
<file path=[Content_Types].xml><?xml version="1.0" encoding="utf-8"?>
<Types xmlns="http://schemas.openxmlformats.org/package/2006/content-types">
  <Default ContentType="application/vnd.openxmlformats-officedocument.oleObject" Extension="bin"/>
  <Default ContentType="image/jpeg" Extension="jpg"/>
  <Default ContentType="video/quicktime" Extension="mov"/>
  <Default ContentType="image/png" Extension="png"/>
  <Default ContentType="application/vnd.openxmlformats-package.relationships+xml" Extension="rels"/>
  <Default ContentType="image/svg+xml" Extension="svg"/>
  <Default ContentType="application/vnd.openxmlformats-officedocument.spreadsheetml.sheet" Extension="xlsx"/>
  <Default ContentType="application/xml" Extension="xml"/>
  <Override ContentType="application/vnd.openxmlformats-officedocument.presentationml.presentation.main+xml" PartName="/ppt/presentation.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27.xml"/>
  <Override ContentType="application/vnd.openxmlformats-officedocument.presentationml.slide+xml" PartName="/ppt/slides/slide28.xml"/>
  <Override ContentType="application/vnd.openxmlformats-officedocument.presentationml.slide+xml" PartName="/ppt/slides/slide29.xml"/>
  <Override ContentType="application/vnd.openxmlformats-officedocument.presentationml.slide+xml" PartName="/ppt/slides/slide30.xml"/>
  <Override ContentType="application/vnd.openxmlformats-officedocument.presentationml.slide+xml" PartName="/ppt/slides/slide31.xml"/>
  <Override ContentType="application/vnd.openxmlformats-officedocument.presentationml.slide+xml" PartName="/ppt/slides/slide32.xml"/>
  <Override ContentType="application/vnd.openxmlformats-officedocument.presentationml.slide+xml" PartName="/ppt/slides/slide33.xml"/>
  <Override ContentType="application/vnd.openxmlformats-officedocument.presentationml.slide+xml" PartName="/ppt/slides/slide34.xml"/>
  <Override ContentType="application/vnd.openxmlformats-officedocument.presentationml.slide+xml" PartName="/ppt/slides/slide35.xml"/>
  <Override ContentType="application/vnd.openxmlformats-officedocument.presentationml.slide+xml" PartName="/ppt/slides/slide36.xml"/>
  <Override ContentType="application/vnd.openxmlformats-officedocument.presentationml.slide+xml" PartName="/ppt/slides/slide37.xml"/>
  <Override ContentType="application/vnd.openxmlformats-officedocument.presentationml.slide+xml" PartName="/ppt/slides/slide38.xml"/>
  <Override ContentType="application/vnd.openxmlformats-officedocument.presentationml.notesMaster+xml" PartName="/ppt/notesMasters/notesMaster1.xml"/>
  <Override ContentType="application/vnd.openxmlformats-officedocument.presentationml.commentAuthors+xml" PartName="/ppt/commentAuthors.xml"/>
  <Override ContentType="application/vnd.openxmlformats-officedocument.presentationml.presProps+xml" PartName="/ppt/presProps.xml"/>
  <Override ContentType="application/vnd.openxmlformats-officedocument.presentationml.viewProps+xml" PartName="/ppt/viewProps.xml"/>
  <Override ContentType="application/vnd.openxmlformats-officedocument.theme+xml" PartName="/ppt/theme/theme1.xml"/>
  <Override ContentType="application/vnd.openxmlformats-officedocument.presentationml.tableStyles+xml" PartName="/ppt/tableStyle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theme+xml" PartName="/ppt/theme/theme2.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drawingml.chart+xml" PartName="/ppt/charts/chart1.xml"/>
  <Override ContentType="application/vnd.ms-office.chartstyle+xml" PartName="/ppt/charts/style1.xml"/>
  <Override ContentType="application/vnd.ms-office.chartcolorstyle+xml" PartName="/ppt/charts/colors1.xml"/>
  <Override ContentType="application/vnd.openxmlformats-officedocument.themeOverride+xml" PartName="/ppt/theme/themeOverride1.xml"/>
  <Override ContentType="application/vnd.openxmlformats-officedocument.drawingml.chart+xml" PartName="/ppt/charts/chart2.xml"/>
  <Override ContentType="application/vnd.ms-office.chartstyle+xml" PartName="/ppt/charts/style2.xml"/>
  <Override ContentType="application/vnd.ms-office.chartcolorstyle+xml" PartName="/ppt/charts/colors2.xml"/>
  <Override ContentType="application/vnd.openxmlformats-officedocument.themeOverride+xml" PartName="/ppt/theme/themeOverride2.xml"/>
  <Override ContentType="application/vnd.openxmlformats-officedocument.presentationml.notesSlide+xml" PartName="/ppt/notesSlides/notesSlide3.xml"/>
  <Override ContentType="application/vnd.openxmlformats-officedocument.drawingml.chart+xml" PartName="/ppt/charts/chart3.xml"/>
  <Override ContentType="application/vnd.openxmlformats-officedocument.themeOverride+xml" PartName="/ppt/theme/themeOverride3.xml"/>
  <Override ContentType="application/vnd.openxmlformats-officedocument.presentationml.comments+xml" PartName="/ppt/comments/comment1.xml"/>
  <Override ContentType="application/vnd.openxmlformats-officedocument.presentationml.notesSlide+xml" PartName="/ppt/notesSlides/notesSlide4.xml"/>
  <Override ContentType="application/vnd.openxmlformats-officedocument.drawingml.chart+xml" PartName="/ppt/charts/chart4.xml"/>
  <Override ContentType="application/vnd.ms-office.chartstyle+xml" PartName="/ppt/charts/style3.xml"/>
  <Override ContentType="application/vnd.ms-office.chartcolorstyle+xml" PartName="/ppt/charts/colors3.xml"/>
  <Override ContentType="application/vnd.openxmlformats-officedocument.themeOverride+xml" PartName="/ppt/theme/themeOverride4.xml"/>
  <Override ContentType="application/vnd.openxmlformats-officedocument.drawingml.chart+xml" PartName="/ppt/charts/chart5.xml"/>
  <Override ContentType="application/vnd.ms-office.chartstyle+xml" PartName="/ppt/charts/style4.xml"/>
  <Override ContentType="application/vnd.ms-office.chartcolorstyle+xml" PartName="/ppt/charts/colors4.xml"/>
  <Override ContentType="application/vnd.openxmlformats-officedocument.themeOverride+xml" PartName="/ppt/theme/themeOverride5.xml"/>
  <Override ContentType="application/vnd.openxmlformats-officedocument.drawingml.chart+xml" PartName="/ppt/charts/chart6.xml"/>
  <Override ContentType="application/vnd.ms-office.chartstyle+xml" PartName="/ppt/charts/style5.xml"/>
  <Override ContentType="application/vnd.ms-office.chartcolorstyle+xml" PartName="/ppt/charts/colors5.xml"/>
  <Override ContentType="application/vnd.openxmlformats-officedocument.themeOverride+xml" PartName="/ppt/theme/themeOverride6.xml"/>
  <Override ContentType="application/vnd.openxmlformats-officedocument.presentationml.notesSlide+xml" PartName="/ppt/notesSlides/notesSlide5.xml"/>
  <Override ContentType="application/vnd.openxmlformats-officedocument.drawingml.chart+xml" PartName="/ppt/charts/chart7.xml"/>
  <Override ContentType="application/vnd.ms-office.chartstyle+xml" PartName="/ppt/charts/style6.xml"/>
  <Override ContentType="application/vnd.ms-office.chartcolorstyle+xml" PartName="/ppt/charts/colors6.xml"/>
  <Override ContentType="application/vnd.openxmlformats-officedocument.themeOverride+xml" PartName="/ppt/theme/themeOverride7.xml"/>
  <Override ContentType="application/vnd.openxmlformats-officedocument.presentationml.notesSlide+xml" PartName="/ppt/notesSlides/notesSlide6.xml"/>
  <Override ContentType="application/vnd.openxmlformats-officedocument.drawingml.chart+xml" PartName="/ppt/charts/chart8.xml"/>
  <Override ContentType="application/vnd.ms-office.chartstyle+xml" PartName="/ppt/charts/style7.xml"/>
  <Override ContentType="application/vnd.ms-office.chartcolorstyle+xml" PartName="/ppt/charts/colors7.xml"/>
  <Override ContentType="application/vnd.openxmlformats-officedocument.themeOverride+xml" PartName="/ppt/theme/themeOverride8.xml"/>
  <Override ContentType="application/vnd.openxmlformats-officedocument.presentationml.comments+xml" PartName="/ppt/comments/comment2.xml"/>
  <Override ContentType="application/vnd.openxmlformats-officedocument.presentationml.notesSlide+xml" PartName="/ppt/notesSlides/notesSlide7.xml"/>
  <Override ContentType="application/vnd.openxmlformats-officedocument.drawingml.chart+xml" PartName="/ppt/charts/chart9.xml"/>
  <Override ContentType="application/vnd.ms-office.chartstyle+xml" PartName="/ppt/charts/style8.xml"/>
  <Override ContentType="application/vnd.ms-office.chartcolorstyle+xml" PartName="/ppt/charts/colors8.xml"/>
  <Override ContentType="application/vnd.openxmlformats-officedocument.themeOverride+xml" PartName="/ppt/theme/themeOverride9.xml"/>
  <Override ContentType="application/vnd.openxmlformats-officedocument.presentationml.notesSlide+xml" PartName="/ppt/notesSlides/notesSlide8.xml"/>
  <Override ContentType="application/vnd.openxmlformats-officedocument.drawingml.chart+xml" PartName="/ppt/charts/chart10.xml"/>
  <Override ContentType="application/vnd.ms-office.chartstyle+xml" PartName="/ppt/charts/style9.xml"/>
  <Override ContentType="application/vnd.ms-office.chartcolorstyle+xml" PartName="/ppt/charts/colors9.xml"/>
  <Override ContentType="application/vnd.openxmlformats-officedocument.themeOverride+xml" PartName="/ppt/theme/themeOverride10.xml"/>
  <Override ContentType="application/vnd.openxmlformats-officedocument.presentationml.comments+xml" PartName="/ppt/comments/comment3.xml"/>
  <Override ContentType="application/vnd.openxmlformats-officedocument.drawingml.chart+xml" PartName="/ppt/charts/chart11.xml"/>
  <Override ContentType="application/vnd.ms-office.chartstyle+xml" PartName="/ppt/charts/style10.xml"/>
  <Override ContentType="application/vnd.ms-office.chartcolorstyle+xml" PartName="/ppt/charts/colors10.xml"/>
  <Override ContentType="application/vnd.openxmlformats-officedocument.presentationml.notesSlide+xml" PartName="/ppt/notesSlides/notesSlide9.xml"/>
  <Override ContentType="application/vnd.openxmlformats-officedocument.drawingml.diagramData+xml" PartName="/ppt/diagrams/data1.xml"/>
  <Override ContentType="application/vnd.openxmlformats-officedocument.drawingml.diagramLayout+xml" PartName="/ppt/diagrams/layout1.xml"/>
  <Override ContentType="application/vnd.openxmlformats-officedocument.drawingml.diagramStyle+xml" PartName="/ppt/diagrams/quickStyle1.xml"/>
  <Override ContentType="application/vnd.openxmlformats-officedocument.drawingml.diagramColors+xml" PartName="/ppt/diagrams/colors1.xml"/>
  <Override ContentType="application/vnd.ms-office.drawingml.diagramDrawing+xml" PartName="/ppt/diagrams/drawing1.xml"/>
  <Override ContentType="application/vnd.openxmlformats-officedocument.presentationml.notesSlide+xml" PartName="/ppt/notesSlides/notesSlide10.xml"/>
  <Override ContentType="application/vnd.openxmlformats-officedocument.presentationml.notesSlide+xml" PartName="/ppt/notesSlides/notesSlide11.xml"/>
  <Override ContentType="application/vnd.openxmlformats-officedocument.drawingml.chart+xml" PartName="/ppt/charts/chart12.xml"/>
  <Override ContentType="application/vnd.ms-office.chartstyle+xml" PartName="/ppt/charts/style11.xml"/>
  <Override ContentType="application/vnd.ms-office.chartcolorstyle+xml" PartName="/ppt/charts/colors11.xml"/>
  <Override ContentType="application/vnd.openxmlformats-officedocument.themeOverride+xml" PartName="/ppt/theme/themeOverride11.xml"/>
  <Override ContentType="application/vnd.openxmlformats-officedocument.drawingml.chart+xml" PartName="/ppt/charts/chart13.xml"/>
  <Override ContentType="application/vnd.ms-office.chartstyle+xml" PartName="/ppt/charts/style12.xml"/>
  <Override ContentType="application/vnd.ms-office.chartcolorstyle+xml" PartName="/ppt/charts/colors12.xml"/>
  <Override ContentType="application/vnd.openxmlformats-officedocument.drawingml.chart+xml" PartName="/ppt/charts/chart14.xml"/>
  <Override ContentType="application/vnd.openxmlformats-officedocument.drawingml.chart+xml" PartName="/ppt/charts/chart15.xml"/>
  <Override ContentType="application/vnd.ms-office.chartstyle+xml" PartName="/ppt/charts/style13.xml"/>
  <Override ContentType="application/vnd.ms-office.chartcolorstyle+xml" PartName="/ppt/charts/colors13.xml"/>
  <Override ContentType="application/vnd.openxmlformats-officedocument.drawingml.chart+xml" PartName="/ppt/charts/chart16.xml"/>
  <Override ContentType="application/vnd.ms-office.chartstyle+xml" PartName="/ppt/charts/style14.xml"/>
  <Override ContentType="application/vnd.ms-office.chartcolorstyle+xml" PartName="/ppt/charts/colors14.xml"/>
  <Override ContentType="application/vnd.openxmlformats-officedocument.themeOverride+xml" PartName="/ppt/theme/themeOverride12.xml"/>
  <Override ContentType="application/vnd.openxmlformats-officedocument.drawingml.chart+xml" PartName="/ppt/charts/chart17.xml"/>
  <Override ContentType="application/vnd.ms-office.chartstyle+xml" PartName="/ppt/charts/style15.xml"/>
  <Override ContentType="application/vnd.ms-office.chartcolorstyle+xml" PartName="/ppt/charts/colors15.xml"/>
  <Override ContentType="application/vnd.openxmlformats-officedocument.presentationml.notesSlide+xml" PartName="/ppt/notesSlides/notesSlide12.xml"/>
  <Override ContentType="application/vnd.openxmlformats-officedocument.drawingml.chart+xml" PartName="/ppt/charts/chart18.xml"/>
  <Override ContentType="application/vnd.ms-office.chartstyle+xml" PartName="/ppt/charts/style16.xml"/>
  <Override ContentType="application/vnd.ms-office.chartcolorstyle+xml" PartName="/ppt/charts/colors16.xml"/>
  <Override ContentType="application/vnd.openxmlformats-officedocument.presentationml.notesSlide+xml" PartName="/ppt/notesSlides/notesSlide13.xml"/>
  <Override ContentType="application/vnd.openxmlformats-officedocument.presentationml.notesSlide+xml" PartName="/ppt/notesSlides/notesSlide14.xml"/>
  <Override ContentType="application/vnd.openxmlformats-officedocument.presentationml.notesSlide+xml" PartName="/ppt/notesSlides/notesSlide15.xml"/>
  <Override ContentType="application/vnd.openxmlformats-officedocument.drawingml.chart+xml" PartName="/ppt/charts/chart19.xml"/>
  <Override ContentType="application/vnd.ms-office.chartstyle+xml" PartName="/ppt/charts/style17.xml"/>
  <Override ContentType="application/vnd.ms-office.chartcolorstyle+xml" PartName="/ppt/charts/colors17.xml"/>
  <Override ContentType="application/vnd.openxmlformats-officedocument.drawingml.chartshapes+xml" PartName="/ppt/drawings/drawing1.xml"/>
  <Override ContentType="application/vnd.openxmlformats-officedocument.presentationml.notesSlide+xml" PartName="/ppt/notesSlides/notesSlide16.xml"/>
  <Override ContentType="application/vnd.openxmlformats-officedocument.presentationml.notesSlide+xml" PartName="/ppt/notesSlides/notesSlide17.xml"/>
  <Override ContentType="application/vnd.openxmlformats-officedocument.presentationml.notesSlide+xml" PartName="/ppt/notesSlides/notesSlide18.xml"/>
  <Override ContentType="application/vnd.openxmlformats-officedocument.drawingml.chart+xml" PartName="/ppt/charts/chart20.xml"/>
  <Override ContentType="application/vnd.ms-office.chartstyle+xml" PartName="/ppt/charts/style18.xml"/>
  <Override ContentType="application/vnd.ms-office.chartcolorstyle+xml" PartName="/ppt/charts/colors18.xml"/>
  <Override ContentType="application/vnd.openxmlformats-officedocument.themeOverride+xml" PartName="/ppt/theme/themeOverride13.xml"/>
  <Override ContentType="application/vnd.openxmlformats-officedocument.presentationml.comments+xml" PartName="/ppt/comments/comment4.xml"/>
  <Override ContentType="application/vnd.openxmlformats-officedocument.presentationml.notesSlide+xml" PartName="/ppt/notesSlides/notesSlide19.xml"/>
  <Override ContentType="application/vnd.openxmlformats-officedocument.drawingml.chart+xml" PartName="/ppt/charts/chart21.xml"/>
  <Override ContentType="application/vnd.ms-office.chartstyle+xml" PartName="/ppt/charts/style19.xml"/>
  <Override ContentType="application/vnd.ms-office.chartcolorstyle+xml" PartName="/ppt/charts/colors19.xml"/>
  <Override ContentType="application/vnd.openxmlformats-officedocument.presentationml.comments+xml" PartName="/ppt/comments/comment5.xml"/>
  <Override ContentType="application/vnd.openxmlformats-officedocument.drawingml.chart+xml" PartName="/ppt/charts/chart22.xml"/>
  <Override ContentType="application/vnd.ms-office.chartstyle+xml" PartName="/ppt/charts/style20.xml"/>
  <Override ContentType="application/vnd.ms-office.chartcolorstyle+xml" PartName="/ppt/charts/colors20.xml"/>
  <Override ContentType="application/vnd.openxmlformats-officedocument.themeOverride+xml" PartName="/ppt/theme/themeOverride14.xml"/>
  <Override ContentType="application/vnd.openxmlformats-officedocument.presentationml.notesSlide+xml" PartName="/ppt/notesSlides/notesSlide20.xml"/>
  <Override ContentType="application/vnd.openxmlformats-officedocument.presentationml.comments+xml" PartName="/ppt/comments/comment6.xml"/>
  <Override ContentType="application/vnd.openxmlformats-officedocument.presentationml.notesSlide+xml" PartName="/ppt/notesSlides/notesSlide21.xml"/>
  <Override ContentType="application/vnd.openxmlformats-officedocument.presentationml.comments+xml" PartName="/ppt/comments/comment7.xml"/>
  <Override ContentType="application/vnd.openxmlformats-officedocument.presentationml.notesSlide+xml" PartName="/ppt/notesSlides/notesSlide22.xml"/>
  <Override ContentType="application/vnd.openxmlformats-officedocument.presentationml.comments+xml" PartName="/ppt/comments/comment8.xml"/>
  <Override ContentType="application/vnd.openxmlformats-officedocument.presentationml.notesSlide+xml" PartName="/ppt/notesSlides/notesSlide23.xml"/>
  <Override ContentType="application/vnd.openxmlformats-officedocument.presentationml.comments+xml" PartName="/ppt/comments/comment9.xml"/>
  <Override ContentType="application/vnd.openxmlformats-officedocument.presentationml.comments+xml" PartName="/ppt/comments/comment10.xml"/>
  <Override ContentType="application/vnd.openxmlformats-package.core-properties+xml" PartName="/docProps/core.xml"/>
  <Override ContentType="application/vnd.openxmlformats-officedocument.extended-properties+xml" PartName="/docProps/app.xml"/>
  <Default ContentType="image/jpeg" Extension="jpeg"/>
  <Override ContentType="application/vnd.openxmlformats-officedocument.custom-properties+xml" PartName="/docProps/custom.xml"/>
</Types>
</file>

<file path=_rels/.rels><?xml version="1.0" encoding="UTF-8" standalone="yes" ?><Relationships xmlns="http://schemas.openxmlformats.org/package/2006/relationships"><Relationship Id="rId3" Target="docProps/app.xml" Type="http://schemas.openxmlformats.org/officeDocument/2006/relationships/extended-properties"/><Relationship Id="rId2" Target="docProps/core.xml" Type="http://schemas.openxmlformats.org/package/2006/relationships/metadata/core-properties"/><Relationship Id="rId1" Target="ppt/presentation.xml" Type="http://schemas.openxmlformats.org/officeDocument/2006/relationships/officeDocument"/><Relationship Id="rId4" Target="docProps/custom.xml" Type="http://schemas.openxmlformats.org/officeDocument/2006/relationships/custom-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sldIdLst>
    <p:sldId id="296" r:id="rId2"/>
    <p:sldId id="2147375704" r:id="rId3"/>
    <p:sldId id="1441" r:id="rId4"/>
    <p:sldId id="2147375721" r:id="rId5"/>
    <p:sldId id="2147375742" r:id="rId6"/>
    <p:sldId id="2147375745" r:id="rId7"/>
    <p:sldId id="2147375734" r:id="rId8"/>
    <p:sldId id="2147375726" r:id="rId9"/>
    <p:sldId id="2147375759" r:id="rId10"/>
    <p:sldId id="2147375764" r:id="rId11"/>
    <p:sldId id="2147375727" r:id="rId12"/>
    <p:sldId id="2147375744" r:id="rId13"/>
    <p:sldId id="2147375720" r:id="rId14"/>
    <p:sldId id="2147375739" r:id="rId15"/>
    <p:sldId id="2147375740" r:id="rId16"/>
    <p:sldId id="2147375735" r:id="rId17"/>
    <p:sldId id="294" r:id="rId18"/>
    <p:sldId id="1394" r:id="rId19"/>
    <p:sldId id="1377" r:id="rId20"/>
    <p:sldId id="1388" r:id="rId21"/>
    <p:sldId id="1447" r:id="rId22"/>
    <p:sldId id="1418" r:id="rId23"/>
    <p:sldId id="2147375752" r:id="rId24"/>
    <p:sldId id="2147375760" r:id="rId25"/>
    <p:sldId id="2147375716" r:id="rId26"/>
    <p:sldId id="2147375762" r:id="rId27"/>
    <p:sldId id="2147375746" r:id="rId28"/>
    <p:sldId id="2147375751" r:id="rId29"/>
    <p:sldId id="2147375758" r:id="rId30"/>
    <p:sldId id="2147375750" r:id="rId31"/>
    <p:sldId id="2147375747" r:id="rId32"/>
    <p:sldId id="2147375753" r:id="rId33"/>
    <p:sldId id="2147375763" r:id="rId34"/>
    <p:sldId id="2147375756" r:id="rId35"/>
    <p:sldId id="2147375738" r:id="rId36"/>
    <p:sldId id="2147375709" r:id="rId37"/>
    <p:sldId id="2147375757" r:id="rId38"/>
    <p:sldId id="330"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aquel Frederick" initials="RF" lastIdx="2" clrIdx="0">
    <p:extLst>
      <p:ext uri="{19B8F6BF-5375-455C-9EA6-DF929625EA0E}">
        <p15:presenceInfo xmlns:p15="http://schemas.microsoft.com/office/powerpoint/2012/main" userId="Raquel Frederick" providerId="None"/>
      </p:ext>
    </p:extLst>
  </p:cmAuthor>
  <p:cmAuthor id="2" name="Andrew Mold" initials="AM" lastIdx="32" clrIdx="1">
    <p:extLst>
      <p:ext uri="{19B8F6BF-5375-455C-9EA6-DF929625EA0E}">
        <p15:presenceInfo xmlns:p15="http://schemas.microsoft.com/office/powerpoint/2012/main" userId="S::mold@un.org::73cf5d4d-4475-4188-90b2-93c85203b6e8" providerId="AD"/>
      </p:ext>
    </p:extLst>
  </p:cmAuthor>
  <p:cmAuthor id="3" name="Elena Acebes" initials="MA" lastIdx="9" clrIdx="2">
    <p:extLst>
      <p:ext uri="{19B8F6BF-5375-455C-9EA6-DF929625EA0E}">
        <p15:presenceInfo xmlns:p15="http://schemas.microsoft.com/office/powerpoint/2012/main" userId="S::elena.acebes@un.org::ec5fbb48-267b-4fc5-b294-decb83191ef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C9F38"/>
    <a:srgbClr val="D77902"/>
    <a:srgbClr val="A5A5A5"/>
    <a:srgbClr val="497841"/>
    <a:srgbClr val="0BADDB"/>
    <a:srgbClr val="259C48"/>
    <a:srgbClr val="F46D29"/>
    <a:srgbClr val="D2A12B"/>
    <a:srgbClr val="EE3D2B"/>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286" autoAdjust="0"/>
    <p:restoredTop sz="90171" autoAdjust="0"/>
  </p:normalViewPr>
  <p:slideViewPr>
    <p:cSldViewPr snapToGrid="0">
      <p:cViewPr varScale="1">
        <p:scale>
          <a:sx n="66" d="100"/>
          <a:sy n="66" d="100"/>
        </p:scale>
        <p:origin x="544" y="32"/>
      </p:cViewPr>
      <p:guideLst/>
    </p:cSldViewPr>
  </p:slideViewPr>
  <p:notesTextViewPr>
    <p:cViewPr>
      <p:scale>
        <a:sx n="1" d="1"/>
        <a:sy n="1" d="1"/>
      </p:scale>
      <p:origin x="0" y="0"/>
    </p:cViewPr>
  </p:notesTextViewPr>
  <p:sorterViewPr>
    <p:cViewPr>
      <p:scale>
        <a:sx n="100" d="100"/>
        <a:sy n="100" d="100"/>
      </p:scale>
      <p:origin x="0" y="-1127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arget="../theme/themeOverride1.xml" Type="http://schemas.openxmlformats.org/officeDocument/2006/relationships/themeOverride"/><Relationship Id="rId2" Target="colors1.xml" Type="http://schemas.microsoft.com/office/2011/relationships/chartColorStyle"/><Relationship Id="rId1" Target="style1.xml" Type="http://schemas.microsoft.com/office/2011/relationships/chartStyle"/><Relationship Id="rId4" Target="NULL" TargetMode="External" Type="http://schemas.openxmlformats.org/officeDocument/2006/relationships/oleObject"/></Relationships>
</file>

<file path=ppt/charts/_rels/chart10.xml.rels><?xml version="1.0" encoding="UTF-8" standalone="yes" ?><Relationships xmlns="http://schemas.openxmlformats.org/package/2006/relationships"><Relationship Id="rId3" Target="../theme/themeOverride10.xml" Type="http://schemas.openxmlformats.org/officeDocument/2006/relationships/themeOverride"/><Relationship Id="rId2" Target="colors9.xml" Type="http://schemas.microsoft.com/office/2011/relationships/chartColorStyle"/><Relationship Id="rId1" Target="style9.xml" Type="http://schemas.microsoft.com/office/2011/relationships/chartStyle"/><Relationship Id="rId4" Target="NULL" TargetMode="External" Type="http://schemas.openxmlformats.org/officeDocument/2006/relationships/oleObject"/></Relationships>
</file>

<file path=ppt/charts/_rels/chart11.xml.rels><?xml version="1.0" encoding="UTF-8" standalone="yes"?>
<Relationships xmlns="http://schemas.openxmlformats.org/package/2006/relationships"><Relationship Id="rId3" Type="http://schemas.openxmlformats.org/officeDocument/2006/relationships/oleObject" Target="file:///C:\Users\amold\Documents\API_GC.XPN.INTP.RV.ZS_DS2_en_excel_v2_73486.xls" TargetMode="External"/><Relationship Id="rId2" Type="http://schemas.microsoft.com/office/2011/relationships/chartColorStyle" Target="colors10.xml"/><Relationship Id="rId1" Type="http://schemas.microsoft.com/office/2011/relationships/chartStyle" Target="style10.xml"/></Relationships>
</file>

<file path=ppt/charts/_rels/chart12.xml.rels><?xml version="1.0" encoding="UTF-8" standalone="yes"?>
<Relationships xmlns="http://schemas.openxmlformats.org/package/2006/relationships"><Relationship Id="rId3" Type="http://schemas.openxmlformats.org/officeDocument/2006/relationships/themeOverride" Target="../theme/themeOverride11.xml"/><Relationship Id="rId2" Type="http://schemas.microsoft.com/office/2011/relationships/chartColorStyle" Target="colors11.xml"/><Relationship Id="rId1" Type="http://schemas.microsoft.com/office/2011/relationships/chartStyle" Target="style11.xml"/><Relationship Id="rId4" Type="http://schemas.openxmlformats.org/officeDocument/2006/relationships/oleObject" Target="../embeddings/oleObject1.bin"/></Relationships>
</file>

<file path=ppt/charts/_rels/chart13.xml.rels><?xml version="1.0" encoding="UTF-8" standalone="yes"?>
<Relationships xmlns="http://schemas.openxmlformats.org/package/2006/relationships"><Relationship Id="rId3" Type="http://schemas.openxmlformats.org/officeDocument/2006/relationships/oleObject" Target="../embeddings/oleObject2.bin"/><Relationship Id="rId2" Type="http://schemas.microsoft.com/office/2011/relationships/chartColorStyle" Target="colors12.xml"/><Relationship Id="rId1" Type="http://schemas.microsoft.com/office/2011/relationships/chartStyle" Target="style12.xml"/></Relationships>
</file>

<file path=ppt/charts/_rels/chart14.xml.rels><?xml version="1.0" encoding="UTF-8" standalone="yes"?>
<Relationships xmlns="http://schemas.openxmlformats.org/package/2006/relationships"><Relationship Id="rId1" Type="http://schemas.openxmlformats.org/officeDocument/2006/relationships/oleObject" Target="file:///C:\Users\amold\Dropbox\Agricultural%20Papers\FAO%20Statistical%20Yearbook%202024%20data\FAO%20world%20food%20Price%20index.xlsx" TargetMode="External"/></Relationships>
</file>

<file path=ppt/charts/_rels/chart15.xml.rels><?xml version="1.0" encoding="UTF-8" standalone="yes"?>
<Relationships xmlns="http://schemas.openxmlformats.org/package/2006/relationships"><Relationship Id="rId3" Type="http://schemas.openxmlformats.org/officeDocument/2006/relationships/oleObject" Target="../embeddings/oleObject3.bin"/><Relationship Id="rId2" Type="http://schemas.microsoft.com/office/2011/relationships/chartColorStyle" Target="colors13.xml"/><Relationship Id="rId1" Type="http://schemas.microsoft.com/office/2011/relationships/chartStyle" Target="style13.xml"/></Relationships>
</file>

<file path=ppt/charts/_rels/chart16.xml.rels><?xml version="1.0" encoding="UTF-8" standalone="yes"?>
<Relationships xmlns="http://schemas.openxmlformats.org/package/2006/relationships"><Relationship Id="rId3" Type="http://schemas.openxmlformats.org/officeDocument/2006/relationships/themeOverride" Target="../theme/themeOverride12.xml"/><Relationship Id="rId2" Type="http://schemas.microsoft.com/office/2011/relationships/chartColorStyle" Target="colors14.xml"/><Relationship Id="rId1" Type="http://schemas.microsoft.com/office/2011/relationships/chartStyle" Target="style14.xml"/><Relationship Id="rId4" Type="http://schemas.openxmlformats.org/officeDocument/2006/relationships/oleObject" Target="../embeddings/oleObject4.bin"/></Relationships>
</file>

<file path=ppt/charts/_rels/chart17.xml.rels><?xml version="1.0" encoding="UTF-8" standalone="yes"?>
<Relationships xmlns="http://schemas.openxmlformats.org/package/2006/relationships"><Relationship Id="rId3" Type="http://schemas.openxmlformats.org/officeDocument/2006/relationships/oleObject" Target="file:///C:\Users\amold\Dropbox\Agricultural%20Papers\Large%20Country%20vs%20Africa%20Food%20Trade%20Balances%202023.xlsx" TargetMode="External"/><Relationship Id="rId2" Type="http://schemas.microsoft.com/office/2011/relationships/chartColorStyle" Target="colors15.xml"/><Relationship Id="rId1" Type="http://schemas.microsoft.com/office/2011/relationships/chartStyle" Target="style15.xml"/></Relationships>
</file>

<file path=ppt/charts/_rels/chart18.xml.rels><?xml version="1.0" encoding="UTF-8" standalone="yes"?>
<Relationships xmlns="http://schemas.openxmlformats.org/package/2006/relationships"><Relationship Id="rId3" Type="http://schemas.openxmlformats.org/officeDocument/2006/relationships/oleObject" Target="../embeddings/oleObject5.bin"/><Relationship Id="rId2" Type="http://schemas.microsoft.com/office/2011/relationships/chartColorStyle" Target="colors16.xml"/><Relationship Id="rId1" Type="http://schemas.microsoft.com/office/2011/relationships/chartStyle" Target="style16.xml"/></Relationships>
</file>

<file path=ppt/charts/_rels/chart19.xml.rels><?xml version="1.0" encoding="UTF-8" standalone="yes"?>
<Relationships xmlns="http://schemas.openxmlformats.org/package/2006/relationships"><Relationship Id="rId3" Type="http://schemas.openxmlformats.org/officeDocument/2006/relationships/oleObject" Target="file:///C:\Users\amold\AppData\Local\Microsoft\Windows\INetCache\Content.Outlook\IG6IH0GP\East%20African%20GDP%20per%20capita%201970_2023%20v2.xlsx" TargetMode="External"/><Relationship Id="rId2" Type="http://schemas.microsoft.com/office/2011/relationships/chartColorStyle" Target="colors17.xml"/><Relationship Id="rId1" Type="http://schemas.microsoft.com/office/2011/relationships/chartStyle" Target="style17.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arget="../theme/themeOverride2.xml" Type="http://schemas.openxmlformats.org/officeDocument/2006/relationships/themeOverride"/><Relationship Id="rId2" Target="colors2.xml" Type="http://schemas.microsoft.com/office/2011/relationships/chartColorStyle"/><Relationship Id="rId1" Target="style2.xml" Type="http://schemas.microsoft.com/office/2011/relationships/chartStyle"/><Relationship Id="rId4" Target="NULL" TargetMode="External" Type="http://schemas.openxmlformats.org/officeDocument/2006/relationships/oleObject"/></Relationships>
</file>

<file path=ppt/charts/_rels/chart20.xml.rels><?xml version="1.0" encoding="UTF-8" standalone="yes" ?><Relationships xmlns="http://schemas.openxmlformats.org/package/2006/relationships"><Relationship Id="rId3" Target="../theme/themeOverride13.xml" Type="http://schemas.openxmlformats.org/officeDocument/2006/relationships/themeOverride"/><Relationship Id="rId2" Target="colors18.xml" Type="http://schemas.microsoft.com/office/2011/relationships/chartColorStyle"/><Relationship Id="rId1" Target="style18.xml" Type="http://schemas.microsoft.com/office/2011/relationships/chartStyle"/><Relationship Id="rId4" Target="NULL" TargetMode="External" Type="http://schemas.openxmlformats.org/officeDocument/2006/relationships/oleObject"/></Relationships>
</file>

<file path=ppt/charts/_rels/chart21.xml.rels><?xml version="1.0" encoding="UTF-8" standalone="yes"?>
<Relationships xmlns="http://schemas.openxmlformats.org/package/2006/relationships"><Relationship Id="rId3" Type="http://schemas.openxmlformats.org/officeDocument/2006/relationships/oleObject" Target="file:///C:\Users\amold\Dropbox\Domestic%20Credit%20by%20banks%20to%20private%20sector%20as%20%25%20of%20GDP%20.xlsx" TargetMode="External"/><Relationship Id="rId2" Type="http://schemas.microsoft.com/office/2011/relationships/chartColorStyle" Target="colors19.xml"/><Relationship Id="rId1" Type="http://schemas.microsoft.com/office/2011/relationships/chartStyle" Target="style19.xml"/></Relationships>
</file>

<file path=ppt/charts/_rels/chart22.xml.rels><?xml version="1.0" encoding="UTF-8" standalone="yes" ?><Relationships xmlns="http://schemas.openxmlformats.org/package/2006/relationships"><Relationship Id="rId3" Target="../theme/themeOverride14.xml" Type="http://schemas.openxmlformats.org/officeDocument/2006/relationships/themeOverride"/><Relationship Id="rId2" Target="colors20.xml" Type="http://schemas.microsoft.com/office/2011/relationships/chartColorStyle"/><Relationship Id="rId1" Target="style20.xml" Type="http://schemas.microsoft.com/office/2011/relationships/chartStyle"/><Relationship Id="rId4" Target="NULL" TargetMode="External" Type="http://schemas.openxmlformats.org/officeDocument/2006/relationships/oleObject"/></Relationships>
</file>

<file path=ppt/charts/_rels/chart3.xml.rels><?xml version="1.0" encoding="UTF-8" standalone="yes" ?><Relationships xmlns="http://schemas.openxmlformats.org/package/2006/relationships"><Relationship Id="rId2" Target="NULL" TargetMode="External" Type="http://schemas.openxmlformats.org/officeDocument/2006/relationships/oleObject"/><Relationship Id="rId1" Target="../theme/themeOverride3.xml" Type="http://schemas.openxmlformats.org/officeDocument/2006/relationships/themeOverride"/></Relationships>
</file>

<file path=ppt/charts/_rels/chart4.xml.rels><?xml version="1.0" encoding="UTF-8" standalone="yes" ?><Relationships xmlns="http://schemas.openxmlformats.org/package/2006/relationships"><Relationship Id="rId3" Target="../theme/themeOverride4.xml" Type="http://schemas.openxmlformats.org/officeDocument/2006/relationships/themeOverride"/><Relationship Id="rId2" Target="colors3.xml" Type="http://schemas.microsoft.com/office/2011/relationships/chartColorStyle"/><Relationship Id="rId1" Target="style3.xml" Type="http://schemas.microsoft.com/office/2011/relationships/chartStyle"/><Relationship Id="rId4" Target="NULL" TargetMode="External" Type="http://schemas.openxmlformats.org/officeDocument/2006/relationships/oleObject"/></Relationships>
</file>

<file path=ppt/charts/_rels/chart5.xml.rels><?xml version="1.0" encoding="UTF-8" standalone="yes" ?><Relationships xmlns="http://schemas.openxmlformats.org/package/2006/relationships"><Relationship Id="rId3" Target="../theme/themeOverride5.xml" Type="http://schemas.openxmlformats.org/officeDocument/2006/relationships/themeOverride"/><Relationship Id="rId2" Target="colors4.xml" Type="http://schemas.microsoft.com/office/2011/relationships/chartColorStyle"/><Relationship Id="rId1" Target="style4.xml" Type="http://schemas.microsoft.com/office/2011/relationships/chartStyle"/><Relationship Id="rId4" Target="NULL" TargetMode="External" Type="http://schemas.openxmlformats.org/officeDocument/2006/relationships/oleObject"/></Relationships>
</file>

<file path=ppt/charts/_rels/chart6.xml.rels><?xml version="1.0" encoding="UTF-8" standalone="yes" ?><Relationships xmlns="http://schemas.openxmlformats.org/package/2006/relationships"><Relationship Id="rId3" Target="../theme/themeOverride6.xml" Type="http://schemas.openxmlformats.org/officeDocument/2006/relationships/themeOverride"/><Relationship Id="rId2" Target="colors5.xml" Type="http://schemas.microsoft.com/office/2011/relationships/chartColorStyle"/><Relationship Id="rId1" Target="style5.xml" Type="http://schemas.microsoft.com/office/2011/relationships/chartStyle"/><Relationship Id="rId4" Target="NULL" TargetMode="External" Type="http://schemas.openxmlformats.org/officeDocument/2006/relationships/oleObject"/></Relationships>
</file>

<file path=ppt/charts/_rels/chart7.xml.rels><?xml version="1.0" encoding="UTF-8" standalone="yes" ?><Relationships xmlns="http://schemas.openxmlformats.org/package/2006/relationships"><Relationship Id="rId3" Target="../theme/themeOverride7.xml" Type="http://schemas.openxmlformats.org/officeDocument/2006/relationships/themeOverride"/><Relationship Id="rId2" Target="colors6.xml" Type="http://schemas.microsoft.com/office/2011/relationships/chartColorStyle"/><Relationship Id="rId1" Target="style6.xml" Type="http://schemas.microsoft.com/office/2011/relationships/chartStyle"/><Relationship Id="rId4" Target="NULL" TargetMode="External" Type="http://schemas.openxmlformats.org/officeDocument/2006/relationships/oleObject"/></Relationships>
</file>

<file path=ppt/charts/_rels/chart8.xml.rels><?xml version="1.0" encoding="UTF-8" standalone="yes" ?><Relationships xmlns="http://schemas.openxmlformats.org/package/2006/relationships"><Relationship Id="rId3" Target="../theme/themeOverride8.xml" Type="http://schemas.openxmlformats.org/officeDocument/2006/relationships/themeOverride"/><Relationship Id="rId2" Target="colors7.xml" Type="http://schemas.microsoft.com/office/2011/relationships/chartColorStyle"/><Relationship Id="rId1" Target="style7.xml" Type="http://schemas.microsoft.com/office/2011/relationships/chartStyle"/><Relationship Id="rId4" Target="NULL" TargetMode="External" Type="http://schemas.openxmlformats.org/officeDocument/2006/relationships/oleObject"/></Relationships>
</file>

<file path=ppt/charts/_rels/chart9.xml.rels><?xml version="1.0" encoding="UTF-8" standalone="yes" ?><Relationships xmlns="http://schemas.openxmlformats.org/package/2006/relationships"><Relationship Id="rId3" Target="../theme/themeOverride9.xml" Type="http://schemas.openxmlformats.org/officeDocument/2006/relationships/themeOverride"/><Relationship Id="rId2" Target="colors8.xml" Type="http://schemas.microsoft.com/office/2011/relationships/chartColorStyle"/><Relationship Id="rId1" Target="style8.xml" Type="http://schemas.microsoft.com/office/2011/relationships/chartStyle"/><Relationship Id="rId4" Target="NULL" TargetMode="External" Type="http://schemas.openxmlformats.org/officeDocument/2006/relationships/oleObject"/></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845353658202152E-2"/>
          <c:y val="9.9892048709236611E-2"/>
          <c:w val="0.92927282386382115"/>
          <c:h val="0.6981244724343072"/>
        </c:manualLayout>
      </c:layout>
      <c:lineChart>
        <c:grouping val="standard"/>
        <c:varyColors val="0"/>
        <c:ser>
          <c:idx val="0"/>
          <c:order val="0"/>
          <c:tx>
            <c:strRef>
              <c:f>GDP!$C$6</c:f>
              <c:strCache>
                <c:ptCount val="1"/>
                <c:pt idx="0">
                  <c:v>Kenya</c:v>
                </c:pt>
              </c:strCache>
            </c:strRef>
          </c:tx>
          <c:spPr>
            <a:ln w="38100" cap="rnd">
              <a:solidFill>
                <a:srgbClr val="FEB614"/>
              </a:solidFill>
              <a:round/>
            </a:ln>
            <a:effectLst/>
          </c:spPr>
          <c:marker>
            <c:symbol val="none"/>
          </c:marker>
          <c:cat>
            <c:strRef>
              <c:f>GDP!$L$4:$W$4</c:f>
              <c:strCache>
                <c:ptCount val="12"/>
                <c:pt idx="0">
                  <c:v>2022Q1</c:v>
                </c:pt>
                <c:pt idx="1">
                  <c:v>2022Q2</c:v>
                </c:pt>
                <c:pt idx="2">
                  <c:v>2022Q3</c:v>
                </c:pt>
                <c:pt idx="3">
                  <c:v>2022Q4</c:v>
                </c:pt>
                <c:pt idx="4">
                  <c:v>2023Q1</c:v>
                </c:pt>
                <c:pt idx="5">
                  <c:v>2023Q2</c:v>
                </c:pt>
                <c:pt idx="6">
                  <c:v>2023Q3</c:v>
                </c:pt>
                <c:pt idx="7">
                  <c:v>2023Q4</c:v>
                </c:pt>
                <c:pt idx="8">
                  <c:v>2024Q1</c:v>
                </c:pt>
                <c:pt idx="9">
                  <c:v>2024Q2</c:v>
                </c:pt>
                <c:pt idx="10">
                  <c:v>2024Q3</c:v>
                </c:pt>
                <c:pt idx="11">
                  <c:v>2024Q4</c:v>
                </c:pt>
              </c:strCache>
              <c:extLst/>
            </c:strRef>
          </c:cat>
          <c:val>
            <c:numRef>
              <c:f>GDP!$L$6:$W$6</c:f>
              <c:numCache>
                <c:formatCode>General</c:formatCode>
                <c:ptCount val="12"/>
                <c:pt idx="0">
                  <c:v>6.2</c:v>
                </c:pt>
                <c:pt idx="1">
                  <c:v>5.2</c:v>
                </c:pt>
                <c:pt idx="2">
                  <c:v>4.3</c:v>
                </c:pt>
                <c:pt idx="3">
                  <c:v>3.7</c:v>
                </c:pt>
                <c:pt idx="4">
                  <c:v>5.5</c:v>
                </c:pt>
                <c:pt idx="5">
                  <c:v>5.6</c:v>
                </c:pt>
                <c:pt idx="6" formatCode="0.0">
                  <c:v>6</c:v>
                </c:pt>
                <c:pt idx="7">
                  <c:v>5.0999999999999996</c:v>
                </c:pt>
                <c:pt idx="8" formatCode="0.0">
                  <c:v>5</c:v>
                </c:pt>
                <c:pt idx="9" formatCode="0.0">
                  <c:v>4.5999999999999996</c:v>
                </c:pt>
                <c:pt idx="10" formatCode="0.0">
                  <c:v>4</c:v>
                </c:pt>
              </c:numCache>
              <c:extLst/>
            </c:numRef>
          </c:val>
          <c:smooth val="1"/>
          <c:extLst>
            <c:ext xmlns:c16="http://schemas.microsoft.com/office/drawing/2014/chart" uri="{C3380CC4-5D6E-409C-BE32-E72D297353CC}">
              <c16:uniqueId val="{00000000-DFC0-43E8-8265-54876B511AE5}"/>
            </c:ext>
          </c:extLst>
        </c:ser>
        <c:ser>
          <c:idx val="1"/>
          <c:order val="1"/>
          <c:tx>
            <c:strRef>
              <c:f>GDP!$C$8</c:f>
              <c:strCache>
                <c:ptCount val="1"/>
                <c:pt idx="0">
                  <c:v>Tanzania</c:v>
                </c:pt>
              </c:strCache>
            </c:strRef>
          </c:tx>
          <c:spPr>
            <a:ln w="38100" cap="rnd">
              <a:solidFill>
                <a:srgbClr val="C1182C"/>
              </a:solidFill>
              <a:round/>
            </a:ln>
            <a:effectLst/>
          </c:spPr>
          <c:marker>
            <c:symbol val="none"/>
          </c:marker>
          <c:cat>
            <c:strRef>
              <c:f>GDP!$L$4:$W$4</c:f>
              <c:strCache>
                <c:ptCount val="12"/>
                <c:pt idx="0">
                  <c:v>2022Q1</c:v>
                </c:pt>
                <c:pt idx="1">
                  <c:v>2022Q2</c:v>
                </c:pt>
                <c:pt idx="2">
                  <c:v>2022Q3</c:v>
                </c:pt>
                <c:pt idx="3">
                  <c:v>2022Q4</c:v>
                </c:pt>
                <c:pt idx="4">
                  <c:v>2023Q1</c:v>
                </c:pt>
                <c:pt idx="5">
                  <c:v>2023Q2</c:v>
                </c:pt>
                <c:pt idx="6">
                  <c:v>2023Q3</c:v>
                </c:pt>
                <c:pt idx="7">
                  <c:v>2023Q4</c:v>
                </c:pt>
                <c:pt idx="8">
                  <c:v>2024Q1</c:v>
                </c:pt>
                <c:pt idx="9">
                  <c:v>2024Q2</c:v>
                </c:pt>
                <c:pt idx="10">
                  <c:v>2024Q3</c:v>
                </c:pt>
                <c:pt idx="11">
                  <c:v>2024Q4</c:v>
                </c:pt>
              </c:strCache>
              <c:extLst/>
            </c:strRef>
          </c:cat>
          <c:val>
            <c:numRef>
              <c:f>GDP!$L$8:$W$8</c:f>
              <c:numCache>
                <c:formatCode>0.0</c:formatCode>
                <c:ptCount val="12"/>
                <c:pt idx="0">
                  <c:v>6</c:v>
                </c:pt>
                <c:pt idx="1">
                  <c:v>4.9000000000000004</c:v>
                </c:pt>
                <c:pt idx="2">
                  <c:v>4.5</c:v>
                </c:pt>
                <c:pt idx="3">
                  <c:v>3.4</c:v>
                </c:pt>
                <c:pt idx="4">
                  <c:v>5</c:v>
                </c:pt>
                <c:pt idx="5">
                  <c:v>4.7</c:v>
                </c:pt>
                <c:pt idx="6">
                  <c:v>5.6</c:v>
                </c:pt>
                <c:pt idx="7">
                  <c:v>5</c:v>
                </c:pt>
                <c:pt idx="8" formatCode="General">
                  <c:v>5.6</c:v>
                </c:pt>
                <c:pt idx="9" formatCode="General">
                  <c:v>5.3</c:v>
                </c:pt>
                <c:pt idx="10" formatCode="General">
                  <c:v>5.9</c:v>
                </c:pt>
                <c:pt idx="11" formatCode="General">
                  <c:v>5.2</c:v>
                </c:pt>
              </c:numCache>
              <c:extLst/>
            </c:numRef>
          </c:val>
          <c:smooth val="1"/>
          <c:extLst>
            <c:ext xmlns:c16="http://schemas.microsoft.com/office/drawing/2014/chart" uri="{C3380CC4-5D6E-409C-BE32-E72D297353CC}">
              <c16:uniqueId val="{00000001-DFC0-43E8-8265-54876B511AE5}"/>
            </c:ext>
          </c:extLst>
        </c:ser>
        <c:ser>
          <c:idx val="2"/>
          <c:order val="2"/>
          <c:tx>
            <c:strRef>
              <c:f>GDP!$C$9</c:f>
              <c:strCache>
                <c:ptCount val="1"/>
                <c:pt idx="0">
                  <c:v>Uganda</c:v>
                </c:pt>
              </c:strCache>
            </c:strRef>
          </c:tx>
          <c:spPr>
            <a:ln w="38100" cap="rnd">
              <a:solidFill>
                <a:srgbClr val="259C48"/>
              </a:solidFill>
              <a:round/>
            </a:ln>
            <a:effectLst/>
          </c:spPr>
          <c:marker>
            <c:symbol val="none"/>
          </c:marker>
          <c:cat>
            <c:strRef>
              <c:f>GDP!$L$4:$W$4</c:f>
              <c:strCache>
                <c:ptCount val="12"/>
                <c:pt idx="0">
                  <c:v>2022Q1</c:v>
                </c:pt>
                <c:pt idx="1">
                  <c:v>2022Q2</c:v>
                </c:pt>
                <c:pt idx="2">
                  <c:v>2022Q3</c:v>
                </c:pt>
                <c:pt idx="3">
                  <c:v>2022Q4</c:v>
                </c:pt>
                <c:pt idx="4">
                  <c:v>2023Q1</c:v>
                </c:pt>
                <c:pt idx="5">
                  <c:v>2023Q2</c:v>
                </c:pt>
                <c:pt idx="6">
                  <c:v>2023Q3</c:v>
                </c:pt>
                <c:pt idx="7">
                  <c:v>2023Q4</c:v>
                </c:pt>
                <c:pt idx="8">
                  <c:v>2024Q1</c:v>
                </c:pt>
                <c:pt idx="9">
                  <c:v>2024Q2</c:v>
                </c:pt>
                <c:pt idx="10">
                  <c:v>2024Q3</c:v>
                </c:pt>
                <c:pt idx="11">
                  <c:v>2024Q4</c:v>
                </c:pt>
              </c:strCache>
              <c:extLst/>
            </c:strRef>
          </c:cat>
          <c:val>
            <c:numRef>
              <c:f>GDP!$L$9:$W$9</c:f>
              <c:numCache>
                <c:formatCode>General</c:formatCode>
                <c:ptCount val="12"/>
                <c:pt idx="0">
                  <c:v>5.6</c:v>
                </c:pt>
                <c:pt idx="1">
                  <c:v>5.8</c:v>
                </c:pt>
                <c:pt idx="2" formatCode="0.0">
                  <c:v>8.8000000000000007</c:v>
                </c:pt>
                <c:pt idx="3">
                  <c:v>4.3</c:v>
                </c:pt>
                <c:pt idx="4">
                  <c:v>2.2000000000000002</c:v>
                </c:pt>
                <c:pt idx="5">
                  <c:v>5.7</c:v>
                </c:pt>
                <c:pt idx="6">
                  <c:v>5.6</c:v>
                </c:pt>
                <c:pt idx="7">
                  <c:v>5.8</c:v>
                </c:pt>
                <c:pt idx="8">
                  <c:v>7.1</c:v>
                </c:pt>
                <c:pt idx="9">
                  <c:v>6.2</c:v>
                </c:pt>
                <c:pt idx="10">
                  <c:v>6.7</c:v>
                </c:pt>
                <c:pt idx="11">
                  <c:v>5.3</c:v>
                </c:pt>
              </c:numCache>
              <c:extLst/>
            </c:numRef>
          </c:val>
          <c:smooth val="1"/>
          <c:extLst>
            <c:ext xmlns:c16="http://schemas.microsoft.com/office/drawing/2014/chart" uri="{C3380CC4-5D6E-409C-BE32-E72D297353CC}">
              <c16:uniqueId val="{00000002-DFC0-43E8-8265-54876B511AE5}"/>
            </c:ext>
          </c:extLst>
        </c:ser>
        <c:ser>
          <c:idx val="3"/>
          <c:order val="3"/>
          <c:tx>
            <c:strRef>
              <c:f>GDP!$C$5</c:f>
              <c:strCache>
                <c:ptCount val="1"/>
                <c:pt idx="0">
                  <c:v>Rwanda</c:v>
                </c:pt>
              </c:strCache>
            </c:strRef>
          </c:tx>
          <c:spPr>
            <a:ln w="38100" cap="rnd">
              <a:solidFill>
                <a:srgbClr val="117DBE"/>
              </a:solidFill>
              <a:round/>
            </a:ln>
            <a:effectLst/>
          </c:spPr>
          <c:marker>
            <c:symbol val="none"/>
          </c:marker>
          <c:cat>
            <c:strRef>
              <c:f>GDP!$L$4:$W$4</c:f>
              <c:strCache>
                <c:ptCount val="12"/>
                <c:pt idx="0">
                  <c:v>2022Q1</c:v>
                </c:pt>
                <c:pt idx="1">
                  <c:v>2022Q2</c:v>
                </c:pt>
                <c:pt idx="2">
                  <c:v>2022Q3</c:v>
                </c:pt>
                <c:pt idx="3">
                  <c:v>2022Q4</c:v>
                </c:pt>
                <c:pt idx="4">
                  <c:v>2023Q1</c:v>
                </c:pt>
                <c:pt idx="5">
                  <c:v>2023Q2</c:v>
                </c:pt>
                <c:pt idx="6">
                  <c:v>2023Q3</c:v>
                </c:pt>
                <c:pt idx="7">
                  <c:v>2023Q4</c:v>
                </c:pt>
                <c:pt idx="8">
                  <c:v>2024Q1</c:v>
                </c:pt>
                <c:pt idx="9">
                  <c:v>2024Q2</c:v>
                </c:pt>
                <c:pt idx="10">
                  <c:v>2024Q3</c:v>
                </c:pt>
                <c:pt idx="11">
                  <c:v>2024Q4</c:v>
                </c:pt>
              </c:strCache>
              <c:extLst/>
            </c:strRef>
          </c:cat>
          <c:val>
            <c:numRef>
              <c:f>GDP!$L$5:$W$5</c:f>
              <c:numCache>
                <c:formatCode>General</c:formatCode>
                <c:ptCount val="12"/>
                <c:pt idx="0">
                  <c:v>7.9</c:v>
                </c:pt>
                <c:pt idx="1">
                  <c:v>7.5</c:v>
                </c:pt>
                <c:pt idx="2" formatCode="0.0">
                  <c:v>10</c:v>
                </c:pt>
                <c:pt idx="3">
                  <c:v>7.3</c:v>
                </c:pt>
                <c:pt idx="4">
                  <c:v>9.1999999999999993</c:v>
                </c:pt>
                <c:pt idx="5">
                  <c:v>6.3</c:v>
                </c:pt>
                <c:pt idx="6">
                  <c:v>7.5</c:v>
                </c:pt>
                <c:pt idx="7" formatCode="0.0">
                  <c:v>10</c:v>
                </c:pt>
                <c:pt idx="8">
                  <c:v>9.6999999999999993</c:v>
                </c:pt>
                <c:pt idx="9">
                  <c:v>9.8000000000000007</c:v>
                </c:pt>
                <c:pt idx="10">
                  <c:v>8.1</c:v>
                </c:pt>
                <c:pt idx="11" formatCode="0.0">
                  <c:v>8</c:v>
                </c:pt>
              </c:numCache>
              <c:extLst/>
            </c:numRef>
          </c:val>
          <c:smooth val="1"/>
          <c:extLst>
            <c:ext xmlns:c16="http://schemas.microsoft.com/office/drawing/2014/chart" uri="{C3380CC4-5D6E-409C-BE32-E72D297353CC}">
              <c16:uniqueId val="{00000003-DFC0-43E8-8265-54876B511AE5}"/>
            </c:ext>
          </c:extLst>
        </c:ser>
        <c:dLbls>
          <c:showLegendKey val="0"/>
          <c:showVal val="0"/>
          <c:showCatName val="0"/>
          <c:showSerName val="0"/>
          <c:showPercent val="0"/>
          <c:showBubbleSize val="0"/>
        </c:dLbls>
        <c:smooth val="0"/>
        <c:axId val="1273662112"/>
        <c:axId val="1273662440"/>
      </c:lineChart>
      <c:catAx>
        <c:axId val="1273662112"/>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273662440"/>
        <c:crosses val="autoZero"/>
        <c:auto val="1"/>
        <c:lblAlgn val="ctr"/>
        <c:lblOffset val="100"/>
        <c:noMultiLvlLbl val="0"/>
      </c:catAx>
      <c:valAx>
        <c:axId val="1273662440"/>
        <c:scaling>
          <c:orientation val="minMax"/>
        </c:scaling>
        <c:delete val="0"/>
        <c:axPos val="l"/>
        <c:majorGridlines>
          <c:spPr>
            <a:ln w="9525" cap="flat" cmpd="sng" algn="ctr">
              <a:no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273662112"/>
        <c:crosses val="autoZero"/>
        <c:crossBetween val="between"/>
      </c:valAx>
      <c:spPr>
        <a:noFill/>
        <a:ln>
          <a:noFill/>
        </a:ln>
        <a:effectLst/>
      </c:spPr>
    </c:plotArea>
    <c:legend>
      <c:legendPos val="t"/>
      <c:layout>
        <c:manualLayout>
          <c:xMode val="edge"/>
          <c:yMode val="edge"/>
          <c:x val="0.13010000836768887"/>
          <c:y val="0.94759115797234728"/>
          <c:w val="0.75508977376869979"/>
          <c:h val="5.1487721241294117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noFill/>
      <a:round/>
    </a:ln>
    <a:effectLst/>
  </c:spPr>
  <c:txPr>
    <a:bodyPr/>
    <a:lstStyle/>
    <a:p>
      <a:pPr>
        <a:defRPr sz="1400"/>
      </a:pPr>
      <a:endParaRPr lang="en-US"/>
    </a:p>
  </c:txPr>
  <c:externalData r:id="rId4">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732338172261582E-2"/>
          <c:y val="6.1070761746518439E-2"/>
          <c:w val="0.87326307718840035"/>
          <c:h val="0.7740904263519417"/>
        </c:manualLayout>
      </c:layout>
      <c:scatterChart>
        <c:scatterStyle val="lineMarker"/>
        <c:varyColors val="0"/>
        <c:ser>
          <c:idx val="0"/>
          <c:order val="0"/>
          <c:tx>
            <c:strRef>
              <c:f>Debt!$C$3</c:f>
              <c:strCache>
                <c:ptCount val="1"/>
                <c:pt idx="0">
                  <c:v>Government Debt</c:v>
                </c:pt>
              </c:strCache>
            </c:strRef>
          </c:tx>
          <c:spPr>
            <a:ln w="25400" cap="rnd">
              <a:noFill/>
              <a:round/>
            </a:ln>
            <a:effectLst/>
          </c:spPr>
          <c:marker>
            <c:symbol val="diamond"/>
            <c:size val="6"/>
            <c:spPr>
              <a:solidFill>
                <a:schemeClr val="accent4"/>
              </a:solidFill>
              <a:ln w="73025">
                <a:solidFill>
                  <a:schemeClr val="accent1"/>
                </a:solidFill>
              </a:ln>
              <a:effectLst/>
            </c:spPr>
          </c:marker>
          <c:dPt>
            <c:idx val="6"/>
            <c:marker>
              <c:symbol val="diamond"/>
              <c:size val="6"/>
              <c:spPr>
                <a:solidFill>
                  <a:schemeClr val="accent2"/>
                </a:solidFill>
                <a:ln w="73025">
                  <a:solidFill>
                    <a:srgbClr val="C00000"/>
                  </a:solidFill>
                </a:ln>
                <a:effectLst/>
              </c:spPr>
            </c:marker>
            <c:bubble3D val="0"/>
            <c:extLst>
              <c:ext xmlns:c16="http://schemas.microsoft.com/office/drawing/2014/chart" uri="{C3380CC4-5D6E-409C-BE32-E72D297353CC}">
                <c16:uniqueId val="{00000000-DDD6-41F4-A8D8-DD964892BF9B}"/>
              </c:ext>
            </c:extLst>
          </c:dPt>
          <c:dLbls>
            <c:dLbl>
              <c:idx val="0"/>
              <c:tx>
                <c:rich>
                  <a:bodyPr/>
                  <a:lstStyle/>
                  <a:p>
                    <a:fld id="{B295C085-240B-42BA-885E-741B0C205D59}"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DDD6-41F4-A8D8-DD964892BF9B}"/>
                </c:ext>
              </c:extLst>
            </c:dLbl>
            <c:dLbl>
              <c:idx val="1"/>
              <c:tx>
                <c:rich>
                  <a:bodyPr/>
                  <a:lstStyle/>
                  <a:p>
                    <a:fld id="{1101FB35-D393-423E-9CF7-F7DFC9AE13F0}"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DDD6-41F4-A8D8-DD964892BF9B}"/>
                </c:ext>
              </c:extLst>
            </c:dLbl>
            <c:dLbl>
              <c:idx val="2"/>
              <c:tx>
                <c:rich>
                  <a:bodyPr/>
                  <a:lstStyle/>
                  <a:p>
                    <a:fld id="{6ADE3CB3-BD8E-4483-A8BE-F3026495E3C0}"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DDD6-41F4-A8D8-DD964892BF9B}"/>
                </c:ext>
              </c:extLst>
            </c:dLbl>
            <c:dLbl>
              <c:idx val="3"/>
              <c:tx>
                <c:rich>
                  <a:bodyPr rot="0" spcFirstLastPara="1" vertOverflow="ellipsis" vert="horz" wrap="square" lIns="38100" tIns="19050" rIns="38100" bIns="19050" anchor="ctr" anchorCtr="1">
                    <a:noAutofit/>
                  </a:bodyPr>
                  <a:lstStyle/>
                  <a:p>
                    <a:pPr>
                      <a:defRPr sz="1600" b="0" i="0" u="none" strike="noStrike" kern="1200" baseline="0">
                        <a:solidFill>
                          <a:schemeClr val="tx1">
                            <a:lumMod val="75000"/>
                            <a:lumOff val="25000"/>
                          </a:schemeClr>
                        </a:solidFill>
                        <a:latin typeface="+mn-lt"/>
                        <a:ea typeface="+mn-ea"/>
                        <a:cs typeface="+mn-cs"/>
                      </a:defRPr>
                    </a:pPr>
                    <a:fld id="{9BCB5B64-3C48-45D0-A278-03FAEB2B043E}" type="CELLRANGE">
                      <a:rPr lang="en-US"/>
                      <a:pPr>
                        <a:defRPr sz="1600"/>
                      </a:pPr>
                      <a:t>[CELLRANGE]</a:t>
                    </a:fld>
                    <a:endParaRPr lang="en-GB"/>
                  </a:p>
                </c:rich>
              </c:tx>
              <c:spPr>
                <a:noFill/>
                <a:ln>
                  <a:noFill/>
                </a:ln>
                <a:effectLst/>
              </c:spPr>
              <c:txPr>
                <a:bodyPr rot="0" spcFirstLastPara="1" vertOverflow="ellipsis" vert="horz" wrap="square" lIns="38100" tIns="19050" rIns="38100" bIns="19050" anchor="ctr" anchorCtr="1">
                  <a:no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layout>
                    <c:manualLayout>
                      <c:w val="0.11724714098237722"/>
                      <c:h val="4.7390654635323867E-2"/>
                    </c:manualLayout>
                  </c15:layout>
                  <c15:dlblFieldTable/>
                  <c15:showDataLabelsRange val="1"/>
                </c:ext>
                <c:ext xmlns:c16="http://schemas.microsoft.com/office/drawing/2014/chart" uri="{C3380CC4-5D6E-409C-BE32-E72D297353CC}">
                  <c16:uniqueId val="{00000004-DDD6-41F4-A8D8-DD964892BF9B}"/>
                </c:ext>
              </c:extLst>
            </c:dLbl>
            <c:dLbl>
              <c:idx val="4"/>
              <c:tx>
                <c:rich>
                  <a:bodyPr/>
                  <a:lstStyle/>
                  <a:p>
                    <a:fld id="{84BDD094-2A7F-4EEF-A1C1-6E201C8917DF}"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DDD6-41F4-A8D8-DD964892BF9B}"/>
                </c:ext>
              </c:extLst>
            </c:dLbl>
            <c:dLbl>
              <c:idx val="5"/>
              <c:layout>
                <c:manualLayout>
                  <c:x val="5.4156966555243243E-3"/>
                  <c:y val="-1.2277818700137716E-2"/>
                </c:manualLayout>
              </c:layout>
              <c:tx>
                <c:rich>
                  <a:bodyPr/>
                  <a:lstStyle/>
                  <a:p>
                    <a:fld id="{05716E47-AD4C-4E15-ADA0-7A7725FFDEFA}" type="CELLRANGE">
                      <a:rPr lang="en-US"/>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6-DDD6-41F4-A8D8-DD964892BF9B}"/>
                </c:ext>
              </c:extLst>
            </c:dLbl>
            <c:dLbl>
              <c:idx val="6"/>
              <c:tx>
                <c:rich>
                  <a:bodyPr/>
                  <a:lstStyle/>
                  <a:p>
                    <a:fld id="{559997CA-DEFA-41DF-9A2B-0E580F8F0B8B}"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0-DDD6-41F4-A8D8-DD964892BF9B}"/>
                </c:ext>
              </c:extLst>
            </c:dLbl>
            <c:dLbl>
              <c:idx val="7"/>
              <c:tx>
                <c:rich>
                  <a:bodyPr/>
                  <a:lstStyle/>
                  <a:p>
                    <a:fld id="{18F4A3E7-B6F8-427D-B032-678F1B24667E}"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7-DDD6-41F4-A8D8-DD964892BF9B}"/>
                </c:ext>
              </c:extLst>
            </c:dLbl>
            <c:dLbl>
              <c:idx val="8"/>
              <c:tx>
                <c:rich>
                  <a:bodyPr/>
                  <a:lstStyle/>
                  <a:p>
                    <a:fld id="{F9D3C72B-A14F-45D0-8A51-52563EE00899}"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8-DDD6-41F4-A8D8-DD964892BF9B}"/>
                </c:ext>
              </c:extLst>
            </c:dLbl>
            <c:dLbl>
              <c:idx val="9"/>
              <c:layout>
                <c:manualLayout>
                  <c:x val="-1.7857131787241888E-2"/>
                  <c:y val="5.9068932898611121E-2"/>
                </c:manualLayout>
              </c:layout>
              <c:tx>
                <c:rich>
                  <a:bodyPr/>
                  <a:lstStyle/>
                  <a:p>
                    <a:fld id="{CAE8148C-A894-4F87-9288-BD22A7D5E5D4}" type="CELLRANGE">
                      <a:rPr lang="en-US"/>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9-DDD6-41F4-A8D8-DD964892BF9B}"/>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xVal>
            <c:numRef>
              <c:f>Debt!$C$4:$C$13</c:f>
              <c:numCache>
                <c:formatCode>General</c:formatCode>
                <c:ptCount val="10"/>
                <c:pt idx="0">
                  <c:v>43.2</c:v>
                </c:pt>
                <c:pt idx="1">
                  <c:v>30.8</c:v>
                </c:pt>
                <c:pt idx="2">
                  <c:v>19.3</c:v>
                </c:pt>
                <c:pt idx="3">
                  <c:v>32.299999999999997</c:v>
                </c:pt>
                <c:pt idx="4">
                  <c:v>65.599999999999994</c:v>
                </c:pt>
                <c:pt idx="5">
                  <c:v>50.4</c:v>
                </c:pt>
                <c:pt idx="6">
                  <c:v>67.2</c:v>
                </c:pt>
                <c:pt idx="7">
                  <c:v>57.8</c:v>
                </c:pt>
                <c:pt idx="8">
                  <c:v>51.8</c:v>
                </c:pt>
                <c:pt idx="9">
                  <c:v>48.2</c:v>
                </c:pt>
              </c:numCache>
            </c:numRef>
          </c:xVal>
          <c:yVal>
            <c:numRef>
              <c:f>Debt!$D$4:$D$13</c:f>
              <c:numCache>
                <c:formatCode>General</c:formatCode>
                <c:ptCount val="10"/>
                <c:pt idx="0" formatCode="0.0">
                  <c:v>-5</c:v>
                </c:pt>
                <c:pt idx="1">
                  <c:v>-3.5</c:v>
                </c:pt>
                <c:pt idx="2" formatCode="0.0">
                  <c:v>-2</c:v>
                </c:pt>
                <c:pt idx="3" formatCode="0.0">
                  <c:v>-2</c:v>
                </c:pt>
                <c:pt idx="4">
                  <c:v>-5.5</c:v>
                </c:pt>
                <c:pt idx="5">
                  <c:v>-2.8</c:v>
                </c:pt>
                <c:pt idx="6">
                  <c:v>-6.6</c:v>
                </c:pt>
                <c:pt idx="7">
                  <c:v>-1.5</c:v>
                </c:pt>
                <c:pt idx="8">
                  <c:v>-5.8</c:v>
                </c:pt>
                <c:pt idx="9" formatCode="0.0">
                  <c:v>-3</c:v>
                </c:pt>
              </c:numCache>
            </c:numRef>
          </c:yVal>
          <c:smooth val="0"/>
          <c:extLst>
            <c:ext xmlns:c15="http://schemas.microsoft.com/office/drawing/2012/chart" uri="{02D57815-91ED-43cb-92C2-25804820EDAC}">
              <c15:datalabelsRange>
                <c15:f>Debt!$B$4:$B$13</c15:f>
                <c15:dlblRangeCache>
                  <c:ptCount val="10"/>
                  <c:pt idx="0">
                    <c:v>Burundi</c:v>
                  </c:pt>
                  <c:pt idx="1">
                    <c:v>Comoros</c:v>
                  </c:pt>
                  <c:pt idx="2">
                    <c:v>DRC</c:v>
                  </c:pt>
                  <c:pt idx="3">
                    <c:v>Ethiopia</c:v>
                  </c:pt>
                  <c:pt idx="4">
                    <c:v>Kenya</c:v>
                  </c:pt>
                  <c:pt idx="5">
                    <c:v>Madagascar</c:v>
                  </c:pt>
                  <c:pt idx="6">
                    <c:v>Rwanda</c:v>
                  </c:pt>
                  <c:pt idx="7">
                    <c:v>Seychelles</c:v>
                  </c:pt>
                  <c:pt idx="8">
                    <c:v>Uganda</c:v>
                  </c:pt>
                  <c:pt idx="9">
                    <c:v>Tanzania</c:v>
                  </c:pt>
                </c15:dlblRangeCache>
              </c15:datalabelsRange>
            </c:ext>
            <c:ext xmlns:c16="http://schemas.microsoft.com/office/drawing/2014/chart" uri="{C3380CC4-5D6E-409C-BE32-E72D297353CC}">
              <c16:uniqueId val="{0000000B-DDD6-41F4-A8D8-DD964892BF9B}"/>
            </c:ext>
          </c:extLst>
        </c:ser>
        <c:dLbls>
          <c:showLegendKey val="0"/>
          <c:showVal val="0"/>
          <c:showCatName val="0"/>
          <c:showSerName val="0"/>
          <c:showPercent val="0"/>
          <c:showBubbleSize val="0"/>
        </c:dLbls>
        <c:axId val="238404272"/>
        <c:axId val="238403792"/>
      </c:scatterChart>
      <c:valAx>
        <c:axId val="238404272"/>
        <c:scaling>
          <c:orientation val="minMax"/>
          <c:min val="10"/>
        </c:scaling>
        <c:delete val="0"/>
        <c:axPos val="b"/>
        <c:title>
          <c:tx>
            <c:rich>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r>
                  <a:rPr lang="en-US" sz="1800" dirty="0"/>
                  <a:t>Government Debt</a:t>
                </a:r>
              </a:p>
            </c:rich>
          </c:tx>
          <c:layout>
            <c:manualLayout>
              <c:xMode val="edge"/>
              <c:yMode val="edge"/>
              <c:x val="0.40458686654786785"/>
              <c:y val="0.92419965896189471"/>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out"/>
        <c:minorTickMark val="none"/>
        <c:tickLblPos val="low"/>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238403792"/>
        <c:crosses val="autoZero"/>
        <c:crossBetween val="midCat"/>
      </c:valAx>
      <c:valAx>
        <c:axId val="238403792"/>
        <c:scaling>
          <c:orientation val="minMax"/>
          <c:max val="0"/>
          <c:min val="-8"/>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r>
                  <a:rPr lang="en-US" sz="1800"/>
                  <a:t>Fiscal</a:t>
                </a:r>
                <a:r>
                  <a:rPr lang="en-US" sz="1800" baseline="0"/>
                  <a:t> Deficit </a:t>
                </a:r>
                <a:endParaRPr lang="en-US" sz="1800"/>
              </a:p>
            </c:rich>
          </c:tx>
          <c:layout>
            <c:manualLayout>
              <c:xMode val="edge"/>
              <c:yMode val="edge"/>
              <c:x val="2.4728158980127485E-3"/>
              <c:y val="0.36548999477510014"/>
            </c:manualLayout>
          </c:layout>
          <c:overlay val="0"/>
          <c:spPr>
            <a:noFill/>
            <a:ln>
              <a:noFill/>
            </a:ln>
            <a:effectLst/>
          </c:spPr>
          <c:txPr>
            <a:bodyPr rot="-54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out"/>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238404272"/>
        <c:crosses val="autoZero"/>
        <c:crossBetween val="midCat"/>
      </c:valAx>
      <c:spPr>
        <a:solidFill>
          <a:schemeClr val="bg1"/>
        </a:solidFill>
        <a:ln>
          <a:noFill/>
        </a:ln>
        <a:effectLst/>
      </c:spPr>
    </c:plotArea>
    <c:plotVisOnly val="1"/>
    <c:dispBlanksAs val="gap"/>
    <c:showDLblsOverMax val="0"/>
  </c:chart>
  <c:spPr>
    <a:solidFill>
      <a:srgbClr val="E7E6E6"/>
    </a:solidFill>
    <a:ln w="9525" cap="flat" cmpd="sng" algn="ctr">
      <a:solidFill>
        <a:schemeClr val="bg2"/>
      </a:solidFill>
      <a:round/>
    </a:ln>
    <a:effectLst/>
  </c:spPr>
  <c:txPr>
    <a:bodyPr/>
    <a:lstStyle/>
    <a:p>
      <a:pPr>
        <a:defRPr/>
      </a:pPr>
      <a:endParaRPr lang="en-US"/>
    </a:p>
  </c:txPr>
  <c:externalData r:id="rId4">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920" b="0" i="0" u="none" strike="noStrike" kern="1200" spc="0" baseline="0">
                <a:solidFill>
                  <a:schemeClr val="tx1">
                    <a:lumMod val="65000"/>
                    <a:lumOff val="35000"/>
                  </a:schemeClr>
                </a:solidFill>
                <a:latin typeface="+mn-lt"/>
                <a:ea typeface="+mn-ea"/>
                <a:cs typeface="+mn-cs"/>
              </a:defRPr>
            </a:pPr>
            <a:r>
              <a:rPr lang="en-GB" b="1" dirty="0"/>
              <a:t>Interest Payments as a % of Government Revenue</a:t>
            </a:r>
          </a:p>
        </c:rich>
      </c:tx>
      <c:overlay val="0"/>
      <c:spPr>
        <a:noFill/>
        <a:ln>
          <a:noFill/>
        </a:ln>
        <a:effectLst/>
      </c:spPr>
      <c:txPr>
        <a:bodyPr rot="0" spcFirstLastPara="1" vertOverflow="ellipsis" vert="horz" wrap="square" anchor="ctr" anchorCtr="1"/>
        <a:lstStyle/>
        <a:p>
          <a:pPr>
            <a:defRPr sz="192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1"/>
        <c:ser>
          <c:idx val="0"/>
          <c:order val="0"/>
          <c:invertIfNegative val="0"/>
          <c:dPt>
            <c:idx val="0"/>
            <c:invertIfNegative val="0"/>
            <c:bubble3D val="0"/>
            <c:spPr>
              <a:solidFill>
                <a:schemeClr val="accent1"/>
              </a:solidFill>
              <a:ln>
                <a:noFill/>
              </a:ln>
              <a:effectLst/>
            </c:spPr>
            <c:extLst>
              <c:ext xmlns:c16="http://schemas.microsoft.com/office/drawing/2014/chart" uri="{C3380CC4-5D6E-409C-BE32-E72D297353CC}">
                <c16:uniqueId val="{00000001-FC28-4E80-A7AC-B3CEF79D7EA6}"/>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3-FC28-4E80-A7AC-B3CEF79D7EA6}"/>
              </c:ext>
            </c:extLst>
          </c:dPt>
          <c:dPt>
            <c:idx val="2"/>
            <c:invertIfNegative val="0"/>
            <c:bubble3D val="0"/>
            <c:spPr>
              <a:solidFill>
                <a:schemeClr val="accent3"/>
              </a:solidFill>
              <a:ln>
                <a:noFill/>
              </a:ln>
              <a:effectLst/>
            </c:spPr>
            <c:extLst>
              <c:ext xmlns:c16="http://schemas.microsoft.com/office/drawing/2014/chart" uri="{C3380CC4-5D6E-409C-BE32-E72D297353CC}">
                <c16:uniqueId val="{00000005-FC28-4E80-A7AC-B3CEF79D7EA6}"/>
              </c:ext>
            </c:extLst>
          </c:dPt>
          <c:dPt>
            <c:idx val="3"/>
            <c:invertIfNegative val="0"/>
            <c:bubble3D val="0"/>
            <c:spPr>
              <a:solidFill>
                <a:schemeClr val="accent4"/>
              </a:solidFill>
              <a:ln>
                <a:noFill/>
              </a:ln>
              <a:effectLst/>
            </c:spPr>
            <c:extLst>
              <c:ext xmlns:c16="http://schemas.microsoft.com/office/drawing/2014/chart" uri="{C3380CC4-5D6E-409C-BE32-E72D297353CC}">
                <c16:uniqueId val="{00000007-FC28-4E80-A7AC-B3CEF79D7EA6}"/>
              </c:ext>
            </c:extLst>
          </c:dPt>
          <c:dPt>
            <c:idx val="4"/>
            <c:invertIfNegative val="0"/>
            <c:bubble3D val="0"/>
            <c:spPr>
              <a:solidFill>
                <a:schemeClr val="accent5"/>
              </a:solidFill>
              <a:ln>
                <a:noFill/>
              </a:ln>
              <a:effectLst/>
            </c:spPr>
            <c:extLst>
              <c:ext xmlns:c16="http://schemas.microsoft.com/office/drawing/2014/chart" uri="{C3380CC4-5D6E-409C-BE32-E72D297353CC}">
                <c16:uniqueId val="{00000009-FC28-4E80-A7AC-B3CEF79D7EA6}"/>
              </c:ext>
            </c:extLst>
          </c:dPt>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Sheet1!$A$5:$A$9</c:f>
              <c:strCache>
                <c:ptCount val="5"/>
                <c:pt idx="0">
                  <c:v>Kenya</c:v>
                </c:pt>
                <c:pt idx="1">
                  <c:v>Uganda</c:v>
                </c:pt>
                <c:pt idx="2">
                  <c:v>Tanzania</c:v>
                </c:pt>
                <c:pt idx="3">
                  <c:v>Ethiopia</c:v>
                </c:pt>
                <c:pt idx="4">
                  <c:v>Rwanda</c:v>
                </c:pt>
              </c:strCache>
            </c:strRef>
          </c:cat>
          <c:val>
            <c:numRef>
              <c:f>Sheet1!$B$5:$B$9</c:f>
              <c:numCache>
                <c:formatCode>0.0</c:formatCode>
                <c:ptCount val="5"/>
                <c:pt idx="0">
                  <c:v>24.277278337330664</c:v>
                </c:pt>
                <c:pt idx="1">
                  <c:v>20.833165286000437</c:v>
                </c:pt>
                <c:pt idx="2">
                  <c:v>13.238012660593762</c:v>
                </c:pt>
                <c:pt idx="3">
                  <c:v>10.024794783862847</c:v>
                </c:pt>
                <c:pt idx="4">
                  <c:v>7.6829307058115246</c:v>
                </c:pt>
              </c:numCache>
            </c:numRef>
          </c:val>
          <c:extLst>
            <c:ext xmlns:c16="http://schemas.microsoft.com/office/drawing/2014/chart" uri="{C3380CC4-5D6E-409C-BE32-E72D297353CC}">
              <c16:uniqueId val="{00000000-6EB3-4B19-87B3-6D402543E04E}"/>
            </c:ext>
          </c:extLst>
        </c:ser>
        <c:dLbls>
          <c:showLegendKey val="0"/>
          <c:showVal val="0"/>
          <c:showCatName val="0"/>
          <c:showSerName val="0"/>
          <c:showPercent val="0"/>
          <c:showBubbleSize val="0"/>
        </c:dLbls>
        <c:gapWidth val="86"/>
        <c:overlap val="-27"/>
        <c:axId val="551834224"/>
        <c:axId val="551836192"/>
      </c:barChart>
      <c:catAx>
        <c:axId val="5518342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551836192"/>
        <c:crosses val="autoZero"/>
        <c:auto val="1"/>
        <c:lblAlgn val="ctr"/>
        <c:lblOffset val="100"/>
        <c:noMultiLvlLbl val="0"/>
      </c:catAx>
      <c:valAx>
        <c:axId val="551836192"/>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551834224"/>
        <c:crosses val="autoZero"/>
        <c:crossBetween val="between"/>
      </c:valAx>
      <c:spPr>
        <a:noFill/>
        <a:ln>
          <a:noFill/>
        </a:ln>
        <a:effectLst/>
      </c:spPr>
    </c:plotArea>
    <c:plotVisOnly val="1"/>
    <c:dispBlanksAs val="gap"/>
    <c:showDLblsOverMax val="0"/>
  </c:chart>
  <c:spPr>
    <a:noFill/>
    <a:ln>
      <a:noFill/>
    </a:ln>
    <a:effectLst/>
  </c:spPr>
  <c:txPr>
    <a:bodyPr/>
    <a:lstStyle/>
    <a:p>
      <a:pPr>
        <a:defRPr sz="1600"/>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2750111229526007"/>
          <c:y val="0.05"/>
          <c:w val="0.81962109532629057"/>
          <c:h val="0.79852899069434502"/>
        </c:manualLayout>
      </c:layout>
      <c:areaChart>
        <c:grouping val="stacked"/>
        <c:varyColors val="0"/>
        <c:ser>
          <c:idx val="1"/>
          <c:order val="0"/>
          <c:tx>
            <c:strRef>
              <c:f>Data!$A$8</c:f>
              <c:strCache>
                <c:ptCount val="1"/>
                <c:pt idx="0">
                  <c:v>Africa</c:v>
                </c:pt>
              </c:strCache>
            </c:strRef>
          </c:tx>
          <c:spPr>
            <a:solidFill>
              <a:srgbClr val="C00000"/>
            </a:solidFill>
            <a:ln>
              <a:noFill/>
            </a:ln>
            <a:effectLst/>
          </c:spPr>
          <c:dLbls>
            <c:dLbl>
              <c:idx val="0"/>
              <c:layout>
                <c:manualLayout>
                  <c:x val="3.0324146981627297E-2"/>
                  <c:y val="0"/>
                </c:manualLayout>
              </c:layout>
              <c:tx>
                <c:rich>
                  <a:bodyPr rot="0" spcFirstLastPara="1" vertOverflow="ellipsis" vert="horz" wrap="square" anchor="ctr" anchorCtr="1"/>
                  <a:lstStyle/>
                  <a:p>
                    <a:pPr>
                      <a:defRPr sz="1050" b="1" i="0" u="none" strike="noStrike" kern="1200" baseline="0">
                        <a:solidFill>
                          <a:schemeClr val="bg1"/>
                        </a:solidFill>
                        <a:latin typeface="+mn-lt"/>
                        <a:ea typeface="+mn-ea"/>
                        <a:cs typeface="+mn-cs"/>
                      </a:defRPr>
                    </a:pPr>
                    <a:fld id="{8ED978AC-5CAD-4C04-B341-A8CF4A9374AF}" type="CELLRANGE">
                      <a:rPr lang="en-US">
                        <a:solidFill>
                          <a:schemeClr val="bg1"/>
                        </a:solidFill>
                      </a:rPr>
                      <a:pPr>
                        <a:defRPr sz="1050" b="1">
                          <a:solidFill>
                            <a:schemeClr val="bg1"/>
                          </a:solidFill>
                        </a:defRPr>
                      </a:pPr>
                      <a:t>[CELLRANGE]</a:t>
                    </a:fld>
                    <a:endParaRPr lang="en-GB"/>
                  </a:p>
                </c:rich>
              </c:tx>
              <c:spPr>
                <a:noFill/>
                <a:ln>
                  <a:noFill/>
                </a:ln>
                <a:effectLst/>
              </c:spPr>
              <c:txPr>
                <a:bodyPr rot="0" spcFirstLastPara="1" vertOverflow="ellipsis" vert="horz" wrap="square" anchor="ctr" anchorCtr="1"/>
                <a:lstStyle/>
                <a:p>
                  <a:pPr>
                    <a:defRPr sz="1050" b="1"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0-C2D7-401A-A654-1160FC4394B1}"/>
                </c:ext>
              </c:extLst>
            </c:dLbl>
            <c:dLbl>
              <c:idx val="1"/>
              <c:tx>
                <c:rich>
                  <a:bodyPr/>
                  <a:lstStyle/>
                  <a:p>
                    <a:fld id="{D0082550-1141-414F-97B2-330E9D61361D}"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1-C2D7-401A-A654-1160FC4394B1}"/>
                </c:ext>
              </c:extLst>
            </c:dLbl>
            <c:dLbl>
              <c:idx val="2"/>
              <c:tx>
                <c:rich>
                  <a:bodyPr/>
                  <a:lstStyle/>
                  <a:p>
                    <a:fld id="{58E698C2-9081-45FB-AB79-6C392B4E4C94}"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2-C2D7-401A-A654-1160FC4394B1}"/>
                </c:ext>
              </c:extLst>
            </c:dLbl>
            <c:dLbl>
              <c:idx val="3"/>
              <c:tx>
                <c:rich>
                  <a:bodyPr/>
                  <a:lstStyle/>
                  <a:p>
                    <a:fld id="{FBC5AFEE-2CA5-4B2E-810F-69CBD14A74EE}"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3-C2D7-401A-A654-1160FC4394B1}"/>
                </c:ext>
              </c:extLst>
            </c:dLbl>
            <c:dLbl>
              <c:idx val="4"/>
              <c:tx>
                <c:rich>
                  <a:bodyPr/>
                  <a:lstStyle/>
                  <a:p>
                    <a:fld id="{3425CC0A-A5F4-49FB-A1E1-B32EA441026F}"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4-C2D7-401A-A654-1160FC4394B1}"/>
                </c:ext>
              </c:extLst>
            </c:dLbl>
            <c:dLbl>
              <c:idx val="5"/>
              <c:tx>
                <c:rich>
                  <a:bodyPr/>
                  <a:lstStyle/>
                  <a:p>
                    <a:fld id="{F9B7B334-7749-4CEB-9DB9-796152B6E5EE}"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5-C2D7-401A-A654-1160FC4394B1}"/>
                </c:ext>
              </c:extLst>
            </c:dLbl>
            <c:dLbl>
              <c:idx val="6"/>
              <c:tx>
                <c:rich>
                  <a:bodyPr/>
                  <a:lstStyle/>
                  <a:p>
                    <a:fld id="{C187D7CD-95E4-44F2-8BB0-701FD17B71E7}"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6-C2D7-401A-A654-1160FC4394B1}"/>
                </c:ext>
              </c:extLst>
            </c:dLbl>
            <c:dLbl>
              <c:idx val="7"/>
              <c:tx>
                <c:rich>
                  <a:bodyPr/>
                  <a:lstStyle/>
                  <a:p>
                    <a:fld id="{495BB9B0-25F1-4F46-A595-F67063E93118}"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7-C2D7-401A-A654-1160FC4394B1}"/>
                </c:ext>
              </c:extLst>
            </c:dLbl>
            <c:dLbl>
              <c:idx val="8"/>
              <c:tx>
                <c:rich>
                  <a:bodyPr/>
                  <a:lstStyle/>
                  <a:p>
                    <a:fld id="{BFCFB01C-6272-46E0-81B0-C869EDECE886}"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8-C2D7-401A-A654-1160FC4394B1}"/>
                </c:ext>
              </c:extLst>
            </c:dLbl>
            <c:dLbl>
              <c:idx val="9"/>
              <c:tx>
                <c:rich>
                  <a:bodyPr/>
                  <a:lstStyle/>
                  <a:p>
                    <a:fld id="{7F2D1CA0-5302-4C84-A935-4D6D72E1A1A9}"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9-C2D7-401A-A654-1160FC4394B1}"/>
                </c:ext>
              </c:extLst>
            </c:dLbl>
            <c:dLbl>
              <c:idx val="10"/>
              <c:tx>
                <c:rich>
                  <a:bodyPr/>
                  <a:lstStyle/>
                  <a:p>
                    <a:fld id="{BBFA1514-FB5A-409A-ABFA-CD1B5EC70576}"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A-C2D7-401A-A654-1160FC4394B1}"/>
                </c:ext>
              </c:extLst>
            </c:dLbl>
            <c:dLbl>
              <c:idx val="11"/>
              <c:tx>
                <c:rich>
                  <a:bodyPr/>
                  <a:lstStyle/>
                  <a:p>
                    <a:fld id="{9145642A-7773-4782-9724-9BEFB5C0380F}"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2D7-401A-A654-1160FC4394B1}"/>
                </c:ext>
              </c:extLst>
            </c:dLbl>
            <c:dLbl>
              <c:idx val="12"/>
              <c:tx>
                <c:rich>
                  <a:bodyPr/>
                  <a:lstStyle/>
                  <a:p>
                    <a:fld id="{AAE535A4-84F9-4289-8102-86ED470E93ED}"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C2D7-401A-A654-1160FC4394B1}"/>
                </c:ext>
              </c:extLst>
            </c:dLbl>
            <c:dLbl>
              <c:idx val="13"/>
              <c:tx>
                <c:rich>
                  <a:bodyPr/>
                  <a:lstStyle/>
                  <a:p>
                    <a:fld id="{ED655289-F20F-4D3A-B9C2-3D92CACFAB54}"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D-C2D7-401A-A654-1160FC4394B1}"/>
                </c:ext>
              </c:extLst>
            </c:dLbl>
            <c:dLbl>
              <c:idx val="14"/>
              <c:tx>
                <c:rich>
                  <a:bodyPr/>
                  <a:lstStyle/>
                  <a:p>
                    <a:fld id="{586F8913-622A-4C75-BE3D-8F6A446504D7}"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E-C2D7-401A-A654-1160FC4394B1}"/>
                </c:ext>
              </c:extLst>
            </c:dLbl>
            <c:dLbl>
              <c:idx val="15"/>
              <c:tx>
                <c:rich>
                  <a:bodyPr/>
                  <a:lstStyle/>
                  <a:p>
                    <a:fld id="{355AC500-CA44-458F-BF01-D064C448EC20}"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F-C2D7-401A-A654-1160FC4394B1}"/>
                </c:ext>
              </c:extLst>
            </c:dLbl>
            <c:dLbl>
              <c:idx val="16"/>
              <c:tx>
                <c:rich>
                  <a:bodyPr/>
                  <a:lstStyle/>
                  <a:p>
                    <a:fld id="{96A824F1-BBFF-4A61-A892-E7E3E765C056}"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0-C2D7-401A-A654-1160FC4394B1}"/>
                </c:ext>
              </c:extLst>
            </c:dLbl>
            <c:dLbl>
              <c:idx val="17"/>
              <c:tx>
                <c:rich>
                  <a:bodyPr/>
                  <a:lstStyle/>
                  <a:p>
                    <a:fld id="{96C18C3E-B675-4014-81D9-80FABD277E86}"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1-C2D7-401A-A654-1160FC4394B1}"/>
                </c:ext>
              </c:extLst>
            </c:dLbl>
            <c:dLbl>
              <c:idx val="18"/>
              <c:tx>
                <c:rich>
                  <a:bodyPr/>
                  <a:lstStyle/>
                  <a:p>
                    <a:fld id="{81E35821-45EA-41EA-9D55-4F1BCF833B62}"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2-C2D7-401A-A654-1160FC4394B1}"/>
                </c:ext>
              </c:extLst>
            </c:dLbl>
            <c:dLbl>
              <c:idx val="19"/>
              <c:layout>
                <c:manualLayout>
                  <c:x val="-1.3657407482087019E-2"/>
                  <c:y val="0"/>
                </c:manualLayout>
              </c:layout>
              <c:tx>
                <c:rich>
                  <a:bodyPr/>
                  <a:lstStyle/>
                  <a:p>
                    <a:fld id="{9AD8EB04-FC07-40CA-A481-56ECFE2881A6}" type="CELLRANGE">
                      <a:rPr lang="en-US"/>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3-C2D7-401A-A654-1160FC4394B1}"/>
                </c:ext>
              </c:extLst>
            </c:dLbl>
            <c:dLbl>
              <c:idx val="20"/>
              <c:layout>
                <c:manualLayout>
                  <c:x val="-1.3646533087524013E-2"/>
                  <c:y val="0"/>
                </c:manualLayout>
              </c:layout>
              <c:tx>
                <c:rich>
                  <a:bodyPr/>
                  <a:lstStyle/>
                  <a:p>
                    <a:fld id="{72D18720-0449-4710-BE0A-88BC5508F710}" type="CELLRANGE">
                      <a:rPr lang="en-US"/>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4-C2D7-401A-A654-1160FC4394B1}"/>
                </c:ext>
              </c:extLst>
            </c:dLbl>
            <c:dLbl>
              <c:idx val="21"/>
              <c:layout>
                <c:manualLayout>
                  <c:x val="-1.3657407482087019E-2"/>
                  <c:y val="0"/>
                </c:manualLayout>
              </c:layout>
              <c:tx>
                <c:rich>
                  <a:bodyPr/>
                  <a:lstStyle/>
                  <a:p>
                    <a:fld id="{F63C7BA0-ECEF-4CF9-8FD8-F77A5F6D7FA5}" type="CELLRANGE">
                      <a:rPr lang="en-US"/>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5-C2D7-401A-A654-1160FC4394B1}"/>
                </c:ext>
              </c:extLst>
            </c:dLbl>
            <c:dLbl>
              <c:idx val="22"/>
              <c:layout>
                <c:manualLayout>
                  <c:x val="-1.3657407482087019E-2"/>
                  <c:y val="0"/>
                </c:manualLayout>
              </c:layout>
              <c:tx>
                <c:rich>
                  <a:bodyPr/>
                  <a:lstStyle/>
                  <a:p>
                    <a:fld id="{8F15A795-7217-4088-B27B-5910397BE991}" type="CELLRANGE">
                      <a:rPr lang="en-US"/>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6-C2D7-401A-A654-1160FC4394B1}"/>
                </c:ext>
              </c:extLst>
            </c:dLbl>
            <c:dLbl>
              <c:idx val="23"/>
              <c:layout>
                <c:manualLayout>
                  <c:x val="-2.6157480314960783E-2"/>
                  <c:y val="2.9353540279644474E-3"/>
                </c:manualLayout>
              </c:layout>
              <c:tx>
                <c:rich>
                  <a:bodyPr rot="0" spcFirstLastPara="1" vertOverflow="ellipsis" vert="horz" wrap="square" anchor="ctr" anchorCtr="1"/>
                  <a:lstStyle/>
                  <a:p>
                    <a:pPr>
                      <a:defRPr sz="1050" b="1" i="0" u="none" strike="noStrike" kern="1200" baseline="0">
                        <a:solidFill>
                          <a:schemeClr val="bg1"/>
                        </a:solidFill>
                        <a:latin typeface="+mn-lt"/>
                        <a:ea typeface="+mn-ea"/>
                        <a:cs typeface="+mn-cs"/>
                      </a:defRPr>
                    </a:pPr>
                    <a:fld id="{5AEC4871-6BD7-4066-8632-3522C3DAFD15}" type="CELLRANGE">
                      <a:rPr lang="en-US">
                        <a:solidFill>
                          <a:schemeClr val="bg1"/>
                        </a:solidFill>
                      </a:rPr>
                      <a:pPr>
                        <a:defRPr sz="1050" b="1">
                          <a:solidFill>
                            <a:schemeClr val="bg1"/>
                          </a:solidFill>
                        </a:defRPr>
                      </a:pPr>
                      <a:t>[CELLRANGE]</a:t>
                    </a:fld>
                    <a:endParaRPr lang="en-GB"/>
                  </a:p>
                </c:rich>
              </c:tx>
              <c:spPr>
                <a:noFill/>
                <a:ln>
                  <a:noFill/>
                </a:ln>
                <a:effectLst/>
              </c:spPr>
              <c:txPr>
                <a:bodyPr rot="0" spcFirstLastPara="1" vertOverflow="ellipsis" vert="horz" wrap="square" anchor="ctr" anchorCtr="1"/>
                <a:lstStyle/>
                <a:p>
                  <a:pPr>
                    <a:defRPr sz="1050" b="1"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7-C2D7-401A-A654-1160FC4394B1}"/>
                </c:ext>
              </c:extLst>
            </c:dLbl>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0"/>
              </c:ext>
            </c:extLst>
          </c:dLbls>
          <c:cat>
            <c:strRef>
              <c:f>Data!$B$7:$Y$7</c:f>
              <c:strCache>
                <c:ptCount val="24"/>
                <c:pt idx="0">
                  <c:v>2000</c:v>
                </c:pt>
                <c:pt idx="5">
                  <c:v>2005</c:v>
                </c:pt>
                <c:pt idx="10">
                  <c:v>2010</c:v>
                </c:pt>
                <c:pt idx="15">
                  <c:v>2015</c:v>
                </c:pt>
                <c:pt idx="20">
                  <c:v>2020</c:v>
                </c:pt>
                <c:pt idx="23">
                  <c:v>2023</c:v>
                </c:pt>
              </c:strCache>
            </c:strRef>
          </c:cat>
          <c:val>
            <c:numRef>
              <c:f>Data!$B$8:$Y$8</c:f>
              <c:numCache>
                <c:formatCode>0.0</c:formatCode>
                <c:ptCount val="24"/>
                <c:pt idx="0">
                  <c:v>187.6</c:v>
                </c:pt>
                <c:pt idx="1">
                  <c:v>186.4</c:v>
                </c:pt>
                <c:pt idx="2">
                  <c:v>187.6</c:v>
                </c:pt>
                <c:pt idx="3">
                  <c:v>190</c:v>
                </c:pt>
                <c:pt idx="4">
                  <c:v>190.3</c:v>
                </c:pt>
                <c:pt idx="5">
                  <c:v>184.4</c:v>
                </c:pt>
                <c:pt idx="6">
                  <c:v>179.1</c:v>
                </c:pt>
                <c:pt idx="7">
                  <c:v>178.8</c:v>
                </c:pt>
                <c:pt idx="8">
                  <c:v>175.5</c:v>
                </c:pt>
                <c:pt idx="9">
                  <c:v>174.8</c:v>
                </c:pt>
                <c:pt idx="10">
                  <c:v>167.4</c:v>
                </c:pt>
                <c:pt idx="11">
                  <c:v>169</c:v>
                </c:pt>
                <c:pt idx="12">
                  <c:v>171.1</c:v>
                </c:pt>
                <c:pt idx="13">
                  <c:v>176.1</c:v>
                </c:pt>
                <c:pt idx="14">
                  <c:v>181.4</c:v>
                </c:pt>
                <c:pt idx="15">
                  <c:v>192.1</c:v>
                </c:pt>
                <c:pt idx="16">
                  <c:v>207</c:v>
                </c:pt>
                <c:pt idx="17">
                  <c:v>211.6</c:v>
                </c:pt>
                <c:pt idx="18">
                  <c:v>221.2</c:v>
                </c:pt>
                <c:pt idx="19">
                  <c:v>231</c:v>
                </c:pt>
                <c:pt idx="20">
                  <c:v>256.5</c:v>
                </c:pt>
                <c:pt idx="21">
                  <c:v>269.60000000000002</c:v>
                </c:pt>
                <c:pt idx="22">
                  <c:v>284.10000000000002</c:v>
                </c:pt>
                <c:pt idx="23">
                  <c:v>298.39999999999998</c:v>
                </c:pt>
              </c:numCache>
            </c:numRef>
          </c:val>
          <c:extLst>
            <c:ext xmlns:c15="http://schemas.microsoft.com/office/drawing/2012/chart" uri="{02D57815-91ED-43cb-92C2-25804820EDAC}">
              <c15:datalabelsRange>
                <c15:f>Data!$B$15:$Y$15</c15:f>
                <c15:dlblRangeCache>
                  <c:ptCount val="24"/>
                  <c:pt idx="0">
                    <c:v>24%</c:v>
                  </c:pt>
                  <c:pt idx="23">
                    <c:v>41%</c:v>
                  </c:pt>
                </c15:dlblRangeCache>
              </c15:datalabelsRange>
            </c:ext>
            <c:ext xmlns:c16="http://schemas.microsoft.com/office/drawing/2014/chart" uri="{C3380CC4-5D6E-409C-BE32-E72D297353CC}">
              <c16:uniqueId val="{00000018-C2D7-401A-A654-1160FC4394B1}"/>
            </c:ext>
          </c:extLst>
        </c:ser>
        <c:ser>
          <c:idx val="0"/>
          <c:order val="1"/>
          <c:tx>
            <c:strRef>
              <c:f>Data!$A$9</c:f>
              <c:strCache>
                <c:ptCount val="1"/>
                <c:pt idx="0">
                  <c:v>Asia</c:v>
                </c:pt>
              </c:strCache>
            </c:strRef>
          </c:tx>
          <c:spPr>
            <a:solidFill>
              <a:srgbClr val="00B050"/>
            </a:solidFill>
            <a:ln>
              <a:noFill/>
            </a:ln>
            <a:effectLst/>
          </c:spPr>
          <c:dLbls>
            <c:dLbl>
              <c:idx val="0"/>
              <c:layout>
                <c:manualLayout>
                  <c:x val="3.2407480314960629E-2"/>
                  <c:y val="8.8060620838933956E-3"/>
                </c:manualLayout>
              </c:layout>
              <c:tx>
                <c:rich>
                  <a:bodyPr/>
                  <a:lstStyle/>
                  <a:p>
                    <a:fld id="{B79EA3A8-5823-4778-A611-8B80D3748C2F}" type="CELLRANGE">
                      <a:rPr lang="en-US"/>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9-C2D7-401A-A654-1160FC4394B1}"/>
                </c:ext>
              </c:extLst>
            </c:dLbl>
            <c:dLbl>
              <c:idx val="1"/>
              <c:tx>
                <c:rich>
                  <a:bodyPr/>
                  <a:lstStyle/>
                  <a:p>
                    <a:fld id="{C0193ED9-A7D8-486B-A5EF-E209E54A96BD}"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A-C2D7-401A-A654-1160FC4394B1}"/>
                </c:ext>
              </c:extLst>
            </c:dLbl>
            <c:dLbl>
              <c:idx val="2"/>
              <c:tx>
                <c:rich>
                  <a:bodyPr/>
                  <a:lstStyle/>
                  <a:p>
                    <a:fld id="{4D710448-B9F7-4C36-BA75-E641CB49BE24}"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B-C2D7-401A-A654-1160FC4394B1}"/>
                </c:ext>
              </c:extLst>
            </c:dLbl>
            <c:dLbl>
              <c:idx val="3"/>
              <c:tx>
                <c:rich>
                  <a:bodyPr/>
                  <a:lstStyle/>
                  <a:p>
                    <a:fld id="{172684A0-6B26-4715-9ED6-AB583949838D}"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C-C2D7-401A-A654-1160FC4394B1}"/>
                </c:ext>
              </c:extLst>
            </c:dLbl>
            <c:dLbl>
              <c:idx val="4"/>
              <c:tx>
                <c:rich>
                  <a:bodyPr/>
                  <a:lstStyle/>
                  <a:p>
                    <a:fld id="{6C614C7E-51BC-40E2-A56C-1F2FAF4368BF}"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D-C2D7-401A-A654-1160FC4394B1}"/>
                </c:ext>
              </c:extLst>
            </c:dLbl>
            <c:dLbl>
              <c:idx val="5"/>
              <c:tx>
                <c:rich>
                  <a:bodyPr/>
                  <a:lstStyle/>
                  <a:p>
                    <a:fld id="{4234AD16-C947-4C5A-9DF5-0F2CC93FDBCF}"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E-C2D7-401A-A654-1160FC4394B1}"/>
                </c:ext>
              </c:extLst>
            </c:dLbl>
            <c:dLbl>
              <c:idx val="6"/>
              <c:tx>
                <c:rich>
                  <a:bodyPr/>
                  <a:lstStyle/>
                  <a:p>
                    <a:fld id="{95D1C2AB-648F-4BC9-B3A3-BA8D9ADB20BB}"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F-C2D7-401A-A654-1160FC4394B1}"/>
                </c:ext>
              </c:extLst>
            </c:dLbl>
            <c:dLbl>
              <c:idx val="7"/>
              <c:tx>
                <c:rich>
                  <a:bodyPr/>
                  <a:lstStyle/>
                  <a:p>
                    <a:fld id="{4D2F2F24-6ED5-4316-9034-0DC2174B9A48}"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20-C2D7-401A-A654-1160FC4394B1}"/>
                </c:ext>
              </c:extLst>
            </c:dLbl>
            <c:dLbl>
              <c:idx val="8"/>
              <c:tx>
                <c:rich>
                  <a:bodyPr/>
                  <a:lstStyle/>
                  <a:p>
                    <a:fld id="{6A1F9ABA-8F72-4D36-BAA3-0EBF3EE59468}"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21-C2D7-401A-A654-1160FC4394B1}"/>
                </c:ext>
              </c:extLst>
            </c:dLbl>
            <c:dLbl>
              <c:idx val="9"/>
              <c:tx>
                <c:rich>
                  <a:bodyPr/>
                  <a:lstStyle/>
                  <a:p>
                    <a:fld id="{2684EDDE-69C9-4811-81BD-3A1D378330AA}"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22-C2D7-401A-A654-1160FC4394B1}"/>
                </c:ext>
              </c:extLst>
            </c:dLbl>
            <c:dLbl>
              <c:idx val="10"/>
              <c:tx>
                <c:rich>
                  <a:bodyPr/>
                  <a:lstStyle/>
                  <a:p>
                    <a:fld id="{AA828A71-BD1F-488F-8997-EBBE58CB2903}"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23-C2D7-401A-A654-1160FC4394B1}"/>
                </c:ext>
              </c:extLst>
            </c:dLbl>
            <c:dLbl>
              <c:idx val="11"/>
              <c:tx>
                <c:rich>
                  <a:bodyPr/>
                  <a:lstStyle/>
                  <a:p>
                    <a:fld id="{7962E868-BA01-4936-BD69-DF6FC76B1E48}"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24-C2D7-401A-A654-1160FC4394B1}"/>
                </c:ext>
              </c:extLst>
            </c:dLbl>
            <c:dLbl>
              <c:idx val="12"/>
              <c:tx>
                <c:rich>
                  <a:bodyPr/>
                  <a:lstStyle/>
                  <a:p>
                    <a:fld id="{A93F0055-4520-48D6-BE7D-B7C910B44713}"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25-C2D7-401A-A654-1160FC4394B1}"/>
                </c:ext>
              </c:extLst>
            </c:dLbl>
            <c:dLbl>
              <c:idx val="13"/>
              <c:tx>
                <c:rich>
                  <a:bodyPr/>
                  <a:lstStyle/>
                  <a:p>
                    <a:fld id="{EE011CFA-E91B-4ADC-969C-733E3E9001F2}"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26-C2D7-401A-A654-1160FC4394B1}"/>
                </c:ext>
              </c:extLst>
            </c:dLbl>
            <c:dLbl>
              <c:idx val="14"/>
              <c:tx>
                <c:rich>
                  <a:bodyPr/>
                  <a:lstStyle/>
                  <a:p>
                    <a:fld id="{DD4DB969-1A53-4FFA-980C-6995C6029573}"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27-C2D7-401A-A654-1160FC4394B1}"/>
                </c:ext>
              </c:extLst>
            </c:dLbl>
            <c:dLbl>
              <c:idx val="15"/>
              <c:tx>
                <c:rich>
                  <a:bodyPr/>
                  <a:lstStyle/>
                  <a:p>
                    <a:fld id="{26219673-0425-46E1-BCC5-C321A8045EDD}"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28-C2D7-401A-A654-1160FC4394B1}"/>
                </c:ext>
              </c:extLst>
            </c:dLbl>
            <c:dLbl>
              <c:idx val="16"/>
              <c:tx>
                <c:rich>
                  <a:bodyPr/>
                  <a:lstStyle/>
                  <a:p>
                    <a:fld id="{EDA3A34E-B8F5-458B-B680-65FA19792C3A}"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29-C2D7-401A-A654-1160FC4394B1}"/>
                </c:ext>
              </c:extLst>
            </c:dLbl>
            <c:dLbl>
              <c:idx val="17"/>
              <c:tx>
                <c:rich>
                  <a:bodyPr/>
                  <a:lstStyle/>
                  <a:p>
                    <a:fld id="{5319DFFF-2E33-4828-8912-7F10D90BFCFC}"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2A-C2D7-401A-A654-1160FC4394B1}"/>
                </c:ext>
              </c:extLst>
            </c:dLbl>
            <c:dLbl>
              <c:idx val="18"/>
              <c:tx>
                <c:rich>
                  <a:bodyPr/>
                  <a:lstStyle/>
                  <a:p>
                    <a:fld id="{FAAA1F61-228A-4D37-A361-6867EEE3DDE2}"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2B-C2D7-401A-A654-1160FC4394B1}"/>
                </c:ext>
              </c:extLst>
            </c:dLbl>
            <c:dLbl>
              <c:idx val="19"/>
              <c:layout>
                <c:manualLayout>
                  <c:x val="-1.3657407482087019E-2"/>
                  <c:y val="0"/>
                </c:manualLayout>
              </c:layout>
              <c:tx>
                <c:rich>
                  <a:bodyPr/>
                  <a:lstStyle/>
                  <a:p>
                    <a:fld id="{E4440DCE-2EA8-41C9-82C6-F6373887B6FC}" type="CELLRANGE">
                      <a:rPr lang="en-US"/>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2C-C2D7-401A-A654-1160FC4394B1}"/>
                </c:ext>
              </c:extLst>
            </c:dLbl>
            <c:dLbl>
              <c:idx val="20"/>
              <c:layout>
                <c:manualLayout>
                  <c:x val="-1.3646533087524013E-2"/>
                  <c:y val="0"/>
                </c:manualLayout>
              </c:layout>
              <c:tx>
                <c:rich>
                  <a:bodyPr/>
                  <a:lstStyle/>
                  <a:p>
                    <a:fld id="{792A057E-52DF-43E1-A669-E87D7836A03C}" type="CELLRANGE">
                      <a:rPr lang="en-US"/>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2D-C2D7-401A-A654-1160FC4394B1}"/>
                </c:ext>
              </c:extLst>
            </c:dLbl>
            <c:dLbl>
              <c:idx val="21"/>
              <c:layout>
                <c:manualLayout>
                  <c:x val="-1.3657407482087019E-2"/>
                  <c:y val="0"/>
                </c:manualLayout>
              </c:layout>
              <c:tx>
                <c:rich>
                  <a:bodyPr/>
                  <a:lstStyle/>
                  <a:p>
                    <a:fld id="{F780317E-4F59-4779-A31F-9E343D4688B1}" type="CELLRANGE">
                      <a:rPr lang="en-US"/>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2E-C2D7-401A-A654-1160FC4394B1}"/>
                </c:ext>
              </c:extLst>
            </c:dLbl>
            <c:dLbl>
              <c:idx val="22"/>
              <c:layout>
                <c:manualLayout>
                  <c:x val="-1.3657407482087019E-2"/>
                  <c:y val="0"/>
                </c:manualLayout>
              </c:layout>
              <c:tx>
                <c:rich>
                  <a:bodyPr/>
                  <a:lstStyle/>
                  <a:p>
                    <a:fld id="{91BBA828-9381-4437-A264-CBA3EDDFB9BF}" type="CELLRANGE">
                      <a:rPr lang="en-US"/>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2F-C2D7-401A-A654-1160FC4394B1}"/>
                </c:ext>
              </c:extLst>
            </c:dLbl>
            <c:dLbl>
              <c:idx val="23"/>
              <c:layout>
                <c:manualLayout>
                  <c:x val="-2.4074146981627298E-2"/>
                  <c:y val="-5.3814202179759143E-17"/>
                </c:manualLayout>
              </c:layout>
              <c:tx>
                <c:rich>
                  <a:bodyPr/>
                  <a:lstStyle/>
                  <a:p>
                    <a:fld id="{D7F0BA65-4490-4E4E-BFDC-FDAB25C10440}" type="CELLRANGE">
                      <a:rPr lang="en-US"/>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30-C2D7-401A-A654-1160FC4394B1}"/>
                </c:ext>
              </c:extLst>
            </c:dLbl>
            <c:spPr>
              <a:noFill/>
              <a:ln>
                <a:noFill/>
              </a:ln>
              <a:effectLst/>
            </c:spPr>
            <c:txPr>
              <a:bodyPr rot="0" spcFirstLastPara="1" vertOverflow="ellipsis" vert="horz" wrap="square" anchor="ctr" anchorCtr="1"/>
              <a:lstStyle/>
              <a:p>
                <a:pPr>
                  <a:defRPr sz="1200" b="1"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0"/>
              </c:ext>
            </c:extLst>
          </c:dLbls>
          <c:cat>
            <c:strRef>
              <c:f>Data!$B$7:$Y$7</c:f>
              <c:strCache>
                <c:ptCount val="24"/>
                <c:pt idx="0">
                  <c:v>2000</c:v>
                </c:pt>
                <c:pt idx="5">
                  <c:v>2005</c:v>
                </c:pt>
                <c:pt idx="10">
                  <c:v>2010</c:v>
                </c:pt>
                <c:pt idx="15">
                  <c:v>2015</c:v>
                </c:pt>
                <c:pt idx="20">
                  <c:v>2020</c:v>
                </c:pt>
                <c:pt idx="23">
                  <c:v>2023</c:v>
                </c:pt>
              </c:strCache>
            </c:strRef>
          </c:cat>
          <c:val>
            <c:numRef>
              <c:f>Data!$B$9:$Y$9</c:f>
              <c:numCache>
                <c:formatCode>0.0</c:formatCode>
                <c:ptCount val="24"/>
                <c:pt idx="0">
                  <c:v>525.6</c:v>
                </c:pt>
                <c:pt idx="1">
                  <c:v>551.1</c:v>
                </c:pt>
                <c:pt idx="2">
                  <c:v>572.79999999999995</c:v>
                </c:pt>
                <c:pt idx="3">
                  <c:v>566.4</c:v>
                </c:pt>
                <c:pt idx="4">
                  <c:v>568.4</c:v>
                </c:pt>
                <c:pt idx="5">
                  <c:v>552.6</c:v>
                </c:pt>
                <c:pt idx="6">
                  <c:v>506.3</c:v>
                </c:pt>
                <c:pt idx="7">
                  <c:v>444.8</c:v>
                </c:pt>
                <c:pt idx="8">
                  <c:v>417.4</c:v>
                </c:pt>
                <c:pt idx="9">
                  <c:v>410.2</c:v>
                </c:pt>
                <c:pt idx="10">
                  <c:v>391.4</c:v>
                </c:pt>
                <c:pt idx="11">
                  <c:v>362.1</c:v>
                </c:pt>
                <c:pt idx="12">
                  <c:v>359.6</c:v>
                </c:pt>
                <c:pt idx="13">
                  <c:v>345.1</c:v>
                </c:pt>
                <c:pt idx="14">
                  <c:v>317.8</c:v>
                </c:pt>
                <c:pt idx="15">
                  <c:v>336.3</c:v>
                </c:pt>
                <c:pt idx="16">
                  <c:v>314.7</c:v>
                </c:pt>
                <c:pt idx="17">
                  <c:v>284.89999999999998</c:v>
                </c:pt>
                <c:pt idx="18">
                  <c:v>289.60000000000002</c:v>
                </c:pt>
                <c:pt idx="19">
                  <c:v>305.7</c:v>
                </c:pt>
                <c:pt idx="20">
                  <c:v>361.7</c:v>
                </c:pt>
                <c:pt idx="21">
                  <c:v>384.6</c:v>
                </c:pt>
                <c:pt idx="22">
                  <c:v>386.5</c:v>
                </c:pt>
                <c:pt idx="23">
                  <c:v>384.5</c:v>
                </c:pt>
              </c:numCache>
            </c:numRef>
          </c:val>
          <c:extLst>
            <c:ext xmlns:c15="http://schemas.microsoft.com/office/drawing/2012/chart" uri="{02D57815-91ED-43cb-92C2-25804820EDAC}">
              <c15:datalabelsRange>
                <c15:f>Data!$B$14:$Y$14</c15:f>
                <c15:dlblRangeCache>
                  <c:ptCount val="24"/>
                  <c:pt idx="0">
                    <c:v>67%</c:v>
                  </c:pt>
                  <c:pt idx="23">
                    <c:v>52%</c:v>
                  </c:pt>
                </c15:dlblRangeCache>
              </c15:datalabelsRange>
            </c:ext>
            <c:ext xmlns:c16="http://schemas.microsoft.com/office/drawing/2014/chart" uri="{C3380CC4-5D6E-409C-BE32-E72D297353CC}">
              <c16:uniqueId val="{00000031-C2D7-401A-A654-1160FC4394B1}"/>
            </c:ext>
          </c:extLst>
        </c:ser>
        <c:ser>
          <c:idx val="2"/>
          <c:order val="2"/>
          <c:tx>
            <c:strRef>
              <c:f>Data!$A$10</c:f>
              <c:strCache>
                <c:ptCount val="1"/>
                <c:pt idx="0">
                  <c:v>Latin America and the Caribbean</c:v>
                </c:pt>
              </c:strCache>
            </c:strRef>
          </c:tx>
          <c:spPr>
            <a:solidFill>
              <a:srgbClr val="0070C0"/>
            </a:solidFill>
            <a:ln>
              <a:noFill/>
            </a:ln>
            <a:effectLst/>
          </c:spPr>
          <c:dLbls>
            <c:dLbl>
              <c:idx val="0"/>
              <c:layout>
                <c:manualLayout>
                  <c:x val="1.9907480314960611E-2"/>
                  <c:y val="0"/>
                </c:manualLayout>
              </c:layout>
              <c:tx>
                <c:rich>
                  <a:bodyPr/>
                  <a:lstStyle/>
                  <a:p>
                    <a:fld id="{B2162B92-0D03-48E7-B16F-3D9ABBB3B6BA}" type="CELLRANGE">
                      <a:rPr lang="en-US"/>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32-C2D7-401A-A654-1160FC4394B1}"/>
                </c:ext>
              </c:extLst>
            </c:dLbl>
            <c:dLbl>
              <c:idx val="1"/>
              <c:tx>
                <c:rich>
                  <a:bodyPr/>
                  <a:lstStyle/>
                  <a:p>
                    <a:fld id="{BAE44D30-7B85-451F-82D9-D025FB228F9F}" type="CELLRANGE">
                      <a:rPr lang="en-US"/>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33-C2D7-401A-A654-1160FC4394B1}"/>
                </c:ext>
              </c:extLst>
            </c:dLbl>
            <c:dLbl>
              <c:idx val="2"/>
              <c:tx>
                <c:rich>
                  <a:bodyPr/>
                  <a:lstStyle/>
                  <a:p>
                    <a:fld id="{37E16C7C-2806-43F9-9D8A-4792B2EFE0A9}"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34-C2D7-401A-A654-1160FC4394B1}"/>
                </c:ext>
              </c:extLst>
            </c:dLbl>
            <c:dLbl>
              <c:idx val="3"/>
              <c:tx>
                <c:rich>
                  <a:bodyPr/>
                  <a:lstStyle/>
                  <a:p>
                    <a:fld id="{A4848F19-1DE7-4613-B821-3A8D2F222AF5}"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35-C2D7-401A-A654-1160FC4394B1}"/>
                </c:ext>
              </c:extLst>
            </c:dLbl>
            <c:dLbl>
              <c:idx val="4"/>
              <c:tx>
                <c:rich>
                  <a:bodyPr/>
                  <a:lstStyle/>
                  <a:p>
                    <a:fld id="{5E0FCB9D-3B8C-42A7-9662-277FD877F0D2}"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36-C2D7-401A-A654-1160FC4394B1}"/>
                </c:ext>
              </c:extLst>
            </c:dLbl>
            <c:dLbl>
              <c:idx val="5"/>
              <c:tx>
                <c:rich>
                  <a:bodyPr/>
                  <a:lstStyle/>
                  <a:p>
                    <a:fld id="{7BC78CA9-A01F-459E-9610-C4DD18064326}"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37-C2D7-401A-A654-1160FC4394B1}"/>
                </c:ext>
              </c:extLst>
            </c:dLbl>
            <c:dLbl>
              <c:idx val="6"/>
              <c:tx>
                <c:rich>
                  <a:bodyPr/>
                  <a:lstStyle/>
                  <a:p>
                    <a:fld id="{2470103B-29C8-4804-8502-58E1A473F191}"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38-C2D7-401A-A654-1160FC4394B1}"/>
                </c:ext>
              </c:extLst>
            </c:dLbl>
            <c:dLbl>
              <c:idx val="7"/>
              <c:tx>
                <c:rich>
                  <a:bodyPr/>
                  <a:lstStyle/>
                  <a:p>
                    <a:fld id="{7534E16D-891B-490D-9CFF-8B2B8262812C}"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39-C2D7-401A-A654-1160FC4394B1}"/>
                </c:ext>
              </c:extLst>
            </c:dLbl>
            <c:dLbl>
              <c:idx val="8"/>
              <c:tx>
                <c:rich>
                  <a:bodyPr/>
                  <a:lstStyle/>
                  <a:p>
                    <a:fld id="{833A1347-F0D7-48B5-ABB6-95AAC16CDBDC}"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3A-C2D7-401A-A654-1160FC4394B1}"/>
                </c:ext>
              </c:extLst>
            </c:dLbl>
            <c:dLbl>
              <c:idx val="9"/>
              <c:tx>
                <c:rich>
                  <a:bodyPr/>
                  <a:lstStyle/>
                  <a:p>
                    <a:fld id="{83F4C194-E01C-4B20-8A19-2031D8491E3A}"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3B-C2D7-401A-A654-1160FC4394B1}"/>
                </c:ext>
              </c:extLst>
            </c:dLbl>
            <c:dLbl>
              <c:idx val="10"/>
              <c:tx>
                <c:rich>
                  <a:bodyPr/>
                  <a:lstStyle/>
                  <a:p>
                    <a:fld id="{DB64D80F-25CA-4850-918C-BB33067126DD}"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3C-C2D7-401A-A654-1160FC4394B1}"/>
                </c:ext>
              </c:extLst>
            </c:dLbl>
            <c:dLbl>
              <c:idx val="11"/>
              <c:tx>
                <c:rich>
                  <a:bodyPr/>
                  <a:lstStyle/>
                  <a:p>
                    <a:fld id="{4DDEACF2-4C8E-4B33-AE32-FB0E2D5F03AA}"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3D-C2D7-401A-A654-1160FC4394B1}"/>
                </c:ext>
              </c:extLst>
            </c:dLbl>
            <c:dLbl>
              <c:idx val="12"/>
              <c:tx>
                <c:rich>
                  <a:bodyPr/>
                  <a:lstStyle/>
                  <a:p>
                    <a:fld id="{B6BB14D6-21A8-42B6-BD90-108172815C92}"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3E-C2D7-401A-A654-1160FC4394B1}"/>
                </c:ext>
              </c:extLst>
            </c:dLbl>
            <c:dLbl>
              <c:idx val="13"/>
              <c:tx>
                <c:rich>
                  <a:bodyPr/>
                  <a:lstStyle/>
                  <a:p>
                    <a:fld id="{2048297B-AF48-411D-98DC-06206620A3E7}"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3F-C2D7-401A-A654-1160FC4394B1}"/>
                </c:ext>
              </c:extLst>
            </c:dLbl>
            <c:dLbl>
              <c:idx val="14"/>
              <c:tx>
                <c:rich>
                  <a:bodyPr/>
                  <a:lstStyle/>
                  <a:p>
                    <a:fld id="{7D44CD08-034C-4579-8347-9A208F90083E}"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40-C2D7-401A-A654-1160FC4394B1}"/>
                </c:ext>
              </c:extLst>
            </c:dLbl>
            <c:dLbl>
              <c:idx val="15"/>
              <c:tx>
                <c:rich>
                  <a:bodyPr/>
                  <a:lstStyle/>
                  <a:p>
                    <a:fld id="{9DEDAFAE-C045-4841-9881-727EBB93FBC9}"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41-C2D7-401A-A654-1160FC4394B1}"/>
                </c:ext>
              </c:extLst>
            </c:dLbl>
            <c:dLbl>
              <c:idx val="16"/>
              <c:tx>
                <c:rich>
                  <a:bodyPr/>
                  <a:lstStyle/>
                  <a:p>
                    <a:fld id="{6FEB56D0-FFCA-41C2-AE96-F011BE2B438C}"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42-C2D7-401A-A654-1160FC4394B1}"/>
                </c:ext>
              </c:extLst>
            </c:dLbl>
            <c:dLbl>
              <c:idx val="17"/>
              <c:tx>
                <c:rich>
                  <a:bodyPr/>
                  <a:lstStyle/>
                  <a:p>
                    <a:fld id="{E0A0E2EC-A464-4C8C-848B-A9E1C4946423}"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43-C2D7-401A-A654-1160FC4394B1}"/>
                </c:ext>
              </c:extLst>
            </c:dLbl>
            <c:dLbl>
              <c:idx val="18"/>
              <c:tx>
                <c:rich>
                  <a:bodyPr/>
                  <a:lstStyle/>
                  <a:p>
                    <a:fld id="{67D74F77-042A-4E6D-96DA-A3C9AF48B2B4}"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44-C2D7-401A-A654-1160FC4394B1}"/>
                </c:ext>
              </c:extLst>
            </c:dLbl>
            <c:dLbl>
              <c:idx val="19"/>
              <c:layout>
                <c:manualLayout>
                  <c:x val="-1.3657407482087019E-2"/>
                  <c:y val="0"/>
                </c:manualLayout>
              </c:layout>
              <c:tx>
                <c:rich>
                  <a:bodyPr/>
                  <a:lstStyle/>
                  <a:p>
                    <a:fld id="{6A9DF4E1-09AE-41EA-B81F-C7C4555CD436}" type="CELLRANGE">
                      <a:rPr lang="en-US"/>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45-C2D7-401A-A654-1160FC4394B1}"/>
                </c:ext>
              </c:extLst>
            </c:dLbl>
            <c:dLbl>
              <c:idx val="20"/>
              <c:layout>
                <c:manualLayout>
                  <c:x val="-1.3646533087523813E-2"/>
                  <c:y val="0"/>
                </c:manualLayout>
              </c:layout>
              <c:tx>
                <c:rich>
                  <a:bodyPr/>
                  <a:lstStyle/>
                  <a:p>
                    <a:fld id="{C88A029F-BDF5-4547-82E0-8FB3A5B53DAC}" type="CELLRANGE">
                      <a:rPr lang="en-US"/>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46-C2D7-401A-A654-1160FC4394B1}"/>
                </c:ext>
              </c:extLst>
            </c:dLbl>
            <c:dLbl>
              <c:idx val="21"/>
              <c:layout>
                <c:manualLayout>
                  <c:x val="-1.3657407482087019E-2"/>
                  <c:y val="0"/>
                </c:manualLayout>
              </c:layout>
              <c:tx>
                <c:rich>
                  <a:bodyPr/>
                  <a:lstStyle/>
                  <a:p>
                    <a:fld id="{B84EA5E8-C7C3-4B55-84FC-7320A6E82E24}" type="CELLRANGE">
                      <a:rPr lang="en-US"/>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47-C2D7-401A-A654-1160FC4394B1}"/>
                </c:ext>
              </c:extLst>
            </c:dLbl>
            <c:dLbl>
              <c:idx val="22"/>
              <c:layout>
                <c:manualLayout>
                  <c:x val="-1.3657407482087019E-2"/>
                  <c:y val="0"/>
                </c:manualLayout>
              </c:layout>
              <c:tx>
                <c:rich>
                  <a:bodyPr/>
                  <a:lstStyle/>
                  <a:p>
                    <a:fld id="{4CB9CE64-88A7-4492-AE09-6780689AD8AB}" type="CELLRANGE">
                      <a:rPr lang="en-US"/>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48-C2D7-401A-A654-1160FC4394B1}"/>
                </c:ext>
              </c:extLst>
            </c:dLbl>
            <c:dLbl>
              <c:idx val="23"/>
              <c:layout>
                <c:manualLayout>
                  <c:x val="-1.3657407482087019E-2"/>
                  <c:y val="0"/>
                </c:manualLayout>
              </c:layout>
              <c:tx>
                <c:rich>
                  <a:bodyPr/>
                  <a:lstStyle/>
                  <a:p>
                    <a:fld id="{B5ED5758-55FD-4A80-8183-C2565DD10A5F}" type="CELLRANGE">
                      <a:rPr lang="en-US">
                        <a:solidFill>
                          <a:schemeClr val="bg1"/>
                        </a:solidFill>
                      </a:rPr>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49-C2D7-401A-A654-1160FC4394B1}"/>
                </c:ext>
              </c:extLst>
            </c:dLbl>
            <c:spPr>
              <a:noFill/>
              <a:ln>
                <a:noFill/>
              </a:ln>
              <a:effectLst/>
            </c:spPr>
            <c:txPr>
              <a:bodyPr rot="0" spcFirstLastPara="1" vertOverflow="ellipsis" vert="horz" wrap="square" anchor="ctr" anchorCtr="1"/>
              <a:lstStyle/>
              <a:p>
                <a:pPr>
                  <a:defRPr sz="1200" b="1"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0"/>
              </c:ext>
            </c:extLst>
          </c:dLbls>
          <c:cat>
            <c:strRef>
              <c:f>Data!$B$7:$Y$7</c:f>
              <c:strCache>
                <c:ptCount val="24"/>
                <c:pt idx="0">
                  <c:v>2000</c:v>
                </c:pt>
                <c:pt idx="5">
                  <c:v>2005</c:v>
                </c:pt>
                <c:pt idx="10">
                  <c:v>2010</c:v>
                </c:pt>
                <c:pt idx="15">
                  <c:v>2015</c:v>
                </c:pt>
                <c:pt idx="20">
                  <c:v>2020</c:v>
                </c:pt>
                <c:pt idx="23">
                  <c:v>2023</c:v>
                </c:pt>
              </c:strCache>
            </c:strRef>
          </c:cat>
          <c:val>
            <c:numRef>
              <c:f>Data!$B$10:$Y$10</c:f>
              <c:numCache>
                <c:formatCode>0.0</c:formatCode>
                <c:ptCount val="24"/>
                <c:pt idx="0">
                  <c:v>54.3</c:v>
                </c:pt>
                <c:pt idx="1">
                  <c:v>53.7</c:v>
                </c:pt>
                <c:pt idx="2">
                  <c:v>56.3</c:v>
                </c:pt>
                <c:pt idx="3">
                  <c:v>52.2</c:v>
                </c:pt>
                <c:pt idx="4">
                  <c:v>52.2</c:v>
                </c:pt>
                <c:pt idx="5">
                  <c:v>49.8</c:v>
                </c:pt>
                <c:pt idx="6">
                  <c:v>47.1</c:v>
                </c:pt>
                <c:pt idx="7">
                  <c:v>45.2</c:v>
                </c:pt>
                <c:pt idx="8">
                  <c:v>42.4</c:v>
                </c:pt>
                <c:pt idx="9">
                  <c:v>42.5</c:v>
                </c:pt>
                <c:pt idx="10">
                  <c:v>36</c:v>
                </c:pt>
                <c:pt idx="11">
                  <c:v>34.6</c:v>
                </c:pt>
                <c:pt idx="12">
                  <c:v>33.799999999999997</c:v>
                </c:pt>
                <c:pt idx="13">
                  <c:v>32.700000000000003</c:v>
                </c:pt>
                <c:pt idx="14">
                  <c:v>30.8</c:v>
                </c:pt>
                <c:pt idx="15">
                  <c:v>32.5</c:v>
                </c:pt>
                <c:pt idx="16">
                  <c:v>37.9</c:v>
                </c:pt>
                <c:pt idx="17">
                  <c:v>36.299999999999997</c:v>
                </c:pt>
                <c:pt idx="18">
                  <c:v>37.6</c:v>
                </c:pt>
                <c:pt idx="19">
                  <c:v>36.299999999999997</c:v>
                </c:pt>
                <c:pt idx="20">
                  <c:v>42.2</c:v>
                </c:pt>
                <c:pt idx="21">
                  <c:v>45.3</c:v>
                </c:pt>
                <c:pt idx="22">
                  <c:v>43.9</c:v>
                </c:pt>
                <c:pt idx="23">
                  <c:v>41</c:v>
                </c:pt>
              </c:numCache>
            </c:numRef>
          </c:val>
          <c:extLst>
            <c:ext xmlns:c15="http://schemas.microsoft.com/office/drawing/2012/chart" uri="{02D57815-91ED-43cb-92C2-25804820EDAC}">
              <c15:datalabelsRange>
                <c15:f>Data!$B$16:$Y$16</c15:f>
                <c15:dlblRangeCache>
                  <c:ptCount val="24"/>
                  <c:pt idx="0">
                    <c:v>7%</c:v>
                  </c:pt>
                  <c:pt idx="23">
                    <c:v>6%</c:v>
                  </c:pt>
                </c15:dlblRangeCache>
              </c15:datalabelsRange>
            </c:ext>
            <c:ext xmlns:c16="http://schemas.microsoft.com/office/drawing/2014/chart" uri="{C3380CC4-5D6E-409C-BE32-E72D297353CC}">
              <c16:uniqueId val="{0000004A-C2D7-401A-A654-1160FC4394B1}"/>
            </c:ext>
          </c:extLst>
        </c:ser>
        <c:ser>
          <c:idx val="3"/>
          <c:order val="3"/>
          <c:tx>
            <c:strRef>
              <c:f>Data!$A$11</c:f>
              <c:strCache>
                <c:ptCount val="1"/>
                <c:pt idx="0">
                  <c:v>Northern America and Europe</c:v>
                </c:pt>
              </c:strCache>
            </c:strRef>
          </c:tx>
          <c:spPr>
            <a:solidFill>
              <a:srgbClr val="FFC000"/>
            </a:solidFill>
            <a:ln>
              <a:noFill/>
            </a:ln>
            <a:effectLst/>
          </c:spPr>
          <c:cat>
            <c:strRef>
              <c:f>Data!$B$7:$Y$7</c:f>
              <c:strCache>
                <c:ptCount val="24"/>
                <c:pt idx="0">
                  <c:v>2000</c:v>
                </c:pt>
                <c:pt idx="5">
                  <c:v>2005</c:v>
                </c:pt>
                <c:pt idx="10">
                  <c:v>2010</c:v>
                </c:pt>
                <c:pt idx="15">
                  <c:v>2015</c:v>
                </c:pt>
                <c:pt idx="20">
                  <c:v>2020</c:v>
                </c:pt>
                <c:pt idx="23">
                  <c:v>2023</c:v>
                </c:pt>
              </c:strCache>
            </c:strRef>
          </c:cat>
          <c:val>
            <c:numRef>
              <c:f>Data!$B$11:$Y$11</c:f>
              <c:numCache>
                <c:formatCode>0.0</c:formatCode>
                <c:ptCount val="24"/>
                <c:pt idx="0">
                  <c:v>15.600000000000046</c:v>
                </c:pt>
                <c:pt idx="1">
                  <c:v>13.299999999999955</c:v>
                </c:pt>
                <c:pt idx="2">
                  <c:v>11.500000000000114</c:v>
                </c:pt>
                <c:pt idx="3">
                  <c:v>11.7</c:v>
                </c:pt>
                <c:pt idx="4">
                  <c:v>10.199999999999886</c:v>
                </c:pt>
                <c:pt idx="5">
                  <c:v>9.1999999999999993</c:v>
                </c:pt>
                <c:pt idx="6">
                  <c:v>8.3999999999999666</c:v>
                </c:pt>
                <c:pt idx="7">
                  <c:v>7.900000000000011</c:v>
                </c:pt>
                <c:pt idx="8">
                  <c:v>7.2</c:v>
                </c:pt>
                <c:pt idx="9">
                  <c:v>7.4999999999999769</c:v>
                </c:pt>
                <c:pt idx="10">
                  <c:v>7.3</c:v>
                </c:pt>
                <c:pt idx="11">
                  <c:v>6.6999999999999549</c:v>
                </c:pt>
                <c:pt idx="12">
                  <c:v>6.4999999999999662</c:v>
                </c:pt>
                <c:pt idx="13">
                  <c:v>6.2000000000000117</c:v>
                </c:pt>
                <c:pt idx="14">
                  <c:v>6.2000000000000455</c:v>
                </c:pt>
                <c:pt idx="15">
                  <c:v>6.5000000000000115</c:v>
                </c:pt>
                <c:pt idx="16">
                  <c:v>5.8999999999999888</c:v>
                </c:pt>
                <c:pt idx="17">
                  <c:v>5.6999999999999433</c:v>
                </c:pt>
                <c:pt idx="18">
                  <c:v>5.5999999999999659</c:v>
                </c:pt>
                <c:pt idx="19">
                  <c:v>5.1999999999999549</c:v>
                </c:pt>
                <c:pt idx="20">
                  <c:v>5.9999999999999769</c:v>
                </c:pt>
                <c:pt idx="21">
                  <c:v>5.8999999999999888</c:v>
                </c:pt>
                <c:pt idx="22">
                  <c:v>6.0999999999999543</c:v>
                </c:pt>
                <c:pt idx="23">
                  <c:v>6.2</c:v>
                </c:pt>
              </c:numCache>
            </c:numRef>
          </c:val>
          <c:extLst>
            <c:ext xmlns:c16="http://schemas.microsoft.com/office/drawing/2014/chart" uri="{C3380CC4-5D6E-409C-BE32-E72D297353CC}">
              <c16:uniqueId val="{0000004B-C2D7-401A-A654-1160FC4394B1}"/>
            </c:ext>
          </c:extLst>
        </c:ser>
        <c:ser>
          <c:idx val="4"/>
          <c:order val="4"/>
          <c:tx>
            <c:strRef>
              <c:f>Data!$A$12</c:f>
              <c:strCache>
                <c:ptCount val="1"/>
                <c:pt idx="0">
                  <c:v>Oceania</c:v>
                </c:pt>
              </c:strCache>
            </c:strRef>
          </c:tx>
          <c:spPr>
            <a:solidFill>
              <a:srgbClr val="00B0F0"/>
            </a:solidFill>
            <a:ln>
              <a:noFill/>
            </a:ln>
            <a:effectLst/>
          </c:spPr>
          <c:cat>
            <c:strRef>
              <c:f>Data!$B$7:$Y$7</c:f>
              <c:strCache>
                <c:ptCount val="24"/>
                <c:pt idx="0">
                  <c:v>2000</c:v>
                </c:pt>
                <c:pt idx="5">
                  <c:v>2005</c:v>
                </c:pt>
                <c:pt idx="10">
                  <c:v>2010</c:v>
                </c:pt>
                <c:pt idx="15">
                  <c:v>2015</c:v>
                </c:pt>
                <c:pt idx="20">
                  <c:v>2020</c:v>
                </c:pt>
                <c:pt idx="23">
                  <c:v>2023</c:v>
                </c:pt>
              </c:strCache>
            </c:strRef>
          </c:cat>
          <c:val>
            <c:numRef>
              <c:f>Data!$B$12:$Y$12</c:f>
              <c:numCache>
                <c:formatCode>0.0</c:formatCode>
                <c:ptCount val="24"/>
                <c:pt idx="0">
                  <c:v>2.1</c:v>
                </c:pt>
                <c:pt idx="1">
                  <c:v>2</c:v>
                </c:pt>
                <c:pt idx="2">
                  <c:v>2</c:v>
                </c:pt>
                <c:pt idx="3">
                  <c:v>2.2999999999999998</c:v>
                </c:pt>
                <c:pt idx="4">
                  <c:v>2.2999999999999998</c:v>
                </c:pt>
                <c:pt idx="5">
                  <c:v>2.2999999999999998</c:v>
                </c:pt>
                <c:pt idx="6">
                  <c:v>2.2000000000000002</c:v>
                </c:pt>
                <c:pt idx="7">
                  <c:v>2.4</c:v>
                </c:pt>
                <c:pt idx="8">
                  <c:v>2.2999999999999998</c:v>
                </c:pt>
                <c:pt idx="9">
                  <c:v>2.4</c:v>
                </c:pt>
                <c:pt idx="10">
                  <c:v>2.7</c:v>
                </c:pt>
                <c:pt idx="11">
                  <c:v>2.6</c:v>
                </c:pt>
                <c:pt idx="12">
                  <c:v>2.6</c:v>
                </c:pt>
                <c:pt idx="13">
                  <c:v>2.6</c:v>
                </c:pt>
                <c:pt idx="14">
                  <c:v>2.5</c:v>
                </c:pt>
                <c:pt idx="15">
                  <c:v>2.8</c:v>
                </c:pt>
                <c:pt idx="16">
                  <c:v>2.8</c:v>
                </c:pt>
                <c:pt idx="17">
                  <c:v>2.8</c:v>
                </c:pt>
                <c:pt idx="18">
                  <c:v>3</c:v>
                </c:pt>
                <c:pt idx="19">
                  <c:v>3.1</c:v>
                </c:pt>
                <c:pt idx="20">
                  <c:v>2.9</c:v>
                </c:pt>
                <c:pt idx="21">
                  <c:v>3.3</c:v>
                </c:pt>
                <c:pt idx="22">
                  <c:v>3.2</c:v>
                </c:pt>
                <c:pt idx="23">
                  <c:v>3.3</c:v>
                </c:pt>
              </c:numCache>
            </c:numRef>
          </c:val>
          <c:extLst>
            <c:ext xmlns:c16="http://schemas.microsoft.com/office/drawing/2014/chart" uri="{C3380CC4-5D6E-409C-BE32-E72D297353CC}">
              <c16:uniqueId val="{0000004C-C2D7-401A-A654-1160FC4394B1}"/>
            </c:ext>
          </c:extLst>
        </c:ser>
        <c:dLbls>
          <c:showLegendKey val="0"/>
          <c:showVal val="0"/>
          <c:showCatName val="0"/>
          <c:showSerName val="0"/>
          <c:showPercent val="0"/>
          <c:showBubbleSize val="0"/>
        </c:dLbls>
        <c:axId val="486904576"/>
        <c:axId val="486906112"/>
      </c:areaChart>
      <c:catAx>
        <c:axId val="486904576"/>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86906112"/>
        <c:crosses val="autoZero"/>
        <c:auto val="1"/>
        <c:lblAlgn val="ctr"/>
        <c:lblOffset val="100"/>
        <c:noMultiLvlLbl val="0"/>
      </c:catAx>
      <c:valAx>
        <c:axId val="486906112"/>
        <c:scaling>
          <c:orientation val="minMax"/>
          <c:max val="900"/>
        </c:scaling>
        <c:delete val="0"/>
        <c:axPos val="l"/>
        <c:majorGridlines>
          <c:spPr>
            <a:ln w="9525" cap="flat" cmpd="sng" algn="ctr">
              <a:noFill/>
              <a:prstDash val="solid"/>
              <a:round/>
            </a:ln>
            <a:effectLst/>
          </c:spPr>
        </c:majorGridlines>
        <c:title>
          <c:tx>
            <c:rich>
              <a:bodyPr rot="-54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r>
                  <a:rPr lang="en-GB"/>
                  <a:t>Million</a:t>
                </a:r>
              </a:p>
            </c:rich>
          </c:tx>
          <c:overlay val="0"/>
          <c:spPr>
            <a:noFill/>
            <a:ln>
              <a:noFill/>
            </a:ln>
            <a:effectLst/>
          </c:spPr>
          <c:txPr>
            <a:bodyPr rot="-54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title>
        <c:numFmt formatCode="General" sourceLinked="0"/>
        <c:majorTickMark val="out"/>
        <c:minorTickMark val="none"/>
        <c:tickLblPos val="nextTo"/>
        <c:spPr>
          <a:noFill/>
          <a:ln>
            <a:solidFill>
              <a:schemeClr val="bg1">
                <a:lumMod val="85000"/>
              </a:schemeClr>
            </a:solid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86904576"/>
        <c:crosses val="autoZero"/>
        <c:crossBetween val="midCat"/>
      </c:valAx>
      <c:spPr>
        <a:noFill/>
        <a:ln>
          <a:noFill/>
        </a:ln>
        <a:effectLst/>
      </c:spPr>
    </c:plotArea>
    <c:legend>
      <c:legendPos val="b"/>
      <c:layout>
        <c:manualLayout>
          <c:xMode val="edge"/>
          <c:yMode val="edge"/>
          <c:x val="3.3713545504321832E-2"/>
          <c:y val="0.91635802469135808"/>
          <c:w val="0.92994464391031284"/>
          <c:h val="8.364209206032365E-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noFill/>
      <a:round/>
    </a:ln>
    <a:effectLst/>
  </c:spPr>
  <c:txPr>
    <a:bodyPr/>
    <a:lstStyle/>
    <a:p>
      <a:pPr>
        <a:defRPr sz="900">
          <a:latin typeface="+mn-lt"/>
        </a:defRPr>
      </a:pPr>
      <a:endParaRPr lang="en-US"/>
    </a:p>
  </c:txPr>
  <c:externalData r:id="rId4">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028668894133041"/>
          <c:y val="0.11342592592592593"/>
          <c:w val="0.64216449210343673"/>
          <c:h val="0.88657394471041617"/>
        </c:manualLayout>
      </c:layout>
      <c:pieChart>
        <c:varyColors val="1"/>
        <c:ser>
          <c:idx val="0"/>
          <c:order val="0"/>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5F0E-4C6B-B5A5-F0AC555AD851}"/>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5F0E-4C6B-B5A5-F0AC555AD851}"/>
              </c:ext>
            </c:extLst>
          </c:dPt>
          <c:dPt>
            <c:idx val="2"/>
            <c:bubble3D val="0"/>
            <c:spPr>
              <a:solidFill>
                <a:schemeClr val="accent3"/>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5F0E-4C6B-B5A5-F0AC555AD851}"/>
              </c:ext>
            </c:extLst>
          </c:dPt>
          <c:dPt>
            <c:idx val="3"/>
            <c:bubble3D val="0"/>
            <c:spPr>
              <a:solidFill>
                <a:schemeClr val="accent4"/>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7-5F0E-4C6B-B5A5-F0AC555AD851}"/>
              </c:ext>
            </c:extLst>
          </c:dPt>
          <c:dPt>
            <c:idx val="4"/>
            <c:bubble3D val="0"/>
            <c:spPr>
              <a:solidFill>
                <a:schemeClr val="accent5"/>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9-5F0E-4C6B-B5A5-F0AC555AD851}"/>
              </c:ext>
            </c:extLst>
          </c:dPt>
          <c:dLbls>
            <c:dLbl>
              <c:idx val="0"/>
              <c:layout>
                <c:manualLayout>
                  <c:x val="-0.25030476297656545"/>
                  <c:y val="2.1704917808650619E-2"/>
                </c:manualLayout>
              </c:layout>
              <c:tx>
                <c:rich>
                  <a:bodyPr rot="0" spcFirstLastPara="1" vertOverflow="ellipsis" vert="horz" wrap="square" lIns="38100" tIns="19050" rIns="38100" bIns="19050" anchor="ctr" anchorCtr="1">
                    <a:noAutofit/>
                  </a:bodyPr>
                  <a:lstStyle/>
                  <a:p>
                    <a:pPr>
                      <a:defRPr sz="1600" b="1" i="0" u="none" strike="noStrike" kern="1200" baseline="0">
                        <a:solidFill>
                          <a:sysClr val="windowText" lastClr="000000"/>
                        </a:solidFill>
                        <a:latin typeface="Garamond" panose="02020404030301010803" pitchFamily="18" charset="0"/>
                        <a:ea typeface="+mn-ea"/>
                        <a:cs typeface="+mn-cs"/>
                      </a:defRPr>
                    </a:pPr>
                    <a:fld id="{E4820D87-9385-4B35-8AFE-80DAC87ADF66}" type="CATEGORYNAME">
                      <a:rPr lang="en-US" sz="1400">
                        <a:latin typeface="+mn-lt"/>
                      </a:rPr>
                      <a:pPr>
                        <a:defRPr sz="1600">
                          <a:solidFill>
                            <a:sysClr val="windowText" lastClr="000000"/>
                          </a:solidFill>
                          <a:latin typeface="Garamond" panose="02020404030301010803" pitchFamily="18" charset="0"/>
                        </a:defRPr>
                      </a:pPr>
                      <a:t>[CATEGORY NAME]</a:t>
                    </a:fld>
                    <a:r>
                      <a:rPr lang="en-US" baseline="0" dirty="0">
                        <a:latin typeface="+mn-lt"/>
                      </a:rPr>
                      <a:t>, </a:t>
                    </a:r>
                    <a:fld id="{7173CEBD-E3A5-4757-9DB1-27E00D9B82A0}" type="VALUE">
                      <a:rPr lang="en-US" baseline="0">
                        <a:latin typeface="+mn-lt"/>
                      </a:rPr>
                      <a:pPr>
                        <a:defRPr sz="1600">
                          <a:solidFill>
                            <a:sysClr val="windowText" lastClr="000000"/>
                          </a:solidFill>
                          <a:latin typeface="Garamond" panose="02020404030301010803" pitchFamily="18" charset="0"/>
                        </a:defRPr>
                      </a:pPr>
                      <a:t>[VALUE]</a:t>
                    </a:fld>
                    <a:endParaRPr lang="en-US" baseline="0" dirty="0">
                      <a:latin typeface="+mn-lt"/>
                    </a:endParaRPr>
                  </a:p>
                </c:rich>
              </c:tx>
              <c:spPr>
                <a:noFill/>
                <a:ln>
                  <a:noFill/>
                </a:ln>
                <a:effectLst/>
              </c:spPr>
              <c:txPr>
                <a:bodyPr rot="0" spcFirstLastPara="1" vertOverflow="ellipsis" vert="horz" wrap="square" lIns="38100" tIns="19050" rIns="38100" bIns="19050" anchor="ctr" anchorCtr="1">
                  <a:noAutofit/>
                </a:bodyPr>
                <a:lstStyle/>
                <a:p>
                  <a:pPr>
                    <a:defRPr sz="1600" b="1" i="0" u="none" strike="noStrike" kern="1200" baseline="0">
                      <a:solidFill>
                        <a:sysClr val="windowText" lastClr="000000"/>
                      </a:solidFill>
                      <a:latin typeface="Garamond" panose="02020404030301010803" pitchFamily="18" charset="0"/>
                      <a:ea typeface="+mn-ea"/>
                      <a:cs typeface="+mn-cs"/>
                    </a:defRPr>
                  </a:pPr>
                  <a:endParaRPr lang="en-US"/>
                </a:p>
              </c:txPr>
              <c:showLegendKey val="0"/>
              <c:showVal val="1"/>
              <c:showCatName val="1"/>
              <c:showSerName val="0"/>
              <c:showPercent val="0"/>
              <c:showBubbleSize val="0"/>
              <c:extLst>
                <c:ext xmlns:c15="http://schemas.microsoft.com/office/drawing/2012/chart" uri="{CE6537A1-D6FC-4f65-9D91-7224C49458BB}">
                  <c15:layout>
                    <c:manualLayout>
                      <c:w val="0.28860553809616657"/>
                      <c:h val="0.14189345411193569"/>
                    </c:manualLayout>
                  </c15:layout>
                  <c15:dlblFieldTable/>
                  <c15:showDataLabelsRange val="0"/>
                </c:ext>
                <c:ext xmlns:c16="http://schemas.microsoft.com/office/drawing/2014/chart" uri="{C3380CC4-5D6E-409C-BE32-E72D297353CC}">
                  <c16:uniqueId val="{00000001-5F0E-4C6B-B5A5-F0AC555AD851}"/>
                </c:ext>
              </c:extLst>
            </c:dLbl>
            <c:dLbl>
              <c:idx val="1"/>
              <c:layout>
                <c:manualLayout>
                  <c:x val="3.5250528159239097E-2"/>
                  <c:y val="4.1530136828106565E-2"/>
                </c:manualLayout>
              </c:layout>
              <c:tx>
                <c:rich>
                  <a:bodyPr rot="0" spcFirstLastPara="1" vertOverflow="ellipsis" vert="horz" wrap="square" lIns="38100" tIns="19050" rIns="38100" bIns="19050" anchor="ctr" anchorCtr="1">
                    <a:noAutofit/>
                  </a:bodyPr>
                  <a:lstStyle/>
                  <a:p>
                    <a:pPr>
                      <a:defRPr sz="1600" b="1" i="0" u="none" strike="noStrike" kern="1200" baseline="0">
                        <a:solidFill>
                          <a:sysClr val="windowText" lastClr="000000"/>
                        </a:solidFill>
                        <a:latin typeface="Garamond" panose="02020404030301010803" pitchFamily="18" charset="0"/>
                        <a:ea typeface="+mn-ea"/>
                        <a:cs typeface="+mn-cs"/>
                      </a:defRPr>
                    </a:pPr>
                    <a:fld id="{64A2F658-7C8B-47CB-89A9-3D5A08E5C338}" type="CATEGORYNAME">
                      <a:rPr lang="en-US" sz="1600" dirty="0">
                        <a:latin typeface="+mn-lt"/>
                      </a:rPr>
                      <a:pPr>
                        <a:defRPr sz="1600">
                          <a:solidFill>
                            <a:sysClr val="windowText" lastClr="000000"/>
                          </a:solidFill>
                          <a:latin typeface="Garamond" panose="02020404030301010803" pitchFamily="18" charset="0"/>
                        </a:defRPr>
                      </a:pPr>
                      <a:t>[CATEGORY NAME]</a:t>
                    </a:fld>
                    <a:r>
                      <a:rPr lang="en-US" sz="1400" baseline="0" dirty="0">
                        <a:latin typeface="+mn-lt"/>
                      </a:rPr>
                      <a:t>, </a:t>
                    </a:r>
                    <a:fld id="{CFF4DC93-C4D8-4B83-BF1A-66DE562178BC}" type="VALUE">
                      <a:rPr lang="en-US" sz="1400" baseline="0" dirty="0">
                        <a:latin typeface="+mn-lt"/>
                      </a:rPr>
                      <a:pPr>
                        <a:defRPr sz="1600">
                          <a:solidFill>
                            <a:sysClr val="windowText" lastClr="000000"/>
                          </a:solidFill>
                          <a:latin typeface="Garamond" panose="02020404030301010803" pitchFamily="18" charset="0"/>
                        </a:defRPr>
                      </a:pPr>
                      <a:t>[VALUE]</a:t>
                    </a:fld>
                    <a:endParaRPr lang="en-US" sz="1400" baseline="0" dirty="0">
                      <a:latin typeface="+mn-lt"/>
                    </a:endParaRPr>
                  </a:p>
                </c:rich>
              </c:tx>
              <c:spPr>
                <a:noFill/>
                <a:ln>
                  <a:noFill/>
                </a:ln>
                <a:effectLst/>
              </c:spPr>
              <c:txPr>
                <a:bodyPr rot="0" spcFirstLastPara="1" vertOverflow="ellipsis" vert="horz" wrap="square" lIns="38100" tIns="19050" rIns="38100" bIns="19050" anchor="ctr" anchorCtr="1">
                  <a:noAutofit/>
                </a:bodyPr>
                <a:lstStyle/>
                <a:p>
                  <a:pPr>
                    <a:defRPr sz="1600" b="1" i="0" u="none" strike="noStrike" kern="1200" baseline="0">
                      <a:solidFill>
                        <a:sysClr val="windowText" lastClr="000000"/>
                      </a:solidFill>
                      <a:latin typeface="Garamond" panose="02020404030301010803" pitchFamily="18" charset="0"/>
                      <a:ea typeface="+mn-ea"/>
                      <a:cs typeface="+mn-cs"/>
                    </a:defRPr>
                  </a:pPr>
                  <a:endParaRPr lang="en-US"/>
                </a:p>
              </c:txPr>
              <c:showLegendKey val="0"/>
              <c:showVal val="1"/>
              <c:showCatName val="1"/>
              <c:showSerName val="0"/>
              <c:showPercent val="0"/>
              <c:showBubbleSize val="0"/>
              <c:extLst>
                <c:ext xmlns:c15="http://schemas.microsoft.com/office/drawing/2012/chart" uri="{CE6537A1-D6FC-4f65-9D91-7224C49458BB}">
                  <c15:layout>
                    <c:manualLayout>
                      <c:w val="0.28619304540328067"/>
                      <c:h val="0.19621965448601994"/>
                    </c:manualLayout>
                  </c15:layout>
                  <c15:dlblFieldTable/>
                  <c15:showDataLabelsRange val="0"/>
                </c:ext>
                <c:ext xmlns:c16="http://schemas.microsoft.com/office/drawing/2014/chart" uri="{C3380CC4-5D6E-409C-BE32-E72D297353CC}">
                  <c16:uniqueId val="{00000003-5F0E-4C6B-B5A5-F0AC555AD851}"/>
                </c:ext>
              </c:extLst>
            </c:dLbl>
            <c:dLbl>
              <c:idx val="2"/>
              <c:tx>
                <c:rich>
                  <a:bodyPr/>
                  <a:lstStyle/>
                  <a:p>
                    <a:fld id="{F22B0847-94D5-47D6-8B5D-D7AF28941CDB}" type="CATEGORYNAME">
                      <a:rPr lang="en-US">
                        <a:latin typeface="+mn-lt"/>
                      </a:rPr>
                      <a:pPr/>
                      <a:t>[CATEGORY NAME]</a:t>
                    </a:fld>
                    <a:r>
                      <a:rPr lang="en-US" baseline="0" dirty="0">
                        <a:latin typeface="+mn-lt"/>
                      </a:rPr>
                      <a:t>, </a:t>
                    </a:r>
                    <a:fld id="{DD9F0BFE-1E6F-4EE1-8FF2-21ED9332698E}" type="VALUE">
                      <a:rPr lang="en-US" baseline="0">
                        <a:latin typeface="+mn-lt"/>
                      </a:rPr>
                      <a:pPr/>
                      <a:t>[VALUE]</a:t>
                    </a:fld>
                    <a:endParaRPr lang="en-US" baseline="0" dirty="0">
                      <a:latin typeface="+mn-lt"/>
                    </a:endParaRPr>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5F0E-4C6B-B5A5-F0AC555AD851}"/>
                </c:ext>
              </c:extLst>
            </c:dLbl>
            <c:dLbl>
              <c:idx val="3"/>
              <c:layout>
                <c:manualLayout>
                  <c:x val="-0.14480134463986383"/>
                  <c:y val="-0.14918421463186457"/>
                </c:manualLayout>
              </c:layout>
              <c:tx>
                <c:rich>
                  <a:bodyPr/>
                  <a:lstStyle/>
                  <a:p>
                    <a:fld id="{48EEBE09-A5CA-4C3C-998A-7E5A458E70C8}" type="CATEGORYNAME">
                      <a:rPr lang="en-US">
                        <a:latin typeface="+mn-lt"/>
                      </a:rPr>
                      <a:pPr/>
                      <a:t>[CATEGORY NAME]</a:t>
                    </a:fld>
                    <a:r>
                      <a:rPr lang="en-US" baseline="0" dirty="0">
                        <a:latin typeface="+mn-lt"/>
                      </a:rPr>
                      <a:t>, </a:t>
                    </a:r>
                    <a:fld id="{4DFA0A0D-F030-4993-BB0F-FBECCE7D60FC}" type="VALUE">
                      <a:rPr lang="en-US" baseline="0">
                        <a:latin typeface="+mn-lt"/>
                      </a:rPr>
                      <a:pPr/>
                      <a:t>[VALUE]</a:t>
                    </a:fld>
                    <a:endParaRPr lang="en-US" baseline="0" dirty="0">
                      <a:latin typeface="+mn-lt"/>
                    </a:endParaRPr>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5F0E-4C6B-B5A5-F0AC555AD851}"/>
                </c:ext>
              </c:extLst>
            </c:dLbl>
            <c:dLbl>
              <c:idx val="4"/>
              <c:layout>
                <c:manualLayout>
                  <c:x val="0.18932393934912983"/>
                  <c:y val="5.0663241426910305E-3"/>
                </c:manualLayout>
              </c:layout>
              <c:tx>
                <c:rich>
                  <a:bodyPr/>
                  <a:lstStyle/>
                  <a:p>
                    <a:fld id="{172CF6A9-C2EB-422A-BBBA-BF9F8A15B566}" type="CATEGORYNAME">
                      <a:rPr lang="en-US">
                        <a:latin typeface="+mn-lt"/>
                      </a:rPr>
                      <a:pPr/>
                      <a:t>[CATEGORY NAME]</a:t>
                    </a:fld>
                    <a:r>
                      <a:rPr lang="en-US" baseline="0" dirty="0">
                        <a:latin typeface="+mn-lt"/>
                      </a:rPr>
                      <a:t>, </a:t>
                    </a:r>
                    <a:fld id="{A66106AB-8F03-476C-8545-4FA54E807F59}" type="VALUE">
                      <a:rPr lang="en-US" baseline="0">
                        <a:latin typeface="+mn-lt"/>
                      </a:rPr>
                      <a:pPr/>
                      <a:t>[VALUE]</a:t>
                    </a:fld>
                    <a:endParaRPr lang="en-US" baseline="0" dirty="0">
                      <a:latin typeface="+mn-lt"/>
                    </a:endParaRPr>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9-5F0E-4C6B-B5A5-F0AC555AD851}"/>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lt1"/>
                    </a:solidFill>
                    <a:latin typeface="Garamond" panose="02020404030301010803" pitchFamily="18" charset="0"/>
                    <a:ea typeface="+mn-ea"/>
                    <a:cs typeface="+mn-cs"/>
                  </a:defRPr>
                </a:pPr>
                <a:endParaRPr lang="en-US"/>
              </a:p>
            </c:txPr>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'FAO 2024'!$A$3:$A$7</c:f>
              <c:strCache>
                <c:ptCount val="5"/>
                <c:pt idx="0">
                  <c:v>Southern Africa</c:v>
                </c:pt>
                <c:pt idx="1">
                  <c:v>Northern Africa</c:v>
                </c:pt>
                <c:pt idx="2">
                  <c:v>Central Africa</c:v>
                </c:pt>
                <c:pt idx="3">
                  <c:v>Western Africa</c:v>
                </c:pt>
                <c:pt idx="4">
                  <c:v>Eastern Africa</c:v>
                </c:pt>
              </c:strCache>
            </c:strRef>
          </c:cat>
          <c:val>
            <c:numRef>
              <c:f>'FAO 2024'!$B$3:$B$7</c:f>
              <c:numCache>
                <c:formatCode>General</c:formatCode>
                <c:ptCount val="5"/>
                <c:pt idx="0">
                  <c:v>6.6</c:v>
                </c:pt>
                <c:pt idx="1">
                  <c:v>20.7</c:v>
                </c:pt>
                <c:pt idx="2">
                  <c:v>62.2</c:v>
                </c:pt>
                <c:pt idx="3">
                  <c:v>70.400000000000006</c:v>
                </c:pt>
                <c:pt idx="4">
                  <c:v>138.5</c:v>
                </c:pt>
              </c:numCache>
            </c:numRef>
          </c:val>
          <c:extLst>
            <c:ext xmlns:c16="http://schemas.microsoft.com/office/drawing/2014/chart" uri="{C3380CC4-5D6E-409C-BE32-E72D297353CC}">
              <c16:uniqueId val="{0000000A-5F0E-4C6B-B5A5-F0AC555AD851}"/>
            </c:ext>
          </c:extLst>
        </c:ser>
        <c:dLbls>
          <c:showLegendKey val="0"/>
          <c:showVal val="0"/>
          <c:showCatName val="1"/>
          <c:showSerName val="0"/>
          <c:showPercent val="1"/>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243901058549699"/>
          <c:y val="4.5528178931113855E-2"/>
          <c:w val="0.81097124677435473"/>
          <c:h val="0.80308156982334145"/>
        </c:manualLayout>
      </c:layout>
      <c:lineChart>
        <c:grouping val="standard"/>
        <c:varyColors val="0"/>
        <c:ser>
          <c:idx val="1"/>
          <c:order val="0"/>
          <c:tx>
            <c:strRef>
              <c:f>Data!$C$7</c:f>
              <c:strCache>
                <c:ptCount val="1"/>
              </c:strCache>
            </c:strRef>
          </c:tx>
          <c:marker>
            <c:symbol val="none"/>
          </c:marker>
          <c:cat>
            <c:numRef>
              <c:f>Data!$A$8:$A$303</c:f>
              <c:numCache>
                <c:formatCode>[$-409]mmm\-yy;@</c:formatCode>
                <c:ptCount val="296"/>
                <c:pt idx="0">
                  <c:v>36526</c:v>
                </c:pt>
                <c:pt idx="1">
                  <c:v>36557</c:v>
                </c:pt>
                <c:pt idx="2">
                  <c:v>36586</c:v>
                </c:pt>
                <c:pt idx="3">
                  <c:v>36617</c:v>
                </c:pt>
                <c:pt idx="4">
                  <c:v>36647</c:v>
                </c:pt>
                <c:pt idx="5">
                  <c:v>36678</c:v>
                </c:pt>
                <c:pt idx="6">
                  <c:v>36708</c:v>
                </c:pt>
                <c:pt idx="7">
                  <c:v>36739</c:v>
                </c:pt>
                <c:pt idx="8">
                  <c:v>36770</c:v>
                </c:pt>
                <c:pt idx="9">
                  <c:v>36800</c:v>
                </c:pt>
                <c:pt idx="10">
                  <c:v>36831</c:v>
                </c:pt>
                <c:pt idx="11">
                  <c:v>36861</c:v>
                </c:pt>
                <c:pt idx="12">
                  <c:v>36892</c:v>
                </c:pt>
                <c:pt idx="13">
                  <c:v>36923</c:v>
                </c:pt>
                <c:pt idx="14">
                  <c:v>36951</c:v>
                </c:pt>
                <c:pt idx="15">
                  <c:v>36982</c:v>
                </c:pt>
                <c:pt idx="16">
                  <c:v>37012</c:v>
                </c:pt>
                <c:pt idx="17">
                  <c:v>37043</c:v>
                </c:pt>
                <c:pt idx="18">
                  <c:v>37073</c:v>
                </c:pt>
                <c:pt idx="19">
                  <c:v>37104</c:v>
                </c:pt>
                <c:pt idx="20">
                  <c:v>37135</c:v>
                </c:pt>
                <c:pt idx="21">
                  <c:v>37165</c:v>
                </c:pt>
                <c:pt idx="22">
                  <c:v>37196</c:v>
                </c:pt>
                <c:pt idx="23">
                  <c:v>37226</c:v>
                </c:pt>
                <c:pt idx="24">
                  <c:v>37257</c:v>
                </c:pt>
                <c:pt idx="25">
                  <c:v>37288</c:v>
                </c:pt>
                <c:pt idx="26">
                  <c:v>37316</c:v>
                </c:pt>
                <c:pt idx="27">
                  <c:v>37347</c:v>
                </c:pt>
                <c:pt idx="28">
                  <c:v>37377</c:v>
                </c:pt>
                <c:pt idx="29">
                  <c:v>37408</c:v>
                </c:pt>
                <c:pt idx="30">
                  <c:v>37438</c:v>
                </c:pt>
                <c:pt idx="31">
                  <c:v>37469</c:v>
                </c:pt>
                <c:pt idx="32">
                  <c:v>37500</c:v>
                </c:pt>
                <c:pt idx="33">
                  <c:v>37530</c:v>
                </c:pt>
                <c:pt idx="34">
                  <c:v>37561</c:v>
                </c:pt>
                <c:pt idx="35">
                  <c:v>37591</c:v>
                </c:pt>
                <c:pt idx="36">
                  <c:v>37622</c:v>
                </c:pt>
                <c:pt idx="37">
                  <c:v>37653</c:v>
                </c:pt>
                <c:pt idx="38">
                  <c:v>37681</c:v>
                </c:pt>
                <c:pt idx="39">
                  <c:v>37712</c:v>
                </c:pt>
                <c:pt idx="40">
                  <c:v>37742</c:v>
                </c:pt>
                <c:pt idx="41">
                  <c:v>37773</c:v>
                </c:pt>
                <c:pt idx="42">
                  <c:v>37803</c:v>
                </c:pt>
                <c:pt idx="43">
                  <c:v>37834</c:v>
                </c:pt>
                <c:pt idx="44">
                  <c:v>37865</c:v>
                </c:pt>
                <c:pt idx="45">
                  <c:v>37895</c:v>
                </c:pt>
                <c:pt idx="46">
                  <c:v>37926</c:v>
                </c:pt>
                <c:pt idx="47">
                  <c:v>37956</c:v>
                </c:pt>
                <c:pt idx="48">
                  <c:v>37987</c:v>
                </c:pt>
                <c:pt idx="49">
                  <c:v>38018</c:v>
                </c:pt>
                <c:pt idx="50">
                  <c:v>38047</c:v>
                </c:pt>
                <c:pt idx="51">
                  <c:v>38078</c:v>
                </c:pt>
                <c:pt idx="52">
                  <c:v>38108</c:v>
                </c:pt>
                <c:pt idx="53">
                  <c:v>38139</c:v>
                </c:pt>
                <c:pt idx="54">
                  <c:v>38169</c:v>
                </c:pt>
                <c:pt idx="55">
                  <c:v>38200</c:v>
                </c:pt>
                <c:pt idx="56">
                  <c:v>38231</c:v>
                </c:pt>
                <c:pt idx="57">
                  <c:v>38261</c:v>
                </c:pt>
                <c:pt idx="58">
                  <c:v>38292</c:v>
                </c:pt>
                <c:pt idx="59">
                  <c:v>38322</c:v>
                </c:pt>
                <c:pt idx="60">
                  <c:v>38353</c:v>
                </c:pt>
                <c:pt idx="61">
                  <c:v>38384</c:v>
                </c:pt>
                <c:pt idx="62">
                  <c:v>38412</c:v>
                </c:pt>
                <c:pt idx="63">
                  <c:v>38443</c:v>
                </c:pt>
                <c:pt idx="64">
                  <c:v>38473</c:v>
                </c:pt>
                <c:pt idx="65">
                  <c:v>38504</c:v>
                </c:pt>
                <c:pt idx="66">
                  <c:v>38534</c:v>
                </c:pt>
                <c:pt idx="67">
                  <c:v>38565</c:v>
                </c:pt>
                <c:pt idx="68">
                  <c:v>38596</c:v>
                </c:pt>
                <c:pt idx="69">
                  <c:v>38626</c:v>
                </c:pt>
                <c:pt idx="70">
                  <c:v>38657</c:v>
                </c:pt>
                <c:pt idx="71">
                  <c:v>38687</c:v>
                </c:pt>
                <c:pt idx="72">
                  <c:v>38718</c:v>
                </c:pt>
                <c:pt idx="73">
                  <c:v>38749</c:v>
                </c:pt>
                <c:pt idx="74">
                  <c:v>38777</c:v>
                </c:pt>
                <c:pt idx="75">
                  <c:v>38808</c:v>
                </c:pt>
                <c:pt idx="76">
                  <c:v>38838</c:v>
                </c:pt>
                <c:pt idx="77">
                  <c:v>38869</c:v>
                </c:pt>
                <c:pt idx="78">
                  <c:v>38899</c:v>
                </c:pt>
                <c:pt idx="79">
                  <c:v>38930</c:v>
                </c:pt>
                <c:pt idx="80">
                  <c:v>38961</c:v>
                </c:pt>
                <c:pt idx="81">
                  <c:v>38991</c:v>
                </c:pt>
                <c:pt idx="82">
                  <c:v>39022</c:v>
                </c:pt>
                <c:pt idx="83">
                  <c:v>39052</c:v>
                </c:pt>
                <c:pt idx="84">
                  <c:v>39083</c:v>
                </c:pt>
                <c:pt idx="85">
                  <c:v>39114</c:v>
                </c:pt>
                <c:pt idx="86">
                  <c:v>39142</c:v>
                </c:pt>
                <c:pt idx="87">
                  <c:v>39173</c:v>
                </c:pt>
                <c:pt idx="88">
                  <c:v>39203</c:v>
                </c:pt>
                <c:pt idx="89">
                  <c:v>39234</c:v>
                </c:pt>
                <c:pt idx="90">
                  <c:v>39264</c:v>
                </c:pt>
                <c:pt idx="91">
                  <c:v>39295</c:v>
                </c:pt>
                <c:pt idx="92">
                  <c:v>39326</c:v>
                </c:pt>
                <c:pt idx="93">
                  <c:v>39356</c:v>
                </c:pt>
                <c:pt idx="94">
                  <c:v>39387</c:v>
                </c:pt>
                <c:pt idx="95">
                  <c:v>39417</c:v>
                </c:pt>
                <c:pt idx="96">
                  <c:v>39448</c:v>
                </c:pt>
                <c:pt idx="97">
                  <c:v>39479</c:v>
                </c:pt>
                <c:pt idx="98">
                  <c:v>39508</c:v>
                </c:pt>
                <c:pt idx="99">
                  <c:v>39539</c:v>
                </c:pt>
                <c:pt idx="100">
                  <c:v>39569</c:v>
                </c:pt>
                <c:pt idx="101">
                  <c:v>39600</c:v>
                </c:pt>
                <c:pt idx="102">
                  <c:v>39630</c:v>
                </c:pt>
                <c:pt idx="103">
                  <c:v>39661</c:v>
                </c:pt>
                <c:pt idx="104">
                  <c:v>39692</c:v>
                </c:pt>
                <c:pt idx="105">
                  <c:v>39722</c:v>
                </c:pt>
                <c:pt idx="106">
                  <c:v>39753</c:v>
                </c:pt>
                <c:pt idx="107">
                  <c:v>39783</c:v>
                </c:pt>
                <c:pt idx="108">
                  <c:v>39814</c:v>
                </c:pt>
                <c:pt idx="109">
                  <c:v>39845</c:v>
                </c:pt>
                <c:pt idx="110">
                  <c:v>39873</c:v>
                </c:pt>
                <c:pt idx="111">
                  <c:v>39904</c:v>
                </c:pt>
                <c:pt idx="112">
                  <c:v>39934</c:v>
                </c:pt>
                <c:pt idx="113">
                  <c:v>39965</c:v>
                </c:pt>
                <c:pt idx="114">
                  <c:v>39995</c:v>
                </c:pt>
                <c:pt idx="115">
                  <c:v>40026</c:v>
                </c:pt>
                <c:pt idx="116">
                  <c:v>40057</c:v>
                </c:pt>
                <c:pt idx="117">
                  <c:v>40087</c:v>
                </c:pt>
                <c:pt idx="118">
                  <c:v>40118</c:v>
                </c:pt>
                <c:pt idx="119">
                  <c:v>40148</c:v>
                </c:pt>
                <c:pt idx="120">
                  <c:v>40179</c:v>
                </c:pt>
                <c:pt idx="121">
                  <c:v>40210</c:v>
                </c:pt>
                <c:pt idx="122">
                  <c:v>40238</c:v>
                </c:pt>
                <c:pt idx="123">
                  <c:v>40269</c:v>
                </c:pt>
                <c:pt idx="124">
                  <c:v>40299</c:v>
                </c:pt>
                <c:pt idx="125">
                  <c:v>40330</c:v>
                </c:pt>
                <c:pt idx="126">
                  <c:v>40360</c:v>
                </c:pt>
                <c:pt idx="127">
                  <c:v>40391</c:v>
                </c:pt>
                <c:pt idx="128">
                  <c:v>40422</c:v>
                </c:pt>
                <c:pt idx="129">
                  <c:v>40452</c:v>
                </c:pt>
                <c:pt idx="130">
                  <c:v>40483</c:v>
                </c:pt>
                <c:pt idx="131">
                  <c:v>40513</c:v>
                </c:pt>
                <c:pt idx="132">
                  <c:v>40544</c:v>
                </c:pt>
                <c:pt idx="133">
                  <c:v>40575</c:v>
                </c:pt>
                <c:pt idx="134">
                  <c:v>40603</c:v>
                </c:pt>
                <c:pt idx="135">
                  <c:v>40634</c:v>
                </c:pt>
                <c:pt idx="136">
                  <c:v>40664</c:v>
                </c:pt>
                <c:pt idx="137">
                  <c:v>40695</c:v>
                </c:pt>
                <c:pt idx="138">
                  <c:v>40725</c:v>
                </c:pt>
                <c:pt idx="139">
                  <c:v>40756</c:v>
                </c:pt>
                <c:pt idx="140">
                  <c:v>40787</c:v>
                </c:pt>
                <c:pt idx="141">
                  <c:v>40817</c:v>
                </c:pt>
                <c:pt idx="142">
                  <c:v>40848</c:v>
                </c:pt>
                <c:pt idx="143">
                  <c:v>40878</c:v>
                </c:pt>
                <c:pt idx="144">
                  <c:v>40909</c:v>
                </c:pt>
                <c:pt idx="145">
                  <c:v>40940</c:v>
                </c:pt>
                <c:pt idx="146">
                  <c:v>40969</c:v>
                </c:pt>
                <c:pt idx="147">
                  <c:v>41000</c:v>
                </c:pt>
                <c:pt idx="148">
                  <c:v>41030</c:v>
                </c:pt>
                <c:pt idx="149">
                  <c:v>41061</c:v>
                </c:pt>
                <c:pt idx="150">
                  <c:v>41091</c:v>
                </c:pt>
                <c:pt idx="151">
                  <c:v>41122</c:v>
                </c:pt>
                <c:pt idx="152">
                  <c:v>41153</c:v>
                </c:pt>
                <c:pt idx="153">
                  <c:v>41183</c:v>
                </c:pt>
                <c:pt idx="154">
                  <c:v>41214</c:v>
                </c:pt>
                <c:pt idx="155">
                  <c:v>41244</c:v>
                </c:pt>
                <c:pt idx="156">
                  <c:v>41275</c:v>
                </c:pt>
                <c:pt idx="157">
                  <c:v>41306</c:v>
                </c:pt>
                <c:pt idx="158">
                  <c:v>41334</c:v>
                </c:pt>
                <c:pt idx="159">
                  <c:v>41365</c:v>
                </c:pt>
                <c:pt idx="160">
                  <c:v>41395</c:v>
                </c:pt>
                <c:pt idx="161">
                  <c:v>41426</c:v>
                </c:pt>
                <c:pt idx="162">
                  <c:v>41456</c:v>
                </c:pt>
                <c:pt idx="163">
                  <c:v>41487</c:v>
                </c:pt>
                <c:pt idx="164">
                  <c:v>41518</c:v>
                </c:pt>
                <c:pt idx="165">
                  <c:v>41548</c:v>
                </c:pt>
                <c:pt idx="166">
                  <c:v>41579</c:v>
                </c:pt>
                <c:pt idx="167">
                  <c:v>41609</c:v>
                </c:pt>
                <c:pt idx="168">
                  <c:v>41640</c:v>
                </c:pt>
                <c:pt idx="169">
                  <c:v>41671</c:v>
                </c:pt>
                <c:pt idx="170">
                  <c:v>41699</c:v>
                </c:pt>
                <c:pt idx="171">
                  <c:v>41730</c:v>
                </c:pt>
                <c:pt idx="172">
                  <c:v>41760</c:v>
                </c:pt>
                <c:pt idx="173">
                  <c:v>41791</c:v>
                </c:pt>
                <c:pt idx="174">
                  <c:v>41821</c:v>
                </c:pt>
                <c:pt idx="175">
                  <c:v>41852</c:v>
                </c:pt>
                <c:pt idx="176">
                  <c:v>41883</c:v>
                </c:pt>
                <c:pt idx="177">
                  <c:v>41913</c:v>
                </c:pt>
                <c:pt idx="178">
                  <c:v>41944</c:v>
                </c:pt>
                <c:pt idx="179">
                  <c:v>41974</c:v>
                </c:pt>
                <c:pt idx="180">
                  <c:v>42005</c:v>
                </c:pt>
                <c:pt idx="181">
                  <c:v>42036</c:v>
                </c:pt>
                <c:pt idx="182">
                  <c:v>42064</c:v>
                </c:pt>
                <c:pt idx="183">
                  <c:v>42095</c:v>
                </c:pt>
                <c:pt idx="184">
                  <c:v>42125</c:v>
                </c:pt>
                <c:pt idx="185">
                  <c:v>42156</c:v>
                </c:pt>
                <c:pt idx="186">
                  <c:v>42186</c:v>
                </c:pt>
                <c:pt idx="187">
                  <c:v>42217</c:v>
                </c:pt>
                <c:pt idx="188">
                  <c:v>42248</c:v>
                </c:pt>
                <c:pt idx="189">
                  <c:v>42278</c:v>
                </c:pt>
                <c:pt idx="190">
                  <c:v>42309</c:v>
                </c:pt>
                <c:pt idx="191">
                  <c:v>42339</c:v>
                </c:pt>
                <c:pt idx="192">
                  <c:v>42370</c:v>
                </c:pt>
                <c:pt idx="193">
                  <c:v>42401</c:v>
                </c:pt>
                <c:pt idx="194">
                  <c:v>42430</c:v>
                </c:pt>
                <c:pt idx="195">
                  <c:v>42461</c:v>
                </c:pt>
                <c:pt idx="196">
                  <c:v>42491</c:v>
                </c:pt>
                <c:pt idx="197">
                  <c:v>42522</c:v>
                </c:pt>
                <c:pt idx="198">
                  <c:v>42552</c:v>
                </c:pt>
                <c:pt idx="199">
                  <c:v>42583</c:v>
                </c:pt>
                <c:pt idx="200">
                  <c:v>42614</c:v>
                </c:pt>
                <c:pt idx="201">
                  <c:v>42644</c:v>
                </c:pt>
                <c:pt idx="202">
                  <c:v>42675</c:v>
                </c:pt>
                <c:pt idx="203">
                  <c:v>42705</c:v>
                </c:pt>
                <c:pt idx="204">
                  <c:v>42736</c:v>
                </c:pt>
                <c:pt idx="205">
                  <c:v>42767</c:v>
                </c:pt>
                <c:pt idx="206">
                  <c:v>42795</c:v>
                </c:pt>
                <c:pt idx="207">
                  <c:v>42826</c:v>
                </c:pt>
                <c:pt idx="208">
                  <c:v>42856</c:v>
                </c:pt>
                <c:pt idx="209">
                  <c:v>42887</c:v>
                </c:pt>
                <c:pt idx="210">
                  <c:v>42917</c:v>
                </c:pt>
                <c:pt idx="211">
                  <c:v>42948</c:v>
                </c:pt>
                <c:pt idx="212">
                  <c:v>42979</c:v>
                </c:pt>
                <c:pt idx="213">
                  <c:v>43009</c:v>
                </c:pt>
                <c:pt idx="214">
                  <c:v>43040</c:v>
                </c:pt>
                <c:pt idx="215">
                  <c:v>43070</c:v>
                </c:pt>
                <c:pt idx="216">
                  <c:v>43101</c:v>
                </c:pt>
                <c:pt idx="217">
                  <c:v>43132</c:v>
                </c:pt>
                <c:pt idx="218">
                  <c:v>43160</c:v>
                </c:pt>
                <c:pt idx="219">
                  <c:v>43191</c:v>
                </c:pt>
                <c:pt idx="220">
                  <c:v>43221</c:v>
                </c:pt>
                <c:pt idx="221">
                  <c:v>43252</c:v>
                </c:pt>
                <c:pt idx="222">
                  <c:v>43282</c:v>
                </c:pt>
                <c:pt idx="223">
                  <c:v>43313</c:v>
                </c:pt>
                <c:pt idx="224">
                  <c:v>43344</c:v>
                </c:pt>
                <c:pt idx="225">
                  <c:v>43374</c:v>
                </c:pt>
                <c:pt idx="226">
                  <c:v>43405</c:v>
                </c:pt>
                <c:pt idx="227">
                  <c:v>43435</c:v>
                </c:pt>
                <c:pt idx="228">
                  <c:v>43466</c:v>
                </c:pt>
                <c:pt idx="229">
                  <c:v>43497</c:v>
                </c:pt>
                <c:pt idx="230">
                  <c:v>43525</c:v>
                </c:pt>
                <c:pt idx="231">
                  <c:v>43556</c:v>
                </c:pt>
                <c:pt idx="232">
                  <c:v>43586</c:v>
                </c:pt>
                <c:pt idx="233">
                  <c:v>43617</c:v>
                </c:pt>
                <c:pt idx="234">
                  <c:v>43647</c:v>
                </c:pt>
                <c:pt idx="235">
                  <c:v>43678</c:v>
                </c:pt>
                <c:pt idx="236">
                  <c:v>43709</c:v>
                </c:pt>
                <c:pt idx="237">
                  <c:v>43739</c:v>
                </c:pt>
                <c:pt idx="238">
                  <c:v>43770</c:v>
                </c:pt>
                <c:pt idx="239">
                  <c:v>43800</c:v>
                </c:pt>
                <c:pt idx="240">
                  <c:v>43831</c:v>
                </c:pt>
                <c:pt idx="241">
                  <c:v>43862</c:v>
                </c:pt>
                <c:pt idx="242">
                  <c:v>43891</c:v>
                </c:pt>
                <c:pt idx="243">
                  <c:v>43922</c:v>
                </c:pt>
                <c:pt idx="244">
                  <c:v>43952</c:v>
                </c:pt>
                <c:pt idx="245">
                  <c:v>43983</c:v>
                </c:pt>
                <c:pt idx="246">
                  <c:v>44013</c:v>
                </c:pt>
                <c:pt idx="247">
                  <c:v>44044</c:v>
                </c:pt>
                <c:pt idx="248">
                  <c:v>44075</c:v>
                </c:pt>
                <c:pt idx="249">
                  <c:v>44105</c:v>
                </c:pt>
                <c:pt idx="250">
                  <c:v>44136</c:v>
                </c:pt>
                <c:pt idx="251">
                  <c:v>44166</c:v>
                </c:pt>
                <c:pt idx="252">
                  <c:v>44197</c:v>
                </c:pt>
                <c:pt idx="253">
                  <c:v>44228</c:v>
                </c:pt>
                <c:pt idx="254">
                  <c:v>44256</c:v>
                </c:pt>
                <c:pt idx="255">
                  <c:v>44287</c:v>
                </c:pt>
                <c:pt idx="256">
                  <c:v>44317</c:v>
                </c:pt>
                <c:pt idx="257">
                  <c:v>44348</c:v>
                </c:pt>
                <c:pt idx="258">
                  <c:v>44378</c:v>
                </c:pt>
                <c:pt idx="259">
                  <c:v>44409</c:v>
                </c:pt>
                <c:pt idx="260">
                  <c:v>44440</c:v>
                </c:pt>
                <c:pt idx="261">
                  <c:v>44470</c:v>
                </c:pt>
                <c:pt idx="262">
                  <c:v>44501</c:v>
                </c:pt>
                <c:pt idx="263">
                  <c:v>44531</c:v>
                </c:pt>
                <c:pt idx="264">
                  <c:v>44562</c:v>
                </c:pt>
                <c:pt idx="265">
                  <c:v>44593</c:v>
                </c:pt>
                <c:pt idx="266">
                  <c:v>44621</c:v>
                </c:pt>
                <c:pt idx="267">
                  <c:v>44652</c:v>
                </c:pt>
                <c:pt idx="268">
                  <c:v>44682</c:v>
                </c:pt>
                <c:pt idx="269">
                  <c:v>44713</c:v>
                </c:pt>
                <c:pt idx="270">
                  <c:v>44743</c:v>
                </c:pt>
                <c:pt idx="271">
                  <c:v>44774</c:v>
                </c:pt>
                <c:pt idx="272">
                  <c:v>44805</c:v>
                </c:pt>
                <c:pt idx="273">
                  <c:v>44835</c:v>
                </c:pt>
                <c:pt idx="274">
                  <c:v>44866</c:v>
                </c:pt>
                <c:pt idx="275">
                  <c:v>44896</c:v>
                </c:pt>
                <c:pt idx="276">
                  <c:v>44927</c:v>
                </c:pt>
                <c:pt idx="277">
                  <c:v>44958</c:v>
                </c:pt>
                <c:pt idx="278">
                  <c:v>44986</c:v>
                </c:pt>
                <c:pt idx="279">
                  <c:v>45017</c:v>
                </c:pt>
                <c:pt idx="280">
                  <c:v>45047</c:v>
                </c:pt>
                <c:pt idx="281">
                  <c:v>45078</c:v>
                </c:pt>
                <c:pt idx="282">
                  <c:v>45108</c:v>
                </c:pt>
                <c:pt idx="283">
                  <c:v>45139</c:v>
                </c:pt>
                <c:pt idx="284">
                  <c:v>45170</c:v>
                </c:pt>
                <c:pt idx="285">
                  <c:v>45200</c:v>
                </c:pt>
                <c:pt idx="286">
                  <c:v>45231</c:v>
                </c:pt>
                <c:pt idx="287">
                  <c:v>45261</c:v>
                </c:pt>
                <c:pt idx="288">
                  <c:v>45292</c:v>
                </c:pt>
                <c:pt idx="289">
                  <c:v>45323</c:v>
                </c:pt>
                <c:pt idx="290">
                  <c:v>45352</c:v>
                </c:pt>
                <c:pt idx="291">
                  <c:v>45383</c:v>
                </c:pt>
                <c:pt idx="292">
                  <c:v>45413</c:v>
                </c:pt>
                <c:pt idx="293">
                  <c:v>45444</c:v>
                </c:pt>
                <c:pt idx="294">
                  <c:v>45474</c:v>
                </c:pt>
                <c:pt idx="295">
                  <c:v>45505</c:v>
                </c:pt>
              </c:numCache>
            </c:numRef>
          </c:cat>
          <c:val>
            <c:numRef>
              <c:f>Data!$C$8:$C$303</c:f>
              <c:numCache>
                <c:formatCode>General</c:formatCode>
                <c:ptCount val="296"/>
              </c:numCache>
            </c:numRef>
          </c:val>
          <c:smooth val="0"/>
          <c:extLst>
            <c:ext xmlns:c16="http://schemas.microsoft.com/office/drawing/2014/chart" uri="{C3380CC4-5D6E-409C-BE32-E72D297353CC}">
              <c16:uniqueId val="{00000000-8808-4EBF-A18A-9E68696851E2}"/>
            </c:ext>
          </c:extLst>
        </c:ser>
        <c:ser>
          <c:idx val="2"/>
          <c:order val="1"/>
          <c:tx>
            <c:strRef>
              <c:f>Data!$D$7</c:f>
              <c:strCache>
                <c:ptCount val="1"/>
              </c:strCache>
            </c:strRef>
          </c:tx>
          <c:spPr>
            <a:ln w="28575">
              <a:solidFill>
                <a:schemeClr val="accent6">
                  <a:lumMod val="75000"/>
                </a:schemeClr>
              </a:solidFill>
            </a:ln>
          </c:spPr>
          <c:marker>
            <c:symbol val="none"/>
          </c:marker>
          <c:cat>
            <c:numRef>
              <c:f>Data!$A$8:$A$303</c:f>
              <c:numCache>
                <c:formatCode>[$-409]mmm\-yy;@</c:formatCode>
                <c:ptCount val="296"/>
                <c:pt idx="0">
                  <c:v>36526</c:v>
                </c:pt>
                <c:pt idx="1">
                  <c:v>36557</c:v>
                </c:pt>
                <c:pt idx="2">
                  <c:v>36586</c:v>
                </c:pt>
                <c:pt idx="3">
                  <c:v>36617</c:v>
                </c:pt>
                <c:pt idx="4">
                  <c:v>36647</c:v>
                </c:pt>
                <c:pt idx="5">
                  <c:v>36678</c:v>
                </c:pt>
                <c:pt idx="6">
                  <c:v>36708</c:v>
                </c:pt>
                <c:pt idx="7">
                  <c:v>36739</c:v>
                </c:pt>
                <c:pt idx="8">
                  <c:v>36770</c:v>
                </c:pt>
                <c:pt idx="9">
                  <c:v>36800</c:v>
                </c:pt>
                <c:pt idx="10">
                  <c:v>36831</c:v>
                </c:pt>
                <c:pt idx="11">
                  <c:v>36861</c:v>
                </c:pt>
                <c:pt idx="12">
                  <c:v>36892</c:v>
                </c:pt>
                <c:pt idx="13">
                  <c:v>36923</c:v>
                </c:pt>
                <c:pt idx="14">
                  <c:v>36951</c:v>
                </c:pt>
                <c:pt idx="15">
                  <c:v>36982</c:v>
                </c:pt>
                <c:pt idx="16">
                  <c:v>37012</c:v>
                </c:pt>
                <c:pt idx="17">
                  <c:v>37043</c:v>
                </c:pt>
                <c:pt idx="18">
                  <c:v>37073</c:v>
                </c:pt>
                <c:pt idx="19">
                  <c:v>37104</c:v>
                </c:pt>
                <c:pt idx="20">
                  <c:v>37135</c:v>
                </c:pt>
                <c:pt idx="21">
                  <c:v>37165</c:v>
                </c:pt>
                <c:pt idx="22">
                  <c:v>37196</c:v>
                </c:pt>
                <c:pt idx="23">
                  <c:v>37226</c:v>
                </c:pt>
                <c:pt idx="24">
                  <c:v>37257</c:v>
                </c:pt>
                <c:pt idx="25">
                  <c:v>37288</c:v>
                </c:pt>
                <c:pt idx="26">
                  <c:v>37316</c:v>
                </c:pt>
                <c:pt idx="27">
                  <c:v>37347</c:v>
                </c:pt>
                <c:pt idx="28">
                  <c:v>37377</c:v>
                </c:pt>
                <c:pt idx="29">
                  <c:v>37408</c:v>
                </c:pt>
                <c:pt idx="30">
                  <c:v>37438</c:v>
                </c:pt>
                <c:pt idx="31">
                  <c:v>37469</c:v>
                </c:pt>
                <c:pt idx="32">
                  <c:v>37500</c:v>
                </c:pt>
                <c:pt idx="33">
                  <c:v>37530</c:v>
                </c:pt>
                <c:pt idx="34">
                  <c:v>37561</c:v>
                </c:pt>
                <c:pt idx="35">
                  <c:v>37591</c:v>
                </c:pt>
                <c:pt idx="36">
                  <c:v>37622</c:v>
                </c:pt>
                <c:pt idx="37">
                  <c:v>37653</c:v>
                </c:pt>
                <c:pt idx="38">
                  <c:v>37681</c:v>
                </c:pt>
                <c:pt idx="39">
                  <c:v>37712</c:v>
                </c:pt>
                <c:pt idx="40">
                  <c:v>37742</c:v>
                </c:pt>
                <c:pt idx="41">
                  <c:v>37773</c:v>
                </c:pt>
                <c:pt idx="42">
                  <c:v>37803</c:v>
                </c:pt>
                <c:pt idx="43">
                  <c:v>37834</c:v>
                </c:pt>
                <c:pt idx="44">
                  <c:v>37865</c:v>
                </c:pt>
                <c:pt idx="45">
                  <c:v>37895</c:v>
                </c:pt>
                <c:pt idx="46">
                  <c:v>37926</c:v>
                </c:pt>
                <c:pt idx="47">
                  <c:v>37956</c:v>
                </c:pt>
                <c:pt idx="48">
                  <c:v>37987</c:v>
                </c:pt>
                <c:pt idx="49">
                  <c:v>38018</c:v>
                </c:pt>
                <c:pt idx="50">
                  <c:v>38047</c:v>
                </c:pt>
                <c:pt idx="51">
                  <c:v>38078</c:v>
                </c:pt>
                <c:pt idx="52">
                  <c:v>38108</c:v>
                </c:pt>
                <c:pt idx="53">
                  <c:v>38139</c:v>
                </c:pt>
                <c:pt idx="54">
                  <c:v>38169</c:v>
                </c:pt>
                <c:pt idx="55">
                  <c:v>38200</c:v>
                </c:pt>
                <c:pt idx="56">
                  <c:v>38231</c:v>
                </c:pt>
                <c:pt idx="57">
                  <c:v>38261</c:v>
                </c:pt>
                <c:pt idx="58">
                  <c:v>38292</c:v>
                </c:pt>
                <c:pt idx="59">
                  <c:v>38322</c:v>
                </c:pt>
                <c:pt idx="60">
                  <c:v>38353</c:v>
                </c:pt>
                <c:pt idx="61">
                  <c:v>38384</c:v>
                </c:pt>
                <c:pt idx="62">
                  <c:v>38412</c:v>
                </c:pt>
                <c:pt idx="63">
                  <c:v>38443</c:v>
                </c:pt>
                <c:pt idx="64">
                  <c:v>38473</c:v>
                </c:pt>
                <c:pt idx="65">
                  <c:v>38504</c:v>
                </c:pt>
                <c:pt idx="66">
                  <c:v>38534</c:v>
                </c:pt>
                <c:pt idx="67">
                  <c:v>38565</c:v>
                </c:pt>
                <c:pt idx="68">
                  <c:v>38596</c:v>
                </c:pt>
                <c:pt idx="69">
                  <c:v>38626</c:v>
                </c:pt>
                <c:pt idx="70">
                  <c:v>38657</c:v>
                </c:pt>
                <c:pt idx="71">
                  <c:v>38687</c:v>
                </c:pt>
                <c:pt idx="72">
                  <c:v>38718</c:v>
                </c:pt>
                <c:pt idx="73">
                  <c:v>38749</c:v>
                </c:pt>
                <c:pt idx="74">
                  <c:v>38777</c:v>
                </c:pt>
                <c:pt idx="75">
                  <c:v>38808</c:v>
                </c:pt>
                <c:pt idx="76">
                  <c:v>38838</c:v>
                </c:pt>
                <c:pt idx="77">
                  <c:v>38869</c:v>
                </c:pt>
                <c:pt idx="78">
                  <c:v>38899</c:v>
                </c:pt>
                <c:pt idx="79">
                  <c:v>38930</c:v>
                </c:pt>
                <c:pt idx="80">
                  <c:v>38961</c:v>
                </c:pt>
                <c:pt idx="81">
                  <c:v>38991</c:v>
                </c:pt>
                <c:pt idx="82">
                  <c:v>39022</c:v>
                </c:pt>
                <c:pt idx="83">
                  <c:v>39052</c:v>
                </c:pt>
                <c:pt idx="84">
                  <c:v>39083</c:v>
                </c:pt>
                <c:pt idx="85">
                  <c:v>39114</c:v>
                </c:pt>
                <c:pt idx="86">
                  <c:v>39142</c:v>
                </c:pt>
                <c:pt idx="87">
                  <c:v>39173</c:v>
                </c:pt>
                <c:pt idx="88">
                  <c:v>39203</c:v>
                </c:pt>
                <c:pt idx="89">
                  <c:v>39234</c:v>
                </c:pt>
                <c:pt idx="90">
                  <c:v>39264</c:v>
                </c:pt>
                <c:pt idx="91">
                  <c:v>39295</c:v>
                </c:pt>
                <c:pt idx="92">
                  <c:v>39326</c:v>
                </c:pt>
                <c:pt idx="93">
                  <c:v>39356</c:v>
                </c:pt>
                <c:pt idx="94">
                  <c:v>39387</c:v>
                </c:pt>
                <c:pt idx="95">
                  <c:v>39417</c:v>
                </c:pt>
                <c:pt idx="96">
                  <c:v>39448</c:v>
                </c:pt>
                <c:pt idx="97">
                  <c:v>39479</c:v>
                </c:pt>
                <c:pt idx="98">
                  <c:v>39508</c:v>
                </c:pt>
                <c:pt idx="99">
                  <c:v>39539</c:v>
                </c:pt>
                <c:pt idx="100">
                  <c:v>39569</c:v>
                </c:pt>
                <c:pt idx="101">
                  <c:v>39600</c:v>
                </c:pt>
                <c:pt idx="102">
                  <c:v>39630</c:v>
                </c:pt>
                <c:pt idx="103">
                  <c:v>39661</c:v>
                </c:pt>
                <c:pt idx="104">
                  <c:v>39692</c:v>
                </c:pt>
                <c:pt idx="105">
                  <c:v>39722</c:v>
                </c:pt>
                <c:pt idx="106">
                  <c:v>39753</c:v>
                </c:pt>
                <c:pt idx="107">
                  <c:v>39783</c:v>
                </c:pt>
                <c:pt idx="108">
                  <c:v>39814</c:v>
                </c:pt>
                <c:pt idx="109">
                  <c:v>39845</c:v>
                </c:pt>
                <c:pt idx="110">
                  <c:v>39873</c:v>
                </c:pt>
                <c:pt idx="111">
                  <c:v>39904</c:v>
                </c:pt>
                <c:pt idx="112">
                  <c:v>39934</c:v>
                </c:pt>
                <c:pt idx="113">
                  <c:v>39965</c:v>
                </c:pt>
                <c:pt idx="114">
                  <c:v>39995</c:v>
                </c:pt>
                <c:pt idx="115">
                  <c:v>40026</c:v>
                </c:pt>
                <c:pt idx="116">
                  <c:v>40057</c:v>
                </c:pt>
                <c:pt idx="117">
                  <c:v>40087</c:v>
                </c:pt>
                <c:pt idx="118">
                  <c:v>40118</c:v>
                </c:pt>
                <c:pt idx="119">
                  <c:v>40148</c:v>
                </c:pt>
                <c:pt idx="120">
                  <c:v>40179</c:v>
                </c:pt>
                <c:pt idx="121">
                  <c:v>40210</c:v>
                </c:pt>
                <c:pt idx="122">
                  <c:v>40238</c:v>
                </c:pt>
                <c:pt idx="123">
                  <c:v>40269</c:v>
                </c:pt>
                <c:pt idx="124">
                  <c:v>40299</c:v>
                </c:pt>
                <c:pt idx="125">
                  <c:v>40330</c:v>
                </c:pt>
                <c:pt idx="126">
                  <c:v>40360</c:v>
                </c:pt>
                <c:pt idx="127">
                  <c:v>40391</c:v>
                </c:pt>
                <c:pt idx="128">
                  <c:v>40422</c:v>
                </c:pt>
                <c:pt idx="129">
                  <c:v>40452</c:v>
                </c:pt>
                <c:pt idx="130">
                  <c:v>40483</c:v>
                </c:pt>
                <c:pt idx="131">
                  <c:v>40513</c:v>
                </c:pt>
                <c:pt idx="132">
                  <c:v>40544</c:v>
                </c:pt>
                <c:pt idx="133">
                  <c:v>40575</c:v>
                </c:pt>
                <c:pt idx="134">
                  <c:v>40603</c:v>
                </c:pt>
                <c:pt idx="135">
                  <c:v>40634</c:v>
                </c:pt>
                <c:pt idx="136">
                  <c:v>40664</c:v>
                </c:pt>
                <c:pt idx="137">
                  <c:v>40695</c:v>
                </c:pt>
                <c:pt idx="138">
                  <c:v>40725</c:v>
                </c:pt>
                <c:pt idx="139">
                  <c:v>40756</c:v>
                </c:pt>
                <c:pt idx="140">
                  <c:v>40787</c:v>
                </c:pt>
                <c:pt idx="141">
                  <c:v>40817</c:v>
                </c:pt>
                <c:pt idx="142">
                  <c:v>40848</c:v>
                </c:pt>
                <c:pt idx="143">
                  <c:v>40878</c:v>
                </c:pt>
                <c:pt idx="144">
                  <c:v>40909</c:v>
                </c:pt>
                <c:pt idx="145">
                  <c:v>40940</c:v>
                </c:pt>
                <c:pt idx="146">
                  <c:v>40969</c:v>
                </c:pt>
                <c:pt idx="147">
                  <c:v>41000</c:v>
                </c:pt>
                <c:pt idx="148">
                  <c:v>41030</c:v>
                </c:pt>
                <c:pt idx="149">
                  <c:v>41061</c:v>
                </c:pt>
                <c:pt idx="150">
                  <c:v>41091</c:v>
                </c:pt>
                <c:pt idx="151">
                  <c:v>41122</c:v>
                </c:pt>
                <c:pt idx="152">
                  <c:v>41153</c:v>
                </c:pt>
                <c:pt idx="153">
                  <c:v>41183</c:v>
                </c:pt>
                <c:pt idx="154">
                  <c:v>41214</c:v>
                </c:pt>
                <c:pt idx="155">
                  <c:v>41244</c:v>
                </c:pt>
                <c:pt idx="156">
                  <c:v>41275</c:v>
                </c:pt>
                <c:pt idx="157">
                  <c:v>41306</c:v>
                </c:pt>
                <c:pt idx="158">
                  <c:v>41334</c:v>
                </c:pt>
                <c:pt idx="159">
                  <c:v>41365</c:v>
                </c:pt>
                <c:pt idx="160">
                  <c:v>41395</c:v>
                </c:pt>
                <c:pt idx="161">
                  <c:v>41426</c:v>
                </c:pt>
                <c:pt idx="162">
                  <c:v>41456</c:v>
                </c:pt>
                <c:pt idx="163">
                  <c:v>41487</c:v>
                </c:pt>
                <c:pt idx="164">
                  <c:v>41518</c:v>
                </c:pt>
                <c:pt idx="165">
                  <c:v>41548</c:v>
                </c:pt>
                <c:pt idx="166">
                  <c:v>41579</c:v>
                </c:pt>
                <c:pt idx="167">
                  <c:v>41609</c:v>
                </c:pt>
                <c:pt idx="168">
                  <c:v>41640</c:v>
                </c:pt>
                <c:pt idx="169">
                  <c:v>41671</c:v>
                </c:pt>
                <c:pt idx="170">
                  <c:v>41699</c:v>
                </c:pt>
                <c:pt idx="171">
                  <c:v>41730</c:v>
                </c:pt>
                <c:pt idx="172">
                  <c:v>41760</c:v>
                </c:pt>
                <c:pt idx="173">
                  <c:v>41791</c:v>
                </c:pt>
                <c:pt idx="174">
                  <c:v>41821</c:v>
                </c:pt>
                <c:pt idx="175">
                  <c:v>41852</c:v>
                </c:pt>
                <c:pt idx="176">
                  <c:v>41883</c:v>
                </c:pt>
                <c:pt idx="177">
                  <c:v>41913</c:v>
                </c:pt>
                <c:pt idx="178">
                  <c:v>41944</c:v>
                </c:pt>
                <c:pt idx="179">
                  <c:v>41974</c:v>
                </c:pt>
                <c:pt idx="180">
                  <c:v>42005</c:v>
                </c:pt>
                <c:pt idx="181">
                  <c:v>42036</c:v>
                </c:pt>
                <c:pt idx="182">
                  <c:v>42064</c:v>
                </c:pt>
                <c:pt idx="183">
                  <c:v>42095</c:v>
                </c:pt>
                <c:pt idx="184">
                  <c:v>42125</c:v>
                </c:pt>
                <c:pt idx="185">
                  <c:v>42156</c:v>
                </c:pt>
                <c:pt idx="186">
                  <c:v>42186</c:v>
                </c:pt>
                <c:pt idx="187">
                  <c:v>42217</c:v>
                </c:pt>
                <c:pt idx="188">
                  <c:v>42248</c:v>
                </c:pt>
                <c:pt idx="189">
                  <c:v>42278</c:v>
                </c:pt>
                <c:pt idx="190">
                  <c:v>42309</c:v>
                </c:pt>
                <c:pt idx="191">
                  <c:v>42339</c:v>
                </c:pt>
                <c:pt idx="192">
                  <c:v>42370</c:v>
                </c:pt>
                <c:pt idx="193">
                  <c:v>42401</c:v>
                </c:pt>
                <c:pt idx="194">
                  <c:v>42430</c:v>
                </c:pt>
                <c:pt idx="195">
                  <c:v>42461</c:v>
                </c:pt>
                <c:pt idx="196">
                  <c:v>42491</c:v>
                </c:pt>
                <c:pt idx="197">
                  <c:v>42522</c:v>
                </c:pt>
                <c:pt idx="198">
                  <c:v>42552</c:v>
                </c:pt>
                <c:pt idx="199">
                  <c:v>42583</c:v>
                </c:pt>
                <c:pt idx="200">
                  <c:v>42614</c:v>
                </c:pt>
                <c:pt idx="201">
                  <c:v>42644</c:v>
                </c:pt>
                <c:pt idx="202">
                  <c:v>42675</c:v>
                </c:pt>
                <c:pt idx="203">
                  <c:v>42705</c:v>
                </c:pt>
                <c:pt idx="204">
                  <c:v>42736</c:v>
                </c:pt>
                <c:pt idx="205">
                  <c:v>42767</c:v>
                </c:pt>
                <c:pt idx="206">
                  <c:v>42795</c:v>
                </c:pt>
                <c:pt idx="207">
                  <c:v>42826</c:v>
                </c:pt>
                <c:pt idx="208">
                  <c:v>42856</c:v>
                </c:pt>
                <c:pt idx="209">
                  <c:v>42887</c:v>
                </c:pt>
                <c:pt idx="210">
                  <c:v>42917</c:v>
                </c:pt>
                <c:pt idx="211">
                  <c:v>42948</c:v>
                </c:pt>
                <c:pt idx="212">
                  <c:v>42979</c:v>
                </c:pt>
                <c:pt idx="213">
                  <c:v>43009</c:v>
                </c:pt>
                <c:pt idx="214">
                  <c:v>43040</c:v>
                </c:pt>
                <c:pt idx="215">
                  <c:v>43070</c:v>
                </c:pt>
                <c:pt idx="216">
                  <c:v>43101</c:v>
                </c:pt>
                <c:pt idx="217">
                  <c:v>43132</c:v>
                </c:pt>
                <c:pt idx="218">
                  <c:v>43160</c:v>
                </c:pt>
                <c:pt idx="219">
                  <c:v>43191</c:v>
                </c:pt>
                <c:pt idx="220">
                  <c:v>43221</c:v>
                </c:pt>
                <c:pt idx="221">
                  <c:v>43252</c:v>
                </c:pt>
                <c:pt idx="222">
                  <c:v>43282</c:v>
                </c:pt>
                <c:pt idx="223">
                  <c:v>43313</c:v>
                </c:pt>
                <c:pt idx="224">
                  <c:v>43344</c:v>
                </c:pt>
                <c:pt idx="225">
                  <c:v>43374</c:v>
                </c:pt>
                <c:pt idx="226">
                  <c:v>43405</c:v>
                </c:pt>
                <c:pt idx="227">
                  <c:v>43435</c:v>
                </c:pt>
                <c:pt idx="228">
                  <c:v>43466</c:v>
                </c:pt>
                <c:pt idx="229">
                  <c:v>43497</c:v>
                </c:pt>
                <c:pt idx="230">
                  <c:v>43525</c:v>
                </c:pt>
                <c:pt idx="231">
                  <c:v>43556</c:v>
                </c:pt>
                <c:pt idx="232">
                  <c:v>43586</c:v>
                </c:pt>
                <c:pt idx="233">
                  <c:v>43617</c:v>
                </c:pt>
                <c:pt idx="234">
                  <c:v>43647</c:v>
                </c:pt>
                <c:pt idx="235">
                  <c:v>43678</c:v>
                </c:pt>
                <c:pt idx="236">
                  <c:v>43709</c:v>
                </c:pt>
                <c:pt idx="237">
                  <c:v>43739</c:v>
                </c:pt>
                <c:pt idx="238">
                  <c:v>43770</c:v>
                </c:pt>
                <c:pt idx="239">
                  <c:v>43800</c:v>
                </c:pt>
                <c:pt idx="240">
                  <c:v>43831</c:v>
                </c:pt>
                <c:pt idx="241">
                  <c:v>43862</c:v>
                </c:pt>
                <c:pt idx="242">
                  <c:v>43891</c:v>
                </c:pt>
                <c:pt idx="243">
                  <c:v>43922</c:v>
                </c:pt>
                <c:pt idx="244">
                  <c:v>43952</c:v>
                </c:pt>
                <c:pt idx="245">
                  <c:v>43983</c:v>
                </c:pt>
                <c:pt idx="246">
                  <c:v>44013</c:v>
                </c:pt>
                <c:pt idx="247">
                  <c:v>44044</c:v>
                </c:pt>
                <c:pt idx="248">
                  <c:v>44075</c:v>
                </c:pt>
                <c:pt idx="249">
                  <c:v>44105</c:v>
                </c:pt>
                <c:pt idx="250">
                  <c:v>44136</c:v>
                </c:pt>
                <c:pt idx="251">
                  <c:v>44166</c:v>
                </c:pt>
                <c:pt idx="252">
                  <c:v>44197</c:v>
                </c:pt>
                <c:pt idx="253">
                  <c:v>44228</c:v>
                </c:pt>
                <c:pt idx="254">
                  <c:v>44256</c:v>
                </c:pt>
                <c:pt idx="255">
                  <c:v>44287</c:v>
                </c:pt>
                <c:pt idx="256">
                  <c:v>44317</c:v>
                </c:pt>
                <c:pt idx="257">
                  <c:v>44348</c:v>
                </c:pt>
                <c:pt idx="258">
                  <c:v>44378</c:v>
                </c:pt>
                <c:pt idx="259">
                  <c:v>44409</c:v>
                </c:pt>
                <c:pt idx="260">
                  <c:v>44440</c:v>
                </c:pt>
                <c:pt idx="261">
                  <c:v>44470</c:v>
                </c:pt>
                <c:pt idx="262">
                  <c:v>44501</c:v>
                </c:pt>
                <c:pt idx="263">
                  <c:v>44531</c:v>
                </c:pt>
                <c:pt idx="264">
                  <c:v>44562</c:v>
                </c:pt>
                <c:pt idx="265">
                  <c:v>44593</c:v>
                </c:pt>
                <c:pt idx="266">
                  <c:v>44621</c:v>
                </c:pt>
                <c:pt idx="267">
                  <c:v>44652</c:v>
                </c:pt>
                <c:pt idx="268">
                  <c:v>44682</c:v>
                </c:pt>
                <c:pt idx="269">
                  <c:v>44713</c:v>
                </c:pt>
                <c:pt idx="270">
                  <c:v>44743</c:v>
                </c:pt>
                <c:pt idx="271">
                  <c:v>44774</c:v>
                </c:pt>
                <c:pt idx="272">
                  <c:v>44805</c:v>
                </c:pt>
                <c:pt idx="273">
                  <c:v>44835</c:v>
                </c:pt>
                <c:pt idx="274">
                  <c:v>44866</c:v>
                </c:pt>
                <c:pt idx="275">
                  <c:v>44896</c:v>
                </c:pt>
                <c:pt idx="276">
                  <c:v>44927</c:v>
                </c:pt>
                <c:pt idx="277">
                  <c:v>44958</c:v>
                </c:pt>
                <c:pt idx="278">
                  <c:v>44986</c:v>
                </c:pt>
                <c:pt idx="279">
                  <c:v>45017</c:v>
                </c:pt>
                <c:pt idx="280">
                  <c:v>45047</c:v>
                </c:pt>
                <c:pt idx="281">
                  <c:v>45078</c:v>
                </c:pt>
                <c:pt idx="282">
                  <c:v>45108</c:v>
                </c:pt>
                <c:pt idx="283">
                  <c:v>45139</c:v>
                </c:pt>
                <c:pt idx="284">
                  <c:v>45170</c:v>
                </c:pt>
                <c:pt idx="285">
                  <c:v>45200</c:v>
                </c:pt>
                <c:pt idx="286">
                  <c:v>45231</c:v>
                </c:pt>
                <c:pt idx="287">
                  <c:v>45261</c:v>
                </c:pt>
                <c:pt idx="288">
                  <c:v>45292</c:v>
                </c:pt>
                <c:pt idx="289">
                  <c:v>45323</c:v>
                </c:pt>
                <c:pt idx="290">
                  <c:v>45352</c:v>
                </c:pt>
                <c:pt idx="291">
                  <c:v>45383</c:v>
                </c:pt>
                <c:pt idx="292">
                  <c:v>45413</c:v>
                </c:pt>
                <c:pt idx="293">
                  <c:v>45444</c:v>
                </c:pt>
                <c:pt idx="294">
                  <c:v>45474</c:v>
                </c:pt>
                <c:pt idx="295">
                  <c:v>45505</c:v>
                </c:pt>
              </c:numCache>
            </c:numRef>
          </c:cat>
          <c:val>
            <c:numRef>
              <c:f>Data!$D$8:$D$303</c:f>
              <c:numCache>
                <c:formatCode>0.0</c:formatCode>
                <c:ptCount val="296"/>
                <c:pt idx="0">
                  <c:v>100</c:v>
                </c:pt>
                <c:pt idx="1">
                  <c:v>99.352849215100008</c:v>
                </c:pt>
                <c:pt idx="2">
                  <c:v>100.35148089904223</c:v>
                </c:pt>
                <c:pt idx="3">
                  <c:v>101.3749444194835</c:v>
                </c:pt>
                <c:pt idx="4">
                  <c:v>101.90569293301475</c:v>
                </c:pt>
                <c:pt idx="5">
                  <c:v>102.16453093581055</c:v>
                </c:pt>
                <c:pt idx="6">
                  <c:v>102.64838243411864</c:v>
                </c:pt>
                <c:pt idx="7">
                  <c:v>101.00777399767109</c:v>
                </c:pt>
                <c:pt idx="8">
                  <c:v>99.908253164180522</c:v>
                </c:pt>
                <c:pt idx="9">
                  <c:v>101.42367121225344</c:v>
                </c:pt>
                <c:pt idx="10">
                  <c:v>102.25036284331266</c:v>
                </c:pt>
                <c:pt idx="11">
                  <c:v>103.45513818791609</c:v>
                </c:pt>
                <c:pt idx="12">
                  <c:v>102.23809711155329</c:v>
                </c:pt>
                <c:pt idx="13">
                  <c:v>103.07328503220023</c:v>
                </c:pt>
                <c:pt idx="14">
                  <c:v>104.64717264507897</c:v>
                </c:pt>
                <c:pt idx="15">
                  <c:v>103.77764276714751</c:v>
                </c:pt>
                <c:pt idx="16">
                  <c:v>105.27776407375728</c:v>
                </c:pt>
                <c:pt idx="17">
                  <c:v>104.06394246908634</c:v>
                </c:pt>
                <c:pt idx="18">
                  <c:v>107.34952824325856</c:v>
                </c:pt>
                <c:pt idx="19">
                  <c:v>107.50139165996049</c:v>
                </c:pt>
                <c:pt idx="20">
                  <c:v>105.22101539992971</c:v>
                </c:pt>
                <c:pt idx="21">
                  <c:v>102.91880083115501</c:v>
                </c:pt>
                <c:pt idx="22">
                  <c:v>103.99952712489886</c:v>
                </c:pt>
                <c:pt idx="23">
                  <c:v>103.120570507346</c:v>
                </c:pt>
                <c:pt idx="24">
                  <c:v>101.56422478084797</c:v>
                </c:pt>
                <c:pt idx="25">
                  <c:v>98.171398039489006</c:v>
                </c:pt>
                <c:pt idx="26">
                  <c:v>98.838445810118941</c:v>
                </c:pt>
                <c:pt idx="27">
                  <c:v>96.976149459129843</c:v>
                </c:pt>
                <c:pt idx="28">
                  <c:v>95.889082959291045</c:v>
                </c:pt>
                <c:pt idx="29">
                  <c:v>97.519794219201373</c:v>
                </c:pt>
                <c:pt idx="30">
                  <c:v>98.790768897228247</c:v>
                </c:pt>
                <c:pt idx="31">
                  <c:v>101.49185574960839</c:v>
                </c:pt>
                <c:pt idx="32">
                  <c:v>104.34243919602923</c:v>
                </c:pt>
                <c:pt idx="33">
                  <c:v>104.94722041490149</c:v>
                </c:pt>
                <c:pt idx="34">
                  <c:v>106.94484016924018</c:v>
                </c:pt>
                <c:pt idx="35">
                  <c:v>105.7144802217034</c:v>
                </c:pt>
                <c:pt idx="36">
                  <c:v>106.30568085417771</c:v>
                </c:pt>
                <c:pt idx="37">
                  <c:v>107.415208988015</c:v>
                </c:pt>
                <c:pt idx="38">
                  <c:v>105.49396827219415</c:v>
                </c:pt>
                <c:pt idx="39">
                  <c:v>105.57150654168106</c:v>
                </c:pt>
                <c:pt idx="40">
                  <c:v>106.95901811736842</c:v>
                </c:pt>
                <c:pt idx="41">
                  <c:v>106.49249018094602</c:v>
                </c:pt>
                <c:pt idx="42">
                  <c:v>107.77642291066705</c:v>
                </c:pt>
                <c:pt idx="43">
                  <c:v>109.3966458944233</c:v>
                </c:pt>
                <c:pt idx="44">
                  <c:v>111.59135335782231</c:v>
                </c:pt>
                <c:pt idx="45">
                  <c:v>114.6279286804523</c:v>
                </c:pt>
                <c:pt idx="46">
                  <c:v>117.40322832320341</c:v>
                </c:pt>
                <c:pt idx="47">
                  <c:v>118.64291975121257</c:v>
                </c:pt>
                <c:pt idx="48">
                  <c:v>122.12871357765064</c:v>
                </c:pt>
                <c:pt idx="49">
                  <c:v>123.56490062573462</c:v>
                </c:pt>
                <c:pt idx="50">
                  <c:v>126.65652954177966</c:v>
                </c:pt>
                <c:pt idx="51">
                  <c:v>127.77655662160707</c:v>
                </c:pt>
                <c:pt idx="52">
                  <c:v>126.07526300202809</c:v>
                </c:pt>
                <c:pt idx="53">
                  <c:v>125.5573760138665</c:v>
                </c:pt>
                <c:pt idx="54">
                  <c:v>124.56782938147255</c:v>
                </c:pt>
                <c:pt idx="55">
                  <c:v>122.51441234046227</c:v>
                </c:pt>
                <c:pt idx="56">
                  <c:v>123.93444022922222</c:v>
                </c:pt>
                <c:pt idx="57">
                  <c:v>122.97834679847881</c:v>
                </c:pt>
                <c:pt idx="58">
                  <c:v>124.21451422041712</c:v>
                </c:pt>
                <c:pt idx="59">
                  <c:v>124.6556437787643</c:v>
                </c:pt>
                <c:pt idx="60">
                  <c:v>124.23768529076828</c:v>
                </c:pt>
                <c:pt idx="61">
                  <c:v>125.16767989045967</c:v>
                </c:pt>
                <c:pt idx="62">
                  <c:v>127.56863091033874</c:v>
                </c:pt>
                <c:pt idx="63">
                  <c:v>124.64053517936343</c:v>
                </c:pt>
                <c:pt idx="64">
                  <c:v>125.97210383343003</c:v>
                </c:pt>
                <c:pt idx="65">
                  <c:v>127.61271285677648</c:v>
                </c:pt>
                <c:pt idx="66">
                  <c:v>128.10876504347917</c:v>
                </c:pt>
                <c:pt idx="67">
                  <c:v>128.18474198636562</c:v>
                </c:pt>
                <c:pt idx="68">
                  <c:v>129.98385753177405</c:v>
                </c:pt>
                <c:pt idx="69">
                  <c:v>131.83968611196138</c:v>
                </c:pt>
                <c:pt idx="70">
                  <c:v>130.79719457247481</c:v>
                </c:pt>
                <c:pt idx="71">
                  <c:v>132.08791759483839</c:v>
                </c:pt>
                <c:pt idx="72">
                  <c:v>131.89123748250333</c:v>
                </c:pt>
                <c:pt idx="73">
                  <c:v>133.80993855611266</c:v>
                </c:pt>
                <c:pt idx="74">
                  <c:v>131.85825303432946</c:v>
                </c:pt>
                <c:pt idx="75">
                  <c:v>132.44677098033065</c:v>
                </c:pt>
                <c:pt idx="76">
                  <c:v>134.89243839053913</c:v>
                </c:pt>
                <c:pt idx="77">
                  <c:v>135.08499295552105</c:v>
                </c:pt>
                <c:pt idx="78">
                  <c:v>138.48477731419916</c:v>
                </c:pt>
                <c:pt idx="79">
                  <c:v>138.43928838521293</c:v>
                </c:pt>
                <c:pt idx="80">
                  <c:v>138.71890181939958</c:v>
                </c:pt>
                <c:pt idx="81">
                  <c:v>142.34550324956305</c:v>
                </c:pt>
                <c:pt idx="82">
                  <c:v>147.19372578634</c:v>
                </c:pt>
                <c:pt idx="83">
                  <c:v>149.27728602931938</c:v>
                </c:pt>
                <c:pt idx="84">
                  <c:v>148.42033423762348</c:v>
                </c:pt>
                <c:pt idx="85">
                  <c:v>151.27860530195204</c:v>
                </c:pt>
                <c:pt idx="86">
                  <c:v>153.47663928672083</c:v>
                </c:pt>
                <c:pt idx="87">
                  <c:v>158.74704464977077</c:v>
                </c:pt>
                <c:pt idx="88">
                  <c:v>163.71652873236417</c:v>
                </c:pt>
                <c:pt idx="89">
                  <c:v>173.12095771325053</c:v>
                </c:pt>
                <c:pt idx="90">
                  <c:v>181.11281628426349</c:v>
                </c:pt>
                <c:pt idx="91">
                  <c:v>187.93939913816052</c:v>
                </c:pt>
                <c:pt idx="92">
                  <c:v>199.55652056649561</c:v>
                </c:pt>
                <c:pt idx="93">
                  <c:v>204.41213425439946</c:v>
                </c:pt>
                <c:pt idx="94">
                  <c:v>209.86172561747304</c:v>
                </c:pt>
                <c:pt idx="95">
                  <c:v>217.34237245709255</c:v>
                </c:pt>
                <c:pt idx="96">
                  <c:v>228.0305190173776</c:v>
                </c:pt>
                <c:pt idx="97">
                  <c:v>243.25443954580282</c:v>
                </c:pt>
                <c:pt idx="98">
                  <c:v>250.93248086001543</c:v>
                </c:pt>
                <c:pt idx="99">
                  <c:v>247.71374694465868</c:v>
                </c:pt>
                <c:pt idx="100">
                  <c:v>247.06732499317155</c:v>
                </c:pt>
                <c:pt idx="101">
                  <c:v>251.80485909760571</c:v>
                </c:pt>
                <c:pt idx="102">
                  <c:v>247.20019819656929</c:v>
                </c:pt>
                <c:pt idx="103">
                  <c:v>230.09698994476611</c:v>
                </c:pt>
                <c:pt idx="104">
                  <c:v>214.247318342212</c:v>
                </c:pt>
                <c:pt idx="105">
                  <c:v>185.41053632207158</c:v>
                </c:pt>
                <c:pt idx="106">
                  <c:v>170.1404411732677</c:v>
                </c:pt>
                <c:pt idx="107">
                  <c:v>163.3489740673717</c:v>
                </c:pt>
                <c:pt idx="108">
                  <c:v>164.20088004945998</c:v>
                </c:pt>
                <c:pt idx="109">
                  <c:v>159.89667676379429</c:v>
                </c:pt>
                <c:pt idx="110">
                  <c:v>159.62907348104056</c:v>
                </c:pt>
                <c:pt idx="111">
                  <c:v>165.70126496405825</c:v>
                </c:pt>
                <c:pt idx="112">
                  <c:v>177.34902313718695</c:v>
                </c:pt>
                <c:pt idx="113">
                  <c:v>177.32148496556377</c:v>
                </c:pt>
                <c:pt idx="114">
                  <c:v>172.34171222186291</c:v>
                </c:pt>
                <c:pt idx="115">
                  <c:v>177.57207836383927</c:v>
                </c:pt>
                <c:pt idx="116">
                  <c:v>176.78570126665414</c:v>
                </c:pt>
                <c:pt idx="117">
                  <c:v>180.09438432347764</c:v>
                </c:pt>
                <c:pt idx="118">
                  <c:v>187.73602150182981</c:v>
                </c:pt>
                <c:pt idx="119">
                  <c:v>191.2538892933421</c:v>
                </c:pt>
                <c:pt idx="120">
                  <c:v>192.84187214611765</c:v>
                </c:pt>
                <c:pt idx="121">
                  <c:v>188.06119894938985</c:v>
                </c:pt>
                <c:pt idx="122">
                  <c:v>182.9873030615862</c:v>
                </c:pt>
                <c:pt idx="123">
                  <c:v>184.00342544817002</c:v>
                </c:pt>
                <c:pt idx="124">
                  <c:v>182.94636468825928</c:v>
                </c:pt>
                <c:pt idx="125">
                  <c:v>181.92545855230046</c:v>
                </c:pt>
                <c:pt idx="126">
                  <c:v>189.92470001206675</c:v>
                </c:pt>
                <c:pt idx="127">
                  <c:v>204.56599965874059</c:v>
                </c:pt>
                <c:pt idx="128">
                  <c:v>216.85148525902335</c:v>
                </c:pt>
                <c:pt idx="129">
                  <c:v>228.13750650251353</c:v>
                </c:pt>
                <c:pt idx="130">
                  <c:v>235.82964011633837</c:v>
                </c:pt>
                <c:pt idx="131">
                  <c:v>245.68923052919635</c:v>
                </c:pt>
                <c:pt idx="132">
                  <c:v>254.00639127221584</c:v>
                </c:pt>
                <c:pt idx="133">
                  <c:v>261.48306649908466</c:v>
                </c:pt>
                <c:pt idx="134">
                  <c:v>255.13139818072978</c:v>
                </c:pt>
                <c:pt idx="135">
                  <c:v>259.19896537528604</c:v>
                </c:pt>
                <c:pt idx="136">
                  <c:v>256.81084211997563</c:v>
                </c:pt>
                <c:pt idx="137">
                  <c:v>256.41664582893378</c:v>
                </c:pt>
                <c:pt idx="138">
                  <c:v>253.07852571354337</c:v>
                </c:pt>
                <c:pt idx="139">
                  <c:v>252.65577790744072</c:v>
                </c:pt>
                <c:pt idx="140">
                  <c:v>247.77828271051999</c:v>
                </c:pt>
                <c:pt idx="141">
                  <c:v>238.86660276279429</c:v>
                </c:pt>
                <c:pt idx="142">
                  <c:v>239.62711895353243</c:v>
                </c:pt>
                <c:pt idx="143">
                  <c:v>231.91689591326025</c:v>
                </c:pt>
                <c:pt idx="144">
                  <c:v>232.56308581348358</c:v>
                </c:pt>
                <c:pt idx="145">
                  <c:v>238.22802195453136</c:v>
                </c:pt>
                <c:pt idx="146">
                  <c:v>238.95063627192567</c:v>
                </c:pt>
                <c:pt idx="147">
                  <c:v>236.32439975786102</c:v>
                </c:pt>
                <c:pt idx="148">
                  <c:v>226.1776828400877</c:v>
                </c:pt>
                <c:pt idx="149">
                  <c:v>220.15353829329945</c:v>
                </c:pt>
                <c:pt idx="150">
                  <c:v>232.04512046196041</c:v>
                </c:pt>
                <c:pt idx="151">
                  <c:v>234.3727807719516</c:v>
                </c:pt>
                <c:pt idx="152">
                  <c:v>237.92424676272427</c:v>
                </c:pt>
                <c:pt idx="153">
                  <c:v>235.67933073660132</c:v>
                </c:pt>
                <c:pt idx="154">
                  <c:v>234.91390986364013</c:v>
                </c:pt>
                <c:pt idx="155">
                  <c:v>233.44348731200631</c:v>
                </c:pt>
                <c:pt idx="156">
                  <c:v>234.44231907707049</c:v>
                </c:pt>
                <c:pt idx="157">
                  <c:v>234.17916672277883</c:v>
                </c:pt>
                <c:pt idx="158">
                  <c:v>233.48752383162054</c:v>
                </c:pt>
                <c:pt idx="159">
                  <c:v>233.45641749249313</c:v>
                </c:pt>
                <c:pt idx="160">
                  <c:v>231.97449167432458</c:v>
                </c:pt>
                <c:pt idx="161">
                  <c:v>229.75465198930007</c:v>
                </c:pt>
                <c:pt idx="162">
                  <c:v>224.00894189141943</c:v>
                </c:pt>
                <c:pt idx="163">
                  <c:v>220.69193071327612</c:v>
                </c:pt>
                <c:pt idx="164">
                  <c:v>221.1706250931079</c:v>
                </c:pt>
                <c:pt idx="165">
                  <c:v>225.63151108902022</c:v>
                </c:pt>
                <c:pt idx="166">
                  <c:v>225.49026362999138</c:v>
                </c:pt>
                <c:pt idx="167">
                  <c:v>224.57132106985162</c:v>
                </c:pt>
                <c:pt idx="168">
                  <c:v>220.82679612319799</c:v>
                </c:pt>
                <c:pt idx="169">
                  <c:v>225.09440469720482</c:v>
                </c:pt>
                <c:pt idx="170">
                  <c:v>231.9948829789532</c:v>
                </c:pt>
                <c:pt idx="171">
                  <c:v>230.76844563729355</c:v>
                </c:pt>
                <c:pt idx="172">
                  <c:v>230.47948537703579</c:v>
                </c:pt>
                <c:pt idx="173">
                  <c:v>226.66091645619471</c:v>
                </c:pt>
                <c:pt idx="174">
                  <c:v>221.11232310957462</c:v>
                </c:pt>
                <c:pt idx="175">
                  <c:v>214.74515994665347</c:v>
                </c:pt>
                <c:pt idx="176">
                  <c:v>207.76497394938369</c:v>
                </c:pt>
                <c:pt idx="177">
                  <c:v>207.77560612423883</c:v>
                </c:pt>
                <c:pt idx="178">
                  <c:v>205.65038450513796</c:v>
                </c:pt>
                <c:pt idx="179">
                  <c:v>199.78527522656529</c:v>
                </c:pt>
                <c:pt idx="180">
                  <c:v>191.35309303313775</c:v>
                </c:pt>
                <c:pt idx="181">
                  <c:v>187.05614413735265</c:v>
                </c:pt>
                <c:pt idx="182">
                  <c:v>181.65112145975979</c:v>
                </c:pt>
                <c:pt idx="183">
                  <c:v>179.92444932446506</c:v>
                </c:pt>
                <c:pt idx="184">
                  <c:v>180.55827142341923</c:v>
                </c:pt>
                <c:pt idx="185">
                  <c:v>179.63244072659563</c:v>
                </c:pt>
                <c:pt idx="186">
                  <c:v>178.22646583458697</c:v>
                </c:pt>
                <c:pt idx="187">
                  <c:v>170.17229853240147</c:v>
                </c:pt>
                <c:pt idx="188">
                  <c:v>169.13776037645744</c:v>
                </c:pt>
                <c:pt idx="189">
                  <c:v>171.70239907582328</c:v>
                </c:pt>
                <c:pt idx="190">
                  <c:v>166.64304374875042</c:v>
                </c:pt>
                <c:pt idx="191">
                  <c:v>165.41623128977503</c:v>
                </c:pt>
                <c:pt idx="192">
                  <c:v>161.23666530824968</c:v>
                </c:pt>
                <c:pt idx="193">
                  <c:v>163.48844515996944</c:v>
                </c:pt>
                <c:pt idx="194">
                  <c:v>166.10251111924285</c:v>
                </c:pt>
                <c:pt idx="195">
                  <c:v>169.43728571632164</c:v>
                </c:pt>
                <c:pt idx="196">
                  <c:v>172.1096282578022</c:v>
                </c:pt>
                <c:pt idx="197">
                  <c:v>178.28885792568494</c:v>
                </c:pt>
                <c:pt idx="198">
                  <c:v>176.64937007497227</c:v>
                </c:pt>
                <c:pt idx="199">
                  <c:v>181.06032692342205</c:v>
                </c:pt>
                <c:pt idx="200">
                  <c:v>182.56394443003086</c:v>
                </c:pt>
                <c:pt idx="201">
                  <c:v>182.260430465627</c:v>
                </c:pt>
                <c:pt idx="202">
                  <c:v>182.01898192859619</c:v>
                </c:pt>
                <c:pt idx="203">
                  <c:v>180.66442812756344</c:v>
                </c:pt>
                <c:pt idx="204">
                  <c:v>185.63497762842113</c:v>
                </c:pt>
                <c:pt idx="205">
                  <c:v>186.42659385788315</c:v>
                </c:pt>
                <c:pt idx="206">
                  <c:v>182.85697767833869</c:v>
                </c:pt>
                <c:pt idx="207">
                  <c:v>180.75912832872794</c:v>
                </c:pt>
                <c:pt idx="208">
                  <c:v>185.06011112407404</c:v>
                </c:pt>
                <c:pt idx="209">
                  <c:v>186.13588776547542</c:v>
                </c:pt>
                <c:pt idx="210">
                  <c:v>190.4419387555204</c:v>
                </c:pt>
                <c:pt idx="211">
                  <c:v>188.74295054536557</c:v>
                </c:pt>
                <c:pt idx="212">
                  <c:v>189.78592089901755</c:v>
                </c:pt>
                <c:pt idx="213">
                  <c:v>187.93355005770314</c:v>
                </c:pt>
                <c:pt idx="214">
                  <c:v>187.97533795766816</c:v>
                </c:pt>
                <c:pt idx="215">
                  <c:v>183.17138718154865</c:v>
                </c:pt>
                <c:pt idx="216">
                  <c:v>183.92613562939954</c:v>
                </c:pt>
                <c:pt idx="217">
                  <c:v>185.96281377630783</c:v>
                </c:pt>
                <c:pt idx="218">
                  <c:v>188.17945055218428</c:v>
                </c:pt>
                <c:pt idx="219">
                  <c:v>187.26041434464767</c:v>
                </c:pt>
                <c:pt idx="220">
                  <c:v>187.47822015341939</c:v>
                </c:pt>
                <c:pt idx="221">
                  <c:v>184.20549746328982</c:v>
                </c:pt>
                <c:pt idx="222">
                  <c:v>180.75762692504193</c:v>
                </c:pt>
                <c:pt idx="223">
                  <c:v>182.34176349545879</c:v>
                </c:pt>
                <c:pt idx="224">
                  <c:v>179.05301004754148</c:v>
                </c:pt>
                <c:pt idx="225">
                  <c:v>177.28893688772931</c:v>
                </c:pt>
                <c:pt idx="226">
                  <c:v>175.17423621352572</c:v>
                </c:pt>
                <c:pt idx="227">
                  <c:v>175.27399410689566</c:v>
                </c:pt>
                <c:pt idx="228">
                  <c:v>177.20052106616217</c:v>
                </c:pt>
                <c:pt idx="229">
                  <c:v>178.63661256824102</c:v>
                </c:pt>
                <c:pt idx="230">
                  <c:v>176.98994862317065</c:v>
                </c:pt>
                <c:pt idx="231">
                  <c:v>177.85879118099786</c:v>
                </c:pt>
                <c:pt idx="232">
                  <c:v>179.08510829185195</c:v>
                </c:pt>
                <c:pt idx="233">
                  <c:v>181.27256343024655</c:v>
                </c:pt>
                <c:pt idx="234">
                  <c:v>180.77125912511451</c:v>
                </c:pt>
                <c:pt idx="235">
                  <c:v>178.75465489086307</c:v>
                </c:pt>
                <c:pt idx="236">
                  <c:v>177.4226993257476</c:v>
                </c:pt>
                <c:pt idx="237">
                  <c:v>180.96927955135044</c:v>
                </c:pt>
                <c:pt idx="238">
                  <c:v>187.39063922790703</c:v>
                </c:pt>
                <c:pt idx="239">
                  <c:v>191.91246253371133</c:v>
                </c:pt>
                <c:pt idx="240">
                  <c:v>194.75893409590907</c:v>
                </c:pt>
                <c:pt idx="241">
                  <c:v>188.90274968602046</c:v>
                </c:pt>
                <c:pt idx="242">
                  <c:v>180.84011344164151</c:v>
                </c:pt>
                <c:pt idx="243">
                  <c:v>175.85600579126782</c:v>
                </c:pt>
                <c:pt idx="244">
                  <c:v>173.16534244943185</c:v>
                </c:pt>
                <c:pt idx="245">
                  <c:v>177.18494761584586</c:v>
                </c:pt>
                <c:pt idx="246">
                  <c:v>178.68496233745532</c:v>
                </c:pt>
                <c:pt idx="247">
                  <c:v>182.24471228628488</c:v>
                </c:pt>
                <c:pt idx="248">
                  <c:v>186.23284995887806</c:v>
                </c:pt>
                <c:pt idx="249">
                  <c:v>192.60210502719687</c:v>
                </c:pt>
                <c:pt idx="250">
                  <c:v>200.63452646671402</c:v>
                </c:pt>
                <c:pt idx="251">
                  <c:v>206.18921825255029</c:v>
                </c:pt>
                <c:pt idx="252">
                  <c:v>215.66671766110056</c:v>
                </c:pt>
                <c:pt idx="253">
                  <c:v>221.45261293829179</c:v>
                </c:pt>
                <c:pt idx="254">
                  <c:v>226.48296158646582</c:v>
                </c:pt>
                <c:pt idx="255">
                  <c:v>232.00660875377017</c:v>
                </c:pt>
                <c:pt idx="256">
                  <c:v>244.14792524774299</c:v>
                </c:pt>
                <c:pt idx="257">
                  <c:v>238.58918928086013</c:v>
                </c:pt>
                <c:pt idx="258">
                  <c:v>236.73662345737148</c:v>
                </c:pt>
                <c:pt idx="259">
                  <c:v>243.42566143421115</c:v>
                </c:pt>
                <c:pt idx="260">
                  <c:v>245.62382523488733</c:v>
                </c:pt>
                <c:pt idx="261">
                  <c:v>253.42405170969101</c:v>
                </c:pt>
                <c:pt idx="262">
                  <c:v>257.47599112147003</c:v>
                </c:pt>
                <c:pt idx="263">
                  <c:v>254.31692254479822</c:v>
                </c:pt>
                <c:pt idx="264">
                  <c:v>258.00047283790951</c:v>
                </c:pt>
                <c:pt idx="265">
                  <c:v>269.30811046650626</c:v>
                </c:pt>
                <c:pt idx="266">
                  <c:v>304.53566258866869</c:v>
                </c:pt>
                <c:pt idx="267">
                  <c:v>302.09275604203282</c:v>
                </c:pt>
                <c:pt idx="268">
                  <c:v>301.76724473138188</c:v>
                </c:pt>
                <c:pt idx="269">
                  <c:v>296.12557488832016</c:v>
                </c:pt>
                <c:pt idx="270">
                  <c:v>269.46829212231802</c:v>
                </c:pt>
                <c:pt idx="271">
                  <c:v>263.96323190119335</c:v>
                </c:pt>
                <c:pt idx="272">
                  <c:v>261.17867731177392</c:v>
                </c:pt>
                <c:pt idx="273">
                  <c:v>259.87427305264828</c:v>
                </c:pt>
                <c:pt idx="274">
                  <c:v>258.64581317558702</c:v>
                </c:pt>
                <c:pt idx="275">
                  <c:v>253.21998434563642</c:v>
                </c:pt>
                <c:pt idx="276">
                  <c:v>250.11109629795959</c:v>
                </c:pt>
                <c:pt idx="277">
                  <c:v>249.17276073981731</c:v>
                </c:pt>
                <c:pt idx="278">
                  <c:v>243.571136000428</c:v>
                </c:pt>
                <c:pt idx="279">
                  <c:v>244.47277101028803</c:v>
                </c:pt>
                <c:pt idx="280">
                  <c:v>236.93803418298103</c:v>
                </c:pt>
                <c:pt idx="281">
                  <c:v>233.93781105020514</c:v>
                </c:pt>
                <c:pt idx="282">
                  <c:v>236.65921258355675</c:v>
                </c:pt>
                <c:pt idx="283">
                  <c:v>231.86543989339441</c:v>
                </c:pt>
                <c:pt idx="284">
                  <c:v>231.5887461088966</c:v>
                </c:pt>
                <c:pt idx="285">
                  <c:v>229.71039228201323</c:v>
                </c:pt>
                <c:pt idx="286">
                  <c:v>229.46283396539678</c:v>
                </c:pt>
                <c:pt idx="287">
                  <c:v>226.55660703048164</c:v>
                </c:pt>
                <c:pt idx="288">
                  <c:v>223.60415128553566</c:v>
                </c:pt>
                <c:pt idx="289">
                  <c:v>223.14490425729815</c:v>
                </c:pt>
                <c:pt idx="290">
                  <c:v>226.02728513304257</c:v>
                </c:pt>
                <c:pt idx="291">
                  <c:v>226.65189982053485</c:v>
                </c:pt>
                <c:pt idx="292">
                  <c:v>229.21303090052575</c:v>
                </c:pt>
                <c:pt idx="293">
                  <c:v>230.1877396758488</c:v>
                </c:pt>
                <c:pt idx="294">
                  <c:v>229.95078323381088</c:v>
                </c:pt>
                <c:pt idx="295">
                  <c:v>229.35708753779633</c:v>
                </c:pt>
              </c:numCache>
            </c:numRef>
          </c:val>
          <c:smooth val="1"/>
          <c:extLst>
            <c:ext xmlns:c16="http://schemas.microsoft.com/office/drawing/2014/chart" uri="{C3380CC4-5D6E-409C-BE32-E72D297353CC}">
              <c16:uniqueId val="{00000001-8808-4EBF-A18A-9E68696851E2}"/>
            </c:ext>
          </c:extLst>
        </c:ser>
        <c:dLbls>
          <c:showLegendKey val="0"/>
          <c:showVal val="0"/>
          <c:showCatName val="0"/>
          <c:showSerName val="0"/>
          <c:showPercent val="0"/>
          <c:showBubbleSize val="0"/>
        </c:dLbls>
        <c:smooth val="0"/>
        <c:axId val="136233344"/>
        <c:axId val="136234880"/>
        <c:extLst/>
      </c:lineChart>
      <c:dateAx>
        <c:axId val="136233344"/>
        <c:scaling>
          <c:orientation val="minMax"/>
        </c:scaling>
        <c:delete val="0"/>
        <c:axPos val="b"/>
        <c:numFmt formatCode="yyyy" sourceLinked="0"/>
        <c:majorTickMark val="out"/>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en-US"/>
          </a:p>
        </c:txPr>
        <c:crossAx val="136234880"/>
        <c:crosses val="autoZero"/>
        <c:auto val="1"/>
        <c:lblOffset val="100"/>
        <c:baseTimeUnit val="months"/>
        <c:majorUnit val="2"/>
        <c:majorTimeUnit val="years"/>
        <c:minorUnit val="1"/>
        <c:minorTimeUnit val="years"/>
      </c:dateAx>
      <c:valAx>
        <c:axId val="136234880"/>
        <c:scaling>
          <c:orientation val="minMax"/>
        </c:scaling>
        <c:delete val="0"/>
        <c:axPos val="l"/>
        <c:majorGridlines>
          <c:spPr>
            <a:ln w="9525" cap="flat" cmpd="sng" algn="ctr">
              <a:noFill/>
              <a:prstDash val="dash"/>
              <a:round/>
            </a:ln>
            <a:effectLst/>
          </c:spPr>
        </c:majorGridlines>
        <c:title>
          <c:tx>
            <c:rich>
              <a:bodyPr rot="-5400000" vert="horz"/>
              <a:lstStyle/>
              <a:p>
                <a:pPr>
                  <a:defRPr/>
                </a:pPr>
                <a:r>
                  <a:rPr lang="en-GB" noProof="0" dirty="0"/>
                  <a:t>2000=100</a:t>
                </a:r>
              </a:p>
            </c:rich>
          </c:tx>
          <c:overlay val="0"/>
          <c:spPr>
            <a:noFill/>
            <a:ln>
              <a:noFill/>
            </a:ln>
            <a:effectLst/>
          </c:spPr>
        </c:title>
        <c:numFmt formatCode="0" sourceLinked="0"/>
        <c:majorTickMark val="out"/>
        <c:minorTickMark val="none"/>
        <c:tickLblPos val="nextTo"/>
        <c:spPr>
          <a:noFill/>
          <a:ln>
            <a:solidFill>
              <a:schemeClr val="bg1">
                <a:lumMod val="85000"/>
              </a:schemeClr>
            </a:solidFill>
          </a:ln>
          <a:effectLst/>
        </c:spPr>
        <c:txPr>
          <a:bodyPr rot="-60000000" vert="horz"/>
          <a:lstStyle/>
          <a:p>
            <a:pPr>
              <a:defRPr/>
            </a:pPr>
            <a:endParaRPr lang="en-US"/>
          </a:p>
        </c:txPr>
        <c:crossAx val="136233344"/>
        <c:crosses val="autoZero"/>
        <c:crossBetween val="between"/>
      </c:valAx>
      <c:spPr>
        <a:noFill/>
        <a:ln>
          <a:noFill/>
        </a:ln>
      </c:spPr>
    </c:plotArea>
    <c:plotVisOnly val="1"/>
    <c:dispBlanksAs val="gap"/>
    <c:showDLblsOverMax val="0"/>
  </c:chart>
  <c:spPr>
    <a:solidFill>
      <a:schemeClr val="bg1"/>
    </a:solidFill>
    <a:ln w="9525" cap="flat" cmpd="sng" algn="ctr">
      <a:noFill/>
      <a:round/>
    </a:ln>
    <a:effectLst/>
  </c:spPr>
  <c:txPr>
    <a:bodyPr/>
    <a:lstStyle/>
    <a:p>
      <a:pPr>
        <a:defRPr sz="1600"/>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879024320548641"/>
          <c:y val="5.8100375309953836E-2"/>
          <c:w val="0.84178334363494667"/>
          <c:h val="0.76886578947279993"/>
        </c:manualLayout>
      </c:layout>
      <c:lineChart>
        <c:grouping val="standard"/>
        <c:varyColors val="0"/>
        <c:ser>
          <c:idx val="0"/>
          <c:order val="0"/>
          <c:tx>
            <c:strRef>
              <c:f>'Indices_Monthly_Real (2)'!$C$3</c:f>
              <c:strCache>
                <c:ptCount val="1"/>
                <c:pt idx="0">
                  <c:v>2021</c:v>
                </c:pt>
              </c:strCache>
            </c:strRef>
          </c:tx>
          <c:spPr>
            <a:ln w="28575" cap="rnd">
              <a:solidFill>
                <a:schemeClr val="accent1"/>
              </a:solidFill>
              <a:round/>
            </a:ln>
            <a:effectLst/>
          </c:spPr>
          <c:marker>
            <c:symbol val="none"/>
          </c:marker>
          <c:cat>
            <c:strRef>
              <c:f>'Indices_Monthly_Real (2)'!$B$4:$B$16</c:f>
              <c:strCache>
                <c:ptCount val="13"/>
                <c:pt idx="1">
                  <c:v>Jan</c:v>
                </c:pt>
                <c:pt idx="2">
                  <c:v>Feb</c:v>
                </c:pt>
                <c:pt idx="3">
                  <c:v>Mar</c:v>
                </c:pt>
                <c:pt idx="4">
                  <c:v>Apr</c:v>
                </c:pt>
                <c:pt idx="5">
                  <c:v>May</c:v>
                </c:pt>
                <c:pt idx="6">
                  <c:v>Jun</c:v>
                </c:pt>
                <c:pt idx="7">
                  <c:v>Jul</c:v>
                </c:pt>
                <c:pt idx="8">
                  <c:v>Aug</c:v>
                </c:pt>
                <c:pt idx="9">
                  <c:v>Sep</c:v>
                </c:pt>
                <c:pt idx="10">
                  <c:v>Oct</c:v>
                </c:pt>
                <c:pt idx="11">
                  <c:v>Nov</c:v>
                </c:pt>
                <c:pt idx="12">
                  <c:v>Dec</c:v>
                </c:pt>
              </c:strCache>
            </c:strRef>
          </c:cat>
          <c:val>
            <c:numRef>
              <c:f>'Indices_Monthly_Real (2)'!$C$4:$C$16</c:f>
              <c:numCache>
                <c:formatCode>0.0</c:formatCode>
                <c:ptCount val="13"/>
                <c:pt idx="1">
                  <c:v>112.90491956544331</c:v>
                </c:pt>
                <c:pt idx="2">
                  <c:v>115.89321425608756</c:v>
                </c:pt>
                <c:pt idx="3">
                  <c:v>118.48490846752055</c:v>
                </c:pt>
                <c:pt idx="4">
                  <c:v>121.42822692399979</c:v>
                </c:pt>
                <c:pt idx="5">
                  <c:v>127.68579035253569</c:v>
                </c:pt>
                <c:pt idx="6">
                  <c:v>124.71120299822533</c:v>
                </c:pt>
                <c:pt idx="7">
                  <c:v>123.72763253051617</c:v>
                </c:pt>
                <c:pt idx="8">
                  <c:v>127.32216082833101</c:v>
                </c:pt>
                <c:pt idx="9">
                  <c:v>128.47495675687779</c:v>
                </c:pt>
                <c:pt idx="10">
                  <c:v>132.58301950106696</c:v>
                </c:pt>
                <c:pt idx="11">
                  <c:v>134.73799553914088</c:v>
                </c:pt>
                <c:pt idx="12">
                  <c:v>133.028199184192</c:v>
                </c:pt>
              </c:numCache>
            </c:numRef>
          </c:val>
          <c:smooth val="1"/>
          <c:extLst>
            <c:ext xmlns:c16="http://schemas.microsoft.com/office/drawing/2014/chart" uri="{C3380CC4-5D6E-409C-BE32-E72D297353CC}">
              <c16:uniqueId val="{00000000-02FF-4941-9589-DC63950D4960}"/>
            </c:ext>
          </c:extLst>
        </c:ser>
        <c:ser>
          <c:idx val="1"/>
          <c:order val="1"/>
          <c:tx>
            <c:strRef>
              <c:f>'Indices_Monthly_Real (2)'!$D$3</c:f>
              <c:strCache>
                <c:ptCount val="1"/>
                <c:pt idx="0">
                  <c:v>2022</c:v>
                </c:pt>
              </c:strCache>
            </c:strRef>
          </c:tx>
          <c:spPr>
            <a:ln w="28575" cap="rnd">
              <a:solidFill>
                <a:schemeClr val="accent2"/>
              </a:solidFill>
              <a:round/>
            </a:ln>
            <a:effectLst/>
          </c:spPr>
          <c:marker>
            <c:symbol val="none"/>
          </c:marker>
          <c:cat>
            <c:strRef>
              <c:f>'Indices_Monthly_Real (2)'!$B$4:$B$16</c:f>
              <c:strCache>
                <c:ptCount val="13"/>
                <c:pt idx="1">
                  <c:v>Jan</c:v>
                </c:pt>
                <c:pt idx="2">
                  <c:v>Feb</c:v>
                </c:pt>
                <c:pt idx="3">
                  <c:v>Mar</c:v>
                </c:pt>
                <c:pt idx="4">
                  <c:v>Apr</c:v>
                </c:pt>
                <c:pt idx="5">
                  <c:v>May</c:v>
                </c:pt>
                <c:pt idx="6">
                  <c:v>Jun</c:v>
                </c:pt>
                <c:pt idx="7">
                  <c:v>Jul</c:v>
                </c:pt>
                <c:pt idx="8">
                  <c:v>Aug</c:v>
                </c:pt>
                <c:pt idx="9">
                  <c:v>Sep</c:v>
                </c:pt>
                <c:pt idx="10">
                  <c:v>Oct</c:v>
                </c:pt>
                <c:pt idx="11">
                  <c:v>Nov</c:v>
                </c:pt>
                <c:pt idx="12">
                  <c:v>Dec</c:v>
                </c:pt>
              </c:strCache>
            </c:strRef>
          </c:cat>
          <c:val>
            <c:numRef>
              <c:f>'Indices_Monthly_Real (2)'!$D$4:$D$16</c:f>
              <c:numCache>
                <c:formatCode>0.0</c:formatCode>
                <c:ptCount val="13"/>
                <c:pt idx="1">
                  <c:v>132.76907890330963</c:v>
                </c:pt>
                <c:pt idx="2">
                  <c:v>138.6121527564693</c:v>
                </c:pt>
                <c:pt idx="3">
                  <c:v>156.76637602769532</c:v>
                </c:pt>
                <c:pt idx="4">
                  <c:v>155.37209787592639</c:v>
                </c:pt>
                <c:pt idx="5">
                  <c:v>155.26728454341941</c:v>
                </c:pt>
                <c:pt idx="6">
                  <c:v>152.30349609482161</c:v>
                </c:pt>
                <c:pt idx="7">
                  <c:v>138.54885535057741</c:v>
                </c:pt>
                <c:pt idx="8">
                  <c:v>135.69819846665217</c:v>
                </c:pt>
                <c:pt idx="9">
                  <c:v>134.3676153554953</c:v>
                </c:pt>
                <c:pt idx="10">
                  <c:v>133.71615662220168</c:v>
                </c:pt>
                <c:pt idx="11">
                  <c:v>133.04380607943159</c:v>
                </c:pt>
                <c:pt idx="12">
                  <c:v>130.22629633704724</c:v>
                </c:pt>
              </c:numCache>
            </c:numRef>
          </c:val>
          <c:smooth val="1"/>
          <c:extLst>
            <c:ext xmlns:c16="http://schemas.microsoft.com/office/drawing/2014/chart" uri="{C3380CC4-5D6E-409C-BE32-E72D297353CC}">
              <c16:uniqueId val="{00000001-02FF-4941-9589-DC63950D4960}"/>
            </c:ext>
          </c:extLst>
        </c:ser>
        <c:ser>
          <c:idx val="2"/>
          <c:order val="2"/>
          <c:tx>
            <c:strRef>
              <c:f>'Indices_Monthly_Real (2)'!$E$3</c:f>
              <c:strCache>
                <c:ptCount val="1"/>
                <c:pt idx="0">
                  <c:v>2023</c:v>
                </c:pt>
              </c:strCache>
            </c:strRef>
          </c:tx>
          <c:spPr>
            <a:ln w="28575" cap="rnd">
              <a:solidFill>
                <a:schemeClr val="accent3"/>
              </a:solidFill>
              <a:round/>
            </a:ln>
            <a:effectLst/>
          </c:spPr>
          <c:marker>
            <c:symbol val="none"/>
          </c:marker>
          <c:cat>
            <c:strRef>
              <c:f>'Indices_Monthly_Real (2)'!$B$4:$B$16</c:f>
              <c:strCache>
                <c:ptCount val="13"/>
                <c:pt idx="1">
                  <c:v>Jan</c:v>
                </c:pt>
                <c:pt idx="2">
                  <c:v>Feb</c:v>
                </c:pt>
                <c:pt idx="3">
                  <c:v>Mar</c:v>
                </c:pt>
                <c:pt idx="4">
                  <c:v>Apr</c:v>
                </c:pt>
                <c:pt idx="5">
                  <c:v>May</c:v>
                </c:pt>
                <c:pt idx="6">
                  <c:v>Jun</c:v>
                </c:pt>
                <c:pt idx="7">
                  <c:v>Jul</c:v>
                </c:pt>
                <c:pt idx="8">
                  <c:v>Aug</c:v>
                </c:pt>
                <c:pt idx="9">
                  <c:v>Sep</c:v>
                </c:pt>
                <c:pt idx="10">
                  <c:v>Oct</c:v>
                </c:pt>
                <c:pt idx="11">
                  <c:v>Nov</c:v>
                </c:pt>
                <c:pt idx="12">
                  <c:v>Dec</c:v>
                </c:pt>
              </c:strCache>
            </c:strRef>
          </c:cat>
          <c:val>
            <c:numRef>
              <c:f>'Indices_Monthly_Real (2)'!$E$4:$E$16</c:f>
              <c:numCache>
                <c:formatCode>0.0</c:formatCode>
                <c:ptCount val="13"/>
                <c:pt idx="1">
                  <c:v>126.40025865175133</c:v>
                </c:pt>
                <c:pt idx="2">
                  <c:v>125.73020746420947</c:v>
                </c:pt>
                <c:pt idx="3">
                  <c:v>123.08822023549124</c:v>
                </c:pt>
                <c:pt idx="4">
                  <c:v>123.47524711049962</c:v>
                </c:pt>
                <c:pt idx="5">
                  <c:v>119.69966937160351</c:v>
                </c:pt>
                <c:pt idx="6">
                  <c:v>118.30013800205812</c:v>
                </c:pt>
                <c:pt idx="7">
                  <c:v>119.60085164725096</c:v>
                </c:pt>
                <c:pt idx="8">
                  <c:v>117.13754233558899</c:v>
                </c:pt>
                <c:pt idx="9">
                  <c:v>117.01353795975555</c:v>
                </c:pt>
                <c:pt idx="10">
                  <c:v>116.10458951012509</c:v>
                </c:pt>
                <c:pt idx="11">
                  <c:v>115.99081064846098</c:v>
                </c:pt>
                <c:pt idx="12">
                  <c:v>114.51282650151002</c:v>
                </c:pt>
              </c:numCache>
            </c:numRef>
          </c:val>
          <c:smooth val="1"/>
          <c:extLst>
            <c:ext xmlns:c16="http://schemas.microsoft.com/office/drawing/2014/chart" uri="{C3380CC4-5D6E-409C-BE32-E72D297353CC}">
              <c16:uniqueId val="{00000002-02FF-4941-9589-DC63950D4960}"/>
            </c:ext>
          </c:extLst>
        </c:ser>
        <c:ser>
          <c:idx val="3"/>
          <c:order val="3"/>
          <c:tx>
            <c:strRef>
              <c:f>'Indices_Monthly_Real (2)'!$F$3</c:f>
              <c:strCache>
                <c:ptCount val="1"/>
                <c:pt idx="0">
                  <c:v>2024</c:v>
                </c:pt>
              </c:strCache>
            </c:strRef>
          </c:tx>
          <c:spPr>
            <a:ln w="28575" cap="rnd">
              <a:solidFill>
                <a:schemeClr val="accent4"/>
              </a:solidFill>
              <a:round/>
            </a:ln>
            <a:effectLst/>
          </c:spPr>
          <c:marker>
            <c:symbol val="none"/>
          </c:marker>
          <c:cat>
            <c:strRef>
              <c:f>'Indices_Monthly_Real (2)'!$B$4:$B$16</c:f>
              <c:strCache>
                <c:ptCount val="13"/>
                <c:pt idx="1">
                  <c:v>Jan</c:v>
                </c:pt>
                <c:pt idx="2">
                  <c:v>Feb</c:v>
                </c:pt>
                <c:pt idx="3">
                  <c:v>Mar</c:v>
                </c:pt>
                <c:pt idx="4">
                  <c:v>Apr</c:v>
                </c:pt>
                <c:pt idx="5">
                  <c:v>May</c:v>
                </c:pt>
                <c:pt idx="6">
                  <c:v>Jun</c:v>
                </c:pt>
                <c:pt idx="7">
                  <c:v>Jul</c:v>
                </c:pt>
                <c:pt idx="8">
                  <c:v>Aug</c:v>
                </c:pt>
                <c:pt idx="9">
                  <c:v>Sep</c:v>
                </c:pt>
                <c:pt idx="10">
                  <c:v>Oct</c:v>
                </c:pt>
                <c:pt idx="11">
                  <c:v>Nov</c:v>
                </c:pt>
                <c:pt idx="12">
                  <c:v>Dec</c:v>
                </c:pt>
              </c:strCache>
            </c:strRef>
          </c:cat>
          <c:val>
            <c:numRef>
              <c:f>'Indices_Monthly_Real (2)'!$F$4:$F$16</c:f>
              <c:numCache>
                <c:formatCode>0.0</c:formatCode>
                <c:ptCount val="13"/>
                <c:pt idx="1">
                  <c:v>111.16392827960144</c:v>
                </c:pt>
                <c:pt idx="2">
                  <c:v>110.97539791245256</c:v>
                </c:pt>
                <c:pt idx="3">
                  <c:v>112.39086687620174</c:v>
                </c:pt>
                <c:pt idx="4">
                  <c:v>112.67723487966003</c:v>
                </c:pt>
                <c:pt idx="5">
                  <c:v>113.84826883524451</c:v>
                </c:pt>
                <c:pt idx="6">
                  <c:v>114.32213959228268</c:v>
                </c:pt>
                <c:pt idx="7">
                  <c:v>114.21930819113481</c:v>
                </c:pt>
                <c:pt idx="8">
                  <c:v>114.96180646625416</c:v>
                </c:pt>
                <c:pt idx="9">
                  <c:v>117.72367510455828</c:v>
                </c:pt>
                <c:pt idx="10">
                  <c:v>119.9425258699665</c:v>
                </c:pt>
                <c:pt idx="11">
                  <c:v>120.59673232589405</c:v>
                </c:pt>
                <c:pt idx="12">
                  <c:v>120.03896745219309</c:v>
                </c:pt>
              </c:numCache>
            </c:numRef>
          </c:val>
          <c:smooth val="1"/>
          <c:extLst>
            <c:ext xmlns:c16="http://schemas.microsoft.com/office/drawing/2014/chart" uri="{C3380CC4-5D6E-409C-BE32-E72D297353CC}">
              <c16:uniqueId val="{00000003-02FF-4941-9589-DC63950D4960}"/>
            </c:ext>
          </c:extLst>
        </c:ser>
        <c:dLbls>
          <c:showLegendKey val="0"/>
          <c:showVal val="0"/>
          <c:showCatName val="0"/>
          <c:showSerName val="0"/>
          <c:showPercent val="0"/>
          <c:showBubbleSize val="0"/>
        </c:dLbls>
        <c:smooth val="0"/>
        <c:axId val="511807128"/>
        <c:axId val="511803848"/>
      </c:lineChart>
      <c:catAx>
        <c:axId val="5118071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511803848"/>
        <c:crosses val="autoZero"/>
        <c:auto val="1"/>
        <c:lblAlgn val="ctr"/>
        <c:lblOffset val="100"/>
        <c:tickLblSkip val="2"/>
        <c:noMultiLvlLbl val="0"/>
      </c:catAx>
      <c:valAx>
        <c:axId val="511803848"/>
        <c:scaling>
          <c:orientation val="minMax"/>
          <c:max val="160"/>
          <c:min val="110"/>
        </c:scaling>
        <c:delete val="0"/>
        <c:axPos val="l"/>
        <c:majorGridlines>
          <c:spPr>
            <a:ln w="9525" cap="flat" cmpd="sng" algn="ctr">
              <a:no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511807128"/>
        <c:crosses val="autoZero"/>
        <c:crossBetween val="between"/>
        <c:majorUnit val="10"/>
      </c:valAx>
      <c:spPr>
        <a:noFill/>
        <a:ln>
          <a:noFill/>
          <a:prstDash val="solid"/>
        </a:ln>
        <a:effectLst/>
      </c:spPr>
    </c:plotArea>
    <c:legend>
      <c:legendPos val="b"/>
      <c:layout>
        <c:manualLayout>
          <c:xMode val="edge"/>
          <c:yMode val="edge"/>
          <c:x val="0.17273258214068976"/>
          <c:y val="0.91737103525425445"/>
          <c:w val="0.64319080841390552"/>
          <c:h val="8.0208984602866434E-2"/>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600"/>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strRef>
              <c:f>Data!$A$8</c:f>
              <c:strCache>
                <c:ptCount val="1"/>
                <c:pt idx="0">
                  <c:v>Americas</c:v>
                </c:pt>
              </c:strCache>
            </c:strRef>
          </c:tx>
          <c:spPr>
            <a:ln w="28575" cap="rnd">
              <a:solidFill>
                <a:srgbClr val="FF3A21">
                  <a:lumMod val="75000"/>
                </a:srgbClr>
              </a:solidFill>
              <a:round/>
            </a:ln>
            <a:effectLst/>
          </c:spPr>
          <c:marker>
            <c:symbol val="none"/>
          </c:marker>
          <c:dLbls>
            <c:dLbl>
              <c:idx val="22"/>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E84-4163-8972-30BCB9A914CC}"/>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Data!$B$7:$X$7</c:f>
              <c:strCache>
                <c:ptCount val="23"/>
                <c:pt idx="0">
                  <c:v>2000</c:v>
                </c:pt>
                <c:pt idx="5">
                  <c:v>2005</c:v>
                </c:pt>
                <c:pt idx="10">
                  <c:v>2010</c:v>
                </c:pt>
                <c:pt idx="15">
                  <c:v>2015</c:v>
                </c:pt>
                <c:pt idx="20">
                  <c:v>2020</c:v>
                </c:pt>
                <c:pt idx="22">
                  <c:v>2022</c:v>
                </c:pt>
              </c:strCache>
            </c:strRef>
          </c:cat>
          <c:val>
            <c:numRef>
              <c:f>Data!$B$8:$X$8</c:f>
              <c:numCache>
                <c:formatCode>0.0E+00</c:formatCode>
                <c:ptCount val="23"/>
                <c:pt idx="0">
                  <c:v>23031802.160000011</c:v>
                </c:pt>
                <c:pt idx="1">
                  <c:v>25845489.430000007</c:v>
                </c:pt>
                <c:pt idx="2">
                  <c:v>24791577.330000013</c:v>
                </c:pt>
                <c:pt idx="3">
                  <c:v>28892051.200000003</c:v>
                </c:pt>
                <c:pt idx="4">
                  <c:v>34222370.189999998</c:v>
                </c:pt>
                <c:pt idx="5">
                  <c:v>37089189.109999999</c:v>
                </c:pt>
                <c:pt idx="6">
                  <c:v>40968013.340000004</c:v>
                </c:pt>
                <c:pt idx="7">
                  <c:v>62795645.039999992</c:v>
                </c:pt>
                <c:pt idx="8">
                  <c:v>96405018.639999986</c:v>
                </c:pt>
                <c:pt idx="9">
                  <c:v>77938986.450000018</c:v>
                </c:pt>
                <c:pt idx="10">
                  <c:v>99847146.439999998</c:v>
                </c:pt>
                <c:pt idx="11">
                  <c:v>130705145.36000001</c:v>
                </c:pt>
                <c:pt idx="12">
                  <c:v>129424820.69999999</c:v>
                </c:pt>
                <c:pt idx="13">
                  <c:v>124817668.69999999</c:v>
                </c:pt>
                <c:pt idx="14">
                  <c:v>126662500.77000001</c:v>
                </c:pt>
                <c:pt idx="15">
                  <c:v>101152997.60000002</c:v>
                </c:pt>
                <c:pt idx="16">
                  <c:v>104689646.85999998</c:v>
                </c:pt>
                <c:pt idx="17">
                  <c:v>115448118.19999996</c:v>
                </c:pt>
                <c:pt idx="18">
                  <c:v>104366031.75</c:v>
                </c:pt>
                <c:pt idx="19">
                  <c:v>104254572.90999997</c:v>
                </c:pt>
                <c:pt idx="20">
                  <c:v>120110945.59000003</c:v>
                </c:pt>
                <c:pt idx="21">
                  <c:v>136025527.52999997</c:v>
                </c:pt>
                <c:pt idx="22">
                  <c:v>161195989.36000001</c:v>
                </c:pt>
              </c:numCache>
            </c:numRef>
          </c:val>
          <c:smooth val="1"/>
          <c:extLst>
            <c:ext xmlns:c16="http://schemas.microsoft.com/office/drawing/2014/chart" uri="{C3380CC4-5D6E-409C-BE32-E72D297353CC}">
              <c16:uniqueId val="{00000000-270F-4BCD-A3D8-4E850B491E80}"/>
            </c:ext>
          </c:extLst>
        </c:ser>
        <c:ser>
          <c:idx val="2"/>
          <c:order val="1"/>
          <c:tx>
            <c:strRef>
              <c:f>Data!$A$10</c:f>
              <c:strCache>
                <c:ptCount val="1"/>
                <c:pt idx="0">
                  <c:v>Europe</c:v>
                </c:pt>
              </c:strCache>
            </c:strRef>
          </c:tx>
          <c:spPr>
            <a:ln w="28575" cap="rnd">
              <a:solidFill>
                <a:srgbClr val="0A97D9">
                  <a:lumMod val="75000"/>
                </a:srgbClr>
              </a:solidFill>
              <a:round/>
            </a:ln>
            <a:effectLst/>
          </c:spPr>
          <c:marker>
            <c:symbol val="none"/>
          </c:marker>
          <c:dLbls>
            <c:dLbl>
              <c:idx val="22"/>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E84-4163-8972-30BCB9A914CC}"/>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Data!$B$7:$X$7</c:f>
              <c:strCache>
                <c:ptCount val="23"/>
                <c:pt idx="0">
                  <c:v>2000</c:v>
                </c:pt>
                <c:pt idx="5">
                  <c:v>2005</c:v>
                </c:pt>
                <c:pt idx="10">
                  <c:v>2010</c:v>
                </c:pt>
                <c:pt idx="15">
                  <c:v>2015</c:v>
                </c:pt>
                <c:pt idx="20">
                  <c:v>2020</c:v>
                </c:pt>
                <c:pt idx="22">
                  <c:v>2022</c:v>
                </c:pt>
              </c:strCache>
            </c:strRef>
          </c:cat>
          <c:val>
            <c:numRef>
              <c:f>Data!$B$10:$X$10</c:f>
              <c:numCache>
                <c:formatCode>0.0E+00</c:formatCode>
                <c:ptCount val="23"/>
                <c:pt idx="0">
                  <c:v>-2930491.0699999933</c:v>
                </c:pt>
                <c:pt idx="1">
                  <c:v>-10748052.530000001</c:v>
                </c:pt>
                <c:pt idx="2">
                  <c:v>-10471508.810000004</c:v>
                </c:pt>
                <c:pt idx="3">
                  <c:v>-14908603.590000004</c:v>
                </c:pt>
                <c:pt idx="4">
                  <c:v>-12994906.000000004</c:v>
                </c:pt>
                <c:pt idx="5">
                  <c:v>-13050476.300000016</c:v>
                </c:pt>
                <c:pt idx="6">
                  <c:v>-19056518.000000007</c:v>
                </c:pt>
                <c:pt idx="7">
                  <c:v>-29993296.999999996</c:v>
                </c:pt>
                <c:pt idx="8">
                  <c:v>-37550820.300000012</c:v>
                </c:pt>
                <c:pt idx="9">
                  <c:v>-27055344.25</c:v>
                </c:pt>
                <c:pt idx="10">
                  <c:v>-21657718</c:v>
                </c:pt>
                <c:pt idx="11">
                  <c:v>-22305751</c:v>
                </c:pt>
                <c:pt idx="12">
                  <c:v>-1708355.9999999981</c:v>
                </c:pt>
                <c:pt idx="13">
                  <c:v>3447562.0000000009</c:v>
                </c:pt>
                <c:pt idx="14">
                  <c:v>6746100.5899999756</c:v>
                </c:pt>
                <c:pt idx="15">
                  <c:v>12073436.800000008</c:v>
                </c:pt>
                <c:pt idx="16">
                  <c:v>17022455.890000045</c:v>
                </c:pt>
                <c:pt idx="17">
                  <c:v>21271677.069999989</c:v>
                </c:pt>
                <c:pt idx="18">
                  <c:v>25597375.270000041</c:v>
                </c:pt>
                <c:pt idx="19">
                  <c:v>36059411.259999983</c:v>
                </c:pt>
                <c:pt idx="20">
                  <c:v>38537655.73999995</c:v>
                </c:pt>
                <c:pt idx="21">
                  <c:v>54953164.880000003</c:v>
                </c:pt>
                <c:pt idx="22">
                  <c:v>35473221.75999999</c:v>
                </c:pt>
              </c:numCache>
            </c:numRef>
          </c:val>
          <c:smooth val="1"/>
          <c:extLst>
            <c:ext xmlns:c16="http://schemas.microsoft.com/office/drawing/2014/chart" uri="{C3380CC4-5D6E-409C-BE32-E72D297353CC}">
              <c16:uniqueId val="{00000002-270F-4BCD-A3D8-4E850B491E80}"/>
            </c:ext>
          </c:extLst>
        </c:ser>
        <c:ser>
          <c:idx val="3"/>
          <c:order val="2"/>
          <c:tx>
            <c:strRef>
              <c:f>Data!$A$11</c:f>
              <c:strCache>
                <c:ptCount val="1"/>
                <c:pt idx="0">
                  <c:v>Africa</c:v>
                </c:pt>
              </c:strCache>
            </c:strRef>
          </c:tx>
          <c:spPr>
            <a:ln w="28575" cap="rnd">
              <a:solidFill>
                <a:srgbClr val="FFC000"/>
              </a:solidFill>
              <a:round/>
            </a:ln>
            <a:effectLst/>
          </c:spPr>
          <c:marker>
            <c:symbol val="none"/>
          </c:marker>
          <c:dLbls>
            <c:dLbl>
              <c:idx val="22"/>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D39-4E48-ADC3-DC6349EF4DC3}"/>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Data!$B$7:$X$7</c:f>
              <c:strCache>
                <c:ptCount val="23"/>
                <c:pt idx="0">
                  <c:v>2000</c:v>
                </c:pt>
                <c:pt idx="5">
                  <c:v>2005</c:v>
                </c:pt>
                <c:pt idx="10">
                  <c:v>2010</c:v>
                </c:pt>
                <c:pt idx="15">
                  <c:v>2015</c:v>
                </c:pt>
                <c:pt idx="20">
                  <c:v>2020</c:v>
                </c:pt>
                <c:pt idx="22">
                  <c:v>2022</c:v>
                </c:pt>
              </c:strCache>
            </c:strRef>
          </c:cat>
          <c:val>
            <c:numRef>
              <c:f>Data!$B$11:$X$11</c:f>
              <c:numCache>
                <c:formatCode>0.0E+00</c:formatCode>
                <c:ptCount val="23"/>
                <c:pt idx="0">
                  <c:v>-5473220.5499999989</c:v>
                </c:pt>
                <c:pt idx="1">
                  <c:v>-6489158.0599999987</c:v>
                </c:pt>
                <c:pt idx="2">
                  <c:v>-6409052.7300000004</c:v>
                </c:pt>
                <c:pt idx="3">
                  <c:v>-5631707.5</c:v>
                </c:pt>
                <c:pt idx="4">
                  <c:v>-8322272</c:v>
                </c:pt>
                <c:pt idx="5">
                  <c:v>-10012781</c:v>
                </c:pt>
                <c:pt idx="6">
                  <c:v>-12674646</c:v>
                </c:pt>
                <c:pt idx="7">
                  <c:v>-20483762</c:v>
                </c:pt>
                <c:pt idx="8">
                  <c:v>-28986510</c:v>
                </c:pt>
                <c:pt idx="9">
                  <c:v>-20966404.399999999</c:v>
                </c:pt>
                <c:pt idx="10">
                  <c:v>-25198541.329999998</c:v>
                </c:pt>
                <c:pt idx="11">
                  <c:v>-38758501.220000006</c:v>
                </c:pt>
                <c:pt idx="12">
                  <c:v>-42119176.959999993</c:v>
                </c:pt>
                <c:pt idx="13">
                  <c:v>-40071895.75</c:v>
                </c:pt>
                <c:pt idx="14">
                  <c:v>-40189508.629999995</c:v>
                </c:pt>
                <c:pt idx="15">
                  <c:v>-29663064.030000001</c:v>
                </c:pt>
                <c:pt idx="16">
                  <c:v>-26419032.310000002</c:v>
                </c:pt>
                <c:pt idx="17">
                  <c:v>-28775215.620000005</c:v>
                </c:pt>
                <c:pt idx="18">
                  <c:v>-28353325.079999998</c:v>
                </c:pt>
                <c:pt idx="19">
                  <c:v>-25972701.459999993</c:v>
                </c:pt>
                <c:pt idx="20">
                  <c:v>-31102733.170000002</c:v>
                </c:pt>
                <c:pt idx="21">
                  <c:v>-37449048.479999997</c:v>
                </c:pt>
                <c:pt idx="22">
                  <c:v>-46930792.349999994</c:v>
                </c:pt>
              </c:numCache>
            </c:numRef>
          </c:val>
          <c:smooth val="1"/>
          <c:extLst>
            <c:ext xmlns:c16="http://schemas.microsoft.com/office/drawing/2014/chart" uri="{C3380CC4-5D6E-409C-BE32-E72D297353CC}">
              <c16:uniqueId val="{00000003-270F-4BCD-A3D8-4E850B491E80}"/>
            </c:ext>
          </c:extLst>
        </c:ser>
        <c:ser>
          <c:idx val="4"/>
          <c:order val="3"/>
          <c:tx>
            <c:strRef>
              <c:f>Data!$A$12</c:f>
              <c:strCache>
                <c:ptCount val="1"/>
                <c:pt idx="0">
                  <c:v>Asia</c:v>
                </c:pt>
              </c:strCache>
            </c:strRef>
          </c:tx>
          <c:spPr>
            <a:ln w="28575" cap="rnd">
              <a:solidFill>
                <a:srgbClr val="00B050"/>
              </a:solidFill>
              <a:round/>
            </a:ln>
            <a:effectLst/>
          </c:spPr>
          <c:marker>
            <c:symbol val="none"/>
          </c:marker>
          <c:dLbls>
            <c:dLbl>
              <c:idx val="22"/>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5D39-4E48-ADC3-DC6349EF4DC3}"/>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Data!$B$7:$X$7</c:f>
              <c:strCache>
                <c:ptCount val="23"/>
                <c:pt idx="0">
                  <c:v>2000</c:v>
                </c:pt>
                <c:pt idx="5">
                  <c:v>2005</c:v>
                </c:pt>
                <c:pt idx="10">
                  <c:v>2010</c:v>
                </c:pt>
                <c:pt idx="15">
                  <c:v>2015</c:v>
                </c:pt>
                <c:pt idx="20">
                  <c:v>2020</c:v>
                </c:pt>
                <c:pt idx="22">
                  <c:v>2022</c:v>
                </c:pt>
              </c:strCache>
            </c:strRef>
          </c:cat>
          <c:val>
            <c:numRef>
              <c:f>Data!$B$12:$X$12</c:f>
              <c:numCache>
                <c:formatCode>0.0E+00</c:formatCode>
                <c:ptCount val="23"/>
                <c:pt idx="0">
                  <c:v>-49270841.729999989</c:v>
                </c:pt>
                <c:pt idx="1">
                  <c:v>-45138510.129999995</c:v>
                </c:pt>
                <c:pt idx="2">
                  <c:v>-42919456.739999995</c:v>
                </c:pt>
                <c:pt idx="3">
                  <c:v>-47278627.460000008</c:v>
                </c:pt>
                <c:pt idx="4">
                  <c:v>-59163121.299999997</c:v>
                </c:pt>
                <c:pt idx="5">
                  <c:v>-55664283.670000002</c:v>
                </c:pt>
                <c:pt idx="6">
                  <c:v>-57830807</c:v>
                </c:pt>
                <c:pt idx="7">
                  <c:v>-66786382.340000004</c:v>
                </c:pt>
                <c:pt idx="8">
                  <c:v>-96635125.659999996</c:v>
                </c:pt>
                <c:pt idx="9">
                  <c:v>-87112497.659999982</c:v>
                </c:pt>
                <c:pt idx="10">
                  <c:v>-97708123.119999975</c:v>
                </c:pt>
                <c:pt idx="11">
                  <c:v>-126284991.79000002</c:v>
                </c:pt>
                <c:pt idx="12">
                  <c:v>-143459347.67000002</c:v>
                </c:pt>
                <c:pt idx="13">
                  <c:v>-149411656.07000002</c:v>
                </c:pt>
                <c:pt idx="14">
                  <c:v>-144722430.35999998</c:v>
                </c:pt>
                <c:pt idx="15">
                  <c:v>-144348949.72</c:v>
                </c:pt>
                <c:pt idx="16">
                  <c:v>-140387045.75</c:v>
                </c:pt>
                <c:pt idx="17">
                  <c:v>-155425731.25999999</c:v>
                </c:pt>
                <c:pt idx="18">
                  <c:v>-163262221.48999998</c:v>
                </c:pt>
                <c:pt idx="19">
                  <c:v>-176643002.22999996</c:v>
                </c:pt>
                <c:pt idx="20">
                  <c:v>-194667327.10999998</c:v>
                </c:pt>
                <c:pt idx="21">
                  <c:v>-246545375.99000007</c:v>
                </c:pt>
                <c:pt idx="22">
                  <c:v>-288879556.89999998</c:v>
                </c:pt>
              </c:numCache>
            </c:numRef>
          </c:val>
          <c:smooth val="1"/>
          <c:extLst>
            <c:ext xmlns:c16="http://schemas.microsoft.com/office/drawing/2014/chart" uri="{C3380CC4-5D6E-409C-BE32-E72D297353CC}">
              <c16:uniqueId val="{00000004-270F-4BCD-A3D8-4E850B491E80}"/>
            </c:ext>
          </c:extLst>
        </c:ser>
        <c:dLbls>
          <c:showLegendKey val="0"/>
          <c:showVal val="0"/>
          <c:showCatName val="0"/>
          <c:showSerName val="0"/>
          <c:showPercent val="0"/>
          <c:showBubbleSize val="0"/>
        </c:dLbls>
        <c:smooth val="0"/>
        <c:axId val="501451392"/>
        <c:axId val="625275264"/>
      </c:lineChart>
      <c:catAx>
        <c:axId val="501451392"/>
        <c:scaling>
          <c:orientation val="minMax"/>
        </c:scaling>
        <c:delete val="0"/>
        <c:axPos val="b"/>
        <c:numFmt formatCode="General" sourceLinked="1"/>
        <c:majorTickMark val="out"/>
        <c:minorTickMark val="none"/>
        <c:tickLblPos val="low"/>
        <c:spPr>
          <a:noFill/>
          <a:ln w="9525" cap="flat" cmpd="sng" algn="ctr">
            <a:no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625275264"/>
        <c:crossesAt val="-2.0000000000000001E+32"/>
        <c:auto val="1"/>
        <c:lblAlgn val="ctr"/>
        <c:lblOffset val="100"/>
        <c:noMultiLvlLbl val="0"/>
      </c:catAx>
      <c:valAx>
        <c:axId val="625275264"/>
        <c:scaling>
          <c:orientation val="minMax"/>
          <c:max val="200000000"/>
          <c:min val="-300000000"/>
        </c:scaling>
        <c:delete val="0"/>
        <c:axPos val="l"/>
        <c:majorGridlines>
          <c:spPr>
            <a:ln w="9525" cap="flat" cmpd="sng" algn="ctr">
              <a:noFill/>
              <a:prstDash val="dash"/>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GB" noProof="0" dirty="0"/>
                  <a:t>USD billion</a:t>
                </a:r>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out"/>
        <c:minorTickMark val="none"/>
        <c:tickLblPos val="nextTo"/>
        <c:spPr>
          <a:noFill/>
          <a:ln>
            <a:solidFill>
              <a:schemeClr val="tx1">
                <a:lumMod val="15000"/>
                <a:lumOff val="85000"/>
              </a:schemeClr>
            </a:solid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501451392"/>
        <c:crosses val="autoZero"/>
        <c:crossBetween val="midCat"/>
        <c:dispUnits>
          <c:builtInUnit val="millions"/>
        </c:dispUnits>
      </c:valAx>
      <c:spPr>
        <a:noFill/>
        <a:ln>
          <a:noFill/>
          <a:prstDash val="solid"/>
        </a:ln>
        <a:effectLst/>
      </c:spPr>
    </c:plotArea>
    <c:legend>
      <c:legendPos val="b"/>
      <c:layout>
        <c:manualLayout>
          <c:xMode val="edge"/>
          <c:yMode val="edge"/>
          <c:x val="0.202546377730315"/>
          <c:y val="0.9272747156847041"/>
          <c:w val="0.64285415198709239"/>
          <c:h val="6.4307673613220734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noFill/>
      <a:round/>
    </a:ln>
    <a:effectLst/>
  </c:spPr>
  <c:txPr>
    <a:bodyPr/>
    <a:lstStyle/>
    <a:p>
      <a:pPr>
        <a:defRPr sz="1400"/>
      </a:pPr>
      <a:endParaRPr lang="en-US"/>
    </a:p>
  </c:txPr>
  <c:externalData r:id="rId4">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3383421472765452E-2"/>
          <c:y val="4.5736655002919312E-2"/>
          <c:w val="0.73560826908126775"/>
          <c:h val="0.87572031855400145"/>
        </c:manualLayout>
      </c:layout>
      <c:barChart>
        <c:barDir val="bar"/>
        <c:grouping val="clustered"/>
        <c:varyColors val="1"/>
        <c:ser>
          <c:idx val="0"/>
          <c:order val="0"/>
          <c:invertIfNegative val="0"/>
          <c:dPt>
            <c:idx val="0"/>
            <c:invertIfNegative val="0"/>
            <c:bubble3D val="0"/>
            <c:spPr>
              <a:solidFill>
                <a:schemeClr val="accent1"/>
              </a:solidFill>
              <a:ln>
                <a:noFill/>
              </a:ln>
              <a:effectLst/>
            </c:spPr>
            <c:extLst>
              <c:ext xmlns:c16="http://schemas.microsoft.com/office/drawing/2014/chart" uri="{C3380CC4-5D6E-409C-BE32-E72D297353CC}">
                <c16:uniqueId val="{00000001-971D-4137-A0BE-99456F95B34C}"/>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3-971D-4137-A0BE-99456F95B34C}"/>
              </c:ext>
            </c:extLst>
          </c:dPt>
          <c:dPt>
            <c:idx val="2"/>
            <c:invertIfNegative val="0"/>
            <c:bubble3D val="0"/>
            <c:spPr>
              <a:solidFill>
                <a:schemeClr val="accent3"/>
              </a:solidFill>
              <a:ln>
                <a:noFill/>
              </a:ln>
              <a:effectLst/>
            </c:spPr>
            <c:extLst>
              <c:ext xmlns:c16="http://schemas.microsoft.com/office/drawing/2014/chart" uri="{C3380CC4-5D6E-409C-BE32-E72D297353CC}">
                <c16:uniqueId val="{00000005-971D-4137-A0BE-99456F95B34C}"/>
              </c:ext>
            </c:extLst>
          </c:dPt>
          <c:dPt>
            <c:idx val="3"/>
            <c:invertIfNegative val="0"/>
            <c:bubble3D val="0"/>
            <c:spPr>
              <a:solidFill>
                <a:srgbClr val="7030A0"/>
              </a:solidFill>
              <a:ln>
                <a:noFill/>
              </a:ln>
              <a:effectLst/>
            </c:spPr>
            <c:extLst>
              <c:ext xmlns:c16="http://schemas.microsoft.com/office/drawing/2014/chart" uri="{C3380CC4-5D6E-409C-BE32-E72D297353CC}">
                <c16:uniqueId val="{00000007-971D-4137-A0BE-99456F95B34C}"/>
              </c:ext>
            </c:extLst>
          </c:dPt>
          <c:dPt>
            <c:idx val="4"/>
            <c:invertIfNegative val="0"/>
            <c:bubble3D val="0"/>
            <c:spPr>
              <a:solidFill>
                <a:schemeClr val="accent5"/>
              </a:solidFill>
              <a:ln>
                <a:noFill/>
              </a:ln>
              <a:effectLst/>
            </c:spPr>
            <c:extLst>
              <c:ext xmlns:c16="http://schemas.microsoft.com/office/drawing/2014/chart" uri="{C3380CC4-5D6E-409C-BE32-E72D297353CC}">
                <c16:uniqueId val="{00000009-971D-4137-A0BE-99456F95B34C}"/>
              </c:ext>
            </c:extLst>
          </c:dPt>
          <c:dPt>
            <c:idx val="5"/>
            <c:invertIfNegative val="0"/>
            <c:bubble3D val="0"/>
            <c:spPr>
              <a:solidFill>
                <a:srgbClr val="F46D29"/>
              </a:solidFill>
              <a:ln>
                <a:noFill/>
              </a:ln>
              <a:effectLst/>
            </c:spPr>
            <c:extLst>
              <c:ext xmlns:c16="http://schemas.microsoft.com/office/drawing/2014/chart" uri="{C3380CC4-5D6E-409C-BE32-E72D297353CC}">
                <c16:uniqueId val="{0000000B-971D-4137-A0BE-99456F95B34C}"/>
              </c:ext>
            </c:extLst>
          </c:dPt>
          <c:dPt>
            <c:idx val="6"/>
            <c:invertIfNegative val="0"/>
            <c:bubble3D val="0"/>
            <c:spPr>
              <a:solidFill>
                <a:schemeClr val="accent1">
                  <a:lumMod val="60000"/>
                </a:schemeClr>
              </a:solidFill>
              <a:ln>
                <a:noFill/>
              </a:ln>
              <a:effectLst/>
            </c:spPr>
            <c:extLst>
              <c:ext xmlns:c16="http://schemas.microsoft.com/office/drawing/2014/chart" uri="{C3380CC4-5D6E-409C-BE32-E72D297353CC}">
                <c16:uniqueId val="{0000000D-971D-4137-A0BE-99456F95B34C}"/>
              </c:ext>
            </c:extLst>
          </c:dPt>
          <c:dPt>
            <c:idx val="7"/>
            <c:invertIfNegative val="0"/>
            <c:bubble3D val="0"/>
            <c:spPr>
              <a:solidFill>
                <a:schemeClr val="accent2">
                  <a:lumMod val="60000"/>
                </a:schemeClr>
              </a:solidFill>
              <a:ln>
                <a:noFill/>
              </a:ln>
              <a:effectLst/>
            </c:spPr>
            <c:extLst>
              <c:ext xmlns:c16="http://schemas.microsoft.com/office/drawing/2014/chart" uri="{C3380CC4-5D6E-409C-BE32-E72D297353CC}">
                <c16:uniqueId val="{0000000F-971D-4137-A0BE-99456F95B34C}"/>
              </c:ext>
            </c:extLst>
          </c:dPt>
          <c:dPt>
            <c:idx val="8"/>
            <c:invertIfNegative val="0"/>
            <c:bubble3D val="0"/>
            <c:spPr>
              <a:solidFill>
                <a:srgbClr val="FFC000"/>
              </a:solidFill>
              <a:ln>
                <a:noFill/>
              </a:ln>
              <a:effectLst/>
            </c:spPr>
            <c:extLst>
              <c:ext xmlns:c16="http://schemas.microsoft.com/office/drawing/2014/chart" uri="{C3380CC4-5D6E-409C-BE32-E72D297353CC}">
                <c16:uniqueId val="{00000011-971D-4137-A0BE-99456F95B34C}"/>
              </c:ext>
            </c:extLst>
          </c:dPt>
          <c:dPt>
            <c:idx val="9"/>
            <c:invertIfNegative val="0"/>
            <c:bubble3D val="0"/>
            <c:spPr>
              <a:solidFill>
                <a:schemeClr val="accent4">
                  <a:lumMod val="60000"/>
                </a:schemeClr>
              </a:solidFill>
              <a:ln>
                <a:noFill/>
              </a:ln>
              <a:effectLst/>
            </c:spPr>
            <c:extLst>
              <c:ext xmlns:c16="http://schemas.microsoft.com/office/drawing/2014/chart" uri="{C3380CC4-5D6E-409C-BE32-E72D297353CC}">
                <c16:uniqueId val="{00000013-971D-4137-A0BE-99456F95B34C}"/>
              </c:ext>
            </c:extLst>
          </c:dPt>
          <c:dPt>
            <c:idx val="10"/>
            <c:invertIfNegative val="0"/>
            <c:bubble3D val="0"/>
            <c:spPr>
              <a:solidFill>
                <a:schemeClr val="accent5">
                  <a:lumMod val="60000"/>
                </a:schemeClr>
              </a:solidFill>
              <a:ln>
                <a:noFill/>
              </a:ln>
              <a:effectLst/>
            </c:spPr>
            <c:extLst>
              <c:ext xmlns:c16="http://schemas.microsoft.com/office/drawing/2014/chart" uri="{C3380CC4-5D6E-409C-BE32-E72D297353CC}">
                <c16:uniqueId val="{00000015-971D-4137-A0BE-99456F95B34C}"/>
              </c:ext>
            </c:extLst>
          </c:dPt>
          <c:dPt>
            <c:idx val="11"/>
            <c:invertIfNegative val="0"/>
            <c:bubble3D val="0"/>
            <c:spPr>
              <a:solidFill>
                <a:schemeClr val="accent6">
                  <a:lumMod val="60000"/>
                </a:schemeClr>
              </a:solidFill>
              <a:ln>
                <a:noFill/>
              </a:ln>
              <a:effectLst/>
            </c:spPr>
            <c:extLst>
              <c:ext xmlns:c16="http://schemas.microsoft.com/office/drawing/2014/chart" uri="{C3380CC4-5D6E-409C-BE32-E72D297353CC}">
                <c16:uniqueId val="{00000017-971D-4137-A0BE-99456F95B34C}"/>
              </c:ext>
            </c:extLst>
          </c:dPt>
          <c:dPt>
            <c:idx val="12"/>
            <c:invertIfNegative val="0"/>
            <c:bubble3D val="0"/>
            <c:spPr>
              <a:solidFill>
                <a:schemeClr val="accent1">
                  <a:lumMod val="80000"/>
                  <a:lumOff val="20000"/>
                </a:schemeClr>
              </a:solidFill>
              <a:ln>
                <a:noFill/>
              </a:ln>
              <a:effectLst/>
            </c:spPr>
            <c:extLst>
              <c:ext xmlns:c16="http://schemas.microsoft.com/office/drawing/2014/chart" uri="{C3380CC4-5D6E-409C-BE32-E72D297353CC}">
                <c16:uniqueId val="{00000019-971D-4137-A0BE-99456F95B34C}"/>
              </c:ext>
            </c:extLst>
          </c:dPt>
          <c:dPt>
            <c:idx val="13"/>
            <c:invertIfNegative val="0"/>
            <c:bubble3D val="0"/>
            <c:spPr>
              <a:solidFill>
                <a:schemeClr val="accent2">
                  <a:lumMod val="80000"/>
                  <a:lumOff val="20000"/>
                </a:schemeClr>
              </a:solidFill>
              <a:ln>
                <a:noFill/>
              </a:ln>
              <a:effectLst/>
            </c:spPr>
            <c:extLst>
              <c:ext xmlns:c16="http://schemas.microsoft.com/office/drawing/2014/chart" uri="{C3380CC4-5D6E-409C-BE32-E72D297353CC}">
                <c16:uniqueId val="{0000001B-971D-4137-A0BE-99456F95B34C}"/>
              </c:ext>
            </c:extLst>
          </c:dPt>
          <c:dPt>
            <c:idx val="14"/>
            <c:invertIfNegative val="0"/>
            <c:bubble3D val="0"/>
            <c:spPr>
              <a:solidFill>
                <a:srgbClr val="C00000"/>
              </a:solidFill>
              <a:ln>
                <a:noFill/>
              </a:ln>
              <a:effectLst/>
            </c:spPr>
            <c:extLst>
              <c:ext xmlns:c16="http://schemas.microsoft.com/office/drawing/2014/chart" uri="{C3380CC4-5D6E-409C-BE32-E72D297353CC}">
                <c16:uniqueId val="{0000001D-971D-4137-A0BE-99456F95B34C}"/>
              </c:ext>
            </c:extLst>
          </c:dPt>
          <c:dPt>
            <c:idx val="15"/>
            <c:invertIfNegative val="0"/>
            <c:bubble3D val="0"/>
            <c:spPr>
              <a:solidFill>
                <a:srgbClr val="C00000"/>
              </a:solidFill>
              <a:ln>
                <a:noFill/>
              </a:ln>
              <a:effectLst/>
            </c:spPr>
            <c:extLst>
              <c:ext xmlns:c16="http://schemas.microsoft.com/office/drawing/2014/chart" uri="{C3380CC4-5D6E-409C-BE32-E72D297353CC}">
                <c16:uniqueId val="{0000001F-971D-4137-A0BE-99456F95B34C}"/>
              </c:ext>
            </c:extLst>
          </c:dPt>
          <c:dLbls>
            <c:dLbl>
              <c:idx val="0"/>
              <c:numFmt formatCode="#,##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1-971D-4137-A0BE-99456F95B34C}"/>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Sheet2!$A$2:$A$13</c:f>
              <c:strCache>
                <c:ptCount val="12"/>
                <c:pt idx="0">
                  <c:v>Brazil</c:v>
                </c:pt>
                <c:pt idx="1">
                  <c:v>Netherlands</c:v>
                </c:pt>
                <c:pt idx="2">
                  <c:v>Australia</c:v>
                </c:pt>
                <c:pt idx="3">
                  <c:v>Indonesia</c:v>
                </c:pt>
                <c:pt idx="4">
                  <c:v>Argentina</c:v>
                </c:pt>
                <c:pt idx="5">
                  <c:v>Africa</c:v>
                </c:pt>
                <c:pt idx="6">
                  <c:v>Saudi Arabia</c:v>
                </c:pt>
                <c:pt idx="7">
                  <c:v>South Korea</c:v>
                </c:pt>
                <c:pt idx="8">
                  <c:v>United Kingdom</c:v>
                </c:pt>
                <c:pt idx="9">
                  <c:v>United States</c:v>
                </c:pt>
                <c:pt idx="10">
                  <c:v>Japan</c:v>
                </c:pt>
                <c:pt idx="11">
                  <c:v>China </c:v>
                </c:pt>
              </c:strCache>
            </c:strRef>
          </c:cat>
          <c:val>
            <c:numRef>
              <c:f>Sheet2!$B$2:$B$13</c:f>
              <c:numCache>
                <c:formatCode>0.0</c:formatCode>
                <c:ptCount val="12"/>
                <c:pt idx="0">
                  <c:v>129.43</c:v>
                </c:pt>
                <c:pt idx="1">
                  <c:v>51.86</c:v>
                </c:pt>
                <c:pt idx="2">
                  <c:v>30.790000000000003</c:v>
                </c:pt>
                <c:pt idx="3">
                  <c:v>28.21</c:v>
                </c:pt>
                <c:pt idx="4">
                  <c:v>26.76</c:v>
                </c:pt>
                <c:pt idx="5">
                  <c:v>-22.489999999999995</c:v>
                </c:pt>
                <c:pt idx="6">
                  <c:v>-24.279999999999998</c:v>
                </c:pt>
                <c:pt idx="7">
                  <c:v>-31.92</c:v>
                </c:pt>
                <c:pt idx="8">
                  <c:v>-46.59</c:v>
                </c:pt>
                <c:pt idx="9">
                  <c:v>-47.19</c:v>
                </c:pt>
                <c:pt idx="10">
                  <c:v>-64.44</c:v>
                </c:pt>
                <c:pt idx="11">
                  <c:v>-152.19999999999999</c:v>
                </c:pt>
              </c:numCache>
            </c:numRef>
          </c:val>
          <c:extLst>
            <c:ext xmlns:c16="http://schemas.microsoft.com/office/drawing/2014/chart" uri="{C3380CC4-5D6E-409C-BE32-E72D297353CC}">
              <c16:uniqueId val="{00000020-971D-4137-A0BE-99456F95B34C}"/>
            </c:ext>
          </c:extLst>
        </c:ser>
        <c:dLbls>
          <c:showLegendKey val="0"/>
          <c:showVal val="0"/>
          <c:showCatName val="0"/>
          <c:showSerName val="0"/>
          <c:showPercent val="0"/>
          <c:showBubbleSize val="0"/>
        </c:dLbls>
        <c:gapWidth val="54"/>
        <c:axId val="428411680"/>
        <c:axId val="428420864"/>
      </c:barChart>
      <c:catAx>
        <c:axId val="428411680"/>
        <c:scaling>
          <c:orientation val="minMax"/>
        </c:scaling>
        <c:delete val="0"/>
        <c:axPos val="l"/>
        <c:numFmt formatCode="General" sourceLinked="1"/>
        <c:majorTickMark val="none"/>
        <c:minorTickMark val="none"/>
        <c:tickLblPos val="high"/>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428420864"/>
        <c:crosses val="autoZero"/>
        <c:auto val="1"/>
        <c:lblAlgn val="ctr"/>
        <c:lblOffset val="100"/>
        <c:noMultiLvlLbl val="0"/>
      </c:catAx>
      <c:valAx>
        <c:axId val="428420864"/>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428411680"/>
        <c:crosses val="autoZero"/>
        <c:crossBetween val="between"/>
      </c:valAx>
      <c:spPr>
        <a:noFill/>
        <a:ln>
          <a:noFill/>
        </a:ln>
        <a:effectLst/>
      </c:spPr>
    </c:plotArea>
    <c:plotVisOnly val="1"/>
    <c:dispBlanksAs val="gap"/>
    <c:showDLblsOverMax val="0"/>
  </c:chart>
  <c:spPr>
    <a:noFill/>
    <a:ln>
      <a:noFill/>
    </a:ln>
    <a:effectLst/>
  </c:spPr>
  <c:txPr>
    <a:bodyPr/>
    <a:lstStyle/>
    <a:p>
      <a:pPr>
        <a:defRPr sz="2000"/>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983076742272887"/>
          <c:y val="8.7301587301587297E-2"/>
          <c:w val="0.80471700506970201"/>
          <c:h val="0.66962129582759555"/>
        </c:manualLayout>
      </c:layout>
      <c:lineChart>
        <c:grouping val="standard"/>
        <c:varyColors val="0"/>
        <c:ser>
          <c:idx val="0"/>
          <c:order val="0"/>
          <c:tx>
            <c:strRef>
              <c:f>'Quarterly GDP Growth comparison'!$B$33</c:f>
              <c:strCache>
                <c:ptCount val="1"/>
                <c:pt idx="0">
                  <c:v>Kenya</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strRef>
              <c:f>'Quarterly GDP Growth comparison'!$A$34:$A$53</c:f>
              <c:strCache>
                <c:ptCount val="17"/>
                <c:pt idx="0">
                  <c:v>2019</c:v>
                </c:pt>
                <c:pt idx="4">
                  <c:v>2020</c:v>
                </c:pt>
                <c:pt idx="8">
                  <c:v>2021</c:v>
                </c:pt>
                <c:pt idx="12">
                  <c:v>2022</c:v>
                </c:pt>
                <c:pt idx="16">
                  <c:v>2023*</c:v>
                </c:pt>
              </c:strCache>
            </c:strRef>
          </c:cat>
          <c:val>
            <c:numRef>
              <c:f>'Quarterly GDP Growth comparison'!$B$34:$B$53</c:f>
              <c:numCache>
                <c:formatCode>0.0</c:formatCode>
                <c:ptCount val="20"/>
                <c:pt idx="0">
                  <c:v>4.8</c:v>
                </c:pt>
                <c:pt idx="1">
                  <c:v>3.3</c:v>
                </c:pt>
                <c:pt idx="2">
                  <c:v>0.9</c:v>
                </c:pt>
                <c:pt idx="3">
                  <c:v>1.3</c:v>
                </c:pt>
                <c:pt idx="4">
                  <c:v>4.8</c:v>
                </c:pt>
                <c:pt idx="5">
                  <c:v>8.1</c:v>
                </c:pt>
                <c:pt idx="6">
                  <c:v>-4.4000000000000004</c:v>
                </c:pt>
                <c:pt idx="7">
                  <c:v>9.3000000000000007</c:v>
                </c:pt>
                <c:pt idx="8">
                  <c:v>-0.6</c:v>
                </c:pt>
                <c:pt idx="9">
                  <c:v>-1.8</c:v>
                </c:pt>
                <c:pt idx="10">
                  <c:v>-0.6</c:v>
                </c:pt>
                <c:pt idx="11">
                  <c:v>2.1</c:v>
                </c:pt>
                <c:pt idx="12">
                  <c:v>-0.9</c:v>
                </c:pt>
                <c:pt idx="13">
                  <c:v>-2.1</c:v>
                </c:pt>
                <c:pt idx="14">
                  <c:v>-1.1000000000000001</c:v>
                </c:pt>
                <c:pt idx="15">
                  <c:v>-1.7</c:v>
                </c:pt>
                <c:pt idx="16">
                  <c:v>6.4</c:v>
                </c:pt>
                <c:pt idx="17">
                  <c:v>7.8</c:v>
                </c:pt>
                <c:pt idx="18">
                  <c:v>5.0999999999999996</c:v>
                </c:pt>
                <c:pt idx="19">
                  <c:v>6.2</c:v>
                </c:pt>
              </c:numCache>
            </c:numRef>
          </c:val>
          <c:smooth val="1"/>
          <c:extLst>
            <c:ext xmlns:c16="http://schemas.microsoft.com/office/drawing/2014/chart" uri="{C3380CC4-5D6E-409C-BE32-E72D297353CC}">
              <c16:uniqueId val="{00000000-23B7-433E-AF25-91007FDF9157}"/>
            </c:ext>
          </c:extLst>
        </c:ser>
        <c:ser>
          <c:idx val="1"/>
          <c:order val="1"/>
          <c:tx>
            <c:strRef>
              <c:f>'Quarterly GDP Growth comparison'!$C$33</c:f>
              <c:strCache>
                <c:ptCount val="1"/>
                <c:pt idx="0">
                  <c:v> Rwanda </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strRef>
              <c:f>'Quarterly GDP Growth comparison'!$A$34:$A$53</c:f>
              <c:strCache>
                <c:ptCount val="17"/>
                <c:pt idx="0">
                  <c:v>2019</c:v>
                </c:pt>
                <c:pt idx="4">
                  <c:v>2020</c:v>
                </c:pt>
                <c:pt idx="8">
                  <c:v>2021</c:v>
                </c:pt>
                <c:pt idx="12">
                  <c:v>2022</c:v>
                </c:pt>
                <c:pt idx="16">
                  <c:v>2023*</c:v>
                </c:pt>
              </c:strCache>
            </c:strRef>
          </c:cat>
          <c:val>
            <c:numRef>
              <c:f>'Quarterly GDP Growth comparison'!$C$34:$C$53</c:f>
              <c:numCache>
                <c:formatCode>_-* #,##0.0_-;\-* #,##0.0_-;_-* "-"??_-;_-@_-</c:formatCode>
                <c:ptCount val="20"/>
                <c:pt idx="0">
                  <c:v>4</c:v>
                </c:pt>
                <c:pt idx="1">
                  <c:v>5.0999999999999996</c:v>
                </c:pt>
                <c:pt idx="2">
                  <c:v>6.6000000000000005</c:v>
                </c:pt>
                <c:pt idx="3">
                  <c:v>4.5</c:v>
                </c:pt>
                <c:pt idx="4">
                  <c:v>-0.5</c:v>
                </c:pt>
                <c:pt idx="5">
                  <c:v>-1.6</c:v>
                </c:pt>
                <c:pt idx="6">
                  <c:v>2.1999999999999997</c:v>
                </c:pt>
                <c:pt idx="7">
                  <c:v>3.4000000000000004</c:v>
                </c:pt>
                <c:pt idx="8">
                  <c:v>6.8000000000000007</c:v>
                </c:pt>
                <c:pt idx="9">
                  <c:v>7.3</c:v>
                </c:pt>
                <c:pt idx="10">
                  <c:v>6.4</c:v>
                </c:pt>
                <c:pt idx="11">
                  <c:v>5.0999999999999996</c:v>
                </c:pt>
                <c:pt idx="12">
                  <c:v>0.6</c:v>
                </c:pt>
                <c:pt idx="13">
                  <c:v>1.9</c:v>
                </c:pt>
                <c:pt idx="14">
                  <c:v>1.4000000000000001</c:v>
                </c:pt>
                <c:pt idx="15">
                  <c:v>2.2999999999999998</c:v>
                </c:pt>
                <c:pt idx="16">
                  <c:v>0.8</c:v>
                </c:pt>
                <c:pt idx="17">
                  <c:v>-0.1</c:v>
                </c:pt>
                <c:pt idx="18">
                  <c:v>3</c:v>
                </c:pt>
                <c:pt idx="19">
                  <c:v>3</c:v>
                </c:pt>
              </c:numCache>
            </c:numRef>
          </c:val>
          <c:smooth val="1"/>
          <c:extLst>
            <c:ext xmlns:c16="http://schemas.microsoft.com/office/drawing/2014/chart" uri="{C3380CC4-5D6E-409C-BE32-E72D297353CC}">
              <c16:uniqueId val="{00000001-23B7-433E-AF25-91007FDF9157}"/>
            </c:ext>
          </c:extLst>
        </c:ser>
        <c:ser>
          <c:idx val="2"/>
          <c:order val="2"/>
          <c:tx>
            <c:strRef>
              <c:f>'Quarterly GDP Growth comparison'!$D$33</c:f>
              <c:strCache>
                <c:ptCount val="1"/>
                <c:pt idx="0">
                  <c:v> Uganda </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cat>
            <c:strRef>
              <c:f>'Quarterly GDP Growth comparison'!$A$34:$A$53</c:f>
              <c:strCache>
                <c:ptCount val="17"/>
                <c:pt idx="0">
                  <c:v>2019</c:v>
                </c:pt>
                <c:pt idx="4">
                  <c:v>2020</c:v>
                </c:pt>
                <c:pt idx="8">
                  <c:v>2021</c:v>
                </c:pt>
                <c:pt idx="12">
                  <c:v>2022</c:v>
                </c:pt>
                <c:pt idx="16">
                  <c:v>2023*</c:v>
                </c:pt>
              </c:strCache>
            </c:strRef>
          </c:cat>
          <c:val>
            <c:numRef>
              <c:f>'Quarterly GDP Growth comparison'!$D$34:$D$53</c:f>
              <c:numCache>
                <c:formatCode>0.0</c:formatCode>
                <c:ptCount val="20"/>
                <c:pt idx="0">
                  <c:v>8.0096933596301323</c:v>
                </c:pt>
                <c:pt idx="1">
                  <c:v>8.7358045641094062</c:v>
                </c:pt>
                <c:pt idx="2">
                  <c:v>6.0393036660415289</c:v>
                </c:pt>
                <c:pt idx="3">
                  <c:v>7.6397488482263132</c:v>
                </c:pt>
                <c:pt idx="4">
                  <c:v>-1.2910437940177766</c:v>
                </c:pt>
                <c:pt idx="5">
                  <c:v>5.9096900114258721</c:v>
                </c:pt>
                <c:pt idx="6">
                  <c:v>6.9852608563932161</c:v>
                </c:pt>
                <c:pt idx="7">
                  <c:v>7.7708848462837654</c:v>
                </c:pt>
                <c:pt idx="8">
                  <c:v>0.26448965494316745</c:v>
                </c:pt>
                <c:pt idx="9">
                  <c:v>0.67982952734650937</c:v>
                </c:pt>
                <c:pt idx="10">
                  <c:v>4.2505955969130538</c:v>
                </c:pt>
                <c:pt idx="11">
                  <c:v>-2.0186119768336286</c:v>
                </c:pt>
                <c:pt idx="12">
                  <c:v>4.2379653419568397</c:v>
                </c:pt>
                <c:pt idx="13">
                  <c:v>10.559635505698095</c:v>
                </c:pt>
                <c:pt idx="14">
                  <c:v>4.8528460696303899</c:v>
                </c:pt>
                <c:pt idx="15">
                  <c:v>11.868455509313236</c:v>
                </c:pt>
                <c:pt idx="16">
                  <c:v>5.1640553886444396</c:v>
                </c:pt>
                <c:pt idx="17">
                  <c:v>-3.2610048994550223</c:v>
                </c:pt>
                <c:pt idx="18">
                  <c:v>3.8261197965903992</c:v>
                </c:pt>
                <c:pt idx="19">
                  <c:v>1.3739219211926779</c:v>
                </c:pt>
              </c:numCache>
            </c:numRef>
          </c:val>
          <c:smooth val="1"/>
          <c:extLst>
            <c:ext xmlns:c16="http://schemas.microsoft.com/office/drawing/2014/chart" uri="{C3380CC4-5D6E-409C-BE32-E72D297353CC}">
              <c16:uniqueId val="{00000002-23B7-433E-AF25-91007FDF9157}"/>
            </c:ext>
          </c:extLst>
        </c:ser>
        <c:dLbls>
          <c:showLegendKey val="0"/>
          <c:showVal val="0"/>
          <c:showCatName val="0"/>
          <c:showSerName val="0"/>
          <c:showPercent val="0"/>
          <c:showBubbleSize val="0"/>
        </c:dLbls>
        <c:marker val="1"/>
        <c:smooth val="0"/>
        <c:axId val="1704282688"/>
        <c:axId val="1680285376"/>
      </c:lineChart>
      <c:catAx>
        <c:axId val="1704282688"/>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680285376"/>
        <c:crosses val="autoZero"/>
        <c:auto val="1"/>
        <c:lblAlgn val="ctr"/>
        <c:lblOffset val="100"/>
        <c:noMultiLvlLbl val="0"/>
      </c:catAx>
      <c:valAx>
        <c:axId val="1680285376"/>
        <c:scaling>
          <c:orientation val="minMax"/>
          <c:max val="12"/>
        </c:scaling>
        <c:delete val="0"/>
        <c:axPos val="l"/>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704282688"/>
        <c:crosses val="autoZero"/>
        <c:crossBetween val="between"/>
      </c:valAx>
      <c:spPr>
        <a:noFill/>
        <a:ln>
          <a:noFill/>
        </a:ln>
        <a:effectLst/>
      </c:spPr>
    </c:plotArea>
    <c:legend>
      <c:legendPos val="b"/>
      <c:layout>
        <c:manualLayout>
          <c:xMode val="edge"/>
          <c:yMode val="edge"/>
          <c:x val="0.14650623853708339"/>
          <c:y val="0.82176610077852708"/>
          <c:w val="0.68415632977384677"/>
          <c:h val="0.17603487064116985"/>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1400"/>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4480704347846367E-2"/>
          <c:y val="2.1247658356051722E-2"/>
          <c:w val="0.65618487281615101"/>
          <c:h val="0.8851420216573509"/>
        </c:manualLayout>
      </c:layout>
      <c:lineChart>
        <c:grouping val="standard"/>
        <c:varyColors val="0"/>
        <c:ser>
          <c:idx val="0"/>
          <c:order val="0"/>
          <c:tx>
            <c:strRef>
              <c:f>Adjusted!$I$2</c:f>
              <c:strCache>
                <c:ptCount val="1"/>
                <c:pt idx="0">
                  <c:v>Seychelles</c:v>
                </c:pt>
              </c:strCache>
            </c:strRef>
          </c:tx>
          <c:spPr>
            <a:ln w="12700" cap="rnd">
              <a:solidFill>
                <a:schemeClr val="accent6">
                  <a:lumMod val="50000"/>
                </a:schemeClr>
              </a:solidFill>
              <a:round/>
            </a:ln>
            <a:effectLst/>
          </c:spPr>
          <c:marker>
            <c:symbol val="none"/>
          </c:marker>
          <c:cat>
            <c:numRef>
              <c:f>Adjusted!$J$1:$K$1</c:f>
              <c:numCache>
                <c:formatCode>General</c:formatCode>
                <c:ptCount val="2"/>
                <c:pt idx="0">
                  <c:v>1970</c:v>
                </c:pt>
                <c:pt idx="1">
                  <c:v>2023</c:v>
                </c:pt>
              </c:numCache>
            </c:numRef>
          </c:cat>
          <c:val>
            <c:numRef>
              <c:f>Adjusted!$J$2:$K$2</c:f>
              <c:numCache>
                <c:formatCode>0</c:formatCode>
                <c:ptCount val="2"/>
                <c:pt idx="0" formatCode="General">
                  <c:v>100</c:v>
                </c:pt>
                <c:pt idx="1">
                  <c:v>460.07088009450678</c:v>
                </c:pt>
              </c:numCache>
            </c:numRef>
          </c:val>
          <c:smooth val="0"/>
          <c:extLst>
            <c:ext xmlns:c16="http://schemas.microsoft.com/office/drawing/2014/chart" uri="{C3380CC4-5D6E-409C-BE32-E72D297353CC}">
              <c16:uniqueId val="{00000000-4B54-4113-9B6D-F1BAD305E2AB}"/>
            </c:ext>
          </c:extLst>
        </c:ser>
        <c:ser>
          <c:idx val="1"/>
          <c:order val="1"/>
          <c:tx>
            <c:strRef>
              <c:f>Adjusted!$I$3</c:f>
              <c:strCache>
                <c:ptCount val="1"/>
                <c:pt idx="0">
                  <c:v>Rwanda</c:v>
                </c:pt>
              </c:strCache>
            </c:strRef>
          </c:tx>
          <c:spPr>
            <a:ln w="12700" cap="rnd">
              <a:solidFill>
                <a:schemeClr val="accent6">
                  <a:lumMod val="75000"/>
                </a:schemeClr>
              </a:solidFill>
              <a:round/>
            </a:ln>
            <a:effectLst/>
          </c:spPr>
          <c:marker>
            <c:symbol val="none"/>
          </c:marker>
          <c:cat>
            <c:numRef>
              <c:f>Adjusted!$J$1:$K$1</c:f>
              <c:numCache>
                <c:formatCode>General</c:formatCode>
                <c:ptCount val="2"/>
                <c:pt idx="0">
                  <c:v>1970</c:v>
                </c:pt>
                <c:pt idx="1">
                  <c:v>2023</c:v>
                </c:pt>
              </c:numCache>
            </c:numRef>
          </c:cat>
          <c:val>
            <c:numRef>
              <c:f>Adjusted!$J$3:$K$3</c:f>
              <c:numCache>
                <c:formatCode>0</c:formatCode>
                <c:ptCount val="2"/>
                <c:pt idx="0" formatCode="General">
                  <c:v>100</c:v>
                </c:pt>
                <c:pt idx="1">
                  <c:v>376.02996254681648</c:v>
                </c:pt>
              </c:numCache>
            </c:numRef>
          </c:val>
          <c:smooth val="0"/>
          <c:extLst>
            <c:ext xmlns:c16="http://schemas.microsoft.com/office/drawing/2014/chart" uri="{C3380CC4-5D6E-409C-BE32-E72D297353CC}">
              <c16:uniqueId val="{00000001-4B54-4113-9B6D-F1BAD305E2AB}"/>
            </c:ext>
          </c:extLst>
        </c:ser>
        <c:ser>
          <c:idx val="2"/>
          <c:order val="2"/>
          <c:tx>
            <c:strRef>
              <c:f>Adjusted!$I$4</c:f>
              <c:strCache>
                <c:ptCount val="1"/>
                <c:pt idx="0">
                  <c:v>Ethiopia</c:v>
                </c:pt>
              </c:strCache>
            </c:strRef>
          </c:tx>
          <c:spPr>
            <a:ln w="12700" cap="rnd">
              <a:solidFill>
                <a:schemeClr val="accent6">
                  <a:lumMod val="60000"/>
                  <a:lumOff val="40000"/>
                </a:schemeClr>
              </a:solidFill>
              <a:round/>
            </a:ln>
            <a:effectLst/>
          </c:spPr>
          <c:marker>
            <c:symbol val="none"/>
          </c:marker>
          <c:cat>
            <c:numRef>
              <c:f>Adjusted!$J$1:$K$1</c:f>
              <c:numCache>
                <c:formatCode>General</c:formatCode>
                <c:ptCount val="2"/>
                <c:pt idx="0">
                  <c:v>1970</c:v>
                </c:pt>
                <c:pt idx="1">
                  <c:v>2023</c:v>
                </c:pt>
              </c:numCache>
            </c:numRef>
          </c:cat>
          <c:val>
            <c:numRef>
              <c:f>Adjusted!$J$4:$K$4</c:f>
              <c:numCache>
                <c:formatCode>0</c:formatCode>
                <c:ptCount val="2"/>
                <c:pt idx="0" formatCode="General">
                  <c:v>100</c:v>
                </c:pt>
                <c:pt idx="1">
                  <c:v>276.64473684210526</c:v>
                </c:pt>
              </c:numCache>
            </c:numRef>
          </c:val>
          <c:smooth val="0"/>
          <c:extLst>
            <c:ext xmlns:c16="http://schemas.microsoft.com/office/drawing/2014/chart" uri="{C3380CC4-5D6E-409C-BE32-E72D297353CC}">
              <c16:uniqueId val="{00000002-4B54-4113-9B6D-F1BAD305E2AB}"/>
            </c:ext>
          </c:extLst>
        </c:ser>
        <c:ser>
          <c:idx val="3"/>
          <c:order val="3"/>
          <c:tx>
            <c:strRef>
              <c:f>Adjusted!$I$5</c:f>
              <c:strCache>
                <c:ptCount val="1"/>
                <c:pt idx="0">
                  <c:v>Tanzania</c:v>
                </c:pt>
              </c:strCache>
            </c:strRef>
          </c:tx>
          <c:spPr>
            <a:ln w="12700" cap="rnd">
              <a:solidFill>
                <a:srgbClr val="B2F4BD"/>
              </a:solidFill>
              <a:round/>
            </a:ln>
            <a:effectLst/>
          </c:spPr>
          <c:marker>
            <c:symbol val="none"/>
          </c:marker>
          <c:cat>
            <c:numRef>
              <c:f>Adjusted!$J$1:$K$1</c:f>
              <c:numCache>
                <c:formatCode>General</c:formatCode>
                <c:ptCount val="2"/>
                <c:pt idx="0">
                  <c:v>1970</c:v>
                </c:pt>
                <c:pt idx="1">
                  <c:v>2023</c:v>
                </c:pt>
              </c:numCache>
            </c:numRef>
          </c:cat>
          <c:val>
            <c:numRef>
              <c:f>Adjusted!$J$5:$K$5</c:f>
              <c:numCache>
                <c:formatCode>0</c:formatCode>
                <c:ptCount val="2"/>
                <c:pt idx="0" formatCode="General">
                  <c:v>100</c:v>
                </c:pt>
                <c:pt idx="1">
                  <c:v>231.25</c:v>
                </c:pt>
              </c:numCache>
            </c:numRef>
          </c:val>
          <c:smooth val="0"/>
          <c:extLst>
            <c:ext xmlns:c16="http://schemas.microsoft.com/office/drawing/2014/chart" uri="{C3380CC4-5D6E-409C-BE32-E72D297353CC}">
              <c16:uniqueId val="{00000003-4B54-4113-9B6D-F1BAD305E2AB}"/>
            </c:ext>
          </c:extLst>
        </c:ser>
        <c:ser>
          <c:idx val="4"/>
          <c:order val="4"/>
          <c:tx>
            <c:strRef>
              <c:f>Adjusted!$I$6</c:f>
              <c:strCache>
                <c:ptCount val="1"/>
                <c:pt idx="0">
                  <c:v>Uganda</c:v>
                </c:pt>
              </c:strCache>
            </c:strRef>
          </c:tx>
          <c:spPr>
            <a:ln w="12700" cap="rnd">
              <a:solidFill>
                <a:srgbClr val="D1F078"/>
              </a:solidFill>
              <a:round/>
            </a:ln>
            <a:effectLst/>
          </c:spPr>
          <c:marker>
            <c:symbol val="none"/>
          </c:marker>
          <c:cat>
            <c:numRef>
              <c:f>Adjusted!$J$1:$K$1</c:f>
              <c:numCache>
                <c:formatCode>General</c:formatCode>
                <c:ptCount val="2"/>
                <c:pt idx="0">
                  <c:v>1970</c:v>
                </c:pt>
                <c:pt idx="1">
                  <c:v>2023</c:v>
                </c:pt>
              </c:numCache>
            </c:numRef>
          </c:cat>
          <c:val>
            <c:numRef>
              <c:f>Adjusted!$J$6:$K$6</c:f>
              <c:numCache>
                <c:formatCode>0</c:formatCode>
                <c:ptCount val="2"/>
                <c:pt idx="0" formatCode="General">
                  <c:v>100</c:v>
                </c:pt>
                <c:pt idx="1">
                  <c:v>215.64792176039117</c:v>
                </c:pt>
              </c:numCache>
            </c:numRef>
          </c:val>
          <c:smooth val="0"/>
          <c:extLst>
            <c:ext xmlns:c16="http://schemas.microsoft.com/office/drawing/2014/chart" uri="{C3380CC4-5D6E-409C-BE32-E72D297353CC}">
              <c16:uniqueId val="{00000004-4B54-4113-9B6D-F1BAD305E2AB}"/>
            </c:ext>
          </c:extLst>
        </c:ser>
        <c:ser>
          <c:idx val="5"/>
          <c:order val="5"/>
          <c:tx>
            <c:strRef>
              <c:f>Adjusted!$I$7</c:f>
              <c:strCache>
                <c:ptCount val="1"/>
                <c:pt idx="0">
                  <c:v>Eastern Africa</c:v>
                </c:pt>
              </c:strCache>
            </c:strRef>
          </c:tx>
          <c:spPr>
            <a:ln w="19050" cap="rnd">
              <a:solidFill>
                <a:schemeClr val="bg2">
                  <a:lumMod val="10000"/>
                </a:schemeClr>
              </a:solidFill>
              <a:prstDash val="sysDash"/>
              <a:round/>
            </a:ln>
            <a:effectLst/>
          </c:spPr>
          <c:marker>
            <c:symbol val="none"/>
          </c:marker>
          <c:cat>
            <c:numRef>
              <c:f>Adjusted!$J$1:$K$1</c:f>
              <c:numCache>
                <c:formatCode>General</c:formatCode>
                <c:ptCount val="2"/>
                <c:pt idx="0">
                  <c:v>1970</c:v>
                </c:pt>
                <c:pt idx="1">
                  <c:v>2023</c:v>
                </c:pt>
              </c:numCache>
            </c:numRef>
          </c:cat>
          <c:val>
            <c:numRef>
              <c:f>Adjusted!$J$7:$K$7</c:f>
              <c:numCache>
                <c:formatCode>0</c:formatCode>
                <c:ptCount val="2"/>
                <c:pt idx="0" formatCode="General">
                  <c:v>100</c:v>
                </c:pt>
                <c:pt idx="1">
                  <c:v>188.93129770992368</c:v>
                </c:pt>
              </c:numCache>
            </c:numRef>
          </c:val>
          <c:smooth val="0"/>
          <c:extLst>
            <c:ext xmlns:c16="http://schemas.microsoft.com/office/drawing/2014/chart" uri="{C3380CC4-5D6E-409C-BE32-E72D297353CC}">
              <c16:uniqueId val="{00000005-4B54-4113-9B6D-F1BAD305E2AB}"/>
            </c:ext>
          </c:extLst>
        </c:ser>
        <c:ser>
          <c:idx val="6"/>
          <c:order val="6"/>
          <c:tx>
            <c:strRef>
              <c:f>Adjusted!$I$8</c:f>
              <c:strCache>
                <c:ptCount val="1"/>
                <c:pt idx="0">
                  <c:v>Somalia</c:v>
                </c:pt>
              </c:strCache>
            </c:strRef>
          </c:tx>
          <c:spPr>
            <a:ln w="28575" cap="rnd">
              <a:solidFill>
                <a:schemeClr val="accent6">
                  <a:lumMod val="80000"/>
                  <a:lumOff val="20000"/>
                </a:schemeClr>
              </a:solidFill>
              <a:round/>
            </a:ln>
            <a:effectLst/>
          </c:spPr>
          <c:marker>
            <c:symbol val="none"/>
          </c:marker>
          <c:cat>
            <c:numRef>
              <c:f>Adjusted!$J$1:$K$1</c:f>
              <c:numCache>
                <c:formatCode>General</c:formatCode>
                <c:ptCount val="2"/>
                <c:pt idx="0">
                  <c:v>1970</c:v>
                </c:pt>
                <c:pt idx="1">
                  <c:v>2023</c:v>
                </c:pt>
              </c:numCache>
            </c:numRef>
          </c:cat>
          <c:val>
            <c:numRef>
              <c:f>Adjusted!$J$8:$K$8</c:f>
              <c:numCache>
                <c:formatCode>0</c:formatCode>
                <c:ptCount val="2"/>
                <c:pt idx="0" formatCode="General">
                  <c:v>100</c:v>
                </c:pt>
                <c:pt idx="1">
                  <c:v>182.0069204152249</c:v>
                </c:pt>
              </c:numCache>
            </c:numRef>
          </c:val>
          <c:smooth val="0"/>
          <c:extLst>
            <c:ext xmlns:c16="http://schemas.microsoft.com/office/drawing/2014/chart" uri="{C3380CC4-5D6E-409C-BE32-E72D297353CC}">
              <c16:uniqueId val="{00000006-4B54-4113-9B6D-F1BAD305E2AB}"/>
            </c:ext>
          </c:extLst>
        </c:ser>
        <c:ser>
          <c:idx val="7"/>
          <c:order val="7"/>
          <c:tx>
            <c:strRef>
              <c:f>Adjusted!$I$9</c:f>
              <c:strCache>
                <c:ptCount val="1"/>
                <c:pt idx="0">
                  <c:v>Kenya</c:v>
                </c:pt>
              </c:strCache>
            </c:strRef>
          </c:tx>
          <c:spPr>
            <a:ln w="28575" cap="rnd">
              <a:solidFill>
                <a:schemeClr val="accent6">
                  <a:lumMod val="20000"/>
                  <a:lumOff val="80000"/>
                </a:schemeClr>
              </a:solidFill>
              <a:round/>
            </a:ln>
            <a:effectLst/>
          </c:spPr>
          <c:marker>
            <c:symbol val="none"/>
          </c:marker>
          <c:cat>
            <c:numRef>
              <c:f>Adjusted!$J$1:$K$1</c:f>
              <c:numCache>
                <c:formatCode>General</c:formatCode>
                <c:ptCount val="2"/>
                <c:pt idx="0">
                  <c:v>1970</c:v>
                </c:pt>
                <c:pt idx="1">
                  <c:v>2023</c:v>
                </c:pt>
              </c:numCache>
            </c:numRef>
          </c:cat>
          <c:val>
            <c:numRef>
              <c:f>Adjusted!$J$9:$K$9</c:f>
              <c:numCache>
                <c:formatCode>0</c:formatCode>
                <c:ptCount val="2"/>
                <c:pt idx="0" formatCode="General">
                  <c:v>100</c:v>
                </c:pt>
                <c:pt idx="1">
                  <c:v>179.10891089108912</c:v>
                </c:pt>
              </c:numCache>
            </c:numRef>
          </c:val>
          <c:smooth val="0"/>
          <c:extLst>
            <c:ext xmlns:c16="http://schemas.microsoft.com/office/drawing/2014/chart" uri="{C3380CC4-5D6E-409C-BE32-E72D297353CC}">
              <c16:uniqueId val="{00000007-4B54-4113-9B6D-F1BAD305E2AB}"/>
            </c:ext>
          </c:extLst>
        </c:ser>
        <c:ser>
          <c:idx val="8"/>
          <c:order val="8"/>
          <c:tx>
            <c:strRef>
              <c:f>Adjusted!$I$10</c:f>
              <c:strCache>
                <c:ptCount val="1"/>
                <c:pt idx="0">
                  <c:v>Comoros</c:v>
                </c:pt>
              </c:strCache>
            </c:strRef>
          </c:tx>
          <c:spPr>
            <a:ln w="28575" cap="rnd">
              <a:solidFill>
                <a:srgbClr val="CCFFCC"/>
              </a:solidFill>
              <a:round/>
            </a:ln>
            <a:effectLst/>
          </c:spPr>
          <c:marker>
            <c:symbol val="none"/>
          </c:marker>
          <c:cat>
            <c:numRef>
              <c:f>Adjusted!$J$1:$K$1</c:f>
              <c:numCache>
                <c:formatCode>General</c:formatCode>
                <c:ptCount val="2"/>
                <c:pt idx="0">
                  <c:v>1970</c:v>
                </c:pt>
                <c:pt idx="1">
                  <c:v>2023</c:v>
                </c:pt>
              </c:numCache>
            </c:numRef>
          </c:cat>
          <c:val>
            <c:numRef>
              <c:f>Adjusted!$J$10:$K$10</c:f>
              <c:numCache>
                <c:formatCode>0</c:formatCode>
                <c:ptCount val="2"/>
                <c:pt idx="0" formatCode="General">
                  <c:v>100</c:v>
                </c:pt>
                <c:pt idx="1">
                  <c:v>151.37867647058823</c:v>
                </c:pt>
              </c:numCache>
            </c:numRef>
          </c:val>
          <c:smooth val="0"/>
          <c:extLst>
            <c:ext xmlns:c16="http://schemas.microsoft.com/office/drawing/2014/chart" uri="{C3380CC4-5D6E-409C-BE32-E72D297353CC}">
              <c16:uniqueId val="{00000008-4B54-4113-9B6D-F1BAD305E2AB}"/>
            </c:ext>
          </c:extLst>
        </c:ser>
        <c:ser>
          <c:idx val="9"/>
          <c:order val="9"/>
          <c:tx>
            <c:strRef>
              <c:f>Adjusted!$I$11</c:f>
              <c:strCache>
                <c:ptCount val="1"/>
                <c:pt idx="0">
                  <c:v>Africa</c:v>
                </c:pt>
              </c:strCache>
            </c:strRef>
          </c:tx>
          <c:spPr>
            <a:ln w="19050" cap="rnd">
              <a:solidFill>
                <a:schemeClr val="bg2">
                  <a:lumMod val="10000"/>
                </a:schemeClr>
              </a:solidFill>
              <a:prstDash val="sysDash"/>
              <a:round/>
            </a:ln>
            <a:effectLst/>
          </c:spPr>
          <c:marker>
            <c:symbol val="none"/>
          </c:marker>
          <c:cat>
            <c:numRef>
              <c:f>Adjusted!$J$1:$K$1</c:f>
              <c:numCache>
                <c:formatCode>General</c:formatCode>
                <c:ptCount val="2"/>
                <c:pt idx="0">
                  <c:v>1970</c:v>
                </c:pt>
                <c:pt idx="1">
                  <c:v>2023</c:v>
                </c:pt>
              </c:numCache>
            </c:numRef>
          </c:cat>
          <c:val>
            <c:numRef>
              <c:f>Adjusted!$J$11:$K$11</c:f>
              <c:numCache>
                <c:formatCode>0</c:formatCode>
                <c:ptCount val="2"/>
                <c:pt idx="0" formatCode="General">
                  <c:v>100</c:v>
                </c:pt>
                <c:pt idx="1">
                  <c:v>147.27540500736379</c:v>
                </c:pt>
              </c:numCache>
            </c:numRef>
          </c:val>
          <c:smooth val="0"/>
          <c:extLst>
            <c:ext xmlns:c16="http://schemas.microsoft.com/office/drawing/2014/chart" uri="{C3380CC4-5D6E-409C-BE32-E72D297353CC}">
              <c16:uniqueId val="{00000009-4B54-4113-9B6D-F1BAD305E2AB}"/>
            </c:ext>
          </c:extLst>
        </c:ser>
        <c:ser>
          <c:idx val="10"/>
          <c:order val="10"/>
          <c:tx>
            <c:strRef>
              <c:f>Adjusted!$I$12</c:f>
              <c:strCache>
                <c:ptCount val="1"/>
                <c:pt idx="0">
                  <c:v>Burundi</c:v>
                </c:pt>
              </c:strCache>
            </c:strRef>
          </c:tx>
          <c:spPr>
            <a:ln w="28575" cap="rnd">
              <a:solidFill>
                <a:srgbClr val="FFCDCD"/>
              </a:solidFill>
              <a:round/>
            </a:ln>
            <a:effectLst/>
          </c:spPr>
          <c:marker>
            <c:symbol val="none"/>
          </c:marker>
          <c:cat>
            <c:numRef>
              <c:f>Adjusted!$J$1:$K$1</c:f>
              <c:numCache>
                <c:formatCode>General</c:formatCode>
                <c:ptCount val="2"/>
                <c:pt idx="0">
                  <c:v>1970</c:v>
                </c:pt>
                <c:pt idx="1">
                  <c:v>2023</c:v>
                </c:pt>
              </c:numCache>
            </c:numRef>
          </c:cat>
          <c:val>
            <c:numRef>
              <c:f>Adjusted!$J$12:$K$12</c:f>
              <c:numCache>
                <c:formatCode>0</c:formatCode>
                <c:ptCount val="2"/>
                <c:pt idx="0" formatCode="General">
                  <c:v>100</c:v>
                </c:pt>
                <c:pt idx="1">
                  <c:v>89.419795221843003</c:v>
                </c:pt>
              </c:numCache>
            </c:numRef>
          </c:val>
          <c:smooth val="0"/>
          <c:extLst>
            <c:ext xmlns:c16="http://schemas.microsoft.com/office/drawing/2014/chart" uri="{C3380CC4-5D6E-409C-BE32-E72D297353CC}">
              <c16:uniqueId val="{0000000A-4B54-4113-9B6D-F1BAD305E2AB}"/>
            </c:ext>
          </c:extLst>
        </c:ser>
        <c:ser>
          <c:idx val="11"/>
          <c:order val="11"/>
          <c:tx>
            <c:strRef>
              <c:f>Adjusted!$I$13</c:f>
              <c:strCache>
                <c:ptCount val="1"/>
                <c:pt idx="0">
                  <c:v>Djibouti</c:v>
                </c:pt>
              </c:strCache>
            </c:strRef>
          </c:tx>
          <c:spPr>
            <a:ln w="12700" cap="rnd">
              <a:solidFill>
                <a:srgbClr val="FF9393"/>
              </a:solidFill>
              <a:round/>
            </a:ln>
            <a:effectLst/>
          </c:spPr>
          <c:marker>
            <c:symbol val="none"/>
          </c:marker>
          <c:dPt>
            <c:idx val="1"/>
            <c:marker>
              <c:symbol val="none"/>
            </c:marker>
            <c:bubble3D val="0"/>
            <c:spPr>
              <a:ln w="12700" cap="rnd">
                <a:solidFill>
                  <a:schemeClr val="accent2">
                    <a:lumMod val="75000"/>
                  </a:schemeClr>
                </a:solidFill>
                <a:round/>
              </a:ln>
              <a:effectLst/>
            </c:spPr>
            <c:extLst>
              <c:ext xmlns:c16="http://schemas.microsoft.com/office/drawing/2014/chart" uri="{C3380CC4-5D6E-409C-BE32-E72D297353CC}">
                <c16:uniqueId val="{0000000C-4B54-4113-9B6D-F1BAD305E2AB}"/>
              </c:ext>
            </c:extLst>
          </c:dPt>
          <c:cat>
            <c:numRef>
              <c:f>Adjusted!$J$1:$K$1</c:f>
              <c:numCache>
                <c:formatCode>General</c:formatCode>
                <c:ptCount val="2"/>
                <c:pt idx="0">
                  <c:v>1970</c:v>
                </c:pt>
                <c:pt idx="1">
                  <c:v>2023</c:v>
                </c:pt>
              </c:numCache>
            </c:numRef>
          </c:cat>
          <c:val>
            <c:numRef>
              <c:f>Adjusted!$J$13:$K$13</c:f>
              <c:numCache>
                <c:formatCode>0</c:formatCode>
                <c:ptCount val="2"/>
                <c:pt idx="0" formatCode="General">
                  <c:v>100</c:v>
                </c:pt>
                <c:pt idx="1">
                  <c:v>87.34141528051876</c:v>
                </c:pt>
              </c:numCache>
            </c:numRef>
          </c:val>
          <c:smooth val="0"/>
          <c:extLst>
            <c:ext xmlns:c16="http://schemas.microsoft.com/office/drawing/2014/chart" uri="{C3380CC4-5D6E-409C-BE32-E72D297353CC}">
              <c16:uniqueId val="{0000000D-4B54-4113-9B6D-F1BAD305E2AB}"/>
            </c:ext>
          </c:extLst>
        </c:ser>
        <c:ser>
          <c:idx val="12"/>
          <c:order val="12"/>
          <c:tx>
            <c:strRef>
              <c:f>Adjusted!$I$14</c:f>
              <c:strCache>
                <c:ptCount val="1"/>
                <c:pt idx="0">
                  <c:v>Madagascar</c:v>
                </c:pt>
              </c:strCache>
            </c:strRef>
          </c:tx>
          <c:spPr>
            <a:ln w="12700" cap="rnd">
              <a:solidFill>
                <a:srgbClr val="FF8B8B"/>
              </a:solidFill>
              <a:round/>
            </a:ln>
            <a:effectLst/>
          </c:spPr>
          <c:marker>
            <c:symbol val="none"/>
          </c:marker>
          <c:cat>
            <c:numRef>
              <c:f>Adjusted!$J$1:$K$1</c:f>
              <c:numCache>
                <c:formatCode>General</c:formatCode>
                <c:ptCount val="2"/>
                <c:pt idx="0">
                  <c:v>1970</c:v>
                </c:pt>
                <c:pt idx="1">
                  <c:v>2023</c:v>
                </c:pt>
              </c:numCache>
            </c:numRef>
          </c:cat>
          <c:val>
            <c:numRef>
              <c:f>Adjusted!$J$14:$K$14</c:f>
              <c:numCache>
                <c:formatCode>0</c:formatCode>
                <c:ptCount val="2"/>
                <c:pt idx="0" formatCode="General">
                  <c:v>100</c:v>
                </c:pt>
                <c:pt idx="1">
                  <c:v>53.864734299516904</c:v>
                </c:pt>
              </c:numCache>
            </c:numRef>
          </c:val>
          <c:smooth val="0"/>
          <c:extLst>
            <c:ext xmlns:c16="http://schemas.microsoft.com/office/drawing/2014/chart" uri="{C3380CC4-5D6E-409C-BE32-E72D297353CC}">
              <c16:uniqueId val="{0000000E-4B54-4113-9B6D-F1BAD305E2AB}"/>
            </c:ext>
          </c:extLst>
        </c:ser>
        <c:ser>
          <c:idx val="13"/>
          <c:order val="13"/>
          <c:tx>
            <c:strRef>
              <c:f>Adjusted!$I$15</c:f>
              <c:strCache>
                <c:ptCount val="1"/>
                <c:pt idx="0">
                  <c:v>DRC</c:v>
                </c:pt>
              </c:strCache>
            </c:strRef>
          </c:tx>
          <c:spPr>
            <a:ln w="12700" cap="rnd">
              <a:solidFill>
                <a:srgbClr val="C00000"/>
              </a:solidFill>
              <a:round/>
            </a:ln>
            <a:effectLst/>
          </c:spPr>
          <c:marker>
            <c:symbol val="none"/>
          </c:marker>
          <c:dPt>
            <c:idx val="0"/>
            <c:marker>
              <c:symbol val="none"/>
            </c:marker>
            <c:bubble3D val="0"/>
            <c:spPr>
              <a:ln w="12700" cap="sq">
                <a:solidFill>
                  <a:srgbClr val="C00000"/>
                </a:solidFill>
                <a:round/>
                <a:headEnd type="oval"/>
              </a:ln>
              <a:effectLst/>
            </c:spPr>
            <c:extLst>
              <c:ext xmlns:c16="http://schemas.microsoft.com/office/drawing/2014/chart" uri="{C3380CC4-5D6E-409C-BE32-E72D297353CC}">
                <c16:uniqueId val="{00000010-4B54-4113-9B6D-F1BAD305E2AB}"/>
              </c:ext>
            </c:extLst>
          </c:dPt>
          <c:cat>
            <c:numRef>
              <c:f>Adjusted!$J$1:$K$1</c:f>
              <c:numCache>
                <c:formatCode>General</c:formatCode>
                <c:ptCount val="2"/>
                <c:pt idx="0">
                  <c:v>1970</c:v>
                </c:pt>
                <c:pt idx="1">
                  <c:v>2023</c:v>
                </c:pt>
              </c:numCache>
            </c:numRef>
          </c:cat>
          <c:val>
            <c:numRef>
              <c:f>Adjusted!$J$15:$K$15</c:f>
              <c:numCache>
                <c:formatCode>0</c:formatCode>
                <c:ptCount val="2"/>
                <c:pt idx="0" formatCode="General">
                  <c:v>100</c:v>
                </c:pt>
                <c:pt idx="1">
                  <c:v>41.855027279812937</c:v>
                </c:pt>
              </c:numCache>
            </c:numRef>
          </c:val>
          <c:smooth val="0"/>
          <c:extLst>
            <c:ext xmlns:c16="http://schemas.microsoft.com/office/drawing/2014/chart" uri="{C3380CC4-5D6E-409C-BE32-E72D297353CC}">
              <c16:uniqueId val="{00000011-4B54-4113-9B6D-F1BAD305E2AB}"/>
            </c:ext>
          </c:extLst>
        </c:ser>
        <c:dLbls>
          <c:showLegendKey val="0"/>
          <c:showVal val="0"/>
          <c:showCatName val="0"/>
          <c:showSerName val="0"/>
          <c:showPercent val="0"/>
          <c:showBubbleSize val="0"/>
        </c:dLbls>
        <c:smooth val="0"/>
        <c:axId val="739729551"/>
        <c:axId val="739717071"/>
      </c:lineChart>
      <c:catAx>
        <c:axId val="739729551"/>
        <c:scaling>
          <c:orientation val="minMax"/>
        </c:scaling>
        <c:delete val="0"/>
        <c:axPos val="b"/>
        <c:numFmt formatCode="General" sourceLinked="1"/>
        <c:majorTickMark val="cross"/>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739717071"/>
        <c:crosses val="autoZero"/>
        <c:auto val="1"/>
        <c:lblAlgn val="ctr"/>
        <c:lblOffset val="100"/>
        <c:tickLblSkip val="1"/>
        <c:noMultiLvlLbl val="0"/>
      </c:catAx>
      <c:valAx>
        <c:axId val="739717071"/>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739729551"/>
        <c:crosses val="autoZero"/>
        <c:crossBetween val="midCat"/>
        <c:majorUnit val="100"/>
        <c:minorUnit val="50"/>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9180800306808478E-2"/>
          <c:y val="7.2112216199704163E-2"/>
          <c:w val="0.92501167065602663"/>
          <c:h val="0.76842951815350791"/>
        </c:manualLayout>
      </c:layout>
      <c:barChart>
        <c:barDir val="col"/>
        <c:grouping val="clustered"/>
        <c:varyColors val="0"/>
        <c:ser>
          <c:idx val="0"/>
          <c:order val="0"/>
          <c:tx>
            <c:strRef>
              <c:f>GDP!$C$5</c:f>
              <c:strCache>
                <c:ptCount val="1"/>
                <c:pt idx="0">
                  <c:v>Rwanda</c:v>
                </c:pt>
              </c:strCache>
            </c:strRef>
          </c:tx>
          <c:spPr>
            <a:solidFill>
              <a:srgbClr val="FD9D24">
                <a:lumMod val="75000"/>
              </a:srgbClr>
            </a:solidFill>
            <a:ln>
              <a:solidFill>
                <a:srgbClr val="D77902"/>
              </a:solidFill>
            </a:ln>
            <a:effectLst/>
          </c:spPr>
          <c:invertIfNegative val="0"/>
          <c:dLbls>
            <c:dLbl>
              <c:idx val="7"/>
              <c:layout>
                <c:manualLayout>
                  <c:x val="1.8769112027028998E-2"/>
                  <c:y val="-5.986900473200842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4453-41EC-AF42-3EC209EE7A77}"/>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GDP!$D$4:$W$4</c:f>
              <c:strCache>
                <c:ptCount val="20"/>
                <c:pt idx="0">
                  <c:v>2020Q1</c:v>
                </c:pt>
                <c:pt idx="1">
                  <c:v>2020Q2</c:v>
                </c:pt>
                <c:pt idx="2">
                  <c:v>2020Q3</c:v>
                </c:pt>
                <c:pt idx="3">
                  <c:v>2020Q4</c:v>
                </c:pt>
                <c:pt idx="4">
                  <c:v>2021Q1</c:v>
                </c:pt>
                <c:pt idx="5">
                  <c:v>2021Q2</c:v>
                </c:pt>
                <c:pt idx="6">
                  <c:v>2021Q3</c:v>
                </c:pt>
                <c:pt idx="7">
                  <c:v>2021Q4</c:v>
                </c:pt>
                <c:pt idx="8">
                  <c:v>2022Q1</c:v>
                </c:pt>
                <c:pt idx="9">
                  <c:v>2022Q2</c:v>
                </c:pt>
                <c:pt idx="10">
                  <c:v>2022Q3</c:v>
                </c:pt>
                <c:pt idx="11">
                  <c:v>2022Q4</c:v>
                </c:pt>
                <c:pt idx="12">
                  <c:v>2023Q1</c:v>
                </c:pt>
                <c:pt idx="13">
                  <c:v>2023Q2</c:v>
                </c:pt>
                <c:pt idx="14">
                  <c:v>2023Q3</c:v>
                </c:pt>
                <c:pt idx="15">
                  <c:v>2023Q4</c:v>
                </c:pt>
                <c:pt idx="16">
                  <c:v>2024Q1</c:v>
                </c:pt>
                <c:pt idx="17">
                  <c:v>2024Q2</c:v>
                </c:pt>
                <c:pt idx="18">
                  <c:v>2024Q3</c:v>
                </c:pt>
                <c:pt idx="19">
                  <c:v>2024Q4</c:v>
                </c:pt>
              </c:strCache>
            </c:strRef>
          </c:cat>
          <c:val>
            <c:numRef>
              <c:f>GDP!$D$5:$W$5</c:f>
              <c:numCache>
                <c:formatCode>General</c:formatCode>
                <c:ptCount val="20"/>
                <c:pt idx="0">
                  <c:v>3.7</c:v>
                </c:pt>
                <c:pt idx="1">
                  <c:v>-12.5</c:v>
                </c:pt>
                <c:pt idx="2">
                  <c:v>-3.7</c:v>
                </c:pt>
                <c:pt idx="3">
                  <c:v>-0.6</c:v>
                </c:pt>
                <c:pt idx="4">
                  <c:v>3.5</c:v>
                </c:pt>
                <c:pt idx="5">
                  <c:v>20.6</c:v>
                </c:pt>
                <c:pt idx="6">
                  <c:v>10.1</c:v>
                </c:pt>
                <c:pt idx="7">
                  <c:v>10.3</c:v>
                </c:pt>
                <c:pt idx="8">
                  <c:v>7.9</c:v>
                </c:pt>
                <c:pt idx="9">
                  <c:v>7.5</c:v>
                </c:pt>
                <c:pt idx="10" formatCode="0.0">
                  <c:v>10</c:v>
                </c:pt>
                <c:pt idx="11">
                  <c:v>7.3</c:v>
                </c:pt>
                <c:pt idx="12">
                  <c:v>9.1999999999999993</c:v>
                </c:pt>
                <c:pt idx="13">
                  <c:v>6.3</c:v>
                </c:pt>
                <c:pt idx="14">
                  <c:v>7.5</c:v>
                </c:pt>
                <c:pt idx="15" formatCode="0.0">
                  <c:v>10</c:v>
                </c:pt>
                <c:pt idx="16">
                  <c:v>9.6999999999999993</c:v>
                </c:pt>
                <c:pt idx="17">
                  <c:v>9.8000000000000007</c:v>
                </c:pt>
                <c:pt idx="18">
                  <c:v>8.1</c:v>
                </c:pt>
                <c:pt idx="19" formatCode="0.0">
                  <c:v>8</c:v>
                </c:pt>
              </c:numCache>
            </c:numRef>
          </c:val>
          <c:extLst>
            <c:ext xmlns:c16="http://schemas.microsoft.com/office/drawing/2014/chart" uri="{C3380CC4-5D6E-409C-BE32-E72D297353CC}">
              <c16:uniqueId val="{00000000-4453-41EC-AF42-3EC209EE7A77}"/>
            </c:ext>
          </c:extLst>
        </c:ser>
        <c:dLbls>
          <c:showLegendKey val="0"/>
          <c:showVal val="0"/>
          <c:showCatName val="0"/>
          <c:showSerName val="0"/>
          <c:showPercent val="0"/>
          <c:showBubbleSize val="0"/>
        </c:dLbls>
        <c:gapWidth val="40"/>
        <c:overlap val="-17"/>
        <c:axId val="638328399"/>
        <c:axId val="638332719"/>
        <c:extLst>
          <c:ext xmlns:c15="http://schemas.microsoft.com/office/drawing/2012/chart" uri="{02D57815-91ED-43cb-92C2-25804820EDAC}">
            <c15:filteredBarSeries>
              <c15:ser>
                <c:idx val="1"/>
                <c:order val="1"/>
                <c:tx>
                  <c:strRef>
                    <c:extLst>
                      <c:ext uri="{02D57815-91ED-43cb-92C2-25804820EDAC}">
                        <c15:formulaRef>
                          <c15:sqref>GDP!$C$6</c15:sqref>
                        </c15:formulaRef>
                      </c:ext>
                    </c:extLst>
                    <c:strCache>
                      <c:ptCount val="1"/>
                      <c:pt idx="0">
                        <c:v>Kenya</c:v>
                      </c:pt>
                    </c:strCache>
                  </c:strRef>
                </c:tx>
                <c:spPr>
                  <a:solidFill>
                    <a:schemeClr val="accent2"/>
                  </a:solidFill>
                  <a:ln>
                    <a:noFill/>
                  </a:ln>
                  <a:effectLst/>
                </c:spPr>
                <c:invertIfNegative val="0"/>
                <c:cat>
                  <c:strRef>
                    <c:extLst>
                      <c:ext uri="{02D57815-91ED-43cb-92C2-25804820EDAC}">
                        <c15:formulaRef>
                          <c15:sqref>GDP!$D$4:$W$4</c15:sqref>
                        </c15:formulaRef>
                      </c:ext>
                    </c:extLst>
                    <c:strCache>
                      <c:ptCount val="20"/>
                      <c:pt idx="0">
                        <c:v>2020Q1</c:v>
                      </c:pt>
                      <c:pt idx="1">
                        <c:v>2020Q2</c:v>
                      </c:pt>
                      <c:pt idx="2">
                        <c:v>2020Q3</c:v>
                      </c:pt>
                      <c:pt idx="3">
                        <c:v>2020Q4</c:v>
                      </c:pt>
                      <c:pt idx="4">
                        <c:v>2021Q1</c:v>
                      </c:pt>
                      <c:pt idx="5">
                        <c:v>2021Q2</c:v>
                      </c:pt>
                      <c:pt idx="6">
                        <c:v>2021Q3</c:v>
                      </c:pt>
                      <c:pt idx="7">
                        <c:v>2021Q4</c:v>
                      </c:pt>
                      <c:pt idx="8">
                        <c:v>2022Q1</c:v>
                      </c:pt>
                      <c:pt idx="9">
                        <c:v>2022Q2</c:v>
                      </c:pt>
                      <c:pt idx="10">
                        <c:v>2022Q3</c:v>
                      </c:pt>
                      <c:pt idx="11">
                        <c:v>2022Q4</c:v>
                      </c:pt>
                      <c:pt idx="12">
                        <c:v>2023Q1</c:v>
                      </c:pt>
                      <c:pt idx="13">
                        <c:v>2023Q2</c:v>
                      </c:pt>
                      <c:pt idx="14">
                        <c:v>2023Q3</c:v>
                      </c:pt>
                      <c:pt idx="15">
                        <c:v>2023Q4</c:v>
                      </c:pt>
                      <c:pt idx="16">
                        <c:v>2024Q1</c:v>
                      </c:pt>
                      <c:pt idx="17">
                        <c:v>2024Q2</c:v>
                      </c:pt>
                      <c:pt idx="18">
                        <c:v>2024Q3</c:v>
                      </c:pt>
                      <c:pt idx="19">
                        <c:v>2024Q4</c:v>
                      </c:pt>
                    </c:strCache>
                  </c:strRef>
                </c:cat>
                <c:val>
                  <c:numRef>
                    <c:extLst>
                      <c:ext uri="{02D57815-91ED-43cb-92C2-25804820EDAC}">
                        <c15:formulaRef>
                          <c15:sqref>GDP!$D$6:$W$6</c15:sqref>
                        </c15:formulaRef>
                      </c:ext>
                    </c:extLst>
                    <c:numCache>
                      <c:formatCode>General</c:formatCode>
                      <c:ptCount val="20"/>
                      <c:pt idx="0">
                        <c:v>4.5999999999999996</c:v>
                      </c:pt>
                      <c:pt idx="1">
                        <c:v>-4.0999999999999996</c:v>
                      </c:pt>
                      <c:pt idx="2">
                        <c:v>-3.6</c:v>
                      </c:pt>
                      <c:pt idx="3" formatCode="0.0">
                        <c:v>2</c:v>
                      </c:pt>
                      <c:pt idx="4">
                        <c:v>2.4</c:v>
                      </c:pt>
                      <c:pt idx="5">
                        <c:v>10.3</c:v>
                      </c:pt>
                      <c:pt idx="6">
                        <c:v>9.4</c:v>
                      </c:pt>
                      <c:pt idx="7">
                        <c:v>8.6</c:v>
                      </c:pt>
                      <c:pt idx="8">
                        <c:v>6.2</c:v>
                      </c:pt>
                      <c:pt idx="9">
                        <c:v>5.2</c:v>
                      </c:pt>
                      <c:pt idx="10">
                        <c:v>4.3</c:v>
                      </c:pt>
                      <c:pt idx="11">
                        <c:v>3.7</c:v>
                      </c:pt>
                      <c:pt idx="12">
                        <c:v>5.5</c:v>
                      </c:pt>
                      <c:pt idx="13">
                        <c:v>5.6</c:v>
                      </c:pt>
                      <c:pt idx="14" formatCode="0.0">
                        <c:v>6</c:v>
                      </c:pt>
                      <c:pt idx="15">
                        <c:v>5.0999999999999996</c:v>
                      </c:pt>
                      <c:pt idx="16" formatCode="0.0">
                        <c:v>5</c:v>
                      </c:pt>
                      <c:pt idx="17" formatCode="0.0">
                        <c:v>4.5999999999999996</c:v>
                      </c:pt>
                      <c:pt idx="18" formatCode="0.0">
                        <c:v>4</c:v>
                      </c:pt>
                    </c:numCache>
                  </c:numRef>
                </c:val>
                <c:extLst>
                  <c:ext xmlns:c16="http://schemas.microsoft.com/office/drawing/2014/chart" uri="{C3380CC4-5D6E-409C-BE32-E72D297353CC}">
                    <c16:uniqueId val="{00000001-4453-41EC-AF42-3EC209EE7A77}"/>
                  </c:ext>
                </c:extLst>
              </c15:ser>
            </c15:filteredBarSeries>
            <c15:filteredBarSeries>
              <c15:ser>
                <c:idx val="2"/>
                <c:order val="2"/>
                <c:tx>
                  <c:strRef>
                    <c:extLst xmlns:c15="http://schemas.microsoft.com/office/drawing/2012/chart">
                      <c:ext xmlns:c15="http://schemas.microsoft.com/office/drawing/2012/chart" uri="{02D57815-91ED-43cb-92C2-25804820EDAC}">
                        <c15:formulaRef>
                          <c15:sqref>GDP!$C$7</c15:sqref>
                        </c15:formulaRef>
                      </c:ext>
                    </c:extLst>
                    <c:strCache>
                      <c:ptCount val="1"/>
                      <c:pt idx="0">
                        <c:v>Seychelles</c:v>
                      </c:pt>
                    </c:strCache>
                  </c:strRef>
                </c:tx>
                <c:spPr>
                  <a:solidFill>
                    <a:schemeClr val="accent3"/>
                  </a:solidFill>
                  <a:ln>
                    <a:noFill/>
                  </a:ln>
                  <a:effectLst/>
                </c:spPr>
                <c:invertIfNegative val="0"/>
                <c:cat>
                  <c:strRef>
                    <c:extLst xmlns:c15="http://schemas.microsoft.com/office/drawing/2012/chart">
                      <c:ext xmlns:c15="http://schemas.microsoft.com/office/drawing/2012/chart" uri="{02D57815-91ED-43cb-92C2-25804820EDAC}">
                        <c15:formulaRef>
                          <c15:sqref>GDP!$D$4:$W$4</c15:sqref>
                        </c15:formulaRef>
                      </c:ext>
                    </c:extLst>
                    <c:strCache>
                      <c:ptCount val="20"/>
                      <c:pt idx="0">
                        <c:v>2020Q1</c:v>
                      </c:pt>
                      <c:pt idx="1">
                        <c:v>2020Q2</c:v>
                      </c:pt>
                      <c:pt idx="2">
                        <c:v>2020Q3</c:v>
                      </c:pt>
                      <c:pt idx="3">
                        <c:v>2020Q4</c:v>
                      </c:pt>
                      <c:pt idx="4">
                        <c:v>2021Q1</c:v>
                      </c:pt>
                      <c:pt idx="5">
                        <c:v>2021Q2</c:v>
                      </c:pt>
                      <c:pt idx="6">
                        <c:v>2021Q3</c:v>
                      </c:pt>
                      <c:pt idx="7">
                        <c:v>2021Q4</c:v>
                      </c:pt>
                      <c:pt idx="8">
                        <c:v>2022Q1</c:v>
                      </c:pt>
                      <c:pt idx="9">
                        <c:v>2022Q2</c:v>
                      </c:pt>
                      <c:pt idx="10">
                        <c:v>2022Q3</c:v>
                      </c:pt>
                      <c:pt idx="11">
                        <c:v>2022Q4</c:v>
                      </c:pt>
                      <c:pt idx="12">
                        <c:v>2023Q1</c:v>
                      </c:pt>
                      <c:pt idx="13">
                        <c:v>2023Q2</c:v>
                      </c:pt>
                      <c:pt idx="14">
                        <c:v>2023Q3</c:v>
                      </c:pt>
                      <c:pt idx="15">
                        <c:v>2023Q4</c:v>
                      </c:pt>
                      <c:pt idx="16">
                        <c:v>2024Q1</c:v>
                      </c:pt>
                      <c:pt idx="17">
                        <c:v>2024Q2</c:v>
                      </c:pt>
                      <c:pt idx="18">
                        <c:v>2024Q3</c:v>
                      </c:pt>
                      <c:pt idx="19">
                        <c:v>2024Q4</c:v>
                      </c:pt>
                    </c:strCache>
                  </c:strRef>
                </c:cat>
                <c:val>
                  <c:numRef>
                    <c:extLst xmlns:c15="http://schemas.microsoft.com/office/drawing/2012/chart">
                      <c:ext xmlns:c15="http://schemas.microsoft.com/office/drawing/2012/chart" uri="{02D57815-91ED-43cb-92C2-25804820EDAC}">
                        <c15:formulaRef>
                          <c15:sqref>GDP!$D$7:$W$7</c15:sqref>
                        </c15:formulaRef>
                      </c:ext>
                    </c:extLst>
                    <c:numCache>
                      <c:formatCode>0.0</c:formatCode>
                      <c:ptCount val="20"/>
                      <c:pt idx="0" formatCode="General">
                        <c:v>-1.3</c:v>
                      </c:pt>
                      <c:pt idx="1">
                        <c:v>-24</c:v>
                      </c:pt>
                      <c:pt idx="2" formatCode="General">
                        <c:v>-19.600000000000001</c:v>
                      </c:pt>
                      <c:pt idx="3">
                        <c:v>-2.8</c:v>
                      </c:pt>
                      <c:pt idx="4" formatCode="General">
                        <c:v>-23.7</c:v>
                      </c:pt>
                      <c:pt idx="5">
                        <c:v>17</c:v>
                      </c:pt>
                      <c:pt idx="6" formatCode="General">
                        <c:v>15.5</c:v>
                      </c:pt>
                      <c:pt idx="7" formatCode="General">
                        <c:v>1.1000000000000001</c:v>
                      </c:pt>
                      <c:pt idx="8">
                        <c:v>26.8</c:v>
                      </c:pt>
                      <c:pt idx="9">
                        <c:v>10.199999999999999</c:v>
                      </c:pt>
                      <c:pt idx="10" formatCode="General">
                        <c:v>10.3</c:v>
                      </c:pt>
                      <c:pt idx="11" formatCode="General">
                        <c:v>6.3</c:v>
                      </c:pt>
                      <c:pt idx="12" formatCode="General">
                        <c:v>12.8</c:v>
                      </c:pt>
                      <c:pt idx="13" formatCode="General">
                        <c:v>5</c:v>
                      </c:pt>
                      <c:pt idx="14" formatCode="General">
                        <c:v>-5.6</c:v>
                      </c:pt>
                      <c:pt idx="15" formatCode="General">
                        <c:v>-2.6</c:v>
                      </c:pt>
                      <c:pt idx="16" formatCode="General">
                        <c:v>-5.4</c:v>
                      </c:pt>
                      <c:pt idx="17" formatCode="General">
                        <c:v>3.2</c:v>
                      </c:pt>
                      <c:pt idx="18" formatCode="General">
                        <c:v>10</c:v>
                      </c:pt>
                      <c:pt idx="19" formatCode="General">
                        <c:v>7.2</c:v>
                      </c:pt>
                    </c:numCache>
                  </c:numRef>
                </c:val>
                <c:extLst xmlns:c15="http://schemas.microsoft.com/office/drawing/2012/chart">
                  <c:ext xmlns:c16="http://schemas.microsoft.com/office/drawing/2014/chart" uri="{C3380CC4-5D6E-409C-BE32-E72D297353CC}">
                    <c16:uniqueId val="{00000002-4453-41EC-AF42-3EC209EE7A77}"/>
                  </c:ext>
                </c:extLst>
              </c15:ser>
            </c15:filteredBarSeries>
            <c15:filteredBarSeries>
              <c15:ser>
                <c:idx val="3"/>
                <c:order val="3"/>
                <c:tx>
                  <c:strRef>
                    <c:extLst xmlns:c15="http://schemas.microsoft.com/office/drawing/2012/chart">
                      <c:ext xmlns:c15="http://schemas.microsoft.com/office/drawing/2012/chart" uri="{02D57815-91ED-43cb-92C2-25804820EDAC}">
                        <c15:formulaRef>
                          <c15:sqref>GDP!$C$8</c15:sqref>
                        </c15:formulaRef>
                      </c:ext>
                    </c:extLst>
                    <c:strCache>
                      <c:ptCount val="1"/>
                      <c:pt idx="0">
                        <c:v>Tanzania</c:v>
                      </c:pt>
                    </c:strCache>
                  </c:strRef>
                </c:tx>
                <c:spPr>
                  <a:solidFill>
                    <a:schemeClr val="accent4"/>
                  </a:solidFill>
                  <a:ln>
                    <a:noFill/>
                  </a:ln>
                  <a:effectLst/>
                </c:spPr>
                <c:invertIfNegative val="0"/>
                <c:cat>
                  <c:strRef>
                    <c:extLst xmlns:c15="http://schemas.microsoft.com/office/drawing/2012/chart">
                      <c:ext xmlns:c15="http://schemas.microsoft.com/office/drawing/2012/chart" uri="{02D57815-91ED-43cb-92C2-25804820EDAC}">
                        <c15:formulaRef>
                          <c15:sqref>GDP!$D$4:$W$4</c15:sqref>
                        </c15:formulaRef>
                      </c:ext>
                    </c:extLst>
                    <c:strCache>
                      <c:ptCount val="20"/>
                      <c:pt idx="0">
                        <c:v>2020Q1</c:v>
                      </c:pt>
                      <c:pt idx="1">
                        <c:v>2020Q2</c:v>
                      </c:pt>
                      <c:pt idx="2">
                        <c:v>2020Q3</c:v>
                      </c:pt>
                      <c:pt idx="3">
                        <c:v>2020Q4</c:v>
                      </c:pt>
                      <c:pt idx="4">
                        <c:v>2021Q1</c:v>
                      </c:pt>
                      <c:pt idx="5">
                        <c:v>2021Q2</c:v>
                      </c:pt>
                      <c:pt idx="6">
                        <c:v>2021Q3</c:v>
                      </c:pt>
                      <c:pt idx="7">
                        <c:v>2021Q4</c:v>
                      </c:pt>
                      <c:pt idx="8">
                        <c:v>2022Q1</c:v>
                      </c:pt>
                      <c:pt idx="9">
                        <c:v>2022Q2</c:v>
                      </c:pt>
                      <c:pt idx="10">
                        <c:v>2022Q3</c:v>
                      </c:pt>
                      <c:pt idx="11">
                        <c:v>2022Q4</c:v>
                      </c:pt>
                      <c:pt idx="12">
                        <c:v>2023Q1</c:v>
                      </c:pt>
                      <c:pt idx="13">
                        <c:v>2023Q2</c:v>
                      </c:pt>
                      <c:pt idx="14">
                        <c:v>2023Q3</c:v>
                      </c:pt>
                      <c:pt idx="15">
                        <c:v>2023Q4</c:v>
                      </c:pt>
                      <c:pt idx="16">
                        <c:v>2024Q1</c:v>
                      </c:pt>
                      <c:pt idx="17">
                        <c:v>2024Q2</c:v>
                      </c:pt>
                      <c:pt idx="18">
                        <c:v>2024Q3</c:v>
                      </c:pt>
                      <c:pt idx="19">
                        <c:v>2024Q4</c:v>
                      </c:pt>
                    </c:strCache>
                  </c:strRef>
                </c:cat>
                <c:val>
                  <c:numRef>
                    <c:extLst xmlns:c15="http://schemas.microsoft.com/office/drawing/2012/chart">
                      <c:ext xmlns:c15="http://schemas.microsoft.com/office/drawing/2012/chart" uri="{02D57815-91ED-43cb-92C2-25804820EDAC}">
                        <c15:formulaRef>
                          <c15:sqref>GDP!$D$8:$W$8</c15:sqref>
                        </c15:formulaRef>
                      </c:ext>
                    </c:extLst>
                    <c:numCache>
                      <c:formatCode>0.0</c:formatCode>
                      <c:ptCount val="20"/>
                      <c:pt idx="0" formatCode="General">
                        <c:v>5.2</c:v>
                      </c:pt>
                      <c:pt idx="1">
                        <c:v>4</c:v>
                      </c:pt>
                      <c:pt idx="2" formatCode="General">
                        <c:v>5.2</c:v>
                      </c:pt>
                      <c:pt idx="3" formatCode="General">
                        <c:v>3.9</c:v>
                      </c:pt>
                      <c:pt idx="4">
                        <c:v>4.5</c:v>
                      </c:pt>
                      <c:pt idx="5" formatCode="General">
                        <c:v>3.6</c:v>
                      </c:pt>
                      <c:pt idx="6" formatCode="General">
                        <c:v>5.3</c:v>
                      </c:pt>
                      <c:pt idx="7" formatCode="General">
                        <c:v>5.8</c:v>
                      </c:pt>
                      <c:pt idx="8">
                        <c:v>6</c:v>
                      </c:pt>
                      <c:pt idx="9">
                        <c:v>4.9000000000000004</c:v>
                      </c:pt>
                      <c:pt idx="10">
                        <c:v>4.5</c:v>
                      </c:pt>
                      <c:pt idx="11">
                        <c:v>3.4</c:v>
                      </c:pt>
                      <c:pt idx="12">
                        <c:v>5</c:v>
                      </c:pt>
                      <c:pt idx="13">
                        <c:v>4.7</c:v>
                      </c:pt>
                      <c:pt idx="14">
                        <c:v>5.6</c:v>
                      </c:pt>
                      <c:pt idx="15">
                        <c:v>5</c:v>
                      </c:pt>
                      <c:pt idx="16" formatCode="General">
                        <c:v>5.6</c:v>
                      </c:pt>
                      <c:pt idx="17" formatCode="General">
                        <c:v>5.3</c:v>
                      </c:pt>
                      <c:pt idx="18" formatCode="General">
                        <c:v>5.9</c:v>
                      </c:pt>
                      <c:pt idx="19" formatCode="General">
                        <c:v>5.2</c:v>
                      </c:pt>
                    </c:numCache>
                  </c:numRef>
                </c:val>
                <c:extLst xmlns:c15="http://schemas.microsoft.com/office/drawing/2012/chart">
                  <c:ext xmlns:c16="http://schemas.microsoft.com/office/drawing/2014/chart" uri="{C3380CC4-5D6E-409C-BE32-E72D297353CC}">
                    <c16:uniqueId val="{00000003-4453-41EC-AF42-3EC209EE7A77}"/>
                  </c:ext>
                </c:extLst>
              </c15:ser>
            </c15:filteredBarSeries>
            <c15:filteredBarSeries>
              <c15:ser>
                <c:idx val="4"/>
                <c:order val="4"/>
                <c:tx>
                  <c:strRef>
                    <c:extLst xmlns:c15="http://schemas.microsoft.com/office/drawing/2012/chart">
                      <c:ext xmlns:c15="http://schemas.microsoft.com/office/drawing/2012/chart" uri="{02D57815-91ED-43cb-92C2-25804820EDAC}">
                        <c15:formulaRef>
                          <c15:sqref>GDP!$C$9</c15:sqref>
                        </c15:formulaRef>
                      </c:ext>
                    </c:extLst>
                    <c:strCache>
                      <c:ptCount val="1"/>
                      <c:pt idx="0">
                        <c:v>Uganda</c:v>
                      </c:pt>
                    </c:strCache>
                  </c:strRef>
                </c:tx>
                <c:spPr>
                  <a:solidFill>
                    <a:schemeClr val="accent5"/>
                  </a:solidFill>
                  <a:ln>
                    <a:noFill/>
                  </a:ln>
                  <a:effectLst/>
                </c:spPr>
                <c:invertIfNegative val="0"/>
                <c:cat>
                  <c:strRef>
                    <c:extLst xmlns:c15="http://schemas.microsoft.com/office/drawing/2012/chart">
                      <c:ext xmlns:c15="http://schemas.microsoft.com/office/drawing/2012/chart" uri="{02D57815-91ED-43cb-92C2-25804820EDAC}">
                        <c15:formulaRef>
                          <c15:sqref>GDP!$D$4:$W$4</c15:sqref>
                        </c15:formulaRef>
                      </c:ext>
                    </c:extLst>
                    <c:strCache>
                      <c:ptCount val="20"/>
                      <c:pt idx="0">
                        <c:v>2020Q1</c:v>
                      </c:pt>
                      <c:pt idx="1">
                        <c:v>2020Q2</c:v>
                      </c:pt>
                      <c:pt idx="2">
                        <c:v>2020Q3</c:v>
                      </c:pt>
                      <c:pt idx="3">
                        <c:v>2020Q4</c:v>
                      </c:pt>
                      <c:pt idx="4">
                        <c:v>2021Q1</c:v>
                      </c:pt>
                      <c:pt idx="5">
                        <c:v>2021Q2</c:v>
                      </c:pt>
                      <c:pt idx="6">
                        <c:v>2021Q3</c:v>
                      </c:pt>
                      <c:pt idx="7">
                        <c:v>2021Q4</c:v>
                      </c:pt>
                      <c:pt idx="8">
                        <c:v>2022Q1</c:v>
                      </c:pt>
                      <c:pt idx="9">
                        <c:v>2022Q2</c:v>
                      </c:pt>
                      <c:pt idx="10">
                        <c:v>2022Q3</c:v>
                      </c:pt>
                      <c:pt idx="11">
                        <c:v>2022Q4</c:v>
                      </c:pt>
                      <c:pt idx="12">
                        <c:v>2023Q1</c:v>
                      </c:pt>
                      <c:pt idx="13">
                        <c:v>2023Q2</c:v>
                      </c:pt>
                      <c:pt idx="14">
                        <c:v>2023Q3</c:v>
                      </c:pt>
                      <c:pt idx="15">
                        <c:v>2023Q4</c:v>
                      </c:pt>
                      <c:pt idx="16">
                        <c:v>2024Q1</c:v>
                      </c:pt>
                      <c:pt idx="17">
                        <c:v>2024Q2</c:v>
                      </c:pt>
                      <c:pt idx="18">
                        <c:v>2024Q3</c:v>
                      </c:pt>
                      <c:pt idx="19">
                        <c:v>2024Q4</c:v>
                      </c:pt>
                    </c:strCache>
                  </c:strRef>
                </c:cat>
                <c:val>
                  <c:numRef>
                    <c:extLst xmlns:c15="http://schemas.microsoft.com/office/drawing/2012/chart">
                      <c:ext xmlns:c15="http://schemas.microsoft.com/office/drawing/2012/chart" uri="{02D57815-91ED-43cb-92C2-25804820EDAC}">
                        <c15:formulaRef>
                          <c15:sqref>GDP!$D$9:$W$9</c15:sqref>
                        </c15:formulaRef>
                      </c:ext>
                    </c:extLst>
                    <c:numCache>
                      <c:formatCode>General</c:formatCode>
                      <c:ptCount val="20"/>
                      <c:pt idx="0">
                        <c:v>1.2</c:v>
                      </c:pt>
                      <c:pt idx="1">
                        <c:v>-5.6</c:v>
                      </c:pt>
                      <c:pt idx="2">
                        <c:v>-0.4</c:v>
                      </c:pt>
                      <c:pt idx="3" formatCode="0.0">
                        <c:v>0</c:v>
                      </c:pt>
                      <c:pt idx="4" formatCode="0.0">
                        <c:v>2.8</c:v>
                      </c:pt>
                      <c:pt idx="5" formatCode="0.0">
                        <c:v>13</c:v>
                      </c:pt>
                      <c:pt idx="6">
                        <c:v>2.2999999999999998</c:v>
                      </c:pt>
                      <c:pt idx="7" formatCode="0.0">
                        <c:v>4.8</c:v>
                      </c:pt>
                      <c:pt idx="8">
                        <c:v>5.6</c:v>
                      </c:pt>
                      <c:pt idx="9">
                        <c:v>5.8</c:v>
                      </c:pt>
                      <c:pt idx="10" formatCode="0.0">
                        <c:v>8.8000000000000007</c:v>
                      </c:pt>
                      <c:pt idx="11">
                        <c:v>4.3</c:v>
                      </c:pt>
                      <c:pt idx="12">
                        <c:v>2.2000000000000002</c:v>
                      </c:pt>
                      <c:pt idx="13">
                        <c:v>5.7</c:v>
                      </c:pt>
                      <c:pt idx="14">
                        <c:v>5.6</c:v>
                      </c:pt>
                      <c:pt idx="15">
                        <c:v>5.8</c:v>
                      </c:pt>
                      <c:pt idx="16">
                        <c:v>7.1</c:v>
                      </c:pt>
                      <c:pt idx="17">
                        <c:v>6.2</c:v>
                      </c:pt>
                      <c:pt idx="18">
                        <c:v>6.7</c:v>
                      </c:pt>
                      <c:pt idx="19">
                        <c:v>5.3</c:v>
                      </c:pt>
                    </c:numCache>
                  </c:numRef>
                </c:val>
                <c:extLst xmlns:c15="http://schemas.microsoft.com/office/drawing/2012/chart">
                  <c:ext xmlns:c16="http://schemas.microsoft.com/office/drawing/2014/chart" uri="{C3380CC4-5D6E-409C-BE32-E72D297353CC}">
                    <c16:uniqueId val="{00000004-4453-41EC-AF42-3EC209EE7A77}"/>
                  </c:ext>
                </c:extLst>
              </c15:ser>
            </c15:filteredBarSeries>
          </c:ext>
        </c:extLst>
      </c:barChart>
      <c:catAx>
        <c:axId val="638328399"/>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638332719"/>
        <c:crosses val="autoZero"/>
        <c:auto val="1"/>
        <c:lblAlgn val="ctr"/>
        <c:lblOffset val="100"/>
        <c:tickLblSkip val="1"/>
        <c:tickMarkSkip val="1"/>
        <c:noMultiLvlLbl val="0"/>
      </c:catAx>
      <c:valAx>
        <c:axId val="638332719"/>
        <c:scaling>
          <c:orientation val="minMax"/>
        </c:scaling>
        <c:delete val="1"/>
        <c:axPos val="l"/>
        <c:numFmt formatCode="General" sourceLinked="1"/>
        <c:majorTickMark val="none"/>
        <c:minorTickMark val="none"/>
        <c:tickLblPos val="nextTo"/>
        <c:crossAx val="638328399"/>
        <c:crosses val="autoZero"/>
        <c:crossBetween val="between"/>
      </c:valAx>
      <c:spPr>
        <a:noFill/>
        <a:ln>
          <a:noFill/>
        </a:ln>
        <a:effectLst/>
      </c:spPr>
    </c:plotArea>
    <c:plotVisOnly val="1"/>
    <c:dispBlanksAs val="gap"/>
    <c:showDLblsOverMax val="0"/>
  </c:chart>
  <c:spPr>
    <a:noFill/>
    <a:ln>
      <a:noFill/>
    </a:ln>
    <a:effectLst/>
  </c:spPr>
  <c:txPr>
    <a:bodyPr/>
    <a:lstStyle/>
    <a:p>
      <a:pPr>
        <a:defRPr sz="1400"/>
      </a:pPr>
      <a:endParaRPr lang="en-US"/>
    </a:p>
  </c:txPr>
  <c:externalData r:id="rId4">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3.3645812048111831E-2"/>
          <c:y val="5.5155720509924171E-2"/>
          <c:w val="0.93791479939874212"/>
          <c:h val="0.80568575853950164"/>
        </c:manualLayout>
      </c:layout>
      <c:barChart>
        <c:barDir val="col"/>
        <c:grouping val="clustered"/>
        <c:varyColors val="0"/>
        <c:ser>
          <c:idx val="0"/>
          <c:order val="0"/>
          <c:spPr>
            <a:solidFill>
              <a:schemeClr val="accent1"/>
            </a:solidFill>
            <a:ln>
              <a:noFill/>
            </a:ln>
            <a:effectLst/>
          </c:spPr>
          <c:invertIfNegative val="0"/>
          <c:dPt>
            <c:idx val="0"/>
            <c:invertIfNegative val="0"/>
            <c:bubble3D val="0"/>
            <c:spPr>
              <a:solidFill>
                <a:srgbClr val="44546A"/>
              </a:solidFill>
              <a:ln>
                <a:noFill/>
              </a:ln>
              <a:effectLst/>
            </c:spPr>
            <c:extLst>
              <c:ext xmlns:c16="http://schemas.microsoft.com/office/drawing/2014/chart" uri="{C3380CC4-5D6E-409C-BE32-E72D297353CC}">
                <c16:uniqueId val="{00000001-B147-4B9D-9FAD-A830883498BA}"/>
              </c:ext>
            </c:extLst>
          </c:dPt>
          <c:dPt>
            <c:idx val="1"/>
            <c:invertIfNegative val="0"/>
            <c:bubble3D val="0"/>
            <c:spPr>
              <a:solidFill>
                <a:srgbClr val="0A97D9"/>
              </a:solidFill>
              <a:ln>
                <a:noFill/>
              </a:ln>
              <a:effectLst/>
            </c:spPr>
            <c:extLst>
              <c:ext xmlns:c16="http://schemas.microsoft.com/office/drawing/2014/chart" uri="{C3380CC4-5D6E-409C-BE32-E72D297353CC}">
                <c16:uniqueId val="{00000002-B147-4B9D-9FAD-A830883498BA}"/>
              </c:ext>
            </c:extLst>
          </c:dPt>
          <c:dPt>
            <c:idx val="2"/>
            <c:invertIfNegative val="0"/>
            <c:bubble3D val="0"/>
            <c:spPr>
              <a:solidFill>
                <a:srgbClr val="4C9F38"/>
              </a:solidFill>
              <a:ln>
                <a:noFill/>
              </a:ln>
              <a:effectLst/>
            </c:spPr>
            <c:extLst>
              <c:ext xmlns:c16="http://schemas.microsoft.com/office/drawing/2014/chart" uri="{C3380CC4-5D6E-409C-BE32-E72D297353CC}">
                <c16:uniqueId val="{00000003-B147-4B9D-9FAD-A830883498BA}"/>
              </c:ext>
            </c:extLst>
          </c:dPt>
          <c:dPt>
            <c:idx val="3"/>
            <c:invertIfNegative val="0"/>
            <c:bubble3D val="0"/>
            <c:spPr>
              <a:solidFill>
                <a:srgbClr val="FD9D24"/>
              </a:solidFill>
              <a:ln>
                <a:noFill/>
              </a:ln>
              <a:effectLst/>
            </c:spPr>
            <c:extLst>
              <c:ext xmlns:c16="http://schemas.microsoft.com/office/drawing/2014/chart" uri="{C3380CC4-5D6E-409C-BE32-E72D297353CC}">
                <c16:uniqueId val="{00000004-B147-4B9D-9FAD-A830883498BA}"/>
              </c:ext>
            </c:extLst>
          </c:dPt>
          <c:dPt>
            <c:idx val="4"/>
            <c:invertIfNegative val="0"/>
            <c:bubble3D val="0"/>
            <c:spPr>
              <a:solidFill>
                <a:srgbClr val="FF3A21"/>
              </a:solidFill>
              <a:ln>
                <a:noFill/>
              </a:ln>
              <a:effectLst/>
            </c:spPr>
            <c:extLst>
              <c:ext xmlns:c16="http://schemas.microsoft.com/office/drawing/2014/chart" uri="{C3380CC4-5D6E-409C-BE32-E72D297353CC}">
                <c16:uniqueId val="{00000005-B147-4B9D-9FAD-A830883498BA}"/>
              </c:ext>
            </c:extLst>
          </c:dPt>
          <c:dPt>
            <c:idx val="5"/>
            <c:invertIfNegative val="0"/>
            <c:bubble3D val="0"/>
            <c:spPr>
              <a:solidFill>
                <a:srgbClr val="A21942"/>
              </a:solidFill>
              <a:ln>
                <a:noFill/>
              </a:ln>
              <a:effectLst/>
            </c:spPr>
            <c:extLst>
              <c:ext xmlns:c16="http://schemas.microsoft.com/office/drawing/2014/chart" uri="{C3380CC4-5D6E-409C-BE32-E72D297353CC}">
                <c16:uniqueId val="{00000006-B147-4B9D-9FAD-A830883498BA}"/>
              </c:ext>
            </c:extLst>
          </c:dPt>
          <c:dPt>
            <c:idx val="6"/>
            <c:invertIfNegative val="0"/>
            <c:bubble3D val="0"/>
            <c:spPr>
              <a:solidFill>
                <a:srgbClr val="00689D"/>
              </a:solidFill>
              <a:ln>
                <a:noFill/>
              </a:ln>
              <a:effectLst/>
            </c:spPr>
            <c:extLst>
              <c:ext xmlns:c16="http://schemas.microsoft.com/office/drawing/2014/chart" uri="{C3380CC4-5D6E-409C-BE32-E72D297353CC}">
                <c16:uniqueId val="{00000007-B147-4B9D-9FAD-A830883498BA}"/>
              </c:ext>
            </c:extLst>
          </c:dPt>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Sheet1!$A$3:$A$9</c:f>
              <c:strCache>
                <c:ptCount val="7"/>
                <c:pt idx="0">
                  <c:v>Uganda </c:v>
                </c:pt>
                <c:pt idx="1">
                  <c:v>Rwanda</c:v>
                </c:pt>
                <c:pt idx="2">
                  <c:v>Kenya</c:v>
                </c:pt>
                <c:pt idx="3">
                  <c:v>Tanzania</c:v>
                </c:pt>
                <c:pt idx="4">
                  <c:v>Seychelles</c:v>
                </c:pt>
                <c:pt idx="5">
                  <c:v>Germany </c:v>
                </c:pt>
                <c:pt idx="6">
                  <c:v>Japan</c:v>
                </c:pt>
              </c:strCache>
            </c:strRef>
          </c:cat>
          <c:val>
            <c:numRef>
              <c:f>Sheet1!$B$3:$B$9</c:f>
              <c:numCache>
                <c:formatCode>General</c:formatCode>
                <c:ptCount val="7"/>
                <c:pt idx="0">
                  <c:v>17.739999999999998</c:v>
                </c:pt>
                <c:pt idx="1">
                  <c:v>16.22</c:v>
                </c:pt>
                <c:pt idx="2">
                  <c:v>15.65</c:v>
                </c:pt>
                <c:pt idx="3">
                  <c:v>12.88</c:v>
                </c:pt>
                <c:pt idx="4">
                  <c:v>9.85</c:v>
                </c:pt>
                <c:pt idx="5">
                  <c:v>4.2300000000000004</c:v>
                </c:pt>
                <c:pt idx="6">
                  <c:v>1.625</c:v>
                </c:pt>
              </c:numCache>
            </c:numRef>
          </c:val>
          <c:extLst>
            <c:ext xmlns:c16="http://schemas.microsoft.com/office/drawing/2014/chart" uri="{C3380CC4-5D6E-409C-BE32-E72D297353CC}">
              <c16:uniqueId val="{00000000-B147-4B9D-9FAD-A830883498BA}"/>
            </c:ext>
          </c:extLst>
        </c:ser>
        <c:dLbls>
          <c:showLegendKey val="0"/>
          <c:showVal val="0"/>
          <c:showCatName val="0"/>
          <c:showSerName val="0"/>
          <c:showPercent val="0"/>
          <c:showBubbleSize val="0"/>
        </c:dLbls>
        <c:gapWidth val="82"/>
        <c:overlap val="-27"/>
        <c:axId val="2109683263"/>
        <c:axId val="2109701503"/>
      </c:barChart>
      <c:catAx>
        <c:axId val="210968326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2109701503"/>
        <c:crosses val="autoZero"/>
        <c:auto val="1"/>
        <c:lblAlgn val="ctr"/>
        <c:lblOffset val="100"/>
        <c:noMultiLvlLbl val="0"/>
      </c:catAx>
      <c:valAx>
        <c:axId val="2109701503"/>
        <c:scaling>
          <c:orientation val="minMax"/>
        </c:scaling>
        <c:delete val="0"/>
        <c:axPos val="l"/>
        <c:majorGridlines>
          <c:spPr>
            <a:ln w="9525" cap="flat" cmpd="sng" algn="ctr">
              <a:no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2109683263"/>
        <c:crosses val="autoZero"/>
        <c:crossBetween val="between"/>
      </c:valAx>
      <c:spPr>
        <a:noFill/>
        <a:ln>
          <a:noFill/>
        </a:ln>
        <a:effectLst/>
      </c:spPr>
    </c:plotArea>
    <c:plotVisOnly val="1"/>
    <c:dispBlanksAs val="gap"/>
    <c:showDLblsOverMax val="0"/>
  </c:chart>
  <c:spPr>
    <a:noFill/>
    <a:ln>
      <a:noFill/>
    </a:ln>
    <a:effectLst/>
  </c:spPr>
  <c:txPr>
    <a:bodyPr/>
    <a:lstStyle/>
    <a:p>
      <a:pPr>
        <a:defRPr sz="2000"/>
      </a:pPr>
      <a:endParaRPr lang="en-US"/>
    </a:p>
  </c:txPr>
  <c:externalData r:id="rId4">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3082186659224062E-2"/>
          <c:y val="0.11510338553831781"/>
          <c:w val="0.90582083494253551"/>
          <c:h val="0.71505457711048648"/>
        </c:manualLayout>
      </c:layout>
      <c:lineChart>
        <c:grouping val="standard"/>
        <c:varyColors val="0"/>
        <c:ser>
          <c:idx val="1"/>
          <c:order val="0"/>
          <c:tx>
            <c:strRef>
              <c:f>'East African Examples'!$A$6</c:f>
              <c:strCache>
                <c:ptCount val="1"/>
                <c:pt idx="0">
                  <c:v>World</c:v>
                </c:pt>
              </c:strCache>
            </c:strRef>
          </c:tx>
          <c:spPr>
            <a:ln w="28575" cap="rnd">
              <a:solidFill>
                <a:srgbClr val="C00000"/>
              </a:solidFill>
              <a:prstDash val="sysDash"/>
              <a:round/>
            </a:ln>
            <a:effectLst/>
          </c:spPr>
          <c:marker>
            <c:symbol val="none"/>
          </c:marker>
          <c:cat>
            <c:strRef>
              <c:f>'East African Examples'!$B$4:$Y$4</c:f>
              <c:strCache>
                <c:ptCount val="24"/>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strCache>
            </c:strRef>
          </c:cat>
          <c:val>
            <c:numRef>
              <c:f>'East African Examples'!$B$6:$Y$6</c:f>
              <c:numCache>
                <c:formatCode>0.0</c:formatCode>
                <c:ptCount val="24"/>
                <c:pt idx="0">
                  <c:v>81.159992715625989</c:v>
                </c:pt>
                <c:pt idx="1">
                  <c:v>72.593910651456241</c:v>
                </c:pt>
                <c:pt idx="2">
                  <c:v>72.838753760965858</c:v>
                </c:pt>
                <c:pt idx="3">
                  <c:v>74.39584319522146</c:v>
                </c:pt>
                <c:pt idx="4">
                  <c:v>75.437300030999367</c:v>
                </c:pt>
                <c:pt idx="5">
                  <c:v>77.248276973859888</c:v>
                </c:pt>
                <c:pt idx="6">
                  <c:v>79.447933465832506</c:v>
                </c:pt>
                <c:pt idx="7">
                  <c:v>82.264557353185154</c:v>
                </c:pt>
                <c:pt idx="8">
                  <c:v>83.466622398531442</c:v>
                </c:pt>
                <c:pt idx="9">
                  <c:v>84.436230843889888</c:v>
                </c:pt>
                <c:pt idx="10">
                  <c:v>82.03910401852626</c:v>
                </c:pt>
                <c:pt idx="11">
                  <c:v>80.851558728646239</c:v>
                </c:pt>
                <c:pt idx="12">
                  <c:v>80.879828271715809</c:v>
                </c:pt>
                <c:pt idx="13">
                  <c:v>81.574556855636331</c:v>
                </c:pt>
                <c:pt idx="14">
                  <c:v>82.480675204152561</c:v>
                </c:pt>
                <c:pt idx="15">
                  <c:v>85.474423990234811</c:v>
                </c:pt>
                <c:pt idx="16">
                  <c:v>86.469953712203221</c:v>
                </c:pt>
                <c:pt idx="17">
                  <c:v>85.434319120014564</c:v>
                </c:pt>
                <c:pt idx="18">
                  <c:v>87.0620841780039</c:v>
                </c:pt>
                <c:pt idx="19">
                  <c:v>88.613798721817048</c:v>
                </c:pt>
                <c:pt idx="20">
                  <c:v>97.361534904515494</c:v>
                </c:pt>
                <c:pt idx="21">
                  <c:v>94.499057052863108</c:v>
                </c:pt>
                <c:pt idx="22">
                  <c:v>95.230208405396908</c:v>
                </c:pt>
                <c:pt idx="23">
                  <c:v>93.478331852431978</c:v>
                </c:pt>
              </c:numCache>
            </c:numRef>
          </c:val>
          <c:smooth val="0"/>
          <c:extLst>
            <c:ext xmlns:c16="http://schemas.microsoft.com/office/drawing/2014/chart" uri="{C3380CC4-5D6E-409C-BE32-E72D297353CC}">
              <c16:uniqueId val="{00000000-450A-4A55-BB24-BCF16DC4FFAA}"/>
            </c:ext>
          </c:extLst>
        </c:ser>
        <c:ser>
          <c:idx val="5"/>
          <c:order val="1"/>
          <c:tx>
            <c:strRef>
              <c:f>'East African Examples'!$A$10</c:f>
              <c:strCache>
                <c:ptCount val="1"/>
                <c:pt idx="0">
                  <c:v>Kenya</c:v>
                </c:pt>
              </c:strCache>
            </c:strRef>
          </c:tx>
          <c:spPr>
            <a:ln w="28575" cap="rnd">
              <a:solidFill>
                <a:schemeClr val="accent2"/>
              </a:solidFill>
              <a:round/>
            </a:ln>
            <a:effectLst/>
          </c:spPr>
          <c:marker>
            <c:symbol val="none"/>
          </c:marker>
          <c:cat>
            <c:strRef>
              <c:f>'East African Examples'!$B$4:$Y$4</c:f>
              <c:strCache>
                <c:ptCount val="24"/>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strCache>
            </c:strRef>
          </c:cat>
          <c:val>
            <c:numRef>
              <c:f>'East African Examples'!$B$10:$Y$10</c:f>
              <c:numCache>
                <c:formatCode>0.0</c:formatCode>
                <c:ptCount val="24"/>
                <c:pt idx="0">
                  <c:v>25.615137769128111</c:v>
                </c:pt>
                <c:pt idx="1">
                  <c:v>25.070903853184749</c:v>
                </c:pt>
                <c:pt idx="2">
                  <c:v>25.701752508516257</c:v>
                </c:pt>
                <c:pt idx="3">
                  <c:v>24.994713734623804</c:v>
                </c:pt>
                <c:pt idx="4">
                  <c:v>27.131765187796873</c:v>
                </c:pt>
                <c:pt idx="5">
                  <c:v>26.131320489501846</c:v>
                </c:pt>
                <c:pt idx="6">
                  <c:v>22.767156254883755</c:v>
                </c:pt>
                <c:pt idx="7">
                  <c:v>22.933190663160648</c:v>
                </c:pt>
                <c:pt idx="8">
                  <c:v>25.281720858221028</c:v>
                </c:pt>
                <c:pt idx="9">
                  <c:v>21.794438215856768</c:v>
                </c:pt>
                <c:pt idx="10">
                  <c:v>23.903349145876454</c:v>
                </c:pt>
                <c:pt idx="11">
                  <c:v>27.230606757767063</c:v>
                </c:pt>
                <c:pt idx="12">
                  <c:v>26.354560126498811</c:v>
                </c:pt>
                <c:pt idx="13">
                  <c:v>28.260727584917088</c:v>
                </c:pt>
                <c:pt idx="14">
                  <c:v>34.46125798173901</c:v>
                </c:pt>
                <c:pt idx="15">
                  <c:v>36.647754448859629</c:v>
                </c:pt>
                <c:pt idx="16">
                  <c:v>35.525336434219149</c:v>
                </c:pt>
                <c:pt idx="17">
                  <c:v>33.109843162316835</c:v>
                </c:pt>
                <c:pt idx="18">
                  <c:v>31.162682779578549</c:v>
                </c:pt>
                <c:pt idx="19">
                  <c:v>30.798030387447916</c:v>
                </c:pt>
                <c:pt idx="20">
                  <c:v>32.118873636345171</c:v>
                </c:pt>
                <c:pt idx="21">
                  <c:v>31.095615122970283</c:v>
                </c:pt>
                <c:pt idx="22">
                  <c:v>31.230668156212971</c:v>
                </c:pt>
                <c:pt idx="23">
                  <c:v>31.614756292555345</c:v>
                </c:pt>
              </c:numCache>
            </c:numRef>
          </c:val>
          <c:smooth val="0"/>
          <c:extLst>
            <c:ext xmlns:c16="http://schemas.microsoft.com/office/drawing/2014/chart" uri="{C3380CC4-5D6E-409C-BE32-E72D297353CC}">
              <c16:uniqueId val="{00000001-450A-4A55-BB24-BCF16DC4FFAA}"/>
            </c:ext>
          </c:extLst>
        </c:ser>
        <c:ser>
          <c:idx val="8"/>
          <c:order val="2"/>
          <c:tx>
            <c:strRef>
              <c:f>'East African Examples'!$A$13</c:f>
              <c:strCache>
                <c:ptCount val="1"/>
                <c:pt idx="0">
                  <c:v>Tanzania</c:v>
                </c:pt>
              </c:strCache>
            </c:strRef>
          </c:tx>
          <c:spPr>
            <a:ln w="28575" cap="rnd">
              <a:solidFill>
                <a:srgbClr val="FFC000"/>
              </a:solidFill>
              <a:round/>
            </a:ln>
            <a:effectLst/>
          </c:spPr>
          <c:marker>
            <c:symbol val="none"/>
          </c:marker>
          <c:cat>
            <c:strRef>
              <c:f>'East African Examples'!$B$4:$Y$4</c:f>
              <c:strCache>
                <c:ptCount val="24"/>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strCache>
            </c:strRef>
          </c:cat>
          <c:val>
            <c:numRef>
              <c:f>'East African Examples'!$B$13:$Y$13</c:f>
              <c:numCache>
                <c:formatCode>0.0</c:formatCode>
                <c:ptCount val="24"/>
                <c:pt idx="0">
                  <c:v>3.1138731307145342</c:v>
                </c:pt>
                <c:pt idx="1">
                  <c:v>3.7633726660389186</c:v>
                </c:pt>
                <c:pt idx="2">
                  <c:v>4.6116100143249472</c:v>
                </c:pt>
                <c:pt idx="3">
                  <c:v>5.7041113916383592</c:v>
                </c:pt>
                <c:pt idx="4">
                  <c:v>6.5729996777027591</c:v>
                </c:pt>
                <c:pt idx="5">
                  <c:v>7.4245540846119882</c:v>
                </c:pt>
                <c:pt idx="6">
                  <c:v>9.3246277715681796</c:v>
                </c:pt>
                <c:pt idx="7">
                  <c:v>11.103394316057248</c:v>
                </c:pt>
                <c:pt idx="8">
                  <c:v>11.651230691162141</c:v>
                </c:pt>
                <c:pt idx="9">
                  <c:v>11.005840569501816</c:v>
                </c:pt>
                <c:pt idx="10">
                  <c:v>11.504509265471231</c:v>
                </c:pt>
                <c:pt idx="11">
                  <c:v>12.208798872805488</c:v>
                </c:pt>
                <c:pt idx="12">
                  <c:v>12.729156108789457</c:v>
                </c:pt>
                <c:pt idx="13">
                  <c:v>12.460705400836863</c:v>
                </c:pt>
                <c:pt idx="14">
                  <c:v>13.226411616313346</c:v>
                </c:pt>
                <c:pt idx="15">
                  <c:v>14.472044730652406</c:v>
                </c:pt>
                <c:pt idx="16">
                  <c:v>13.559539962225461</c:v>
                </c:pt>
                <c:pt idx="17">
                  <c:v>12.986433446225828</c:v>
                </c:pt>
                <c:pt idx="18">
                  <c:v>12.632036840522204</c:v>
                </c:pt>
                <c:pt idx="19">
                  <c:v>12.539719143406817</c:v>
                </c:pt>
                <c:pt idx="20">
                  <c:v>12.357147937737469</c:v>
                </c:pt>
                <c:pt idx="21">
                  <c:v>12.91051584887774</c:v>
                </c:pt>
                <c:pt idx="22">
                  <c:v>15.101079652531679</c:v>
                </c:pt>
                <c:pt idx="23">
                  <c:v>16.325949782622832</c:v>
                </c:pt>
              </c:numCache>
            </c:numRef>
          </c:val>
          <c:smooth val="0"/>
          <c:extLst>
            <c:ext xmlns:c16="http://schemas.microsoft.com/office/drawing/2014/chart" uri="{C3380CC4-5D6E-409C-BE32-E72D297353CC}">
              <c16:uniqueId val="{00000002-450A-4A55-BB24-BCF16DC4FFAA}"/>
            </c:ext>
          </c:extLst>
        </c:ser>
        <c:ser>
          <c:idx val="10"/>
          <c:order val="3"/>
          <c:tx>
            <c:strRef>
              <c:f>'East African Examples'!$A$15</c:f>
              <c:strCache>
                <c:ptCount val="1"/>
                <c:pt idx="0">
                  <c:v>Viet Nam</c:v>
                </c:pt>
              </c:strCache>
            </c:strRef>
          </c:tx>
          <c:spPr>
            <a:ln w="28575" cap="rnd">
              <a:solidFill>
                <a:srgbClr val="7030A0"/>
              </a:solidFill>
              <a:round/>
            </a:ln>
            <a:effectLst/>
          </c:spPr>
          <c:marker>
            <c:symbol val="none"/>
          </c:marker>
          <c:cat>
            <c:strRef>
              <c:f>'East African Examples'!$B$4:$Y$4</c:f>
              <c:strCache>
                <c:ptCount val="24"/>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strCache>
            </c:strRef>
          </c:cat>
          <c:val>
            <c:numRef>
              <c:f>'East African Examples'!$B$15:$Y$15</c:f>
              <c:numCache>
                <c:formatCode>0.0</c:formatCode>
                <c:ptCount val="24"/>
                <c:pt idx="0">
                  <c:v>35.259074009500821</c:v>
                </c:pt>
                <c:pt idx="1">
                  <c:v>39.290393625531117</c:v>
                </c:pt>
                <c:pt idx="2">
                  <c:v>43.130774485685805</c:v>
                </c:pt>
                <c:pt idx="3">
                  <c:v>48.372350813360008</c:v>
                </c:pt>
                <c:pt idx="4">
                  <c:v>58.722430788458659</c:v>
                </c:pt>
                <c:pt idx="5">
                  <c:v>60.466787782507893</c:v>
                </c:pt>
                <c:pt idx="6">
                  <c:v>65.359542373759496</c:v>
                </c:pt>
                <c:pt idx="7">
                  <c:v>85.639687383950033</c:v>
                </c:pt>
                <c:pt idx="8">
                  <c:v>82.872770965200885</c:v>
                </c:pt>
                <c:pt idx="9">
                  <c:v>103.32235376964529</c:v>
                </c:pt>
                <c:pt idx="10">
                  <c:v>90.353170104988166</c:v>
                </c:pt>
                <c:pt idx="11">
                  <c:v>79.943081820446679</c:v>
                </c:pt>
                <c:pt idx="12">
                  <c:v>75.549391371090536</c:v>
                </c:pt>
                <c:pt idx="13">
                  <c:v>77.558110821047549</c:v>
                </c:pt>
                <c:pt idx="14">
                  <c:v>80.00103149024153</c:v>
                </c:pt>
                <c:pt idx="15">
                  <c:v>90.399227327708957</c:v>
                </c:pt>
                <c:pt idx="16">
                  <c:v>98.858960765513928</c:v>
                </c:pt>
                <c:pt idx="17">
                  <c:v>103.9720322574714</c:v>
                </c:pt>
                <c:pt idx="18">
                  <c:v>105.27598468354691</c:v>
                </c:pt>
                <c:pt idx="19">
                  <c:v>108.03190093336073</c:v>
                </c:pt>
                <c:pt idx="20">
                  <c:v>115.52534993774137</c:v>
                </c:pt>
                <c:pt idx="21">
                  <c:v>124.28289874766531</c:v>
                </c:pt>
                <c:pt idx="22">
                  <c:v>125.91202025647124</c:v>
                </c:pt>
              </c:numCache>
            </c:numRef>
          </c:val>
          <c:smooth val="0"/>
          <c:extLst>
            <c:ext xmlns:c16="http://schemas.microsoft.com/office/drawing/2014/chart" uri="{C3380CC4-5D6E-409C-BE32-E72D297353CC}">
              <c16:uniqueId val="{00000003-450A-4A55-BB24-BCF16DC4FFAA}"/>
            </c:ext>
          </c:extLst>
        </c:ser>
        <c:ser>
          <c:idx val="0"/>
          <c:order val="4"/>
          <c:tx>
            <c:v>Rwanda</c:v>
          </c:tx>
          <c:spPr>
            <a:ln w="28575" cap="rnd">
              <a:solidFill>
                <a:schemeClr val="accent1"/>
              </a:solidFill>
              <a:round/>
            </a:ln>
            <a:effectLst/>
          </c:spPr>
          <c:marker>
            <c:symbol val="none"/>
          </c:marker>
          <c:val>
            <c:numRef>
              <c:f>'East African Examples'!$B$11:$Y$11</c:f>
              <c:numCache>
                <c:formatCode>0.0</c:formatCode>
                <c:ptCount val="24"/>
                <c:pt idx="0">
                  <c:v>8.5943275059946895</c:v>
                </c:pt>
                <c:pt idx="1">
                  <c:v>8.8570874935101216</c:v>
                </c:pt>
                <c:pt idx="2">
                  <c:v>9.1420689346773045</c:v>
                </c:pt>
                <c:pt idx="3">
                  <c:v>8.6497879416643784</c:v>
                </c:pt>
                <c:pt idx="4">
                  <c:v>9.6282255687549245</c:v>
                </c:pt>
                <c:pt idx="5">
                  <c:v>10.109334328286112</c:v>
                </c:pt>
                <c:pt idx="6">
                  <c:v>11.53098178451696</c:v>
                </c:pt>
                <c:pt idx="7">
                  <c:v>11.818416576481011</c:v>
                </c:pt>
                <c:pt idx="8">
                  <c:v>13.199857566058032</c:v>
                </c:pt>
                <c:pt idx="9">
                  <c:v>10.965523135160881</c:v>
                </c:pt>
                <c:pt idx="10">
                  <c:v>11.340673992469446</c:v>
                </c:pt>
                <c:pt idx="11">
                  <c:v>13.056971780338575</c:v>
                </c:pt>
                <c:pt idx="12">
                  <c:v>15.542838440576116</c:v>
                </c:pt>
                <c:pt idx="13">
                  <c:v>16.027153388491065</c:v>
                </c:pt>
                <c:pt idx="14">
                  <c:v>17.390551356343487</c:v>
                </c:pt>
                <c:pt idx="15">
                  <c:v>20.739643504959368</c:v>
                </c:pt>
                <c:pt idx="16">
                  <c:v>20.292246487277019</c:v>
                </c:pt>
                <c:pt idx="17">
                  <c:v>20.42646908088167</c:v>
                </c:pt>
                <c:pt idx="18">
                  <c:v>21.234467184290036</c:v>
                </c:pt>
                <c:pt idx="19">
                  <c:v>21.330508439650938</c:v>
                </c:pt>
                <c:pt idx="20">
                  <c:v>24.91830529530322</c:v>
                </c:pt>
                <c:pt idx="21">
                  <c:v>25.246101281586903</c:v>
                </c:pt>
                <c:pt idx="22">
                  <c:v>22.748565674471369</c:v>
                </c:pt>
                <c:pt idx="23">
                  <c:v>22.642172398601492</c:v>
                </c:pt>
              </c:numCache>
            </c:numRef>
          </c:val>
          <c:smooth val="0"/>
          <c:extLst>
            <c:ext xmlns:c16="http://schemas.microsoft.com/office/drawing/2014/chart" uri="{C3380CC4-5D6E-409C-BE32-E72D297353CC}">
              <c16:uniqueId val="{00000004-450A-4A55-BB24-BCF16DC4FFAA}"/>
            </c:ext>
          </c:extLst>
        </c:ser>
        <c:dLbls>
          <c:showLegendKey val="0"/>
          <c:showVal val="0"/>
          <c:showCatName val="0"/>
          <c:showSerName val="0"/>
          <c:showPercent val="0"/>
          <c:showBubbleSize val="0"/>
        </c:dLbls>
        <c:smooth val="0"/>
        <c:axId val="511558992"/>
        <c:axId val="511561288"/>
      </c:lineChart>
      <c:catAx>
        <c:axId val="5115589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511561288"/>
        <c:crosses val="autoZero"/>
        <c:auto val="1"/>
        <c:lblAlgn val="ctr"/>
        <c:lblOffset val="100"/>
        <c:noMultiLvlLbl val="0"/>
      </c:catAx>
      <c:valAx>
        <c:axId val="511561288"/>
        <c:scaling>
          <c:orientation val="minMax"/>
          <c:max val="130"/>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51155899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Data!$B$5674</c:f>
              <c:strCache>
                <c:ptCount val="1"/>
                <c:pt idx="0">
                  <c:v>2000</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Data!$A$5675:$A$5677</c:f>
              <c:strCache>
                <c:ptCount val="2"/>
                <c:pt idx="0">
                  <c:v>East Africa</c:v>
                </c:pt>
                <c:pt idx="1">
                  <c:v>Rwanda</c:v>
                </c:pt>
              </c:strCache>
              <c:extLst/>
            </c:strRef>
          </c:cat>
          <c:val>
            <c:numRef>
              <c:f>Data!$B$5675:$B$5677</c:f>
              <c:numCache>
                <c:formatCode>General</c:formatCode>
                <c:ptCount val="2"/>
                <c:pt idx="0">
                  <c:v>54.3</c:v>
                </c:pt>
                <c:pt idx="1">
                  <c:v>60</c:v>
                </c:pt>
              </c:numCache>
              <c:extLst/>
            </c:numRef>
          </c:val>
          <c:extLst>
            <c:ext xmlns:c16="http://schemas.microsoft.com/office/drawing/2014/chart" uri="{C3380CC4-5D6E-409C-BE32-E72D297353CC}">
              <c16:uniqueId val="{00000000-6780-473F-998B-8E4E0A65AD0D}"/>
            </c:ext>
          </c:extLst>
        </c:ser>
        <c:ser>
          <c:idx val="1"/>
          <c:order val="1"/>
          <c:tx>
            <c:strRef>
              <c:f>Data!$C$5674</c:f>
              <c:strCache>
                <c:ptCount val="1"/>
                <c:pt idx="0">
                  <c:v>2012</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Data!$A$5675:$A$5677</c:f>
              <c:strCache>
                <c:ptCount val="2"/>
                <c:pt idx="0">
                  <c:v>East Africa</c:v>
                </c:pt>
                <c:pt idx="1">
                  <c:v>Rwanda</c:v>
                </c:pt>
              </c:strCache>
              <c:extLst/>
            </c:strRef>
          </c:cat>
          <c:val>
            <c:numRef>
              <c:f>Data!$C$5675:$C$5677</c:f>
              <c:numCache>
                <c:formatCode>General</c:formatCode>
                <c:ptCount val="2"/>
                <c:pt idx="0">
                  <c:v>59.6</c:v>
                </c:pt>
                <c:pt idx="1">
                  <c:v>64</c:v>
                </c:pt>
              </c:numCache>
              <c:extLst/>
            </c:numRef>
          </c:val>
          <c:extLst>
            <c:ext xmlns:c16="http://schemas.microsoft.com/office/drawing/2014/chart" uri="{C3380CC4-5D6E-409C-BE32-E72D297353CC}">
              <c16:uniqueId val="{00000001-6780-473F-998B-8E4E0A65AD0D}"/>
            </c:ext>
          </c:extLst>
        </c:ser>
        <c:ser>
          <c:idx val="2"/>
          <c:order val="2"/>
          <c:tx>
            <c:strRef>
              <c:f>Data!$D$5674</c:f>
              <c:strCache>
                <c:ptCount val="1"/>
                <c:pt idx="0">
                  <c:v>2022</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Data!$A$5675:$A$5677</c:f>
              <c:strCache>
                <c:ptCount val="2"/>
                <c:pt idx="0">
                  <c:v>East Africa</c:v>
                </c:pt>
                <c:pt idx="1">
                  <c:v>Rwanda</c:v>
                </c:pt>
              </c:strCache>
              <c:extLst/>
            </c:strRef>
          </c:cat>
          <c:val>
            <c:numRef>
              <c:f>Data!$D$5675:$D$5677</c:f>
              <c:numCache>
                <c:formatCode>General</c:formatCode>
                <c:ptCount val="2"/>
                <c:pt idx="0">
                  <c:v>66.3</c:v>
                </c:pt>
                <c:pt idx="1">
                  <c:v>76</c:v>
                </c:pt>
              </c:numCache>
              <c:extLst/>
            </c:numRef>
          </c:val>
          <c:extLst>
            <c:ext xmlns:c16="http://schemas.microsoft.com/office/drawing/2014/chart" uri="{C3380CC4-5D6E-409C-BE32-E72D297353CC}">
              <c16:uniqueId val="{00000002-6780-473F-998B-8E4E0A65AD0D}"/>
            </c:ext>
          </c:extLst>
        </c:ser>
        <c:dLbls>
          <c:dLblPos val="outEnd"/>
          <c:showLegendKey val="0"/>
          <c:showVal val="1"/>
          <c:showCatName val="0"/>
          <c:showSerName val="0"/>
          <c:showPercent val="0"/>
          <c:showBubbleSize val="0"/>
        </c:dLbls>
        <c:gapWidth val="150"/>
        <c:overlap val="-27"/>
        <c:axId val="390447103"/>
        <c:axId val="390448063"/>
      </c:barChart>
      <c:catAx>
        <c:axId val="39044710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390448063"/>
        <c:crosses val="autoZero"/>
        <c:auto val="1"/>
        <c:lblAlgn val="ctr"/>
        <c:lblOffset val="100"/>
        <c:noMultiLvlLbl val="0"/>
      </c:catAx>
      <c:valAx>
        <c:axId val="390448063"/>
        <c:scaling>
          <c:orientation val="minMax"/>
        </c:scaling>
        <c:delete val="0"/>
        <c:axPos val="l"/>
        <c:majorGridlines>
          <c:spPr>
            <a:ln w="9525" cap="flat" cmpd="sng" algn="ctr">
              <a:no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39044710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400"/>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5.2874173342960948E-2"/>
          <c:y val="2.0511197958294976E-2"/>
          <c:w val="0.93874156098789618"/>
          <c:h val="0.91680073626612102"/>
        </c:manualLayout>
      </c:layout>
      <c:barChart>
        <c:barDir val="col"/>
        <c:grouping val="clustered"/>
        <c:varyColors val="0"/>
        <c:ser>
          <c:idx val="0"/>
          <c:order val="0"/>
          <c:tx>
            <c:strRef>
              <c:f>GDP!$C$45</c:f>
              <c:strCache>
                <c:ptCount val="1"/>
                <c:pt idx="0">
                  <c:v>AGRICULTURE, FORESTRY &amp; FISHING</c:v>
                </c:pt>
              </c:strCache>
            </c:strRef>
          </c:tx>
          <c:spPr>
            <a:solidFill>
              <a:srgbClr val="00B050"/>
            </a:solidFill>
            <a:ln>
              <a:noFill/>
            </a:ln>
            <a:effectLst/>
          </c:spPr>
          <c:invertIfNegative val="0"/>
          <c:dLbls>
            <c:dLbl>
              <c:idx val="0"/>
              <c:layout>
                <c:manualLayout>
                  <c:x val="0"/>
                  <c:y val="0.32565631129884354"/>
                </c:manualLayout>
              </c:layout>
              <c:spPr>
                <a:noFill/>
                <a:ln>
                  <a:noFill/>
                </a:ln>
                <a:effectLst/>
              </c:spPr>
              <c:txPr>
                <a:bodyPr rot="5400000" spcFirstLastPara="1" vertOverflow="ellipsis" vert="horz" wrap="square" lIns="38100" tIns="19050" rIns="38100" bIns="19050" anchor="ctr" anchorCtr="1">
                  <a:spAutoFit/>
                </a:bodyPr>
                <a:lstStyle/>
                <a:p>
                  <a:pPr>
                    <a:defRPr sz="850" b="1" i="0" u="none" strike="noStrike" kern="1200" baseline="0">
                      <a:solidFill>
                        <a:schemeClr val="bg1"/>
                      </a:solidFill>
                      <a:latin typeface="+mn-lt"/>
                      <a:ea typeface="+mn-ea"/>
                      <a:cs typeface="+mn-cs"/>
                    </a:defRPr>
                  </a:pPr>
                  <a:endParaRPr lang="en-US"/>
                </a:p>
              </c:txPr>
              <c:dLblPos val="outEnd"/>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3-3073-4841-920B-BC106A39758A}"/>
                </c:ext>
              </c:extLst>
            </c:dLbl>
            <c:dLbl>
              <c:idx val="1"/>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3073-4841-920B-BC106A39758A}"/>
                </c:ext>
              </c:extLst>
            </c:dLbl>
            <c:dLbl>
              <c:idx val="2"/>
              <c:spPr>
                <a:noFill/>
                <a:ln>
                  <a:noFill/>
                </a:ln>
                <a:effectLst/>
              </c:spPr>
              <c:txPr>
                <a:bodyPr rot="0" spcFirstLastPara="1" vertOverflow="ellipsis" vert="horz" wrap="square" lIns="38100" tIns="19050" rIns="38100" bIns="19050" anchor="ctr" anchorCtr="1">
                  <a:noAutofit/>
                </a:bodyPr>
                <a:lstStyle/>
                <a:p>
                  <a:pPr>
                    <a:defRPr sz="11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3073-4841-920B-BC106A39758A}"/>
                </c:ext>
              </c:extLst>
            </c:dLbl>
            <c:dLbl>
              <c:idx val="3"/>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3073-4841-920B-BC106A39758A}"/>
                </c:ext>
              </c:extLst>
            </c:dLbl>
            <c:spPr>
              <a:noFill/>
              <a:ln>
                <a:noFill/>
              </a:ln>
              <a:effectLst/>
            </c:spPr>
            <c:txPr>
              <a:bodyPr rot="5400000" spcFirstLastPara="1" vertOverflow="ellipsis" vert="horz" wrap="square" lIns="38100" tIns="19050" rIns="38100" bIns="19050" anchor="ctr" anchorCtr="1">
                <a:spAutoFit/>
              </a:bodyPr>
              <a:lstStyle/>
              <a:p>
                <a:pPr>
                  <a:defRPr sz="850" b="1" i="0" u="none" strike="noStrike" kern="1200" baseline="0">
                    <a:solidFill>
                      <a:schemeClr val="tx1">
                        <a:lumMod val="75000"/>
                        <a:lumOff val="25000"/>
                      </a:schemeClr>
                    </a:solidFill>
                    <a:latin typeface="+mn-lt"/>
                    <a:ea typeface="+mn-ea"/>
                    <a:cs typeface="+mn-cs"/>
                  </a:defRPr>
                </a:pPr>
                <a:endParaRPr lang="en-US"/>
              </a:p>
            </c:txPr>
            <c:dLblPos val="inEnd"/>
            <c:showLegendKey val="0"/>
            <c:showVal val="0"/>
            <c:showCatName val="0"/>
            <c:showSerName val="1"/>
            <c:showPercent val="0"/>
            <c:showBubbleSize val="0"/>
            <c:showLeaderLines val="0"/>
            <c:extLst>
              <c:ext xmlns:c15="http://schemas.microsoft.com/office/drawing/2012/chart" uri="{CE6537A1-D6FC-4f65-9D91-7224C49458BB}">
                <c15:showLeaderLines val="1"/>
              </c:ext>
            </c:extLst>
          </c:dLbls>
          <c:cat>
            <c:strRef>
              <c:f>GDP!$Q$41:$T$41</c:f>
              <c:strCache>
                <c:ptCount val="4"/>
                <c:pt idx="0">
                  <c:v>2024 Q1</c:v>
                </c:pt>
                <c:pt idx="1">
                  <c:v>2024 Q2</c:v>
                </c:pt>
                <c:pt idx="2">
                  <c:v>2024 Q3</c:v>
                </c:pt>
                <c:pt idx="3">
                  <c:v>2024 Q4</c:v>
                </c:pt>
              </c:strCache>
              <c:extLst/>
            </c:strRef>
          </c:cat>
          <c:val>
            <c:numRef>
              <c:f>GDP!$Q$45:$T$45</c:f>
              <c:numCache>
                <c:formatCode>0%</c:formatCode>
                <c:ptCount val="4"/>
                <c:pt idx="0">
                  <c:v>7.0000000000000007E-2</c:v>
                </c:pt>
                <c:pt idx="1">
                  <c:v>7.0000000000000007E-2</c:v>
                </c:pt>
                <c:pt idx="2">
                  <c:v>0.04</c:v>
                </c:pt>
                <c:pt idx="3">
                  <c:v>0.03</c:v>
                </c:pt>
              </c:numCache>
              <c:extLst/>
            </c:numRef>
          </c:val>
          <c:extLst>
            <c:ext xmlns:c16="http://schemas.microsoft.com/office/drawing/2014/chart" uri="{C3380CC4-5D6E-409C-BE32-E72D297353CC}">
              <c16:uniqueId val="{00000000-EDDE-4CD2-BBEA-BF1D64700094}"/>
            </c:ext>
          </c:extLst>
        </c:ser>
        <c:ser>
          <c:idx val="1"/>
          <c:order val="1"/>
          <c:tx>
            <c:strRef>
              <c:f>GDP!$C$51</c:f>
              <c:strCache>
                <c:ptCount val="1"/>
                <c:pt idx="0">
                  <c:v>INDUSTRY</c:v>
                </c:pt>
              </c:strCache>
            </c:strRef>
          </c:tx>
          <c:spPr>
            <a:solidFill>
              <a:srgbClr val="F46D29"/>
            </a:solidFill>
            <a:ln>
              <a:noFill/>
            </a:ln>
            <a:effectLst/>
          </c:spPr>
          <c:invertIfNegative val="0"/>
          <c:dLbls>
            <c:dLbl>
              <c:idx val="1"/>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2F46-4602-80B1-D5CA358C863B}"/>
                </c:ext>
              </c:extLst>
            </c:dLbl>
            <c:dLbl>
              <c:idx val="2"/>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2F46-4602-80B1-D5CA358C863B}"/>
                </c:ext>
              </c:extLst>
            </c:dLbl>
            <c:dLbl>
              <c:idx val="3"/>
              <c:tx>
                <c:rich>
                  <a:bodyPr rot="0" spcFirstLastPara="1" vertOverflow="ellipsis" vert="horz" wrap="square" lIns="38100" tIns="19050" rIns="38100" bIns="19050" anchor="ctr" anchorCtr="1">
                    <a:spAutoFit/>
                  </a:bodyPr>
                  <a:lstStyle/>
                  <a:p>
                    <a:pPr>
                      <a:defRPr sz="1100" b="1" i="0" u="none" strike="noStrike" kern="1200" baseline="0">
                        <a:solidFill>
                          <a:schemeClr val="bg1"/>
                        </a:solidFill>
                        <a:latin typeface="+mn-lt"/>
                        <a:ea typeface="+mn-ea"/>
                        <a:cs typeface="+mn-cs"/>
                      </a:defRPr>
                    </a:pPr>
                    <a:fld id="{F931CBF0-DF39-4492-8A29-FD5D955746D8}" type="VALUE">
                      <a:rPr lang="en-US">
                        <a:solidFill>
                          <a:schemeClr val="tx1"/>
                        </a:solidFill>
                      </a:rPr>
                      <a:pPr>
                        <a:defRPr sz="1100" b="1" i="0" u="none" strike="noStrike" kern="1200" baseline="0">
                          <a:solidFill>
                            <a:schemeClr val="bg1"/>
                          </a:solidFill>
                          <a:latin typeface="+mn-lt"/>
                          <a:ea typeface="+mn-ea"/>
                          <a:cs typeface="+mn-cs"/>
                        </a:defRPr>
                      </a:pPr>
                      <a:t>[VALUE]</a:t>
                    </a:fld>
                    <a:endParaRPr lang="en-GB"/>
                  </a:p>
                </c:rich>
              </c:tx>
              <c:spPr>
                <a:noFill/>
                <a:ln>
                  <a:noFill/>
                </a:ln>
                <a:effectLst/>
              </c:spPr>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2F46-4602-80B1-D5CA358C863B}"/>
                </c:ext>
              </c:extLst>
            </c:dLbl>
            <c:spPr>
              <a:noFill/>
              <a:ln>
                <a:noFill/>
              </a:ln>
              <a:effectLst/>
            </c:spPr>
            <c:txPr>
              <a:bodyPr rot="5400000" spcFirstLastPara="1" vertOverflow="ellipsis" vert="horz" wrap="square" lIns="38100" tIns="19050" rIns="38100" bIns="19050" anchor="ctr" anchorCtr="1">
                <a:spAutoFit/>
              </a:bodyPr>
              <a:lstStyle/>
              <a:p>
                <a:pPr>
                  <a:defRPr sz="1100" b="1" i="0" u="none" strike="noStrike" kern="1200" baseline="0">
                    <a:solidFill>
                      <a:schemeClr val="bg1"/>
                    </a:solidFill>
                    <a:latin typeface="+mn-lt"/>
                    <a:ea typeface="+mn-ea"/>
                    <a:cs typeface="+mn-cs"/>
                  </a:defRPr>
                </a:pPr>
                <a:endParaRPr lang="en-US"/>
              </a:p>
            </c:txPr>
            <c:dLblPos val="inEnd"/>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Lit>
              <c:ptCount val="4"/>
              <c:pt idx="0">
                <c:v>2024 Q1</c:v>
              </c:pt>
              <c:pt idx="1">
                <c:v>2024 Q2</c:v>
              </c:pt>
              <c:pt idx="2">
                <c:v>2024 Q3</c:v>
              </c:pt>
              <c:pt idx="3">
                <c:v>2024 Q4</c:v>
              </c:pt>
              <c:extLst>
                <c:ext xmlns:c15="http://schemas.microsoft.com/office/drawing/2012/chart" uri="{02D57815-91ED-43cb-92C2-25804820EDAC}">
                  <c15:autoCat val="1"/>
                </c:ext>
              </c:extLst>
            </c:strLit>
          </c:cat>
          <c:val>
            <c:numRef>
              <c:f>GDP!$Q$51:$T$51</c:f>
              <c:numCache>
                <c:formatCode>0%</c:formatCode>
                <c:ptCount val="4"/>
                <c:pt idx="0">
                  <c:v>0.11</c:v>
                </c:pt>
                <c:pt idx="1">
                  <c:v>0.15</c:v>
                </c:pt>
                <c:pt idx="2">
                  <c:v>0.08</c:v>
                </c:pt>
                <c:pt idx="3">
                  <c:v>7.0000000000000007E-2</c:v>
                </c:pt>
              </c:numCache>
              <c:extLst/>
            </c:numRef>
          </c:val>
          <c:extLst>
            <c:ext xmlns:c16="http://schemas.microsoft.com/office/drawing/2014/chart" uri="{C3380CC4-5D6E-409C-BE32-E72D297353CC}">
              <c16:uniqueId val="{00000001-EDDE-4CD2-BBEA-BF1D64700094}"/>
            </c:ext>
          </c:extLst>
        </c:ser>
        <c:ser>
          <c:idx val="2"/>
          <c:order val="2"/>
          <c:tx>
            <c:strRef>
              <c:f>GDP!$C$65</c:f>
              <c:strCache>
                <c:ptCount val="1"/>
                <c:pt idx="0">
                  <c:v>SERVICES</c:v>
                </c:pt>
              </c:strCache>
            </c:strRef>
          </c:tx>
          <c:spPr>
            <a:solidFill>
              <a:schemeClr val="accent3"/>
            </a:solidFill>
            <a:ln>
              <a:noFill/>
            </a:ln>
            <a:effectLst/>
          </c:spPr>
          <c:invertIfNegative val="0"/>
          <c:dPt>
            <c:idx val="0"/>
            <c:invertIfNegative val="0"/>
            <c:bubble3D val="0"/>
            <c:spPr>
              <a:solidFill>
                <a:srgbClr val="FFC000"/>
              </a:solidFill>
              <a:ln>
                <a:noFill/>
              </a:ln>
              <a:effectLst/>
            </c:spPr>
            <c:extLst>
              <c:ext xmlns:c16="http://schemas.microsoft.com/office/drawing/2014/chart" uri="{C3380CC4-5D6E-409C-BE32-E72D297353CC}">
                <c16:uniqueId val="{00000000-2F46-4602-80B1-D5CA358C863B}"/>
              </c:ext>
            </c:extLst>
          </c:dPt>
          <c:dPt>
            <c:idx val="1"/>
            <c:invertIfNegative val="0"/>
            <c:bubble3D val="0"/>
            <c:spPr>
              <a:solidFill>
                <a:srgbClr val="FFC000"/>
              </a:solidFill>
              <a:ln>
                <a:noFill/>
              </a:ln>
              <a:effectLst/>
            </c:spPr>
            <c:extLst>
              <c:ext xmlns:c16="http://schemas.microsoft.com/office/drawing/2014/chart" uri="{C3380CC4-5D6E-409C-BE32-E72D297353CC}">
                <c16:uniqueId val="{00000001-2F46-4602-80B1-D5CA358C863B}"/>
              </c:ext>
            </c:extLst>
          </c:dPt>
          <c:dPt>
            <c:idx val="2"/>
            <c:invertIfNegative val="0"/>
            <c:bubble3D val="0"/>
            <c:spPr>
              <a:solidFill>
                <a:srgbClr val="FFC000"/>
              </a:solidFill>
              <a:ln>
                <a:noFill/>
              </a:ln>
              <a:effectLst/>
            </c:spPr>
            <c:extLst>
              <c:ext xmlns:c16="http://schemas.microsoft.com/office/drawing/2014/chart" uri="{C3380CC4-5D6E-409C-BE32-E72D297353CC}">
                <c16:uniqueId val="{00000002-2F46-4602-80B1-D5CA358C863B}"/>
              </c:ext>
            </c:extLst>
          </c:dPt>
          <c:dPt>
            <c:idx val="3"/>
            <c:invertIfNegative val="0"/>
            <c:bubble3D val="0"/>
            <c:spPr>
              <a:solidFill>
                <a:srgbClr val="FFC000"/>
              </a:solidFill>
              <a:ln>
                <a:noFill/>
              </a:ln>
              <a:effectLst/>
            </c:spPr>
            <c:extLst>
              <c:ext xmlns:c16="http://schemas.microsoft.com/office/drawing/2014/chart" uri="{C3380CC4-5D6E-409C-BE32-E72D297353CC}">
                <c16:uniqueId val="{00000003-2F46-4602-80B1-D5CA358C863B}"/>
              </c:ext>
            </c:extLst>
          </c:dPt>
          <c:dLbls>
            <c:dLbl>
              <c:idx val="1"/>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F46-4602-80B1-D5CA358C863B}"/>
                </c:ext>
              </c:extLst>
            </c:dLbl>
            <c:dLbl>
              <c:idx val="2"/>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2F46-4602-80B1-D5CA358C863B}"/>
                </c:ext>
              </c:extLst>
            </c:dLbl>
            <c:dLbl>
              <c:idx val="3"/>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2F46-4602-80B1-D5CA358C863B}"/>
                </c:ext>
              </c:extLst>
            </c:dLbl>
            <c:spPr>
              <a:noFill/>
              <a:ln>
                <a:noFill/>
              </a:ln>
              <a:effectLst/>
            </c:spPr>
            <c:txPr>
              <a:bodyPr rot="5400000" spcFirstLastPara="1" vertOverflow="ellipsis" vert="horz" wrap="square" lIns="38100" tIns="19050" rIns="38100" bIns="19050" anchor="ctr" anchorCtr="1">
                <a:spAutoFit/>
              </a:bodyPr>
              <a:lstStyle/>
              <a:p>
                <a:pPr>
                  <a:defRPr sz="1100" b="1" i="0" u="none" strike="noStrike" kern="1200" baseline="0">
                    <a:solidFill>
                      <a:schemeClr val="bg1"/>
                    </a:solidFill>
                    <a:latin typeface="+mn-lt"/>
                    <a:ea typeface="+mn-ea"/>
                    <a:cs typeface="+mn-cs"/>
                  </a:defRPr>
                </a:pPr>
                <a:endParaRPr lang="en-US"/>
              </a:p>
            </c:txPr>
            <c:dLblPos val="inEnd"/>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Lit>
              <c:ptCount val="4"/>
              <c:pt idx="0">
                <c:v>2024 Q1</c:v>
              </c:pt>
              <c:pt idx="1">
                <c:v>2024 Q2</c:v>
              </c:pt>
              <c:pt idx="2">
                <c:v>2024 Q3</c:v>
              </c:pt>
              <c:pt idx="3">
                <c:v>2024 Q4</c:v>
              </c:pt>
              <c:extLst>
                <c:ext xmlns:c15="http://schemas.microsoft.com/office/drawing/2012/chart" uri="{02D57815-91ED-43cb-92C2-25804820EDAC}">
                  <c15:autoCat val="1"/>
                </c:ext>
              </c:extLst>
            </c:strLit>
          </c:cat>
          <c:val>
            <c:numRef>
              <c:f>GDP!$Q$65:$T$65</c:f>
              <c:numCache>
                <c:formatCode>0%</c:formatCode>
                <c:ptCount val="4"/>
                <c:pt idx="0">
                  <c:v>0.11</c:v>
                </c:pt>
                <c:pt idx="1">
                  <c:v>0.1</c:v>
                </c:pt>
                <c:pt idx="2">
                  <c:v>0.1</c:v>
                </c:pt>
                <c:pt idx="3">
                  <c:v>0.11</c:v>
                </c:pt>
              </c:numCache>
              <c:extLst/>
            </c:numRef>
          </c:val>
          <c:extLst>
            <c:ext xmlns:c16="http://schemas.microsoft.com/office/drawing/2014/chart" uri="{C3380CC4-5D6E-409C-BE32-E72D297353CC}">
              <c16:uniqueId val="{00000002-EDDE-4CD2-BBEA-BF1D64700094}"/>
            </c:ext>
          </c:extLst>
        </c:ser>
        <c:ser>
          <c:idx val="3"/>
          <c:order val="3"/>
          <c:tx>
            <c:strRef>
              <c:f>GDP!$C$66</c:f>
              <c:strCache>
                <c:ptCount val="1"/>
                <c:pt idx="0">
                  <c:v>TRADE &amp;TRANSPORT</c:v>
                </c:pt>
              </c:strCache>
            </c:strRef>
          </c:tx>
          <c:spPr>
            <a:solidFill>
              <a:srgbClr val="0BADDB"/>
            </a:solidFill>
            <a:ln>
              <a:noFill/>
            </a:ln>
            <a:effectLst/>
          </c:spPr>
          <c:invertIfNegative val="0"/>
          <c:dLbls>
            <c:dLbl>
              <c:idx val="1"/>
              <c:tx>
                <c:rich>
                  <a:bodyPr rot="0" spcFirstLastPara="1" vertOverflow="ellipsis" vert="horz" wrap="square" lIns="38100" tIns="19050" rIns="38100" bIns="19050" anchor="ctr" anchorCtr="1">
                    <a:spAutoFit/>
                  </a:bodyPr>
                  <a:lstStyle/>
                  <a:p>
                    <a:pPr>
                      <a:defRPr sz="1100" b="1" i="0" u="none" strike="noStrike" kern="1200" baseline="0">
                        <a:solidFill>
                          <a:schemeClr val="bg1"/>
                        </a:solidFill>
                        <a:latin typeface="+mn-lt"/>
                        <a:ea typeface="+mn-ea"/>
                        <a:cs typeface="+mn-cs"/>
                      </a:defRPr>
                    </a:pPr>
                    <a:fld id="{81F40BB7-85B5-457F-A3AA-55F92765EC83}" type="VALUE">
                      <a:rPr lang="en-US">
                        <a:solidFill>
                          <a:schemeClr val="tx1"/>
                        </a:solidFill>
                      </a:rPr>
                      <a:pPr>
                        <a:defRPr sz="1100" b="1" i="0" u="none" strike="noStrike" kern="1200" baseline="0">
                          <a:solidFill>
                            <a:schemeClr val="bg1"/>
                          </a:solidFill>
                          <a:latin typeface="+mn-lt"/>
                          <a:ea typeface="+mn-ea"/>
                          <a:cs typeface="+mn-cs"/>
                        </a:defRPr>
                      </a:pPr>
                      <a:t>[VALUE]</a:t>
                    </a:fld>
                    <a:endParaRPr lang="en-GB"/>
                  </a:p>
                </c:rich>
              </c:tx>
              <c:spPr>
                <a:noFill/>
                <a:ln>
                  <a:noFill/>
                </a:ln>
                <a:effectLst/>
              </c:spPr>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B-2F46-4602-80B1-D5CA358C863B}"/>
                </c:ext>
              </c:extLst>
            </c:dLbl>
            <c:dLbl>
              <c:idx val="2"/>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2F46-4602-80B1-D5CA358C863B}"/>
                </c:ext>
              </c:extLst>
            </c:dLbl>
            <c:dLbl>
              <c:idx val="3"/>
              <c:tx>
                <c:rich>
                  <a:bodyPr rot="0" spcFirstLastPara="1" vertOverflow="ellipsis" vert="horz" wrap="square" lIns="38100" tIns="19050" rIns="38100" bIns="19050" anchor="ctr" anchorCtr="1">
                    <a:spAutoFit/>
                  </a:bodyPr>
                  <a:lstStyle/>
                  <a:p>
                    <a:pPr>
                      <a:defRPr sz="1100" b="1" i="0" u="none" strike="noStrike" kern="1200" baseline="0">
                        <a:solidFill>
                          <a:schemeClr val="bg1"/>
                        </a:solidFill>
                        <a:latin typeface="+mn-lt"/>
                        <a:ea typeface="+mn-ea"/>
                        <a:cs typeface="+mn-cs"/>
                      </a:defRPr>
                    </a:pPr>
                    <a:fld id="{3A9D039F-9AE4-4A93-9B25-85E988387A5B}" type="VALUE">
                      <a:rPr lang="en-US">
                        <a:solidFill>
                          <a:schemeClr val="tx1"/>
                        </a:solidFill>
                      </a:rPr>
                      <a:pPr>
                        <a:defRPr sz="1100" b="1" i="0" u="none" strike="noStrike" kern="1200" baseline="0">
                          <a:solidFill>
                            <a:schemeClr val="bg1"/>
                          </a:solidFill>
                          <a:latin typeface="+mn-lt"/>
                          <a:ea typeface="+mn-ea"/>
                          <a:cs typeface="+mn-cs"/>
                        </a:defRPr>
                      </a:pPr>
                      <a:t>[VALUE]</a:t>
                    </a:fld>
                    <a:endParaRPr lang="en-GB"/>
                  </a:p>
                </c:rich>
              </c:tx>
              <c:spPr>
                <a:noFill/>
                <a:ln>
                  <a:noFill/>
                </a:ln>
                <a:effectLst/>
              </c:spPr>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2F46-4602-80B1-D5CA358C863B}"/>
                </c:ext>
              </c:extLst>
            </c:dLbl>
            <c:spPr>
              <a:noFill/>
              <a:ln>
                <a:noFill/>
              </a:ln>
              <a:effectLst/>
            </c:spPr>
            <c:txPr>
              <a:bodyPr spcFirstLastPara="1" vertOverflow="ellipsis" vert="eaVert" wrap="square" lIns="38100" tIns="19050" rIns="38100" bIns="19050" anchor="ctr" anchorCtr="1">
                <a:spAutoFit/>
              </a:bodyPr>
              <a:lstStyle/>
              <a:p>
                <a:pPr>
                  <a:defRPr sz="1100" b="1" i="0" u="none" strike="noStrike" kern="1200" baseline="0">
                    <a:solidFill>
                      <a:schemeClr val="bg1"/>
                    </a:solidFill>
                    <a:latin typeface="+mn-lt"/>
                    <a:ea typeface="+mn-ea"/>
                    <a:cs typeface="+mn-cs"/>
                  </a:defRPr>
                </a:pPr>
                <a:endParaRPr lang="en-US"/>
              </a:p>
            </c:txPr>
            <c:dLblPos val="inEnd"/>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Lit>
              <c:ptCount val="4"/>
              <c:pt idx="0">
                <c:v>2024 Q1</c:v>
              </c:pt>
              <c:pt idx="1">
                <c:v>2024 Q2</c:v>
              </c:pt>
              <c:pt idx="2">
                <c:v>2024 Q3</c:v>
              </c:pt>
              <c:pt idx="3">
                <c:v>2024 Q4</c:v>
              </c:pt>
              <c:extLst>
                <c:ext xmlns:c15="http://schemas.microsoft.com/office/drawing/2012/chart" uri="{02D57815-91ED-43cb-92C2-25804820EDAC}">
                  <c15:autoCat val="1"/>
                </c:ext>
              </c:extLst>
            </c:strLit>
          </c:cat>
          <c:val>
            <c:numRef>
              <c:f>GDP!$Q$66:$T$66</c:f>
              <c:numCache>
                <c:formatCode>0%</c:formatCode>
                <c:ptCount val="4"/>
                <c:pt idx="0">
                  <c:v>0.18</c:v>
                </c:pt>
                <c:pt idx="1">
                  <c:v>0.09</c:v>
                </c:pt>
                <c:pt idx="2">
                  <c:v>0.15</c:v>
                </c:pt>
                <c:pt idx="3">
                  <c:v>0.17</c:v>
                </c:pt>
              </c:numCache>
              <c:extLst/>
            </c:numRef>
          </c:val>
          <c:extLst>
            <c:ext xmlns:c16="http://schemas.microsoft.com/office/drawing/2014/chart" uri="{C3380CC4-5D6E-409C-BE32-E72D297353CC}">
              <c16:uniqueId val="{00000003-EDDE-4CD2-BBEA-BF1D64700094}"/>
            </c:ext>
          </c:extLst>
        </c:ser>
        <c:ser>
          <c:idx val="4"/>
          <c:order val="4"/>
          <c:tx>
            <c:strRef>
              <c:f>GDP!$C$70</c:f>
              <c:strCache>
                <c:ptCount val="1"/>
                <c:pt idx="0">
                  <c:v>OTHER SERVICES</c:v>
                </c:pt>
              </c:strCache>
            </c:strRef>
          </c:tx>
          <c:spPr>
            <a:solidFill>
              <a:srgbClr val="8F1838"/>
            </a:solidFill>
            <a:ln>
              <a:noFill/>
            </a:ln>
            <a:effectLst/>
          </c:spPr>
          <c:invertIfNegative val="0"/>
          <c:dLbls>
            <c:dLbl>
              <c:idx val="1"/>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2F46-4602-80B1-D5CA358C863B}"/>
                </c:ext>
              </c:extLst>
            </c:dLbl>
            <c:dLbl>
              <c:idx val="2"/>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2F46-4602-80B1-D5CA358C863B}"/>
                </c:ext>
              </c:extLst>
            </c:dLbl>
            <c:dLbl>
              <c:idx val="3"/>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2F46-4602-80B1-D5CA358C863B}"/>
                </c:ext>
              </c:extLst>
            </c:dLbl>
            <c:spPr>
              <a:noFill/>
              <a:ln>
                <a:noFill/>
              </a:ln>
              <a:effectLst/>
            </c:spPr>
            <c:txPr>
              <a:bodyPr rot="5400000" spcFirstLastPara="1" vertOverflow="ellipsis" vert="horz" wrap="square" lIns="38100" tIns="19050" rIns="38100" bIns="19050" anchor="ctr" anchorCtr="1">
                <a:spAutoFit/>
              </a:bodyPr>
              <a:lstStyle/>
              <a:p>
                <a:pPr>
                  <a:defRPr sz="1100" b="1" i="0" u="none" strike="noStrike" kern="1200" baseline="0">
                    <a:solidFill>
                      <a:schemeClr val="bg1"/>
                    </a:solidFill>
                    <a:latin typeface="+mn-lt"/>
                    <a:ea typeface="+mn-ea"/>
                    <a:cs typeface="+mn-cs"/>
                  </a:defRPr>
                </a:pPr>
                <a:endParaRPr lang="en-US"/>
              </a:p>
            </c:txPr>
            <c:dLblPos val="inEnd"/>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Lit>
              <c:ptCount val="4"/>
              <c:pt idx="0">
                <c:v>2024 Q1</c:v>
              </c:pt>
              <c:pt idx="1">
                <c:v>2024 Q2</c:v>
              </c:pt>
              <c:pt idx="2">
                <c:v>2024 Q3</c:v>
              </c:pt>
              <c:pt idx="3">
                <c:v>2024 Q4</c:v>
              </c:pt>
              <c:extLst>
                <c:ext xmlns:c15="http://schemas.microsoft.com/office/drawing/2012/chart" uri="{02D57815-91ED-43cb-92C2-25804820EDAC}">
                  <c15:autoCat val="1"/>
                </c:ext>
              </c:extLst>
            </c:strLit>
          </c:cat>
          <c:val>
            <c:numRef>
              <c:f>GDP!$Q$70:$T$70</c:f>
              <c:numCache>
                <c:formatCode>0%</c:formatCode>
                <c:ptCount val="4"/>
                <c:pt idx="0">
                  <c:v>0.08</c:v>
                </c:pt>
                <c:pt idx="1">
                  <c:v>0.1</c:v>
                </c:pt>
                <c:pt idx="2">
                  <c:v>0.08</c:v>
                </c:pt>
                <c:pt idx="3">
                  <c:v>0.08</c:v>
                </c:pt>
              </c:numCache>
              <c:extLst/>
            </c:numRef>
          </c:val>
          <c:extLst>
            <c:ext xmlns:c16="http://schemas.microsoft.com/office/drawing/2014/chart" uri="{C3380CC4-5D6E-409C-BE32-E72D297353CC}">
              <c16:uniqueId val="{00000004-EDDE-4CD2-BBEA-BF1D64700094}"/>
            </c:ext>
          </c:extLst>
        </c:ser>
        <c:dLbls>
          <c:showLegendKey val="0"/>
          <c:showVal val="0"/>
          <c:showCatName val="0"/>
          <c:showSerName val="0"/>
          <c:showPercent val="0"/>
          <c:showBubbleSize val="0"/>
        </c:dLbls>
        <c:gapWidth val="140"/>
        <c:axId val="1460593871"/>
        <c:axId val="1460594351"/>
      </c:barChart>
      <c:catAx>
        <c:axId val="146059387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460594351"/>
        <c:crosses val="autoZero"/>
        <c:auto val="1"/>
        <c:lblAlgn val="ctr"/>
        <c:lblOffset val="100"/>
        <c:noMultiLvlLbl val="0"/>
      </c:catAx>
      <c:valAx>
        <c:axId val="1460594351"/>
        <c:scaling>
          <c:orientation val="minMax"/>
        </c:scaling>
        <c:delete val="0"/>
        <c:axPos val="l"/>
        <c:majorGridlines>
          <c:spPr>
            <a:ln w="9525" cap="flat" cmpd="sng" algn="ctr">
              <a:no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46059387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8302387725433997E-2"/>
          <c:y val="2.4640372879467611E-2"/>
          <c:w val="0.90036350251246922"/>
          <c:h val="0.77969936945837959"/>
        </c:manualLayout>
      </c:layout>
      <c:lineChart>
        <c:grouping val="standard"/>
        <c:varyColors val="0"/>
        <c:ser>
          <c:idx val="3"/>
          <c:order val="3"/>
          <c:tx>
            <c:strRef>
              <c:f>CPI!$F$3</c:f>
              <c:strCache>
                <c:ptCount val="1"/>
                <c:pt idx="0">
                  <c:v>Kenya</c:v>
                </c:pt>
              </c:strCache>
            </c:strRef>
          </c:tx>
          <c:spPr>
            <a:ln w="38100" cap="rnd">
              <a:solidFill>
                <a:srgbClr val="FF0000"/>
              </a:solidFill>
              <a:round/>
            </a:ln>
            <a:effectLst/>
          </c:spPr>
          <c:marker>
            <c:symbol val="none"/>
          </c:marker>
          <c:cat>
            <c:numRef>
              <c:f>CPI!$B$4:$B$56</c:f>
              <c:numCache>
                <c:formatCode>mmm\-yy</c:formatCode>
                <c:ptCount val="53"/>
                <c:pt idx="0">
                  <c:v>44197</c:v>
                </c:pt>
                <c:pt idx="1">
                  <c:v>44228</c:v>
                </c:pt>
                <c:pt idx="2">
                  <c:v>44256</c:v>
                </c:pt>
                <c:pt idx="3">
                  <c:v>44287</c:v>
                </c:pt>
                <c:pt idx="4">
                  <c:v>44317</c:v>
                </c:pt>
                <c:pt idx="5">
                  <c:v>44348</c:v>
                </c:pt>
                <c:pt idx="6">
                  <c:v>44378</c:v>
                </c:pt>
                <c:pt idx="7">
                  <c:v>44409</c:v>
                </c:pt>
                <c:pt idx="8">
                  <c:v>44440</c:v>
                </c:pt>
                <c:pt idx="9">
                  <c:v>44470</c:v>
                </c:pt>
                <c:pt idx="10">
                  <c:v>44501</c:v>
                </c:pt>
                <c:pt idx="11">
                  <c:v>44531</c:v>
                </c:pt>
                <c:pt idx="12">
                  <c:v>44562</c:v>
                </c:pt>
                <c:pt idx="13">
                  <c:v>44593</c:v>
                </c:pt>
                <c:pt idx="14">
                  <c:v>44621</c:v>
                </c:pt>
                <c:pt idx="15">
                  <c:v>44652</c:v>
                </c:pt>
                <c:pt idx="16">
                  <c:v>44682</c:v>
                </c:pt>
                <c:pt idx="17">
                  <c:v>44713</c:v>
                </c:pt>
                <c:pt idx="18">
                  <c:v>44743</c:v>
                </c:pt>
                <c:pt idx="19">
                  <c:v>44774</c:v>
                </c:pt>
                <c:pt idx="20">
                  <c:v>44805</c:v>
                </c:pt>
                <c:pt idx="21">
                  <c:v>44835</c:v>
                </c:pt>
                <c:pt idx="22">
                  <c:v>44866</c:v>
                </c:pt>
                <c:pt idx="23">
                  <c:v>44896</c:v>
                </c:pt>
                <c:pt idx="24">
                  <c:v>44927</c:v>
                </c:pt>
                <c:pt idx="25">
                  <c:v>44958</c:v>
                </c:pt>
                <c:pt idx="26">
                  <c:v>44986</c:v>
                </c:pt>
                <c:pt idx="27">
                  <c:v>45017</c:v>
                </c:pt>
                <c:pt idx="28">
                  <c:v>45047</c:v>
                </c:pt>
                <c:pt idx="29">
                  <c:v>45078</c:v>
                </c:pt>
                <c:pt idx="30">
                  <c:v>45108</c:v>
                </c:pt>
                <c:pt idx="31">
                  <c:v>45139</c:v>
                </c:pt>
                <c:pt idx="32">
                  <c:v>45170</c:v>
                </c:pt>
                <c:pt idx="33">
                  <c:v>45200</c:v>
                </c:pt>
                <c:pt idx="34">
                  <c:v>45231</c:v>
                </c:pt>
                <c:pt idx="35">
                  <c:v>45261</c:v>
                </c:pt>
                <c:pt idx="36">
                  <c:v>45292</c:v>
                </c:pt>
                <c:pt idx="37">
                  <c:v>45323</c:v>
                </c:pt>
                <c:pt idx="38">
                  <c:v>45352</c:v>
                </c:pt>
                <c:pt idx="39">
                  <c:v>45383</c:v>
                </c:pt>
                <c:pt idx="40">
                  <c:v>45413</c:v>
                </c:pt>
                <c:pt idx="41">
                  <c:v>45444</c:v>
                </c:pt>
                <c:pt idx="42">
                  <c:v>45474</c:v>
                </c:pt>
                <c:pt idx="43">
                  <c:v>45505</c:v>
                </c:pt>
                <c:pt idx="44">
                  <c:v>45536</c:v>
                </c:pt>
                <c:pt idx="45">
                  <c:v>45566</c:v>
                </c:pt>
                <c:pt idx="46">
                  <c:v>45597</c:v>
                </c:pt>
                <c:pt idx="47">
                  <c:v>45627</c:v>
                </c:pt>
                <c:pt idx="48">
                  <c:v>45658</c:v>
                </c:pt>
                <c:pt idx="49">
                  <c:v>45689</c:v>
                </c:pt>
                <c:pt idx="50">
                  <c:v>45717</c:v>
                </c:pt>
                <c:pt idx="51">
                  <c:v>45748</c:v>
                </c:pt>
                <c:pt idx="52">
                  <c:v>45778</c:v>
                </c:pt>
              </c:numCache>
            </c:numRef>
          </c:cat>
          <c:val>
            <c:numRef>
              <c:f>CPI!$F$4:$F$56</c:f>
              <c:numCache>
                <c:formatCode>0.0</c:formatCode>
                <c:ptCount val="53"/>
                <c:pt idx="0">
                  <c:v>5.7</c:v>
                </c:pt>
                <c:pt idx="1">
                  <c:v>5.8</c:v>
                </c:pt>
                <c:pt idx="2">
                  <c:v>5.9</c:v>
                </c:pt>
                <c:pt idx="3">
                  <c:v>5.8</c:v>
                </c:pt>
                <c:pt idx="4">
                  <c:v>5.9</c:v>
                </c:pt>
                <c:pt idx="5">
                  <c:v>6.3</c:v>
                </c:pt>
                <c:pt idx="6">
                  <c:v>6.6</c:v>
                </c:pt>
                <c:pt idx="7">
                  <c:v>6.6</c:v>
                </c:pt>
                <c:pt idx="8">
                  <c:v>6.9</c:v>
                </c:pt>
                <c:pt idx="9">
                  <c:v>6.5</c:v>
                </c:pt>
                <c:pt idx="10">
                  <c:v>5.8</c:v>
                </c:pt>
                <c:pt idx="11">
                  <c:v>5.7</c:v>
                </c:pt>
                <c:pt idx="12">
                  <c:v>5.4</c:v>
                </c:pt>
                <c:pt idx="13">
                  <c:v>5.0999999999999996</c:v>
                </c:pt>
                <c:pt idx="14">
                  <c:v>5.6</c:v>
                </c:pt>
                <c:pt idx="15">
                  <c:v>6.5</c:v>
                </c:pt>
                <c:pt idx="16">
                  <c:v>7.1</c:v>
                </c:pt>
                <c:pt idx="17">
                  <c:v>7.91</c:v>
                </c:pt>
                <c:pt idx="18">
                  <c:v>8.32</c:v>
                </c:pt>
                <c:pt idx="19">
                  <c:v>8.5299999999999994</c:v>
                </c:pt>
                <c:pt idx="20">
                  <c:v>9.18</c:v>
                </c:pt>
                <c:pt idx="21">
                  <c:v>9.59</c:v>
                </c:pt>
                <c:pt idx="22">
                  <c:v>9.48</c:v>
                </c:pt>
                <c:pt idx="23">
                  <c:v>9.06</c:v>
                </c:pt>
                <c:pt idx="24">
                  <c:v>8.98</c:v>
                </c:pt>
                <c:pt idx="25">
                  <c:v>9.23</c:v>
                </c:pt>
                <c:pt idx="26">
                  <c:v>9.19</c:v>
                </c:pt>
                <c:pt idx="27">
                  <c:v>7.9</c:v>
                </c:pt>
                <c:pt idx="28">
                  <c:v>8.0299999999999994</c:v>
                </c:pt>
                <c:pt idx="29">
                  <c:v>7.88</c:v>
                </c:pt>
                <c:pt idx="30">
                  <c:v>7.28</c:v>
                </c:pt>
                <c:pt idx="31">
                  <c:v>6.73</c:v>
                </c:pt>
                <c:pt idx="32">
                  <c:v>6.78</c:v>
                </c:pt>
                <c:pt idx="33">
                  <c:v>6.92</c:v>
                </c:pt>
                <c:pt idx="34">
                  <c:v>6.8</c:v>
                </c:pt>
                <c:pt idx="35">
                  <c:v>6.63</c:v>
                </c:pt>
                <c:pt idx="36">
                  <c:v>6.85</c:v>
                </c:pt>
                <c:pt idx="37">
                  <c:v>6.31</c:v>
                </c:pt>
                <c:pt idx="38">
                  <c:v>5.7</c:v>
                </c:pt>
                <c:pt idx="39">
                  <c:v>5</c:v>
                </c:pt>
                <c:pt idx="40">
                  <c:v>5.0999999999999996</c:v>
                </c:pt>
                <c:pt idx="41">
                  <c:v>6.22</c:v>
                </c:pt>
                <c:pt idx="42">
                  <c:v>4.3099999999999996</c:v>
                </c:pt>
                <c:pt idx="43">
                  <c:v>4.3600000000000003</c:v>
                </c:pt>
                <c:pt idx="44">
                  <c:v>3.56</c:v>
                </c:pt>
                <c:pt idx="45">
                  <c:v>2.72</c:v>
                </c:pt>
                <c:pt idx="46">
                  <c:v>2.75</c:v>
                </c:pt>
                <c:pt idx="47">
                  <c:v>2.99</c:v>
                </c:pt>
                <c:pt idx="48">
                  <c:v>3.28</c:v>
                </c:pt>
                <c:pt idx="49">
                  <c:v>3.45</c:v>
                </c:pt>
                <c:pt idx="50">
                  <c:v>3.62</c:v>
                </c:pt>
                <c:pt idx="51">
                  <c:v>4.1100000000000003</c:v>
                </c:pt>
              </c:numCache>
            </c:numRef>
          </c:val>
          <c:smooth val="1"/>
          <c:extLst>
            <c:ext xmlns:c16="http://schemas.microsoft.com/office/drawing/2014/chart" uri="{C3380CC4-5D6E-409C-BE32-E72D297353CC}">
              <c16:uniqueId val="{00000000-9A59-4D1D-ACA1-385321A88AF5}"/>
            </c:ext>
          </c:extLst>
        </c:ser>
        <c:ser>
          <c:idx val="6"/>
          <c:order val="5"/>
          <c:tx>
            <c:strRef>
              <c:f>CPI!$I$3</c:f>
              <c:strCache>
                <c:ptCount val="1"/>
                <c:pt idx="0">
                  <c:v>Tanzania</c:v>
                </c:pt>
              </c:strCache>
            </c:strRef>
          </c:tx>
          <c:spPr>
            <a:ln w="38100" cap="rnd">
              <a:solidFill>
                <a:srgbClr val="FFC000"/>
              </a:solidFill>
              <a:round/>
            </a:ln>
            <a:effectLst/>
          </c:spPr>
          <c:marker>
            <c:symbol val="none"/>
          </c:marker>
          <c:cat>
            <c:numRef>
              <c:f>CPI!$B$4:$B$56</c:f>
              <c:numCache>
                <c:formatCode>mmm\-yy</c:formatCode>
                <c:ptCount val="53"/>
                <c:pt idx="0">
                  <c:v>44197</c:v>
                </c:pt>
                <c:pt idx="1">
                  <c:v>44228</c:v>
                </c:pt>
                <c:pt idx="2">
                  <c:v>44256</c:v>
                </c:pt>
                <c:pt idx="3">
                  <c:v>44287</c:v>
                </c:pt>
                <c:pt idx="4">
                  <c:v>44317</c:v>
                </c:pt>
                <c:pt idx="5">
                  <c:v>44348</c:v>
                </c:pt>
                <c:pt idx="6">
                  <c:v>44378</c:v>
                </c:pt>
                <c:pt idx="7">
                  <c:v>44409</c:v>
                </c:pt>
                <c:pt idx="8">
                  <c:v>44440</c:v>
                </c:pt>
                <c:pt idx="9">
                  <c:v>44470</c:v>
                </c:pt>
                <c:pt idx="10">
                  <c:v>44501</c:v>
                </c:pt>
                <c:pt idx="11">
                  <c:v>44531</c:v>
                </c:pt>
                <c:pt idx="12">
                  <c:v>44562</c:v>
                </c:pt>
                <c:pt idx="13">
                  <c:v>44593</c:v>
                </c:pt>
                <c:pt idx="14">
                  <c:v>44621</c:v>
                </c:pt>
                <c:pt idx="15">
                  <c:v>44652</c:v>
                </c:pt>
                <c:pt idx="16">
                  <c:v>44682</c:v>
                </c:pt>
                <c:pt idx="17">
                  <c:v>44713</c:v>
                </c:pt>
                <c:pt idx="18">
                  <c:v>44743</c:v>
                </c:pt>
                <c:pt idx="19">
                  <c:v>44774</c:v>
                </c:pt>
                <c:pt idx="20">
                  <c:v>44805</c:v>
                </c:pt>
                <c:pt idx="21">
                  <c:v>44835</c:v>
                </c:pt>
                <c:pt idx="22">
                  <c:v>44866</c:v>
                </c:pt>
                <c:pt idx="23">
                  <c:v>44896</c:v>
                </c:pt>
                <c:pt idx="24">
                  <c:v>44927</c:v>
                </c:pt>
                <c:pt idx="25">
                  <c:v>44958</c:v>
                </c:pt>
                <c:pt idx="26">
                  <c:v>44986</c:v>
                </c:pt>
                <c:pt idx="27">
                  <c:v>45017</c:v>
                </c:pt>
                <c:pt idx="28">
                  <c:v>45047</c:v>
                </c:pt>
                <c:pt idx="29">
                  <c:v>45078</c:v>
                </c:pt>
                <c:pt idx="30">
                  <c:v>45108</c:v>
                </c:pt>
                <c:pt idx="31">
                  <c:v>45139</c:v>
                </c:pt>
                <c:pt idx="32">
                  <c:v>45170</c:v>
                </c:pt>
                <c:pt idx="33">
                  <c:v>45200</c:v>
                </c:pt>
                <c:pt idx="34">
                  <c:v>45231</c:v>
                </c:pt>
                <c:pt idx="35">
                  <c:v>45261</c:v>
                </c:pt>
                <c:pt idx="36">
                  <c:v>45292</c:v>
                </c:pt>
                <c:pt idx="37">
                  <c:v>45323</c:v>
                </c:pt>
                <c:pt idx="38">
                  <c:v>45352</c:v>
                </c:pt>
                <c:pt idx="39">
                  <c:v>45383</c:v>
                </c:pt>
                <c:pt idx="40">
                  <c:v>45413</c:v>
                </c:pt>
                <c:pt idx="41">
                  <c:v>45444</c:v>
                </c:pt>
                <c:pt idx="42">
                  <c:v>45474</c:v>
                </c:pt>
                <c:pt idx="43">
                  <c:v>45505</c:v>
                </c:pt>
                <c:pt idx="44">
                  <c:v>45536</c:v>
                </c:pt>
                <c:pt idx="45">
                  <c:v>45566</c:v>
                </c:pt>
                <c:pt idx="46">
                  <c:v>45597</c:v>
                </c:pt>
                <c:pt idx="47">
                  <c:v>45627</c:v>
                </c:pt>
                <c:pt idx="48">
                  <c:v>45658</c:v>
                </c:pt>
                <c:pt idx="49">
                  <c:v>45689</c:v>
                </c:pt>
                <c:pt idx="50">
                  <c:v>45717</c:v>
                </c:pt>
                <c:pt idx="51">
                  <c:v>45748</c:v>
                </c:pt>
                <c:pt idx="52">
                  <c:v>45778</c:v>
                </c:pt>
              </c:numCache>
            </c:numRef>
          </c:cat>
          <c:val>
            <c:numRef>
              <c:f>CPI!$I$4:$I$56</c:f>
              <c:numCache>
                <c:formatCode>0.0</c:formatCode>
                <c:ptCount val="53"/>
                <c:pt idx="0">
                  <c:v>3.5</c:v>
                </c:pt>
                <c:pt idx="1">
                  <c:v>3.3</c:v>
                </c:pt>
                <c:pt idx="2">
                  <c:v>3.2</c:v>
                </c:pt>
                <c:pt idx="3">
                  <c:v>3.3</c:v>
                </c:pt>
                <c:pt idx="4">
                  <c:v>3.3</c:v>
                </c:pt>
                <c:pt idx="5">
                  <c:v>3.6</c:v>
                </c:pt>
                <c:pt idx="6">
                  <c:v>3.8</c:v>
                </c:pt>
                <c:pt idx="7">
                  <c:v>3.8</c:v>
                </c:pt>
                <c:pt idx="8">
                  <c:v>4</c:v>
                </c:pt>
                <c:pt idx="9">
                  <c:v>4</c:v>
                </c:pt>
                <c:pt idx="10">
                  <c:v>4.0999999999999996</c:v>
                </c:pt>
                <c:pt idx="11">
                  <c:v>4.2</c:v>
                </c:pt>
                <c:pt idx="12">
                  <c:v>4</c:v>
                </c:pt>
                <c:pt idx="13">
                  <c:v>3.7</c:v>
                </c:pt>
                <c:pt idx="14">
                  <c:v>3.6</c:v>
                </c:pt>
                <c:pt idx="15">
                  <c:v>3.8</c:v>
                </c:pt>
                <c:pt idx="16">
                  <c:v>4</c:v>
                </c:pt>
                <c:pt idx="17">
                  <c:v>4.4000000000000004</c:v>
                </c:pt>
                <c:pt idx="18">
                  <c:v>4.5</c:v>
                </c:pt>
                <c:pt idx="19">
                  <c:v>4.5999999999999996</c:v>
                </c:pt>
                <c:pt idx="20">
                  <c:v>4.8</c:v>
                </c:pt>
                <c:pt idx="21">
                  <c:v>4.9000000000000004</c:v>
                </c:pt>
                <c:pt idx="22">
                  <c:v>4.9000000000000004</c:v>
                </c:pt>
                <c:pt idx="23">
                  <c:v>4.8</c:v>
                </c:pt>
                <c:pt idx="24">
                  <c:v>4.9000000000000004</c:v>
                </c:pt>
                <c:pt idx="25">
                  <c:v>4.8</c:v>
                </c:pt>
                <c:pt idx="26">
                  <c:v>4.7</c:v>
                </c:pt>
                <c:pt idx="27">
                  <c:v>4.3</c:v>
                </c:pt>
                <c:pt idx="28">
                  <c:v>4</c:v>
                </c:pt>
                <c:pt idx="29">
                  <c:v>3.6</c:v>
                </c:pt>
                <c:pt idx="30">
                  <c:v>3.3</c:v>
                </c:pt>
                <c:pt idx="31">
                  <c:v>3.3</c:v>
                </c:pt>
                <c:pt idx="32">
                  <c:v>3.3</c:v>
                </c:pt>
                <c:pt idx="33">
                  <c:v>3.2</c:v>
                </c:pt>
                <c:pt idx="34">
                  <c:v>3.2</c:v>
                </c:pt>
                <c:pt idx="35">
                  <c:v>3</c:v>
                </c:pt>
                <c:pt idx="36">
                  <c:v>3</c:v>
                </c:pt>
                <c:pt idx="37">
                  <c:v>3</c:v>
                </c:pt>
                <c:pt idx="38">
                  <c:v>3</c:v>
                </c:pt>
                <c:pt idx="39">
                  <c:v>3.1</c:v>
                </c:pt>
                <c:pt idx="40">
                  <c:v>3.1</c:v>
                </c:pt>
                <c:pt idx="41">
                  <c:v>3.1</c:v>
                </c:pt>
                <c:pt idx="42">
                  <c:v>3</c:v>
                </c:pt>
                <c:pt idx="43">
                  <c:v>3.1</c:v>
                </c:pt>
                <c:pt idx="44">
                  <c:v>3.1</c:v>
                </c:pt>
                <c:pt idx="45">
                  <c:v>3</c:v>
                </c:pt>
                <c:pt idx="46">
                  <c:v>3</c:v>
                </c:pt>
                <c:pt idx="47">
                  <c:v>3.1</c:v>
                </c:pt>
                <c:pt idx="48">
                  <c:v>3.1</c:v>
                </c:pt>
                <c:pt idx="49">
                  <c:v>3.2</c:v>
                </c:pt>
                <c:pt idx="50">
                  <c:v>3.3</c:v>
                </c:pt>
                <c:pt idx="51">
                  <c:v>3.2</c:v>
                </c:pt>
                <c:pt idx="52">
                  <c:v>3.2</c:v>
                </c:pt>
              </c:numCache>
            </c:numRef>
          </c:val>
          <c:smooth val="1"/>
          <c:extLst>
            <c:ext xmlns:c16="http://schemas.microsoft.com/office/drawing/2014/chart" uri="{C3380CC4-5D6E-409C-BE32-E72D297353CC}">
              <c16:uniqueId val="{00000001-9A59-4D1D-ACA1-385321A88AF5}"/>
            </c:ext>
          </c:extLst>
        </c:ser>
        <c:ser>
          <c:idx val="7"/>
          <c:order val="6"/>
          <c:tx>
            <c:strRef>
              <c:f>CPI!$J$3</c:f>
              <c:strCache>
                <c:ptCount val="1"/>
                <c:pt idx="0">
                  <c:v>Uganda*</c:v>
                </c:pt>
              </c:strCache>
            </c:strRef>
          </c:tx>
          <c:spPr>
            <a:ln w="38100" cap="rnd">
              <a:solidFill>
                <a:srgbClr val="259C48"/>
              </a:solidFill>
              <a:round/>
            </a:ln>
            <a:effectLst/>
          </c:spPr>
          <c:marker>
            <c:symbol val="none"/>
          </c:marker>
          <c:cat>
            <c:numRef>
              <c:f>CPI!$B$4:$B$56</c:f>
              <c:numCache>
                <c:formatCode>mmm\-yy</c:formatCode>
                <c:ptCount val="53"/>
                <c:pt idx="0">
                  <c:v>44197</c:v>
                </c:pt>
                <c:pt idx="1">
                  <c:v>44228</c:v>
                </c:pt>
                <c:pt idx="2">
                  <c:v>44256</c:v>
                </c:pt>
                <c:pt idx="3">
                  <c:v>44287</c:v>
                </c:pt>
                <c:pt idx="4">
                  <c:v>44317</c:v>
                </c:pt>
                <c:pt idx="5">
                  <c:v>44348</c:v>
                </c:pt>
                <c:pt idx="6">
                  <c:v>44378</c:v>
                </c:pt>
                <c:pt idx="7">
                  <c:v>44409</c:v>
                </c:pt>
                <c:pt idx="8">
                  <c:v>44440</c:v>
                </c:pt>
                <c:pt idx="9">
                  <c:v>44470</c:v>
                </c:pt>
                <c:pt idx="10">
                  <c:v>44501</c:v>
                </c:pt>
                <c:pt idx="11">
                  <c:v>44531</c:v>
                </c:pt>
                <c:pt idx="12">
                  <c:v>44562</c:v>
                </c:pt>
                <c:pt idx="13">
                  <c:v>44593</c:v>
                </c:pt>
                <c:pt idx="14">
                  <c:v>44621</c:v>
                </c:pt>
                <c:pt idx="15">
                  <c:v>44652</c:v>
                </c:pt>
                <c:pt idx="16">
                  <c:v>44682</c:v>
                </c:pt>
                <c:pt idx="17">
                  <c:v>44713</c:v>
                </c:pt>
                <c:pt idx="18">
                  <c:v>44743</c:v>
                </c:pt>
                <c:pt idx="19">
                  <c:v>44774</c:v>
                </c:pt>
                <c:pt idx="20">
                  <c:v>44805</c:v>
                </c:pt>
                <c:pt idx="21">
                  <c:v>44835</c:v>
                </c:pt>
                <c:pt idx="22">
                  <c:v>44866</c:v>
                </c:pt>
                <c:pt idx="23">
                  <c:v>44896</c:v>
                </c:pt>
                <c:pt idx="24">
                  <c:v>44927</c:v>
                </c:pt>
                <c:pt idx="25">
                  <c:v>44958</c:v>
                </c:pt>
                <c:pt idx="26">
                  <c:v>44986</c:v>
                </c:pt>
                <c:pt idx="27">
                  <c:v>45017</c:v>
                </c:pt>
                <c:pt idx="28">
                  <c:v>45047</c:v>
                </c:pt>
                <c:pt idx="29">
                  <c:v>45078</c:v>
                </c:pt>
                <c:pt idx="30">
                  <c:v>45108</c:v>
                </c:pt>
                <c:pt idx="31">
                  <c:v>45139</c:v>
                </c:pt>
                <c:pt idx="32">
                  <c:v>45170</c:v>
                </c:pt>
                <c:pt idx="33">
                  <c:v>45200</c:v>
                </c:pt>
                <c:pt idx="34">
                  <c:v>45231</c:v>
                </c:pt>
                <c:pt idx="35">
                  <c:v>45261</c:v>
                </c:pt>
                <c:pt idx="36">
                  <c:v>45292</c:v>
                </c:pt>
                <c:pt idx="37">
                  <c:v>45323</c:v>
                </c:pt>
                <c:pt idx="38">
                  <c:v>45352</c:v>
                </c:pt>
                <c:pt idx="39">
                  <c:v>45383</c:v>
                </c:pt>
                <c:pt idx="40">
                  <c:v>45413</c:v>
                </c:pt>
                <c:pt idx="41">
                  <c:v>45444</c:v>
                </c:pt>
                <c:pt idx="42">
                  <c:v>45474</c:v>
                </c:pt>
                <c:pt idx="43">
                  <c:v>45505</c:v>
                </c:pt>
                <c:pt idx="44">
                  <c:v>45536</c:v>
                </c:pt>
                <c:pt idx="45">
                  <c:v>45566</c:v>
                </c:pt>
                <c:pt idx="46">
                  <c:v>45597</c:v>
                </c:pt>
                <c:pt idx="47">
                  <c:v>45627</c:v>
                </c:pt>
                <c:pt idx="48">
                  <c:v>45658</c:v>
                </c:pt>
                <c:pt idx="49">
                  <c:v>45689</c:v>
                </c:pt>
                <c:pt idx="50">
                  <c:v>45717</c:v>
                </c:pt>
                <c:pt idx="51">
                  <c:v>45748</c:v>
                </c:pt>
                <c:pt idx="52">
                  <c:v>45778</c:v>
                </c:pt>
              </c:numCache>
            </c:numRef>
          </c:cat>
          <c:val>
            <c:numRef>
              <c:f>CPI!$J$4:$J$56</c:f>
              <c:numCache>
                <c:formatCode>0.0</c:formatCode>
                <c:ptCount val="53"/>
                <c:pt idx="0">
                  <c:v>2</c:v>
                </c:pt>
                <c:pt idx="1">
                  <c:v>2.2999999999999998</c:v>
                </c:pt>
                <c:pt idx="2">
                  <c:v>2.7</c:v>
                </c:pt>
                <c:pt idx="3">
                  <c:v>2.1</c:v>
                </c:pt>
                <c:pt idx="4">
                  <c:v>1.9</c:v>
                </c:pt>
                <c:pt idx="5">
                  <c:v>2</c:v>
                </c:pt>
                <c:pt idx="6">
                  <c:v>2.1</c:v>
                </c:pt>
                <c:pt idx="7">
                  <c:v>1.9</c:v>
                </c:pt>
                <c:pt idx="8">
                  <c:v>2.2000000000000002</c:v>
                </c:pt>
                <c:pt idx="9">
                  <c:v>1.9</c:v>
                </c:pt>
                <c:pt idx="10">
                  <c:v>2.6</c:v>
                </c:pt>
                <c:pt idx="11">
                  <c:v>2.9</c:v>
                </c:pt>
                <c:pt idx="12">
                  <c:v>2.7</c:v>
                </c:pt>
                <c:pt idx="13">
                  <c:v>3.2</c:v>
                </c:pt>
                <c:pt idx="14">
                  <c:v>3.7</c:v>
                </c:pt>
                <c:pt idx="15">
                  <c:v>4.9000000000000004</c:v>
                </c:pt>
                <c:pt idx="16">
                  <c:v>6.3</c:v>
                </c:pt>
                <c:pt idx="17">
                  <c:v>6.8</c:v>
                </c:pt>
                <c:pt idx="18">
                  <c:v>7.9</c:v>
                </c:pt>
                <c:pt idx="19">
                  <c:v>9</c:v>
                </c:pt>
                <c:pt idx="20">
                  <c:v>10</c:v>
                </c:pt>
                <c:pt idx="21">
                  <c:v>10.7</c:v>
                </c:pt>
                <c:pt idx="22">
                  <c:v>10.6</c:v>
                </c:pt>
                <c:pt idx="23">
                  <c:v>10.199999999999999</c:v>
                </c:pt>
                <c:pt idx="24">
                  <c:v>10.4</c:v>
                </c:pt>
                <c:pt idx="25">
                  <c:v>9.1999999999999993</c:v>
                </c:pt>
                <c:pt idx="26">
                  <c:v>9</c:v>
                </c:pt>
                <c:pt idx="27">
                  <c:v>8</c:v>
                </c:pt>
                <c:pt idx="28">
                  <c:v>6.2</c:v>
                </c:pt>
                <c:pt idx="29">
                  <c:v>4.9000000000000004</c:v>
                </c:pt>
                <c:pt idx="30">
                  <c:v>3.9</c:v>
                </c:pt>
                <c:pt idx="31">
                  <c:v>3.5</c:v>
                </c:pt>
                <c:pt idx="32">
                  <c:v>2.7</c:v>
                </c:pt>
                <c:pt idx="33">
                  <c:v>2.4</c:v>
                </c:pt>
                <c:pt idx="34">
                  <c:v>2.6</c:v>
                </c:pt>
                <c:pt idx="35">
                  <c:v>2.6</c:v>
                </c:pt>
                <c:pt idx="36">
                  <c:v>2.8</c:v>
                </c:pt>
                <c:pt idx="37">
                  <c:v>3.4</c:v>
                </c:pt>
                <c:pt idx="38">
                  <c:v>3.3</c:v>
                </c:pt>
                <c:pt idx="39">
                  <c:v>3.2</c:v>
                </c:pt>
                <c:pt idx="40">
                  <c:v>3.6</c:v>
                </c:pt>
                <c:pt idx="41">
                  <c:v>3.9</c:v>
                </c:pt>
                <c:pt idx="42">
                  <c:v>4</c:v>
                </c:pt>
                <c:pt idx="43">
                  <c:v>3.5</c:v>
                </c:pt>
                <c:pt idx="44">
                  <c:v>3</c:v>
                </c:pt>
                <c:pt idx="45">
                  <c:v>2.9</c:v>
                </c:pt>
                <c:pt idx="46">
                  <c:v>2.9</c:v>
                </c:pt>
                <c:pt idx="47">
                  <c:v>3.3</c:v>
                </c:pt>
                <c:pt idx="48">
                  <c:v>3.6</c:v>
                </c:pt>
                <c:pt idx="49">
                  <c:v>3.7</c:v>
                </c:pt>
                <c:pt idx="50">
                  <c:v>3.4</c:v>
                </c:pt>
                <c:pt idx="51">
                  <c:v>3.5</c:v>
                </c:pt>
                <c:pt idx="52">
                  <c:v>3.8</c:v>
                </c:pt>
              </c:numCache>
            </c:numRef>
          </c:val>
          <c:smooth val="1"/>
          <c:extLst>
            <c:ext xmlns:c16="http://schemas.microsoft.com/office/drawing/2014/chart" uri="{C3380CC4-5D6E-409C-BE32-E72D297353CC}">
              <c16:uniqueId val="{00000002-9A59-4D1D-ACA1-385321A88AF5}"/>
            </c:ext>
          </c:extLst>
        </c:ser>
        <c:ser>
          <c:idx val="4"/>
          <c:order val="7"/>
          <c:tx>
            <c:strRef>
              <c:f>CPI!$G$3</c:f>
              <c:strCache>
                <c:ptCount val="1"/>
                <c:pt idx="0">
                  <c:v>Rwanda*</c:v>
                </c:pt>
              </c:strCache>
            </c:strRef>
          </c:tx>
          <c:spPr>
            <a:ln w="38100" cap="rnd">
              <a:solidFill>
                <a:srgbClr val="00B0F0"/>
              </a:solidFill>
              <a:round/>
            </a:ln>
            <a:effectLst/>
          </c:spPr>
          <c:marker>
            <c:symbol val="none"/>
          </c:marker>
          <c:cat>
            <c:numRef>
              <c:f>CPI!$B$4:$B$56</c:f>
              <c:numCache>
                <c:formatCode>mmm\-yy</c:formatCode>
                <c:ptCount val="53"/>
                <c:pt idx="0">
                  <c:v>44197</c:v>
                </c:pt>
                <c:pt idx="1">
                  <c:v>44228</c:v>
                </c:pt>
                <c:pt idx="2">
                  <c:v>44256</c:v>
                </c:pt>
                <c:pt idx="3">
                  <c:v>44287</c:v>
                </c:pt>
                <c:pt idx="4">
                  <c:v>44317</c:v>
                </c:pt>
                <c:pt idx="5">
                  <c:v>44348</c:v>
                </c:pt>
                <c:pt idx="6">
                  <c:v>44378</c:v>
                </c:pt>
                <c:pt idx="7">
                  <c:v>44409</c:v>
                </c:pt>
                <c:pt idx="8">
                  <c:v>44440</c:v>
                </c:pt>
                <c:pt idx="9">
                  <c:v>44470</c:v>
                </c:pt>
                <c:pt idx="10">
                  <c:v>44501</c:v>
                </c:pt>
                <c:pt idx="11">
                  <c:v>44531</c:v>
                </c:pt>
                <c:pt idx="12">
                  <c:v>44562</c:v>
                </c:pt>
                <c:pt idx="13">
                  <c:v>44593</c:v>
                </c:pt>
                <c:pt idx="14">
                  <c:v>44621</c:v>
                </c:pt>
                <c:pt idx="15">
                  <c:v>44652</c:v>
                </c:pt>
                <c:pt idx="16">
                  <c:v>44682</c:v>
                </c:pt>
                <c:pt idx="17">
                  <c:v>44713</c:v>
                </c:pt>
                <c:pt idx="18">
                  <c:v>44743</c:v>
                </c:pt>
                <c:pt idx="19">
                  <c:v>44774</c:v>
                </c:pt>
                <c:pt idx="20">
                  <c:v>44805</c:v>
                </c:pt>
                <c:pt idx="21">
                  <c:v>44835</c:v>
                </c:pt>
                <c:pt idx="22">
                  <c:v>44866</c:v>
                </c:pt>
                <c:pt idx="23">
                  <c:v>44896</c:v>
                </c:pt>
                <c:pt idx="24">
                  <c:v>44927</c:v>
                </c:pt>
                <c:pt idx="25">
                  <c:v>44958</c:v>
                </c:pt>
                <c:pt idx="26">
                  <c:v>44986</c:v>
                </c:pt>
                <c:pt idx="27">
                  <c:v>45017</c:v>
                </c:pt>
                <c:pt idx="28">
                  <c:v>45047</c:v>
                </c:pt>
                <c:pt idx="29">
                  <c:v>45078</c:v>
                </c:pt>
                <c:pt idx="30">
                  <c:v>45108</c:v>
                </c:pt>
                <c:pt idx="31">
                  <c:v>45139</c:v>
                </c:pt>
                <c:pt idx="32">
                  <c:v>45170</c:v>
                </c:pt>
                <c:pt idx="33">
                  <c:v>45200</c:v>
                </c:pt>
                <c:pt idx="34">
                  <c:v>45231</c:v>
                </c:pt>
                <c:pt idx="35">
                  <c:v>45261</c:v>
                </c:pt>
                <c:pt idx="36">
                  <c:v>45292</c:v>
                </c:pt>
                <c:pt idx="37">
                  <c:v>45323</c:v>
                </c:pt>
                <c:pt idx="38">
                  <c:v>45352</c:v>
                </c:pt>
                <c:pt idx="39">
                  <c:v>45383</c:v>
                </c:pt>
                <c:pt idx="40">
                  <c:v>45413</c:v>
                </c:pt>
                <c:pt idx="41">
                  <c:v>45444</c:v>
                </c:pt>
                <c:pt idx="42">
                  <c:v>45474</c:v>
                </c:pt>
                <c:pt idx="43">
                  <c:v>45505</c:v>
                </c:pt>
                <c:pt idx="44">
                  <c:v>45536</c:v>
                </c:pt>
                <c:pt idx="45">
                  <c:v>45566</c:v>
                </c:pt>
                <c:pt idx="46">
                  <c:v>45597</c:v>
                </c:pt>
                <c:pt idx="47">
                  <c:v>45627</c:v>
                </c:pt>
                <c:pt idx="48">
                  <c:v>45658</c:v>
                </c:pt>
                <c:pt idx="49">
                  <c:v>45689</c:v>
                </c:pt>
                <c:pt idx="50">
                  <c:v>45717</c:v>
                </c:pt>
                <c:pt idx="51">
                  <c:v>45748</c:v>
                </c:pt>
                <c:pt idx="52">
                  <c:v>45778</c:v>
                </c:pt>
              </c:numCache>
            </c:numRef>
          </c:cat>
          <c:val>
            <c:numRef>
              <c:f>CPI!$G$4:$G$56</c:f>
              <c:numCache>
                <c:formatCode>0.0</c:formatCode>
                <c:ptCount val="53"/>
                <c:pt idx="0">
                  <c:v>2.8</c:v>
                </c:pt>
                <c:pt idx="1">
                  <c:v>1.6</c:v>
                </c:pt>
                <c:pt idx="2">
                  <c:v>2</c:v>
                </c:pt>
                <c:pt idx="3">
                  <c:v>2.4</c:v>
                </c:pt>
                <c:pt idx="4">
                  <c:v>-0.1</c:v>
                </c:pt>
                <c:pt idx="5">
                  <c:v>-0.2</c:v>
                </c:pt>
                <c:pt idx="6">
                  <c:v>-0.4</c:v>
                </c:pt>
                <c:pt idx="7">
                  <c:v>-0.6</c:v>
                </c:pt>
                <c:pt idx="8">
                  <c:v>-0.9</c:v>
                </c:pt>
                <c:pt idx="9">
                  <c:v>0.6</c:v>
                </c:pt>
                <c:pt idx="10">
                  <c:v>1</c:v>
                </c:pt>
                <c:pt idx="11">
                  <c:v>1.9</c:v>
                </c:pt>
                <c:pt idx="12">
                  <c:v>4.3</c:v>
                </c:pt>
                <c:pt idx="13">
                  <c:v>5.8</c:v>
                </c:pt>
                <c:pt idx="14">
                  <c:v>7.5</c:v>
                </c:pt>
                <c:pt idx="15">
                  <c:v>9.9</c:v>
                </c:pt>
                <c:pt idx="16">
                  <c:v>12.6</c:v>
                </c:pt>
                <c:pt idx="17">
                  <c:v>13.7</c:v>
                </c:pt>
                <c:pt idx="18">
                  <c:v>15.6</c:v>
                </c:pt>
                <c:pt idx="19">
                  <c:v>15.9</c:v>
                </c:pt>
                <c:pt idx="20">
                  <c:v>17.600000000000001</c:v>
                </c:pt>
                <c:pt idx="21">
                  <c:v>20.100000000000001</c:v>
                </c:pt>
                <c:pt idx="22">
                  <c:v>21.7</c:v>
                </c:pt>
                <c:pt idx="23">
                  <c:v>21.6</c:v>
                </c:pt>
                <c:pt idx="24">
                  <c:v>20.7</c:v>
                </c:pt>
                <c:pt idx="25">
                  <c:v>20.8</c:v>
                </c:pt>
                <c:pt idx="26">
                  <c:v>19.3</c:v>
                </c:pt>
                <c:pt idx="27">
                  <c:v>17.8</c:v>
                </c:pt>
                <c:pt idx="28">
                  <c:v>14.1</c:v>
                </c:pt>
                <c:pt idx="29">
                  <c:v>13.7</c:v>
                </c:pt>
                <c:pt idx="30">
                  <c:v>11.9</c:v>
                </c:pt>
                <c:pt idx="31">
                  <c:v>12.3</c:v>
                </c:pt>
                <c:pt idx="32">
                  <c:v>13.9</c:v>
                </c:pt>
                <c:pt idx="33">
                  <c:v>11.2</c:v>
                </c:pt>
                <c:pt idx="34">
                  <c:v>9.1999999999999993</c:v>
                </c:pt>
                <c:pt idx="35">
                  <c:v>6.4</c:v>
                </c:pt>
                <c:pt idx="36">
                  <c:v>5</c:v>
                </c:pt>
                <c:pt idx="37">
                  <c:v>4.9000000000000004</c:v>
                </c:pt>
                <c:pt idx="38">
                  <c:v>4.2</c:v>
                </c:pt>
                <c:pt idx="39">
                  <c:v>4.5</c:v>
                </c:pt>
                <c:pt idx="40">
                  <c:v>5.8</c:v>
                </c:pt>
                <c:pt idx="41">
                  <c:v>5</c:v>
                </c:pt>
                <c:pt idx="42">
                  <c:v>4.9000000000000004</c:v>
                </c:pt>
                <c:pt idx="43">
                  <c:v>5</c:v>
                </c:pt>
                <c:pt idx="44">
                  <c:v>2.5</c:v>
                </c:pt>
                <c:pt idx="45">
                  <c:v>3.8</c:v>
                </c:pt>
                <c:pt idx="46">
                  <c:v>5</c:v>
                </c:pt>
                <c:pt idx="47">
                  <c:v>6.8</c:v>
                </c:pt>
                <c:pt idx="48">
                  <c:v>7.4</c:v>
                </c:pt>
                <c:pt idx="49">
                  <c:v>6.3</c:v>
                </c:pt>
                <c:pt idx="50">
                  <c:v>6.5</c:v>
                </c:pt>
                <c:pt idx="51">
                  <c:v>6.3</c:v>
                </c:pt>
                <c:pt idx="52">
                  <c:v>6.9</c:v>
                </c:pt>
              </c:numCache>
            </c:numRef>
          </c:val>
          <c:smooth val="1"/>
          <c:extLst>
            <c:ext xmlns:c16="http://schemas.microsoft.com/office/drawing/2014/chart" uri="{C3380CC4-5D6E-409C-BE32-E72D297353CC}">
              <c16:uniqueId val="{00000003-9A59-4D1D-ACA1-385321A88AF5}"/>
            </c:ext>
          </c:extLst>
        </c:ser>
        <c:dLbls>
          <c:showLegendKey val="0"/>
          <c:showVal val="0"/>
          <c:showCatName val="0"/>
          <c:showSerName val="0"/>
          <c:showPercent val="0"/>
          <c:showBubbleSize val="0"/>
        </c:dLbls>
        <c:smooth val="0"/>
        <c:axId val="1003534032"/>
        <c:axId val="1003506192"/>
        <c:extLst>
          <c:ext xmlns:c15="http://schemas.microsoft.com/office/drawing/2012/chart" uri="{02D57815-91ED-43cb-92C2-25804820EDAC}">
            <c15:filteredLineSeries>
              <c15:ser>
                <c:idx val="0"/>
                <c:order val="0"/>
                <c:tx>
                  <c:strRef>
                    <c:extLst>
                      <c:ext uri="{02D57815-91ED-43cb-92C2-25804820EDAC}">
                        <c15:formulaRef>
                          <c15:sqref>CPI!$C$3</c15:sqref>
                        </c15:formulaRef>
                      </c:ext>
                    </c:extLst>
                    <c:strCache>
                      <c:ptCount val="1"/>
                      <c:pt idx="0">
                        <c:v>Burundi</c:v>
                      </c:pt>
                    </c:strCache>
                  </c:strRef>
                </c:tx>
                <c:spPr>
                  <a:ln w="28575" cap="rnd">
                    <a:solidFill>
                      <a:schemeClr val="accent1"/>
                    </a:solidFill>
                    <a:round/>
                  </a:ln>
                  <a:effectLst/>
                </c:spPr>
                <c:marker>
                  <c:symbol val="none"/>
                </c:marker>
                <c:cat>
                  <c:numRef>
                    <c:extLst>
                      <c:ext uri="{02D57815-91ED-43cb-92C2-25804820EDAC}">
                        <c15:formulaRef>
                          <c15:sqref>CPI!$B$4:$B$56</c15:sqref>
                        </c15:formulaRef>
                      </c:ext>
                    </c:extLst>
                    <c:numCache>
                      <c:formatCode>mmm\-yy</c:formatCode>
                      <c:ptCount val="53"/>
                      <c:pt idx="0">
                        <c:v>44197</c:v>
                      </c:pt>
                      <c:pt idx="1">
                        <c:v>44228</c:v>
                      </c:pt>
                      <c:pt idx="2">
                        <c:v>44256</c:v>
                      </c:pt>
                      <c:pt idx="3">
                        <c:v>44287</c:v>
                      </c:pt>
                      <c:pt idx="4">
                        <c:v>44317</c:v>
                      </c:pt>
                      <c:pt idx="5">
                        <c:v>44348</c:v>
                      </c:pt>
                      <c:pt idx="6">
                        <c:v>44378</c:v>
                      </c:pt>
                      <c:pt idx="7">
                        <c:v>44409</c:v>
                      </c:pt>
                      <c:pt idx="8">
                        <c:v>44440</c:v>
                      </c:pt>
                      <c:pt idx="9">
                        <c:v>44470</c:v>
                      </c:pt>
                      <c:pt idx="10">
                        <c:v>44501</c:v>
                      </c:pt>
                      <c:pt idx="11">
                        <c:v>44531</c:v>
                      </c:pt>
                      <c:pt idx="12">
                        <c:v>44562</c:v>
                      </c:pt>
                      <c:pt idx="13">
                        <c:v>44593</c:v>
                      </c:pt>
                      <c:pt idx="14">
                        <c:v>44621</c:v>
                      </c:pt>
                      <c:pt idx="15">
                        <c:v>44652</c:v>
                      </c:pt>
                      <c:pt idx="16">
                        <c:v>44682</c:v>
                      </c:pt>
                      <c:pt idx="17">
                        <c:v>44713</c:v>
                      </c:pt>
                      <c:pt idx="18">
                        <c:v>44743</c:v>
                      </c:pt>
                      <c:pt idx="19">
                        <c:v>44774</c:v>
                      </c:pt>
                      <c:pt idx="20">
                        <c:v>44805</c:v>
                      </c:pt>
                      <c:pt idx="21">
                        <c:v>44835</c:v>
                      </c:pt>
                      <c:pt idx="22">
                        <c:v>44866</c:v>
                      </c:pt>
                      <c:pt idx="23">
                        <c:v>44896</c:v>
                      </c:pt>
                      <c:pt idx="24">
                        <c:v>44927</c:v>
                      </c:pt>
                      <c:pt idx="25">
                        <c:v>44958</c:v>
                      </c:pt>
                      <c:pt idx="26">
                        <c:v>44986</c:v>
                      </c:pt>
                      <c:pt idx="27">
                        <c:v>45017</c:v>
                      </c:pt>
                      <c:pt idx="28">
                        <c:v>45047</c:v>
                      </c:pt>
                      <c:pt idx="29">
                        <c:v>45078</c:v>
                      </c:pt>
                      <c:pt idx="30">
                        <c:v>45108</c:v>
                      </c:pt>
                      <c:pt idx="31">
                        <c:v>45139</c:v>
                      </c:pt>
                      <c:pt idx="32">
                        <c:v>45170</c:v>
                      </c:pt>
                      <c:pt idx="33">
                        <c:v>45200</c:v>
                      </c:pt>
                      <c:pt idx="34">
                        <c:v>45231</c:v>
                      </c:pt>
                      <c:pt idx="35">
                        <c:v>45261</c:v>
                      </c:pt>
                      <c:pt idx="36">
                        <c:v>45292</c:v>
                      </c:pt>
                      <c:pt idx="37">
                        <c:v>45323</c:v>
                      </c:pt>
                      <c:pt idx="38">
                        <c:v>45352</c:v>
                      </c:pt>
                      <c:pt idx="39">
                        <c:v>45383</c:v>
                      </c:pt>
                      <c:pt idx="40">
                        <c:v>45413</c:v>
                      </c:pt>
                      <c:pt idx="41">
                        <c:v>45444</c:v>
                      </c:pt>
                      <c:pt idx="42">
                        <c:v>45474</c:v>
                      </c:pt>
                      <c:pt idx="43">
                        <c:v>45505</c:v>
                      </c:pt>
                      <c:pt idx="44">
                        <c:v>45536</c:v>
                      </c:pt>
                      <c:pt idx="45">
                        <c:v>45566</c:v>
                      </c:pt>
                      <c:pt idx="46">
                        <c:v>45597</c:v>
                      </c:pt>
                      <c:pt idx="47">
                        <c:v>45627</c:v>
                      </c:pt>
                      <c:pt idx="48">
                        <c:v>45658</c:v>
                      </c:pt>
                      <c:pt idx="49">
                        <c:v>45689</c:v>
                      </c:pt>
                      <c:pt idx="50">
                        <c:v>45717</c:v>
                      </c:pt>
                      <c:pt idx="51">
                        <c:v>45748</c:v>
                      </c:pt>
                      <c:pt idx="52">
                        <c:v>45778</c:v>
                      </c:pt>
                    </c:numCache>
                  </c:numRef>
                </c:cat>
                <c:val>
                  <c:numRef>
                    <c:extLst>
                      <c:ext uri="{02D57815-91ED-43cb-92C2-25804820EDAC}">
                        <c15:formulaRef>
                          <c15:sqref>CPI!$C$4:$C$56</c15:sqref>
                        </c15:formulaRef>
                      </c:ext>
                    </c:extLst>
                    <c:numCache>
                      <c:formatCode>0.0</c:formatCode>
                      <c:ptCount val="53"/>
                      <c:pt idx="0">
                        <c:v>6.5231311126864089</c:v>
                      </c:pt>
                      <c:pt idx="1">
                        <c:v>5.9959530317158283</c:v>
                      </c:pt>
                      <c:pt idx="2">
                        <c:v>7.3791664913147814</c:v>
                      </c:pt>
                      <c:pt idx="3">
                        <c:v>6.5267675420439986</c:v>
                      </c:pt>
                      <c:pt idx="4">
                        <c:v>5.2941725906020976</c:v>
                      </c:pt>
                      <c:pt idx="5">
                        <c:v>9.2315207129166623</c:v>
                      </c:pt>
                      <c:pt idx="6">
                        <c:v>9.8138186031538446</c:v>
                      </c:pt>
                      <c:pt idx="7">
                        <c:v>10.43675490894036</c:v>
                      </c:pt>
                      <c:pt idx="8">
                        <c:v>10.491055068570819</c:v>
                      </c:pt>
                      <c:pt idx="9">
                        <c:v>9.8851250651736287</c:v>
                      </c:pt>
                      <c:pt idx="10">
                        <c:v>8.7507400385555822</c:v>
                      </c:pt>
                      <c:pt idx="11">
                        <c:v>10.100180000291004</c:v>
                      </c:pt>
                      <c:pt idx="12">
                        <c:v>12.330142611670381</c:v>
                      </c:pt>
                      <c:pt idx="13">
                        <c:v>13.424166549119999</c:v>
                      </c:pt>
                      <c:pt idx="14">
                        <c:v>12.879356889050797</c:v>
                      </c:pt>
                      <c:pt idx="15">
                        <c:v>15.758187987086124</c:v>
                      </c:pt>
                      <c:pt idx="16">
                        <c:v>18.48577880758404</c:v>
                      </c:pt>
                      <c:pt idx="17">
                        <c:v>17.420129569541089</c:v>
                      </c:pt>
                      <c:pt idx="18">
                        <c:v>18.871479288716774</c:v>
                      </c:pt>
                      <c:pt idx="19">
                        <c:v>19.443815420982901</c:v>
                      </c:pt>
                      <c:pt idx="20">
                        <c:v>20.731825857374055</c:v>
                      </c:pt>
                      <c:pt idx="21">
                        <c:v>22.022403432065275</c:v>
                      </c:pt>
                      <c:pt idx="22">
                        <c:v>26.761865736533675</c:v>
                      </c:pt>
                      <c:pt idx="23">
                        <c:v>26.553434553476297</c:v>
                      </c:pt>
                      <c:pt idx="24">
                        <c:v>28.563232043624719</c:v>
                      </c:pt>
                      <c:pt idx="25">
                        <c:v>28.289779082213041</c:v>
                      </c:pt>
                      <c:pt idx="26">
                        <c:v>32.627010057061725</c:v>
                      </c:pt>
                      <c:pt idx="27">
                        <c:v>32.614759538402716</c:v>
                      </c:pt>
                      <c:pt idx="28">
                        <c:v>28.976227994012671</c:v>
                      </c:pt>
                      <c:pt idx="29">
                        <c:v>27.174115694536138</c:v>
                      </c:pt>
                      <c:pt idx="30">
                        <c:v>26.148407153302667</c:v>
                      </c:pt>
                      <c:pt idx="31">
                        <c:v>28.899332144313085</c:v>
                      </c:pt>
                      <c:pt idx="32">
                        <c:v>26.87245504776714</c:v>
                      </c:pt>
                      <c:pt idx="33">
                        <c:v>26.609080706169919</c:v>
                      </c:pt>
                      <c:pt idx="34">
                        <c:v>20.329556871411736</c:v>
                      </c:pt>
                      <c:pt idx="35">
                        <c:v>20.080798455573557</c:v>
                      </c:pt>
                      <c:pt idx="36">
                        <c:v>17.589593328758824</c:v>
                      </c:pt>
                      <c:pt idx="37">
                        <c:v>17.8</c:v>
                      </c:pt>
                      <c:pt idx="38">
                        <c:v>14</c:v>
                      </c:pt>
                      <c:pt idx="39">
                        <c:v>12.1</c:v>
                      </c:pt>
                      <c:pt idx="40">
                        <c:v>12.5</c:v>
                      </c:pt>
                      <c:pt idx="41">
                        <c:v>15.9</c:v>
                      </c:pt>
                      <c:pt idx="42">
                        <c:v>18.600000000000001</c:v>
                      </c:pt>
                      <c:pt idx="43">
                        <c:v>18.2</c:v>
                      </c:pt>
                      <c:pt idx="44">
                        <c:v>23.3</c:v>
                      </c:pt>
                      <c:pt idx="45">
                        <c:v>24.9</c:v>
                      </c:pt>
                      <c:pt idx="46">
                        <c:v>28.8</c:v>
                      </c:pt>
                      <c:pt idx="47">
                        <c:v>36.4</c:v>
                      </c:pt>
                      <c:pt idx="48">
                        <c:v>38.1</c:v>
                      </c:pt>
                      <c:pt idx="49">
                        <c:v>23.8</c:v>
                      </c:pt>
                      <c:pt idx="50">
                        <c:v>26.1</c:v>
                      </c:pt>
                      <c:pt idx="51">
                        <c:v>29</c:v>
                      </c:pt>
                    </c:numCache>
                  </c:numRef>
                </c:val>
                <c:smooth val="0"/>
                <c:extLst>
                  <c:ext xmlns:c16="http://schemas.microsoft.com/office/drawing/2014/chart" uri="{C3380CC4-5D6E-409C-BE32-E72D297353CC}">
                    <c16:uniqueId val="{00000004-9A59-4D1D-ACA1-385321A88AF5}"/>
                  </c:ext>
                </c:extLst>
              </c15:ser>
            </c15:filteredLineSeries>
            <c15:filteredLineSeries>
              <c15:ser>
                <c:idx val="1"/>
                <c:order val="1"/>
                <c:tx>
                  <c:strRef>
                    <c:extLst xmlns:c15="http://schemas.microsoft.com/office/drawing/2012/chart">
                      <c:ext xmlns:c15="http://schemas.microsoft.com/office/drawing/2012/chart" uri="{02D57815-91ED-43cb-92C2-25804820EDAC}">
                        <c15:formulaRef>
                          <c15:sqref>CPI!$D$3</c15:sqref>
                        </c15:formulaRef>
                      </c:ext>
                    </c:extLst>
                    <c:strCache>
                      <c:ptCount val="1"/>
                      <c:pt idx="0">
                        <c:v>D.R Congo</c:v>
                      </c:pt>
                    </c:strCache>
                  </c:strRef>
                </c:tx>
                <c:spPr>
                  <a:ln w="28575" cap="rnd">
                    <a:solidFill>
                      <a:schemeClr val="accent2"/>
                    </a:solidFill>
                    <a:round/>
                  </a:ln>
                  <a:effectLst/>
                </c:spPr>
                <c:marker>
                  <c:symbol val="none"/>
                </c:marker>
                <c:cat>
                  <c:numRef>
                    <c:extLst xmlns:c15="http://schemas.microsoft.com/office/drawing/2012/chart">
                      <c:ext xmlns:c15="http://schemas.microsoft.com/office/drawing/2012/chart" uri="{02D57815-91ED-43cb-92C2-25804820EDAC}">
                        <c15:formulaRef>
                          <c15:sqref>CPI!$B$4:$B$56</c15:sqref>
                        </c15:formulaRef>
                      </c:ext>
                    </c:extLst>
                    <c:numCache>
                      <c:formatCode>mmm\-yy</c:formatCode>
                      <c:ptCount val="53"/>
                      <c:pt idx="0">
                        <c:v>44197</c:v>
                      </c:pt>
                      <c:pt idx="1">
                        <c:v>44228</c:v>
                      </c:pt>
                      <c:pt idx="2">
                        <c:v>44256</c:v>
                      </c:pt>
                      <c:pt idx="3">
                        <c:v>44287</c:v>
                      </c:pt>
                      <c:pt idx="4">
                        <c:v>44317</c:v>
                      </c:pt>
                      <c:pt idx="5">
                        <c:v>44348</c:v>
                      </c:pt>
                      <c:pt idx="6">
                        <c:v>44378</c:v>
                      </c:pt>
                      <c:pt idx="7">
                        <c:v>44409</c:v>
                      </c:pt>
                      <c:pt idx="8">
                        <c:v>44440</c:v>
                      </c:pt>
                      <c:pt idx="9">
                        <c:v>44470</c:v>
                      </c:pt>
                      <c:pt idx="10">
                        <c:v>44501</c:v>
                      </c:pt>
                      <c:pt idx="11">
                        <c:v>44531</c:v>
                      </c:pt>
                      <c:pt idx="12">
                        <c:v>44562</c:v>
                      </c:pt>
                      <c:pt idx="13">
                        <c:v>44593</c:v>
                      </c:pt>
                      <c:pt idx="14">
                        <c:v>44621</c:v>
                      </c:pt>
                      <c:pt idx="15">
                        <c:v>44652</c:v>
                      </c:pt>
                      <c:pt idx="16">
                        <c:v>44682</c:v>
                      </c:pt>
                      <c:pt idx="17">
                        <c:v>44713</c:v>
                      </c:pt>
                      <c:pt idx="18">
                        <c:v>44743</c:v>
                      </c:pt>
                      <c:pt idx="19">
                        <c:v>44774</c:v>
                      </c:pt>
                      <c:pt idx="20">
                        <c:v>44805</c:v>
                      </c:pt>
                      <c:pt idx="21">
                        <c:v>44835</c:v>
                      </c:pt>
                      <c:pt idx="22">
                        <c:v>44866</c:v>
                      </c:pt>
                      <c:pt idx="23">
                        <c:v>44896</c:v>
                      </c:pt>
                      <c:pt idx="24">
                        <c:v>44927</c:v>
                      </c:pt>
                      <c:pt idx="25">
                        <c:v>44958</c:v>
                      </c:pt>
                      <c:pt idx="26">
                        <c:v>44986</c:v>
                      </c:pt>
                      <c:pt idx="27">
                        <c:v>45017</c:v>
                      </c:pt>
                      <c:pt idx="28">
                        <c:v>45047</c:v>
                      </c:pt>
                      <c:pt idx="29">
                        <c:v>45078</c:v>
                      </c:pt>
                      <c:pt idx="30">
                        <c:v>45108</c:v>
                      </c:pt>
                      <c:pt idx="31">
                        <c:v>45139</c:v>
                      </c:pt>
                      <c:pt idx="32">
                        <c:v>45170</c:v>
                      </c:pt>
                      <c:pt idx="33">
                        <c:v>45200</c:v>
                      </c:pt>
                      <c:pt idx="34">
                        <c:v>45231</c:v>
                      </c:pt>
                      <c:pt idx="35">
                        <c:v>45261</c:v>
                      </c:pt>
                      <c:pt idx="36">
                        <c:v>45292</c:v>
                      </c:pt>
                      <c:pt idx="37">
                        <c:v>45323</c:v>
                      </c:pt>
                      <c:pt idx="38">
                        <c:v>45352</c:v>
                      </c:pt>
                      <c:pt idx="39">
                        <c:v>45383</c:v>
                      </c:pt>
                      <c:pt idx="40">
                        <c:v>45413</c:v>
                      </c:pt>
                      <c:pt idx="41">
                        <c:v>45444</c:v>
                      </c:pt>
                      <c:pt idx="42">
                        <c:v>45474</c:v>
                      </c:pt>
                      <c:pt idx="43">
                        <c:v>45505</c:v>
                      </c:pt>
                      <c:pt idx="44">
                        <c:v>45536</c:v>
                      </c:pt>
                      <c:pt idx="45">
                        <c:v>45566</c:v>
                      </c:pt>
                      <c:pt idx="46">
                        <c:v>45597</c:v>
                      </c:pt>
                      <c:pt idx="47">
                        <c:v>45627</c:v>
                      </c:pt>
                      <c:pt idx="48">
                        <c:v>45658</c:v>
                      </c:pt>
                      <c:pt idx="49">
                        <c:v>45689</c:v>
                      </c:pt>
                      <c:pt idx="50">
                        <c:v>45717</c:v>
                      </c:pt>
                      <c:pt idx="51">
                        <c:v>45748</c:v>
                      </c:pt>
                      <c:pt idx="52">
                        <c:v>45778</c:v>
                      </c:pt>
                    </c:numCache>
                  </c:numRef>
                </c:cat>
                <c:val>
                  <c:numRef>
                    <c:extLst xmlns:c15="http://schemas.microsoft.com/office/drawing/2012/chart">
                      <c:ext xmlns:c15="http://schemas.microsoft.com/office/drawing/2012/chart" uri="{02D57815-91ED-43cb-92C2-25804820EDAC}">
                        <c15:formulaRef>
                          <c15:sqref>CPI!$D$4:$D$56</c15:sqref>
                        </c15:formulaRef>
                      </c:ext>
                    </c:extLst>
                    <c:numCache>
                      <c:formatCode>0.0</c:formatCode>
                      <c:ptCount val="53"/>
                      <c:pt idx="0">
                        <c:v>15.6</c:v>
                      </c:pt>
                      <c:pt idx="1">
                        <c:v>15.7</c:v>
                      </c:pt>
                      <c:pt idx="2">
                        <c:v>15</c:v>
                      </c:pt>
                      <c:pt idx="3">
                        <c:v>13.1</c:v>
                      </c:pt>
                      <c:pt idx="4">
                        <c:v>11</c:v>
                      </c:pt>
                      <c:pt idx="5">
                        <c:v>8.6999999999999993</c:v>
                      </c:pt>
                      <c:pt idx="6">
                        <c:v>6</c:v>
                      </c:pt>
                      <c:pt idx="7">
                        <c:v>5</c:v>
                      </c:pt>
                      <c:pt idx="8">
                        <c:v>5</c:v>
                      </c:pt>
                      <c:pt idx="9">
                        <c:v>5</c:v>
                      </c:pt>
                      <c:pt idx="10">
                        <c:v>5.2</c:v>
                      </c:pt>
                      <c:pt idx="11">
                        <c:v>5.3</c:v>
                      </c:pt>
                      <c:pt idx="12">
                        <c:v>5.4</c:v>
                      </c:pt>
                      <c:pt idx="13">
                        <c:v>5.5</c:v>
                      </c:pt>
                      <c:pt idx="14">
                        <c:v>6.6</c:v>
                      </c:pt>
                      <c:pt idx="15">
                        <c:v>7.2</c:v>
                      </c:pt>
                      <c:pt idx="16">
                        <c:v>7.9</c:v>
                      </c:pt>
                      <c:pt idx="17">
                        <c:v>8.9</c:v>
                      </c:pt>
                      <c:pt idx="18">
                        <c:v>9.5</c:v>
                      </c:pt>
                      <c:pt idx="19">
                        <c:v>10.3</c:v>
                      </c:pt>
                      <c:pt idx="20">
                        <c:v>11.7</c:v>
                      </c:pt>
                      <c:pt idx="21">
                        <c:v>12.2</c:v>
                      </c:pt>
                      <c:pt idx="22">
                        <c:v>12.6</c:v>
                      </c:pt>
                      <c:pt idx="23">
                        <c:v>13.1</c:v>
                      </c:pt>
                      <c:pt idx="24">
                        <c:v>15.5</c:v>
                      </c:pt>
                      <c:pt idx="25">
                        <c:v>16.8</c:v>
                      </c:pt>
                      <c:pt idx="26">
                        <c:v>16.899999999999999</c:v>
                      </c:pt>
                      <c:pt idx="27">
                        <c:v>16.899999999999999</c:v>
                      </c:pt>
                      <c:pt idx="28">
                        <c:v>16.600000000000001</c:v>
                      </c:pt>
                      <c:pt idx="29">
                        <c:v>17.7</c:v>
                      </c:pt>
                      <c:pt idx="30">
                        <c:v>23.3</c:v>
                      </c:pt>
                      <c:pt idx="31">
                        <c:v>23.1</c:v>
                      </c:pt>
                      <c:pt idx="32">
                        <c:v>21.9</c:v>
                      </c:pt>
                      <c:pt idx="33">
                        <c:v>21.7</c:v>
                      </c:pt>
                      <c:pt idx="34">
                        <c:v>23.5</c:v>
                      </c:pt>
                      <c:pt idx="35">
                        <c:v>23.8</c:v>
                      </c:pt>
                      <c:pt idx="36">
                        <c:v>22.3</c:v>
                      </c:pt>
                      <c:pt idx="37">
                        <c:v>22</c:v>
                      </c:pt>
                      <c:pt idx="38">
                        <c:v>21.5</c:v>
                      </c:pt>
                      <c:pt idx="39">
                        <c:v>21.2</c:v>
                      </c:pt>
                      <c:pt idx="40">
                        <c:v>22</c:v>
                      </c:pt>
                      <c:pt idx="41">
                        <c:v>20.7</c:v>
                      </c:pt>
                      <c:pt idx="42">
                        <c:v>15.2</c:v>
                      </c:pt>
                      <c:pt idx="43">
                        <c:v>15.2</c:v>
                      </c:pt>
                      <c:pt idx="44">
                        <c:v>15.1</c:v>
                      </c:pt>
                      <c:pt idx="45">
                        <c:v>15</c:v>
                      </c:pt>
                      <c:pt idx="46">
                        <c:v>12.8</c:v>
                      </c:pt>
                      <c:pt idx="47">
                        <c:v>11.7</c:v>
                      </c:pt>
                      <c:pt idx="48">
                        <c:v>11.3</c:v>
                      </c:pt>
                      <c:pt idx="49">
                        <c:v>10.6</c:v>
                      </c:pt>
                      <c:pt idx="50">
                        <c:v>10.1</c:v>
                      </c:pt>
                    </c:numCache>
                  </c:numRef>
                </c:val>
                <c:smooth val="0"/>
                <c:extLst xmlns:c15="http://schemas.microsoft.com/office/drawing/2012/chart">
                  <c:ext xmlns:c16="http://schemas.microsoft.com/office/drawing/2014/chart" uri="{C3380CC4-5D6E-409C-BE32-E72D297353CC}">
                    <c16:uniqueId val="{00000005-9A59-4D1D-ACA1-385321A88AF5}"/>
                  </c:ext>
                </c:extLst>
              </c15:ser>
            </c15:filteredLineSeries>
            <c15:filteredLineSeries>
              <c15:ser>
                <c:idx val="2"/>
                <c:order val="2"/>
                <c:tx>
                  <c:strRef>
                    <c:extLst xmlns:c15="http://schemas.microsoft.com/office/drawing/2012/chart">
                      <c:ext xmlns:c15="http://schemas.microsoft.com/office/drawing/2012/chart" uri="{02D57815-91ED-43cb-92C2-25804820EDAC}">
                        <c15:formulaRef>
                          <c15:sqref>CPI!$E$3</c15:sqref>
                        </c15:formulaRef>
                      </c:ext>
                    </c:extLst>
                    <c:strCache>
                      <c:ptCount val="1"/>
                      <c:pt idx="0">
                        <c:v>Ethiopia</c:v>
                      </c:pt>
                    </c:strCache>
                  </c:strRef>
                </c:tx>
                <c:spPr>
                  <a:ln w="25400" cap="rnd">
                    <a:solidFill>
                      <a:schemeClr val="accent3"/>
                    </a:solidFill>
                    <a:round/>
                  </a:ln>
                  <a:effectLst/>
                </c:spPr>
                <c:marker>
                  <c:symbol val="none"/>
                </c:marker>
                <c:cat>
                  <c:numRef>
                    <c:extLst xmlns:c15="http://schemas.microsoft.com/office/drawing/2012/chart">
                      <c:ext xmlns:c15="http://schemas.microsoft.com/office/drawing/2012/chart" uri="{02D57815-91ED-43cb-92C2-25804820EDAC}">
                        <c15:formulaRef>
                          <c15:sqref>CPI!$B$4:$B$56</c15:sqref>
                        </c15:formulaRef>
                      </c:ext>
                    </c:extLst>
                    <c:numCache>
                      <c:formatCode>mmm\-yy</c:formatCode>
                      <c:ptCount val="53"/>
                      <c:pt idx="0">
                        <c:v>44197</c:v>
                      </c:pt>
                      <c:pt idx="1">
                        <c:v>44228</c:v>
                      </c:pt>
                      <c:pt idx="2">
                        <c:v>44256</c:v>
                      </c:pt>
                      <c:pt idx="3">
                        <c:v>44287</c:v>
                      </c:pt>
                      <c:pt idx="4">
                        <c:v>44317</c:v>
                      </c:pt>
                      <c:pt idx="5">
                        <c:v>44348</c:v>
                      </c:pt>
                      <c:pt idx="6">
                        <c:v>44378</c:v>
                      </c:pt>
                      <c:pt idx="7">
                        <c:v>44409</c:v>
                      </c:pt>
                      <c:pt idx="8">
                        <c:v>44440</c:v>
                      </c:pt>
                      <c:pt idx="9">
                        <c:v>44470</c:v>
                      </c:pt>
                      <c:pt idx="10">
                        <c:v>44501</c:v>
                      </c:pt>
                      <c:pt idx="11">
                        <c:v>44531</c:v>
                      </c:pt>
                      <c:pt idx="12">
                        <c:v>44562</c:v>
                      </c:pt>
                      <c:pt idx="13">
                        <c:v>44593</c:v>
                      </c:pt>
                      <c:pt idx="14">
                        <c:v>44621</c:v>
                      </c:pt>
                      <c:pt idx="15">
                        <c:v>44652</c:v>
                      </c:pt>
                      <c:pt idx="16">
                        <c:v>44682</c:v>
                      </c:pt>
                      <c:pt idx="17">
                        <c:v>44713</c:v>
                      </c:pt>
                      <c:pt idx="18">
                        <c:v>44743</c:v>
                      </c:pt>
                      <c:pt idx="19">
                        <c:v>44774</c:v>
                      </c:pt>
                      <c:pt idx="20">
                        <c:v>44805</c:v>
                      </c:pt>
                      <c:pt idx="21">
                        <c:v>44835</c:v>
                      </c:pt>
                      <c:pt idx="22">
                        <c:v>44866</c:v>
                      </c:pt>
                      <c:pt idx="23">
                        <c:v>44896</c:v>
                      </c:pt>
                      <c:pt idx="24">
                        <c:v>44927</c:v>
                      </c:pt>
                      <c:pt idx="25">
                        <c:v>44958</c:v>
                      </c:pt>
                      <c:pt idx="26">
                        <c:v>44986</c:v>
                      </c:pt>
                      <c:pt idx="27">
                        <c:v>45017</c:v>
                      </c:pt>
                      <c:pt idx="28">
                        <c:v>45047</c:v>
                      </c:pt>
                      <c:pt idx="29">
                        <c:v>45078</c:v>
                      </c:pt>
                      <c:pt idx="30">
                        <c:v>45108</c:v>
                      </c:pt>
                      <c:pt idx="31">
                        <c:v>45139</c:v>
                      </c:pt>
                      <c:pt idx="32">
                        <c:v>45170</c:v>
                      </c:pt>
                      <c:pt idx="33">
                        <c:v>45200</c:v>
                      </c:pt>
                      <c:pt idx="34">
                        <c:v>45231</c:v>
                      </c:pt>
                      <c:pt idx="35">
                        <c:v>45261</c:v>
                      </c:pt>
                      <c:pt idx="36">
                        <c:v>45292</c:v>
                      </c:pt>
                      <c:pt idx="37">
                        <c:v>45323</c:v>
                      </c:pt>
                      <c:pt idx="38">
                        <c:v>45352</c:v>
                      </c:pt>
                      <c:pt idx="39">
                        <c:v>45383</c:v>
                      </c:pt>
                      <c:pt idx="40">
                        <c:v>45413</c:v>
                      </c:pt>
                      <c:pt idx="41">
                        <c:v>45444</c:v>
                      </c:pt>
                      <c:pt idx="42">
                        <c:v>45474</c:v>
                      </c:pt>
                      <c:pt idx="43">
                        <c:v>45505</c:v>
                      </c:pt>
                      <c:pt idx="44">
                        <c:v>45536</c:v>
                      </c:pt>
                      <c:pt idx="45">
                        <c:v>45566</c:v>
                      </c:pt>
                      <c:pt idx="46">
                        <c:v>45597</c:v>
                      </c:pt>
                      <c:pt idx="47">
                        <c:v>45627</c:v>
                      </c:pt>
                      <c:pt idx="48">
                        <c:v>45658</c:v>
                      </c:pt>
                      <c:pt idx="49">
                        <c:v>45689</c:v>
                      </c:pt>
                      <c:pt idx="50">
                        <c:v>45717</c:v>
                      </c:pt>
                      <c:pt idx="51">
                        <c:v>45748</c:v>
                      </c:pt>
                      <c:pt idx="52">
                        <c:v>45778</c:v>
                      </c:pt>
                    </c:numCache>
                  </c:numRef>
                </c:cat>
                <c:val>
                  <c:numRef>
                    <c:extLst xmlns:c15="http://schemas.microsoft.com/office/drawing/2012/chart">
                      <c:ext xmlns:c15="http://schemas.microsoft.com/office/drawing/2012/chart" uri="{02D57815-91ED-43cb-92C2-25804820EDAC}">
                        <c15:formulaRef>
                          <c15:sqref>CPI!$E$4:$E$56</c15:sqref>
                        </c15:formulaRef>
                      </c:ext>
                    </c:extLst>
                    <c:numCache>
                      <c:formatCode>0.0</c:formatCode>
                      <c:ptCount val="53"/>
                      <c:pt idx="0">
                        <c:v>19.2</c:v>
                      </c:pt>
                      <c:pt idx="1">
                        <c:v>20.6</c:v>
                      </c:pt>
                      <c:pt idx="2">
                        <c:v>20.6</c:v>
                      </c:pt>
                      <c:pt idx="3">
                        <c:v>19.2</c:v>
                      </c:pt>
                      <c:pt idx="4">
                        <c:v>19.7</c:v>
                      </c:pt>
                      <c:pt idx="5">
                        <c:v>24.5</c:v>
                      </c:pt>
                      <c:pt idx="6">
                        <c:v>26.4</c:v>
                      </c:pt>
                      <c:pt idx="7">
                        <c:v>30.4</c:v>
                      </c:pt>
                      <c:pt idx="8">
                        <c:v>34.799999999999997</c:v>
                      </c:pt>
                      <c:pt idx="9">
                        <c:v>34.200000000000003</c:v>
                      </c:pt>
                      <c:pt idx="10">
                        <c:v>33</c:v>
                      </c:pt>
                      <c:pt idx="11">
                        <c:v>35.1</c:v>
                      </c:pt>
                      <c:pt idx="12">
                        <c:v>34.5</c:v>
                      </c:pt>
                      <c:pt idx="13">
                        <c:v>33.6</c:v>
                      </c:pt>
                      <c:pt idx="14">
                        <c:v>34.700000000000003</c:v>
                      </c:pt>
                      <c:pt idx="15">
                        <c:v>36.6</c:v>
                      </c:pt>
                      <c:pt idx="16">
                        <c:v>37.200000000000003</c:v>
                      </c:pt>
                      <c:pt idx="17">
                        <c:v>34</c:v>
                      </c:pt>
                      <c:pt idx="18">
                        <c:v>33.5</c:v>
                      </c:pt>
                      <c:pt idx="19">
                        <c:v>32.5</c:v>
                      </c:pt>
                      <c:pt idx="20">
                        <c:v>30.7</c:v>
                      </c:pt>
                      <c:pt idx="21">
                        <c:v>31.7</c:v>
                      </c:pt>
                      <c:pt idx="22">
                        <c:v>35.1</c:v>
                      </c:pt>
                      <c:pt idx="23">
                        <c:v>33.799999999999997</c:v>
                      </c:pt>
                      <c:pt idx="24">
                        <c:v>33.9</c:v>
                      </c:pt>
                      <c:pt idx="25">
                        <c:v>32</c:v>
                      </c:pt>
                      <c:pt idx="26">
                        <c:v>34.200000000000003</c:v>
                      </c:pt>
                      <c:pt idx="27">
                        <c:v>33.5</c:v>
                      </c:pt>
                      <c:pt idx="28">
                        <c:v>33</c:v>
                      </c:pt>
                      <c:pt idx="29">
                        <c:v>32.5</c:v>
                      </c:pt>
                      <c:pt idx="30">
                        <c:v>32.1</c:v>
                      </c:pt>
                      <c:pt idx="31">
                        <c:v>31.7</c:v>
                      </c:pt>
                      <c:pt idx="32">
                        <c:v>31.4</c:v>
                      </c:pt>
                      <c:pt idx="33">
                        <c:v>31.2</c:v>
                      </c:pt>
                      <c:pt idx="34">
                        <c:v>30.6</c:v>
                      </c:pt>
                      <c:pt idx="35">
                        <c:v>30.2</c:v>
                      </c:pt>
                      <c:pt idx="36">
                        <c:v>29.9</c:v>
                      </c:pt>
                      <c:pt idx="37">
                        <c:v>29.6</c:v>
                      </c:pt>
                      <c:pt idx="38">
                        <c:v>28.9</c:v>
                      </c:pt>
                      <c:pt idx="39">
                        <c:v>28.1</c:v>
                      </c:pt>
                      <c:pt idx="40">
                        <c:v>27.4</c:v>
                      </c:pt>
                      <c:pt idx="41">
                        <c:v>26.6</c:v>
                      </c:pt>
                      <c:pt idx="42">
                        <c:v>25.6</c:v>
                      </c:pt>
                      <c:pt idx="43">
                        <c:v>24.7</c:v>
                      </c:pt>
                      <c:pt idx="44">
                        <c:v>23.8</c:v>
                      </c:pt>
                      <c:pt idx="45">
                        <c:v>22.6</c:v>
                      </c:pt>
                      <c:pt idx="46">
                        <c:v>22</c:v>
                      </c:pt>
                      <c:pt idx="47">
                        <c:v>21</c:v>
                      </c:pt>
                      <c:pt idx="48">
                        <c:v>19.899999999999999</c:v>
                      </c:pt>
                      <c:pt idx="49">
                        <c:v>18.899999999999999</c:v>
                      </c:pt>
                      <c:pt idx="50">
                        <c:v>17.899999999999999</c:v>
                      </c:pt>
                      <c:pt idx="51">
                        <c:v>17.100000000000001</c:v>
                      </c:pt>
                    </c:numCache>
                  </c:numRef>
                </c:val>
                <c:smooth val="1"/>
                <c:extLst xmlns:c15="http://schemas.microsoft.com/office/drawing/2012/chart">
                  <c:ext xmlns:c16="http://schemas.microsoft.com/office/drawing/2014/chart" uri="{C3380CC4-5D6E-409C-BE32-E72D297353CC}">
                    <c16:uniqueId val="{00000006-9A59-4D1D-ACA1-385321A88AF5}"/>
                  </c:ext>
                </c:extLst>
              </c15:ser>
            </c15:filteredLineSeries>
            <c15:filteredLineSeries>
              <c15:ser>
                <c:idx val="5"/>
                <c:order val="4"/>
                <c:tx>
                  <c:strRef>
                    <c:extLst xmlns:c15="http://schemas.microsoft.com/office/drawing/2012/chart">
                      <c:ext xmlns:c15="http://schemas.microsoft.com/office/drawing/2012/chart" uri="{02D57815-91ED-43cb-92C2-25804820EDAC}">
                        <c15:formulaRef>
                          <c15:sqref>CPI!$H$3</c15:sqref>
                        </c15:formulaRef>
                      </c:ext>
                    </c:extLst>
                    <c:strCache>
                      <c:ptCount val="1"/>
                      <c:pt idx="0">
                        <c:v>Seychelles</c:v>
                      </c:pt>
                    </c:strCache>
                  </c:strRef>
                </c:tx>
                <c:spPr>
                  <a:ln w="28575" cap="rnd">
                    <a:solidFill>
                      <a:schemeClr val="accent6"/>
                    </a:solidFill>
                    <a:round/>
                  </a:ln>
                  <a:effectLst/>
                </c:spPr>
                <c:marker>
                  <c:symbol val="none"/>
                </c:marker>
                <c:cat>
                  <c:numRef>
                    <c:extLst xmlns:c15="http://schemas.microsoft.com/office/drawing/2012/chart">
                      <c:ext xmlns:c15="http://schemas.microsoft.com/office/drawing/2012/chart" uri="{02D57815-91ED-43cb-92C2-25804820EDAC}">
                        <c15:formulaRef>
                          <c15:sqref>CPI!$B$4:$B$56</c15:sqref>
                        </c15:formulaRef>
                      </c:ext>
                    </c:extLst>
                    <c:numCache>
                      <c:formatCode>mmm\-yy</c:formatCode>
                      <c:ptCount val="53"/>
                      <c:pt idx="0">
                        <c:v>44197</c:v>
                      </c:pt>
                      <c:pt idx="1">
                        <c:v>44228</c:v>
                      </c:pt>
                      <c:pt idx="2">
                        <c:v>44256</c:v>
                      </c:pt>
                      <c:pt idx="3">
                        <c:v>44287</c:v>
                      </c:pt>
                      <c:pt idx="4">
                        <c:v>44317</c:v>
                      </c:pt>
                      <c:pt idx="5">
                        <c:v>44348</c:v>
                      </c:pt>
                      <c:pt idx="6">
                        <c:v>44378</c:v>
                      </c:pt>
                      <c:pt idx="7">
                        <c:v>44409</c:v>
                      </c:pt>
                      <c:pt idx="8">
                        <c:v>44440</c:v>
                      </c:pt>
                      <c:pt idx="9">
                        <c:v>44470</c:v>
                      </c:pt>
                      <c:pt idx="10">
                        <c:v>44501</c:v>
                      </c:pt>
                      <c:pt idx="11">
                        <c:v>44531</c:v>
                      </c:pt>
                      <c:pt idx="12">
                        <c:v>44562</c:v>
                      </c:pt>
                      <c:pt idx="13">
                        <c:v>44593</c:v>
                      </c:pt>
                      <c:pt idx="14">
                        <c:v>44621</c:v>
                      </c:pt>
                      <c:pt idx="15">
                        <c:v>44652</c:v>
                      </c:pt>
                      <c:pt idx="16">
                        <c:v>44682</c:v>
                      </c:pt>
                      <c:pt idx="17">
                        <c:v>44713</c:v>
                      </c:pt>
                      <c:pt idx="18">
                        <c:v>44743</c:v>
                      </c:pt>
                      <c:pt idx="19">
                        <c:v>44774</c:v>
                      </c:pt>
                      <c:pt idx="20">
                        <c:v>44805</c:v>
                      </c:pt>
                      <c:pt idx="21">
                        <c:v>44835</c:v>
                      </c:pt>
                      <c:pt idx="22">
                        <c:v>44866</c:v>
                      </c:pt>
                      <c:pt idx="23">
                        <c:v>44896</c:v>
                      </c:pt>
                      <c:pt idx="24">
                        <c:v>44927</c:v>
                      </c:pt>
                      <c:pt idx="25">
                        <c:v>44958</c:v>
                      </c:pt>
                      <c:pt idx="26">
                        <c:v>44986</c:v>
                      </c:pt>
                      <c:pt idx="27">
                        <c:v>45017</c:v>
                      </c:pt>
                      <c:pt idx="28">
                        <c:v>45047</c:v>
                      </c:pt>
                      <c:pt idx="29">
                        <c:v>45078</c:v>
                      </c:pt>
                      <c:pt idx="30">
                        <c:v>45108</c:v>
                      </c:pt>
                      <c:pt idx="31">
                        <c:v>45139</c:v>
                      </c:pt>
                      <c:pt idx="32">
                        <c:v>45170</c:v>
                      </c:pt>
                      <c:pt idx="33">
                        <c:v>45200</c:v>
                      </c:pt>
                      <c:pt idx="34">
                        <c:v>45231</c:v>
                      </c:pt>
                      <c:pt idx="35">
                        <c:v>45261</c:v>
                      </c:pt>
                      <c:pt idx="36">
                        <c:v>45292</c:v>
                      </c:pt>
                      <c:pt idx="37">
                        <c:v>45323</c:v>
                      </c:pt>
                      <c:pt idx="38">
                        <c:v>45352</c:v>
                      </c:pt>
                      <c:pt idx="39">
                        <c:v>45383</c:v>
                      </c:pt>
                      <c:pt idx="40">
                        <c:v>45413</c:v>
                      </c:pt>
                      <c:pt idx="41">
                        <c:v>45444</c:v>
                      </c:pt>
                      <c:pt idx="42">
                        <c:v>45474</c:v>
                      </c:pt>
                      <c:pt idx="43">
                        <c:v>45505</c:v>
                      </c:pt>
                      <c:pt idx="44">
                        <c:v>45536</c:v>
                      </c:pt>
                      <c:pt idx="45">
                        <c:v>45566</c:v>
                      </c:pt>
                      <c:pt idx="46">
                        <c:v>45597</c:v>
                      </c:pt>
                      <c:pt idx="47">
                        <c:v>45627</c:v>
                      </c:pt>
                      <c:pt idx="48">
                        <c:v>45658</c:v>
                      </c:pt>
                      <c:pt idx="49">
                        <c:v>45689</c:v>
                      </c:pt>
                      <c:pt idx="50">
                        <c:v>45717</c:v>
                      </c:pt>
                      <c:pt idx="51">
                        <c:v>45748</c:v>
                      </c:pt>
                      <c:pt idx="52">
                        <c:v>45778</c:v>
                      </c:pt>
                    </c:numCache>
                  </c:numRef>
                </c:cat>
                <c:val>
                  <c:numRef>
                    <c:extLst xmlns:c15="http://schemas.microsoft.com/office/drawing/2012/chart">
                      <c:ext xmlns:c15="http://schemas.microsoft.com/office/drawing/2012/chart" uri="{02D57815-91ED-43cb-92C2-25804820EDAC}">
                        <c15:formulaRef>
                          <c15:sqref>CPI!$H$4:$H$56</c15:sqref>
                        </c15:formulaRef>
                      </c:ext>
                    </c:extLst>
                    <c:numCache>
                      <c:formatCode>0.0</c:formatCode>
                      <c:ptCount val="53"/>
                      <c:pt idx="0">
                        <c:v>7.62</c:v>
                      </c:pt>
                      <c:pt idx="1">
                        <c:v>8.68</c:v>
                      </c:pt>
                      <c:pt idx="2">
                        <c:v>9.59</c:v>
                      </c:pt>
                      <c:pt idx="3">
                        <c:v>10.68</c:v>
                      </c:pt>
                      <c:pt idx="4">
                        <c:v>11.37</c:v>
                      </c:pt>
                      <c:pt idx="5">
                        <c:v>11.25</c:v>
                      </c:pt>
                      <c:pt idx="6">
                        <c:v>10.62</c:v>
                      </c:pt>
                      <c:pt idx="7">
                        <c:v>10.51</c:v>
                      </c:pt>
                      <c:pt idx="8">
                        <c:v>9.8000000000000007</c:v>
                      </c:pt>
                      <c:pt idx="9">
                        <c:v>9.99</c:v>
                      </c:pt>
                      <c:pt idx="10">
                        <c:v>9.3699999999999992</c:v>
                      </c:pt>
                      <c:pt idx="11">
                        <c:v>7.85</c:v>
                      </c:pt>
                      <c:pt idx="12">
                        <c:v>3.87</c:v>
                      </c:pt>
                      <c:pt idx="13">
                        <c:v>2.98</c:v>
                      </c:pt>
                      <c:pt idx="14">
                        <c:v>2.2200000000000002</c:v>
                      </c:pt>
                      <c:pt idx="15">
                        <c:v>2.2000000000000002</c:v>
                      </c:pt>
                      <c:pt idx="16">
                        <c:v>2.08</c:v>
                      </c:pt>
                      <c:pt idx="17">
                        <c:v>2.0499999999999998</c:v>
                      </c:pt>
                      <c:pt idx="18">
                        <c:v>2.29</c:v>
                      </c:pt>
                      <c:pt idx="19">
                        <c:v>2.82</c:v>
                      </c:pt>
                      <c:pt idx="20">
                        <c:v>2.96</c:v>
                      </c:pt>
                      <c:pt idx="21">
                        <c:v>2.92</c:v>
                      </c:pt>
                      <c:pt idx="22">
                        <c:v>2.62</c:v>
                      </c:pt>
                      <c:pt idx="23">
                        <c:v>2.5299999999999998</c:v>
                      </c:pt>
                      <c:pt idx="24">
                        <c:v>2.39</c:v>
                      </c:pt>
                      <c:pt idx="25">
                        <c:v>1.1299999999999999</c:v>
                      </c:pt>
                      <c:pt idx="26">
                        <c:v>0.91</c:v>
                      </c:pt>
                      <c:pt idx="27">
                        <c:v>0.56000000000000005</c:v>
                      </c:pt>
                      <c:pt idx="28">
                        <c:v>-1.02</c:v>
                      </c:pt>
                      <c:pt idx="29">
                        <c:v>-1.3</c:v>
                      </c:pt>
                      <c:pt idx="30">
                        <c:v>-1.98</c:v>
                      </c:pt>
                      <c:pt idx="31">
                        <c:v>-2.44</c:v>
                      </c:pt>
                      <c:pt idx="32">
                        <c:v>-2.4700000000000002</c:v>
                      </c:pt>
                      <c:pt idx="33">
                        <c:v>-2.66</c:v>
                      </c:pt>
                      <c:pt idx="34">
                        <c:v>-2.65</c:v>
                      </c:pt>
                      <c:pt idx="35">
                        <c:v>-2.71</c:v>
                      </c:pt>
                      <c:pt idx="36">
                        <c:v>-2.02</c:v>
                      </c:pt>
                      <c:pt idx="37">
                        <c:v>-0.25</c:v>
                      </c:pt>
                      <c:pt idx="38">
                        <c:v>-0.17</c:v>
                      </c:pt>
                      <c:pt idx="39">
                        <c:v>-0.14000000000000001</c:v>
                      </c:pt>
                      <c:pt idx="40">
                        <c:v>0.56999999999999995</c:v>
                      </c:pt>
                      <c:pt idx="41">
                        <c:v>0.44</c:v>
                      </c:pt>
                      <c:pt idx="42">
                        <c:v>0.61</c:v>
                      </c:pt>
                      <c:pt idx="43">
                        <c:v>0.54</c:v>
                      </c:pt>
                      <c:pt idx="44">
                        <c:v>0.61</c:v>
                      </c:pt>
                      <c:pt idx="45">
                        <c:v>0.55000000000000004</c:v>
                      </c:pt>
                      <c:pt idx="46">
                        <c:v>1.34</c:v>
                      </c:pt>
                      <c:pt idx="47">
                        <c:v>1.71</c:v>
                      </c:pt>
                      <c:pt idx="48">
                        <c:v>0.97</c:v>
                      </c:pt>
                      <c:pt idx="49">
                        <c:v>-0.09</c:v>
                      </c:pt>
                      <c:pt idx="50">
                        <c:v>-0.04</c:v>
                      </c:pt>
                      <c:pt idx="51">
                        <c:v>0.08</c:v>
                      </c:pt>
                      <c:pt idx="52">
                        <c:v>0.4</c:v>
                      </c:pt>
                    </c:numCache>
                  </c:numRef>
                </c:val>
                <c:smooth val="0"/>
                <c:extLst xmlns:c15="http://schemas.microsoft.com/office/drawing/2012/chart">
                  <c:ext xmlns:c16="http://schemas.microsoft.com/office/drawing/2014/chart" uri="{C3380CC4-5D6E-409C-BE32-E72D297353CC}">
                    <c16:uniqueId val="{00000007-9A59-4D1D-ACA1-385321A88AF5}"/>
                  </c:ext>
                </c:extLst>
              </c15:ser>
            </c15:filteredLineSeries>
          </c:ext>
        </c:extLst>
      </c:lineChart>
      <c:dateAx>
        <c:axId val="1003534032"/>
        <c:scaling>
          <c:orientation val="minMax"/>
        </c:scaling>
        <c:delete val="0"/>
        <c:axPos val="b"/>
        <c:numFmt formatCode="mmm\-yy" sourceLinked="1"/>
        <c:majorTickMark val="out"/>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003506192"/>
        <c:crosses val="autoZero"/>
        <c:auto val="1"/>
        <c:lblOffset val="100"/>
        <c:baseTimeUnit val="months"/>
        <c:majorUnit val="2"/>
        <c:majorTimeUnit val="months"/>
      </c:dateAx>
      <c:valAx>
        <c:axId val="1003506192"/>
        <c:scaling>
          <c:orientation val="minMax"/>
          <c:max val="25"/>
          <c:min val="-3"/>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003534032"/>
        <c:crosses val="autoZero"/>
        <c:crossBetween val="between"/>
      </c:valAx>
      <c:spPr>
        <a:noFill/>
        <a:ln>
          <a:noFill/>
        </a:ln>
        <a:effectLst/>
      </c:spPr>
    </c:plotArea>
    <c:legend>
      <c:legendPos val="t"/>
      <c:layout>
        <c:manualLayout>
          <c:xMode val="edge"/>
          <c:yMode val="edge"/>
          <c:x val="2.730563810094172E-2"/>
          <c:y val="0.91107837659175983"/>
          <c:w val="0.95297892090308556"/>
          <c:h val="7.8318783378046541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noFill/>
      <a:round/>
    </a:ln>
    <a:effectLst/>
  </c:spPr>
  <c:txPr>
    <a:bodyPr/>
    <a:lstStyle/>
    <a:p>
      <a:pPr>
        <a:defRPr sz="1200"/>
      </a:pPr>
      <a:endParaRPr lang="en-US"/>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9647328875944381E-2"/>
          <c:y val="2.7677421719115074E-2"/>
          <c:w val="0.89598232918919685"/>
          <c:h val="0.74411226049679269"/>
        </c:manualLayout>
      </c:layout>
      <c:lineChart>
        <c:grouping val="standard"/>
        <c:varyColors val="0"/>
        <c:ser>
          <c:idx val="0"/>
          <c:order val="0"/>
          <c:tx>
            <c:strRef>
              <c:f>CPI!$C$3</c:f>
              <c:strCache>
                <c:ptCount val="1"/>
                <c:pt idx="0">
                  <c:v>Burundi</c:v>
                </c:pt>
              </c:strCache>
              <c:extLst xmlns:c15="http://schemas.microsoft.com/office/drawing/2012/chart"/>
            </c:strRef>
          </c:tx>
          <c:spPr>
            <a:ln w="38100" cap="rnd">
              <a:solidFill>
                <a:srgbClr val="A21942"/>
              </a:solidFill>
              <a:round/>
            </a:ln>
            <a:effectLst/>
          </c:spPr>
          <c:marker>
            <c:symbol val="none"/>
          </c:marker>
          <c:cat>
            <c:numRef>
              <c:f>CPI!$B$4:$B$56</c:f>
              <c:numCache>
                <c:formatCode>mmm\-yy</c:formatCode>
                <c:ptCount val="53"/>
                <c:pt idx="0">
                  <c:v>44197</c:v>
                </c:pt>
                <c:pt idx="1">
                  <c:v>44228</c:v>
                </c:pt>
                <c:pt idx="2">
                  <c:v>44256</c:v>
                </c:pt>
                <c:pt idx="3">
                  <c:v>44287</c:v>
                </c:pt>
                <c:pt idx="4">
                  <c:v>44317</c:v>
                </c:pt>
                <c:pt idx="5">
                  <c:v>44348</c:v>
                </c:pt>
                <c:pt idx="6">
                  <c:v>44378</c:v>
                </c:pt>
                <c:pt idx="7">
                  <c:v>44409</c:v>
                </c:pt>
                <c:pt idx="8">
                  <c:v>44440</c:v>
                </c:pt>
                <c:pt idx="9">
                  <c:v>44470</c:v>
                </c:pt>
                <c:pt idx="10">
                  <c:v>44501</c:v>
                </c:pt>
                <c:pt idx="11">
                  <c:v>44531</c:v>
                </c:pt>
                <c:pt idx="12">
                  <c:v>44562</c:v>
                </c:pt>
                <c:pt idx="13">
                  <c:v>44593</c:v>
                </c:pt>
                <c:pt idx="14">
                  <c:v>44621</c:v>
                </c:pt>
                <c:pt idx="15">
                  <c:v>44652</c:v>
                </c:pt>
                <c:pt idx="16">
                  <c:v>44682</c:v>
                </c:pt>
                <c:pt idx="17">
                  <c:v>44713</c:v>
                </c:pt>
                <c:pt idx="18">
                  <c:v>44743</c:v>
                </c:pt>
                <c:pt idx="19">
                  <c:v>44774</c:v>
                </c:pt>
                <c:pt idx="20">
                  <c:v>44805</c:v>
                </c:pt>
                <c:pt idx="21">
                  <c:v>44835</c:v>
                </c:pt>
                <c:pt idx="22">
                  <c:v>44866</c:v>
                </c:pt>
                <c:pt idx="23">
                  <c:v>44896</c:v>
                </c:pt>
                <c:pt idx="24">
                  <c:v>44927</c:v>
                </c:pt>
                <c:pt idx="25">
                  <c:v>44958</c:v>
                </c:pt>
                <c:pt idx="26">
                  <c:v>44986</c:v>
                </c:pt>
                <c:pt idx="27">
                  <c:v>45017</c:v>
                </c:pt>
                <c:pt idx="28">
                  <c:v>45047</c:v>
                </c:pt>
                <c:pt idx="29">
                  <c:v>45078</c:v>
                </c:pt>
                <c:pt idx="30">
                  <c:v>45108</c:v>
                </c:pt>
                <c:pt idx="31">
                  <c:v>45139</c:v>
                </c:pt>
                <c:pt idx="32">
                  <c:v>45170</c:v>
                </c:pt>
                <c:pt idx="33">
                  <c:v>45200</c:v>
                </c:pt>
                <c:pt idx="34">
                  <c:v>45231</c:v>
                </c:pt>
                <c:pt idx="35">
                  <c:v>45261</c:v>
                </c:pt>
                <c:pt idx="36">
                  <c:v>45292</c:v>
                </c:pt>
                <c:pt idx="37">
                  <c:v>45323</c:v>
                </c:pt>
                <c:pt idx="38">
                  <c:v>45352</c:v>
                </c:pt>
                <c:pt idx="39">
                  <c:v>45383</c:v>
                </c:pt>
                <c:pt idx="40">
                  <c:v>45413</c:v>
                </c:pt>
                <c:pt idx="41">
                  <c:v>45444</c:v>
                </c:pt>
                <c:pt idx="42">
                  <c:v>45474</c:v>
                </c:pt>
                <c:pt idx="43">
                  <c:v>45505</c:v>
                </c:pt>
                <c:pt idx="44">
                  <c:v>45536</c:v>
                </c:pt>
                <c:pt idx="45">
                  <c:v>45566</c:v>
                </c:pt>
                <c:pt idx="46">
                  <c:v>45597</c:v>
                </c:pt>
                <c:pt idx="47">
                  <c:v>45627</c:v>
                </c:pt>
                <c:pt idx="48">
                  <c:v>45658</c:v>
                </c:pt>
                <c:pt idx="49">
                  <c:v>45689</c:v>
                </c:pt>
                <c:pt idx="50">
                  <c:v>45717</c:v>
                </c:pt>
                <c:pt idx="51">
                  <c:v>45748</c:v>
                </c:pt>
                <c:pt idx="52">
                  <c:v>45778</c:v>
                </c:pt>
              </c:numCache>
              <c:extLst xmlns:c15="http://schemas.microsoft.com/office/drawing/2012/chart"/>
            </c:numRef>
          </c:cat>
          <c:val>
            <c:numRef>
              <c:f>CPI!$C$4:$C$56</c:f>
              <c:numCache>
                <c:formatCode>0.0</c:formatCode>
                <c:ptCount val="53"/>
                <c:pt idx="0">
                  <c:v>6.5231311126864089</c:v>
                </c:pt>
                <c:pt idx="1">
                  <c:v>5.9959530317158283</c:v>
                </c:pt>
                <c:pt idx="2">
                  <c:v>7.3791664913147814</c:v>
                </c:pt>
                <c:pt idx="3">
                  <c:v>6.5267675420439986</c:v>
                </c:pt>
                <c:pt idx="4">
                  <c:v>5.2941725906020976</c:v>
                </c:pt>
                <c:pt idx="5">
                  <c:v>9.2315207129166623</c:v>
                </c:pt>
                <c:pt idx="6">
                  <c:v>9.8138186031538446</c:v>
                </c:pt>
                <c:pt idx="7">
                  <c:v>10.43675490894036</c:v>
                </c:pt>
                <c:pt idx="8">
                  <c:v>10.491055068570819</c:v>
                </c:pt>
                <c:pt idx="9">
                  <c:v>9.8851250651736287</c:v>
                </c:pt>
                <c:pt idx="10">
                  <c:v>8.7507400385555822</c:v>
                </c:pt>
                <c:pt idx="11">
                  <c:v>10.100180000291004</c:v>
                </c:pt>
                <c:pt idx="12">
                  <c:v>12.330142611670381</c:v>
                </c:pt>
                <c:pt idx="13">
                  <c:v>13.424166549119999</c:v>
                </c:pt>
                <c:pt idx="14">
                  <c:v>12.879356889050797</c:v>
                </c:pt>
                <c:pt idx="15">
                  <c:v>15.758187987086124</c:v>
                </c:pt>
                <c:pt idx="16">
                  <c:v>18.48577880758404</c:v>
                </c:pt>
                <c:pt idx="17">
                  <c:v>17.420129569541089</c:v>
                </c:pt>
                <c:pt idx="18">
                  <c:v>18.871479288716774</c:v>
                </c:pt>
                <c:pt idx="19">
                  <c:v>19.443815420982901</c:v>
                </c:pt>
                <c:pt idx="20">
                  <c:v>20.731825857374055</c:v>
                </c:pt>
                <c:pt idx="21">
                  <c:v>22.022403432065275</c:v>
                </c:pt>
                <c:pt idx="22">
                  <c:v>26.761865736533675</c:v>
                </c:pt>
                <c:pt idx="23">
                  <c:v>26.553434553476297</c:v>
                </c:pt>
                <c:pt idx="24">
                  <c:v>28.563232043624719</c:v>
                </c:pt>
                <c:pt idx="25">
                  <c:v>28.289779082213041</c:v>
                </c:pt>
                <c:pt idx="26">
                  <c:v>32.627010057061725</c:v>
                </c:pt>
                <c:pt idx="27">
                  <c:v>32.614759538402716</c:v>
                </c:pt>
                <c:pt idx="28">
                  <c:v>28.976227994012671</c:v>
                </c:pt>
                <c:pt idx="29">
                  <c:v>27.174115694536138</c:v>
                </c:pt>
                <c:pt idx="30">
                  <c:v>26.148407153302667</c:v>
                </c:pt>
                <c:pt idx="31">
                  <c:v>28.899332144313085</c:v>
                </c:pt>
                <c:pt idx="32">
                  <c:v>26.87245504776714</c:v>
                </c:pt>
                <c:pt idx="33">
                  <c:v>26.609080706169919</c:v>
                </c:pt>
                <c:pt idx="34">
                  <c:v>20.329556871411736</c:v>
                </c:pt>
                <c:pt idx="35">
                  <c:v>20.080798455573557</c:v>
                </c:pt>
                <c:pt idx="36">
                  <c:v>17.589593328758824</c:v>
                </c:pt>
                <c:pt idx="37">
                  <c:v>17.8</c:v>
                </c:pt>
                <c:pt idx="38">
                  <c:v>14</c:v>
                </c:pt>
                <c:pt idx="39">
                  <c:v>12.1</c:v>
                </c:pt>
                <c:pt idx="40">
                  <c:v>12.5</c:v>
                </c:pt>
                <c:pt idx="41">
                  <c:v>15.9</c:v>
                </c:pt>
                <c:pt idx="42">
                  <c:v>18.600000000000001</c:v>
                </c:pt>
                <c:pt idx="43">
                  <c:v>18.2</c:v>
                </c:pt>
                <c:pt idx="44">
                  <c:v>23.3</c:v>
                </c:pt>
                <c:pt idx="45">
                  <c:v>24.9</c:v>
                </c:pt>
                <c:pt idx="46">
                  <c:v>28.8</c:v>
                </c:pt>
                <c:pt idx="47">
                  <c:v>36.4</c:v>
                </c:pt>
                <c:pt idx="48">
                  <c:v>38.1</c:v>
                </c:pt>
                <c:pt idx="49">
                  <c:v>23.8</c:v>
                </c:pt>
                <c:pt idx="50">
                  <c:v>26.1</c:v>
                </c:pt>
                <c:pt idx="51">
                  <c:v>29</c:v>
                </c:pt>
              </c:numCache>
              <c:extLst xmlns:c15="http://schemas.microsoft.com/office/drawing/2012/chart"/>
            </c:numRef>
          </c:val>
          <c:smooth val="1"/>
          <c:extLst xmlns:c15="http://schemas.microsoft.com/office/drawing/2012/chart">
            <c:ext xmlns:c16="http://schemas.microsoft.com/office/drawing/2014/chart" uri="{C3380CC4-5D6E-409C-BE32-E72D297353CC}">
              <c16:uniqueId val="{00000000-E0BD-4020-A877-F7A003587C83}"/>
            </c:ext>
          </c:extLst>
        </c:ser>
        <c:ser>
          <c:idx val="2"/>
          <c:order val="2"/>
          <c:tx>
            <c:strRef>
              <c:f>CPI!$E$3</c:f>
              <c:strCache>
                <c:ptCount val="1"/>
                <c:pt idx="0">
                  <c:v>Ethiopia</c:v>
                </c:pt>
              </c:strCache>
            </c:strRef>
          </c:tx>
          <c:spPr>
            <a:ln w="38100" cap="rnd">
              <a:solidFill>
                <a:srgbClr val="7030A0"/>
              </a:solidFill>
              <a:round/>
            </a:ln>
            <a:effectLst/>
          </c:spPr>
          <c:marker>
            <c:symbol val="none"/>
          </c:marker>
          <c:cat>
            <c:numRef>
              <c:f>CPI!$B$4:$B$56</c:f>
              <c:numCache>
                <c:formatCode>mmm\-yy</c:formatCode>
                <c:ptCount val="53"/>
                <c:pt idx="0">
                  <c:v>44197</c:v>
                </c:pt>
                <c:pt idx="1">
                  <c:v>44228</c:v>
                </c:pt>
                <c:pt idx="2">
                  <c:v>44256</c:v>
                </c:pt>
                <c:pt idx="3">
                  <c:v>44287</c:v>
                </c:pt>
                <c:pt idx="4">
                  <c:v>44317</c:v>
                </c:pt>
                <c:pt idx="5">
                  <c:v>44348</c:v>
                </c:pt>
                <c:pt idx="6">
                  <c:v>44378</c:v>
                </c:pt>
                <c:pt idx="7">
                  <c:v>44409</c:v>
                </c:pt>
                <c:pt idx="8">
                  <c:v>44440</c:v>
                </c:pt>
                <c:pt idx="9">
                  <c:v>44470</c:v>
                </c:pt>
                <c:pt idx="10">
                  <c:v>44501</c:v>
                </c:pt>
                <c:pt idx="11">
                  <c:v>44531</c:v>
                </c:pt>
                <c:pt idx="12">
                  <c:v>44562</c:v>
                </c:pt>
                <c:pt idx="13">
                  <c:v>44593</c:v>
                </c:pt>
                <c:pt idx="14">
                  <c:v>44621</c:v>
                </c:pt>
                <c:pt idx="15">
                  <c:v>44652</c:v>
                </c:pt>
                <c:pt idx="16">
                  <c:v>44682</c:v>
                </c:pt>
                <c:pt idx="17">
                  <c:v>44713</c:v>
                </c:pt>
                <c:pt idx="18">
                  <c:v>44743</c:v>
                </c:pt>
                <c:pt idx="19">
                  <c:v>44774</c:v>
                </c:pt>
                <c:pt idx="20">
                  <c:v>44805</c:v>
                </c:pt>
                <c:pt idx="21">
                  <c:v>44835</c:v>
                </c:pt>
                <c:pt idx="22">
                  <c:v>44866</c:v>
                </c:pt>
                <c:pt idx="23">
                  <c:v>44896</c:v>
                </c:pt>
                <c:pt idx="24">
                  <c:v>44927</c:v>
                </c:pt>
                <c:pt idx="25">
                  <c:v>44958</c:v>
                </c:pt>
                <c:pt idx="26">
                  <c:v>44986</c:v>
                </c:pt>
                <c:pt idx="27">
                  <c:v>45017</c:v>
                </c:pt>
                <c:pt idx="28">
                  <c:v>45047</c:v>
                </c:pt>
                <c:pt idx="29">
                  <c:v>45078</c:v>
                </c:pt>
                <c:pt idx="30">
                  <c:v>45108</c:v>
                </c:pt>
                <c:pt idx="31">
                  <c:v>45139</c:v>
                </c:pt>
                <c:pt idx="32">
                  <c:v>45170</c:v>
                </c:pt>
                <c:pt idx="33">
                  <c:v>45200</c:v>
                </c:pt>
                <c:pt idx="34">
                  <c:v>45231</c:v>
                </c:pt>
                <c:pt idx="35">
                  <c:v>45261</c:v>
                </c:pt>
                <c:pt idx="36">
                  <c:v>45292</c:v>
                </c:pt>
                <c:pt idx="37">
                  <c:v>45323</c:v>
                </c:pt>
                <c:pt idx="38">
                  <c:v>45352</c:v>
                </c:pt>
                <c:pt idx="39">
                  <c:v>45383</c:v>
                </c:pt>
                <c:pt idx="40">
                  <c:v>45413</c:v>
                </c:pt>
                <c:pt idx="41">
                  <c:v>45444</c:v>
                </c:pt>
                <c:pt idx="42">
                  <c:v>45474</c:v>
                </c:pt>
                <c:pt idx="43">
                  <c:v>45505</c:v>
                </c:pt>
                <c:pt idx="44">
                  <c:v>45536</c:v>
                </c:pt>
                <c:pt idx="45">
                  <c:v>45566</c:v>
                </c:pt>
                <c:pt idx="46">
                  <c:v>45597</c:v>
                </c:pt>
                <c:pt idx="47">
                  <c:v>45627</c:v>
                </c:pt>
                <c:pt idx="48">
                  <c:v>45658</c:v>
                </c:pt>
                <c:pt idx="49">
                  <c:v>45689</c:v>
                </c:pt>
                <c:pt idx="50">
                  <c:v>45717</c:v>
                </c:pt>
                <c:pt idx="51">
                  <c:v>45748</c:v>
                </c:pt>
                <c:pt idx="52">
                  <c:v>45778</c:v>
                </c:pt>
              </c:numCache>
            </c:numRef>
          </c:cat>
          <c:val>
            <c:numRef>
              <c:f>CPI!$E$4:$E$56</c:f>
              <c:numCache>
                <c:formatCode>0.0</c:formatCode>
                <c:ptCount val="53"/>
                <c:pt idx="0">
                  <c:v>19.2</c:v>
                </c:pt>
                <c:pt idx="1">
                  <c:v>20.6</c:v>
                </c:pt>
                <c:pt idx="2">
                  <c:v>20.6</c:v>
                </c:pt>
                <c:pt idx="3">
                  <c:v>19.2</c:v>
                </c:pt>
                <c:pt idx="4">
                  <c:v>19.7</c:v>
                </c:pt>
                <c:pt idx="5">
                  <c:v>24.5</c:v>
                </c:pt>
                <c:pt idx="6">
                  <c:v>26.4</c:v>
                </c:pt>
                <c:pt idx="7">
                  <c:v>30.4</c:v>
                </c:pt>
                <c:pt idx="8">
                  <c:v>34.799999999999997</c:v>
                </c:pt>
                <c:pt idx="9">
                  <c:v>34.200000000000003</c:v>
                </c:pt>
                <c:pt idx="10">
                  <c:v>33</c:v>
                </c:pt>
                <c:pt idx="11">
                  <c:v>35.1</c:v>
                </c:pt>
                <c:pt idx="12">
                  <c:v>34.5</c:v>
                </c:pt>
                <c:pt idx="13">
                  <c:v>33.6</c:v>
                </c:pt>
                <c:pt idx="14">
                  <c:v>34.700000000000003</c:v>
                </c:pt>
                <c:pt idx="15">
                  <c:v>36.6</c:v>
                </c:pt>
                <c:pt idx="16">
                  <c:v>37.200000000000003</c:v>
                </c:pt>
                <c:pt idx="17">
                  <c:v>34</c:v>
                </c:pt>
                <c:pt idx="18">
                  <c:v>33.5</c:v>
                </c:pt>
                <c:pt idx="19">
                  <c:v>32.5</c:v>
                </c:pt>
                <c:pt idx="20">
                  <c:v>30.7</c:v>
                </c:pt>
                <c:pt idx="21">
                  <c:v>31.7</c:v>
                </c:pt>
                <c:pt idx="22">
                  <c:v>35.1</c:v>
                </c:pt>
                <c:pt idx="23">
                  <c:v>33.799999999999997</c:v>
                </c:pt>
                <c:pt idx="24">
                  <c:v>33.9</c:v>
                </c:pt>
                <c:pt idx="25">
                  <c:v>32</c:v>
                </c:pt>
                <c:pt idx="26">
                  <c:v>34.200000000000003</c:v>
                </c:pt>
                <c:pt idx="27">
                  <c:v>33.5</c:v>
                </c:pt>
                <c:pt idx="28">
                  <c:v>33</c:v>
                </c:pt>
                <c:pt idx="29">
                  <c:v>32.5</c:v>
                </c:pt>
                <c:pt idx="30">
                  <c:v>32.1</c:v>
                </c:pt>
                <c:pt idx="31">
                  <c:v>31.7</c:v>
                </c:pt>
                <c:pt idx="32">
                  <c:v>31.4</c:v>
                </c:pt>
                <c:pt idx="33">
                  <c:v>31.2</c:v>
                </c:pt>
                <c:pt idx="34">
                  <c:v>30.6</c:v>
                </c:pt>
                <c:pt idx="35">
                  <c:v>30.2</c:v>
                </c:pt>
                <c:pt idx="36">
                  <c:v>29.9</c:v>
                </c:pt>
                <c:pt idx="37">
                  <c:v>29.6</c:v>
                </c:pt>
                <c:pt idx="38">
                  <c:v>28.9</c:v>
                </c:pt>
                <c:pt idx="39">
                  <c:v>28.1</c:v>
                </c:pt>
                <c:pt idx="40">
                  <c:v>27.4</c:v>
                </c:pt>
                <c:pt idx="41">
                  <c:v>26.6</c:v>
                </c:pt>
                <c:pt idx="42">
                  <c:v>25.6</c:v>
                </c:pt>
                <c:pt idx="43">
                  <c:v>24.7</c:v>
                </c:pt>
                <c:pt idx="44">
                  <c:v>23.8</c:v>
                </c:pt>
                <c:pt idx="45">
                  <c:v>22.6</c:v>
                </c:pt>
                <c:pt idx="46">
                  <c:v>22</c:v>
                </c:pt>
                <c:pt idx="47">
                  <c:v>21</c:v>
                </c:pt>
                <c:pt idx="48">
                  <c:v>19.899999999999999</c:v>
                </c:pt>
                <c:pt idx="49">
                  <c:v>18.899999999999999</c:v>
                </c:pt>
                <c:pt idx="50">
                  <c:v>17.899999999999999</c:v>
                </c:pt>
                <c:pt idx="51">
                  <c:v>17.100000000000001</c:v>
                </c:pt>
              </c:numCache>
            </c:numRef>
          </c:val>
          <c:smooth val="1"/>
          <c:extLst>
            <c:ext xmlns:c16="http://schemas.microsoft.com/office/drawing/2014/chart" uri="{C3380CC4-5D6E-409C-BE32-E72D297353CC}">
              <c16:uniqueId val="{00000001-E0BD-4020-A877-F7A003587C83}"/>
            </c:ext>
          </c:extLst>
        </c:ser>
        <c:dLbls>
          <c:showLegendKey val="0"/>
          <c:showVal val="0"/>
          <c:showCatName val="0"/>
          <c:showSerName val="0"/>
          <c:showPercent val="0"/>
          <c:showBubbleSize val="0"/>
        </c:dLbls>
        <c:smooth val="0"/>
        <c:axId val="1003534032"/>
        <c:axId val="1003506192"/>
        <c:extLst>
          <c:ext xmlns:c15="http://schemas.microsoft.com/office/drawing/2012/chart" uri="{02D57815-91ED-43cb-92C2-25804820EDAC}">
            <c15:filteredLineSeries>
              <c15:ser>
                <c:idx val="1"/>
                <c:order val="1"/>
                <c:tx>
                  <c:strRef>
                    <c:extLst>
                      <c:ext uri="{02D57815-91ED-43cb-92C2-25804820EDAC}">
                        <c15:formulaRef>
                          <c15:sqref>CPI!$D$3</c15:sqref>
                        </c15:formulaRef>
                      </c:ext>
                    </c:extLst>
                    <c:strCache>
                      <c:ptCount val="1"/>
                      <c:pt idx="0">
                        <c:v>D.R Congo</c:v>
                      </c:pt>
                    </c:strCache>
                  </c:strRef>
                </c:tx>
                <c:spPr>
                  <a:ln w="28575" cap="rnd">
                    <a:solidFill>
                      <a:schemeClr val="accent2"/>
                    </a:solidFill>
                    <a:round/>
                  </a:ln>
                  <a:effectLst/>
                </c:spPr>
                <c:marker>
                  <c:symbol val="none"/>
                </c:marker>
                <c:cat>
                  <c:numRef>
                    <c:extLst>
                      <c:ext uri="{02D57815-91ED-43cb-92C2-25804820EDAC}">
                        <c15:formulaRef>
                          <c15:sqref>CPI!$B$4:$B$56</c15:sqref>
                        </c15:formulaRef>
                      </c:ext>
                    </c:extLst>
                    <c:numCache>
                      <c:formatCode>mmm\-yy</c:formatCode>
                      <c:ptCount val="53"/>
                      <c:pt idx="0">
                        <c:v>44197</c:v>
                      </c:pt>
                      <c:pt idx="1">
                        <c:v>44228</c:v>
                      </c:pt>
                      <c:pt idx="2">
                        <c:v>44256</c:v>
                      </c:pt>
                      <c:pt idx="3">
                        <c:v>44287</c:v>
                      </c:pt>
                      <c:pt idx="4">
                        <c:v>44317</c:v>
                      </c:pt>
                      <c:pt idx="5">
                        <c:v>44348</c:v>
                      </c:pt>
                      <c:pt idx="6">
                        <c:v>44378</c:v>
                      </c:pt>
                      <c:pt idx="7">
                        <c:v>44409</c:v>
                      </c:pt>
                      <c:pt idx="8">
                        <c:v>44440</c:v>
                      </c:pt>
                      <c:pt idx="9">
                        <c:v>44470</c:v>
                      </c:pt>
                      <c:pt idx="10">
                        <c:v>44501</c:v>
                      </c:pt>
                      <c:pt idx="11">
                        <c:v>44531</c:v>
                      </c:pt>
                      <c:pt idx="12">
                        <c:v>44562</c:v>
                      </c:pt>
                      <c:pt idx="13">
                        <c:v>44593</c:v>
                      </c:pt>
                      <c:pt idx="14">
                        <c:v>44621</c:v>
                      </c:pt>
                      <c:pt idx="15">
                        <c:v>44652</c:v>
                      </c:pt>
                      <c:pt idx="16">
                        <c:v>44682</c:v>
                      </c:pt>
                      <c:pt idx="17">
                        <c:v>44713</c:v>
                      </c:pt>
                      <c:pt idx="18">
                        <c:v>44743</c:v>
                      </c:pt>
                      <c:pt idx="19">
                        <c:v>44774</c:v>
                      </c:pt>
                      <c:pt idx="20">
                        <c:v>44805</c:v>
                      </c:pt>
                      <c:pt idx="21">
                        <c:v>44835</c:v>
                      </c:pt>
                      <c:pt idx="22">
                        <c:v>44866</c:v>
                      </c:pt>
                      <c:pt idx="23">
                        <c:v>44896</c:v>
                      </c:pt>
                      <c:pt idx="24">
                        <c:v>44927</c:v>
                      </c:pt>
                      <c:pt idx="25">
                        <c:v>44958</c:v>
                      </c:pt>
                      <c:pt idx="26">
                        <c:v>44986</c:v>
                      </c:pt>
                      <c:pt idx="27">
                        <c:v>45017</c:v>
                      </c:pt>
                      <c:pt idx="28">
                        <c:v>45047</c:v>
                      </c:pt>
                      <c:pt idx="29">
                        <c:v>45078</c:v>
                      </c:pt>
                      <c:pt idx="30">
                        <c:v>45108</c:v>
                      </c:pt>
                      <c:pt idx="31">
                        <c:v>45139</c:v>
                      </c:pt>
                      <c:pt idx="32">
                        <c:v>45170</c:v>
                      </c:pt>
                      <c:pt idx="33">
                        <c:v>45200</c:v>
                      </c:pt>
                      <c:pt idx="34">
                        <c:v>45231</c:v>
                      </c:pt>
                      <c:pt idx="35">
                        <c:v>45261</c:v>
                      </c:pt>
                      <c:pt idx="36">
                        <c:v>45292</c:v>
                      </c:pt>
                      <c:pt idx="37">
                        <c:v>45323</c:v>
                      </c:pt>
                      <c:pt idx="38">
                        <c:v>45352</c:v>
                      </c:pt>
                      <c:pt idx="39">
                        <c:v>45383</c:v>
                      </c:pt>
                      <c:pt idx="40">
                        <c:v>45413</c:v>
                      </c:pt>
                      <c:pt idx="41">
                        <c:v>45444</c:v>
                      </c:pt>
                      <c:pt idx="42">
                        <c:v>45474</c:v>
                      </c:pt>
                      <c:pt idx="43">
                        <c:v>45505</c:v>
                      </c:pt>
                      <c:pt idx="44">
                        <c:v>45536</c:v>
                      </c:pt>
                      <c:pt idx="45">
                        <c:v>45566</c:v>
                      </c:pt>
                      <c:pt idx="46">
                        <c:v>45597</c:v>
                      </c:pt>
                      <c:pt idx="47">
                        <c:v>45627</c:v>
                      </c:pt>
                      <c:pt idx="48">
                        <c:v>45658</c:v>
                      </c:pt>
                      <c:pt idx="49">
                        <c:v>45689</c:v>
                      </c:pt>
                      <c:pt idx="50">
                        <c:v>45717</c:v>
                      </c:pt>
                      <c:pt idx="51">
                        <c:v>45748</c:v>
                      </c:pt>
                      <c:pt idx="52">
                        <c:v>45778</c:v>
                      </c:pt>
                    </c:numCache>
                  </c:numRef>
                </c:cat>
                <c:val>
                  <c:numRef>
                    <c:extLst>
                      <c:ext uri="{02D57815-91ED-43cb-92C2-25804820EDAC}">
                        <c15:formulaRef>
                          <c15:sqref>CPI!$D$4:$D$56</c15:sqref>
                        </c15:formulaRef>
                      </c:ext>
                    </c:extLst>
                    <c:numCache>
                      <c:formatCode>0.0</c:formatCode>
                      <c:ptCount val="53"/>
                      <c:pt idx="0">
                        <c:v>15.6</c:v>
                      </c:pt>
                      <c:pt idx="1">
                        <c:v>15.7</c:v>
                      </c:pt>
                      <c:pt idx="2">
                        <c:v>15</c:v>
                      </c:pt>
                      <c:pt idx="3">
                        <c:v>13.1</c:v>
                      </c:pt>
                      <c:pt idx="4">
                        <c:v>11</c:v>
                      </c:pt>
                      <c:pt idx="5">
                        <c:v>8.6999999999999993</c:v>
                      </c:pt>
                      <c:pt idx="6">
                        <c:v>6</c:v>
                      </c:pt>
                      <c:pt idx="7">
                        <c:v>5</c:v>
                      </c:pt>
                      <c:pt idx="8">
                        <c:v>5</c:v>
                      </c:pt>
                      <c:pt idx="9">
                        <c:v>5</c:v>
                      </c:pt>
                      <c:pt idx="10">
                        <c:v>5.2</c:v>
                      </c:pt>
                      <c:pt idx="11">
                        <c:v>5.3</c:v>
                      </c:pt>
                      <c:pt idx="12">
                        <c:v>5.4</c:v>
                      </c:pt>
                      <c:pt idx="13">
                        <c:v>5.5</c:v>
                      </c:pt>
                      <c:pt idx="14">
                        <c:v>6.6</c:v>
                      </c:pt>
                      <c:pt idx="15">
                        <c:v>7.2</c:v>
                      </c:pt>
                      <c:pt idx="16">
                        <c:v>7.9</c:v>
                      </c:pt>
                      <c:pt idx="17">
                        <c:v>8.9</c:v>
                      </c:pt>
                      <c:pt idx="18">
                        <c:v>9.5</c:v>
                      </c:pt>
                      <c:pt idx="19">
                        <c:v>10.3</c:v>
                      </c:pt>
                      <c:pt idx="20">
                        <c:v>11.7</c:v>
                      </c:pt>
                      <c:pt idx="21">
                        <c:v>12.2</c:v>
                      </c:pt>
                      <c:pt idx="22">
                        <c:v>12.6</c:v>
                      </c:pt>
                      <c:pt idx="23">
                        <c:v>13.1</c:v>
                      </c:pt>
                      <c:pt idx="24">
                        <c:v>15.5</c:v>
                      </c:pt>
                      <c:pt idx="25">
                        <c:v>16.8</c:v>
                      </c:pt>
                      <c:pt idx="26">
                        <c:v>16.899999999999999</c:v>
                      </c:pt>
                      <c:pt idx="27">
                        <c:v>16.899999999999999</c:v>
                      </c:pt>
                      <c:pt idx="28">
                        <c:v>16.600000000000001</c:v>
                      </c:pt>
                      <c:pt idx="29">
                        <c:v>17.7</c:v>
                      </c:pt>
                      <c:pt idx="30">
                        <c:v>23.3</c:v>
                      </c:pt>
                      <c:pt idx="31">
                        <c:v>23.1</c:v>
                      </c:pt>
                      <c:pt idx="32">
                        <c:v>21.9</c:v>
                      </c:pt>
                      <c:pt idx="33">
                        <c:v>21.7</c:v>
                      </c:pt>
                      <c:pt idx="34">
                        <c:v>23.5</c:v>
                      </c:pt>
                      <c:pt idx="35">
                        <c:v>23.8</c:v>
                      </c:pt>
                      <c:pt idx="36">
                        <c:v>22.3</c:v>
                      </c:pt>
                      <c:pt idx="37">
                        <c:v>22</c:v>
                      </c:pt>
                      <c:pt idx="38">
                        <c:v>21.5</c:v>
                      </c:pt>
                      <c:pt idx="39">
                        <c:v>21.2</c:v>
                      </c:pt>
                      <c:pt idx="40">
                        <c:v>22</c:v>
                      </c:pt>
                      <c:pt idx="41">
                        <c:v>20.7</c:v>
                      </c:pt>
                      <c:pt idx="42">
                        <c:v>15.2</c:v>
                      </c:pt>
                      <c:pt idx="43">
                        <c:v>15.2</c:v>
                      </c:pt>
                      <c:pt idx="44">
                        <c:v>15.1</c:v>
                      </c:pt>
                      <c:pt idx="45">
                        <c:v>15</c:v>
                      </c:pt>
                      <c:pt idx="46">
                        <c:v>12.8</c:v>
                      </c:pt>
                      <c:pt idx="47">
                        <c:v>11.7</c:v>
                      </c:pt>
                      <c:pt idx="48">
                        <c:v>11.3</c:v>
                      </c:pt>
                      <c:pt idx="49">
                        <c:v>10.6</c:v>
                      </c:pt>
                      <c:pt idx="50">
                        <c:v>10.1</c:v>
                      </c:pt>
                    </c:numCache>
                  </c:numRef>
                </c:val>
                <c:smooth val="0"/>
                <c:extLst>
                  <c:ext xmlns:c16="http://schemas.microsoft.com/office/drawing/2014/chart" uri="{C3380CC4-5D6E-409C-BE32-E72D297353CC}">
                    <c16:uniqueId val="{00000003-E0BD-4020-A877-F7A003587C83}"/>
                  </c:ext>
                </c:extLst>
              </c15:ser>
            </c15:filteredLineSeries>
            <c15:filteredLineSeries>
              <c15:ser>
                <c:idx val="3"/>
                <c:order val="3"/>
                <c:tx>
                  <c:strRef>
                    <c:extLst xmlns:c15="http://schemas.microsoft.com/office/drawing/2012/chart">
                      <c:ext xmlns:c15="http://schemas.microsoft.com/office/drawing/2012/chart" uri="{02D57815-91ED-43cb-92C2-25804820EDAC}">
                        <c15:formulaRef>
                          <c15:sqref>CPI!$F$3</c15:sqref>
                        </c15:formulaRef>
                      </c:ext>
                    </c:extLst>
                    <c:strCache>
                      <c:ptCount val="1"/>
                      <c:pt idx="0">
                        <c:v>Kenya</c:v>
                      </c:pt>
                    </c:strCache>
                  </c:strRef>
                </c:tx>
                <c:spPr>
                  <a:ln w="25400" cap="rnd">
                    <a:solidFill>
                      <a:schemeClr val="accent4"/>
                    </a:solidFill>
                    <a:round/>
                  </a:ln>
                  <a:effectLst/>
                </c:spPr>
                <c:marker>
                  <c:symbol val="none"/>
                </c:marker>
                <c:cat>
                  <c:numRef>
                    <c:extLst xmlns:c15="http://schemas.microsoft.com/office/drawing/2012/chart">
                      <c:ext xmlns:c15="http://schemas.microsoft.com/office/drawing/2012/chart" uri="{02D57815-91ED-43cb-92C2-25804820EDAC}">
                        <c15:formulaRef>
                          <c15:sqref>CPI!$B$4:$B$56</c15:sqref>
                        </c15:formulaRef>
                      </c:ext>
                    </c:extLst>
                    <c:numCache>
                      <c:formatCode>mmm\-yy</c:formatCode>
                      <c:ptCount val="53"/>
                      <c:pt idx="0">
                        <c:v>44197</c:v>
                      </c:pt>
                      <c:pt idx="1">
                        <c:v>44228</c:v>
                      </c:pt>
                      <c:pt idx="2">
                        <c:v>44256</c:v>
                      </c:pt>
                      <c:pt idx="3">
                        <c:v>44287</c:v>
                      </c:pt>
                      <c:pt idx="4">
                        <c:v>44317</c:v>
                      </c:pt>
                      <c:pt idx="5">
                        <c:v>44348</c:v>
                      </c:pt>
                      <c:pt idx="6">
                        <c:v>44378</c:v>
                      </c:pt>
                      <c:pt idx="7">
                        <c:v>44409</c:v>
                      </c:pt>
                      <c:pt idx="8">
                        <c:v>44440</c:v>
                      </c:pt>
                      <c:pt idx="9">
                        <c:v>44470</c:v>
                      </c:pt>
                      <c:pt idx="10">
                        <c:v>44501</c:v>
                      </c:pt>
                      <c:pt idx="11">
                        <c:v>44531</c:v>
                      </c:pt>
                      <c:pt idx="12">
                        <c:v>44562</c:v>
                      </c:pt>
                      <c:pt idx="13">
                        <c:v>44593</c:v>
                      </c:pt>
                      <c:pt idx="14">
                        <c:v>44621</c:v>
                      </c:pt>
                      <c:pt idx="15">
                        <c:v>44652</c:v>
                      </c:pt>
                      <c:pt idx="16">
                        <c:v>44682</c:v>
                      </c:pt>
                      <c:pt idx="17">
                        <c:v>44713</c:v>
                      </c:pt>
                      <c:pt idx="18">
                        <c:v>44743</c:v>
                      </c:pt>
                      <c:pt idx="19">
                        <c:v>44774</c:v>
                      </c:pt>
                      <c:pt idx="20">
                        <c:v>44805</c:v>
                      </c:pt>
                      <c:pt idx="21">
                        <c:v>44835</c:v>
                      </c:pt>
                      <c:pt idx="22">
                        <c:v>44866</c:v>
                      </c:pt>
                      <c:pt idx="23">
                        <c:v>44896</c:v>
                      </c:pt>
                      <c:pt idx="24">
                        <c:v>44927</c:v>
                      </c:pt>
                      <c:pt idx="25">
                        <c:v>44958</c:v>
                      </c:pt>
                      <c:pt idx="26">
                        <c:v>44986</c:v>
                      </c:pt>
                      <c:pt idx="27">
                        <c:v>45017</c:v>
                      </c:pt>
                      <c:pt idx="28">
                        <c:v>45047</c:v>
                      </c:pt>
                      <c:pt idx="29">
                        <c:v>45078</c:v>
                      </c:pt>
                      <c:pt idx="30">
                        <c:v>45108</c:v>
                      </c:pt>
                      <c:pt idx="31">
                        <c:v>45139</c:v>
                      </c:pt>
                      <c:pt idx="32">
                        <c:v>45170</c:v>
                      </c:pt>
                      <c:pt idx="33">
                        <c:v>45200</c:v>
                      </c:pt>
                      <c:pt idx="34">
                        <c:v>45231</c:v>
                      </c:pt>
                      <c:pt idx="35">
                        <c:v>45261</c:v>
                      </c:pt>
                      <c:pt idx="36">
                        <c:v>45292</c:v>
                      </c:pt>
                      <c:pt idx="37">
                        <c:v>45323</c:v>
                      </c:pt>
                      <c:pt idx="38">
                        <c:v>45352</c:v>
                      </c:pt>
                      <c:pt idx="39">
                        <c:v>45383</c:v>
                      </c:pt>
                      <c:pt idx="40">
                        <c:v>45413</c:v>
                      </c:pt>
                      <c:pt idx="41">
                        <c:v>45444</c:v>
                      </c:pt>
                      <c:pt idx="42">
                        <c:v>45474</c:v>
                      </c:pt>
                      <c:pt idx="43">
                        <c:v>45505</c:v>
                      </c:pt>
                      <c:pt idx="44">
                        <c:v>45536</c:v>
                      </c:pt>
                      <c:pt idx="45">
                        <c:v>45566</c:v>
                      </c:pt>
                      <c:pt idx="46">
                        <c:v>45597</c:v>
                      </c:pt>
                      <c:pt idx="47">
                        <c:v>45627</c:v>
                      </c:pt>
                      <c:pt idx="48">
                        <c:v>45658</c:v>
                      </c:pt>
                      <c:pt idx="49">
                        <c:v>45689</c:v>
                      </c:pt>
                      <c:pt idx="50">
                        <c:v>45717</c:v>
                      </c:pt>
                      <c:pt idx="51">
                        <c:v>45748</c:v>
                      </c:pt>
                      <c:pt idx="52">
                        <c:v>45778</c:v>
                      </c:pt>
                    </c:numCache>
                  </c:numRef>
                </c:cat>
                <c:val>
                  <c:numRef>
                    <c:extLst xmlns:c15="http://schemas.microsoft.com/office/drawing/2012/chart">
                      <c:ext xmlns:c15="http://schemas.microsoft.com/office/drawing/2012/chart" uri="{02D57815-91ED-43cb-92C2-25804820EDAC}">
                        <c15:formulaRef>
                          <c15:sqref>CPI!$F$4:$F$56</c15:sqref>
                        </c15:formulaRef>
                      </c:ext>
                    </c:extLst>
                    <c:numCache>
                      <c:formatCode>0.0</c:formatCode>
                      <c:ptCount val="53"/>
                      <c:pt idx="0">
                        <c:v>5.7</c:v>
                      </c:pt>
                      <c:pt idx="1">
                        <c:v>5.8</c:v>
                      </c:pt>
                      <c:pt idx="2">
                        <c:v>5.9</c:v>
                      </c:pt>
                      <c:pt idx="3">
                        <c:v>5.8</c:v>
                      </c:pt>
                      <c:pt idx="4">
                        <c:v>5.9</c:v>
                      </c:pt>
                      <c:pt idx="5">
                        <c:v>6.3</c:v>
                      </c:pt>
                      <c:pt idx="6">
                        <c:v>6.6</c:v>
                      </c:pt>
                      <c:pt idx="7">
                        <c:v>6.6</c:v>
                      </c:pt>
                      <c:pt idx="8">
                        <c:v>6.9</c:v>
                      </c:pt>
                      <c:pt idx="9">
                        <c:v>6.5</c:v>
                      </c:pt>
                      <c:pt idx="10">
                        <c:v>5.8</c:v>
                      </c:pt>
                      <c:pt idx="11">
                        <c:v>5.7</c:v>
                      </c:pt>
                      <c:pt idx="12">
                        <c:v>5.4</c:v>
                      </c:pt>
                      <c:pt idx="13">
                        <c:v>5.0999999999999996</c:v>
                      </c:pt>
                      <c:pt idx="14">
                        <c:v>5.6</c:v>
                      </c:pt>
                      <c:pt idx="15">
                        <c:v>6.5</c:v>
                      </c:pt>
                      <c:pt idx="16">
                        <c:v>7.1</c:v>
                      </c:pt>
                      <c:pt idx="17">
                        <c:v>7.91</c:v>
                      </c:pt>
                      <c:pt idx="18">
                        <c:v>8.32</c:v>
                      </c:pt>
                      <c:pt idx="19">
                        <c:v>8.5299999999999994</c:v>
                      </c:pt>
                      <c:pt idx="20">
                        <c:v>9.18</c:v>
                      </c:pt>
                      <c:pt idx="21">
                        <c:v>9.59</c:v>
                      </c:pt>
                      <c:pt idx="22">
                        <c:v>9.48</c:v>
                      </c:pt>
                      <c:pt idx="23">
                        <c:v>9.06</c:v>
                      </c:pt>
                      <c:pt idx="24">
                        <c:v>8.98</c:v>
                      </c:pt>
                      <c:pt idx="25">
                        <c:v>9.23</c:v>
                      </c:pt>
                      <c:pt idx="26">
                        <c:v>9.19</c:v>
                      </c:pt>
                      <c:pt idx="27">
                        <c:v>7.9</c:v>
                      </c:pt>
                      <c:pt idx="28">
                        <c:v>8.0299999999999994</c:v>
                      </c:pt>
                      <c:pt idx="29">
                        <c:v>7.88</c:v>
                      </c:pt>
                      <c:pt idx="30">
                        <c:v>7.28</c:v>
                      </c:pt>
                      <c:pt idx="31">
                        <c:v>6.73</c:v>
                      </c:pt>
                      <c:pt idx="32">
                        <c:v>6.78</c:v>
                      </c:pt>
                      <c:pt idx="33">
                        <c:v>6.92</c:v>
                      </c:pt>
                      <c:pt idx="34">
                        <c:v>6.8</c:v>
                      </c:pt>
                      <c:pt idx="35">
                        <c:v>6.63</c:v>
                      </c:pt>
                      <c:pt idx="36">
                        <c:v>6.85</c:v>
                      </c:pt>
                      <c:pt idx="37">
                        <c:v>6.31</c:v>
                      </c:pt>
                      <c:pt idx="38">
                        <c:v>5.7</c:v>
                      </c:pt>
                      <c:pt idx="39">
                        <c:v>5</c:v>
                      </c:pt>
                      <c:pt idx="40">
                        <c:v>5.0999999999999996</c:v>
                      </c:pt>
                      <c:pt idx="41">
                        <c:v>6.22</c:v>
                      </c:pt>
                      <c:pt idx="42">
                        <c:v>4.3099999999999996</c:v>
                      </c:pt>
                      <c:pt idx="43">
                        <c:v>4.3600000000000003</c:v>
                      </c:pt>
                      <c:pt idx="44">
                        <c:v>3.56</c:v>
                      </c:pt>
                      <c:pt idx="45">
                        <c:v>2.72</c:v>
                      </c:pt>
                      <c:pt idx="46">
                        <c:v>2.75</c:v>
                      </c:pt>
                      <c:pt idx="47">
                        <c:v>2.99</c:v>
                      </c:pt>
                      <c:pt idx="48">
                        <c:v>3.28</c:v>
                      </c:pt>
                      <c:pt idx="49">
                        <c:v>3.45</c:v>
                      </c:pt>
                      <c:pt idx="50">
                        <c:v>3.62</c:v>
                      </c:pt>
                      <c:pt idx="51">
                        <c:v>4.1100000000000003</c:v>
                      </c:pt>
                    </c:numCache>
                  </c:numRef>
                </c:val>
                <c:smooth val="1"/>
                <c:extLst xmlns:c15="http://schemas.microsoft.com/office/drawing/2012/chart">
                  <c:ext xmlns:c16="http://schemas.microsoft.com/office/drawing/2014/chart" uri="{C3380CC4-5D6E-409C-BE32-E72D297353CC}">
                    <c16:uniqueId val="{00000004-E0BD-4020-A877-F7A003587C83}"/>
                  </c:ext>
                </c:extLst>
              </c15:ser>
            </c15:filteredLineSeries>
            <c15:filteredLineSeries>
              <c15:ser>
                <c:idx val="5"/>
                <c:order val="4"/>
                <c:tx>
                  <c:strRef>
                    <c:extLst xmlns:c15="http://schemas.microsoft.com/office/drawing/2012/chart">
                      <c:ext xmlns:c15="http://schemas.microsoft.com/office/drawing/2012/chart" uri="{02D57815-91ED-43cb-92C2-25804820EDAC}">
                        <c15:formulaRef>
                          <c15:sqref>CPI!$H$3</c15:sqref>
                        </c15:formulaRef>
                      </c:ext>
                    </c:extLst>
                    <c:strCache>
                      <c:ptCount val="1"/>
                      <c:pt idx="0">
                        <c:v>Seychelles</c:v>
                      </c:pt>
                    </c:strCache>
                  </c:strRef>
                </c:tx>
                <c:spPr>
                  <a:ln w="28575" cap="rnd">
                    <a:solidFill>
                      <a:schemeClr val="accent6"/>
                    </a:solidFill>
                    <a:round/>
                  </a:ln>
                  <a:effectLst/>
                </c:spPr>
                <c:marker>
                  <c:symbol val="none"/>
                </c:marker>
                <c:cat>
                  <c:numRef>
                    <c:extLst xmlns:c15="http://schemas.microsoft.com/office/drawing/2012/chart">
                      <c:ext xmlns:c15="http://schemas.microsoft.com/office/drawing/2012/chart" uri="{02D57815-91ED-43cb-92C2-25804820EDAC}">
                        <c15:formulaRef>
                          <c15:sqref>CPI!$B$4:$B$56</c15:sqref>
                        </c15:formulaRef>
                      </c:ext>
                    </c:extLst>
                    <c:numCache>
                      <c:formatCode>mmm\-yy</c:formatCode>
                      <c:ptCount val="53"/>
                      <c:pt idx="0">
                        <c:v>44197</c:v>
                      </c:pt>
                      <c:pt idx="1">
                        <c:v>44228</c:v>
                      </c:pt>
                      <c:pt idx="2">
                        <c:v>44256</c:v>
                      </c:pt>
                      <c:pt idx="3">
                        <c:v>44287</c:v>
                      </c:pt>
                      <c:pt idx="4">
                        <c:v>44317</c:v>
                      </c:pt>
                      <c:pt idx="5">
                        <c:v>44348</c:v>
                      </c:pt>
                      <c:pt idx="6">
                        <c:v>44378</c:v>
                      </c:pt>
                      <c:pt idx="7">
                        <c:v>44409</c:v>
                      </c:pt>
                      <c:pt idx="8">
                        <c:v>44440</c:v>
                      </c:pt>
                      <c:pt idx="9">
                        <c:v>44470</c:v>
                      </c:pt>
                      <c:pt idx="10">
                        <c:v>44501</c:v>
                      </c:pt>
                      <c:pt idx="11">
                        <c:v>44531</c:v>
                      </c:pt>
                      <c:pt idx="12">
                        <c:v>44562</c:v>
                      </c:pt>
                      <c:pt idx="13">
                        <c:v>44593</c:v>
                      </c:pt>
                      <c:pt idx="14">
                        <c:v>44621</c:v>
                      </c:pt>
                      <c:pt idx="15">
                        <c:v>44652</c:v>
                      </c:pt>
                      <c:pt idx="16">
                        <c:v>44682</c:v>
                      </c:pt>
                      <c:pt idx="17">
                        <c:v>44713</c:v>
                      </c:pt>
                      <c:pt idx="18">
                        <c:v>44743</c:v>
                      </c:pt>
                      <c:pt idx="19">
                        <c:v>44774</c:v>
                      </c:pt>
                      <c:pt idx="20">
                        <c:v>44805</c:v>
                      </c:pt>
                      <c:pt idx="21">
                        <c:v>44835</c:v>
                      </c:pt>
                      <c:pt idx="22">
                        <c:v>44866</c:v>
                      </c:pt>
                      <c:pt idx="23">
                        <c:v>44896</c:v>
                      </c:pt>
                      <c:pt idx="24">
                        <c:v>44927</c:v>
                      </c:pt>
                      <c:pt idx="25">
                        <c:v>44958</c:v>
                      </c:pt>
                      <c:pt idx="26">
                        <c:v>44986</c:v>
                      </c:pt>
                      <c:pt idx="27">
                        <c:v>45017</c:v>
                      </c:pt>
                      <c:pt idx="28">
                        <c:v>45047</c:v>
                      </c:pt>
                      <c:pt idx="29">
                        <c:v>45078</c:v>
                      </c:pt>
                      <c:pt idx="30">
                        <c:v>45108</c:v>
                      </c:pt>
                      <c:pt idx="31">
                        <c:v>45139</c:v>
                      </c:pt>
                      <c:pt idx="32">
                        <c:v>45170</c:v>
                      </c:pt>
                      <c:pt idx="33">
                        <c:v>45200</c:v>
                      </c:pt>
                      <c:pt idx="34">
                        <c:v>45231</c:v>
                      </c:pt>
                      <c:pt idx="35">
                        <c:v>45261</c:v>
                      </c:pt>
                      <c:pt idx="36">
                        <c:v>45292</c:v>
                      </c:pt>
                      <c:pt idx="37">
                        <c:v>45323</c:v>
                      </c:pt>
                      <c:pt idx="38">
                        <c:v>45352</c:v>
                      </c:pt>
                      <c:pt idx="39">
                        <c:v>45383</c:v>
                      </c:pt>
                      <c:pt idx="40">
                        <c:v>45413</c:v>
                      </c:pt>
                      <c:pt idx="41">
                        <c:v>45444</c:v>
                      </c:pt>
                      <c:pt idx="42">
                        <c:v>45474</c:v>
                      </c:pt>
                      <c:pt idx="43">
                        <c:v>45505</c:v>
                      </c:pt>
                      <c:pt idx="44">
                        <c:v>45536</c:v>
                      </c:pt>
                      <c:pt idx="45">
                        <c:v>45566</c:v>
                      </c:pt>
                      <c:pt idx="46">
                        <c:v>45597</c:v>
                      </c:pt>
                      <c:pt idx="47">
                        <c:v>45627</c:v>
                      </c:pt>
                      <c:pt idx="48">
                        <c:v>45658</c:v>
                      </c:pt>
                      <c:pt idx="49">
                        <c:v>45689</c:v>
                      </c:pt>
                      <c:pt idx="50">
                        <c:v>45717</c:v>
                      </c:pt>
                      <c:pt idx="51">
                        <c:v>45748</c:v>
                      </c:pt>
                      <c:pt idx="52">
                        <c:v>45778</c:v>
                      </c:pt>
                    </c:numCache>
                  </c:numRef>
                </c:cat>
                <c:val>
                  <c:numRef>
                    <c:extLst xmlns:c15="http://schemas.microsoft.com/office/drawing/2012/chart">
                      <c:ext xmlns:c15="http://schemas.microsoft.com/office/drawing/2012/chart" uri="{02D57815-91ED-43cb-92C2-25804820EDAC}">
                        <c15:formulaRef>
                          <c15:sqref>CPI!$H$4:$H$56</c15:sqref>
                        </c15:formulaRef>
                      </c:ext>
                    </c:extLst>
                    <c:numCache>
                      <c:formatCode>0.0</c:formatCode>
                      <c:ptCount val="53"/>
                      <c:pt idx="0">
                        <c:v>7.62</c:v>
                      </c:pt>
                      <c:pt idx="1">
                        <c:v>8.68</c:v>
                      </c:pt>
                      <c:pt idx="2">
                        <c:v>9.59</c:v>
                      </c:pt>
                      <c:pt idx="3">
                        <c:v>10.68</c:v>
                      </c:pt>
                      <c:pt idx="4">
                        <c:v>11.37</c:v>
                      </c:pt>
                      <c:pt idx="5">
                        <c:v>11.25</c:v>
                      </c:pt>
                      <c:pt idx="6">
                        <c:v>10.62</c:v>
                      </c:pt>
                      <c:pt idx="7">
                        <c:v>10.51</c:v>
                      </c:pt>
                      <c:pt idx="8">
                        <c:v>9.8000000000000007</c:v>
                      </c:pt>
                      <c:pt idx="9">
                        <c:v>9.99</c:v>
                      </c:pt>
                      <c:pt idx="10">
                        <c:v>9.3699999999999992</c:v>
                      </c:pt>
                      <c:pt idx="11">
                        <c:v>7.85</c:v>
                      </c:pt>
                      <c:pt idx="12">
                        <c:v>3.87</c:v>
                      </c:pt>
                      <c:pt idx="13">
                        <c:v>2.98</c:v>
                      </c:pt>
                      <c:pt idx="14">
                        <c:v>2.2200000000000002</c:v>
                      </c:pt>
                      <c:pt idx="15">
                        <c:v>2.2000000000000002</c:v>
                      </c:pt>
                      <c:pt idx="16">
                        <c:v>2.08</c:v>
                      </c:pt>
                      <c:pt idx="17">
                        <c:v>2.0499999999999998</c:v>
                      </c:pt>
                      <c:pt idx="18">
                        <c:v>2.29</c:v>
                      </c:pt>
                      <c:pt idx="19">
                        <c:v>2.82</c:v>
                      </c:pt>
                      <c:pt idx="20">
                        <c:v>2.96</c:v>
                      </c:pt>
                      <c:pt idx="21">
                        <c:v>2.92</c:v>
                      </c:pt>
                      <c:pt idx="22">
                        <c:v>2.62</c:v>
                      </c:pt>
                      <c:pt idx="23">
                        <c:v>2.5299999999999998</c:v>
                      </c:pt>
                      <c:pt idx="24">
                        <c:v>2.39</c:v>
                      </c:pt>
                      <c:pt idx="25">
                        <c:v>1.1299999999999999</c:v>
                      </c:pt>
                      <c:pt idx="26">
                        <c:v>0.91</c:v>
                      </c:pt>
                      <c:pt idx="27">
                        <c:v>0.56000000000000005</c:v>
                      </c:pt>
                      <c:pt idx="28">
                        <c:v>-1.02</c:v>
                      </c:pt>
                      <c:pt idx="29">
                        <c:v>-1.3</c:v>
                      </c:pt>
                      <c:pt idx="30">
                        <c:v>-1.98</c:v>
                      </c:pt>
                      <c:pt idx="31">
                        <c:v>-2.44</c:v>
                      </c:pt>
                      <c:pt idx="32">
                        <c:v>-2.4700000000000002</c:v>
                      </c:pt>
                      <c:pt idx="33">
                        <c:v>-2.66</c:v>
                      </c:pt>
                      <c:pt idx="34">
                        <c:v>-2.65</c:v>
                      </c:pt>
                      <c:pt idx="35">
                        <c:v>-2.71</c:v>
                      </c:pt>
                      <c:pt idx="36">
                        <c:v>-2.02</c:v>
                      </c:pt>
                      <c:pt idx="37">
                        <c:v>-0.25</c:v>
                      </c:pt>
                      <c:pt idx="38">
                        <c:v>-0.17</c:v>
                      </c:pt>
                      <c:pt idx="39">
                        <c:v>-0.14000000000000001</c:v>
                      </c:pt>
                      <c:pt idx="40">
                        <c:v>0.56999999999999995</c:v>
                      </c:pt>
                      <c:pt idx="41">
                        <c:v>0.44</c:v>
                      </c:pt>
                      <c:pt idx="42">
                        <c:v>0.61</c:v>
                      </c:pt>
                      <c:pt idx="43">
                        <c:v>0.54</c:v>
                      </c:pt>
                      <c:pt idx="44">
                        <c:v>0.61</c:v>
                      </c:pt>
                      <c:pt idx="45">
                        <c:v>0.55000000000000004</c:v>
                      </c:pt>
                      <c:pt idx="46">
                        <c:v>1.34</c:v>
                      </c:pt>
                      <c:pt idx="47">
                        <c:v>1.71</c:v>
                      </c:pt>
                      <c:pt idx="48">
                        <c:v>0.97</c:v>
                      </c:pt>
                      <c:pt idx="49">
                        <c:v>-0.09</c:v>
                      </c:pt>
                      <c:pt idx="50">
                        <c:v>-0.04</c:v>
                      </c:pt>
                      <c:pt idx="51">
                        <c:v>0.08</c:v>
                      </c:pt>
                      <c:pt idx="52">
                        <c:v>0.4</c:v>
                      </c:pt>
                    </c:numCache>
                  </c:numRef>
                </c:val>
                <c:smooth val="0"/>
                <c:extLst xmlns:c15="http://schemas.microsoft.com/office/drawing/2012/chart">
                  <c:ext xmlns:c16="http://schemas.microsoft.com/office/drawing/2014/chart" uri="{C3380CC4-5D6E-409C-BE32-E72D297353CC}">
                    <c16:uniqueId val="{00000005-E0BD-4020-A877-F7A003587C83}"/>
                  </c:ext>
                </c:extLst>
              </c15:ser>
            </c15:filteredLineSeries>
            <c15:filteredLineSeries>
              <c15:ser>
                <c:idx val="6"/>
                <c:order val="5"/>
                <c:tx>
                  <c:strRef>
                    <c:extLst xmlns:c15="http://schemas.microsoft.com/office/drawing/2012/chart">
                      <c:ext xmlns:c15="http://schemas.microsoft.com/office/drawing/2012/chart" uri="{02D57815-91ED-43cb-92C2-25804820EDAC}">
                        <c15:formulaRef>
                          <c15:sqref>CPI!$I$3</c15:sqref>
                        </c15:formulaRef>
                      </c:ext>
                    </c:extLst>
                    <c:strCache>
                      <c:ptCount val="1"/>
                      <c:pt idx="0">
                        <c:v>Tanzania</c:v>
                      </c:pt>
                    </c:strCache>
                  </c:strRef>
                </c:tx>
                <c:spPr>
                  <a:ln w="25400" cap="rnd">
                    <a:solidFill>
                      <a:schemeClr val="accent1">
                        <a:lumMod val="60000"/>
                      </a:schemeClr>
                    </a:solidFill>
                    <a:round/>
                  </a:ln>
                  <a:effectLst/>
                </c:spPr>
                <c:marker>
                  <c:symbol val="none"/>
                </c:marker>
                <c:cat>
                  <c:numRef>
                    <c:extLst xmlns:c15="http://schemas.microsoft.com/office/drawing/2012/chart">
                      <c:ext xmlns:c15="http://schemas.microsoft.com/office/drawing/2012/chart" uri="{02D57815-91ED-43cb-92C2-25804820EDAC}">
                        <c15:formulaRef>
                          <c15:sqref>CPI!$B$4:$B$56</c15:sqref>
                        </c15:formulaRef>
                      </c:ext>
                    </c:extLst>
                    <c:numCache>
                      <c:formatCode>mmm\-yy</c:formatCode>
                      <c:ptCount val="53"/>
                      <c:pt idx="0">
                        <c:v>44197</c:v>
                      </c:pt>
                      <c:pt idx="1">
                        <c:v>44228</c:v>
                      </c:pt>
                      <c:pt idx="2">
                        <c:v>44256</c:v>
                      </c:pt>
                      <c:pt idx="3">
                        <c:v>44287</c:v>
                      </c:pt>
                      <c:pt idx="4">
                        <c:v>44317</c:v>
                      </c:pt>
                      <c:pt idx="5">
                        <c:v>44348</c:v>
                      </c:pt>
                      <c:pt idx="6">
                        <c:v>44378</c:v>
                      </c:pt>
                      <c:pt idx="7">
                        <c:v>44409</c:v>
                      </c:pt>
                      <c:pt idx="8">
                        <c:v>44440</c:v>
                      </c:pt>
                      <c:pt idx="9">
                        <c:v>44470</c:v>
                      </c:pt>
                      <c:pt idx="10">
                        <c:v>44501</c:v>
                      </c:pt>
                      <c:pt idx="11">
                        <c:v>44531</c:v>
                      </c:pt>
                      <c:pt idx="12">
                        <c:v>44562</c:v>
                      </c:pt>
                      <c:pt idx="13">
                        <c:v>44593</c:v>
                      </c:pt>
                      <c:pt idx="14">
                        <c:v>44621</c:v>
                      </c:pt>
                      <c:pt idx="15">
                        <c:v>44652</c:v>
                      </c:pt>
                      <c:pt idx="16">
                        <c:v>44682</c:v>
                      </c:pt>
                      <c:pt idx="17">
                        <c:v>44713</c:v>
                      </c:pt>
                      <c:pt idx="18">
                        <c:v>44743</c:v>
                      </c:pt>
                      <c:pt idx="19">
                        <c:v>44774</c:v>
                      </c:pt>
                      <c:pt idx="20">
                        <c:v>44805</c:v>
                      </c:pt>
                      <c:pt idx="21">
                        <c:v>44835</c:v>
                      </c:pt>
                      <c:pt idx="22">
                        <c:v>44866</c:v>
                      </c:pt>
                      <c:pt idx="23">
                        <c:v>44896</c:v>
                      </c:pt>
                      <c:pt idx="24">
                        <c:v>44927</c:v>
                      </c:pt>
                      <c:pt idx="25">
                        <c:v>44958</c:v>
                      </c:pt>
                      <c:pt idx="26">
                        <c:v>44986</c:v>
                      </c:pt>
                      <c:pt idx="27">
                        <c:v>45017</c:v>
                      </c:pt>
                      <c:pt idx="28">
                        <c:v>45047</c:v>
                      </c:pt>
                      <c:pt idx="29">
                        <c:v>45078</c:v>
                      </c:pt>
                      <c:pt idx="30">
                        <c:v>45108</c:v>
                      </c:pt>
                      <c:pt idx="31">
                        <c:v>45139</c:v>
                      </c:pt>
                      <c:pt idx="32">
                        <c:v>45170</c:v>
                      </c:pt>
                      <c:pt idx="33">
                        <c:v>45200</c:v>
                      </c:pt>
                      <c:pt idx="34">
                        <c:v>45231</c:v>
                      </c:pt>
                      <c:pt idx="35">
                        <c:v>45261</c:v>
                      </c:pt>
                      <c:pt idx="36">
                        <c:v>45292</c:v>
                      </c:pt>
                      <c:pt idx="37">
                        <c:v>45323</c:v>
                      </c:pt>
                      <c:pt idx="38">
                        <c:v>45352</c:v>
                      </c:pt>
                      <c:pt idx="39">
                        <c:v>45383</c:v>
                      </c:pt>
                      <c:pt idx="40">
                        <c:v>45413</c:v>
                      </c:pt>
                      <c:pt idx="41">
                        <c:v>45444</c:v>
                      </c:pt>
                      <c:pt idx="42">
                        <c:v>45474</c:v>
                      </c:pt>
                      <c:pt idx="43">
                        <c:v>45505</c:v>
                      </c:pt>
                      <c:pt idx="44">
                        <c:v>45536</c:v>
                      </c:pt>
                      <c:pt idx="45">
                        <c:v>45566</c:v>
                      </c:pt>
                      <c:pt idx="46">
                        <c:v>45597</c:v>
                      </c:pt>
                      <c:pt idx="47">
                        <c:v>45627</c:v>
                      </c:pt>
                      <c:pt idx="48">
                        <c:v>45658</c:v>
                      </c:pt>
                      <c:pt idx="49">
                        <c:v>45689</c:v>
                      </c:pt>
                      <c:pt idx="50">
                        <c:v>45717</c:v>
                      </c:pt>
                      <c:pt idx="51">
                        <c:v>45748</c:v>
                      </c:pt>
                      <c:pt idx="52">
                        <c:v>45778</c:v>
                      </c:pt>
                    </c:numCache>
                  </c:numRef>
                </c:cat>
                <c:val>
                  <c:numRef>
                    <c:extLst xmlns:c15="http://schemas.microsoft.com/office/drawing/2012/chart">
                      <c:ext xmlns:c15="http://schemas.microsoft.com/office/drawing/2012/chart" uri="{02D57815-91ED-43cb-92C2-25804820EDAC}">
                        <c15:formulaRef>
                          <c15:sqref>CPI!$I$4:$I$56</c15:sqref>
                        </c15:formulaRef>
                      </c:ext>
                    </c:extLst>
                    <c:numCache>
                      <c:formatCode>0.0</c:formatCode>
                      <c:ptCount val="53"/>
                      <c:pt idx="0">
                        <c:v>3.5</c:v>
                      </c:pt>
                      <c:pt idx="1">
                        <c:v>3.3</c:v>
                      </c:pt>
                      <c:pt idx="2">
                        <c:v>3.2</c:v>
                      </c:pt>
                      <c:pt idx="3">
                        <c:v>3.3</c:v>
                      </c:pt>
                      <c:pt idx="4">
                        <c:v>3.3</c:v>
                      </c:pt>
                      <c:pt idx="5">
                        <c:v>3.6</c:v>
                      </c:pt>
                      <c:pt idx="6">
                        <c:v>3.8</c:v>
                      </c:pt>
                      <c:pt idx="7">
                        <c:v>3.8</c:v>
                      </c:pt>
                      <c:pt idx="8">
                        <c:v>4</c:v>
                      </c:pt>
                      <c:pt idx="9">
                        <c:v>4</c:v>
                      </c:pt>
                      <c:pt idx="10">
                        <c:v>4.0999999999999996</c:v>
                      </c:pt>
                      <c:pt idx="11">
                        <c:v>4.2</c:v>
                      </c:pt>
                      <c:pt idx="12">
                        <c:v>4</c:v>
                      </c:pt>
                      <c:pt idx="13">
                        <c:v>3.7</c:v>
                      </c:pt>
                      <c:pt idx="14">
                        <c:v>3.6</c:v>
                      </c:pt>
                      <c:pt idx="15">
                        <c:v>3.8</c:v>
                      </c:pt>
                      <c:pt idx="16">
                        <c:v>4</c:v>
                      </c:pt>
                      <c:pt idx="17">
                        <c:v>4.4000000000000004</c:v>
                      </c:pt>
                      <c:pt idx="18">
                        <c:v>4.5</c:v>
                      </c:pt>
                      <c:pt idx="19">
                        <c:v>4.5999999999999996</c:v>
                      </c:pt>
                      <c:pt idx="20">
                        <c:v>4.8</c:v>
                      </c:pt>
                      <c:pt idx="21">
                        <c:v>4.9000000000000004</c:v>
                      </c:pt>
                      <c:pt idx="22">
                        <c:v>4.9000000000000004</c:v>
                      </c:pt>
                      <c:pt idx="23">
                        <c:v>4.8</c:v>
                      </c:pt>
                      <c:pt idx="24">
                        <c:v>4.9000000000000004</c:v>
                      </c:pt>
                      <c:pt idx="25">
                        <c:v>4.8</c:v>
                      </c:pt>
                      <c:pt idx="26">
                        <c:v>4.7</c:v>
                      </c:pt>
                      <c:pt idx="27">
                        <c:v>4.3</c:v>
                      </c:pt>
                      <c:pt idx="28">
                        <c:v>4</c:v>
                      </c:pt>
                      <c:pt idx="29">
                        <c:v>3.6</c:v>
                      </c:pt>
                      <c:pt idx="30">
                        <c:v>3.3</c:v>
                      </c:pt>
                      <c:pt idx="31">
                        <c:v>3.3</c:v>
                      </c:pt>
                      <c:pt idx="32">
                        <c:v>3.3</c:v>
                      </c:pt>
                      <c:pt idx="33">
                        <c:v>3.2</c:v>
                      </c:pt>
                      <c:pt idx="34">
                        <c:v>3.2</c:v>
                      </c:pt>
                      <c:pt idx="35">
                        <c:v>3</c:v>
                      </c:pt>
                      <c:pt idx="36">
                        <c:v>3</c:v>
                      </c:pt>
                      <c:pt idx="37">
                        <c:v>3</c:v>
                      </c:pt>
                      <c:pt idx="38">
                        <c:v>3</c:v>
                      </c:pt>
                      <c:pt idx="39">
                        <c:v>3.1</c:v>
                      </c:pt>
                      <c:pt idx="40">
                        <c:v>3.1</c:v>
                      </c:pt>
                      <c:pt idx="41">
                        <c:v>3.1</c:v>
                      </c:pt>
                      <c:pt idx="42">
                        <c:v>3</c:v>
                      </c:pt>
                      <c:pt idx="43">
                        <c:v>3.1</c:v>
                      </c:pt>
                      <c:pt idx="44">
                        <c:v>3.1</c:v>
                      </c:pt>
                      <c:pt idx="45">
                        <c:v>3</c:v>
                      </c:pt>
                      <c:pt idx="46">
                        <c:v>3</c:v>
                      </c:pt>
                      <c:pt idx="47">
                        <c:v>3.1</c:v>
                      </c:pt>
                      <c:pt idx="48">
                        <c:v>3.1</c:v>
                      </c:pt>
                      <c:pt idx="49">
                        <c:v>3.2</c:v>
                      </c:pt>
                      <c:pt idx="50">
                        <c:v>3.3</c:v>
                      </c:pt>
                      <c:pt idx="51">
                        <c:v>3.2</c:v>
                      </c:pt>
                      <c:pt idx="52">
                        <c:v>3.2</c:v>
                      </c:pt>
                    </c:numCache>
                  </c:numRef>
                </c:val>
                <c:smooth val="1"/>
                <c:extLst xmlns:c15="http://schemas.microsoft.com/office/drawing/2012/chart">
                  <c:ext xmlns:c16="http://schemas.microsoft.com/office/drawing/2014/chart" uri="{C3380CC4-5D6E-409C-BE32-E72D297353CC}">
                    <c16:uniqueId val="{00000006-E0BD-4020-A877-F7A003587C83}"/>
                  </c:ext>
                </c:extLst>
              </c15:ser>
            </c15:filteredLineSeries>
            <c15:filteredLineSeries>
              <c15:ser>
                <c:idx val="7"/>
                <c:order val="6"/>
                <c:tx>
                  <c:strRef>
                    <c:extLst xmlns:c15="http://schemas.microsoft.com/office/drawing/2012/chart">
                      <c:ext xmlns:c15="http://schemas.microsoft.com/office/drawing/2012/chart" uri="{02D57815-91ED-43cb-92C2-25804820EDAC}">
                        <c15:formulaRef>
                          <c15:sqref>CPI!$J$3</c15:sqref>
                        </c15:formulaRef>
                      </c:ext>
                    </c:extLst>
                    <c:strCache>
                      <c:ptCount val="1"/>
                      <c:pt idx="0">
                        <c:v>Uganda*</c:v>
                      </c:pt>
                    </c:strCache>
                  </c:strRef>
                </c:tx>
                <c:spPr>
                  <a:ln w="25400" cap="rnd">
                    <a:solidFill>
                      <a:schemeClr val="accent2">
                        <a:lumMod val="60000"/>
                      </a:schemeClr>
                    </a:solidFill>
                    <a:round/>
                  </a:ln>
                  <a:effectLst/>
                </c:spPr>
                <c:marker>
                  <c:symbol val="none"/>
                </c:marker>
                <c:cat>
                  <c:numRef>
                    <c:extLst xmlns:c15="http://schemas.microsoft.com/office/drawing/2012/chart">
                      <c:ext xmlns:c15="http://schemas.microsoft.com/office/drawing/2012/chart" uri="{02D57815-91ED-43cb-92C2-25804820EDAC}">
                        <c15:formulaRef>
                          <c15:sqref>CPI!$B$4:$B$56</c15:sqref>
                        </c15:formulaRef>
                      </c:ext>
                    </c:extLst>
                    <c:numCache>
                      <c:formatCode>mmm\-yy</c:formatCode>
                      <c:ptCount val="53"/>
                      <c:pt idx="0">
                        <c:v>44197</c:v>
                      </c:pt>
                      <c:pt idx="1">
                        <c:v>44228</c:v>
                      </c:pt>
                      <c:pt idx="2">
                        <c:v>44256</c:v>
                      </c:pt>
                      <c:pt idx="3">
                        <c:v>44287</c:v>
                      </c:pt>
                      <c:pt idx="4">
                        <c:v>44317</c:v>
                      </c:pt>
                      <c:pt idx="5">
                        <c:v>44348</c:v>
                      </c:pt>
                      <c:pt idx="6">
                        <c:v>44378</c:v>
                      </c:pt>
                      <c:pt idx="7">
                        <c:v>44409</c:v>
                      </c:pt>
                      <c:pt idx="8">
                        <c:v>44440</c:v>
                      </c:pt>
                      <c:pt idx="9">
                        <c:v>44470</c:v>
                      </c:pt>
                      <c:pt idx="10">
                        <c:v>44501</c:v>
                      </c:pt>
                      <c:pt idx="11">
                        <c:v>44531</c:v>
                      </c:pt>
                      <c:pt idx="12">
                        <c:v>44562</c:v>
                      </c:pt>
                      <c:pt idx="13">
                        <c:v>44593</c:v>
                      </c:pt>
                      <c:pt idx="14">
                        <c:v>44621</c:v>
                      </c:pt>
                      <c:pt idx="15">
                        <c:v>44652</c:v>
                      </c:pt>
                      <c:pt idx="16">
                        <c:v>44682</c:v>
                      </c:pt>
                      <c:pt idx="17">
                        <c:v>44713</c:v>
                      </c:pt>
                      <c:pt idx="18">
                        <c:v>44743</c:v>
                      </c:pt>
                      <c:pt idx="19">
                        <c:v>44774</c:v>
                      </c:pt>
                      <c:pt idx="20">
                        <c:v>44805</c:v>
                      </c:pt>
                      <c:pt idx="21">
                        <c:v>44835</c:v>
                      </c:pt>
                      <c:pt idx="22">
                        <c:v>44866</c:v>
                      </c:pt>
                      <c:pt idx="23">
                        <c:v>44896</c:v>
                      </c:pt>
                      <c:pt idx="24">
                        <c:v>44927</c:v>
                      </c:pt>
                      <c:pt idx="25">
                        <c:v>44958</c:v>
                      </c:pt>
                      <c:pt idx="26">
                        <c:v>44986</c:v>
                      </c:pt>
                      <c:pt idx="27">
                        <c:v>45017</c:v>
                      </c:pt>
                      <c:pt idx="28">
                        <c:v>45047</c:v>
                      </c:pt>
                      <c:pt idx="29">
                        <c:v>45078</c:v>
                      </c:pt>
                      <c:pt idx="30">
                        <c:v>45108</c:v>
                      </c:pt>
                      <c:pt idx="31">
                        <c:v>45139</c:v>
                      </c:pt>
                      <c:pt idx="32">
                        <c:v>45170</c:v>
                      </c:pt>
                      <c:pt idx="33">
                        <c:v>45200</c:v>
                      </c:pt>
                      <c:pt idx="34">
                        <c:v>45231</c:v>
                      </c:pt>
                      <c:pt idx="35">
                        <c:v>45261</c:v>
                      </c:pt>
                      <c:pt idx="36">
                        <c:v>45292</c:v>
                      </c:pt>
                      <c:pt idx="37">
                        <c:v>45323</c:v>
                      </c:pt>
                      <c:pt idx="38">
                        <c:v>45352</c:v>
                      </c:pt>
                      <c:pt idx="39">
                        <c:v>45383</c:v>
                      </c:pt>
                      <c:pt idx="40">
                        <c:v>45413</c:v>
                      </c:pt>
                      <c:pt idx="41">
                        <c:v>45444</c:v>
                      </c:pt>
                      <c:pt idx="42">
                        <c:v>45474</c:v>
                      </c:pt>
                      <c:pt idx="43">
                        <c:v>45505</c:v>
                      </c:pt>
                      <c:pt idx="44">
                        <c:v>45536</c:v>
                      </c:pt>
                      <c:pt idx="45">
                        <c:v>45566</c:v>
                      </c:pt>
                      <c:pt idx="46">
                        <c:v>45597</c:v>
                      </c:pt>
                      <c:pt idx="47">
                        <c:v>45627</c:v>
                      </c:pt>
                      <c:pt idx="48">
                        <c:v>45658</c:v>
                      </c:pt>
                      <c:pt idx="49">
                        <c:v>45689</c:v>
                      </c:pt>
                      <c:pt idx="50">
                        <c:v>45717</c:v>
                      </c:pt>
                      <c:pt idx="51">
                        <c:v>45748</c:v>
                      </c:pt>
                      <c:pt idx="52">
                        <c:v>45778</c:v>
                      </c:pt>
                    </c:numCache>
                  </c:numRef>
                </c:cat>
                <c:val>
                  <c:numRef>
                    <c:extLst xmlns:c15="http://schemas.microsoft.com/office/drawing/2012/chart">
                      <c:ext xmlns:c15="http://schemas.microsoft.com/office/drawing/2012/chart" uri="{02D57815-91ED-43cb-92C2-25804820EDAC}">
                        <c15:formulaRef>
                          <c15:sqref>CPI!$J$4:$J$56</c15:sqref>
                        </c15:formulaRef>
                      </c:ext>
                    </c:extLst>
                    <c:numCache>
                      <c:formatCode>0.0</c:formatCode>
                      <c:ptCount val="53"/>
                      <c:pt idx="0">
                        <c:v>2</c:v>
                      </c:pt>
                      <c:pt idx="1">
                        <c:v>2.2999999999999998</c:v>
                      </c:pt>
                      <c:pt idx="2">
                        <c:v>2.7</c:v>
                      </c:pt>
                      <c:pt idx="3">
                        <c:v>2.1</c:v>
                      </c:pt>
                      <c:pt idx="4">
                        <c:v>1.9</c:v>
                      </c:pt>
                      <c:pt idx="5">
                        <c:v>2</c:v>
                      </c:pt>
                      <c:pt idx="6">
                        <c:v>2.1</c:v>
                      </c:pt>
                      <c:pt idx="7">
                        <c:v>1.9</c:v>
                      </c:pt>
                      <c:pt idx="8">
                        <c:v>2.2000000000000002</c:v>
                      </c:pt>
                      <c:pt idx="9">
                        <c:v>1.9</c:v>
                      </c:pt>
                      <c:pt idx="10">
                        <c:v>2.6</c:v>
                      </c:pt>
                      <c:pt idx="11">
                        <c:v>2.9</c:v>
                      </c:pt>
                      <c:pt idx="12">
                        <c:v>2.7</c:v>
                      </c:pt>
                      <c:pt idx="13">
                        <c:v>3.2</c:v>
                      </c:pt>
                      <c:pt idx="14">
                        <c:v>3.7</c:v>
                      </c:pt>
                      <c:pt idx="15">
                        <c:v>4.9000000000000004</c:v>
                      </c:pt>
                      <c:pt idx="16">
                        <c:v>6.3</c:v>
                      </c:pt>
                      <c:pt idx="17">
                        <c:v>6.8</c:v>
                      </c:pt>
                      <c:pt idx="18">
                        <c:v>7.9</c:v>
                      </c:pt>
                      <c:pt idx="19">
                        <c:v>9</c:v>
                      </c:pt>
                      <c:pt idx="20">
                        <c:v>10</c:v>
                      </c:pt>
                      <c:pt idx="21">
                        <c:v>10.7</c:v>
                      </c:pt>
                      <c:pt idx="22">
                        <c:v>10.6</c:v>
                      </c:pt>
                      <c:pt idx="23">
                        <c:v>10.199999999999999</c:v>
                      </c:pt>
                      <c:pt idx="24">
                        <c:v>10.4</c:v>
                      </c:pt>
                      <c:pt idx="25">
                        <c:v>9.1999999999999993</c:v>
                      </c:pt>
                      <c:pt idx="26">
                        <c:v>9</c:v>
                      </c:pt>
                      <c:pt idx="27">
                        <c:v>8</c:v>
                      </c:pt>
                      <c:pt idx="28">
                        <c:v>6.2</c:v>
                      </c:pt>
                      <c:pt idx="29">
                        <c:v>4.9000000000000004</c:v>
                      </c:pt>
                      <c:pt idx="30">
                        <c:v>3.9</c:v>
                      </c:pt>
                      <c:pt idx="31">
                        <c:v>3.5</c:v>
                      </c:pt>
                      <c:pt idx="32">
                        <c:v>2.7</c:v>
                      </c:pt>
                      <c:pt idx="33">
                        <c:v>2.4</c:v>
                      </c:pt>
                      <c:pt idx="34">
                        <c:v>2.6</c:v>
                      </c:pt>
                      <c:pt idx="35">
                        <c:v>2.6</c:v>
                      </c:pt>
                      <c:pt idx="36">
                        <c:v>2.8</c:v>
                      </c:pt>
                      <c:pt idx="37">
                        <c:v>3.4</c:v>
                      </c:pt>
                      <c:pt idx="38">
                        <c:v>3.3</c:v>
                      </c:pt>
                      <c:pt idx="39">
                        <c:v>3.2</c:v>
                      </c:pt>
                      <c:pt idx="40">
                        <c:v>3.6</c:v>
                      </c:pt>
                      <c:pt idx="41">
                        <c:v>3.9</c:v>
                      </c:pt>
                      <c:pt idx="42">
                        <c:v>4</c:v>
                      </c:pt>
                      <c:pt idx="43">
                        <c:v>3.5</c:v>
                      </c:pt>
                      <c:pt idx="44">
                        <c:v>3</c:v>
                      </c:pt>
                      <c:pt idx="45">
                        <c:v>2.9</c:v>
                      </c:pt>
                      <c:pt idx="46">
                        <c:v>2.9</c:v>
                      </c:pt>
                      <c:pt idx="47">
                        <c:v>3.3</c:v>
                      </c:pt>
                      <c:pt idx="48">
                        <c:v>3.6</c:v>
                      </c:pt>
                      <c:pt idx="49">
                        <c:v>3.7</c:v>
                      </c:pt>
                      <c:pt idx="50">
                        <c:v>3.4</c:v>
                      </c:pt>
                      <c:pt idx="51">
                        <c:v>3.5</c:v>
                      </c:pt>
                      <c:pt idx="52">
                        <c:v>3.8</c:v>
                      </c:pt>
                    </c:numCache>
                  </c:numRef>
                </c:val>
                <c:smooth val="1"/>
                <c:extLst xmlns:c15="http://schemas.microsoft.com/office/drawing/2012/chart">
                  <c:ext xmlns:c16="http://schemas.microsoft.com/office/drawing/2014/chart" uri="{C3380CC4-5D6E-409C-BE32-E72D297353CC}">
                    <c16:uniqueId val="{00000007-E0BD-4020-A877-F7A003587C83}"/>
                  </c:ext>
                </c:extLst>
              </c15:ser>
            </c15:filteredLineSeries>
          </c:ext>
        </c:extLst>
      </c:lineChart>
      <c:dateAx>
        <c:axId val="1003534032"/>
        <c:scaling>
          <c:orientation val="minMax"/>
        </c:scaling>
        <c:delete val="0"/>
        <c:axPos val="b"/>
        <c:numFmt formatCode="mmm\-yy" sourceLinked="1"/>
        <c:majorTickMark val="out"/>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003506192"/>
        <c:crosses val="autoZero"/>
        <c:auto val="1"/>
        <c:lblOffset val="100"/>
        <c:baseTimeUnit val="months"/>
        <c:majorUnit val="2"/>
        <c:majorTimeUnit val="months"/>
      </c:dateAx>
      <c:valAx>
        <c:axId val="1003506192"/>
        <c:scaling>
          <c:orientation val="minMax"/>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003534032"/>
        <c:crosses val="autoZero"/>
        <c:crossBetween val="between"/>
      </c:valAx>
      <c:spPr>
        <a:noFill/>
        <a:ln>
          <a:noFill/>
        </a:ln>
        <a:effectLst/>
      </c:spPr>
    </c:plotArea>
    <c:legend>
      <c:legendPos val="t"/>
      <c:legendEntry>
        <c:idx val="0"/>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Entry>
      <c:layout>
        <c:manualLayout>
          <c:xMode val="edge"/>
          <c:yMode val="edge"/>
          <c:x val="6.0930780509717175E-2"/>
          <c:y val="0.93692290000998291"/>
          <c:w val="0.83770842380394439"/>
          <c:h val="6.1543100329089072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noFill/>
      <a:round/>
    </a:ln>
    <a:effectLst/>
  </c:spPr>
  <c:txPr>
    <a:bodyPr/>
    <a:lstStyle/>
    <a:p>
      <a:pPr>
        <a:defRPr sz="1200"/>
      </a:pPr>
      <a:endParaRPr lang="en-US"/>
    </a:p>
  </c:txPr>
  <c:externalData r:id="rId4">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strRef>
              <c:f>CPI!$G$3</c:f>
              <c:strCache>
                <c:ptCount val="1"/>
                <c:pt idx="0">
                  <c:v>Rwanda*</c:v>
                </c:pt>
              </c:strCache>
            </c:strRef>
          </c:tx>
          <c:spPr>
            <a:ln w="38100" cap="rnd">
              <a:solidFill>
                <a:schemeClr val="accent1"/>
              </a:solidFill>
              <a:round/>
            </a:ln>
            <a:effectLst/>
          </c:spPr>
          <c:marker>
            <c:symbol val="none"/>
          </c:marker>
          <c:cat>
            <c:numRef>
              <c:f>CPI!$B$4:$B$56</c:f>
              <c:numCache>
                <c:formatCode>mmm\-yy</c:formatCode>
                <c:ptCount val="53"/>
                <c:pt idx="0">
                  <c:v>44197</c:v>
                </c:pt>
                <c:pt idx="1">
                  <c:v>44228</c:v>
                </c:pt>
                <c:pt idx="2">
                  <c:v>44256</c:v>
                </c:pt>
                <c:pt idx="3">
                  <c:v>44287</c:v>
                </c:pt>
                <c:pt idx="4">
                  <c:v>44317</c:v>
                </c:pt>
                <c:pt idx="5">
                  <c:v>44348</c:v>
                </c:pt>
                <c:pt idx="6">
                  <c:v>44378</c:v>
                </c:pt>
                <c:pt idx="7">
                  <c:v>44409</c:v>
                </c:pt>
                <c:pt idx="8">
                  <c:v>44440</c:v>
                </c:pt>
                <c:pt idx="9">
                  <c:v>44470</c:v>
                </c:pt>
                <c:pt idx="10">
                  <c:v>44501</c:v>
                </c:pt>
                <c:pt idx="11">
                  <c:v>44531</c:v>
                </c:pt>
                <c:pt idx="12">
                  <c:v>44562</c:v>
                </c:pt>
                <c:pt idx="13">
                  <c:v>44593</c:v>
                </c:pt>
                <c:pt idx="14">
                  <c:v>44621</c:v>
                </c:pt>
                <c:pt idx="15">
                  <c:v>44652</c:v>
                </c:pt>
                <c:pt idx="16">
                  <c:v>44682</c:v>
                </c:pt>
                <c:pt idx="17">
                  <c:v>44713</c:v>
                </c:pt>
                <c:pt idx="18">
                  <c:v>44743</c:v>
                </c:pt>
                <c:pt idx="19">
                  <c:v>44774</c:v>
                </c:pt>
                <c:pt idx="20">
                  <c:v>44805</c:v>
                </c:pt>
                <c:pt idx="21">
                  <c:v>44835</c:v>
                </c:pt>
                <c:pt idx="22">
                  <c:v>44866</c:v>
                </c:pt>
                <c:pt idx="23">
                  <c:v>44896</c:v>
                </c:pt>
                <c:pt idx="24">
                  <c:v>44927</c:v>
                </c:pt>
                <c:pt idx="25">
                  <c:v>44958</c:v>
                </c:pt>
                <c:pt idx="26">
                  <c:v>44986</c:v>
                </c:pt>
                <c:pt idx="27">
                  <c:v>45017</c:v>
                </c:pt>
                <c:pt idx="28">
                  <c:v>45047</c:v>
                </c:pt>
                <c:pt idx="29">
                  <c:v>45078</c:v>
                </c:pt>
                <c:pt idx="30">
                  <c:v>45108</c:v>
                </c:pt>
                <c:pt idx="31">
                  <c:v>45139</c:v>
                </c:pt>
                <c:pt idx="32">
                  <c:v>45170</c:v>
                </c:pt>
                <c:pt idx="33">
                  <c:v>45200</c:v>
                </c:pt>
                <c:pt idx="34">
                  <c:v>45231</c:v>
                </c:pt>
                <c:pt idx="35">
                  <c:v>45261</c:v>
                </c:pt>
                <c:pt idx="36">
                  <c:v>45292</c:v>
                </c:pt>
                <c:pt idx="37">
                  <c:v>45323</c:v>
                </c:pt>
                <c:pt idx="38">
                  <c:v>45352</c:v>
                </c:pt>
                <c:pt idx="39">
                  <c:v>45383</c:v>
                </c:pt>
                <c:pt idx="40">
                  <c:v>45413</c:v>
                </c:pt>
                <c:pt idx="41">
                  <c:v>45444</c:v>
                </c:pt>
                <c:pt idx="42">
                  <c:v>45474</c:v>
                </c:pt>
                <c:pt idx="43">
                  <c:v>45505</c:v>
                </c:pt>
                <c:pt idx="44">
                  <c:v>45536</c:v>
                </c:pt>
                <c:pt idx="45">
                  <c:v>45566</c:v>
                </c:pt>
                <c:pt idx="46">
                  <c:v>45597</c:v>
                </c:pt>
                <c:pt idx="47">
                  <c:v>45627</c:v>
                </c:pt>
                <c:pt idx="48">
                  <c:v>45658</c:v>
                </c:pt>
                <c:pt idx="49">
                  <c:v>45689</c:v>
                </c:pt>
                <c:pt idx="50">
                  <c:v>45717</c:v>
                </c:pt>
                <c:pt idx="51">
                  <c:v>45748</c:v>
                </c:pt>
                <c:pt idx="52">
                  <c:v>45778</c:v>
                </c:pt>
              </c:numCache>
            </c:numRef>
          </c:cat>
          <c:val>
            <c:numRef>
              <c:f>CPI!$G$4:$G$56</c:f>
              <c:numCache>
                <c:formatCode>0.0</c:formatCode>
                <c:ptCount val="53"/>
                <c:pt idx="0">
                  <c:v>2.8</c:v>
                </c:pt>
                <c:pt idx="1">
                  <c:v>1.6</c:v>
                </c:pt>
                <c:pt idx="2">
                  <c:v>2</c:v>
                </c:pt>
                <c:pt idx="3">
                  <c:v>2.4</c:v>
                </c:pt>
                <c:pt idx="4">
                  <c:v>-0.1</c:v>
                </c:pt>
                <c:pt idx="5">
                  <c:v>-0.2</c:v>
                </c:pt>
                <c:pt idx="6">
                  <c:v>-0.4</c:v>
                </c:pt>
                <c:pt idx="7">
                  <c:v>-0.6</c:v>
                </c:pt>
                <c:pt idx="8">
                  <c:v>-0.9</c:v>
                </c:pt>
                <c:pt idx="9">
                  <c:v>0.6</c:v>
                </c:pt>
                <c:pt idx="10">
                  <c:v>1</c:v>
                </c:pt>
                <c:pt idx="11">
                  <c:v>1.9</c:v>
                </c:pt>
                <c:pt idx="12">
                  <c:v>4.3</c:v>
                </c:pt>
                <c:pt idx="13">
                  <c:v>5.8</c:v>
                </c:pt>
                <c:pt idx="14">
                  <c:v>7.5</c:v>
                </c:pt>
                <c:pt idx="15">
                  <c:v>9.9</c:v>
                </c:pt>
                <c:pt idx="16">
                  <c:v>12.6</c:v>
                </c:pt>
                <c:pt idx="17">
                  <c:v>13.7</c:v>
                </c:pt>
                <c:pt idx="18">
                  <c:v>15.6</c:v>
                </c:pt>
                <c:pt idx="19">
                  <c:v>15.9</c:v>
                </c:pt>
                <c:pt idx="20">
                  <c:v>17.600000000000001</c:v>
                </c:pt>
                <c:pt idx="21">
                  <c:v>20.100000000000001</c:v>
                </c:pt>
                <c:pt idx="22">
                  <c:v>21.7</c:v>
                </c:pt>
                <c:pt idx="23">
                  <c:v>21.6</c:v>
                </c:pt>
                <c:pt idx="24">
                  <c:v>20.7</c:v>
                </c:pt>
                <c:pt idx="25">
                  <c:v>20.8</c:v>
                </c:pt>
                <c:pt idx="26">
                  <c:v>19.3</c:v>
                </c:pt>
                <c:pt idx="27">
                  <c:v>17.8</c:v>
                </c:pt>
                <c:pt idx="28">
                  <c:v>14.1</c:v>
                </c:pt>
                <c:pt idx="29">
                  <c:v>13.7</c:v>
                </c:pt>
                <c:pt idx="30">
                  <c:v>11.9</c:v>
                </c:pt>
                <c:pt idx="31">
                  <c:v>12.3</c:v>
                </c:pt>
                <c:pt idx="32">
                  <c:v>13.9</c:v>
                </c:pt>
                <c:pt idx="33">
                  <c:v>11.2</c:v>
                </c:pt>
                <c:pt idx="34">
                  <c:v>9.1999999999999993</c:v>
                </c:pt>
                <c:pt idx="35">
                  <c:v>6.4</c:v>
                </c:pt>
                <c:pt idx="36">
                  <c:v>5</c:v>
                </c:pt>
                <c:pt idx="37">
                  <c:v>4.9000000000000004</c:v>
                </c:pt>
                <c:pt idx="38">
                  <c:v>4.2</c:v>
                </c:pt>
                <c:pt idx="39">
                  <c:v>4.5</c:v>
                </c:pt>
                <c:pt idx="40">
                  <c:v>5.8</c:v>
                </c:pt>
                <c:pt idx="41">
                  <c:v>5</c:v>
                </c:pt>
                <c:pt idx="42">
                  <c:v>4.9000000000000004</c:v>
                </c:pt>
                <c:pt idx="43">
                  <c:v>5</c:v>
                </c:pt>
                <c:pt idx="44">
                  <c:v>2.5</c:v>
                </c:pt>
                <c:pt idx="45">
                  <c:v>3.8</c:v>
                </c:pt>
                <c:pt idx="46">
                  <c:v>5</c:v>
                </c:pt>
                <c:pt idx="47">
                  <c:v>6.8</c:v>
                </c:pt>
                <c:pt idx="48">
                  <c:v>7.4</c:v>
                </c:pt>
                <c:pt idx="49">
                  <c:v>6.3</c:v>
                </c:pt>
                <c:pt idx="50">
                  <c:v>6.5</c:v>
                </c:pt>
                <c:pt idx="51">
                  <c:v>6.3</c:v>
                </c:pt>
                <c:pt idx="52">
                  <c:v>6.9</c:v>
                </c:pt>
              </c:numCache>
            </c:numRef>
          </c:val>
          <c:smooth val="1"/>
          <c:extLst>
            <c:ext xmlns:c16="http://schemas.microsoft.com/office/drawing/2014/chart" uri="{C3380CC4-5D6E-409C-BE32-E72D297353CC}">
              <c16:uniqueId val="{00000000-0905-48D0-B24A-1BD9DDE3ACBF}"/>
            </c:ext>
          </c:extLst>
        </c:ser>
        <c:dLbls>
          <c:showLegendKey val="0"/>
          <c:showVal val="0"/>
          <c:showCatName val="0"/>
          <c:showSerName val="0"/>
          <c:showPercent val="0"/>
          <c:showBubbleSize val="0"/>
        </c:dLbls>
        <c:smooth val="0"/>
        <c:axId val="1271853168"/>
        <c:axId val="1271851728"/>
      </c:lineChart>
      <c:dateAx>
        <c:axId val="1271853168"/>
        <c:scaling>
          <c:orientation val="minMax"/>
        </c:scaling>
        <c:delete val="0"/>
        <c:axPos val="b"/>
        <c:numFmt formatCode="mmm\-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271851728"/>
        <c:crosses val="autoZero"/>
        <c:auto val="1"/>
        <c:lblOffset val="100"/>
        <c:baseTimeUnit val="months"/>
      </c:dateAx>
      <c:valAx>
        <c:axId val="1271851728"/>
        <c:scaling>
          <c:orientation val="minMax"/>
        </c:scaling>
        <c:delete val="0"/>
        <c:axPos val="l"/>
        <c:majorGridlines>
          <c:spPr>
            <a:ln w="9525" cap="flat" cmpd="sng" algn="ctr">
              <a:no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271853168"/>
        <c:crosses val="autoZero"/>
        <c:crossBetween val="between"/>
      </c:valAx>
      <c:spPr>
        <a:noFill/>
        <a:ln>
          <a:noFill/>
        </a:ln>
        <a:effectLst/>
      </c:spPr>
    </c:plotArea>
    <c:plotVisOnly val="1"/>
    <c:dispBlanksAs val="gap"/>
    <c:showDLblsOverMax val="0"/>
  </c:chart>
  <c:spPr>
    <a:noFill/>
    <a:ln>
      <a:noFill/>
    </a:ln>
    <a:effectLst/>
  </c:spPr>
  <c:txPr>
    <a:bodyPr/>
    <a:lstStyle/>
    <a:p>
      <a:pPr>
        <a:defRPr sz="1400"/>
      </a:pPr>
      <a:endParaRPr lang="en-US"/>
    </a:p>
  </c:txPr>
  <c:externalData r:id="rId4">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9550578694331764E-2"/>
          <c:y val="2.1677404742058995E-2"/>
          <c:w val="0.87880742786008115"/>
          <c:h val="0.74550237019061494"/>
        </c:manualLayout>
      </c:layout>
      <c:lineChart>
        <c:grouping val="standard"/>
        <c:varyColors val="0"/>
        <c:ser>
          <c:idx val="0"/>
          <c:order val="0"/>
          <c:tx>
            <c:strRef>
              <c:f>CPI!$O$122</c:f>
              <c:strCache>
                <c:ptCount val="1"/>
                <c:pt idx="0">
                  <c:v>Local Food Index</c:v>
                </c:pt>
              </c:strCache>
            </c:strRef>
          </c:tx>
          <c:spPr>
            <a:ln w="28575" cap="rnd">
              <a:solidFill>
                <a:schemeClr val="accent1">
                  <a:lumMod val="60000"/>
                  <a:lumOff val="40000"/>
                </a:schemeClr>
              </a:solidFill>
              <a:round/>
            </a:ln>
            <a:effectLst/>
          </c:spPr>
          <c:marker>
            <c:symbol val="none"/>
          </c:marker>
          <c:cat>
            <c:numRef>
              <c:f>CPI!$P$118:$BP$118</c:f>
              <c:numCache>
                <c:formatCode>[$-409]mmm\-yy;@</c:formatCode>
                <c:ptCount val="53"/>
                <c:pt idx="0">
                  <c:v>44206</c:v>
                </c:pt>
                <c:pt idx="1">
                  <c:v>44237</c:v>
                </c:pt>
                <c:pt idx="2">
                  <c:v>44265</c:v>
                </c:pt>
                <c:pt idx="3">
                  <c:v>44296</c:v>
                </c:pt>
                <c:pt idx="4">
                  <c:v>44326</c:v>
                </c:pt>
                <c:pt idx="5">
                  <c:v>44357</c:v>
                </c:pt>
                <c:pt idx="6">
                  <c:v>44387</c:v>
                </c:pt>
                <c:pt idx="7">
                  <c:v>44418</c:v>
                </c:pt>
                <c:pt idx="8">
                  <c:v>44449</c:v>
                </c:pt>
                <c:pt idx="9">
                  <c:v>44479</c:v>
                </c:pt>
                <c:pt idx="10">
                  <c:v>44510</c:v>
                </c:pt>
                <c:pt idx="11">
                  <c:v>44540</c:v>
                </c:pt>
                <c:pt idx="12">
                  <c:v>44571</c:v>
                </c:pt>
                <c:pt idx="13">
                  <c:v>44602</c:v>
                </c:pt>
                <c:pt idx="14">
                  <c:v>44630</c:v>
                </c:pt>
                <c:pt idx="15">
                  <c:v>44661</c:v>
                </c:pt>
                <c:pt idx="16">
                  <c:v>44691</c:v>
                </c:pt>
                <c:pt idx="17">
                  <c:v>44722</c:v>
                </c:pt>
                <c:pt idx="18">
                  <c:v>44752</c:v>
                </c:pt>
                <c:pt idx="19">
                  <c:v>44783</c:v>
                </c:pt>
                <c:pt idx="20">
                  <c:v>44814</c:v>
                </c:pt>
                <c:pt idx="21">
                  <c:v>44844</c:v>
                </c:pt>
                <c:pt idx="22">
                  <c:v>44875</c:v>
                </c:pt>
                <c:pt idx="23">
                  <c:v>44905</c:v>
                </c:pt>
                <c:pt idx="24">
                  <c:v>44936</c:v>
                </c:pt>
                <c:pt idx="25">
                  <c:v>44967</c:v>
                </c:pt>
                <c:pt idx="26">
                  <c:v>44995</c:v>
                </c:pt>
                <c:pt idx="27">
                  <c:v>45026</c:v>
                </c:pt>
                <c:pt idx="28">
                  <c:v>45056</c:v>
                </c:pt>
                <c:pt idx="29">
                  <c:v>45087</c:v>
                </c:pt>
                <c:pt idx="30">
                  <c:v>45117</c:v>
                </c:pt>
                <c:pt idx="31">
                  <c:v>45148</c:v>
                </c:pt>
                <c:pt idx="32">
                  <c:v>45179</c:v>
                </c:pt>
                <c:pt idx="33">
                  <c:v>45209</c:v>
                </c:pt>
                <c:pt idx="34">
                  <c:v>45240</c:v>
                </c:pt>
                <c:pt idx="35">
                  <c:v>45270</c:v>
                </c:pt>
                <c:pt idx="36">
                  <c:v>45301</c:v>
                </c:pt>
                <c:pt idx="37">
                  <c:v>45332</c:v>
                </c:pt>
                <c:pt idx="38">
                  <c:v>45361</c:v>
                </c:pt>
                <c:pt idx="39">
                  <c:v>45392</c:v>
                </c:pt>
                <c:pt idx="40">
                  <c:v>45422</c:v>
                </c:pt>
                <c:pt idx="41">
                  <c:v>45453</c:v>
                </c:pt>
                <c:pt idx="42">
                  <c:v>45483</c:v>
                </c:pt>
                <c:pt idx="43">
                  <c:v>45514</c:v>
                </c:pt>
                <c:pt idx="44">
                  <c:v>45545</c:v>
                </c:pt>
                <c:pt idx="45">
                  <c:v>45575</c:v>
                </c:pt>
                <c:pt idx="46">
                  <c:v>45606</c:v>
                </c:pt>
                <c:pt idx="47">
                  <c:v>45636</c:v>
                </c:pt>
                <c:pt idx="48">
                  <c:v>45667</c:v>
                </c:pt>
                <c:pt idx="49">
                  <c:v>45698</c:v>
                </c:pt>
                <c:pt idx="50">
                  <c:v>45726</c:v>
                </c:pt>
                <c:pt idx="51">
                  <c:v>45757</c:v>
                </c:pt>
                <c:pt idx="52">
                  <c:v>45787</c:v>
                </c:pt>
              </c:numCache>
            </c:numRef>
          </c:cat>
          <c:val>
            <c:numRef>
              <c:f>CPI!$P$122:$BP$122</c:f>
              <c:numCache>
                <c:formatCode>0.0</c:formatCode>
                <c:ptCount val="53"/>
                <c:pt idx="0">
                  <c:v>0.39231742366260891</c:v>
                </c:pt>
                <c:pt idx="1">
                  <c:v>-4.1016400478713715</c:v>
                </c:pt>
                <c:pt idx="2">
                  <c:v>-3.4917629952498643</c:v>
                </c:pt>
                <c:pt idx="3">
                  <c:v>-0.83648088316096136</c:v>
                </c:pt>
                <c:pt idx="4">
                  <c:v>-2.4437659519796475</c:v>
                </c:pt>
                <c:pt idx="5">
                  <c:v>-2.7903269961802533</c:v>
                </c:pt>
                <c:pt idx="6">
                  <c:v>-3.0667025742925036</c:v>
                </c:pt>
                <c:pt idx="7">
                  <c:v>-5.1792728131313464</c:v>
                </c:pt>
                <c:pt idx="8">
                  <c:v>-5.8256237844308361</c:v>
                </c:pt>
                <c:pt idx="9">
                  <c:v>-6.0794774414901598</c:v>
                </c:pt>
                <c:pt idx="10">
                  <c:v>-7.859533862767293</c:v>
                </c:pt>
                <c:pt idx="11">
                  <c:v>-5.8541665753291339</c:v>
                </c:pt>
                <c:pt idx="12">
                  <c:v>2.4098859571733655</c:v>
                </c:pt>
                <c:pt idx="13">
                  <c:v>6.1484668779912015</c:v>
                </c:pt>
                <c:pt idx="14">
                  <c:v>6.511970508592162</c:v>
                </c:pt>
                <c:pt idx="15">
                  <c:v>13.4355270859105</c:v>
                </c:pt>
                <c:pt idx="16">
                  <c:v>22.79132417425549</c:v>
                </c:pt>
                <c:pt idx="17">
                  <c:v>24.984806094720931</c:v>
                </c:pt>
                <c:pt idx="18">
                  <c:v>29.173531518558971</c:v>
                </c:pt>
                <c:pt idx="19">
                  <c:v>30.122620300153891</c:v>
                </c:pt>
                <c:pt idx="20">
                  <c:v>34.718285607557597</c:v>
                </c:pt>
                <c:pt idx="21">
                  <c:v>43.284217437199793</c:v>
                </c:pt>
                <c:pt idx="22">
                  <c:v>51.001935672204191</c:v>
                </c:pt>
                <c:pt idx="23">
                  <c:v>50.061151829929564</c:v>
                </c:pt>
                <c:pt idx="24">
                  <c:v>46.014027230288022</c:v>
                </c:pt>
                <c:pt idx="25">
                  <c:v>48.570265528792604</c:v>
                </c:pt>
                <c:pt idx="26">
                  <c:v>50.310273095713463</c:v>
                </c:pt>
                <c:pt idx="27">
                  <c:v>45.187804015638029</c:v>
                </c:pt>
                <c:pt idx="28">
                  <c:v>32.954854403108421</c:v>
                </c:pt>
                <c:pt idx="29">
                  <c:v>32.700133140727971</c:v>
                </c:pt>
                <c:pt idx="30">
                  <c:v>27.821443959900368</c:v>
                </c:pt>
                <c:pt idx="31">
                  <c:v>29.873345813145907</c:v>
                </c:pt>
                <c:pt idx="32">
                  <c:v>36.412863695542427</c:v>
                </c:pt>
                <c:pt idx="33">
                  <c:v>27.178417046419927</c:v>
                </c:pt>
                <c:pt idx="34">
                  <c:v>19.847676098706714</c:v>
                </c:pt>
                <c:pt idx="35">
                  <c:v>12.607387339008286</c:v>
                </c:pt>
                <c:pt idx="36">
                  <c:v>7.1167255122412909</c:v>
                </c:pt>
                <c:pt idx="37">
                  <c:v>5.9606963712123777</c:v>
                </c:pt>
                <c:pt idx="38">
                  <c:v>1.230781171240567</c:v>
                </c:pt>
                <c:pt idx="39">
                  <c:v>-1.0011440911810532</c:v>
                </c:pt>
                <c:pt idx="40">
                  <c:v>3.4439519652027406</c:v>
                </c:pt>
                <c:pt idx="41">
                  <c:v>1.9721753137388431</c:v>
                </c:pt>
                <c:pt idx="42">
                  <c:v>0.40522718938363295</c:v>
                </c:pt>
                <c:pt idx="43">
                  <c:v>-0.31088153554810349</c:v>
                </c:pt>
                <c:pt idx="44">
                  <c:v>-6.9130928016841615</c:v>
                </c:pt>
                <c:pt idx="45">
                  <c:v>-2.5377913194266499</c:v>
                </c:pt>
                <c:pt idx="46">
                  <c:v>1.6462822866213862</c:v>
                </c:pt>
                <c:pt idx="47">
                  <c:v>6.2473108995227227</c:v>
                </c:pt>
                <c:pt idx="48">
                  <c:v>7.6662269601937618</c:v>
                </c:pt>
                <c:pt idx="49">
                  <c:v>4.2278528554827339</c:v>
                </c:pt>
                <c:pt idx="50">
                  <c:v>6.7415857962140908</c:v>
                </c:pt>
                <c:pt idx="51">
                  <c:v>9.804042270907777</c:v>
                </c:pt>
                <c:pt idx="52">
                  <c:v>8.7363742845952785</c:v>
                </c:pt>
              </c:numCache>
            </c:numRef>
          </c:val>
          <c:smooth val="1"/>
          <c:extLst>
            <c:ext xmlns:c16="http://schemas.microsoft.com/office/drawing/2014/chart" uri="{C3380CC4-5D6E-409C-BE32-E72D297353CC}">
              <c16:uniqueId val="{00000000-D81C-485F-996B-FF1945D9AAB7}"/>
            </c:ext>
          </c:extLst>
        </c:ser>
        <c:ser>
          <c:idx val="1"/>
          <c:order val="1"/>
          <c:tx>
            <c:strRef>
              <c:f>CPI!$O$123</c:f>
              <c:strCache>
                <c:ptCount val="1"/>
                <c:pt idx="0">
                  <c:v>Imported Food Index</c:v>
                </c:pt>
              </c:strCache>
            </c:strRef>
          </c:tx>
          <c:spPr>
            <a:ln w="28575" cap="rnd">
              <a:solidFill>
                <a:schemeClr val="accent2">
                  <a:lumMod val="75000"/>
                </a:schemeClr>
              </a:solidFill>
              <a:round/>
            </a:ln>
            <a:effectLst/>
          </c:spPr>
          <c:marker>
            <c:symbol val="none"/>
          </c:marker>
          <c:cat>
            <c:numRef>
              <c:f>CPI!$P$118:$BP$118</c:f>
              <c:numCache>
                <c:formatCode>[$-409]mmm\-yy;@</c:formatCode>
                <c:ptCount val="53"/>
                <c:pt idx="0">
                  <c:v>44206</c:v>
                </c:pt>
                <c:pt idx="1">
                  <c:v>44237</c:v>
                </c:pt>
                <c:pt idx="2">
                  <c:v>44265</c:v>
                </c:pt>
                <c:pt idx="3">
                  <c:v>44296</c:v>
                </c:pt>
                <c:pt idx="4">
                  <c:v>44326</c:v>
                </c:pt>
                <c:pt idx="5">
                  <c:v>44357</c:v>
                </c:pt>
                <c:pt idx="6">
                  <c:v>44387</c:v>
                </c:pt>
                <c:pt idx="7">
                  <c:v>44418</c:v>
                </c:pt>
                <c:pt idx="8">
                  <c:v>44449</c:v>
                </c:pt>
                <c:pt idx="9">
                  <c:v>44479</c:v>
                </c:pt>
                <c:pt idx="10">
                  <c:v>44510</c:v>
                </c:pt>
                <c:pt idx="11">
                  <c:v>44540</c:v>
                </c:pt>
                <c:pt idx="12">
                  <c:v>44571</c:v>
                </c:pt>
                <c:pt idx="13">
                  <c:v>44602</c:v>
                </c:pt>
                <c:pt idx="14">
                  <c:v>44630</c:v>
                </c:pt>
                <c:pt idx="15">
                  <c:v>44661</c:v>
                </c:pt>
                <c:pt idx="16">
                  <c:v>44691</c:v>
                </c:pt>
                <c:pt idx="17">
                  <c:v>44722</c:v>
                </c:pt>
                <c:pt idx="18">
                  <c:v>44752</c:v>
                </c:pt>
                <c:pt idx="19">
                  <c:v>44783</c:v>
                </c:pt>
                <c:pt idx="20">
                  <c:v>44814</c:v>
                </c:pt>
                <c:pt idx="21">
                  <c:v>44844</c:v>
                </c:pt>
                <c:pt idx="22">
                  <c:v>44875</c:v>
                </c:pt>
                <c:pt idx="23">
                  <c:v>44905</c:v>
                </c:pt>
                <c:pt idx="24">
                  <c:v>44936</c:v>
                </c:pt>
                <c:pt idx="25">
                  <c:v>44967</c:v>
                </c:pt>
                <c:pt idx="26">
                  <c:v>44995</c:v>
                </c:pt>
                <c:pt idx="27">
                  <c:v>45026</c:v>
                </c:pt>
                <c:pt idx="28">
                  <c:v>45056</c:v>
                </c:pt>
                <c:pt idx="29">
                  <c:v>45087</c:v>
                </c:pt>
                <c:pt idx="30">
                  <c:v>45117</c:v>
                </c:pt>
                <c:pt idx="31">
                  <c:v>45148</c:v>
                </c:pt>
                <c:pt idx="32">
                  <c:v>45179</c:v>
                </c:pt>
                <c:pt idx="33">
                  <c:v>45209</c:v>
                </c:pt>
                <c:pt idx="34">
                  <c:v>45240</c:v>
                </c:pt>
                <c:pt idx="35">
                  <c:v>45270</c:v>
                </c:pt>
                <c:pt idx="36">
                  <c:v>45301</c:v>
                </c:pt>
                <c:pt idx="37">
                  <c:v>45332</c:v>
                </c:pt>
                <c:pt idx="38">
                  <c:v>45361</c:v>
                </c:pt>
                <c:pt idx="39">
                  <c:v>45392</c:v>
                </c:pt>
                <c:pt idx="40">
                  <c:v>45422</c:v>
                </c:pt>
                <c:pt idx="41">
                  <c:v>45453</c:v>
                </c:pt>
                <c:pt idx="42">
                  <c:v>45483</c:v>
                </c:pt>
                <c:pt idx="43">
                  <c:v>45514</c:v>
                </c:pt>
                <c:pt idx="44">
                  <c:v>45545</c:v>
                </c:pt>
                <c:pt idx="45">
                  <c:v>45575</c:v>
                </c:pt>
                <c:pt idx="46">
                  <c:v>45606</c:v>
                </c:pt>
                <c:pt idx="47">
                  <c:v>45636</c:v>
                </c:pt>
                <c:pt idx="48">
                  <c:v>45667</c:v>
                </c:pt>
                <c:pt idx="49">
                  <c:v>45698</c:v>
                </c:pt>
                <c:pt idx="50">
                  <c:v>45726</c:v>
                </c:pt>
                <c:pt idx="51">
                  <c:v>45757</c:v>
                </c:pt>
                <c:pt idx="52">
                  <c:v>45787</c:v>
                </c:pt>
              </c:numCache>
            </c:numRef>
          </c:cat>
          <c:val>
            <c:numRef>
              <c:f>CPI!$P$123:$BP$123</c:f>
              <c:numCache>
                <c:formatCode>0.0</c:formatCode>
                <c:ptCount val="53"/>
                <c:pt idx="0">
                  <c:v>7.3944188734901699</c:v>
                </c:pt>
                <c:pt idx="1">
                  <c:v>6.4604385936673783</c:v>
                </c:pt>
                <c:pt idx="2">
                  <c:v>6.2486816046396711</c:v>
                </c:pt>
                <c:pt idx="3">
                  <c:v>8.3820705806649372</c:v>
                </c:pt>
                <c:pt idx="4">
                  <c:v>9.8738837570712814</c:v>
                </c:pt>
                <c:pt idx="5">
                  <c:v>10.371425981936119</c:v>
                </c:pt>
                <c:pt idx="6">
                  <c:v>10.161494663100418</c:v>
                </c:pt>
                <c:pt idx="7">
                  <c:v>9.2117567877874347</c:v>
                </c:pt>
                <c:pt idx="8">
                  <c:v>9.0649861102172942</c:v>
                </c:pt>
                <c:pt idx="9">
                  <c:v>11.972164770963856</c:v>
                </c:pt>
                <c:pt idx="10">
                  <c:v>10.674072843068602</c:v>
                </c:pt>
                <c:pt idx="11">
                  <c:v>10.37371941411463</c:v>
                </c:pt>
                <c:pt idx="12">
                  <c:v>10.991143639414926</c:v>
                </c:pt>
                <c:pt idx="13">
                  <c:v>13.44883991990217</c:v>
                </c:pt>
                <c:pt idx="14">
                  <c:v>22.231880248990045</c:v>
                </c:pt>
                <c:pt idx="15">
                  <c:v>22.816293975410087</c:v>
                </c:pt>
                <c:pt idx="16">
                  <c:v>28.648975946333401</c:v>
                </c:pt>
                <c:pt idx="17">
                  <c:v>25.294266351680399</c:v>
                </c:pt>
                <c:pt idx="18">
                  <c:v>26.87097289037882</c:v>
                </c:pt>
                <c:pt idx="19">
                  <c:v>26.35561193339916</c:v>
                </c:pt>
                <c:pt idx="20">
                  <c:v>28.653437128876607</c:v>
                </c:pt>
                <c:pt idx="21">
                  <c:v>28.901901161956474</c:v>
                </c:pt>
                <c:pt idx="22">
                  <c:v>28.922326873315214</c:v>
                </c:pt>
                <c:pt idx="23">
                  <c:v>27.925541978909042</c:v>
                </c:pt>
                <c:pt idx="24">
                  <c:v>26.081360004403258</c:v>
                </c:pt>
                <c:pt idx="25">
                  <c:v>23.712689546776037</c:v>
                </c:pt>
                <c:pt idx="26">
                  <c:v>15.448577083452832</c:v>
                </c:pt>
                <c:pt idx="27">
                  <c:v>12.215312763501673</c:v>
                </c:pt>
                <c:pt idx="28">
                  <c:v>3.5044539777552965</c:v>
                </c:pt>
                <c:pt idx="29">
                  <c:v>6.5824309959668996</c:v>
                </c:pt>
                <c:pt idx="30">
                  <c:v>7.3962184853678865</c:v>
                </c:pt>
                <c:pt idx="31">
                  <c:v>8.4665761039180634</c:v>
                </c:pt>
                <c:pt idx="32">
                  <c:v>8.5943050799902778</c:v>
                </c:pt>
                <c:pt idx="33">
                  <c:v>9.3994894163931093</c:v>
                </c:pt>
                <c:pt idx="34">
                  <c:v>9.4960689635383968</c:v>
                </c:pt>
                <c:pt idx="35">
                  <c:v>8.4710881255448633</c:v>
                </c:pt>
                <c:pt idx="36">
                  <c:v>8.160173100937147</c:v>
                </c:pt>
                <c:pt idx="37">
                  <c:v>7.5223366793017208</c:v>
                </c:pt>
                <c:pt idx="38">
                  <c:v>7.1100022303613688</c:v>
                </c:pt>
                <c:pt idx="39">
                  <c:v>11.303680702276349</c:v>
                </c:pt>
                <c:pt idx="40">
                  <c:v>9.5770826311544788</c:v>
                </c:pt>
                <c:pt idx="41">
                  <c:v>7.4365694837431464</c:v>
                </c:pt>
                <c:pt idx="42">
                  <c:v>5.4225419095034439</c:v>
                </c:pt>
                <c:pt idx="43">
                  <c:v>8.5641398472968095</c:v>
                </c:pt>
                <c:pt idx="44">
                  <c:v>4.7991376995085844</c:v>
                </c:pt>
                <c:pt idx="45">
                  <c:v>4.9141573603932969</c:v>
                </c:pt>
                <c:pt idx="46">
                  <c:v>3.6973127032437838</c:v>
                </c:pt>
                <c:pt idx="47">
                  <c:v>4.9587012148804277</c:v>
                </c:pt>
                <c:pt idx="48">
                  <c:v>5.4934151009620864</c:v>
                </c:pt>
                <c:pt idx="49">
                  <c:v>5.5456454266550157</c:v>
                </c:pt>
                <c:pt idx="50">
                  <c:v>5.2466269518559097</c:v>
                </c:pt>
                <c:pt idx="51">
                  <c:v>1.386870853014786</c:v>
                </c:pt>
                <c:pt idx="52">
                  <c:v>10.978671749778028</c:v>
                </c:pt>
              </c:numCache>
            </c:numRef>
          </c:val>
          <c:smooth val="1"/>
          <c:extLst>
            <c:ext xmlns:c16="http://schemas.microsoft.com/office/drawing/2014/chart" uri="{C3380CC4-5D6E-409C-BE32-E72D297353CC}">
              <c16:uniqueId val="{00000001-D81C-485F-996B-FF1945D9AAB7}"/>
            </c:ext>
          </c:extLst>
        </c:ser>
        <c:dLbls>
          <c:showLegendKey val="0"/>
          <c:showVal val="0"/>
          <c:showCatName val="0"/>
          <c:showSerName val="0"/>
          <c:showPercent val="0"/>
          <c:showBubbleSize val="0"/>
        </c:dLbls>
        <c:smooth val="0"/>
        <c:axId val="1815479439"/>
        <c:axId val="1815482799"/>
      </c:lineChart>
      <c:dateAx>
        <c:axId val="1815479439"/>
        <c:scaling>
          <c:orientation val="minMax"/>
        </c:scaling>
        <c:delete val="0"/>
        <c:axPos val="b"/>
        <c:numFmt formatCode="[$-409]mmm\-yy;@" sourceLinked="1"/>
        <c:majorTickMark val="out"/>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815482799"/>
        <c:crosses val="autoZero"/>
        <c:auto val="1"/>
        <c:lblOffset val="100"/>
        <c:baseTimeUnit val="months"/>
      </c:dateAx>
      <c:valAx>
        <c:axId val="1815482799"/>
        <c:scaling>
          <c:orientation val="minMax"/>
        </c:scaling>
        <c:delete val="0"/>
        <c:axPos val="l"/>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815479439"/>
        <c:crosses val="autoZero"/>
        <c:crossBetween val="between"/>
      </c:valAx>
      <c:spPr>
        <a:noFill/>
        <a:ln>
          <a:noFill/>
        </a:ln>
        <a:effectLst/>
      </c:spPr>
    </c:plotArea>
    <c:legend>
      <c:legendPos val="t"/>
      <c:layout>
        <c:manualLayout>
          <c:xMode val="edge"/>
          <c:yMode val="edge"/>
          <c:x val="0.22649741106918081"/>
          <c:y val="0.9381261757452708"/>
          <c:w val="0.61480927156678589"/>
          <c:h val="6.0677485600943465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noFill/>
      <a:round/>
    </a:ln>
    <a:effectLst/>
  </c:spPr>
  <c:txPr>
    <a:bodyPr/>
    <a:lstStyle/>
    <a:p>
      <a:pPr>
        <a:defRPr sz="1200"/>
      </a:pPr>
      <a:endParaRPr lang="en-US"/>
    </a:p>
  </c:txPr>
  <c:externalData r:id="rId4">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211710210148283E-2"/>
          <c:y val="5.4958851300177226E-2"/>
          <c:w val="0.909397436018621"/>
          <c:h val="0.67186484368584343"/>
        </c:manualLayout>
      </c:layout>
      <c:barChart>
        <c:barDir val="col"/>
        <c:grouping val="clustered"/>
        <c:varyColors val="0"/>
        <c:ser>
          <c:idx val="0"/>
          <c:order val="0"/>
          <c:tx>
            <c:strRef>
              <c:f>Revised_Exports_Imports!$C$2</c:f>
              <c:strCache>
                <c:ptCount val="1"/>
                <c:pt idx="0">
                  <c:v>Exports</c:v>
                </c:pt>
              </c:strCache>
            </c:strRef>
          </c:tx>
          <c:spPr>
            <a:solidFill>
              <a:schemeClr val="accent6"/>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Revised_Exports_Imports!$B$3:$B$16</c:f>
              <c:strCache>
                <c:ptCount val="14"/>
                <c:pt idx="0">
                  <c:v>Rwanda</c:v>
                </c:pt>
                <c:pt idx="1">
                  <c:v>Ethiopia</c:v>
                </c:pt>
                <c:pt idx="2">
                  <c:v>Uganda</c:v>
                </c:pt>
                <c:pt idx="3">
                  <c:v>Tanzania</c:v>
                </c:pt>
                <c:pt idx="4">
                  <c:v>Somalia</c:v>
                </c:pt>
                <c:pt idx="5">
                  <c:v>Kenya</c:v>
                </c:pt>
                <c:pt idx="6">
                  <c:v>DRC</c:v>
                </c:pt>
                <c:pt idx="7">
                  <c:v>Comoros</c:v>
                </c:pt>
                <c:pt idx="8">
                  <c:v>Seychelles</c:v>
                </c:pt>
                <c:pt idx="9">
                  <c:v>South Sudan</c:v>
                </c:pt>
                <c:pt idx="10">
                  <c:v>Eritrea</c:v>
                </c:pt>
                <c:pt idx="11">
                  <c:v>Djibouti</c:v>
                </c:pt>
                <c:pt idx="12">
                  <c:v>Madagascar</c:v>
                </c:pt>
                <c:pt idx="13">
                  <c:v>Burundi</c:v>
                </c:pt>
              </c:strCache>
            </c:strRef>
          </c:cat>
          <c:val>
            <c:numRef>
              <c:f>Revised_Exports_Imports!$C$3:$C$16</c:f>
              <c:numCache>
                <c:formatCode>0%</c:formatCode>
                <c:ptCount val="14"/>
                <c:pt idx="0">
                  <c:v>0.29799999999999999</c:v>
                </c:pt>
                <c:pt idx="1">
                  <c:v>0.29786620530565167</c:v>
                </c:pt>
                <c:pt idx="2">
                  <c:v>0.2253</c:v>
                </c:pt>
                <c:pt idx="3">
                  <c:v>0.20508591065292095</c:v>
                </c:pt>
                <c:pt idx="4">
                  <c:v>0.19565217391304349</c:v>
                </c:pt>
                <c:pt idx="5">
                  <c:v>0.146989292170769</c:v>
                </c:pt>
                <c:pt idx="6">
                  <c:v>8.1977855519890355E-2</c:v>
                </c:pt>
                <c:pt idx="7">
                  <c:v>6.4516129032258063E-2</c:v>
                </c:pt>
                <c:pt idx="8">
                  <c:v>5.3604436229205174E-2</c:v>
                </c:pt>
                <c:pt idx="9">
                  <c:v>2.2988505747126436E-2</c:v>
                </c:pt>
                <c:pt idx="10">
                  <c:v>1.4736842105263158E-2</c:v>
                </c:pt>
                <c:pt idx="11">
                  <c:v>-0.19958202716823406</c:v>
                </c:pt>
                <c:pt idx="12">
                  <c:v>-0.22694610778443114</c:v>
                </c:pt>
                <c:pt idx="13">
                  <c:v>-0.27142857142857141</c:v>
                </c:pt>
              </c:numCache>
            </c:numRef>
          </c:val>
          <c:extLst>
            <c:ext xmlns:c16="http://schemas.microsoft.com/office/drawing/2014/chart" uri="{C3380CC4-5D6E-409C-BE32-E72D297353CC}">
              <c16:uniqueId val="{00000000-B05D-4BF8-A49A-2721260E058E}"/>
            </c:ext>
          </c:extLst>
        </c:ser>
        <c:ser>
          <c:idx val="1"/>
          <c:order val="1"/>
          <c:tx>
            <c:strRef>
              <c:f>Revised_Exports_Imports!$D$2</c:f>
              <c:strCache>
                <c:ptCount val="1"/>
                <c:pt idx="0">
                  <c:v>Imports</c:v>
                </c:pt>
              </c:strCache>
            </c:strRef>
          </c:tx>
          <c:spPr>
            <a:solidFill>
              <a:srgbClr val="FF0000"/>
            </a:solidFill>
            <a:ln>
              <a:noFill/>
            </a:ln>
            <a:effectLst/>
          </c:spPr>
          <c:invertIfNegative val="0"/>
          <c:dLbls>
            <c:dLbl>
              <c:idx val="0"/>
              <c:layout>
                <c:manualLayout>
                  <c:x val="2.3331539989111336E-3"/>
                  <c:y val="2.52525302737076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B05D-4BF8-A49A-2721260E058E}"/>
                </c:ext>
              </c:extLst>
            </c:dLbl>
            <c:dLbl>
              <c:idx val="1"/>
              <c:layout>
                <c:manualLayout>
                  <c:x val="6.9994619967334009E-3"/>
                  <c:y val="7.5757590821122689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B05D-4BF8-A49A-2721260E058E}"/>
                </c:ext>
              </c:extLst>
            </c:dLbl>
            <c:dLbl>
              <c:idx val="2"/>
              <c:layout>
                <c:manualLayout>
                  <c:x val="6.9994619967334009E-3"/>
                  <c:y val="5.0505060547415201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B05D-4BF8-A49A-2721260E058E}"/>
                </c:ext>
              </c:extLst>
            </c:dLbl>
            <c:dLbl>
              <c:idx val="11"/>
              <c:layout>
                <c:manualLayout>
                  <c:x val="4.6663079978222673E-3"/>
                  <c:y val="5.0505060547415201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B05D-4BF8-A49A-2721260E058E}"/>
                </c:ext>
              </c:extLst>
            </c:dLbl>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Revised_Exports_Imports!$B$3:$B$16</c:f>
              <c:strCache>
                <c:ptCount val="14"/>
                <c:pt idx="0">
                  <c:v>Rwanda</c:v>
                </c:pt>
                <c:pt idx="1">
                  <c:v>Ethiopia</c:v>
                </c:pt>
                <c:pt idx="2">
                  <c:v>Uganda</c:v>
                </c:pt>
                <c:pt idx="3">
                  <c:v>Tanzania</c:v>
                </c:pt>
                <c:pt idx="4">
                  <c:v>Somalia</c:v>
                </c:pt>
                <c:pt idx="5">
                  <c:v>Kenya</c:v>
                </c:pt>
                <c:pt idx="6">
                  <c:v>DRC</c:v>
                </c:pt>
                <c:pt idx="7">
                  <c:v>Comoros</c:v>
                </c:pt>
                <c:pt idx="8">
                  <c:v>Seychelles</c:v>
                </c:pt>
                <c:pt idx="9">
                  <c:v>South Sudan</c:v>
                </c:pt>
                <c:pt idx="10">
                  <c:v>Eritrea</c:v>
                </c:pt>
                <c:pt idx="11">
                  <c:v>Djibouti</c:v>
                </c:pt>
                <c:pt idx="12">
                  <c:v>Madagascar</c:v>
                </c:pt>
                <c:pt idx="13">
                  <c:v>Burundi</c:v>
                </c:pt>
              </c:strCache>
            </c:strRef>
          </c:cat>
          <c:val>
            <c:numRef>
              <c:f>Revised_Exports_Imports!$D$3:$D$16</c:f>
              <c:numCache>
                <c:formatCode>0%</c:formatCode>
                <c:ptCount val="14"/>
                <c:pt idx="0">
                  <c:v>0.14699999999999999</c:v>
                </c:pt>
                <c:pt idx="1">
                  <c:v>0.25939166617828047</c:v>
                </c:pt>
                <c:pt idx="2">
                  <c:v>0.20380000000000001</c:v>
                </c:pt>
                <c:pt idx="3">
                  <c:v>4.1736470245465805E-2</c:v>
                </c:pt>
                <c:pt idx="4">
                  <c:v>-3.5148173673328738E-2</c:v>
                </c:pt>
                <c:pt idx="5">
                  <c:v>8.2485875706214684E-2</c:v>
                </c:pt>
                <c:pt idx="6">
                  <c:v>3.8035175682557092E-2</c:v>
                </c:pt>
                <c:pt idx="7">
                  <c:v>5.3072625698324022E-2</c:v>
                </c:pt>
                <c:pt idx="8">
                  <c:v>-6.8917987594762232E-4</c:v>
                </c:pt>
                <c:pt idx="9">
                  <c:v>1.9810508182601206E-2</c:v>
                </c:pt>
                <c:pt idx="10">
                  <c:v>0.1465863453815261</c:v>
                </c:pt>
                <c:pt idx="11">
                  <c:v>-0.17186024551463644</c:v>
                </c:pt>
                <c:pt idx="12">
                  <c:v>-6.1690314620604569E-3</c:v>
                </c:pt>
                <c:pt idx="13">
                  <c:v>-0.17028380634390652</c:v>
                </c:pt>
              </c:numCache>
            </c:numRef>
          </c:val>
          <c:extLst>
            <c:ext xmlns:c16="http://schemas.microsoft.com/office/drawing/2014/chart" uri="{C3380CC4-5D6E-409C-BE32-E72D297353CC}">
              <c16:uniqueId val="{00000001-B05D-4BF8-A49A-2721260E058E}"/>
            </c:ext>
          </c:extLst>
        </c:ser>
        <c:dLbls>
          <c:showLegendKey val="0"/>
          <c:showVal val="0"/>
          <c:showCatName val="0"/>
          <c:showSerName val="0"/>
          <c:showPercent val="0"/>
          <c:showBubbleSize val="0"/>
        </c:dLbls>
        <c:gapWidth val="70"/>
        <c:axId val="368490783"/>
        <c:axId val="368484063"/>
      </c:barChart>
      <c:catAx>
        <c:axId val="368490783"/>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368484063"/>
        <c:crosses val="autoZero"/>
        <c:auto val="1"/>
        <c:lblAlgn val="ctr"/>
        <c:lblOffset val="100"/>
        <c:noMultiLvlLbl val="0"/>
      </c:catAx>
      <c:valAx>
        <c:axId val="368484063"/>
        <c:scaling>
          <c:orientation val="minMax"/>
          <c:max val="0.30000000000000004"/>
        </c:scaling>
        <c:delete val="0"/>
        <c:axPos val="l"/>
        <c:majorGridlines>
          <c:spPr>
            <a:ln w="9525" cap="flat" cmpd="sng" algn="ctr">
              <a:no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36849078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600"/>
      </a:pPr>
      <a:endParaRPr lang="en-US"/>
    </a:p>
  </c:txPr>
  <c:externalData r:id="rId4">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8105992164871241E-2"/>
          <c:y val="2.497833591999463E-2"/>
          <c:w val="0.90996704143239848"/>
          <c:h val="0.91022916732334958"/>
        </c:manualLayout>
      </c:layout>
      <c:lineChart>
        <c:grouping val="standard"/>
        <c:varyColors val="0"/>
        <c:ser>
          <c:idx val="3"/>
          <c:order val="3"/>
          <c:tx>
            <c:strRef>
              <c:f>'Fiscal Balance Inc Grants'!$B$7</c:f>
              <c:strCache>
                <c:ptCount val="1"/>
                <c:pt idx="0">
                  <c:v>Ethiopia</c:v>
                </c:pt>
              </c:strCache>
              <c:extLst xmlns:c15="http://schemas.microsoft.com/office/drawing/2012/chart"/>
            </c:strRef>
          </c:tx>
          <c:spPr>
            <a:ln w="38100" cap="rnd">
              <a:solidFill>
                <a:srgbClr val="C00000"/>
              </a:solidFill>
              <a:round/>
            </a:ln>
            <a:effectLst/>
          </c:spPr>
          <c:marker>
            <c:symbol val="none"/>
          </c:marker>
          <c:dLbls>
            <c:dLbl>
              <c:idx val="0"/>
              <c:layout>
                <c:manualLayout>
                  <c:x val="-3.0727424412897514E-2"/>
                  <c:y val="3.211310002258315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2DB-4BCF-84F2-53DB16144D95}"/>
                </c:ext>
              </c:extLst>
            </c:dLbl>
            <c:dLbl>
              <c:idx val="1"/>
              <c:layout>
                <c:manualLayout>
                  <c:x val="-1.8469143397113932E-2"/>
                  <c:y val="4.099944040545502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2DB-4BCF-84F2-53DB16144D95}"/>
                </c:ext>
              </c:extLst>
            </c:dLbl>
            <c:dLbl>
              <c:idx val="2"/>
              <c:delete val="1"/>
              <c:extLst>
                <c:ext xmlns:c15="http://schemas.microsoft.com/office/drawing/2012/chart" uri="{CE6537A1-D6FC-4f65-9D91-7224C49458BB}"/>
                <c:ext xmlns:c16="http://schemas.microsoft.com/office/drawing/2014/chart" uri="{C3380CC4-5D6E-409C-BE32-E72D297353CC}">
                  <c16:uniqueId val="{00000002-32DB-4BCF-84F2-53DB16144D95}"/>
                </c:ext>
              </c:extLst>
            </c:dLbl>
            <c:dLbl>
              <c:idx val="3"/>
              <c:delete val="1"/>
              <c:extLst>
                <c:ext xmlns:c15="http://schemas.microsoft.com/office/drawing/2012/chart" uri="{CE6537A1-D6FC-4f65-9D91-7224C49458BB}"/>
                <c:ext xmlns:c16="http://schemas.microsoft.com/office/drawing/2014/chart" uri="{C3380CC4-5D6E-409C-BE32-E72D297353CC}">
                  <c16:uniqueId val="{00000003-32DB-4BCF-84F2-53DB16144D95}"/>
                </c:ext>
              </c:extLst>
            </c:dLbl>
            <c:dLbl>
              <c:idx val="4"/>
              <c:delete val="1"/>
              <c:extLst>
                <c:ext xmlns:c15="http://schemas.microsoft.com/office/drawing/2012/chart" uri="{CE6537A1-D6FC-4f65-9D91-7224C49458BB}"/>
                <c:ext xmlns:c16="http://schemas.microsoft.com/office/drawing/2014/chart" uri="{C3380CC4-5D6E-409C-BE32-E72D297353CC}">
                  <c16:uniqueId val="{00000004-32DB-4BCF-84F2-53DB16144D95}"/>
                </c:ext>
              </c:extLst>
            </c:dLbl>
            <c:dLbl>
              <c:idx val="5"/>
              <c:delete val="1"/>
              <c:extLst>
                <c:ext xmlns:c15="http://schemas.microsoft.com/office/drawing/2012/chart" uri="{CE6537A1-D6FC-4f65-9D91-7224C49458BB}"/>
                <c:ext xmlns:c16="http://schemas.microsoft.com/office/drawing/2014/chart" uri="{C3380CC4-5D6E-409C-BE32-E72D297353CC}">
                  <c16:uniqueId val="{00000005-32DB-4BCF-84F2-53DB16144D95}"/>
                </c:ext>
              </c:extLst>
            </c:dLbl>
            <c:dLbl>
              <c:idx val="6"/>
              <c:layout>
                <c:manualLayout>
                  <c:x val="-5.529652026650342E-3"/>
                  <c:y val="-4.0636745014654328E-2"/>
                </c:manualLayout>
              </c:layout>
              <c:spPr>
                <a:noFill/>
                <a:ln>
                  <a:noFill/>
                </a:ln>
                <a:effectLst/>
              </c:spPr>
              <c:txPr>
                <a:bodyPr rot="0" spcFirstLastPara="1" vertOverflow="ellipsis" vert="horz" wrap="square" lIns="38100" tIns="19050" rIns="38100" bIns="19050" anchor="ctr" anchorCtr="1">
                  <a:noAutofit/>
                </a:bodyPr>
                <a:lstStyle/>
                <a:p>
                  <a:pPr>
                    <a:defRPr sz="1400" b="1" i="0" u="none" strike="noStrike" kern="1200" baseline="0">
                      <a:solidFill>
                        <a:srgbClr val="C00000"/>
                      </a:solidFill>
                      <a:latin typeface="+mn-lt"/>
                      <a:ea typeface="+mn-ea"/>
                      <a:cs typeface="+mn-cs"/>
                    </a:defRPr>
                  </a:pPr>
                  <a:endParaRPr lang="en-US"/>
                </a:p>
              </c:txPr>
              <c:dLblPos val="r"/>
              <c:showLegendKey val="0"/>
              <c:showVal val="1"/>
              <c:showCatName val="0"/>
              <c:showSerName val="1"/>
              <c:showPercent val="0"/>
              <c:showBubbleSize val="0"/>
              <c:extLst>
                <c:ext xmlns:c15="http://schemas.microsoft.com/office/drawing/2012/chart" uri="{CE6537A1-D6FC-4f65-9D91-7224C49458BB}">
                  <c15:layout>
                    <c:manualLayout>
                      <c:w val="0.13954176180177455"/>
                      <c:h val="7.0045311277424374E-2"/>
                    </c:manualLayout>
                  </c15:layout>
                </c:ext>
                <c:ext xmlns:c16="http://schemas.microsoft.com/office/drawing/2014/chart" uri="{C3380CC4-5D6E-409C-BE32-E72D297353CC}">
                  <c16:uniqueId val="{00000006-32DB-4BCF-84F2-53DB16144D95}"/>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C00000"/>
                    </a:solidFill>
                    <a:latin typeface="+mn-lt"/>
                    <a:ea typeface="+mn-ea"/>
                    <a:cs typeface="+mn-cs"/>
                  </a:defRPr>
                </a:pPr>
                <a:endParaRPr lang="en-US"/>
              </a:p>
            </c:txPr>
            <c:dLblPos val="t"/>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'Fiscal Balance Inc Grants'!$C$2:$I$3</c:f>
              <c:strCache>
                <c:ptCount val="7"/>
                <c:pt idx="0">
                  <c:v>2019</c:v>
                </c:pt>
                <c:pt idx="1">
                  <c:v>2020</c:v>
                </c:pt>
                <c:pt idx="2">
                  <c:v>2021</c:v>
                </c:pt>
                <c:pt idx="3">
                  <c:v>2022</c:v>
                </c:pt>
                <c:pt idx="4">
                  <c:v>2023</c:v>
                </c:pt>
                <c:pt idx="5">
                  <c:v>2024</c:v>
                </c:pt>
                <c:pt idx="6">
                  <c:v>2025</c:v>
                </c:pt>
              </c:strCache>
              <c:extLst xmlns:c15="http://schemas.microsoft.com/office/drawing/2012/chart"/>
            </c:strRef>
          </c:cat>
          <c:val>
            <c:numRef>
              <c:f>'Fiscal Balance Inc Grants'!$C$7:$I$7</c:f>
              <c:numCache>
                <c:formatCode>0.0</c:formatCode>
                <c:ptCount val="7"/>
                <c:pt idx="0">
                  <c:v>-2.5334125261086</c:v>
                </c:pt>
                <c:pt idx="1">
                  <c:v>-2.7643067947240998</c:v>
                </c:pt>
                <c:pt idx="2">
                  <c:v>-2.7670549724639999</c:v>
                </c:pt>
                <c:pt idx="3">
                  <c:v>-4.1587278780031998</c:v>
                </c:pt>
                <c:pt idx="4">
                  <c:v>-2.5992146195764998</c:v>
                </c:pt>
                <c:pt idx="5">
                  <c:v>-1.9887866432240999</c:v>
                </c:pt>
                <c:pt idx="6">
                  <c:v>-1.7</c:v>
                </c:pt>
              </c:numCache>
              <c:extLst xmlns:c15="http://schemas.microsoft.com/office/drawing/2012/chart"/>
            </c:numRef>
          </c:val>
          <c:smooth val="1"/>
          <c:extLst xmlns:c15="http://schemas.microsoft.com/office/drawing/2012/chart">
            <c:ext xmlns:c16="http://schemas.microsoft.com/office/drawing/2014/chart" uri="{C3380CC4-5D6E-409C-BE32-E72D297353CC}">
              <c16:uniqueId val="{00000007-32DB-4BCF-84F2-53DB16144D95}"/>
            </c:ext>
          </c:extLst>
        </c:ser>
        <c:ser>
          <c:idx val="6"/>
          <c:order val="6"/>
          <c:tx>
            <c:strRef>
              <c:f>'Fiscal Balance Inc Grants'!$B$10</c:f>
              <c:strCache>
                <c:ptCount val="1"/>
                <c:pt idx="0">
                  <c:v>Tanzania</c:v>
                </c:pt>
              </c:strCache>
              <c:extLst xmlns:c15="http://schemas.microsoft.com/office/drawing/2012/chart"/>
            </c:strRef>
          </c:tx>
          <c:spPr>
            <a:ln w="38100" cap="rnd">
              <a:solidFill>
                <a:schemeClr val="accent4"/>
              </a:solidFill>
              <a:round/>
            </a:ln>
            <a:effectLst/>
          </c:spPr>
          <c:marker>
            <c:symbol val="none"/>
          </c:marker>
          <c:dLbls>
            <c:dLbl>
              <c:idx val="1"/>
              <c:layout>
                <c:manualLayout>
                  <c:x val="-4.8488311573543948E-3"/>
                  <c:y val="-3.231286775323752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32DB-4BCF-84F2-53DB16144D95}"/>
                </c:ext>
              </c:extLst>
            </c:dLbl>
            <c:dLbl>
              <c:idx val="2"/>
              <c:delete val="1"/>
              <c:extLst>
                <c:ext xmlns:c15="http://schemas.microsoft.com/office/drawing/2012/chart" uri="{CE6537A1-D6FC-4f65-9D91-7224C49458BB}"/>
                <c:ext xmlns:c16="http://schemas.microsoft.com/office/drawing/2014/chart" uri="{C3380CC4-5D6E-409C-BE32-E72D297353CC}">
                  <c16:uniqueId val="{00000009-32DB-4BCF-84F2-53DB16144D95}"/>
                </c:ext>
              </c:extLst>
            </c:dLbl>
            <c:dLbl>
              <c:idx val="3"/>
              <c:delete val="1"/>
              <c:extLst>
                <c:ext xmlns:c15="http://schemas.microsoft.com/office/drawing/2012/chart" uri="{CE6537A1-D6FC-4f65-9D91-7224C49458BB}"/>
                <c:ext xmlns:c16="http://schemas.microsoft.com/office/drawing/2014/chart" uri="{C3380CC4-5D6E-409C-BE32-E72D297353CC}">
                  <c16:uniqueId val="{0000000A-32DB-4BCF-84F2-53DB16144D95}"/>
                </c:ext>
              </c:extLst>
            </c:dLbl>
            <c:dLbl>
              <c:idx val="4"/>
              <c:delete val="1"/>
              <c:extLst>
                <c:ext xmlns:c15="http://schemas.microsoft.com/office/drawing/2012/chart" uri="{CE6537A1-D6FC-4f65-9D91-7224C49458BB}"/>
                <c:ext xmlns:c16="http://schemas.microsoft.com/office/drawing/2014/chart" uri="{C3380CC4-5D6E-409C-BE32-E72D297353CC}">
                  <c16:uniqueId val="{0000000B-32DB-4BCF-84F2-53DB16144D95}"/>
                </c:ext>
              </c:extLst>
            </c:dLbl>
            <c:dLbl>
              <c:idx val="5"/>
              <c:delete val="1"/>
              <c:extLst>
                <c:ext xmlns:c15="http://schemas.microsoft.com/office/drawing/2012/chart" uri="{CE6537A1-D6FC-4f65-9D91-7224C49458BB}"/>
                <c:ext xmlns:c16="http://schemas.microsoft.com/office/drawing/2014/chart" uri="{C3380CC4-5D6E-409C-BE32-E72D297353CC}">
                  <c16:uniqueId val="{0000000C-32DB-4BCF-84F2-53DB16144D95}"/>
                </c:ext>
              </c:extLst>
            </c:dLbl>
            <c:dLbl>
              <c:idx val="6"/>
              <c:dLblPos val="t"/>
              <c:showLegendKey val="0"/>
              <c:showVal val="1"/>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D-32DB-4BCF-84F2-53DB16144D95}"/>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accent4"/>
                    </a:solidFill>
                    <a:latin typeface="+mn-lt"/>
                    <a:ea typeface="+mn-ea"/>
                    <a:cs typeface="+mn-cs"/>
                  </a:defRPr>
                </a:pPr>
                <a:endParaRPr lang="en-US"/>
              </a:p>
            </c:txPr>
            <c:dLblPos val="t"/>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'Fiscal Balance Inc Grants'!$C$2:$I$3</c:f>
              <c:strCache>
                <c:ptCount val="7"/>
                <c:pt idx="0">
                  <c:v>2019</c:v>
                </c:pt>
                <c:pt idx="1">
                  <c:v>2020</c:v>
                </c:pt>
                <c:pt idx="2">
                  <c:v>2021</c:v>
                </c:pt>
                <c:pt idx="3">
                  <c:v>2022</c:v>
                </c:pt>
                <c:pt idx="4">
                  <c:v>2023</c:v>
                </c:pt>
                <c:pt idx="5">
                  <c:v>2024</c:v>
                </c:pt>
                <c:pt idx="6">
                  <c:v>2025</c:v>
                </c:pt>
              </c:strCache>
              <c:extLst xmlns:c15="http://schemas.microsoft.com/office/drawing/2012/chart"/>
            </c:strRef>
          </c:cat>
          <c:val>
            <c:numRef>
              <c:f>'Fiscal Balance Inc Grants'!$C$10:$I$10</c:f>
              <c:numCache>
                <c:formatCode>0.0</c:formatCode>
                <c:ptCount val="7"/>
                <c:pt idx="0">
                  <c:v>-2.0589334871212999</c:v>
                </c:pt>
                <c:pt idx="1">
                  <c:v>-2.5574476133337001</c:v>
                </c:pt>
                <c:pt idx="2">
                  <c:v>-3.5456814336526001</c:v>
                </c:pt>
                <c:pt idx="3">
                  <c:v>-3.9164806097297999</c:v>
                </c:pt>
                <c:pt idx="4">
                  <c:v>-3.631369282484</c:v>
                </c:pt>
                <c:pt idx="5">
                  <c:v>-3.0273935300743999</c:v>
                </c:pt>
                <c:pt idx="6">
                  <c:v>-2.8878180010382999</c:v>
                </c:pt>
              </c:numCache>
              <c:extLst xmlns:c15="http://schemas.microsoft.com/office/drawing/2012/chart"/>
            </c:numRef>
          </c:val>
          <c:smooth val="1"/>
          <c:extLst xmlns:c15="http://schemas.microsoft.com/office/drawing/2012/chart">
            <c:ext xmlns:c16="http://schemas.microsoft.com/office/drawing/2014/chart" uri="{C3380CC4-5D6E-409C-BE32-E72D297353CC}">
              <c16:uniqueId val="{0000000E-32DB-4BCF-84F2-53DB16144D95}"/>
            </c:ext>
          </c:extLst>
        </c:ser>
        <c:ser>
          <c:idx val="8"/>
          <c:order val="8"/>
          <c:tx>
            <c:strRef>
              <c:f>'Fiscal Balance Inc Grants'!$B$12</c:f>
              <c:strCache>
                <c:ptCount val="1"/>
                <c:pt idx="0">
                  <c:v>Kenya</c:v>
                </c:pt>
              </c:strCache>
              <c:extLst xmlns:c15="http://schemas.microsoft.com/office/drawing/2012/chart"/>
            </c:strRef>
          </c:tx>
          <c:spPr>
            <a:ln w="38100" cap="rnd">
              <a:solidFill>
                <a:schemeClr val="accent6"/>
              </a:solidFill>
              <a:round/>
            </a:ln>
            <a:effectLst/>
          </c:spPr>
          <c:marker>
            <c:symbol val="none"/>
          </c:marker>
          <c:dLbls>
            <c:dLbl>
              <c:idx val="2"/>
              <c:delete val="1"/>
              <c:extLst>
                <c:ext xmlns:c15="http://schemas.microsoft.com/office/drawing/2012/chart" uri="{CE6537A1-D6FC-4f65-9D91-7224C49458BB}"/>
                <c:ext xmlns:c16="http://schemas.microsoft.com/office/drawing/2014/chart" uri="{C3380CC4-5D6E-409C-BE32-E72D297353CC}">
                  <c16:uniqueId val="{0000000F-32DB-4BCF-84F2-53DB16144D95}"/>
                </c:ext>
              </c:extLst>
            </c:dLbl>
            <c:dLbl>
              <c:idx val="3"/>
              <c:delete val="1"/>
              <c:extLst>
                <c:ext xmlns:c15="http://schemas.microsoft.com/office/drawing/2012/chart" uri="{CE6537A1-D6FC-4f65-9D91-7224C49458BB}"/>
                <c:ext xmlns:c16="http://schemas.microsoft.com/office/drawing/2014/chart" uri="{C3380CC4-5D6E-409C-BE32-E72D297353CC}">
                  <c16:uniqueId val="{00000010-32DB-4BCF-84F2-53DB16144D95}"/>
                </c:ext>
              </c:extLst>
            </c:dLbl>
            <c:dLbl>
              <c:idx val="4"/>
              <c:delete val="1"/>
              <c:extLst>
                <c:ext xmlns:c15="http://schemas.microsoft.com/office/drawing/2012/chart" uri="{CE6537A1-D6FC-4f65-9D91-7224C49458BB}"/>
                <c:ext xmlns:c16="http://schemas.microsoft.com/office/drawing/2014/chart" uri="{C3380CC4-5D6E-409C-BE32-E72D297353CC}">
                  <c16:uniqueId val="{00000011-32DB-4BCF-84F2-53DB16144D95}"/>
                </c:ext>
              </c:extLst>
            </c:dLbl>
            <c:dLbl>
              <c:idx val="5"/>
              <c:delete val="1"/>
              <c:extLst>
                <c:ext xmlns:c15="http://schemas.microsoft.com/office/drawing/2012/chart" uri="{CE6537A1-D6FC-4f65-9D91-7224C49458BB}"/>
                <c:ext xmlns:c16="http://schemas.microsoft.com/office/drawing/2014/chart" uri="{C3380CC4-5D6E-409C-BE32-E72D297353CC}">
                  <c16:uniqueId val="{00000012-32DB-4BCF-84F2-53DB16144D95}"/>
                </c:ext>
              </c:extLst>
            </c:dLbl>
            <c:dLbl>
              <c:idx val="6"/>
              <c:dLblPos val="t"/>
              <c:showLegendKey val="0"/>
              <c:showVal val="1"/>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13-32DB-4BCF-84F2-53DB16144D95}"/>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accent6"/>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'Fiscal Balance Inc Grants'!$C$2:$I$3</c:f>
              <c:strCache>
                <c:ptCount val="7"/>
                <c:pt idx="0">
                  <c:v>2019</c:v>
                </c:pt>
                <c:pt idx="1">
                  <c:v>2020</c:v>
                </c:pt>
                <c:pt idx="2">
                  <c:v>2021</c:v>
                </c:pt>
                <c:pt idx="3">
                  <c:v>2022</c:v>
                </c:pt>
                <c:pt idx="4">
                  <c:v>2023</c:v>
                </c:pt>
                <c:pt idx="5">
                  <c:v>2024</c:v>
                </c:pt>
                <c:pt idx="6">
                  <c:v>2025</c:v>
                </c:pt>
              </c:strCache>
              <c:extLst xmlns:c15="http://schemas.microsoft.com/office/drawing/2012/chart"/>
            </c:strRef>
          </c:cat>
          <c:val>
            <c:numRef>
              <c:f>'Fiscal Balance Inc Grants'!$C$12:$I$12</c:f>
              <c:numCache>
                <c:formatCode>0.0</c:formatCode>
                <c:ptCount val="7"/>
                <c:pt idx="0">
                  <c:v>-7.4151407531461997</c:v>
                </c:pt>
                <c:pt idx="1">
                  <c:v>-8.1342674362047003</c:v>
                </c:pt>
                <c:pt idx="2">
                  <c:v>-7.1961726126693</c:v>
                </c:pt>
                <c:pt idx="3">
                  <c:v>-6.0568192438452</c:v>
                </c:pt>
                <c:pt idx="4">
                  <c:v>-5.685157497124</c:v>
                </c:pt>
                <c:pt idx="5">
                  <c:v>-5.5079197361738004</c:v>
                </c:pt>
                <c:pt idx="6">
                  <c:v>-5.3783418964690997</c:v>
                </c:pt>
              </c:numCache>
              <c:extLst xmlns:c15="http://schemas.microsoft.com/office/drawing/2012/chart"/>
            </c:numRef>
          </c:val>
          <c:smooth val="1"/>
          <c:extLst xmlns:c15="http://schemas.microsoft.com/office/drawing/2012/chart">
            <c:ext xmlns:c16="http://schemas.microsoft.com/office/drawing/2014/chart" uri="{C3380CC4-5D6E-409C-BE32-E72D297353CC}">
              <c16:uniqueId val="{00000014-32DB-4BCF-84F2-53DB16144D95}"/>
            </c:ext>
          </c:extLst>
        </c:ser>
        <c:ser>
          <c:idx val="9"/>
          <c:order val="9"/>
          <c:tx>
            <c:strRef>
              <c:f>'Fiscal Balance Inc Grants'!$B$13</c:f>
              <c:strCache>
                <c:ptCount val="1"/>
                <c:pt idx="0">
                  <c:v>Rwanda</c:v>
                </c:pt>
              </c:strCache>
              <c:extLst xmlns:c15="http://schemas.microsoft.com/office/drawing/2012/chart"/>
            </c:strRef>
          </c:tx>
          <c:spPr>
            <a:ln w="38100" cap="rnd">
              <a:solidFill>
                <a:srgbClr val="FFC000"/>
              </a:solidFill>
              <a:round/>
            </a:ln>
            <a:effectLst/>
          </c:spPr>
          <c:marker>
            <c:symbol val="none"/>
          </c:marker>
          <c:dLbls>
            <c:dLbl>
              <c:idx val="2"/>
              <c:delete val="1"/>
              <c:extLst>
                <c:ext xmlns:c15="http://schemas.microsoft.com/office/drawing/2012/chart" uri="{CE6537A1-D6FC-4f65-9D91-7224C49458BB}"/>
                <c:ext xmlns:c16="http://schemas.microsoft.com/office/drawing/2014/chart" uri="{C3380CC4-5D6E-409C-BE32-E72D297353CC}">
                  <c16:uniqueId val="{00000015-32DB-4BCF-84F2-53DB16144D95}"/>
                </c:ext>
              </c:extLst>
            </c:dLbl>
            <c:dLbl>
              <c:idx val="3"/>
              <c:delete val="1"/>
              <c:extLst>
                <c:ext xmlns:c15="http://schemas.microsoft.com/office/drawing/2012/chart" uri="{CE6537A1-D6FC-4f65-9D91-7224C49458BB}"/>
                <c:ext xmlns:c16="http://schemas.microsoft.com/office/drawing/2014/chart" uri="{C3380CC4-5D6E-409C-BE32-E72D297353CC}">
                  <c16:uniqueId val="{00000016-32DB-4BCF-84F2-53DB16144D95}"/>
                </c:ext>
              </c:extLst>
            </c:dLbl>
            <c:dLbl>
              <c:idx val="4"/>
              <c:delete val="1"/>
              <c:extLst>
                <c:ext xmlns:c15="http://schemas.microsoft.com/office/drawing/2012/chart" uri="{CE6537A1-D6FC-4f65-9D91-7224C49458BB}"/>
                <c:ext xmlns:c16="http://schemas.microsoft.com/office/drawing/2014/chart" uri="{C3380CC4-5D6E-409C-BE32-E72D297353CC}">
                  <c16:uniqueId val="{00000017-32DB-4BCF-84F2-53DB16144D95}"/>
                </c:ext>
              </c:extLst>
            </c:dLbl>
            <c:dLbl>
              <c:idx val="5"/>
              <c:delete val="1"/>
              <c:extLst>
                <c:ext xmlns:c15="http://schemas.microsoft.com/office/drawing/2012/chart" uri="{CE6537A1-D6FC-4f65-9D91-7224C49458BB}"/>
                <c:ext xmlns:c16="http://schemas.microsoft.com/office/drawing/2014/chart" uri="{C3380CC4-5D6E-409C-BE32-E72D297353CC}">
                  <c16:uniqueId val="{00000018-32DB-4BCF-84F2-53DB16144D95}"/>
                </c:ext>
              </c:extLst>
            </c:dLbl>
            <c:dLbl>
              <c:idx val="6"/>
              <c:dLblPos val="t"/>
              <c:showLegendKey val="0"/>
              <c:showVal val="1"/>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19-32DB-4BCF-84F2-53DB16144D95}"/>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FFC000"/>
                    </a:solidFill>
                    <a:latin typeface="+mn-lt"/>
                    <a:ea typeface="+mn-ea"/>
                    <a:cs typeface="+mn-cs"/>
                  </a:defRPr>
                </a:pPr>
                <a:endParaRPr lang="en-US"/>
              </a:p>
            </c:txPr>
            <c:dLblPos val="t"/>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'Fiscal Balance Inc Grants'!$C$2:$I$3</c:f>
              <c:strCache>
                <c:ptCount val="7"/>
                <c:pt idx="0">
                  <c:v>2019</c:v>
                </c:pt>
                <c:pt idx="1">
                  <c:v>2020</c:v>
                </c:pt>
                <c:pt idx="2">
                  <c:v>2021</c:v>
                </c:pt>
                <c:pt idx="3">
                  <c:v>2022</c:v>
                </c:pt>
                <c:pt idx="4">
                  <c:v>2023</c:v>
                </c:pt>
                <c:pt idx="5">
                  <c:v>2024</c:v>
                </c:pt>
                <c:pt idx="6">
                  <c:v>2025</c:v>
                </c:pt>
              </c:strCache>
              <c:extLst xmlns:c15="http://schemas.microsoft.com/office/drawing/2012/chart"/>
            </c:strRef>
          </c:cat>
          <c:val>
            <c:numRef>
              <c:f>'Fiscal Balance Inc Grants'!$C$13:$I$13</c:f>
              <c:numCache>
                <c:formatCode>0.0</c:formatCode>
                <c:ptCount val="7"/>
                <c:pt idx="0">
                  <c:v>-5.0774712786230003</c:v>
                </c:pt>
                <c:pt idx="1">
                  <c:v>-9.5430325505867994</c:v>
                </c:pt>
                <c:pt idx="2">
                  <c:v>-6.9996307398787998</c:v>
                </c:pt>
                <c:pt idx="3">
                  <c:v>-5.7351986279318998</c:v>
                </c:pt>
                <c:pt idx="4">
                  <c:v>-5.0397903144473002</c:v>
                </c:pt>
                <c:pt idx="5">
                  <c:v>-6.5677619110550003</c:v>
                </c:pt>
                <c:pt idx="6">
                  <c:v>-6.2904418412430001</c:v>
                </c:pt>
              </c:numCache>
              <c:extLst xmlns:c15="http://schemas.microsoft.com/office/drawing/2012/chart"/>
            </c:numRef>
          </c:val>
          <c:smooth val="1"/>
          <c:extLst xmlns:c15="http://schemas.microsoft.com/office/drawing/2012/chart">
            <c:ext xmlns:c16="http://schemas.microsoft.com/office/drawing/2014/chart" uri="{C3380CC4-5D6E-409C-BE32-E72D297353CC}">
              <c16:uniqueId val="{0000001A-32DB-4BCF-84F2-53DB16144D95}"/>
            </c:ext>
          </c:extLst>
        </c:ser>
        <c:dLbls>
          <c:dLblPos val="t"/>
          <c:showLegendKey val="0"/>
          <c:showVal val="1"/>
          <c:showCatName val="0"/>
          <c:showSerName val="0"/>
          <c:showPercent val="0"/>
          <c:showBubbleSize val="0"/>
        </c:dLbls>
        <c:smooth val="0"/>
        <c:axId val="837842480"/>
        <c:axId val="837833360"/>
        <c:extLst>
          <c:ext xmlns:c15="http://schemas.microsoft.com/office/drawing/2012/chart" uri="{02D57815-91ED-43cb-92C2-25804820EDAC}">
            <c15:filteredLineSeries>
              <c15:ser>
                <c:idx val="0"/>
                <c:order val="0"/>
                <c:tx>
                  <c:strRef>
                    <c:extLst>
                      <c:ext uri="{02D57815-91ED-43cb-92C2-25804820EDAC}">
                        <c15:formulaRef>
                          <c15:sqref>'Fiscal Balance Inc Grants'!$B$4</c15:sqref>
                        </c15:formulaRef>
                      </c:ext>
                    </c:extLst>
                    <c:strCache>
                      <c:ptCount val="1"/>
                      <c:pt idx="0">
                        <c:v>Eritrea</c:v>
                      </c:pt>
                    </c:strCache>
                  </c:strRef>
                </c:tx>
                <c:spPr>
                  <a:ln w="28575" cap="rnd">
                    <a:solidFill>
                      <a:schemeClr val="accent1"/>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'Fiscal Balance Inc Grants'!$C$2:$I$3</c15:sqref>
                        </c15:formulaRef>
                      </c:ext>
                    </c:extLst>
                    <c:strCache>
                      <c:ptCount val="7"/>
                      <c:pt idx="0">
                        <c:v>2019</c:v>
                      </c:pt>
                      <c:pt idx="1">
                        <c:v>2020</c:v>
                      </c:pt>
                      <c:pt idx="2">
                        <c:v>2021</c:v>
                      </c:pt>
                      <c:pt idx="3">
                        <c:v>2022</c:v>
                      </c:pt>
                      <c:pt idx="4">
                        <c:v>2023</c:v>
                      </c:pt>
                      <c:pt idx="5">
                        <c:v>2024</c:v>
                      </c:pt>
                      <c:pt idx="6">
                        <c:v>2025</c:v>
                      </c:pt>
                    </c:strCache>
                  </c:strRef>
                </c:cat>
                <c:val>
                  <c:numRef>
                    <c:extLst>
                      <c:ext uri="{02D57815-91ED-43cb-92C2-25804820EDAC}">
                        <c15:formulaRef>
                          <c15:sqref>'Fiscal Balance Inc Grants'!$C$4:$I$4</c15:sqref>
                        </c15:formulaRef>
                      </c:ext>
                    </c:extLst>
                    <c:numCache>
                      <c:formatCode>0.0</c:formatCode>
                      <c:ptCount val="7"/>
                      <c:pt idx="0">
                        <c:v>2.7173798391871999</c:v>
                      </c:pt>
                      <c:pt idx="1">
                        <c:v>-0.15727883591826999</c:v>
                      </c:pt>
                      <c:pt idx="2">
                        <c:v>0.82415365137206997</c:v>
                      </c:pt>
                      <c:pt idx="3">
                        <c:v>4.7117047232690998</c:v>
                      </c:pt>
                      <c:pt idx="4">
                        <c:v>4.5271501404047001</c:v>
                      </c:pt>
                      <c:pt idx="5">
                        <c:v>4.2801313777300001</c:v>
                      </c:pt>
                      <c:pt idx="6">
                        <c:v>3.2671329094561998</c:v>
                      </c:pt>
                    </c:numCache>
                  </c:numRef>
                </c:val>
                <c:smooth val="0"/>
                <c:extLst>
                  <c:ext xmlns:c16="http://schemas.microsoft.com/office/drawing/2014/chart" uri="{C3380CC4-5D6E-409C-BE32-E72D297353CC}">
                    <c16:uniqueId val="{0000001B-32DB-4BCF-84F2-53DB16144D95}"/>
                  </c:ext>
                </c:extLst>
              </c15:ser>
            </c15:filteredLineSeries>
            <c15:filteredLineSeries>
              <c15:ser>
                <c:idx val="1"/>
                <c:order val="1"/>
                <c:tx>
                  <c:strRef>
                    <c:extLst xmlns:c15="http://schemas.microsoft.com/office/drawing/2012/chart">
                      <c:ext xmlns:c15="http://schemas.microsoft.com/office/drawing/2012/chart" uri="{02D57815-91ED-43cb-92C2-25804820EDAC}">
                        <c15:formulaRef>
                          <c15:sqref>'Fiscal Balance Inc Grants'!$B$5</c15:sqref>
                        </c15:formulaRef>
                      </c:ext>
                    </c:extLst>
                    <c:strCache>
                      <c:ptCount val="1"/>
                      <c:pt idx="0">
                        <c:v>South Sudan, Republic of</c:v>
                      </c:pt>
                    </c:strCache>
                  </c:strRef>
                </c:tx>
                <c:spPr>
                  <a:ln w="28575" cap="rnd">
                    <a:solidFill>
                      <a:schemeClr val="accent2"/>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'Fiscal Balance Inc Grants'!$C$2:$I$3</c15:sqref>
                        </c15:formulaRef>
                      </c:ext>
                    </c:extLst>
                    <c:strCache>
                      <c:ptCount val="7"/>
                      <c:pt idx="0">
                        <c:v>2019</c:v>
                      </c:pt>
                      <c:pt idx="1">
                        <c:v>2020</c:v>
                      </c:pt>
                      <c:pt idx="2">
                        <c:v>2021</c:v>
                      </c:pt>
                      <c:pt idx="3">
                        <c:v>2022</c:v>
                      </c:pt>
                      <c:pt idx="4">
                        <c:v>2023</c:v>
                      </c:pt>
                      <c:pt idx="5">
                        <c:v>2024</c:v>
                      </c:pt>
                      <c:pt idx="6">
                        <c:v>2025</c:v>
                      </c:pt>
                    </c:strCache>
                  </c:strRef>
                </c:cat>
                <c:val>
                  <c:numRef>
                    <c:extLst xmlns:c15="http://schemas.microsoft.com/office/drawing/2012/chart">
                      <c:ext xmlns:c15="http://schemas.microsoft.com/office/drawing/2012/chart" uri="{02D57815-91ED-43cb-92C2-25804820EDAC}">
                        <c15:formulaRef>
                          <c15:sqref>'Fiscal Balance Inc Grants'!$C$5:$I$5</c15:sqref>
                        </c15:formulaRef>
                      </c:ext>
                    </c:extLst>
                    <c:numCache>
                      <c:formatCode>0.0</c:formatCode>
                      <c:ptCount val="7"/>
                      <c:pt idx="0">
                        <c:v>0.84352546753337998</c:v>
                      </c:pt>
                      <c:pt idx="1">
                        <c:v>-4.9297111577140003</c:v>
                      </c:pt>
                      <c:pt idx="2">
                        <c:v>-9.2981368449670008</c:v>
                      </c:pt>
                      <c:pt idx="3">
                        <c:v>2.0469756696907999</c:v>
                      </c:pt>
                      <c:pt idx="4">
                        <c:v>7.8532087195897997</c:v>
                      </c:pt>
                      <c:pt idx="5">
                        <c:v>3.8637684606932998</c:v>
                      </c:pt>
                      <c:pt idx="6">
                        <c:v>1.9992909621720001</c:v>
                      </c:pt>
                    </c:numCache>
                  </c:numRef>
                </c:val>
                <c:smooth val="0"/>
                <c:extLst xmlns:c15="http://schemas.microsoft.com/office/drawing/2012/chart">
                  <c:ext xmlns:c16="http://schemas.microsoft.com/office/drawing/2014/chart" uri="{C3380CC4-5D6E-409C-BE32-E72D297353CC}">
                    <c16:uniqueId val="{0000001C-32DB-4BCF-84F2-53DB16144D95}"/>
                  </c:ext>
                </c:extLst>
              </c15:ser>
            </c15:filteredLineSeries>
            <c15:filteredLineSeries>
              <c15:ser>
                <c:idx val="2"/>
                <c:order val="2"/>
                <c:tx>
                  <c:strRef>
                    <c:extLst xmlns:c15="http://schemas.microsoft.com/office/drawing/2012/chart">
                      <c:ext xmlns:c15="http://schemas.microsoft.com/office/drawing/2012/chart" uri="{02D57815-91ED-43cb-92C2-25804820EDAC}">
                        <c15:formulaRef>
                          <c15:sqref>'Fiscal Balance Inc Grants'!$B$6</c15:sqref>
                        </c15:formulaRef>
                      </c:ext>
                    </c:extLst>
                    <c:strCache>
                      <c:ptCount val="1"/>
                      <c:pt idx="0">
                        <c:v>Seychelles</c:v>
                      </c:pt>
                    </c:strCache>
                  </c:strRef>
                </c:tx>
                <c:spPr>
                  <a:ln w="28575" cap="rnd">
                    <a:solidFill>
                      <a:schemeClr val="accent3"/>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'Fiscal Balance Inc Grants'!$C$2:$I$3</c15:sqref>
                        </c15:formulaRef>
                      </c:ext>
                    </c:extLst>
                    <c:strCache>
                      <c:ptCount val="7"/>
                      <c:pt idx="0">
                        <c:v>2019</c:v>
                      </c:pt>
                      <c:pt idx="1">
                        <c:v>2020</c:v>
                      </c:pt>
                      <c:pt idx="2">
                        <c:v>2021</c:v>
                      </c:pt>
                      <c:pt idx="3">
                        <c:v>2022</c:v>
                      </c:pt>
                      <c:pt idx="4">
                        <c:v>2023</c:v>
                      </c:pt>
                      <c:pt idx="5">
                        <c:v>2024</c:v>
                      </c:pt>
                      <c:pt idx="6">
                        <c:v>2025</c:v>
                      </c:pt>
                    </c:strCache>
                  </c:strRef>
                </c:cat>
                <c:val>
                  <c:numRef>
                    <c:extLst xmlns:c15="http://schemas.microsoft.com/office/drawing/2012/chart">
                      <c:ext xmlns:c15="http://schemas.microsoft.com/office/drawing/2012/chart" uri="{02D57815-91ED-43cb-92C2-25804820EDAC}">
                        <c15:formulaRef>
                          <c15:sqref>'Fiscal Balance Inc Grants'!$C$6:$I$6</c15:sqref>
                        </c15:formulaRef>
                      </c:ext>
                    </c:extLst>
                    <c:numCache>
                      <c:formatCode>0.0</c:formatCode>
                      <c:ptCount val="7"/>
                      <c:pt idx="0">
                        <c:v>0.42318603459579002</c:v>
                      </c:pt>
                      <c:pt idx="1">
                        <c:v>-15.746022362490001</c:v>
                      </c:pt>
                      <c:pt idx="2">
                        <c:v>-5.7551639116980997</c:v>
                      </c:pt>
                      <c:pt idx="3">
                        <c:v>-0.75802839146514001</c:v>
                      </c:pt>
                      <c:pt idx="4">
                        <c:v>-1.1447928871466999</c:v>
                      </c:pt>
                      <c:pt idx="5">
                        <c:v>-1.4686672299609</c:v>
                      </c:pt>
                      <c:pt idx="6">
                        <c:v>-1.1948317895083</c:v>
                      </c:pt>
                    </c:numCache>
                  </c:numRef>
                </c:val>
                <c:smooth val="0"/>
                <c:extLst xmlns:c15="http://schemas.microsoft.com/office/drawing/2012/chart">
                  <c:ext xmlns:c16="http://schemas.microsoft.com/office/drawing/2014/chart" uri="{C3380CC4-5D6E-409C-BE32-E72D297353CC}">
                    <c16:uniqueId val="{0000001D-32DB-4BCF-84F2-53DB16144D95}"/>
                  </c:ext>
                </c:extLst>
              </c15:ser>
            </c15:filteredLineSeries>
            <c15:filteredLineSeries>
              <c15:ser>
                <c:idx val="4"/>
                <c:order val="4"/>
                <c:tx>
                  <c:strRef>
                    <c:extLst xmlns:c15="http://schemas.microsoft.com/office/drawing/2012/chart">
                      <c:ext xmlns:c15="http://schemas.microsoft.com/office/drawing/2012/chart" uri="{02D57815-91ED-43cb-92C2-25804820EDAC}">
                        <c15:formulaRef>
                          <c15:sqref>'Fiscal Balance Inc Grants'!$B$8</c15:sqref>
                        </c15:formulaRef>
                      </c:ext>
                    </c:extLst>
                    <c:strCache>
                      <c:ptCount val="1"/>
                      <c:pt idx="0">
                        <c:v>Comoros</c:v>
                      </c:pt>
                    </c:strCache>
                  </c:strRef>
                </c:tx>
                <c:spPr>
                  <a:ln w="28575" cap="rnd">
                    <a:solidFill>
                      <a:schemeClr val="accent5"/>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'Fiscal Balance Inc Grants'!$C$2:$I$3</c15:sqref>
                        </c15:formulaRef>
                      </c:ext>
                    </c:extLst>
                    <c:strCache>
                      <c:ptCount val="7"/>
                      <c:pt idx="0">
                        <c:v>2019</c:v>
                      </c:pt>
                      <c:pt idx="1">
                        <c:v>2020</c:v>
                      </c:pt>
                      <c:pt idx="2">
                        <c:v>2021</c:v>
                      </c:pt>
                      <c:pt idx="3">
                        <c:v>2022</c:v>
                      </c:pt>
                      <c:pt idx="4">
                        <c:v>2023</c:v>
                      </c:pt>
                      <c:pt idx="5">
                        <c:v>2024</c:v>
                      </c:pt>
                      <c:pt idx="6">
                        <c:v>2025</c:v>
                      </c:pt>
                    </c:strCache>
                  </c:strRef>
                </c:cat>
                <c:val>
                  <c:numRef>
                    <c:extLst xmlns:c15="http://schemas.microsoft.com/office/drawing/2012/chart">
                      <c:ext xmlns:c15="http://schemas.microsoft.com/office/drawing/2012/chart" uri="{02D57815-91ED-43cb-92C2-25804820EDAC}">
                        <c15:formulaRef>
                          <c15:sqref>'Fiscal Balance Inc Grants'!$C$8:$I$8</c15:sqref>
                        </c15:formulaRef>
                      </c:ext>
                    </c:extLst>
                    <c:numCache>
                      <c:formatCode>0.0</c:formatCode>
                      <c:ptCount val="7"/>
                      <c:pt idx="0">
                        <c:v>-4.2951252509552997</c:v>
                      </c:pt>
                      <c:pt idx="1">
                        <c:v>-0.51629633597170999</c:v>
                      </c:pt>
                      <c:pt idx="2">
                        <c:v>-2.8137019410241</c:v>
                      </c:pt>
                      <c:pt idx="3">
                        <c:v>-4.1739193778840997</c:v>
                      </c:pt>
                      <c:pt idx="4">
                        <c:v>-1.3375409963675999</c:v>
                      </c:pt>
                      <c:pt idx="5">
                        <c:v>-3.5028604142131998</c:v>
                      </c:pt>
                      <c:pt idx="6">
                        <c:v>-2.3953141188854001</c:v>
                      </c:pt>
                    </c:numCache>
                  </c:numRef>
                </c:val>
                <c:smooth val="1"/>
                <c:extLst xmlns:c15="http://schemas.microsoft.com/office/drawing/2012/chart">
                  <c:ext xmlns:c16="http://schemas.microsoft.com/office/drawing/2014/chart" uri="{C3380CC4-5D6E-409C-BE32-E72D297353CC}">
                    <c16:uniqueId val="{0000001E-32DB-4BCF-84F2-53DB16144D95}"/>
                  </c:ext>
                </c:extLst>
              </c15:ser>
            </c15:filteredLineSeries>
            <c15:filteredLineSeries>
              <c15:ser>
                <c:idx val="5"/>
                <c:order val="5"/>
                <c:tx>
                  <c:strRef>
                    <c:extLst xmlns:c15="http://schemas.microsoft.com/office/drawing/2012/chart">
                      <c:ext xmlns:c15="http://schemas.microsoft.com/office/drawing/2012/chart" uri="{02D57815-91ED-43cb-92C2-25804820EDAC}">
                        <c15:formulaRef>
                          <c15:sqref>'Fiscal Balance Inc Grants'!$B$9</c15:sqref>
                        </c15:formulaRef>
                      </c:ext>
                    </c:extLst>
                    <c:strCache>
                      <c:ptCount val="1"/>
                      <c:pt idx="0">
                        <c:v>Congo, Dem. Rep. of the</c:v>
                      </c:pt>
                    </c:strCache>
                  </c:strRef>
                </c:tx>
                <c:spPr>
                  <a:ln w="28575" cap="rnd">
                    <a:solidFill>
                      <a:schemeClr val="accent6"/>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'Fiscal Balance Inc Grants'!$C$2:$I$3</c15:sqref>
                        </c15:formulaRef>
                      </c:ext>
                    </c:extLst>
                    <c:strCache>
                      <c:ptCount val="7"/>
                      <c:pt idx="0">
                        <c:v>2019</c:v>
                      </c:pt>
                      <c:pt idx="1">
                        <c:v>2020</c:v>
                      </c:pt>
                      <c:pt idx="2">
                        <c:v>2021</c:v>
                      </c:pt>
                      <c:pt idx="3">
                        <c:v>2022</c:v>
                      </c:pt>
                      <c:pt idx="4">
                        <c:v>2023</c:v>
                      </c:pt>
                      <c:pt idx="5">
                        <c:v>2024</c:v>
                      </c:pt>
                      <c:pt idx="6">
                        <c:v>2025</c:v>
                      </c:pt>
                    </c:strCache>
                  </c:strRef>
                </c:cat>
                <c:val>
                  <c:numRef>
                    <c:extLst xmlns:c15="http://schemas.microsoft.com/office/drawing/2012/chart">
                      <c:ext xmlns:c15="http://schemas.microsoft.com/office/drawing/2012/chart" uri="{02D57815-91ED-43cb-92C2-25804820EDAC}">
                        <c15:formulaRef>
                          <c15:sqref>'Fiscal Balance Inc Grants'!$C$9:$I$9</c15:sqref>
                        </c15:formulaRef>
                      </c:ext>
                    </c:extLst>
                    <c:numCache>
                      <c:formatCode>0.0</c:formatCode>
                      <c:ptCount val="7"/>
                      <c:pt idx="0">
                        <c:v>-2.6317653409744999</c:v>
                      </c:pt>
                      <c:pt idx="1">
                        <c:v>-3.1855635199246</c:v>
                      </c:pt>
                      <c:pt idx="2">
                        <c:v>-1.4032534010332001</c:v>
                      </c:pt>
                      <c:pt idx="3">
                        <c:v>-0.91172986523152999</c:v>
                      </c:pt>
                      <c:pt idx="4">
                        <c:v>-1.7314134874685001</c:v>
                      </c:pt>
                      <c:pt idx="5">
                        <c:v>-2.0219091207209998</c:v>
                      </c:pt>
                      <c:pt idx="6">
                        <c:v>-2.5793314614773002</c:v>
                      </c:pt>
                    </c:numCache>
                  </c:numRef>
                </c:val>
                <c:smooth val="1"/>
                <c:extLst xmlns:c15="http://schemas.microsoft.com/office/drawing/2012/chart">
                  <c:ext xmlns:c16="http://schemas.microsoft.com/office/drawing/2014/chart" uri="{C3380CC4-5D6E-409C-BE32-E72D297353CC}">
                    <c16:uniqueId val="{0000001F-32DB-4BCF-84F2-53DB16144D95}"/>
                  </c:ext>
                </c:extLst>
              </c15:ser>
            </c15:filteredLineSeries>
            <c15:filteredLineSeries>
              <c15:ser>
                <c:idx val="7"/>
                <c:order val="7"/>
                <c:tx>
                  <c:strRef>
                    <c:extLst xmlns:c15="http://schemas.microsoft.com/office/drawing/2012/chart">
                      <c:ext xmlns:c15="http://schemas.microsoft.com/office/drawing/2012/chart" uri="{02D57815-91ED-43cb-92C2-25804820EDAC}">
                        <c15:formulaRef>
                          <c15:sqref>'Fiscal Balance Inc Grants'!$B$11</c15:sqref>
                        </c15:formulaRef>
                      </c:ext>
                    </c:extLst>
                    <c:strCache>
                      <c:ptCount val="1"/>
                      <c:pt idx="0">
                        <c:v>Madagascar</c:v>
                      </c:pt>
                    </c:strCache>
                  </c:strRef>
                </c:tx>
                <c:spPr>
                  <a:ln w="28575" cap="rnd">
                    <a:solidFill>
                      <a:schemeClr val="accent2">
                        <a:lumMod val="60000"/>
                      </a:schemeClr>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'Fiscal Balance Inc Grants'!$C$2:$I$3</c15:sqref>
                        </c15:formulaRef>
                      </c:ext>
                    </c:extLst>
                    <c:strCache>
                      <c:ptCount val="7"/>
                      <c:pt idx="0">
                        <c:v>2019</c:v>
                      </c:pt>
                      <c:pt idx="1">
                        <c:v>2020</c:v>
                      </c:pt>
                      <c:pt idx="2">
                        <c:v>2021</c:v>
                      </c:pt>
                      <c:pt idx="3">
                        <c:v>2022</c:v>
                      </c:pt>
                      <c:pt idx="4">
                        <c:v>2023</c:v>
                      </c:pt>
                      <c:pt idx="5">
                        <c:v>2024</c:v>
                      </c:pt>
                      <c:pt idx="6">
                        <c:v>2025</c:v>
                      </c:pt>
                    </c:strCache>
                  </c:strRef>
                </c:cat>
                <c:val>
                  <c:numRef>
                    <c:extLst xmlns:c15="http://schemas.microsoft.com/office/drawing/2012/chart">
                      <c:ext xmlns:c15="http://schemas.microsoft.com/office/drawing/2012/chart" uri="{02D57815-91ED-43cb-92C2-25804820EDAC}">
                        <c15:formulaRef>
                          <c15:sqref>'Fiscal Balance Inc Grants'!$C$11:$I$11</c15:sqref>
                        </c15:formulaRef>
                      </c:ext>
                    </c:extLst>
                    <c:numCache>
                      <c:formatCode>0.0</c:formatCode>
                      <c:ptCount val="7"/>
                      <c:pt idx="0">
                        <c:v>-1.4207855501080999</c:v>
                      </c:pt>
                      <c:pt idx="1">
                        <c:v>-3.956818444244</c:v>
                      </c:pt>
                      <c:pt idx="2">
                        <c:v>-2.8274300275047999</c:v>
                      </c:pt>
                      <c:pt idx="3">
                        <c:v>-5.4603043162127998</c:v>
                      </c:pt>
                      <c:pt idx="4">
                        <c:v>-4.1946879654769997</c:v>
                      </c:pt>
                      <c:pt idx="5">
                        <c:v>-2.7920242173744998</c:v>
                      </c:pt>
                      <c:pt idx="6">
                        <c:v>-3.8787423546822</c:v>
                      </c:pt>
                    </c:numCache>
                  </c:numRef>
                </c:val>
                <c:smooth val="1"/>
                <c:extLst xmlns:c15="http://schemas.microsoft.com/office/drawing/2012/chart">
                  <c:ext xmlns:c16="http://schemas.microsoft.com/office/drawing/2014/chart" uri="{C3380CC4-5D6E-409C-BE32-E72D297353CC}">
                    <c16:uniqueId val="{00000020-32DB-4BCF-84F2-53DB16144D95}"/>
                  </c:ext>
                </c:extLst>
              </c15:ser>
            </c15:filteredLineSeries>
            <c15:filteredLineSeries>
              <c15:ser>
                <c:idx val="10"/>
                <c:order val="10"/>
                <c:tx>
                  <c:strRef>
                    <c:extLst xmlns:c15="http://schemas.microsoft.com/office/drawing/2012/chart">
                      <c:ext xmlns:c15="http://schemas.microsoft.com/office/drawing/2012/chart" uri="{02D57815-91ED-43cb-92C2-25804820EDAC}">
                        <c15:formulaRef>
                          <c15:sqref>'Fiscal Balance Inc Grants'!$B$14</c15:sqref>
                        </c15:formulaRef>
                      </c:ext>
                    </c:extLst>
                    <c:strCache>
                      <c:ptCount val="1"/>
                      <c:pt idx="0">
                        <c:v>Burundi</c:v>
                      </c:pt>
                    </c:strCache>
                  </c:strRef>
                </c:tx>
                <c:spPr>
                  <a:ln w="28575" cap="rnd">
                    <a:solidFill>
                      <a:schemeClr val="accent5">
                        <a:lumMod val="60000"/>
                      </a:schemeClr>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'Fiscal Balance Inc Grants'!$C$2:$I$3</c15:sqref>
                        </c15:formulaRef>
                      </c:ext>
                    </c:extLst>
                    <c:strCache>
                      <c:ptCount val="7"/>
                      <c:pt idx="0">
                        <c:v>2019</c:v>
                      </c:pt>
                      <c:pt idx="1">
                        <c:v>2020</c:v>
                      </c:pt>
                      <c:pt idx="2">
                        <c:v>2021</c:v>
                      </c:pt>
                      <c:pt idx="3">
                        <c:v>2022</c:v>
                      </c:pt>
                      <c:pt idx="4">
                        <c:v>2023</c:v>
                      </c:pt>
                      <c:pt idx="5">
                        <c:v>2024</c:v>
                      </c:pt>
                      <c:pt idx="6">
                        <c:v>2025</c:v>
                      </c:pt>
                    </c:strCache>
                  </c:strRef>
                </c:cat>
                <c:val>
                  <c:numRef>
                    <c:extLst xmlns:c15="http://schemas.microsoft.com/office/drawing/2012/chart">
                      <c:ext xmlns:c15="http://schemas.microsoft.com/office/drawing/2012/chart" uri="{02D57815-91ED-43cb-92C2-25804820EDAC}">
                        <c15:formulaRef>
                          <c15:sqref>'Fiscal Balance Inc Grants'!$C$14:$I$14</c15:sqref>
                        </c15:formulaRef>
                      </c:ext>
                    </c:extLst>
                    <c:numCache>
                      <c:formatCode>0.0</c:formatCode>
                      <c:ptCount val="7"/>
                      <c:pt idx="0">
                        <c:v>-6.4022178199948998</c:v>
                      </c:pt>
                      <c:pt idx="1">
                        <c:v>-6.3307241631059998</c:v>
                      </c:pt>
                      <c:pt idx="2">
                        <c:v>-5.2421638399393</c:v>
                      </c:pt>
                      <c:pt idx="3">
                        <c:v>-10.589840719202</c:v>
                      </c:pt>
                      <c:pt idx="4">
                        <c:v>-7.4490200041449004</c:v>
                      </c:pt>
                      <c:pt idx="5">
                        <c:v>-5.0202093414503999</c:v>
                      </c:pt>
                      <c:pt idx="6">
                        <c:v>-6.5489239162658999</c:v>
                      </c:pt>
                    </c:numCache>
                  </c:numRef>
                </c:val>
                <c:smooth val="1"/>
                <c:extLst xmlns:c15="http://schemas.microsoft.com/office/drawing/2012/chart">
                  <c:ext xmlns:c16="http://schemas.microsoft.com/office/drawing/2014/chart" uri="{C3380CC4-5D6E-409C-BE32-E72D297353CC}">
                    <c16:uniqueId val="{00000021-32DB-4BCF-84F2-53DB16144D95}"/>
                  </c:ext>
                </c:extLst>
              </c15:ser>
            </c15:filteredLineSeries>
            <c15:filteredLineSeries>
              <c15:ser>
                <c:idx val="11"/>
                <c:order val="11"/>
                <c:tx>
                  <c:strRef>
                    <c:extLst xmlns:c15="http://schemas.microsoft.com/office/drawing/2012/chart">
                      <c:ext xmlns:c15="http://schemas.microsoft.com/office/drawing/2012/chart" uri="{02D57815-91ED-43cb-92C2-25804820EDAC}">
                        <c15:formulaRef>
                          <c15:sqref>'Fiscal Balance Inc Grants'!$B$15</c15:sqref>
                        </c15:formulaRef>
                      </c:ext>
                    </c:extLst>
                    <c:strCache>
                      <c:ptCount val="1"/>
                      <c:pt idx="0">
                        <c:v>Uganda</c:v>
                      </c:pt>
                    </c:strCache>
                  </c:strRef>
                </c:tx>
                <c:spPr>
                  <a:ln w="28575" cap="rnd">
                    <a:solidFill>
                      <a:schemeClr val="accent6">
                        <a:lumMod val="60000"/>
                      </a:schemeClr>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'Fiscal Balance Inc Grants'!$C$2:$I$3</c15:sqref>
                        </c15:formulaRef>
                      </c:ext>
                    </c:extLst>
                    <c:strCache>
                      <c:ptCount val="7"/>
                      <c:pt idx="0">
                        <c:v>2019</c:v>
                      </c:pt>
                      <c:pt idx="1">
                        <c:v>2020</c:v>
                      </c:pt>
                      <c:pt idx="2">
                        <c:v>2021</c:v>
                      </c:pt>
                      <c:pt idx="3">
                        <c:v>2022</c:v>
                      </c:pt>
                      <c:pt idx="4">
                        <c:v>2023</c:v>
                      </c:pt>
                      <c:pt idx="5">
                        <c:v>2024</c:v>
                      </c:pt>
                      <c:pt idx="6">
                        <c:v>2025</c:v>
                      </c:pt>
                    </c:strCache>
                  </c:strRef>
                </c:cat>
                <c:val>
                  <c:numRef>
                    <c:extLst xmlns:c15="http://schemas.microsoft.com/office/drawing/2012/chart">
                      <c:ext xmlns:c15="http://schemas.microsoft.com/office/drawing/2012/chart" uri="{02D57815-91ED-43cb-92C2-25804820EDAC}">
                        <c15:formulaRef>
                          <c15:sqref>'Fiscal Balance Inc Grants'!$C$15:$I$15</c15:sqref>
                        </c15:formulaRef>
                      </c:ext>
                    </c:extLst>
                    <c:numCache>
                      <c:formatCode>0.0</c:formatCode>
                      <c:ptCount val="7"/>
                      <c:pt idx="0">
                        <c:v>-4.8160175970781003</c:v>
                      </c:pt>
                      <c:pt idx="1">
                        <c:v>-7.7604825503730002</c:v>
                      </c:pt>
                      <c:pt idx="2">
                        <c:v>-7.4429901819235997</c:v>
                      </c:pt>
                      <c:pt idx="3">
                        <c:v>-5.9624954316738998</c:v>
                      </c:pt>
                      <c:pt idx="4">
                        <c:v>-4.8628987391351002</c:v>
                      </c:pt>
                      <c:pt idx="5">
                        <c:v>-5.8485109028102</c:v>
                      </c:pt>
                      <c:pt idx="6">
                        <c:v>-6.7042700880500998</c:v>
                      </c:pt>
                    </c:numCache>
                  </c:numRef>
                </c:val>
                <c:smooth val="1"/>
                <c:extLst xmlns:c15="http://schemas.microsoft.com/office/drawing/2012/chart">
                  <c:ext xmlns:c16="http://schemas.microsoft.com/office/drawing/2014/chart" uri="{C3380CC4-5D6E-409C-BE32-E72D297353CC}">
                    <c16:uniqueId val="{00000022-32DB-4BCF-84F2-53DB16144D95}"/>
                  </c:ext>
                </c:extLst>
              </c15:ser>
            </c15:filteredLineSeries>
          </c:ext>
        </c:extLst>
      </c:lineChart>
      <c:catAx>
        <c:axId val="837842480"/>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en-US"/>
          </a:p>
        </c:txPr>
        <c:crossAx val="837833360"/>
        <c:crosses val="autoZero"/>
        <c:auto val="1"/>
        <c:lblAlgn val="ctr"/>
        <c:lblOffset val="100"/>
        <c:noMultiLvlLbl val="0"/>
      </c:catAx>
      <c:valAx>
        <c:axId val="837833360"/>
        <c:scaling>
          <c:orientation val="minMax"/>
          <c:max val="-1"/>
          <c:min val="-10"/>
        </c:scaling>
        <c:delete val="0"/>
        <c:axPos val="l"/>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en-US"/>
          </a:p>
        </c:txPr>
        <c:crossAx val="837842480"/>
        <c:crosses val="autoZero"/>
        <c:crossBetween val="between"/>
      </c:valAx>
      <c:spPr>
        <a:noFill/>
        <a:ln>
          <a:noFill/>
        </a:ln>
        <a:effectLst/>
      </c:spPr>
    </c:plotArea>
    <c:plotVisOnly val="1"/>
    <c:dispBlanksAs val="gap"/>
    <c:showDLblsOverMax val="0"/>
  </c:chart>
  <c:spPr>
    <a:noFill/>
    <a:ln>
      <a:noFill/>
    </a:ln>
    <a:effectLst/>
  </c:spPr>
  <c:txPr>
    <a:bodyPr/>
    <a:lstStyle/>
    <a:p>
      <a:pPr>
        <a:defRPr sz="1400"/>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lt1"/>
    </cs:fontRef>
    <cs:defRPr sz="900"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omments/comment1.xml><?xml version="1.0" encoding="utf-8"?>
<p:cmLst xmlns:a="http://schemas.openxmlformats.org/drawingml/2006/main" xmlns:r="http://schemas.openxmlformats.org/officeDocument/2006/relationships" xmlns:p="http://schemas.openxmlformats.org/presentationml/2006/main">
  <p:cm authorId="2" dt="2025-06-21T12:15:22.509" idx="2">
    <p:pos x="6155" y="539"/>
    <p:text>Agriculture should be green, right?! Also, perhaps you can remove the names from the other quarters? And just add the data labels at the top of each bar?</p:text>
    <p:extLst>
      <p:ext uri="{C676402C-5697-4E1C-873F-D02D1690AC5C}">
        <p15:threadingInfo xmlns:p15="http://schemas.microsoft.com/office/powerpoint/2012/main" timeZoneBias="-120"/>
      </p:ext>
    </p:extLst>
  </p:cm>
  <p:cm authorId="3" dt="2025-06-23T11:22:48.254" idx="1">
    <p:pos x="6155" y="635"/>
    <p:text>Done</p:text>
    <p:extLst>
      <p:ext uri="{C676402C-5697-4E1C-873F-D02D1690AC5C}">
        <p15:threadingInfo xmlns:p15="http://schemas.microsoft.com/office/powerpoint/2012/main" timeZoneBias="-120">
          <p15:parentCm authorId="2" idx="2"/>
        </p15:threadingInfo>
      </p:ext>
    </p:extLst>
  </p:cm>
</p:cmLst>
</file>

<file path=ppt/comments/comment10.xml><?xml version="1.0" encoding="utf-8"?>
<p:cmLst xmlns:a="http://schemas.openxmlformats.org/drawingml/2006/main" xmlns:r="http://schemas.openxmlformats.org/officeDocument/2006/relationships" xmlns:p="http://schemas.openxmlformats.org/presentationml/2006/main">
  <p:cm authorId="2" dt="2025-06-21T12:29:08.211" idx="19">
    <p:pos x="10" y="10"/>
    <p:text>And a book, my one! Just one slide with Borderless Africa on :-)</p:text>
    <p:extLst>
      <p:ext uri="{C676402C-5697-4E1C-873F-D02D1690AC5C}">
        <p15:threadingInfo xmlns:p15="http://schemas.microsoft.com/office/powerpoint/2012/main" timeZoneBias="-120"/>
      </p:ext>
    </p:extLst>
  </p:cm>
  <p:cm authorId="3" dt="2025-06-23T12:53:55.335" idx="4">
    <p:pos x="10" y="106"/>
    <p:text>Added</p:text>
    <p:extLst>
      <p:ext uri="{C676402C-5697-4E1C-873F-D02D1690AC5C}">
        <p15:threadingInfo xmlns:p15="http://schemas.microsoft.com/office/powerpoint/2012/main" timeZoneBias="-120">
          <p15:parentCm authorId="2" idx="19"/>
        </p15:threadingInfo>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2" dt="2025-06-21T12:17:38.360" idx="22">
    <p:pos x="10" y="10"/>
    <p:text>Please consult with Rosemary/Rodgers and make sure that you compare with the national figures - if a large divergence, speak with Rodgers. Also change the source below if we refer to national figures for specific countries.</p:text>
    <p:extLst>
      <p:ext uri="{C676402C-5697-4E1C-873F-D02D1690AC5C}">
        <p15:threadingInfo xmlns:p15="http://schemas.microsoft.com/office/powerpoint/2012/main" timeZoneBias="-120"/>
      </p:ext>
    </p:extLst>
  </p:cm>
  <p:cm authorId="3" dt="2025-06-23T16:05:20.176" idx="5">
    <p:pos x="10" y="106"/>
    <p:text>Updated national figures of Rwanda and Uganda. The other country data was difficult to get. No major divergence from UNCTAD data to national sources except Rwanda imports of goods which was revised down from 24% (UNCTAD) to 15% (MINECOFIN)</p:text>
    <p:extLst>
      <p:ext uri="{C676402C-5697-4E1C-873F-D02D1690AC5C}">
        <p15:threadingInfo xmlns:p15="http://schemas.microsoft.com/office/powerpoint/2012/main" timeZoneBias="-120">
          <p15:parentCm authorId="2" idx="22"/>
        </p15:threadingInfo>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2" dt="2025-06-21T12:21:53.064" idx="4">
    <p:pos x="10" y="10"/>
    <p:text>Red ring needed to appear around Rwanda.</p:text>
    <p:extLst>
      <p:ext uri="{C676402C-5697-4E1C-873F-D02D1690AC5C}">
        <p15:threadingInfo xmlns:p15="http://schemas.microsoft.com/office/powerpoint/2012/main" timeZoneBias="-120"/>
      </p:ext>
    </p:extLst>
  </p:cm>
  <p:cm authorId="3" dt="2025-06-23T11:23:06.176" idx="2">
    <p:pos x="10" y="106"/>
    <p:text>Done</p:text>
    <p:extLst>
      <p:ext uri="{C676402C-5697-4E1C-873F-D02D1690AC5C}">
        <p15:threadingInfo xmlns:p15="http://schemas.microsoft.com/office/powerpoint/2012/main" timeZoneBias="-120">
          <p15:parentCm authorId="2" idx="4"/>
        </p15:threadingInfo>
      </p:ext>
    </p:extLst>
  </p:cm>
</p:cmLst>
</file>

<file path=ppt/comments/comment4.xml><?xml version="1.0" encoding="utf-8"?>
<p:cmLst xmlns:a="http://schemas.openxmlformats.org/drawingml/2006/main" xmlns:r="http://schemas.openxmlformats.org/officeDocument/2006/relationships" xmlns:p="http://schemas.openxmlformats.org/presentationml/2006/main">
  <p:cm authorId="2" dt="2025-06-21T12:24:24.652" idx="5">
    <p:pos x="10" y="10"/>
    <p:text/>
    <p:extLst>
      <p:ext uri="{C676402C-5697-4E1C-873F-D02D1690AC5C}">
        <p15:threadingInfo xmlns:p15="http://schemas.microsoft.com/office/powerpoint/2012/main" timeZoneBias="-120"/>
      </p:ext>
    </p:extLst>
  </p:cm>
  <p:cm authorId="2" dt="2025-06-21T12:24:24.737" idx="6">
    <p:pos x="106" y="106"/>
    <p:text>Check out also the credit to GDP ratios of our countries, vis-a-vis fast growing developing Asian economies.</p:text>
    <p:extLst>
      <p:ext uri="{C676402C-5697-4E1C-873F-D02D1690AC5C}">
        <p15:threadingInfo xmlns:p15="http://schemas.microsoft.com/office/powerpoint/2012/main" timeZoneBias="-120"/>
      </p:ext>
    </p:extLst>
  </p:cm>
  <p:cm authorId="3" dt="2025-06-23T16:25:26.457" idx="7">
    <p:pos x="106" y="202"/>
    <p:text>On next slide</p:text>
    <p:extLst>
      <p:ext uri="{C676402C-5697-4E1C-873F-D02D1690AC5C}">
        <p15:threadingInfo xmlns:p15="http://schemas.microsoft.com/office/powerpoint/2012/main" timeZoneBias="-120">
          <p15:parentCm authorId="2" idx="6"/>
        </p15:threadingInfo>
      </p:ext>
    </p:extLst>
  </p:cm>
</p:cmLst>
</file>

<file path=ppt/comments/comment5.xml><?xml version="1.0" encoding="utf-8"?>
<p:cmLst xmlns:a="http://schemas.openxmlformats.org/drawingml/2006/main" xmlns:r="http://schemas.openxmlformats.org/officeDocument/2006/relationships" xmlns:p="http://schemas.openxmlformats.org/presentationml/2006/main">
  <p:cm authorId="2" dt="2025-06-21T12:24:24.652" idx="20">
    <p:pos x="10" y="10"/>
    <p:text/>
    <p:extLst>
      <p:ext uri="{C676402C-5697-4E1C-873F-D02D1690AC5C}">
        <p15:threadingInfo xmlns:p15="http://schemas.microsoft.com/office/powerpoint/2012/main" timeZoneBias="-120"/>
      </p:ext>
    </p:extLst>
  </p:cm>
  <p:cm authorId="2" dt="2025-06-21T12:24:24.737" idx="21">
    <p:pos x="106" y="106"/>
    <p:text>Check out also the credit to GDP ratios of our countries, vis-a-vis fast growing developing Asian economies.</p:text>
    <p:extLst>
      <p:ext uri="{C676402C-5697-4E1C-873F-D02D1690AC5C}">
        <p15:threadingInfo xmlns:p15="http://schemas.microsoft.com/office/powerpoint/2012/main" timeZoneBias="-120"/>
      </p:ext>
    </p:extLst>
  </p:cm>
</p:cmLst>
</file>

<file path=ppt/comments/comment6.xml><?xml version="1.0" encoding="utf-8"?>
<p:cmLst xmlns:a="http://schemas.openxmlformats.org/drawingml/2006/main" xmlns:r="http://schemas.openxmlformats.org/officeDocument/2006/relationships" xmlns:p="http://schemas.openxmlformats.org/presentationml/2006/main">
  <p:cm authorId="2" dt="2025-06-21T12:28:15.308" idx="8">
    <p:pos x="10" y="10"/>
    <p:text>Ah, sorry, we have it here! Animation possible using gapminder? check all their stats.</p:text>
    <p:extLst>
      <p:ext uri="{C676402C-5697-4E1C-873F-D02D1690AC5C}">
        <p15:threadingInfo xmlns:p15="http://schemas.microsoft.com/office/powerpoint/2012/main" timeZoneBias="-120"/>
      </p:ext>
    </p:extLst>
  </p:cm>
  <p:cm authorId="3" dt="2025-06-23T11:36:23.820" idx="3">
    <p:pos x="10" y="106"/>
    <p:text>Done. The stats on gapminder are the same as WDI</p:text>
    <p:extLst>
      <p:ext uri="{C676402C-5697-4E1C-873F-D02D1690AC5C}">
        <p15:threadingInfo xmlns:p15="http://schemas.microsoft.com/office/powerpoint/2012/main" timeZoneBias="-120">
          <p15:parentCm authorId="2" idx="8"/>
        </p15:threadingInfo>
      </p:ext>
    </p:extLst>
  </p:cm>
</p:cmLst>
</file>

<file path=ppt/comments/comment7.xml><?xml version="1.0" encoding="utf-8"?>
<p:cmLst xmlns:a="http://schemas.openxmlformats.org/drawingml/2006/main" xmlns:r="http://schemas.openxmlformats.org/officeDocument/2006/relationships" xmlns:p="http://schemas.openxmlformats.org/presentationml/2006/main">
  <p:cm authorId="2" dt="2025-06-20T13:09:37.209" idx="28">
    <p:pos x="10" y="10"/>
    <p:text/>
    <p:extLst>
      <p:ext uri="{C676402C-5697-4E1C-873F-D02D1690AC5C}">
        <p15:threadingInfo xmlns:p15="http://schemas.microsoft.com/office/powerpoint/2012/main" timeZoneBias="-120"/>
      </p:ext>
    </p:extLst>
  </p:cm>
  <p:cm authorId="2" dt="2025-06-21T12:29:44.378" idx="29">
    <p:pos x="10" y="106"/>
    <p:text>Conclusions required!</p:text>
    <p:extLst>
      <p:ext uri="{C676402C-5697-4E1C-873F-D02D1690AC5C}">
        <p15:threadingInfo xmlns:p15="http://schemas.microsoft.com/office/powerpoint/2012/main" timeZoneBias="-120">
          <p15:parentCm authorId="2" idx="28"/>
        </p15:threadingInfo>
      </p:ext>
    </p:extLst>
  </p:cm>
  <p:cm authorId="2" dt="2025-06-21T12:29:44.650" idx="30">
    <p:pos x="106" y="106"/>
    <p:text>1. Rwanda is on a good (and highly resilient) growth trajectory</p:text>
    <p:extLst>
      <p:ext uri="{C676402C-5697-4E1C-873F-D02D1690AC5C}">
        <p15:threadingInfo xmlns:p15="http://schemas.microsoft.com/office/powerpoint/2012/main" timeZoneBias="-120"/>
      </p:ext>
    </p:extLst>
  </p:cm>
  <p:cm authorId="2" dt="2025-06-21T12:30:11.970" idx="31">
    <p:pos x="202" y="202"/>
    <p:text>2. The next stage for Rwanda, as articulated in NST2, has some challenges - and some underlying structural changes need to be precipated.</p:text>
    <p:extLst>
      <p:ext uri="{C676402C-5697-4E1C-873F-D02D1690AC5C}">
        <p15:threadingInfo xmlns:p15="http://schemas.microsoft.com/office/powerpoint/2012/main" timeZoneBias="-120"/>
      </p:ext>
    </p:extLst>
  </p:cm>
  <p:cm authorId="2" dt="2025-06-21T12:32:07.358" idx="32">
    <p:pos x="202" y="298"/>
    <p:text>3. Currently, the global economy is suffering from a lot of uncertainties, especially with regards to trade. The answer? The continental market on our doorstep!</p:text>
    <p:extLst>
      <p:ext uri="{C676402C-5697-4E1C-873F-D02D1690AC5C}">
        <p15:threadingInfo xmlns:p15="http://schemas.microsoft.com/office/powerpoint/2012/main" timeZoneBias="-120">
          <p15:parentCm authorId="2" idx="31"/>
        </p15:threadingInfo>
      </p:ext>
    </p:extLst>
  </p:cm>
</p:cmLst>
</file>

<file path=ppt/comments/comment8.xml><?xml version="1.0" encoding="utf-8"?>
<p:cmLst xmlns:a="http://schemas.openxmlformats.org/drawingml/2006/main" xmlns:r="http://schemas.openxmlformats.org/officeDocument/2006/relationships" xmlns:p="http://schemas.openxmlformats.org/presentationml/2006/main">
  <p:cm authorId="2" dt="2025-06-20T13:09:37.209" idx="14">
    <p:pos x="10" y="10"/>
    <p:text/>
    <p:extLst>
      <p:ext uri="{C676402C-5697-4E1C-873F-D02D1690AC5C}">
        <p15:threadingInfo xmlns:p15="http://schemas.microsoft.com/office/powerpoint/2012/main" timeZoneBias="-120"/>
      </p:ext>
    </p:extLst>
  </p:cm>
  <p:cm authorId="2" dt="2025-06-21T12:29:44.378" idx="15">
    <p:pos x="10" y="106"/>
    <p:text>Conclusions required!</p:text>
    <p:extLst>
      <p:ext uri="{C676402C-5697-4E1C-873F-D02D1690AC5C}">
        <p15:threadingInfo xmlns:p15="http://schemas.microsoft.com/office/powerpoint/2012/main" timeZoneBias="-120">
          <p15:parentCm authorId="2" idx="14"/>
        </p15:threadingInfo>
      </p:ext>
    </p:extLst>
  </p:cm>
  <p:cm authorId="2" dt="2025-06-21T12:29:44.650" idx="16">
    <p:pos x="106" y="106"/>
    <p:text>1. Rwanda is on a good (and highly resilient) growth trajectory</p:text>
    <p:extLst>
      <p:ext uri="{C676402C-5697-4E1C-873F-D02D1690AC5C}">
        <p15:threadingInfo xmlns:p15="http://schemas.microsoft.com/office/powerpoint/2012/main" timeZoneBias="-120"/>
      </p:ext>
    </p:extLst>
  </p:cm>
  <p:cm authorId="2" dt="2025-06-21T12:30:11.970" idx="17">
    <p:pos x="202" y="202"/>
    <p:text>2. The next stage for Rwanda, as articulated in NST2, has some challenges - and some underlying structural changes need to be precipated.</p:text>
    <p:extLst>
      <p:ext uri="{C676402C-5697-4E1C-873F-D02D1690AC5C}">
        <p15:threadingInfo xmlns:p15="http://schemas.microsoft.com/office/powerpoint/2012/main" timeZoneBias="-120"/>
      </p:ext>
    </p:extLst>
  </p:cm>
  <p:cm authorId="2" dt="2025-06-21T12:32:07.358" idx="18">
    <p:pos x="202" y="298"/>
    <p:text>3. Currently, the global economy is suffering from a lot of uncertainties, especially with regards to trade. The answer? The continental market on our doorstep!</p:text>
    <p:extLst>
      <p:ext uri="{C676402C-5697-4E1C-873F-D02D1690AC5C}">
        <p15:threadingInfo xmlns:p15="http://schemas.microsoft.com/office/powerpoint/2012/main" timeZoneBias="-120">
          <p15:parentCm authorId="2" idx="17"/>
        </p15:threadingInfo>
      </p:ext>
    </p:extLst>
  </p:cm>
</p:cmLst>
</file>

<file path=ppt/comments/comment9.xml><?xml version="1.0" encoding="utf-8"?>
<p:cmLst xmlns:a="http://schemas.openxmlformats.org/drawingml/2006/main" xmlns:r="http://schemas.openxmlformats.org/officeDocument/2006/relationships" xmlns:p="http://schemas.openxmlformats.org/presentationml/2006/main">
  <p:cm authorId="2" dt="2025-06-21T12:29:08.211" idx="9">
    <p:pos x="10" y="10"/>
    <p:text>And a book, my one! Just one slide with Borderless Africa on :-)</p:text>
    <p:extLst>
      <p:ext uri="{C676402C-5697-4E1C-873F-D02D1690AC5C}">
        <p15:threadingInfo xmlns:p15="http://schemas.microsoft.com/office/powerpoint/2012/main" timeZoneBias="-120"/>
      </p:ext>
    </p:extLst>
  </p:cm>
</p:cmLst>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D6E9803-9F9D-4F32-BA69-6EB22F8E8AD9}" type="doc">
      <dgm:prSet loTypeId="urn:microsoft.com/office/officeart/2011/layout/TabList" loCatId="list" qsTypeId="urn:microsoft.com/office/officeart/2005/8/quickstyle/simple1" qsCatId="simple" csTypeId="urn:microsoft.com/office/officeart/2005/8/colors/colorful1" csCatId="colorful" phldr="1"/>
      <dgm:spPr/>
      <dgm:t>
        <a:bodyPr/>
        <a:lstStyle/>
        <a:p>
          <a:endParaRPr lang="en-GB"/>
        </a:p>
      </dgm:t>
    </dgm:pt>
    <dgm:pt modelId="{55948ACA-1493-4D97-9EE7-61520B3671C0}">
      <dgm:prSet phldrT="[Text]" custT="1"/>
      <dgm:spPr/>
      <dgm:t>
        <a:bodyPr/>
        <a:lstStyle/>
        <a:p>
          <a:r>
            <a:rPr lang="en-US" sz="2800" dirty="0"/>
            <a:t>Economic Transformation</a:t>
          </a:r>
          <a:endParaRPr lang="en-GB" sz="2800" dirty="0"/>
        </a:p>
      </dgm:t>
    </dgm:pt>
    <dgm:pt modelId="{8528147F-6811-4D47-B78C-ABBD93122B96}" type="parTrans" cxnId="{0C87E985-583C-48A2-860D-A6C159F2F93D}">
      <dgm:prSet/>
      <dgm:spPr/>
      <dgm:t>
        <a:bodyPr/>
        <a:lstStyle/>
        <a:p>
          <a:endParaRPr lang="en-GB"/>
        </a:p>
      </dgm:t>
    </dgm:pt>
    <dgm:pt modelId="{58CAFD5D-C6F5-4344-9556-A7DC20501C87}" type="sibTrans" cxnId="{0C87E985-583C-48A2-860D-A6C159F2F93D}">
      <dgm:prSet/>
      <dgm:spPr/>
      <dgm:t>
        <a:bodyPr/>
        <a:lstStyle/>
        <a:p>
          <a:endParaRPr lang="en-GB"/>
        </a:p>
      </dgm:t>
    </dgm:pt>
    <dgm:pt modelId="{54806D37-8FF0-46CD-9595-718DB2CCCCD4}">
      <dgm:prSet phldrT="[Text]" custT="1"/>
      <dgm:spPr/>
      <dgm:t>
        <a:bodyPr/>
        <a:lstStyle/>
        <a:p>
          <a:pPr algn="ctr"/>
          <a:r>
            <a:rPr lang="en-US" sz="1900" b="1" dirty="0"/>
            <a:t> 62.8% - Frw 4,417.2 billion</a:t>
          </a:r>
          <a:endParaRPr lang="en-GB" sz="1900" b="1" dirty="0"/>
        </a:p>
      </dgm:t>
    </dgm:pt>
    <dgm:pt modelId="{9A6A6035-E755-484F-9EC2-149E24E6461B}" type="parTrans" cxnId="{65EA5C30-2E8A-4BC6-819C-2B44B80FB9F8}">
      <dgm:prSet/>
      <dgm:spPr/>
      <dgm:t>
        <a:bodyPr/>
        <a:lstStyle/>
        <a:p>
          <a:endParaRPr lang="en-GB"/>
        </a:p>
      </dgm:t>
    </dgm:pt>
    <dgm:pt modelId="{79DBCA41-7BA2-46D1-AFC0-6B86C4C2C3E6}" type="sibTrans" cxnId="{65EA5C30-2E8A-4BC6-819C-2B44B80FB9F8}">
      <dgm:prSet/>
      <dgm:spPr/>
      <dgm:t>
        <a:bodyPr/>
        <a:lstStyle/>
        <a:p>
          <a:endParaRPr lang="en-GB"/>
        </a:p>
      </dgm:t>
    </dgm:pt>
    <dgm:pt modelId="{BF40358F-B508-4FFF-9683-E4832962757C}">
      <dgm:prSet phldrT="[Text]" custT="1"/>
      <dgm:spPr/>
      <dgm:t>
        <a:bodyPr/>
        <a:lstStyle/>
        <a:p>
          <a:pPr>
            <a:buNone/>
          </a:pPr>
          <a:r>
            <a:rPr lang="en-US" sz="1800" b="0" i="0" dirty="0"/>
            <a:t>The resources will support inclusive agricultural growth, infrastructure improvements (electricity, water, transport), urban and rural development, climate resilience, local manufacturing and exports, financial sector development, and job creation.</a:t>
          </a:r>
          <a:endParaRPr lang="en-GB" sz="1800" dirty="0"/>
        </a:p>
      </dgm:t>
    </dgm:pt>
    <dgm:pt modelId="{598A9D10-44D7-40D8-923E-8C0DF9970578}" type="parTrans" cxnId="{AA5ADA94-30CB-4DB1-9320-CD8087566608}">
      <dgm:prSet/>
      <dgm:spPr/>
      <dgm:t>
        <a:bodyPr/>
        <a:lstStyle/>
        <a:p>
          <a:endParaRPr lang="en-GB"/>
        </a:p>
      </dgm:t>
    </dgm:pt>
    <dgm:pt modelId="{8B2486FC-D510-46AF-B1B2-56AF66E00EFC}" type="sibTrans" cxnId="{AA5ADA94-30CB-4DB1-9320-CD8087566608}">
      <dgm:prSet/>
      <dgm:spPr/>
      <dgm:t>
        <a:bodyPr/>
        <a:lstStyle/>
        <a:p>
          <a:endParaRPr lang="en-GB"/>
        </a:p>
      </dgm:t>
    </dgm:pt>
    <dgm:pt modelId="{CBEDB3D8-75A0-4981-B768-04440539953D}">
      <dgm:prSet phldrT="[Text]" custT="1"/>
      <dgm:spPr/>
      <dgm:t>
        <a:bodyPr/>
        <a:lstStyle/>
        <a:p>
          <a:r>
            <a:rPr lang="en-US" sz="2800" dirty="0"/>
            <a:t>Social Transformation</a:t>
          </a:r>
          <a:endParaRPr lang="en-GB" sz="2800" dirty="0"/>
        </a:p>
      </dgm:t>
    </dgm:pt>
    <dgm:pt modelId="{10FB1C8A-EFF9-4B78-9F5C-ADF7BCBB793D}" type="parTrans" cxnId="{7D88D4D2-91FA-48CE-8A71-612AD13319A3}">
      <dgm:prSet/>
      <dgm:spPr/>
      <dgm:t>
        <a:bodyPr/>
        <a:lstStyle/>
        <a:p>
          <a:endParaRPr lang="en-GB"/>
        </a:p>
      </dgm:t>
    </dgm:pt>
    <dgm:pt modelId="{9773F4BC-56F0-463F-B110-026FF408FAF3}" type="sibTrans" cxnId="{7D88D4D2-91FA-48CE-8A71-612AD13319A3}">
      <dgm:prSet/>
      <dgm:spPr/>
      <dgm:t>
        <a:bodyPr/>
        <a:lstStyle/>
        <a:p>
          <a:endParaRPr lang="en-GB"/>
        </a:p>
      </dgm:t>
    </dgm:pt>
    <dgm:pt modelId="{2A02E945-3A09-4EA0-83CC-9D98A0DCF11D}">
      <dgm:prSet phldrT="[Text]" custT="1"/>
      <dgm:spPr/>
      <dgm:t>
        <a:bodyPr/>
        <a:lstStyle/>
        <a:p>
          <a:r>
            <a:rPr lang="en-US" sz="1900" b="1" dirty="0"/>
            <a:t>21.7% - Frw 4,417.2 billion</a:t>
          </a:r>
          <a:endParaRPr lang="en-GB" sz="1900" b="1" dirty="0"/>
        </a:p>
      </dgm:t>
    </dgm:pt>
    <dgm:pt modelId="{C44994CA-C524-4456-AF01-1A1559EDD272}" type="parTrans" cxnId="{BE8C503C-2002-406F-8718-F8D1B7F5D956}">
      <dgm:prSet/>
      <dgm:spPr/>
      <dgm:t>
        <a:bodyPr/>
        <a:lstStyle/>
        <a:p>
          <a:endParaRPr lang="en-GB"/>
        </a:p>
      </dgm:t>
    </dgm:pt>
    <dgm:pt modelId="{9E5C06BB-D8A2-4900-ACE9-CAC4F77CC2D0}" type="sibTrans" cxnId="{BE8C503C-2002-406F-8718-F8D1B7F5D956}">
      <dgm:prSet/>
      <dgm:spPr/>
      <dgm:t>
        <a:bodyPr/>
        <a:lstStyle/>
        <a:p>
          <a:endParaRPr lang="en-GB"/>
        </a:p>
      </dgm:t>
    </dgm:pt>
    <dgm:pt modelId="{CC89C59F-952C-4208-A447-FD36C4104F8B}">
      <dgm:prSet phldrT="[Text]" custT="1"/>
      <dgm:spPr/>
      <dgm:t>
        <a:bodyPr/>
        <a:lstStyle/>
        <a:p>
          <a:pPr>
            <a:buNone/>
          </a:pPr>
          <a:r>
            <a:rPr lang="en-US" sz="1800" b="0" i="0" dirty="0"/>
            <a:t>This funding will focus on improving quality of healthcare and education, enhancing  social protection programs, promoting sustainable nutrition services, family and gender promotion as well as enhancing sustainable disaster management programs.</a:t>
          </a:r>
          <a:endParaRPr lang="en-GB" sz="1800" dirty="0"/>
        </a:p>
      </dgm:t>
    </dgm:pt>
    <dgm:pt modelId="{898A65E5-B92A-4E04-AA42-B184C232A92B}" type="parTrans" cxnId="{BB106D6A-3ECD-4184-A45B-4954977EA59A}">
      <dgm:prSet/>
      <dgm:spPr/>
      <dgm:t>
        <a:bodyPr/>
        <a:lstStyle/>
        <a:p>
          <a:endParaRPr lang="en-GB"/>
        </a:p>
      </dgm:t>
    </dgm:pt>
    <dgm:pt modelId="{1B69F5A3-27A5-4AC5-9752-D1E50EE8ACF9}" type="sibTrans" cxnId="{BB106D6A-3ECD-4184-A45B-4954977EA59A}">
      <dgm:prSet/>
      <dgm:spPr/>
      <dgm:t>
        <a:bodyPr/>
        <a:lstStyle/>
        <a:p>
          <a:endParaRPr lang="en-GB"/>
        </a:p>
      </dgm:t>
    </dgm:pt>
    <dgm:pt modelId="{3AB28260-4A65-442C-9391-F801F0B1F8CB}">
      <dgm:prSet phldrT="[Text]"/>
      <dgm:spPr/>
      <dgm:t>
        <a:bodyPr/>
        <a:lstStyle/>
        <a:p>
          <a:r>
            <a:rPr lang="en-US" dirty="0"/>
            <a:t>Transformational governance</a:t>
          </a:r>
          <a:endParaRPr lang="en-GB" dirty="0"/>
        </a:p>
      </dgm:t>
    </dgm:pt>
    <dgm:pt modelId="{78AAFF1E-0994-453E-B426-73EB6EA776E8}" type="parTrans" cxnId="{80BED202-F814-41A5-969D-ABFE22B46DC7}">
      <dgm:prSet/>
      <dgm:spPr/>
      <dgm:t>
        <a:bodyPr/>
        <a:lstStyle/>
        <a:p>
          <a:endParaRPr lang="en-GB"/>
        </a:p>
      </dgm:t>
    </dgm:pt>
    <dgm:pt modelId="{CAAB4147-E075-472D-964B-BEA308565CA9}" type="sibTrans" cxnId="{80BED202-F814-41A5-969D-ABFE22B46DC7}">
      <dgm:prSet/>
      <dgm:spPr/>
      <dgm:t>
        <a:bodyPr/>
        <a:lstStyle/>
        <a:p>
          <a:endParaRPr lang="en-GB"/>
        </a:p>
      </dgm:t>
    </dgm:pt>
    <dgm:pt modelId="{018F92E5-B933-4C0B-AEC7-0067A4A2F551}">
      <dgm:prSet phldrT="[Text]" custT="1"/>
      <dgm:spPr/>
      <dgm:t>
        <a:bodyPr/>
        <a:lstStyle/>
        <a:p>
          <a:pPr algn="ctr"/>
          <a:r>
            <a:rPr lang="en-US" sz="1900" b="1" dirty="0"/>
            <a:t>15.5% - Frw 1,088.4 billion</a:t>
          </a:r>
          <a:endParaRPr lang="en-GB" sz="1900" b="1" dirty="0"/>
        </a:p>
      </dgm:t>
    </dgm:pt>
    <dgm:pt modelId="{9CB5E7DC-041A-40B5-8D42-831781999EA6}" type="parTrans" cxnId="{1BB0E2D9-7E0F-4481-8709-70939FB0D0A2}">
      <dgm:prSet/>
      <dgm:spPr/>
      <dgm:t>
        <a:bodyPr/>
        <a:lstStyle/>
        <a:p>
          <a:endParaRPr lang="en-GB"/>
        </a:p>
      </dgm:t>
    </dgm:pt>
    <dgm:pt modelId="{EE992CC8-3EF9-4713-8316-85FF8F61DD75}" type="sibTrans" cxnId="{1BB0E2D9-7E0F-4481-8709-70939FB0D0A2}">
      <dgm:prSet/>
      <dgm:spPr/>
      <dgm:t>
        <a:bodyPr/>
        <a:lstStyle/>
        <a:p>
          <a:endParaRPr lang="en-GB"/>
        </a:p>
      </dgm:t>
    </dgm:pt>
    <dgm:pt modelId="{56F462B7-646C-45F3-887B-4497F019F0EF}">
      <dgm:prSet phldrT="[Text]" custT="1"/>
      <dgm:spPr/>
      <dgm:t>
        <a:bodyPr/>
        <a:lstStyle/>
        <a:p>
          <a:pPr>
            <a:buNone/>
          </a:pPr>
          <a:r>
            <a:rPr lang="en-US" sz="1800" b="0" i="0" dirty="0"/>
            <a:t>The allocation will target quality service delivery, good governance and transformational leadership, public finance management, justice system strengthening, peace and security maintenance, crime prevention, and the reinforcement of economic diplomacy.</a:t>
          </a:r>
          <a:endParaRPr lang="en-GB" sz="1800" dirty="0"/>
        </a:p>
      </dgm:t>
    </dgm:pt>
    <dgm:pt modelId="{2FD0ACC5-B8E9-4F7F-B5CF-7B8DC00FD451}" type="parTrans" cxnId="{EB133840-CDD5-4BBA-A4F2-89C19D40D04C}">
      <dgm:prSet/>
      <dgm:spPr/>
      <dgm:t>
        <a:bodyPr/>
        <a:lstStyle/>
        <a:p>
          <a:endParaRPr lang="en-GB"/>
        </a:p>
      </dgm:t>
    </dgm:pt>
    <dgm:pt modelId="{F0884DD4-CD3D-497A-ADC2-17F0C0E2C510}" type="sibTrans" cxnId="{EB133840-CDD5-4BBA-A4F2-89C19D40D04C}">
      <dgm:prSet/>
      <dgm:spPr/>
      <dgm:t>
        <a:bodyPr/>
        <a:lstStyle/>
        <a:p>
          <a:endParaRPr lang="en-GB"/>
        </a:p>
      </dgm:t>
    </dgm:pt>
    <dgm:pt modelId="{478F85E4-2ED9-48CA-A4FC-10682BE10E40}" type="pres">
      <dgm:prSet presAssocID="{AD6E9803-9F9D-4F32-BA69-6EB22F8E8AD9}" presName="Name0" presStyleCnt="0">
        <dgm:presLayoutVars>
          <dgm:chMax/>
          <dgm:chPref val="3"/>
          <dgm:dir/>
          <dgm:animOne val="branch"/>
          <dgm:animLvl val="lvl"/>
        </dgm:presLayoutVars>
      </dgm:prSet>
      <dgm:spPr/>
    </dgm:pt>
    <dgm:pt modelId="{748E8017-F568-4EDF-AD92-5EFAFB9E8D7A}" type="pres">
      <dgm:prSet presAssocID="{55948ACA-1493-4D97-9EE7-61520B3671C0}" presName="composite" presStyleCnt="0"/>
      <dgm:spPr/>
    </dgm:pt>
    <dgm:pt modelId="{1BD118FB-150E-4D9C-97BD-65560ADC947D}" type="pres">
      <dgm:prSet presAssocID="{55948ACA-1493-4D97-9EE7-61520B3671C0}" presName="FirstChild" presStyleLbl="revTx" presStyleIdx="0" presStyleCnt="6" custScaleX="44799" custScaleY="70520" custLinFactNeighborX="17854" custLinFactNeighborY="4398">
        <dgm:presLayoutVars>
          <dgm:chMax val="0"/>
          <dgm:chPref val="0"/>
          <dgm:bulletEnabled val="1"/>
        </dgm:presLayoutVars>
      </dgm:prSet>
      <dgm:spPr/>
    </dgm:pt>
    <dgm:pt modelId="{53707E00-43DA-4FB3-BC9D-D1125507DF40}" type="pres">
      <dgm:prSet presAssocID="{55948ACA-1493-4D97-9EE7-61520B3671C0}" presName="Parent" presStyleLbl="alignNode1" presStyleIdx="0" presStyleCnt="3" custScaleX="255012" custLinFactNeighborX="38422" custLinFactNeighborY="463">
        <dgm:presLayoutVars>
          <dgm:chMax val="3"/>
          <dgm:chPref val="3"/>
          <dgm:bulletEnabled val="1"/>
        </dgm:presLayoutVars>
      </dgm:prSet>
      <dgm:spPr/>
    </dgm:pt>
    <dgm:pt modelId="{BFC663FE-C5A2-4589-AB8F-93E48A0DBAF7}" type="pres">
      <dgm:prSet presAssocID="{55948ACA-1493-4D97-9EE7-61520B3671C0}" presName="Accent" presStyleLbl="parChTrans1D1" presStyleIdx="0" presStyleCnt="3"/>
      <dgm:spPr/>
    </dgm:pt>
    <dgm:pt modelId="{1088E9B2-7DBB-49EE-A816-0C3D55016AC6}" type="pres">
      <dgm:prSet presAssocID="{55948ACA-1493-4D97-9EE7-61520B3671C0}" presName="Child" presStyleLbl="revTx" presStyleIdx="1" presStyleCnt="6">
        <dgm:presLayoutVars>
          <dgm:chMax val="0"/>
          <dgm:chPref val="0"/>
          <dgm:bulletEnabled val="1"/>
        </dgm:presLayoutVars>
      </dgm:prSet>
      <dgm:spPr/>
    </dgm:pt>
    <dgm:pt modelId="{D740DF74-3E00-493F-B677-A243F12206A5}" type="pres">
      <dgm:prSet presAssocID="{58CAFD5D-C6F5-4344-9556-A7DC20501C87}" presName="sibTrans" presStyleCnt="0"/>
      <dgm:spPr/>
    </dgm:pt>
    <dgm:pt modelId="{5D9BFFE7-3589-495A-9AE6-603417DE5B0C}" type="pres">
      <dgm:prSet presAssocID="{CBEDB3D8-75A0-4981-B768-04440539953D}" presName="composite" presStyleCnt="0"/>
      <dgm:spPr/>
    </dgm:pt>
    <dgm:pt modelId="{D37CBBFA-382C-4051-BD1E-BE9EE1DD2E7F}" type="pres">
      <dgm:prSet presAssocID="{CBEDB3D8-75A0-4981-B768-04440539953D}" presName="FirstChild" presStyleLbl="revTx" presStyleIdx="2" presStyleCnt="6" custScaleX="39785" custScaleY="82463" custLinFactNeighborX="15926" custLinFactNeighborY="-6596">
        <dgm:presLayoutVars>
          <dgm:chMax val="0"/>
          <dgm:chPref val="0"/>
          <dgm:bulletEnabled val="1"/>
        </dgm:presLayoutVars>
      </dgm:prSet>
      <dgm:spPr/>
    </dgm:pt>
    <dgm:pt modelId="{AD5ADD3A-110E-410F-81DD-39D1BA14B47B}" type="pres">
      <dgm:prSet presAssocID="{CBEDB3D8-75A0-4981-B768-04440539953D}" presName="Parent" presStyleLbl="alignNode1" presStyleIdx="1" presStyleCnt="3" custScaleX="257726" custLinFactNeighborX="39404" custLinFactNeighborY="-1376">
        <dgm:presLayoutVars>
          <dgm:chMax val="3"/>
          <dgm:chPref val="3"/>
          <dgm:bulletEnabled val="1"/>
        </dgm:presLayoutVars>
      </dgm:prSet>
      <dgm:spPr/>
    </dgm:pt>
    <dgm:pt modelId="{AE543253-8920-4069-A623-75E84BE06D14}" type="pres">
      <dgm:prSet presAssocID="{CBEDB3D8-75A0-4981-B768-04440539953D}" presName="Accent" presStyleLbl="parChTrans1D1" presStyleIdx="1" presStyleCnt="3"/>
      <dgm:spPr/>
    </dgm:pt>
    <dgm:pt modelId="{C33C4388-D8F8-46AF-8CF5-6EFACCFB042A}" type="pres">
      <dgm:prSet presAssocID="{CBEDB3D8-75A0-4981-B768-04440539953D}" presName="Child" presStyleLbl="revTx" presStyleIdx="3" presStyleCnt="6">
        <dgm:presLayoutVars>
          <dgm:chMax val="0"/>
          <dgm:chPref val="0"/>
          <dgm:bulletEnabled val="1"/>
        </dgm:presLayoutVars>
      </dgm:prSet>
      <dgm:spPr/>
    </dgm:pt>
    <dgm:pt modelId="{26CA7304-B26B-42DD-9EAE-B349397B36E8}" type="pres">
      <dgm:prSet presAssocID="{9773F4BC-56F0-463F-B110-026FF408FAF3}" presName="sibTrans" presStyleCnt="0"/>
      <dgm:spPr/>
    </dgm:pt>
    <dgm:pt modelId="{C12F2AF2-3A89-4F35-BFFC-D930C085F408}" type="pres">
      <dgm:prSet presAssocID="{3AB28260-4A65-442C-9391-F801F0B1F8CB}" presName="composite" presStyleCnt="0"/>
      <dgm:spPr/>
    </dgm:pt>
    <dgm:pt modelId="{DD3390EF-E96F-4715-BDA4-DE7CA529C376}" type="pres">
      <dgm:prSet presAssocID="{3AB28260-4A65-442C-9391-F801F0B1F8CB}" presName="FirstChild" presStyleLbl="revTx" presStyleIdx="4" presStyleCnt="6" custScaleX="42834" custScaleY="93399" custLinFactNeighborX="17276" custLinFactNeighborY="-10995">
        <dgm:presLayoutVars>
          <dgm:chMax val="0"/>
          <dgm:chPref val="0"/>
          <dgm:bulletEnabled val="1"/>
        </dgm:presLayoutVars>
      </dgm:prSet>
      <dgm:spPr/>
    </dgm:pt>
    <dgm:pt modelId="{1BBDB616-B593-41DE-B822-27A96C6EF06C}" type="pres">
      <dgm:prSet presAssocID="{3AB28260-4A65-442C-9391-F801F0B1F8CB}" presName="Parent" presStyleLbl="alignNode1" presStyleIdx="2" presStyleCnt="3" custScaleX="254838" custLinFactNeighborX="38694" custLinFactNeighborY="-2199">
        <dgm:presLayoutVars>
          <dgm:chMax val="3"/>
          <dgm:chPref val="3"/>
          <dgm:bulletEnabled val="1"/>
        </dgm:presLayoutVars>
      </dgm:prSet>
      <dgm:spPr/>
    </dgm:pt>
    <dgm:pt modelId="{2223AD80-A0B7-4D28-B475-DDF7A802760F}" type="pres">
      <dgm:prSet presAssocID="{3AB28260-4A65-442C-9391-F801F0B1F8CB}" presName="Accent" presStyleLbl="parChTrans1D1" presStyleIdx="2" presStyleCnt="3"/>
      <dgm:spPr/>
    </dgm:pt>
    <dgm:pt modelId="{7DA69BDD-649B-4F03-8401-4DBD1782A88C}" type="pres">
      <dgm:prSet presAssocID="{3AB28260-4A65-442C-9391-F801F0B1F8CB}" presName="Child" presStyleLbl="revTx" presStyleIdx="5" presStyleCnt="6">
        <dgm:presLayoutVars>
          <dgm:chMax val="0"/>
          <dgm:chPref val="0"/>
          <dgm:bulletEnabled val="1"/>
        </dgm:presLayoutVars>
      </dgm:prSet>
      <dgm:spPr/>
    </dgm:pt>
  </dgm:ptLst>
  <dgm:cxnLst>
    <dgm:cxn modelId="{80BED202-F814-41A5-969D-ABFE22B46DC7}" srcId="{AD6E9803-9F9D-4F32-BA69-6EB22F8E8AD9}" destId="{3AB28260-4A65-442C-9391-F801F0B1F8CB}" srcOrd="2" destOrd="0" parTransId="{78AAFF1E-0994-453E-B426-73EB6EA776E8}" sibTransId="{CAAB4147-E075-472D-964B-BEA308565CA9}"/>
    <dgm:cxn modelId="{298B9F0C-324E-442A-8B35-9B211E4488B6}" type="presOf" srcId="{2A02E945-3A09-4EA0-83CC-9D98A0DCF11D}" destId="{D37CBBFA-382C-4051-BD1E-BE9EE1DD2E7F}" srcOrd="0" destOrd="0" presId="urn:microsoft.com/office/officeart/2011/layout/TabList"/>
    <dgm:cxn modelId="{65EA5C30-2E8A-4BC6-819C-2B44B80FB9F8}" srcId="{55948ACA-1493-4D97-9EE7-61520B3671C0}" destId="{54806D37-8FF0-46CD-9595-718DB2CCCCD4}" srcOrd="0" destOrd="0" parTransId="{9A6A6035-E755-484F-9EC2-149E24E6461B}" sibTransId="{79DBCA41-7BA2-46D1-AFC0-6B86C4C2C3E6}"/>
    <dgm:cxn modelId="{19C4E330-FDA1-417E-9606-69A0A98A6928}" type="presOf" srcId="{3AB28260-4A65-442C-9391-F801F0B1F8CB}" destId="{1BBDB616-B593-41DE-B822-27A96C6EF06C}" srcOrd="0" destOrd="0" presId="urn:microsoft.com/office/officeart/2011/layout/TabList"/>
    <dgm:cxn modelId="{5D052235-D757-48FC-9F4E-21B623E18A4B}" type="presOf" srcId="{AD6E9803-9F9D-4F32-BA69-6EB22F8E8AD9}" destId="{478F85E4-2ED9-48CA-A4FC-10682BE10E40}" srcOrd="0" destOrd="0" presId="urn:microsoft.com/office/officeart/2011/layout/TabList"/>
    <dgm:cxn modelId="{11CEA836-BB39-45D2-AA07-CCDF6F0A4AE8}" type="presOf" srcId="{CC89C59F-952C-4208-A447-FD36C4104F8B}" destId="{C33C4388-D8F8-46AF-8CF5-6EFACCFB042A}" srcOrd="0" destOrd="0" presId="urn:microsoft.com/office/officeart/2011/layout/TabList"/>
    <dgm:cxn modelId="{BE8C503C-2002-406F-8718-F8D1B7F5D956}" srcId="{CBEDB3D8-75A0-4981-B768-04440539953D}" destId="{2A02E945-3A09-4EA0-83CC-9D98A0DCF11D}" srcOrd="0" destOrd="0" parTransId="{C44994CA-C524-4456-AF01-1A1559EDD272}" sibTransId="{9E5C06BB-D8A2-4900-ACE9-CAC4F77CC2D0}"/>
    <dgm:cxn modelId="{EB133840-CDD5-4BBA-A4F2-89C19D40D04C}" srcId="{3AB28260-4A65-442C-9391-F801F0B1F8CB}" destId="{56F462B7-646C-45F3-887B-4497F019F0EF}" srcOrd="1" destOrd="0" parTransId="{2FD0ACC5-B8E9-4F7F-B5CF-7B8DC00FD451}" sibTransId="{F0884DD4-CD3D-497A-ADC2-17F0C0E2C510}"/>
    <dgm:cxn modelId="{BB106D6A-3ECD-4184-A45B-4954977EA59A}" srcId="{CBEDB3D8-75A0-4981-B768-04440539953D}" destId="{CC89C59F-952C-4208-A447-FD36C4104F8B}" srcOrd="1" destOrd="0" parTransId="{898A65E5-B92A-4E04-AA42-B184C232A92B}" sibTransId="{1B69F5A3-27A5-4AC5-9752-D1E50EE8ACF9}"/>
    <dgm:cxn modelId="{0C87E985-583C-48A2-860D-A6C159F2F93D}" srcId="{AD6E9803-9F9D-4F32-BA69-6EB22F8E8AD9}" destId="{55948ACA-1493-4D97-9EE7-61520B3671C0}" srcOrd="0" destOrd="0" parTransId="{8528147F-6811-4D47-B78C-ABBD93122B96}" sibTransId="{58CAFD5D-C6F5-4344-9556-A7DC20501C87}"/>
    <dgm:cxn modelId="{AA5ADA94-30CB-4DB1-9320-CD8087566608}" srcId="{55948ACA-1493-4D97-9EE7-61520B3671C0}" destId="{BF40358F-B508-4FFF-9683-E4832962757C}" srcOrd="1" destOrd="0" parTransId="{598A9D10-44D7-40D8-923E-8C0DF9970578}" sibTransId="{8B2486FC-D510-46AF-B1B2-56AF66E00EFC}"/>
    <dgm:cxn modelId="{3D25149E-AD75-45EE-BFE0-BA313440EDFF}" type="presOf" srcId="{CBEDB3D8-75A0-4981-B768-04440539953D}" destId="{AD5ADD3A-110E-410F-81DD-39D1BA14B47B}" srcOrd="0" destOrd="0" presId="urn:microsoft.com/office/officeart/2011/layout/TabList"/>
    <dgm:cxn modelId="{8F99BE9E-2D00-4DD8-A39A-23D1D01A8D0F}" type="presOf" srcId="{56F462B7-646C-45F3-887B-4497F019F0EF}" destId="{7DA69BDD-649B-4F03-8401-4DBD1782A88C}" srcOrd="0" destOrd="0" presId="urn:microsoft.com/office/officeart/2011/layout/TabList"/>
    <dgm:cxn modelId="{5EE1B8B7-5CDE-44D5-8A85-B1C158CBFE6A}" type="presOf" srcId="{55948ACA-1493-4D97-9EE7-61520B3671C0}" destId="{53707E00-43DA-4FB3-BC9D-D1125507DF40}" srcOrd="0" destOrd="0" presId="urn:microsoft.com/office/officeart/2011/layout/TabList"/>
    <dgm:cxn modelId="{7D88D4D2-91FA-48CE-8A71-612AD13319A3}" srcId="{AD6E9803-9F9D-4F32-BA69-6EB22F8E8AD9}" destId="{CBEDB3D8-75A0-4981-B768-04440539953D}" srcOrd="1" destOrd="0" parTransId="{10FB1C8A-EFF9-4B78-9F5C-ADF7BCBB793D}" sibTransId="{9773F4BC-56F0-463F-B110-026FF408FAF3}"/>
    <dgm:cxn modelId="{1BB0E2D9-7E0F-4481-8709-70939FB0D0A2}" srcId="{3AB28260-4A65-442C-9391-F801F0B1F8CB}" destId="{018F92E5-B933-4C0B-AEC7-0067A4A2F551}" srcOrd="0" destOrd="0" parTransId="{9CB5E7DC-041A-40B5-8D42-831781999EA6}" sibTransId="{EE992CC8-3EF9-4713-8316-85FF8F61DD75}"/>
    <dgm:cxn modelId="{246D16DA-0C5D-4E1A-B817-E0F1F2B77D75}" type="presOf" srcId="{BF40358F-B508-4FFF-9683-E4832962757C}" destId="{1088E9B2-7DBB-49EE-A816-0C3D55016AC6}" srcOrd="0" destOrd="0" presId="urn:microsoft.com/office/officeart/2011/layout/TabList"/>
    <dgm:cxn modelId="{A0016EDD-96C5-4AB4-8D34-DC5BECBA1AD4}" type="presOf" srcId="{54806D37-8FF0-46CD-9595-718DB2CCCCD4}" destId="{1BD118FB-150E-4D9C-97BD-65560ADC947D}" srcOrd="0" destOrd="0" presId="urn:microsoft.com/office/officeart/2011/layout/TabList"/>
    <dgm:cxn modelId="{34669AED-039C-4D5A-B445-D1D569BA7137}" type="presOf" srcId="{018F92E5-B933-4C0B-AEC7-0067A4A2F551}" destId="{DD3390EF-E96F-4715-BDA4-DE7CA529C376}" srcOrd="0" destOrd="0" presId="urn:microsoft.com/office/officeart/2011/layout/TabList"/>
    <dgm:cxn modelId="{B98163F5-CE05-4CA3-8C6E-6750155C9AA4}" type="presParOf" srcId="{478F85E4-2ED9-48CA-A4FC-10682BE10E40}" destId="{748E8017-F568-4EDF-AD92-5EFAFB9E8D7A}" srcOrd="0" destOrd="0" presId="urn:microsoft.com/office/officeart/2011/layout/TabList"/>
    <dgm:cxn modelId="{35AD4165-CB59-4F06-997C-A17DCB7BA62E}" type="presParOf" srcId="{748E8017-F568-4EDF-AD92-5EFAFB9E8D7A}" destId="{1BD118FB-150E-4D9C-97BD-65560ADC947D}" srcOrd="0" destOrd="0" presId="urn:microsoft.com/office/officeart/2011/layout/TabList"/>
    <dgm:cxn modelId="{D0033F92-B1C4-471D-B6E3-9364DB869501}" type="presParOf" srcId="{748E8017-F568-4EDF-AD92-5EFAFB9E8D7A}" destId="{53707E00-43DA-4FB3-BC9D-D1125507DF40}" srcOrd="1" destOrd="0" presId="urn:microsoft.com/office/officeart/2011/layout/TabList"/>
    <dgm:cxn modelId="{725605A7-4DA4-4164-8CDA-D7C760AFCE94}" type="presParOf" srcId="{748E8017-F568-4EDF-AD92-5EFAFB9E8D7A}" destId="{BFC663FE-C5A2-4589-AB8F-93E48A0DBAF7}" srcOrd="2" destOrd="0" presId="urn:microsoft.com/office/officeart/2011/layout/TabList"/>
    <dgm:cxn modelId="{34B5AB04-E059-4BE1-A214-4E29671E8910}" type="presParOf" srcId="{478F85E4-2ED9-48CA-A4FC-10682BE10E40}" destId="{1088E9B2-7DBB-49EE-A816-0C3D55016AC6}" srcOrd="1" destOrd="0" presId="urn:microsoft.com/office/officeart/2011/layout/TabList"/>
    <dgm:cxn modelId="{5FDA35EA-4C84-4A5E-BAF3-1B8137C25EFE}" type="presParOf" srcId="{478F85E4-2ED9-48CA-A4FC-10682BE10E40}" destId="{D740DF74-3E00-493F-B677-A243F12206A5}" srcOrd="2" destOrd="0" presId="urn:microsoft.com/office/officeart/2011/layout/TabList"/>
    <dgm:cxn modelId="{820934C7-01E2-4477-99E0-B1A8F3306C1D}" type="presParOf" srcId="{478F85E4-2ED9-48CA-A4FC-10682BE10E40}" destId="{5D9BFFE7-3589-495A-9AE6-603417DE5B0C}" srcOrd="3" destOrd="0" presId="urn:microsoft.com/office/officeart/2011/layout/TabList"/>
    <dgm:cxn modelId="{11ED16FB-240D-4C76-9D4F-2A32B53260B3}" type="presParOf" srcId="{5D9BFFE7-3589-495A-9AE6-603417DE5B0C}" destId="{D37CBBFA-382C-4051-BD1E-BE9EE1DD2E7F}" srcOrd="0" destOrd="0" presId="urn:microsoft.com/office/officeart/2011/layout/TabList"/>
    <dgm:cxn modelId="{1920AF18-CCF4-40CB-A2A4-4D6B1B81EDC5}" type="presParOf" srcId="{5D9BFFE7-3589-495A-9AE6-603417DE5B0C}" destId="{AD5ADD3A-110E-410F-81DD-39D1BA14B47B}" srcOrd="1" destOrd="0" presId="urn:microsoft.com/office/officeart/2011/layout/TabList"/>
    <dgm:cxn modelId="{713B764D-7530-4F10-815B-064182459E1D}" type="presParOf" srcId="{5D9BFFE7-3589-495A-9AE6-603417DE5B0C}" destId="{AE543253-8920-4069-A623-75E84BE06D14}" srcOrd="2" destOrd="0" presId="urn:microsoft.com/office/officeart/2011/layout/TabList"/>
    <dgm:cxn modelId="{DB7E5EFA-C96F-4D66-9C69-B9C4F2F91C97}" type="presParOf" srcId="{478F85E4-2ED9-48CA-A4FC-10682BE10E40}" destId="{C33C4388-D8F8-46AF-8CF5-6EFACCFB042A}" srcOrd="4" destOrd="0" presId="urn:microsoft.com/office/officeart/2011/layout/TabList"/>
    <dgm:cxn modelId="{C1E11922-99B4-427F-9879-46A375F826AF}" type="presParOf" srcId="{478F85E4-2ED9-48CA-A4FC-10682BE10E40}" destId="{26CA7304-B26B-42DD-9EAE-B349397B36E8}" srcOrd="5" destOrd="0" presId="urn:microsoft.com/office/officeart/2011/layout/TabList"/>
    <dgm:cxn modelId="{F1E9C72E-7B03-425B-BF0C-C9EEF2EC7C8F}" type="presParOf" srcId="{478F85E4-2ED9-48CA-A4FC-10682BE10E40}" destId="{C12F2AF2-3A89-4F35-BFFC-D930C085F408}" srcOrd="6" destOrd="0" presId="urn:microsoft.com/office/officeart/2011/layout/TabList"/>
    <dgm:cxn modelId="{0C7867B9-D98E-4C12-B68E-50CFE336A6F8}" type="presParOf" srcId="{C12F2AF2-3A89-4F35-BFFC-D930C085F408}" destId="{DD3390EF-E96F-4715-BDA4-DE7CA529C376}" srcOrd="0" destOrd="0" presId="urn:microsoft.com/office/officeart/2011/layout/TabList"/>
    <dgm:cxn modelId="{852891E3-5440-4BE0-A1AA-647D1AEB13D7}" type="presParOf" srcId="{C12F2AF2-3A89-4F35-BFFC-D930C085F408}" destId="{1BBDB616-B593-41DE-B822-27A96C6EF06C}" srcOrd="1" destOrd="0" presId="urn:microsoft.com/office/officeart/2011/layout/TabList"/>
    <dgm:cxn modelId="{26AD792C-9F5A-44AE-9C7F-AA4C80FA9F54}" type="presParOf" srcId="{C12F2AF2-3A89-4F35-BFFC-D930C085F408}" destId="{2223AD80-A0B7-4D28-B475-DDF7A802760F}" srcOrd="2" destOrd="0" presId="urn:microsoft.com/office/officeart/2011/layout/TabList"/>
    <dgm:cxn modelId="{6CA1CFD7-804D-4203-AE3C-C3398C322300}" type="presParOf" srcId="{478F85E4-2ED9-48CA-A4FC-10682BE10E40}" destId="{7DA69BDD-649B-4F03-8401-4DBD1782A88C}" srcOrd="7" destOrd="0" presId="urn:microsoft.com/office/officeart/2011/layout/Tab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23AD80-A0B7-4D28-B475-DDF7A802760F}">
      <dsp:nvSpPr>
        <dsp:cNvPr id="0" name=""/>
        <dsp:cNvSpPr/>
      </dsp:nvSpPr>
      <dsp:spPr>
        <a:xfrm>
          <a:off x="1054504" y="4101819"/>
          <a:ext cx="10477500" cy="0"/>
        </a:xfrm>
        <a:prstGeom prst="line">
          <a:avLst/>
        </a:pr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E543253-8920-4069-A623-75E84BE06D14}">
      <dsp:nvSpPr>
        <dsp:cNvPr id="0" name=""/>
        <dsp:cNvSpPr/>
      </dsp:nvSpPr>
      <dsp:spPr>
        <a:xfrm>
          <a:off x="1074173" y="2340022"/>
          <a:ext cx="10477500" cy="0"/>
        </a:xfrm>
        <a:prstGeom prst="line">
          <a:avLst/>
        </a:pr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FC663FE-C5A2-4589-AB8F-93E48A0DBAF7}">
      <dsp:nvSpPr>
        <dsp:cNvPr id="0" name=""/>
        <dsp:cNvSpPr/>
      </dsp:nvSpPr>
      <dsp:spPr>
        <a:xfrm>
          <a:off x="1055689" y="578226"/>
          <a:ext cx="10477500" cy="0"/>
        </a:xfrm>
        <a:prstGeom prst="line">
          <a:avLst/>
        </a:pr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BD118FB-150E-4D9C-97BD-65560ADC947D}">
      <dsp:nvSpPr>
        <dsp:cNvPr id="0" name=""/>
        <dsp:cNvSpPr/>
      </dsp:nvSpPr>
      <dsp:spPr>
        <a:xfrm>
          <a:off x="7004076" y="111182"/>
          <a:ext cx="3473423" cy="407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6195" tIns="36195" rIns="36195" bIns="36195" numCol="1" spcCol="1270" anchor="b" anchorCtr="0">
          <a:noAutofit/>
        </a:bodyPr>
        <a:lstStyle/>
        <a:p>
          <a:pPr marL="0" lvl="0" indent="0" algn="ctr" defTabSz="844550">
            <a:lnSpc>
              <a:spcPct val="90000"/>
            </a:lnSpc>
            <a:spcBef>
              <a:spcPct val="0"/>
            </a:spcBef>
            <a:spcAft>
              <a:spcPct val="35000"/>
            </a:spcAft>
            <a:buNone/>
          </a:pPr>
          <a:r>
            <a:rPr lang="en-US" sz="1900" b="1" kern="1200" dirty="0"/>
            <a:t> 62.8% - Frw 4,417.2 billion</a:t>
          </a:r>
          <a:endParaRPr lang="en-GB" sz="1900" b="1" kern="1200" dirty="0"/>
        </a:p>
      </dsp:txBody>
      <dsp:txXfrm>
        <a:off x="7004076" y="111182"/>
        <a:ext cx="3473423" cy="407310"/>
      </dsp:txXfrm>
    </dsp:sp>
    <dsp:sp modelId="{53707E00-43DA-4FB3-BC9D-D1125507DF40}">
      <dsp:nvSpPr>
        <dsp:cNvPr id="0" name=""/>
        <dsp:cNvSpPr/>
      </dsp:nvSpPr>
      <dsp:spPr>
        <a:xfrm>
          <a:off x="-9016" y="3318"/>
          <a:ext cx="6946909" cy="577581"/>
        </a:xfrm>
        <a:prstGeom prst="round2SameRect">
          <a:avLst>
            <a:gd name="adj1" fmla="val 16670"/>
            <a:gd name="adj2" fmla="val 0"/>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1244600">
            <a:lnSpc>
              <a:spcPct val="90000"/>
            </a:lnSpc>
            <a:spcBef>
              <a:spcPct val="0"/>
            </a:spcBef>
            <a:spcAft>
              <a:spcPct val="35000"/>
            </a:spcAft>
            <a:buNone/>
          </a:pPr>
          <a:r>
            <a:rPr lang="en-US" sz="2800" kern="1200" dirty="0"/>
            <a:t>Economic Transformation</a:t>
          </a:r>
          <a:endParaRPr lang="en-GB" sz="2800" kern="1200" dirty="0"/>
        </a:p>
      </dsp:txBody>
      <dsp:txXfrm>
        <a:off x="19184" y="31518"/>
        <a:ext cx="6890509" cy="549381"/>
      </dsp:txXfrm>
    </dsp:sp>
    <dsp:sp modelId="{1088E9B2-7DBB-49EE-A816-0C3D55016AC6}">
      <dsp:nvSpPr>
        <dsp:cNvPr id="0" name=""/>
        <dsp:cNvSpPr/>
      </dsp:nvSpPr>
      <dsp:spPr>
        <a:xfrm>
          <a:off x="0" y="578226"/>
          <a:ext cx="10477500" cy="11553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290" tIns="34290" rIns="34290" bIns="34290" numCol="1" spcCol="1270" anchor="t" anchorCtr="0">
          <a:noAutofit/>
        </a:bodyPr>
        <a:lstStyle/>
        <a:p>
          <a:pPr marL="171450" lvl="1" indent="-171450" algn="l" defTabSz="800100">
            <a:lnSpc>
              <a:spcPct val="90000"/>
            </a:lnSpc>
            <a:spcBef>
              <a:spcPct val="0"/>
            </a:spcBef>
            <a:spcAft>
              <a:spcPct val="15000"/>
            </a:spcAft>
            <a:buNone/>
          </a:pPr>
          <a:r>
            <a:rPr lang="en-US" sz="1800" b="0" i="0" kern="1200" dirty="0"/>
            <a:t>The resources will support inclusive agricultural growth, infrastructure improvements (electricity, water, transport), urban and rural development, climate resilience, local manufacturing and exports, financial sector development, and job creation.</a:t>
          </a:r>
          <a:endParaRPr lang="en-GB" sz="1800" kern="1200" dirty="0"/>
        </a:p>
      </dsp:txBody>
      <dsp:txXfrm>
        <a:off x="0" y="578226"/>
        <a:ext cx="10477500" cy="1155336"/>
      </dsp:txXfrm>
    </dsp:sp>
    <dsp:sp modelId="{D37CBBFA-382C-4051-BD1E-BE9EE1DD2E7F}">
      <dsp:nvSpPr>
        <dsp:cNvPr id="0" name=""/>
        <dsp:cNvSpPr/>
      </dsp:nvSpPr>
      <dsp:spPr>
        <a:xfrm>
          <a:off x="7367461" y="1774989"/>
          <a:ext cx="3084670" cy="4762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6195" tIns="36195" rIns="36195" bIns="36195" numCol="1" spcCol="1270" anchor="b" anchorCtr="0">
          <a:noAutofit/>
        </a:bodyPr>
        <a:lstStyle/>
        <a:p>
          <a:pPr marL="0" lvl="0" indent="0" algn="l" defTabSz="844550">
            <a:lnSpc>
              <a:spcPct val="90000"/>
            </a:lnSpc>
            <a:spcBef>
              <a:spcPct val="0"/>
            </a:spcBef>
            <a:spcAft>
              <a:spcPct val="35000"/>
            </a:spcAft>
            <a:buNone/>
          </a:pPr>
          <a:r>
            <a:rPr lang="en-US" sz="1900" b="1" kern="1200" dirty="0"/>
            <a:t>21.7% - Frw 4,417.2 billion</a:t>
          </a:r>
          <a:endParaRPr lang="en-GB" sz="1900" b="1" kern="1200" dirty="0"/>
        </a:p>
      </dsp:txBody>
      <dsp:txXfrm>
        <a:off x="7367461" y="1774989"/>
        <a:ext cx="3084670" cy="476290"/>
      </dsp:txXfrm>
    </dsp:sp>
    <dsp:sp modelId="{AD5ADD3A-110E-410F-81DD-39D1BA14B47B}">
      <dsp:nvSpPr>
        <dsp:cNvPr id="0" name=""/>
        <dsp:cNvSpPr/>
      </dsp:nvSpPr>
      <dsp:spPr>
        <a:xfrm>
          <a:off x="-749" y="1754493"/>
          <a:ext cx="7020842" cy="577581"/>
        </a:xfrm>
        <a:prstGeom prst="round2SameRect">
          <a:avLst>
            <a:gd name="adj1" fmla="val 16670"/>
            <a:gd name="adj2" fmla="val 0"/>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1244600">
            <a:lnSpc>
              <a:spcPct val="90000"/>
            </a:lnSpc>
            <a:spcBef>
              <a:spcPct val="0"/>
            </a:spcBef>
            <a:spcAft>
              <a:spcPct val="35000"/>
            </a:spcAft>
            <a:buNone/>
          </a:pPr>
          <a:r>
            <a:rPr lang="en-US" sz="2800" kern="1200" dirty="0"/>
            <a:t>Social Transformation</a:t>
          </a:r>
          <a:endParaRPr lang="en-GB" sz="2800" kern="1200" dirty="0"/>
        </a:p>
      </dsp:txBody>
      <dsp:txXfrm>
        <a:off x="27451" y="1782693"/>
        <a:ext cx="6964442" cy="549381"/>
      </dsp:txXfrm>
    </dsp:sp>
    <dsp:sp modelId="{C33C4388-D8F8-46AF-8CF5-6EFACCFB042A}">
      <dsp:nvSpPr>
        <dsp:cNvPr id="0" name=""/>
        <dsp:cNvSpPr/>
      </dsp:nvSpPr>
      <dsp:spPr>
        <a:xfrm>
          <a:off x="0" y="2340022"/>
          <a:ext cx="10477500" cy="11553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290" tIns="34290" rIns="34290" bIns="34290" numCol="1" spcCol="1270" anchor="t" anchorCtr="0">
          <a:noAutofit/>
        </a:bodyPr>
        <a:lstStyle/>
        <a:p>
          <a:pPr marL="171450" lvl="1" indent="-171450" algn="l" defTabSz="800100">
            <a:lnSpc>
              <a:spcPct val="90000"/>
            </a:lnSpc>
            <a:spcBef>
              <a:spcPct val="0"/>
            </a:spcBef>
            <a:spcAft>
              <a:spcPct val="15000"/>
            </a:spcAft>
            <a:buNone/>
          </a:pPr>
          <a:r>
            <a:rPr lang="en-US" sz="1800" b="0" i="0" kern="1200" dirty="0"/>
            <a:t>This funding will focus on improving quality of healthcare and education, enhancing  social protection programs, promoting sustainable nutrition services, family and gender promotion as well as enhancing sustainable disaster management programs.</a:t>
          </a:r>
          <a:endParaRPr lang="en-GB" sz="1800" kern="1200" dirty="0"/>
        </a:p>
      </dsp:txBody>
      <dsp:txXfrm>
        <a:off x="0" y="2340022"/>
        <a:ext cx="10477500" cy="1155336"/>
      </dsp:txXfrm>
    </dsp:sp>
    <dsp:sp modelId="{DD3390EF-E96F-4715-BDA4-DE7CA529C376}">
      <dsp:nvSpPr>
        <dsp:cNvPr id="0" name=""/>
        <dsp:cNvSpPr/>
      </dsp:nvSpPr>
      <dsp:spPr>
        <a:xfrm>
          <a:off x="7156430" y="3479795"/>
          <a:ext cx="3321069" cy="5394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6195" tIns="36195" rIns="36195" bIns="36195" numCol="1" spcCol="1270" anchor="b" anchorCtr="0">
          <a:noAutofit/>
        </a:bodyPr>
        <a:lstStyle/>
        <a:p>
          <a:pPr marL="0" lvl="0" indent="0" algn="ctr" defTabSz="844550">
            <a:lnSpc>
              <a:spcPct val="90000"/>
            </a:lnSpc>
            <a:spcBef>
              <a:spcPct val="0"/>
            </a:spcBef>
            <a:spcAft>
              <a:spcPct val="35000"/>
            </a:spcAft>
            <a:buNone/>
          </a:pPr>
          <a:r>
            <a:rPr lang="en-US" sz="1900" b="1" kern="1200" dirty="0"/>
            <a:t>15.5% - Frw 1,088.4 billion</a:t>
          </a:r>
          <a:endParaRPr lang="en-GB" sz="1900" b="1" kern="1200" dirty="0"/>
        </a:p>
      </dsp:txBody>
      <dsp:txXfrm>
        <a:off x="7156430" y="3479795"/>
        <a:ext cx="3321069" cy="539455"/>
      </dsp:txXfrm>
    </dsp:sp>
    <dsp:sp modelId="{1BBDB616-B593-41DE-B822-27A96C6EF06C}">
      <dsp:nvSpPr>
        <dsp:cNvPr id="0" name=""/>
        <dsp:cNvSpPr/>
      </dsp:nvSpPr>
      <dsp:spPr>
        <a:xfrm>
          <a:off x="-422" y="3511536"/>
          <a:ext cx="6942169" cy="577581"/>
        </a:xfrm>
        <a:prstGeom prst="round2SameRect">
          <a:avLst>
            <a:gd name="adj1" fmla="val 16670"/>
            <a:gd name="adj2" fmla="val 0"/>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1333500">
            <a:lnSpc>
              <a:spcPct val="90000"/>
            </a:lnSpc>
            <a:spcBef>
              <a:spcPct val="0"/>
            </a:spcBef>
            <a:spcAft>
              <a:spcPct val="35000"/>
            </a:spcAft>
            <a:buNone/>
          </a:pPr>
          <a:r>
            <a:rPr lang="en-US" sz="3000" kern="1200" dirty="0"/>
            <a:t>Transformational governance</a:t>
          </a:r>
          <a:endParaRPr lang="en-GB" sz="3000" kern="1200" dirty="0"/>
        </a:p>
      </dsp:txBody>
      <dsp:txXfrm>
        <a:off x="27778" y="3539736"/>
        <a:ext cx="6885769" cy="549381"/>
      </dsp:txXfrm>
    </dsp:sp>
    <dsp:sp modelId="{7DA69BDD-649B-4F03-8401-4DBD1782A88C}">
      <dsp:nvSpPr>
        <dsp:cNvPr id="0" name=""/>
        <dsp:cNvSpPr/>
      </dsp:nvSpPr>
      <dsp:spPr>
        <a:xfrm>
          <a:off x="0" y="4101819"/>
          <a:ext cx="10477500" cy="11553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290" tIns="34290" rIns="34290" bIns="34290" numCol="1" spcCol="1270" anchor="t" anchorCtr="0">
          <a:noAutofit/>
        </a:bodyPr>
        <a:lstStyle/>
        <a:p>
          <a:pPr marL="171450" lvl="1" indent="-171450" algn="l" defTabSz="800100">
            <a:lnSpc>
              <a:spcPct val="90000"/>
            </a:lnSpc>
            <a:spcBef>
              <a:spcPct val="0"/>
            </a:spcBef>
            <a:spcAft>
              <a:spcPct val="15000"/>
            </a:spcAft>
            <a:buNone/>
          </a:pPr>
          <a:r>
            <a:rPr lang="en-US" sz="1800" b="0" i="0" kern="1200" dirty="0"/>
            <a:t>The allocation will target quality service delivery, good governance and transformational leadership, public finance management, justice system strengthening, peace and security maintenance, crime prevention, and the reinforcement of economic diplomacy.</a:t>
          </a:r>
          <a:endParaRPr lang="en-GB" sz="1800" kern="1200" dirty="0"/>
        </a:p>
      </dsp:txBody>
      <dsp:txXfrm>
        <a:off x="0" y="4101819"/>
        <a:ext cx="10477500" cy="1155336"/>
      </dsp:txXfrm>
    </dsp:sp>
  </dsp:spTree>
</dsp:drawing>
</file>

<file path=ppt/diagrams/layout1.xml><?xml version="1.0" encoding="utf-8"?>
<dgm:layoutDef xmlns:dgm="http://schemas.openxmlformats.org/drawingml/2006/diagram" xmlns:a="http://schemas.openxmlformats.org/drawingml/2006/main" uniqueId="urn:microsoft.com/office/officeart/2011/layout/TabList">
  <dgm:title val="Tab List"/>
  <dgm:desc val="Use to show non-sequential or grouped blocks of information. Works well for lists with a small amount of Level 1 text. The first Level 2 displays next to the Level 1 text  and the remaining Level 2 text appears beneath the Level 1 text."/>
  <dgm:catLst>
    <dgm:cat type="list" pri="4500"/>
    <dgm:cat type="officeonline" pri="11000"/>
  </dgm:catLst>
  <dgm:sampData>
    <dgm:dataModel>
      <dgm:ptLst>
        <dgm:pt modelId="0" type="doc"/>
        <dgm:pt modelId="10">
          <dgm:prSet phldr="1"/>
        </dgm:pt>
        <dgm:pt modelId="11">
          <dgm:prSet phldr="1"/>
        </dgm:pt>
        <dgm:pt modelId="12">
          <dgm:prSet phldr="1"/>
        </dgm:pt>
        <dgm:pt modelId="20">
          <dgm:prSet phldr="1"/>
        </dgm:pt>
        <dgm:pt modelId="21">
          <dgm:prSet phldr="1"/>
        </dgm:pt>
        <dgm:pt modelId="22">
          <dgm:prSet phldr="1"/>
        </dgm:pt>
        <dgm:pt modelId="30">
          <dgm:prSet phldr="1"/>
        </dgm:pt>
        <dgm:pt modelId="31">
          <dgm:prSet phldr="1"/>
        </dgm:pt>
        <dgm:pt modelId="32">
          <dgm:prSet phldr="1"/>
        </dgm:pt>
      </dgm:ptLst>
      <dgm:cxnLst>
        <dgm:cxn modelId="40" srcId="0" destId="10" srcOrd="0" destOrd="0"/>
        <dgm:cxn modelId="41" srcId="10" destId="11" srcOrd="0" destOrd="0"/>
        <dgm:cxn modelId="42" srcId="10" destId="12" srcOrd="0" destOrd="0"/>
        <dgm:cxn modelId="50" srcId="0" destId="20" srcOrd="1" destOrd="0"/>
        <dgm:cxn modelId="51" srcId="20" destId="21" srcOrd="1" destOrd="0"/>
        <dgm:cxn modelId="52" srcId="20" destId="22" srcOrd="1" destOrd="0"/>
        <dgm:cxn modelId="60" srcId="0" destId="30" srcOrd="2" destOrd="0"/>
        <dgm:cxn modelId="61" srcId="30" destId="31" srcOrd="2" destOrd="0"/>
        <dgm:cxn modelId="62" srcId="30" destId="32"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dgm:chPref val="3"/>
      <dgm:dir/>
      <dgm:animOne val="branch"/>
      <dgm:animLvl val="lvl"/>
    </dgm:varLst>
    <dgm:alg type="lin">
      <dgm:param type="linDir" val="fromT"/>
    </dgm:alg>
    <dgm:shape xmlns:r="http://schemas.openxmlformats.org/officeDocument/2006/relationships" r:blip="">
      <dgm:adjLst/>
    </dgm:shape>
    <dgm:constrLst>
      <dgm:constr type="w" for="ch" forName="Child" refType="w"/>
      <dgm:constr type="h" for="ch" forName="Child" refType="h" fact="0.6667"/>
      <dgm:constr type="primFontSz" for="des" forName="Parent" op="equ" val="65"/>
      <dgm:constr type="primFontSz" for="des" forName="Child" op="equ" val="65"/>
      <dgm:constr type="primFontSz" for="des" forName="FirstChild" op="equ" val="65"/>
      <dgm:constr type="primFontSz" for="des" forName="Child" refType="primFontSz" refFor="des" refForName="Parent" op="lte"/>
      <dgm:constr type="primFontSz" for="des" forName="FirstChild" refType="primFontSz" refFor="des" refForName="Parent" op="lte"/>
      <dgm:constr type="primFontSz" for="des" forName="Child" refType="primFontSz" refFor="des" refForName="FirstChild" op="lte"/>
      <dgm:constr type="w" for="ch" forName="composite" refType="w"/>
      <dgm:constr type="h" for="ch" forName="composite" refType="h" fact="0.3333"/>
      <dgm:constr type="sp" refType="h" refFor="ch" refForName="composite" op="equ" fact="0.05"/>
      <dgm:constr type="h" for="ch" forName="sibTrans" refType="h" refFor="ch" refForName="composite" op="equ" fact="0.05"/>
      <dgm:constr type="w" for="ch" forName="sibTrans" refType="h" refFor="ch" refForName="sibTrans" op="equ"/>
    </dgm:constrLst>
    <dgm:forEach name="nodesForEach" axis="ch" ptType="node">
      <dgm:layoutNode name="composite">
        <dgm:alg type="composite"/>
        <dgm:shape xmlns:r="http://schemas.openxmlformats.org/officeDocument/2006/relationships" r:blip="">
          <dgm:adjLst/>
        </dgm:shape>
        <dgm:choose name="Name1">
          <dgm:if name="Name2" func="var" arg="dir" op="equ" val="norm">
            <dgm:constrLst>
              <dgm:constr type="l" for="ch" forName="Accent" refType="w" fact="0"/>
              <dgm:constr type="b" for="ch" forName="Accent" refType="h"/>
              <dgm:constr type="w" for="ch" forName="Accent" refType="w"/>
              <dgm:constr type="h" for="ch" forName="Accent" refType="h" fact="0"/>
              <dgm:constr type="l" for="ch" forName="FirstChild" refType="w" fact="0.26"/>
              <dgm:constr type="t" for="ch" forName="FirstChild" refType="h" fact="0"/>
              <dgm:constr type="w" for="ch" forName="FirstChild" refType="w" fact="0.74"/>
              <dgm:constr type="h" for="ch" forName="FirstChild" refType="h"/>
              <dgm:constr type="l" for="ch" forName="Parent" refType="w" fact="0"/>
              <dgm:constr type="t" for="ch" forName="Parent" refType="h" fact="0"/>
              <dgm:constr type="w" for="ch" forName="Parent" refType="w" fact="0.26"/>
              <dgm:constr type="h" for="ch" forName="Parent" refType="h"/>
            </dgm:constrLst>
          </dgm:if>
          <dgm:else name="Name3">
            <dgm:constrLst>
              <dgm:constr type="l" for="ch" forName="Accent" refType="w" fact="0"/>
              <dgm:constr type="b" for="ch" forName="Accent" refType="h"/>
              <dgm:constr type="w" for="ch" forName="Accent" refType="w"/>
              <dgm:constr type="h" for="ch" forName="Accent" refType="h" fact="0"/>
              <dgm:constr type="r" for="ch" forName="FirstChild" refType="w" fact="0.74"/>
              <dgm:constr type="t" for="ch" forName="FirstChild" refType="h" fact="0"/>
              <dgm:constr type="w" for="ch" forName="FirstChild" refType="w" fact="0.74"/>
              <dgm:constr type="h" for="ch" forName="FirstChild" refType="h"/>
              <dgm:constr type="r" for="ch" forName="Parent" refType="w"/>
              <dgm:constr type="t" for="ch" forName="Parent" refType="h" fact="0"/>
              <dgm:constr type="w" for="ch" forName="Parent" refType="w" fact="0.26"/>
              <dgm:constr type="h" for="ch" forName="Parent" refType="h"/>
            </dgm:constrLst>
          </dgm:else>
        </dgm:choose>
        <dgm:layoutNode name="FirstChild" styleLbl="revTx">
          <dgm:varLst>
            <dgm:chMax val="0"/>
            <dgm:chPref val="0"/>
            <dgm:bulletEnabled val="1"/>
          </dgm:varLst>
          <dgm:choose name="Name4">
            <dgm:if name="Name5" func="var" arg="dir" op="equ" val="norm">
              <dgm:alg type="tx">
                <dgm:param type="parTxLTRAlign" val="l"/>
                <dgm:param type="txAnchorVert" val="b"/>
                <dgm:param type="txAnchorVertCh" val="b"/>
                <dgm:param type="parTxRTLAlign" val="l"/>
              </dgm:alg>
            </dgm:if>
            <dgm:else name="Name6">
              <dgm:alg type="tx">
                <dgm:param type="parTxLTRAlign" val="r"/>
                <dgm:param type="shpTxLTRAlignCh" val="r"/>
                <dgm:param type="txAnchorVert" val="b"/>
                <dgm:param type="txAnchorVertCh" val="b"/>
                <dgm:param type="parTxRTLAlign" val="r"/>
              </dgm:alg>
            </dgm:else>
          </dgm:choose>
          <dgm:shape xmlns:r="http://schemas.openxmlformats.org/officeDocument/2006/relationships" type="rect" r:blip="">
            <dgm:adjLst/>
          </dgm:shape>
          <dgm:choose name="Name7">
            <dgm:if name="Name8" axis="ch" ptType="node" func="cnt" op="gte" val="1">
              <dgm:presOf axis="ch desOrSelf" ptType="node node" st="1 1" cnt="1 0"/>
            </dgm:if>
            <dgm:else name="Name9">
              <dgm:presOf/>
            </dgm:else>
          </dgm:choos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 styleLbl="alignNode1">
          <dgm:varLst>
            <dgm:chMax val="3"/>
            <dgm:chPref val="3"/>
            <dgm:bulletEnabled val="1"/>
          </dgm:varLst>
          <dgm:alg type="tx">
            <dgm:param type="shpTxLTRAlignCh" val="ctr"/>
            <dgm:param type="txAnchorVertCh" val="mid"/>
          </dgm:alg>
          <dgm:shape xmlns:r="http://schemas.openxmlformats.org/officeDocument/2006/relationships" type="round2SameRect" r:blip="">
            <dgm:adjLst>
              <dgm:adj idx="1" val="0.1667"/>
              <dgm:adj idx="2" val="0"/>
            </dgm:adjLst>
          </dgm:shape>
          <dgm:presOf axis="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Accent" styleLbl="parChTrans1D1">
          <dgm:alg type="sp"/>
          <dgm:shape xmlns:r="http://schemas.openxmlformats.org/officeDocument/2006/relationships" type="line" r:blip="" zOrderOff="-99999">
            <dgm:adjLst/>
          </dgm:shape>
          <dgm:presOf/>
        </dgm:layoutNode>
      </dgm:layoutNode>
      <dgm:choose name="Name10">
        <dgm:if name="Name11" axis="ch" ptType="node" st="2" cnt="1" func="cnt" op="gte" val="1">
          <dgm:layoutNode name="Child" styleLbl="revTx">
            <dgm:varLst>
              <dgm:chMax val="0"/>
              <dgm:chPref val="0"/>
              <dgm:bulletEnabled val="1"/>
            </dgm:varLst>
            <dgm:choose name="Name12">
              <dgm:if name="Name13" func="var" arg="dir" op="equ" val="norm">
                <dgm:alg type="tx">
                  <dgm:param type="stBulletLvl" val="1"/>
                  <dgm:param type="parTxLTRAlign" val="l"/>
                  <dgm:param type="parTxRTLAlign" val="l"/>
                  <dgm:param type="txAnchorVert" val="t"/>
                </dgm:alg>
              </dgm:if>
              <dgm:else name="Name14">
                <dgm:alg type="tx">
                  <dgm:param type="stBulletLvl" val="1"/>
                  <dgm:param type="parTxLTRAlign" val="r"/>
                  <dgm:param type="shpTxLTRAlignCh" val="r"/>
                  <dgm:param type="txAnchorVert" val="t"/>
                  <dgm:param type="parTxRTLAlign" val="r"/>
                </dgm:alg>
              </dgm:else>
            </dgm:choose>
            <dgm:shape xmlns:r="http://schemas.openxmlformats.org/officeDocument/2006/relationships" type="rect" r:blip="">
              <dgm:adjLst/>
            </dgm:shape>
            <dgm:presOf axis="ch desOrSelf" ptType="node node" st="2 1" cnt="0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if>
        <dgm:else name="Name15"/>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0.74562</cdr:x>
      <cdr:y>0.04139</cdr:y>
    </cdr:from>
    <cdr:to>
      <cdr:x>1</cdr:x>
      <cdr:y>0.66617</cdr:y>
    </cdr:to>
    <cdr:sp macro="" textlink="">
      <cdr:nvSpPr>
        <cdr:cNvPr id="2" name="Rectangle 1">
          <a:extLst xmlns:a="http://schemas.openxmlformats.org/drawingml/2006/main">
            <a:ext uri="{FF2B5EF4-FFF2-40B4-BE49-F238E27FC236}">
              <a16:creationId xmlns:a16="http://schemas.microsoft.com/office/drawing/2014/main" id="{7D461682-42A7-37D4-A803-68D3331868F4}"/>
            </a:ext>
          </a:extLst>
        </cdr:cNvPr>
        <cdr:cNvSpPr/>
      </cdr:nvSpPr>
      <cdr:spPr>
        <a:xfrm xmlns:a="http://schemas.openxmlformats.org/drawingml/2006/main">
          <a:off x="5347718" y="207389"/>
          <a:ext cx="1824459" cy="3130542"/>
        </a:xfrm>
        <a:prstGeom xmlns:a="http://schemas.openxmlformats.org/drawingml/2006/main" prst="rect">
          <a:avLst/>
        </a:prstGeom>
        <a:solidFill xmlns:a="http://schemas.openxmlformats.org/drawingml/2006/main">
          <a:schemeClr val="accent6">
            <a:lumMod val="40000"/>
            <a:lumOff val="60000"/>
          </a:schemeClr>
        </a:solidFill>
        <a:ln xmlns:a="http://schemas.openxmlformats.org/drawingml/2006/main">
          <a:noFill/>
        </a:ln>
      </cdr:spPr>
      <cdr:style>
        <a:lnRef xmlns:a="http://schemas.openxmlformats.org/drawingml/2006/main" idx="2">
          <a:schemeClr val="accent1">
            <a:shade val="15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pPr marL="0" marR="0" lvl="0" indent="0" defTabSz="914400" eaLnBrk="1" fontAlgn="auto" latinLnBrk="0" hangingPunct="1">
            <a:lnSpc>
              <a:spcPct val="100000"/>
            </a:lnSpc>
            <a:spcBef>
              <a:spcPts val="0"/>
            </a:spcBef>
            <a:spcAft>
              <a:spcPts val="300"/>
            </a:spcAft>
            <a:buClrTx/>
            <a:buSzTx/>
            <a:buFontTx/>
            <a:buNone/>
            <a:tabLst/>
            <a:defRPr/>
          </a:pPr>
          <a:r>
            <a:rPr lang="es-ES" sz="1600" dirty="0">
              <a:solidFill>
                <a:schemeClr val="tx1"/>
              </a:solidFill>
              <a:effectLst/>
              <a:latin typeface="+mn-lt"/>
              <a:ea typeface="+mn-ea"/>
              <a:cs typeface="+mn-cs"/>
            </a:rPr>
            <a:t>Seychelles 460%</a:t>
          </a:r>
        </a:p>
        <a:p xmlns:a="http://schemas.openxmlformats.org/drawingml/2006/main">
          <a:pPr marL="0" marR="0" lvl="0" indent="0" defTabSz="914400" eaLnBrk="1" fontAlgn="auto" latinLnBrk="0" hangingPunct="1">
            <a:lnSpc>
              <a:spcPct val="100000"/>
            </a:lnSpc>
            <a:spcBef>
              <a:spcPts val="0"/>
            </a:spcBef>
            <a:spcAft>
              <a:spcPts val="300"/>
            </a:spcAft>
            <a:buClrTx/>
            <a:buSzTx/>
            <a:buFontTx/>
            <a:buNone/>
            <a:tabLst/>
            <a:defRPr/>
          </a:pPr>
          <a:r>
            <a:rPr lang="es-ES" sz="1600" dirty="0">
              <a:solidFill>
                <a:schemeClr val="tx1"/>
              </a:solidFill>
              <a:effectLst/>
              <a:latin typeface="+mn-lt"/>
              <a:ea typeface="+mn-ea"/>
              <a:cs typeface="+mn-cs"/>
            </a:rPr>
            <a:t>Rwanda 376%</a:t>
          </a:r>
        </a:p>
        <a:p xmlns:a="http://schemas.openxmlformats.org/drawingml/2006/main">
          <a:pPr marL="0" marR="0" lvl="0" indent="0" defTabSz="914400" eaLnBrk="1" fontAlgn="auto" latinLnBrk="0" hangingPunct="1">
            <a:lnSpc>
              <a:spcPct val="100000"/>
            </a:lnSpc>
            <a:spcBef>
              <a:spcPts val="0"/>
            </a:spcBef>
            <a:spcAft>
              <a:spcPts val="300"/>
            </a:spcAft>
            <a:buClrTx/>
            <a:buSzTx/>
            <a:buFontTx/>
            <a:buNone/>
            <a:tabLst/>
            <a:defRPr/>
          </a:pPr>
          <a:r>
            <a:rPr lang="es-ES" sz="1600" dirty="0" err="1">
              <a:solidFill>
                <a:schemeClr val="tx1"/>
              </a:solidFill>
              <a:effectLst/>
              <a:latin typeface="+mn-lt"/>
              <a:ea typeface="+mn-ea"/>
              <a:cs typeface="+mn-cs"/>
            </a:rPr>
            <a:t>Ethiopia</a:t>
          </a:r>
          <a:r>
            <a:rPr lang="es-ES" sz="1600" baseline="0" dirty="0">
              <a:solidFill>
                <a:schemeClr val="tx1"/>
              </a:solidFill>
              <a:effectLst/>
              <a:latin typeface="+mn-lt"/>
              <a:ea typeface="+mn-ea"/>
              <a:cs typeface="+mn-cs"/>
            </a:rPr>
            <a:t> 277%</a:t>
          </a:r>
        </a:p>
        <a:p xmlns:a="http://schemas.openxmlformats.org/drawingml/2006/main">
          <a:pPr marL="0" marR="0" lvl="0" indent="0" defTabSz="914400" eaLnBrk="1" fontAlgn="auto" latinLnBrk="0" hangingPunct="1">
            <a:lnSpc>
              <a:spcPct val="100000"/>
            </a:lnSpc>
            <a:spcBef>
              <a:spcPts val="0"/>
            </a:spcBef>
            <a:spcAft>
              <a:spcPts val="300"/>
            </a:spcAft>
            <a:buClrTx/>
            <a:buSzTx/>
            <a:buFontTx/>
            <a:buNone/>
            <a:tabLst/>
            <a:defRPr/>
          </a:pPr>
          <a:r>
            <a:rPr lang="es-ES" sz="1600" baseline="0" dirty="0">
              <a:solidFill>
                <a:schemeClr val="tx1"/>
              </a:solidFill>
              <a:effectLst/>
              <a:latin typeface="+mn-lt"/>
              <a:ea typeface="+mn-ea"/>
              <a:cs typeface="+mn-cs"/>
            </a:rPr>
            <a:t>Tanzania 231%</a:t>
          </a:r>
        </a:p>
        <a:p xmlns:a="http://schemas.openxmlformats.org/drawingml/2006/main">
          <a:pPr marL="0" marR="0" lvl="0" indent="0" defTabSz="914400" eaLnBrk="1" fontAlgn="auto" latinLnBrk="0" hangingPunct="1">
            <a:lnSpc>
              <a:spcPct val="100000"/>
            </a:lnSpc>
            <a:spcBef>
              <a:spcPts val="0"/>
            </a:spcBef>
            <a:spcAft>
              <a:spcPts val="300"/>
            </a:spcAft>
            <a:buClrTx/>
            <a:buSzTx/>
            <a:buFontTx/>
            <a:buNone/>
            <a:tabLst/>
            <a:defRPr/>
          </a:pPr>
          <a:r>
            <a:rPr lang="es-ES" sz="1600" baseline="0" dirty="0">
              <a:solidFill>
                <a:schemeClr val="tx1"/>
              </a:solidFill>
              <a:effectLst/>
              <a:latin typeface="+mn-lt"/>
              <a:ea typeface="+mn-ea"/>
              <a:cs typeface="+mn-cs"/>
            </a:rPr>
            <a:t>Uganda 216%</a:t>
          </a:r>
        </a:p>
        <a:p xmlns:a="http://schemas.openxmlformats.org/drawingml/2006/main">
          <a:pPr marL="0" marR="0" lvl="0" indent="0" defTabSz="914400" eaLnBrk="1" fontAlgn="auto" latinLnBrk="0" hangingPunct="1">
            <a:lnSpc>
              <a:spcPct val="100000"/>
            </a:lnSpc>
            <a:spcBef>
              <a:spcPts val="0"/>
            </a:spcBef>
            <a:spcAft>
              <a:spcPts val="300"/>
            </a:spcAft>
            <a:buClrTx/>
            <a:buSzTx/>
            <a:buFontTx/>
            <a:buNone/>
            <a:tabLst/>
            <a:defRPr/>
          </a:pPr>
          <a:r>
            <a:rPr lang="es-ES" sz="1600" b="1" baseline="0" dirty="0">
              <a:solidFill>
                <a:schemeClr val="tx1"/>
              </a:solidFill>
              <a:effectLst/>
              <a:latin typeface="+mn-lt"/>
              <a:ea typeface="+mn-ea"/>
              <a:cs typeface="+mn-cs"/>
            </a:rPr>
            <a:t>East Africa 189%</a:t>
          </a:r>
        </a:p>
        <a:p xmlns:a="http://schemas.openxmlformats.org/drawingml/2006/main">
          <a:pPr marL="0" marR="0" lvl="0" indent="0" defTabSz="914400" eaLnBrk="1" fontAlgn="auto" latinLnBrk="0" hangingPunct="1">
            <a:lnSpc>
              <a:spcPct val="100000"/>
            </a:lnSpc>
            <a:spcBef>
              <a:spcPts val="0"/>
            </a:spcBef>
            <a:spcAft>
              <a:spcPts val="300"/>
            </a:spcAft>
            <a:buClrTx/>
            <a:buSzTx/>
            <a:buFontTx/>
            <a:buNone/>
            <a:tabLst/>
            <a:defRPr/>
          </a:pPr>
          <a:r>
            <a:rPr lang="es-ES" sz="1600" baseline="0" dirty="0">
              <a:solidFill>
                <a:schemeClr val="tx1"/>
              </a:solidFill>
              <a:effectLst/>
              <a:latin typeface="+mn-lt"/>
              <a:ea typeface="+mn-ea"/>
              <a:cs typeface="+mn-cs"/>
            </a:rPr>
            <a:t>Somalia 182%</a:t>
          </a:r>
        </a:p>
        <a:p xmlns:a="http://schemas.openxmlformats.org/drawingml/2006/main">
          <a:pPr marL="0" marR="0" lvl="0" indent="0" defTabSz="914400" eaLnBrk="1" fontAlgn="auto" latinLnBrk="0" hangingPunct="1">
            <a:lnSpc>
              <a:spcPct val="100000"/>
            </a:lnSpc>
            <a:spcBef>
              <a:spcPts val="0"/>
            </a:spcBef>
            <a:spcAft>
              <a:spcPts val="300"/>
            </a:spcAft>
            <a:buClrTx/>
            <a:buSzTx/>
            <a:buFontTx/>
            <a:buNone/>
            <a:tabLst/>
            <a:defRPr/>
          </a:pPr>
          <a:r>
            <a:rPr lang="es-ES" sz="1600" baseline="0" dirty="0" err="1">
              <a:solidFill>
                <a:schemeClr val="tx1"/>
              </a:solidFill>
              <a:effectLst/>
              <a:latin typeface="+mn-lt"/>
              <a:ea typeface="+mn-ea"/>
              <a:cs typeface="+mn-cs"/>
            </a:rPr>
            <a:t>Kenya</a:t>
          </a:r>
          <a:r>
            <a:rPr lang="es-ES" sz="1600" baseline="0" dirty="0">
              <a:solidFill>
                <a:schemeClr val="tx1"/>
              </a:solidFill>
              <a:effectLst/>
              <a:latin typeface="+mn-lt"/>
              <a:ea typeface="+mn-ea"/>
              <a:cs typeface="+mn-cs"/>
            </a:rPr>
            <a:t> 179%</a:t>
          </a:r>
        </a:p>
        <a:p xmlns:a="http://schemas.openxmlformats.org/drawingml/2006/main">
          <a:pPr marL="0" marR="0" lvl="0" indent="0" defTabSz="914400" eaLnBrk="1" fontAlgn="auto" latinLnBrk="0" hangingPunct="1">
            <a:lnSpc>
              <a:spcPct val="100000"/>
            </a:lnSpc>
            <a:spcBef>
              <a:spcPts val="0"/>
            </a:spcBef>
            <a:spcAft>
              <a:spcPts val="300"/>
            </a:spcAft>
            <a:buClrTx/>
            <a:buSzTx/>
            <a:buFontTx/>
            <a:buNone/>
            <a:tabLst/>
            <a:defRPr/>
          </a:pPr>
          <a:r>
            <a:rPr lang="es-ES" sz="1600" baseline="0" dirty="0" err="1">
              <a:solidFill>
                <a:schemeClr val="tx1"/>
              </a:solidFill>
              <a:effectLst/>
              <a:latin typeface="+mn-lt"/>
              <a:ea typeface="+mn-ea"/>
              <a:cs typeface="+mn-cs"/>
            </a:rPr>
            <a:t>Comoros</a:t>
          </a:r>
          <a:r>
            <a:rPr lang="es-ES" sz="1600" baseline="0" dirty="0">
              <a:solidFill>
                <a:schemeClr val="tx1"/>
              </a:solidFill>
              <a:effectLst/>
              <a:latin typeface="+mn-lt"/>
              <a:ea typeface="+mn-ea"/>
              <a:cs typeface="+mn-cs"/>
            </a:rPr>
            <a:t> 151%</a:t>
          </a:r>
        </a:p>
        <a:p xmlns:a="http://schemas.openxmlformats.org/drawingml/2006/main">
          <a:pPr marL="0" marR="0" lvl="0" indent="0" defTabSz="914400" eaLnBrk="1" fontAlgn="auto" latinLnBrk="0" hangingPunct="1">
            <a:lnSpc>
              <a:spcPct val="100000"/>
            </a:lnSpc>
            <a:spcBef>
              <a:spcPts val="0"/>
            </a:spcBef>
            <a:spcAft>
              <a:spcPts val="300"/>
            </a:spcAft>
            <a:buClrTx/>
            <a:buSzTx/>
            <a:buFontTx/>
            <a:buNone/>
            <a:tabLst/>
            <a:defRPr/>
          </a:pPr>
          <a:r>
            <a:rPr lang="es-ES" sz="1600" b="1" baseline="0" dirty="0">
              <a:solidFill>
                <a:schemeClr val="tx1"/>
              </a:solidFill>
              <a:effectLst/>
              <a:latin typeface="+mn-lt"/>
              <a:ea typeface="+mn-ea"/>
              <a:cs typeface="+mn-cs"/>
            </a:rPr>
            <a:t>Africa 147%</a:t>
          </a:r>
        </a:p>
        <a:p xmlns:a="http://schemas.openxmlformats.org/drawingml/2006/main">
          <a:pPr marL="0" marR="0" lvl="0" indent="0" defTabSz="914400" eaLnBrk="1" fontAlgn="auto" latinLnBrk="0" hangingPunct="1">
            <a:lnSpc>
              <a:spcPct val="100000"/>
            </a:lnSpc>
            <a:spcBef>
              <a:spcPts val="0"/>
            </a:spcBef>
            <a:spcAft>
              <a:spcPts val="100"/>
            </a:spcAft>
            <a:buClrTx/>
            <a:buSzTx/>
            <a:buFontTx/>
            <a:buNone/>
            <a:tabLst/>
            <a:defRPr/>
          </a:pPr>
          <a:endParaRPr lang="es-ES" sz="1600" baseline="0" dirty="0">
            <a:solidFill>
              <a:schemeClr val="tx1"/>
            </a:solidFill>
            <a:effectLst/>
            <a:latin typeface="+mn-lt"/>
            <a:ea typeface="+mn-ea"/>
            <a:cs typeface="+mn-cs"/>
          </a:endParaRPr>
        </a:p>
        <a:p xmlns:a="http://schemas.openxmlformats.org/drawingml/2006/main">
          <a:pPr marL="0" marR="0" lvl="0" indent="0" defTabSz="914400" eaLnBrk="1" fontAlgn="auto" latinLnBrk="0" hangingPunct="1">
            <a:lnSpc>
              <a:spcPct val="100000"/>
            </a:lnSpc>
            <a:spcBef>
              <a:spcPts val="0"/>
            </a:spcBef>
            <a:spcAft>
              <a:spcPts val="100"/>
            </a:spcAft>
            <a:buClrTx/>
            <a:buSzTx/>
            <a:buFontTx/>
            <a:buNone/>
            <a:tabLst/>
            <a:defRPr/>
          </a:pPr>
          <a:endParaRPr lang="en-US" sz="1000" dirty="0">
            <a:solidFill>
              <a:schemeClr val="tx1"/>
            </a:solidFill>
            <a:effectLst/>
          </a:endParaRPr>
        </a:p>
        <a:p xmlns:a="http://schemas.openxmlformats.org/drawingml/2006/main">
          <a:pPr>
            <a:spcAft>
              <a:spcPts val="100"/>
            </a:spcAft>
          </a:pPr>
          <a:endParaRPr lang="en-US" kern="1200" dirty="0"/>
        </a:p>
      </cdr:txBody>
    </cdr:sp>
  </cdr:relSizeAnchor>
  <cdr:relSizeAnchor xmlns:cdr="http://schemas.openxmlformats.org/drawingml/2006/chartDrawing">
    <cdr:from>
      <cdr:x>0.74532</cdr:x>
      <cdr:y>0.68859</cdr:y>
    </cdr:from>
    <cdr:to>
      <cdr:x>1</cdr:x>
      <cdr:y>0.89749</cdr:y>
    </cdr:to>
    <cdr:sp macro="" textlink="">
      <cdr:nvSpPr>
        <cdr:cNvPr id="3" name="Rectangle 2">
          <a:extLst xmlns:a="http://schemas.openxmlformats.org/drawingml/2006/main">
            <a:ext uri="{FF2B5EF4-FFF2-40B4-BE49-F238E27FC236}">
              <a16:creationId xmlns:a16="http://schemas.microsoft.com/office/drawing/2014/main" id="{4B35A7EB-4186-DE05-7AB2-D8B682C57DEC}"/>
            </a:ext>
          </a:extLst>
        </cdr:cNvPr>
        <cdr:cNvSpPr/>
      </cdr:nvSpPr>
      <cdr:spPr>
        <a:xfrm xmlns:a="http://schemas.openxmlformats.org/drawingml/2006/main">
          <a:off x="3647093" y="2260600"/>
          <a:ext cx="1246217" cy="685800"/>
        </a:xfrm>
        <a:prstGeom xmlns:a="http://schemas.openxmlformats.org/drawingml/2006/main" prst="rect">
          <a:avLst/>
        </a:prstGeom>
        <a:solidFill xmlns:a="http://schemas.openxmlformats.org/drawingml/2006/main">
          <a:srgbClr val="FF9393"/>
        </a:solidFill>
        <a:ln xmlns:a="http://schemas.openxmlformats.org/drawingml/2006/main">
          <a:noFill/>
        </a:ln>
      </cdr:spPr>
      <cdr:style>
        <a:lnRef xmlns:a="http://schemas.openxmlformats.org/drawingml/2006/main" idx="2">
          <a:schemeClr val="accent1">
            <a:shade val="15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lvl="0">
            <a:defRPr/>
          </a:pPr>
          <a:r>
            <a:rPr lang="es-ES" sz="1600" dirty="0">
              <a:solidFill>
                <a:schemeClr val="tx1"/>
              </a:solidFill>
            </a:rPr>
            <a:t>Burundi 89%</a:t>
          </a:r>
        </a:p>
        <a:p xmlns:a="http://schemas.openxmlformats.org/drawingml/2006/main">
          <a:pPr lvl="0">
            <a:defRPr/>
          </a:pPr>
          <a:r>
            <a:rPr lang="es-ES" sz="1600" dirty="0" err="1">
              <a:solidFill>
                <a:schemeClr val="tx1"/>
              </a:solidFill>
            </a:rPr>
            <a:t>Djibouti</a:t>
          </a:r>
          <a:r>
            <a:rPr lang="es-ES" sz="1600" dirty="0">
              <a:solidFill>
                <a:schemeClr val="tx1"/>
              </a:solidFill>
            </a:rPr>
            <a:t> 87%</a:t>
          </a:r>
        </a:p>
        <a:p xmlns:a="http://schemas.openxmlformats.org/drawingml/2006/main">
          <a:pPr lvl="0">
            <a:defRPr/>
          </a:pPr>
          <a:r>
            <a:rPr lang="es-ES" sz="1600" dirty="0">
              <a:solidFill>
                <a:schemeClr val="tx1"/>
              </a:solidFill>
            </a:rPr>
            <a:t>Madagascar 54%</a:t>
          </a:r>
        </a:p>
        <a:p xmlns:a="http://schemas.openxmlformats.org/drawingml/2006/main">
          <a:pPr marL="0" marR="0" lvl="0" indent="0" defTabSz="914400" eaLnBrk="1" fontAlgn="auto" latinLnBrk="0" hangingPunct="1">
            <a:lnSpc>
              <a:spcPct val="100000"/>
            </a:lnSpc>
            <a:spcBef>
              <a:spcPts val="0"/>
            </a:spcBef>
            <a:spcAft>
              <a:spcPts val="0"/>
            </a:spcAft>
            <a:buClrTx/>
            <a:buSzTx/>
            <a:buFontTx/>
            <a:buNone/>
            <a:tabLst/>
            <a:defRPr/>
          </a:pPr>
          <a:r>
            <a:rPr lang="es-ES" sz="1600" dirty="0">
              <a:solidFill>
                <a:schemeClr val="tx1"/>
              </a:solidFill>
              <a:effectLst/>
              <a:latin typeface="+mn-lt"/>
              <a:ea typeface="+mn-ea"/>
              <a:cs typeface="+mn-cs"/>
            </a:rPr>
            <a:t>D</a:t>
          </a:r>
          <a:r>
            <a:rPr lang="es-ES" sz="1600" baseline="0" dirty="0">
              <a:solidFill>
                <a:schemeClr val="tx1"/>
              </a:solidFill>
              <a:effectLst/>
              <a:latin typeface="+mn-lt"/>
              <a:ea typeface="+mn-ea"/>
              <a:cs typeface="+mn-cs"/>
            </a:rPr>
            <a:t>R Congo </a:t>
          </a:r>
          <a:r>
            <a:rPr lang="es-ES" sz="1600" dirty="0">
              <a:solidFill>
                <a:schemeClr val="tx1"/>
              </a:solidFill>
              <a:effectLst/>
              <a:latin typeface="+mn-lt"/>
              <a:ea typeface="+mn-ea"/>
              <a:cs typeface="+mn-cs"/>
            </a:rPr>
            <a:t>42%</a:t>
          </a:r>
        </a:p>
        <a:p xmlns:a="http://schemas.openxmlformats.org/drawingml/2006/main">
          <a:pPr marL="0" marR="0" lvl="0" indent="0" defTabSz="914400" eaLnBrk="1" fontAlgn="auto" latinLnBrk="0" hangingPunct="1">
            <a:lnSpc>
              <a:spcPct val="100000"/>
            </a:lnSpc>
            <a:spcBef>
              <a:spcPts val="0"/>
            </a:spcBef>
            <a:spcAft>
              <a:spcPts val="0"/>
            </a:spcAft>
            <a:buClrTx/>
            <a:buSzTx/>
            <a:buFontTx/>
            <a:buNone/>
            <a:tabLst/>
            <a:defRPr/>
          </a:pPr>
          <a:endParaRPr lang="es-ES" sz="1000" baseline="0" dirty="0">
            <a:solidFill>
              <a:schemeClr val="tx1"/>
            </a:solidFill>
            <a:effectLst/>
            <a:latin typeface="+mn-lt"/>
            <a:ea typeface="+mn-ea"/>
            <a:cs typeface="+mn-cs"/>
          </a:endParaRPr>
        </a:p>
        <a:p xmlns:a="http://schemas.openxmlformats.org/drawingml/2006/main">
          <a:pPr marL="0" marR="0" lvl="0" indent="0" defTabSz="914400" eaLnBrk="1" fontAlgn="auto" latinLnBrk="0" hangingPunct="1">
            <a:lnSpc>
              <a:spcPct val="100000"/>
            </a:lnSpc>
            <a:spcBef>
              <a:spcPts val="0"/>
            </a:spcBef>
            <a:spcAft>
              <a:spcPts val="0"/>
            </a:spcAft>
            <a:buClrTx/>
            <a:buSzTx/>
            <a:buFontTx/>
            <a:buNone/>
            <a:tabLst/>
            <a:defRPr/>
          </a:pPr>
          <a:endParaRPr lang="en-US" sz="1000" dirty="0">
            <a:solidFill>
              <a:schemeClr val="tx1"/>
            </a:solidFill>
            <a:effectLst/>
          </a:endParaRPr>
        </a:p>
        <a:p xmlns:a="http://schemas.openxmlformats.org/drawingml/2006/main">
          <a:endParaRPr lang="en-US" kern="1200"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9EF2644-83B0-4523-98D3-3CA97D59330C}" type="datetimeFigureOut">
              <a:rPr lang="en-US" smtClean="0"/>
              <a:t>6/25/2025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DB8604C-1101-4E9F-9D20-27B96184E882}" type="slidenum">
              <a:rPr lang="en-US" smtClean="0"/>
              <a:t>‹#›</a:t>
            </a:fld>
            <a:endParaRPr lang="en-US"/>
          </a:p>
        </p:txBody>
      </p:sp>
    </p:spTree>
    <p:extLst>
      <p:ext uri="{BB962C8B-B14F-4D97-AF65-F5344CB8AC3E}">
        <p14:creationId xmlns:p14="http://schemas.microsoft.com/office/powerpoint/2010/main" val="21730443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89C7D5-283A-871B-7D0B-FA575594C2B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E08537E-A5E5-0E2F-D904-D4EBA991041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084C68E-ECFF-43D1-97A3-9B44A3D01529}"/>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6B2A091-08C2-FCF8-798F-B4B21758F240}"/>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DB8604C-1101-4E9F-9D20-27B96184E88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217321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8B953E-DA87-0C6F-CA59-B8CCAC6A727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E95F930-DDFF-595D-CEC4-E8AE12DEC13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7105CA7-2462-791F-37B7-6D8E8FE4E43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29DB2BE-197D-9E57-3393-FDA2F8C3CA6B}"/>
              </a:ext>
            </a:extLst>
          </p:cNvPr>
          <p:cNvSpPr>
            <a:spLocks noGrp="1"/>
          </p:cNvSpPr>
          <p:nvPr>
            <p:ph type="sldNum" sz="quarter" idx="5"/>
          </p:nvPr>
        </p:nvSpPr>
        <p:spPr/>
        <p:txBody>
          <a:bodyPr/>
          <a:lstStyle/>
          <a:p>
            <a:fld id="{FDB8604C-1101-4E9F-9D20-27B96184E882}" type="slidenum">
              <a:rPr lang="en-US" smtClean="0"/>
              <a:t>16</a:t>
            </a:fld>
            <a:endParaRPr lang="en-US" dirty="0"/>
          </a:p>
        </p:txBody>
      </p:sp>
    </p:spTree>
    <p:extLst>
      <p:ext uri="{BB962C8B-B14F-4D97-AF65-F5344CB8AC3E}">
        <p14:creationId xmlns:p14="http://schemas.microsoft.com/office/powerpoint/2010/main" val="1829355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DB8604C-1101-4E9F-9D20-27B96184E882}" type="slidenum">
              <a:rPr lang="en-US" smtClean="0"/>
              <a:t>17</a:t>
            </a:fld>
            <a:endParaRPr lang="en-US"/>
          </a:p>
        </p:txBody>
      </p:sp>
    </p:spTree>
    <p:extLst>
      <p:ext uri="{BB962C8B-B14F-4D97-AF65-F5344CB8AC3E}">
        <p14:creationId xmlns:p14="http://schemas.microsoft.com/office/powerpoint/2010/main" val="32168444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DB8604C-1101-4E9F-9D20-27B96184E882}" type="slidenum">
              <a:rPr lang="en-US" smtClean="0"/>
              <a:t>20</a:t>
            </a:fld>
            <a:endParaRPr lang="en-US"/>
          </a:p>
        </p:txBody>
      </p:sp>
    </p:spTree>
    <p:extLst>
      <p:ext uri="{BB962C8B-B14F-4D97-AF65-F5344CB8AC3E}">
        <p14:creationId xmlns:p14="http://schemas.microsoft.com/office/powerpoint/2010/main" val="38435241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52E023-6674-CE33-93EA-FED9187C494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D019E58-0B6E-A9F3-6956-3EC58B86FC4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529935E-63FB-F4A8-D7CF-F17F298B3C5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081EC46-48E2-B442-8476-4E71C00D36B2}"/>
              </a:ext>
            </a:extLst>
          </p:cNvPr>
          <p:cNvSpPr>
            <a:spLocks noGrp="1"/>
          </p:cNvSpPr>
          <p:nvPr>
            <p:ph type="sldNum" sz="quarter" idx="5"/>
          </p:nvPr>
        </p:nvSpPr>
        <p:spPr/>
        <p:txBody>
          <a:bodyPr/>
          <a:lstStyle/>
          <a:p>
            <a:fld id="{FDB8604C-1101-4E9F-9D20-27B96184E882}" type="slidenum">
              <a:rPr lang="en-US" smtClean="0"/>
              <a:t>22</a:t>
            </a:fld>
            <a:endParaRPr lang="en-US"/>
          </a:p>
        </p:txBody>
      </p:sp>
    </p:spTree>
    <p:extLst>
      <p:ext uri="{BB962C8B-B14F-4D97-AF65-F5344CB8AC3E}">
        <p14:creationId xmlns:p14="http://schemas.microsoft.com/office/powerpoint/2010/main" val="25353061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07BD86-AA1F-9080-5486-78F9AC98A33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A3512FF-6C99-B4A4-FAEB-BD411D0372F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3797DAF-2983-6F7D-85A2-8795EE603FD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4CB400D-A66C-A20F-291B-CCBABDA4A750}"/>
              </a:ext>
            </a:extLst>
          </p:cNvPr>
          <p:cNvSpPr>
            <a:spLocks noGrp="1"/>
          </p:cNvSpPr>
          <p:nvPr>
            <p:ph type="sldNum" sz="quarter" idx="5"/>
          </p:nvPr>
        </p:nvSpPr>
        <p:spPr/>
        <p:txBody>
          <a:bodyPr/>
          <a:lstStyle/>
          <a:p>
            <a:fld id="{FDB8604C-1101-4E9F-9D20-27B96184E882}" type="slidenum">
              <a:rPr lang="en-US" smtClean="0"/>
              <a:t>23</a:t>
            </a:fld>
            <a:endParaRPr lang="en-US" dirty="0"/>
          </a:p>
        </p:txBody>
      </p:sp>
    </p:spTree>
    <p:extLst>
      <p:ext uri="{BB962C8B-B14F-4D97-AF65-F5344CB8AC3E}">
        <p14:creationId xmlns:p14="http://schemas.microsoft.com/office/powerpoint/2010/main" val="24267745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 interesting picture here… need to re-order this…</a:t>
            </a:r>
            <a:endParaRPr lang="en-GB" dirty="0"/>
          </a:p>
        </p:txBody>
      </p:sp>
      <p:sp>
        <p:nvSpPr>
          <p:cNvPr id="4" name="Slide Number Placeholder 3"/>
          <p:cNvSpPr>
            <a:spLocks noGrp="1"/>
          </p:cNvSpPr>
          <p:nvPr>
            <p:ph type="sldNum" sz="quarter" idx="5"/>
          </p:nvPr>
        </p:nvSpPr>
        <p:spPr/>
        <p:txBody>
          <a:bodyPr/>
          <a:lstStyle/>
          <a:p>
            <a:fld id="{FDB8604C-1101-4E9F-9D20-27B96184E882}" type="slidenum">
              <a:rPr lang="en-US" smtClean="0"/>
              <a:t>24</a:t>
            </a:fld>
            <a:endParaRPr lang="en-US"/>
          </a:p>
        </p:txBody>
      </p:sp>
    </p:spTree>
    <p:extLst>
      <p:ext uri="{BB962C8B-B14F-4D97-AF65-F5344CB8AC3E}">
        <p14:creationId xmlns:p14="http://schemas.microsoft.com/office/powerpoint/2010/main" val="21473367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F165BE-4382-FDF8-7687-6FB3672771E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C4C30A4-4BF5-6FC6-339B-78068717C27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149964C-D9DD-E8E1-E759-4AA7E6DE724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28DECB2-59BD-DF75-D238-5AD6CFDDB777}"/>
              </a:ext>
            </a:extLst>
          </p:cNvPr>
          <p:cNvSpPr>
            <a:spLocks noGrp="1"/>
          </p:cNvSpPr>
          <p:nvPr>
            <p:ph type="sldNum" sz="quarter" idx="5"/>
          </p:nvPr>
        </p:nvSpPr>
        <p:spPr/>
        <p:txBody>
          <a:bodyPr/>
          <a:lstStyle/>
          <a:p>
            <a:fld id="{FDB8604C-1101-4E9F-9D20-27B96184E882}" type="slidenum">
              <a:rPr lang="en-US" smtClean="0"/>
              <a:t>26</a:t>
            </a:fld>
            <a:endParaRPr lang="en-US" dirty="0"/>
          </a:p>
        </p:txBody>
      </p:sp>
    </p:spTree>
    <p:extLst>
      <p:ext uri="{BB962C8B-B14F-4D97-AF65-F5344CB8AC3E}">
        <p14:creationId xmlns:p14="http://schemas.microsoft.com/office/powerpoint/2010/main" val="32395914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Can remove this slide</a:t>
            </a:r>
            <a:endParaRPr lang="en-GB" dirty="0"/>
          </a:p>
        </p:txBody>
      </p:sp>
      <p:sp>
        <p:nvSpPr>
          <p:cNvPr id="4" name="Slide Number Placeholder 3"/>
          <p:cNvSpPr>
            <a:spLocks noGrp="1"/>
          </p:cNvSpPr>
          <p:nvPr>
            <p:ph type="sldNum" sz="quarter" idx="5"/>
          </p:nvPr>
        </p:nvSpPr>
        <p:spPr/>
        <p:txBody>
          <a:bodyPr/>
          <a:lstStyle/>
          <a:p>
            <a:fld id="{FDB8604C-1101-4E9F-9D20-27B96184E882}" type="slidenum">
              <a:rPr lang="en-US" smtClean="0"/>
              <a:t>27</a:t>
            </a:fld>
            <a:endParaRPr lang="en-US"/>
          </a:p>
        </p:txBody>
      </p:sp>
    </p:spTree>
    <p:extLst>
      <p:ext uri="{BB962C8B-B14F-4D97-AF65-F5344CB8AC3E}">
        <p14:creationId xmlns:p14="http://schemas.microsoft.com/office/powerpoint/2010/main" val="44767020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FC699C-D81F-4781-447D-F062D1648DD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C873927-21E2-7832-2C58-587DD539C4A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439C94C-65C9-8E70-D6D6-61B174BE5EDC}"/>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F4A426B8-5331-020C-090A-26B9DFE134E7}"/>
              </a:ext>
            </a:extLst>
          </p:cNvPr>
          <p:cNvSpPr>
            <a:spLocks noGrp="1"/>
          </p:cNvSpPr>
          <p:nvPr>
            <p:ph type="sldNum" sz="quarter" idx="5"/>
          </p:nvPr>
        </p:nvSpPr>
        <p:spPr/>
        <p:txBody>
          <a:bodyPr/>
          <a:lstStyle/>
          <a:p>
            <a:fld id="{FDB8604C-1101-4E9F-9D20-27B96184E882}" type="slidenum">
              <a:rPr lang="en-US" smtClean="0"/>
              <a:t>28</a:t>
            </a:fld>
            <a:endParaRPr lang="en-US"/>
          </a:p>
        </p:txBody>
      </p:sp>
    </p:spTree>
    <p:extLst>
      <p:ext uri="{BB962C8B-B14F-4D97-AF65-F5344CB8AC3E}">
        <p14:creationId xmlns:p14="http://schemas.microsoft.com/office/powerpoint/2010/main" val="230137897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60A5A6-8DD4-45A7-644D-6BC305A92B5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5837400-EEEB-7B72-18D0-077A968592A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D01E5B3-27D6-5C59-6904-83857D79DB1B}"/>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9184037-B6B1-0A4C-A8A9-362891015DD6}"/>
              </a:ext>
            </a:extLst>
          </p:cNvPr>
          <p:cNvSpPr>
            <a:spLocks noGrp="1"/>
          </p:cNvSpPr>
          <p:nvPr>
            <p:ph type="sldNum" sz="quarter" idx="5"/>
          </p:nvPr>
        </p:nvSpPr>
        <p:spPr/>
        <p:txBody>
          <a:bodyPr/>
          <a:lstStyle/>
          <a:p>
            <a:fld id="{FDB8604C-1101-4E9F-9D20-27B96184E882}" type="slidenum">
              <a:rPr lang="en-US" smtClean="0"/>
              <a:t>29</a:t>
            </a:fld>
            <a:endParaRPr lang="en-US"/>
          </a:p>
        </p:txBody>
      </p:sp>
    </p:spTree>
    <p:extLst>
      <p:ext uri="{BB962C8B-B14F-4D97-AF65-F5344CB8AC3E}">
        <p14:creationId xmlns:p14="http://schemas.microsoft.com/office/powerpoint/2010/main" val="42505701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DB8604C-1101-4E9F-9D20-27B96184E882}" type="slidenum">
              <a:rPr lang="en-US" smtClean="0"/>
              <a:t>3</a:t>
            </a:fld>
            <a:endParaRPr lang="en-US" dirty="0"/>
          </a:p>
        </p:txBody>
      </p:sp>
    </p:spTree>
    <p:extLst>
      <p:ext uri="{BB962C8B-B14F-4D97-AF65-F5344CB8AC3E}">
        <p14:creationId xmlns:p14="http://schemas.microsoft.com/office/powerpoint/2010/main" val="300054140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1" dirty="0"/>
          </a:p>
        </p:txBody>
      </p:sp>
      <p:sp>
        <p:nvSpPr>
          <p:cNvPr id="4" name="Slide Number Placeholder 3"/>
          <p:cNvSpPr>
            <a:spLocks noGrp="1"/>
          </p:cNvSpPr>
          <p:nvPr>
            <p:ph type="sldNum" sz="quarter" idx="5"/>
          </p:nvPr>
        </p:nvSpPr>
        <p:spPr/>
        <p:txBody>
          <a:bodyPr/>
          <a:lstStyle/>
          <a:p>
            <a:fld id="{FDB8604C-1101-4E9F-9D20-27B96184E882}" type="slidenum">
              <a:rPr lang="en-US" smtClean="0"/>
              <a:t>32</a:t>
            </a:fld>
            <a:endParaRPr lang="en-US"/>
          </a:p>
        </p:txBody>
      </p:sp>
    </p:spTree>
    <p:extLst>
      <p:ext uri="{BB962C8B-B14F-4D97-AF65-F5344CB8AC3E}">
        <p14:creationId xmlns:p14="http://schemas.microsoft.com/office/powerpoint/2010/main" val="216845606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FE6C7B-EE80-84D5-D1BA-183AC9B4E21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EC8B183-1A9C-987D-9269-635501E9C63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534D860-53E5-FF35-5FEF-4D1139AF4ACF}"/>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36999FAD-4C71-78AE-7ADA-BBCE6279D5E1}"/>
              </a:ext>
            </a:extLst>
          </p:cNvPr>
          <p:cNvSpPr>
            <a:spLocks noGrp="1"/>
          </p:cNvSpPr>
          <p:nvPr>
            <p:ph type="sldNum" sz="quarter" idx="5"/>
          </p:nvPr>
        </p:nvSpPr>
        <p:spPr/>
        <p:txBody>
          <a:bodyPr/>
          <a:lstStyle/>
          <a:p>
            <a:fld id="{FDB8604C-1101-4E9F-9D20-27B96184E882}" type="slidenum">
              <a:rPr lang="en-US" smtClean="0"/>
              <a:t>33</a:t>
            </a:fld>
            <a:endParaRPr lang="en-US"/>
          </a:p>
        </p:txBody>
      </p:sp>
    </p:spTree>
    <p:extLst>
      <p:ext uri="{BB962C8B-B14F-4D97-AF65-F5344CB8AC3E}">
        <p14:creationId xmlns:p14="http://schemas.microsoft.com/office/powerpoint/2010/main" val="205589618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2409BB-62C3-DC61-CB67-9C25B9BF733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E7D3C6D-213F-2ACA-B35E-35EC78FA693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CB4BC43-2A8E-8E57-4A15-8B50892842EB}"/>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DF9892B6-AC15-0FAA-0157-1C09209BC66F}"/>
              </a:ext>
            </a:extLst>
          </p:cNvPr>
          <p:cNvSpPr>
            <a:spLocks noGrp="1"/>
          </p:cNvSpPr>
          <p:nvPr>
            <p:ph type="sldNum" sz="quarter" idx="5"/>
          </p:nvPr>
        </p:nvSpPr>
        <p:spPr/>
        <p:txBody>
          <a:bodyPr/>
          <a:lstStyle/>
          <a:p>
            <a:fld id="{FDB8604C-1101-4E9F-9D20-27B96184E882}" type="slidenum">
              <a:rPr lang="en-US" smtClean="0"/>
              <a:t>34</a:t>
            </a:fld>
            <a:endParaRPr lang="en-US"/>
          </a:p>
        </p:txBody>
      </p:sp>
    </p:spTree>
    <p:extLst>
      <p:ext uri="{BB962C8B-B14F-4D97-AF65-F5344CB8AC3E}">
        <p14:creationId xmlns:p14="http://schemas.microsoft.com/office/powerpoint/2010/main" val="149474129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6151F4-D0E8-A210-EB60-EFA2A4A78C5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2900BB3-01EA-F9A0-5D32-3C56E1E2BBE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BE92407-EF47-C085-4CDE-F35FDBFE2F3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B7C586E-6569-1178-A4CE-6D1989A8E7DE}"/>
              </a:ext>
            </a:extLst>
          </p:cNvPr>
          <p:cNvSpPr>
            <a:spLocks noGrp="1"/>
          </p:cNvSpPr>
          <p:nvPr>
            <p:ph type="sldNum" sz="quarter" idx="5"/>
          </p:nvPr>
        </p:nvSpPr>
        <p:spPr/>
        <p:txBody>
          <a:bodyPr/>
          <a:lstStyle/>
          <a:p>
            <a:fld id="{FDB8604C-1101-4E9F-9D20-27B96184E882}" type="slidenum">
              <a:rPr lang="en-US" smtClean="0"/>
              <a:t>35</a:t>
            </a:fld>
            <a:endParaRPr lang="en-US" dirty="0"/>
          </a:p>
        </p:txBody>
      </p:sp>
    </p:spTree>
    <p:extLst>
      <p:ext uri="{BB962C8B-B14F-4D97-AF65-F5344CB8AC3E}">
        <p14:creationId xmlns:p14="http://schemas.microsoft.com/office/powerpoint/2010/main" val="35637933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40EFEC-C8F8-9CE2-6FE0-F94FA84B3A7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34A7644-2646-6C7C-A33B-254103C4D18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9855833-B231-D252-E7E0-9853FC820705}"/>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FB4E9464-DC99-43A1-DADC-A5A92A5BE355}"/>
              </a:ext>
            </a:extLst>
          </p:cNvPr>
          <p:cNvSpPr>
            <a:spLocks noGrp="1"/>
          </p:cNvSpPr>
          <p:nvPr>
            <p:ph type="sldNum" sz="quarter" idx="5"/>
          </p:nvPr>
        </p:nvSpPr>
        <p:spPr/>
        <p:txBody>
          <a:bodyPr/>
          <a:lstStyle/>
          <a:p>
            <a:fld id="{FDB8604C-1101-4E9F-9D20-27B96184E882}" type="slidenum">
              <a:rPr lang="en-US" smtClean="0"/>
              <a:t>5</a:t>
            </a:fld>
            <a:endParaRPr lang="en-US"/>
          </a:p>
        </p:txBody>
      </p:sp>
    </p:spTree>
    <p:extLst>
      <p:ext uri="{BB962C8B-B14F-4D97-AF65-F5344CB8AC3E}">
        <p14:creationId xmlns:p14="http://schemas.microsoft.com/office/powerpoint/2010/main" val="2735192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504945-2BD7-C56C-C97B-BA645F61D6A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CED770C-F2A3-E257-7FB2-8B0D83EF0CD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3381905-9824-2A8C-779F-A08403EDA16B}"/>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D3FDFE94-DE2C-43D5-B600-C4A5DD7C29BD}"/>
              </a:ext>
            </a:extLst>
          </p:cNvPr>
          <p:cNvSpPr>
            <a:spLocks noGrp="1"/>
          </p:cNvSpPr>
          <p:nvPr>
            <p:ph type="sldNum" sz="quarter" idx="5"/>
          </p:nvPr>
        </p:nvSpPr>
        <p:spPr/>
        <p:txBody>
          <a:bodyPr/>
          <a:lstStyle/>
          <a:p>
            <a:fld id="{FDB8604C-1101-4E9F-9D20-27B96184E882}" type="slidenum">
              <a:rPr lang="en-US" smtClean="0"/>
              <a:t>6</a:t>
            </a:fld>
            <a:endParaRPr lang="en-US"/>
          </a:p>
        </p:txBody>
      </p:sp>
    </p:spTree>
    <p:extLst>
      <p:ext uri="{BB962C8B-B14F-4D97-AF65-F5344CB8AC3E}">
        <p14:creationId xmlns:p14="http://schemas.microsoft.com/office/powerpoint/2010/main" val="29452652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5"/>
          </p:nvPr>
        </p:nvSpPr>
        <p:spPr/>
        <p:txBody>
          <a:bodyPr/>
          <a:lstStyle/>
          <a:p>
            <a:fld id="{FDB8604C-1101-4E9F-9D20-27B96184E882}" type="slidenum">
              <a:rPr lang="en-US" smtClean="0"/>
              <a:t>8</a:t>
            </a:fld>
            <a:endParaRPr lang="en-US"/>
          </a:p>
        </p:txBody>
      </p:sp>
    </p:spTree>
    <p:extLst>
      <p:ext uri="{BB962C8B-B14F-4D97-AF65-F5344CB8AC3E}">
        <p14:creationId xmlns:p14="http://schemas.microsoft.com/office/powerpoint/2010/main" val="25344754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1E617A-F167-CD24-4AF1-520E0EA7984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CDE2918-129F-E4CA-311E-5B7449304FF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C007C94-57D3-D6E0-3C52-F9BD45867EB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326F7DA2-E3C0-02A3-6202-447E18B83ACD}"/>
              </a:ext>
            </a:extLst>
          </p:cNvPr>
          <p:cNvSpPr>
            <a:spLocks noGrp="1"/>
          </p:cNvSpPr>
          <p:nvPr>
            <p:ph type="sldNum" sz="quarter" idx="5"/>
          </p:nvPr>
        </p:nvSpPr>
        <p:spPr/>
        <p:txBody>
          <a:bodyPr/>
          <a:lstStyle/>
          <a:p>
            <a:fld id="{FDB8604C-1101-4E9F-9D20-27B96184E882}" type="slidenum">
              <a:rPr lang="en-US" smtClean="0"/>
              <a:t>9</a:t>
            </a:fld>
            <a:endParaRPr lang="en-US"/>
          </a:p>
        </p:txBody>
      </p:sp>
    </p:spTree>
    <p:extLst>
      <p:ext uri="{BB962C8B-B14F-4D97-AF65-F5344CB8AC3E}">
        <p14:creationId xmlns:p14="http://schemas.microsoft.com/office/powerpoint/2010/main" val="18214725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D70DE6-7AD3-1586-AEBF-7183DDE0B47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BE0A3B3-9B51-654B-D8B3-7102B5F2EDD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12BE8B7-8844-BD8D-FFD1-162BB5DCEC6F}"/>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2FA461B4-63EE-D82D-0B89-9AC1B79D9EE4}"/>
              </a:ext>
            </a:extLst>
          </p:cNvPr>
          <p:cNvSpPr>
            <a:spLocks noGrp="1"/>
          </p:cNvSpPr>
          <p:nvPr>
            <p:ph type="sldNum" sz="quarter" idx="5"/>
          </p:nvPr>
        </p:nvSpPr>
        <p:spPr/>
        <p:txBody>
          <a:bodyPr/>
          <a:lstStyle/>
          <a:p>
            <a:fld id="{FDB8604C-1101-4E9F-9D20-27B96184E882}" type="slidenum">
              <a:rPr lang="en-US" smtClean="0"/>
              <a:t>10</a:t>
            </a:fld>
            <a:endParaRPr lang="en-US"/>
          </a:p>
        </p:txBody>
      </p:sp>
    </p:spTree>
    <p:extLst>
      <p:ext uri="{BB962C8B-B14F-4D97-AF65-F5344CB8AC3E}">
        <p14:creationId xmlns:p14="http://schemas.microsoft.com/office/powerpoint/2010/main" val="14189441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DB8604C-1101-4E9F-9D20-27B96184E882}" type="slidenum">
              <a:rPr lang="en-US" smtClean="0"/>
              <a:t>11</a:t>
            </a:fld>
            <a:endParaRPr lang="en-US"/>
          </a:p>
        </p:txBody>
      </p:sp>
    </p:spTree>
    <p:extLst>
      <p:ext uri="{BB962C8B-B14F-4D97-AF65-F5344CB8AC3E}">
        <p14:creationId xmlns:p14="http://schemas.microsoft.com/office/powerpoint/2010/main" val="24570101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Additional slide</a:t>
            </a:r>
            <a:endParaRPr lang="en-GB" dirty="0"/>
          </a:p>
        </p:txBody>
      </p:sp>
      <p:sp>
        <p:nvSpPr>
          <p:cNvPr id="4" name="Slide Number Placeholder 3"/>
          <p:cNvSpPr>
            <a:spLocks noGrp="1"/>
          </p:cNvSpPr>
          <p:nvPr>
            <p:ph type="sldNum" sz="quarter" idx="5"/>
          </p:nvPr>
        </p:nvSpPr>
        <p:spPr/>
        <p:txBody>
          <a:bodyPr/>
          <a:lstStyle/>
          <a:p>
            <a:fld id="{FDB8604C-1101-4E9F-9D20-27B96184E882}" type="slidenum">
              <a:rPr lang="en-US" smtClean="0"/>
              <a:t>15</a:t>
            </a:fld>
            <a:endParaRPr lang="en-US"/>
          </a:p>
        </p:txBody>
      </p:sp>
    </p:spTree>
    <p:extLst>
      <p:ext uri="{BB962C8B-B14F-4D97-AF65-F5344CB8AC3E}">
        <p14:creationId xmlns:p14="http://schemas.microsoft.com/office/powerpoint/2010/main" val="1863027780"/>
      </p:ext>
    </p:extLst>
  </p:cSld>
  <p:clrMapOvr>
    <a:masterClrMapping/>
  </p:clrMapOvr>
</p:notes>
</file>

<file path=ppt/slideLayouts/_rels/slideLayout1.xml.rels><?xml version="1.0" encoding="UTF-8" standalone="yes" ?><Relationships xmlns="http://schemas.openxmlformats.org/package/2006/relationships"><Relationship Id="rId3" Target="../media/image2.png" Type="http://schemas.openxmlformats.org/officeDocument/2006/relationships/image"/><Relationship Id="rId2" Target="../media/image1.jpeg" Type="http://schemas.openxmlformats.org/officeDocument/2006/relationships/image"/><Relationship Id="rId1" Target="../slideMasters/slideMaster1.xml" Type="http://schemas.openxmlformats.org/officeDocument/2006/relationships/slideMaster"/><Relationship Id="rId5" Target="../media/image4.png" Type="http://schemas.openxmlformats.org/officeDocument/2006/relationships/image"/><Relationship Id="rId4" Target="../media/image3.png" Type="http://schemas.openxmlformats.org/officeDocument/2006/relationships/image"/></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p="http://schemas.openxmlformats.org/presentationml/2006/main" xmlns:a="http://schemas.openxmlformats.org/drawingml/2006/main" xmlns:r="http://schemas.openxmlformats.org/officeDocument/2006/relationships" preserve="1" userDrawn="1">
  <p:cSld name="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BEB56BC-18B4-484A-A48C-60618F6083AE}"/>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8" name="Picture 7">
            <a:extLst>
              <a:ext uri="{FF2B5EF4-FFF2-40B4-BE49-F238E27FC236}">
                <a16:creationId xmlns:a16="http://schemas.microsoft.com/office/drawing/2014/main" id="{FCEAA21F-2ED2-4F88-A210-B5875FA3BAD7}"/>
              </a:ext>
            </a:extLst>
          </p:cNvPr>
          <p:cNvPicPr>
            <a:picLocks noChangeAspect="1"/>
          </p:cNvPicPr>
          <p:nvPr userDrawn="1"/>
        </p:nvPicPr>
        <p:blipFill>
          <a:blip r:embed="rId3">
            <a:duotone>
              <a:prstClr val="black"/>
              <a:schemeClr val="tx2">
                <a:tint val="45000"/>
                <a:satMod val="400000"/>
              </a:schemeClr>
            </a:duotone>
          </a:blip>
          <a:stretch>
            <a:fillRect/>
          </a:stretch>
        </p:blipFill>
        <p:spPr>
          <a:xfrm>
            <a:off x="0" y="0"/>
            <a:ext cx="2591025" cy="4401693"/>
          </a:xfrm>
          <a:prstGeom prst="rect">
            <a:avLst/>
          </a:prstGeom>
        </p:spPr>
      </p:pic>
      <p:sp>
        <p:nvSpPr>
          <p:cNvPr id="9" name="Freeform 91">
            <a:extLst>
              <a:ext uri="{FF2B5EF4-FFF2-40B4-BE49-F238E27FC236}">
                <a16:creationId xmlns:a16="http://schemas.microsoft.com/office/drawing/2014/main" id="{BA552FB6-6A13-49A1-B8B3-8FF8F9DA2E45}"/>
              </a:ext>
            </a:extLst>
          </p:cNvPr>
          <p:cNvSpPr/>
          <p:nvPr userDrawn="1"/>
        </p:nvSpPr>
        <p:spPr>
          <a:xfrm>
            <a:off x="17" y="8"/>
            <a:ext cx="12191985" cy="6857992"/>
          </a:xfrm>
          <a:custGeom>
            <a:avLst/>
            <a:gdLst>
              <a:gd fmla="*/ 8540357 w 9143989" name="connsiteX0"/>
              <a:gd fmla="*/ 4429886 h 5143494" name="connsiteY0"/>
              <a:gd fmla="*/ 8430945 w 9143989" name="connsiteX1"/>
              <a:gd fmla="*/ 4539298 h 5143494" name="connsiteY1"/>
              <a:gd fmla="*/ 8430945 w 9143989" name="connsiteX2"/>
              <a:gd fmla="*/ 4976932 h 5143494" name="connsiteY2"/>
              <a:gd fmla="*/ 8540357 w 9143989" name="connsiteX3"/>
              <a:gd fmla="*/ 5086344 h 5143494" name="connsiteY3"/>
              <a:gd fmla="*/ 8977991 w 9143989" name="connsiteX4"/>
              <a:gd fmla="*/ 5086344 h 5143494" name="connsiteY4"/>
              <a:gd fmla="*/ 9087403 w 9143989" name="connsiteX5"/>
              <a:gd fmla="*/ 4976932 h 5143494" name="connsiteY5"/>
              <a:gd fmla="*/ 9087403 w 9143989" name="connsiteX6"/>
              <a:gd fmla="*/ 4539298 h 5143494" name="connsiteY6"/>
              <a:gd fmla="*/ 8977991 w 9143989" name="connsiteX7"/>
              <a:gd fmla="*/ 4429886 h 5143494" name="connsiteY7"/>
              <a:gd fmla="*/ 7778358 w 9143989" name="connsiteX8"/>
              <a:gd fmla="*/ 4429886 h 5143494" name="connsiteY8"/>
              <a:gd fmla="*/ 7668946 w 9143989" name="connsiteX9"/>
              <a:gd fmla="*/ 4539298 h 5143494" name="connsiteY9"/>
              <a:gd fmla="*/ 7668946 w 9143989" name="connsiteX10"/>
              <a:gd fmla="*/ 4976932 h 5143494" name="connsiteY10"/>
              <a:gd fmla="*/ 7778358 w 9143989" name="connsiteX11"/>
              <a:gd fmla="*/ 5086344 h 5143494" name="connsiteY11"/>
              <a:gd fmla="*/ 8215992 w 9143989" name="connsiteX12"/>
              <a:gd fmla="*/ 5086344 h 5143494" name="connsiteY12"/>
              <a:gd fmla="*/ 8325404 w 9143989" name="connsiteX13"/>
              <a:gd fmla="*/ 4976932 h 5143494" name="connsiteY13"/>
              <a:gd fmla="*/ 8325404 w 9143989" name="connsiteX14"/>
              <a:gd fmla="*/ 4539298 h 5143494" name="connsiteY14"/>
              <a:gd fmla="*/ 8215992 w 9143989" name="connsiteX15"/>
              <a:gd fmla="*/ 4429886 h 5143494" name="connsiteY15"/>
              <a:gd fmla="*/ 7023979 w 9143989" name="connsiteX16"/>
              <a:gd fmla="*/ 4429886 h 5143494" name="connsiteY16"/>
              <a:gd fmla="*/ 6914567 w 9143989" name="connsiteX17"/>
              <a:gd fmla="*/ 4539298 h 5143494" name="connsiteY17"/>
              <a:gd fmla="*/ 6914567 w 9143989" name="connsiteX18"/>
              <a:gd fmla="*/ 4976932 h 5143494" name="connsiteY18"/>
              <a:gd fmla="*/ 7023979 w 9143989" name="connsiteX19"/>
              <a:gd fmla="*/ 5086344 h 5143494" name="connsiteY19"/>
              <a:gd fmla="*/ 7461613 w 9143989" name="connsiteX20"/>
              <a:gd fmla="*/ 5086344 h 5143494" name="connsiteY20"/>
              <a:gd fmla="*/ 7571025 w 9143989" name="connsiteX21"/>
              <a:gd fmla="*/ 4976932 h 5143494" name="connsiteY21"/>
              <a:gd fmla="*/ 7571025 w 9143989" name="connsiteX22"/>
              <a:gd fmla="*/ 4539298 h 5143494" name="connsiteY22"/>
              <a:gd fmla="*/ 7461613 w 9143989" name="connsiteX23"/>
              <a:gd fmla="*/ 4429886 h 5143494" name="connsiteY23"/>
              <a:gd fmla="*/ 6261980 w 9143989" name="connsiteX24"/>
              <a:gd fmla="*/ 4429886 h 5143494" name="connsiteY24"/>
              <a:gd fmla="*/ 6152568 w 9143989" name="connsiteX25"/>
              <a:gd fmla="*/ 4539298 h 5143494" name="connsiteY25"/>
              <a:gd fmla="*/ 6152568 w 9143989" name="connsiteX26"/>
              <a:gd fmla="*/ 4976932 h 5143494" name="connsiteY26"/>
              <a:gd fmla="*/ 6261980 w 9143989" name="connsiteX27"/>
              <a:gd fmla="*/ 5086344 h 5143494" name="connsiteY27"/>
              <a:gd fmla="*/ 6699614 w 9143989" name="connsiteX28"/>
              <a:gd fmla="*/ 5086344 h 5143494" name="connsiteY28"/>
              <a:gd fmla="*/ 6809026 w 9143989" name="connsiteX29"/>
              <a:gd fmla="*/ 4976932 h 5143494" name="connsiteY29"/>
              <a:gd fmla="*/ 6809026 w 9143989" name="connsiteX30"/>
              <a:gd fmla="*/ 4539298 h 5143494" name="connsiteY30"/>
              <a:gd fmla="*/ 6699614 w 9143989" name="connsiteX31"/>
              <a:gd fmla="*/ 4429886 h 5143494" name="connsiteY31"/>
              <a:gd fmla="*/ 5499981 w 9143989" name="connsiteX32"/>
              <a:gd fmla="*/ 4429886 h 5143494" name="connsiteY32"/>
              <a:gd fmla="*/ 5390569 w 9143989" name="connsiteX33"/>
              <a:gd fmla="*/ 4539298 h 5143494" name="connsiteY33"/>
              <a:gd fmla="*/ 5390569 w 9143989" name="connsiteX34"/>
              <a:gd fmla="*/ 4976932 h 5143494" name="connsiteY34"/>
              <a:gd fmla="*/ 5499981 w 9143989" name="connsiteX35"/>
              <a:gd fmla="*/ 5086344 h 5143494" name="connsiteY35"/>
              <a:gd fmla="*/ 5937615 w 9143989" name="connsiteX36"/>
              <a:gd fmla="*/ 5086344 h 5143494" name="connsiteY36"/>
              <a:gd fmla="*/ 6047027 w 9143989" name="connsiteX37"/>
              <a:gd fmla="*/ 4976932 h 5143494" name="connsiteY37"/>
              <a:gd fmla="*/ 6047027 w 9143989" name="connsiteX38"/>
              <a:gd fmla="*/ 4539298 h 5143494" name="connsiteY38"/>
              <a:gd fmla="*/ 5937615 w 9143989" name="connsiteX39"/>
              <a:gd fmla="*/ 4429886 h 5143494" name="connsiteY39"/>
              <a:gd fmla="*/ 4737982 w 9143989" name="connsiteX40"/>
              <a:gd fmla="*/ 4429886 h 5143494" name="connsiteY40"/>
              <a:gd fmla="*/ 4628570 w 9143989" name="connsiteX41"/>
              <a:gd fmla="*/ 4539298 h 5143494" name="connsiteY41"/>
              <a:gd fmla="*/ 4628570 w 9143989" name="connsiteX42"/>
              <a:gd fmla="*/ 4976932 h 5143494" name="connsiteY42"/>
              <a:gd fmla="*/ 4737982 w 9143989" name="connsiteX43"/>
              <a:gd fmla="*/ 5086344 h 5143494" name="connsiteY43"/>
              <a:gd fmla="*/ 5175616 w 9143989" name="connsiteX44"/>
              <a:gd fmla="*/ 5086344 h 5143494" name="connsiteY44"/>
              <a:gd fmla="*/ 5285028 w 9143989" name="connsiteX45"/>
              <a:gd fmla="*/ 4976932 h 5143494" name="connsiteY45"/>
              <a:gd fmla="*/ 5285028 w 9143989" name="connsiteX46"/>
              <a:gd fmla="*/ 4539298 h 5143494" name="connsiteY46"/>
              <a:gd fmla="*/ 5175616 w 9143989" name="connsiteX47"/>
              <a:gd fmla="*/ 4429886 h 5143494" name="connsiteY47"/>
              <a:gd fmla="*/ 3975990 w 9143989" name="connsiteX48"/>
              <a:gd fmla="*/ 4429886 h 5143494" name="connsiteY48"/>
              <a:gd fmla="*/ 3866579 w 9143989" name="connsiteX49"/>
              <a:gd fmla="*/ 4539298 h 5143494" name="connsiteY49"/>
              <a:gd fmla="*/ 3866579 w 9143989" name="connsiteX50"/>
              <a:gd fmla="*/ 4976932 h 5143494" name="connsiteY50"/>
              <a:gd fmla="*/ 3975990 w 9143989" name="connsiteX51"/>
              <a:gd fmla="*/ 5086344 h 5143494" name="connsiteY51"/>
              <a:gd fmla="*/ 4413617 w 9143989" name="connsiteX52"/>
              <a:gd fmla="*/ 5086344 h 5143494" name="connsiteY52"/>
              <a:gd fmla="*/ 4523029 w 9143989" name="connsiteX53"/>
              <a:gd fmla="*/ 4976932 h 5143494" name="connsiteY53"/>
              <a:gd fmla="*/ 4523029 w 9143989" name="connsiteX54"/>
              <a:gd fmla="*/ 4539298 h 5143494" name="connsiteY54"/>
              <a:gd fmla="*/ 4413617 w 9143989" name="connsiteX55"/>
              <a:gd fmla="*/ 4429886 h 5143494" name="connsiteY55"/>
              <a:gd fmla="*/ 3213993 w 9143989" name="connsiteX56"/>
              <a:gd fmla="*/ 4429886 h 5143494" name="connsiteY56"/>
              <a:gd fmla="*/ 3104580 w 9143989" name="connsiteX57"/>
              <a:gd fmla="*/ 4539298 h 5143494" name="connsiteY57"/>
              <a:gd fmla="*/ 3104580 w 9143989" name="connsiteX58"/>
              <a:gd fmla="*/ 4976932 h 5143494" name="connsiteY58"/>
              <a:gd fmla="*/ 3213993 w 9143989" name="connsiteX59"/>
              <a:gd fmla="*/ 5086344 h 5143494" name="connsiteY59"/>
              <a:gd fmla="*/ 3651627 w 9143989" name="connsiteX60"/>
              <a:gd fmla="*/ 5086344 h 5143494" name="connsiteY60"/>
              <a:gd fmla="*/ 3761039 w 9143989" name="connsiteX61"/>
              <a:gd fmla="*/ 4976932 h 5143494" name="connsiteY61"/>
              <a:gd fmla="*/ 3761039 w 9143989" name="connsiteX62"/>
              <a:gd fmla="*/ 4539298 h 5143494" name="connsiteY62"/>
              <a:gd fmla="*/ 3651627 w 9143989" name="connsiteX63"/>
              <a:gd fmla="*/ 4429886 h 5143494" name="connsiteY63"/>
              <a:gd fmla="*/ 2451995 w 9143989" name="connsiteX64"/>
              <a:gd fmla="*/ 4429886 h 5143494" name="connsiteY64"/>
              <a:gd fmla="*/ 2342584 w 9143989" name="connsiteX65"/>
              <a:gd fmla="*/ 4539298 h 5143494" name="connsiteY65"/>
              <a:gd fmla="*/ 2342584 w 9143989" name="connsiteX66"/>
              <a:gd fmla="*/ 4976932 h 5143494" name="connsiteY66"/>
              <a:gd fmla="*/ 2451995 w 9143989" name="connsiteX67"/>
              <a:gd fmla="*/ 5086344 h 5143494" name="connsiteY67"/>
              <a:gd fmla="*/ 2889629 w 9143989" name="connsiteX68"/>
              <a:gd fmla="*/ 5086344 h 5143494" name="connsiteY68"/>
              <a:gd fmla="*/ 2999040 w 9143989" name="connsiteX69"/>
              <a:gd fmla="*/ 4976932 h 5143494" name="connsiteY69"/>
              <a:gd fmla="*/ 2999040 w 9143989" name="connsiteX70"/>
              <a:gd fmla="*/ 4539298 h 5143494" name="connsiteY70"/>
              <a:gd fmla="*/ 2889629 w 9143989" name="connsiteX71"/>
              <a:gd fmla="*/ 4429886 h 5143494" name="connsiteY71"/>
              <a:gd fmla="*/ 1689996 w 9143989" name="connsiteX72"/>
              <a:gd fmla="*/ 4429886 h 5143494" name="connsiteY72"/>
              <a:gd fmla="*/ 1580586 w 9143989" name="connsiteX73"/>
              <a:gd fmla="*/ 4539298 h 5143494" name="connsiteY73"/>
              <a:gd fmla="*/ 1580586 w 9143989" name="connsiteX74"/>
              <a:gd fmla="*/ 4976932 h 5143494" name="connsiteY74"/>
              <a:gd fmla="*/ 1689996 w 9143989" name="connsiteX75"/>
              <a:gd fmla="*/ 5086344 h 5143494" name="connsiteY75"/>
              <a:gd fmla="*/ 2127633 w 9143989" name="connsiteX76"/>
              <a:gd fmla="*/ 5086344 h 5143494" name="connsiteY76"/>
              <a:gd fmla="*/ 2237044 w 9143989" name="connsiteX77"/>
              <a:gd fmla="*/ 4976932 h 5143494" name="connsiteY77"/>
              <a:gd fmla="*/ 2237044 w 9143989" name="connsiteX78"/>
              <a:gd fmla="*/ 4539298 h 5143494" name="connsiteY78"/>
              <a:gd fmla="*/ 2127633 w 9143989" name="connsiteX79"/>
              <a:gd fmla="*/ 4429886 h 5143494" name="connsiteY79"/>
              <a:gd fmla="*/ 927996 w 9143989" name="connsiteX80"/>
              <a:gd fmla="*/ 4429886 h 5143494" name="connsiteY80"/>
              <a:gd fmla="*/ 818584 w 9143989" name="connsiteX81"/>
              <a:gd fmla="*/ 4539298 h 5143494" name="connsiteY81"/>
              <a:gd fmla="*/ 818584 w 9143989" name="connsiteX82"/>
              <a:gd fmla="*/ 4976932 h 5143494" name="connsiteY82"/>
              <a:gd fmla="*/ 927996 w 9143989" name="connsiteX83"/>
              <a:gd fmla="*/ 5086344 h 5143494" name="connsiteY83"/>
              <a:gd fmla="*/ 1365636 w 9143989" name="connsiteX84"/>
              <a:gd fmla="*/ 5086344 h 5143494" name="connsiteY84"/>
              <a:gd fmla="*/ 1475050 w 9143989" name="connsiteX85"/>
              <a:gd fmla="*/ 4976932 h 5143494" name="connsiteY85"/>
              <a:gd fmla="*/ 1475050 w 9143989" name="connsiteX86"/>
              <a:gd fmla="*/ 4539298 h 5143494" name="connsiteY86"/>
              <a:gd fmla="*/ 1365636 w 9143989" name="connsiteX87"/>
              <a:gd fmla="*/ 4429886 h 5143494" name="connsiteY87"/>
              <a:gd fmla="*/ 165998 w 9143989" name="connsiteX88"/>
              <a:gd fmla="*/ 4429886 h 5143494" name="connsiteY88"/>
              <a:gd fmla="*/ 56587 w 9143989" name="connsiteX89"/>
              <a:gd fmla="*/ 4539298 h 5143494" name="connsiteY89"/>
              <a:gd fmla="*/ 56587 w 9143989" name="connsiteX90"/>
              <a:gd fmla="*/ 4976932 h 5143494" name="connsiteY90"/>
              <a:gd fmla="*/ 165998 w 9143989" name="connsiteX91"/>
              <a:gd fmla="*/ 5086344 h 5143494" name="connsiteY91"/>
              <a:gd fmla="*/ 603632 w 9143989" name="connsiteX92"/>
              <a:gd fmla="*/ 5086344 h 5143494" name="connsiteY92"/>
              <a:gd fmla="*/ 713044 w 9143989" name="connsiteX93"/>
              <a:gd fmla="*/ 4976932 h 5143494" name="connsiteY93"/>
              <a:gd fmla="*/ 713044 w 9143989" name="connsiteX94"/>
              <a:gd fmla="*/ 4539298 h 5143494" name="connsiteY94"/>
              <a:gd fmla="*/ 603632 w 9143989" name="connsiteX95"/>
              <a:gd fmla="*/ 4429886 h 5143494" name="connsiteY95"/>
              <a:gd fmla="*/ 8540357 w 9143989" name="connsiteX96"/>
              <a:gd fmla="*/ 3700488 h 5143494" name="connsiteY96"/>
              <a:gd fmla="*/ 8430945 w 9143989" name="connsiteX97"/>
              <a:gd fmla="*/ 3809900 h 5143494" name="connsiteY97"/>
              <a:gd fmla="*/ 8430945 w 9143989" name="connsiteX98"/>
              <a:gd fmla="*/ 4247534 h 5143494" name="connsiteY98"/>
              <a:gd fmla="*/ 8540357 w 9143989" name="connsiteX99"/>
              <a:gd fmla="*/ 4356946 h 5143494" name="connsiteY99"/>
              <a:gd fmla="*/ 8977991 w 9143989" name="connsiteX100"/>
              <a:gd fmla="*/ 4356946 h 5143494" name="connsiteY100"/>
              <a:gd fmla="*/ 9087403 w 9143989" name="connsiteX101"/>
              <a:gd fmla="*/ 4247534 h 5143494" name="connsiteY101"/>
              <a:gd fmla="*/ 9087403 w 9143989" name="connsiteX102"/>
              <a:gd fmla="*/ 3809900 h 5143494" name="connsiteY102"/>
              <a:gd fmla="*/ 8977991 w 9143989" name="connsiteX103"/>
              <a:gd fmla="*/ 3700488 h 5143494" name="connsiteY103"/>
              <a:gd fmla="*/ 7778358 w 9143989" name="connsiteX104"/>
              <a:gd fmla="*/ 3700488 h 5143494" name="connsiteY104"/>
              <a:gd fmla="*/ 7668946 w 9143989" name="connsiteX105"/>
              <a:gd fmla="*/ 3809900 h 5143494" name="connsiteY105"/>
              <a:gd fmla="*/ 7668946 w 9143989" name="connsiteX106"/>
              <a:gd fmla="*/ 4247534 h 5143494" name="connsiteY106"/>
              <a:gd fmla="*/ 7778358 w 9143989" name="connsiteX107"/>
              <a:gd fmla="*/ 4356946 h 5143494" name="connsiteY107"/>
              <a:gd fmla="*/ 8215992 w 9143989" name="connsiteX108"/>
              <a:gd fmla="*/ 4356946 h 5143494" name="connsiteY108"/>
              <a:gd fmla="*/ 8325404 w 9143989" name="connsiteX109"/>
              <a:gd fmla="*/ 4247534 h 5143494" name="connsiteY109"/>
              <a:gd fmla="*/ 8325404 w 9143989" name="connsiteX110"/>
              <a:gd fmla="*/ 3809900 h 5143494" name="connsiteY110"/>
              <a:gd fmla="*/ 8215992 w 9143989" name="connsiteX111"/>
              <a:gd fmla="*/ 3700488 h 5143494" name="connsiteY111"/>
              <a:gd fmla="*/ 7023979 w 9143989" name="connsiteX112"/>
              <a:gd fmla="*/ 3700488 h 5143494" name="connsiteY112"/>
              <a:gd fmla="*/ 6914567 w 9143989" name="connsiteX113"/>
              <a:gd fmla="*/ 3809900 h 5143494" name="connsiteY113"/>
              <a:gd fmla="*/ 6914567 w 9143989" name="connsiteX114"/>
              <a:gd fmla="*/ 4247534 h 5143494" name="connsiteY114"/>
              <a:gd fmla="*/ 7023979 w 9143989" name="connsiteX115"/>
              <a:gd fmla="*/ 4356946 h 5143494" name="connsiteY115"/>
              <a:gd fmla="*/ 7461613 w 9143989" name="connsiteX116"/>
              <a:gd fmla="*/ 4356946 h 5143494" name="connsiteY116"/>
              <a:gd fmla="*/ 7571025 w 9143989" name="connsiteX117"/>
              <a:gd fmla="*/ 4247534 h 5143494" name="connsiteY117"/>
              <a:gd fmla="*/ 7571025 w 9143989" name="connsiteX118"/>
              <a:gd fmla="*/ 3809900 h 5143494" name="connsiteY118"/>
              <a:gd fmla="*/ 7461613 w 9143989" name="connsiteX119"/>
              <a:gd fmla="*/ 3700488 h 5143494" name="connsiteY119"/>
              <a:gd fmla="*/ 6261980 w 9143989" name="connsiteX120"/>
              <a:gd fmla="*/ 3700488 h 5143494" name="connsiteY120"/>
              <a:gd fmla="*/ 6152568 w 9143989" name="connsiteX121"/>
              <a:gd fmla="*/ 3809900 h 5143494" name="connsiteY121"/>
              <a:gd fmla="*/ 6152568 w 9143989" name="connsiteX122"/>
              <a:gd fmla="*/ 4247534 h 5143494" name="connsiteY122"/>
              <a:gd fmla="*/ 6261980 w 9143989" name="connsiteX123"/>
              <a:gd fmla="*/ 4356946 h 5143494" name="connsiteY123"/>
              <a:gd fmla="*/ 6699614 w 9143989" name="connsiteX124"/>
              <a:gd fmla="*/ 4356946 h 5143494" name="connsiteY124"/>
              <a:gd fmla="*/ 6809026 w 9143989" name="connsiteX125"/>
              <a:gd fmla="*/ 4247534 h 5143494" name="connsiteY125"/>
              <a:gd fmla="*/ 6809026 w 9143989" name="connsiteX126"/>
              <a:gd fmla="*/ 3809900 h 5143494" name="connsiteY126"/>
              <a:gd fmla="*/ 6699614 w 9143989" name="connsiteX127"/>
              <a:gd fmla="*/ 3700488 h 5143494" name="connsiteY127"/>
              <a:gd fmla="*/ 5499981 w 9143989" name="connsiteX128"/>
              <a:gd fmla="*/ 3700488 h 5143494" name="connsiteY128"/>
              <a:gd fmla="*/ 5390569 w 9143989" name="connsiteX129"/>
              <a:gd fmla="*/ 3809900 h 5143494" name="connsiteY129"/>
              <a:gd fmla="*/ 5390569 w 9143989" name="connsiteX130"/>
              <a:gd fmla="*/ 4247534 h 5143494" name="connsiteY130"/>
              <a:gd fmla="*/ 5499981 w 9143989" name="connsiteX131"/>
              <a:gd fmla="*/ 4356946 h 5143494" name="connsiteY131"/>
              <a:gd fmla="*/ 5937615 w 9143989" name="connsiteX132"/>
              <a:gd fmla="*/ 4356946 h 5143494" name="connsiteY132"/>
              <a:gd fmla="*/ 6047027 w 9143989" name="connsiteX133"/>
              <a:gd fmla="*/ 4247534 h 5143494" name="connsiteY133"/>
              <a:gd fmla="*/ 6047027 w 9143989" name="connsiteX134"/>
              <a:gd fmla="*/ 3809900 h 5143494" name="connsiteY134"/>
              <a:gd fmla="*/ 5937615 w 9143989" name="connsiteX135"/>
              <a:gd fmla="*/ 3700488 h 5143494" name="connsiteY135"/>
              <a:gd fmla="*/ 4737982 w 9143989" name="connsiteX136"/>
              <a:gd fmla="*/ 3700488 h 5143494" name="connsiteY136"/>
              <a:gd fmla="*/ 4628570 w 9143989" name="connsiteX137"/>
              <a:gd fmla="*/ 3809900 h 5143494" name="connsiteY137"/>
              <a:gd fmla="*/ 4628570 w 9143989" name="connsiteX138"/>
              <a:gd fmla="*/ 4247534 h 5143494" name="connsiteY138"/>
              <a:gd fmla="*/ 4737982 w 9143989" name="connsiteX139"/>
              <a:gd fmla="*/ 4356946 h 5143494" name="connsiteY139"/>
              <a:gd fmla="*/ 5175616 w 9143989" name="connsiteX140"/>
              <a:gd fmla="*/ 4356946 h 5143494" name="connsiteY140"/>
              <a:gd fmla="*/ 5285028 w 9143989" name="connsiteX141"/>
              <a:gd fmla="*/ 4247534 h 5143494" name="connsiteY141"/>
              <a:gd fmla="*/ 5285028 w 9143989" name="connsiteX142"/>
              <a:gd fmla="*/ 3809900 h 5143494" name="connsiteY142"/>
              <a:gd fmla="*/ 5175616 w 9143989" name="connsiteX143"/>
              <a:gd fmla="*/ 3700488 h 5143494" name="connsiteY143"/>
              <a:gd fmla="*/ 3975991 w 9143989" name="connsiteX144"/>
              <a:gd fmla="*/ 3700488 h 5143494" name="connsiteY144"/>
              <a:gd fmla="*/ 3866579 w 9143989" name="connsiteX145"/>
              <a:gd fmla="*/ 3809900 h 5143494" name="connsiteY145"/>
              <a:gd fmla="*/ 3866579 w 9143989" name="connsiteX146"/>
              <a:gd fmla="*/ 4247534 h 5143494" name="connsiteY146"/>
              <a:gd fmla="*/ 3975991 w 9143989" name="connsiteX147"/>
              <a:gd fmla="*/ 4356946 h 5143494" name="connsiteY147"/>
              <a:gd fmla="*/ 4413617 w 9143989" name="connsiteX148"/>
              <a:gd fmla="*/ 4356946 h 5143494" name="connsiteY148"/>
              <a:gd fmla="*/ 4523029 w 9143989" name="connsiteX149"/>
              <a:gd fmla="*/ 4247534 h 5143494" name="connsiteY149"/>
              <a:gd fmla="*/ 4523029 w 9143989" name="connsiteX150"/>
              <a:gd fmla="*/ 3809900 h 5143494" name="connsiteY150"/>
              <a:gd fmla="*/ 4413617 w 9143989" name="connsiteX151"/>
              <a:gd fmla="*/ 3700488 h 5143494" name="connsiteY151"/>
              <a:gd fmla="*/ 3213993 w 9143989" name="connsiteX152"/>
              <a:gd fmla="*/ 3700488 h 5143494" name="connsiteY152"/>
              <a:gd fmla="*/ 3104581 w 9143989" name="connsiteX153"/>
              <a:gd fmla="*/ 3809900 h 5143494" name="connsiteY153"/>
              <a:gd fmla="*/ 3104581 w 9143989" name="connsiteX154"/>
              <a:gd fmla="*/ 4247534 h 5143494" name="connsiteY154"/>
              <a:gd fmla="*/ 3213993 w 9143989" name="connsiteX155"/>
              <a:gd fmla="*/ 4356946 h 5143494" name="connsiteY155"/>
              <a:gd fmla="*/ 3651627 w 9143989" name="connsiteX156"/>
              <a:gd fmla="*/ 4356946 h 5143494" name="connsiteY156"/>
              <a:gd fmla="*/ 3761039 w 9143989" name="connsiteX157"/>
              <a:gd fmla="*/ 4247534 h 5143494" name="connsiteY157"/>
              <a:gd fmla="*/ 3761039 w 9143989" name="connsiteX158"/>
              <a:gd fmla="*/ 3809900 h 5143494" name="connsiteY158"/>
              <a:gd fmla="*/ 3651627 w 9143989" name="connsiteX159"/>
              <a:gd fmla="*/ 3700488 h 5143494" name="connsiteY159"/>
              <a:gd fmla="*/ 2451995 w 9143989" name="connsiteX160"/>
              <a:gd fmla="*/ 3700488 h 5143494" name="connsiteY160"/>
              <a:gd fmla="*/ 2342584 w 9143989" name="connsiteX161"/>
              <a:gd fmla="*/ 3809900 h 5143494" name="connsiteY161"/>
              <a:gd fmla="*/ 2342584 w 9143989" name="connsiteX162"/>
              <a:gd fmla="*/ 4247534 h 5143494" name="connsiteY162"/>
              <a:gd fmla="*/ 2451995 w 9143989" name="connsiteX163"/>
              <a:gd fmla="*/ 4356946 h 5143494" name="connsiteY163"/>
              <a:gd fmla="*/ 2889629 w 9143989" name="connsiteX164"/>
              <a:gd fmla="*/ 4356946 h 5143494" name="connsiteY164"/>
              <a:gd fmla="*/ 2999040 w 9143989" name="connsiteX165"/>
              <a:gd fmla="*/ 4247534 h 5143494" name="connsiteY165"/>
              <a:gd fmla="*/ 2999040 w 9143989" name="connsiteX166"/>
              <a:gd fmla="*/ 3809900 h 5143494" name="connsiteY166"/>
              <a:gd fmla="*/ 2889629 w 9143989" name="connsiteX167"/>
              <a:gd fmla="*/ 3700488 h 5143494" name="connsiteY167"/>
              <a:gd fmla="*/ 1689996 w 9143989" name="connsiteX168"/>
              <a:gd fmla="*/ 3700488 h 5143494" name="connsiteY168"/>
              <a:gd fmla="*/ 1580586 w 9143989" name="connsiteX169"/>
              <a:gd fmla="*/ 3809900 h 5143494" name="connsiteY169"/>
              <a:gd fmla="*/ 1580586 w 9143989" name="connsiteX170"/>
              <a:gd fmla="*/ 4247534 h 5143494" name="connsiteY170"/>
              <a:gd fmla="*/ 1689996 w 9143989" name="connsiteX171"/>
              <a:gd fmla="*/ 4356946 h 5143494" name="connsiteY171"/>
              <a:gd fmla="*/ 2127633 w 9143989" name="connsiteX172"/>
              <a:gd fmla="*/ 4356946 h 5143494" name="connsiteY172"/>
              <a:gd fmla="*/ 2237045 w 9143989" name="connsiteX173"/>
              <a:gd fmla="*/ 4247534 h 5143494" name="connsiteY173"/>
              <a:gd fmla="*/ 2237045 w 9143989" name="connsiteX174"/>
              <a:gd fmla="*/ 3809900 h 5143494" name="connsiteY174"/>
              <a:gd fmla="*/ 2127633 w 9143989" name="connsiteX175"/>
              <a:gd fmla="*/ 3700488 h 5143494" name="connsiteY175"/>
              <a:gd fmla="*/ 927996 w 9143989" name="connsiteX176"/>
              <a:gd fmla="*/ 3700488 h 5143494" name="connsiteY176"/>
              <a:gd fmla="*/ 818584 w 9143989" name="connsiteX177"/>
              <a:gd fmla="*/ 3809900 h 5143494" name="connsiteY177"/>
              <a:gd fmla="*/ 818584 w 9143989" name="connsiteX178"/>
              <a:gd fmla="*/ 4247534 h 5143494" name="connsiteY178"/>
              <a:gd fmla="*/ 927996 w 9143989" name="connsiteX179"/>
              <a:gd fmla="*/ 4356946 h 5143494" name="connsiteY179"/>
              <a:gd fmla="*/ 1365637 w 9143989" name="connsiteX180"/>
              <a:gd fmla="*/ 4356946 h 5143494" name="connsiteY180"/>
              <a:gd fmla="*/ 1475050 w 9143989" name="connsiteX181"/>
              <a:gd fmla="*/ 4247534 h 5143494" name="connsiteY181"/>
              <a:gd fmla="*/ 1475050 w 9143989" name="connsiteX182"/>
              <a:gd fmla="*/ 3809900 h 5143494" name="connsiteY182"/>
              <a:gd fmla="*/ 1365637 w 9143989" name="connsiteX183"/>
              <a:gd fmla="*/ 3700488 h 5143494" name="connsiteY183"/>
              <a:gd fmla="*/ 165999 w 9143989" name="connsiteX184"/>
              <a:gd fmla="*/ 3700488 h 5143494" name="connsiteY184"/>
              <a:gd fmla="*/ 56587 w 9143989" name="connsiteX185"/>
              <a:gd fmla="*/ 3809900 h 5143494" name="connsiteY185"/>
              <a:gd fmla="*/ 56587 w 9143989" name="connsiteX186"/>
              <a:gd fmla="*/ 4247534 h 5143494" name="connsiteY186"/>
              <a:gd fmla="*/ 165999 w 9143989" name="connsiteX187"/>
              <a:gd fmla="*/ 4356946 h 5143494" name="connsiteY187"/>
              <a:gd fmla="*/ 603632 w 9143989" name="connsiteX188"/>
              <a:gd fmla="*/ 4356946 h 5143494" name="connsiteY188"/>
              <a:gd fmla="*/ 713044 w 9143989" name="connsiteX189"/>
              <a:gd fmla="*/ 4247534 h 5143494" name="connsiteY189"/>
              <a:gd fmla="*/ 713044 w 9143989" name="connsiteX190"/>
              <a:gd fmla="*/ 3809900 h 5143494" name="connsiteY190"/>
              <a:gd fmla="*/ 603632 w 9143989" name="connsiteX191"/>
              <a:gd fmla="*/ 3700488 h 5143494" name="connsiteY191"/>
              <a:gd fmla="*/ 8540357 w 9143989" name="connsiteX192"/>
              <a:gd fmla="*/ 2971089 h 5143494" name="connsiteY192"/>
              <a:gd fmla="*/ 8430945 w 9143989" name="connsiteX193"/>
              <a:gd fmla="*/ 3080501 h 5143494" name="connsiteY193"/>
              <a:gd fmla="*/ 8430945 w 9143989" name="connsiteX194"/>
              <a:gd fmla="*/ 3518135 h 5143494" name="connsiteY194"/>
              <a:gd fmla="*/ 8540357 w 9143989" name="connsiteX195"/>
              <a:gd fmla="*/ 3627547 h 5143494" name="connsiteY195"/>
              <a:gd fmla="*/ 8977991 w 9143989" name="connsiteX196"/>
              <a:gd fmla="*/ 3627547 h 5143494" name="connsiteY196"/>
              <a:gd fmla="*/ 9087403 w 9143989" name="connsiteX197"/>
              <a:gd fmla="*/ 3518135 h 5143494" name="connsiteY197"/>
              <a:gd fmla="*/ 9087403 w 9143989" name="connsiteX198"/>
              <a:gd fmla="*/ 3080501 h 5143494" name="connsiteY198"/>
              <a:gd fmla="*/ 8977991 w 9143989" name="connsiteX199"/>
              <a:gd fmla="*/ 2971089 h 5143494" name="connsiteY199"/>
              <a:gd fmla="*/ 7778358 w 9143989" name="connsiteX200"/>
              <a:gd fmla="*/ 2971089 h 5143494" name="connsiteY200"/>
              <a:gd fmla="*/ 7668946 w 9143989" name="connsiteX201"/>
              <a:gd fmla="*/ 3080501 h 5143494" name="connsiteY201"/>
              <a:gd fmla="*/ 7668946 w 9143989" name="connsiteX202"/>
              <a:gd fmla="*/ 3518135 h 5143494" name="connsiteY202"/>
              <a:gd fmla="*/ 7778358 w 9143989" name="connsiteX203"/>
              <a:gd fmla="*/ 3627547 h 5143494" name="connsiteY203"/>
              <a:gd fmla="*/ 8215992 w 9143989" name="connsiteX204"/>
              <a:gd fmla="*/ 3627547 h 5143494" name="connsiteY204"/>
              <a:gd fmla="*/ 8325404 w 9143989" name="connsiteX205"/>
              <a:gd fmla="*/ 3518135 h 5143494" name="connsiteY205"/>
              <a:gd fmla="*/ 8325404 w 9143989" name="connsiteX206"/>
              <a:gd fmla="*/ 3080501 h 5143494" name="connsiteY206"/>
              <a:gd fmla="*/ 8215992 w 9143989" name="connsiteX207"/>
              <a:gd fmla="*/ 2971089 h 5143494" name="connsiteY207"/>
              <a:gd fmla="*/ 7023979 w 9143989" name="connsiteX208"/>
              <a:gd fmla="*/ 2971089 h 5143494" name="connsiteY208"/>
              <a:gd fmla="*/ 6914567 w 9143989" name="connsiteX209"/>
              <a:gd fmla="*/ 3080501 h 5143494" name="connsiteY209"/>
              <a:gd fmla="*/ 6914567 w 9143989" name="connsiteX210"/>
              <a:gd fmla="*/ 3518135 h 5143494" name="connsiteY210"/>
              <a:gd fmla="*/ 7023979 w 9143989" name="connsiteX211"/>
              <a:gd fmla="*/ 3627547 h 5143494" name="connsiteY211"/>
              <a:gd fmla="*/ 7461613 w 9143989" name="connsiteX212"/>
              <a:gd fmla="*/ 3627547 h 5143494" name="connsiteY212"/>
              <a:gd fmla="*/ 7571025 w 9143989" name="connsiteX213"/>
              <a:gd fmla="*/ 3518135 h 5143494" name="connsiteY213"/>
              <a:gd fmla="*/ 7571025 w 9143989" name="connsiteX214"/>
              <a:gd fmla="*/ 3080501 h 5143494" name="connsiteY214"/>
              <a:gd fmla="*/ 7461613 w 9143989" name="connsiteX215"/>
              <a:gd fmla="*/ 2971089 h 5143494" name="connsiteY215"/>
              <a:gd fmla="*/ 6261980 w 9143989" name="connsiteX216"/>
              <a:gd fmla="*/ 2971089 h 5143494" name="connsiteY216"/>
              <a:gd fmla="*/ 6152568 w 9143989" name="connsiteX217"/>
              <a:gd fmla="*/ 3080501 h 5143494" name="connsiteY217"/>
              <a:gd fmla="*/ 6152568 w 9143989" name="connsiteX218"/>
              <a:gd fmla="*/ 3518135 h 5143494" name="connsiteY218"/>
              <a:gd fmla="*/ 6261980 w 9143989" name="connsiteX219"/>
              <a:gd fmla="*/ 3627547 h 5143494" name="connsiteY219"/>
              <a:gd fmla="*/ 6699614 w 9143989" name="connsiteX220"/>
              <a:gd fmla="*/ 3627547 h 5143494" name="connsiteY220"/>
              <a:gd fmla="*/ 6809026 w 9143989" name="connsiteX221"/>
              <a:gd fmla="*/ 3518135 h 5143494" name="connsiteY221"/>
              <a:gd fmla="*/ 6809026 w 9143989" name="connsiteX222"/>
              <a:gd fmla="*/ 3080501 h 5143494" name="connsiteY222"/>
              <a:gd fmla="*/ 6699614 w 9143989" name="connsiteX223"/>
              <a:gd fmla="*/ 2971089 h 5143494" name="connsiteY223"/>
              <a:gd fmla="*/ 5499981 w 9143989" name="connsiteX224"/>
              <a:gd fmla="*/ 2971089 h 5143494" name="connsiteY224"/>
              <a:gd fmla="*/ 5390569 w 9143989" name="connsiteX225"/>
              <a:gd fmla="*/ 3080501 h 5143494" name="connsiteY225"/>
              <a:gd fmla="*/ 5390569 w 9143989" name="connsiteX226"/>
              <a:gd fmla="*/ 3518135 h 5143494" name="connsiteY226"/>
              <a:gd fmla="*/ 5499981 w 9143989" name="connsiteX227"/>
              <a:gd fmla="*/ 3627547 h 5143494" name="connsiteY227"/>
              <a:gd fmla="*/ 5937615 w 9143989" name="connsiteX228"/>
              <a:gd fmla="*/ 3627547 h 5143494" name="connsiteY228"/>
              <a:gd fmla="*/ 6047027 w 9143989" name="connsiteX229"/>
              <a:gd fmla="*/ 3518135 h 5143494" name="connsiteY229"/>
              <a:gd fmla="*/ 6047027 w 9143989" name="connsiteX230"/>
              <a:gd fmla="*/ 3080501 h 5143494" name="connsiteY230"/>
              <a:gd fmla="*/ 5937615 w 9143989" name="connsiteX231"/>
              <a:gd fmla="*/ 2971089 h 5143494" name="connsiteY231"/>
              <a:gd fmla="*/ 4737982 w 9143989" name="connsiteX232"/>
              <a:gd fmla="*/ 2971089 h 5143494" name="connsiteY232"/>
              <a:gd fmla="*/ 4628570 w 9143989" name="connsiteX233"/>
              <a:gd fmla="*/ 3080501 h 5143494" name="connsiteY233"/>
              <a:gd fmla="*/ 4628570 w 9143989" name="connsiteX234"/>
              <a:gd fmla="*/ 3518135 h 5143494" name="connsiteY234"/>
              <a:gd fmla="*/ 4737982 w 9143989" name="connsiteX235"/>
              <a:gd fmla="*/ 3627547 h 5143494" name="connsiteY235"/>
              <a:gd fmla="*/ 5175616 w 9143989" name="connsiteX236"/>
              <a:gd fmla="*/ 3627547 h 5143494" name="connsiteY236"/>
              <a:gd fmla="*/ 5285028 w 9143989" name="connsiteX237"/>
              <a:gd fmla="*/ 3518135 h 5143494" name="connsiteY237"/>
              <a:gd fmla="*/ 5285028 w 9143989" name="connsiteX238"/>
              <a:gd fmla="*/ 3080501 h 5143494" name="connsiteY238"/>
              <a:gd fmla="*/ 5175616 w 9143989" name="connsiteX239"/>
              <a:gd fmla="*/ 2971089 h 5143494" name="connsiteY239"/>
              <a:gd fmla="*/ 3975991 w 9143989" name="connsiteX240"/>
              <a:gd fmla="*/ 2971089 h 5143494" name="connsiteY240"/>
              <a:gd fmla="*/ 3866579 w 9143989" name="connsiteX241"/>
              <a:gd fmla="*/ 3080501 h 5143494" name="connsiteY241"/>
              <a:gd fmla="*/ 3866579 w 9143989" name="connsiteX242"/>
              <a:gd fmla="*/ 3518135 h 5143494" name="connsiteY242"/>
              <a:gd fmla="*/ 3975991 w 9143989" name="connsiteX243"/>
              <a:gd fmla="*/ 3627547 h 5143494" name="connsiteY243"/>
              <a:gd fmla="*/ 4413617 w 9143989" name="connsiteX244"/>
              <a:gd fmla="*/ 3627547 h 5143494" name="connsiteY244"/>
              <a:gd fmla="*/ 4523029 w 9143989" name="connsiteX245"/>
              <a:gd fmla="*/ 3518135 h 5143494" name="connsiteY245"/>
              <a:gd fmla="*/ 4523029 w 9143989" name="connsiteX246"/>
              <a:gd fmla="*/ 3080501 h 5143494" name="connsiteY246"/>
              <a:gd fmla="*/ 4413617 w 9143989" name="connsiteX247"/>
              <a:gd fmla="*/ 2971089 h 5143494" name="connsiteY247"/>
              <a:gd fmla="*/ 3213993 w 9143989" name="connsiteX248"/>
              <a:gd fmla="*/ 2971089 h 5143494" name="connsiteY248"/>
              <a:gd fmla="*/ 3104581 w 9143989" name="connsiteX249"/>
              <a:gd fmla="*/ 3080501 h 5143494" name="connsiteY249"/>
              <a:gd fmla="*/ 3104581 w 9143989" name="connsiteX250"/>
              <a:gd fmla="*/ 3518135 h 5143494" name="connsiteY250"/>
              <a:gd fmla="*/ 3213993 w 9143989" name="connsiteX251"/>
              <a:gd fmla="*/ 3627547 h 5143494" name="connsiteY251"/>
              <a:gd fmla="*/ 3651627 w 9143989" name="connsiteX252"/>
              <a:gd fmla="*/ 3627547 h 5143494" name="connsiteY252"/>
              <a:gd fmla="*/ 3761039 w 9143989" name="connsiteX253"/>
              <a:gd fmla="*/ 3518135 h 5143494" name="connsiteY253"/>
              <a:gd fmla="*/ 3761039 w 9143989" name="connsiteX254"/>
              <a:gd fmla="*/ 3080501 h 5143494" name="connsiteY254"/>
              <a:gd fmla="*/ 3651627 w 9143989" name="connsiteX255"/>
              <a:gd fmla="*/ 2971089 h 5143494" name="connsiteY255"/>
              <a:gd fmla="*/ 2451995 w 9143989" name="connsiteX256"/>
              <a:gd fmla="*/ 2971089 h 5143494" name="connsiteY256"/>
              <a:gd fmla="*/ 2342584 w 9143989" name="connsiteX257"/>
              <a:gd fmla="*/ 3080501 h 5143494" name="connsiteY257"/>
              <a:gd fmla="*/ 2342584 w 9143989" name="connsiteX258"/>
              <a:gd fmla="*/ 3518135 h 5143494" name="connsiteY258"/>
              <a:gd fmla="*/ 2451995 w 9143989" name="connsiteX259"/>
              <a:gd fmla="*/ 3627547 h 5143494" name="connsiteY259"/>
              <a:gd fmla="*/ 2889629 w 9143989" name="connsiteX260"/>
              <a:gd fmla="*/ 3627547 h 5143494" name="connsiteY260"/>
              <a:gd fmla="*/ 2999040 w 9143989" name="connsiteX261"/>
              <a:gd fmla="*/ 3518135 h 5143494" name="connsiteY261"/>
              <a:gd fmla="*/ 2999040 w 9143989" name="connsiteX262"/>
              <a:gd fmla="*/ 3080501 h 5143494" name="connsiteY262"/>
              <a:gd fmla="*/ 2889629 w 9143989" name="connsiteX263"/>
              <a:gd fmla="*/ 2971089 h 5143494" name="connsiteY263"/>
              <a:gd fmla="*/ 1689997 w 9143989" name="connsiteX264"/>
              <a:gd fmla="*/ 2971089 h 5143494" name="connsiteY264"/>
              <a:gd fmla="*/ 1580587 w 9143989" name="connsiteX265"/>
              <a:gd fmla="*/ 3080501 h 5143494" name="connsiteY265"/>
              <a:gd fmla="*/ 1580587 w 9143989" name="connsiteX266"/>
              <a:gd fmla="*/ 3518135 h 5143494" name="connsiteY266"/>
              <a:gd fmla="*/ 1689997 w 9143989" name="connsiteX267"/>
              <a:gd fmla="*/ 3627547 h 5143494" name="connsiteY267"/>
              <a:gd fmla="*/ 2127633 w 9143989" name="connsiteX268"/>
              <a:gd fmla="*/ 3627547 h 5143494" name="connsiteY268"/>
              <a:gd fmla="*/ 2237045 w 9143989" name="connsiteX269"/>
              <a:gd fmla="*/ 3518135 h 5143494" name="connsiteY269"/>
              <a:gd fmla="*/ 2237045 w 9143989" name="connsiteX270"/>
              <a:gd fmla="*/ 3080501 h 5143494" name="connsiteY270"/>
              <a:gd fmla="*/ 2127633 w 9143989" name="connsiteX271"/>
              <a:gd fmla="*/ 2971089 h 5143494" name="connsiteY271"/>
              <a:gd fmla="*/ 927996 w 9143989" name="connsiteX272"/>
              <a:gd fmla="*/ 2971089 h 5143494" name="connsiteY272"/>
              <a:gd fmla="*/ 818584 w 9143989" name="connsiteX273"/>
              <a:gd fmla="*/ 3080501 h 5143494" name="connsiteY273"/>
              <a:gd fmla="*/ 818584 w 9143989" name="connsiteX274"/>
              <a:gd fmla="*/ 3518135 h 5143494" name="connsiteY274"/>
              <a:gd fmla="*/ 927996 w 9143989" name="connsiteX275"/>
              <a:gd fmla="*/ 3627547 h 5143494" name="connsiteY275"/>
              <a:gd fmla="*/ 1365637 w 9143989" name="connsiteX276"/>
              <a:gd fmla="*/ 3627547 h 5143494" name="connsiteY276"/>
              <a:gd fmla="*/ 1475050 w 9143989" name="connsiteX277"/>
              <a:gd fmla="*/ 3518135 h 5143494" name="connsiteY277"/>
              <a:gd fmla="*/ 1475050 w 9143989" name="connsiteX278"/>
              <a:gd fmla="*/ 3080501 h 5143494" name="connsiteY278"/>
              <a:gd fmla="*/ 1365637 w 9143989" name="connsiteX279"/>
              <a:gd fmla="*/ 2971089 h 5143494" name="connsiteY279"/>
              <a:gd fmla="*/ 165999 w 9143989" name="connsiteX280"/>
              <a:gd fmla="*/ 2971089 h 5143494" name="connsiteY280"/>
              <a:gd fmla="*/ 56587 w 9143989" name="connsiteX281"/>
              <a:gd fmla="*/ 3080501 h 5143494" name="connsiteY281"/>
              <a:gd fmla="*/ 56587 w 9143989" name="connsiteX282"/>
              <a:gd fmla="*/ 3518135 h 5143494" name="connsiteY282"/>
              <a:gd fmla="*/ 165999 w 9143989" name="connsiteX283"/>
              <a:gd fmla="*/ 3627547 h 5143494" name="connsiteY283"/>
              <a:gd fmla="*/ 603632 w 9143989" name="connsiteX284"/>
              <a:gd fmla="*/ 3627547 h 5143494" name="connsiteY284"/>
              <a:gd fmla="*/ 713044 w 9143989" name="connsiteX285"/>
              <a:gd fmla="*/ 3518135 h 5143494" name="connsiteY285"/>
              <a:gd fmla="*/ 713044 w 9143989" name="connsiteX286"/>
              <a:gd fmla="*/ 3080501 h 5143494" name="connsiteY286"/>
              <a:gd fmla="*/ 603632 w 9143989" name="connsiteX287"/>
              <a:gd fmla="*/ 2971089 h 5143494" name="connsiteY287"/>
              <a:gd fmla="*/ 8540357 w 9143989" name="connsiteX288"/>
              <a:gd fmla="*/ 2245338 h 5143494" name="connsiteY288"/>
              <a:gd fmla="*/ 8430945 w 9143989" name="connsiteX289"/>
              <a:gd fmla="*/ 2354750 h 5143494" name="connsiteY289"/>
              <a:gd fmla="*/ 8430945 w 9143989" name="connsiteX290"/>
              <a:gd fmla="*/ 2792384 h 5143494" name="connsiteY290"/>
              <a:gd fmla="*/ 8540357 w 9143989" name="connsiteX291"/>
              <a:gd fmla="*/ 2901796 h 5143494" name="connsiteY291"/>
              <a:gd fmla="*/ 8977991 w 9143989" name="connsiteX292"/>
              <a:gd fmla="*/ 2901796 h 5143494" name="connsiteY292"/>
              <a:gd fmla="*/ 9087403 w 9143989" name="connsiteX293"/>
              <a:gd fmla="*/ 2792384 h 5143494" name="connsiteY293"/>
              <a:gd fmla="*/ 9087403 w 9143989" name="connsiteX294"/>
              <a:gd fmla="*/ 2354750 h 5143494" name="connsiteY294"/>
              <a:gd fmla="*/ 8977991 w 9143989" name="connsiteX295"/>
              <a:gd fmla="*/ 2245338 h 5143494" name="connsiteY295"/>
              <a:gd fmla="*/ 7778358 w 9143989" name="connsiteX296"/>
              <a:gd fmla="*/ 2245338 h 5143494" name="connsiteY296"/>
              <a:gd fmla="*/ 7668946 w 9143989" name="connsiteX297"/>
              <a:gd fmla="*/ 2354750 h 5143494" name="connsiteY297"/>
              <a:gd fmla="*/ 7668946 w 9143989" name="connsiteX298"/>
              <a:gd fmla="*/ 2792384 h 5143494" name="connsiteY298"/>
              <a:gd fmla="*/ 7778358 w 9143989" name="connsiteX299"/>
              <a:gd fmla="*/ 2901796 h 5143494" name="connsiteY299"/>
              <a:gd fmla="*/ 8215992 w 9143989" name="connsiteX300"/>
              <a:gd fmla="*/ 2901796 h 5143494" name="connsiteY300"/>
              <a:gd fmla="*/ 8325404 w 9143989" name="connsiteX301"/>
              <a:gd fmla="*/ 2792384 h 5143494" name="connsiteY301"/>
              <a:gd fmla="*/ 8325404 w 9143989" name="connsiteX302"/>
              <a:gd fmla="*/ 2354750 h 5143494" name="connsiteY302"/>
              <a:gd fmla="*/ 8215992 w 9143989" name="connsiteX303"/>
              <a:gd fmla="*/ 2245338 h 5143494" name="connsiteY303"/>
              <a:gd fmla="*/ 7023979 w 9143989" name="connsiteX304"/>
              <a:gd fmla="*/ 2245338 h 5143494" name="connsiteY304"/>
              <a:gd fmla="*/ 6914567 w 9143989" name="connsiteX305"/>
              <a:gd fmla="*/ 2354750 h 5143494" name="connsiteY305"/>
              <a:gd fmla="*/ 6914567 w 9143989" name="connsiteX306"/>
              <a:gd fmla="*/ 2792384 h 5143494" name="connsiteY306"/>
              <a:gd fmla="*/ 7023979 w 9143989" name="connsiteX307"/>
              <a:gd fmla="*/ 2901796 h 5143494" name="connsiteY307"/>
              <a:gd fmla="*/ 7461613 w 9143989" name="connsiteX308"/>
              <a:gd fmla="*/ 2901796 h 5143494" name="connsiteY308"/>
              <a:gd fmla="*/ 7571025 w 9143989" name="connsiteX309"/>
              <a:gd fmla="*/ 2792384 h 5143494" name="connsiteY309"/>
              <a:gd fmla="*/ 7571025 w 9143989" name="connsiteX310"/>
              <a:gd fmla="*/ 2354750 h 5143494" name="connsiteY310"/>
              <a:gd fmla="*/ 7461613 w 9143989" name="connsiteX311"/>
              <a:gd fmla="*/ 2245338 h 5143494" name="connsiteY311"/>
              <a:gd fmla="*/ 6261980 w 9143989" name="connsiteX312"/>
              <a:gd fmla="*/ 2245338 h 5143494" name="connsiteY312"/>
              <a:gd fmla="*/ 6152568 w 9143989" name="connsiteX313"/>
              <a:gd fmla="*/ 2354750 h 5143494" name="connsiteY313"/>
              <a:gd fmla="*/ 6152568 w 9143989" name="connsiteX314"/>
              <a:gd fmla="*/ 2792384 h 5143494" name="connsiteY314"/>
              <a:gd fmla="*/ 6261980 w 9143989" name="connsiteX315"/>
              <a:gd fmla="*/ 2901796 h 5143494" name="connsiteY315"/>
              <a:gd fmla="*/ 6699614 w 9143989" name="connsiteX316"/>
              <a:gd fmla="*/ 2901796 h 5143494" name="connsiteY316"/>
              <a:gd fmla="*/ 6809026 w 9143989" name="connsiteX317"/>
              <a:gd fmla="*/ 2792384 h 5143494" name="connsiteY317"/>
              <a:gd fmla="*/ 6809026 w 9143989" name="connsiteX318"/>
              <a:gd fmla="*/ 2354750 h 5143494" name="connsiteY318"/>
              <a:gd fmla="*/ 6699614 w 9143989" name="connsiteX319"/>
              <a:gd fmla="*/ 2245338 h 5143494" name="connsiteY319"/>
              <a:gd fmla="*/ 5499981 w 9143989" name="connsiteX320"/>
              <a:gd fmla="*/ 2245338 h 5143494" name="connsiteY320"/>
              <a:gd fmla="*/ 5390569 w 9143989" name="connsiteX321"/>
              <a:gd fmla="*/ 2354750 h 5143494" name="connsiteY321"/>
              <a:gd fmla="*/ 5390569 w 9143989" name="connsiteX322"/>
              <a:gd fmla="*/ 2792384 h 5143494" name="connsiteY322"/>
              <a:gd fmla="*/ 5499981 w 9143989" name="connsiteX323"/>
              <a:gd fmla="*/ 2901796 h 5143494" name="connsiteY323"/>
              <a:gd fmla="*/ 5937615 w 9143989" name="connsiteX324"/>
              <a:gd fmla="*/ 2901796 h 5143494" name="connsiteY324"/>
              <a:gd fmla="*/ 6047027 w 9143989" name="connsiteX325"/>
              <a:gd fmla="*/ 2792384 h 5143494" name="connsiteY325"/>
              <a:gd fmla="*/ 6047027 w 9143989" name="connsiteX326"/>
              <a:gd fmla="*/ 2354750 h 5143494" name="connsiteY326"/>
              <a:gd fmla="*/ 5937615 w 9143989" name="connsiteX327"/>
              <a:gd fmla="*/ 2245338 h 5143494" name="connsiteY327"/>
              <a:gd fmla="*/ 4737982 w 9143989" name="connsiteX328"/>
              <a:gd fmla="*/ 2245338 h 5143494" name="connsiteY328"/>
              <a:gd fmla="*/ 4628570 w 9143989" name="connsiteX329"/>
              <a:gd fmla="*/ 2354750 h 5143494" name="connsiteY329"/>
              <a:gd fmla="*/ 4628570 w 9143989" name="connsiteX330"/>
              <a:gd fmla="*/ 2792384 h 5143494" name="connsiteY330"/>
              <a:gd fmla="*/ 4737982 w 9143989" name="connsiteX331"/>
              <a:gd fmla="*/ 2901796 h 5143494" name="connsiteY331"/>
              <a:gd fmla="*/ 5175616 w 9143989" name="connsiteX332"/>
              <a:gd fmla="*/ 2901796 h 5143494" name="connsiteY332"/>
              <a:gd fmla="*/ 5285028 w 9143989" name="connsiteX333"/>
              <a:gd fmla="*/ 2792384 h 5143494" name="connsiteY333"/>
              <a:gd fmla="*/ 5285028 w 9143989" name="connsiteX334"/>
              <a:gd fmla="*/ 2354750 h 5143494" name="connsiteY334"/>
              <a:gd fmla="*/ 5175616 w 9143989" name="connsiteX335"/>
              <a:gd fmla="*/ 2245338 h 5143494" name="connsiteY335"/>
              <a:gd fmla="*/ 3975991 w 9143989" name="connsiteX336"/>
              <a:gd fmla="*/ 2245338 h 5143494" name="connsiteY336"/>
              <a:gd fmla="*/ 3866579 w 9143989" name="connsiteX337"/>
              <a:gd fmla="*/ 2354750 h 5143494" name="connsiteY337"/>
              <a:gd fmla="*/ 3866579 w 9143989" name="connsiteX338"/>
              <a:gd fmla="*/ 2792384 h 5143494" name="connsiteY338"/>
              <a:gd fmla="*/ 3975991 w 9143989" name="connsiteX339"/>
              <a:gd fmla="*/ 2901796 h 5143494" name="connsiteY339"/>
              <a:gd fmla="*/ 4413617 w 9143989" name="connsiteX340"/>
              <a:gd fmla="*/ 2901796 h 5143494" name="connsiteY340"/>
              <a:gd fmla="*/ 4523029 w 9143989" name="connsiteX341"/>
              <a:gd fmla="*/ 2792384 h 5143494" name="connsiteY341"/>
              <a:gd fmla="*/ 4523029 w 9143989" name="connsiteX342"/>
              <a:gd fmla="*/ 2354750 h 5143494" name="connsiteY342"/>
              <a:gd fmla="*/ 4413617 w 9143989" name="connsiteX343"/>
              <a:gd fmla="*/ 2245338 h 5143494" name="connsiteY343"/>
              <a:gd fmla="*/ 3213993 w 9143989" name="connsiteX344"/>
              <a:gd fmla="*/ 2245338 h 5143494" name="connsiteY344"/>
              <a:gd fmla="*/ 3104581 w 9143989" name="connsiteX345"/>
              <a:gd fmla="*/ 2354750 h 5143494" name="connsiteY345"/>
              <a:gd fmla="*/ 3104581 w 9143989" name="connsiteX346"/>
              <a:gd fmla="*/ 2792384 h 5143494" name="connsiteY346"/>
              <a:gd fmla="*/ 3213993 w 9143989" name="connsiteX347"/>
              <a:gd fmla="*/ 2901796 h 5143494" name="connsiteY347"/>
              <a:gd fmla="*/ 3651627 w 9143989" name="connsiteX348"/>
              <a:gd fmla="*/ 2901796 h 5143494" name="connsiteY348"/>
              <a:gd fmla="*/ 3761040 w 9143989" name="connsiteX349"/>
              <a:gd fmla="*/ 2792384 h 5143494" name="connsiteY349"/>
              <a:gd fmla="*/ 3761040 w 9143989" name="connsiteX350"/>
              <a:gd fmla="*/ 2354750 h 5143494" name="connsiteY350"/>
              <a:gd fmla="*/ 3651627 w 9143989" name="connsiteX351"/>
              <a:gd fmla="*/ 2245338 h 5143494" name="connsiteY351"/>
              <a:gd fmla="*/ 2451995 w 9143989" name="connsiteX352"/>
              <a:gd fmla="*/ 2245338 h 5143494" name="connsiteY352"/>
              <a:gd fmla="*/ 2342584 w 9143989" name="connsiteX353"/>
              <a:gd fmla="*/ 2354750 h 5143494" name="connsiteY353"/>
              <a:gd fmla="*/ 2342584 w 9143989" name="connsiteX354"/>
              <a:gd fmla="*/ 2792384 h 5143494" name="connsiteY354"/>
              <a:gd fmla="*/ 2451995 w 9143989" name="connsiteX355"/>
              <a:gd fmla="*/ 2901796 h 5143494" name="connsiteY355"/>
              <a:gd fmla="*/ 2889629 w 9143989" name="connsiteX356"/>
              <a:gd fmla="*/ 2901796 h 5143494" name="connsiteY356"/>
              <a:gd fmla="*/ 2999040 w 9143989" name="connsiteX357"/>
              <a:gd fmla="*/ 2792384 h 5143494" name="connsiteY357"/>
              <a:gd fmla="*/ 2999040 w 9143989" name="connsiteX358"/>
              <a:gd fmla="*/ 2354750 h 5143494" name="connsiteY358"/>
              <a:gd fmla="*/ 2889629 w 9143989" name="connsiteX359"/>
              <a:gd fmla="*/ 2245338 h 5143494" name="connsiteY359"/>
              <a:gd fmla="*/ 1689997 w 9143989" name="connsiteX360"/>
              <a:gd fmla="*/ 2245338 h 5143494" name="connsiteY360"/>
              <a:gd fmla="*/ 1580587 w 9143989" name="connsiteX361"/>
              <a:gd fmla="*/ 2354750 h 5143494" name="connsiteY361"/>
              <a:gd fmla="*/ 1580587 w 9143989" name="connsiteX362"/>
              <a:gd fmla="*/ 2792384 h 5143494" name="connsiteY362"/>
              <a:gd fmla="*/ 1689997 w 9143989" name="connsiteX363"/>
              <a:gd fmla="*/ 2901796 h 5143494" name="connsiteY363"/>
              <a:gd fmla="*/ 2127634 w 9143989" name="connsiteX364"/>
              <a:gd fmla="*/ 2901796 h 5143494" name="connsiteY364"/>
              <a:gd fmla="*/ 2237045 w 9143989" name="connsiteX365"/>
              <a:gd fmla="*/ 2792384 h 5143494" name="connsiteY365"/>
              <a:gd fmla="*/ 2237045 w 9143989" name="connsiteX366"/>
              <a:gd fmla="*/ 2354750 h 5143494" name="connsiteY366"/>
              <a:gd fmla="*/ 2127634 w 9143989" name="connsiteX367"/>
              <a:gd fmla="*/ 2245338 h 5143494" name="connsiteY367"/>
              <a:gd fmla="*/ 927996 w 9143989" name="connsiteX368"/>
              <a:gd fmla="*/ 2245338 h 5143494" name="connsiteY368"/>
              <a:gd fmla="*/ 818584 w 9143989" name="connsiteX369"/>
              <a:gd fmla="*/ 2354750 h 5143494" name="connsiteY369"/>
              <a:gd fmla="*/ 818584 w 9143989" name="connsiteX370"/>
              <a:gd fmla="*/ 2792384 h 5143494" name="connsiteY370"/>
              <a:gd fmla="*/ 927996 w 9143989" name="connsiteX371"/>
              <a:gd fmla="*/ 2901796 h 5143494" name="connsiteY371"/>
              <a:gd fmla="*/ 1365637 w 9143989" name="connsiteX372"/>
              <a:gd fmla="*/ 2901796 h 5143494" name="connsiteY372"/>
              <a:gd fmla="*/ 1475051 w 9143989" name="connsiteX373"/>
              <a:gd fmla="*/ 2792384 h 5143494" name="connsiteY373"/>
              <a:gd fmla="*/ 1475051 w 9143989" name="connsiteX374"/>
              <a:gd fmla="*/ 2354750 h 5143494" name="connsiteY374"/>
              <a:gd fmla="*/ 1365637 w 9143989" name="connsiteX375"/>
              <a:gd fmla="*/ 2245338 h 5143494" name="connsiteY375"/>
              <a:gd fmla="*/ 165999 w 9143989" name="connsiteX376"/>
              <a:gd fmla="*/ 2245338 h 5143494" name="connsiteY376"/>
              <a:gd fmla="*/ 56587 w 9143989" name="connsiteX377"/>
              <a:gd fmla="*/ 2354750 h 5143494" name="connsiteY377"/>
              <a:gd fmla="*/ 56587 w 9143989" name="connsiteX378"/>
              <a:gd fmla="*/ 2792384 h 5143494" name="connsiteY378"/>
              <a:gd fmla="*/ 165999 w 9143989" name="connsiteX379"/>
              <a:gd fmla="*/ 2901796 h 5143494" name="connsiteY379"/>
              <a:gd fmla="*/ 603632 w 9143989" name="connsiteX380"/>
              <a:gd fmla="*/ 2901796 h 5143494" name="connsiteY380"/>
              <a:gd fmla="*/ 713044 w 9143989" name="connsiteX381"/>
              <a:gd fmla="*/ 2792384 h 5143494" name="connsiteY381"/>
              <a:gd fmla="*/ 713044 w 9143989" name="connsiteX382"/>
              <a:gd fmla="*/ 2354750 h 5143494" name="connsiteY382"/>
              <a:gd fmla="*/ 603632 w 9143989" name="connsiteX383"/>
              <a:gd fmla="*/ 2245338 h 5143494" name="connsiteY383"/>
              <a:gd fmla="*/ 165999 w 9143989" name="connsiteX384"/>
              <a:gd fmla="*/ 1515948 h 5143494" name="connsiteY384"/>
              <a:gd fmla="*/ 56587 w 9143989" name="connsiteX385"/>
              <a:gd fmla="*/ 1625361 h 5143494" name="connsiteY385"/>
              <a:gd fmla="*/ 56587 w 9143989" name="connsiteX386"/>
              <a:gd fmla="*/ 2062996 h 5143494" name="connsiteY386"/>
              <a:gd fmla="*/ 165999 w 9143989" name="connsiteX387"/>
              <a:gd fmla="*/ 2172398 h 5143494" name="connsiteY387"/>
              <a:gd fmla="*/ 603632 w 9143989" name="connsiteX388"/>
              <a:gd fmla="*/ 2172398 h 5143494" name="connsiteY388"/>
              <a:gd fmla="*/ 713044 w 9143989" name="connsiteX389"/>
              <a:gd fmla="*/ 2062996 h 5143494" name="connsiteY389"/>
              <a:gd fmla="*/ 713044 w 9143989" name="connsiteX390"/>
              <a:gd fmla="*/ 1625361 h 5143494" name="connsiteY390"/>
              <a:gd fmla="*/ 603632 w 9143989" name="connsiteX391"/>
              <a:gd fmla="*/ 1515948 h 5143494" name="connsiteY391"/>
              <a:gd fmla="*/ 927996 w 9143989" name="connsiteX392"/>
              <a:gd fmla="*/ 1515947 h 5143494" name="connsiteY392"/>
              <a:gd fmla="*/ 818584 w 9143989" name="connsiteX393"/>
              <a:gd fmla="*/ 1625360 h 5143494" name="connsiteY393"/>
              <a:gd fmla="*/ 818584 w 9143989" name="connsiteX394"/>
              <a:gd fmla="*/ 2062995 h 5143494" name="connsiteY394"/>
              <a:gd fmla="*/ 927996 w 9143989" name="connsiteX395"/>
              <a:gd fmla="*/ 2172398 h 5143494" name="connsiteY395"/>
              <a:gd fmla="*/ 1365637 w 9143989" name="connsiteX396"/>
              <a:gd fmla="*/ 2172398 h 5143494" name="connsiteY396"/>
              <a:gd fmla="*/ 1475051 w 9143989" name="connsiteX397"/>
              <a:gd fmla="*/ 2062995 h 5143494" name="connsiteY397"/>
              <a:gd fmla="*/ 1475051 w 9143989" name="connsiteX398"/>
              <a:gd fmla="*/ 1625360 h 5143494" name="connsiteY398"/>
              <a:gd fmla="*/ 1365637 w 9143989" name="connsiteX399"/>
              <a:gd fmla="*/ 1515947 h 5143494" name="connsiteY399"/>
              <a:gd fmla="*/ 1689997 w 9143989" name="connsiteX400"/>
              <a:gd fmla="*/ 1515947 h 5143494" name="connsiteY400"/>
              <a:gd fmla="*/ 1580588 w 9143989" name="connsiteX401"/>
              <a:gd fmla="*/ 1625359 h 5143494" name="connsiteY401"/>
              <a:gd fmla="*/ 1580588 w 9143989" name="connsiteX402"/>
              <a:gd fmla="*/ 2062994 h 5143494" name="connsiteY402"/>
              <a:gd fmla="*/ 1689997 w 9143989" name="connsiteX403"/>
              <a:gd fmla="*/ 2172398 h 5143494" name="connsiteY403"/>
              <a:gd fmla="*/ 2127634 w 9143989" name="connsiteX404"/>
              <a:gd fmla="*/ 2172398 h 5143494" name="connsiteY404"/>
              <a:gd fmla="*/ 2237045 w 9143989" name="connsiteX405"/>
              <a:gd fmla="*/ 2062994 h 5143494" name="connsiteY405"/>
              <a:gd fmla="*/ 2237045 w 9143989" name="connsiteX406"/>
              <a:gd fmla="*/ 1625359 h 5143494" name="connsiteY406"/>
              <a:gd fmla="*/ 2127634 w 9143989" name="connsiteX407"/>
              <a:gd fmla="*/ 1515947 h 5143494" name="connsiteY407"/>
              <a:gd fmla="*/ 2451996 w 9143989" name="connsiteX408"/>
              <a:gd fmla="*/ 1515946 h 5143494" name="connsiteY408"/>
              <a:gd fmla="*/ 2342584 w 9143989" name="connsiteX409"/>
              <a:gd fmla="*/ 1625359 h 5143494" name="connsiteY409"/>
              <a:gd fmla="*/ 2342584 w 9143989" name="connsiteX410"/>
              <a:gd fmla="*/ 2062993 h 5143494" name="connsiteY410"/>
              <a:gd fmla="*/ 2451996 w 9143989" name="connsiteX411"/>
              <a:gd fmla="*/ 2172398 h 5143494" name="connsiteY411"/>
              <a:gd fmla="*/ 2889629 w 9143989" name="connsiteX412"/>
              <a:gd fmla="*/ 2172398 h 5143494" name="connsiteY412"/>
              <a:gd fmla="*/ 2999041 w 9143989" name="connsiteX413"/>
              <a:gd fmla="*/ 2062993 h 5143494" name="connsiteY413"/>
              <a:gd fmla="*/ 2999041 w 9143989" name="connsiteX414"/>
              <a:gd fmla="*/ 1625359 h 5143494" name="connsiteY414"/>
              <a:gd fmla="*/ 2889629 w 9143989" name="connsiteX415"/>
              <a:gd fmla="*/ 1515946 h 5143494" name="connsiteY415"/>
              <a:gd fmla="*/ 3213993 w 9143989" name="connsiteX416"/>
              <a:gd fmla="*/ 1515945 h 5143494" name="connsiteY416"/>
              <a:gd fmla="*/ 3104581 w 9143989" name="connsiteX417"/>
              <a:gd fmla="*/ 1625358 h 5143494" name="connsiteY417"/>
              <a:gd fmla="*/ 3104581 w 9143989" name="connsiteX418"/>
              <a:gd fmla="*/ 2062992 h 5143494" name="connsiteY418"/>
              <a:gd fmla="*/ 3213993 w 9143989" name="connsiteX419"/>
              <a:gd fmla="*/ 2172398 h 5143494" name="connsiteY419"/>
              <a:gd fmla="*/ 3651628 w 9143989" name="connsiteX420"/>
              <a:gd fmla="*/ 2172398 h 5143494" name="connsiteY420"/>
              <a:gd fmla="*/ 3761040 w 9143989" name="connsiteX421"/>
              <a:gd fmla="*/ 2062992 h 5143494" name="connsiteY421"/>
              <a:gd fmla="*/ 3761040 w 9143989" name="connsiteX422"/>
              <a:gd fmla="*/ 1625358 h 5143494" name="connsiteY422"/>
              <a:gd fmla="*/ 3651628 w 9143989" name="connsiteX423"/>
              <a:gd fmla="*/ 1515945 h 5143494" name="connsiteY423"/>
              <a:gd fmla="*/ 3975991 w 9143989" name="connsiteX424"/>
              <a:gd fmla="*/ 1515945 h 5143494" name="connsiteY424"/>
              <a:gd fmla="*/ 3866579 w 9143989" name="connsiteX425"/>
              <a:gd fmla="*/ 1625357 h 5143494" name="connsiteY425"/>
              <a:gd fmla="*/ 3866579 w 9143989" name="connsiteX426"/>
              <a:gd fmla="*/ 2062992 h 5143494" name="connsiteY426"/>
              <a:gd fmla="*/ 3975991 w 9143989" name="connsiteX427"/>
              <a:gd fmla="*/ 2172398 h 5143494" name="connsiteY427"/>
              <a:gd fmla="*/ 4413617 w 9143989" name="connsiteX428"/>
              <a:gd fmla="*/ 2172398 h 5143494" name="connsiteY428"/>
              <a:gd fmla="*/ 4523029 w 9143989" name="connsiteX429"/>
              <a:gd fmla="*/ 2062992 h 5143494" name="connsiteY429"/>
              <a:gd fmla="*/ 4523029 w 9143989" name="connsiteX430"/>
              <a:gd fmla="*/ 1625357 h 5143494" name="connsiteY430"/>
              <a:gd fmla="*/ 4413617 w 9143989" name="connsiteX431"/>
              <a:gd fmla="*/ 1515945 h 5143494" name="connsiteY431"/>
              <a:gd fmla="*/ 4737982 w 9143989" name="connsiteX432"/>
              <a:gd fmla="*/ 1515944 h 5143494" name="connsiteY432"/>
              <a:gd fmla="*/ 4628570 w 9143989" name="connsiteX433"/>
              <a:gd fmla="*/ 1625356 h 5143494" name="connsiteY433"/>
              <a:gd fmla="*/ 4628570 w 9143989" name="connsiteX434"/>
              <a:gd fmla="*/ 2062991 h 5143494" name="connsiteY434"/>
              <a:gd fmla="*/ 4737982 w 9143989" name="connsiteX435"/>
              <a:gd fmla="*/ 2172398 h 5143494" name="connsiteY435"/>
              <a:gd fmla="*/ 5175616 w 9143989" name="connsiteX436"/>
              <a:gd fmla="*/ 2172398 h 5143494" name="connsiteY436"/>
              <a:gd fmla="*/ 5285028 w 9143989" name="connsiteX437"/>
              <a:gd fmla="*/ 2062991 h 5143494" name="connsiteY437"/>
              <a:gd fmla="*/ 5285028 w 9143989" name="connsiteX438"/>
              <a:gd fmla="*/ 1625356 h 5143494" name="connsiteY438"/>
              <a:gd fmla="*/ 5175616 w 9143989" name="connsiteX439"/>
              <a:gd fmla="*/ 1515944 h 5143494" name="connsiteY439"/>
              <a:gd fmla="*/ 5499981 w 9143989" name="connsiteX440"/>
              <a:gd fmla="*/ 1515943 h 5143494" name="connsiteY440"/>
              <a:gd fmla="*/ 5390569 w 9143989" name="connsiteX441"/>
              <a:gd fmla="*/ 1625356 h 5143494" name="connsiteY441"/>
              <a:gd fmla="*/ 5390569 w 9143989" name="connsiteX442"/>
              <a:gd fmla="*/ 2062990 h 5143494" name="connsiteY442"/>
              <a:gd fmla="*/ 5499981 w 9143989" name="connsiteX443"/>
              <a:gd fmla="*/ 2172398 h 5143494" name="connsiteY443"/>
              <a:gd fmla="*/ 5937615 w 9143989" name="connsiteX444"/>
              <a:gd fmla="*/ 2172398 h 5143494" name="connsiteY444"/>
              <a:gd fmla="*/ 6047027 w 9143989" name="connsiteX445"/>
              <a:gd fmla="*/ 2062990 h 5143494" name="connsiteY445"/>
              <a:gd fmla="*/ 6047027 w 9143989" name="connsiteX446"/>
              <a:gd fmla="*/ 1625356 h 5143494" name="connsiteY446"/>
              <a:gd fmla="*/ 5937615 w 9143989" name="connsiteX447"/>
              <a:gd fmla="*/ 1515943 h 5143494" name="connsiteY447"/>
              <a:gd fmla="*/ 6261980 w 9143989" name="connsiteX448"/>
              <a:gd fmla="*/ 1515943 h 5143494" name="connsiteY448"/>
              <a:gd fmla="*/ 6152568 w 9143989" name="connsiteX449"/>
              <a:gd fmla="*/ 1625355 h 5143494" name="connsiteY449"/>
              <a:gd fmla="*/ 6152568 w 9143989" name="connsiteX450"/>
              <a:gd fmla="*/ 2062989 h 5143494" name="connsiteY450"/>
              <a:gd fmla="*/ 6261980 w 9143989" name="connsiteX451"/>
              <a:gd fmla="*/ 2172398 h 5143494" name="connsiteY451"/>
              <a:gd fmla="*/ 6699614 w 9143989" name="connsiteX452"/>
              <a:gd fmla="*/ 2172398 h 5143494" name="connsiteY452"/>
              <a:gd fmla="*/ 6809026 w 9143989" name="connsiteX453"/>
              <a:gd fmla="*/ 2062989 h 5143494" name="connsiteY453"/>
              <a:gd fmla="*/ 6809026 w 9143989" name="connsiteX454"/>
              <a:gd fmla="*/ 1625355 h 5143494" name="connsiteY454"/>
              <a:gd fmla="*/ 6699614 w 9143989" name="connsiteX455"/>
              <a:gd fmla="*/ 1515943 h 5143494" name="connsiteY455"/>
              <a:gd fmla="*/ 7023979 w 9143989" name="connsiteX456"/>
              <a:gd fmla="*/ 1515942 h 5143494" name="connsiteY456"/>
              <a:gd fmla="*/ 6914567 w 9143989" name="connsiteX457"/>
              <a:gd fmla="*/ 1625354 h 5143494" name="connsiteY457"/>
              <a:gd fmla="*/ 6914567 w 9143989" name="connsiteX458"/>
              <a:gd fmla="*/ 2062988 h 5143494" name="connsiteY458"/>
              <a:gd fmla="*/ 7023979 w 9143989" name="connsiteX459"/>
              <a:gd fmla="*/ 2172398 h 5143494" name="connsiteY459"/>
              <a:gd fmla="*/ 7461613 w 9143989" name="connsiteX460"/>
              <a:gd fmla="*/ 2172398 h 5143494" name="connsiteY460"/>
              <a:gd fmla="*/ 7571025 w 9143989" name="connsiteX461"/>
              <a:gd fmla="*/ 2062988 h 5143494" name="connsiteY461"/>
              <a:gd fmla="*/ 7571025 w 9143989" name="connsiteX462"/>
              <a:gd fmla="*/ 1625354 h 5143494" name="connsiteY462"/>
              <a:gd fmla="*/ 7461613 w 9143989" name="connsiteX463"/>
              <a:gd fmla="*/ 1515942 h 5143494" name="connsiteY463"/>
              <a:gd fmla="*/ 7778358 w 9143989" name="connsiteX464"/>
              <a:gd fmla="*/ 1515941 h 5143494" name="connsiteY464"/>
              <a:gd fmla="*/ 7668946 w 9143989" name="connsiteX465"/>
              <a:gd fmla="*/ 1625353 h 5143494" name="connsiteY465"/>
              <a:gd fmla="*/ 7668946 w 9143989" name="connsiteX466"/>
              <a:gd fmla="*/ 2062987 h 5143494" name="connsiteY466"/>
              <a:gd fmla="*/ 7778358 w 9143989" name="connsiteX467"/>
              <a:gd fmla="*/ 2172398 h 5143494" name="connsiteY467"/>
              <a:gd fmla="*/ 8215992 w 9143989" name="connsiteX468"/>
              <a:gd fmla="*/ 2172398 h 5143494" name="connsiteY468"/>
              <a:gd fmla="*/ 8325404 w 9143989" name="connsiteX469"/>
              <a:gd fmla="*/ 2062987 h 5143494" name="connsiteY469"/>
              <a:gd fmla="*/ 8325404 w 9143989" name="connsiteX470"/>
              <a:gd fmla="*/ 1625353 h 5143494" name="connsiteY470"/>
              <a:gd fmla="*/ 8215992 w 9143989" name="connsiteX471"/>
              <a:gd fmla="*/ 1515941 h 5143494" name="connsiteY471"/>
              <a:gd fmla="*/ 8540357 w 9143989" name="connsiteX472"/>
              <a:gd fmla="*/ 1515941 h 5143494" name="connsiteY472"/>
              <a:gd fmla="*/ 8430945 w 9143989" name="connsiteX473"/>
              <a:gd fmla="*/ 1625353 h 5143494" name="connsiteY473"/>
              <a:gd fmla="*/ 8430945 w 9143989" name="connsiteX474"/>
              <a:gd fmla="*/ 2062987 h 5143494" name="connsiteY474"/>
              <a:gd fmla="*/ 8540357 w 9143989" name="connsiteX475"/>
              <a:gd fmla="*/ 2172398 h 5143494" name="connsiteY475"/>
              <a:gd fmla="*/ 8977991 w 9143989" name="connsiteX476"/>
              <a:gd fmla="*/ 2172398 h 5143494" name="connsiteY476"/>
              <a:gd fmla="*/ 9087403 w 9143989" name="connsiteX477"/>
              <a:gd fmla="*/ 2062987 h 5143494" name="connsiteY477"/>
              <a:gd fmla="*/ 9087403 w 9143989" name="connsiteX478"/>
              <a:gd fmla="*/ 1625353 h 5143494" name="connsiteY478"/>
              <a:gd fmla="*/ 8977991 w 9143989" name="connsiteX479"/>
              <a:gd fmla="*/ 1515941 h 5143494" name="connsiteY479"/>
              <a:gd fmla="*/ 165999 w 9143989" name="connsiteX480"/>
              <a:gd fmla="*/ 786548 h 5143494" name="connsiteY480"/>
              <a:gd fmla="*/ 56587 w 9143989" name="connsiteX481"/>
              <a:gd fmla="*/ 895959 h 5143494" name="connsiteY481"/>
              <a:gd fmla="*/ 56587 w 9143989" name="connsiteX482"/>
              <a:gd fmla="*/ 1333596 h 5143494" name="connsiteY482"/>
              <a:gd fmla="*/ 165999 w 9143989" name="connsiteX483"/>
              <a:gd fmla="*/ 1443008 h 5143494" name="connsiteY483"/>
              <a:gd fmla="*/ 603633 w 9143989" name="connsiteX484"/>
              <a:gd fmla="*/ 1443008 h 5143494" name="connsiteY484"/>
              <a:gd fmla="*/ 713044 w 9143989" name="connsiteX485"/>
              <a:gd fmla="*/ 1333596 h 5143494" name="connsiteY485"/>
              <a:gd fmla="*/ 713044 w 9143989" name="connsiteX486"/>
              <a:gd fmla="*/ 895959 h 5143494" name="connsiteY486"/>
              <a:gd fmla="*/ 603633 w 9143989" name="connsiteX487"/>
              <a:gd fmla="*/ 786548 h 5143494" name="connsiteY487"/>
              <a:gd fmla="*/ 927996 w 9143989" name="connsiteX488"/>
              <a:gd fmla="*/ 786547 h 5143494" name="connsiteY488"/>
              <a:gd fmla="*/ 818584 w 9143989" name="connsiteX489"/>
              <a:gd fmla="*/ 895959 h 5143494" name="connsiteY489"/>
              <a:gd fmla="*/ 818584 w 9143989" name="connsiteX490"/>
              <a:gd fmla="*/ 1333595 h 5143494" name="connsiteY490"/>
              <a:gd fmla="*/ 927996 w 9143989" name="connsiteX491"/>
              <a:gd fmla="*/ 1443007 h 5143494" name="connsiteY491"/>
              <a:gd fmla="*/ 1365637 w 9143989" name="connsiteX492"/>
              <a:gd fmla="*/ 1443007 h 5143494" name="connsiteY492"/>
              <a:gd fmla="*/ 1475051 w 9143989" name="connsiteX493"/>
              <a:gd fmla="*/ 1333595 h 5143494" name="connsiteY493"/>
              <a:gd fmla="*/ 1475051 w 9143989" name="connsiteX494"/>
              <a:gd fmla="*/ 895959 h 5143494" name="connsiteY494"/>
              <a:gd fmla="*/ 1365637 w 9143989" name="connsiteX495"/>
              <a:gd fmla="*/ 786547 h 5143494" name="connsiteY495"/>
              <a:gd fmla="*/ 1689998 w 9143989" name="connsiteX496"/>
              <a:gd fmla="*/ 786547 h 5143494" name="connsiteY496"/>
              <a:gd fmla="*/ 1580588 w 9143989" name="connsiteX497"/>
              <a:gd fmla="*/ 895959 h 5143494" name="connsiteY497"/>
              <a:gd fmla="*/ 1580588 w 9143989" name="connsiteX498"/>
              <a:gd fmla="*/ 1333594 h 5143494" name="connsiteY498"/>
              <a:gd fmla="*/ 1689998 w 9143989" name="connsiteX499"/>
              <a:gd fmla="*/ 1443007 h 5143494" name="connsiteY499"/>
              <a:gd fmla="*/ 2127634 w 9143989" name="connsiteX500"/>
              <a:gd fmla="*/ 1443007 h 5143494" name="connsiteY500"/>
              <a:gd fmla="*/ 2237045 w 9143989" name="connsiteX501"/>
              <a:gd fmla="*/ 1333594 h 5143494" name="connsiteY501"/>
              <a:gd fmla="*/ 2237045 w 9143989" name="connsiteX502"/>
              <a:gd fmla="*/ 895959 h 5143494" name="connsiteY502"/>
              <a:gd fmla="*/ 2127634 w 9143989" name="connsiteX503"/>
              <a:gd fmla="*/ 786547 h 5143494" name="connsiteY503"/>
              <a:gd fmla="*/ 2451996 w 9143989" name="connsiteX504"/>
              <a:gd fmla="*/ 786546 h 5143494" name="connsiteY504"/>
              <a:gd fmla="*/ 2342584 w 9143989" name="connsiteX505"/>
              <a:gd fmla="*/ 895958 h 5143494" name="connsiteY505"/>
              <a:gd fmla="*/ 2342584 w 9143989" name="connsiteX506"/>
              <a:gd fmla="*/ 1333593 h 5143494" name="connsiteY506"/>
              <a:gd fmla="*/ 2451996 w 9143989" name="connsiteX507"/>
              <a:gd fmla="*/ 1443006 h 5143494" name="connsiteY507"/>
              <a:gd fmla="*/ 2889629 w 9143989" name="connsiteX508"/>
              <a:gd fmla="*/ 1443006 h 5143494" name="connsiteY508"/>
              <a:gd fmla="*/ 2999041 w 9143989" name="connsiteX509"/>
              <a:gd fmla="*/ 1333593 h 5143494" name="connsiteY509"/>
              <a:gd fmla="*/ 2999041 w 9143989" name="connsiteX510"/>
              <a:gd fmla="*/ 895958 h 5143494" name="connsiteY510"/>
              <a:gd fmla="*/ 2889629 w 9143989" name="connsiteX511"/>
              <a:gd fmla="*/ 786546 h 5143494" name="connsiteY511"/>
              <a:gd fmla="*/ 3213993 w 9143989" name="connsiteX512"/>
              <a:gd fmla="*/ 786546 h 5143494" name="connsiteY512"/>
              <a:gd fmla="*/ 3104581 w 9143989" name="connsiteX513"/>
              <a:gd fmla="*/ 895958 h 5143494" name="connsiteY513"/>
              <a:gd fmla="*/ 3104581 w 9143989" name="connsiteX514"/>
              <a:gd fmla="*/ 1333593 h 5143494" name="connsiteY514"/>
              <a:gd fmla="*/ 3213993 w 9143989" name="connsiteX515"/>
              <a:gd fmla="*/ 1443005 h 5143494" name="connsiteY515"/>
              <a:gd fmla="*/ 3651628 w 9143989" name="connsiteX516"/>
              <a:gd fmla="*/ 1443005 h 5143494" name="connsiteY516"/>
              <a:gd fmla="*/ 3761040 w 9143989" name="connsiteX517"/>
              <a:gd fmla="*/ 1333593 h 5143494" name="connsiteY517"/>
              <a:gd fmla="*/ 3761040 w 9143989" name="connsiteX518"/>
              <a:gd fmla="*/ 895958 h 5143494" name="connsiteY518"/>
              <a:gd fmla="*/ 3651628 w 9143989" name="connsiteX519"/>
              <a:gd fmla="*/ 786546 h 5143494" name="connsiteY519"/>
              <a:gd fmla="*/ 3975991 w 9143989" name="connsiteX520"/>
              <a:gd fmla="*/ 786545 h 5143494" name="connsiteY520"/>
              <a:gd fmla="*/ 3866579 w 9143989" name="connsiteX521"/>
              <a:gd fmla="*/ 895957 h 5143494" name="connsiteY521"/>
              <a:gd fmla="*/ 3866579 w 9143989" name="connsiteX522"/>
              <a:gd fmla="*/ 1333592 h 5143494" name="connsiteY522"/>
              <a:gd fmla="*/ 3975991 w 9143989" name="connsiteX523"/>
              <a:gd fmla="*/ 1443005 h 5143494" name="connsiteY523"/>
              <a:gd fmla="*/ 4413617 w 9143989" name="connsiteX524"/>
              <a:gd fmla="*/ 1443005 h 5143494" name="connsiteY524"/>
              <a:gd fmla="*/ 4523029 w 9143989" name="connsiteX525"/>
              <a:gd fmla="*/ 1333592 h 5143494" name="connsiteY525"/>
              <a:gd fmla="*/ 4523029 w 9143989" name="connsiteX526"/>
              <a:gd fmla="*/ 895957 h 5143494" name="connsiteY526"/>
              <a:gd fmla="*/ 4413617 w 9143989" name="connsiteX527"/>
              <a:gd fmla="*/ 786545 h 5143494" name="connsiteY527"/>
              <a:gd fmla="*/ 4737982 w 9143989" name="connsiteX528"/>
              <a:gd fmla="*/ 786545 h 5143494" name="connsiteY528"/>
              <a:gd fmla="*/ 4628570 w 9143989" name="connsiteX529"/>
              <a:gd fmla="*/ 895957 h 5143494" name="connsiteY529"/>
              <a:gd fmla="*/ 4628570 w 9143989" name="connsiteX530"/>
              <a:gd fmla="*/ 1333592 h 5143494" name="connsiteY530"/>
              <a:gd fmla="*/ 4737982 w 9143989" name="connsiteX531"/>
              <a:gd fmla="*/ 1443004 h 5143494" name="connsiteY531"/>
              <a:gd fmla="*/ 5175616 w 9143989" name="connsiteX532"/>
              <a:gd fmla="*/ 1443004 h 5143494" name="connsiteY532"/>
              <a:gd fmla="*/ 5285028 w 9143989" name="connsiteX533"/>
              <a:gd fmla="*/ 1333592 h 5143494" name="connsiteY533"/>
              <a:gd fmla="*/ 5285028 w 9143989" name="connsiteX534"/>
              <a:gd fmla="*/ 895957 h 5143494" name="connsiteY534"/>
              <a:gd fmla="*/ 5175616 w 9143989" name="connsiteX535"/>
              <a:gd fmla="*/ 786545 h 5143494" name="connsiteY535"/>
              <a:gd fmla="*/ 5499981 w 9143989" name="connsiteX536"/>
              <a:gd fmla="*/ 786544 h 5143494" name="connsiteY536"/>
              <a:gd fmla="*/ 5390569 w 9143989" name="connsiteX537"/>
              <a:gd fmla="*/ 895956 h 5143494" name="connsiteY537"/>
              <a:gd fmla="*/ 5390569 w 9143989" name="connsiteX538"/>
              <a:gd fmla="*/ 1333591 h 5143494" name="connsiteY538"/>
              <a:gd fmla="*/ 5499981 w 9143989" name="connsiteX539"/>
              <a:gd fmla="*/ 1443003 h 5143494" name="connsiteY539"/>
              <a:gd fmla="*/ 5937615 w 9143989" name="connsiteX540"/>
              <a:gd fmla="*/ 1443003 h 5143494" name="connsiteY540"/>
              <a:gd fmla="*/ 6047027 w 9143989" name="connsiteX541"/>
              <a:gd fmla="*/ 1333591 h 5143494" name="connsiteY541"/>
              <a:gd fmla="*/ 6047027 w 9143989" name="connsiteX542"/>
              <a:gd fmla="*/ 895956 h 5143494" name="connsiteY542"/>
              <a:gd fmla="*/ 5937615 w 9143989" name="connsiteX543"/>
              <a:gd fmla="*/ 786544 h 5143494" name="connsiteY543"/>
              <a:gd fmla="*/ 6261980 w 9143989" name="connsiteX544"/>
              <a:gd fmla="*/ 786544 h 5143494" name="connsiteY544"/>
              <a:gd fmla="*/ 6152568 w 9143989" name="connsiteX545"/>
              <a:gd fmla="*/ 895956 h 5143494" name="connsiteY545"/>
              <a:gd fmla="*/ 6152568 w 9143989" name="connsiteX546"/>
              <a:gd fmla="*/ 1333590 h 5143494" name="connsiteY546"/>
              <a:gd fmla="*/ 6261980 w 9143989" name="connsiteX547"/>
              <a:gd fmla="*/ 1443003 h 5143494" name="connsiteY547"/>
              <a:gd fmla="*/ 6699614 w 9143989" name="connsiteX548"/>
              <a:gd fmla="*/ 1443003 h 5143494" name="connsiteY548"/>
              <a:gd fmla="*/ 6809026 w 9143989" name="connsiteX549"/>
              <a:gd fmla="*/ 1333590 h 5143494" name="connsiteY549"/>
              <a:gd fmla="*/ 6809026 w 9143989" name="connsiteX550"/>
              <a:gd fmla="*/ 895956 h 5143494" name="connsiteY550"/>
              <a:gd fmla="*/ 6699614 w 9143989" name="connsiteX551"/>
              <a:gd fmla="*/ 786544 h 5143494" name="connsiteY551"/>
              <a:gd fmla="*/ 7023979 w 9143989" name="connsiteX552"/>
              <a:gd fmla="*/ 786543 h 5143494" name="connsiteY552"/>
              <a:gd fmla="*/ 6914567 w 9143989" name="connsiteX553"/>
              <a:gd fmla="*/ 895955 h 5143494" name="connsiteY553"/>
              <a:gd fmla="*/ 6914567 w 9143989" name="connsiteX554"/>
              <a:gd fmla="*/ 1333590 h 5143494" name="connsiteY554"/>
              <a:gd fmla="*/ 7023979 w 9143989" name="connsiteX555"/>
              <a:gd fmla="*/ 1443002 h 5143494" name="connsiteY555"/>
              <a:gd fmla="*/ 7461613 w 9143989" name="connsiteX556"/>
              <a:gd fmla="*/ 1443002 h 5143494" name="connsiteY556"/>
              <a:gd fmla="*/ 7571025 w 9143989" name="connsiteX557"/>
              <a:gd fmla="*/ 1333590 h 5143494" name="connsiteY557"/>
              <a:gd fmla="*/ 7571025 w 9143989" name="connsiteX558"/>
              <a:gd fmla="*/ 895955 h 5143494" name="connsiteY558"/>
              <a:gd fmla="*/ 7461613 w 9143989" name="connsiteX559"/>
              <a:gd fmla="*/ 786543 h 5143494" name="connsiteY559"/>
              <a:gd fmla="*/ 7778358 w 9143989" name="connsiteX560"/>
              <a:gd fmla="*/ 786543 h 5143494" name="connsiteY560"/>
              <a:gd fmla="*/ 7668946 w 9143989" name="connsiteX561"/>
              <a:gd fmla="*/ 895955 h 5143494" name="connsiteY561"/>
              <a:gd fmla="*/ 7668946 w 9143989" name="connsiteX562"/>
              <a:gd fmla="*/ 1333589 h 5143494" name="connsiteY562"/>
              <a:gd fmla="*/ 7778358 w 9143989" name="connsiteX563"/>
              <a:gd fmla="*/ 1443001 h 5143494" name="connsiteY563"/>
              <a:gd fmla="*/ 8215992 w 9143989" name="connsiteX564"/>
              <a:gd fmla="*/ 1443001 h 5143494" name="connsiteY564"/>
              <a:gd fmla="*/ 8325404 w 9143989" name="connsiteX565"/>
              <a:gd fmla="*/ 1333589 h 5143494" name="connsiteY565"/>
              <a:gd fmla="*/ 8325404 w 9143989" name="connsiteX566"/>
              <a:gd fmla="*/ 895955 h 5143494" name="connsiteY566"/>
              <a:gd fmla="*/ 8215992 w 9143989" name="connsiteX567"/>
              <a:gd fmla="*/ 786543 h 5143494" name="connsiteY567"/>
              <a:gd fmla="*/ 8540357 w 9143989" name="connsiteX568"/>
              <a:gd fmla="*/ 786542 h 5143494" name="connsiteY568"/>
              <a:gd fmla="*/ 8430945 w 9143989" name="connsiteX569"/>
              <a:gd fmla="*/ 895955 h 5143494" name="connsiteY569"/>
              <a:gd fmla="*/ 8430945 w 9143989" name="connsiteX570"/>
              <a:gd fmla="*/ 1333589 h 5143494" name="connsiteY570"/>
              <a:gd fmla="*/ 8540357 w 9143989" name="connsiteX571"/>
              <a:gd fmla="*/ 1443001 h 5143494" name="connsiteY571"/>
              <a:gd fmla="*/ 8977991 w 9143989" name="connsiteX572"/>
              <a:gd fmla="*/ 1443001 h 5143494" name="connsiteY572"/>
              <a:gd fmla="*/ 9087403 w 9143989" name="connsiteX573"/>
              <a:gd fmla="*/ 1333589 h 5143494" name="connsiteY573"/>
              <a:gd fmla="*/ 9087403 w 9143989" name="connsiteX574"/>
              <a:gd fmla="*/ 895955 h 5143494" name="connsiteY574"/>
              <a:gd fmla="*/ 8977991 w 9143989" name="connsiteX575"/>
              <a:gd fmla="*/ 786542 h 5143494" name="connsiteY575"/>
              <a:gd fmla="*/ 165999 w 9143989" name="connsiteX576"/>
              <a:gd fmla="*/ 57150 h 5143494" name="connsiteY576"/>
              <a:gd fmla="*/ 56587 w 9143989" name="connsiteX577"/>
              <a:gd fmla="*/ 166562 h 5143494" name="connsiteY577"/>
              <a:gd fmla="*/ 56587 w 9143989" name="connsiteX578"/>
              <a:gd fmla="*/ 604196 h 5143494" name="connsiteY578"/>
              <a:gd fmla="*/ 165999 w 9143989" name="connsiteX579"/>
              <a:gd fmla="*/ 713608 h 5143494" name="connsiteY579"/>
              <a:gd fmla="*/ 603633 w 9143989" name="connsiteX580"/>
              <a:gd fmla="*/ 713608 h 5143494" name="connsiteY580"/>
              <a:gd fmla="*/ 713045 w 9143989" name="connsiteX581"/>
              <a:gd fmla="*/ 604196 h 5143494" name="connsiteY581"/>
              <a:gd fmla="*/ 713045 w 9143989" name="connsiteX582"/>
              <a:gd fmla="*/ 166562 h 5143494" name="connsiteY582"/>
              <a:gd fmla="*/ 603633 w 9143989" name="connsiteX583"/>
              <a:gd fmla="*/ 57150 h 5143494" name="connsiteY583"/>
              <a:gd fmla="*/ 927996 w 9143989" name="connsiteX584"/>
              <a:gd fmla="*/ 57150 h 5143494" name="connsiteY584"/>
              <a:gd fmla="*/ 818585 w 9143989" name="connsiteX585"/>
              <a:gd fmla="*/ 166562 h 5143494" name="connsiteY585"/>
              <a:gd fmla="*/ 818585 w 9143989" name="connsiteX586"/>
              <a:gd fmla="*/ 604195 h 5143494" name="connsiteY586"/>
              <a:gd fmla="*/ 927996 w 9143989" name="connsiteX587"/>
              <a:gd fmla="*/ 713607 h 5143494" name="connsiteY587"/>
              <a:gd fmla="*/ 1365637 w 9143989" name="connsiteX588"/>
              <a:gd fmla="*/ 713607 h 5143494" name="connsiteY588"/>
              <a:gd fmla="*/ 1475051 w 9143989" name="connsiteX589"/>
              <a:gd fmla="*/ 604195 h 5143494" name="connsiteY589"/>
              <a:gd fmla="*/ 1475051 w 9143989" name="connsiteX590"/>
              <a:gd fmla="*/ 166562 h 5143494" name="connsiteY590"/>
              <a:gd fmla="*/ 1365637 w 9143989" name="connsiteX591"/>
              <a:gd fmla="*/ 57150 h 5143494" name="connsiteY591"/>
              <a:gd fmla="*/ 1689998 w 9143989" name="connsiteX592"/>
              <a:gd fmla="*/ 57149 h 5143494" name="connsiteY592"/>
              <a:gd fmla="*/ 1580588 w 9143989" name="connsiteX593"/>
              <a:gd fmla="*/ 166561 h 5143494" name="connsiteY593"/>
              <a:gd fmla="*/ 1580588 w 9143989" name="connsiteX594"/>
              <a:gd fmla="*/ 604195 h 5143494" name="connsiteY594"/>
              <a:gd fmla="*/ 1689998 w 9143989" name="connsiteX595"/>
              <a:gd fmla="*/ 713607 h 5143494" name="connsiteY595"/>
              <a:gd fmla="*/ 2127634 w 9143989" name="connsiteX596"/>
              <a:gd fmla="*/ 713607 h 5143494" name="connsiteY596"/>
              <a:gd fmla="*/ 2237045 w 9143989" name="connsiteX597"/>
              <a:gd fmla="*/ 604195 h 5143494" name="connsiteY597"/>
              <a:gd fmla="*/ 2237045 w 9143989" name="connsiteX598"/>
              <a:gd fmla="*/ 166561 h 5143494" name="connsiteY598"/>
              <a:gd fmla="*/ 2127634 w 9143989" name="connsiteX599"/>
              <a:gd fmla="*/ 57149 h 5143494" name="connsiteY599"/>
              <a:gd fmla="*/ 2451996 w 9143989" name="connsiteX600"/>
              <a:gd fmla="*/ 57149 h 5143494" name="connsiteY600"/>
              <a:gd fmla="*/ 2342585 w 9143989" name="connsiteX601"/>
              <a:gd fmla="*/ 166561 h 5143494" name="connsiteY601"/>
              <a:gd fmla="*/ 2342585 w 9143989" name="connsiteX602"/>
              <a:gd fmla="*/ 604194 h 5143494" name="connsiteY602"/>
              <a:gd fmla="*/ 2451996 w 9143989" name="connsiteX603"/>
              <a:gd fmla="*/ 713606 h 5143494" name="connsiteY603"/>
              <a:gd fmla="*/ 2889629 w 9143989" name="connsiteX604"/>
              <a:gd fmla="*/ 713606 h 5143494" name="connsiteY604"/>
              <a:gd fmla="*/ 2999041 w 9143989" name="connsiteX605"/>
              <a:gd fmla="*/ 604194 h 5143494" name="connsiteY605"/>
              <a:gd fmla="*/ 2999041 w 9143989" name="connsiteX606"/>
              <a:gd fmla="*/ 166561 h 5143494" name="connsiteY606"/>
              <a:gd fmla="*/ 2889629 w 9143989" name="connsiteX607"/>
              <a:gd fmla="*/ 57149 h 5143494" name="connsiteY607"/>
              <a:gd fmla="*/ 3213995 w 9143989" name="connsiteX608"/>
              <a:gd fmla="*/ 57148 h 5143494" name="connsiteY608"/>
              <a:gd fmla="*/ 3104581 w 9143989" name="connsiteX609"/>
              <a:gd fmla="*/ 166560 h 5143494" name="connsiteY609"/>
              <a:gd fmla="*/ 3104581 w 9143989" name="connsiteX610"/>
              <a:gd fmla="*/ 604194 h 5143494" name="connsiteY610"/>
              <a:gd fmla="*/ 3213995 w 9143989" name="connsiteX611"/>
              <a:gd fmla="*/ 713606 h 5143494" name="connsiteY611"/>
              <a:gd fmla="*/ 3651628 w 9143989" name="connsiteX612"/>
              <a:gd fmla="*/ 713606 h 5143494" name="connsiteY612"/>
              <a:gd fmla="*/ 3761040 w 9143989" name="connsiteX613"/>
              <a:gd fmla="*/ 604194 h 5143494" name="connsiteY613"/>
              <a:gd fmla="*/ 3761040 w 9143989" name="connsiteX614"/>
              <a:gd fmla="*/ 166560 h 5143494" name="connsiteY614"/>
              <a:gd fmla="*/ 3651628 w 9143989" name="connsiteX615"/>
              <a:gd fmla="*/ 57148 h 5143494" name="connsiteY615"/>
              <a:gd fmla="*/ 3975991 w 9143989" name="connsiteX616"/>
              <a:gd fmla="*/ 57148 h 5143494" name="connsiteY616"/>
              <a:gd fmla="*/ 3866579 w 9143989" name="connsiteX617"/>
              <a:gd fmla="*/ 166560 h 5143494" name="connsiteY617"/>
              <a:gd fmla="*/ 3866579 w 9143989" name="connsiteX618"/>
              <a:gd fmla="*/ 604194 h 5143494" name="connsiteY618"/>
              <a:gd fmla="*/ 3975991 w 9143989" name="connsiteX619"/>
              <a:gd fmla="*/ 713605 h 5143494" name="connsiteY619"/>
              <a:gd fmla="*/ 4413617 w 9143989" name="connsiteX620"/>
              <a:gd fmla="*/ 713605 h 5143494" name="connsiteY620"/>
              <a:gd fmla="*/ 4523029 w 9143989" name="connsiteX621"/>
              <a:gd fmla="*/ 604194 h 5143494" name="connsiteY621"/>
              <a:gd fmla="*/ 4523029 w 9143989" name="connsiteX622"/>
              <a:gd fmla="*/ 166560 h 5143494" name="connsiteY622"/>
              <a:gd fmla="*/ 4413617 w 9143989" name="connsiteX623"/>
              <a:gd fmla="*/ 57148 h 5143494" name="connsiteY623"/>
              <a:gd fmla="*/ 4737982 w 9143989" name="connsiteX624"/>
              <a:gd fmla="*/ 57147 h 5143494" name="connsiteY624"/>
              <a:gd fmla="*/ 4628570 w 9143989" name="connsiteX625"/>
              <a:gd fmla="*/ 166559 h 5143494" name="connsiteY625"/>
              <a:gd fmla="*/ 4628570 w 9143989" name="connsiteX626"/>
              <a:gd fmla="*/ 604193 h 5143494" name="connsiteY626"/>
              <a:gd fmla="*/ 4737982 w 9143989" name="connsiteX627"/>
              <a:gd fmla="*/ 713605 h 5143494" name="connsiteY627"/>
              <a:gd fmla="*/ 5175616 w 9143989" name="connsiteX628"/>
              <a:gd fmla="*/ 713605 h 5143494" name="connsiteY628"/>
              <a:gd fmla="*/ 5285028 w 9143989" name="connsiteX629"/>
              <a:gd fmla="*/ 604193 h 5143494" name="connsiteY629"/>
              <a:gd fmla="*/ 5285028 w 9143989" name="connsiteX630"/>
              <a:gd fmla="*/ 166559 h 5143494" name="connsiteY630"/>
              <a:gd fmla="*/ 5175616 w 9143989" name="connsiteX631"/>
              <a:gd fmla="*/ 57147 h 5143494" name="connsiteY631"/>
              <a:gd fmla="*/ 5499981 w 9143989" name="connsiteX632"/>
              <a:gd fmla="*/ 57147 h 5143494" name="connsiteY632"/>
              <a:gd fmla="*/ 5390569 w 9143989" name="connsiteX633"/>
              <a:gd fmla="*/ 166559 h 5143494" name="connsiteY633"/>
              <a:gd fmla="*/ 5390569 w 9143989" name="connsiteX634"/>
              <a:gd fmla="*/ 604192 h 5143494" name="connsiteY634"/>
              <a:gd fmla="*/ 5499981 w 9143989" name="connsiteX635"/>
              <a:gd fmla="*/ 713605 h 5143494" name="connsiteY635"/>
              <a:gd fmla="*/ 5937615 w 9143989" name="connsiteX636"/>
              <a:gd fmla="*/ 713605 h 5143494" name="connsiteY636"/>
              <a:gd fmla="*/ 6047027 w 9143989" name="connsiteX637"/>
              <a:gd fmla="*/ 604192 h 5143494" name="connsiteY637"/>
              <a:gd fmla="*/ 6047027 w 9143989" name="connsiteX638"/>
              <a:gd fmla="*/ 166559 h 5143494" name="connsiteY638"/>
              <a:gd fmla="*/ 5937615 w 9143989" name="connsiteX639"/>
              <a:gd fmla="*/ 57147 h 5143494" name="connsiteY639"/>
              <a:gd fmla="*/ 6261980 w 9143989" name="connsiteX640"/>
              <a:gd fmla="*/ 57146 h 5143494" name="connsiteY640"/>
              <a:gd fmla="*/ 6152568 w 9143989" name="connsiteX641"/>
              <a:gd fmla="*/ 166558 h 5143494" name="connsiteY641"/>
              <a:gd fmla="*/ 6152568 w 9143989" name="connsiteX642"/>
              <a:gd fmla="*/ 604192 h 5143494" name="connsiteY642"/>
              <a:gd fmla="*/ 6261980 w 9143989" name="connsiteX643"/>
              <a:gd fmla="*/ 713604 h 5143494" name="connsiteY643"/>
              <a:gd fmla="*/ 6699614 w 9143989" name="connsiteX644"/>
              <a:gd fmla="*/ 713604 h 5143494" name="connsiteY644"/>
              <a:gd fmla="*/ 6809026 w 9143989" name="connsiteX645"/>
              <a:gd fmla="*/ 604192 h 5143494" name="connsiteY645"/>
              <a:gd fmla="*/ 6809026 w 9143989" name="connsiteX646"/>
              <a:gd fmla="*/ 166558 h 5143494" name="connsiteY646"/>
              <a:gd fmla="*/ 6699614 w 9143989" name="connsiteX647"/>
              <a:gd fmla="*/ 57146 h 5143494" name="connsiteY647"/>
              <a:gd fmla="*/ 7023979 w 9143989" name="connsiteX648"/>
              <a:gd fmla="*/ 57146 h 5143494" name="connsiteY648"/>
              <a:gd fmla="*/ 6914567 w 9143989" name="connsiteX649"/>
              <a:gd fmla="*/ 166558 h 5143494" name="connsiteY649"/>
              <a:gd fmla="*/ 6914567 w 9143989" name="connsiteX650"/>
              <a:gd fmla="*/ 604191 h 5143494" name="connsiteY650"/>
              <a:gd fmla="*/ 7023979 w 9143989" name="connsiteX651"/>
              <a:gd fmla="*/ 713604 h 5143494" name="connsiteY651"/>
              <a:gd fmla="*/ 7461613 w 9143989" name="connsiteX652"/>
              <a:gd fmla="*/ 713604 h 5143494" name="connsiteY652"/>
              <a:gd fmla="*/ 7571025 w 9143989" name="connsiteX653"/>
              <a:gd fmla="*/ 604191 h 5143494" name="connsiteY653"/>
              <a:gd fmla="*/ 7571025 w 9143989" name="connsiteX654"/>
              <a:gd fmla="*/ 166558 h 5143494" name="connsiteY654"/>
              <a:gd fmla="*/ 7461613 w 9143989" name="connsiteX655"/>
              <a:gd fmla="*/ 57146 h 5143494" name="connsiteY655"/>
              <a:gd fmla="*/ 7778358 w 9143989" name="connsiteX656"/>
              <a:gd fmla="*/ 57145 h 5143494" name="connsiteY656"/>
              <a:gd fmla="*/ 7668946 w 9143989" name="connsiteX657"/>
              <a:gd fmla="*/ 166557 h 5143494" name="connsiteY657"/>
              <a:gd fmla="*/ 7668946 w 9143989" name="connsiteX658"/>
              <a:gd fmla="*/ 604191 h 5143494" name="connsiteY658"/>
              <a:gd fmla="*/ 7778358 w 9143989" name="connsiteX659"/>
              <a:gd fmla="*/ 713603 h 5143494" name="connsiteY659"/>
              <a:gd fmla="*/ 8215992 w 9143989" name="connsiteX660"/>
              <a:gd fmla="*/ 713603 h 5143494" name="connsiteY660"/>
              <a:gd fmla="*/ 8325404 w 9143989" name="connsiteX661"/>
              <a:gd fmla="*/ 604191 h 5143494" name="connsiteY661"/>
              <a:gd fmla="*/ 8325404 w 9143989" name="connsiteX662"/>
              <a:gd fmla="*/ 166557 h 5143494" name="connsiteY662"/>
              <a:gd fmla="*/ 8215992 w 9143989" name="connsiteX663"/>
              <a:gd fmla="*/ 57145 h 5143494" name="connsiteY663"/>
              <a:gd fmla="*/ 8540357 w 9143989" name="connsiteX664"/>
              <a:gd fmla="*/ 57145 h 5143494" name="connsiteY664"/>
              <a:gd fmla="*/ 8430945 w 9143989" name="connsiteX665"/>
              <a:gd fmla="*/ 166557 h 5143494" name="connsiteY665"/>
              <a:gd fmla="*/ 8430945 w 9143989" name="connsiteX666"/>
              <a:gd fmla="*/ 604190 h 5143494" name="connsiteY666"/>
              <a:gd fmla="*/ 8540357 w 9143989" name="connsiteX667"/>
              <a:gd fmla="*/ 713603 h 5143494" name="connsiteY667"/>
              <a:gd fmla="*/ 8977991 w 9143989" name="connsiteX668"/>
              <a:gd fmla="*/ 713603 h 5143494" name="connsiteY668"/>
              <a:gd fmla="*/ 9087403 w 9143989" name="connsiteX669"/>
              <a:gd fmla="*/ 604190 h 5143494" name="connsiteY669"/>
              <a:gd fmla="*/ 9087403 w 9143989" name="connsiteX670"/>
              <a:gd fmla="*/ 166557 h 5143494" name="connsiteY670"/>
              <a:gd fmla="*/ 8977991 w 9143989" name="connsiteX671"/>
              <a:gd fmla="*/ 57145 h 5143494" name="connsiteY671"/>
              <a:gd fmla="*/ 0 w 9143989" name="connsiteX672"/>
              <a:gd fmla="*/ 0 h 5143494" name="connsiteY672"/>
              <a:gd fmla="*/ 9143989 w 9143989" name="connsiteX673"/>
              <a:gd fmla="*/ 0 h 5143494" name="connsiteY673"/>
              <a:gd fmla="*/ 9143989 w 9143989" name="connsiteX674"/>
              <a:gd fmla="*/ 5143494 h 5143494" name="connsiteY674"/>
              <a:gd fmla="*/ 0 w 9143989" name="connsiteX675"/>
              <a:gd fmla="*/ 5143494 h 5143494" name="connsiteY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Lst>
            <a:rect b="b" l="l" r="r" t="t"/>
            <a:pathLst>
              <a:path h="5143494" w="9143989">
                <a:moveTo>
                  <a:pt x="8540357" y="4429886"/>
                </a:moveTo>
                <a:cubicBezTo>
                  <a:pt x="8479930" y="4429886"/>
                  <a:pt x="8430945" y="4478871"/>
                  <a:pt x="8430945" y="4539298"/>
                </a:cubicBezTo>
                <a:lnTo>
                  <a:pt x="8430945" y="4976932"/>
                </a:lnTo>
                <a:cubicBezTo>
                  <a:pt x="8430945" y="5037359"/>
                  <a:pt x="8479930" y="5086344"/>
                  <a:pt x="8540357" y="5086344"/>
                </a:cubicBezTo>
                <a:lnTo>
                  <a:pt x="8977991" y="5086344"/>
                </a:lnTo>
                <a:cubicBezTo>
                  <a:pt x="9038418" y="5086344"/>
                  <a:pt x="9087403" y="5037359"/>
                  <a:pt x="9087403" y="4976932"/>
                </a:cubicBezTo>
                <a:lnTo>
                  <a:pt x="9087403" y="4539298"/>
                </a:lnTo>
                <a:cubicBezTo>
                  <a:pt x="9087403" y="4478871"/>
                  <a:pt x="9038418" y="4429886"/>
                  <a:pt x="8977991" y="4429886"/>
                </a:cubicBezTo>
                <a:close/>
                <a:moveTo>
                  <a:pt x="7778358" y="4429886"/>
                </a:moveTo>
                <a:cubicBezTo>
                  <a:pt x="7717931" y="4429886"/>
                  <a:pt x="7668946" y="4478871"/>
                  <a:pt x="7668946" y="4539298"/>
                </a:cubicBezTo>
                <a:lnTo>
                  <a:pt x="7668946" y="4976932"/>
                </a:lnTo>
                <a:cubicBezTo>
                  <a:pt x="7668946" y="5037359"/>
                  <a:pt x="7717931" y="5086344"/>
                  <a:pt x="7778358" y="5086344"/>
                </a:cubicBezTo>
                <a:lnTo>
                  <a:pt x="8215992" y="5086344"/>
                </a:lnTo>
                <a:cubicBezTo>
                  <a:pt x="8276419" y="5086344"/>
                  <a:pt x="8325404" y="5037359"/>
                  <a:pt x="8325404" y="4976932"/>
                </a:cubicBezTo>
                <a:lnTo>
                  <a:pt x="8325404" y="4539298"/>
                </a:lnTo>
                <a:cubicBezTo>
                  <a:pt x="8325404" y="4478871"/>
                  <a:pt x="8276419" y="4429886"/>
                  <a:pt x="8215992" y="4429886"/>
                </a:cubicBezTo>
                <a:close/>
                <a:moveTo>
                  <a:pt x="7023979" y="4429886"/>
                </a:moveTo>
                <a:cubicBezTo>
                  <a:pt x="6963552" y="4429886"/>
                  <a:pt x="6914567" y="4478871"/>
                  <a:pt x="6914567" y="4539298"/>
                </a:cubicBezTo>
                <a:lnTo>
                  <a:pt x="6914567" y="4976932"/>
                </a:lnTo>
                <a:cubicBezTo>
                  <a:pt x="6914567" y="5037359"/>
                  <a:pt x="6963552" y="5086344"/>
                  <a:pt x="7023979" y="5086344"/>
                </a:cubicBezTo>
                <a:lnTo>
                  <a:pt x="7461613" y="5086344"/>
                </a:lnTo>
                <a:cubicBezTo>
                  <a:pt x="7522040" y="5086344"/>
                  <a:pt x="7571025" y="5037359"/>
                  <a:pt x="7571025" y="4976932"/>
                </a:cubicBezTo>
                <a:lnTo>
                  <a:pt x="7571025" y="4539298"/>
                </a:lnTo>
                <a:cubicBezTo>
                  <a:pt x="7571025" y="4478871"/>
                  <a:pt x="7522040" y="4429886"/>
                  <a:pt x="7461613" y="4429886"/>
                </a:cubicBezTo>
                <a:close/>
                <a:moveTo>
                  <a:pt x="6261980" y="4429886"/>
                </a:moveTo>
                <a:cubicBezTo>
                  <a:pt x="6201553" y="4429886"/>
                  <a:pt x="6152568" y="4478871"/>
                  <a:pt x="6152568" y="4539298"/>
                </a:cubicBezTo>
                <a:lnTo>
                  <a:pt x="6152568" y="4976932"/>
                </a:lnTo>
                <a:cubicBezTo>
                  <a:pt x="6152568" y="5037359"/>
                  <a:pt x="6201553" y="5086344"/>
                  <a:pt x="6261980" y="5086344"/>
                </a:cubicBezTo>
                <a:lnTo>
                  <a:pt x="6699614" y="5086344"/>
                </a:lnTo>
                <a:cubicBezTo>
                  <a:pt x="6760041" y="5086344"/>
                  <a:pt x="6809026" y="5037359"/>
                  <a:pt x="6809026" y="4976932"/>
                </a:cubicBezTo>
                <a:lnTo>
                  <a:pt x="6809026" y="4539298"/>
                </a:lnTo>
                <a:cubicBezTo>
                  <a:pt x="6809026" y="4478871"/>
                  <a:pt x="6760041" y="4429886"/>
                  <a:pt x="6699614" y="4429886"/>
                </a:cubicBezTo>
                <a:close/>
                <a:moveTo>
                  <a:pt x="5499981" y="4429886"/>
                </a:moveTo>
                <a:cubicBezTo>
                  <a:pt x="5439554" y="4429886"/>
                  <a:pt x="5390569" y="4478871"/>
                  <a:pt x="5390569" y="4539298"/>
                </a:cubicBezTo>
                <a:lnTo>
                  <a:pt x="5390569" y="4976932"/>
                </a:lnTo>
                <a:cubicBezTo>
                  <a:pt x="5390569" y="5037359"/>
                  <a:pt x="5439554" y="5086344"/>
                  <a:pt x="5499981" y="5086344"/>
                </a:cubicBezTo>
                <a:lnTo>
                  <a:pt x="5937615" y="5086344"/>
                </a:lnTo>
                <a:cubicBezTo>
                  <a:pt x="5998042" y="5086344"/>
                  <a:pt x="6047027" y="5037359"/>
                  <a:pt x="6047027" y="4976932"/>
                </a:cubicBezTo>
                <a:lnTo>
                  <a:pt x="6047027" y="4539298"/>
                </a:lnTo>
                <a:cubicBezTo>
                  <a:pt x="6047027" y="4478871"/>
                  <a:pt x="5998042" y="4429886"/>
                  <a:pt x="5937615" y="4429886"/>
                </a:cubicBezTo>
                <a:close/>
                <a:moveTo>
                  <a:pt x="4737982" y="4429886"/>
                </a:moveTo>
                <a:cubicBezTo>
                  <a:pt x="4677555" y="4429886"/>
                  <a:pt x="4628570" y="4478871"/>
                  <a:pt x="4628570" y="4539298"/>
                </a:cubicBezTo>
                <a:lnTo>
                  <a:pt x="4628570" y="4976932"/>
                </a:lnTo>
                <a:cubicBezTo>
                  <a:pt x="4628570" y="5037359"/>
                  <a:pt x="4677555" y="5086344"/>
                  <a:pt x="4737982" y="5086344"/>
                </a:cubicBezTo>
                <a:lnTo>
                  <a:pt x="5175616" y="5086344"/>
                </a:lnTo>
                <a:cubicBezTo>
                  <a:pt x="5236043" y="5086344"/>
                  <a:pt x="5285028" y="5037359"/>
                  <a:pt x="5285028" y="4976932"/>
                </a:cubicBezTo>
                <a:lnTo>
                  <a:pt x="5285028" y="4539298"/>
                </a:lnTo>
                <a:cubicBezTo>
                  <a:pt x="5285028" y="4478871"/>
                  <a:pt x="5236043" y="4429886"/>
                  <a:pt x="5175616" y="4429886"/>
                </a:cubicBezTo>
                <a:close/>
                <a:moveTo>
                  <a:pt x="3975990" y="4429886"/>
                </a:moveTo>
                <a:cubicBezTo>
                  <a:pt x="3915564" y="4429886"/>
                  <a:pt x="3866579" y="4478871"/>
                  <a:pt x="3866579" y="4539298"/>
                </a:cubicBezTo>
                <a:lnTo>
                  <a:pt x="3866579" y="4976932"/>
                </a:lnTo>
                <a:cubicBezTo>
                  <a:pt x="3866579" y="5037359"/>
                  <a:pt x="3915564" y="5086344"/>
                  <a:pt x="3975990" y="5086344"/>
                </a:cubicBezTo>
                <a:lnTo>
                  <a:pt x="4413617" y="5086344"/>
                </a:lnTo>
                <a:cubicBezTo>
                  <a:pt x="4474044" y="5086344"/>
                  <a:pt x="4523029" y="5037359"/>
                  <a:pt x="4523029" y="4976932"/>
                </a:cubicBezTo>
                <a:lnTo>
                  <a:pt x="4523029" y="4539298"/>
                </a:lnTo>
                <a:cubicBezTo>
                  <a:pt x="4523029" y="4478871"/>
                  <a:pt x="4474044" y="4429886"/>
                  <a:pt x="4413617" y="4429886"/>
                </a:cubicBezTo>
                <a:close/>
                <a:moveTo>
                  <a:pt x="3213993" y="4429886"/>
                </a:moveTo>
                <a:cubicBezTo>
                  <a:pt x="3153566" y="4429886"/>
                  <a:pt x="3104580" y="4478871"/>
                  <a:pt x="3104580" y="4539298"/>
                </a:cubicBezTo>
                <a:lnTo>
                  <a:pt x="3104580" y="4976932"/>
                </a:lnTo>
                <a:cubicBezTo>
                  <a:pt x="3104580" y="5037359"/>
                  <a:pt x="3153566" y="5086344"/>
                  <a:pt x="3213993" y="5086344"/>
                </a:cubicBezTo>
                <a:lnTo>
                  <a:pt x="3651627" y="5086344"/>
                </a:lnTo>
                <a:cubicBezTo>
                  <a:pt x="3712054" y="5086344"/>
                  <a:pt x="3761039" y="5037359"/>
                  <a:pt x="3761039" y="4976932"/>
                </a:cubicBezTo>
                <a:lnTo>
                  <a:pt x="3761039" y="4539298"/>
                </a:lnTo>
                <a:cubicBezTo>
                  <a:pt x="3761039" y="4478871"/>
                  <a:pt x="3712054" y="4429886"/>
                  <a:pt x="3651627" y="4429886"/>
                </a:cubicBezTo>
                <a:close/>
                <a:moveTo>
                  <a:pt x="2451995" y="4429886"/>
                </a:moveTo>
                <a:cubicBezTo>
                  <a:pt x="2391568" y="4429886"/>
                  <a:pt x="2342584" y="4478871"/>
                  <a:pt x="2342584" y="4539298"/>
                </a:cubicBezTo>
                <a:lnTo>
                  <a:pt x="2342584" y="4976932"/>
                </a:lnTo>
                <a:cubicBezTo>
                  <a:pt x="2342584" y="5037359"/>
                  <a:pt x="2391568" y="5086344"/>
                  <a:pt x="2451995" y="5086344"/>
                </a:cubicBezTo>
                <a:lnTo>
                  <a:pt x="2889629" y="5086344"/>
                </a:lnTo>
                <a:cubicBezTo>
                  <a:pt x="2950055" y="5086344"/>
                  <a:pt x="2999040" y="5037359"/>
                  <a:pt x="2999040" y="4976932"/>
                </a:cubicBezTo>
                <a:lnTo>
                  <a:pt x="2999040" y="4539298"/>
                </a:lnTo>
                <a:cubicBezTo>
                  <a:pt x="2999040" y="4478871"/>
                  <a:pt x="2950055" y="4429886"/>
                  <a:pt x="2889629" y="4429886"/>
                </a:cubicBezTo>
                <a:close/>
                <a:moveTo>
                  <a:pt x="1689996" y="4429886"/>
                </a:moveTo>
                <a:cubicBezTo>
                  <a:pt x="1629569" y="4429886"/>
                  <a:pt x="1580586" y="4478871"/>
                  <a:pt x="1580586" y="4539298"/>
                </a:cubicBezTo>
                <a:lnTo>
                  <a:pt x="1580586" y="4976932"/>
                </a:lnTo>
                <a:cubicBezTo>
                  <a:pt x="1580586" y="5037359"/>
                  <a:pt x="1629569" y="5086344"/>
                  <a:pt x="1689996" y="5086344"/>
                </a:cubicBezTo>
                <a:lnTo>
                  <a:pt x="2127633" y="5086344"/>
                </a:lnTo>
                <a:cubicBezTo>
                  <a:pt x="2188059" y="5086344"/>
                  <a:pt x="2237044" y="5037359"/>
                  <a:pt x="2237044" y="4976932"/>
                </a:cubicBezTo>
                <a:lnTo>
                  <a:pt x="2237044" y="4539298"/>
                </a:lnTo>
                <a:cubicBezTo>
                  <a:pt x="2237044" y="4478871"/>
                  <a:pt x="2188059" y="4429886"/>
                  <a:pt x="2127633" y="4429886"/>
                </a:cubicBezTo>
                <a:close/>
                <a:moveTo>
                  <a:pt x="927996" y="4429886"/>
                </a:moveTo>
                <a:cubicBezTo>
                  <a:pt x="867569" y="4429886"/>
                  <a:pt x="818584" y="4478871"/>
                  <a:pt x="818584" y="4539298"/>
                </a:cubicBezTo>
                <a:lnTo>
                  <a:pt x="818584" y="4976932"/>
                </a:lnTo>
                <a:cubicBezTo>
                  <a:pt x="818584" y="5037359"/>
                  <a:pt x="867569" y="5086344"/>
                  <a:pt x="927996" y="5086344"/>
                </a:cubicBezTo>
                <a:lnTo>
                  <a:pt x="1365636" y="5086344"/>
                </a:lnTo>
                <a:cubicBezTo>
                  <a:pt x="1426065" y="5086344"/>
                  <a:pt x="1475050" y="5037359"/>
                  <a:pt x="1475050" y="4976932"/>
                </a:cubicBezTo>
                <a:lnTo>
                  <a:pt x="1475050" y="4539298"/>
                </a:lnTo>
                <a:cubicBezTo>
                  <a:pt x="1475050" y="4478871"/>
                  <a:pt x="1426065" y="4429886"/>
                  <a:pt x="1365636" y="4429886"/>
                </a:cubicBezTo>
                <a:close/>
                <a:moveTo>
                  <a:pt x="165998" y="4429886"/>
                </a:moveTo>
                <a:cubicBezTo>
                  <a:pt x="105572" y="4429886"/>
                  <a:pt x="56587" y="4478871"/>
                  <a:pt x="56587" y="4539298"/>
                </a:cubicBezTo>
                <a:lnTo>
                  <a:pt x="56587" y="4976932"/>
                </a:lnTo>
                <a:cubicBezTo>
                  <a:pt x="56587" y="5037359"/>
                  <a:pt x="105572" y="5086344"/>
                  <a:pt x="165998" y="5086344"/>
                </a:cubicBezTo>
                <a:lnTo>
                  <a:pt x="603632" y="5086344"/>
                </a:lnTo>
                <a:cubicBezTo>
                  <a:pt x="664059" y="5086344"/>
                  <a:pt x="713044" y="5037359"/>
                  <a:pt x="713044" y="4976932"/>
                </a:cubicBezTo>
                <a:lnTo>
                  <a:pt x="713044" y="4539298"/>
                </a:lnTo>
                <a:cubicBezTo>
                  <a:pt x="713044" y="4478871"/>
                  <a:pt x="664059" y="4429886"/>
                  <a:pt x="603632" y="4429886"/>
                </a:cubicBezTo>
                <a:close/>
                <a:moveTo>
                  <a:pt x="8540357" y="3700488"/>
                </a:moveTo>
                <a:cubicBezTo>
                  <a:pt x="8479930" y="3700488"/>
                  <a:pt x="8430945" y="3749473"/>
                  <a:pt x="8430945" y="3809900"/>
                </a:cubicBezTo>
                <a:lnTo>
                  <a:pt x="8430945" y="4247534"/>
                </a:lnTo>
                <a:cubicBezTo>
                  <a:pt x="8430945" y="4307961"/>
                  <a:pt x="8479930" y="4356946"/>
                  <a:pt x="8540357" y="4356946"/>
                </a:cubicBezTo>
                <a:lnTo>
                  <a:pt x="8977991" y="4356946"/>
                </a:lnTo>
                <a:cubicBezTo>
                  <a:pt x="9038418" y="4356946"/>
                  <a:pt x="9087403" y="4307961"/>
                  <a:pt x="9087403" y="4247534"/>
                </a:cubicBezTo>
                <a:lnTo>
                  <a:pt x="9087403" y="3809900"/>
                </a:lnTo>
                <a:cubicBezTo>
                  <a:pt x="9087403" y="3749473"/>
                  <a:pt x="9038418" y="3700488"/>
                  <a:pt x="8977991" y="3700488"/>
                </a:cubicBezTo>
                <a:close/>
                <a:moveTo>
                  <a:pt x="7778358" y="3700488"/>
                </a:moveTo>
                <a:cubicBezTo>
                  <a:pt x="7717931" y="3700488"/>
                  <a:pt x="7668946" y="3749473"/>
                  <a:pt x="7668946" y="3809900"/>
                </a:cubicBezTo>
                <a:lnTo>
                  <a:pt x="7668946" y="4247534"/>
                </a:lnTo>
                <a:cubicBezTo>
                  <a:pt x="7668946" y="4307961"/>
                  <a:pt x="7717931" y="4356946"/>
                  <a:pt x="7778358" y="4356946"/>
                </a:cubicBezTo>
                <a:lnTo>
                  <a:pt x="8215992" y="4356946"/>
                </a:lnTo>
                <a:cubicBezTo>
                  <a:pt x="8276419" y="4356946"/>
                  <a:pt x="8325404" y="4307961"/>
                  <a:pt x="8325404" y="4247534"/>
                </a:cubicBezTo>
                <a:lnTo>
                  <a:pt x="8325404" y="3809900"/>
                </a:lnTo>
                <a:cubicBezTo>
                  <a:pt x="8325404" y="3749473"/>
                  <a:pt x="8276419" y="3700488"/>
                  <a:pt x="8215992" y="3700488"/>
                </a:cubicBezTo>
                <a:close/>
                <a:moveTo>
                  <a:pt x="7023979" y="3700488"/>
                </a:moveTo>
                <a:cubicBezTo>
                  <a:pt x="6963552" y="3700488"/>
                  <a:pt x="6914567" y="3749473"/>
                  <a:pt x="6914567" y="3809900"/>
                </a:cubicBezTo>
                <a:lnTo>
                  <a:pt x="6914567" y="4247534"/>
                </a:lnTo>
                <a:cubicBezTo>
                  <a:pt x="6914567" y="4307961"/>
                  <a:pt x="6963552" y="4356946"/>
                  <a:pt x="7023979" y="4356946"/>
                </a:cubicBezTo>
                <a:lnTo>
                  <a:pt x="7461613" y="4356946"/>
                </a:lnTo>
                <a:cubicBezTo>
                  <a:pt x="7522040" y="4356946"/>
                  <a:pt x="7571025" y="4307961"/>
                  <a:pt x="7571025" y="4247534"/>
                </a:cubicBezTo>
                <a:lnTo>
                  <a:pt x="7571025" y="3809900"/>
                </a:lnTo>
                <a:cubicBezTo>
                  <a:pt x="7571025" y="3749473"/>
                  <a:pt x="7522040" y="3700488"/>
                  <a:pt x="7461613" y="3700488"/>
                </a:cubicBezTo>
                <a:close/>
                <a:moveTo>
                  <a:pt x="6261980" y="3700488"/>
                </a:moveTo>
                <a:cubicBezTo>
                  <a:pt x="6201553" y="3700488"/>
                  <a:pt x="6152568" y="3749473"/>
                  <a:pt x="6152568" y="3809900"/>
                </a:cubicBezTo>
                <a:lnTo>
                  <a:pt x="6152568" y="4247534"/>
                </a:lnTo>
                <a:cubicBezTo>
                  <a:pt x="6152568" y="4307961"/>
                  <a:pt x="6201553" y="4356946"/>
                  <a:pt x="6261980" y="4356946"/>
                </a:cubicBezTo>
                <a:lnTo>
                  <a:pt x="6699614" y="4356946"/>
                </a:lnTo>
                <a:cubicBezTo>
                  <a:pt x="6760041" y="4356946"/>
                  <a:pt x="6809026" y="4307961"/>
                  <a:pt x="6809026" y="4247534"/>
                </a:cubicBezTo>
                <a:lnTo>
                  <a:pt x="6809026" y="3809900"/>
                </a:lnTo>
                <a:cubicBezTo>
                  <a:pt x="6809026" y="3749473"/>
                  <a:pt x="6760041" y="3700488"/>
                  <a:pt x="6699614" y="3700488"/>
                </a:cubicBezTo>
                <a:close/>
                <a:moveTo>
                  <a:pt x="5499981" y="3700488"/>
                </a:moveTo>
                <a:cubicBezTo>
                  <a:pt x="5439554" y="3700488"/>
                  <a:pt x="5390569" y="3749473"/>
                  <a:pt x="5390569" y="3809900"/>
                </a:cubicBezTo>
                <a:lnTo>
                  <a:pt x="5390569" y="4247534"/>
                </a:lnTo>
                <a:cubicBezTo>
                  <a:pt x="5390569" y="4307961"/>
                  <a:pt x="5439554" y="4356946"/>
                  <a:pt x="5499981" y="4356946"/>
                </a:cubicBezTo>
                <a:lnTo>
                  <a:pt x="5937615" y="4356946"/>
                </a:lnTo>
                <a:cubicBezTo>
                  <a:pt x="5998042" y="4356946"/>
                  <a:pt x="6047027" y="4307961"/>
                  <a:pt x="6047027" y="4247534"/>
                </a:cubicBezTo>
                <a:lnTo>
                  <a:pt x="6047027" y="3809900"/>
                </a:lnTo>
                <a:cubicBezTo>
                  <a:pt x="6047027" y="3749473"/>
                  <a:pt x="5998042" y="3700488"/>
                  <a:pt x="5937615" y="3700488"/>
                </a:cubicBezTo>
                <a:close/>
                <a:moveTo>
                  <a:pt x="4737982" y="3700488"/>
                </a:moveTo>
                <a:cubicBezTo>
                  <a:pt x="4677555" y="3700488"/>
                  <a:pt x="4628570" y="3749473"/>
                  <a:pt x="4628570" y="3809900"/>
                </a:cubicBezTo>
                <a:lnTo>
                  <a:pt x="4628570" y="4247534"/>
                </a:lnTo>
                <a:cubicBezTo>
                  <a:pt x="4628570" y="4307961"/>
                  <a:pt x="4677555" y="4356946"/>
                  <a:pt x="4737982" y="4356946"/>
                </a:cubicBezTo>
                <a:lnTo>
                  <a:pt x="5175616" y="4356946"/>
                </a:lnTo>
                <a:cubicBezTo>
                  <a:pt x="5236043" y="4356946"/>
                  <a:pt x="5285028" y="4307961"/>
                  <a:pt x="5285028" y="4247534"/>
                </a:cubicBezTo>
                <a:lnTo>
                  <a:pt x="5285028" y="3809900"/>
                </a:lnTo>
                <a:cubicBezTo>
                  <a:pt x="5285028" y="3749473"/>
                  <a:pt x="5236043" y="3700488"/>
                  <a:pt x="5175616" y="3700488"/>
                </a:cubicBezTo>
                <a:close/>
                <a:moveTo>
                  <a:pt x="3975991" y="3700488"/>
                </a:moveTo>
                <a:cubicBezTo>
                  <a:pt x="3915564" y="3700488"/>
                  <a:pt x="3866579" y="3749473"/>
                  <a:pt x="3866579" y="3809900"/>
                </a:cubicBezTo>
                <a:lnTo>
                  <a:pt x="3866579" y="4247534"/>
                </a:lnTo>
                <a:cubicBezTo>
                  <a:pt x="3866579" y="4307961"/>
                  <a:pt x="3915564" y="4356946"/>
                  <a:pt x="3975991" y="4356946"/>
                </a:cubicBezTo>
                <a:lnTo>
                  <a:pt x="4413617" y="4356946"/>
                </a:lnTo>
                <a:cubicBezTo>
                  <a:pt x="4474044" y="4356946"/>
                  <a:pt x="4523029" y="4307961"/>
                  <a:pt x="4523029" y="4247534"/>
                </a:cubicBezTo>
                <a:lnTo>
                  <a:pt x="4523029" y="3809900"/>
                </a:lnTo>
                <a:cubicBezTo>
                  <a:pt x="4523029" y="3749473"/>
                  <a:pt x="4474044" y="3700488"/>
                  <a:pt x="4413617" y="3700488"/>
                </a:cubicBezTo>
                <a:close/>
                <a:moveTo>
                  <a:pt x="3213993" y="3700488"/>
                </a:moveTo>
                <a:cubicBezTo>
                  <a:pt x="3153566" y="3700488"/>
                  <a:pt x="3104581" y="3749473"/>
                  <a:pt x="3104581" y="3809900"/>
                </a:cubicBezTo>
                <a:lnTo>
                  <a:pt x="3104581" y="4247534"/>
                </a:lnTo>
                <a:cubicBezTo>
                  <a:pt x="3104581" y="4307961"/>
                  <a:pt x="3153566" y="4356946"/>
                  <a:pt x="3213993" y="4356946"/>
                </a:cubicBezTo>
                <a:lnTo>
                  <a:pt x="3651627" y="4356946"/>
                </a:lnTo>
                <a:cubicBezTo>
                  <a:pt x="3712054" y="4356946"/>
                  <a:pt x="3761039" y="4307961"/>
                  <a:pt x="3761039" y="4247534"/>
                </a:cubicBezTo>
                <a:lnTo>
                  <a:pt x="3761039" y="3809900"/>
                </a:lnTo>
                <a:cubicBezTo>
                  <a:pt x="3761039" y="3749473"/>
                  <a:pt x="3712054" y="3700488"/>
                  <a:pt x="3651627" y="3700488"/>
                </a:cubicBezTo>
                <a:close/>
                <a:moveTo>
                  <a:pt x="2451995" y="3700488"/>
                </a:moveTo>
                <a:cubicBezTo>
                  <a:pt x="2391569" y="3700488"/>
                  <a:pt x="2342584" y="3749473"/>
                  <a:pt x="2342584" y="3809900"/>
                </a:cubicBezTo>
                <a:lnTo>
                  <a:pt x="2342584" y="4247534"/>
                </a:lnTo>
                <a:cubicBezTo>
                  <a:pt x="2342584" y="4307961"/>
                  <a:pt x="2391569" y="4356946"/>
                  <a:pt x="2451995" y="4356946"/>
                </a:cubicBezTo>
                <a:lnTo>
                  <a:pt x="2889629" y="4356946"/>
                </a:lnTo>
                <a:cubicBezTo>
                  <a:pt x="2950055" y="4356946"/>
                  <a:pt x="2999040" y="4307961"/>
                  <a:pt x="2999040" y="4247534"/>
                </a:cubicBezTo>
                <a:lnTo>
                  <a:pt x="2999040" y="3809900"/>
                </a:lnTo>
                <a:cubicBezTo>
                  <a:pt x="2999040" y="3749473"/>
                  <a:pt x="2950055" y="3700488"/>
                  <a:pt x="2889629" y="3700488"/>
                </a:cubicBezTo>
                <a:close/>
                <a:moveTo>
                  <a:pt x="1689996" y="3700488"/>
                </a:moveTo>
                <a:cubicBezTo>
                  <a:pt x="1629569" y="3700488"/>
                  <a:pt x="1580586" y="3749473"/>
                  <a:pt x="1580586" y="3809900"/>
                </a:cubicBezTo>
                <a:lnTo>
                  <a:pt x="1580586" y="4247534"/>
                </a:lnTo>
                <a:cubicBezTo>
                  <a:pt x="1580586" y="4307961"/>
                  <a:pt x="1629569" y="4356946"/>
                  <a:pt x="1689996" y="4356946"/>
                </a:cubicBezTo>
                <a:lnTo>
                  <a:pt x="2127633" y="4356946"/>
                </a:lnTo>
                <a:cubicBezTo>
                  <a:pt x="2188060" y="4356946"/>
                  <a:pt x="2237045" y="4307961"/>
                  <a:pt x="2237045" y="4247534"/>
                </a:cubicBezTo>
                <a:lnTo>
                  <a:pt x="2237045" y="3809900"/>
                </a:lnTo>
                <a:cubicBezTo>
                  <a:pt x="2237045" y="3749473"/>
                  <a:pt x="2188060" y="3700488"/>
                  <a:pt x="2127633" y="3700488"/>
                </a:cubicBezTo>
                <a:close/>
                <a:moveTo>
                  <a:pt x="927996" y="3700488"/>
                </a:moveTo>
                <a:cubicBezTo>
                  <a:pt x="867569" y="3700488"/>
                  <a:pt x="818584" y="3749473"/>
                  <a:pt x="818584" y="3809900"/>
                </a:cubicBezTo>
                <a:lnTo>
                  <a:pt x="818584" y="4247534"/>
                </a:lnTo>
                <a:cubicBezTo>
                  <a:pt x="818584" y="4307961"/>
                  <a:pt x="867569" y="4356946"/>
                  <a:pt x="927996" y="4356946"/>
                </a:cubicBezTo>
                <a:lnTo>
                  <a:pt x="1365637" y="4356946"/>
                </a:lnTo>
                <a:cubicBezTo>
                  <a:pt x="1426065" y="4356946"/>
                  <a:pt x="1475050" y="4307961"/>
                  <a:pt x="1475050" y="4247534"/>
                </a:cubicBezTo>
                <a:lnTo>
                  <a:pt x="1475050" y="3809900"/>
                </a:lnTo>
                <a:cubicBezTo>
                  <a:pt x="1475050" y="3749473"/>
                  <a:pt x="1426065" y="3700488"/>
                  <a:pt x="1365637" y="3700488"/>
                </a:cubicBezTo>
                <a:close/>
                <a:moveTo>
                  <a:pt x="165999" y="3700488"/>
                </a:moveTo>
                <a:cubicBezTo>
                  <a:pt x="105572" y="3700488"/>
                  <a:pt x="56587" y="3749473"/>
                  <a:pt x="56587" y="3809900"/>
                </a:cubicBezTo>
                <a:lnTo>
                  <a:pt x="56587" y="4247534"/>
                </a:lnTo>
                <a:cubicBezTo>
                  <a:pt x="56587" y="4307961"/>
                  <a:pt x="105572" y="4356946"/>
                  <a:pt x="165999" y="4356946"/>
                </a:cubicBezTo>
                <a:lnTo>
                  <a:pt x="603632" y="4356946"/>
                </a:lnTo>
                <a:cubicBezTo>
                  <a:pt x="664059" y="4356946"/>
                  <a:pt x="713044" y="4307961"/>
                  <a:pt x="713044" y="4247534"/>
                </a:cubicBezTo>
                <a:lnTo>
                  <a:pt x="713044" y="3809900"/>
                </a:lnTo>
                <a:cubicBezTo>
                  <a:pt x="713044" y="3749473"/>
                  <a:pt x="664059" y="3700488"/>
                  <a:pt x="603632" y="3700488"/>
                </a:cubicBezTo>
                <a:close/>
                <a:moveTo>
                  <a:pt x="8540357" y="2971089"/>
                </a:moveTo>
                <a:cubicBezTo>
                  <a:pt x="8479930" y="2971089"/>
                  <a:pt x="8430945" y="3020074"/>
                  <a:pt x="8430945" y="3080501"/>
                </a:cubicBezTo>
                <a:lnTo>
                  <a:pt x="8430945" y="3518135"/>
                </a:lnTo>
                <a:cubicBezTo>
                  <a:pt x="8430945" y="3578562"/>
                  <a:pt x="8479930" y="3627547"/>
                  <a:pt x="8540357" y="3627547"/>
                </a:cubicBezTo>
                <a:lnTo>
                  <a:pt x="8977991" y="3627547"/>
                </a:lnTo>
                <a:cubicBezTo>
                  <a:pt x="9038418" y="3627547"/>
                  <a:pt x="9087403" y="3578562"/>
                  <a:pt x="9087403" y="3518135"/>
                </a:cubicBezTo>
                <a:lnTo>
                  <a:pt x="9087403" y="3080501"/>
                </a:lnTo>
                <a:cubicBezTo>
                  <a:pt x="9087403" y="3020074"/>
                  <a:pt x="9038418" y="2971089"/>
                  <a:pt x="8977991" y="2971089"/>
                </a:cubicBezTo>
                <a:close/>
                <a:moveTo>
                  <a:pt x="7778358" y="2971089"/>
                </a:moveTo>
                <a:cubicBezTo>
                  <a:pt x="7717931" y="2971089"/>
                  <a:pt x="7668946" y="3020074"/>
                  <a:pt x="7668946" y="3080501"/>
                </a:cubicBezTo>
                <a:lnTo>
                  <a:pt x="7668946" y="3518135"/>
                </a:lnTo>
                <a:cubicBezTo>
                  <a:pt x="7668946" y="3578562"/>
                  <a:pt x="7717931" y="3627547"/>
                  <a:pt x="7778358" y="3627547"/>
                </a:cubicBezTo>
                <a:lnTo>
                  <a:pt x="8215992" y="3627547"/>
                </a:lnTo>
                <a:cubicBezTo>
                  <a:pt x="8276419" y="3627547"/>
                  <a:pt x="8325404" y="3578562"/>
                  <a:pt x="8325404" y="3518135"/>
                </a:cubicBezTo>
                <a:lnTo>
                  <a:pt x="8325404" y="3080501"/>
                </a:lnTo>
                <a:cubicBezTo>
                  <a:pt x="8325404" y="3020074"/>
                  <a:pt x="8276419" y="2971089"/>
                  <a:pt x="8215992" y="2971089"/>
                </a:cubicBezTo>
                <a:close/>
                <a:moveTo>
                  <a:pt x="7023979" y="2971089"/>
                </a:moveTo>
                <a:cubicBezTo>
                  <a:pt x="6963552" y="2971089"/>
                  <a:pt x="6914567" y="3020074"/>
                  <a:pt x="6914567" y="3080501"/>
                </a:cubicBezTo>
                <a:lnTo>
                  <a:pt x="6914567" y="3518135"/>
                </a:lnTo>
                <a:cubicBezTo>
                  <a:pt x="6914567" y="3578562"/>
                  <a:pt x="6963552" y="3627547"/>
                  <a:pt x="7023979" y="3627547"/>
                </a:cubicBezTo>
                <a:lnTo>
                  <a:pt x="7461613" y="3627547"/>
                </a:lnTo>
                <a:cubicBezTo>
                  <a:pt x="7522040" y="3627547"/>
                  <a:pt x="7571025" y="3578562"/>
                  <a:pt x="7571025" y="3518135"/>
                </a:cubicBezTo>
                <a:lnTo>
                  <a:pt x="7571025" y="3080501"/>
                </a:lnTo>
                <a:cubicBezTo>
                  <a:pt x="7571025" y="3020074"/>
                  <a:pt x="7522040" y="2971089"/>
                  <a:pt x="7461613" y="2971089"/>
                </a:cubicBezTo>
                <a:close/>
                <a:moveTo>
                  <a:pt x="6261980" y="2971089"/>
                </a:moveTo>
                <a:cubicBezTo>
                  <a:pt x="6201553" y="2971089"/>
                  <a:pt x="6152568" y="3020074"/>
                  <a:pt x="6152568" y="3080501"/>
                </a:cubicBezTo>
                <a:lnTo>
                  <a:pt x="6152568" y="3518135"/>
                </a:lnTo>
                <a:cubicBezTo>
                  <a:pt x="6152568" y="3578562"/>
                  <a:pt x="6201553" y="3627547"/>
                  <a:pt x="6261980" y="3627547"/>
                </a:cubicBezTo>
                <a:lnTo>
                  <a:pt x="6699614" y="3627547"/>
                </a:lnTo>
                <a:cubicBezTo>
                  <a:pt x="6760041" y="3627547"/>
                  <a:pt x="6809026" y="3578562"/>
                  <a:pt x="6809026" y="3518135"/>
                </a:cubicBezTo>
                <a:lnTo>
                  <a:pt x="6809026" y="3080501"/>
                </a:lnTo>
                <a:cubicBezTo>
                  <a:pt x="6809026" y="3020074"/>
                  <a:pt x="6760041" y="2971089"/>
                  <a:pt x="6699614" y="2971089"/>
                </a:cubicBezTo>
                <a:close/>
                <a:moveTo>
                  <a:pt x="5499981" y="2971089"/>
                </a:moveTo>
                <a:cubicBezTo>
                  <a:pt x="5439554" y="2971089"/>
                  <a:pt x="5390569" y="3020074"/>
                  <a:pt x="5390569" y="3080501"/>
                </a:cubicBezTo>
                <a:lnTo>
                  <a:pt x="5390569" y="3518135"/>
                </a:lnTo>
                <a:cubicBezTo>
                  <a:pt x="5390569" y="3578562"/>
                  <a:pt x="5439554" y="3627547"/>
                  <a:pt x="5499981" y="3627547"/>
                </a:cubicBezTo>
                <a:lnTo>
                  <a:pt x="5937615" y="3627547"/>
                </a:lnTo>
                <a:cubicBezTo>
                  <a:pt x="5998042" y="3627547"/>
                  <a:pt x="6047027" y="3578562"/>
                  <a:pt x="6047027" y="3518135"/>
                </a:cubicBezTo>
                <a:lnTo>
                  <a:pt x="6047027" y="3080501"/>
                </a:lnTo>
                <a:cubicBezTo>
                  <a:pt x="6047027" y="3020074"/>
                  <a:pt x="5998042" y="2971089"/>
                  <a:pt x="5937615" y="2971089"/>
                </a:cubicBezTo>
                <a:close/>
                <a:moveTo>
                  <a:pt x="4737982" y="2971089"/>
                </a:moveTo>
                <a:cubicBezTo>
                  <a:pt x="4677555" y="2971089"/>
                  <a:pt x="4628570" y="3020074"/>
                  <a:pt x="4628570" y="3080501"/>
                </a:cubicBezTo>
                <a:lnTo>
                  <a:pt x="4628570" y="3518135"/>
                </a:lnTo>
                <a:cubicBezTo>
                  <a:pt x="4628570" y="3578562"/>
                  <a:pt x="4677555" y="3627547"/>
                  <a:pt x="4737982" y="3627547"/>
                </a:cubicBezTo>
                <a:lnTo>
                  <a:pt x="5175616" y="3627547"/>
                </a:lnTo>
                <a:cubicBezTo>
                  <a:pt x="5236043" y="3627547"/>
                  <a:pt x="5285028" y="3578562"/>
                  <a:pt x="5285028" y="3518135"/>
                </a:cubicBezTo>
                <a:lnTo>
                  <a:pt x="5285028" y="3080501"/>
                </a:lnTo>
                <a:cubicBezTo>
                  <a:pt x="5285028" y="3020074"/>
                  <a:pt x="5236043" y="2971089"/>
                  <a:pt x="5175616" y="2971089"/>
                </a:cubicBezTo>
                <a:close/>
                <a:moveTo>
                  <a:pt x="3975991" y="2971089"/>
                </a:moveTo>
                <a:cubicBezTo>
                  <a:pt x="3915564" y="2971089"/>
                  <a:pt x="3866579" y="3020074"/>
                  <a:pt x="3866579" y="3080501"/>
                </a:cubicBezTo>
                <a:lnTo>
                  <a:pt x="3866579" y="3518135"/>
                </a:lnTo>
                <a:cubicBezTo>
                  <a:pt x="3866579" y="3578562"/>
                  <a:pt x="3915564" y="3627547"/>
                  <a:pt x="3975991" y="3627547"/>
                </a:cubicBezTo>
                <a:lnTo>
                  <a:pt x="4413617" y="3627547"/>
                </a:lnTo>
                <a:cubicBezTo>
                  <a:pt x="4474044" y="3627547"/>
                  <a:pt x="4523029" y="3578562"/>
                  <a:pt x="4523029" y="3518135"/>
                </a:cubicBezTo>
                <a:lnTo>
                  <a:pt x="4523029" y="3080501"/>
                </a:lnTo>
                <a:cubicBezTo>
                  <a:pt x="4523029" y="3020074"/>
                  <a:pt x="4474044" y="2971089"/>
                  <a:pt x="4413617" y="2971089"/>
                </a:cubicBezTo>
                <a:close/>
                <a:moveTo>
                  <a:pt x="3213993" y="2971089"/>
                </a:moveTo>
                <a:cubicBezTo>
                  <a:pt x="3153566" y="2971089"/>
                  <a:pt x="3104581" y="3020074"/>
                  <a:pt x="3104581" y="3080501"/>
                </a:cubicBezTo>
                <a:lnTo>
                  <a:pt x="3104581" y="3518135"/>
                </a:lnTo>
                <a:cubicBezTo>
                  <a:pt x="3104581" y="3578562"/>
                  <a:pt x="3153566" y="3627547"/>
                  <a:pt x="3213993" y="3627547"/>
                </a:cubicBezTo>
                <a:lnTo>
                  <a:pt x="3651627" y="3627547"/>
                </a:lnTo>
                <a:cubicBezTo>
                  <a:pt x="3712054" y="3627547"/>
                  <a:pt x="3761039" y="3578562"/>
                  <a:pt x="3761039" y="3518135"/>
                </a:cubicBezTo>
                <a:lnTo>
                  <a:pt x="3761039" y="3080501"/>
                </a:lnTo>
                <a:cubicBezTo>
                  <a:pt x="3761039" y="3020074"/>
                  <a:pt x="3712054" y="2971089"/>
                  <a:pt x="3651627" y="2971089"/>
                </a:cubicBezTo>
                <a:close/>
                <a:moveTo>
                  <a:pt x="2451995" y="2971089"/>
                </a:moveTo>
                <a:cubicBezTo>
                  <a:pt x="2391569" y="2971089"/>
                  <a:pt x="2342584" y="3020074"/>
                  <a:pt x="2342584" y="3080501"/>
                </a:cubicBezTo>
                <a:lnTo>
                  <a:pt x="2342584" y="3518135"/>
                </a:lnTo>
                <a:cubicBezTo>
                  <a:pt x="2342584" y="3578562"/>
                  <a:pt x="2391569" y="3627547"/>
                  <a:pt x="2451995" y="3627547"/>
                </a:cubicBezTo>
                <a:lnTo>
                  <a:pt x="2889629" y="3627547"/>
                </a:lnTo>
                <a:cubicBezTo>
                  <a:pt x="2950055" y="3627547"/>
                  <a:pt x="2999040" y="3578562"/>
                  <a:pt x="2999040" y="3518135"/>
                </a:cubicBezTo>
                <a:lnTo>
                  <a:pt x="2999040" y="3080501"/>
                </a:lnTo>
                <a:cubicBezTo>
                  <a:pt x="2999040" y="3020074"/>
                  <a:pt x="2950055" y="2971089"/>
                  <a:pt x="2889629" y="2971089"/>
                </a:cubicBezTo>
                <a:close/>
                <a:moveTo>
                  <a:pt x="1689997" y="2971089"/>
                </a:moveTo>
                <a:cubicBezTo>
                  <a:pt x="1629569" y="2971089"/>
                  <a:pt x="1580587" y="3020074"/>
                  <a:pt x="1580587" y="3080501"/>
                </a:cubicBezTo>
                <a:lnTo>
                  <a:pt x="1580587" y="3518135"/>
                </a:lnTo>
                <a:cubicBezTo>
                  <a:pt x="1580587" y="3578562"/>
                  <a:pt x="1629569" y="3627547"/>
                  <a:pt x="1689997" y="3627547"/>
                </a:cubicBezTo>
                <a:lnTo>
                  <a:pt x="2127633" y="3627547"/>
                </a:lnTo>
                <a:cubicBezTo>
                  <a:pt x="2188060" y="3627547"/>
                  <a:pt x="2237045" y="3578562"/>
                  <a:pt x="2237045" y="3518135"/>
                </a:cubicBezTo>
                <a:lnTo>
                  <a:pt x="2237045" y="3080501"/>
                </a:lnTo>
                <a:cubicBezTo>
                  <a:pt x="2237045" y="3020074"/>
                  <a:pt x="2188060" y="2971089"/>
                  <a:pt x="2127633" y="2971089"/>
                </a:cubicBezTo>
                <a:close/>
                <a:moveTo>
                  <a:pt x="927996" y="2971089"/>
                </a:moveTo>
                <a:cubicBezTo>
                  <a:pt x="867569" y="2971089"/>
                  <a:pt x="818584" y="3020074"/>
                  <a:pt x="818584" y="3080501"/>
                </a:cubicBezTo>
                <a:lnTo>
                  <a:pt x="818584" y="3518135"/>
                </a:lnTo>
                <a:cubicBezTo>
                  <a:pt x="818584" y="3578562"/>
                  <a:pt x="867569" y="3627547"/>
                  <a:pt x="927996" y="3627547"/>
                </a:cubicBezTo>
                <a:lnTo>
                  <a:pt x="1365637" y="3627547"/>
                </a:lnTo>
                <a:cubicBezTo>
                  <a:pt x="1426065" y="3627547"/>
                  <a:pt x="1475050" y="3578562"/>
                  <a:pt x="1475050" y="3518135"/>
                </a:cubicBezTo>
                <a:lnTo>
                  <a:pt x="1475050" y="3080501"/>
                </a:lnTo>
                <a:cubicBezTo>
                  <a:pt x="1475050" y="3020074"/>
                  <a:pt x="1426065" y="2971089"/>
                  <a:pt x="1365637" y="2971089"/>
                </a:cubicBezTo>
                <a:close/>
                <a:moveTo>
                  <a:pt x="165999" y="2971089"/>
                </a:moveTo>
                <a:cubicBezTo>
                  <a:pt x="105572" y="2971089"/>
                  <a:pt x="56587" y="3020074"/>
                  <a:pt x="56587" y="3080501"/>
                </a:cubicBezTo>
                <a:lnTo>
                  <a:pt x="56587" y="3518135"/>
                </a:lnTo>
                <a:cubicBezTo>
                  <a:pt x="56587" y="3578562"/>
                  <a:pt x="105572" y="3627547"/>
                  <a:pt x="165999" y="3627547"/>
                </a:cubicBezTo>
                <a:lnTo>
                  <a:pt x="603632" y="3627547"/>
                </a:lnTo>
                <a:cubicBezTo>
                  <a:pt x="664059" y="3627547"/>
                  <a:pt x="713044" y="3578562"/>
                  <a:pt x="713044" y="3518135"/>
                </a:cubicBezTo>
                <a:lnTo>
                  <a:pt x="713044" y="3080501"/>
                </a:lnTo>
                <a:cubicBezTo>
                  <a:pt x="713044" y="3020074"/>
                  <a:pt x="664059" y="2971089"/>
                  <a:pt x="603632" y="2971089"/>
                </a:cubicBezTo>
                <a:close/>
                <a:moveTo>
                  <a:pt x="8540357" y="2245338"/>
                </a:moveTo>
                <a:cubicBezTo>
                  <a:pt x="8479930" y="2245338"/>
                  <a:pt x="8430945" y="2294323"/>
                  <a:pt x="8430945" y="2354750"/>
                </a:cubicBezTo>
                <a:lnTo>
                  <a:pt x="8430945" y="2792384"/>
                </a:lnTo>
                <a:cubicBezTo>
                  <a:pt x="8430945" y="2852811"/>
                  <a:pt x="8479930" y="2901796"/>
                  <a:pt x="8540357" y="2901796"/>
                </a:cubicBezTo>
                <a:lnTo>
                  <a:pt x="8977991" y="2901796"/>
                </a:lnTo>
                <a:cubicBezTo>
                  <a:pt x="9038418" y="2901796"/>
                  <a:pt x="9087403" y="2852811"/>
                  <a:pt x="9087403" y="2792384"/>
                </a:cubicBezTo>
                <a:lnTo>
                  <a:pt x="9087403" y="2354750"/>
                </a:lnTo>
                <a:cubicBezTo>
                  <a:pt x="9087403" y="2294323"/>
                  <a:pt x="9038418" y="2245338"/>
                  <a:pt x="8977991" y="2245338"/>
                </a:cubicBezTo>
                <a:close/>
                <a:moveTo>
                  <a:pt x="7778358" y="2245338"/>
                </a:moveTo>
                <a:cubicBezTo>
                  <a:pt x="7717931" y="2245338"/>
                  <a:pt x="7668946" y="2294323"/>
                  <a:pt x="7668946" y="2354750"/>
                </a:cubicBezTo>
                <a:lnTo>
                  <a:pt x="7668946" y="2792384"/>
                </a:lnTo>
                <a:cubicBezTo>
                  <a:pt x="7668946" y="2852811"/>
                  <a:pt x="7717931" y="2901796"/>
                  <a:pt x="7778358" y="2901796"/>
                </a:cubicBezTo>
                <a:lnTo>
                  <a:pt x="8215992" y="2901796"/>
                </a:lnTo>
                <a:cubicBezTo>
                  <a:pt x="8276419" y="2901796"/>
                  <a:pt x="8325404" y="2852811"/>
                  <a:pt x="8325404" y="2792384"/>
                </a:cubicBezTo>
                <a:lnTo>
                  <a:pt x="8325404" y="2354750"/>
                </a:lnTo>
                <a:cubicBezTo>
                  <a:pt x="8325404" y="2294323"/>
                  <a:pt x="8276419" y="2245338"/>
                  <a:pt x="8215992" y="2245338"/>
                </a:cubicBezTo>
                <a:close/>
                <a:moveTo>
                  <a:pt x="7023979" y="2245338"/>
                </a:moveTo>
                <a:cubicBezTo>
                  <a:pt x="6963552" y="2245338"/>
                  <a:pt x="6914567" y="2294323"/>
                  <a:pt x="6914567" y="2354750"/>
                </a:cubicBezTo>
                <a:lnTo>
                  <a:pt x="6914567" y="2792384"/>
                </a:lnTo>
                <a:cubicBezTo>
                  <a:pt x="6914567" y="2852811"/>
                  <a:pt x="6963552" y="2901796"/>
                  <a:pt x="7023979" y="2901796"/>
                </a:cubicBezTo>
                <a:lnTo>
                  <a:pt x="7461613" y="2901796"/>
                </a:lnTo>
                <a:cubicBezTo>
                  <a:pt x="7522040" y="2901796"/>
                  <a:pt x="7571025" y="2852811"/>
                  <a:pt x="7571025" y="2792384"/>
                </a:cubicBezTo>
                <a:lnTo>
                  <a:pt x="7571025" y="2354750"/>
                </a:lnTo>
                <a:cubicBezTo>
                  <a:pt x="7571025" y="2294323"/>
                  <a:pt x="7522040" y="2245338"/>
                  <a:pt x="7461613" y="2245338"/>
                </a:cubicBezTo>
                <a:close/>
                <a:moveTo>
                  <a:pt x="6261980" y="2245338"/>
                </a:moveTo>
                <a:cubicBezTo>
                  <a:pt x="6201553" y="2245338"/>
                  <a:pt x="6152568" y="2294323"/>
                  <a:pt x="6152568" y="2354750"/>
                </a:cubicBezTo>
                <a:lnTo>
                  <a:pt x="6152568" y="2792384"/>
                </a:lnTo>
                <a:cubicBezTo>
                  <a:pt x="6152568" y="2852811"/>
                  <a:pt x="6201553" y="2901796"/>
                  <a:pt x="6261980" y="2901796"/>
                </a:cubicBezTo>
                <a:lnTo>
                  <a:pt x="6699614" y="2901796"/>
                </a:lnTo>
                <a:cubicBezTo>
                  <a:pt x="6760041" y="2901796"/>
                  <a:pt x="6809026" y="2852811"/>
                  <a:pt x="6809026" y="2792384"/>
                </a:cubicBezTo>
                <a:lnTo>
                  <a:pt x="6809026" y="2354750"/>
                </a:lnTo>
                <a:cubicBezTo>
                  <a:pt x="6809026" y="2294323"/>
                  <a:pt x="6760041" y="2245338"/>
                  <a:pt x="6699614" y="2245338"/>
                </a:cubicBezTo>
                <a:close/>
                <a:moveTo>
                  <a:pt x="5499981" y="2245338"/>
                </a:moveTo>
                <a:cubicBezTo>
                  <a:pt x="5439554" y="2245338"/>
                  <a:pt x="5390569" y="2294323"/>
                  <a:pt x="5390569" y="2354750"/>
                </a:cubicBezTo>
                <a:lnTo>
                  <a:pt x="5390569" y="2792384"/>
                </a:lnTo>
                <a:cubicBezTo>
                  <a:pt x="5390569" y="2852811"/>
                  <a:pt x="5439554" y="2901796"/>
                  <a:pt x="5499981" y="2901796"/>
                </a:cubicBezTo>
                <a:lnTo>
                  <a:pt x="5937615" y="2901796"/>
                </a:lnTo>
                <a:cubicBezTo>
                  <a:pt x="5998042" y="2901796"/>
                  <a:pt x="6047027" y="2852811"/>
                  <a:pt x="6047027" y="2792384"/>
                </a:cubicBezTo>
                <a:lnTo>
                  <a:pt x="6047027" y="2354750"/>
                </a:lnTo>
                <a:cubicBezTo>
                  <a:pt x="6047027" y="2294323"/>
                  <a:pt x="5998042" y="2245338"/>
                  <a:pt x="5937615" y="2245338"/>
                </a:cubicBezTo>
                <a:close/>
                <a:moveTo>
                  <a:pt x="4737982" y="2245338"/>
                </a:moveTo>
                <a:cubicBezTo>
                  <a:pt x="4677555" y="2245338"/>
                  <a:pt x="4628570" y="2294323"/>
                  <a:pt x="4628570" y="2354750"/>
                </a:cubicBezTo>
                <a:lnTo>
                  <a:pt x="4628570" y="2792384"/>
                </a:lnTo>
                <a:cubicBezTo>
                  <a:pt x="4628570" y="2852811"/>
                  <a:pt x="4677555" y="2901796"/>
                  <a:pt x="4737982" y="2901796"/>
                </a:cubicBezTo>
                <a:lnTo>
                  <a:pt x="5175616" y="2901796"/>
                </a:lnTo>
                <a:cubicBezTo>
                  <a:pt x="5236043" y="2901796"/>
                  <a:pt x="5285028" y="2852811"/>
                  <a:pt x="5285028" y="2792384"/>
                </a:cubicBezTo>
                <a:lnTo>
                  <a:pt x="5285028" y="2354750"/>
                </a:lnTo>
                <a:cubicBezTo>
                  <a:pt x="5285028" y="2294323"/>
                  <a:pt x="5236043" y="2245338"/>
                  <a:pt x="5175616" y="2245338"/>
                </a:cubicBezTo>
                <a:close/>
                <a:moveTo>
                  <a:pt x="3975991" y="2245338"/>
                </a:moveTo>
                <a:cubicBezTo>
                  <a:pt x="3915564" y="2245338"/>
                  <a:pt x="3866579" y="2294323"/>
                  <a:pt x="3866579" y="2354750"/>
                </a:cubicBezTo>
                <a:lnTo>
                  <a:pt x="3866579" y="2792384"/>
                </a:lnTo>
                <a:cubicBezTo>
                  <a:pt x="3866579" y="2852811"/>
                  <a:pt x="3915564" y="2901796"/>
                  <a:pt x="3975991" y="2901796"/>
                </a:cubicBezTo>
                <a:lnTo>
                  <a:pt x="4413617" y="2901796"/>
                </a:lnTo>
                <a:cubicBezTo>
                  <a:pt x="4474044" y="2901796"/>
                  <a:pt x="4523029" y="2852811"/>
                  <a:pt x="4523029" y="2792384"/>
                </a:cubicBezTo>
                <a:lnTo>
                  <a:pt x="4523029" y="2354750"/>
                </a:lnTo>
                <a:cubicBezTo>
                  <a:pt x="4523029" y="2294323"/>
                  <a:pt x="4474044" y="2245338"/>
                  <a:pt x="4413617" y="2245338"/>
                </a:cubicBezTo>
                <a:close/>
                <a:moveTo>
                  <a:pt x="3213993" y="2245338"/>
                </a:moveTo>
                <a:cubicBezTo>
                  <a:pt x="3153566" y="2245338"/>
                  <a:pt x="3104581" y="2294323"/>
                  <a:pt x="3104581" y="2354750"/>
                </a:cubicBezTo>
                <a:lnTo>
                  <a:pt x="3104581" y="2792384"/>
                </a:lnTo>
                <a:cubicBezTo>
                  <a:pt x="3104581" y="2852811"/>
                  <a:pt x="3153566" y="2901796"/>
                  <a:pt x="3213993" y="2901796"/>
                </a:cubicBezTo>
                <a:lnTo>
                  <a:pt x="3651627" y="2901796"/>
                </a:lnTo>
                <a:cubicBezTo>
                  <a:pt x="3712054" y="2901796"/>
                  <a:pt x="3761040" y="2852811"/>
                  <a:pt x="3761040" y="2792384"/>
                </a:cubicBezTo>
                <a:lnTo>
                  <a:pt x="3761040" y="2354750"/>
                </a:lnTo>
                <a:cubicBezTo>
                  <a:pt x="3761040" y="2294323"/>
                  <a:pt x="3712054" y="2245338"/>
                  <a:pt x="3651627" y="2245338"/>
                </a:cubicBezTo>
                <a:close/>
                <a:moveTo>
                  <a:pt x="2451995" y="2245338"/>
                </a:moveTo>
                <a:cubicBezTo>
                  <a:pt x="2391569" y="2245338"/>
                  <a:pt x="2342584" y="2294323"/>
                  <a:pt x="2342584" y="2354750"/>
                </a:cubicBezTo>
                <a:lnTo>
                  <a:pt x="2342584" y="2792384"/>
                </a:lnTo>
                <a:cubicBezTo>
                  <a:pt x="2342584" y="2852811"/>
                  <a:pt x="2391569" y="2901796"/>
                  <a:pt x="2451995" y="2901796"/>
                </a:cubicBezTo>
                <a:lnTo>
                  <a:pt x="2889629" y="2901796"/>
                </a:lnTo>
                <a:cubicBezTo>
                  <a:pt x="2950055" y="2901796"/>
                  <a:pt x="2999040" y="2852811"/>
                  <a:pt x="2999040" y="2792384"/>
                </a:cubicBezTo>
                <a:lnTo>
                  <a:pt x="2999040" y="2354750"/>
                </a:lnTo>
                <a:cubicBezTo>
                  <a:pt x="2999040" y="2294323"/>
                  <a:pt x="2950055" y="2245338"/>
                  <a:pt x="2889629" y="2245338"/>
                </a:cubicBezTo>
                <a:close/>
                <a:moveTo>
                  <a:pt x="1689997" y="2245338"/>
                </a:moveTo>
                <a:cubicBezTo>
                  <a:pt x="1629570" y="2245338"/>
                  <a:pt x="1580587" y="2294323"/>
                  <a:pt x="1580587" y="2354750"/>
                </a:cubicBezTo>
                <a:lnTo>
                  <a:pt x="1580587" y="2792384"/>
                </a:lnTo>
                <a:cubicBezTo>
                  <a:pt x="1580587" y="2852811"/>
                  <a:pt x="1629570" y="2901796"/>
                  <a:pt x="1689997" y="2901796"/>
                </a:cubicBezTo>
                <a:lnTo>
                  <a:pt x="2127634" y="2901796"/>
                </a:lnTo>
                <a:cubicBezTo>
                  <a:pt x="2188060" y="2901796"/>
                  <a:pt x="2237045" y="2852811"/>
                  <a:pt x="2237045" y="2792384"/>
                </a:cubicBezTo>
                <a:lnTo>
                  <a:pt x="2237045" y="2354750"/>
                </a:lnTo>
                <a:cubicBezTo>
                  <a:pt x="2237045" y="2294323"/>
                  <a:pt x="2188060" y="2245338"/>
                  <a:pt x="2127634" y="2245338"/>
                </a:cubicBezTo>
                <a:close/>
                <a:moveTo>
                  <a:pt x="927996" y="2245338"/>
                </a:moveTo>
                <a:cubicBezTo>
                  <a:pt x="867569" y="2245338"/>
                  <a:pt x="818584" y="2294323"/>
                  <a:pt x="818584" y="2354750"/>
                </a:cubicBezTo>
                <a:lnTo>
                  <a:pt x="818584" y="2792384"/>
                </a:lnTo>
                <a:cubicBezTo>
                  <a:pt x="818584" y="2852811"/>
                  <a:pt x="867569" y="2901796"/>
                  <a:pt x="927996" y="2901796"/>
                </a:cubicBezTo>
                <a:lnTo>
                  <a:pt x="1365637" y="2901796"/>
                </a:lnTo>
                <a:cubicBezTo>
                  <a:pt x="1426065" y="2901796"/>
                  <a:pt x="1475051" y="2852811"/>
                  <a:pt x="1475051" y="2792384"/>
                </a:cubicBezTo>
                <a:lnTo>
                  <a:pt x="1475051" y="2354750"/>
                </a:lnTo>
                <a:cubicBezTo>
                  <a:pt x="1475051" y="2294323"/>
                  <a:pt x="1426065" y="2245338"/>
                  <a:pt x="1365637" y="2245338"/>
                </a:cubicBezTo>
                <a:close/>
                <a:moveTo>
                  <a:pt x="165999" y="2245338"/>
                </a:moveTo>
                <a:cubicBezTo>
                  <a:pt x="105572" y="2245338"/>
                  <a:pt x="56587" y="2294323"/>
                  <a:pt x="56587" y="2354750"/>
                </a:cubicBezTo>
                <a:lnTo>
                  <a:pt x="56587" y="2792384"/>
                </a:lnTo>
                <a:cubicBezTo>
                  <a:pt x="56587" y="2852811"/>
                  <a:pt x="105572" y="2901796"/>
                  <a:pt x="165999" y="2901796"/>
                </a:cubicBezTo>
                <a:lnTo>
                  <a:pt x="603632" y="2901796"/>
                </a:lnTo>
                <a:cubicBezTo>
                  <a:pt x="664059" y="2901796"/>
                  <a:pt x="713044" y="2852811"/>
                  <a:pt x="713044" y="2792384"/>
                </a:cubicBezTo>
                <a:lnTo>
                  <a:pt x="713044" y="2354750"/>
                </a:lnTo>
                <a:cubicBezTo>
                  <a:pt x="713044" y="2294323"/>
                  <a:pt x="664059" y="2245338"/>
                  <a:pt x="603632" y="2245338"/>
                </a:cubicBezTo>
                <a:close/>
                <a:moveTo>
                  <a:pt x="165999" y="1515948"/>
                </a:moveTo>
                <a:cubicBezTo>
                  <a:pt x="105572" y="1515948"/>
                  <a:pt x="56587" y="1564934"/>
                  <a:pt x="56587" y="1625361"/>
                </a:cubicBezTo>
                <a:lnTo>
                  <a:pt x="56587" y="2062996"/>
                </a:lnTo>
                <a:cubicBezTo>
                  <a:pt x="56587" y="2123413"/>
                  <a:pt x="105572" y="2172398"/>
                  <a:pt x="165999" y="2172398"/>
                </a:cubicBezTo>
                <a:lnTo>
                  <a:pt x="603632" y="2172398"/>
                </a:lnTo>
                <a:cubicBezTo>
                  <a:pt x="664059" y="2172398"/>
                  <a:pt x="713044" y="2123413"/>
                  <a:pt x="713044" y="2062996"/>
                </a:cubicBezTo>
                <a:lnTo>
                  <a:pt x="713044" y="1625361"/>
                </a:lnTo>
                <a:cubicBezTo>
                  <a:pt x="713044" y="1564934"/>
                  <a:pt x="664059" y="1515948"/>
                  <a:pt x="603632" y="1515948"/>
                </a:cubicBezTo>
                <a:close/>
                <a:moveTo>
                  <a:pt x="927996" y="1515947"/>
                </a:moveTo>
                <a:cubicBezTo>
                  <a:pt x="867569" y="1515947"/>
                  <a:pt x="818584" y="1564933"/>
                  <a:pt x="818584" y="1625360"/>
                </a:cubicBezTo>
                <a:lnTo>
                  <a:pt x="818584" y="2062995"/>
                </a:lnTo>
                <a:cubicBezTo>
                  <a:pt x="818584" y="2123413"/>
                  <a:pt x="867569" y="2172398"/>
                  <a:pt x="927996" y="2172398"/>
                </a:cubicBezTo>
                <a:lnTo>
                  <a:pt x="1365637" y="2172398"/>
                </a:lnTo>
                <a:cubicBezTo>
                  <a:pt x="1426065" y="2172398"/>
                  <a:pt x="1475051" y="2123413"/>
                  <a:pt x="1475051" y="2062995"/>
                </a:cubicBezTo>
                <a:lnTo>
                  <a:pt x="1475051" y="1625360"/>
                </a:lnTo>
                <a:cubicBezTo>
                  <a:pt x="1475051" y="1564933"/>
                  <a:pt x="1426065" y="1515947"/>
                  <a:pt x="1365637" y="1515947"/>
                </a:cubicBezTo>
                <a:close/>
                <a:moveTo>
                  <a:pt x="1689997" y="1515947"/>
                </a:moveTo>
                <a:cubicBezTo>
                  <a:pt x="1629570" y="1515947"/>
                  <a:pt x="1580588" y="1564932"/>
                  <a:pt x="1580588" y="1625359"/>
                </a:cubicBezTo>
                <a:lnTo>
                  <a:pt x="1580588" y="2062994"/>
                </a:lnTo>
                <a:cubicBezTo>
                  <a:pt x="1580588" y="2123413"/>
                  <a:pt x="1629570" y="2172398"/>
                  <a:pt x="1689997" y="2172398"/>
                </a:cubicBezTo>
                <a:lnTo>
                  <a:pt x="2127634" y="2172398"/>
                </a:lnTo>
                <a:cubicBezTo>
                  <a:pt x="2188060" y="2172398"/>
                  <a:pt x="2237045" y="2123413"/>
                  <a:pt x="2237045" y="2062994"/>
                </a:cubicBezTo>
                <a:lnTo>
                  <a:pt x="2237045" y="1625359"/>
                </a:lnTo>
                <a:cubicBezTo>
                  <a:pt x="2237045" y="1564932"/>
                  <a:pt x="2188060" y="1515947"/>
                  <a:pt x="2127634" y="1515947"/>
                </a:cubicBezTo>
                <a:close/>
                <a:moveTo>
                  <a:pt x="2451996" y="1515946"/>
                </a:moveTo>
                <a:cubicBezTo>
                  <a:pt x="2391569" y="1515946"/>
                  <a:pt x="2342584" y="1564931"/>
                  <a:pt x="2342584" y="1625359"/>
                </a:cubicBezTo>
                <a:lnTo>
                  <a:pt x="2342584" y="2062993"/>
                </a:lnTo>
                <a:cubicBezTo>
                  <a:pt x="2342584" y="2123413"/>
                  <a:pt x="2391569" y="2172398"/>
                  <a:pt x="2451996" y="2172398"/>
                </a:cubicBezTo>
                <a:lnTo>
                  <a:pt x="2889629" y="2172398"/>
                </a:lnTo>
                <a:cubicBezTo>
                  <a:pt x="2950056" y="2172398"/>
                  <a:pt x="2999041" y="2123413"/>
                  <a:pt x="2999041" y="2062993"/>
                </a:cubicBezTo>
                <a:lnTo>
                  <a:pt x="2999041" y="1625359"/>
                </a:lnTo>
                <a:cubicBezTo>
                  <a:pt x="2999041" y="1564931"/>
                  <a:pt x="2950056" y="1515946"/>
                  <a:pt x="2889629" y="1515946"/>
                </a:cubicBezTo>
                <a:close/>
                <a:moveTo>
                  <a:pt x="3213993" y="1515945"/>
                </a:moveTo>
                <a:cubicBezTo>
                  <a:pt x="3153566" y="1515945"/>
                  <a:pt x="3104581" y="1564931"/>
                  <a:pt x="3104581" y="1625358"/>
                </a:cubicBezTo>
                <a:lnTo>
                  <a:pt x="3104581" y="2062992"/>
                </a:lnTo>
                <a:cubicBezTo>
                  <a:pt x="3104581" y="2123413"/>
                  <a:pt x="3153566" y="2172398"/>
                  <a:pt x="3213993" y="2172398"/>
                </a:cubicBezTo>
                <a:lnTo>
                  <a:pt x="3651628" y="2172398"/>
                </a:lnTo>
                <a:cubicBezTo>
                  <a:pt x="3712054" y="2172398"/>
                  <a:pt x="3761040" y="2123413"/>
                  <a:pt x="3761040" y="2062992"/>
                </a:cubicBezTo>
                <a:lnTo>
                  <a:pt x="3761040" y="1625358"/>
                </a:lnTo>
                <a:cubicBezTo>
                  <a:pt x="3761040" y="1564931"/>
                  <a:pt x="3712054" y="1515945"/>
                  <a:pt x="3651628" y="1515945"/>
                </a:cubicBezTo>
                <a:close/>
                <a:moveTo>
                  <a:pt x="3975991" y="1515945"/>
                </a:moveTo>
                <a:cubicBezTo>
                  <a:pt x="3915564" y="1515945"/>
                  <a:pt x="3866579" y="1564930"/>
                  <a:pt x="3866579" y="1625357"/>
                </a:cubicBezTo>
                <a:lnTo>
                  <a:pt x="3866579" y="2062992"/>
                </a:lnTo>
                <a:cubicBezTo>
                  <a:pt x="3866579" y="2123413"/>
                  <a:pt x="3915564" y="2172398"/>
                  <a:pt x="3975991" y="2172398"/>
                </a:cubicBezTo>
                <a:lnTo>
                  <a:pt x="4413617" y="2172398"/>
                </a:lnTo>
                <a:cubicBezTo>
                  <a:pt x="4474044" y="2172398"/>
                  <a:pt x="4523029" y="2123413"/>
                  <a:pt x="4523029" y="2062992"/>
                </a:cubicBezTo>
                <a:lnTo>
                  <a:pt x="4523029" y="1625357"/>
                </a:lnTo>
                <a:cubicBezTo>
                  <a:pt x="4523029" y="1564930"/>
                  <a:pt x="4474044" y="1515945"/>
                  <a:pt x="4413617" y="1515945"/>
                </a:cubicBezTo>
                <a:close/>
                <a:moveTo>
                  <a:pt x="4737982" y="1515944"/>
                </a:moveTo>
                <a:cubicBezTo>
                  <a:pt x="4677555" y="1515944"/>
                  <a:pt x="4628570" y="1564929"/>
                  <a:pt x="4628570" y="1625356"/>
                </a:cubicBezTo>
                <a:lnTo>
                  <a:pt x="4628570" y="2062991"/>
                </a:lnTo>
                <a:cubicBezTo>
                  <a:pt x="4628570" y="2123413"/>
                  <a:pt x="4677555" y="2172398"/>
                  <a:pt x="4737982" y="2172398"/>
                </a:cubicBezTo>
                <a:lnTo>
                  <a:pt x="5175616" y="2172398"/>
                </a:lnTo>
                <a:cubicBezTo>
                  <a:pt x="5236043" y="2172398"/>
                  <a:pt x="5285028" y="2123413"/>
                  <a:pt x="5285028" y="2062991"/>
                </a:cubicBezTo>
                <a:lnTo>
                  <a:pt x="5285028" y="1625356"/>
                </a:lnTo>
                <a:cubicBezTo>
                  <a:pt x="5285028" y="1564929"/>
                  <a:pt x="5236043" y="1515944"/>
                  <a:pt x="5175616" y="1515944"/>
                </a:cubicBezTo>
                <a:close/>
                <a:moveTo>
                  <a:pt x="5499981" y="1515943"/>
                </a:moveTo>
                <a:cubicBezTo>
                  <a:pt x="5439554" y="1515943"/>
                  <a:pt x="5390569" y="1564929"/>
                  <a:pt x="5390569" y="1625356"/>
                </a:cubicBezTo>
                <a:lnTo>
                  <a:pt x="5390569" y="2062990"/>
                </a:lnTo>
                <a:cubicBezTo>
                  <a:pt x="5390569" y="2123413"/>
                  <a:pt x="5439554" y="2172398"/>
                  <a:pt x="5499981" y="2172398"/>
                </a:cubicBezTo>
                <a:lnTo>
                  <a:pt x="5937615" y="2172398"/>
                </a:lnTo>
                <a:cubicBezTo>
                  <a:pt x="5998042" y="2172398"/>
                  <a:pt x="6047027" y="2123413"/>
                  <a:pt x="6047027" y="2062990"/>
                </a:cubicBezTo>
                <a:lnTo>
                  <a:pt x="6047027" y="1625356"/>
                </a:lnTo>
                <a:cubicBezTo>
                  <a:pt x="6047027" y="1564929"/>
                  <a:pt x="5998042" y="1515943"/>
                  <a:pt x="5937615" y="1515943"/>
                </a:cubicBezTo>
                <a:close/>
                <a:moveTo>
                  <a:pt x="6261980" y="1515943"/>
                </a:moveTo>
                <a:cubicBezTo>
                  <a:pt x="6201553" y="1515943"/>
                  <a:pt x="6152568" y="1564928"/>
                  <a:pt x="6152568" y="1625355"/>
                </a:cubicBezTo>
                <a:lnTo>
                  <a:pt x="6152568" y="2062989"/>
                </a:lnTo>
                <a:cubicBezTo>
                  <a:pt x="6152568" y="2123413"/>
                  <a:pt x="6201553" y="2172398"/>
                  <a:pt x="6261980" y="2172398"/>
                </a:cubicBezTo>
                <a:lnTo>
                  <a:pt x="6699614" y="2172398"/>
                </a:lnTo>
                <a:cubicBezTo>
                  <a:pt x="6760041" y="2172398"/>
                  <a:pt x="6809026" y="2123413"/>
                  <a:pt x="6809026" y="2062989"/>
                </a:cubicBezTo>
                <a:lnTo>
                  <a:pt x="6809026" y="1625355"/>
                </a:lnTo>
                <a:cubicBezTo>
                  <a:pt x="6809026" y="1564928"/>
                  <a:pt x="6760041" y="1515943"/>
                  <a:pt x="6699614" y="1515943"/>
                </a:cubicBezTo>
                <a:close/>
                <a:moveTo>
                  <a:pt x="7023979" y="1515942"/>
                </a:moveTo>
                <a:cubicBezTo>
                  <a:pt x="6963552" y="1515942"/>
                  <a:pt x="6914567" y="1564927"/>
                  <a:pt x="6914567" y="1625354"/>
                </a:cubicBezTo>
                <a:lnTo>
                  <a:pt x="6914567" y="2062988"/>
                </a:lnTo>
                <a:cubicBezTo>
                  <a:pt x="6914567" y="2123413"/>
                  <a:pt x="6963552" y="2172398"/>
                  <a:pt x="7023979" y="2172398"/>
                </a:cubicBezTo>
                <a:lnTo>
                  <a:pt x="7461613" y="2172398"/>
                </a:lnTo>
                <a:cubicBezTo>
                  <a:pt x="7522040" y="2172398"/>
                  <a:pt x="7571025" y="2123413"/>
                  <a:pt x="7571025" y="2062988"/>
                </a:cubicBezTo>
                <a:lnTo>
                  <a:pt x="7571025" y="1625354"/>
                </a:lnTo>
                <a:cubicBezTo>
                  <a:pt x="7571025" y="1564927"/>
                  <a:pt x="7522040" y="1515942"/>
                  <a:pt x="7461613" y="1515942"/>
                </a:cubicBezTo>
                <a:close/>
                <a:moveTo>
                  <a:pt x="7778358" y="1515941"/>
                </a:moveTo>
                <a:cubicBezTo>
                  <a:pt x="7717931" y="1515941"/>
                  <a:pt x="7668946" y="1564926"/>
                  <a:pt x="7668946" y="1625353"/>
                </a:cubicBezTo>
                <a:lnTo>
                  <a:pt x="7668946" y="2062987"/>
                </a:lnTo>
                <a:cubicBezTo>
                  <a:pt x="7668946" y="2123413"/>
                  <a:pt x="7717931" y="2172398"/>
                  <a:pt x="7778358" y="2172398"/>
                </a:cubicBezTo>
                <a:lnTo>
                  <a:pt x="8215992" y="2172398"/>
                </a:lnTo>
                <a:cubicBezTo>
                  <a:pt x="8276419" y="2172398"/>
                  <a:pt x="8325404" y="2123413"/>
                  <a:pt x="8325404" y="2062987"/>
                </a:cubicBezTo>
                <a:lnTo>
                  <a:pt x="8325404" y="1625353"/>
                </a:lnTo>
                <a:cubicBezTo>
                  <a:pt x="8325404" y="1564926"/>
                  <a:pt x="8276419" y="1515941"/>
                  <a:pt x="8215992" y="1515941"/>
                </a:cubicBezTo>
                <a:close/>
                <a:moveTo>
                  <a:pt x="8540357" y="1515941"/>
                </a:moveTo>
                <a:cubicBezTo>
                  <a:pt x="8479930" y="1515941"/>
                  <a:pt x="8430945" y="1564926"/>
                  <a:pt x="8430945" y="1625353"/>
                </a:cubicBezTo>
                <a:lnTo>
                  <a:pt x="8430945" y="2062987"/>
                </a:lnTo>
                <a:cubicBezTo>
                  <a:pt x="8430945" y="2123413"/>
                  <a:pt x="8479930" y="2172398"/>
                  <a:pt x="8540357" y="2172398"/>
                </a:cubicBezTo>
                <a:lnTo>
                  <a:pt x="8977991" y="2172398"/>
                </a:lnTo>
                <a:cubicBezTo>
                  <a:pt x="9038418" y="2172398"/>
                  <a:pt x="9087403" y="2123413"/>
                  <a:pt x="9087403" y="2062987"/>
                </a:cubicBezTo>
                <a:lnTo>
                  <a:pt x="9087403" y="1625353"/>
                </a:lnTo>
                <a:cubicBezTo>
                  <a:pt x="9087403" y="1564926"/>
                  <a:pt x="9038418" y="1515941"/>
                  <a:pt x="8977991" y="1515941"/>
                </a:cubicBezTo>
                <a:close/>
                <a:moveTo>
                  <a:pt x="165999" y="786548"/>
                </a:moveTo>
                <a:cubicBezTo>
                  <a:pt x="105572" y="786548"/>
                  <a:pt x="56587" y="835533"/>
                  <a:pt x="56587" y="895959"/>
                </a:cubicBezTo>
                <a:lnTo>
                  <a:pt x="56587" y="1333596"/>
                </a:lnTo>
                <a:cubicBezTo>
                  <a:pt x="56587" y="1394023"/>
                  <a:pt x="105572" y="1443008"/>
                  <a:pt x="165999" y="1443008"/>
                </a:cubicBezTo>
                <a:lnTo>
                  <a:pt x="603633" y="1443008"/>
                </a:lnTo>
                <a:cubicBezTo>
                  <a:pt x="664060" y="1443008"/>
                  <a:pt x="713044" y="1394023"/>
                  <a:pt x="713044" y="1333596"/>
                </a:cubicBezTo>
                <a:lnTo>
                  <a:pt x="713044" y="895959"/>
                </a:lnTo>
                <a:cubicBezTo>
                  <a:pt x="713044" y="835533"/>
                  <a:pt x="664060" y="786548"/>
                  <a:pt x="603633" y="786548"/>
                </a:cubicBezTo>
                <a:close/>
                <a:moveTo>
                  <a:pt x="927996" y="786547"/>
                </a:moveTo>
                <a:cubicBezTo>
                  <a:pt x="867569" y="786547"/>
                  <a:pt x="818584" y="835532"/>
                  <a:pt x="818584" y="895959"/>
                </a:cubicBezTo>
                <a:lnTo>
                  <a:pt x="818584" y="1333595"/>
                </a:lnTo>
                <a:cubicBezTo>
                  <a:pt x="818584" y="1394022"/>
                  <a:pt x="867569" y="1443007"/>
                  <a:pt x="927996" y="1443007"/>
                </a:cubicBezTo>
                <a:lnTo>
                  <a:pt x="1365637" y="1443007"/>
                </a:lnTo>
                <a:cubicBezTo>
                  <a:pt x="1426065" y="1443007"/>
                  <a:pt x="1475051" y="1394022"/>
                  <a:pt x="1475051" y="1333595"/>
                </a:cubicBezTo>
                <a:lnTo>
                  <a:pt x="1475051" y="895959"/>
                </a:lnTo>
                <a:cubicBezTo>
                  <a:pt x="1475051" y="835532"/>
                  <a:pt x="1426065" y="786547"/>
                  <a:pt x="1365637" y="786547"/>
                </a:cubicBezTo>
                <a:close/>
                <a:moveTo>
                  <a:pt x="1689998" y="786547"/>
                </a:moveTo>
                <a:cubicBezTo>
                  <a:pt x="1629570" y="786547"/>
                  <a:pt x="1580588" y="835532"/>
                  <a:pt x="1580588" y="895959"/>
                </a:cubicBezTo>
                <a:lnTo>
                  <a:pt x="1580588" y="1333594"/>
                </a:lnTo>
                <a:cubicBezTo>
                  <a:pt x="1580588" y="1394022"/>
                  <a:pt x="1629570" y="1443007"/>
                  <a:pt x="1689998" y="1443007"/>
                </a:cubicBezTo>
                <a:lnTo>
                  <a:pt x="2127634" y="1443007"/>
                </a:lnTo>
                <a:cubicBezTo>
                  <a:pt x="2188060" y="1443007"/>
                  <a:pt x="2237045" y="1394022"/>
                  <a:pt x="2237045" y="1333594"/>
                </a:cubicBezTo>
                <a:lnTo>
                  <a:pt x="2237045" y="895959"/>
                </a:lnTo>
                <a:cubicBezTo>
                  <a:pt x="2237045" y="835532"/>
                  <a:pt x="2188060" y="786547"/>
                  <a:pt x="2127634" y="786547"/>
                </a:cubicBezTo>
                <a:close/>
                <a:moveTo>
                  <a:pt x="2451996" y="786546"/>
                </a:moveTo>
                <a:cubicBezTo>
                  <a:pt x="2391569" y="786546"/>
                  <a:pt x="2342584" y="835531"/>
                  <a:pt x="2342584" y="895958"/>
                </a:cubicBezTo>
                <a:lnTo>
                  <a:pt x="2342584" y="1333593"/>
                </a:lnTo>
                <a:cubicBezTo>
                  <a:pt x="2342584" y="1394021"/>
                  <a:pt x="2391569" y="1443006"/>
                  <a:pt x="2451996" y="1443006"/>
                </a:cubicBezTo>
                <a:lnTo>
                  <a:pt x="2889629" y="1443006"/>
                </a:lnTo>
                <a:cubicBezTo>
                  <a:pt x="2950056" y="1443006"/>
                  <a:pt x="2999041" y="1394021"/>
                  <a:pt x="2999041" y="1333593"/>
                </a:cubicBezTo>
                <a:lnTo>
                  <a:pt x="2999041" y="895958"/>
                </a:lnTo>
                <a:cubicBezTo>
                  <a:pt x="2999041" y="835531"/>
                  <a:pt x="2950056" y="786546"/>
                  <a:pt x="2889629" y="786546"/>
                </a:cubicBezTo>
                <a:close/>
                <a:moveTo>
                  <a:pt x="3213993" y="786546"/>
                </a:moveTo>
                <a:cubicBezTo>
                  <a:pt x="3153566" y="786546"/>
                  <a:pt x="3104581" y="835531"/>
                  <a:pt x="3104581" y="895958"/>
                </a:cubicBezTo>
                <a:lnTo>
                  <a:pt x="3104581" y="1333593"/>
                </a:lnTo>
                <a:cubicBezTo>
                  <a:pt x="3104581" y="1394020"/>
                  <a:pt x="3153566" y="1443005"/>
                  <a:pt x="3213993" y="1443005"/>
                </a:cubicBezTo>
                <a:lnTo>
                  <a:pt x="3651628" y="1443005"/>
                </a:lnTo>
                <a:cubicBezTo>
                  <a:pt x="3712054" y="1443005"/>
                  <a:pt x="3761040" y="1394020"/>
                  <a:pt x="3761040" y="1333593"/>
                </a:cubicBezTo>
                <a:lnTo>
                  <a:pt x="3761040" y="895958"/>
                </a:lnTo>
                <a:cubicBezTo>
                  <a:pt x="3761040" y="835531"/>
                  <a:pt x="3712054" y="786546"/>
                  <a:pt x="3651628" y="786546"/>
                </a:cubicBezTo>
                <a:close/>
                <a:moveTo>
                  <a:pt x="3975991" y="786545"/>
                </a:moveTo>
                <a:cubicBezTo>
                  <a:pt x="3915564" y="786545"/>
                  <a:pt x="3866579" y="835530"/>
                  <a:pt x="3866579" y="895957"/>
                </a:cubicBezTo>
                <a:lnTo>
                  <a:pt x="3866579" y="1333592"/>
                </a:lnTo>
                <a:cubicBezTo>
                  <a:pt x="3866579" y="1394019"/>
                  <a:pt x="3915564" y="1443005"/>
                  <a:pt x="3975991" y="1443005"/>
                </a:cubicBezTo>
                <a:lnTo>
                  <a:pt x="4413617" y="1443005"/>
                </a:lnTo>
                <a:cubicBezTo>
                  <a:pt x="4474044" y="1443005"/>
                  <a:pt x="4523029" y="1394019"/>
                  <a:pt x="4523029" y="1333592"/>
                </a:cubicBezTo>
                <a:lnTo>
                  <a:pt x="4523029" y="895957"/>
                </a:lnTo>
                <a:cubicBezTo>
                  <a:pt x="4523029" y="835530"/>
                  <a:pt x="4474044" y="786545"/>
                  <a:pt x="4413617" y="786545"/>
                </a:cubicBezTo>
                <a:close/>
                <a:moveTo>
                  <a:pt x="4737982" y="786545"/>
                </a:moveTo>
                <a:cubicBezTo>
                  <a:pt x="4677555" y="786545"/>
                  <a:pt x="4628570" y="835530"/>
                  <a:pt x="4628570" y="895957"/>
                </a:cubicBezTo>
                <a:lnTo>
                  <a:pt x="4628570" y="1333592"/>
                </a:lnTo>
                <a:cubicBezTo>
                  <a:pt x="4628570" y="1394019"/>
                  <a:pt x="4677555" y="1443004"/>
                  <a:pt x="4737982" y="1443004"/>
                </a:cubicBezTo>
                <a:lnTo>
                  <a:pt x="5175616" y="1443004"/>
                </a:lnTo>
                <a:cubicBezTo>
                  <a:pt x="5236043" y="1443004"/>
                  <a:pt x="5285028" y="1394019"/>
                  <a:pt x="5285028" y="1333592"/>
                </a:cubicBezTo>
                <a:lnTo>
                  <a:pt x="5285028" y="895957"/>
                </a:lnTo>
                <a:cubicBezTo>
                  <a:pt x="5285028" y="835530"/>
                  <a:pt x="5236043" y="786545"/>
                  <a:pt x="5175616" y="786545"/>
                </a:cubicBezTo>
                <a:close/>
                <a:moveTo>
                  <a:pt x="5499981" y="786544"/>
                </a:moveTo>
                <a:cubicBezTo>
                  <a:pt x="5439554" y="786544"/>
                  <a:pt x="5390569" y="835529"/>
                  <a:pt x="5390569" y="895956"/>
                </a:cubicBezTo>
                <a:lnTo>
                  <a:pt x="5390569" y="1333591"/>
                </a:lnTo>
                <a:cubicBezTo>
                  <a:pt x="5390569" y="1394018"/>
                  <a:pt x="5439554" y="1443003"/>
                  <a:pt x="5499981" y="1443003"/>
                </a:cubicBezTo>
                <a:lnTo>
                  <a:pt x="5937615" y="1443003"/>
                </a:lnTo>
                <a:cubicBezTo>
                  <a:pt x="5998042" y="1443003"/>
                  <a:pt x="6047027" y="1394018"/>
                  <a:pt x="6047027" y="1333591"/>
                </a:cubicBezTo>
                <a:lnTo>
                  <a:pt x="6047027" y="895956"/>
                </a:lnTo>
                <a:cubicBezTo>
                  <a:pt x="6047027" y="835529"/>
                  <a:pt x="5998042" y="786544"/>
                  <a:pt x="5937615" y="786544"/>
                </a:cubicBezTo>
                <a:close/>
                <a:moveTo>
                  <a:pt x="6261980" y="786544"/>
                </a:moveTo>
                <a:cubicBezTo>
                  <a:pt x="6201553" y="786544"/>
                  <a:pt x="6152568" y="835529"/>
                  <a:pt x="6152568" y="895956"/>
                </a:cubicBezTo>
                <a:lnTo>
                  <a:pt x="6152568" y="1333590"/>
                </a:lnTo>
                <a:cubicBezTo>
                  <a:pt x="6152568" y="1394017"/>
                  <a:pt x="6201553" y="1443003"/>
                  <a:pt x="6261980" y="1443003"/>
                </a:cubicBezTo>
                <a:lnTo>
                  <a:pt x="6699614" y="1443003"/>
                </a:lnTo>
                <a:cubicBezTo>
                  <a:pt x="6760041" y="1443003"/>
                  <a:pt x="6809026" y="1394017"/>
                  <a:pt x="6809026" y="1333590"/>
                </a:cubicBezTo>
                <a:lnTo>
                  <a:pt x="6809026" y="895956"/>
                </a:lnTo>
                <a:cubicBezTo>
                  <a:pt x="6809026" y="835529"/>
                  <a:pt x="6760041" y="786544"/>
                  <a:pt x="6699614" y="786544"/>
                </a:cubicBezTo>
                <a:close/>
                <a:moveTo>
                  <a:pt x="7023979" y="786543"/>
                </a:moveTo>
                <a:cubicBezTo>
                  <a:pt x="6963552" y="786543"/>
                  <a:pt x="6914567" y="835528"/>
                  <a:pt x="6914567" y="895955"/>
                </a:cubicBezTo>
                <a:lnTo>
                  <a:pt x="6914567" y="1333590"/>
                </a:lnTo>
                <a:cubicBezTo>
                  <a:pt x="6914567" y="1394017"/>
                  <a:pt x="6963552" y="1443002"/>
                  <a:pt x="7023979" y="1443002"/>
                </a:cubicBezTo>
                <a:lnTo>
                  <a:pt x="7461613" y="1443002"/>
                </a:lnTo>
                <a:cubicBezTo>
                  <a:pt x="7522040" y="1443002"/>
                  <a:pt x="7571025" y="1394017"/>
                  <a:pt x="7571025" y="1333590"/>
                </a:cubicBezTo>
                <a:lnTo>
                  <a:pt x="7571025" y="895955"/>
                </a:lnTo>
                <a:cubicBezTo>
                  <a:pt x="7571025" y="835528"/>
                  <a:pt x="7522040" y="786543"/>
                  <a:pt x="7461613" y="786543"/>
                </a:cubicBezTo>
                <a:close/>
                <a:moveTo>
                  <a:pt x="7778358" y="786543"/>
                </a:moveTo>
                <a:cubicBezTo>
                  <a:pt x="7717931" y="786543"/>
                  <a:pt x="7668946" y="835528"/>
                  <a:pt x="7668946" y="895955"/>
                </a:cubicBezTo>
                <a:lnTo>
                  <a:pt x="7668946" y="1333589"/>
                </a:lnTo>
                <a:cubicBezTo>
                  <a:pt x="7668946" y="1394016"/>
                  <a:pt x="7717931" y="1443001"/>
                  <a:pt x="7778358" y="1443001"/>
                </a:cubicBezTo>
                <a:lnTo>
                  <a:pt x="8215992" y="1443001"/>
                </a:lnTo>
                <a:cubicBezTo>
                  <a:pt x="8276419" y="1443001"/>
                  <a:pt x="8325404" y="1394016"/>
                  <a:pt x="8325404" y="1333589"/>
                </a:cubicBezTo>
                <a:lnTo>
                  <a:pt x="8325404" y="895955"/>
                </a:lnTo>
                <a:cubicBezTo>
                  <a:pt x="8325404" y="835528"/>
                  <a:pt x="8276419" y="786543"/>
                  <a:pt x="8215992" y="786543"/>
                </a:cubicBezTo>
                <a:close/>
                <a:moveTo>
                  <a:pt x="8540357" y="786542"/>
                </a:moveTo>
                <a:cubicBezTo>
                  <a:pt x="8479930" y="786542"/>
                  <a:pt x="8430945" y="835528"/>
                  <a:pt x="8430945" y="895955"/>
                </a:cubicBezTo>
                <a:lnTo>
                  <a:pt x="8430945" y="1333589"/>
                </a:lnTo>
                <a:cubicBezTo>
                  <a:pt x="8430945" y="1394016"/>
                  <a:pt x="8479930" y="1443001"/>
                  <a:pt x="8540357" y="1443001"/>
                </a:cubicBezTo>
                <a:lnTo>
                  <a:pt x="8977991" y="1443001"/>
                </a:lnTo>
                <a:cubicBezTo>
                  <a:pt x="9038418" y="1443001"/>
                  <a:pt x="9087403" y="1394016"/>
                  <a:pt x="9087403" y="1333589"/>
                </a:cubicBezTo>
                <a:lnTo>
                  <a:pt x="9087403" y="895955"/>
                </a:lnTo>
                <a:cubicBezTo>
                  <a:pt x="9087403" y="835528"/>
                  <a:pt x="9038418" y="786542"/>
                  <a:pt x="8977991" y="786542"/>
                </a:cubicBezTo>
                <a:close/>
                <a:moveTo>
                  <a:pt x="165999" y="57150"/>
                </a:moveTo>
                <a:cubicBezTo>
                  <a:pt x="105572" y="57150"/>
                  <a:pt x="56587" y="106135"/>
                  <a:pt x="56587" y="166562"/>
                </a:cubicBezTo>
                <a:lnTo>
                  <a:pt x="56587" y="604196"/>
                </a:lnTo>
                <a:cubicBezTo>
                  <a:pt x="56587" y="664623"/>
                  <a:pt x="105572" y="713608"/>
                  <a:pt x="165999" y="713608"/>
                </a:cubicBezTo>
                <a:lnTo>
                  <a:pt x="603633" y="713608"/>
                </a:lnTo>
                <a:cubicBezTo>
                  <a:pt x="664060" y="713608"/>
                  <a:pt x="713045" y="664623"/>
                  <a:pt x="713045" y="604196"/>
                </a:cubicBezTo>
                <a:lnTo>
                  <a:pt x="713045" y="166562"/>
                </a:lnTo>
                <a:cubicBezTo>
                  <a:pt x="713045" y="106135"/>
                  <a:pt x="664060" y="57150"/>
                  <a:pt x="603633" y="57150"/>
                </a:cubicBezTo>
                <a:close/>
                <a:moveTo>
                  <a:pt x="927996" y="57150"/>
                </a:moveTo>
                <a:cubicBezTo>
                  <a:pt x="867570" y="57150"/>
                  <a:pt x="818585" y="106135"/>
                  <a:pt x="818585" y="166562"/>
                </a:cubicBezTo>
                <a:lnTo>
                  <a:pt x="818585" y="604195"/>
                </a:lnTo>
                <a:cubicBezTo>
                  <a:pt x="818585" y="664622"/>
                  <a:pt x="867570" y="713607"/>
                  <a:pt x="927996" y="713607"/>
                </a:cubicBezTo>
                <a:lnTo>
                  <a:pt x="1365637" y="713607"/>
                </a:lnTo>
                <a:cubicBezTo>
                  <a:pt x="1426066" y="713607"/>
                  <a:pt x="1475051" y="664622"/>
                  <a:pt x="1475051" y="604195"/>
                </a:cubicBezTo>
                <a:lnTo>
                  <a:pt x="1475051" y="166562"/>
                </a:lnTo>
                <a:cubicBezTo>
                  <a:pt x="1475051" y="106135"/>
                  <a:pt x="1426066" y="57150"/>
                  <a:pt x="1365637" y="57150"/>
                </a:cubicBezTo>
                <a:close/>
                <a:moveTo>
                  <a:pt x="1689998" y="57149"/>
                </a:moveTo>
                <a:cubicBezTo>
                  <a:pt x="1629570" y="57149"/>
                  <a:pt x="1580588" y="106134"/>
                  <a:pt x="1580588" y="166561"/>
                </a:cubicBezTo>
                <a:lnTo>
                  <a:pt x="1580588" y="604195"/>
                </a:lnTo>
                <a:cubicBezTo>
                  <a:pt x="1580588" y="664622"/>
                  <a:pt x="1629570" y="713607"/>
                  <a:pt x="1689998" y="713607"/>
                </a:cubicBezTo>
                <a:lnTo>
                  <a:pt x="2127634" y="713607"/>
                </a:lnTo>
                <a:cubicBezTo>
                  <a:pt x="2188061" y="713607"/>
                  <a:pt x="2237045" y="664622"/>
                  <a:pt x="2237045" y="604195"/>
                </a:cubicBezTo>
                <a:lnTo>
                  <a:pt x="2237045" y="166561"/>
                </a:lnTo>
                <a:cubicBezTo>
                  <a:pt x="2237045" y="106134"/>
                  <a:pt x="2188061" y="57149"/>
                  <a:pt x="2127634" y="57149"/>
                </a:cubicBezTo>
                <a:close/>
                <a:moveTo>
                  <a:pt x="2451996" y="57149"/>
                </a:moveTo>
                <a:cubicBezTo>
                  <a:pt x="2391569" y="57149"/>
                  <a:pt x="2342585" y="106134"/>
                  <a:pt x="2342585" y="166561"/>
                </a:cubicBezTo>
                <a:lnTo>
                  <a:pt x="2342585" y="604194"/>
                </a:lnTo>
                <a:cubicBezTo>
                  <a:pt x="2342585" y="664621"/>
                  <a:pt x="2391569" y="713606"/>
                  <a:pt x="2451996" y="713606"/>
                </a:cubicBezTo>
                <a:lnTo>
                  <a:pt x="2889629" y="713606"/>
                </a:lnTo>
                <a:cubicBezTo>
                  <a:pt x="2950056" y="713606"/>
                  <a:pt x="2999041" y="664621"/>
                  <a:pt x="2999041" y="604194"/>
                </a:cubicBezTo>
                <a:lnTo>
                  <a:pt x="2999041" y="166561"/>
                </a:lnTo>
                <a:cubicBezTo>
                  <a:pt x="2999041" y="106134"/>
                  <a:pt x="2950056" y="57149"/>
                  <a:pt x="2889629" y="57149"/>
                </a:cubicBezTo>
                <a:close/>
                <a:moveTo>
                  <a:pt x="3213995" y="57148"/>
                </a:moveTo>
                <a:cubicBezTo>
                  <a:pt x="3153567" y="57148"/>
                  <a:pt x="3104581" y="106133"/>
                  <a:pt x="3104581" y="166560"/>
                </a:cubicBezTo>
                <a:lnTo>
                  <a:pt x="3104581" y="604194"/>
                </a:lnTo>
                <a:cubicBezTo>
                  <a:pt x="3104581" y="664621"/>
                  <a:pt x="3153567" y="713606"/>
                  <a:pt x="3213995" y="713606"/>
                </a:cubicBezTo>
                <a:lnTo>
                  <a:pt x="3651628" y="713606"/>
                </a:lnTo>
                <a:cubicBezTo>
                  <a:pt x="3712055" y="713606"/>
                  <a:pt x="3761040" y="664621"/>
                  <a:pt x="3761040" y="604194"/>
                </a:cubicBezTo>
                <a:lnTo>
                  <a:pt x="3761040" y="166560"/>
                </a:lnTo>
                <a:cubicBezTo>
                  <a:pt x="3761040" y="106133"/>
                  <a:pt x="3712055" y="57148"/>
                  <a:pt x="3651628" y="57148"/>
                </a:cubicBezTo>
                <a:close/>
                <a:moveTo>
                  <a:pt x="3975991" y="57148"/>
                </a:moveTo>
                <a:cubicBezTo>
                  <a:pt x="3915565" y="57148"/>
                  <a:pt x="3866579" y="106133"/>
                  <a:pt x="3866579" y="166560"/>
                </a:cubicBezTo>
                <a:lnTo>
                  <a:pt x="3866579" y="604194"/>
                </a:lnTo>
                <a:cubicBezTo>
                  <a:pt x="3866579" y="664620"/>
                  <a:pt x="3915565" y="713605"/>
                  <a:pt x="3975991" y="713605"/>
                </a:cubicBezTo>
                <a:lnTo>
                  <a:pt x="4413617" y="713605"/>
                </a:lnTo>
                <a:cubicBezTo>
                  <a:pt x="4474044" y="713605"/>
                  <a:pt x="4523029" y="664620"/>
                  <a:pt x="4523029" y="604194"/>
                </a:cubicBezTo>
                <a:lnTo>
                  <a:pt x="4523029" y="166560"/>
                </a:lnTo>
                <a:cubicBezTo>
                  <a:pt x="4523029" y="106133"/>
                  <a:pt x="4474044" y="57148"/>
                  <a:pt x="4413617" y="57148"/>
                </a:cubicBezTo>
                <a:close/>
                <a:moveTo>
                  <a:pt x="4737982" y="57147"/>
                </a:moveTo>
                <a:cubicBezTo>
                  <a:pt x="4677555" y="57147"/>
                  <a:pt x="4628570" y="106132"/>
                  <a:pt x="4628570" y="166559"/>
                </a:cubicBezTo>
                <a:lnTo>
                  <a:pt x="4628570" y="604193"/>
                </a:lnTo>
                <a:cubicBezTo>
                  <a:pt x="4628570" y="664620"/>
                  <a:pt x="4677555" y="713605"/>
                  <a:pt x="4737982" y="713605"/>
                </a:cubicBezTo>
                <a:lnTo>
                  <a:pt x="5175616" y="713605"/>
                </a:lnTo>
                <a:cubicBezTo>
                  <a:pt x="5236043" y="713605"/>
                  <a:pt x="5285028" y="664620"/>
                  <a:pt x="5285028" y="604193"/>
                </a:cubicBezTo>
                <a:lnTo>
                  <a:pt x="5285028" y="166559"/>
                </a:lnTo>
                <a:cubicBezTo>
                  <a:pt x="5285028" y="106132"/>
                  <a:pt x="5236043" y="57147"/>
                  <a:pt x="5175616" y="57147"/>
                </a:cubicBezTo>
                <a:close/>
                <a:moveTo>
                  <a:pt x="5499981" y="57147"/>
                </a:moveTo>
                <a:cubicBezTo>
                  <a:pt x="5439554" y="57147"/>
                  <a:pt x="5390569" y="106132"/>
                  <a:pt x="5390569" y="166559"/>
                </a:cubicBezTo>
                <a:lnTo>
                  <a:pt x="5390569" y="604192"/>
                </a:lnTo>
                <a:cubicBezTo>
                  <a:pt x="5390569" y="664620"/>
                  <a:pt x="5439554" y="713605"/>
                  <a:pt x="5499981" y="713605"/>
                </a:cubicBezTo>
                <a:lnTo>
                  <a:pt x="5937615" y="713605"/>
                </a:lnTo>
                <a:cubicBezTo>
                  <a:pt x="5998042" y="713605"/>
                  <a:pt x="6047027" y="664620"/>
                  <a:pt x="6047027" y="604192"/>
                </a:cubicBezTo>
                <a:lnTo>
                  <a:pt x="6047027" y="166559"/>
                </a:lnTo>
                <a:cubicBezTo>
                  <a:pt x="6047027" y="106132"/>
                  <a:pt x="5998042" y="57147"/>
                  <a:pt x="5937615" y="57147"/>
                </a:cubicBezTo>
                <a:close/>
                <a:moveTo>
                  <a:pt x="6261980" y="57146"/>
                </a:moveTo>
                <a:cubicBezTo>
                  <a:pt x="6201553" y="57146"/>
                  <a:pt x="6152568" y="106131"/>
                  <a:pt x="6152568" y="166558"/>
                </a:cubicBezTo>
                <a:lnTo>
                  <a:pt x="6152568" y="604192"/>
                </a:lnTo>
                <a:cubicBezTo>
                  <a:pt x="6152568" y="664619"/>
                  <a:pt x="6201553" y="713604"/>
                  <a:pt x="6261980" y="713604"/>
                </a:cubicBezTo>
                <a:lnTo>
                  <a:pt x="6699614" y="713604"/>
                </a:lnTo>
                <a:cubicBezTo>
                  <a:pt x="6760041" y="713604"/>
                  <a:pt x="6809026" y="664619"/>
                  <a:pt x="6809026" y="604192"/>
                </a:cubicBezTo>
                <a:lnTo>
                  <a:pt x="6809026" y="166558"/>
                </a:lnTo>
                <a:cubicBezTo>
                  <a:pt x="6809026" y="106131"/>
                  <a:pt x="6760041" y="57146"/>
                  <a:pt x="6699614" y="57146"/>
                </a:cubicBezTo>
                <a:close/>
                <a:moveTo>
                  <a:pt x="7023979" y="57146"/>
                </a:moveTo>
                <a:cubicBezTo>
                  <a:pt x="6963552" y="57146"/>
                  <a:pt x="6914567" y="106131"/>
                  <a:pt x="6914567" y="166558"/>
                </a:cubicBezTo>
                <a:lnTo>
                  <a:pt x="6914567" y="604191"/>
                </a:lnTo>
                <a:cubicBezTo>
                  <a:pt x="6914567" y="664618"/>
                  <a:pt x="6963552" y="713604"/>
                  <a:pt x="7023979" y="713604"/>
                </a:cubicBezTo>
                <a:lnTo>
                  <a:pt x="7461613" y="713604"/>
                </a:lnTo>
                <a:cubicBezTo>
                  <a:pt x="7522040" y="713604"/>
                  <a:pt x="7571025" y="664618"/>
                  <a:pt x="7571025" y="604191"/>
                </a:cubicBezTo>
                <a:lnTo>
                  <a:pt x="7571025" y="166558"/>
                </a:lnTo>
                <a:cubicBezTo>
                  <a:pt x="7571025" y="106131"/>
                  <a:pt x="7522040" y="57146"/>
                  <a:pt x="7461613" y="57146"/>
                </a:cubicBezTo>
                <a:close/>
                <a:moveTo>
                  <a:pt x="7778358" y="57145"/>
                </a:moveTo>
                <a:cubicBezTo>
                  <a:pt x="7717931" y="57145"/>
                  <a:pt x="7668946" y="106130"/>
                  <a:pt x="7668946" y="166557"/>
                </a:cubicBezTo>
                <a:lnTo>
                  <a:pt x="7668946" y="604191"/>
                </a:lnTo>
                <a:cubicBezTo>
                  <a:pt x="7668946" y="664618"/>
                  <a:pt x="7717931" y="713603"/>
                  <a:pt x="7778358" y="713603"/>
                </a:cubicBezTo>
                <a:lnTo>
                  <a:pt x="8215992" y="713603"/>
                </a:lnTo>
                <a:cubicBezTo>
                  <a:pt x="8276419" y="713603"/>
                  <a:pt x="8325404" y="664618"/>
                  <a:pt x="8325404" y="604191"/>
                </a:cubicBezTo>
                <a:lnTo>
                  <a:pt x="8325404" y="166557"/>
                </a:lnTo>
                <a:cubicBezTo>
                  <a:pt x="8325404" y="106130"/>
                  <a:pt x="8276419" y="57145"/>
                  <a:pt x="8215992" y="57145"/>
                </a:cubicBezTo>
                <a:close/>
                <a:moveTo>
                  <a:pt x="8540357" y="57145"/>
                </a:moveTo>
                <a:cubicBezTo>
                  <a:pt x="8479930" y="57145"/>
                  <a:pt x="8430945" y="106130"/>
                  <a:pt x="8430945" y="166557"/>
                </a:cubicBezTo>
                <a:lnTo>
                  <a:pt x="8430945" y="604190"/>
                </a:lnTo>
                <a:cubicBezTo>
                  <a:pt x="8430945" y="664617"/>
                  <a:pt x="8479930" y="713603"/>
                  <a:pt x="8540357" y="713603"/>
                </a:cubicBezTo>
                <a:lnTo>
                  <a:pt x="8977991" y="713603"/>
                </a:lnTo>
                <a:cubicBezTo>
                  <a:pt x="9038418" y="713603"/>
                  <a:pt x="9087403" y="664617"/>
                  <a:pt x="9087403" y="604190"/>
                </a:cubicBezTo>
                <a:lnTo>
                  <a:pt x="9087403" y="166557"/>
                </a:lnTo>
                <a:cubicBezTo>
                  <a:pt x="9087403" y="106130"/>
                  <a:pt x="9038418" y="57145"/>
                  <a:pt x="8977991" y="57145"/>
                </a:cubicBezTo>
                <a:close/>
                <a:moveTo>
                  <a:pt x="0" y="0"/>
                </a:moveTo>
                <a:lnTo>
                  <a:pt x="9143989" y="0"/>
                </a:lnTo>
                <a:lnTo>
                  <a:pt x="9143989" y="5143494"/>
                </a:lnTo>
                <a:lnTo>
                  <a:pt x="0" y="5143494"/>
                </a:ln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60960" compatLnSpc="1" forceAA="0" fromWordArt="0" horzOverflow="overflow" lIns="121920" numCol="1" rIns="121920" rot="0" rtlCol="0" spcCol="0" spcFirstLastPara="0" tIns="60960" vert="horz" vertOverflow="overflow" wrap="square">
            <a:prstTxWarp prst="textNoShape">
              <a:avLst/>
            </a:prstTxWarp>
            <a:noAutofit/>
          </a:bodyPr>
          <a:lstStyle/>
          <a:p>
            <a:pPr algn="ctr" defTabSz="914400" eaLnBrk="1" fontAlgn="auto" hangingPunct="1" indent="0" latinLnBrk="0" lvl="0" marL="0" marR="0" rtl="0">
              <a:lnSpc>
                <a:spcPct val="100000"/>
              </a:lnSpc>
              <a:spcBef>
                <a:spcPts val="0"/>
              </a:spcBef>
              <a:spcAft>
                <a:spcPts val="0"/>
              </a:spcAft>
              <a:buClrTx/>
              <a:buSzTx/>
              <a:buFontTx/>
              <a:buNone/>
              <a:tabLst/>
              <a:defRPr/>
            </a:pPr>
            <a:endParaRPr b="0" baseline="0" cap="none" i="0" kern="1200" kumimoji="0" lang="en-GB" noProof="0" normalizeH="0" spc="0" strike="noStrike" sz="2400" u="none">
              <a:ln>
                <a:noFill/>
              </a:ln>
              <a:solidFill>
                <a:prstClr val="white"/>
              </a:solidFill>
              <a:effectLst/>
              <a:uLnTx/>
              <a:uFillTx/>
              <a:latin typeface="Calibri"/>
              <a:ea typeface="+mn-ea"/>
              <a:cs typeface="+mn-cs"/>
            </a:endParaRPr>
          </a:p>
        </p:txBody>
      </p:sp>
      <p:sp>
        <p:nvSpPr>
          <p:cNvPr id="10" name="Rounded Rectangle 107">
            <a:extLst>
              <a:ext uri="{FF2B5EF4-FFF2-40B4-BE49-F238E27FC236}">
                <a16:creationId xmlns:a16="http://schemas.microsoft.com/office/drawing/2014/main" id="{9E4A6F18-4685-4A6F-B536-1A543ADBCDD6}"/>
              </a:ext>
            </a:extLst>
          </p:cNvPr>
          <p:cNvSpPr/>
          <p:nvPr userDrawn="1"/>
        </p:nvSpPr>
        <p:spPr>
          <a:xfrm>
            <a:off x="75450" y="76200"/>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60960" compatLnSpc="1" forceAA="0" fromWordArt="0" horzOverflow="overflow" lIns="121920" numCol="1" rIns="121920" rot="0" rtlCol="0" spcCol="0" spcFirstLastPara="0" tIns="60960" vert="horz" vertOverflow="overflow" wrap="square">
            <a:prstTxWarp prst="textNoShape">
              <a:avLst/>
            </a:prstTxWarp>
            <a:noAutofit/>
          </a:bodyPr>
          <a:lstStyle/>
          <a:p>
            <a:pPr algn="ctr" defTabSz="914400" eaLnBrk="1" fontAlgn="auto" hangingPunct="1" indent="0" latinLnBrk="0" lvl="0" marL="0" marR="0" rtl="0">
              <a:lnSpc>
                <a:spcPct val="100000"/>
              </a:lnSpc>
              <a:spcBef>
                <a:spcPts val="0"/>
              </a:spcBef>
              <a:spcAft>
                <a:spcPts val="0"/>
              </a:spcAft>
              <a:buClrTx/>
              <a:buSzTx/>
              <a:buFontTx/>
              <a:buNone/>
              <a:tabLst/>
              <a:defRPr/>
            </a:pPr>
            <a:endParaRPr b="0" baseline="0" cap="none" i="0" kern="1200" kumimoji="0" lang="en-GB" noProof="0" normalizeH="0" spc="0" strike="noStrike" sz="2400" u="none">
              <a:ln>
                <a:noFill/>
              </a:ln>
              <a:solidFill>
                <a:prstClr val="white"/>
              </a:solidFill>
              <a:effectLst/>
              <a:uLnTx/>
              <a:uFillTx/>
              <a:latin typeface="Calibri"/>
              <a:ea typeface="+mn-ea"/>
              <a:cs typeface="+mn-cs"/>
            </a:endParaRPr>
          </a:p>
        </p:txBody>
      </p:sp>
      <p:sp>
        <p:nvSpPr>
          <p:cNvPr id="11" name="Rounded Rectangle 115">
            <a:extLst>
              <a:ext uri="{FF2B5EF4-FFF2-40B4-BE49-F238E27FC236}">
                <a16:creationId xmlns:a16="http://schemas.microsoft.com/office/drawing/2014/main" id="{B68D77B6-290C-4624-809C-82A987962E61}"/>
              </a:ext>
            </a:extLst>
          </p:cNvPr>
          <p:cNvSpPr/>
          <p:nvPr userDrawn="1"/>
        </p:nvSpPr>
        <p:spPr>
          <a:xfrm>
            <a:off x="75450" y="1048731"/>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60960" compatLnSpc="1" forceAA="0" fromWordArt="0" horzOverflow="overflow" lIns="121920" numCol="1" rIns="121920" rot="0" rtlCol="0" spcCol="0" spcFirstLastPara="0" tIns="60960" vert="horz" vertOverflow="overflow" wrap="square">
            <a:prstTxWarp prst="textNoShape">
              <a:avLst/>
            </a:prstTxWarp>
            <a:noAutofit/>
          </a:bodyPr>
          <a:lstStyle/>
          <a:p>
            <a:pPr algn="ctr" defTabSz="914400" eaLnBrk="1" fontAlgn="auto" hangingPunct="1" indent="0" latinLnBrk="0" lvl="0" marL="0" marR="0" rtl="0">
              <a:lnSpc>
                <a:spcPct val="100000"/>
              </a:lnSpc>
              <a:spcBef>
                <a:spcPts val="0"/>
              </a:spcBef>
              <a:spcAft>
                <a:spcPts val="0"/>
              </a:spcAft>
              <a:buClrTx/>
              <a:buSzTx/>
              <a:buFontTx/>
              <a:buNone/>
              <a:tabLst/>
              <a:defRPr/>
            </a:pPr>
            <a:endParaRPr b="0" baseline="0" cap="none" i="0" kern="1200" kumimoji="0" lang="en-GB" noProof="0" normalizeH="0" spc="0" strike="noStrike" sz="2400" u="none">
              <a:ln>
                <a:noFill/>
              </a:ln>
              <a:solidFill>
                <a:prstClr val="white"/>
              </a:solidFill>
              <a:effectLst/>
              <a:uLnTx/>
              <a:uFillTx/>
              <a:latin typeface="Calibri"/>
              <a:ea typeface="+mn-ea"/>
              <a:cs typeface="+mn-cs"/>
            </a:endParaRPr>
          </a:p>
        </p:txBody>
      </p:sp>
      <p:sp>
        <p:nvSpPr>
          <p:cNvPr id="12" name="Rounded Rectangle 117">
            <a:extLst>
              <a:ext uri="{FF2B5EF4-FFF2-40B4-BE49-F238E27FC236}">
                <a16:creationId xmlns:a16="http://schemas.microsoft.com/office/drawing/2014/main" id="{6D6968A4-F5F0-488D-9402-1C348D048774}"/>
              </a:ext>
            </a:extLst>
          </p:cNvPr>
          <p:cNvSpPr/>
          <p:nvPr userDrawn="1"/>
        </p:nvSpPr>
        <p:spPr>
          <a:xfrm>
            <a:off x="75450" y="2993792"/>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60960" compatLnSpc="1" forceAA="0" fromWordArt="0" horzOverflow="overflow" lIns="121920" numCol="1" rIns="121920" rot="0" rtlCol="0" spcCol="0" spcFirstLastPara="0" tIns="60960" vert="horz" vertOverflow="overflow" wrap="square">
            <a:prstTxWarp prst="textNoShape">
              <a:avLst/>
            </a:prstTxWarp>
            <a:noAutofit/>
          </a:bodyPr>
          <a:lstStyle/>
          <a:p>
            <a:pPr algn="ctr" defTabSz="914400" eaLnBrk="1" fontAlgn="auto" hangingPunct="1" indent="0" latinLnBrk="0" lvl="0" marL="0" marR="0" rtl="0">
              <a:lnSpc>
                <a:spcPct val="100000"/>
              </a:lnSpc>
              <a:spcBef>
                <a:spcPts val="0"/>
              </a:spcBef>
              <a:spcAft>
                <a:spcPts val="0"/>
              </a:spcAft>
              <a:buClrTx/>
              <a:buSzTx/>
              <a:buFontTx/>
              <a:buNone/>
              <a:tabLst/>
              <a:defRPr/>
            </a:pPr>
            <a:endParaRPr b="0" baseline="0" cap="none" i="0" kern="1200" kumimoji="0" lang="en-GB" noProof="0" normalizeH="0" spc="0" strike="noStrike" sz="2400" u="none">
              <a:ln>
                <a:noFill/>
              </a:ln>
              <a:solidFill>
                <a:prstClr val="white"/>
              </a:solidFill>
              <a:effectLst/>
              <a:uLnTx/>
              <a:uFillTx/>
              <a:latin typeface="Calibri"/>
              <a:ea typeface="+mn-ea"/>
              <a:cs typeface="+mn-cs"/>
            </a:endParaRPr>
          </a:p>
        </p:txBody>
      </p:sp>
      <p:sp>
        <p:nvSpPr>
          <p:cNvPr id="13" name="Rounded Rectangle 119">
            <a:extLst>
              <a:ext uri="{FF2B5EF4-FFF2-40B4-BE49-F238E27FC236}">
                <a16:creationId xmlns:a16="http://schemas.microsoft.com/office/drawing/2014/main" id="{623A48C7-33F8-4ECD-85BD-9E17918FE87F}"/>
              </a:ext>
            </a:extLst>
          </p:cNvPr>
          <p:cNvSpPr/>
          <p:nvPr userDrawn="1"/>
        </p:nvSpPr>
        <p:spPr>
          <a:xfrm>
            <a:off x="75450" y="4933992"/>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60960" compatLnSpc="1" forceAA="0" fromWordArt="0" horzOverflow="overflow" lIns="121920" numCol="1" rIns="121920" rot="0" rtlCol="0" spcCol="0" spcFirstLastPara="0" tIns="60960" vert="horz" vertOverflow="overflow" wrap="square">
            <a:prstTxWarp prst="textNoShape">
              <a:avLst/>
            </a:prstTxWarp>
            <a:noAutofit/>
          </a:bodyPr>
          <a:lstStyle/>
          <a:p>
            <a:pPr algn="ctr" defTabSz="914400" eaLnBrk="1" fontAlgn="auto" hangingPunct="1" indent="0" latinLnBrk="0" lvl="0" marL="0" marR="0" rtl="0">
              <a:lnSpc>
                <a:spcPct val="100000"/>
              </a:lnSpc>
              <a:spcBef>
                <a:spcPts val="0"/>
              </a:spcBef>
              <a:spcAft>
                <a:spcPts val="0"/>
              </a:spcAft>
              <a:buClrTx/>
              <a:buSzTx/>
              <a:buFontTx/>
              <a:buNone/>
              <a:tabLst/>
              <a:defRPr/>
            </a:pPr>
            <a:endParaRPr b="0" baseline="0" cap="none" i="0" kern="1200" kumimoji="0" lang="en-GB" noProof="0" normalizeH="0" spc="0" strike="noStrike" sz="2400" u="none">
              <a:ln>
                <a:noFill/>
              </a:ln>
              <a:solidFill>
                <a:prstClr val="white"/>
              </a:solidFill>
              <a:effectLst/>
              <a:uLnTx/>
              <a:uFillTx/>
              <a:latin typeface="Calibri"/>
              <a:ea typeface="+mn-ea"/>
              <a:cs typeface="+mn-cs"/>
            </a:endParaRPr>
          </a:p>
        </p:txBody>
      </p:sp>
      <p:sp>
        <p:nvSpPr>
          <p:cNvPr id="14" name="Rounded Rectangle 120">
            <a:extLst>
              <a:ext uri="{FF2B5EF4-FFF2-40B4-BE49-F238E27FC236}">
                <a16:creationId xmlns:a16="http://schemas.microsoft.com/office/drawing/2014/main" id="{122D1F2B-CADE-467A-A03F-B764F9682B34}"/>
              </a:ext>
            </a:extLst>
          </p:cNvPr>
          <p:cNvSpPr/>
          <p:nvPr userDrawn="1"/>
        </p:nvSpPr>
        <p:spPr>
          <a:xfrm>
            <a:off x="75450" y="5906523"/>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60960" compatLnSpc="1" forceAA="0" fromWordArt="0" horzOverflow="overflow" lIns="121920" numCol="1" rIns="121920" rot="0" rtlCol="0" spcCol="0" spcFirstLastPara="0" tIns="60960" vert="horz" vertOverflow="overflow" wrap="square">
            <a:prstTxWarp prst="textNoShape">
              <a:avLst/>
            </a:prstTxWarp>
            <a:noAutofit/>
          </a:bodyPr>
          <a:lstStyle/>
          <a:p>
            <a:pPr algn="ctr" defTabSz="914400" eaLnBrk="1" fontAlgn="auto" hangingPunct="1" indent="0" latinLnBrk="0" lvl="0" marL="0" marR="0" rtl="0">
              <a:lnSpc>
                <a:spcPct val="100000"/>
              </a:lnSpc>
              <a:spcBef>
                <a:spcPts val="0"/>
              </a:spcBef>
              <a:spcAft>
                <a:spcPts val="0"/>
              </a:spcAft>
              <a:buClrTx/>
              <a:buSzTx/>
              <a:buFontTx/>
              <a:buNone/>
              <a:tabLst/>
              <a:defRPr/>
            </a:pPr>
            <a:endParaRPr b="0" baseline="0" cap="none" i="0" kern="1200" kumimoji="0" lang="en-GB" noProof="0" normalizeH="0" spc="0" strike="noStrike" sz="2400" u="none">
              <a:ln>
                <a:noFill/>
              </a:ln>
              <a:solidFill>
                <a:prstClr val="white"/>
              </a:solidFill>
              <a:effectLst/>
              <a:uLnTx/>
              <a:uFillTx/>
              <a:latin typeface="Calibri"/>
              <a:ea typeface="+mn-ea"/>
              <a:cs typeface="+mn-cs"/>
            </a:endParaRPr>
          </a:p>
        </p:txBody>
      </p:sp>
      <p:sp>
        <p:nvSpPr>
          <p:cNvPr id="15" name="Rounded Rectangle 121">
            <a:extLst>
              <a:ext uri="{FF2B5EF4-FFF2-40B4-BE49-F238E27FC236}">
                <a16:creationId xmlns:a16="http://schemas.microsoft.com/office/drawing/2014/main" id="{E936446B-B995-4147-A8DF-C30BB62F4489}"/>
              </a:ext>
            </a:extLst>
          </p:cNvPr>
          <p:cNvSpPr/>
          <p:nvPr userDrawn="1"/>
        </p:nvSpPr>
        <p:spPr>
          <a:xfrm>
            <a:off x="1091448" y="76200"/>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60960" compatLnSpc="1" forceAA="0" fromWordArt="0" horzOverflow="overflow" lIns="121920" numCol="1" rIns="121920" rot="0" rtlCol="0" spcCol="0" spcFirstLastPara="0" tIns="60960" vert="horz" vertOverflow="overflow" wrap="square">
            <a:prstTxWarp prst="textNoShape">
              <a:avLst/>
            </a:prstTxWarp>
            <a:noAutofit/>
          </a:bodyPr>
          <a:lstStyle/>
          <a:p>
            <a:pPr algn="ctr" defTabSz="914400" eaLnBrk="1" fontAlgn="auto" hangingPunct="1" indent="0" latinLnBrk="0" lvl="0" marL="0" marR="0" rtl="0">
              <a:lnSpc>
                <a:spcPct val="100000"/>
              </a:lnSpc>
              <a:spcBef>
                <a:spcPts val="0"/>
              </a:spcBef>
              <a:spcAft>
                <a:spcPts val="0"/>
              </a:spcAft>
              <a:buClrTx/>
              <a:buSzTx/>
              <a:buFontTx/>
              <a:buNone/>
              <a:tabLst/>
              <a:defRPr/>
            </a:pPr>
            <a:endParaRPr b="0" baseline="0" cap="none" i="0" kern="1200" kumimoji="0" lang="en-GB" noProof="0" normalizeH="0" spc="0" strike="noStrike" sz="2400" u="none">
              <a:ln>
                <a:noFill/>
              </a:ln>
              <a:solidFill>
                <a:prstClr val="white"/>
              </a:solidFill>
              <a:effectLst/>
              <a:uLnTx/>
              <a:uFillTx/>
              <a:latin typeface="Calibri"/>
              <a:ea typeface="+mn-ea"/>
              <a:cs typeface="+mn-cs"/>
            </a:endParaRPr>
          </a:p>
        </p:txBody>
      </p:sp>
      <p:sp>
        <p:nvSpPr>
          <p:cNvPr id="16" name="Rounded Rectangle 122">
            <a:extLst>
              <a:ext uri="{FF2B5EF4-FFF2-40B4-BE49-F238E27FC236}">
                <a16:creationId xmlns:a16="http://schemas.microsoft.com/office/drawing/2014/main" id="{F2E13822-E4D0-4316-B900-7C1761AA72B0}"/>
              </a:ext>
            </a:extLst>
          </p:cNvPr>
          <p:cNvSpPr/>
          <p:nvPr userDrawn="1"/>
        </p:nvSpPr>
        <p:spPr>
          <a:xfrm>
            <a:off x="1091448" y="1048731"/>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60960" compatLnSpc="1" forceAA="0" fromWordArt="0" horzOverflow="overflow" lIns="121920" numCol="1" rIns="121920" rot="0" rtlCol="0" spcCol="0" spcFirstLastPara="0" tIns="60960" vert="horz" vertOverflow="overflow" wrap="square">
            <a:prstTxWarp prst="textNoShape">
              <a:avLst/>
            </a:prstTxWarp>
            <a:noAutofit/>
          </a:bodyPr>
          <a:lstStyle/>
          <a:p>
            <a:pPr algn="ctr" defTabSz="914400" eaLnBrk="1" fontAlgn="auto" hangingPunct="1" indent="0" latinLnBrk="0" lvl="0" marL="0" marR="0" rtl="0">
              <a:lnSpc>
                <a:spcPct val="100000"/>
              </a:lnSpc>
              <a:spcBef>
                <a:spcPts val="0"/>
              </a:spcBef>
              <a:spcAft>
                <a:spcPts val="0"/>
              </a:spcAft>
              <a:buClrTx/>
              <a:buSzTx/>
              <a:buFontTx/>
              <a:buNone/>
              <a:tabLst/>
              <a:defRPr/>
            </a:pPr>
            <a:endParaRPr b="0" baseline="0" cap="none" i="0" kern="1200" kumimoji="0" lang="en-GB" noProof="0" normalizeH="0" spc="0" strike="noStrike" sz="2400" u="none">
              <a:ln>
                <a:noFill/>
              </a:ln>
              <a:solidFill>
                <a:prstClr val="white"/>
              </a:solidFill>
              <a:effectLst/>
              <a:uLnTx/>
              <a:uFillTx/>
              <a:latin typeface="Calibri"/>
              <a:ea typeface="+mn-ea"/>
              <a:cs typeface="+mn-cs"/>
            </a:endParaRPr>
          </a:p>
        </p:txBody>
      </p:sp>
      <p:sp>
        <p:nvSpPr>
          <p:cNvPr id="17" name="Rounded Rectangle 123">
            <a:extLst>
              <a:ext uri="{FF2B5EF4-FFF2-40B4-BE49-F238E27FC236}">
                <a16:creationId xmlns:a16="http://schemas.microsoft.com/office/drawing/2014/main" id="{70A10946-2112-4F06-BFC5-185D3CCADF28}"/>
              </a:ext>
            </a:extLst>
          </p:cNvPr>
          <p:cNvSpPr/>
          <p:nvPr userDrawn="1"/>
        </p:nvSpPr>
        <p:spPr>
          <a:xfrm>
            <a:off x="1091448" y="2021262"/>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60960" compatLnSpc="1" forceAA="0" fromWordArt="0" horzOverflow="overflow" lIns="121920" numCol="1" rIns="121920" rot="0" rtlCol="0" spcCol="0" spcFirstLastPara="0" tIns="60960" vert="horz" vertOverflow="overflow" wrap="square">
            <a:prstTxWarp prst="textNoShape">
              <a:avLst/>
            </a:prstTxWarp>
            <a:noAutofit/>
          </a:bodyPr>
          <a:lstStyle/>
          <a:p>
            <a:pPr algn="ctr" defTabSz="914400" eaLnBrk="1" fontAlgn="auto" hangingPunct="1" indent="0" latinLnBrk="0" lvl="0" marL="0" marR="0" rtl="0">
              <a:lnSpc>
                <a:spcPct val="100000"/>
              </a:lnSpc>
              <a:spcBef>
                <a:spcPts val="0"/>
              </a:spcBef>
              <a:spcAft>
                <a:spcPts val="0"/>
              </a:spcAft>
              <a:buClrTx/>
              <a:buSzTx/>
              <a:buFontTx/>
              <a:buNone/>
              <a:tabLst/>
              <a:defRPr/>
            </a:pPr>
            <a:endParaRPr b="0" baseline="0" cap="none" i="0" kern="1200" kumimoji="0" lang="en-GB" noProof="0" normalizeH="0" spc="0" strike="noStrike" sz="2400" u="none">
              <a:ln>
                <a:noFill/>
              </a:ln>
              <a:solidFill>
                <a:prstClr val="white"/>
              </a:solidFill>
              <a:effectLst/>
              <a:uLnTx/>
              <a:uFillTx/>
              <a:latin typeface="Calibri"/>
              <a:ea typeface="+mn-ea"/>
              <a:cs typeface="+mn-cs"/>
            </a:endParaRPr>
          </a:p>
        </p:txBody>
      </p:sp>
      <p:sp>
        <p:nvSpPr>
          <p:cNvPr id="18" name="Rounded Rectangle 124">
            <a:extLst>
              <a:ext uri="{FF2B5EF4-FFF2-40B4-BE49-F238E27FC236}">
                <a16:creationId xmlns:a16="http://schemas.microsoft.com/office/drawing/2014/main" id="{EC368BD6-32E8-479F-9F6D-312482C189FF}"/>
              </a:ext>
            </a:extLst>
          </p:cNvPr>
          <p:cNvSpPr/>
          <p:nvPr userDrawn="1"/>
        </p:nvSpPr>
        <p:spPr>
          <a:xfrm>
            <a:off x="1091448" y="2993792"/>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60960" compatLnSpc="1" forceAA="0" fromWordArt="0" horzOverflow="overflow" lIns="121920" numCol="1" rIns="121920" rot="0" rtlCol="0" spcCol="0" spcFirstLastPara="0" tIns="60960" vert="horz" vertOverflow="overflow" wrap="square">
            <a:prstTxWarp prst="textNoShape">
              <a:avLst/>
            </a:prstTxWarp>
            <a:noAutofit/>
          </a:bodyPr>
          <a:lstStyle/>
          <a:p>
            <a:pPr algn="ctr" defTabSz="914400" eaLnBrk="1" fontAlgn="auto" hangingPunct="1" indent="0" latinLnBrk="0" lvl="0" marL="0" marR="0" rtl="0">
              <a:lnSpc>
                <a:spcPct val="100000"/>
              </a:lnSpc>
              <a:spcBef>
                <a:spcPts val="0"/>
              </a:spcBef>
              <a:spcAft>
                <a:spcPts val="0"/>
              </a:spcAft>
              <a:buClrTx/>
              <a:buSzTx/>
              <a:buFontTx/>
              <a:buNone/>
              <a:tabLst/>
              <a:defRPr/>
            </a:pPr>
            <a:endParaRPr b="0" baseline="0" cap="none" i="0" kern="1200" kumimoji="0" lang="en-GB" noProof="0" normalizeH="0" spc="0" strike="noStrike" sz="2400" u="none">
              <a:ln>
                <a:noFill/>
              </a:ln>
              <a:solidFill>
                <a:prstClr val="white"/>
              </a:solidFill>
              <a:effectLst/>
              <a:uLnTx/>
              <a:uFillTx/>
              <a:latin typeface="Calibri"/>
              <a:ea typeface="+mn-ea"/>
              <a:cs typeface="+mn-cs"/>
            </a:endParaRPr>
          </a:p>
        </p:txBody>
      </p:sp>
      <p:sp>
        <p:nvSpPr>
          <p:cNvPr id="19" name="Rounded Rectangle 127">
            <a:extLst>
              <a:ext uri="{FF2B5EF4-FFF2-40B4-BE49-F238E27FC236}">
                <a16:creationId xmlns:a16="http://schemas.microsoft.com/office/drawing/2014/main" id="{4016A6E5-4DC4-4547-A336-CBB3FE57D8B8}"/>
              </a:ext>
            </a:extLst>
          </p:cNvPr>
          <p:cNvSpPr/>
          <p:nvPr userDrawn="1"/>
        </p:nvSpPr>
        <p:spPr>
          <a:xfrm>
            <a:off x="1091448" y="5906523"/>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60960" compatLnSpc="1" forceAA="0" fromWordArt="0" horzOverflow="overflow" lIns="121920" numCol="1" rIns="121920" rot="0" rtlCol="0" spcCol="0" spcFirstLastPara="0" tIns="60960" vert="horz" vertOverflow="overflow" wrap="square">
            <a:prstTxWarp prst="textNoShape">
              <a:avLst/>
            </a:prstTxWarp>
            <a:noAutofit/>
          </a:bodyPr>
          <a:lstStyle/>
          <a:p>
            <a:pPr algn="ctr" defTabSz="914400" eaLnBrk="1" fontAlgn="auto" hangingPunct="1" indent="0" latinLnBrk="0" lvl="0" marL="0" marR="0" rtl="0">
              <a:lnSpc>
                <a:spcPct val="100000"/>
              </a:lnSpc>
              <a:spcBef>
                <a:spcPts val="0"/>
              </a:spcBef>
              <a:spcAft>
                <a:spcPts val="0"/>
              </a:spcAft>
              <a:buClrTx/>
              <a:buSzTx/>
              <a:buFontTx/>
              <a:buNone/>
              <a:tabLst/>
              <a:defRPr/>
            </a:pPr>
            <a:endParaRPr b="0" baseline="0" cap="none" i="0" kern="1200" kumimoji="0" lang="en-GB" noProof="0" normalizeH="0" spc="0" strike="noStrike" sz="2400" u="none">
              <a:ln>
                <a:noFill/>
              </a:ln>
              <a:solidFill>
                <a:prstClr val="white"/>
              </a:solidFill>
              <a:effectLst/>
              <a:uLnTx/>
              <a:uFillTx/>
              <a:latin typeface="Calibri"/>
              <a:ea typeface="+mn-ea"/>
              <a:cs typeface="+mn-cs"/>
            </a:endParaRPr>
          </a:p>
        </p:txBody>
      </p:sp>
      <p:sp>
        <p:nvSpPr>
          <p:cNvPr id="20" name="Rounded Rectangle 128">
            <a:extLst>
              <a:ext uri="{FF2B5EF4-FFF2-40B4-BE49-F238E27FC236}">
                <a16:creationId xmlns:a16="http://schemas.microsoft.com/office/drawing/2014/main" id="{214F6B6C-FAC4-4008-964D-F39BA060AB9C}"/>
              </a:ext>
            </a:extLst>
          </p:cNvPr>
          <p:cNvSpPr/>
          <p:nvPr userDrawn="1"/>
        </p:nvSpPr>
        <p:spPr>
          <a:xfrm>
            <a:off x="2107447" y="76200"/>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60960" compatLnSpc="1" forceAA="0" fromWordArt="0" horzOverflow="overflow" lIns="121920" numCol="1" rIns="121920" rot="0" rtlCol="0" spcCol="0" spcFirstLastPara="0" tIns="60960" vert="horz" vertOverflow="overflow" wrap="square">
            <a:prstTxWarp prst="textNoShape">
              <a:avLst/>
            </a:prstTxWarp>
            <a:noAutofit/>
          </a:bodyPr>
          <a:lstStyle/>
          <a:p>
            <a:pPr algn="ctr" defTabSz="914400" eaLnBrk="1" fontAlgn="auto" hangingPunct="1" indent="0" latinLnBrk="0" lvl="0" marL="0" marR="0" rtl="0">
              <a:lnSpc>
                <a:spcPct val="100000"/>
              </a:lnSpc>
              <a:spcBef>
                <a:spcPts val="0"/>
              </a:spcBef>
              <a:spcAft>
                <a:spcPts val="0"/>
              </a:spcAft>
              <a:buClrTx/>
              <a:buSzTx/>
              <a:buFontTx/>
              <a:buNone/>
              <a:tabLst/>
              <a:defRPr/>
            </a:pPr>
            <a:endParaRPr b="0" baseline="0" cap="none" i="0" kern="1200" kumimoji="0" lang="en-GB" noProof="0" normalizeH="0" spc="0" strike="noStrike" sz="2400" u="none">
              <a:ln>
                <a:noFill/>
              </a:ln>
              <a:solidFill>
                <a:prstClr val="white"/>
              </a:solidFill>
              <a:effectLst/>
              <a:uLnTx/>
              <a:uFillTx/>
              <a:latin typeface="Calibri"/>
              <a:ea typeface="+mn-ea"/>
              <a:cs typeface="+mn-cs"/>
            </a:endParaRPr>
          </a:p>
        </p:txBody>
      </p:sp>
      <p:sp>
        <p:nvSpPr>
          <p:cNvPr id="21" name="Rounded Rectangle 130">
            <a:extLst>
              <a:ext uri="{FF2B5EF4-FFF2-40B4-BE49-F238E27FC236}">
                <a16:creationId xmlns:a16="http://schemas.microsoft.com/office/drawing/2014/main" id="{B80210B8-45CA-4C2B-8B11-54B72340AC61}"/>
              </a:ext>
            </a:extLst>
          </p:cNvPr>
          <p:cNvSpPr/>
          <p:nvPr userDrawn="1"/>
        </p:nvSpPr>
        <p:spPr>
          <a:xfrm>
            <a:off x="2107447" y="2021262"/>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60960" compatLnSpc="1" forceAA="0" fromWordArt="0" horzOverflow="overflow" lIns="121920" numCol="1" rIns="121920" rot="0" rtlCol="0" spcCol="0" spcFirstLastPara="0" tIns="60960" vert="horz" vertOverflow="overflow" wrap="square">
            <a:prstTxWarp prst="textNoShape">
              <a:avLst/>
            </a:prstTxWarp>
            <a:noAutofit/>
          </a:bodyPr>
          <a:lstStyle/>
          <a:p>
            <a:pPr algn="ctr" defTabSz="914400" eaLnBrk="1" fontAlgn="auto" hangingPunct="1" indent="0" latinLnBrk="0" lvl="0" marL="0" marR="0" rtl="0">
              <a:lnSpc>
                <a:spcPct val="100000"/>
              </a:lnSpc>
              <a:spcBef>
                <a:spcPts val="0"/>
              </a:spcBef>
              <a:spcAft>
                <a:spcPts val="0"/>
              </a:spcAft>
              <a:buClrTx/>
              <a:buSzTx/>
              <a:buFontTx/>
              <a:buNone/>
              <a:tabLst/>
              <a:defRPr/>
            </a:pPr>
            <a:endParaRPr b="0" baseline="0" cap="none" i="0" kern="1200" kumimoji="0" lang="en-GB" noProof="0" normalizeH="0" spc="0" strike="noStrike" sz="2400" u="none">
              <a:ln>
                <a:noFill/>
              </a:ln>
              <a:solidFill>
                <a:prstClr val="white"/>
              </a:solidFill>
              <a:effectLst/>
              <a:uLnTx/>
              <a:uFillTx/>
              <a:latin typeface="Calibri"/>
              <a:ea typeface="+mn-ea"/>
              <a:cs typeface="+mn-cs"/>
            </a:endParaRPr>
          </a:p>
        </p:txBody>
      </p:sp>
      <p:sp>
        <p:nvSpPr>
          <p:cNvPr id="22" name="Rounded Rectangle 131">
            <a:extLst>
              <a:ext uri="{FF2B5EF4-FFF2-40B4-BE49-F238E27FC236}">
                <a16:creationId xmlns:a16="http://schemas.microsoft.com/office/drawing/2014/main" id="{EA09A500-EC9E-4F9F-9A5B-3D4E19136ABF}"/>
              </a:ext>
            </a:extLst>
          </p:cNvPr>
          <p:cNvSpPr/>
          <p:nvPr userDrawn="1"/>
        </p:nvSpPr>
        <p:spPr>
          <a:xfrm>
            <a:off x="2107447" y="2993792"/>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60960" compatLnSpc="1" forceAA="0" fromWordArt="0" horzOverflow="overflow" lIns="121920" numCol="1" rIns="121920" rot="0" rtlCol="0" spcCol="0" spcFirstLastPara="0" tIns="60960" vert="horz" vertOverflow="overflow" wrap="square">
            <a:prstTxWarp prst="textNoShape">
              <a:avLst/>
            </a:prstTxWarp>
            <a:noAutofit/>
          </a:bodyPr>
          <a:lstStyle/>
          <a:p>
            <a:pPr algn="ctr" defTabSz="914400" eaLnBrk="1" fontAlgn="auto" hangingPunct="1" indent="0" latinLnBrk="0" lvl="0" marL="0" marR="0" rtl="0">
              <a:lnSpc>
                <a:spcPct val="100000"/>
              </a:lnSpc>
              <a:spcBef>
                <a:spcPts val="0"/>
              </a:spcBef>
              <a:spcAft>
                <a:spcPts val="0"/>
              </a:spcAft>
              <a:buClrTx/>
              <a:buSzTx/>
              <a:buFontTx/>
              <a:buNone/>
              <a:tabLst/>
              <a:defRPr/>
            </a:pPr>
            <a:endParaRPr b="0" baseline="0" cap="none" i="0" kern="1200" kumimoji="0" lang="en-GB" noProof="0" normalizeH="0" spc="0" strike="noStrike" sz="2400" u="none">
              <a:ln>
                <a:noFill/>
              </a:ln>
              <a:solidFill>
                <a:prstClr val="white"/>
              </a:solidFill>
              <a:effectLst/>
              <a:uLnTx/>
              <a:uFillTx/>
              <a:latin typeface="Calibri"/>
              <a:ea typeface="+mn-ea"/>
              <a:cs typeface="+mn-cs"/>
            </a:endParaRPr>
          </a:p>
        </p:txBody>
      </p:sp>
      <p:sp>
        <p:nvSpPr>
          <p:cNvPr id="23" name="Rounded Rectangle 134">
            <a:extLst>
              <a:ext uri="{FF2B5EF4-FFF2-40B4-BE49-F238E27FC236}">
                <a16:creationId xmlns:a16="http://schemas.microsoft.com/office/drawing/2014/main" id="{1B47BC52-F041-4F4C-81E2-D53249C1CF45}"/>
              </a:ext>
            </a:extLst>
          </p:cNvPr>
          <p:cNvSpPr/>
          <p:nvPr userDrawn="1"/>
        </p:nvSpPr>
        <p:spPr>
          <a:xfrm>
            <a:off x="2107447" y="5906523"/>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60960" compatLnSpc="1" forceAA="0" fromWordArt="0" horzOverflow="overflow" lIns="121920" numCol="1" rIns="121920" rot="0" rtlCol="0" spcCol="0" spcFirstLastPara="0" tIns="60960" vert="horz" vertOverflow="overflow" wrap="square">
            <a:prstTxWarp prst="textNoShape">
              <a:avLst/>
            </a:prstTxWarp>
            <a:noAutofit/>
          </a:bodyPr>
          <a:lstStyle/>
          <a:p>
            <a:pPr algn="ctr" defTabSz="914400" eaLnBrk="1" fontAlgn="auto" hangingPunct="1" indent="0" latinLnBrk="0" lvl="0" marL="0" marR="0" rtl="0">
              <a:lnSpc>
                <a:spcPct val="100000"/>
              </a:lnSpc>
              <a:spcBef>
                <a:spcPts val="0"/>
              </a:spcBef>
              <a:spcAft>
                <a:spcPts val="0"/>
              </a:spcAft>
              <a:buClrTx/>
              <a:buSzTx/>
              <a:buFontTx/>
              <a:buNone/>
              <a:tabLst/>
              <a:defRPr/>
            </a:pPr>
            <a:endParaRPr b="0" baseline="0" cap="none" i="0" kern="1200" kumimoji="0" lang="en-GB" noProof="0" normalizeH="0" spc="0" strike="noStrike" sz="2400" u="none">
              <a:ln>
                <a:noFill/>
              </a:ln>
              <a:solidFill>
                <a:prstClr val="white"/>
              </a:solidFill>
              <a:effectLst/>
              <a:uLnTx/>
              <a:uFillTx/>
              <a:latin typeface="Calibri"/>
              <a:ea typeface="+mn-ea"/>
              <a:cs typeface="+mn-cs"/>
            </a:endParaRPr>
          </a:p>
        </p:txBody>
      </p:sp>
      <p:sp>
        <p:nvSpPr>
          <p:cNvPr id="24" name="Rounded Rectangle 135">
            <a:extLst>
              <a:ext uri="{FF2B5EF4-FFF2-40B4-BE49-F238E27FC236}">
                <a16:creationId xmlns:a16="http://schemas.microsoft.com/office/drawing/2014/main" id="{DDFC2D48-ADD1-4338-A047-D6C75925EF55}"/>
              </a:ext>
            </a:extLst>
          </p:cNvPr>
          <p:cNvSpPr/>
          <p:nvPr userDrawn="1"/>
        </p:nvSpPr>
        <p:spPr>
          <a:xfrm>
            <a:off x="3123446" y="76200"/>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60960" compatLnSpc="1" forceAA="0" fromWordArt="0" horzOverflow="overflow" lIns="121920" numCol="1" rIns="121920" rot="0" rtlCol="0" spcCol="0" spcFirstLastPara="0" tIns="60960" vert="horz" vertOverflow="overflow" wrap="square">
            <a:prstTxWarp prst="textNoShape">
              <a:avLst/>
            </a:prstTxWarp>
            <a:noAutofit/>
          </a:bodyPr>
          <a:lstStyle/>
          <a:p>
            <a:pPr algn="ctr" defTabSz="914400" eaLnBrk="1" fontAlgn="auto" hangingPunct="1" indent="0" latinLnBrk="0" lvl="0" marL="0" marR="0" rtl="0">
              <a:lnSpc>
                <a:spcPct val="100000"/>
              </a:lnSpc>
              <a:spcBef>
                <a:spcPts val="0"/>
              </a:spcBef>
              <a:spcAft>
                <a:spcPts val="0"/>
              </a:spcAft>
              <a:buClrTx/>
              <a:buSzTx/>
              <a:buFontTx/>
              <a:buNone/>
              <a:tabLst/>
              <a:defRPr/>
            </a:pPr>
            <a:endParaRPr b="0" baseline="0" cap="none" i="0" kern="1200" kumimoji="0" lang="en-GB" noProof="0" normalizeH="0" spc="0" strike="noStrike" sz="2400" u="none">
              <a:ln>
                <a:noFill/>
              </a:ln>
              <a:solidFill>
                <a:prstClr val="white"/>
              </a:solidFill>
              <a:effectLst/>
              <a:uLnTx/>
              <a:uFillTx/>
              <a:latin typeface="Calibri"/>
              <a:ea typeface="+mn-ea"/>
              <a:cs typeface="+mn-cs"/>
            </a:endParaRPr>
          </a:p>
        </p:txBody>
      </p:sp>
      <p:sp>
        <p:nvSpPr>
          <p:cNvPr id="25" name="Rounded Rectangle 136">
            <a:extLst>
              <a:ext uri="{FF2B5EF4-FFF2-40B4-BE49-F238E27FC236}">
                <a16:creationId xmlns:a16="http://schemas.microsoft.com/office/drawing/2014/main" id="{BA469869-C6EB-4EF2-8AA7-2BF8CF65DA3E}"/>
              </a:ext>
            </a:extLst>
          </p:cNvPr>
          <p:cNvSpPr/>
          <p:nvPr userDrawn="1"/>
        </p:nvSpPr>
        <p:spPr>
          <a:xfrm>
            <a:off x="3123446" y="1048731"/>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60960" compatLnSpc="1" forceAA="0" fromWordArt="0" horzOverflow="overflow" lIns="121920" numCol="1" rIns="121920" rot="0" rtlCol="0" spcCol="0" spcFirstLastPara="0" tIns="60960" vert="horz" vertOverflow="overflow" wrap="square">
            <a:prstTxWarp prst="textNoShape">
              <a:avLst/>
            </a:prstTxWarp>
            <a:noAutofit/>
          </a:bodyPr>
          <a:lstStyle/>
          <a:p>
            <a:pPr algn="ctr" defTabSz="914400" eaLnBrk="1" fontAlgn="auto" hangingPunct="1" indent="0" latinLnBrk="0" lvl="0" marL="0" marR="0" rtl="0">
              <a:lnSpc>
                <a:spcPct val="100000"/>
              </a:lnSpc>
              <a:spcBef>
                <a:spcPts val="0"/>
              </a:spcBef>
              <a:spcAft>
                <a:spcPts val="0"/>
              </a:spcAft>
              <a:buClrTx/>
              <a:buSzTx/>
              <a:buFontTx/>
              <a:buNone/>
              <a:tabLst/>
              <a:defRPr/>
            </a:pPr>
            <a:endParaRPr b="0" baseline="0" cap="none" i="0" kern="1200" kumimoji="0" lang="en-GB" noProof="0" normalizeH="0" spc="0" strike="noStrike" sz="2400" u="none">
              <a:ln>
                <a:noFill/>
              </a:ln>
              <a:solidFill>
                <a:prstClr val="white"/>
              </a:solidFill>
              <a:effectLst/>
              <a:uLnTx/>
              <a:uFillTx/>
              <a:latin typeface="Calibri"/>
              <a:ea typeface="+mn-ea"/>
              <a:cs typeface="+mn-cs"/>
            </a:endParaRPr>
          </a:p>
        </p:txBody>
      </p:sp>
      <p:sp>
        <p:nvSpPr>
          <p:cNvPr id="26" name="Rounded Rectangle 137">
            <a:extLst>
              <a:ext uri="{FF2B5EF4-FFF2-40B4-BE49-F238E27FC236}">
                <a16:creationId xmlns:a16="http://schemas.microsoft.com/office/drawing/2014/main" id="{3D6CB011-AA7E-4577-92AB-3A0A39A12700}"/>
              </a:ext>
            </a:extLst>
          </p:cNvPr>
          <p:cNvSpPr/>
          <p:nvPr userDrawn="1"/>
        </p:nvSpPr>
        <p:spPr>
          <a:xfrm>
            <a:off x="3123446" y="2021262"/>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60960" compatLnSpc="1" forceAA="0" fromWordArt="0" horzOverflow="overflow" lIns="121920" numCol="1" rIns="121920" rot="0" rtlCol="0" spcCol="0" spcFirstLastPara="0" tIns="60960" vert="horz" vertOverflow="overflow" wrap="square">
            <a:prstTxWarp prst="textNoShape">
              <a:avLst/>
            </a:prstTxWarp>
            <a:noAutofit/>
          </a:bodyPr>
          <a:lstStyle/>
          <a:p>
            <a:pPr algn="ctr" defTabSz="914400" eaLnBrk="1" fontAlgn="auto" hangingPunct="1" indent="0" latinLnBrk="0" lvl="0" marL="0" marR="0" rtl="0">
              <a:lnSpc>
                <a:spcPct val="100000"/>
              </a:lnSpc>
              <a:spcBef>
                <a:spcPts val="0"/>
              </a:spcBef>
              <a:spcAft>
                <a:spcPts val="0"/>
              </a:spcAft>
              <a:buClrTx/>
              <a:buSzTx/>
              <a:buFontTx/>
              <a:buNone/>
              <a:tabLst/>
              <a:defRPr/>
            </a:pPr>
            <a:endParaRPr b="0" baseline="0" cap="none" i="0" kern="1200" kumimoji="0" lang="en-GB" noProof="0" normalizeH="0" spc="0" strike="noStrike" sz="2400" u="none">
              <a:ln>
                <a:noFill/>
              </a:ln>
              <a:solidFill>
                <a:prstClr val="white"/>
              </a:solidFill>
              <a:effectLst/>
              <a:uLnTx/>
              <a:uFillTx/>
              <a:latin typeface="Calibri"/>
              <a:ea typeface="+mn-ea"/>
              <a:cs typeface="+mn-cs"/>
            </a:endParaRPr>
          </a:p>
        </p:txBody>
      </p:sp>
      <p:sp>
        <p:nvSpPr>
          <p:cNvPr id="27" name="Rounded Rectangle 138">
            <a:extLst>
              <a:ext uri="{FF2B5EF4-FFF2-40B4-BE49-F238E27FC236}">
                <a16:creationId xmlns:a16="http://schemas.microsoft.com/office/drawing/2014/main" id="{A2555640-D43D-45C3-9FC9-C4AFA9C331C5}"/>
              </a:ext>
            </a:extLst>
          </p:cNvPr>
          <p:cNvSpPr/>
          <p:nvPr userDrawn="1"/>
        </p:nvSpPr>
        <p:spPr>
          <a:xfrm>
            <a:off x="3123446" y="2993792"/>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60960" compatLnSpc="1" forceAA="0" fromWordArt="0" horzOverflow="overflow" lIns="121920" numCol="1" rIns="121920" rot="0" rtlCol="0" spcCol="0" spcFirstLastPara="0" tIns="60960" vert="horz" vertOverflow="overflow" wrap="square">
            <a:prstTxWarp prst="textNoShape">
              <a:avLst/>
            </a:prstTxWarp>
            <a:noAutofit/>
          </a:bodyPr>
          <a:lstStyle/>
          <a:p>
            <a:pPr algn="ctr" defTabSz="914400" eaLnBrk="1" fontAlgn="auto" hangingPunct="1" indent="0" latinLnBrk="0" lvl="0" marL="0" marR="0" rtl="0">
              <a:lnSpc>
                <a:spcPct val="100000"/>
              </a:lnSpc>
              <a:spcBef>
                <a:spcPts val="0"/>
              </a:spcBef>
              <a:spcAft>
                <a:spcPts val="0"/>
              </a:spcAft>
              <a:buClrTx/>
              <a:buSzTx/>
              <a:buFontTx/>
              <a:buNone/>
              <a:tabLst/>
              <a:defRPr/>
            </a:pPr>
            <a:endParaRPr b="0" baseline="0" cap="none" i="0" kern="1200" kumimoji="0" lang="en-GB" noProof="0" normalizeH="0" spc="0" strike="noStrike" sz="2400" u="none">
              <a:ln>
                <a:noFill/>
              </a:ln>
              <a:solidFill>
                <a:prstClr val="white"/>
              </a:solidFill>
              <a:effectLst/>
              <a:uLnTx/>
              <a:uFillTx/>
              <a:latin typeface="Calibri"/>
              <a:ea typeface="+mn-ea"/>
              <a:cs typeface="+mn-cs"/>
            </a:endParaRPr>
          </a:p>
        </p:txBody>
      </p:sp>
      <p:sp>
        <p:nvSpPr>
          <p:cNvPr id="28" name="Rounded Rectangle 141">
            <a:extLst>
              <a:ext uri="{FF2B5EF4-FFF2-40B4-BE49-F238E27FC236}">
                <a16:creationId xmlns:a16="http://schemas.microsoft.com/office/drawing/2014/main" id="{99AA426E-CE12-4D38-BB5F-04F22A86E8DA}"/>
              </a:ext>
            </a:extLst>
          </p:cNvPr>
          <p:cNvSpPr/>
          <p:nvPr userDrawn="1"/>
        </p:nvSpPr>
        <p:spPr>
          <a:xfrm>
            <a:off x="3123446" y="5906523"/>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60960" compatLnSpc="1" forceAA="0" fromWordArt="0" horzOverflow="overflow" lIns="121920" numCol="1" rIns="121920" rot="0" rtlCol="0" spcCol="0" spcFirstLastPara="0" tIns="60960" vert="horz" vertOverflow="overflow" wrap="square">
            <a:prstTxWarp prst="textNoShape">
              <a:avLst/>
            </a:prstTxWarp>
            <a:noAutofit/>
          </a:bodyPr>
          <a:lstStyle/>
          <a:p>
            <a:pPr algn="ctr" defTabSz="914400" eaLnBrk="1" fontAlgn="auto" hangingPunct="1" indent="0" latinLnBrk="0" lvl="0" marL="0" marR="0" rtl="0">
              <a:lnSpc>
                <a:spcPct val="100000"/>
              </a:lnSpc>
              <a:spcBef>
                <a:spcPts val="0"/>
              </a:spcBef>
              <a:spcAft>
                <a:spcPts val="0"/>
              </a:spcAft>
              <a:buClrTx/>
              <a:buSzTx/>
              <a:buFontTx/>
              <a:buNone/>
              <a:tabLst/>
              <a:defRPr/>
            </a:pPr>
            <a:endParaRPr b="0" baseline="0" cap="none" i="0" kern="1200" kumimoji="0" lang="en-GB" noProof="0" normalizeH="0" spc="0" strike="noStrike" sz="2400" u="none">
              <a:ln>
                <a:noFill/>
              </a:ln>
              <a:solidFill>
                <a:prstClr val="white"/>
              </a:solidFill>
              <a:effectLst/>
              <a:uLnTx/>
              <a:uFillTx/>
              <a:latin typeface="Calibri"/>
              <a:ea typeface="+mn-ea"/>
              <a:cs typeface="+mn-cs"/>
            </a:endParaRPr>
          </a:p>
        </p:txBody>
      </p:sp>
      <p:sp>
        <p:nvSpPr>
          <p:cNvPr id="29" name="Rounded Rectangle 142">
            <a:extLst>
              <a:ext uri="{FF2B5EF4-FFF2-40B4-BE49-F238E27FC236}">
                <a16:creationId xmlns:a16="http://schemas.microsoft.com/office/drawing/2014/main" id="{A2D11B4E-2A70-4C2C-BC7D-07333B3A9367}"/>
              </a:ext>
            </a:extLst>
          </p:cNvPr>
          <p:cNvSpPr/>
          <p:nvPr userDrawn="1"/>
        </p:nvSpPr>
        <p:spPr>
          <a:xfrm>
            <a:off x="4139444" y="76200"/>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60960" compatLnSpc="1" forceAA="0" fromWordArt="0" horzOverflow="overflow" lIns="121920" numCol="1" rIns="121920" rot="0" rtlCol="0" spcCol="0" spcFirstLastPara="0" tIns="60960" vert="horz" vertOverflow="overflow" wrap="square">
            <a:prstTxWarp prst="textNoShape">
              <a:avLst/>
            </a:prstTxWarp>
            <a:noAutofit/>
          </a:bodyPr>
          <a:lstStyle/>
          <a:p>
            <a:pPr algn="ctr" defTabSz="914400" eaLnBrk="1" fontAlgn="auto" hangingPunct="1" indent="0" latinLnBrk="0" lvl="0" marL="0" marR="0" rtl="0">
              <a:lnSpc>
                <a:spcPct val="100000"/>
              </a:lnSpc>
              <a:spcBef>
                <a:spcPts val="0"/>
              </a:spcBef>
              <a:spcAft>
                <a:spcPts val="0"/>
              </a:spcAft>
              <a:buClrTx/>
              <a:buSzTx/>
              <a:buFontTx/>
              <a:buNone/>
              <a:tabLst/>
              <a:defRPr/>
            </a:pPr>
            <a:endParaRPr b="0" baseline="0" cap="none" i="0" kern="1200" kumimoji="0" lang="en-GB" noProof="0" normalizeH="0" spc="0" strike="noStrike" sz="2400" u="none">
              <a:ln>
                <a:noFill/>
              </a:ln>
              <a:solidFill>
                <a:prstClr val="white"/>
              </a:solidFill>
              <a:effectLst/>
              <a:uLnTx/>
              <a:uFillTx/>
              <a:latin typeface="Calibri"/>
              <a:ea typeface="+mn-ea"/>
              <a:cs typeface="+mn-cs"/>
            </a:endParaRPr>
          </a:p>
        </p:txBody>
      </p:sp>
      <p:sp>
        <p:nvSpPr>
          <p:cNvPr id="30" name="Rounded Rectangle 143">
            <a:extLst>
              <a:ext uri="{FF2B5EF4-FFF2-40B4-BE49-F238E27FC236}">
                <a16:creationId xmlns:a16="http://schemas.microsoft.com/office/drawing/2014/main" id="{69870046-5704-4D20-AA07-F0BA1FE6FD80}"/>
              </a:ext>
            </a:extLst>
          </p:cNvPr>
          <p:cNvSpPr/>
          <p:nvPr userDrawn="1"/>
        </p:nvSpPr>
        <p:spPr>
          <a:xfrm>
            <a:off x="4139444" y="1048731"/>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60960" compatLnSpc="1" forceAA="0" fromWordArt="0" horzOverflow="overflow" lIns="121920" numCol="1" rIns="121920" rot="0" rtlCol="0" spcCol="0" spcFirstLastPara="0" tIns="60960" vert="horz" vertOverflow="overflow" wrap="square">
            <a:prstTxWarp prst="textNoShape">
              <a:avLst/>
            </a:prstTxWarp>
            <a:noAutofit/>
          </a:bodyPr>
          <a:lstStyle/>
          <a:p>
            <a:pPr algn="ctr" defTabSz="914400" eaLnBrk="1" fontAlgn="auto" hangingPunct="1" indent="0" latinLnBrk="0" lvl="0" marL="0" marR="0" rtl="0">
              <a:lnSpc>
                <a:spcPct val="100000"/>
              </a:lnSpc>
              <a:spcBef>
                <a:spcPts val="0"/>
              </a:spcBef>
              <a:spcAft>
                <a:spcPts val="0"/>
              </a:spcAft>
              <a:buClrTx/>
              <a:buSzTx/>
              <a:buFontTx/>
              <a:buNone/>
              <a:tabLst/>
              <a:defRPr/>
            </a:pPr>
            <a:endParaRPr b="0" baseline="0" cap="none" i="0" kern="1200" kumimoji="0" lang="en-GB" noProof="0" normalizeH="0" spc="0" strike="noStrike" sz="2400" u="none">
              <a:ln>
                <a:noFill/>
              </a:ln>
              <a:solidFill>
                <a:prstClr val="white"/>
              </a:solidFill>
              <a:effectLst/>
              <a:uLnTx/>
              <a:uFillTx/>
              <a:latin typeface="Calibri"/>
              <a:ea typeface="+mn-ea"/>
              <a:cs typeface="+mn-cs"/>
            </a:endParaRPr>
          </a:p>
        </p:txBody>
      </p:sp>
      <p:sp>
        <p:nvSpPr>
          <p:cNvPr id="31" name="Rounded Rectangle 144">
            <a:extLst>
              <a:ext uri="{FF2B5EF4-FFF2-40B4-BE49-F238E27FC236}">
                <a16:creationId xmlns:a16="http://schemas.microsoft.com/office/drawing/2014/main" id="{B5D84C3A-CEE6-4FC3-82BC-5622F71278CF}"/>
              </a:ext>
            </a:extLst>
          </p:cNvPr>
          <p:cNvSpPr/>
          <p:nvPr userDrawn="1"/>
        </p:nvSpPr>
        <p:spPr>
          <a:xfrm>
            <a:off x="4139444" y="2021262"/>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60960" compatLnSpc="1" forceAA="0" fromWordArt="0" horzOverflow="overflow" lIns="121920" numCol="1" rIns="121920" rot="0" rtlCol="0" spcCol="0" spcFirstLastPara="0" tIns="60960" vert="horz" vertOverflow="overflow" wrap="square">
            <a:prstTxWarp prst="textNoShape">
              <a:avLst/>
            </a:prstTxWarp>
            <a:noAutofit/>
          </a:bodyPr>
          <a:lstStyle/>
          <a:p>
            <a:pPr algn="ctr" defTabSz="914400" eaLnBrk="1" fontAlgn="auto" hangingPunct="1" indent="0" latinLnBrk="0" lvl="0" marL="0" marR="0" rtl="0">
              <a:lnSpc>
                <a:spcPct val="100000"/>
              </a:lnSpc>
              <a:spcBef>
                <a:spcPts val="0"/>
              </a:spcBef>
              <a:spcAft>
                <a:spcPts val="0"/>
              </a:spcAft>
              <a:buClrTx/>
              <a:buSzTx/>
              <a:buFontTx/>
              <a:buNone/>
              <a:tabLst/>
              <a:defRPr/>
            </a:pPr>
            <a:endParaRPr b="0" baseline="0" cap="none" i="0" kern="1200" kumimoji="0" lang="en-GB" noProof="0" normalizeH="0" spc="0" strike="noStrike" sz="2400" u="none">
              <a:ln>
                <a:noFill/>
              </a:ln>
              <a:solidFill>
                <a:prstClr val="white"/>
              </a:solidFill>
              <a:effectLst/>
              <a:uLnTx/>
              <a:uFillTx/>
              <a:latin typeface="Calibri"/>
              <a:ea typeface="+mn-ea"/>
              <a:cs typeface="+mn-cs"/>
            </a:endParaRPr>
          </a:p>
        </p:txBody>
      </p:sp>
      <p:sp>
        <p:nvSpPr>
          <p:cNvPr id="32" name="Rounded Rectangle 145">
            <a:extLst>
              <a:ext uri="{FF2B5EF4-FFF2-40B4-BE49-F238E27FC236}">
                <a16:creationId xmlns:a16="http://schemas.microsoft.com/office/drawing/2014/main" id="{4545AA47-1DD8-4525-A942-65249E06053E}"/>
              </a:ext>
            </a:extLst>
          </p:cNvPr>
          <p:cNvSpPr/>
          <p:nvPr userDrawn="1"/>
        </p:nvSpPr>
        <p:spPr>
          <a:xfrm>
            <a:off x="4139444" y="2993792"/>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60960" compatLnSpc="1" forceAA="0" fromWordArt="0" horzOverflow="overflow" lIns="121920" numCol="1" rIns="121920" rot="0" rtlCol="0" spcCol="0" spcFirstLastPara="0" tIns="60960" vert="horz" vertOverflow="overflow" wrap="square">
            <a:prstTxWarp prst="textNoShape">
              <a:avLst/>
            </a:prstTxWarp>
            <a:noAutofit/>
          </a:bodyPr>
          <a:lstStyle/>
          <a:p>
            <a:pPr algn="ctr" defTabSz="914400" eaLnBrk="1" fontAlgn="auto" hangingPunct="1" indent="0" latinLnBrk="0" lvl="0" marL="0" marR="0" rtl="0">
              <a:lnSpc>
                <a:spcPct val="100000"/>
              </a:lnSpc>
              <a:spcBef>
                <a:spcPts val="0"/>
              </a:spcBef>
              <a:spcAft>
                <a:spcPts val="0"/>
              </a:spcAft>
              <a:buClrTx/>
              <a:buSzTx/>
              <a:buFontTx/>
              <a:buNone/>
              <a:tabLst/>
              <a:defRPr/>
            </a:pPr>
            <a:endParaRPr b="0" baseline="0" cap="none" i="0" kern="1200" kumimoji="0" lang="en-GB" noProof="0" normalizeH="0" spc="0" strike="noStrike" sz="2400" u="none">
              <a:ln>
                <a:noFill/>
              </a:ln>
              <a:solidFill>
                <a:prstClr val="white"/>
              </a:solidFill>
              <a:effectLst/>
              <a:uLnTx/>
              <a:uFillTx/>
              <a:latin typeface="Calibri"/>
              <a:ea typeface="+mn-ea"/>
              <a:cs typeface="+mn-cs"/>
            </a:endParaRPr>
          </a:p>
        </p:txBody>
      </p:sp>
      <p:sp>
        <p:nvSpPr>
          <p:cNvPr id="33" name="Rounded Rectangle 147">
            <a:extLst>
              <a:ext uri="{FF2B5EF4-FFF2-40B4-BE49-F238E27FC236}">
                <a16:creationId xmlns:a16="http://schemas.microsoft.com/office/drawing/2014/main" id="{D7E3D2DB-6319-4023-A42F-A668D1885576}"/>
              </a:ext>
            </a:extLst>
          </p:cNvPr>
          <p:cNvSpPr/>
          <p:nvPr userDrawn="1"/>
        </p:nvSpPr>
        <p:spPr>
          <a:xfrm>
            <a:off x="1081288" y="4933992"/>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60960" compatLnSpc="1" forceAA="0" fromWordArt="0" horzOverflow="overflow" lIns="121920" numCol="1" rIns="121920" rot="0" rtlCol="0" spcCol="0" spcFirstLastPara="0" tIns="60960" vert="horz" vertOverflow="overflow" wrap="square">
            <a:prstTxWarp prst="textNoShape">
              <a:avLst/>
            </a:prstTxWarp>
            <a:noAutofit/>
          </a:bodyPr>
          <a:lstStyle/>
          <a:p>
            <a:pPr algn="ctr" defTabSz="914400" eaLnBrk="1" fontAlgn="auto" hangingPunct="1" indent="0" latinLnBrk="0" lvl="0" marL="0" marR="0" rtl="0">
              <a:lnSpc>
                <a:spcPct val="100000"/>
              </a:lnSpc>
              <a:spcBef>
                <a:spcPts val="0"/>
              </a:spcBef>
              <a:spcAft>
                <a:spcPts val="0"/>
              </a:spcAft>
              <a:buClrTx/>
              <a:buSzTx/>
              <a:buFontTx/>
              <a:buNone/>
              <a:tabLst/>
              <a:defRPr/>
            </a:pPr>
            <a:endParaRPr b="0" baseline="0" cap="none" i="0" kern="1200" kumimoji="0" lang="en-GB" noProof="0" normalizeH="0" spc="0" strike="noStrike" sz="2400" u="none">
              <a:ln>
                <a:noFill/>
              </a:ln>
              <a:solidFill>
                <a:prstClr val="white"/>
              </a:solidFill>
              <a:effectLst/>
              <a:uLnTx/>
              <a:uFillTx/>
              <a:latin typeface="Calibri"/>
              <a:ea typeface="+mn-ea"/>
              <a:cs typeface="+mn-cs"/>
            </a:endParaRPr>
          </a:p>
        </p:txBody>
      </p:sp>
      <p:sp>
        <p:nvSpPr>
          <p:cNvPr id="34" name="Rounded Rectangle 148">
            <a:extLst>
              <a:ext uri="{FF2B5EF4-FFF2-40B4-BE49-F238E27FC236}">
                <a16:creationId xmlns:a16="http://schemas.microsoft.com/office/drawing/2014/main" id="{A2677C5C-E12A-4A21-AD8A-0521FD935253}"/>
              </a:ext>
            </a:extLst>
          </p:cNvPr>
          <p:cNvSpPr/>
          <p:nvPr userDrawn="1"/>
        </p:nvSpPr>
        <p:spPr>
          <a:xfrm>
            <a:off x="4139444" y="5906523"/>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60960" compatLnSpc="1" forceAA="0" fromWordArt="0" horzOverflow="overflow" lIns="121920" numCol="1" rIns="121920" rot="0" rtlCol="0" spcCol="0" spcFirstLastPara="0" tIns="60960" vert="horz" vertOverflow="overflow" wrap="square">
            <a:prstTxWarp prst="textNoShape">
              <a:avLst/>
            </a:prstTxWarp>
            <a:noAutofit/>
          </a:bodyPr>
          <a:lstStyle/>
          <a:p>
            <a:pPr algn="ctr" defTabSz="914400" eaLnBrk="1" fontAlgn="auto" hangingPunct="1" indent="0" latinLnBrk="0" lvl="0" marL="0" marR="0" rtl="0">
              <a:lnSpc>
                <a:spcPct val="100000"/>
              </a:lnSpc>
              <a:spcBef>
                <a:spcPts val="0"/>
              </a:spcBef>
              <a:spcAft>
                <a:spcPts val="0"/>
              </a:spcAft>
              <a:buClrTx/>
              <a:buSzTx/>
              <a:buFontTx/>
              <a:buNone/>
              <a:tabLst/>
              <a:defRPr/>
            </a:pPr>
            <a:endParaRPr b="0" baseline="0" cap="none" i="0" kern="1200" kumimoji="0" lang="en-GB" noProof="0" normalizeH="0" spc="0" strike="noStrike" sz="2400" u="none">
              <a:ln>
                <a:noFill/>
              </a:ln>
              <a:solidFill>
                <a:prstClr val="white"/>
              </a:solidFill>
              <a:effectLst/>
              <a:uLnTx/>
              <a:uFillTx/>
              <a:latin typeface="Calibri"/>
              <a:ea typeface="+mn-ea"/>
              <a:cs typeface="+mn-cs"/>
            </a:endParaRPr>
          </a:p>
        </p:txBody>
      </p:sp>
      <p:sp>
        <p:nvSpPr>
          <p:cNvPr id="35" name="Rounded Rectangle 149">
            <a:extLst>
              <a:ext uri="{FF2B5EF4-FFF2-40B4-BE49-F238E27FC236}">
                <a16:creationId xmlns:a16="http://schemas.microsoft.com/office/drawing/2014/main" id="{20E5BEE1-FF5E-4D19-9D83-2A2D950D2CE2}"/>
              </a:ext>
            </a:extLst>
          </p:cNvPr>
          <p:cNvSpPr/>
          <p:nvPr userDrawn="1"/>
        </p:nvSpPr>
        <p:spPr>
          <a:xfrm>
            <a:off x="5155443" y="76200"/>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60960" compatLnSpc="1" forceAA="0" fromWordArt="0" horzOverflow="overflow" lIns="121920" numCol="1" rIns="121920" rot="0" rtlCol="0" spcCol="0" spcFirstLastPara="0" tIns="60960" vert="horz" vertOverflow="overflow" wrap="square">
            <a:prstTxWarp prst="textNoShape">
              <a:avLst/>
            </a:prstTxWarp>
            <a:noAutofit/>
          </a:bodyPr>
          <a:lstStyle/>
          <a:p>
            <a:pPr algn="ctr" defTabSz="914400" eaLnBrk="1" fontAlgn="auto" hangingPunct="1" indent="0" latinLnBrk="0" lvl="0" marL="0" marR="0" rtl="0">
              <a:lnSpc>
                <a:spcPct val="100000"/>
              </a:lnSpc>
              <a:spcBef>
                <a:spcPts val="0"/>
              </a:spcBef>
              <a:spcAft>
                <a:spcPts val="0"/>
              </a:spcAft>
              <a:buClrTx/>
              <a:buSzTx/>
              <a:buFontTx/>
              <a:buNone/>
              <a:tabLst/>
              <a:defRPr/>
            </a:pPr>
            <a:endParaRPr b="0" baseline="0" cap="none" i="0" kern="1200" kumimoji="0" lang="en-GB" noProof="0" normalizeH="0" spc="0" strike="noStrike" sz="2400" u="none">
              <a:ln>
                <a:noFill/>
              </a:ln>
              <a:solidFill>
                <a:prstClr val="white"/>
              </a:solidFill>
              <a:effectLst/>
              <a:uLnTx/>
              <a:uFillTx/>
              <a:latin typeface="Calibri"/>
              <a:ea typeface="+mn-ea"/>
              <a:cs typeface="+mn-cs"/>
            </a:endParaRPr>
          </a:p>
        </p:txBody>
      </p:sp>
      <p:sp>
        <p:nvSpPr>
          <p:cNvPr id="36" name="Rounded Rectangle 150">
            <a:extLst>
              <a:ext uri="{FF2B5EF4-FFF2-40B4-BE49-F238E27FC236}">
                <a16:creationId xmlns:a16="http://schemas.microsoft.com/office/drawing/2014/main" id="{335D1C4A-4443-441F-AFE8-7EE8D509D211}"/>
              </a:ext>
            </a:extLst>
          </p:cNvPr>
          <p:cNvSpPr/>
          <p:nvPr userDrawn="1"/>
        </p:nvSpPr>
        <p:spPr>
          <a:xfrm>
            <a:off x="5155443" y="1048731"/>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60960" compatLnSpc="1" forceAA="0" fromWordArt="0" horzOverflow="overflow" lIns="121920" numCol="1" rIns="121920" rot="0" rtlCol="0" spcCol="0" spcFirstLastPara="0" tIns="60960" vert="horz" vertOverflow="overflow" wrap="square">
            <a:prstTxWarp prst="textNoShape">
              <a:avLst/>
            </a:prstTxWarp>
            <a:noAutofit/>
          </a:bodyPr>
          <a:lstStyle/>
          <a:p>
            <a:pPr algn="ctr" defTabSz="914400" eaLnBrk="1" fontAlgn="auto" hangingPunct="1" indent="0" latinLnBrk="0" lvl="0" marL="0" marR="0" rtl="0">
              <a:lnSpc>
                <a:spcPct val="100000"/>
              </a:lnSpc>
              <a:spcBef>
                <a:spcPts val="0"/>
              </a:spcBef>
              <a:spcAft>
                <a:spcPts val="0"/>
              </a:spcAft>
              <a:buClrTx/>
              <a:buSzTx/>
              <a:buFontTx/>
              <a:buNone/>
              <a:tabLst/>
              <a:defRPr/>
            </a:pPr>
            <a:endParaRPr b="0" baseline="0" cap="none" i="0" kern="1200" kumimoji="0" lang="en-GB" noProof="0" normalizeH="0" spc="0" strike="noStrike" sz="2400" u="none">
              <a:ln>
                <a:noFill/>
              </a:ln>
              <a:solidFill>
                <a:prstClr val="white"/>
              </a:solidFill>
              <a:effectLst/>
              <a:uLnTx/>
              <a:uFillTx/>
              <a:latin typeface="Calibri"/>
              <a:ea typeface="+mn-ea"/>
              <a:cs typeface="+mn-cs"/>
            </a:endParaRPr>
          </a:p>
        </p:txBody>
      </p:sp>
      <p:sp>
        <p:nvSpPr>
          <p:cNvPr id="37" name="Rounded Rectangle 151">
            <a:extLst>
              <a:ext uri="{FF2B5EF4-FFF2-40B4-BE49-F238E27FC236}">
                <a16:creationId xmlns:a16="http://schemas.microsoft.com/office/drawing/2014/main" id="{B018F208-9C90-4787-B426-8BC45D682EE3}"/>
              </a:ext>
            </a:extLst>
          </p:cNvPr>
          <p:cNvSpPr/>
          <p:nvPr userDrawn="1"/>
        </p:nvSpPr>
        <p:spPr>
          <a:xfrm>
            <a:off x="5155443" y="2021262"/>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60960" compatLnSpc="1" forceAA="0" fromWordArt="0" horzOverflow="overflow" lIns="121920" numCol="1" rIns="121920" rot="0" rtlCol="0" spcCol="0" spcFirstLastPara="0" tIns="60960" vert="horz" vertOverflow="overflow" wrap="square">
            <a:prstTxWarp prst="textNoShape">
              <a:avLst/>
            </a:prstTxWarp>
            <a:noAutofit/>
          </a:bodyPr>
          <a:lstStyle/>
          <a:p>
            <a:pPr algn="ctr" defTabSz="914400" eaLnBrk="1" fontAlgn="auto" hangingPunct="1" indent="0" latinLnBrk="0" lvl="0" marL="0" marR="0" rtl="0">
              <a:lnSpc>
                <a:spcPct val="100000"/>
              </a:lnSpc>
              <a:spcBef>
                <a:spcPts val="0"/>
              </a:spcBef>
              <a:spcAft>
                <a:spcPts val="0"/>
              </a:spcAft>
              <a:buClrTx/>
              <a:buSzTx/>
              <a:buFontTx/>
              <a:buNone/>
              <a:tabLst/>
              <a:defRPr/>
            </a:pPr>
            <a:endParaRPr b="0" baseline="0" cap="none" i="0" kern="1200" kumimoji="0" lang="en-GB" noProof="0" normalizeH="0" spc="0" strike="noStrike" sz="2400" u="none">
              <a:ln>
                <a:noFill/>
              </a:ln>
              <a:solidFill>
                <a:prstClr val="white"/>
              </a:solidFill>
              <a:effectLst/>
              <a:uLnTx/>
              <a:uFillTx/>
              <a:latin typeface="Calibri"/>
              <a:ea typeface="+mn-ea"/>
              <a:cs typeface="+mn-cs"/>
            </a:endParaRPr>
          </a:p>
        </p:txBody>
      </p:sp>
      <p:sp>
        <p:nvSpPr>
          <p:cNvPr id="38" name="Rounded Rectangle 154">
            <a:extLst>
              <a:ext uri="{FF2B5EF4-FFF2-40B4-BE49-F238E27FC236}">
                <a16:creationId xmlns:a16="http://schemas.microsoft.com/office/drawing/2014/main" id="{43106871-86DB-48D0-AFF3-53892C5A85D3}"/>
              </a:ext>
            </a:extLst>
          </p:cNvPr>
          <p:cNvSpPr/>
          <p:nvPr userDrawn="1"/>
        </p:nvSpPr>
        <p:spPr>
          <a:xfrm>
            <a:off x="2107447" y="3961460"/>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60960" compatLnSpc="1" forceAA="0" fromWordArt="0" horzOverflow="overflow" lIns="121920" numCol="1" rIns="121920" rot="0" rtlCol="0" spcCol="0" spcFirstLastPara="0" tIns="60960" vert="horz" vertOverflow="overflow" wrap="square">
            <a:prstTxWarp prst="textNoShape">
              <a:avLst/>
            </a:prstTxWarp>
            <a:noAutofit/>
          </a:bodyPr>
          <a:lstStyle/>
          <a:p>
            <a:pPr algn="ctr" defTabSz="914400" eaLnBrk="1" fontAlgn="auto" hangingPunct="1" indent="0" latinLnBrk="0" lvl="0" marL="0" marR="0" rtl="0">
              <a:lnSpc>
                <a:spcPct val="100000"/>
              </a:lnSpc>
              <a:spcBef>
                <a:spcPts val="0"/>
              </a:spcBef>
              <a:spcAft>
                <a:spcPts val="0"/>
              </a:spcAft>
              <a:buClrTx/>
              <a:buSzTx/>
              <a:buFontTx/>
              <a:buNone/>
              <a:tabLst/>
              <a:defRPr/>
            </a:pPr>
            <a:endParaRPr b="0" baseline="0" cap="none" i="0" kern="1200" kumimoji="0" lang="en-GB" noProof="0" normalizeH="0" spc="0" strike="noStrike" sz="2400" u="none">
              <a:ln>
                <a:noFill/>
              </a:ln>
              <a:solidFill>
                <a:prstClr val="white"/>
              </a:solidFill>
              <a:effectLst/>
              <a:uLnTx/>
              <a:uFillTx/>
              <a:latin typeface="Calibri"/>
              <a:ea typeface="+mn-ea"/>
              <a:cs typeface="+mn-cs"/>
            </a:endParaRPr>
          </a:p>
        </p:txBody>
      </p:sp>
      <p:sp>
        <p:nvSpPr>
          <p:cNvPr id="39" name="Rounded Rectangle 155">
            <a:extLst>
              <a:ext uri="{FF2B5EF4-FFF2-40B4-BE49-F238E27FC236}">
                <a16:creationId xmlns:a16="http://schemas.microsoft.com/office/drawing/2014/main" id="{C30220C3-FF98-48E1-ADF7-200395EEDC1D}"/>
              </a:ext>
            </a:extLst>
          </p:cNvPr>
          <p:cNvSpPr/>
          <p:nvPr userDrawn="1"/>
        </p:nvSpPr>
        <p:spPr>
          <a:xfrm>
            <a:off x="5155443" y="5906523"/>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60960" compatLnSpc="1" forceAA="0" fromWordArt="0" horzOverflow="overflow" lIns="121920" numCol="1" rIns="121920" rot="0" rtlCol="0" spcCol="0" spcFirstLastPara="0" tIns="60960" vert="horz" vertOverflow="overflow" wrap="square">
            <a:prstTxWarp prst="textNoShape">
              <a:avLst/>
            </a:prstTxWarp>
            <a:noAutofit/>
          </a:bodyPr>
          <a:lstStyle/>
          <a:p>
            <a:pPr algn="ctr" defTabSz="914400" eaLnBrk="1" fontAlgn="auto" hangingPunct="1" indent="0" latinLnBrk="0" lvl="0" marL="0" marR="0" rtl="0">
              <a:lnSpc>
                <a:spcPct val="100000"/>
              </a:lnSpc>
              <a:spcBef>
                <a:spcPts val="0"/>
              </a:spcBef>
              <a:spcAft>
                <a:spcPts val="0"/>
              </a:spcAft>
              <a:buClrTx/>
              <a:buSzTx/>
              <a:buFontTx/>
              <a:buNone/>
              <a:tabLst/>
              <a:defRPr/>
            </a:pPr>
            <a:endParaRPr b="0" baseline="0" cap="none" i="0" kern="1200" kumimoji="0" lang="en-GB" noProof="0" normalizeH="0" spc="0" strike="noStrike" sz="2400" u="none">
              <a:ln>
                <a:noFill/>
              </a:ln>
              <a:solidFill>
                <a:prstClr val="white"/>
              </a:solidFill>
              <a:effectLst/>
              <a:uLnTx/>
              <a:uFillTx/>
              <a:latin typeface="Calibri"/>
              <a:ea typeface="+mn-ea"/>
              <a:cs typeface="+mn-cs"/>
            </a:endParaRPr>
          </a:p>
        </p:txBody>
      </p:sp>
      <p:sp>
        <p:nvSpPr>
          <p:cNvPr id="40" name="Rounded Rectangle 156">
            <a:extLst>
              <a:ext uri="{FF2B5EF4-FFF2-40B4-BE49-F238E27FC236}">
                <a16:creationId xmlns:a16="http://schemas.microsoft.com/office/drawing/2014/main" id="{F92D9658-5D8F-4E72-80E8-E48F804BCD57}"/>
              </a:ext>
            </a:extLst>
          </p:cNvPr>
          <p:cNvSpPr/>
          <p:nvPr userDrawn="1"/>
        </p:nvSpPr>
        <p:spPr>
          <a:xfrm>
            <a:off x="6171442" y="76200"/>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60960" compatLnSpc="1" forceAA="0" fromWordArt="0" horzOverflow="overflow" lIns="121920" numCol="1" rIns="121920" rot="0" rtlCol="0" spcCol="0" spcFirstLastPara="0" tIns="60960" vert="horz" vertOverflow="overflow" wrap="square">
            <a:prstTxWarp prst="textNoShape">
              <a:avLst/>
            </a:prstTxWarp>
            <a:noAutofit/>
          </a:bodyPr>
          <a:lstStyle/>
          <a:p>
            <a:pPr algn="ctr" defTabSz="914400" eaLnBrk="1" fontAlgn="auto" hangingPunct="1" indent="0" latinLnBrk="0" lvl="0" marL="0" marR="0" rtl="0">
              <a:lnSpc>
                <a:spcPct val="100000"/>
              </a:lnSpc>
              <a:spcBef>
                <a:spcPts val="0"/>
              </a:spcBef>
              <a:spcAft>
                <a:spcPts val="0"/>
              </a:spcAft>
              <a:buClrTx/>
              <a:buSzTx/>
              <a:buFontTx/>
              <a:buNone/>
              <a:tabLst/>
              <a:defRPr/>
            </a:pPr>
            <a:endParaRPr b="0" baseline="0" cap="none" i="0" kern="1200" kumimoji="0" lang="en-GB" noProof="0" normalizeH="0" spc="0" strike="noStrike" sz="2400" u="none">
              <a:ln>
                <a:noFill/>
              </a:ln>
              <a:solidFill>
                <a:prstClr val="white"/>
              </a:solidFill>
              <a:effectLst/>
              <a:uLnTx/>
              <a:uFillTx/>
              <a:latin typeface="Calibri"/>
              <a:ea typeface="+mn-ea"/>
              <a:cs typeface="+mn-cs"/>
            </a:endParaRPr>
          </a:p>
        </p:txBody>
      </p:sp>
      <p:sp>
        <p:nvSpPr>
          <p:cNvPr id="41" name="Rounded Rectangle 157">
            <a:extLst>
              <a:ext uri="{FF2B5EF4-FFF2-40B4-BE49-F238E27FC236}">
                <a16:creationId xmlns:a16="http://schemas.microsoft.com/office/drawing/2014/main" id="{2D149099-125D-41FC-9276-A449E801D650}"/>
              </a:ext>
            </a:extLst>
          </p:cNvPr>
          <p:cNvSpPr/>
          <p:nvPr userDrawn="1"/>
        </p:nvSpPr>
        <p:spPr>
          <a:xfrm>
            <a:off x="6171442" y="1048731"/>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60960" compatLnSpc="1" forceAA="0" fromWordArt="0" horzOverflow="overflow" lIns="121920" numCol="1" rIns="121920" rot="0" rtlCol="0" spcCol="0" spcFirstLastPara="0" tIns="60960" vert="horz" vertOverflow="overflow" wrap="square">
            <a:prstTxWarp prst="textNoShape">
              <a:avLst/>
            </a:prstTxWarp>
            <a:noAutofit/>
          </a:bodyPr>
          <a:lstStyle/>
          <a:p>
            <a:pPr algn="ctr" defTabSz="914400" eaLnBrk="1" fontAlgn="auto" hangingPunct="1" indent="0" latinLnBrk="0" lvl="0" marL="0" marR="0" rtl="0">
              <a:lnSpc>
                <a:spcPct val="100000"/>
              </a:lnSpc>
              <a:spcBef>
                <a:spcPts val="0"/>
              </a:spcBef>
              <a:spcAft>
                <a:spcPts val="0"/>
              </a:spcAft>
              <a:buClrTx/>
              <a:buSzTx/>
              <a:buFontTx/>
              <a:buNone/>
              <a:tabLst/>
              <a:defRPr/>
            </a:pPr>
            <a:endParaRPr b="0" baseline="0" cap="none" i="0" kern="1200" kumimoji="0" lang="en-GB" noProof="0" normalizeH="0" spc="0" strike="noStrike" sz="2400" u="none">
              <a:ln>
                <a:noFill/>
              </a:ln>
              <a:solidFill>
                <a:prstClr val="white"/>
              </a:solidFill>
              <a:effectLst/>
              <a:uLnTx/>
              <a:uFillTx/>
              <a:latin typeface="Calibri"/>
              <a:ea typeface="+mn-ea"/>
              <a:cs typeface="+mn-cs"/>
            </a:endParaRPr>
          </a:p>
        </p:txBody>
      </p:sp>
      <p:sp>
        <p:nvSpPr>
          <p:cNvPr id="42" name="Rounded Rectangle 158">
            <a:extLst>
              <a:ext uri="{FF2B5EF4-FFF2-40B4-BE49-F238E27FC236}">
                <a16:creationId xmlns:a16="http://schemas.microsoft.com/office/drawing/2014/main" id="{2A3818D5-45D1-4F39-B519-63C64B657A7A}"/>
              </a:ext>
            </a:extLst>
          </p:cNvPr>
          <p:cNvSpPr/>
          <p:nvPr userDrawn="1"/>
        </p:nvSpPr>
        <p:spPr>
          <a:xfrm>
            <a:off x="6171442" y="2021262"/>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60960" compatLnSpc="1" forceAA="0" fromWordArt="0" horzOverflow="overflow" lIns="121920" numCol="1" rIns="121920" rot="0" rtlCol="0" spcCol="0" spcFirstLastPara="0" tIns="60960" vert="horz" vertOverflow="overflow" wrap="square">
            <a:prstTxWarp prst="textNoShape">
              <a:avLst/>
            </a:prstTxWarp>
            <a:noAutofit/>
          </a:bodyPr>
          <a:lstStyle/>
          <a:p>
            <a:pPr algn="ctr" defTabSz="914400" eaLnBrk="1" fontAlgn="auto" hangingPunct="1" indent="0" latinLnBrk="0" lvl="0" marL="0" marR="0" rtl="0">
              <a:lnSpc>
                <a:spcPct val="100000"/>
              </a:lnSpc>
              <a:spcBef>
                <a:spcPts val="0"/>
              </a:spcBef>
              <a:spcAft>
                <a:spcPts val="0"/>
              </a:spcAft>
              <a:buClrTx/>
              <a:buSzTx/>
              <a:buFontTx/>
              <a:buNone/>
              <a:tabLst/>
              <a:defRPr/>
            </a:pPr>
            <a:endParaRPr b="0" baseline="0" cap="none" i="0" kern="1200" kumimoji="0" lang="en-GB" noProof="0" normalizeH="0" spc="0" strike="noStrike" sz="2400" u="none">
              <a:ln>
                <a:noFill/>
              </a:ln>
              <a:solidFill>
                <a:prstClr val="white"/>
              </a:solidFill>
              <a:effectLst/>
              <a:uLnTx/>
              <a:uFillTx/>
              <a:latin typeface="Calibri"/>
              <a:ea typeface="+mn-ea"/>
              <a:cs typeface="+mn-cs"/>
            </a:endParaRPr>
          </a:p>
        </p:txBody>
      </p:sp>
      <p:sp>
        <p:nvSpPr>
          <p:cNvPr id="43" name="Rounded Rectangle 161">
            <a:extLst>
              <a:ext uri="{FF2B5EF4-FFF2-40B4-BE49-F238E27FC236}">
                <a16:creationId xmlns:a16="http://schemas.microsoft.com/office/drawing/2014/main" id="{C98E1EFC-58D8-47AE-80BE-58B84EF09515}"/>
              </a:ext>
            </a:extLst>
          </p:cNvPr>
          <p:cNvSpPr/>
          <p:nvPr userDrawn="1"/>
        </p:nvSpPr>
        <p:spPr>
          <a:xfrm>
            <a:off x="6171442" y="4933992"/>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60960" compatLnSpc="1" forceAA="0" fromWordArt="0" horzOverflow="overflow" lIns="121920" numCol="1" rIns="121920" rot="0" rtlCol="0" spcCol="0" spcFirstLastPara="0" tIns="60960" vert="horz" vertOverflow="overflow" wrap="square">
            <a:prstTxWarp prst="textNoShape">
              <a:avLst/>
            </a:prstTxWarp>
            <a:noAutofit/>
          </a:bodyPr>
          <a:lstStyle/>
          <a:p>
            <a:pPr algn="ctr" defTabSz="914400" eaLnBrk="1" fontAlgn="auto" hangingPunct="1" indent="0" latinLnBrk="0" lvl="0" marL="0" marR="0" rtl="0">
              <a:lnSpc>
                <a:spcPct val="100000"/>
              </a:lnSpc>
              <a:spcBef>
                <a:spcPts val="0"/>
              </a:spcBef>
              <a:spcAft>
                <a:spcPts val="0"/>
              </a:spcAft>
              <a:buClrTx/>
              <a:buSzTx/>
              <a:buFontTx/>
              <a:buNone/>
              <a:tabLst/>
              <a:defRPr/>
            </a:pPr>
            <a:endParaRPr b="0" baseline="0" cap="none" i="0" kern="1200" kumimoji="0" lang="en-GB" noProof="0" normalizeH="0" spc="0" strike="noStrike" sz="2400" u="none">
              <a:ln>
                <a:noFill/>
              </a:ln>
              <a:solidFill>
                <a:prstClr val="white"/>
              </a:solidFill>
              <a:effectLst/>
              <a:uLnTx/>
              <a:uFillTx/>
              <a:latin typeface="Calibri"/>
              <a:ea typeface="+mn-ea"/>
              <a:cs typeface="+mn-cs"/>
            </a:endParaRPr>
          </a:p>
        </p:txBody>
      </p:sp>
      <p:sp>
        <p:nvSpPr>
          <p:cNvPr id="44" name="Rounded Rectangle 162">
            <a:extLst>
              <a:ext uri="{FF2B5EF4-FFF2-40B4-BE49-F238E27FC236}">
                <a16:creationId xmlns:a16="http://schemas.microsoft.com/office/drawing/2014/main" id="{536C0479-6E34-4557-BB20-675258F078EA}"/>
              </a:ext>
            </a:extLst>
          </p:cNvPr>
          <p:cNvSpPr/>
          <p:nvPr userDrawn="1"/>
        </p:nvSpPr>
        <p:spPr>
          <a:xfrm>
            <a:off x="6171442" y="5906523"/>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60960" compatLnSpc="1" forceAA="0" fromWordArt="0" horzOverflow="overflow" lIns="121920" numCol="1" rIns="121920" rot="0" rtlCol="0" spcCol="0" spcFirstLastPara="0" tIns="60960" vert="horz" vertOverflow="overflow" wrap="square">
            <a:prstTxWarp prst="textNoShape">
              <a:avLst/>
            </a:prstTxWarp>
            <a:noAutofit/>
          </a:bodyPr>
          <a:lstStyle/>
          <a:p>
            <a:pPr algn="ctr" defTabSz="914400" eaLnBrk="1" fontAlgn="auto" hangingPunct="1" indent="0" latinLnBrk="0" lvl="0" marL="0" marR="0" rtl="0">
              <a:lnSpc>
                <a:spcPct val="100000"/>
              </a:lnSpc>
              <a:spcBef>
                <a:spcPts val="0"/>
              </a:spcBef>
              <a:spcAft>
                <a:spcPts val="0"/>
              </a:spcAft>
              <a:buClrTx/>
              <a:buSzTx/>
              <a:buFontTx/>
              <a:buNone/>
              <a:tabLst/>
              <a:defRPr/>
            </a:pPr>
            <a:endParaRPr b="0" baseline="0" cap="none" i="0" kern="1200" kumimoji="0" lang="en-GB" noProof="0" normalizeH="0" spc="0" strike="noStrike" sz="2400" u="none">
              <a:ln>
                <a:noFill/>
              </a:ln>
              <a:solidFill>
                <a:prstClr val="white"/>
              </a:solidFill>
              <a:effectLst/>
              <a:uLnTx/>
              <a:uFillTx/>
              <a:latin typeface="Calibri"/>
              <a:ea typeface="+mn-ea"/>
              <a:cs typeface="+mn-cs"/>
            </a:endParaRPr>
          </a:p>
        </p:txBody>
      </p:sp>
      <p:sp>
        <p:nvSpPr>
          <p:cNvPr id="45" name="Rounded Rectangle 163">
            <a:extLst>
              <a:ext uri="{FF2B5EF4-FFF2-40B4-BE49-F238E27FC236}">
                <a16:creationId xmlns:a16="http://schemas.microsoft.com/office/drawing/2014/main" id="{81564C87-7106-4642-A6C1-1E030E3879CB}"/>
              </a:ext>
            </a:extLst>
          </p:cNvPr>
          <p:cNvSpPr/>
          <p:nvPr userDrawn="1"/>
        </p:nvSpPr>
        <p:spPr>
          <a:xfrm>
            <a:off x="7187440" y="76200"/>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60960" compatLnSpc="1" forceAA="0" fromWordArt="0" horzOverflow="overflow" lIns="121920" numCol="1" rIns="121920" rot="0" rtlCol="0" spcCol="0" spcFirstLastPara="0" tIns="60960" vert="horz" vertOverflow="overflow" wrap="square">
            <a:prstTxWarp prst="textNoShape">
              <a:avLst/>
            </a:prstTxWarp>
            <a:noAutofit/>
          </a:bodyPr>
          <a:lstStyle/>
          <a:p>
            <a:pPr algn="ctr" defTabSz="914400" eaLnBrk="1" fontAlgn="auto" hangingPunct="1" indent="0" latinLnBrk="0" lvl="0" marL="0" marR="0" rtl="0">
              <a:lnSpc>
                <a:spcPct val="100000"/>
              </a:lnSpc>
              <a:spcBef>
                <a:spcPts val="0"/>
              </a:spcBef>
              <a:spcAft>
                <a:spcPts val="0"/>
              </a:spcAft>
              <a:buClrTx/>
              <a:buSzTx/>
              <a:buFontTx/>
              <a:buNone/>
              <a:tabLst/>
              <a:defRPr/>
            </a:pPr>
            <a:endParaRPr b="0" baseline="0" cap="none" i="0" kern="1200" kumimoji="0" lang="en-GB" noProof="0" normalizeH="0" spc="0" strike="noStrike" sz="2400" u="none">
              <a:ln>
                <a:noFill/>
              </a:ln>
              <a:solidFill>
                <a:prstClr val="white"/>
              </a:solidFill>
              <a:effectLst/>
              <a:uLnTx/>
              <a:uFillTx/>
              <a:latin typeface="Calibri"/>
              <a:ea typeface="+mn-ea"/>
              <a:cs typeface="+mn-cs"/>
            </a:endParaRPr>
          </a:p>
        </p:txBody>
      </p:sp>
      <p:sp>
        <p:nvSpPr>
          <p:cNvPr id="46" name="Rounded Rectangle 164">
            <a:extLst>
              <a:ext uri="{FF2B5EF4-FFF2-40B4-BE49-F238E27FC236}">
                <a16:creationId xmlns:a16="http://schemas.microsoft.com/office/drawing/2014/main" id="{374842C4-F89C-496B-B5A8-54D2D8D2C0ED}"/>
              </a:ext>
            </a:extLst>
          </p:cNvPr>
          <p:cNvSpPr/>
          <p:nvPr userDrawn="1"/>
        </p:nvSpPr>
        <p:spPr>
          <a:xfrm>
            <a:off x="7187440" y="1048731"/>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60960" compatLnSpc="1" forceAA="0" fromWordArt="0" horzOverflow="overflow" lIns="121920" numCol="1" rIns="121920" rot="0" rtlCol="0" spcCol="0" spcFirstLastPara="0" tIns="60960" vert="horz" vertOverflow="overflow" wrap="square">
            <a:prstTxWarp prst="textNoShape">
              <a:avLst/>
            </a:prstTxWarp>
            <a:noAutofit/>
          </a:bodyPr>
          <a:lstStyle/>
          <a:p>
            <a:pPr algn="ctr" defTabSz="914400" eaLnBrk="1" fontAlgn="auto" hangingPunct="1" indent="0" latinLnBrk="0" lvl="0" marL="0" marR="0" rtl="0">
              <a:lnSpc>
                <a:spcPct val="100000"/>
              </a:lnSpc>
              <a:spcBef>
                <a:spcPts val="0"/>
              </a:spcBef>
              <a:spcAft>
                <a:spcPts val="0"/>
              </a:spcAft>
              <a:buClrTx/>
              <a:buSzTx/>
              <a:buFontTx/>
              <a:buNone/>
              <a:tabLst/>
              <a:defRPr/>
            </a:pPr>
            <a:endParaRPr b="0" baseline="0" cap="none" i="0" kern="1200" kumimoji="0" lang="en-GB" noProof="0" normalizeH="0" spc="0" strike="noStrike" sz="2400" u="none">
              <a:ln>
                <a:noFill/>
              </a:ln>
              <a:solidFill>
                <a:prstClr val="white"/>
              </a:solidFill>
              <a:effectLst/>
              <a:uLnTx/>
              <a:uFillTx/>
              <a:latin typeface="Calibri"/>
              <a:ea typeface="+mn-ea"/>
              <a:cs typeface="+mn-cs"/>
            </a:endParaRPr>
          </a:p>
        </p:txBody>
      </p:sp>
      <p:sp>
        <p:nvSpPr>
          <p:cNvPr id="47" name="Rounded Rectangle 165">
            <a:extLst>
              <a:ext uri="{FF2B5EF4-FFF2-40B4-BE49-F238E27FC236}">
                <a16:creationId xmlns:a16="http://schemas.microsoft.com/office/drawing/2014/main" id="{D14AD859-9E7F-4C01-BF18-E5803F24E4EE}"/>
              </a:ext>
            </a:extLst>
          </p:cNvPr>
          <p:cNvSpPr/>
          <p:nvPr userDrawn="1"/>
        </p:nvSpPr>
        <p:spPr>
          <a:xfrm>
            <a:off x="7187440" y="2021262"/>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60960" compatLnSpc="1" forceAA="0" fromWordArt="0" horzOverflow="overflow" lIns="121920" numCol="1" rIns="121920" rot="0" rtlCol="0" spcCol="0" spcFirstLastPara="0" tIns="60960" vert="horz" vertOverflow="overflow" wrap="square">
            <a:prstTxWarp prst="textNoShape">
              <a:avLst/>
            </a:prstTxWarp>
            <a:noAutofit/>
          </a:bodyPr>
          <a:lstStyle/>
          <a:p>
            <a:pPr algn="ctr" defTabSz="914400" eaLnBrk="1" fontAlgn="auto" hangingPunct="1" indent="0" latinLnBrk="0" lvl="0" marL="0" marR="0" rtl="0">
              <a:lnSpc>
                <a:spcPct val="100000"/>
              </a:lnSpc>
              <a:spcBef>
                <a:spcPts val="0"/>
              </a:spcBef>
              <a:spcAft>
                <a:spcPts val="0"/>
              </a:spcAft>
              <a:buClrTx/>
              <a:buSzTx/>
              <a:buFontTx/>
              <a:buNone/>
              <a:tabLst/>
              <a:defRPr/>
            </a:pPr>
            <a:endParaRPr b="0" baseline="0" cap="none" i="0" kern="1200" kumimoji="0" lang="en-GB" noProof="0" normalizeH="0" spc="0" strike="noStrike" sz="2400" u="none">
              <a:ln>
                <a:noFill/>
              </a:ln>
              <a:solidFill>
                <a:prstClr val="white"/>
              </a:solidFill>
              <a:effectLst/>
              <a:uLnTx/>
              <a:uFillTx/>
              <a:latin typeface="Calibri"/>
              <a:ea typeface="+mn-ea"/>
              <a:cs typeface="+mn-cs"/>
            </a:endParaRPr>
          </a:p>
        </p:txBody>
      </p:sp>
      <p:sp>
        <p:nvSpPr>
          <p:cNvPr id="48" name="Rounded Rectangle 167">
            <a:extLst>
              <a:ext uri="{FF2B5EF4-FFF2-40B4-BE49-F238E27FC236}">
                <a16:creationId xmlns:a16="http://schemas.microsoft.com/office/drawing/2014/main" id="{E26F2B93-3E76-4B50-B34A-1387554F1130}"/>
              </a:ext>
            </a:extLst>
          </p:cNvPr>
          <p:cNvSpPr/>
          <p:nvPr userDrawn="1"/>
        </p:nvSpPr>
        <p:spPr>
          <a:xfrm>
            <a:off x="75450" y="3961460"/>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60960" compatLnSpc="1" forceAA="0" fromWordArt="0" horzOverflow="overflow" lIns="121920" numCol="1" rIns="121920" rot="0" rtlCol="0" spcCol="0" spcFirstLastPara="0" tIns="60960" vert="horz" vertOverflow="overflow" wrap="square">
            <a:prstTxWarp prst="textNoShape">
              <a:avLst/>
            </a:prstTxWarp>
            <a:noAutofit/>
          </a:bodyPr>
          <a:lstStyle/>
          <a:p>
            <a:pPr algn="ctr" defTabSz="914400" eaLnBrk="1" fontAlgn="auto" hangingPunct="1" indent="0" latinLnBrk="0" lvl="0" marL="0" marR="0" rtl="0">
              <a:lnSpc>
                <a:spcPct val="100000"/>
              </a:lnSpc>
              <a:spcBef>
                <a:spcPts val="0"/>
              </a:spcBef>
              <a:spcAft>
                <a:spcPts val="0"/>
              </a:spcAft>
              <a:buClrTx/>
              <a:buSzTx/>
              <a:buFontTx/>
              <a:buNone/>
              <a:tabLst/>
              <a:defRPr/>
            </a:pPr>
            <a:endParaRPr b="0" baseline="0" cap="none" i="0" kern="1200" kumimoji="0" lang="en-GB" noProof="0" normalizeH="0" spc="0" strike="noStrike" sz="2400" u="none">
              <a:ln>
                <a:noFill/>
              </a:ln>
              <a:solidFill>
                <a:prstClr val="white"/>
              </a:solidFill>
              <a:effectLst/>
              <a:uLnTx/>
              <a:uFillTx/>
              <a:latin typeface="Calibri"/>
              <a:ea typeface="+mn-ea"/>
              <a:cs typeface="+mn-cs"/>
            </a:endParaRPr>
          </a:p>
        </p:txBody>
      </p:sp>
      <p:sp>
        <p:nvSpPr>
          <p:cNvPr id="49" name="Rounded Rectangle 168">
            <a:extLst>
              <a:ext uri="{FF2B5EF4-FFF2-40B4-BE49-F238E27FC236}">
                <a16:creationId xmlns:a16="http://schemas.microsoft.com/office/drawing/2014/main" id="{C8FBC93B-F713-490B-9F65-E595AA92EFFF}"/>
              </a:ext>
            </a:extLst>
          </p:cNvPr>
          <p:cNvSpPr/>
          <p:nvPr userDrawn="1"/>
        </p:nvSpPr>
        <p:spPr>
          <a:xfrm>
            <a:off x="7187440" y="4933992"/>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60960" compatLnSpc="1" forceAA="0" fromWordArt="0" horzOverflow="overflow" lIns="121920" numCol="1" rIns="121920" rot="0" rtlCol="0" spcCol="0" spcFirstLastPara="0" tIns="60960" vert="horz" vertOverflow="overflow" wrap="square">
            <a:prstTxWarp prst="textNoShape">
              <a:avLst/>
            </a:prstTxWarp>
            <a:noAutofit/>
          </a:bodyPr>
          <a:lstStyle/>
          <a:p>
            <a:pPr algn="ctr" defTabSz="914400" eaLnBrk="1" fontAlgn="auto" hangingPunct="1" indent="0" latinLnBrk="0" lvl="0" marL="0" marR="0" rtl="0">
              <a:lnSpc>
                <a:spcPct val="100000"/>
              </a:lnSpc>
              <a:spcBef>
                <a:spcPts val="0"/>
              </a:spcBef>
              <a:spcAft>
                <a:spcPts val="0"/>
              </a:spcAft>
              <a:buClrTx/>
              <a:buSzTx/>
              <a:buFontTx/>
              <a:buNone/>
              <a:tabLst/>
              <a:defRPr/>
            </a:pPr>
            <a:endParaRPr b="0" baseline="0" cap="none" i="0" kern="1200" kumimoji="0" lang="en-GB" noProof="0" normalizeH="0" spc="0" strike="noStrike" sz="2400" u="none">
              <a:ln>
                <a:noFill/>
              </a:ln>
              <a:solidFill>
                <a:prstClr val="white"/>
              </a:solidFill>
              <a:effectLst/>
              <a:uLnTx/>
              <a:uFillTx/>
              <a:latin typeface="Calibri"/>
              <a:ea typeface="+mn-ea"/>
              <a:cs typeface="+mn-cs"/>
            </a:endParaRPr>
          </a:p>
        </p:txBody>
      </p:sp>
      <p:sp>
        <p:nvSpPr>
          <p:cNvPr id="50" name="Rounded Rectangle 169">
            <a:extLst>
              <a:ext uri="{FF2B5EF4-FFF2-40B4-BE49-F238E27FC236}">
                <a16:creationId xmlns:a16="http://schemas.microsoft.com/office/drawing/2014/main" id="{53656BAD-DDF2-43E5-A9BB-ADE04B4FE8BF}"/>
              </a:ext>
            </a:extLst>
          </p:cNvPr>
          <p:cNvSpPr/>
          <p:nvPr userDrawn="1"/>
        </p:nvSpPr>
        <p:spPr>
          <a:xfrm>
            <a:off x="7187440" y="5906523"/>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60960" compatLnSpc="1" forceAA="0" fromWordArt="0" horzOverflow="overflow" lIns="121920" numCol="1" rIns="121920" rot="0" rtlCol="0" spcCol="0" spcFirstLastPara="0" tIns="60960" vert="horz" vertOverflow="overflow" wrap="square">
            <a:prstTxWarp prst="textNoShape">
              <a:avLst/>
            </a:prstTxWarp>
            <a:noAutofit/>
          </a:bodyPr>
          <a:lstStyle/>
          <a:p>
            <a:pPr algn="ctr" defTabSz="914400" eaLnBrk="1" fontAlgn="auto" hangingPunct="1" indent="0" latinLnBrk="0" lvl="0" marL="0" marR="0" rtl="0">
              <a:lnSpc>
                <a:spcPct val="100000"/>
              </a:lnSpc>
              <a:spcBef>
                <a:spcPts val="0"/>
              </a:spcBef>
              <a:spcAft>
                <a:spcPts val="0"/>
              </a:spcAft>
              <a:buClrTx/>
              <a:buSzTx/>
              <a:buFontTx/>
              <a:buNone/>
              <a:tabLst/>
              <a:defRPr/>
            </a:pPr>
            <a:endParaRPr b="0" baseline="0" cap="none" i="0" kern="1200" kumimoji="0" lang="en-GB" noProof="0" normalizeH="0" spc="0" strike="noStrike" sz="2400" u="none">
              <a:ln>
                <a:noFill/>
              </a:ln>
              <a:solidFill>
                <a:prstClr val="white"/>
              </a:solidFill>
              <a:effectLst/>
              <a:uLnTx/>
              <a:uFillTx/>
              <a:latin typeface="Calibri"/>
              <a:ea typeface="+mn-ea"/>
              <a:cs typeface="+mn-cs"/>
            </a:endParaRPr>
          </a:p>
        </p:txBody>
      </p:sp>
      <p:sp>
        <p:nvSpPr>
          <p:cNvPr id="51" name="Rounded Rectangle 170">
            <a:extLst>
              <a:ext uri="{FF2B5EF4-FFF2-40B4-BE49-F238E27FC236}">
                <a16:creationId xmlns:a16="http://schemas.microsoft.com/office/drawing/2014/main" id="{61CBB307-E4B6-4BEB-8589-CD576FA879AB}"/>
              </a:ext>
            </a:extLst>
          </p:cNvPr>
          <p:cNvSpPr/>
          <p:nvPr userDrawn="1"/>
        </p:nvSpPr>
        <p:spPr>
          <a:xfrm>
            <a:off x="8203439" y="76200"/>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60960" compatLnSpc="1" forceAA="0" fromWordArt="0" horzOverflow="overflow" lIns="121920" numCol="1" rIns="121920" rot="0" rtlCol="0" spcCol="0" spcFirstLastPara="0" tIns="60960" vert="horz" vertOverflow="overflow" wrap="square">
            <a:prstTxWarp prst="textNoShape">
              <a:avLst/>
            </a:prstTxWarp>
            <a:noAutofit/>
          </a:bodyPr>
          <a:lstStyle/>
          <a:p>
            <a:pPr algn="ctr" defTabSz="914400" eaLnBrk="1" fontAlgn="auto" hangingPunct="1" indent="0" latinLnBrk="0" lvl="0" marL="0" marR="0" rtl="0">
              <a:lnSpc>
                <a:spcPct val="100000"/>
              </a:lnSpc>
              <a:spcBef>
                <a:spcPts val="0"/>
              </a:spcBef>
              <a:spcAft>
                <a:spcPts val="0"/>
              </a:spcAft>
              <a:buClrTx/>
              <a:buSzTx/>
              <a:buFontTx/>
              <a:buNone/>
              <a:tabLst/>
              <a:defRPr/>
            </a:pPr>
            <a:endParaRPr b="0" baseline="0" cap="none" i="0" kern="1200" kumimoji="0" lang="en-GB" noProof="0" normalizeH="0" spc="0" strike="noStrike" sz="2400" u="none">
              <a:ln>
                <a:noFill/>
              </a:ln>
              <a:solidFill>
                <a:prstClr val="white"/>
              </a:solidFill>
              <a:effectLst/>
              <a:uLnTx/>
              <a:uFillTx/>
              <a:latin typeface="Calibri"/>
              <a:ea typeface="+mn-ea"/>
              <a:cs typeface="+mn-cs"/>
            </a:endParaRPr>
          </a:p>
        </p:txBody>
      </p:sp>
      <p:sp>
        <p:nvSpPr>
          <p:cNvPr id="52" name="Rounded Rectangle 171">
            <a:extLst>
              <a:ext uri="{FF2B5EF4-FFF2-40B4-BE49-F238E27FC236}">
                <a16:creationId xmlns:a16="http://schemas.microsoft.com/office/drawing/2014/main" id="{1F2D0354-CE92-4E9F-9B80-5ACE32C92A2F}"/>
              </a:ext>
            </a:extLst>
          </p:cNvPr>
          <p:cNvSpPr/>
          <p:nvPr userDrawn="1"/>
        </p:nvSpPr>
        <p:spPr>
          <a:xfrm>
            <a:off x="8203439" y="1048731"/>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60960" compatLnSpc="1" forceAA="0" fromWordArt="0" horzOverflow="overflow" lIns="121920" numCol="1" rIns="121920" rot="0" rtlCol="0" spcCol="0" spcFirstLastPara="0" tIns="60960" vert="horz" vertOverflow="overflow" wrap="square">
            <a:prstTxWarp prst="textNoShape">
              <a:avLst/>
            </a:prstTxWarp>
            <a:noAutofit/>
          </a:bodyPr>
          <a:lstStyle/>
          <a:p>
            <a:pPr algn="ctr" defTabSz="914400" eaLnBrk="1" fontAlgn="auto" hangingPunct="1" indent="0" latinLnBrk="0" lvl="0" marL="0" marR="0" rtl="0">
              <a:lnSpc>
                <a:spcPct val="100000"/>
              </a:lnSpc>
              <a:spcBef>
                <a:spcPts val="0"/>
              </a:spcBef>
              <a:spcAft>
                <a:spcPts val="0"/>
              </a:spcAft>
              <a:buClrTx/>
              <a:buSzTx/>
              <a:buFontTx/>
              <a:buNone/>
              <a:tabLst/>
              <a:defRPr/>
            </a:pPr>
            <a:endParaRPr b="0" baseline="0" cap="none" i="0" kern="1200" kumimoji="0" lang="en-GB" noProof="0" normalizeH="0" spc="0" strike="noStrike" sz="2400" u="none">
              <a:ln>
                <a:noFill/>
              </a:ln>
              <a:solidFill>
                <a:prstClr val="white"/>
              </a:solidFill>
              <a:effectLst/>
              <a:uLnTx/>
              <a:uFillTx/>
              <a:latin typeface="Calibri"/>
              <a:ea typeface="+mn-ea"/>
              <a:cs typeface="+mn-cs"/>
            </a:endParaRPr>
          </a:p>
        </p:txBody>
      </p:sp>
      <p:sp>
        <p:nvSpPr>
          <p:cNvPr id="53" name="Rounded Rectangle 174">
            <a:extLst>
              <a:ext uri="{FF2B5EF4-FFF2-40B4-BE49-F238E27FC236}">
                <a16:creationId xmlns:a16="http://schemas.microsoft.com/office/drawing/2014/main" id="{A1B1588F-CD40-4388-ABBC-93B84BECB424}"/>
              </a:ext>
            </a:extLst>
          </p:cNvPr>
          <p:cNvSpPr/>
          <p:nvPr userDrawn="1"/>
        </p:nvSpPr>
        <p:spPr>
          <a:xfrm>
            <a:off x="1082636" y="3961460"/>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60960" compatLnSpc="1" forceAA="0" fromWordArt="0" horzOverflow="overflow" lIns="121920" numCol="1" rIns="121920" rot="0" rtlCol="0" spcCol="0" spcFirstLastPara="0" tIns="60960" vert="horz" vertOverflow="overflow" wrap="square">
            <a:prstTxWarp prst="textNoShape">
              <a:avLst/>
            </a:prstTxWarp>
            <a:noAutofit/>
          </a:bodyPr>
          <a:lstStyle/>
          <a:p>
            <a:pPr algn="ctr" defTabSz="914400" eaLnBrk="1" fontAlgn="auto" hangingPunct="1" indent="0" latinLnBrk="0" lvl="0" marL="0" marR="0" rtl="0">
              <a:lnSpc>
                <a:spcPct val="100000"/>
              </a:lnSpc>
              <a:spcBef>
                <a:spcPts val="0"/>
              </a:spcBef>
              <a:spcAft>
                <a:spcPts val="0"/>
              </a:spcAft>
              <a:buClrTx/>
              <a:buSzTx/>
              <a:buFontTx/>
              <a:buNone/>
              <a:tabLst/>
              <a:defRPr/>
            </a:pPr>
            <a:endParaRPr b="0" baseline="0" cap="none" i="0" kern="1200" kumimoji="0" lang="en-GB" noProof="0" normalizeH="0" spc="0" strike="noStrike" sz="2400" u="none">
              <a:ln>
                <a:noFill/>
              </a:ln>
              <a:solidFill>
                <a:prstClr val="white"/>
              </a:solidFill>
              <a:effectLst/>
              <a:uLnTx/>
              <a:uFillTx/>
              <a:latin typeface="Calibri"/>
              <a:ea typeface="+mn-ea"/>
              <a:cs typeface="+mn-cs"/>
            </a:endParaRPr>
          </a:p>
        </p:txBody>
      </p:sp>
      <p:sp>
        <p:nvSpPr>
          <p:cNvPr id="54" name="Rounded Rectangle 175">
            <a:extLst>
              <a:ext uri="{FF2B5EF4-FFF2-40B4-BE49-F238E27FC236}">
                <a16:creationId xmlns:a16="http://schemas.microsoft.com/office/drawing/2014/main" id="{FDBD45B7-294D-4EEB-AC06-754C4516601F}"/>
              </a:ext>
            </a:extLst>
          </p:cNvPr>
          <p:cNvSpPr/>
          <p:nvPr userDrawn="1"/>
        </p:nvSpPr>
        <p:spPr>
          <a:xfrm>
            <a:off x="8203439" y="4933992"/>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60960" compatLnSpc="1" forceAA="0" fromWordArt="0" horzOverflow="overflow" lIns="121920" numCol="1" rIns="121920" rot="0" rtlCol="0" spcCol="0" spcFirstLastPara="0" tIns="60960" vert="horz" vertOverflow="overflow" wrap="square">
            <a:prstTxWarp prst="textNoShape">
              <a:avLst/>
            </a:prstTxWarp>
            <a:noAutofit/>
          </a:bodyPr>
          <a:lstStyle/>
          <a:p>
            <a:pPr algn="ctr" defTabSz="914400" eaLnBrk="1" fontAlgn="auto" hangingPunct="1" indent="0" latinLnBrk="0" lvl="0" marL="0" marR="0" rtl="0">
              <a:lnSpc>
                <a:spcPct val="100000"/>
              </a:lnSpc>
              <a:spcBef>
                <a:spcPts val="0"/>
              </a:spcBef>
              <a:spcAft>
                <a:spcPts val="0"/>
              </a:spcAft>
              <a:buClrTx/>
              <a:buSzTx/>
              <a:buFontTx/>
              <a:buNone/>
              <a:tabLst/>
              <a:defRPr/>
            </a:pPr>
            <a:endParaRPr b="0" baseline="0" cap="none" i="0" kern="1200" kumimoji="0" lang="en-GB" noProof="0" normalizeH="0" spc="0" strike="noStrike" sz="2400" u="none">
              <a:ln>
                <a:noFill/>
              </a:ln>
              <a:solidFill>
                <a:prstClr val="white"/>
              </a:solidFill>
              <a:effectLst/>
              <a:uLnTx/>
              <a:uFillTx/>
              <a:latin typeface="Calibri"/>
              <a:ea typeface="+mn-ea"/>
              <a:cs typeface="+mn-cs"/>
            </a:endParaRPr>
          </a:p>
        </p:txBody>
      </p:sp>
      <p:sp>
        <p:nvSpPr>
          <p:cNvPr id="55" name="Rounded Rectangle 176">
            <a:extLst>
              <a:ext uri="{FF2B5EF4-FFF2-40B4-BE49-F238E27FC236}">
                <a16:creationId xmlns:a16="http://schemas.microsoft.com/office/drawing/2014/main" id="{A8F4B78E-2569-4313-B6EF-2EB5FC349318}"/>
              </a:ext>
            </a:extLst>
          </p:cNvPr>
          <p:cNvSpPr/>
          <p:nvPr userDrawn="1"/>
        </p:nvSpPr>
        <p:spPr>
          <a:xfrm>
            <a:off x="8203439" y="5906523"/>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60960" compatLnSpc="1" forceAA="0" fromWordArt="0" horzOverflow="overflow" lIns="121920" numCol="1" rIns="121920" rot="0" rtlCol="0" spcCol="0" spcFirstLastPara="0" tIns="60960" vert="horz" vertOverflow="overflow" wrap="square">
            <a:prstTxWarp prst="textNoShape">
              <a:avLst/>
            </a:prstTxWarp>
            <a:noAutofit/>
          </a:bodyPr>
          <a:lstStyle/>
          <a:p>
            <a:pPr algn="ctr" defTabSz="914400" eaLnBrk="1" fontAlgn="auto" hangingPunct="1" indent="0" latinLnBrk="0" lvl="0" marL="0" marR="0" rtl="0">
              <a:lnSpc>
                <a:spcPct val="100000"/>
              </a:lnSpc>
              <a:spcBef>
                <a:spcPts val="0"/>
              </a:spcBef>
              <a:spcAft>
                <a:spcPts val="0"/>
              </a:spcAft>
              <a:buClrTx/>
              <a:buSzTx/>
              <a:buFontTx/>
              <a:buNone/>
              <a:tabLst/>
              <a:defRPr/>
            </a:pPr>
            <a:endParaRPr b="0" baseline="0" cap="none" i="0" kern="1200" kumimoji="0" lang="en-GB" noProof="0" normalizeH="0" spc="0" strike="noStrike" sz="2400" u="none">
              <a:ln>
                <a:noFill/>
              </a:ln>
              <a:solidFill>
                <a:prstClr val="white"/>
              </a:solidFill>
              <a:effectLst/>
              <a:uLnTx/>
              <a:uFillTx/>
              <a:latin typeface="Calibri"/>
              <a:ea typeface="+mn-ea"/>
              <a:cs typeface="+mn-cs"/>
            </a:endParaRPr>
          </a:p>
        </p:txBody>
      </p:sp>
      <p:sp>
        <p:nvSpPr>
          <p:cNvPr id="56" name="Rounded Rectangle 177">
            <a:extLst>
              <a:ext uri="{FF2B5EF4-FFF2-40B4-BE49-F238E27FC236}">
                <a16:creationId xmlns:a16="http://schemas.microsoft.com/office/drawing/2014/main" id="{426B3D2F-32B6-4A94-B91B-A3F9E2945161}"/>
              </a:ext>
            </a:extLst>
          </p:cNvPr>
          <p:cNvSpPr/>
          <p:nvPr userDrawn="1"/>
        </p:nvSpPr>
        <p:spPr>
          <a:xfrm>
            <a:off x="9219438" y="76200"/>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60960" compatLnSpc="1" forceAA="0" fromWordArt="0" horzOverflow="overflow" lIns="121920" numCol="1" rIns="121920" rot="0" rtlCol="0" spcCol="0" spcFirstLastPara="0" tIns="60960" vert="horz" vertOverflow="overflow" wrap="square">
            <a:prstTxWarp prst="textNoShape">
              <a:avLst/>
            </a:prstTxWarp>
            <a:noAutofit/>
          </a:bodyPr>
          <a:lstStyle/>
          <a:p>
            <a:pPr algn="ctr" defTabSz="914400" eaLnBrk="1" fontAlgn="auto" hangingPunct="1" indent="0" latinLnBrk="0" lvl="0" marL="0" marR="0" rtl="0">
              <a:lnSpc>
                <a:spcPct val="100000"/>
              </a:lnSpc>
              <a:spcBef>
                <a:spcPts val="0"/>
              </a:spcBef>
              <a:spcAft>
                <a:spcPts val="0"/>
              </a:spcAft>
              <a:buClrTx/>
              <a:buSzTx/>
              <a:buFontTx/>
              <a:buNone/>
              <a:tabLst/>
              <a:defRPr/>
            </a:pPr>
            <a:endParaRPr b="0" baseline="0" cap="none" i="0" kern="1200" kumimoji="0" lang="en-GB" noProof="0" normalizeH="0" spc="0" strike="noStrike" sz="2400" u="none">
              <a:ln>
                <a:noFill/>
              </a:ln>
              <a:solidFill>
                <a:prstClr val="white"/>
              </a:solidFill>
              <a:effectLst/>
              <a:uLnTx/>
              <a:uFillTx/>
              <a:latin typeface="Calibri"/>
              <a:ea typeface="+mn-ea"/>
              <a:cs typeface="+mn-cs"/>
            </a:endParaRPr>
          </a:p>
        </p:txBody>
      </p:sp>
      <p:sp>
        <p:nvSpPr>
          <p:cNvPr id="57" name="Rounded Rectangle 178">
            <a:extLst>
              <a:ext uri="{FF2B5EF4-FFF2-40B4-BE49-F238E27FC236}">
                <a16:creationId xmlns:a16="http://schemas.microsoft.com/office/drawing/2014/main" id="{BE0378B0-17A0-4791-AFC0-FC4369FC481C}"/>
              </a:ext>
            </a:extLst>
          </p:cNvPr>
          <p:cNvSpPr/>
          <p:nvPr userDrawn="1"/>
        </p:nvSpPr>
        <p:spPr>
          <a:xfrm>
            <a:off x="9219438" y="1048731"/>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60960" compatLnSpc="1" forceAA="0" fromWordArt="0" horzOverflow="overflow" lIns="121920" numCol="1" rIns="121920" rot="0" rtlCol="0" spcCol="0" spcFirstLastPara="0" tIns="60960" vert="horz" vertOverflow="overflow" wrap="square">
            <a:prstTxWarp prst="textNoShape">
              <a:avLst/>
            </a:prstTxWarp>
            <a:noAutofit/>
          </a:bodyPr>
          <a:lstStyle/>
          <a:p>
            <a:pPr algn="ctr" defTabSz="914400" eaLnBrk="1" fontAlgn="auto" hangingPunct="1" indent="0" latinLnBrk="0" lvl="0" marL="0" marR="0" rtl="0">
              <a:lnSpc>
                <a:spcPct val="100000"/>
              </a:lnSpc>
              <a:spcBef>
                <a:spcPts val="0"/>
              </a:spcBef>
              <a:spcAft>
                <a:spcPts val="0"/>
              </a:spcAft>
              <a:buClrTx/>
              <a:buSzTx/>
              <a:buFontTx/>
              <a:buNone/>
              <a:tabLst/>
              <a:defRPr/>
            </a:pPr>
            <a:endParaRPr b="0" baseline="0" cap="none" i="0" kern="1200" kumimoji="0" lang="en-GB" noProof="0" normalizeH="0" spc="0" strike="noStrike" sz="2400" u="none">
              <a:ln>
                <a:noFill/>
              </a:ln>
              <a:solidFill>
                <a:prstClr val="white"/>
              </a:solidFill>
              <a:effectLst/>
              <a:uLnTx/>
              <a:uFillTx/>
              <a:latin typeface="Calibri"/>
              <a:ea typeface="+mn-ea"/>
              <a:cs typeface="+mn-cs"/>
            </a:endParaRPr>
          </a:p>
        </p:txBody>
      </p:sp>
      <p:sp>
        <p:nvSpPr>
          <p:cNvPr id="58" name="Rounded Rectangle 181">
            <a:extLst>
              <a:ext uri="{FF2B5EF4-FFF2-40B4-BE49-F238E27FC236}">
                <a16:creationId xmlns:a16="http://schemas.microsoft.com/office/drawing/2014/main" id="{EE5A9E5F-0D70-49C4-9A1D-C8B5522A3565}"/>
              </a:ext>
            </a:extLst>
          </p:cNvPr>
          <p:cNvSpPr/>
          <p:nvPr userDrawn="1"/>
        </p:nvSpPr>
        <p:spPr>
          <a:xfrm>
            <a:off x="9219438" y="3961460"/>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60960" compatLnSpc="1" forceAA="0" fromWordArt="0" horzOverflow="overflow" lIns="121920" numCol="1" rIns="121920" rot="0" rtlCol="0" spcCol="0" spcFirstLastPara="0" tIns="60960" vert="horz" vertOverflow="overflow" wrap="square">
            <a:prstTxWarp prst="textNoShape">
              <a:avLst/>
            </a:prstTxWarp>
            <a:noAutofit/>
          </a:bodyPr>
          <a:lstStyle/>
          <a:p>
            <a:pPr algn="ctr" defTabSz="914400" eaLnBrk="1" fontAlgn="auto" hangingPunct="1" indent="0" latinLnBrk="0" lvl="0" marL="0" marR="0" rtl="0">
              <a:lnSpc>
                <a:spcPct val="100000"/>
              </a:lnSpc>
              <a:spcBef>
                <a:spcPts val="0"/>
              </a:spcBef>
              <a:spcAft>
                <a:spcPts val="0"/>
              </a:spcAft>
              <a:buClrTx/>
              <a:buSzTx/>
              <a:buFontTx/>
              <a:buNone/>
              <a:tabLst/>
              <a:defRPr/>
            </a:pPr>
            <a:endParaRPr b="0" baseline="0" cap="none" i="0" kern="1200" kumimoji="0" lang="en-GB" noProof="0" normalizeH="0" spc="0" strike="noStrike" sz="2400" u="none">
              <a:ln>
                <a:noFill/>
              </a:ln>
              <a:solidFill>
                <a:prstClr val="white"/>
              </a:solidFill>
              <a:effectLst/>
              <a:uLnTx/>
              <a:uFillTx/>
              <a:latin typeface="Calibri"/>
              <a:ea typeface="+mn-ea"/>
              <a:cs typeface="+mn-cs"/>
            </a:endParaRPr>
          </a:p>
        </p:txBody>
      </p:sp>
      <p:sp>
        <p:nvSpPr>
          <p:cNvPr id="59" name="Rounded Rectangle 182">
            <a:extLst>
              <a:ext uri="{FF2B5EF4-FFF2-40B4-BE49-F238E27FC236}">
                <a16:creationId xmlns:a16="http://schemas.microsoft.com/office/drawing/2014/main" id="{8EF6461A-8F97-4C5B-96B9-5BB0CD0A9B41}"/>
              </a:ext>
            </a:extLst>
          </p:cNvPr>
          <p:cNvSpPr/>
          <p:nvPr userDrawn="1"/>
        </p:nvSpPr>
        <p:spPr>
          <a:xfrm>
            <a:off x="9219438" y="4933992"/>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60960" compatLnSpc="1" forceAA="0" fromWordArt="0" horzOverflow="overflow" lIns="121920" numCol="1" rIns="121920" rot="0" rtlCol="0" spcCol="0" spcFirstLastPara="0" tIns="60960" vert="horz" vertOverflow="overflow" wrap="square">
            <a:prstTxWarp prst="textNoShape">
              <a:avLst/>
            </a:prstTxWarp>
            <a:noAutofit/>
          </a:bodyPr>
          <a:lstStyle/>
          <a:p>
            <a:pPr algn="ctr" defTabSz="914400" eaLnBrk="1" fontAlgn="auto" hangingPunct="1" indent="0" latinLnBrk="0" lvl="0" marL="0" marR="0" rtl="0">
              <a:lnSpc>
                <a:spcPct val="100000"/>
              </a:lnSpc>
              <a:spcBef>
                <a:spcPts val="0"/>
              </a:spcBef>
              <a:spcAft>
                <a:spcPts val="0"/>
              </a:spcAft>
              <a:buClrTx/>
              <a:buSzTx/>
              <a:buFontTx/>
              <a:buNone/>
              <a:tabLst/>
              <a:defRPr/>
            </a:pPr>
            <a:endParaRPr b="0" baseline="0" cap="none" i="0" kern="1200" kumimoji="0" lang="en-GB" noProof="0" normalizeH="0" spc="0" strike="noStrike" sz="2400" u="none">
              <a:ln>
                <a:noFill/>
              </a:ln>
              <a:solidFill>
                <a:prstClr val="white"/>
              </a:solidFill>
              <a:effectLst/>
              <a:uLnTx/>
              <a:uFillTx/>
              <a:latin typeface="Calibri"/>
              <a:ea typeface="+mn-ea"/>
              <a:cs typeface="+mn-cs"/>
            </a:endParaRPr>
          </a:p>
        </p:txBody>
      </p:sp>
      <p:sp>
        <p:nvSpPr>
          <p:cNvPr id="60" name="Rounded Rectangle 183">
            <a:extLst>
              <a:ext uri="{FF2B5EF4-FFF2-40B4-BE49-F238E27FC236}">
                <a16:creationId xmlns:a16="http://schemas.microsoft.com/office/drawing/2014/main" id="{5419355D-A2AE-45C3-8291-C5D85ECC25BF}"/>
              </a:ext>
            </a:extLst>
          </p:cNvPr>
          <p:cNvSpPr/>
          <p:nvPr userDrawn="1"/>
        </p:nvSpPr>
        <p:spPr>
          <a:xfrm>
            <a:off x="9219438" y="5906523"/>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60960" compatLnSpc="1" forceAA="0" fromWordArt="0" horzOverflow="overflow" lIns="121920" numCol="1" rIns="121920" rot="0" rtlCol="0" spcCol="0" spcFirstLastPara="0" tIns="60960" vert="horz" vertOverflow="overflow" wrap="square">
            <a:prstTxWarp prst="textNoShape">
              <a:avLst/>
            </a:prstTxWarp>
            <a:noAutofit/>
          </a:bodyPr>
          <a:lstStyle/>
          <a:p>
            <a:pPr algn="ctr" defTabSz="914400" eaLnBrk="1" fontAlgn="auto" hangingPunct="1" indent="0" latinLnBrk="0" lvl="0" marL="0" marR="0" rtl="0">
              <a:lnSpc>
                <a:spcPct val="100000"/>
              </a:lnSpc>
              <a:spcBef>
                <a:spcPts val="0"/>
              </a:spcBef>
              <a:spcAft>
                <a:spcPts val="0"/>
              </a:spcAft>
              <a:buClrTx/>
              <a:buSzTx/>
              <a:buFontTx/>
              <a:buNone/>
              <a:tabLst/>
              <a:defRPr/>
            </a:pPr>
            <a:endParaRPr b="0" baseline="0" cap="none" i="0" kern="1200" kumimoji="0" lang="en-GB" noProof="0" normalizeH="0" spc="0" strike="noStrike" sz="2400" u="none">
              <a:ln>
                <a:noFill/>
              </a:ln>
              <a:solidFill>
                <a:prstClr val="white"/>
              </a:solidFill>
              <a:effectLst/>
              <a:uLnTx/>
              <a:uFillTx/>
              <a:latin typeface="Calibri"/>
              <a:ea typeface="+mn-ea"/>
              <a:cs typeface="+mn-cs"/>
            </a:endParaRPr>
          </a:p>
        </p:txBody>
      </p:sp>
      <p:sp>
        <p:nvSpPr>
          <p:cNvPr id="61" name="Rounded Rectangle 184">
            <a:extLst>
              <a:ext uri="{FF2B5EF4-FFF2-40B4-BE49-F238E27FC236}">
                <a16:creationId xmlns:a16="http://schemas.microsoft.com/office/drawing/2014/main" id="{5BCCE52F-4949-413D-89A1-61ED8C11DF96}"/>
              </a:ext>
            </a:extLst>
          </p:cNvPr>
          <p:cNvSpPr/>
          <p:nvPr userDrawn="1"/>
        </p:nvSpPr>
        <p:spPr>
          <a:xfrm>
            <a:off x="10225276" y="76200"/>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60960" compatLnSpc="1" forceAA="0" fromWordArt="0" horzOverflow="overflow" lIns="121920" numCol="1" rIns="121920" rot="0" rtlCol="0" spcCol="0" spcFirstLastPara="0" tIns="60960" vert="horz" vertOverflow="overflow" wrap="square">
            <a:prstTxWarp prst="textNoShape">
              <a:avLst/>
            </a:prstTxWarp>
            <a:noAutofit/>
          </a:bodyPr>
          <a:lstStyle/>
          <a:p>
            <a:pPr algn="ctr" defTabSz="914400" eaLnBrk="1" fontAlgn="auto" hangingPunct="1" indent="0" latinLnBrk="0" lvl="0" marL="0" marR="0" rtl="0">
              <a:lnSpc>
                <a:spcPct val="100000"/>
              </a:lnSpc>
              <a:spcBef>
                <a:spcPts val="0"/>
              </a:spcBef>
              <a:spcAft>
                <a:spcPts val="0"/>
              </a:spcAft>
              <a:buClrTx/>
              <a:buSzTx/>
              <a:buFontTx/>
              <a:buNone/>
              <a:tabLst/>
              <a:defRPr/>
            </a:pPr>
            <a:endParaRPr b="0" baseline="0" cap="none" i="0" kern="1200" kumimoji="0" lang="en-GB" noProof="0" normalizeH="0" spc="0" strike="noStrike" sz="2400" u="none">
              <a:ln>
                <a:noFill/>
              </a:ln>
              <a:solidFill>
                <a:prstClr val="white"/>
              </a:solidFill>
              <a:effectLst/>
              <a:uLnTx/>
              <a:uFillTx/>
              <a:latin typeface="Calibri"/>
              <a:ea typeface="+mn-ea"/>
              <a:cs typeface="+mn-cs"/>
            </a:endParaRPr>
          </a:p>
        </p:txBody>
      </p:sp>
      <p:sp>
        <p:nvSpPr>
          <p:cNvPr id="62" name="Rounded Rectangle 185">
            <a:extLst>
              <a:ext uri="{FF2B5EF4-FFF2-40B4-BE49-F238E27FC236}">
                <a16:creationId xmlns:a16="http://schemas.microsoft.com/office/drawing/2014/main" id="{C88D782C-9563-43DD-A2C4-C1A3A90B5270}"/>
              </a:ext>
            </a:extLst>
          </p:cNvPr>
          <p:cNvSpPr/>
          <p:nvPr userDrawn="1"/>
        </p:nvSpPr>
        <p:spPr>
          <a:xfrm>
            <a:off x="10225276" y="1048731"/>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60960" compatLnSpc="1" forceAA="0" fromWordArt="0" horzOverflow="overflow" lIns="121920" numCol="1" rIns="121920" rot="0" rtlCol="0" spcCol="0" spcFirstLastPara="0" tIns="60960" vert="horz" vertOverflow="overflow" wrap="square">
            <a:prstTxWarp prst="textNoShape">
              <a:avLst/>
            </a:prstTxWarp>
            <a:noAutofit/>
          </a:bodyPr>
          <a:lstStyle/>
          <a:p>
            <a:pPr algn="ctr" defTabSz="914400" eaLnBrk="1" fontAlgn="auto" hangingPunct="1" indent="0" latinLnBrk="0" lvl="0" marL="0" marR="0" rtl="0">
              <a:lnSpc>
                <a:spcPct val="100000"/>
              </a:lnSpc>
              <a:spcBef>
                <a:spcPts val="0"/>
              </a:spcBef>
              <a:spcAft>
                <a:spcPts val="0"/>
              </a:spcAft>
              <a:buClrTx/>
              <a:buSzTx/>
              <a:buFontTx/>
              <a:buNone/>
              <a:tabLst/>
              <a:defRPr/>
            </a:pPr>
            <a:endParaRPr b="0" baseline="0" cap="none" i="0" kern="1200" kumimoji="0" lang="en-GB" noProof="0" normalizeH="0" spc="0" strike="noStrike" sz="2400" u="none">
              <a:ln>
                <a:noFill/>
              </a:ln>
              <a:solidFill>
                <a:prstClr val="white"/>
              </a:solidFill>
              <a:effectLst/>
              <a:uLnTx/>
              <a:uFillTx/>
              <a:latin typeface="Calibri"/>
              <a:ea typeface="+mn-ea"/>
              <a:cs typeface="+mn-cs"/>
            </a:endParaRPr>
          </a:p>
        </p:txBody>
      </p:sp>
      <p:sp>
        <p:nvSpPr>
          <p:cNvPr id="63" name="Rounded Rectangle 187">
            <a:extLst>
              <a:ext uri="{FF2B5EF4-FFF2-40B4-BE49-F238E27FC236}">
                <a16:creationId xmlns:a16="http://schemas.microsoft.com/office/drawing/2014/main" id="{8961A74C-1CFC-4AF1-B702-54E34103FE2A}"/>
              </a:ext>
            </a:extLst>
          </p:cNvPr>
          <p:cNvSpPr/>
          <p:nvPr userDrawn="1"/>
        </p:nvSpPr>
        <p:spPr>
          <a:xfrm>
            <a:off x="10225276" y="2993792"/>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60960" compatLnSpc="1" forceAA="0" fromWordArt="0" horzOverflow="overflow" lIns="121920" numCol="1" rIns="121920" rot="0" rtlCol="0" spcCol="0" spcFirstLastPara="0" tIns="60960" vert="horz" vertOverflow="overflow" wrap="square">
            <a:prstTxWarp prst="textNoShape">
              <a:avLst/>
            </a:prstTxWarp>
            <a:noAutofit/>
          </a:bodyPr>
          <a:lstStyle/>
          <a:p>
            <a:pPr algn="ctr" defTabSz="914400" eaLnBrk="1" fontAlgn="auto" hangingPunct="1" indent="0" latinLnBrk="0" lvl="0" marL="0" marR="0" rtl="0">
              <a:lnSpc>
                <a:spcPct val="100000"/>
              </a:lnSpc>
              <a:spcBef>
                <a:spcPts val="0"/>
              </a:spcBef>
              <a:spcAft>
                <a:spcPts val="0"/>
              </a:spcAft>
              <a:buClrTx/>
              <a:buSzTx/>
              <a:buFontTx/>
              <a:buNone/>
              <a:tabLst/>
              <a:defRPr/>
            </a:pPr>
            <a:endParaRPr b="0" baseline="0" cap="none" i="0" kern="1200" kumimoji="0" lang="en-GB" noProof="0" normalizeH="0" spc="0" strike="noStrike" sz="2400" u="none">
              <a:ln>
                <a:noFill/>
              </a:ln>
              <a:solidFill>
                <a:prstClr val="white"/>
              </a:solidFill>
              <a:effectLst/>
              <a:uLnTx/>
              <a:uFillTx/>
              <a:latin typeface="Calibri"/>
              <a:ea typeface="+mn-ea"/>
              <a:cs typeface="+mn-cs"/>
            </a:endParaRPr>
          </a:p>
        </p:txBody>
      </p:sp>
      <p:sp>
        <p:nvSpPr>
          <p:cNvPr id="64" name="Rounded Rectangle 188">
            <a:extLst>
              <a:ext uri="{FF2B5EF4-FFF2-40B4-BE49-F238E27FC236}">
                <a16:creationId xmlns:a16="http://schemas.microsoft.com/office/drawing/2014/main" id="{276F3972-7502-4B81-807F-BB61E49CF919}"/>
              </a:ext>
            </a:extLst>
          </p:cNvPr>
          <p:cNvSpPr/>
          <p:nvPr userDrawn="1"/>
        </p:nvSpPr>
        <p:spPr>
          <a:xfrm>
            <a:off x="10225276" y="3961460"/>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60960" compatLnSpc="1" forceAA="0" fromWordArt="0" horzOverflow="overflow" lIns="121920" numCol="1" rIns="121920" rot="0" rtlCol="0" spcCol="0" spcFirstLastPara="0" tIns="60960" vert="horz" vertOverflow="overflow" wrap="square">
            <a:prstTxWarp prst="textNoShape">
              <a:avLst/>
            </a:prstTxWarp>
            <a:noAutofit/>
          </a:bodyPr>
          <a:lstStyle/>
          <a:p>
            <a:pPr algn="ctr" defTabSz="914400" eaLnBrk="1" fontAlgn="auto" hangingPunct="1" indent="0" latinLnBrk="0" lvl="0" marL="0" marR="0" rtl="0">
              <a:lnSpc>
                <a:spcPct val="100000"/>
              </a:lnSpc>
              <a:spcBef>
                <a:spcPts val="0"/>
              </a:spcBef>
              <a:spcAft>
                <a:spcPts val="0"/>
              </a:spcAft>
              <a:buClrTx/>
              <a:buSzTx/>
              <a:buFontTx/>
              <a:buNone/>
              <a:tabLst/>
              <a:defRPr/>
            </a:pPr>
            <a:endParaRPr b="0" baseline="0" cap="none" i="0" kern="1200" kumimoji="0" lang="en-GB" noProof="0" normalizeH="0" spc="0" strike="noStrike" sz="2400" u="none">
              <a:ln>
                <a:noFill/>
              </a:ln>
              <a:solidFill>
                <a:prstClr val="white"/>
              </a:solidFill>
              <a:effectLst/>
              <a:uLnTx/>
              <a:uFillTx/>
              <a:latin typeface="Calibri"/>
              <a:ea typeface="+mn-ea"/>
              <a:cs typeface="+mn-cs"/>
            </a:endParaRPr>
          </a:p>
        </p:txBody>
      </p:sp>
      <p:sp>
        <p:nvSpPr>
          <p:cNvPr id="65" name="Rounded Rectangle 189">
            <a:extLst>
              <a:ext uri="{FF2B5EF4-FFF2-40B4-BE49-F238E27FC236}">
                <a16:creationId xmlns:a16="http://schemas.microsoft.com/office/drawing/2014/main" id="{67235AB5-BA8A-428B-9F2D-3B840323C4C0}"/>
              </a:ext>
            </a:extLst>
          </p:cNvPr>
          <p:cNvSpPr/>
          <p:nvPr userDrawn="1"/>
        </p:nvSpPr>
        <p:spPr>
          <a:xfrm>
            <a:off x="10225276" y="4933992"/>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60960" compatLnSpc="1" forceAA="0" fromWordArt="0" horzOverflow="overflow" lIns="121920" numCol="1" rIns="121920" rot="0" rtlCol="0" spcCol="0" spcFirstLastPara="0" tIns="60960" vert="horz" vertOverflow="overflow" wrap="square">
            <a:prstTxWarp prst="textNoShape">
              <a:avLst/>
            </a:prstTxWarp>
            <a:noAutofit/>
          </a:bodyPr>
          <a:lstStyle/>
          <a:p>
            <a:pPr algn="ctr" defTabSz="914400" eaLnBrk="1" fontAlgn="auto" hangingPunct="1" indent="0" latinLnBrk="0" lvl="0" marL="0" marR="0" rtl="0">
              <a:lnSpc>
                <a:spcPct val="100000"/>
              </a:lnSpc>
              <a:spcBef>
                <a:spcPts val="0"/>
              </a:spcBef>
              <a:spcAft>
                <a:spcPts val="0"/>
              </a:spcAft>
              <a:buClrTx/>
              <a:buSzTx/>
              <a:buFontTx/>
              <a:buNone/>
              <a:tabLst/>
              <a:defRPr/>
            </a:pPr>
            <a:endParaRPr b="0" baseline="0" cap="none" i="0" kern="1200" kumimoji="0" lang="en-GB" noProof="0" normalizeH="0" spc="0" strike="noStrike" sz="2400" u="none">
              <a:ln>
                <a:noFill/>
              </a:ln>
              <a:solidFill>
                <a:prstClr val="white"/>
              </a:solidFill>
              <a:effectLst/>
              <a:uLnTx/>
              <a:uFillTx/>
              <a:latin typeface="Calibri"/>
              <a:ea typeface="+mn-ea"/>
              <a:cs typeface="+mn-cs"/>
            </a:endParaRPr>
          </a:p>
        </p:txBody>
      </p:sp>
      <p:sp>
        <p:nvSpPr>
          <p:cNvPr id="66" name="Rounded Rectangle 190">
            <a:extLst>
              <a:ext uri="{FF2B5EF4-FFF2-40B4-BE49-F238E27FC236}">
                <a16:creationId xmlns:a16="http://schemas.microsoft.com/office/drawing/2014/main" id="{35A46761-DDF6-46AD-8166-3AF90A39F481}"/>
              </a:ext>
            </a:extLst>
          </p:cNvPr>
          <p:cNvSpPr/>
          <p:nvPr userDrawn="1"/>
        </p:nvSpPr>
        <p:spPr>
          <a:xfrm>
            <a:off x="10225276" y="5906523"/>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60960" compatLnSpc="1" forceAA="0" fromWordArt="0" horzOverflow="overflow" lIns="121920" numCol="1" rIns="121920" rot="0" rtlCol="0" spcCol="0" spcFirstLastPara="0" tIns="60960" vert="horz" vertOverflow="overflow" wrap="square">
            <a:prstTxWarp prst="textNoShape">
              <a:avLst/>
            </a:prstTxWarp>
            <a:noAutofit/>
          </a:bodyPr>
          <a:lstStyle/>
          <a:p>
            <a:pPr algn="ctr" defTabSz="914400" eaLnBrk="1" fontAlgn="auto" hangingPunct="1" indent="0" latinLnBrk="0" lvl="0" marL="0" marR="0" rtl="0">
              <a:lnSpc>
                <a:spcPct val="100000"/>
              </a:lnSpc>
              <a:spcBef>
                <a:spcPts val="0"/>
              </a:spcBef>
              <a:spcAft>
                <a:spcPts val="0"/>
              </a:spcAft>
              <a:buClrTx/>
              <a:buSzTx/>
              <a:buFontTx/>
              <a:buNone/>
              <a:tabLst/>
              <a:defRPr/>
            </a:pPr>
            <a:endParaRPr b="0" baseline="0" cap="none" i="0" kern="1200" kumimoji="0" lang="en-GB" noProof="0" normalizeH="0" spc="0" strike="noStrike" sz="2400" u="none">
              <a:ln>
                <a:noFill/>
              </a:ln>
              <a:solidFill>
                <a:prstClr val="white"/>
              </a:solidFill>
              <a:effectLst/>
              <a:uLnTx/>
              <a:uFillTx/>
              <a:latin typeface="Calibri"/>
              <a:ea typeface="+mn-ea"/>
              <a:cs typeface="+mn-cs"/>
            </a:endParaRPr>
          </a:p>
        </p:txBody>
      </p:sp>
      <p:sp>
        <p:nvSpPr>
          <p:cNvPr id="67" name="Rounded Rectangle 191">
            <a:extLst>
              <a:ext uri="{FF2B5EF4-FFF2-40B4-BE49-F238E27FC236}">
                <a16:creationId xmlns:a16="http://schemas.microsoft.com/office/drawing/2014/main" id="{D798538F-5E84-4002-AA7F-8F6E52B66B15}"/>
              </a:ext>
            </a:extLst>
          </p:cNvPr>
          <p:cNvSpPr/>
          <p:nvPr userDrawn="1"/>
        </p:nvSpPr>
        <p:spPr>
          <a:xfrm>
            <a:off x="11241275" y="76200"/>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60960" compatLnSpc="1" forceAA="0" fromWordArt="0" horzOverflow="overflow" lIns="121920" numCol="1" rIns="121920" rot="0" rtlCol="0" spcCol="0" spcFirstLastPara="0" tIns="60960" vert="horz" vertOverflow="overflow" wrap="square">
            <a:prstTxWarp prst="textNoShape">
              <a:avLst/>
            </a:prstTxWarp>
            <a:noAutofit/>
          </a:bodyPr>
          <a:lstStyle/>
          <a:p>
            <a:pPr algn="ctr" defTabSz="914400" eaLnBrk="1" fontAlgn="auto" hangingPunct="1" indent="0" latinLnBrk="0" lvl="0" marL="0" marR="0" rtl="0">
              <a:lnSpc>
                <a:spcPct val="100000"/>
              </a:lnSpc>
              <a:spcBef>
                <a:spcPts val="0"/>
              </a:spcBef>
              <a:spcAft>
                <a:spcPts val="0"/>
              </a:spcAft>
              <a:buClrTx/>
              <a:buSzTx/>
              <a:buFontTx/>
              <a:buNone/>
              <a:tabLst/>
              <a:defRPr/>
            </a:pPr>
            <a:endParaRPr b="0" baseline="0" cap="none" i="0" kern="1200" kumimoji="0" lang="en-GB" noProof="0" normalizeH="0" spc="0" strike="noStrike" sz="2400" u="none">
              <a:ln>
                <a:noFill/>
              </a:ln>
              <a:solidFill>
                <a:prstClr val="white"/>
              </a:solidFill>
              <a:effectLst/>
              <a:uLnTx/>
              <a:uFillTx/>
              <a:latin typeface="Calibri"/>
              <a:ea typeface="+mn-ea"/>
              <a:cs typeface="+mn-cs"/>
            </a:endParaRPr>
          </a:p>
        </p:txBody>
      </p:sp>
      <p:sp>
        <p:nvSpPr>
          <p:cNvPr id="68" name="Rounded Rectangle 194">
            <a:extLst>
              <a:ext uri="{FF2B5EF4-FFF2-40B4-BE49-F238E27FC236}">
                <a16:creationId xmlns:a16="http://schemas.microsoft.com/office/drawing/2014/main" id="{65F76ACF-A48D-4119-949B-D8AC22C20DCB}"/>
              </a:ext>
            </a:extLst>
          </p:cNvPr>
          <p:cNvSpPr/>
          <p:nvPr userDrawn="1"/>
        </p:nvSpPr>
        <p:spPr>
          <a:xfrm>
            <a:off x="11241275" y="2993792"/>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60960" compatLnSpc="1" forceAA="0" fromWordArt="0" horzOverflow="overflow" lIns="121920" numCol="1" rIns="121920" rot="0" rtlCol="0" spcCol="0" spcFirstLastPara="0" tIns="60960" vert="horz" vertOverflow="overflow" wrap="square">
            <a:prstTxWarp prst="textNoShape">
              <a:avLst/>
            </a:prstTxWarp>
            <a:noAutofit/>
          </a:bodyPr>
          <a:lstStyle/>
          <a:p>
            <a:pPr algn="ctr" defTabSz="914400" eaLnBrk="1" fontAlgn="auto" hangingPunct="1" indent="0" latinLnBrk="0" lvl="0" marL="0" marR="0" rtl="0">
              <a:lnSpc>
                <a:spcPct val="100000"/>
              </a:lnSpc>
              <a:spcBef>
                <a:spcPts val="0"/>
              </a:spcBef>
              <a:spcAft>
                <a:spcPts val="0"/>
              </a:spcAft>
              <a:buClrTx/>
              <a:buSzTx/>
              <a:buFontTx/>
              <a:buNone/>
              <a:tabLst/>
              <a:defRPr/>
            </a:pPr>
            <a:endParaRPr b="0" baseline="0" cap="none" i="0" kern="1200" kumimoji="0" lang="en-GB" noProof="0" normalizeH="0" spc="0" strike="noStrike" sz="2400" u="none">
              <a:ln>
                <a:noFill/>
              </a:ln>
              <a:solidFill>
                <a:prstClr val="white"/>
              </a:solidFill>
              <a:effectLst/>
              <a:uLnTx/>
              <a:uFillTx/>
              <a:latin typeface="Calibri"/>
              <a:ea typeface="+mn-ea"/>
              <a:cs typeface="+mn-cs"/>
            </a:endParaRPr>
          </a:p>
        </p:txBody>
      </p:sp>
      <p:sp>
        <p:nvSpPr>
          <p:cNvPr id="69" name="Rounded Rectangle 195">
            <a:extLst>
              <a:ext uri="{FF2B5EF4-FFF2-40B4-BE49-F238E27FC236}">
                <a16:creationId xmlns:a16="http://schemas.microsoft.com/office/drawing/2014/main" id="{5A5556BF-BB76-47CE-BFB4-9B4CB7F9ADC6}"/>
              </a:ext>
            </a:extLst>
          </p:cNvPr>
          <p:cNvSpPr/>
          <p:nvPr userDrawn="1"/>
        </p:nvSpPr>
        <p:spPr>
          <a:xfrm>
            <a:off x="11241275" y="3961460"/>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60960" compatLnSpc="1" forceAA="0" fromWordArt="0" horzOverflow="overflow" lIns="121920" numCol="1" rIns="121920" rot="0" rtlCol="0" spcCol="0" spcFirstLastPara="0" tIns="60960" vert="horz" vertOverflow="overflow" wrap="square">
            <a:prstTxWarp prst="textNoShape">
              <a:avLst/>
            </a:prstTxWarp>
            <a:noAutofit/>
          </a:bodyPr>
          <a:lstStyle/>
          <a:p>
            <a:pPr algn="ctr" defTabSz="914400" eaLnBrk="1" fontAlgn="auto" hangingPunct="1" indent="0" latinLnBrk="0" lvl="0" marL="0" marR="0" rtl="0">
              <a:lnSpc>
                <a:spcPct val="100000"/>
              </a:lnSpc>
              <a:spcBef>
                <a:spcPts val="0"/>
              </a:spcBef>
              <a:spcAft>
                <a:spcPts val="0"/>
              </a:spcAft>
              <a:buClrTx/>
              <a:buSzTx/>
              <a:buFontTx/>
              <a:buNone/>
              <a:tabLst/>
              <a:defRPr/>
            </a:pPr>
            <a:endParaRPr b="0" baseline="0" cap="none" i="0" kern="1200" kumimoji="0" lang="en-GB" noProof="0" normalizeH="0" spc="0" strike="noStrike" sz="2400" u="none">
              <a:ln>
                <a:noFill/>
              </a:ln>
              <a:solidFill>
                <a:prstClr val="white"/>
              </a:solidFill>
              <a:effectLst/>
              <a:uLnTx/>
              <a:uFillTx/>
              <a:latin typeface="Calibri"/>
              <a:ea typeface="+mn-ea"/>
              <a:cs typeface="+mn-cs"/>
            </a:endParaRPr>
          </a:p>
        </p:txBody>
      </p:sp>
      <p:sp>
        <p:nvSpPr>
          <p:cNvPr id="70" name="Rounded Rectangle 196">
            <a:extLst>
              <a:ext uri="{FF2B5EF4-FFF2-40B4-BE49-F238E27FC236}">
                <a16:creationId xmlns:a16="http://schemas.microsoft.com/office/drawing/2014/main" id="{DA1DB141-D536-4521-BE40-48E1E4638111}"/>
              </a:ext>
            </a:extLst>
          </p:cNvPr>
          <p:cNvSpPr/>
          <p:nvPr userDrawn="1"/>
        </p:nvSpPr>
        <p:spPr>
          <a:xfrm>
            <a:off x="11241275" y="4933992"/>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60960" compatLnSpc="1" forceAA="0" fromWordArt="0" horzOverflow="overflow" lIns="121920" numCol="1" rIns="121920" rot="0" rtlCol="0" spcCol="0" spcFirstLastPara="0" tIns="60960" vert="horz" vertOverflow="overflow" wrap="square">
            <a:prstTxWarp prst="textNoShape">
              <a:avLst/>
            </a:prstTxWarp>
            <a:noAutofit/>
          </a:bodyPr>
          <a:lstStyle/>
          <a:p>
            <a:pPr algn="ctr" defTabSz="914400" eaLnBrk="1" fontAlgn="auto" hangingPunct="1" indent="0" latinLnBrk="0" lvl="0" marL="0" marR="0" rtl="0">
              <a:lnSpc>
                <a:spcPct val="100000"/>
              </a:lnSpc>
              <a:spcBef>
                <a:spcPts val="0"/>
              </a:spcBef>
              <a:spcAft>
                <a:spcPts val="0"/>
              </a:spcAft>
              <a:buClrTx/>
              <a:buSzTx/>
              <a:buFontTx/>
              <a:buNone/>
              <a:tabLst/>
              <a:defRPr/>
            </a:pPr>
            <a:endParaRPr b="0" baseline="0" cap="none" i="0" kern="1200" kumimoji="0" lang="en-GB" noProof="0" normalizeH="0" spc="0" strike="noStrike" sz="2400" u="none">
              <a:ln>
                <a:noFill/>
              </a:ln>
              <a:solidFill>
                <a:prstClr val="white"/>
              </a:solidFill>
              <a:effectLst/>
              <a:uLnTx/>
              <a:uFillTx/>
              <a:latin typeface="Calibri"/>
              <a:ea typeface="+mn-ea"/>
              <a:cs typeface="+mn-cs"/>
            </a:endParaRPr>
          </a:p>
        </p:txBody>
      </p:sp>
      <p:sp>
        <p:nvSpPr>
          <p:cNvPr id="71" name="Rounded Rectangle 197">
            <a:extLst>
              <a:ext uri="{FF2B5EF4-FFF2-40B4-BE49-F238E27FC236}">
                <a16:creationId xmlns:a16="http://schemas.microsoft.com/office/drawing/2014/main" id="{6086801B-3789-47D4-96E8-2FF67DD93480}"/>
              </a:ext>
            </a:extLst>
          </p:cNvPr>
          <p:cNvSpPr/>
          <p:nvPr userDrawn="1"/>
        </p:nvSpPr>
        <p:spPr>
          <a:xfrm>
            <a:off x="11241275" y="5906523"/>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60960" compatLnSpc="1" forceAA="0" fromWordArt="0" horzOverflow="overflow" lIns="121920" numCol="1" rIns="121920" rot="0" rtlCol="0" spcCol="0" spcFirstLastPara="0" tIns="60960" vert="horz" vertOverflow="overflow" wrap="square">
            <a:prstTxWarp prst="textNoShape">
              <a:avLst/>
            </a:prstTxWarp>
            <a:noAutofit/>
          </a:bodyPr>
          <a:lstStyle/>
          <a:p>
            <a:pPr algn="ctr" defTabSz="914400" eaLnBrk="1" fontAlgn="auto" hangingPunct="1" indent="0" latinLnBrk="0" lvl="0" marL="0" marR="0" rtl="0">
              <a:lnSpc>
                <a:spcPct val="100000"/>
              </a:lnSpc>
              <a:spcBef>
                <a:spcPts val="0"/>
              </a:spcBef>
              <a:spcAft>
                <a:spcPts val="0"/>
              </a:spcAft>
              <a:buClrTx/>
              <a:buSzTx/>
              <a:buFontTx/>
              <a:buNone/>
              <a:tabLst/>
              <a:defRPr/>
            </a:pPr>
            <a:endParaRPr b="0" baseline="0" cap="none" i="0" kern="1200" kumimoji="0" lang="en-GB" noProof="0" normalizeH="0" spc="0" strike="noStrike" sz="2400" u="none">
              <a:ln>
                <a:noFill/>
              </a:ln>
              <a:solidFill>
                <a:prstClr val="white"/>
              </a:solidFill>
              <a:effectLst/>
              <a:uLnTx/>
              <a:uFillTx/>
              <a:latin typeface="Calibri"/>
              <a:ea typeface="+mn-ea"/>
              <a:cs typeface="+mn-cs"/>
            </a:endParaRPr>
          </a:p>
        </p:txBody>
      </p:sp>
      <p:sp>
        <p:nvSpPr>
          <p:cNvPr id="72" name="Rounded Rectangle 200">
            <a:extLst>
              <a:ext uri="{FF2B5EF4-FFF2-40B4-BE49-F238E27FC236}">
                <a16:creationId xmlns:a16="http://schemas.microsoft.com/office/drawing/2014/main" id="{950F4795-998E-4804-9980-F56775937DCE}"/>
              </a:ext>
            </a:extLst>
          </p:cNvPr>
          <p:cNvSpPr/>
          <p:nvPr userDrawn="1"/>
        </p:nvSpPr>
        <p:spPr>
          <a:xfrm>
            <a:off x="75450" y="2021262"/>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60960" compatLnSpc="1" forceAA="0" fromWordArt="0" horzOverflow="overflow" lIns="121920" numCol="1" rIns="121920" rot="0" rtlCol="0" spcCol="0" spcFirstLastPara="0" tIns="60960" vert="horz" vertOverflow="overflow" wrap="square">
            <a:prstTxWarp prst="textNoShape">
              <a:avLst/>
            </a:prstTxWarp>
            <a:noAutofit/>
          </a:bodyPr>
          <a:lstStyle/>
          <a:p>
            <a:pPr algn="ctr" defTabSz="914400" eaLnBrk="1" fontAlgn="auto" hangingPunct="1" indent="0" latinLnBrk="0" lvl="0" marL="0" marR="0" rtl="0">
              <a:lnSpc>
                <a:spcPct val="100000"/>
              </a:lnSpc>
              <a:spcBef>
                <a:spcPts val="0"/>
              </a:spcBef>
              <a:spcAft>
                <a:spcPts val="0"/>
              </a:spcAft>
              <a:buClrTx/>
              <a:buSzTx/>
              <a:buFontTx/>
              <a:buNone/>
              <a:tabLst/>
              <a:defRPr/>
            </a:pPr>
            <a:endParaRPr b="0" baseline="0" cap="none" i="0" kern="1200" kumimoji="0" lang="en-GB" noProof="0" normalizeH="0" spc="0" strike="noStrike" sz="2400" u="none">
              <a:ln>
                <a:noFill/>
              </a:ln>
              <a:solidFill>
                <a:prstClr val="white"/>
              </a:solidFill>
              <a:effectLst/>
              <a:uLnTx/>
              <a:uFillTx/>
              <a:latin typeface="Calibri"/>
              <a:ea typeface="+mn-ea"/>
              <a:cs typeface="+mn-cs"/>
            </a:endParaRPr>
          </a:p>
        </p:txBody>
      </p:sp>
      <p:sp>
        <p:nvSpPr>
          <p:cNvPr id="73" name="Rounded Rectangle 201">
            <a:extLst>
              <a:ext uri="{FF2B5EF4-FFF2-40B4-BE49-F238E27FC236}">
                <a16:creationId xmlns:a16="http://schemas.microsoft.com/office/drawing/2014/main" id="{315BF297-700E-4E3B-8476-B09CE95A6394}"/>
              </a:ext>
            </a:extLst>
          </p:cNvPr>
          <p:cNvSpPr/>
          <p:nvPr userDrawn="1"/>
        </p:nvSpPr>
        <p:spPr>
          <a:xfrm>
            <a:off x="2107447" y="1048731"/>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60960" compatLnSpc="1" forceAA="0" fromWordArt="0" horzOverflow="overflow" lIns="121920" numCol="1" rIns="121920" rot="0" rtlCol="0" spcCol="0" spcFirstLastPara="0" tIns="60960" vert="horz" vertOverflow="overflow" wrap="square">
            <a:prstTxWarp prst="textNoShape">
              <a:avLst/>
            </a:prstTxWarp>
            <a:noAutofit/>
          </a:bodyPr>
          <a:lstStyle/>
          <a:p>
            <a:pPr algn="ctr" defTabSz="914400" eaLnBrk="1" fontAlgn="auto" hangingPunct="1" indent="0" latinLnBrk="0" lvl="0" marL="0" marR="0" rtl="0">
              <a:lnSpc>
                <a:spcPct val="100000"/>
              </a:lnSpc>
              <a:spcBef>
                <a:spcPts val="0"/>
              </a:spcBef>
              <a:spcAft>
                <a:spcPts val="0"/>
              </a:spcAft>
              <a:buClrTx/>
              <a:buSzTx/>
              <a:buFontTx/>
              <a:buNone/>
              <a:tabLst/>
              <a:defRPr/>
            </a:pPr>
            <a:endParaRPr b="0" baseline="0" cap="none" i="0" kern="1200" kumimoji="0" lang="en-GB" noProof="0" normalizeH="0" spc="0" strike="noStrike" sz="2400" u="none">
              <a:ln>
                <a:noFill/>
              </a:ln>
              <a:solidFill>
                <a:prstClr val="white"/>
              </a:solidFill>
              <a:effectLst/>
              <a:uLnTx/>
              <a:uFillTx/>
              <a:latin typeface="Calibri"/>
              <a:ea typeface="+mn-ea"/>
              <a:cs typeface="+mn-cs"/>
            </a:endParaRPr>
          </a:p>
        </p:txBody>
      </p:sp>
      <p:sp>
        <p:nvSpPr>
          <p:cNvPr id="74" name="Rounded Rectangle 202">
            <a:extLst>
              <a:ext uri="{FF2B5EF4-FFF2-40B4-BE49-F238E27FC236}">
                <a16:creationId xmlns:a16="http://schemas.microsoft.com/office/drawing/2014/main" id="{833F4F8A-0223-4D7B-91C9-642988077E5C}"/>
              </a:ext>
            </a:extLst>
          </p:cNvPr>
          <p:cNvSpPr/>
          <p:nvPr userDrawn="1"/>
        </p:nvSpPr>
        <p:spPr>
          <a:xfrm>
            <a:off x="1081290" y="1048731"/>
            <a:ext cx="4959592" cy="875277"/>
          </a:xfrm>
          <a:prstGeom prst="roundRect">
            <a:avLst>
              <a:gd fmla="val 9336" name="adj"/>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60960" compatLnSpc="1" forceAA="0" fromWordArt="0" horzOverflow="overflow" lIns="1219200" numCol="1" rIns="60960" rot="0" rtlCol="0" spcCol="0" spcFirstLastPara="0" tIns="60960" vert="horz" vertOverflow="overflow" wrap="square">
            <a:prstTxWarp prst="textNoShape">
              <a:avLst/>
            </a:prstTxWarp>
            <a:noAutofit/>
          </a:bodyPr>
          <a:lstStyle/>
          <a:p>
            <a:pPr algn="l" defTabSz="914400" eaLnBrk="1" fontAlgn="auto" hangingPunct="1" indent="0" latinLnBrk="0" lvl="0" marL="0" marR="0" rtl="0">
              <a:lnSpc>
                <a:spcPct val="100000"/>
              </a:lnSpc>
              <a:spcBef>
                <a:spcPts val="0"/>
              </a:spcBef>
              <a:spcAft>
                <a:spcPts val="0"/>
              </a:spcAft>
              <a:buClrTx/>
              <a:buSzTx/>
              <a:buFontTx/>
              <a:buNone/>
              <a:tabLst/>
              <a:defRPr/>
            </a:pPr>
            <a:endParaRPr b="1" baseline="0" cap="none" dirty="0" i="0" kern="1200" kumimoji="0" lang="en-GB" noProof="0" normalizeH="0" spc="0" strike="noStrike" sz="1600" u="none">
              <a:ln>
                <a:noFill/>
              </a:ln>
              <a:solidFill>
                <a:srgbClr val="133C8B"/>
              </a:solidFill>
              <a:effectLst/>
              <a:uLnTx/>
              <a:uFillTx/>
              <a:latin charset="0" panose="020B0604020202020204" pitchFamily="34" typeface="Arial"/>
              <a:ea typeface="+mn-ea"/>
              <a:cs charset="0" panose="020B0604020202020204" pitchFamily="34" typeface="Arial"/>
            </a:endParaRPr>
          </a:p>
        </p:txBody>
      </p:sp>
      <p:sp>
        <p:nvSpPr>
          <p:cNvPr id="75" name="Rounded Rectangle 70">
            <a:extLst>
              <a:ext uri="{FF2B5EF4-FFF2-40B4-BE49-F238E27FC236}">
                <a16:creationId xmlns:a16="http://schemas.microsoft.com/office/drawing/2014/main" id="{A385A263-593F-4935-9569-D50DF3F784D7}"/>
              </a:ext>
            </a:extLst>
          </p:cNvPr>
          <p:cNvSpPr/>
          <p:nvPr userDrawn="1"/>
        </p:nvSpPr>
        <p:spPr>
          <a:xfrm>
            <a:off x="7187441" y="4933992"/>
            <a:ext cx="4929112" cy="875277"/>
          </a:xfrm>
          <a:prstGeom prst="roundRect">
            <a:avLst>
              <a:gd fmla="val 9336" name="adj"/>
            </a:avLst>
          </a:prstGeom>
          <a:solidFill>
            <a:srgbClr val="D6DCE5">
              <a:alpha val="8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60960" compatLnSpc="1" forceAA="0" fromWordArt="0" horzOverflow="overflow" lIns="60960" numCol="1" rIns="60960" rot="0" rtlCol="0" spcCol="0" spcFirstLastPara="0" tIns="60960" vert="horz" vertOverflow="overflow" wrap="square">
            <a:prstTxWarp prst="textNoShape">
              <a:avLst/>
            </a:prstTxWarp>
            <a:noAutofit/>
          </a:bodyPr>
          <a:lstStyle/>
          <a:p>
            <a:pPr algn="r" defTabSz="914400" eaLnBrk="1" fontAlgn="auto" hangingPunct="1" indent="0" latinLnBrk="0" lvl="0" marL="0" marR="0" rtl="0">
              <a:lnSpc>
                <a:spcPct val="100000"/>
              </a:lnSpc>
              <a:spcBef>
                <a:spcPts val="0"/>
              </a:spcBef>
              <a:spcAft>
                <a:spcPts val="0"/>
              </a:spcAft>
              <a:buClrTx/>
              <a:buSzTx/>
              <a:buFontTx/>
              <a:buNone/>
              <a:tabLst/>
              <a:defRPr/>
            </a:pPr>
            <a:endParaRPr b="1" baseline="0" cap="none" dirty="0" i="0" kern="1200" kumimoji="0" lang="en-US" noProof="0" normalizeH="0" spc="0" strike="noStrike" sz="2000" u="none">
              <a:ln>
                <a:noFill/>
              </a:ln>
              <a:solidFill>
                <a:srgbClr val="FFD100">
                  <a:lumMod val="50000"/>
                </a:srgbClr>
              </a:solidFill>
              <a:effectLst/>
              <a:uLnTx/>
              <a:uFillTx/>
              <a:latin charset="0" panose="020B0604020202020204" pitchFamily="34" typeface="Arial"/>
              <a:ea typeface="+mn-ea"/>
              <a:cs charset="0" panose="020B0604020202020204" pitchFamily="34" typeface="Arial"/>
            </a:endParaRPr>
          </a:p>
        </p:txBody>
      </p:sp>
      <p:pic>
        <p:nvPicPr>
          <p:cNvPr descr="Image result for un economic commission for africa&quot;" id="76" name="Picture 8">
            <a:extLst>
              <a:ext uri="{FF2B5EF4-FFF2-40B4-BE49-F238E27FC236}">
                <a16:creationId xmlns:a16="http://schemas.microsoft.com/office/drawing/2014/main" id="{F52C486C-CBAC-456E-BA8F-11CF2028C41B}"/>
              </a:ext>
            </a:extLst>
          </p:cNvPr>
          <p:cNvPicPr>
            <a:picLocks noChangeArrowheads="1"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154032" y="1277848"/>
            <a:ext cx="3685833" cy="446332"/>
          </a:xfrm>
          <a:prstGeom prst="rect">
            <a:avLst/>
          </a:prstGeom>
          <a:noFill/>
          <a:extLst>
            <a:ext uri="{909E8E84-426E-40DD-AFC4-6F175D3DCCD1}">
              <a14:hiddenFill xmlns:a14="http://schemas.microsoft.com/office/drawing/2010/main">
                <a:solidFill>
                  <a:srgbClr val="FFFFFF"/>
                </a:solidFill>
              </a14:hiddenFill>
            </a:ext>
          </a:extLst>
        </p:spPr>
      </p:pic>
      <p:sp>
        <p:nvSpPr>
          <p:cNvPr id="77" name="Rounded Rectangle 70">
            <a:extLst>
              <a:ext uri="{FF2B5EF4-FFF2-40B4-BE49-F238E27FC236}">
                <a16:creationId xmlns:a16="http://schemas.microsoft.com/office/drawing/2014/main" id="{555BA764-B543-4486-A548-EA95A6C095BC}"/>
              </a:ext>
            </a:extLst>
          </p:cNvPr>
          <p:cNvSpPr/>
          <p:nvPr userDrawn="1"/>
        </p:nvSpPr>
        <p:spPr>
          <a:xfrm>
            <a:off x="7177281" y="5906521"/>
            <a:ext cx="4929112" cy="875277"/>
          </a:xfrm>
          <a:prstGeom prst="roundRect">
            <a:avLst>
              <a:gd fmla="val 9336" name="adj"/>
            </a:avLst>
          </a:prstGeom>
          <a:solidFill>
            <a:srgbClr val="D6DCE5">
              <a:alpha val="8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60960" compatLnSpc="1" forceAA="0" fromWordArt="0" horzOverflow="overflow" lIns="60960" numCol="1" rIns="60960" rot="0" rtlCol="0" spcCol="0" spcFirstLastPara="0" tIns="60960" vert="horz" vertOverflow="overflow" wrap="square">
            <a:prstTxWarp prst="textNoShape">
              <a:avLst/>
            </a:prstTxWarp>
            <a:noAutofit/>
          </a:bodyPr>
          <a:lstStyle/>
          <a:p>
            <a:pPr algn="r" lvl="0">
              <a:defRPr/>
            </a:pPr>
            <a:endParaRPr baseline="0" cap="none" dirty="0" i="0" kern="1200" kumimoji="0" lang="en-GB" noProof="0" normalizeH="0" spc="0" strike="noStrike" sz="1400" u="none">
              <a:ln>
                <a:noFill/>
              </a:ln>
              <a:solidFill>
                <a:srgbClr val="133C8B"/>
              </a:solidFill>
              <a:effectLst/>
              <a:uLnTx/>
              <a:uFillTx/>
              <a:latin charset="0" panose="020B0604020202020204" pitchFamily="34" typeface="Arial"/>
              <a:ea typeface="+mn-ea"/>
              <a:cs charset="0" panose="020B0604020202020204" pitchFamily="34" typeface="Arial"/>
            </a:endParaRPr>
          </a:p>
        </p:txBody>
      </p:sp>
      <p:pic>
        <p:nvPicPr>
          <p:cNvPr id="78" name="Picture 77">
            <a:extLst>
              <a:ext uri="{FF2B5EF4-FFF2-40B4-BE49-F238E27FC236}">
                <a16:creationId xmlns:a16="http://schemas.microsoft.com/office/drawing/2014/main" id="{A96BC38A-DCDC-4DAE-AB51-6CC15108356C}"/>
              </a:ext>
            </a:extLst>
          </p:cNvPr>
          <p:cNvPicPr>
            <a:picLocks noChangeAspect="1"/>
          </p:cNvPicPr>
          <p:nvPr userDrawn="1"/>
        </p:nvPicPr>
        <p:blipFill rotWithShape="1">
          <a:blip r:embed="rId5"/>
          <a:srcRect b="76"/>
          <a:stretch/>
        </p:blipFill>
        <p:spPr>
          <a:xfrm>
            <a:off x="5048078" y="1222013"/>
            <a:ext cx="840435" cy="530973"/>
          </a:xfrm>
          <a:prstGeom prst="rect">
            <a:avLst/>
          </a:prstGeom>
        </p:spPr>
      </p:pic>
      <p:sp>
        <p:nvSpPr>
          <p:cNvPr id="80" name="Title 1">
            <a:extLst>
              <a:ext uri="{FF2B5EF4-FFF2-40B4-BE49-F238E27FC236}">
                <a16:creationId xmlns:a16="http://schemas.microsoft.com/office/drawing/2014/main" id="{E305DF57-8696-4983-920B-CC602C3DF060}"/>
              </a:ext>
            </a:extLst>
          </p:cNvPr>
          <p:cNvSpPr>
            <a:spLocks noGrp="1"/>
          </p:cNvSpPr>
          <p:nvPr>
            <p:ph type="ctrTitle"/>
          </p:nvPr>
        </p:nvSpPr>
        <p:spPr>
          <a:xfrm>
            <a:off x="7187440" y="5067016"/>
            <a:ext cx="4918952" cy="609227"/>
          </a:xfr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60960" compatLnSpc="1" forceAA="0" fromWordArt="0" horzOverflow="overflow" lIns="60960" numCol="1" rIns="60960" rot="0" rtlCol="0" spcCol="0" spcFirstLastPara="0" tIns="60960" vert="horz" vertOverflow="overflow" wrap="square">
            <a:prstTxWarp prst="textNoShape">
              <a:avLst/>
            </a:prstTxWarp>
            <a:noAutofit/>
          </a:bodyPr>
          <a:lstStyle>
            <a:lvl1pPr>
              <a:defRPr b="1" baseline="0" cap="none" i="0" kumimoji="0" lang="en-US" normalizeH="0" spc="0" strike="noStrike" sz="2400" u="none">
                <a:ln>
                  <a:noFill/>
                </a:ln>
                <a:solidFill>
                  <a:srgbClr val="FFD100">
                    <a:lumMod val="50000"/>
                  </a:srgbClr>
                </a:solidFill>
                <a:effectLst/>
                <a:uLnTx/>
                <a:uFillTx/>
                <a:latin charset="0" panose="020B0604020202020204" pitchFamily="34" typeface="Arial"/>
                <a:ea typeface="+mn-ea"/>
                <a:cs charset="0" panose="020B0604020202020204" pitchFamily="34" typeface="Arial"/>
              </a:defRPr>
            </a:lvl1pPr>
          </a:lstStyle>
          <a:p>
            <a:pPr algn="r" fontAlgn="auto" indent="0" lvl="0" marL="0" marR="0">
              <a:lnSpc>
                <a:spcPct val="100000"/>
              </a:lnSpc>
              <a:spcBef>
                <a:spcPts val="0"/>
              </a:spcBef>
              <a:spcAft>
                <a:spcPts val="0"/>
              </a:spcAft>
              <a:buClrTx/>
              <a:buSzTx/>
              <a:buFontTx/>
              <a:tabLst/>
            </a:pPr>
            <a:r>
              <a:rPr dirty="0" lang="en-US"/>
              <a:t>Click to edit Master title style</a:t>
            </a:r>
          </a:p>
        </p:txBody>
      </p:sp>
      <p:sp>
        <p:nvSpPr>
          <p:cNvPr id="81" name="Subtitle 2">
            <a:extLst>
              <a:ext uri="{FF2B5EF4-FFF2-40B4-BE49-F238E27FC236}">
                <a16:creationId xmlns:a16="http://schemas.microsoft.com/office/drawing/2014/main" id="{02D0B386-2282-4FF2-9B2A-FEEDFEB12192}"/>
              </a:ext>
            </a:extLst>
          </p:cNvPr>
          <p:cNvSpPr>
            <a:spLocks noGrp="1"/>
          </p:cNvSpPr>
          <p:nvPr>
            <p:ph idx="1" type="subTitle"/>
          </p:nvPr>
        </p:nvSpPr>
        <p:spPr>
          <a:xfrm>
            <a:off x="7187440" y="6004193"/>
            <a:ext cx="4918952" cy="772744"/>
          </a:xfrm>
        </p:spPr>
        <p:txBody>
          <a:bodyPr>
            <a:normAutofit/>
          </a:bodyPr>
          <a:lstStyle>
            <a:lvl1pPr algn="r" indent="0" marL="0">
              <a:buNone/>
              <a:defRPr b="1" baseline="0" cap="none" dirty="0" i="0" kern="1200" kumimoji="0" lang="en-US" normalizeH="0" spc="0" strike="noStrike" sz="1600" u="none">
                <a:ln>
                  <a:noFill/>
                </a:ln>
                <a:solidFill>
                  <a:srgbClr val="133C8B"/>
                </a:solidFill>
                <a:effectLst/>
                <a:uLnTx/>
                <a:uFillTx/>
                <a:latin charset="0" panose="020B0604020202020204" pitchFamily="34" typeface="Arial"/>
                <a:ea typeface="+mn-ea"/>
                <a:cs charset="0" panose="020B0604020202020204" pitchFamily="34" typeface="Arial"/>
              </a:defRPr>
            </a:lvl1pPr>
            <a:lvl2pPr algn="ctr" indent="0" marL="457200">
              <a:buNone/>
              <a:defRPr sz="2000"/>
            </a:lvl2pPr>
            <a:lvl3pPr algn="ctr" indent="0" marL="914400">
              <a:buNone/>
              <a:defRPr sz="1800"/>
            </a:lvl3pPr>
            <a:lvl4pPr algn="ctr" indent="0" marL="1371600">
              <a:buNone/>
              <a:defRPr sz="1600"/>
            </a:lvl4pPr>
            <a:lvl5pPr algn="ctr" indent="0" marL="1828800">
              <a:buNone/>
              <a:defRPr sz="1600"/>
            </a:lvl5pPr>
            <a:lvl6pPr algn="ctr" indent="0" marL="2286000">
              <a:buNone/>
              <a:defRPr sz="1600"/>
            </a:lvl6pPr>
            <a:lvl7pPr algn="ctr" indent="0" marL="2743200">
              <a:buNone/>
              <a:defRPr sz="1600"/>
            </a:lvl7pPr>
            <a:lvl8pPr algn="ctr" indent="0" marL="3200400">
              <a:buNone/>
              <a:defRPr sz="1600"/>
            </a:lvl8pPr>
            <a:lvl9pPr algn="ctr" indent="0" marL="3657600">
              <a:buNone/>
              <a:defRPr sz="1600"/>
            </a:lvl9pPr>
          </a:lstStyle>
          <a:p>
            <a:r>
              <a:rPr dirty="0" lang="en-US"/>
              <a:t>Click to edit Master subtitle style</a:t>
            </a:r>
          </a:p>
        </p:txBody>
      </p:sp>
    </p:spTree>
    <p:extLst>
      <p:ext uri="{BB962C8B-B14F-4D97-AF65-F5344CB8AC3E}">
        <p14:creationId xmlns:p14="http://schemas.microsoft.com/office/powerpoint/2010/main" val="2917563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01F300-AE65-40C2-B757-A1508762AF3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1AE0A6F-C8C1-4D83-9981-C832A0EF21F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B09A185-979E-44CD-B787-310DDC796C1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F1AE47B-C5B1-40AB-B861-4636DD3207AF}"/>
              </a:ext>
            </a:extLst>
          </p:cNvPr>
          <p:cNvSpPr>
            <a:spLocks noGrp="1"/>
          </p:cNvSpPr>
          <p:nvPr>
            <p:ph type="dt" sz="half" idx="10"/>
          </p:nvPr>
        </p:nvSpPr>
        <p:spPr/>
        <p:txBody>
          <a:bodyPr/>
          <a:lstStyle/>
          <a:p>
            <a:fld id="{895CCF58-98CC-425C-A4EB-C90C2473AAB3}" type="datetimeFigureOut">
              <a:rPr lang="en-US" smtClean="0"/>
              <a:t>6/25/2025</a:t>
            </a:fld>
            <a:endParaRPr lang="en-US"/>
          </a:p>
        </p:txBody>
      </p:sp>
      <p:sp>
        <p:nvSpPr>
          <p:cNvPr id="6" name="Footer Placeholder 5">
            <a:extLst>
              <a:ext uri="{FF2B5EF4-FFF2-40B4-BE49-F238E27FC236}">
                <a16:creationId xmlns:a16="http://schemas.microsoft.com/office/drawing/2014/main" id="{79953A7D-8899-4BCF-9838-632BB277C4A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3F4A305-0056-495E-8029-C592AAD10A07}"/>
              </a:ext>
            </a:extLst>
          </p:cNvPr>
          <p:cNvSpPr>
            <a:spLocks noGrp="1"/>
          </p:cNvSpPr>
          <p:nvPr>
            <p:ph type="sldNum" sz="quarter" idx="12"/>
          </p:nvPr>
        </p:nvSpPr>
        <p:spPr/>
        <p:txBody>
          <a:bodyPr/>
          <a:lstStyle/>
          <a:p>
            <a:fld id="{669CF414-0634-4E5D-9077-D58D470BFA39}" type="slidenum">
              <a:rPr lang="en-US" smtClean="0"/>
              <a:t>‹#›</a:t>
            </a:fld>
            <a:endParaRPr lang="en-US"/>
          </a:p>
        </p:txBody>
      </p:sp>
    </p:spTree>
    <p:extLst>
      <p:ext uri="{BB962C8B-B14F-4D97-AF65-F5344CB8AC3E}">
        <p14:creationId xmlns:p14="http://schemas.microsoft.com/office/powerpoint/2010/main" val="21858650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849B14-EA8D-4C9B-8197-20F877433ED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4AEBFE1-9E9B-4B78-BECF-395A01D721B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26E9ABD-4B57-4CFB-A061-D0C164309AE6}"/>
              </a:ext>
            </a:extLst>
          </p:cNvPr>
          <p:cNvSpPr>
            <a:spLocks noGrp="1"/>
          </p:cNvSpPr>
          <p:nvPr>
            <p:ph type="dt" sz="half" idx="10"/>
          </p:nvPr>
        </p:nvSpPr>
        <p:spPr/>
        <p:txBody>
          <a:bodyPr/>
          <a:lstStyle/>
          <a:p>
            <a:fld id="{895CCF58-98CC-425C-A4EB-C90C2473AAB3}" type="datetimeFigureOut">
              <a:rPr lang="en-US" smtClean="0"/>
              <a:t>6/25/2025</a:t>
            </a:fld>
            <a:endParaRPr lang="en-US"/>
          </a:p>
        </p:txBody>
      </p:sp>
      <p:sp>
        <p:nvSpPr>
          <p:cNvPr id="5" name="Footer Placeholder 4">
            <a:extLst>
              <a:ext uri="{FF2B5EF4-FFF2-40B4-BE49-F238E27FC236}">
                <a16:creationId xmlns:a16="http://schemas.microsoft.com/office/drawing/2014/main" id="{88146B61-6DD7-4428-9E89-5E4533110CC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9D3B7C1-088F-4985-9CAF-BF96221709E2}"/>
              </a:ext>
            </a:extLst>
          </p:cNvPr>
          <p:cNvSpPr>
            <a:spLocks noGrp="1"/>
          </p:cNvSpPr>
          <p:nvPr>
            <p:ph type="sldNum" sz="quarter" idx="12"/>
          </p:nvPr>
        </p:nvSpPr>
        <p:spPr/>
        <p:txBody>
          <a:bodyPr/>
          <a:lstStyle/>
          <a:p>
            <a:fld id="{669CF414-0634-4E5D-9077-D58D470BFA39}" type="slidenum">
              <a:rPr lang="en-US" smtClean="0"/>
              <a:t>‹#›</a:t>
            </a:fld>
            <a:endParaRPr lang="en-US"/>
          </a:p>
        </p:txBody>
      </p:sp>
    </p:spTree>
    <p:extLst>
      <p:ext uri="{BB962C8B-B14F-4D97-AF65-F5344CB8AC3E}">
        <p14:creationId xmlns:p14="http://schemas.microsoft.com/office/powerpoint/2010/main" val="30526409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81457BA-8DDA-4F51-A78A-9C9B141FC8F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0C0B337-A7CD-4FD1-9AF9-DB7CA30F869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21665F7-BE7B-4C5E-9BCF-DD5AC4C9A5EE}"/>
              </a:ext>
            </a:extLst>
          </p:cNvPr>
          <p:cNvSpPr>
            <a:spLocks noGrp="1"/>
          </p:cNvSpPr>
          <p:nvPr>
            <p:ph type="dt" sz="half" idx="10"/>
          </p:nvPr>
        </p:nvSpPr>
        <p:spPr/>
        <p:txBody>
          <a:bodyPr/>
          <a:lstStyle/>
          <a:p>
            <a:fld id="{895CCF58-98CC-425C-A4EB-C90C2473AAB3}" type="datetimeFigureOut">
              <a:rPr lang="en-US" smtClean="0"/>
              <a:t>6/25/2025</a:t>
            </a:fld>
            <a:endParaRPr lang="en-US"/>
          </a:p>
        </p:txBody>
      </p:sp>
      <p:sp>
        <p:nvSpPr>
          <p:cNvPr id="5" name="Footer Placeholder 4">
            <a:extLst>
              <a:ext uri="{FF2B5EF4-FFF2-40B4-BE49-F238E27FC236}">
                <a16:creationId xmlns:a16="http://schemas.microsoft.com/office/drawing/2014/main" id="{53119722-7C4E-450F-B0C2-7201FA1CFED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B1C4B82-8370-4FEC-8797-870255110151}"/>
              </a:ext>
            </a:extLst>
          </p:cNvPr>
          <p:cNvSpPr>
            <a:spLocks noGrp="1"/>
          </p:cNvSpPr>
          <p:nvPr>
            <p:ph type="sldNum" sz="quarter" idx="12"/>
          </p:nvPr>
        </p:nvSpPr>
        <p:spPr/>
        <p:txBody>
          <a:bodyPr/>
          <a:lstStyle/>
          <a:p>
            <a:fld id="{669CF414-0634-4E5D-9077-D58D470BFA39}" type="slidenum">
              <a:rPr lang="en-US" smtClean="0"/>
              <a:t>‹#›</a:t>
            </a:fld>
            <a:endParaRPr lang="en-US"/>
          </a:p>
        </p:txBody>
      </p:sp>
    </p:spTree>
    <p:extLst>
      <p:ext uri="{BB962C8B-B14F-4D97-AF65-F5344CB8AC3E}">
        <p14:creationId xmlns:p14="http://schemas.microsoft.com/office/powerpoint/2010/main" val="3834769977"/>
      </p:ext>
    </p:extLst>
  </p:cSld>
  <p:clrMapOvr>
    <a:masterClrMapping/>
  </p:clrMapOvr>
</p:sldLayout>
</file>

<file path=ppt/slideLayouts/slideLayout13.xml><?xml version="1.0" encoding="utf-8"?>
<p:sldLayout xmlns:p="http://schemas.openxmlformats.org/presentationml/2006/main" xmlns:a="http://schemas.openxmlformats.org/drawingml/2006/main" xmlns:r="http://schemas.openxmlformats.org/officeDocument/2006/relationships" userDrawn="1">
  <p:cSld name="1_Two Conten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51A55CE-FF44-4778-BBF3-D3ACF54D6D55}"/>
              </a:ext>
            </a:extLst>
          </p:cNvPr>
          <p:cNvSpPr/>
          <p:nvPr userDrawn="1"/>
        </p:nvSpPr>
        <p:spPr>
          <a:xfrm>
            <a:off x="150420" y="136524"/>
            <a:ext cx="11891160" cy="6437663"/>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9" name="Rectangle 8">
            <a:extLst>
              <a:ext uri="{FF2B5EF4-FFF2-40B4-BE49-F238E27FC236}">
                <a16:creationId xmlns:a16="http://schemas.microsoft.com/office/drawing/2014/main" id="{54576745-A9A3-4C9E-8B60-F791DA717881}"/>
              </a:ext>
            </a:extLst>
          </p:cNvPr>
          <p:cNvSpPr/>
          <p:nvPr userDrawn="1"/>
        </p:nvSpPr>
        <p:spPr>
          <a:xfrm>
            <a:off x="0" y="6513362"/>
            <a:ext cx="5572001" cy="344638"/>
          </a:xfrm>
          <a:prstGeom prst="rect">
            <a:avLst/>
          </a:prstGeom>
          <a:solidFill>
            <a:srgbClr val="1C386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4" name="Content Placeholder 3">
            <a:extLst>
              <a:ext uri="{FF2B5EF4-FFF2-40B4-BE49-F238E27FC236}">
                <a16:creationId xmlns:a16="http://schemas.microsoft.com/office/drawing/2014/main" id="{0CF26276-9716-481F-A820-63977B24215A}"/>
              </a:ext>
            </a:extLst>
          </p:cNvPr>
          <p:cNvSpPr>
            <a:spLocks noGrp="1"/>
          </p:cNvSpPr>
          <p:nvPr>
            <p:ph idx="2" sz="half"/>
          </p:nvPr>
        </p:nvSpPr>
        <p:spPr>
          <a:xfrm>
            <a:off x="599691" y="701524"/>
            <a:ext cx="10886676" cy="5811838"/>
          </a:xfrm>
        </p:spPr>
        <p:txBody>
          <a:bodyPr/>
          <a:lstStyle/>
          <a:p>
            <a:pPr lvl="0"/>
            <a:r>
              <a:rPr dirty="0" lang="en-US"/>
              <a:t>Click to edit Master text styles</a:t>
            </a:r>
          </a:p>
          <a:p>
            <a:pPr lvl="1"/>
            <a:r>
              <a:rPr dirty="0" lang="en-US"/>
              <a:t>Second level</a:t>
            </a:r>
          </a:p>
          <a:p>
            <a:pPr lvl="2"/>
            <a:r>
              <a:rPr dirty="0" lang="en-US"/>
              <a:t>Third level</a:t>
            </a:r>
          </a:p>
          <a:p>
            <a:pPr lvl="3"/>
            <a:r>
              <a:rPr dirty="0" lang="en-US"/>
              <a:t>Fourth level</a:t>
            </a:r>
          </a:p>
          <a:p>
            <a:pPr lvl="4"/>
            <a:r>
              <a:rPr dirty="0" lang="en-US"/>
              <a:t>Fifth level</a:t>
            </a:r>
          </a:p>
        </p:txBody>
      </p:sp>
      <p:sp>
        <p:nvSpPr>
          <p:cNvPr id="5" name="Date Placeholder 4">
            <a:extLst>
              <a:ext uri="{FF2B5EF4-FFF2-40B4-BE49-F238E27FC236}">
                <a16:creationId xmlns:a16="http://schemas.microsoft.com/office/drawing/2014/main" id="{194B121D-96DE-4C4F-9808-3E6EA0993AFE}"/>
              </a:ext>
            </a:extLst>
          </p:cNvPr>
          <p:cNvSpPr>
            <a:spLocks noGrp="1"/>
          </p:cNvSpPr>
          <p:nvPr>
            <p:ph idx="10" sz="half" type="dt"/>
          </p:nvPr>
        </p:nvSpPr>
        <p:spPr/>
        <p:txBody>
          <a:bodyPr/>
          <a:lstStyle/>
          <a:p>
            <a:fld id="{895CCF58-98CC-425C-A4EB-C90C2473AAB3}" type="datetimeFigureOut">
              <a:rPr lang="en-US" smtClean="0"/>
              <a:t>6/25/2025</a:t>
            </a:fld>
            <a:endParaRPr lang="en-US"/>
          </a:p>
        </p:txBody>
      </p:sp>
      <p:sp>
        <p:nvSpPr>
          <p:cNvPr id="6" name="Footer Placeholder 5">
            <a:extLst>
              <a:ext uri="{FF2B5EF4-FFF2-40B4-BE49-F238E27FC236}">
                <a16:creationId xmlns:a16="http://schemas.microsoft.com/office/drawing/2014/main" id="{748A8748-8E9C-4E0D-BB05-6AC233AA0EAB}"/>
              </a:ext>
            </a:extLst>
          </p:cNvPr>
          <p:cNvSpPr>
            <a:spLocks noGrp="1"/>
          </p:cNvSpPr>
          <p:nvPr>
            <p:ph idx="11" sz="quarter" type="ftr"/>
          </p:nvPr>
        </p:nvSpPr>
        <p:spPr/>
        <p:txBody>
          <a:bodyPr/>
          <a:lstStyle/>
          <a:p>
            <a:endParaRPr dirty="0" lang="en-US"/>
          </a:p>
        </p:txBody>
      </p:sp>
      <p:sp>
        <p:nvSpPr>
          <p:cNvPr id="7" name="Slide Number Placeholder 6">
            <a:extLst>
              <a:ext uri="{FF2B5EF4-FFF2-40B4-BE49-F238E27FC236}">
                <a16:creationId xmlns:a16="http://schemas.microsoft.com/office/drawing/2014/main" id="{935A3C87-938B-4CE6-A2C5-54E8B58EE057}"/>
              </a:ext>
            </a:extLst>
          </p:cNvPr>
          <p:cNvSpPr>
            <a:spLocks noGrp="1"/>
          </p:cNvSpPr>
          <p:nvPr>
            <p:ph idx="12" sz="quarter" type="sldNum"/>
          </p:nvPr>
        </p:nvSpPr>
        <p:spPr/>
        <p:txBody>
          <a:bodyPr/>
          <a:lstStyle/>
          <a:p>
            <a:fld id="{669CF414-0634-4E5D-9077-D58D470BFA39}" type="slidenum">
              <a:rPr lang="en-US" smtClean="0"/>
              <a:t>‹#›</a:t>
            </a:fld>
            <a:endParaRPr lang="en-US"/>
          </a:p>
        </p:txBody>
      </p:sp>
      <p:pic>
        <p:nvPicPr>
          <p:cNvPr id="8" name="Content Placeholder 4">
            <a:extLst>
              <a:ext uri="{FF2B5EF4-FFF2-40B4-BE49-F238E27FC236}">
                <a16:creationId xmlns:a16="http://schemas.microsoft.com/office/drawing/2014/main" id="{55BF4DA8-E31C-44DA-81A9-B9C017822DB4}"/>
              </a:ext>
            </a:extLst>
          </p:cNvPr>
          <p:cNvPicPr>
            <a:picLocks noChangeAspect="1"/>
          </p:cNvPicPr>
          <p:nvPr userDrawn="1"/>
        </p:nvPicPr>
        <p:blipFill rotWithShape="1">
          <a:blip r:embed="rId2"/>
          <a:srcRect r="9" t="738"/>
          <a:stretch/>
        </p:blipFill>
        <p:spPr>
          <a:xfrm>
            <a:off x="4153217" y="6513362"/>
            <a:ext cx="8038783" cy="344638"/>
          </a:xfrm>
          <a:prstGeom prst="rect">
            <a:avLst/>
          </a:prstGeom>
        </p:spPr>
      </p:pic>
      <p:pic>
        <p:nvPicPr>
          <p:cNvPr descr="A close up of a logo&#10;&#10;Description automatically generated" id="14" name="Picture 13">
            <a:extLst>
              <a:ext uri="{FF2B5EF4-FFF2-40B4-BE49-F238E27FC236}">
                <a16:creationId xmlns:a16="http://schemas.microsoft.com/office/drawing/2014/main" id="{E49E43B2-87E4-440D-BA9D-C586B659FF13}"/>
              </a:ext>
            </a:extLst>
          </p:cNvPr>
          <p:cNvPicPr>
            <a:picLocks noChangeAspect="1"/>
          </p:cNvPicPr>
          <p:nvPr userDrawn="1"/>
        </p:nvPicPr>
        <p:blipFill>
          <a:blip r:embed="rId3"/>
          <a:stretch>
            <a:fillRect/>
          </a:stretch>
        </p:blipFill>
        <p:spPr>
          <a:xfrm>
            <a:off x="206208" y="6576704"/>
            <a:ext cx="1959391" cy="226084"/>
          </a:xfrm>
          <a:prstGeom prst="rect">
            <a:avLst/>
          </a:prstGeom>
        </p:spPr>
      </p:pic>
    </p:spTree>
    <p:extLst>
      <p:ext uri="{BB962C8B-B14F-4D97-AF65-F5344CB8AC3E}">
        <p14:creationId xmlns:p14="http://schemas.microsoft.com/office/powerpoint/2010/main" val="1691442733"/>
      </p:ext>
    </p:extLst>
  </p:cSld>
  <p:clrMapOvr>
    <a:masterClrMapping/>
  </p:clrMapOvr>
</p:sldLayout>
</file>

<file path=ppt/slideLayouts/slideLayout2.xml><?xml version="1.0" encoding="utf-8"?>
<p:sldLayout xmlns:p="http://schemas.openxmlformats.org/presentationml/2006/main" xmlns:a="http://schemas.openxmlformats.org/drawingml/2006/main" xmlns:r="http://schemas.openxmlformats.org/officeDocument/2006/relationships" preserve="1" type="title">
  <p:cSld name="1_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A8CAD78-3B11-475A-A438-4CF2A39118AD}"/>
              </a:ext>
            </a:extLst>
          </p:cNvPr>
          <p:cNvPicPr>
            <a:picLocks noChangeAspect="1"/>
          </p:cNvPicPr>
          <p:nvPr userDrawn="1"/>
        </p:nvPicPr>
        <p:blipFill>
          <a:blip r:embed="rId2"/>
          <a:srcRect/>
          <a:stretch/>
        </p:blipFill>
        <p:spPr>
          <a:xfrm>
            <a:off x="0" y="0"/>
            <a:ext cx="12192000" cy="2832100"/>
          </a:xfrm>
          <a:prstGeom prst="rect">
            <a:avLst/>
          </a:prstGeom>
        </p:spPr>
      </p:pic>
      <p:sp>
        <p:nvSpPr>
          <p:cNvPr id="2" name="Title 1">
            <a:extLst>
              <a:ext uri="{FF2B5EF4-FFF2-40B4-BE49-F238E27FC236}">
                <a16:creationId xmlns:a16="http://schemas.microsoft.com/office/drawing/2014/main" id="{62A8B711-89BB-4235-B878-27FA41EDFD62}"/>
              </a:ext>
            </a:extLst>
          </p:cNvPr>
          <p:cNvSpPr>
            <a:spLocks noGrp="1"/>
          </p:cNvSpPr>
          <p:nvPr>
            <p:ph type="ctrTitle"/>
          </p:nvPr>
        </p:nvSpPr>
        <p:spPr>
          <a:xfrm>
            <a:off x="1524000" y="1857226"/>
            <a:ext cx="9144000" cy="1571774"/>
          </a:xfrm>
        </p:spPr>
        <p:txBody>
          <a:bodyPr anchor="b">
            <a:normAutofit/>
          </a:bodyPr>
          <a:lstStyle>
            <a:lvl1pPr algn="ctr">
              <a:defRPr b="1" sz="5400">
                <a:solidFill>
                  <a:srgbClr val="344085"/>
                </a:solidFill>
              </a:defRPr>
            </a:lvl1pPr>
          </a:lstStyle>
          <a:p>
            <a:r>
              <a:rPr dirty="0" lang="en-US"/>
              <a:t>Click to edit Master title style</a:t>
            </a:r>
          </a:p>
        </p:txBody>
      </p:sp>
      <p:sp>
        <p:nvSpPr>
          <p:cNvPr id="3" name="Subtitle 2">
            <a:extLst>
              <a:ext uri="{FF2B5EF4-FFF2-40B4-BE49-F238E27FC236}">
                <a16:creationId xmlns:a16="http://schemas.microsoft.com/office/drawing/2014/main" id="{E4E77EA1-61EE-4732-B453-669C8FB2F6A4}"/>
              </a:ext>
            </a:extLst>
          </p:cNvPr>
          <p:cNvSpPr>
            <a:spLocks noGrp="1"/>
          </p:cNvSpPr>
          <p:nvPr>
            <p:ph idx="1" type="subTitle"/>
          </p:nvPr>
        </p:nvSpPr>
        <p:spPr>
          <a:xfrm>
            <a:off x="1524000" y="3556947"/>
            <a:ext cx="9144000" cy="639456"/>
          </a:xfrm>
        </p:spPr>
        <p:txBody>
          <a:bodyPr>
            <a:normAutofit/>
          </a:bodyPr>
          <a:lstStyle>
            <a:lvl1pPr algn="ctr" indent="0" marL="0">
              <a:buNone/>
              <a:defRPr b="1" baseline="0" cap="none" dirty="0" i="1" kern="1200" kumimoji="0" lang="en-US" normalizeH="0" spc="0" strike="noStrike" sz="3400" u="none">
                <a:ln>
                  <a:noFill/>
                </a:ln>
                <a:solidFill>
                  <a:srgbClr val="A21942"/>
                </a:solidFill>
                <a:effectLst/>
                <a:uLnTx/>
                <a:uFillTx/>
                <a:latin panose="020F0302020204030204" typeface="Calibri Light"/>
                <a:ea typeface="+mj-ea"/>
                <a:cs typeface="+mj-cs"/>
              </a:defRPr>
            </a:lvl1pPr>
            <a:lvl2pPr algn="ctr" indent="0" marL="457200">
              <a:buNone/>
              <a:defRPr sz="2000"/>
            </a:lvl2pPr>
            <a:lvl3pPr algn="ctr" indent="0" marL="914400">
              <a:buNone/>
              <a:defRPr sz="1800"/>
            </a:lvl3pPr>
            <a:lvl4pPr algn="ctr" indent="0" marL="1371600">
              <a:buNone/>
              <a:defRPr sz="1600"/>
            </a:lvl4pPr>
            <a:lvl5pPr algn="ctr" indent="0" marL="1828800">
              <a:buNone/>
              <a:defRPr sz="1600"/>
            </a:lvl5pPr>
            <a:lvl6pPr algn="ctr" indent="0" marL="2286000">
              <a:buNone/>
              <a:defRPr sz="1600"/>
            </a:lvl6pPr>
            <a:lvl7pPr algn="ctr" indent="0" marL="2743200">
              <a:buNone/>
              <a:defRPr sz="1600"/>
            </a:lvl7pPr>
            <a:lvl8pPr algn="ctr" indent="0" marL="3200400">
              <a:buNone/>
              <a:defRPr sz="1600"/>
            </a:lvl8pPr>
            <a:lvl9pPr algn="ctr" indent="0" marL="3657600">
              <a:buNone/>
              <a:defRPr sz="1600"/>
            </a:lvl9pPr>
          </a:lstStyle>
          <a:p>
            <a:r>
              <a:rPr dirty="0" lang="en-US"/>
              <a:t>Click to edit Master subtitle style</a:t>
            </a:r>
          </a:p>
        </p:txBody>
      </p:sp>
      <p:sp>
        <p:nvSpPr>
          <p:cNvPr id="4" name="Date Placeholder 3">
            <a:extLst>
              <a:ext uri="{FF2B5EF4-FFF2-40B4-BE49-F238E27FC236}">
                <a16:creationId xmlns:a16="http://schemas.microsoft.com/office/drawing/2014/main" id="{907AFAF2-A8F9-49FC-86D3-9BEDB0A3855C}"/>
              </a:ext>
            </a:extLst>
          </p:cNvPr>
          <p:cNvSpPr>
            <a:spLocks noGrp="1"/>
          </p:cNvSpPr>
          <p:nvPr>
            <p:ph idx="10" sz="half" type="dt"/>
          </p:nvPr>
        </p:nvSpPr>
        <p:spPr/>
        <p:txBody>
          <a:bodyPr/>
          <a:lstStyle/>
          <a:p>
            <a:fld id="{895CCF58-98CC-425C-A4EB-C90C2473AAB3}" type="datetimeFigureOut">
              <a:rPr lang="en-US" smtClean="0"/>
              <a:t>6/25/2025</a:t>
            </a:fld>
            <a:endParaRPr lang="en-US"/>
          </a:p>
        </p:txBody>
      </p:sp>
      <p:sp>
        <p:nvSpPr>
          <p:cNvPr id="5" name="Footer Placeholder 4">
            <a:extLst>
              <a:ext uri="{FF2B5EF4-FFF2-40B4-BE49-F238E27FC236}">
                <a16:creationId xmlns:a16="http://schemas.microsoft.com/office/drawing/2014/main" id="{F9B83A50-A07F-4073-BE21-9F3A6062DAD1}"/>
              </a:ext>
            </a:extLst>
          </p:cNvPr>
          <p:cNvSpPr>
            <a:spLocks noGrp="1"/>
          </p:cNvSpPr>
          <p:nvPr>
            <p:ph idx="11" sz="quarter" type="ftr"/>
          </p:nvPr>
        </p:nvSpPr>
        <p:spPr/>
        <p:txBody>
          <a:bodyPr/>
          <a:lstStyle/>
          <a:p>
            <a:endParaRPr dirty="0" lang="en-US"/>
          </a:p>
        </p:txBody>
      </p:sp>
      <p:sp>
        <p:nvSpPr>
          <p:cNvPr id="6" name="Slide Number Placeholder 5">
            <a:extLst>
              <a:ext uri="{FF2B5EF4-FFF2-40B4-BE49-F238E27FC236}">
                <a16:creationId xmlns:a16="http://schemas.microsoft.com/office/drawing/2014/main" id="{397F856C-CC7B-4D09-B172-5E7ECFB38C82}"/>
              </a:ext>
            </a:extLst>
          </p:cNvPr>
          <p:cNvSpPr>
            <a:spLocks noGrp="1"/>
          </p:cNvSpPr>
          <p:nvPr>
            <p:ph idx="12" sz="quarter" type="sldNum"/>
          </p:nvPr>
        </p:nvSpPr>
        <p:spPr/>
        <p:txBody>
          <a:bodyPr/>
          <a:lstStyle/>
          <a:p>
            <a:fld id="{669CF414-0634-4E5D-9077-D58D470BFA39}" type="slidenum">
              <a:rPr lang="en-US" smtClean="0"/>
              <a:t>‹#›</a:t>
            </a:fld>
            <a:endParaRPr lang="en-US"/>
          </a:p>
        </p:txBody>
      </p:sp>
      <p:pic>
        <p:nvPicPr>
          <p:cNvPr id="8" name="Picture 7">
            <a:extLst>
              <a:ext uri="{FF2B5EF4-FFF2-40B4-BE49-F238E27FC236}">
                <a16:creationId xmlns:a16="http://schemas.microsoft.com/office/drawing/2014/main" id="{1A672EF7-D8CC-49E9-B099-1442D2B05D04}"/>
              </a:ext>
            </a:extLst>
          </p:cNvPr>
          <p:cNvPicPr>
            <a:picLocks noChangeAspect="1"/>
          </p:cNvPicPr>
          <p:nvPr userDrawn="1"/>
        </p:nvPicPr>
        <p:blipFill rotWithShape="1">
          <a:blip r:embed="rId3"/>
          <a:srcRect b="76"/>
          <a:stretch/>
        </p:blipFill>
        <p:spPr>
          <a:xfrm>
            <a:off x="10770401" y="136525"/>
            <a:ext cx="1166798" cy="737163"/>
          </a:xfrm>
          <a:prstGeom prst="rect">
            <a:avLst/>
          </a:prstGeom>
        </p:spPr>
      </p:pic>
      <p:pic>
        <p:nvPicPr>
          <p:cNvPr descr="A close up of a logo&#10;&#10;Description automatically generated" id="9" name="Picture 8">
            <a:extLst>
              <a:ext uri="{FF2B5EF4-FFF2-40B4-BE49-F238E27FC236}">
                <a16:creationId xmlns:a16="http://schemas.microsoft.com/office/drawing/2014/main" id="{746DFC1A-BD78-4B8B-8875-BA5CB270C314}"/>
              </a:ext>
            </a:extLst>
          </p:cNvPr>
          <p:cNvPicPr>
            <a:picLocks noChangeAspect="1"/>
          </p:cNvPicPr>
          <p:nvPr userDrawn="1"/>
        </p:nvPicPr>
        <p:blipFill>
          <a:blip r:embed="rId4"/>
          <a:stretch>
            <a:fillRect/>
          </a:stretch>
        </p:blipFill>
        <p:spPr>
          <a:xfrm>
            <a:off x="397125" y="433950"/>
            <a:ext cx="3282075" cy="378701"/>
          </a:xfrm>
          <a:prstGeom prst="rect">
            <a:avLst/>
          </a:prstGeom>
        </p:spPr>
      </p:pic>
    </p:spTree>
    <p:extLst>
      <p:ext uri="{BB962C8B-B14F-4D97-AF65-F5344CB8AC3E}">
        <p14:creationId xmlns:p14="http://schemas.microsoft.com/office/powerpoint/2010/main" val="10900477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56A8F9-4943-4376-8F21-EECCBA8C835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08F4922-77C0-40EE-B42D-84309275379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9591D69-2581-4399-9136-BBB66A52B4E8}"/>
              </a:ext>
            </a:extLst>
          </p:cNvPr>
          <p:cNvSpPr>
            <a:spLocks noGrp="1"/>
          </p:cNvSpPr>
          <p:nvPr>
            <p:ph type="dt" sz="half" idx="10"/>
          </p:nvPr>
        </p:nvSpPr>
        <p:spPr/>
        <p:txBody>
          <a:bodyPr/>
          <a:lstStyle/>
          <a:p>
            <a:fld id="{895CCF58-98CC-425C-A4EB-C90C2473AAB3}" type="datetimeFigureOut">
              <a:rPr lang="en-US" smtClean="0"/>
              <a:t>6/25/2025</a:t>
            </a:fld>
            <a:endParaRPr lang="en-US"/>
          </a:p>
        </p:txBody>
      </p:sp>
      <p:sp>
        <p:nvSpPr>
          <p:cNvPr id="5" name="Footer Placeholder 4">
            <a:extLst>
              <a:ext uri="{FF2B5EF4-FFF2-40B4-BE49-F238E27FC236}">
                <a16:creationId xmlns:a16="http://schemas.microsoft.com/office/drawing/2014/main" id="{4BC0CEB2-AE29-4BDB-976C-8C1918E65E3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FB44394-3F4C-49D7-AA2A-71496A42E539}"/>
              </a:ext>
            </a:extLst>
          </p:cNvPr>
          <p:cNvSpPr>
            <a:spLocks noGrp="1"/>
          </p:cNvSpPr>
          <p:nvPr>
            <p:ph type="sldNum" sz="quarter" idx="12"/>
          </p:nvPr>
        </p:nvSpPr>
        <p:spPr/>
        <p:txBody>
          <a:bodyPr/>
          <a:lstStyle/>
          <a:p>
            <a:fld id="{669CF414-0634-4E5D-9077-D58D470BFA39}" type="slidenum">
              <a:rPr lang="en-US" smtClean="0"/>
              <a:t>‹#›</a:t>
            </a:fld>
            <a:endParaRPr lang="en-US"/>
          </a:p>
        </p:txBody>
      </p:sp>
    </p:spTree>
    <p:extLst>
      <p:ext uri="{BB962C8B-B14F-4D97-AF65-F5344CB8AC3E}">
        <p14:creationId xmlns:p14="http://schemas.microsoft.com/office/powerpoint/2010/main" val="12676022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3BE2BB-2D6B-43D9-99DE-EC43A85060B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F01C85F-7295-42A9-A750-300F202A7FD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6CD806C-A8B9-4208-8C34-6E1BC28F547F}"/>
              </a:ext>
            </a:extLst>
          </p:cNvPr>
          <p:cNvSpPr>
            <a:spLocks noGrp="1"/>
          </p:cNvSpPr>
          <p:nvPr>
            <p:ph type="dt" sz="half" idx="10"/>
          </p:nvPr>
        </p:nvSpPr>
        <p:spPr/>
        <p:txBody>
          <a:bodyPr/>
          <a:lstStyle/>
          <a:p>
            <a:fld id="{895CCF58-98CC-425C-A4EB-C90C2473AAB3}" type="datetimeFigureOut">
              <a:rPr lang="en-US" smtClean="0"/>
              <a:t>6/25/2025</a:t>
            </a:fld>
            <a:endParaRPr lang="en-US"/>
          </a:p>
        </p:txBody>
      </p:sp>
      <p:sp>
        <p:nvSpPr>
          <p:cNvPr id="5" name="Footer Placeholder 4">
            <a:extLst>
              <a:ext uri="{FF2B5EF4-FFF2-40B4-BE49-F238E27FC236}">
                <a16:creationId xmlns:a16="http://schemas.microsoft.com/office/drawing/2014/main" id="{BAEE352A-0BA2-4F6A-A4B6-82828B300FA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9DF50B8-A6A4-4032-85BB-834F02B913BF}"/>
              </a:ext>
            </a:extLst>
          </p:cNvPr>
          <p:cNvSpPr>
            <a:spLocks noGrp="1"/>
          </p:cNvSpPr>
          <p:nvPr>
            <p:ph type="sldNum" sz="quarter" idx="12"/>
          </p:nvPr>
        </p:nvSpPr>
        <p:spPr/>
        <p:txBody>
          <a:bodyPr/>
          <a:lstStyle/>
          <a:p>
            <a:fld id="{669CF414-0634-4E5D-9077-D58D470BFA39}" type="slidenum">
              <a:rPr lang="en-US" smtClean="0"/>
              <a:t>‹#›</a:t>
            </a:fld>
            <a:endParaRPr lang="en-US"/>
          </a:p>
        </p:txBody>
      </p:sp>
    </p:spTree>
    <p:extLst>
      <p:ext uri="{BB962C8B-B14F-4D97-AF65-F5344CB8AC3E}">
        <p14:creationId xmlns:p14="http://schemas.microsoft.com/office/powerpoint/2010/main" val="1035296101"/>
      </p:ext>
    </p:extLst>
  </p:cSld>
  <p:clrMapOvr>
    <a:masterClrMapping/>
  </p:clrMapOvr>
</p:sldLayout>
</file>

<file path=ppt/slideLayouts/slideLayout5.xml><?xml version="1.0" encoding="utf-8"?>
<p:sldLayout xmlns:p="http://schemas.openxmlformats.org/presentationml/2006/main" xmlns:a="http://schemas.openxmlformats.org/drawingml/2006/main" xmlns:r="http://schemas.openxmlformats.org/officeDocument/2006/relationships" preserve="1" userDrawn="1">
  <p:cSld name="Two Conten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51A55CE-FF44-4778-BBF3-D3ACF54D6D55}"/>
              </a:ext>
            </a:extLst>
          </p:cNvPr>
          <p:cNvSpPr/>
          <p:nvPr userDrawn="1"/>
        </p:nvSpPr>
        <p:spPr>
          <a:xfrm>
            <a:off x="150420" y="136524"/>
            <a:ext cx="11891160" cy="6437663"/>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9" name="Rectangle 8">
            <a:extLst>
              <a:ext uri="{FF2B5EF4-FFF2-40B4-BE49-F238E27FC236}">
                <a16:creationId xmlns:a16="http://schemas.microsoft.com/office/drawing/2014/main" id="{54576745-A9A3-4C9E-8B60-F791DA717881}"/>
              </a:ext>
            </a:extLst>
          </p:cNvPr>
          <p:cNvSpPr/>
          <p:nvPr userDrawn="1"/>
        </p:nvSpPr>
        <p:spPr>
          <a:xfrm>
            <a:off x="0" y="6513362"/>
            <a:ext cx="5572001" cy="344638"/>
          </a:xfrm>
          <a:prstGeom prst="rect">
            <a:avLst/>
          </a:prstGeom>
          <a:solidFill>
            <a:srgbClr val="1C386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2" name="Title 1">
            <a:extLst>
              <a:ext uri="{FF2B5EF4-FFF2-40B4-BE49-F238E27FC236}">
                <a16:creationId xmlns:a16="http://schemas.microsoft.com/office/drawing/2014/main" id="{42F12BB7-A2C7-46D7-A949-B91029E5C700}"/>
              </a:ext>
            </a:extLst>
          </p:cNvPr>
          <p:cNvSpPr>
            <a:spLocks noGrp="1"/>
          </p:cNvSpPr>
          <p:nvPr>
            <p:ph type="title"/>
          </p:nvPr>
        </p:nvSpPr>
        <p:spPr>
          <a:xfrm>
            <a:off x="370113" y="365125"/>
            <a:ext cx="2991585" cy="4912269"/>
          </a:xfrm>
        </p:spPr>
        <p:txBody>
          <a:bodyPr>
            <a:normAutofit/>
          </a:bodyPr>
          <a:lstStyle>
            <a:lvl1pPr algn="r">
              <a:defRPr b="1" sz="4000">
                <a:solidFill>
                  <a:srgbClr val="1C3867"/>
                </a:solidFill>
                <a:latin typeface="+mn-lt"/>
              </a:defRPr>
            </a:lvl1pPr>
          </a:lstStyle>
          <a:p>
            <a:r>
              <a:rPr dirty="0" lang="en-US"/>
              <a:t>Click to edit Master title style</a:t>
            </a:r>
          </a:p>
        </p:txBody>
      </p:sp>
      <p:sp>
        <p:nvSpPr>
          <p:cNvPr id="4" name="Content Placeholder 3">
            <a:extLst>
              <a:ext uri="{FF2B5EF4-FFF2-40B4-BE49-F238E27FC236}">
                <a16:creationId xmlns:a16="http://schemas.microsoft.com/office/drawing/2014/main" id="{0CF26276-9716-481F-A820-63977B24215A}"/>
              </a:ext>
            </a:extLst>
          </p:cNvPr>
          <p:cNvSpPr>
            <a:spLocks noGrp="1"/>
          </p:cNvSpPr>
          <p:nvPr>
            <p:ph idx="2" sz="half"/>
          </p:nvPr>
        </p:nvSpPr>
        <p:spPr>
          <a:xfrm>
            <a:off x="4020788" y="365125"/>
            <a:ext cx="7801098" cy="5811838"/>
          </a:xfrm>
        </p:spPr>
        <p:txBody>
          <a:bodyPr/>
          <a:lstStyle/>
          <a:p>
            <a:pPr lvl="0"/>
            <a:r>
              <a:rPr dirty="0" lang="en-US"/>
              <a:t>Click to edit Master text styles</a:t>
            </a:r>
          </a:p>
          <a:p>
            <a:pPr lvl="1"/>
            <a:r>
              <a:rPr dirty="0" lang="en-US"/>
              <a:t>Second level</a:t>
            </a:r>
          </a:p>
          <a:p>
            <a:pPr lvl="2"/>
            <a:r>
              <a:rPr dirty="0" lang="en-US"/>
              <a:t>Third level</a:t>
            </a:r>
          </a:p>
          <a:p>
            <a:pPr lvl="3"/>
            <a:r>
              <a:rPr dirty="0" lang="en-US"/>
              <a:t>Fourth level</a:t>
            </a:r>
          </a:p>
          <a:p>
            <a:pPr lvl="4"/>
            <a:r>
              <a:rPr dirty="0" lang="en-US"/>
              <a:t>Fifth level</a:t>
            </a:r>
          </a:p>
        </p:txBody>
      </p:sp>
      <p:sp>
        <p:nvSpPr>
          <p:cNvPr id="5" name="Date Placeholder 4">
            <a:extLst>
              <a:ext uri="{FF2B5EF4-FFF2-40B4-BE49-F238E27FC236}">
                <a16:creationId xmlns:a16="http://schemas.microsoft.com/office/drawing/2014/main" id="{194B121D-96DE-4C4F-9808-3E6EA0993AFE}"/>
              </a:ext>
            </a:extLst>
          </p:cNvPr>
          <p:cNvSpPr>
            <a:spLocks noGrp="1"/>
          </p:cNvSpPr>
          <p:nvPr>
            <p:ph idx="10" sz="half" type="dt"/>
          </p:nvPr>
        </p:nvSpPr>
        <p:spPr/>
        <p:txBody>
          <a:bodyPr/>
          <a:lstStyle/>
          <a:p>
            <a:fld id="{895CCF58-98CC-425C-A4EB-C90C2473AAB3}" type="datetimeFigureOut">
              <a:rPr lang="en-US" smtClean="0"/>
              <a:t>6/25/2025</a:t>
            </a:fld>
            <a:endParaRPr lang="en-US"/>
          </a:p>
        </p:txBody>
      </p:sp>
      <p:sp>
        <p:nvSpPr>
          <p:cNvPr id="6" name="Footer Placeholder 5">
            <a:extLst>
              <a:ext uri="{FF2B5EF4-FFF2-40B4-BE49-F238E27FC236}">
                <a16:creationId xmlns:a16="http://schemas.microsoft.com/office/drawing/2014/main" id="{748A8748-8E9C-4E0D-BB05-6AC233AA0EAB}"/>
              </a:ext>
            </a:extLst>
          </p:cNvPr>
          <p:cNvSpPr>
            <a:spLocks noGrp="1"/>
          </p:cNvSpPr>
          <p:nvPr>
            <p:ph idx="11" sz="quarter" type="ftr"/>
          </p:nvPr>
        </p:nvSpPr>
        <p:spPr/>
        <p:txBody>
          <a:bodyPr/>
          <a:lstStyle/>
          <a:p>
            <a:endParaRPr dirty="0" lang="en-US"/>
          </a:p>
        </p:txBody>
      </p:sp>
      <p:sp>
        <p:nvSpPr>
          <p:cNvPr id="7" name="Slide Number Placeholder 6">
            <a:extLst>
              <a:ext uri="{FF2B5EF4-FFF2-40B4-BE49-F238E27FC236}">
                <a16:creationId xmlns:a16="http://schemas.microsoft.com/office/drawing/2014/main" id="{935A3C87-938B-4CE6-A2C5-54E8B58EE057}"/>
              </a:ext>
            </a:extLst>
          </p:cNvPr>
          <p:cNvSpPr>
            <a:spLocks noGrp="1"/>
          </p:cNvSpPr>
          <p:nvPr>
            <p:ph idx="12" sz="quarter" type="sldNum"/>
          </p:nvPr>
        </p:nvSpPr>
        <p:spPr/>
        <p:txBody>
          <a:bodyPr/>
          <a:lstStyle/>
          <a:p>
            <a:fld id="{669CF414-0634-4E5D-9077-D58D470BFA39}" type="slidenum">
              <a:rPr lang="en-US" smtClean="0"/>
              <a:t>‹#›</a:t>
            </a:fld>
            <a:endParaRPr lang="en-US"/>
          </a:p>
        </p:txBody>
      </p:sp>
      <p:pic>
        <p:nvPicPr>
          <p:cNvPr id="8" name="Content Placeholder 4">
            <a:extLst>
              <a:ext uri="{FF2B5EF4-FFF2-40B4-BE49-F238E27FC236}">
                <a16:creationId xmlns:a16="http://schemas.microsoft.com/office/drawing/2014/main" id="{55BF4DA8-E31C-44DA-81A9-B9C017822DB4}"/>
              </a:ext>
            </a:extLst>
          </p:cNvPr>
          <p:cNvPicPr>
            <a:picLocks noChangeAspect="1"/>
          </p:cNvPicPr>
          <p:nvPr userDrawn="1"/>
        </p:nvPicPr>
        <p:blipFill rotWithShape="1">
          <a:blip r:embed="rId2"/>
          <a:srcRect r="9" t="738"/>
          <a:stretch/>
        </p:blipFill>
        <p:spPr>
          <a:xfrm>
            <a:off x="4153217" y="6513362"/>
            <a:ext cx="8038783" cy="344638"/>
          </a:xfrm>
          <a:prstGeom prst="rect">
            <a:avLst/>
          </a:prstGeom>
        </p:spPr>
      </p:pic>
      <p:cxnSp>
        <p:nvCxnSpPr>
          <p:cNvPr id="12" name="Straight Connector 11">
            <a:extLst>
              <a:ext uri="{FF2B5EF4-FFF2-40B4-BE49-F238E27FC236}">
                <a16:creationId xmlns:a16="http://schemas.microsoft.com/office/drawing/2014/main" id="{CAFABA51-0E17-4B34-ADF7-D43CC38C243F}"/>
              </a:ext>
            </a:extLst>
          </p:cNvPr>
          <p:cNvCxnSpPr/>
          <p:nvPr userDrawn="1"/>
        </p:nvCxnSpPr>
        <p:spPr>
          <a:xfrm>
            <a:off x="3581400" y="705395"/>
            <a:ext cx="0" cy="4232365"/>
          </a:xfrm>
          <a:prstGeom prst="line">
            <a:avLst/>
          </a:prstGeom>
          <a:ln>
            <a:solidFill>
              <a:srgbClr val="1C3867"/>
            </a:solidFill>
          </a:ln>
        </p:spPr>
        <p:style>
          <a:lnRef idx="1">
            <a:schemeClr val="accent1"/>
          </a:lnRef>
          <a:fillRef idx="0">
            <a:schemeClr val="accent1"/>
          </a:fillRef>
          <a:effectRef idx="0">
            <a:schemeClr val="accent1"/>
          </a:effectRef>
          <a:fontRef idx="minor">
            <a:schemeClr val="tx1"/>
          </a:fontRef>
        </p:style>
      </p:cxnSp>
      <p:pic>
        <p:nvPicPr>
          <p:cNvPr descr="A close up of a logo&#10;&#10;Description automatically generated" id="14" name="Picture 13">
            <a:extLst>
              <a:ext uri="{FF2B5EF4-FFF2-40B4-BE49-F238E27FC236}">
                <a16:creationId xmlns:a16="http://schemas.microsoft.com/office/drawing/2014/main" id="{E49E43B2-87E4-440D-BA9D-C586B659FF13}"/>
              </a:ext>
            </a:extLst>
          </p:cNvPr>
          <p:cNvPicPr>
            <a:picLocks noChangeAspect="1"/>
          </p:cNvPicPr>
          <p:nvPr userDrawn="1"/>
        </p:nvPicPr>
        <p:blipFill>
          <a:blip r:embed="rId3"/>
          <a:stretch>
            <a:fillRect/>
          </a:stretch>
        </p:blipFill>
        <p:spPr>
          <a:xfrm>
            <a:off x="206208" y="6576704"/>
            <a:ext cx="1959391" cy="226084"/>
          </a:xfrm>
          <a:prstGeom prst="rect">
            <a:avLst/>
          </a:prstGeom>
        </p:spPr>
      </p:pic>
    </p:spTree>
    <p:extLst>
      <p:ext uri="{BB962C8B-B14F-4D97-AF65-F5344CB8AC3E}">
        <p14:creationId xmlns:p14="http://schemas.microsoft.com/office/powerpoint/2010/main" val="3770784874"/>
      </p:ext>
    </p:extLst>
  </p:cSld>
  <p:clrMapOvr>
    <a:masterClrMapping/>
  </p:clrMapOvr>
</p:sldLayout>
</file>

<file path=ppt/slideLayouts/slideLayout6.xml><?xml version="1.0" encoding="utf-8"?>
<p:sldLayout xmlns:p="http://schemas.openxmlformats.org/presentationml/2006/main" xmlns:a="http://schemas.openxmlformats.org/drawingml/2006/main" xmlns:r="http://schemas.openxmlformats.org/officeDocument/2006/relationships" preserve="1" userDrawn="1">
  <p:cSld name="Comparison">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3B18FFCF-25C0-4B22-BBFB-638F764194D1}"/>
              </a:ext>
            </a:extLst>
          </p:cNvPr>
          <p:cNvSpPr/>
          <p:nvPr userDrawn="1"/>
        </p:nvSpPr>
        <p:spPr>
          <a:xfrm flipV="1">
            <a:off x="0" y="1"/>
            <a:ext cx="12192000" cy="741776"/>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11" name="Rectangle 10">
            <a:extLst>
              <a:ext uri="{FF2B5EF4-FFF2-40B4-BE49-F238E27FC236}">
                <a16:creationId xmlns:a16="http://schemas.microsoft.com/office/drawing/2014/main" id="{75959502-B620-4FD9-B9FA-7FCC347CE89A}"/>
              </a:ext>
            </a:extLst>
          </p:cNvPr>
          <p:cNvSpPr/>
          <p:nvPr userDrawn="1"/>
        </p:nvSpPr>
        <p:spPr>
          <a:xfrm>
            <a:off x="0" y="6513362"/>
            <a:ext cx="5572001" cy="344638"/>
          </a:xfrm>
          <a:prstGeom prst="rect">
            <a:avLst/>
          </a:prstGeom>
          <a:solidFill>
            <a:srgbClr val="1C386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12" name="Title 1">
            <a:extLst>
              <a:ext uri="{FF2B5EF4-FFF2-40B4-BE49-F238E27FC236}">
                <a16:creationId xmlns:a16="http://schemas.microsoft.com/office/drawing/2014/main" id="{0ED37782-2732-4C14-8D10-E3C13438FB39}"/>
              </a:ext>
            </a:extLst>
          </p:cNvPr>
          <p:cNvSpPr>
            <a:spLocks noGrp="1"/>
          </p:cNvSpPr>
          <p:nvPr>
            <p:ph type="title"/>
          </p:nvPr>
        </p:nvSpPr>
        <p:spPr>
          <a:xfrm>
            <a:off x="370113" y="133655"/>
            <a:ext cx="11451773" cy="585746"/>
          </a:xfrm>
        </p:spPr>
        <p:txBody>
          <a:bodyPr>
            <a:noAutofit/>
          </a:bodyPr>
          <a:lstStyle>
            <a:lvl1pPr algn="l">
              <a:defRPr b="1" sz="3200">
                <a:solidFill>
                  <a:srgbClr val="1C3867"/>
                </a:solidFill>
                <a:latin typeface="+mn-lt"/>
              </a:defRPr>
            </a:lvl1pPr>
          </a:lstStyle>
          <a:p>
            <a:r>
              <a:rPr dirty="0" lang="en-US"/>
              <a:t>Click to edit Master title style</a:t>
            </a:r>
          </a:p>
        </p:txBody>
      </p:sp>
      <p:sp>
        <p:nvSpPr>
          <p:cNvPr id="13" name="Content Placeholder 3">
            <a:extLst>
              <a:ext uri="{FF2B5EF4-FFF2-40B4-BE49-F238E27FC236}">
                <a16:creationId xmlns:a16="http://schemas.microsoft.com/office/drawing/2014/main" id="{A77A157A-9640-445A-8D94-E5020C4A9623}"/>
              </a:ext>
            </a:extLst>
          </p:cNvPr>
          <p:cNvSpPr>
            <a:spLocks noGrp="1"/>
          </p:cNvSpPr>
          <p:nvPr>
            <p:ph idx="2" sz="half"/>
          </p:nvPr>
        </p:nvSpPr>
        <p:spPr>
          <a:xfrm>
            <a:off x="370113" y="898789"/>
            <a:ext cx="11451773" cy="5278173"/>
          </a:xfrm>
        </p:spPr>
        <p:txBody>
          <a:bodyPr/>
          <a:lstStyle/>
          <a:p>
            <a:pPr lvl="0"/>
            <a:r>
              <a:rPr dirty="0" lang="en-US"/>
              <a:t>Click to edit Master text styles</a:t>
            </a:r>
          </a:p>
          <a:p>
            <a:pPr lvl="1"/>
            <a:r>
              <a:rPr dirty="0" lang="en-US"/>
              <a:t>Second level</a:t>
            </a:r>
          </a:p>
          <a:p>
            <a:pPr lvl="2"/>
            <a:r>
              <a:rPr dirty="0" lang="en-US"/>
              <a:t>Third level</a:t>
            </a:r>
          </a:p>
          <a:p>
            <a:pPr lvl="3"/>
            <a:r>
              <a:rPr dirty="0" lang="en-US"/>
              <a:t>Fourth level</a:t>
            </a:r>
          </a:p>
          <a:p>
            <a:pPr lvl="4"/>
            <a:r>
              <a:rPr dirty="0" lang="en-US"/>
              <a:t>Fifth level</a:t>
            </a:r>
          </a:p>
        </p:txBody>
      </p:sp>
      <p:sp>
        <p:nvSpPr>
          <p:cNvPr id="14" name="Date Placeholder 4">
            <a:extLst>
              <a:ext uri="{FF2B5EF4-FFF2-40B4-BE49-F238E27FC236}">
                <a16:creationId xmlns:a16="http://schemas.microsoft.com/office/drawing/2014/main" id="{DE5C3CE9-736D-4E14-94DF-637D3F96B4A5}"/>
              </a:ext>
            </a:extLst>
          </p:cNvPr>
          <p:cNvSpPr>
            <a:spLocks noGrp="1"/>
          </p:cNvSpPr>
          <p:nvPr>
            <p:ph idx="10" sz="half" type="dt"/>
          </p:nvPr>
        </p:nvSpPr>
        <p:spPr>
          <a:xfrm>
            <a:off x="838200" y="6356350"/>
            <a:ext cx="2743200" cy="365125"/>
          </a:xfrm>
        </p:spPr>
        <p:txBody>
          <a:bodyPr/>
          <a:lstStyle/>
          <a:p>
            <a:fld id="{895CCF58-98CC-425C-A4EB-C90C2473AAB3}" type="datetimeFigureOut">
              <a:rPr lang="en-US" smtClean="0"/>
              <a:t>6/25/2025</a:t>
            </a:fld>
            <a:endParaRPr lang="en-US"/>
          </a:p>
        </p:txBody>
      </p:sp>
      <p:sp>
        <p:nvSpPr>
          <p:cNvPr id="15" name="Footer Placeholder 5">
            <a:extLst>
              <a:ext uri="{FF2B5EF4-FFF2-40B4-BE49-F238E27FC236}">
                <a16:creationId xmlns:a16="http://schemas.microsoft.com/office/drawing/2014/main" id="{B2A325F5-E8C4-431A-AC3C-83CFF55E5E39}"/>
              </a:ext>
            </a:extLst>
          </p:cNvPr>
          <p:cNvSpPr>
            <a:spLocks noGrp="1"/>
          </p:cNvSpPr>
          <p:nvPr>
            <p:ph idx="11" sz="quarter" type="ftr"/>
          </p:nvPr>
        </p:nvSpPr>
        <p:spPr>
          <a:xfrm>
            <a:off x="4038600" y="6356350"/>
            <a:ext cx="4114800" cy="365125"/>
          </a:xfrm>
        </p:spPr>
        <p:txBody>
          <a:bodyPr/>
          <a:lstStyle/>
          <a:p>
            <a:endParaRPr dirty="0" lang="en-US"/>
          </a:p>
        </p:txBody>
      </p:sp>
      <p:sp>
        <p:nvSpPr>
          <p:cNvPr id="16" name="Slide Number Placeholder 6">
            <a:extLst>
              <a:ext uri="{FF2B5EF4-FFF2-40B4-BE49-F238E27FC236}">
                <a16:creationId xmlns:a16="http://schemas.microsoft.com/office/drawing/2014/main" id="{10F5519A-5BB6-4C5A-9736-F07949A01486}"/>
              </a:ext>
            </a:extLst>
          </p:cNvPr>
          <p:cNvSpPr>
            <a:spLocks noGrp="1"/>
          </p:cNvSpPr>
          <p:nvPr>
            <p:ph idx="12" sz="quarter" type="sldNum"/>
          </p:nvPr>
        </p:nvSpPr>
        <p:spPr>
          <a:xfrm>
            <a:off x="8610600" y="6356350"/>
            <a:ext cx="2743200" cy="365125"/>
          </a:xfrm>
        </p:spPr>
        <p:txBody>
          <a:bodyPr/>
          <a:lstStyle/>
          <a:p>
            <a:fld id="{669CF414-0634-4E5D-9077-D58D470BFA39}" type="slidenum">
              <a:rPr lang="en-US" smtClean="0"/>
              <a:t>‹#›</a:t>
            </a:fld>
            <a:endParaRPr lang="en-US"/>
          </a:p>
        </p:txBody>
      </p:sp>
      <p:pic>
        <p:nvPicPr>
          <p:cNvPr id="17" name="Content Placeholder 4">
            <a:extLst>
              <a:ext uri="{FF2B5EF4-FFF2-40B4-BE49-F238E27FC236}">
                <a16:creationId xmlns:a16="http://schemas.microsoft.com/office/drawing/2014/main" id="{FE824DF6-AB03-4379-9675-A7A26A52681F}"/>
              </a:ext>
            </a:extLst>
          </p:cNvPr>
          <p:cNvPicPr>
            <a:picLocks noChangeAspect="1"/>
          </p:cNvPicPr>
          <p:nvPr userDrawn="1"/>
        </p:nvPicPr>
        <p:blipFill rotWithShape="1">
          <a:blip r:embed="rId2"/>
          <a:srcRect r="9" t="738"/>
          <a:stretch/>
        </p:blipFill>
        <p:spPr>
          <a:xfrm>
            <a:off x="4153217" y="6513362"/>
            <a:ext cx="8038783" cy="344638"/>
          </a:xfrm>
          <a:prstGeom prst="rect">
            <a:avLst/>
          </a:prstGeom>
        </p:spPr>
      </p:pic>
      <p:pic>
        <p:nvPicPr>
          <p:cNvPr descr="A close up of a logo&#10;&#10;Description automatically generated" id="19" name="Picture 18">
            <a:extLst>
              <a:ext uri="{FF2B5EF4-FFF2-40B4-BE49-F238E27FC236}">
                <a16:creationId xmlns:a16="http://schemas.microsoft.com/office/drawing/2014/main" id="{2EEE6E20-65FF-403A-AA46-C9ACC563B3DA}"/>
              </a:ext>
            </a:extLst>
          </p:cNvPr>
          <p:cNvPicPr>
            <a:picLocks noChangeAspect="1"/>
          </p:cNvPicPr>
          <p:nvPr userDrawn="1"/>
        </p:nvPicPr>
        <p:blipFill>
          <a:blip r:embed="rId3"/>
          <a:stretch>
            <a:fillRect/>
          </a:stretch>
        </p:blipFill>
        <p:spPr>
          <a:xfrm>
            <a:off x="206208" y="6576704"/>
            <a:ext cx="1959391" cy="226084"/>
          </a:xfrm>
          <a:prstGeom prst="rect">
            <a:avLst/>
          </a:prstGeom>
        </p:spPr>
      </p:pic>
    </p:spTree>
    <p:extLst>
      <p:ext uri="{BB962C8B-B14F-4D97-AF65-F5344CB8AC3E}">
        <p14:creationId xmlns:p14="http://schemas.microsoft.com/office/powerpoint/2010/main" val="3491079110"/>
      </p:ext>
    </p:extLst>
  </p:cSld>
  <p:clrMapOvr>
    <a:masterClrMapping/>
  </p:clrMapOvr>
</p:sldLayout>
</file>

<file path=ppt/slideLayouts/slideLayout7.xml><?xml version="1.0" encoding="utf-8"?>
<p:sldLayout xmlns:p="http://schemas.openxmlformats.org/presentationml/2006/main" xmlns:a="http://schemas.openxmlformats.org/drawingml/2006/main" xmlns:r="http://schemas.openxmlformats.org/officeDocument/2006/relationships" preserve="1" userDrawn="1">
  <p:cSld name="Title Only">
    <p:spTree>
      <p:nvGrpSpPr>
        <p:cNvPr id="1" name=""/>
        <p:cNvGrpSpPr/>
        <p:nvPr/>
      </p:nvGrpSpPr>
      <p:grpSpPr>
        <a:xfrm>
          <a:off x="0" y="0"/>
          <a:ext cx="0" cy="0"/>
          <a:chOff x="0" y="0"/>
          <a:chExt cx="0" cy="0"/>
        </a:xfrm>
      </p:grpSpPr>
      <p:pic>
        <p:nvPicPr>
          <p:cNvPr descr="A picture containing outdoor object, solar cell&#10;&#10;Description automatically generated" id="15" name="Picture 14">
            <a:extLst>
              <a:ext uri="{FF2B5EF4-FFF2-40B4-BE49-F238E27FC236}">
                <a16:creationId xmlns:a16="http://schemas.microsoft.com/office/drawing/2014/main" id="{35653D8A-8176-4975-BCB0-1A36DBDDBAE9}"/>
              </a:ext>
            </a:extLst>
          </p:cNvPr>
          <p:cNvPicPr>
            <a:picLocks noChangeAspect="1"/>
          </p:cNvPicPr>
          <p:nvPr userDrawn="1"/>
        </p:nvPicPr>
        <p:blipFill>
          <a:blip r:embed="rId2"/>
          <a:stretch>
            <a:fillRect/>
          </a:stretch>
        </p:blipFill>
        <p:spPr>
          <a:xfrm>
            <a:off x="0" y="4098275"/>
            <a:ext cx="12190196" cy="2759725"/>
          </a:xfrm>
          <a:prstGeom prst="rect">
            <a:avLst/>
          </a:prstGeom>
        </p:spPr>
      </p:pic>
      <p:sp>
        <p:nvSpPr>
          <p:cNvPr id="6" name="Rectangle 5">
            <a:extLst>
              <a:ext uri="{FF2B5EF4-FFF2-40B4-BE49-F238E27FC236}">
                <a16:creationId xmlns:a16="http://schemas.microsoft.com/office/drawing/2014/main" id="{FCD63038-2770-4F81-8B59-72FF103AB658}"/>
              </a:ext>
            </a:extLst>
          </p:cNvPr>
          <p:cNvSpPr/>
          <p:nvPr userDrawn="1"/>
        </p:nvSpPr>
        <p:spPr>
          <a:xfrm flipV="1">
            <a:off x="0" y="1"/>
            <a:ext cx="12192000" cy="1232034"/>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8" name="Title 1">
            <a:extLst>
              <a:ext uri="{FF2B5EF4-FFF2-40B4-BE49-F238E27FC236}">
                <a16:creationId xmlns:a16="http://schemas.microsoft.com/office/drawing/2014/main" id="{E5FDAD77-77CF-4B6F-A6DD-BA4201B8BD24}"/>
              </a:ext>
            </a:extLst>
          </p:cNvPr>
          <p:cNvSpPr>
            <a:spLocks noGrp="1"/>
          </p:cNvSpPr>
          <p:nvPr>
            <p:ph type="title"/>
          </p:nvPr>
        </p:nvSpPr>
        <p:spPr>
          <a:xfrm>
            <a:off x="3032015" y="1676426"/>
            <a:ext cx="6126166" cy="741776"/>
          </a:xfrm>
        </p:spPr>
        <p:txBody>
          <a:bodyPr>
            <a:normAutofit/>
          </a:bodyPr>
          <a:lstStyle>
            <a:lvl1pPr algn="ctr">
              <a:defRPr b="1" sz="3600">
                <a:solidFill>
                  <a:srgbClr val="1C3867"/>
                </a:solidFill>
                <a:latin typeface="+mn-lt"/>
              </a:defRPr>
            </a:lvl1pPr>
          </a:lstStyle>
          <a:p>
            <a:r>
              <a:rPr dirty="0" lang="en-US"/>
              <a:t>Click to edit Master title style</a:t>
            </a:r>
          </a:p>
        </p:txBody>
      </p:sp>
      <p:pic>
        <p:nvPicPr>
          <p:cNvPr id="16" name="Picture 15">
            <a:extLst>
              <a:ext uri="{FF2B5EF4-FFF2-40B4-BE49-F238E27FC236}">
                <a16:creationId xmlns:a16="http://schemas.microsoft.com/office/drawing/2014/main" id="{1A2FF967-33E6-4F7D-819A-0E987D27F62D}"/>
              </a:ext>
            </a:extLst>
          </p:cNvPr>
          <p:cNvPicPr>
            <a:picLocks noChangeAspect="1"/>
          </p:cNvPicPr>
          <p:nvPr userDrawn="1"/>
        </p:nvPicPr>
        <p:blipFill rotWithShape="1">
          <a:blip r:embed="rId3"/>
          <a:srcRect b="76"/>
          <a:stretch/>
        </p:blipFill>
        <p:spPr>
          <a:xfrm>
            <a:off x="10647786" y="245130"/>
            <a:ext cx="1174100" cy="741776"/>
          </a:xfrm>
          <a:prstGeom prst="rect">
            <a:avLst/>
          </a:prstGeom>
        </p:spPr>
      </p:pic>
      <p:pic>
        <p:nvPicPr>
          <p:cNvPr descr="Image result for un economic commission for africa&quot;" id="24584" name="Picture 8">
            <a:extLst>
              <a:ext uri="{FF2B5EF4-FFF2-40B4-BE49-F238E27FC236}">
                <a16:creationId xmlns:a16="http://schemas.microsoft.com/office/drawing/2014/main" id="{82D6E10D-8246-4A19-AB6A-BE027888F516}"/>
              </a:ext>
            </a:extLst>
          </p:cNvPr>
          <p:cNvPicPr>
            <a:picLocks noChangeArrowheads="1"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370113" y="336307"/>
            <a:ext cx="4619740" cy="559422"/>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a:extLst>
              <a:ext uri="{FF2B5EF4-FFF2-40B4-BE49-F238E27FC236}">
                <a16:creationId xmlns:a16="http://schemas.microsoft.com/office/drawing/2014/main" id="{ABC38589-D909-4D5C-B933-00C91E31EBAC}"/>
              </a:ext>
            </a:extLst>
          </p:cNvPr>
          <p:cNvSpPr txBox="1"/>
          <p:nvPr userDrawn="1"/>
        </p:nvSpPr>
        <p:spPr>
          <a:xfrm>
            <a:off x="3032016" y="2610998"/>
            <a:ext cx="6126166" cy="923330"/>
          </a:xfrm>
          <a:prstGeom prst="rect">
            <a:avLst/>
          </a:prstGeom>
          <a:noFill/>
        </p:spPr>
        <p:txBody>
          <a:bodyPr rtlCol="0" wrap="square">
            <a:spAutoFit/>
          </a:bodyPr>
          <a:lstStyle/>
          <a:p>
            <a:pPr algn="ctr"/>
            <a:r>
              <a:rPr dirty="0" lang="en-US"/>
              <a:t>UNECA Sub-Regional Office for Eastern Africa</a:t>
            </a:r>
          </a:p>
          <a:p>
            <a:pPr algn="ctr"/>
            <a:r>
              <a:rPr dirty="0" lang="en-US"/>
              <a:t>Kigali, Rwanda</a:t>
            </a:r>
          </a:p>
          <a:p>
            <a:pPr algn="ctr"/>
            <a:r>
              <a:rPr dirty="0" lang="en-US"/>
              <a:t>www.uneca.org</a:t>
            </a:r>
          </a:p>
        </p:txBody>
      </p:sp>
    </p:spTree>
    <p:extLst>
      <p:ext uri="{BB962C8B-B14F-4D97-AF65-F5344CB8AC3E}">
        <p14:creationId xmlns:p14="http://schemas.microsoft.com/office/powerpoint/2010/main" val="30344756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2EB72DE-5A80-418D-9495-27F72C5CEDB9}"/>
              </a:ext>
            </a:extLst>
          </p:cNvPr>
          <p:cNvSpPr>
            <a:spLocks noGrp="1"/>
          </p:cNvSpPr>
          <p:nvPr>
            <p:ph type="dt" sz="half" idx="10"/>
          </p:nvPr>
        </p:nvSpPr>
        <p:spPr/>
        <p:txBody>
          <a:bodyPr/>
          <a:lstStyle/>
          <a:p>
            <a:fld id="{895CCF58-98CC-425C-A4EB-C90C2473AAB3}" type="datetimeFigureOut">
              <a:rPr lang="en-US" smtClean="0"/>
              <a:t>6/25/2025</a:t>
            </a:fld>
            <a:endParaRPr lang="en-US"/>
          </a:p>
        </p:txBody>
      </p:sp>
      <p:sp>
        <p:nvSpPr>
          <p:cNvPr id="3" name="Footer Placeholder 2">
            <a:extLst>
              <a:ext uri="{FF2B5EF4-FFF2-40B4-BE49-F238E27FC236}">
                <a16:creationId xmlns:a16="http://schemas.microsoft.com/office/drawing/2014/main" id="{3E83E291-D3F1-4438-B2F2-61B3C9CDBD3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35D015D-8DAB-4211-BD4F-5F5285D295BB}"/>
              </a:ext>
            </a:extLst>
          </p:cNvPr>
          <p:cNvSpPr>
            <a:spLocks noGrp="1"/>
          </p:cNvSpPr>
          <p:nvPr>
            <p:ph type="sldNum" sz="quarter" idx="12"/>
          </p:nvPr>
        </p:nvSpPr>
        <p:spPr/>
        <p:txBody>
          <a:bodyPr/>
          <a:lstStyle/>
          <a:p>
            <a:fld id="{669CF414-0634-4E5D-9077-D58D470BFA39}" type="slidenum">
              <a:rPr lang="en-US" smtClean="0"/>
              <a:t>‹#›</a:t>
            </a:fld>
            <a:endParaRPr lang="en-US"/>
          </a:p>
        </p:txBody>
      </p:sp>
    </p:spTree>
    <p:extLst>
      <p:ext uri="{BB962C8B-B14F-4D97-AF65-F5344CB8AC3E}">
        <p14:creationId xmlns:p14="http://schemas.microsoft.com/office/powerpoint/2010/main" val="28818376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EF31DD-977B-4662-9E41-C3AC5AD6895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AC027CB-280D-4D21-ADF9-245A5D99630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8C49993-EB36-4711-A79F-E569808E2A5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E98DF56-3C6F-48B8-9AEF-20AB75AB06FE}"/>
              </a:ext>
            </a:extLst>
          </p:cNvPr>
          <p:cNvSpPr>
            <a:spLocks noGrp="1"/>
          </p:cNvSpPr>
          <p:nvPr>
            <p:ph type="dt" sz="half" idx="10"/>
          </p:nvPr>
        </p:nvSpPr>
        <p:spPr/>
        <p:txBody>
          <a:bodyPr/>
          <a:lstStyle/>
          <a:p>
            <a:fld id="{895CCF58-98CC-425C-A4EB-C90C2473AAB3}" type="datetimeFigureOut">
              <a:rPr lang="en-US" smtClean="0"/>
              <a:t>6/25/2025</a:t>
            </a:fld>
            <a:endParaRPr lang="en-US"/>
          </a:p>
        </p:txBody>
      </p:sp>
      <p:sp>
        <p:nvSpPr>
          <p:cNvPr id="6" name="Footer Placeholder 5">
            <a:extLst>
              <a:ext uri="{FF2B5EF4-FFF2-40B4-BE49-F238E27FC236}">
                <a16:creationId xmlns:a16="http://schemas.microsoft.com/office/drawing/2014/main" id="{7316C4D6-9CC5-4C7B-BD52-11BF1DD4D0B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1C9FCF5-BF57-406C-8FCE-DF816062408F}"/>
              </a:ext>
            </a:extLst>
          </p:cNvPr>
          <p:cNvSpPr>
            <a:spLocks noGrp="1"/>
          </p:cNvSpPr>
          <p:nvPr>
            <p:ph type="sldNum" sz="quarter" idx="12"/>
          </p:nvPr>
        </p:nvSpPr>
        <p:spPr/>
        <p:txBody>
          <a:bodyPr/>
          <a:lstStyle/>
          <a:p>
            <a:fld id="{669CF414-0634-4E5D-9077-D58D470BFA39}" type="slidenum">
              <a:rPr lang="en-US" smtClean="0"/>
              <a:t>‹#›</a:t>
            </a:fld>
            <a:endParaRPr lang="en-US"/>
          </a:p>
        </p:txBody>
      </p:sp>
    </p:spTree>
    <p:extLst>
      <p:ext uri="{BB962C8B-B14F-4D97-AF65-F5344CB8AC3E}">
        <p14:creationId xmlns:p14="http://schemas.microsoft.com/office/powerpoint/2010/main" val="12173417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0C5F97E-7E30-4AB1-8A10-FB67B5F8BC1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4B48D02-6CDD-4781-B2F5-388722BBC9D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AA4EE15-71BB-49E0-83C9-3BD1A02C3AC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5CCF58-98CC-425C-A4EB-C90C2473AAB3}" type="datetimeFigureOut">
              <a:rPr lang="en-US" smtClean="0"/>
              <a:t>6/25/2025</a:t>
            </a:fld>
            <a:endParaRPr lang="en-US"/>
          </a:p>
        </p:txBody>
      </p:sp>
      <p:sp>
        <p:nvSpPr>
          <p:cNvPr id="5" name="Footer Placeholder 4">
            <a:extLst>
              <a:ext uri="{FF2B5EF4-FFF2-40B4-BE49-F238E27FC236}">
                <a16:creationId xmlns:a16="http://schemas.microsoft.com/office/drawing/2014/main" id="{A1C2C261-C4D5-4F38-A9B5-1E0779E99C1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C265078-73CE-42E2-BDE0-E9191F2266D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69CF414-0634-4E5D-9077-D58D470BFA39}" type="slidenum">
              <a:rPr lang="en-US" smtClean="0"/>
              <a:t>‹#›</a:t>
            </a:fld>
            <a:endParaRPr lang="en-US"/>
          </a:p>
        </p:txBody>
      </p:sp>
    </p:spTree>
    <p:extLst>
      <p:ext uri="{BB962C8B-B14F-4D97-AF65-F5344CB8AC3E}">
        <p14:creationId xmlns:p14="http://schemas.microsoft.com/office/powerpoint/2010/main" val="1980692692"/>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700"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arget="../media/image9.jpeg" Type="http://schemas.openxmlformats.org/officeDocument/2006/relationships/image"/><Relationship Id="rId2" Target="../media/image7.jpg" Type="http://schemas.openxmlformats.org/officeDocument/2006/relationships/image"/><Relationship Id="rId1" Target="../slideLayouts/slideLayout2.xml" Type="http://schemas.openxmlformats.org/officeDocument/2006/relationships/slideLayout"/></Relationships>
</file>

<file path=ppt/slides/_rels/slide10.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comments" Target="../comments/comment3.xml"/></Relationships>
</file>

<file path=ppt/slides/_rels/slide12.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13.xml"/><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chart" Target="../charts/chart13.xml"/></Relationships>
</file>

<file path=ppt/slides/_rels/slide18.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chart" Target="../charts/chart14.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chart" Target="../charts/chart16.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15.xml"/><Relationship Id="rId1" Type="http://schemas.openxmlformats.org/officeDocument/2006/relationships/slideLayout" Target="../slideLayouts/slideLayout6.xml"/><Relationship Id="rId5" Type="http://schemas.openxmlformats.org/officeDocument/2006/relationships/image" Target="../media/image16.svg"/><Relationship Id="rId4" Type="http://schemas.openxmlformats.org/officeDocument/2006/relationships/image" Target="../media/image15.png"/></Relationships>
</file>

<file path=ppt/slides/_rels/slide25.xml.rels><?xml version="1.0" encoding="UTF-8" standalone="yes"?>
<Relationships xmlns="http://schemas.openxmlformats.org/package/2006/relationships"><Relationship Id="rId3" Type="http://schemas.openxmlformats.org/officeDocument/2006/relationships/image" Target="../media/image18.svg"/><Relationship Id="rId7" Type="http://schemas.openxmlformats.org/officeDocument/2006/relationships/image" Target="../media/image22.svg"/><Relationship Id="rId2" Type="http://schemas.openxmlformats.org/officeDocument/2006/relationships/image" Target="../media/image17.png"/><Relationship Id="rId1" Type="http://schemas.openxmlformats.org/officeDocument/2006/relationships/slideLayout" Target="../slideLayouts/slideLayout6.xml"/><Relationship Id="rId6" Type="http://schemas.openxmlformats.org/officeDocument/2006/relationships/image" Target="../media/image21.png"/><Relationship Id="rId5" Type="http://schemas.openxmlformats.org/officeDocument/2006/relationships/image" Target="../media/image20.svg"/><Relationship Id="rId4" Type="http://schemas.openxmlformats.org/officeDocument/2006/relationships/image" Target="../media/image19.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18.xml"/><Relationship Id="rId1" Type="http://schemas.openxmlformats.org/officeDocument/2006/relationships/slideLayout" Target="../slideLayouts/slideLayout6.xml"/><Relationship Id="rId4" Type="http://schemas.openxmlformats.org/officeDocument/2006/relationships/comments" Target="../comments/comment4.xml"/></Relationships>
</file>

<file path=ppt/slides/_rels/slide29.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19.xml"/><Relationship Id="rId1" Type="http://schemas.openxmlformats.org/officeDocument/2006/relationships/slideLayout" Target="../slideLayouts/slideLayout6.xml"/><Relationship Id="rId4" Type="http://schemas.openxmlformats.org/officeDocument/2006/relationships/comments" Target="../comments/commen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video" Target="../media/media1.mov"/><Relationship Id="rId1" Type="http://schemas.microsoft.com/office/2007/relationships/media" Target="../media/media1.mov"/><Relationship Id="rId4" Type="http://schemas.openxmlformats.org/officeDocument/2006/relationships/image" Target="../media/image23.png"/></Relationships>
</file>

<file path=ppt/slides/_rels/slide31.xml.rels><?xml version="1.0" encoding="UTF-8" standalone="yes"?>
<Relationships xmlns="http://schemas.openxmlformats.org/package/2006/relationships"><Relationship Id="rId2" Type="http://schemas.openxmlformats.org/officeDocument/2006/relationships/chart" Target="../charts/chart22.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video" Target="../media/media2.mov"/><Relationship Id="rId1" Type="http://schemas.microsoft.com/office/2007/relationships/media" Target="../media/media2.mov"/><Relationship Id="rId6" Type="http://schemas.openxmlformats.org/officeDocument/2006/relationships/comments" Target="../comments/comment6.xml"/><Relationship Id="rId5" Type="http://schemas.openxmlformats.org/officeDocument/2006/relationships/image" Target="../media/image24.png"/><Relationship Id="rId4" Type="http://schemas.openxmlformats.org/officeDocument/2006/relationships/notesSlide" Target="../notesSlides/notesSlide20.xml"/></Relationships>
</file>

<file path=ppt/slides/_rels/slide33.xml.rels><?xml version="1.0" encoding="UTF-8" standalone="yes"?>
<Relationships xmlns="http://schemas.openxmlformats.org/package/2006/relationships"><Relationship Id="rId8" Type="http://schemas.openxmlformats.org/officeDocument/2006/relationships/image" Target="../media/image30.svg"/><Relationship Id="rId13" Type="http://schemas.openxmlformats.org/officeDocument/2006/relationships/image" Target="../media/image35.png"/><Relationship Id="rId3" Type="http://schemas.openxmlformats.org/officeDocument/2006/relationships/image" Target="../media/image25.png"/><Relationship Id="rId7" Type="http://schemas.openxmlformats.org/officeDocument/2006/relationships/image" Target="../media/image29.png"/><Relationship Id="rId12" Type="http://schemas.openxmlformats.org/officeDocument/2006/relationships/image" Target="../media/image34.svg"/><Relationship Id="rId2" Type="http://schemas.openxmlformats.org/officeDocument/2006/relationships/notesSlide" Target="../notesSlides/notesSlide21.xml"/><Relationship Id="rId1" Type="http://schemas.openxmlformats.org/officeDocument/2006/relationships/slideLayout" Target="../slideLayouts/slideLayout6.xml"/><Relationship Id="rId6" Type="http://schemas.openxmlformats.org/officeDocument/2006/relationships/image" Target="../media/image28.svg"/><Relationship Id="rId11" Type="http://schemas.openxmlformats.org/officeDocument/2006/relationships/image" Target="../media/image33.png"/><Relationship Id="rId5" Type="http://schemas.openxmlformats.org/officeDocument/2006/relationships/image" Target="../media/image27.png"/><Relationship Id="rId15" Type="http://schemas.openxmlformats.org/officeDocument/2006/relationships/comments" Target="../comments/comment7.xml"/><Relationship Id="rId10" Type="http://schemas.openxmlformats.org/officeDocument/2006/relationships/image" Target="../media/image32.svg"/><Relationship Id="rId4" Type="http://schemas.openxmlformats.org/officeDocument/2006/relationships/image" Target="../media/image26.svg"/><Relationship Id="rId9" Type="http://schemas.openxmlformats.org/officeDocument/2006/relationships/image" Target="../media/image31.png"/><Relationship Id="rId14" Type="http://schemas.openxmlformats.org/officeDocument/2006/relationships/image" Target="../media/image36.svg"/></Relationships>
</file>

<file path=ppt/slides/_rels/slide34.xml.rels><?xml version="1.0" encoding="UTF-8" standalone="yes"?>
<Relationships xmlns="http://schemas.openxmlformats.org/package/2006/relationships"><Relationship Id="rId3" Type="http://schemas.openxmlformats.org/officeDocument/2006/relationships/comments" Target="../comments/comment8.xml"/><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8" Target="../comments/comment9.xml" Type="http://schemas.openxmlformats.org/officeDocument/2006/relationships/comments"/><Relationship Id="rId3" Target="../media/image14.png" Type="http://schemas.openxmlformats.org/officeDocument/2006/relationships/image"/><Relationship Id="rId7" Target="../media/image41.png" Type="http://schemas.openxmlformats.org/officeDocument/2006/relationships/image"/><Relationship Id="rId2" Target="../media/image37.jpeg" Type="http://schemas.openxmlformats.org/officeDocument/2006/relationships/image"/><Relationship Id="rId1" Target="../slideLayouts/slideLayout6.xml" Type="http://schemas.openxmlformats.org/officeDocument/2006/relationships/slideLayout"/><Relationship Id="rId6" Target="../media/image40.jpeg" Type="http://schemas.openxmlformats.org/officeDocument/2006/relationships/image"/><Relationship Id="rId5" Target="../media/image39.png" Type="http://schemas.openxmlformats.org/officeDocument/2006/relationships/image"/><Relationship Id="rId4" Target="../media/image38.jpeg" Type="http://schemas.openxmlformats.org/officeDocument/2006/relationships/image"/></Relationships>
</file>

<file path=ppt/slides/_rels/slide37.xml.rels><?xml version="1.0" encoding="UTF-8" standalone="yes" ?><Relationships xmlns="http://schemas.openxmlformats.org/package/2006/relationships"><Relationship Id="rId8" Target="../comments/comment10.xml" Type="http://schemas.openxmlformats.org/officeDocument/2006/relationships/comments"/><Relationship Id="rId3" Target="../media/image43.jpeg" Type="http://schemas.openxmlformats.org/officeDocument/2006/relationships/image"/><Relationship Id="rId7" Target="../media/image47.png" Type="http://schemas.openxmlformats.org/officeDocument/2006/relationships/image"/><Relationship Id="rId2" Target="../media/image42.jpeg" Type="http://schemas.openxmlformats.org/officeDocument/2006/relationships/image"/><Relationship Id="rId1" Target="../slideLayouts/slideLayout6.xml" Type="http://schemas.openxmlformats.org/officeDocument/2006/relationships/slideLayout"/><Relationship Id="rId6" Target="../media/image46.jpeg" Type="http://schemas.openxmlformats.org/officeDocument/2006/relationships/image"/><Relationship Id="rId5" Target="../media/image45.png" Type="http://schemas.openxmlformats.org/officeDocument/2006/relationships/image"/><Relationship Id="rId4" Target="../media/image44.jpeg" Type="http://schemas.openxmlformats.org/officeDocument/2006/relationships/image"/></Relationships>
</file>

<file path=ppt/slides/_rels/slide3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comments" Target="../comments/comment1.xml"/></Relationships>
</file>

<file path=ppt/slides/_rels/slide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chart" Target="../charts/chart5.xml"/></Relationships>
</file>

<file path=ppt/slides/_rels/slide7.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arget="../charts/chart7.xml" Type="http://schemas.openxmlformats.org/officeDocument/2006/relationships/chart"/><Relationship Id="rId2" Target="../notesSlides/notesSlide5.xml" Type="http://schemas.openxmlformats.org/officeDocument/2006/relationships/notesSlide"/><Relationship Id="rId1" Target="../slideLayouts/slideLayout6.xml" Type="http://schemas.openxmlformats.org/officeDocument/2006/relationships/slideLayout"/><Relationship Id="rId5" Target="../media/image11.jpeg" Type="http://schemas.openxmlformats.org/officeDocument/2006/relationships/image"/><Relationship Id="rId4" Target="../media/image10.jpeg" Type="http://schemas.openxmlformats.org/officeDocument/2006/relationships/image"/></Relationships>
</file>

<file path=ppt/slides/_rels/slide9.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comments" Target="../comments/comment2.xml"/></Relationships>
</file>

<file path=ppt/slides/slide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E67EBBF-5A1D-4E61-8DB8-446EDE9D8BFE}"/>
              </a:ext>
            </a:extLst>
          </p:cNvPr>
          <p:cNvSpPr>
            <a:spLocks noGrp="1"/>
          </p:cNvSpPr>
          <p:nvPr>
            <p:ph type="ctrTitle"/>
          </p:nvPr>
        </p:nvSpPr>
        <p:spPr>
          <a:xfrm>
            <a:off x="1229942" y="3351953"/>
            <a:ext cx="9984596" cy="1186473"/>
          </a:xfrm>
        </p:spPr>
        <p:txBody>
          <a:bodyPr>
            <a:noAutofit/>
          </a:bodyPr>
          <a:lstStyle/>
          <a:p>
            <a:r>
              <a:rPr dirty="0" lang="en-US" sz="4000"/>
              <a:t>Rwanda’s Developmental Agenda and Challenges in a Regional Context – What’s Next?</a:t>
            </a:r>
            <a:endParaRPr dirty="0" lang="en-GB" sz="4000"/>
          </a:p>
        </p:txBody>
      </p:sp>
      <p:sp>
        <p:nvSpPr>
          <p:cNvPr id="6" name="Subtitle 2">
            <a:extLst>
              <a:ext uri="{FF2B5EF4-FFF2-40B4-BE49-F238E27FC236}">
                <a16:creationId xmlns:a16="http://schemas.microsoft.com/office/drawing/2014/main" id="{5E8BED3C-E4F5-4E74-9E81-F6E0D5F3C8A5}"/>
              </a:ext>
            </a:extLst>
          </p:cNvPr>
          <p:cNvSpPr txBox="1">
            <a:spLocks/>
          </p:cNvSpPr>
          <p:nvPr/>
        </p:nvSpPr>
        <p:spPr>
          <a:xfrm>
            <a:off x="325821" y="6411310"/>
            <a:ext cx="11729545" cy="1449231"/>
          </a:xfrm>
          <a:prstGeom prst="rect">
            <a:avLst/>
          </a:prstGeom>
        </p:spPr>
        <p:txBody>
          <a:bodyPr bIns="45720" lIns="91440" rIns="91440" rtlCol="0" tIns="45720" vert="horz">
            <a:normAutofit/>
          </a:bodyPr>
          <a:lstStyle>
            <a:lvl1pPr algn="ctr" defTabSz="914400" eaLnBrk="1" hangingPunct="1" indent="0" latinLnBrk="0" marL="0" rtl="0">
              <a:lnSpc>
                <a:spcPct val="90000"/>
              </a:lnSpc>
              <a:spcBef>
                <a:spcPts val="1000"/>
              </a:spcBef>
              <a:buFont charset="0" panose="020B0604020202020204" pitchFamily="34" typeface="Arial"/>
              <a:buNone/>
              <a:defRPr b="1" baseline="0" cap="none" dirty="0" i="1" kern="1200" kumimoji="0" lang="en-US" normalizeH="0" spc="0" strike="noStrike" sz="3400" u="none">
                <a:ln>
                  <a:noFill/>
                </a:ln>
                <a:solidFill>
                  <a:srgbClr val="A21942"/>
                </a:solidFill>
                <a:effectLst/>
                <a:uLnTx/>
                <a:uFillTx/>
                <a:latin panose="020F0302020204030204" typeface="Calibri Light"/>
                <a:ea typeface="+mj-ea"/>
                <a:cs typeface="+mj-cs"/>
              </a:defRPr>
            </a:lvl1pPr>
            <a:lvl2pPr algn="ctr" defTabSz="914400" eaLnBrk="1" hangingPunct="1" indent="0" latinLnBrk="0" marL="457200" rtl="0">
              <a:lnSpc>
                <a:spcPct val="90000"/>
              </a:lnSpc>
              <a:spcBef>
                <a:spcPts val="500"/>
              </a:spcBef>
              <a:buFont charset="0" panose="020B0604020202020204" pitchFamily="34" typeface="Arial"/>
              <a:buNone/>
              <a:defRPr kern="1200" sz="2000">
                <a:solidFill>
                  <a:schemeClr val="tx1"/>
                </a:solidFill>
                <a:latin typeface="+mn-lt"/>
                <a:ea typeface="+mn-ea"/>
                <a:cs typeface="+mn-cs"/>
              </a:defRPr>
            </a:lvl2pPr>
            <a:lvl3pPr algn="ctr" defTabSz="914400" eaLnBrk="1" hangingPunct="1" indent="0" latinLnBrk="0" marL="914400" rtl="0">
              <a:lnSpc>
                <a:spcPct val="90000"/>
              </a:lnSpc>
              <a:spcBef>
                <a:spcPts val="500"/>
              </a:spcBef>
              <a:buFont charset="0" panose="020B0604020202020204" pitchFamily="34" typeface="Arial"/>
              <a:buNone/>
              <a:defRPr kern="1200" sz="1800">
                <a:solidFill>
                  <a:schemeClr val="tx1"/>
                </a:solidFill>
                <a:latin typeface="+mn-lt"/>
                <a:ea typeface="+mn-ea"/>
                <a:cs typeface="+mn-cs"/>
              </a:defRPr>
            </a:lvl3pPr>
            <a:lvl4pPr algn="ctr" defTabSz="914400" eaLnBrk="1" hangingPunct="1" indent="0" latinLnBrk="0" marL="1371600" rtl="0">
              <a:lnSpc>
                <a:spcPct val="90000"/>
              </a:lnSpc>
              <a:spcBef>
                <a:spcPts val="500"/>
              </a:spcBef>
              <a:buFont charset="0" panose="020B0604020202020204" pitchFamily="34" typeface="Arial"/>
              <a:buNone/>
              <a:defRPr kern="1200" sz="1600">
                <a:solidFill>
                  <a:schemeClr val="tx1"/>
                </a:solidFill>
                <a:latin typeface="+mn-lt"/>
                <a:ea typeface="+mn-ea"/>
                <a:cs typeface="+mn-cs"/>
              </a:defRPr>
            </a:lvl4pPr>
            <a:lvl5pPr algn="ctr" defTabSz="914400" eaLnBrk="1" hangingPunct="1" indent="0" latinLnBrk="0" marL="1828800" rtl="0">
              <a:lnSpc>
                <a:spcPct val="90000"/>
              </a:lnSpc>
              <a:spcBef>
                <a:spcPts val="500"/>
              </a:spcBef>
              <a:buFont charset="0" panose="020B0604020202020204" pitchFamily="34" typeface="Arial"/>
              <a:buNone/>
              <a:defRPr kern="1200" sz="1600">
                <a:solidFill>
                  <a:schemeClr val="tx1"/>
                </a:solidFill>
                <a:latin typeface="+mn-lt"/>
                <a:ea typeface="+mn-ea"/>
                <a:cs typeface="+mn-cs"/>
              </a:defRPr>
            </a:lvl5pPr>
            <a:lvl6pPr algn="ctr" defTabSz="914400" eaLnBrk="1" hangingPunct="1" indent="0" latinLnBrk="0" marL="2286000" rtl="0">
              <a:lnSpc>
                <a:spcPct val="90000"/>
              </a:lnSpc>
              <a:spcBef>
                <a:spcPts val="500"/>
              </a:spcBef>
              <a:buFont charset="0" panose="020B0604020202020204" pitchFamily="34" typeface="Arial"/>
              <a:buNone/>
              <a:defRPr kern="1200" sz="1600">
                <a:solidFill>
                  <a:schemeClr val="tx1"/>
                </a:solidFill>
                <a:latin typeface="+mn-lt"/>
                <a:ea typeface="+mn-ea"/>
                <a:cs typeface="+mn-cs"/>
              </a:defRPr>
            </a:lvl6pPr>
            <a:lvl7pPr algn="ctr" defTabSz="914400" eaLnBrk="1" hangingPunct="1" indent="0" latinLnBrk="0" marL="2743200" rtl="0">
              <a:lnSpc>
                <a:spcPct val="90000"/>
              </a:lnSpc>
              <a:spcBef>
                <a:spcPts val="500"/>
              </a:spcBef>
              <a:buFont charset="0" panose="020B0604020202020204" pitchFamily="34" typeface="Arial"/>
              <a:buNone/>
              <a:defRPr kern="1200" sz="1600">
                <a:solidFill>
                  <a:schemeClr val="tx1"/>
                </a:solidFill>
                <a:latin typeface="+mn-lt"/>
                <a:ea typeface="+mn-ea"/>
                <a:cs typeface="+mn-cs"/>
              </a:defRPr>
            </a:lvl7pPr>
            <a:lvl8pPr algn="ctr" defTabSz="914400" eaLnBrk="1" hangingPunct="1" indent="0" latinLnBrk="0" marL="3200400" rtl="0">
              <a:lnSpc>
                <a:spcPct val="90000"/>
              </a:lnSpc>
              <a:spcBef>
                <a:spcPts val="500"/>
              </a:spcBef>
              <a:buFont charset="0" panose="020B0604020202020204" pitchFamily="34" typeface="Arial"/>
              <a:buNone/>
              <a:defRPr kern="1200" sz="1600">
                <a:solidFill>
                  <a:schemeClr val="tx1"/>
                </a:solidFill>
                <a:latin typeface="+mn-lt"/>
                <a:ea typeface="+mn-ea"/>
                <a:cs typeface="+mn-cs"/>
              </a:defRPr>
            </a:lvl8pPr>
            <a:lvl9pPr algn="ctr" defTabSz="914400" eaLnBrk="1" hangingPunct="1" indent="0" latinLnBrk="0" marL="3657600" rtl="0">
              <a:lnSpc>
                <a:spcPct val="90000"/>
              </a:lnSpc>
              <a:spcBef>
                <a:spcPts val="500"/>
              </a:spcBef>
              <a:buFont charset="0" panose="020B0604020202020204" pitchFamily="34" typeface="Arial"/>
              <a:buNone/>
              <a:defRPr kern="1200" sz="1600">
                <a:solidFill>
                  <a:schemeClr val="tx1"/>
                </a:solidFill>
                <a:latin typeface="+mn-lt"/>
                <a:ea typeface="+mn-ea"/>
                <a:cs typeface="+mn-cs"/>
              </a:defRPr>
            </a:lvl9pPr>
          </a:lstStyle>
          <a:p>
            <a:r>
              <a:rPr dirty="0" i="0" lang="en-GB" sz="2400"/>
              <a:t>26</a:t>
            </a:r>
            <a:r>
              <a:rPr baseline="30000" dirty="0" i="0" lang="en-GB" sz="2400"/>
              <a:t>th</a:t>
            </a:r>
            <a:r>
              <a:rPr dirty="0" i="0" lang="en-GB" sz="2400"/>
              <a:t> June 2025</a:t>
            </a:r>
          </a:p>
        </p:txBody>
      </p:sp>
      <p:sp>
        <p:nvSpPr>
          <p:cNvPr id="7" name="Subtitle 2">
            <a:extLst>
              <a:ext uri="{FF2B5EF4-FFF2-40B4-BE49-F238E27FC236}">
                <a16:creationId xmlns:a16="http://schemas.microsoft.com/office/drawing/2014/main" id="{93E15701-E4A5-42D4-A252-A6498A87248F}"/>
              </a:ext>
            </a:extLst>
          </p:cNvPr>
          <p:cNvSpPr txBox="1">
            <a:spLocks/>
          </p:cNvSpPr>
          <p:nvPr/>
        </p:nvSpPr>
        <p:spPr>
          <a:xfrm>
            <a:off x="1524000" y="5394421"/>
            <a:ext cx="9144000" cy="1016889"/>
          </a:xfrm>
          <a:prstGeom prst="rect">
            <a:avLst/>
          </a:prstGeom>
        </p:spPr>
        <p:txBody>
          <a:bodyPr bIns="45720" lIns="91440" rIns="91440" rtlCol="0" tIns="45720" vert="horz">
            <a:normAutofit/>
          </a:bodyPr>
          <a:lstStyle>
            <a:lvl1pPr algn="ctr" defTabSz="914400" eaLnBrk="1" hangingPunct="1" indent="0" latinLnBrk="0" marL="0" rtl="0">
              <a:lnSpc>
                <a:spcPct val="90000"/>
              </a:lnSpc>
              <a:spcBef>
                <a:spcPts val="1000"/>
              </a:spcBef>
              <a:buFont charset="0" panose="020B0604020202020204" pitchFamily="34" typeface="Arial"/>
              <a:buNone/>
              <a:defRPr kern="1200" sz="3200">
                <a:solidFill>
                  <a:schemeClr val="bg2">
                    <a:lumMod val="50000"/>
                  </a:schemeClr>
                </a:solidFill>
                <a:latin typeface="+mn-lt"/>
                <a:ea typeface="+mn-ea"/>
                <a:cs typeface="+mn-cs"/>
              </a:defRPr>
            </a:lvl1pPr>
            <a:lvl2pPr algn="ctr" defTabSz="914400" eaLnBrk="1" hangingPunct="1" indent="0" latinLnBrk="0" marL="457200" rtl="0">
              <a:lnSpc>
                <a:spcPct val="90000"/>
              </a:lnSpc>
              <a:spcBef>
                <a:spcPts val="500"/>
              </a:spcBef>
              <a:buFont charset="0" panose="020B0604020202020204" pitchFamily="34" typeface="Arial"/>
              <a:buNone/>
              <a:defRPr kern="1200" sz="2000">
                <a:solidFill>
                  <a:schemeClr val="tx1"/>
                </a:solidFill>
                <a:latin typeface="+mn-lt"/>
                <a:ea typeface="+mn-ea"/>
                <a:cs typeface="+mn-cs"/>
              </a:defRPr>
            </a:lvl2pPr>
            <a:lvl3pPr algn="ctr" defTabSz="914400" eaLnBrk="1" hangingPunct="1" indent="0" latinLnBrk="0" marL="914400" rtl="0">
              <a:lnSpc>
                <a:spcPct val="90000"/>
              </a:lnSpc>
              <a:spcBef>
                <a:spcPts val="500"/>
              </a:spcBef>
              <a:buFont charset="0" panose="020B0604020202020204" pitchFamily="34" typeface="Arial"/>
              <a:buNone/>
              <a:defRPr kern="1200" sz="1800">
                <a:solidFill>
                  <a:schemeClr val="tx1"/>
                </a:solidFill>
                <a:latin typeface="+mn-lt"/>
                <a:ea typeface="+mn-ea"/>
                <a:cs typeface="+mn-cs"/>
              </a:defRPr>
            </a:lvl3pPr>
            <a:lvl4pPr algn="ctr" defTabSz="914400" eaLnBrk="1" hangingPunct="1" indent="0" latinLnBrk="0" marL="1371600" rtl="0">
              <a:lnSpc>
                <a:spcPct val="90000"/>
              </a:lnSpc>
              <a:spcBef>
                <a:spcPts val="500"/>
              </a:spcBef>
              <a:buFont charset="0" panose="020B0604020202020204" pitchFamily="34" typeface="Arial"/>
              <a:buNone/>
              <a:defRPr kern="1200" sz="1600">
                <a:solidFill>
                  <a:schemeClr val="tx1"/>
                </a:solidFill>
                <a:latin typeface="+mn-lt"/>
                <a:ea typeface="+mn-ea"/>
                <a:cs typeface="+mn-cs"/>
              </a:defRPr>
            </a:lvl4pPr>
            <a:lvl5pPr algn="ctr" defTabSz="914400" eaLnBrk="1" hangingPunct="1" indent="0" latinLnBrk="0" marL="1828800" rtl="0">
              <a:lnSpc>
                <a:spcPct val="90000"/>
              </a:lnSpc>
              <a:spcBef>
                <a:spcPts val="500"/>
              </a:spcBef>
              <a:buFont charset="0" panose="020B0604020202020204" pitchFamily="34" typeface="Arial"/>
              <a:buNone/>
              <a:defRPr kern="1200" sz="1600">
                <a:solidFill>
                  <a:schemeClr val="tx1"/>
                </a:solidFill>
                <a:latin typeface="+mn-lt"/>
                <a:ea typeface="+mn-ea"/>
                <a:cs typeface="+mn-cs"/>
              </a:defRPr>
            </a:lvl5pPr>
            <a:lvl6pPr algn="ctr" defTabSz="914400" eaLnBrk="1" hangingPunct="1" indent="0" latinLnBrk="0" marL="2286000" rtl="0">
              <a:lnSpc>
                <a:spcPct val="90000"/>
              </a:lnSpc>
              <a:spcBef>
                <a:spcPts val="500"/>
              </a:spcBef>
              <a:buFont charset="0" panose="020B0604020202020204" pitchFamily="34" typeface="Arial"/>
              <a:buNone/>
              <a:defRPr kern="1200" sz="1600">
                <a:solidFill>
                  <a:schemeClr val="tx1"/>
                </a:solidFill>
                <a:latin typeface="+mn-lt"/>
                <a:ea typeface="+mn-ea"/>
                <a:cs typeface="+mn-cs"/>
              </a:defRPr>
            </a:lvl6pPr>
            <a:lvl7pPr algn="ctr" defTabSz="914400" eaLnBrk="1" hangingPunct="1" indent="0" latinLnBrk="0" marL="2743200" rtl="0">
              <a:lnSpc>
                <a:spcPct val="90000"/>
              </a:lnSpc>
              <a:spcBef>
                <a:spcPts val="500"/>
              </a:spcBef>
              <a:buFont charset="0" panose="020B0604020202020204" pitchFamily="34" typeface="Arial"/>
              <a:buNone/>
              <a:defRPr kern="1200" sz="1600">
                <a:solidFill>
                  <a:schemeClr val="tx1"/>
                </a:solidFill>
                <a:latin typeface="+mn-lt"/>
                <a:ea typeface="+mn-ea"/>
                <a:cs typeface="+mn-cs"/>
              </a:defRPr>
            </a:lvl7pPr>
            <a:lvl8pPr algn="ctr" defTabSz="914400" eaLnBrk="1" hangingPunct="1" indent="0" latinLnBrk="0" marL="3200400" rtl="0">
              <a:lnSpc>
                <a:spcPct val="90000"/>
              </a:lnSpc>
              <a:spcBef>
                <a:spcPts val="500"/>
              </a:spcBef>
              <a:buFont charset="0" panose="020B0604020202020204" pitchFamily="34" typeface="Arial"/>
              <a:buNone/>
              <a:defRPr kern="1200" sz="1600">
                <a:solidFill>
                  <a:schemeClr val="tx1"/>
                </a:solidFill>
                <a:latin typeface="+mn-lt"/>
                <a:ea typeface="+mn-ea"/>
                <a:cs typeface="+mn-cs"/>
              </a:defRPr>
            </a:lvl8pPr>
            <a:lvl9pPr algn="ctr" defTabSz="914400" eaLnBrk="1" hangingPunct="1" indent="0" latinLnBrk="0" marL="3657600" rtl="0">
              <a:lnSpc>
                <a:spcPct val="90000"/>
              </a:lnSpc>
              <a:spcBef>
                <a:spcPts val="500"/>
              </a:spcBef>
              <a:buFont charset="0" panose="020B0604020202020204" pitchFamily="34" typeface="Arial"/>
              <a:buNone/>
              <a:defRPr kern="1200" sz="1600">
                <a:solidFill>
                  <a:schemeClr val="tx1"/>
                </a:solidFill>
                <a:latin typeface="+mn-lt"/>
                <a:ea typeface="+mn-ea"/>
                <a:cs typeface="+mn-cs"/>
              </a:defRPr>
            </a:lvl9pPr>
          </a:lstStyle>
          <a:p>
            <a:pPr>
              <a:lnSpc>
                <a:spcPct val="100000"/>
              </a:lnSpc>
              <a:spcBef>
                <a:spcPts val="0"/>
              </a:spcBef>
            </a:pPr>
            <a:r>
              <a:rPr dirty="0" lang="en-US" sz="1800"/>
              <a:t>Dr. Andrew Mold </a:t>
            </a:r>
          </a:p>
          <a:p>
            <a:pPr>
              <a:lnSpc>
                <a:spcPct val="100000"/>
              </a:lnSpc>
              <a:spcBef>
                <a:spcPts val="0"/>
              </a:spcBef>
            </a:pPr>
            <a:r>
              <a:rPr dirty="0" lang="en-US" sz="1800"/>
              <a:t>Director</a:t>
            </a:r>
          </a:p>
          <a:p>
            <a:pPr>
              <a:lnSpc>
                <a:spcPct val="100000"/>
              </a:lnSpc>
              <a:spcBef>
                <a:spcPts val="0"/>
              </a:spcBef>
            </a:pPr>
            <a:r>
              <a:rPr dirty="0" lang="en-US" sz="1800"/>
              <a:t>UNECA Sub-Regional Office for Eastern Africa </a:t>
            </a:r>
            <a:endParaRPr dirty="0" lang="en-US" sz="2000"/>
          </a:p>
          <a:p>
            <a:pPr>
              <a:lnSpc>
                <a:spcPct val="100000"/>
              </a:lnSpc>
              <a:spcBef>
                <a:spcPts val="0"/>
              </a:spcBef>
            </a:pPr>
            <a:endParaRPr dirty="0" lang="en-US" sz="2000"/>
          </a:p>
        </p:txBody>
      </p:sp>
      <p:pic>
        <p:nvPicPr>
          <p:cNvPr id="8" name="Content Placeholder 4">
            <a:extLst>
              <a:ext uri="{FF2B5EF4-FFF2-40B4-BE49-F238E27FC236}">
                <a16:creationId xmlns:a16="http://schemas.microsoft.com/office/drawing/2014/main" id="{FFFFA3AC-832B-453A-B9AF-3F8311C0C18F}"/>
              </a:ext>
            </a:extLst>
          </p:cNvPr>
          <p:cNvPicPr>
            <a:picLocks noChangeAspect="1"/>
          </p:cNvPicPr>
          <p:nvPr/>
        </p:nvPicPr>
        <p:blipFill rotWithShape="1">
          <a:blip r:embed="rId2"/>
          <a:srcRect r="24869" t="738"/>
          <a:stretch/>
        </p:blipFill>
        <p:spPr>
          <a:xfrm>
            <a:off x="3826984" y="5091753"/>
            <a:ext cx="4538032" cy="258932"/>
          </a:xfrm>
          <a:prstGeom prst="rect">
            <a:avLst/>
          </a:prstGeom>
        </p:spPr>
      </p:pic>
      <p:pic>
        <p:nvPicPr>
          <p:cNvPr id="2" name="Picture 1">
            <a:extLst>
              <a:ext uri="{FF2B5EF4-FFF2-40B4-BE49-F238E27FC236}">
                <a16:creationId xmlns:a16="http://schemas.microsoft.com/office/drawing/2014/main" id="{06E9BDB7-2AAE-E943-DFA5-364A2925E537}"/>
              </a:ext>
            </a:extLst>
          </p:cNvPr>
          <p:cNvPicPr>
            <a:picLocks noChangeAspect="1"/>
          </p:cNvPicPr>
          <p:nvPr/>
        </p:nvPicPr>
        <p:blipFill>
          <a:blip r:embed="rId3"/>
          <a:stretch>
            <a:fillRect/>
          </a:stretch>
        </p:blipFill>
        <p:spPr>
          <a:xfrm>
            <a:off x="3680303" y="1862188"/>
            <a:ext cx="4684713" cy="899936"/>
          </a:xfrm>
          <a:prstGeom prst="rect">
            <a:avLst/>
          </a:prstGeom>
        </p:spPr>
      </p:pic>
    </p:spTree>
    <p:extLst>
      <p:ext uri="{BB962C8B-B14F-4D97-AF65-F5344CB8AC3E}">
        <p14:creationId xmlns:p14="http://schemas.microsoft.com/office/powerpoint/2010/main" val="5747486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623C9F-F70A-E9B5-364B-5DD3ED54793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866AEAB-BB50-DD5B-B50B-3EB1FDFEBBC6}"/>
              </a:ext>
            </a:extLst>
          </p:cNvPr>
          <p:cNvSpPr>
            <a:spLocks noGrp="1" noRot="1" noMove="1" noResize="1" noEditPoints="1" noAdjustHandles="1" noChangeArrowheads="1" noChangeShapeType="1"/>
          </p:cNvSpPr>
          <p:nvPr>
            <p:ph type="title"/>
          </p:nvPr>
        </p:nvSpPr>
        <p:spPr>
          <a:xfrm>
            <a:off x="370112" y="95292"/>
            <a:ext cx="11451773" cy="585746"/>
          </a:xfrm>
        </p:spPr>
        <p:txBody>
          <a:bodyPr/>
          <a:lstStyle/>
          <a:p>
            <a:pPr algn="ctr"/>
            <a:r>
              <a:rPr lang="en-GB" dirty="0"/>
              <a:t>Fiscal adjustments in some countries has been quite harsh…</a:t>
            </a:r>
          </a:p>
        </p:txBody>
      </p:sp>
      <p:sp>
        <p:nvSpPr>
          <p:cNvPr id="9" name="TextBox 8">
            <a:extLst>
              <a:ext uri="{FF2B5EF4-FFF2-40B4-BE49-F238E27FC236}">
                <a16:creationId xmlns:a16="http://schemas.microsoft.com/office/drawing/2014/main" id="{DDA81654-E970-CC92-221E-45B0980AFBC4}"/>
              </a:ext>
            </a:extLst>
          </p:cNvPr>
          <p:cNvSpPr txBox="1"/>
          <p:nvPr/>
        </p:nvSpPr>
        <p:spPr>
          <a:xfrm>
            <a:off x="1217730" y="793579"/>
            <a:ext cx="9162511" cy="369332"/>
          </a:xfrm>
          <a:prstGeom prst="rect">
            <a:avLst/>
          </a:prstGeom>
          <a:noFill/>
        </p:spPr>
        <p:txBody>
          <a:bodyPr wrap="square" rtlCol="0">
            <a:spAutoFit/>
          </a:bodyPr>
          <a:lstStyle/>
          <a:p>
            <a:pPr algn="ctr"/>
            <a:r>
              <a:rPr lang="en-US" b="1" dirty="0">
                <a:solidFill>
                  <a:schemeClr val="accent6">
                    <a:lumMod val="75000"/>
                  </a:schemeClr>
                </a:solidFill>
              </a:rPr>
              <a:t>Overall Fiscal balance, including Grants (% GDP)</a:t>
            </a:r>
            <a:endParaRPr lang="en-GB" b="1" dirty="0">
              <a:solidFill>
                <a:schemeClr val="accent6">
                  <a:lumMod val="75000"/>
                </a:schemeClr>
              </a:solidFill>
            </a:endParaRPr>
          </a:p>
        </p:txBody>
      </p:sp>
      <p:sp>
        <p:nvSpPr>
          <p:cNvPr id="11" name="TextBox 10">
            <a:extLst>
              <a:ext uri="{FF2B5EF4-FFF2-40B4-BE49-F238E27FC236}">
                <a16:creationId xmlns:a16="http://schemas.microsoft.com/office/drawing/2014/main" id="{F3015B24-CE76-127C-0F5F-7E827342CA40}"/>
              </a:ext>
            </a:extLst>
          </p:cNvPr>
          <p:cNvSpPr txBox="1"/>
          <p:nvPr/>
        </p:nvSpPr>
        <p:spPr>
          <a:xfrm>
            <a:off x="4398509" y="6212129"/>
            <a:ext cx="2800949" cy="276999"/>
          </a:xfrm>
          <a:prstGeom prst="rect">
            <a:avLst/>
          </a:prstGeom>
          <a:noFill/>
        </p:spPr>
        <p:txBody>
          <a:bodyPr wrap="square">
            <a:spAutoFit/>
          </a:bodyPr>
          <a:lstStyle/>
          <a:p>
            <a:pPr algn="ctr"/>
            <a:r>
              <a:rPr lang="fr-FR" sz="1200" dirty="0"/>
              <a:t>Source: IMF (2025)</a:t>
            </a:r>
            <a:endParaRPr lang="en-GB" sz="1200" dirty="0"/>
          </a:p>
        </p:txBody>
      </p:sp>
      <p:graphicFrame>
        <p:nvGraphicFramePr>
          <p:cNvPr id="4" name="Chart 3">
            <a:extLst>
              <a:ext uri="{FF2B5EF4-FFF2-40B4-BE49-F238E27FC236}">
                <a16:creationId xmlns:a16="http://schemas.microsoft.com/office/drawing/2014/main" id="{057C955C-E46A-25EF-1623-6538C10D3DBA}"/>
              </a:ext>
            </a:extLst>
          </p:cNvPr>
          <p:cNvGraphicFramePr>
            <a:graphicFrameLocks/>
          </p:cNvGraphicFramePr>
          <p:nvPr>
            <p:extLst>
              <p:ext uri="{D42A27DB-BD31-4B8C-83A1-F6EECF244321}">
                <p14:modId xmlns:p14="http://schemas.microsoft.com/office/powerpoint/2010/main" val="1886798023"/>
              </p:ext>
            </p:extLst>
          </p:nvPr>
        </p:nvGraphicFramePr>
        <p:xfrm>
          <a:off x="2186428" y="1275452"/>
          <a:ext cx="7643372" cy="491676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153245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graphicEl>
                                              <a:chart seriesIdx="-3" categoryIdx="-3" bldStep="gridLegend"/>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graphicEl>
                                              <a:chart seriesIdx="0" categoryIdx="-4" bldStep="series"/>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graphicEl>
                                              <a:chart seriesIdx="1" categoryIdx="-4" bldStep="series"/>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graphicEl>
                                              <a:chart seriesIdx="2" categoryIdx="-4" bldStep="series"/>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graphicEl>
                                              <a:chart seriesIdx="3" categoryIdx="-4" bldStep="series"/>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Chart bld="series"/>
        </p:bldSub>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70D29A-9BCA-B556-1508-330998F1681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0B90987-4BF8-B830-A2DD-3D5387CB4D83}"/>
              </a:ext>
            </a:extLst>
          </p:cNvPr>
          <p:cNvSpPr>
            <a:spLocks noGrp="1" noRot="1" noMove="1" noResize="1" noEditPoints="1" noAdjustHandles="1" noChangeArrowheads="1" noChangeShapeType="1"/>
          </p:cNvSpPr>
          <p:nvPr>
            <p:ph type="title"/>
          </p:nvPr>
        </p:nvSpPr>
        <p:spPr>
          <a:xfrm>
            <a:off x="370112" y="95292"/>
            <a:ext cx="11451773" cy="585746"/>
          </a:xfrm>
        </p:spPr>
        <p:txBody>
          <a:bodyPr/>
          <a:lstStyle/>
          <a:p>
            <a:pPr algn="ctr"/>
            <a:r>
              <a:rPr lang="en-US" dirty="0"/>
              <a:t>Fiscal Debt vs Government Debt in Eastern Africa</a:t>
            </a:r>
            <a:endParaRPr lang="en-GB" dirty="0"/>
          </a:p>
        </p:txBody>
      </p:sp>
      <p:graphicFrame>
        <p:nvGraphicFramePr>
          <p:cNvPr id="4" name="Chart 3">
            <a:extLst>
              <a:ext uri="{FF2B5EF4-FFF2-40B4-BE49-F238E27FC236}">
                <a16:creationId xmlns:a16="http://schemas.microsoft.com/office/drawing/2014/main" id="{0F47DF36-ED84-48EC-8CD5-8660D33E3DA8}"/>
              </a:ext>
            </a:extLst>
          </p:cNvPr>
          <p:cNvGraphicFramePr>
            <a:graphicFrameLocks/>
          </p:cNvGraphicFramePr>
          <p:nvPr>
            <p:extLst>
              <p:ext uri="{D42A27DB-BD31-4B8C-83A1-F6EECF244321}">
                <p14:modId xmlns:p14="http://schemas.microsoft.com/office/powerpoint/2010/main" val="3663838023"/>
              </p:ext>
            </p:extLst>
          </p:nvPr>
        </p:nvGraphicFramePr>
        <p:xfrm>
          <a:off x="1781702" y="1237506"/>
          <a:ext cx="8628592" cy="4997682"/>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a:extLst>
              <a:ext uri="{FF2B5EF4-FFF2-40B4-BE49-F238E27FC236}">
                <a16:creationId xmlns:a16="http://schemas.microsoft.com/office/drawing/2014/main" id="{093AE776-BA63-D451-A401-9C29D5E3DBA9}"/>
              </a:ext>
            </a:extLst>
          </p:cNvPr>
          <p:cNvSpPr txBox="1"/>
          <p:nvPr/>
        </p:nvSpPr>
        <p:spPr>
          <a:xfrm>
            <a:off x="370112" y="6235188"/>
            <a:ext cx="6096000" cy="261610"/>
          </a:xfrm>
          <a:prstGeom prst="rect">
            <a:avLst/>
          </a:prstGeom>
          <a:noFill/>
        </p:spPr>
        <p:txBody>
          <a:bodyPr wrap="square">
            <a:spAutoFit/>
          </a:bodyPr>
          <a:lstStyle/>
          <a:p>
            <a:r>
              <a:rPr lang="en-GB" sz="1100" dirty="0"/>
              <a:t>Source: IMF REO: Sub-Saharan Africa (2025)</a:t>
            </a:r>
          </a:p>
        </p:txBody>
      </p:sp>
      <p:sp>
        <p:nvSpPr>
          <p:cNvPr id="8" name="TextBox 7">
            <a:extLst>
              <a:ext uri="{FF2B5EF4-FFF2-40B4-BE49-F238E27FC236}">
                <a16:creationId xmlns:a16="http://schemas.microsoft.com/office/drawing/2014/main" id="{0318B6B1-E947-8B43-30BC-B27F2AD39079}"/>
              </a:ext>
            </a:extLst>
          </p:cNvPr>
          <p:cNvSpPr txBox="1"/>
          <p:nvPr/>
        </p:nvSpPr>
        <p:spPr>
          <a:xfrm>
            <a:off x="1068974" y="837396"/>
            <a:ext cx="10054048" cy="400110"/>
          </a:xfrm>
          <a:prstGeom prst="rect">
            <a:avLst/>
          </a:prstGeom>
          <a:noFill/>
        </p:spPr>
        <p:txBody>
          <a:bodyPr wrap="square" rtlCol="0">
            <a:spAutoFit/>
          </a:bodyPr>
          <a:lstStyle/>
          <a:p>
            <a:pPr algn="ctr"/>
            <a:r>
              <a:rPr lang="en-US" sz="2000" b="1" dirty="0">
                <a:solidFill>
                  <a:schemeClr val="accent6">
                    <a:lumMod val="75000"/>
                  </a:schemeClr>
                </a:solidFill>
              </a:rPr>
              <a:t>Fiscal Deficit vs Government Debt (% of GDP), 2024</a:t>
            </a:r>
            <a:endParaRPr lang="en-GB" sz="2000" b="1" dirty="0">
              <a:solidFill>
                <a:schemeClr val="accent6">
                  <a:lumMod val="75000"/>
                </a:schemeClr>
              </a:solidFill>
            </a:endParaRPr>
          </a:p>
        </p:txBody>
      </p:sp>
      <p:sp>
        <p:nvSpPr>
          <p:cNvPr id="3" name="Oval 2">
            <a:extLst>
              <a:ext uri="{FF2B5EF4-FFF2-40B4-BE49-F238E27FC236}">
                <a16:creationId xmlns:a16="http://schemas.microsoft.com/office/drawing/2014/main" id="{F878538A-0E44-864B-9EFA-9F37E989C604}"/>
              </a:ext>
            </a:extLst>
          </p:cNvPr>
          <p:cNvSpPr/>
          <p:nvPr/>
        </p:nvSpPr>
        <p:spPr>
          <a:xfrm>
            <a:off x="8442960" y="4381500"/>
            <a:ext cx="1219200" cy="723900"/>
          </a:xfrm>
          <a:prstGeom prst="ellipse">
            <a:avLst/>
          </a:prstGeom>
          <a:noFill/>
          <a:ln w="28575">
            <a:solidFill>
              <a:srgbClr val="FF000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649510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graphicEl>
                                              <a:chart seriesIdx="-3" categoryIdx="-3" bldStep="gridLegend"/>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graphicEl>
                                              <a:chart seriesIdx="-4" categoryIdx="0" bldStep="category"/>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graphicEl>
                                              <a:chart seriesIdx="-4" categoryIdx="1" bldStep="category"/>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graphicEl>
                                              <a:chart seriesIdx="-4" categoryIdx="2" bldStep="category"/>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graphicEl>
                                              <a:chart seriesIdx="-4" categoryIdx="3" bldStep="category"/>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graphicEl>
                                              <a:chart seriesIdx="-4" categoryIdx="4" bldStep="category"/>
                                            </p:graphic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graphicEl>
                                              <a:chart seriesIdx="-4" categoryIdx="5" bldStep="category"/>
                                            </p:graphic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
                                            <p:graphicEl>
                                              <a:chart seriesIdx="-4" categoryIdx="6" bldStep="category"/>
                                            </p:graphic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
                                            <p:graphicEl>
                                              <a:chart seriesIdx="-4" categoryIdx="7" bldStep="category"/>
                                            </p:graphic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
                                            <p:graphicEl>
                                              <a:chart seriesIdx="-4" categoryIdx="8" bldStep="category"/>
                                            </p:graphic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4">
                                            <p:graphicEl>
                                              <a:chart seriesIdx="-4" categoryIdx="9" bldStep="category"/>
                                            </p:graphic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Chart bld="category"/>
        </p:bldSub>
      </p:bldGraphic>
      <p:bldP spid="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65D1A8-C51B-464A-BA76-39E65145B398}"/>
              </a:ext>
            </a:extLst>
          </p:cNvPr>
          <p:cNvSpPr>
            <a:spLocks noGrp="1"/>
          </p:cNvSpPr>
          <p:nvPr>
            <p:ph type="title"/>
          </p:nvPr>
        </p:nvSpPr>
        <p:spPr/>
        <p:txBody>
          <a:bodyPr/>
          <a:lstStyle/>
          <a:p>
            <a:pPr algn="ctr"/>
            <a:r>
              <a:rPr lang="en-GB" dirty="0"/>
              <a:t>The impact of debt depends on how expensive it is…..</a:t>
            </a:r>
          </a:p>
        </p:txBody>
      </p:sp>
      <p:graphicFrame>
        <p:nvGraphicFramePr>
          <p:cNvPr id="4" name="Content Placeholder 3">
            <a:extLst>
              <a:ext uri="{FF2B5EF4-FFF2-40B4-BE49-F238E27FC236}">
                <a16:creationId xmlns:a16="http://schemas.microsoft.com/office/drawing/2014/main" id="{7EC17E0C-2B6C-407F-B899-56A5F82739E6}"/>
              </a:ext>
            </a:extLst>
          </p:cNvPr>
          <p:cNvGraphicFramePr>
            <a:graphicFrameLocks noGrp="1"/>
          </p:cNvGraphicFramePr>
          <p:nvPr>
            <p:ph sz="half" idx="2"/>
            <p:extLst>
              <p:ext uri="{D42A27DB-BD31-4B8C-83A1-F6EECF244321}">
                <p14:modId xmlns:p14="http://schemas.microsoft.com/office/powerpoint/2010/main" val="3240830434"/>
              </p:ext>
            </p:extLst>
          </p:nvPr>
        </p:nvGraphicFramePr>
        <p:xfrm>
          <a:off x="369889" y="898525"/>
          <a:ext cx="7770502" cy="5278438"/>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a:extLst>
              <a:ext uri="{FF2B5EF4-FFF2-40B4-BE49-F238E27FC236}">
                <a16:creationId xmlns:a16="http://schemas.microsoft.com/office/drawing/2014/main" id="{39E1978B-DE4F-9861-4B24-6A8FA08D9C75}"/>
              </a:ext>
            </a:extLst>
          </p:cNvPr>
          <p:cNvSpPr txBox="1"/>
          <p:nvPr/>
        </p:nvSpPr>
        <p:spPr>
          <a:xfrm>
            <a:off x="8826265" y="2090172"/>
            <a:ext cx="3048630" cy="2677656"/>
          </a:xfrm>
          <a:prstGeom prst="rect">
            <a:avLst/>
          </a:prstGeom>
          <a:noFill/>
        </p:spPr>
        <p:txBody>
          <a:bodyPr wrap="square">
            <a:spAutoFit/>
          </a:bodyPr>
          <a:lstStyle/>
          <a:p>
            <a:r>
              <a:rPr lang="en-US" sz="2400" dirty="0"/>
              <a:t>Kenya and Uganda face high debt servicing burdens, with interest payments consuming over 20% of government revenue.</a:t>
            </a:r>
          </a:p>
        </p:txBody>
      </p:sp>
    </p:spTree>
    <p:extLst>
      <p:ext uri="{BB962C8B-B14F-4D97-AF65-F5344CB8AC3E}">
        <p14:creationId xmlns:p14="http://schemas.microsoft.com/office/powerpoint/2010/main" val="1940823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graphicEl>
                                              <a:chart seriesIdx="-3" categoryIdx="-3" bldStep="gridLegend"/>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graphicEl>
                                              <a:chart seriesIdx="-4" categoryIdx="0" bldStep="category"/>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graphicEl>
                                              <a:chart seriesIdx="-4" categoryIdx="1" bldStep="category"/>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graphicEl>
                                              <a:chart seriesIdx="-4" categoryIdx="2" bldStep="category"/>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graphicEl>
                                              <a:chart seriesIdx="-4" categoryIdx="3" bldStep="category"/>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graphicEl>
                                              <a:chart seriesIdx="-4" categoryIdx="4" bldStep="category"/>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Chart bld="category"/>
        </p:bldSub>
      </p:bldGraphic>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410C9C-5744-863C-E3EF-3176BE1343C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B227284-4630-801A-D686-09A16EF55DB0}"/>
              </a:ext>
            </a:extLst>
          </p:cNvPr>
          <p:cNvSpPr>
            <a:spLocks noGrp="1" noRot="1" noMove="1" noResize="1" noEditPoints="1" noAdjustHandles="1" noChangeArrowheads="1" noChangeShapeType="1"/>
          </p:cNvSpPr>
          <p:nvPr>
            <p:ph type="title"/>
          </p:nvPr>
        </p:nvSpPr>
        <p:spPr>
          <a:xfrm>
            <a:off x="370112" y="95292"/>
            <a:ext cx="11451773" cy="585746"/>
          </a:xfrm>
        </p:spPr>
        <p:txBody>
          <a:bodyPr/>
          <a:lstStyle/>
          <a:p>
            <a:pPr algn="ctr"/>
            <a:r>
              <a:rPr lang="en-US" dirty="0"/>
              <a:t>US Dollar weakens as 2025 get underway…</a:t>
            </a:r>
            <a:endParaRPr lang="en-GB" dirty="0"/>
          </a:p>
        </p:txBody>
      </p:sp>
      <p:sp>
        <p:nvSpPr>
          <p:cNvPr id="5" name="Content Placeholder 4">
            <a:extLst>
              <a:ext uri="{FF2B5EF4-FFF2-40B4-BE49-F238E27FC236}">
                <a16:creationId xmlns:a16="http://schemas.microsoft.com/office/drawing/2014/main" id="{81EEC7A0-8B7D-82D3-ECC8-BD1446C0E31E}"/>
              </a:ext>
            </a:extLst>
          </p:cNvPr>
          <p:cNvSpPr>
            <a:spLocks noGrp="1"/>
          </p:cNvSpPr>
          <p:nvPr>
            <p:ph sz="half" idx="2"/>
          </p:nvPr>
        </p:nvSpPr>
        <p:spPr>
          <a:xfrm>
            <a:off x="103413" y="1317617"/>
            <a:ext cx="3185887" cy="4747904"/>
          </a:xfrm>
        </p:spPr>
        <p:txBody>
          <a:bodyPr>
            <a:normAutofit lnSpcReduction="10000"/>
          </a:bodyPr>
          <a:lstStyle/>
          <a:p>
            <a:r>
              <a:rPr lang="en-US" sz="2400" dirty="0"/>
              <a:t>The index dropped ~11% in since the beginning of 2025.</a:t>
            </a:r>
          </a:p>
          <a:p>
            <a:endParaRPr lang="en-US" sz="2400" dirty="0"/>
          </a:p>
          <a:p>
            <a:r>
              <a:rPr lang="en-US" sz="2400" dirty="0"/>
              <a:t>Reflects broad weakening of the USD vs. key global currencies.</a:t>
            </a:r>
          </a:p>
          <a:p>
            <a:endParaRPr lang="en-US" sz="2400" dirty="0"/>
          </a:p>
          <a:p>
            <a:r>
              <a:rPr lang="en-US" sz="2400" dirty="0"/>
              <a:t>Driven by expectations of U.S. rate cuts and easing inflation.</a:t>
            </a:r>
            <a:endParaRPr lang="en-GB" sz="2400" dirty="0"/>
          </a:p>
        </p:txBody>
      </p:sp>
      <p:sp>
        <p:nvSpPr>
          <p:cNvPr id="3" name="Content Placeholder 4">
            <a:extLst>
              <a:ext uri="{FF2B5EF4-FFF2-40B4-BE49-F238E27FC236}">
                <a16:creationId xmlns:a16="http://schemas.microsoft.com/office/drawing/2014/main" id="{47D0CD2D-41B9-CEC1-E635-761D67290D25}"/>
              </a:ext>
            </a:extLst>
          </p:cNvPr>
          <p:cNvSpPr txBox="1">
            <a:spLocks/>
          </p:cNvSpPr>
          <p:nvPr/>
        </p:nvSpPr>
        <p:spPr>
          <a:xfrm>
            <a:off x="10199053" y="6065520"/>
            <a:ext cx="1992947" cy="32257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t>Source: LSEG (2025)</a:t>
            </a:r>
            <a:endParaRPr lang="en-US" sz="1200" dirty="0"/>
          </a:p>
        </p:txBody>
      </p:sp>
      <p:sp>
        <p:nvSpPr>
          <p:cNvPr id="7" name="TextBox 6">
            <a:extLst>
              <a:ext uri="{FF2B5EF4-FFF2-40B4-BE49-F238E27FC236}">
                <a16:creationId xmlns:a16="http://schemas.microsoft.com/office/drawing/2014/main" id="{8D4EECA9-43B2-88A9-2F3A-216FB1F3715F}"/>
              </a:ext>
            </a:extLst>
          </p:cNvPr>
          <p:cNvSpPr txBox="1"/>
          <p:nvPr/>
        </p:nvSpPr>
        <p:spPr>
          <a:xfrm>
            <a:off x="4714874" y="960744"/>
            <a:ext cx="5833745" cy="400110"/>
          </a:xfrm>
          <a:prstGeom prst="rect">
            <a:avLst/>
          </a:prstGeom>
          <a:noFill/>
        </p:spPr>
        <p:txBody>
          <a:bodyPr wrap="square" rtlCol="0">
            <a:spAutoFit/>
          </a:bodyPr>
          <a:lstStyle/>
          <a:p>
            <a:pPr algn="ctr"/>
            <a:r>
              <a:rPr lang="en-US" sz="2000" b="1" dirty="0">
                <a:solidFill>
                  <a:schemeClr val="accent6">
                    <a:lumMod val="75000"/>
                  </a:schemeClr>
                </a:solidFill>
              </a:rPr>
              <a:t>ICE US Dollar Index</a:t>
            </a:r>
            <a:endParaRPr lang="en-GB" sz="2000" b="1" dirty="0">
              <a:solidFill>
                <a:schemeClr val="accent6">
                  <a:lumMod val="75000"/>
                </a:schemeClr>
              </a:solidFill>
            </a:endParaRPr>
          </a:p>
        </p:txBody>
      </p:sp>
      <p:pic>
        <p:nvPicPr>
          <p:cNvPr id="11" name="Picture 10">
            <a:extLst>
              <a:ext uri="{FF2B5EF4-FFF2-40B4-BE49-F238E27FC236}">
                <a16:creationId xmlns:a16="http://schemas.microsoft.com/office/drawing/2014/main" id="{78F4D73C-8B78-D71E-F75B-CE3D7FB6EC26}"/>
              </a:ext>
            </a:extLst>
          </p:cNvPr>
          <p:cNvPicPr>
            <a:picLocks noChangeAspect="1"/>
          </p:cNvPicPr>
          <p:nvPr/>
        </p:nvPicPr>
        <p:blipFill>
          <a:blip r:embed="rId2"/>
          <a:stretch>
            <a:fillRect/>
          </a:stretch>
        </p:blipFill>
        <p:spPr>
          <a:xfrm>
            <a:off x="3604743" y="1498600"/>
            <a:ext cx="8483845" cy="4398656"/>
          </a:xfrm>
          <a:prstGeom prst="rect">
            <a:avLst/>
          </a:prstGeom>
        </p:spPr>
      </p:pic>
    </p:spTree>
    <p:extLst>
      <p:ext uri="{BB962C8B-B14F-4D97-AF65-F5344CB8AC3E}">
        <p14:creationId xmlns:p14="http://schemas.microsoft.com/office/powerpoint/2010/main" val="2234018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0A1F47-CB13-75FA-3C75-286C7FF1C7D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B442814-9629-E47D-4738-6F2348298B74}"/>
              </a:ext>
            </a:extLst>
          </p:cNvPr>
          <p:cNvSpPr>
            <a:spLocks noGrp="1" noRot="1" noMove="1" noResize="1" noEditPoints="1" noAdjustHandles="1" noChangeArrowheads="1" noChangeShapeType="1"/>
          </p:cNvSpPr>
          <p:nvPr>
            <p:ph type="title"/>
          </p:nvPr>
        </p:nvSpPr>
        <p:spPr>
          <a:xfrm>
            <a:off x="370112" y="95292"/>
            <a:ext cx="11451773" cy="585746"/>
          </a:xfrm>
        </p:spPr>
        <p:txBody>
          <a:bodyPr/>
          <a:lstStyle/>
          <a:p>
            <a:pPr algn="ctr"/>
            <a:r>
              <a:rPr lang="en-US" dirty="0"/>
              <a:t>East African Government Budgets 2025/2026 Overview</a:t>
            </a:r>
            <a:endParaRPr lang="en-GB" dirty="0"/>
          </a:p>
        </p:txBody>
      </p:sp>
      <p:graphicFrame>
        <p:nvGraphicFramePr>
          <p:cNvPr id="9" name="Content Placeholder 8">
            <a:extLst>
              <a:ext uri="{FF2B5EF4-FFF2-40B4-BE49-F238E27FC236}">
                <a16:creationId xmlns:a16="http://schemas.microsoft.com/office/drawing/2014/main" id="{60F9E417-1E04-C894-8A31-CB381896B4EE}"/>
              </a:ext>
            </a:extLst>
          </p:cNvPr>
          <p:cNvGraphicFramePr>
            <a:graphicFrameLocks noGrp="1"/>
          </p:cNvGraphicFramePr>
          <p:nvPr>
            <p:ph sz="half" idx="2"/>
            <p:extLst>
              <p:ext uri="{D42A27DB-BD31-4B8C-83A1-F6EECF244321}">
                <p14:modId xmlns:p14="http://schemas.microsoft.com/office/powerpoint/2010/main" val="3311009041"/>
              </p:ext>
            </p:extLst>
          </p:nvPr>
        </p:nvGraphicFramePr>
        <p:xfrm>
          <a:off x="426266" y="924555"/>
          <a:ext cx="11395619" cy="5308064"/>
        </p:xfrm>
        <a:graphic>
          <a:graphicData uri="http://schemas.openxmlformats.org/drawingml/2006/table">
            <a:tbl>
              <a:tblPr firstRow="1" bandRow="1">
                <a:tableStyleId>{5FD0F851-EC5A-4D38-B0AD-8093EC10F338}</a:tableStyleId>
              </a:tblPr>
              <a:tblGrid>
                <a:gridCol w="1199608">
                  <a:extLst>
                    <a:ext uri="{9D8B030D-6E8A-4147-A177-3AD203B41FA5}">
                      <a16:colId xmlns:a16="http://schemas.microsoft.com/office/drawing/2014/main" val="4252248076"/>
                    </a:ext>
                  </a:extLst>
                </a:gridCol>
                <a:gridCol w="1615440">
                  <a:extLst>
                    <a:ext uri="{9D8B030D-6E8A-4147-A177-3AD203B41FA5}">
                      <a16:colId xmlns:a16="http://schemas.microsoft.com/office/drawing/2014/main" val="3156002545"/>
                    </a:ext>
                  </a:extLst>
                </a:gridCol>
                <a:gridCol w="2636520">
                  <a:extLst>
                    <a:ext uri="{9D8B030D-6E8A-4147-A177-3AD203B41FA5}">
                      <a16:colId xmlns:a16="http://schemas.microsoft.com/office/drawing/2014/main" val="244714711"/>
                    </a:ext>
                  </a:extLst>
                </a:gridCol>
                <a:gridCol w="5944051">
                  <a:extLst>
                    <a:ext uri="{9D8B030D-6E8A-4147-A177-3AD203B41FA5}">
                      <a16:colId xmlns:a16="http://schemas.microsoft.com/office/drawing/2014/main" val="2948454802"/>
                    </a:ext>
                  </a:extLst>
                </a:gridCol>
              </a:tblGrid>
              <a:tr h="543920">
                <a:tc>
                  <a:txBody>
                    <a:bodyPr/>
                    <a:lstStyle/>
                    <a:p>
                      <a:pPr algn="ctr"/>
                      <a:r>
                        <a:rPr lang="en-US" sz="1400" dirty="0"/>
                        <a:t>Country</a:t>
                      </a:r>
                      <a:endParaRPr lang="en-GB" sz="1400" dirty="0"/>
                    </a:p>
                  </a:txBody>
                  <a:tcPr/>
                </a:tc>
                <a:tc>
                  <a:txBody>
                    <a:bodyPr/>
                    <a:lstStyle/>
                    <a:p>
                      <a:pPr algn="ctr"/>
                      <a:r>
                        <a:rPr lang="en-US" sz="1400" dirty="0"/>
                        <a:t>Budget (Nominal, USD Billion)</a:t>
                      </a:r>
                      <a:endParaRPr lang="en-GB" sz="1400" dirty="0"/>
                    </a:p>
                  </a:txBody>
                  <a:tcPr/>
                </a:tc>
                <a:tc>
                  <a:txBody>
                    <a:bodyPr/>
                    <a:lstStyle/>
                    <a:p>
                      <a:pPr algn="ctr"/>
                      <a:r>
                        <a:rPr lang="en-US" sz="1400" dirty="0"/>
                        <a:t>Increase/Decrease (Revision)</a:t>
                      </a:r>
                      <a:endParaRPr lang="en-GB" sz="1400" dirty="0"/>
                    </a:p>
                  </a:txBody>
                  <a:tcPr/>
                </a:tc>
                <a:tc>
                  <a:txBody>
                    <a:bodyPr/>
                    <a:lstStyle/>
                    <a:p>
                      <a:pPr algn="ctr"/>
                      <a:r>
                        <a:rPr lang="en-US" sz="1400" dirty="0"/>
                        <a:t>Spending Priority Area</a:t>
                      </a:r>
                      <a:endParaRPr lang="en-GB" sz="1400" dirty="0"/>
                    </a:p>
                  </a:txBody>
                  <a:tcPr/>
                </a:tc>
                <a:extLst>
                  <a:ext uri="{0D108BD9-81ED-4DB2-BD59-A6C34878D82A}">
                    <a16:rowId xmlns:a16="http://schemas.microsoft.com/office/drawing/2014/main" val="1157193794"/>
                  </a:ext>
                </a:extLst>
              </a:tr>
              <a:tr h="1553757">
                <a:tc>
                  <a:txBody>
                    <a:bodyPr/>
                    <a:lstStyle/>
                    <a:p>
                      <a:r>
                        <a:rPr lang="en-US" sz="1600" b="1" dirty="0"/>
                        <a:t>Kenya</a:t>
                      </a:r>
                      <a:endParaRPr lang="en-GB" sz="1600" b="1" dirty="0"/>
                    </a:p>
                  </a:txBody>
                  <a:tcPr/>
                </a:tc>
                <a:tc>
                  <a:txBody>
                    <a:bodyPr/>
                    <a:lstStyle/>
                    <a:p>
                      <a:r>
                        <a:rPr lang="en-US" sz="1600" dirty="0"/>
                        <a:t>33.0</a:t>
                      </a:r>
                      <a:endParaRPr lang="en-GB" sz="1600" dirty="0"/>
                    </a:p>
                  </a:txBody>
                  <a:tcPr/>
                </a:tc>
                <a:tc>
                  <a:txBody>
                    <a:bodyPr/>
                    <a:lstStyle/>
                    <a:p>
                      <a:r>
                        <a:rPr lang="en-US" sz="1600" dirty="0"/>
                        <a:t>9.4% increase from the 2024/2025 budget</a:t>
                      </a:r>
                      <a:endParaRPr lang="en-GB" sz="1600" dirty="0"/>
                    </a:p>
                  </a:txBody>
                  <a:tcPr/>
                </a:tc>
                <a:tc>
                  <a:txBody>
                    <a:bodyPr/>
                    <a:lstStyle/>
                    <a:p>
                      <a:pPr marL="285750" indent="-285750">
                        <a:buFont typeface="Arial" panose="020B0604020202020204" pitchFamily="34" charset="0"/>
                        <a:buChar char="•"/>
                      </a:pPr>
                      <a:r>
                        <a:rPr lang="en-US" sz="1600" dirty="0"/>
                        <a:t>Security and defense</a:t>
                      </a:r>
                    </a:p>
                    <a:p>
                      <a:pPr marL="285750" indent="-285750">
                        <a:buFont typeface="Arial" panose="020B0604020202020204" pitchFamily="34" charset="0"/>
                        <a:buChar char="•"/>
                      </a:pPr>
                      <a:r>
                        <a:rPr lang="en-US" sz="1600" dirty="0"/>
                        <a:t>Bottom-Up Economic Transformation Agenda (BETA) (investments targeting MSMEs, grassroot industries, digital transformation…)</a:t>
                      </a:r>
                    </a:p>
                    <a:p>
                      <a:pPr marL="285750" indent="-285750">
                        <a:buFont typeface="Arial" panose="020B0604020202020204" pitchFamily="34" charset="0"/>
                        <a:buChar char="•"/>
                      </a:pPr>
                      <a:r>
                        <a:rPr lang="en-US" sz="1600" dirty="0"/>
                        <a:t>Infrastructure and macro recovery (fiscal consolidation, expanding digital tax reforms…)</a:t>
                      </a:r>
                    </a:p>
                    <a:p>
                      <a:pPr marL="285750" indent="-285750">
                        <a:buFont typeface="Arial" panose="020B0604020202020204" pitchFamily="34" charset="0"/>
                        <a:buChar char="•"/>
                      </a:pPr>
                      <a:r>
                        <a:rPr lang="en-US" sz="1600" dirty="0"/>
                        <a:t>Education and sports</a:t>
                      </a:r>
                      <a:endParaRPr lang="en-GB" sz="1600" dirty="0"/>
                    </a:p>
                  </a:txBody>
                  <a:tcPr/>
                </a:tc>
                <a:extLst>
                  <a:ext uri="{0D108BD9-81ED-4DB2-BD59-A6C34878D82A}">
                    <a16:rowId xmlns:a16="http://schemas.microsoft.com/office/drawing/2014/main" val="1244357538"/>
                  </a:ext>
                </a:extLst>
              </a:tr>
              <a:tr h="1325542">
                <a:tc>
                  <a:txBody>
                    <a:bodyPr/>
                    <a:lstStyle/>
                    <a:p>
                      <a:r>
                        <a:rPr lang="en-US" sz="1600" b="1" dirty="0"/>
                        <a:t>Rwanda</a:t>
                      </a:r>
                      <a:endParaRPr lang="en-GB" sz="1600" b="1" dirty="0"/>
                    </a:p>
                  </a:txBody>
                  <a:tcPr/>
                </a:tc>
                <a:tc>
                  <a:txBody>
                    <a:bodyPr/>
                    <a:lstStyle/>
                    <a:p>
                      <a:r>
                        <a:rPr lang="en-US" sz="1600" dirty="0"/>
                        <a:t>4.9</a:t>
                      </a:r>
                      <a:endParaRPr lang="en-GB" sz="1600" dirty="0"/>
                    </a:p>
                  </a:txBody>
                  <a:tcPr/>
                </a:tc>
                <a:tc>
                  <a:txBody>
                    <a:bodyPr/>
                    <a:lstStyle/>
                    <a:p>
                      <a:r>
                        <a:rPr lang="en-US" sz="1600" dirty="0"/>
                        <a:t>21% increase from the 2024/2025 budget</a:t>
                      </a:r>
                      <a:endParaRPr lang="en-GB" sz="1600" dirty="0"/>
                    </a:p>
                  </a:txBody>
                  <a:tcPr/>
                </a:tc>
                <a:tc>
                  <a:txBody>
                    <a:bodyPr/>
                    <a:lstStyle/>
                    <a:p>
                      <a:pPr marL="285750" indent="-285750">
                        <a:buFont typeface="Arial" panose="020B0604020202020204" pitchFamily="34" charset="0"/>
                        <a:buChar char="•"/>
                      </a:pPr>
                      <a:r>
                        <a:rPr lang="en-US" sz="1600" dirty="0"/>
                        <a:t>Construction Bugesera International Airport</a:t>
                      </a:r>
                    </a:p>
                    <a:p>
                      <a:pPr marL="285750" indent="-285750">
                        <a:buFont typeface="Arial" panose="020B0604020202020204" pitchFamily="34" charset="0"/>
                        <a:buChar char="•"/>
                      </a:pPr>
                      <a:r>
                        <a:rPr lang="en-US" sz="1600" dirty="0"/>
                        <a:t>Agriculture</a:t>
                      </a:r>
                    </a:p>
                    <a:p>
                      <a:pPr marL="285750" indent="-285750">
                        <a:buFont typeface="Arial" panose="020B0604020202020204" pitchFamily="34" charset="0"/>
                        <a:buChar char="•"/>
                      </a:pPr>
                      <a:r>
                        <a:rPr lang="en-US" sz="1600" dirty="0"/>
                        <a:t>Electrification </a:t>
                      </a:r>
                    </a:p>
                    <a:p>
                      <a:pPr marL="285750" indent="-285750">
                        <a:buFont typeface="Arial" panose="020B0604020202020204" pitchFamily="34" charset="0"/>
                        <a:buChar char="•"/>
                      </a:pPr>
                      <a:r>
                        <a:rPr lang="en-US" sz="1600" dirty="0"/>
                        <a:t>Education and healthcare, </a:t>
                      </a:r>
                    </a:p>
                    <a:p>
                      <a:pPr marL="285750" indent="-285750">
                        <a:buFont typeface="Arial" panose="020B0604020202020204" pitchFamily="34" charset="0"/>
                        <a:buChar char="•"/>
                      </a:pPr>
                      <a:r>
                        <a:rPr lang="en-US" sz="1600" dirty="0"/>
                        <a:t>Housing </a:t>
                      </a:r>
                      <a:endParaRPr lang="en-GB" sz="1600" dirty="0"/>
                    </a:p>
                  </a:txBody>
                  <a:tcPr/>
                </a:tc>
                <a:extLst>
                  <a:ext uri="{0D108BD9-81ED-4DB2-BD59-A6C34878D82A}">
                    <a16:rowId xmlns:a16="http://schemas.microsoft.com/office/drawing/2014/main" val="3821481773"/>
                  </a:ext>
                </a:extLst>
              </a:tr>
              <a:tr h="942061">
                <a:tc>
                  <a:txBody>
                    <a:bodyPr/>
                    <a:lstStyle/>
                    <a:p>
                      <a:r>
                        <a:rPr lang="en-US" sz="1600" b="1" dirty="0"/>
                        <a:t>Tanzania</a:t>
                      </a:r>
                      <a:endParaRPr lang="en-GB" sz="1600" b="1" dirty="0"/>
                    </a:p>
                  </a:txBody>
                  <a:tcPr/>
                </a:tc>
                <a:tc>
                  <a:txBody>
                    <a:bodyPr/>
                    <a:lstStyle/>
                    <a:p>
                      <a:r>
                        <a:rPr lang="en-US" sz="1600" dirty="0"/>
                        <a:t>21.9</a:t>
                      </a:r>
                      <a:endParaRPr lang="en-GB" sz="1600" dirty="0"/>
                    </a:p>
                  </a:txBody>
                  <a:tcPr/>
                </a:tc>
                <a:tc>
                  <a:txBody>
                    <a:bodyPr/>
                    <a:lstStyle/>
                    <a:p>
                      <a:r>
                        <a:rPr lang="en-US" sz="1600" dirty="0"/>
                        <a:t>16% increase from the 2024/2025 budget</a:t>
                      </a:r>
                      <a:endParaRPr lang="en-GB" sz="1600" dirty="0"/>
                    </a:p>
                  </a:txBody>
                  <a:tcPr/>
                </a:tc>
                <a:tc>
                  <a:txBody>
                    <a:bodyPr/>
                    <a:lstStyle/>
                    <a:p>
                      <a:pPr marL="285750" indent="-285750">
                        <a:buFont typeface="Arial" panose="020B0604020202020204" pitchFamily="34" charset="0"/>
                        <a:buChar char="•"/>
                      </a:pPr>
                      <a:r>
                        <a:rPr lang="en-US" sz="1600" dirty="0"/>
                        <a:t>Debt management </a:t>
                      </a:r>
                    </a:p>
                    <a:p>
                      <a:pPr marL="285750" indent="-285750">
                        <a:buFont typeface="Arial" panose="020B0604020202020204" pitchFamily="34" charset="0"/>
                        <a:buChar char="•"/>
                      </a:pPr>
                      <a:r>
                        <a:rPr lang="en-US" sz="1600" dirty="0"/>
                        <a:t>Public finance reforms (unified invoicing, e-revenue collection…)</a:t>
                      </a:r>
                      <a:endParaRPr lang="en-GB" sz="1600" dirty="0"/>
                    </a:p>
                  </a:txBody>
                  <a:tcPr/>
                </a:tc>
                <a:extLst>
                  <a:ext uri="{0D108BD9-81ED-4DB2-BD59-A6C34878D82A}">
                    <a16:rowId xmlns:a16="http://schemas.microsoft.com/office/drawing/2014/main" val="1024304528"/>
                  </a:ext>
                </a:extLst>
              </a:tr>
              <a:tr h="942061">
                <a:tc>
                  <a:txBody>
                    <a:bodyPr/>
                    <a:lstStyle/>
                    <a:p>
                      <a:r>
                        <a:rPr lang="en-US" sz="1600" b="1" dirty="0"/>
                        <a:t>Uganda</a:t>
                      </a:r>
                      <a:endParaRPr lang="en-GB" sz="1600" b="1" dirty="0"/>
                    </a:p>
                  </a:txBody>
                  <a:tcPr/>
                </a:tc>
                <a:tc>
                  <a:txBody>
                    <a:bodyPr/>
                    <a:lstStyle/>
                    <a:p>
                      <a:r>
                        <a:rPr lang="en-US" sz="1600" dirty="0"/>
                        <a:t>20.0</a:t>
                      </a:r>
                      <a:endParaRPr lang="en-GB" sz="1600" dirty="0"/>
                    </a:p>
                  </a:txBody>
                  <a:tcPr/>
                </a:tc>
                <a:tc>
                  <a:txBody>
                    <a:bodyPr/>
                    <a:lstStyle/>
                    <a:p>
                      <a:r>
                        <a:rPr lang="en-US" sz="1600" dirty="0"/>
                        <a:t>Relatively unchanged</a:t>
                      </a:r>
                      <a:endParaRPr lang="en-GB" sz="1600" dirty="0"/>
                    </a:p>
                  </a:txBody>
                  <a:tcPr/>
                </a:tc>
                <a:tc>
                  <a:txBody>
                    <a:bodyPr/>
                    <a:lstStyle/>
                    <a:p>
                      <a:pPr marL="285750" indent="-285750">
                        <a:buFont typeface="Arial" panose="020B0604020202020204" pitchFamily="34" charset="0"/>
                        <a:buChar char="•"/>
                      </a:pPr>
                      <a:r>
                        <a:rPr lang="en-US" sz="1600" dirty="0"/>
                        <a:t>Oil and gas activities and infrastructure projects </a:t>
                      </a:r>
                    </a:p>
                    <a:p>
                      <a:pPr marL="285750" indent="-285750">
                        <a:buFont typeface="Arial" panose="020B0604020202020204" pitchFamily="34" charset="0"/>
                        <a:buChar char="•"/>
                      </a:pPr>
                      <a:r>
                        <a:rPr lang="en-US" sz="1600" dirty="0"/>
                        <a:t>Transportation infrastructure </a:t>
                      </a:r>
                    </a:p>
                    <a:p>
                      <a:pPr marL="285750" indent="-285750">
                        <a:buFont typeface="Arial" panose="020B0604020202020204" pitchFamily="34" charset="0"/>
                        <a:buChar char="•"/>
                      </a:pPr>
                      <a:r>
                        <a:rPr lang="en-US" sz="1600" dirty="0"/>
                        <a:t>Agribusiness and wealth creation </a:t>
                      </a:r>
                      <a:endParaRPr lang="en-GB" sz="1600" dirty="0"/>
                    </a:p>
                  </a:txBody>
                  <a:tcPr/>
                </a:tc>
                <a:extLst>
                  <a:ext uri="{0D108BD9-81ED-4DB2-BD59-A6C34878D82A}">
                    <a16:rowId xmlns:a16="http://schemas.microsoft.com/office/drawing/2014/main" val="2315449941"/>
                  </a:ext>
                </a:extLst>
              </a:tr>
            </a:tbl>
          </a:graphicData>
        </a:graphic>
      </p:graphicFrame>
      <p:sp>
        <p:nvSpPr>
          <p:cNvPr id="10" name="TextBox 9">
            <a:extLst>
              <a:ext uri="{FF2B5EF4-FFF2-40B4-BE49-F238E27FC236}">
                <a16:creationId xmlns:a16="http://schemas.microsoft.com/office/drawing/2014/main" id="{D5942B50-98BA-3D62-0557-8272BC540448}"/>
              </a:ext>
            </a:extLst>
          </p:cNvPr>
          <p:cNvSpPr txBox="1"/>
          <p:nvPr/>
        </p:nvSpPr>
        <p:spPr>
          <a:xfrm>
            <a:off x="370112" y="6231896"/>
            <a:ext cx="6096000" cy="261610"/>
          </a:xfrm>
          <a:prstGeom prst="rect">
            <a:avLst/>
          </a:prstGeom>
          <a:noFill/>
        </p:spPr>
        <p:txBody>
          <a:bodyPr wrap="square">
            <a:spAutoFit/>
          </a:bodyPr>
          <a:lstStyle/>
          <a:p>
            <a:r>
              <a:rPr lang="en-GB" sz="1100" dirty="0"/>
              <a:t>Source: The East African (2025); National Sources (2025)</a:t>
            </a:r>
          </a:p>
        </p:txBody>
      </p:sp>
    </p:spTree>
    <p:extLst>
      <p:ext uri="{BB962C8B-B14F-4D97-AF65-F5344CB8AC3E}">
        <p14:creationId xmlns:p14="http://schemas.microsoft.com/office/powerpoint/2010/main" val="23724589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8F9EA4-CE43-739C-01F1-3AAE685344F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FD9DAD3-8E39-5C94-79C0-0DD5A8B92CB6}"/>
              </a:ext>
            </a:extLst>
          </p:cNvPr>
          <p:cNvSpPr>
            <a:spLocks noGrp="1" noRot="1" noMove="1" noResize="1" noEditPoints="1" noAdjustHandles="1" noChangeArrowheads="1" noChangeShapeType="1"/>
          </p:cNvSpPr>
          <p:nvPr>
            <p:ph type="title"/>
          </p:nvPr>
        </p:nvSpPr>
        <p:spPr>
          <a:xfrm>
            <a:off x="370112" y="95292"/>
            <a:ext cx="11451773" cy="585746"/>
          </a:xfrm>
        </p:spPr>
        <p:txBody>
          <a:bodyPr/>
          <a:lstStyle/>
          <a:p>
            <a:pPr algn="ctr"/>
            <a:r>
              <a:rPr lang="en-US" dirty="0"/>
              <a:t>Rwanda Budget allocations in alignment with NST-2</a:t>
            </a:r>
            <a:endParaRPr lang="en-GB" dirty="0"/>
          </a:p>
        </p:txBody>
      </p:sp>
      <p:graphicFrame>
        <p:nvGraphicFramePr>
          <p:cNvPr id="5" name="Diagram 4">
            <a:extLst>
              <a:ext uri="{FF2B5EF4-FFF2-40B4-BE49-F238E27FC236}">
                <a16:creationId xmlns:a16="http://schemas.microsoft.com/office/drawing/2014/main" id="{29D89A00-D1EA-3C29-9346-8283AF565C15}"/>
              </a:ext>
            </a:extLst>
          </p:cNvPr>
          <p:cNvGraphicFramePr/>
          <p:nvPr>
            <p:extLst>
              <p:ext uri="{D42A27DB-BD31-4B8C-83A1-F6EECF244321}">
                <p14:modId xmlns:p14="http://schemas.microsoft.com/office/powerpoint/2010/main" val="4209686419"/>
              </p:ext>
            </p:extLst>
          </p:nvPr>
        </p:nvGraphicFramePr>
        <p:xfrm>
          <a:off x="370112" y="1104901"/>
          <a:ext cx="10477500" cy="5257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a:extLst>
              <a:ext uri="{FF2B5EF4-FFF2-40B4-BE49-F238E27FC236}">
                <a16:creationId xmlns:a16="http://schemas.microsoft.com/office/drawing/2014/main" id="{D30E03D0-BB2D-E844-CF6F-4630C4C901B1}"/>
              </a:ext>
            </a:extLst>
          </p:cNvPr>
          <p:cNvSpPr txBox="1"/>
          <p:nvPr/>
        </p:nvSpPr>
        <p:spPr>
          <a:xfrm>
            <a:off x="370112" y="6231896"/>
            <a:ext cx="6096000" cy="261610"/>
          </a:xfrm>
          <a:prstGeom prst="rect">
            <a:avLst/>
          </a:prstGeom>
          <a:noFill/>
        </p:spPr>
        <p:txBody>
          <a:bodyPr wrap="square">
            <a:spAutoFit/>
          </a:bodyPr>
          <a:lstStyle/>
          <a:p>
            <a:r>
              <a:rPr lang="en-GB" sz="1100" dirty="0"/>
              <a:t>Source: MINECOFIN (2025)</a:t>
            </a:r>
          </a:p>
        </p:txBody>
      </p:sp>
    </p:spTree>
    <p:extLst>
      <p:ext uri="{BB962C8B-B14F-4D97-AF65-F5344CB8AC3E}">
        <p14:creationId xmlns:p14="http://schemas.microsoft.com/office/powerpoint/2010/main" val="787097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graphicEl>
                                              <a:dgm id="{BFC663FE-C5A2-4589-AB8F-93E48A0DBAF7}"/>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graphicEl>
                                              <a:dgm id="{53707E00-43DA-4FB3-BC9D-D1125507DF40}"/>
                                            </p:graphic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graphicEl>
                                              <a:dgm id="{1BD118FB-150E-4D9C-97BD-65560ADC947D}"/>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graphicEl>
                                              <a:dgm id="{1088E9B2-7DBB-49EE-A816-0C3D55016AC6}"/>
                                            </p:graphic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
                                            <p:graphicEl>
                                              <a:dgm id="{AE543253-8920-4069-A623-75E84BE06D14}"/>
                                            </p:graphic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
                                            <p:graphicEl>
                                              <a:dgm id="{AD5ADD3A-110E-410F-81DD-39D1BA14B47B}"/>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graphicEl>
                                              <a:dgm id="{D37CBBFA-382C-4051-BD1E-BE9EE1DD2E7F}"/>
                                            </p:graphic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graphicEl>
                                              <a:dgm id="{C33C4388-D8F8-46AF-8CF5-6EFACCFB042A}"/>
                                            </p:graphic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
                                            <p:graphicEl>
                                              <a:dgm id="{2223AD80-A0B7-4D28-B475-DDF7A802760F}"/>
                                            </p:graphic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5">
                                            <p:graphicEl>
                                              <a:dgm id="{1BBDB616-B593-41DE-B822-27A96C6EF06C}"/>
                                            </p:graphic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5">
                                            <p:graphicEl>
                                              <a:dgm id="{DD3390EF-E96F-4715-BDA4-DE7CA529C376}"/>
                                            </p:graphic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5">
                                            <p:graphicEl>
                                              <a:dgm id="{7DA69BDD-649B-4F03-8401-4DBD1782A88C}"/>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F9EF36-7F61-0DCE-18CB-D74C321F2695}"/>
            </a:ext>
          </a:extLst>
        </p:cNvPr>
        <p:cNvGrpSpPr/>
        <p:nvPr/>
      </p:nvGrpSpPr>
      <p:grpSpPr>
        <a:xfrm>
          <a:off x="0" y="0"/>
          <a:ext cx="0" cy="0"/>
          <a:chOff x="0" y="0"/>
          <a:chExt cx="0" cy="0"/>
        </a:xfrm>
      </p:grpSpPr>
      <p:sp>
        <p:nvSpPr>
          <p:cNvPr id="11" name="Rectangle 10">
            <a:extLst>
              <a:ext uri="{FF2B5EF4-FFF2-40B4-BE49-F238E27FC236}">
                <a16:creationId xmlns:a16="http://schemas.microsoft.com/office/drawing/2014/main" id="{FBB0A7AB-75F9-A5B9-8114-B79A1413D062}"/>
              </a:ext>
            </a:extLst>
          </p:cNvPr>
          <p:cNvSpPr>
            <a:spLocks noGrp="1" noRot="1" noMove="1" noResize="1" noEditPoints="1" noAdjustHandles="1" noChangeArrowheads="1" noChangeShapeType="1"/>
          </p:cNvSpPr>
          <p:nvPr/>
        </p:nvSpPr>
        <p:spPr>
          <a:xfrm>
            <a:off x="4847771" y="0"/>
            <a:ext cx="7344229" cy="651336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Content Placeholder 2">
            <a:extLst>
              <a:ext uri="{FF2B5EF4-FFF2-40B4-BE49-F238E27FC236}">
                <a16:creationId xmlns:a16="http://schemas.microsoft.com/office/drawing/2014/main" id="{DE90DE3B-E900-DFA2-C550-C815F73BC95C}"/>
              </a:ext>
            </a:extLst>
          </p:cNvPr>
          <p:cNvSpPr>
            <a:spLocks noGrp="1"/>
          </p:cNvSpPr>
          <p:nvPr>
            <p:ph sz="half" idx="2"/>
          </p:nvPr>
        </p:nvSpPr>
        <p:spPr>
          <a:xfrm>
            <a:off x="374720" y="222553"/>
            <a:ext cx="4473051" cy="5811838"/>
          </a:xfrm>
        </p:spPr>
        <p:txBody>
          <a:bodyPr/>
          <a:lstStyle/>
          <a:p>
            <a:pPr marL="0" indent="0">
              <a:buNone/>
            </a:pPr>
            <a:endParaRPr lang="en-GB" noProof="0" dirty="0"/>
          </a:p>
          <a:p>
            <a:pPr marL="0" indent="0">
              <a:buNone/>
            </a:pPr>
            <a:endParaRPr lang="en-GB" noProof="0" dirty="0"/>
          </a:p>
          <a:p>
            <a:pPr marL="0" indent="0">
              <a:buNone/>
            </a:pPr>
            <a:endParaRPr lang="en-GB" noProof="0" dirty="0"/>
          </a:p>
          <a:p>
            <a:pPr marL="0" indent="0">
              <a:buNone/>
            </a:pPr>
            <a:endParaRPr lang="en-GB" noProof="0" dirty="0"/>
          </a:p>
          <a:p>
            <a:pPr marL="0" indent="0">
              <a:buNone/>
            </a:pPr>
            <a:endParaRPr lang="en-GB" noProof="0" dirty="0"/>
          </a:p>
          <a:p>
            <a:pPr marL="0" indent="0">
              <a:buNone/>
            </a:pPr>
            <a:r>
              <a:rPr lang="en-GB" sz="4000" b="1" noProof="0" dirty="0">
                <a:solidFill>
                  <a:srgbClr val="033B74"/>
                </a:solidFill>
              </a:rPr>
              <a:t>Food Security Context in Eastern Africa </a:t>
            </a:r>
          </a:p>
        </p:txBody>
      </p:sp>
      <p:pic>
        <p:nvPicPr>
          <p:cNvPr id="2" name="Picture 1">
            <a:extLst>
              <a:ext uri="{FF2B5EF4-FFF2-40B4-BE49-F238E27FC236}">
                <a16:creationId xmlns:a16="http://schemas.microsoft.com/office/drawing/2014/main" id="{270455CD-360D-8CC3-38B0-3503E1CE18BE}"/>
              </a:ext>
            </a:extLst>
          </p:cNvPr>
          <p:cNvPicPr>
            <a:picLocks noChangeAspect="1"/>
          </p:cNvPicPr>
          <p:nvPr/>
        </p:nvPicPr>
        <p:blipFill>
          <a:blip r:embed="rId3"/>
          <a:stretch>
            <a:fillRect/>
          </a:stretch>
        </p:blipFill>
        <p:spPr>
          <a:xfrm>
            <a:off x="4847771" y="56701"/>
            <a:ext cx="4636313" cy="6399960"/>
          </a:xfrm>
          <a:prstGeom prst="rect">
            <a:avLst/>
          </a:prstGeom>
        </p:spPr>
      </p:pic>
      <p:pic>
        <p:nvPicPr>
          <p:cNvPr id="4" name="Picture 3" descr="A qr code on a white background&#10;&#10;AI-generated content may be incorrect.">
            <a:extLst>
              <a:ext uri="{FF2B5EF4-FFF2-40B4-BE49-F238E27FC236}">
                <a16:creationId xmlns:a16="http://schemas.microsoft.com/office/drawing/2014/main" id="{024FE61F-5822-5C59-86BF-97F0D332FAD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84084" y="4066009"/>
            <a:ext cx="2333196" cy="2333196"/>
          </a:xfrm>
          <a:prstGeom prst="rect">
            <a:avLst/>
          </a:prstGeom>
        </p:spPr>
      </p:pic>
      <p:sp>
        <p:nvSpPr>
          <p:cNvPr id="5" name="TextBox 4">
            <a:extLst>
              <a:ext uri="{FF2B5EF4-FFF2-40B4-BE49-F238E27FC236}">
                <a16:creationId xmlns:a16="http://schemas.microsoft.com/office/drawing/2014/main" id="{DE5FFFFD-CCA1-068F-2EC1-7DEA62ADB96C}"/>
              </a:ext>
            </a:extLst>
          </p:cNvPr>
          <p:cNvSpPr txBox="1"/>
          <p:nvPr/>
        </p:nvSpPr>
        <p:spPr>
          <a:xfrm>
            <a:off x="9577539" y="3839276"/>
            <a:ext cx="1960473" cy="338554"/>
          </a:xfrm>
          <a:prstGeom prst="rect">
            <a:avLst/>
          </a:prstGeom>
          <a:noFill/>
        </p:spPr>
        <p:txBody>
          <a:bodyPr wrap="none" rtlCol="0">
            <a:spAutoFit/>
          </a:bodyPr>
          <a:lstStyle/>
          <a:p>
            <a:r>
              <a:rPr lang="en-US" sz="1600" dirty="0">
                <a:solidFill>
                  <a:schemeClr val="accent6"/>
                </a:solidFill>
                <a:latin typeface="+mj-lt"/>
              </a:rPr>
              <a:t>Download this report</a:t>
            </a:r>
            <a:endParaRPr lang="en-GB" sz="1600" dirty="0">
              <a:solidFill>
                <a:schemeClr val="accent6"/>
              </a:solidFill>
              <a:latin typeface="+mj-lt"/>
            </a:endParaRPr>
          </a:p>
        </p:txBody>
      </p:sp>
      <p:cxnSp>
        <p:nvCxnSpPr>
          <p:cNvPr id="7" name="Straight Connector 6">
            <a:extLst>
              <a:ext uri="{FF2B5EF4-FFF2-40B4-BE49-F238E27FC236}">
                <a16:creationId xmlns:a16="http://schemas.microsoft.com/office/drawing/2014/main" id="{1D0410BA-3FC2-146C-6034-6C92AB720FC4}"/>
              </a:ext>
            </a:extLst>
          </p:cNvPr>
          <p:cNvCxnSpPr>
            <a:cxnSpLocks/>
          </p:cNvCxnSpPr>
          <p:nvPr/>
        </p:nvCxnSpPr>
        <p:spPr>
          <a:xfrm>
            <a:off x="9690410" y="3735659"/>
            <a:ext cx="204439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707769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64AF96-8BEE-4CAE-8627-895BC3A6687B}"/>
              </a:ext>
            </a:extLst>
          </p:cNvPr>
          <p:cNvSpPr>
            <a:spLocks noGrp="1"/>
          </p:cNvSpPr>
          <p:nvPr>
            <p:ph type="title"/>
          </p:nvPr>
        </p:nvSpPr>
        <p:spPr/>
        <p:txBody>
          <a:bodyPr>
            <a:normAutofit/>
          </a:bodyPr>
          <a:lstStyle/>
          <a:p>
            <a:pPr algn="ctr"/>
            <a:r>
              <a:rPr lang="en-GB" noProof="0" dirty="0"/>
              <a:t>Food Security Crisis in Africa… a growing crisis?</a:t>
            </a:r>
          </a:p>
        </p:txBody>
      </p:sp>
      <p:graphicFrame>
        <p:nvGraphicFramePr>
          <p:cNvPr id="8" name="Chart 7">
            <a:extLst>
              <a:ext uri="{FF2B5EF4-FFF2-40B4-BE49-F238E27FC236}">
                <a16:creationId xmlns:a16="http://schemas.microsoft.com/office/drawing/2014/main" id="{00000000-0008-0000-0300-000002000000}"/>
              </a:ext>
            </a:extLst>
          </p:cNvPr>
          <p:cNvGraphicFramePr/>
          <p:nvPr>
            <p:extLst>
              <p:ext uri="{D42A27DB-BD31-4B8C-83A1-F6EECF244321}">
                <p14:modId xmlns:p14="http://schemas.microsoft.com/office/powerpoint/2010/main" val="168617318"/>
              </p:ext>
            </p:extLst>
          </p:nvPr>
        </p:nvGraphicFramePr>
        <p:xfrm>
          <a:off x="0" y="1686663"/>
          <a:ext cx="6096000" cy="4326565"/>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a:extLst>
              <a:ext uri="{FF2B5EF4-FFF2-40B4-BE49-F238E27FC236}">
                <a16:creationId xmlns:a16="http://schemas.microsoft.com/office/drawing/2014/main" id="{C79AD1B4-7A9E-EA74-FAB0-997AFE3558F9}"/>
              </a:ext>
            </a:extLst>
          </p:cNvPr>
          <p:cNvSpPr txBox="1"/>
          <p:nvPr/>
        </p:nvSpPr>
        <p:spPr>
          <a:xfrm>
            <a:off x="696837" y="1348109"/>
            <a:ext cx="5169047" cy="338554"/>
          </a:xfrm>
          <a:prstGeom prst="rect">
            <a:avLst/>
          </a:prstGeom>
          <a:noFill/>
        </p:spPr>
        <p:txBody>
          <a:bodyPr wrap="square">
            <a:spAutoFit/>
          </a:bodyPr>
          <a:lstStyle/>
          <a:p>
            <a:r>
              <a:rPr lang="en-GB" sz="1600" b="1" noProof="0" dirty="0">
                <a:solidFill>
                  <a:srgbClr val="344085"/>
                </a:solidFill>
              </a:rPr>
              <a:t>Number of Undernourished People by Region, 2000-2023</a:t>
            </a:r>
          </a:p>
        </p:txBody>
      </p:sp>
      <p:sp>
        <p:nvSpPr>
          <p:cNvPr id="12" name="TextBox 11">
            <a:extLst>
              <a:ext uri="{FF2B5EF4-FFF2-40B4-BE49-F238E27FC236}">
                <a16:creationId xmlns:a16="http://schemas.microsoft.com/office/drawing/2014/main" id="{AE424437-886A-949C-3B69-721C2A7BAF10}"/>
              </a:ext>
            </a:extLst>
          </p:cNvPr>
          <p:cNvSpPr txBox="1"/>
          <p:nvPr/>
        </p:nvSpPr>
        <p:spPr>
          <a:xfrm>
            <a:off x="370113" y="6114256"/>
            <a:ext cx="2578463" cy="276999"/>
          </a:xfrm>
          <a:prstGeom prst="rect">
            <a:avLst/>
          </a:prstGeom>
          <a:noFill/>
        </p:spPr>
        <p:txBody>
          <a:bodyPr wrap="none" rtlCol="0">
            <a:spAutoFit/>
          </a:bodyPr>
          <a:lstStyle/>
          <a:p>
            <a:r>
              <a:rPr lang="en-GB" sz="1200" b="1" noProof="0" dirty="0"/>
              <a:t>Source</a:t>
            </a:r>
            <a:r>
              <a:rPr lang="en-GB" sz="1200" noProof="0" dirty="0"/>
              <a:t>: FAO Statistical Yearbook, 2024</a:t>
            </a:r>
          </a:p>
        </p:txBody>
      </p:sp>
      <p:sp>
        <p:nvSpPr>
          <p:cNvPr id="14" name="TextBox 13">
            <a:extLst>
              <a:ext uri="{FF2B5EF4-FFF2-40B4-BE49-F238E27FC236}">
                <a16:creationId xmlns:a16="http://schemas.microsoft.com/office/drawing/2014/main" id="{1FCA81CD-1880-7F6B-5D84-BC519DCCA261}"/>
              </a:ext>
            </a:extLst>
          </p:cNvPr>
          <p:cNvSpPr txBox="1"/>
          <p:nvPr/>
        </p:nvSpPr>
        <p:spPr>
          <a:xfrm>
            <a:off x="6642801" y="6114256"/>
            <a:ext cx="2773440" cy="276999"/>
          </a:xfrm>
          <a:prstGeom prst="rect">
            <a:avLst/>
          </a:prstGeom>
          <a:noFill/>
        </p:spPr>
        <p:txBody>
          <a:bodyPr wrap="square" rtlCol="0">
            <a:spAutoFit/>
          </a:bodyPr>
          <a:lstStyle/>
          <a:p>
            <a:r>
              <a:rPr lang="en-GB" sz="1200" b="1" noProof="0" dirty="0"/>
              <a:t>Source</a:t>
            </a:r>
            <a:r>
              <a:rPr lang="en-GB" sz="1200" noProof="0" dirty="0"/>
              <a:t>: FAO et al., 2024</a:t>
            </a:r>
          </a:p>
        </p:txBody>
      </p:sp>
      <p:graphicFrame>
        <p:nvGraphicFramePr>
          <p:cNvPr id="15" name="Chart 14">
            <a:extLst>
              <a:ext uri="{FF2B5EF4-FFF2-40B4-BE49-F238E27FC236}">
                <a16:creationId xmlns:a16="http://schemas.microsoft.com/office/drawing/2014/main" id="{F1DD4960-D2AF-4103-AD67-15473E1EE082}"/>
              </a:ext>
            </a:extLst>
          </p:cNvPr>
          <p:cNvGraphicFramePr/>
          <p:nvPr/>
        </p:nvGraphicFramePr>
        <p:xfrm>
          <a:off x="6642801" y="1802010"/>
          <a:ext cx="5349239" cy="4095869"/>
        </p:xfrm>
        <a:graphic>
          <a:graphicData uri="http://schemas.openxmlformats.org/drawingml/2006/chart">
            <c:chart xmlns:c="http://schemas.openxmlformats.org/drawingml/2006/chart" xmlns:r="http://schemas.openxmlformats.org/officeDocument/2006/relationships" r:id="rId4"/>
          </a:graphicData>
        </a:graphic>
      </p:graphicFrame>
      <p:sp>
        <p:nvSpPr>
          <p:cNvPr id="13" name="TextBox 12">
            <a:extLst>
              <a:ext uri="{FF2B5EF4-FFF2-40B4-BE49-F238E27FC236}">
                <a16:creationId xmlns:a16="http://schemas.microsoft.com/office/drawing/2014/main" id="{8AE3F103-FF17-472F-18C2-5C43F85BC4A3}"/>
              </a:ext>
            </a:extLst>
          </p:cNvPr>
          <p:cNvSpPr txBox="1"/>
          <p:nvPr/>
        </p:nvSpPr>
        <p:spPr>
          <a:xfrm>
            <a:off x="6412685" y="1224998"/>
            <a:ext cx="5349239" cy="584775"/>
          </a:xfrm>
          <a:prstGeom prst="rect">
            <a:avLst/>
          </a:prstGeom>
          <a:noFill/>
        </p:spPr>
        <p:txBody>
          <a:bodyPr wrap="square">
            <a:spAutoFit/>
          </a:bodyPr>
          <a:lstStyle/>
          <a:p>
            <a:pPr algn="ctr"/>
            <a:r>
              <a:rPr lang="en-GB" sz="1600" b="1" noProof="0" dirty="0">
                <a:solidFill>
                  <a:srgbClr val="344085"/>
                </a:solidFill>
              </a:rPr>
              <a:t>Number of Undernourished People in Africa 2023, by Sub-Region (millions)</a:t>
            </a:r>
          </a:p>
        </p:txBody>
      </p:sp>
      <p:sp>
        <p:nvSpPr>
          <p:cNvPr id="3" name="Rectangle 2">
            <a:extLst>
              <a:ext uri="{FF2B5EF4-FFF2-40B4-BE49-F238E27FC236}">
                <a16:creationId xmlns:a16="http://schemas.microsoft.com/office/drawing/2014/main" id="{FDA32715-F5B1-4B04-9DC6-83D42AC493E1}"/>
              </a:ext>
            </a:extLst>
          </p:cNvPr>
          <p:cNvSpPr/>
          <p:nvPr/>
        </p:nvSpPr>
        <p:spPr>
          <a:xfrm>
            <a:off x="4226559" y="2315371"/>
            <a:ext cx="1869440" cy="330538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604552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P spid="10" grpId="0"/>
      <p:bldP spid="14" grpId="0"/>
      <p:bldGraphic spid="15" grpId="0">
        <p:bldAsOne/>
      </p:bldGraphic>
      <p:bldP spid="13" grpId="0"/>
      <p:bldP spid="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3AD678-5C95-810B-9889-9BCE1B31821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F21B42F-7C48-B4EF-01C4-DF497AAE1FA1}"/>
              </a:ext>
            </a:extLst>
          </p:cNvPr>
          <p:cNvSpPr>
            <a:spLocks noGrp="1"/>
          </p:cNvSpPr>
          <p:nvPr>
            <p:ph type="title"/>
          </p:nvPr>
        </p:nvSpPr>
        <p:spPr/>
        <p:txBody>
          <a:bodyPr>
            <a:normAutofit/>
          </a:bodyPr>
          <a:lstStyle/>
          <a:p>
            <a:pPr algn="ctr"/>
            <a:r>
              <a:rPr lang="en-GB" noProof="0" dirty="0"/>
              <a:t>Prices have risen markedly for international food stuffs</a:t>
            </a:r>
          </a:p>
        </p:txBody>
      </p:sp>
      <p:graphicFrame>
        <p:nvGraphicFramePr>
          <p:cNvPr id="3" name="Chart 2">
            <a:extLst>
              <a:ext uri="{FF2B5EF4-FFF2-40B4-BE49-F238E27FC236}">
                <a16:creationId xmlns:a16="http://schemas.microsoft.com/office/drawing/2014/main" id="{F8F1EAE9-4CE5-4923-8900-BA5A275109ED}"/>
              </a:ext>
            </a:extLst>
          </p:cNvPr>
          <p:cNvGraphicFramePr/>
          <p:nvPr>
            <p:extLst>
              <p:ext uri="{D42A27DB-BD31-4B8C-83A1-F6EECF244321}">
                <p14:modId xmlns:p14="http://schemas.microsoft.com/office/powerpoint/2010/main" val="3888888760"/>
              </p:ext>
            </p:extLst>
          </p:nvPr>
        </p:nvGraphicFramePr>
        <p:xfrm>
          <a:off x="284479" y="1848743"/>
          <a:ext cx="5724436" cy="411868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Chart 3">
            <a:extLst>
              <a:ext uri="{FF2B5EF4-FFF2-40B4-BE49-F238E27FC236}">
                <a16:creationId xmlns:a16="http://schemas.microsoft.com/office/drawing/2014/main" id="{68E05178-BA20-4FFC-B800-92695F2A53A6}"/>
              </a:ext>
            </a:extLst>
          </p:cNvPr>
          <p:cNvGraphicFramePr/>
          <p:nvPr/>
        </p:nvGraphicFramePr>
        <p:xfrm>
          <a:off x="6183086" y="1848743"/>
          <a:ext cx="5441224" cy="4203714"/>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a:extLst>
              <a:ext uri="{FF2B5EF4-FFF2-40B4-BE49-F238E27FC236}">
                <a16:creationId xmlns:a16="http://schemas.microsoft.com/office/drawing/2014/main" id="{63383F66-8B9B-ACC2-8E2C-65160B62F529}"/>
              </a:ext>
            </a:extLst>
          </p:cNvPr>
          <p:cNvSpPr txBox="1"/>
          <p:nvPr/>
        </p:nvSpPr>
        <p:spPr>
          <a:xfrm>
            <a:off x="1497529" y="1073999"/>
            <a:ext cx="4353952" cy="400110"/>
          </a:xfrm>
          <a:prstGeom prst="rect">
            <a:avLst/>
          </a:prstGeom>
          <a:noFill/>
        </p:spPr>
        <p:txBody>
          <a:bodyPr wrap="square">
            <a:spAutoFit/>
          </a:bodyPr>
          <a:lstStyle/>
          <a:p>
            <a:r>
              <a:rPr lang="en-GB" sz="2000" b="1" noProof="0" dirty="0">
                <a:solidFill>
                  <a:srgbClr val="44546A"/>
                </a:solidFill>
                <a:effectLst/>
                <a:ea typeface="Calibri" panose="020F0502020204030204" pitchFamily="34" charset="0"/>
                <a:cs typeface="Arial" panose="020B0604020202020204" pitchFamily="34" charset="0"/>
              </a:rPr>
              <a:t>Real Food Price Index, 2000-2024</a:t>
            </a:r>
            <a:endParaRPr lang="en-GB" sz="3200" noProof="0" dirty="0"/>
          </a:p>
        </p:txBody>
      </p:sp>
      <p:sp>
        <p:nvSpPr>
          <p:cNvPr id="8" name="TextBox 7">
            <a:extLst>
              <a:ext uri="{FF2B5EF4-FFF2-40B4-BE49-F238E27FC236}">
                <a16:creationId xmlns:a16="http://schemas.microsoft.com/office/drawing/2014/main" id="{58EDBC17-D7DA-ED1D-471B-485D00F27FE4}"/>
              </a:ext>
            </a:extLst>
          </p:cNvPr>
          <p:cNvSpPr txBox="1"/>
          <p:nvPr/>
        </p:nvSpPr>
        <p:spPr>
          <a:xfrm>
            <a:off x="7030416" y="1100771"/>
            <a:ext cx="4353952" cy="400110"/>
          </a:xfrm>
          <a:prstGeom prst="rect">
            <a:avLst/>
          </a:prstGeom>
          <a:noFill/>
        </p:spPr>
        <p:txBody>
          <a:bodyPr wrap="square">
            <a:spAutoFit/>
          </a:bodyPr>
          <a:lstStyle/>
          <a:p>
            <a:r>
              <a:rPr lang="en-GB" sz="2000" b="1" noProof="0" dirty="0">
                <a:solidFill>
                  <a:srgbClr val="44546A"/>
                </a:solidFill>
                <a:effectLst/>
                <a:ea typeface="Calibri" panose="020F0502020204030204" pitchFamily="34" charset="0"/>
                <a:cs typeface="Arial" panose="020B0604020202020204" pitchFamily="34" charset="0"/>
              </a:rPr>
              <a:t>Monthly Food Price Index, 2021-2024*</a:t>
            </a:r>
            <a:endParaRPr lang="en-GB" sz="3200" noProof="0" dirty="0"/>
          </a:p>
        </p:txBody>
      </p:sp>
      <p:sp>
        <p:nvSpPr>
          <p:cNvPr id="10" name="TextBox 9">
            <a:extLst>
              <a:ext uri="{FF2B5EF4-FFF2-40B4-BE49-F238E27FC236}">
                <a16:creationId xmlns:a16="http://schemas.microsoft.com/office/drawing/2014/main" id="{C69C3DD5-D12A-099C-CCFC-F3DD3989D474}"/>
              </a:ext>
            </a:extLst>
          </p:cNvPr>
          <p:cNvSpPr txBox="1"/>
          <p:nvPr/>
        </p:nvSpPr>
        <p:spPr>
          <a:xfrm>
            <a:off x="4829175" y="6215708"/>
            <a:ext cx="2846070" cy="275588"/>
          </a:xfrm>
          <a:prstGeom prst="rect">
            <a:avLst/>
          </a:prstGeom>
          <a:noFill/>
        </p:spPr>
        <p:txBody>
          <a:bodyPr wrap="square">
            <a:spAutoFit/>
          </a:bodyPr>
          <a:lstStyle/>
          <a:p>
            <a:pPr marL="0" marR="0" algn="ctr">
              <a:lnSpc>
                <a:spcPct val="115000"/>
              </a:lnSpc>
              <a:spcAft>
                <a:spcPts val="800"/>
              </a:spcAft>
            </a:pPr>
            <a:r>
              <a:rPr lang="en-GB" sz="1100" noProof="0" dirty="0">
                <a:effectLst/>
                <a:ea typeface="Calibri" panose="020F0502020204030204" pitchFamily="34" charset="0"/>
                <a:cs typeface="Arial" panose="020B0604020202020204" pitchFamily="34" charset="0"/>
              </a:rPr>
              <a:t>Source: FAO database 2025</a:t>
            </a:r>
            <a:endParaRPr lang="en-GB" sz="1400" noProof="0" dirty="0">
              <a:effectLst/>
              <a:ea typeface="Calibri" panose="020F0502020204030204" pitchFamily="34" charset="0"/>
              <a:cs typeface="Arial" panose="020B0604020202020204" pitchFamily="34" charset="0"/>
            </a:endParaRPr>
          </a:p>
        </p:txBody>
      </p:sp>
      <p:sp>
        <p:nvSpPr>
          <p:cNvPr id="5" name="Oval 4">
            <a:extLst>
              <a:ext uri="{FF2B5EF4-FFF2-40B4-BE49-F238E27FC236}">
                <a16:creationId xmlns:a16="http://schemas.microsoft.com/office/drawing/2014/main" id="{EA3C8094-5FF3-43EF-9425-02B4C87D848C}"/>
              </a:ext>
            </a:extLst>
          </p:cNvPr>
          <p:cNvSpPr/>
          <p:nvPr/>
        </p:nvSpPr>
        <p:spPr>
          <a:xfrm>
            <a:off x="4974357" y="2286000"/>
            <a:ext cx="968564" cy="1143000"/>
          </a:xfrm>
          <a:prstGeom prst="ellipse">
            <a:avLst/>
          </a:prstGeom>
          <a:noFill/>
          <a:ln w="38100">
            <a:solidFill>
              <a:srgbClr val="EB1B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634106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graphicEl>
                                              <a:chart seriesIdx="-3" categoryIdx="-3" bldStep="gridLegend"/>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graphicEl>
                                              <a:chart seriesIdx="0" categoryIdx="-4" bldStep="series"/>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graphicEl>
                                              <a:chart seriesIdx="1" categoryIdx="-4" bldStep="series"/>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graphicEl>
                                              <a:chart seriesIdx="-3" categoryIdx="-3" bldStep="gridLegend"/>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graphicEl>
                                              <a:chart seriesIdx="0" categoryIdx="-4" bldStep="series"/>
                                            </p:graphic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graphicEl>
                                              <a:chart seriesIdx="1" categoryIdx="-4" bldStep="series"/>
                                            </p:graphic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
                                            <p:graphicEl>
                                              <a:chart seriesIdx="2" categoryIdx="-4" bldStep="series"/>
                                            </p:graphic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
                                            <p:graphicEl>
                                              <a:chart seriesIdx="3" categoryIdx="-4" bldStep="series"/>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Chart bld="series"/>
        </p:bldSub>
      </p:bldGraphic>
      <p:bldGraphic spid="4" grpId="0">
        <p:bldSub>
          <a:bldChart bld="series"/>
        </p:bldSub>
      </p:bldGraphic>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A71459-206A-6433-FF42-A752097D5E4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41E749D-D0F5-8D30-FC38-1DF847F0F5FC}"/>
              </a:ext>
            </a:extLst>
          </p:cNvPr>
          <p:cNvSpPr>
            <a:spLocks noGrp="1"/>
          </p:cNvSpPr>
          <p:nvPr>
            <p:ph type="title"/>
          </p:nvPr>
        </p:nvSpPr>
        <p:spPr/>
        <p:txBody>
          <a:bodyPr/>
          <a:lstStyle/>
          <a:p>
            <a:pPr algn="ctr"/>
            <a:r>
              <a:rPr lang="en-GB" noProof="0" dirty="0"/>
              <a:t>Africa does NOT sustain the largest food trade deficits… </a:t>
            </a:r>
          </a:p>
        </p:txBody>
      </p:sp>
      <p:graphicFrame>
        <p:nvGraphicFramePr>
          <p:cNvPr id="3" name="Chart 2">
            <a:extLst>
              <a:ext uri="{FF2B5EF4-FFF2-40B4-BE49-F238E27FC236}">
                <a16:creationId xmlns:a16="http://schemas.microsoft.com/office/drawing/2014/main" id="{00000000-0008-0000-0200-000002000000}"/>
              </a:ext>
            </a:extLst>
          </p:cNvPr>
          <p:cNvGraphicFramePr/>
          <p:nvPr/>
        </p:nvGraphicFramePr>
        <p:xfrm>
          <a:off x="154600" y="1743946"/>
          <a:ext cx="5827258" cy="4526225"/>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a:extLst>
              <a:ext uri="{FF2B5EF4-FFF2-40B4-BE49-F238E27FC236}">
                <a16:creationId xmlns:a16="http://schemas.microsoft.com/office/drawing/2014/main" id="{27C45F1C-1985-08AA-B1C4-EA0419B59277}"/>
              </a:ext>
            </a:extLst>
          </p:cNvPr>
          <p:cNvSpPr txBox="1"/>
          <p:nvPr/>
        </p:nvSpPr>
        <p:spPr>
          <a:xfrm>
            <a:off x="488945" y="1106203"/>
            <a:ext cx="5311726" cy="369332"/>
          </a:xfrm>
          <a:prstGeom prst="rect">
            <a:avLst/>
          </a:prstGeom>
          <a:noFill/>
        </p:spPr>
        <p:txBody>
          <a:bodyPr wrap="square">
            <a:spAutoFit/>
          </a:bodyPr>
          <a:lstStyle/>
          <a:p>
            <a:pPr algn="ctr"/>
            <a:r>
              <a:rPr lang="en-GB" b="1" noProof="0" dirty="0">
                <a:solidFill>
                  <a:srgbClr val="44546A"/>
                </a:solidFill>
                <a:effectLst/>
                <a:ea typeface="Calibri" panose="020F0502020204030204" pitchFamily="34" charset="0"/>
                <a:cs typeface="Arial" panose="020B0604020202020204" pitchFamily="34" charset="0"/>
              </a:rPr>
              <a:t>Food net trade by region (billions USD), 2000-2022</a:t>
            </a:r>
            <a:endParaRPr lang="en-GB" noProof="0" dirty="0"/>
          </a:p>
        </p:txBody>
      </p:sp>
      <p:sp>
        <p:nvSpPr>
          <p:cNvPr id="9" name="TextBox 8">
            <a:extLst>
              <a:ext uri="{FF2B5EF4-FFF2-40B4-BE49-F238E27FC236}">
                <a16:creationId xmlns:a16="http://schemas.microsoft.com/office/drawing/2014/main" id="{41B7F30D-33AD-8BDE-BFC6-EA476809D6AE}"/>
              </a:ext>
            </a:extLst>
          </p:cNvPr>
          <p:cNvSpPr txBox="1"/>
          <p:nvPr/>
        </p:nvSpPr>
        <p:spPr>
          <a:xfrm>
            <a:off x="5390419" y="6224779"/>
            <a:ext cx="1811731" cy="276999"/>
          </a:xfrm>
          <a:prstGeom prst="rect">
            <a:avLst/>
          </a:prstGeom>
          <a:noFill/>
        </p:spPr>
        <p:txBody>
          <a:bodyPr wrap="square">
            <a:spAutoFit/>
          </a:bodyPr>
          <a:lstStyle/>
          <a:p>
            <a:r>
              <a:rPr lang="en-GB" sz="1200" noProof="0" dirty="0"/>
              <a:t>Source: FAO et al., 2024</a:t>
            </a:r>
          </a:p>
        </p:txBody>
      </p:sp>
      <p:graphicFrame>
        <p:nvGraphicFramePr>
          <p:cNvPr id="8" name="Chart 7">
            <a:extLst>
              <a:ext uri="{FF2B5EF4-FFF2-40B4-BE49-F238E27FC236}">
                <a16:creationId xmlns:a16="http://schemas.microsoft.com/office/drawing/2014/main" id="{498472AA-EBA7-4822-B3CF-513981D14ED9}"/>
              </a:ext>
            </a:extLst>
          </p:cNvPr>
          <p:cNvGraphicFramePr>
            <a:graphicFrameLocks noGrp="1"/>
          </p:cNvGraphicFramePr>
          <p:nvPr/>
        </p:nvGraphicFramePr>
        <p:xfrm>
          <a:off x="6401308" y="1578098"/>
          <a:ext cx="5420578" cy="4442826"/>
        </p:xfrm>
        <a:graphic>
          <a:graphicData uri="http://schemas.openxmlformats.org/drawingml/2006/chart">
            <c:chart xmlns:c="http://schemas.openxmlformats.org/drawingml/2006/chart" xmlns:r="http://schemas.openxmlformats.org/officeDocument/2006/relationships" r:id="rId3"/>
          </a:graphicData>
        </a:graphic>
      </p:graphicFrame>
      <p:sp>
        <p:nvSpPr>
          <p:cNvPr id="11" name="Rectangle 10">
            <a:extLst>
              <a:ext uri="{FF2B5EF4-FFF2-40B4-BE49-F238E27FC236}">
                <a16:creationId xmlns:a16="http://schemas.microsoft.com/office/drawing/2014/main" id="{73E0916A-1C60-4EED-8DBE-1DF29D5CF105}"/>
              </a:ext>
            </a:extLst>
          </p:cNvPr>
          <p:cNvSpPr/>
          <p:nvPr/>
        </p:nvSpPr>
        <p:spPr>
          <a:xfrm>
            <a:off x="6296285" y="3731533"/>
            <a:ext cx="5420578" cy="33981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13" name="TextBox 12">
            <a:extLst>
              <a:ext uri="{FF2B5EF4-FFF2-40B4-BE49-F238E27FC236}">
                <a16:creationId xmlns:a16="http://schemas.microsoft.com/office/drawing/2014/main" id="{E031860F-7CC7-41B7-B62B-71D0A71FEF2D}"/>
              </a:ext>
            </a:extLst>
          </p:cNvPr>
          <p:cNvSpPr txBox="1"/>
          <p:nvPr/>
        </p:nvSpPr>
        <p:spPr>
          <a:xfrm>
            <a:off x="5981858" y="1106203"/>
            <a:ext cx="6443384" cy="369332"/>
          </a:xfrm>
          <a:prstGeom prst="rect">
            <a:avLst/>
          </a:prstGeom>
          <a:noFill/>
        </p:spPr>
        <p:txBody>
          <a:bodyPr wrap="square">
            <a:spAutoFit/>
          </a:bodyPr>
          <a:lstStyle/>
          <a:p>
            <a:r>
              <a:rPr lang="en-GB" b="1" kern="0" noProof="0" dirty="0">
                <a:solidFill>
                  <a:schemeClr val="tx2"/>
                </a:solidFill>
                <a:effectLst/>
                <a:ea typeface="Aptos" panose="020B0004020202020204" pitchFamily="34" charset="0"/>
                <a:cs typeface="Times New Roman" panose="02020603050405020304" pitchFamily="18" charset="0"/>
              </a:rPr>
              <a:t>World’s Largest Net Food Exporters/Importers, 2023 (</a:t>
            </a:r>
            <a:r>
              <a:rPr lang="en-GB" b="1" kern="0" noProof="0" dirty="0" err="1">
                <a:solidFill>
                  <a:schemeClr val="tx2"/>
                </a:solidFill>
                <a:effectLst/>
                <a:ea typeface="Aptos" panose="020B0004020202020204" pitchFamily="34" charset="0"/>
                <a:cs typeface="Times New Roman" panose="02020603050405020304" pitchFamily="18" charset="0"/>
              </a:rPr>
              <a:t>blns</a:t>
            </a:r>
            <a:r>
              <a:rPr lang="en-GB" b="1" kern="0" noProof="0" dirty="0">
                <a:solidFill>
                  <a:schemeClr val="tx2"/>
                </a:solidFill>
                <a:effectLst/>
                <a:ea typeface="Aptos" panose="020B0004020202020204" pitchFamily="34" charset="0"/>
                <a:cs typeface="Times New Roman" panose="02020603050405020304" pitchFamily="18" charset="0"/>
              </a:rPr>
              <a:t> USD)</a:t>
            </a:r>
            <a:endParaRPr lang="en-GB" sz="2800" noProof="0" dirty="0">
              <a:solidFill>
                <a:schemeClr val="tx2"/>
              </a:solidFill>
            </a:endParaRPr>
          </a:p>
        </p:txBody>
      </p:sp>
    </p:spTree>
    <p:extLst>
      <p:ext uri="{BB962C8B-B14F-4D97-AF65-F5344CB8AC3E}">
        <p14:creationId xmlns:p14="http://schemas.microsoft.com/office/powerpoint/2010/main" val="2469911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graphicEl>
                                              <a:chart seriesIdx="-3" categoryIdx="-3" bldStep="gridLegend"/>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graphicEl>
                                              <a:chart seriesIdx="0" categoryIdx="-4" bldStep="series"/>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graphicEl>
                                              <a:chart seriesIdx="1" categoryIdx="-4" bldStep="series"/>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graphicEl>
                                              <a:chart seriesIdx="2" categoryIdx="-4" bldStep="series"/>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graphicEl>
                                              <a:chart seriesIdx="3" categoryIdx="-4" bldStep="series"/>
                                            </p:graphic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8">
                                            <p:graphicEl>
                                              <a:chart seriesIdx="-3" categoryIdx="-3" bldStep="gridLegend"/>
                                            </p:graphic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8">
                                            <p:graphicEl>
                                              <a:chart seriesIdx="-4" categoryIdx="0" bldStep="category"/>
                                            </p:graphic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8">
                                            <p:graphicEl>
                                              <a:chart seriesIdx="-4" categoryIdx="1" bldStep="category"/>
                                            </p:graphic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8">
                                            <p:graphicEl>
                                              <a:chart seriesIdx="-4" categoryIdx="2" bldStep="category"/>
                                            </p:graphic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8">
                                            <p:graphicEl>
                                              <a:chart seriesIdx="-4" categoryIdx="3" bldStep="category"/>
                                            </p:graphic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8">
                                            <p:graphicEl>
                                              <a:chart seriesIdx="-4" categoryIdx="4" bldStep="category"/>
                                            </p:graphic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8">
                                            <p:graphicEl>
                                              <a:chart seriesIdx="-4" categoryIdx="5" bldStep="category"/>
                                            </p:graphic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8">
                                            <p:graphicEl>
                                              <a:chart seriesIdx="-4" categoryIdx="6" bldStep="category"/>
                                            </p:graphicEl>
                                          </p:spTgt>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8">
                                            <p:graphicEl>
                                              <a:chart seriesIdx="-4" categoryIdx="7" bldStep="category"/>
                                            </p:graphicEl>
                                          </p:spTgt>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8">
                                            <p:graphicEl>
                                              <a:chart seriesIdx="-4" categoryIdx="8" bldStep="category"/>
                                            </p:graphicEl>
                                          </p:spTgt>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8">
                                            <p:graphicEl>
                                              <a:chart seriesIdx="-4" categoryIdx="9" bldStep="category"/>
                                            </p:graphicEl>
                                          </p:spTgt>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8">
                                            <p:graphicEl>
                                              <a:chart seriesIdx="-4" categoryIdx="10" bldStep="category"/>
                                            </p:graphicEl>
                                          </p:spTgt>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8">
                                            <p:graphicEl>
                                              <a:chart seriesIdx="-4" categoryIdx="11" bldStep="category"/>
                                            </p:graphicEl>
                                          </p:spTgt>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Chart bld="series"/>
        </p:bldSub>
      </p:bldGraphic>
      <p:bldP spid="5" grpId="0"/>
      <p:bldP spid="9" grpId="0"/>
      <p:bldGraphic spid="8" grpId="0">
        <p:bldSub>
          <a:bldChart bld="category"/>
        </p:bldSub>
      </p:bldGraphic>
      <p:bldP spid="11" grpId="0" animBg="1"/>
      <p:bldP spid="1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FF672F-C5CF-91F9-BDC0-6655E59A20D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85C2767-F4D9-7DF0-D718-51E4C23472C8}"/>
              </a:ext>
            </a:extLst>
          </p:cNvPr>
          <p:cNvSpPr>
            <a:spLocks noGrp="1"/>
          </p:cNvSpPr>
          <p:nvPr>
            <p:ph type="title" idx="4294967295"/>
          </p:nvPr>
        </p:nvSpPr>
        <p:spPr>
          <a:xfrm>
            <a:off x="288020" y="39993"/>
            <a:ext cx="11342916" cy="1296761"/>
          </a:xfrm>
        </p:spPr>
        <p:txBody>
          <a:bodyPr>
            <a:normAutofit/>
          </a:bodyPr>
          <a:lstStyle/>
          <a:p>
            <a:pPr algn="ctr"/>
            <a:r>
              <a:rPr lang="en-US" sz="3600" b="1" dirty="0">
                <a:solidFill>
                  <a:srgbClr val="033B74"/>
                </a:solidFill>
                <a:latin typeface="+mn-lt"/>
              </a:rPr>
              <a:t>OUTLINE</a:t>
            </a:r>
            <a:endParaRPr lang="en-GB" sz="3600" b="1" dirty="0">
              <a:solidFill>
                <a:srgbClr val="033B74"/>
              </a:solidFill>
              <a:latin typeface="+mn-lt"/>
            </a:endParaRPr>
          </a:p>
        </p:txBody>
      </p:sp>
      <p:sp>
        <p:nvSpPr>
          <p:cNvPr id="4" name="Rectangle 3">
            <a:extLst>
              <a:ext uri="{FF2B5EF4-FFF2-40B4-BE49-F238E27FC236}">
                <a16:creationId xmlns:a16="http://schemas.microsoft.com/office/drawing/2014/main" id="{3BEFC61F-B5EF-EAFD-15EE-AA9194D51111}"/>
              </a:ext>
            </a:extLst>
          </p:cNvPr>
          <p:cNvSpPr/>
          <p:nvPr/>
        </p:nvSpPr>
        <p:spPr>
          <a:xfrm>
            <a:off x="673805" y="2708255"/>
            <a:ext cx="10844390" cy="707105"/>
          </a:xfrm>
          <a:prstGeom prst="rect">
            <a:avLst/>
          </a:prstGeom>
          <a:noFill/>
          <a:ln>
            <a:solidFill>
              <a:srgbClr val="033B7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r>
              <a:rPr lang="en-US" sz="2400" b="1" dirty="0">
                <a:solidFill>
                  <a:prstClr val="black"/>
                </a:solidFill>
              </a:rPr>
              <a:t>Improving Food Security in Eastern Africa</a:t>
            </a:r>
          </a:p>
        </p:txBody>
      </p:sp>
      <p:sp>
        <p:nvSpPr>
          <p:cNvPr id="6" name="Rectangle 5">
            <a:extLst>
              <a:ext uri="{FF2B5EF4-FFF2-40B4-BE49-F238E27FC236}">
                <a16:creationId xmlns:a16="http://schemas.microsoft.com/office/drawing/2014/main" id="{664041DC-8BE3-EE6B-D83A-6AD14E3A855F}"/>
              </a:ext>
            </a:extLst>
          </p:cNvPr>
          <p:cNvSpPr/>
          <p:nvPr/>
        </p:nvSpPr>
        <p:spPr>
          <a:xfrm>
            <a:off x="689683" y="1708435"/>
            <a:ext cx="10844390" cy="707105"/>
          </a:xfrm>
          <a:prstGeom prst="rect">
            <a:avLst/>
          </a:prstGeom>
          <a:noFill/>
          <a:ln>
            <a:solidFill>
              <a:srgbClr val="033B7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r>
              <a:rPr lang="en-US" sz="2400" b="1" dirty="0">
                <a:solidFill>
                  <a:prstClr val="black"/>
                </a:solidFill>
              </a:rPr>
              <a:t>Macroeconomic Overview</a:t>
            </a:r>
          </a:p>
        </p:txBody>
      </p:sp>
      <p:sp>
        <p:nvSpPr>
          <p:cNvPr id="7" name="Rectangle 6">
            <a:extLst>
              <a:ext uri="{FF2B5EF4-FFF2-40B4-BE49-F238E27FC236}">
                <a16:creationId xmlns:a16="http://schemas.microsoft.com/office/drawing/2014/main" id="{D723D34F-AF8F-B10D-6F10-E2AD105ABD6F}"/>
              </a:ext>
            </a:extLst>
          </p:cNvPr>
          <p:cNvSpPr/>
          <p:nvPr/>
        </p:nvSpPr>
        <p:spPr>
          <a:xfrm>
            <a:off x="689683" y="4707895"/>
            <a:ext cx="10844390" cy="707104"/>
          </a:xfrm>
          <a:prstGeom prst="rect">
            <a:avLst/>
          </a:prstGeom>
          <a:noFill/>
          <a:ln>
            <a:solidFill>
              <a:srgbClr val="033B7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r>
              <a:rPr lang="en-US" sz="2400" b="1" dirty="0">
                <a:solidFill>
                  <a:prstClr val="black"/>
                </a:solidFill>
              </a:rPr>
              <a:t>Recent UNECA Reports and Relevant Literature</a:t>
            </a:r>
          </a:p>
        </p:txBody>
      </p:sp>
      <p:sp>
        <p:nvSpPr>
          <p:cNvPr id="5" name="Rectangle 4">
            <a:extLst>
              <a:ext uri="{FF2B5EF4-FFF2-40B4-BE49-F238E27FC236}">
                <a16:creationId xmlns:a16="http://schemas.microsoft.com/office/drawing/2014/main" id="{87D8C556-5100-FEBE-C074-0CE26C42D421}"/>
              </a:ext>
            </a:extLst>
          </p:cNvPr>
          <p:cNvSpPr/>
          <p:nvPr/>
        </p:nvSpPr>
        <p:spPr>
          <a:xfrm>
            <a:off x="673805" y="3708075"/>
            <a:ext cx="10844390" cy="707104"/>
          </a:xfrm>
          <a:prstGeom prst="rect">
            <a:avLst/>
          </a:prstGeom>
          <a:noFill/>
          <a:ln>
            <a:solidFill>
              <a:srgbClr val="033B7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r>
              <a:rPr lang="en-US" sz="2400" b="1" dirty="0">
                <a:solidFill>
                  <a:prstClr val="black"/>
                </a:solidFill>
              </a:rPr>
              <a:t>Foundations for Sustained Economic Growth</a:t>
            </a:r>
          </a:p>
        </p:txBody>
      </p:sp>
    </p:spTree>
    <p:extLst>
      <p:ext uri="{BB962C8B-B14F-4D97-AF65-F5344CB8AC3E}">
        <p14:creationId xmlns:p14="http://schemas.microsoft.com/office/powerpoint/2010/main" val="4227537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120DAE-3C1B-05E1-22E0-0EA690B5D18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A6C552D-3F1C-31B4-4A14-6C7A73A10308}"/>
              </a:ext>
            </a:extLst>
          </p:cNvPr>
          <p:cNvSpPr>
            <a:spLocks noGrp="1"/>
          </p:cNvSpPr>
          <p:nvPr>
            <p:ph type="title"/>
          </p:nvPr>
        </p:nvSpPr>
        <p:spPr/>
        <p:txBody>
          <a:bodyPr>
            <a:noAutofit/>
          </a:bodyPr>
          <a:lstStyle/>
          <a:p>
            <a:pPr algn="ctr"/>
            <a:r>
              <a:rPr lang="en-GB" sz="2400" noProof="0" dirty="0"/>
              <a:t>Food production cycles across Eastern Africa are poorly synchronized… hinting a large gains from great intra-regional trade</a:t>
            </a:r>
          </a:p>
        </p:txBody>
      </p:sp>
      <p:sp>
        <p:nvSpPr>
          <p:cNvPr id="4" name="TextBox 3">
            <a:extLst>
              <a:ext uri="{FF2B5EF4-FFF2-40B4-BE49-F238E27FC236}">
                <a16:creationId xmlns:a16="http://schemas.microsoft.com/office/drawing/2014/main" id="{E2D0EE21-D7DB-6DBF-9989-A0BDD07B6118}"/>
              </a:ext>
            </a:extLst>
          </p:cNvPr>
          <p:cNvSpPr txBox="1"/>
          <p:nvPr/>
        </p:nvSpPr>
        <p:spPr>
          <a:xfrm>
            <a:off x="370113" y="1129676"/>
            <a:ext cx="11627816" cy="646331"/>
          </a:xfrm>
          <a:prstGeom prst="rect">
            <a:avLst/>
          </a:prstGeom>
          <a:noFill/>
        </p:spPr>
        <p:txBody>
          <a:bodyPr wrap="square">
            <a:spAutoFit/>
          </a:bodyPr>
          <a:lstStyle/>
          <a:p>
            <a:r>
              <a:rPr lang="en-GB" b="1" noProof="0" dirty="0"/>
              <a:t>Agricultural GDP growth rates among EAC countries</a:t>
            </a:r>
            <a:r>
              <a:rPr lang="en-GB" noProof="0" dirty="0"/>
              <a:t> are </a:t>
            </a:r>
            <a:r>
              <a:rPr lang="en-GB" b="1" noProof="0" dirty="0"/>
              <a:t>weakly correlated</a:t>
            </a:r>
            <a:r>
              <a:rPr lang="en-GB" noProof="0" dirty="0"/>
              <a:t>, meaning regional trade could help </a:t>
            </a:r>
            <a:r>
              <a:rPr lang="en-GB" b="1" noProof="0" dirty="0"/>
              <a:t>stabilize food supplies</a:t>
            </a:r>
            <a:r>
              <a:rPr lang="en-GB" noProof="0" dirty="0"/>
              <a:t>.</a:t>
            </a:r>
          </a:p>
        </p:txBody>
      </p:sp>
      <p:sp>
        <p:nvSpPr>
          <p:cNvPr id="6" name="TextBox 5">
            <a:extLst>
              <a:ext uri="{FF2B5EF4-FFF2-40B4-BE49-F238E27FC236}">
                <a16:creationId xmlns:a16="http://schemas.microsoft.com/office/drawing/2014/main" id="{28045551-373A-7ED7-39C4-139662156A22}"/>
              </a:ext>
            </a:extLst>
          </p:cNvPr>
          <p:cNvSpPr txBox="1"/>
          <p:nvPr/>
        </p:nvSpPr>
        <p:spPr>
          <a:xfrm>
            <a:off x="461009" y="5772608"/>
            <a:ext cx="11321143" cy="646331"/>
          </a:xfrm>
          <a:prstGeom prst="rect">
            <a:avLst/>
          </a:prstGeom>
          <a:noFill/>
        </p:spPr>
        <p:txBody>
          <a:bodyPr wrap="square">
            <a:spAutoFit/>
          </a:bodyPr>
          <a:lstStyle/>
          <a:p>
            <a:r>
              <a:rPr lang="en-GB" noProof="0" dirty="0"/>
              <a:t>Given Eastern Africa’s </a:t>
            </a:r>
            <a:r>
              <a:rPr lang="en-GB" b="1" noProof="0" dirty="0"/>
              <a:t>diverse agroecological conditions</a:t>
            </a:r>
            <a:r>
              <a:rPr lang="en-GB" noProof="0" dirty="0"/>
              <a:t>, stronger </a:t>
            </a:r>
            <a:r>
              <a:rPr lang="en-GB" b="1" noProof="0" dirty="0"/>
              <a:t>regional trade policies could help smooth supply disruptions and reduce price volatility, benefiting both producers and consumers. </a:t>
            </a:r>
          </a:p>
        </p:txBody>
      </p:sp>
      <p:graphicFrame>
        <p:nvGraphicFramePr>
          <p:cNvPr id="9" name="Chart 8">
            <a:extLst>
              <a:ext uri="{FF2B5EF4-FFF2-40B4-BE49-F238E27FC236}">
                <a16:creationId xmlns:a16="http://schemas.microsoft.com/office/drawing/2014/main" id="{6307EB95-0A87-C8E9-3227-8EA4D830AA93}"/>
              </a:ext>
            </a:extLst>
          </p:cNvPr>
          <p:cNvGraphicFramePr/>
          <p:nvPr/>
        </p:nvGraphicFramePr>
        <p:xfrm>
          <a:off x="9664" y="2231181"/>
          <a:ext cx="5911590" cy="3307014"/>
        </p:xfrm>
        <a:graphic>
          <a:graphicData uri="http://schemas.openxmlformats.org/drawingml/2006/chart">
            <c:chart xmlns:c="http://schemas.openxmlformats.org/drawingml/2006/chart" xmlns:r="http://schemas.openxmlformats.org/officeDocument/2006/relationships" r:id="rId3"/>
          </a:graphicData>
        </a:graphic>
      </p:graphicFrame>
      <p:sp>
        <p:nvSpPr>
          <p:cNvPr id="12" name="TextBox 11">
            <a:extLst>
              <a:ext uri="{FF2B5EF4-FFF2-40B4-BE49-F238E27FC236}">
                <a16:creationId xmlns:a16="http://schemas.microsoft.com/office/drawing/2014/main" id="{4FA5152B-89B8-0148-EC03-8704DE06AD6C}"/>
              </a:ext>
            </a:extLst>
          </p:cNvPr>
          <p:cNvSpPr txBox="1"/>
          <p:nvPr/>
        </p:nvSpPr>
        <p:spPr>
          <a:xfrm>
            <a:off x="849884" y="2050619"/>
            <a:ext cx="4887208" cy="307777"/>
          </a:xfrm>
          <a:prstGeom prst="rect">
            <a:avLst/>
          </a:prstGeom>
          <a:noFill/>
        </p:spPr>
        <p:txBody>
          <a:bodyPr wrap="square">
            <a:spAutoFit/>
          </a:bodyPr>
          <a:lstStyle/>
          <a:p>
            <a:r>
              <a:rPr lang="en-GB" sz="1400" b="1" noProof="0" dirty="0">
                <a:solidFill>
                  <a:srgbClr val="44546A"/>
                </a:solidFill>
                <a:effectLst/>
                <a:ea typeface="Calibri" panose="020F0502020204030204" pitchFamily="34" charset="0"/>
                <a:cs typeface="Arial" panose="020B0604020202020204" pitchFamily="34" charset="0"/>
              </a:rPr>
              <a:t>Quarterly Growth Rates of Agricultural GDP, 2019Q1-2023Q4</a:t>
            </a:r>
            <a:endParaRPr lang="en-GB" sz="2000" noProof="0" dirty="0"/>
          </a:p>
        </p:txBody>
      </p:sp>
      <p:sp>
        <p:nvSpPr>
          <p:cNvPr id="14" name="TextBox 13">
            <a:extLst>
              <a:ext uri="{FF2B5EF4-FFF2-40B4-BE49-F238E27FC236}">
                <a16:creationId xmlns:a16="http://schemas.microsoft.com/office/drawing/2014/main" id="{842B18AB-E2AD-40C8-F70A-B9FCA24AC025}"/>
              </a:ext>
            </a:extLst>
          </p:cNvPr>
          <p:cNvSpPr txBox="1"/>
          <p:nvPr/>
        </p:nvSpPr>
        <p:spPr>
          <a:xfrm>
            <a:off x="6111904" y="2050620"/>
            <a:ext cx="6096000" cy="307777"/>
          </a:xfrm>
          <a:prstGeom prst="rect">
            <a:avLst/>
          </a:prstGeom>
          <a:noFill/>
        </p:spPr>
        <p:txBody>
          <a:bodyPr wrap="square">
            <a:spAutoFit/>
          </a:bodyPr>
          <a:lstStyle/>
          <a:p>
            <a:r>
              <a:rPr lang="en-GB" sz="1400" b="1" noProof="0" dirty="0">
                <a:solidFill>
                  <a:srgbClr val="44546A"/>
                </a:solidFill>
                <a:effectLst/>
                <a:ea typeface="Calibri" panose="020F0502020204030204" pitchFamily="34" charset="0"/>
                <a:cs typeface="Arial" panose="020B0604020202020204" pitchFamily="34" charset="0"/>
              </a:rPr>
              <a:t>Pearson’s Correlation Matrix for Agricultural quarterly GDP Growth, 2019-2023</a:t>
            </a:r>
            <a:endParaRPr lang="en-GB" sz="2000" noProof="0" dirty="0"/>
          </a:p>
        </p:txBody>
      </p:sp>
      <p:sp>
        <p:nvSpPr>
          <p:cNvPr id="16" name="TextBox 15">
            <a:extLst>
              <a:ext uri="{FF2B5EF4-FFF2-40B4-BE49-F238E27FC236}">
                <a16:creationId xmlns:a16="http://schemas.microsoft.com/office/drawing/2014/main" id="{80E64D98-89BE-EDC3-5A23-5D1EBBED8CAC}"/>
              </a:ext>
            </a:extLst>
          </p:cNvPr>
          <p:cNvSpPr txBox="1"/>
          <p:nvPr/>
        </p:nvSpPr>
        <p:spPr>
          <a:xfrm>
            <a:off x="2965459" y="5487925"/>
            <a:ext cx="6217920" cy="230832"/>
          </a:xfrm>
          <a:prstGeom prst="rect">
            <a:avLst/>
          </a:prstGeom>
          <a:noFill/>
        </p:spPr>
        <p:txBody>
          <a:bodyPr wrap="square">
            <a:spAutoFit/>
          </a:bodyPr>
          <a:lstStyle/>
          <a:p>
            <a:pPr algn="ctr"/>
            <a:r>
              <a:rPr lang="en-GB" sz="900" b="1" noProof="0" dirty="0">
                <a:effectLst/>
                <a:ea typeface="Calibri" panose="020F0502020204030204" pitchFamily="34" charset="0"/>
                <a:cs typeface="Arial" panose="020B0604020202020204" pitchFamily="34" charset="0"/>
              </a:rPr>
              <a:t>Sources</a:t>
            </a:r>
            <a:r>
              <a:rPr lang="en-GB" sz="900" noProof="0" dirty="0">
                <a:effectLst/>
                <a:ea typeface="Calibri" panose="020F0502020204030204" pitchFamily="34" charset="0"/>
                <a:cs typeface="Arial" panose="020B0604020202020204" pitchFamily="34" charset="0"/>
              </a:rPr>
              <a:t>: For Kenya, KNBS (June 2024), for Rwanda, NISR, for Uganda and Tanzania, Central Banks and ECA calculations </a:t>
            </a:r>
            <a:endParaRPr lang="en-GB" noProof="0" dirty="0"/>
          </a:p>
        </p:txBody>
      </p:sp>
      <p:graphicFrame>
        <p:nvGraphicFramePr>
          <p:cNvPr id="3" name="Table 2">
            <a:extLst>
              <a:ext uri="{FF2B5EF4-FFF2-40B4-BE49-F238E27FC236}">
                <a16:creationId xmlns:a16="http://schemas.microsoft.com/office/drawing/2014/main" id="{AFC582DD-C129-CC7B-185D-32F75A23E581}"/>
              </a:ext>
            </a:extLst>
          </p:cNvPr>
          <p:cNvGraphicFramePr>
            <a:graphicFrameLocks noGrp="1"/>
          </p:cNvGraphicFramePr>
          <p:nvPr/>
        </p:nvGraphicFramePr>
        <p:xfrm>
          <a:off x="6270747" y="2560972"/>
          <a:ext cx="5511405" cy="2478195"/>
        </p:xfrm>
        <a:graphic>
          <a:graphicData uri="http://schemas.openxmlformats.org/drawingml/2006/table">
            <a:tbl>
              <a:tblPr>
                <a:tableStyleId>{5940675A-B579-460E-94D1-54222C63F5DA}</a:tableStyleId>
              </a:tblPr>
              <a:tblGrid>
                <a:gridCol w="1102281">
                  <a:extLst>
                    <a:ext uri="{9D8B030D-6E8A-4147-A177-3AD203B41FA5}">
                      <a16:colId xmlns:a16="http://schemas.microsoft.com/office/drawing/2014/main" val="3742945838"/>
                    </a:ext>
                  </a:extLst>
                </a:gridCol>
                <a:gridCol w="1102281">
                  <a:extLst>
                    <a:ext uri="{9D8B030D-6E8A-4147-A177-3AD203B41FA5}">
                      <a16:colId xmlns:a16="http://schemas.microsoft.com/office/drawing/2014/main" val="2224628258"/>
                    </a:ext>
                  </a:extLst>
                </a:gridCol>
                <a:gridCol w="1102281">
                  <a:extLst>
                    <a:ext uri="{9D8B030D-6E8A-4147-A177-3AD203B41FA5}">
                      <a16:colId xmlns:a16="http://schemas.microsoft.com/office/drawing/2014/main" val="3509416257"/>
                    </a:ext>
                  </a:extLst>
                </a:gridCol>
                <a:gridCol w="1102281">
                  <a:extLst>
                    <a:ext uri="{9D8B030D-6E8A-4147-A177-3AD203B41FA5}">
                      <a16:colId xmlns:a16="http://schemas.microsoft.com/office/drawing/2014/main" val="2176845010"/>
                    </a:ext>
                  </a:extLst>
                </a:gridCol>
                <a:gridCol w="1102281">
                  <a:extLst>
                    <a:ext uri="{9D8B030D-6E8A-4147-A177-3AD203B41FA5}">
                      <a16:colId xmlns:a16="http://schemas.microsoft.com/office/drawing/2014/main" val="696330571"/>
                    </a:ext>
                  </a:extLst>
                </a:gridCol>
              </a:tblGrid>
              <a:tr h="495639">
                <a:tc>
                  <a:txBody>
                    <a:bodyPr/>
                    <a:lstStyle/>
                    <a:p>
                      <a:pPr algn="ctr" fontAlgn="b"/>
                      <a:r>
                        <a:rPr lang="en-US" sz="1800" u="none" strike="noStrike">
                          <a:effectLst/>
                        </a:rPr>
                        <a:t> </a:t>
                      </a:r>
                      <a:endParaRPr lang="en-US" sz="1800" b="0" i="0" u="none" strike="noStrike">
                        <a:solidFill>
                          <a:srgbClr val="000000"/>
                        </a:solidFill>
                        <a:effectLst/>
                        <a:latin typeface="Aptos Narrow" panose="020B0004020202020204" pitchFamily="34" charset="0"/>
                      </a:endParaRPr>
                    </a:p>
                  </a:txBody>
                  <a:tcPr marL="7620" marR="7620" marT="7620" marB="0" anchor="b"/>
                </a:tc>
                <a:tc>
                  <a:txBody>
                    <a:bodyPr/>
                    <a:lstStyle/>
                    <a:p>
                      <a:pPr algn="ctr" fontAlgn="b"/>
                      <a:r>
                        <a:rPr lang="en-US" sz="1800" u="none" strike="noStrike" dirty="0">
                          <a:effectLst/>
                        </a:rPr>
                        <a:t>Kenya</a:t>
                      </a:r>
                      <a:endParaRPr lang="en-US" sz="1800" b="0" i="0" u="none" strike="noStrike" dirty="0">
                        <a:solidFill>
                          <a:srgbClr val="000000"/>
                        </a:solidFill>
                        <a:effectLst/>
                        <a:latin typeface="Aptos Narrow" panose="020B0004020202020204" pitchFamily="34" charset="0"/>
                      </a:endParaRPr>
                    </a:p>
                  </a:txBody>
                  <a:tcPr marL="7620" marR="7620" marT="7620" marB="0" anchor="b"/>
                </a:tc>
                <a:tc>
                  <a:txBody>
                    <a:bodyPr/>
                    <a:lstStyle/>
                    <a:p>
                      <a:pPr algn="ctr" fontAlgn="b"/>
                      <a:r>
                        <a:rPr lang="en-US" sz="1800" u="none" strike="noStrike">
                          <a:effectLst/>
                        </a:rPr>
                        <a:t>Rwanda</a:t>
                      </a:r>
                      <a:endParaRPr lang="en-US" sz="1800" b="0" i="0" u="none" strike="noStrike">
                        <a:solidFill>
                          <a:srgbClr val="000000"/>
                        </a:solidFill>
                        <a:effectLst/>
                        <a:latin typeface="Aptos Narrow" panose="020B0004020202020204" pitchFamily="34" charset="0"/>
                      </a:endParaRPr>
                    </a:p>
                  </a:txBody>
                  <a:tcPr marL="7620" marR="7620" marT="7620" marB="0" anchor="b"/>
                </a:tc>
                <a:tc>
                  <a:txBody>
                    <a:bodyPr/>
                    <a:lstStyle/>
                    <a:p>
                      <a:pPr algn="ctr" fontAlgn="b"/>
                      <a:r>
                        <a:rPr lang="en-US" sz="1800" u="none" strike="noStrike" dirty="0">
                          <a:effectLst/>
                        </a:rPr>
                        <a:t>Uganda</a:t>
                      </a:r>
                      <a:endParaRPr lang="en-US" sz="1800" b="0" i="0" u="none" strike="noStrike" dirty="0">
                        <a:solidFill>
                          <a:srgbClr val="000000"/>
                        </a:solidFill>
                        <a:effectLst/>
                        <a:latin typeface="Aptos Narrow" panose="020B0004020202020204" pitchFamily="34" charset="0"/>
                      </a:endParaRPr>
                    </a:p>
                  </a:txBody>
                  <a:tcPr marL="7620" marR="7620" marT="7620" marB="0" anchor="b"/>
                </a:tc>
                <a:tc>
                  <a:txBody>
                    <a:bodyPr/>
                    <a:lstStyle/>
                    <a:p>
                      <a:pPr algn="ctr" fontAlgn="b"/>
                      <a:r>
                        <a:rPr lang="en-US" sz="1800" u="none" strike="noStrike" dirty="0">
                          <a:effectLst/>
                        </a:rPr>
                        <a:t>Tanzania</a:t>
                      </a:r>
                      <a:endParaRPr lang="en-US" sz="1800" b="0" i="0" u="none" strike="noStrike" dirty="0">
                        <a:solidFill>
                          <a:srgbClr val="000000"/>
                        </a:solidFill>
                        <a:effectLst/>
                        <a:latin typeface="Aptos Narrow" panose="020B0004020202020204" pitchFamily="34" charset="0"/>
                      </a:endParaRPr>
                    </a:p>
                  </a:txBody>
                  <a:tcPr marL="7620" marR="7620" marT="7620" marB="0" anchor="b"/>
                </a:tc>
                <a:extLst>
                  <a:ext uri="{0D108BD9-81ED-4DB2-BD59-A6C34878D82A}">
                    <a16:rowId xmlns:a16="http://schemas.microsoft.com/office/drawing/2014/main" val="3107077346"/>
                  </a:ext>
                </a:extLst>
              </a:tr>
              <a:tr h="495639">
                <a:tc>
                  <a:txBody>
                    <a:bodyPr/>
                    <a:lstStyle/>
                    <a:p>
                      <a:pPr algn="ctr" fontAlgn="b"/>
                      <a:r>
                        <a:rPr lang="en-US" sz="1800" u="none" strike="noStrike">
                          <a:effectLst/>
                        </a:rPr>
                        <a:t>Kenya</a:t>
                      </a:r>
                      <a:endParaRPr lang="en-US" sz="1800" b="0" i="0" u="none" strike="noStrike">
                        <a:solidFill>
                          <a:srgbClr val="000000"/>
                        </a:solidFill>
                        <a:effectLst/>
                        <a:latin typeface="Aptos Narrow" panose="020B0004020202020204" pitchFamily="34" charset="0"/>
                      </a:endParaRPr>
                    </a:p>
                  </a:txBody>
                  <a:tcPr marL="7620" marR="7620" marT="7620" marB="0" anchor="b"/>
                </a:tc>
                <a:tc>
                  <a:txBody>
                    <a:bodyPr/>
                    <a:lstStyle/>
                    <a:p>
                      <a:pPr algn="ctr" fontAlgn="b"/>
                      <a:r>
                        <a:rPr lang="en-US" sz="1800" u="none" strike="noStrike" dirty="0">
                          <a:effectLst/>
                        </a:rPr>
                        <a:t> </a:t>
                      </a:r>
                      <a:endParaRPr lang="en-US" sz="1800" b="0" i="0" u="none" strike="noStrike" dirty="0">
                        <a:solidFill>
                          <a:srgbClr val="000000"/>
                        </a:solidFill>
                        <a:effectLst/>
                        <a:latin typeface="Aptos Narrow" panose="020B0004020202020204" pitchFamily="34" charset="0"/>
                      </a:endParaRPr>
                    </a:p>
                  </a:txBody>
                  <a:tcPr marL="7620" marR="7620" marT="7620" marB="0" anchor="b">
                    <a:solidFill>
                      <a:schemeClr val="bg2">
                        <a:lumMod val="90000"/>
                      </a:schemeClr>
                    </a:solidFill>
                  </a:tcPr>
                </a:tc>
                <a:tc>
                  <a:txBody>
                    <a:bodyPr/>
                    <a:lstStyle/>
                    <a:p>
                      <a:pPr algn="ctr" fontAlgn="b"/>
                      <a:r>
                        <a:rPr lang="en-US" sz="1800" u="none" strike="noStrike">
                          <a:effectLst/>
                        </a:rPr>
                        <a:t>-0.37</a:t>
                      </a:r>
                      <a:endParaRPr lang="en-US" sz="1800" b="0" i="0" u="none" strike="noStrike">
                        <a:solidFill>
                          <a:srgbClr val="000000"/>
                        </a:solidFill>
                        <a:effectLst/>
                        <a:latin typeface="Aptos Narrow" panose="020B0004020202020204" pitchFamily="34" charset="0"/>
                      </a:endParaRPr>
                    </a:p>
                  </a:txBody>
                  <a:tcPr marL="7620" marR="7620" marT="7620" marB="0" anchor="b"/>
                </a:tc>
                <a:tc>
                  <a:txBody>
                    <a:bodyPr/>
                    <a:lstStyle/>
                    <a:p>
                      <a:pPr algn="ctr" fontAlgn="b"/>
                      <a:r>
                        <a:rPr lang="en-US" sz="1800" u="none" strike="noStrike">
                          <a:effectLst/>
                        </a:rPr>
                        <a:t>-0.23</a:t>
                      </a:r>
                      <a:endParaRPr lang="en-US" sz="1800" b="0" i="0" u="none" strike="noStrike">
                        <a:solidFill>
                          <a:srgbClr val="000000"/>
                        </a:solidFill>
                        <a:effectLst/>
                        <a:latin typeface="Aptos Narrow" panose="020B0004020202020204" pitchFamily="34" charset="0"/>
                      </a:endParaRPr>
                    </a:p>
                  </a:txBody>
                  <a:tcPr marL="7620" marR="7620" marT="7620" marB="0" anchor="b"/>
                </a:tc>
                <a:tc>
                  <a:txBody>
                    <a:bodyPr/>
                    <a:lstStyle/>
                    <a:p>
                      <a:pPr algn="ctr" fontAlgn="b"/>
                      <a:r>
                        <a:rPr lang="en-US" sz="1800" u="none" strike="noStrike">
                          <a:effectLst/>
                        </a:rPr>
                        <a:t>0.06</a:t>
                      </a:r>
                      <a:endParaRPr lang="en-US" sz="1800" b="0" i="0" u="none" strike="noStrike">
                        <a:solidFill>
                          <a:srgbClr val="000000"/>
                        </a:solidFill>
                        <a:effectLst/>
                        <a:latin typeface="Aptos Narrow" panose="020B0004020202020204" pitchFamily="34" charset="0"/>
                      </a:endParaRPr>
                    </a:p>
                  </a:txBody>
                  <a:tcPr marL="7620" marR="7620" marT="7620" marB="0" anchor="b"/>
                </a:tc>
                <a:extLst>
                  <a:ext uri="{0D108BD9-81ED-4DB2-BD59-A6C34878D82A}">
                    <a16:rowId xmlns:a16="http://schemas.microsoft.com/office/drawing/2014/main" val="870560500"/>
                  </a:ext>
                </a:extLst>
              </a:tr>
              <a:tr h="495639">
                <a:tc>
                  <a:txBody>
                    <a:bodyPr/>
                    <a:lstStyle/>
                    <a:p>
                      <a:pPr algn="ctr" fontAlgn="b"/>
                      <a:r>
                        <a:rPr lang="en-US" sz="1800" u="none" strike="noStrike">
                          <a:effectLst/>
                        </a:rPr>
                        <a:t>Rwanda</a:t>
                      </a:r>
                      <a:endParaRPr lang="en-US" sz="1800" b="0" i="0" u="none" strike="noStrike">
                        <a:solidFill>
                          <a:srgbClr val="000000"/>
                        </a:solidFill>
                        <a:effectLst/>
                        <a:latin typeface="Aptos Narrow" panose="020B0004020202020204" pitchFamily="34" charset="0"/>
                      </a:endParaRPr>
                    </a:p>
                  </a:txBody>
                  <a:tcPr marL="7620" marR="7620" marT="7620" marB="0" anchor="b"/>
                </a:tc>
                <a:tc>
                  <a:txBody>
                    <a:bodyPr/>
                    <a:lstStyle/>
                    <a:p>
                      <a:pPr algn="ctr" fontAlgn="b"/>
                      <a:r>
                        <a:rPr lang="en-US" sz="1800" u="none" strike="noStrike">
                          <a:effectLst/>
                        </a:rPr>
                        <a:t>-0.37</a:t>
                      </a:r>
                      <a:endParaRPr lang="en-US" sz="1800" b="0" i="0" u="none" strike="noStrike">
                        <a:solidFill>
                          <a:srgbClr val="000000"/>
                        </a:solidFill>
                        <a:effectLst/>
                        <a:latin typeface="Aptos Narrow" panose="020B0004020202020204" pitchFamily="34" charset="0"/>
                      </a:endParaRPr>
                    </a:p>
                  </a:txBody>
                  <a:tcPr marL="7620" marR="7620" marT="7620" marB="0" anchor="b"/>
                </a:tc>
                <a:tc>
                  <a:txBody>
                    <a:bodyPr/>
                    <a:lstStyle/>
                    <a:p>
                      <a:pPr algn="ctr" fontAlgn="b"/>
                      <a:r>
                        <a:rPr lang="en-US" sz="1800" u="none" strike="noStrike" dirty="0">
                          <a:effectLst/>
                        </a:rPr>
                        <a:t> </a:t>
                      </a:r>
                      <a:endParaRPr lang="en-US" sz="1800" b="0" i="0" u="none" strike="noStrike" dirty="0">
                        <a:solidFill>
                          <a:srgbClr val="000000"/>
                        </a:solidFill>
                        <a:effectLst/>
                        <a:latin typeface="Aptos Narrow" panose="020B0004020202020204" pitchFamily="34" charset="0"/>
                      </a:endParaRPr>
                    </a:p>
                  </a:txBody>
                  <a:tcPr marL="7620" marR="7620" marT="7620" marB="0" anchor="b">
                    <a:solidFill>
                      <a:schemeClr val="bg2">
                        <a:lumMod val="90000"/>
                      </a:schemeClr>
                    </a:solidFill>
                  </a:tcPr>
                </a:tc>
                <a:tc>
                  <a:txBody>
                    <a:bodyPr/>
                    <a:lstStyle/>
                    <a:p>
                      <a:pPr algn="ctr" fontAlgn="b"/>
                      <a:r>
                        <a:rPr lang="en-US" sz="1800" u="none" strike="noStrike">
                          <a:effectLst/>
                        </a:rPr>
                        <a:t>0.00</a:t>
                      </a:r>
                      <a:endParaRPr lang="en-US" sz="1800" b="0" i="0" u="none" strike="noStrike">
                        <a:solidFill>
                          <a:srgbClr val="000000"/>
                        </a:solidFill>
                        <a:effectLst/>
                        <a:latin typeface="Aptos Narrow" panose="020B0004020202020204" pitchFamily="34" charset="0"/>
                      </a:endParaRPr>
                    </a:p>
                  </a:txBody>
                  <a:tcPr marL="7620" marR="7620" marT="7620" marB="0" anchor="b"/>
                </a:tc>
                <a:tc>
                  <a:txBody>
                    <a:bodyPr/>
                    <a:lstStyle/>
                    <a:p>
                      <a:pPr algn="ctr" fontAlgn="b"/>
                      <a:r>
                        <a:rPr lang="en-US" sz="1800" u="none" strike="noStrike">
                          <a:effectLst/>
                        </a:rPr>
                        <a:t>-0.01</a:t>
                      </a:r>
                      <a:endParaRPr lang="en-US" sz="1800" b="0" i="0" u="none" strike="noStrike">
                        <a:solidFill>
                          <a:srgbClr val="000000"/>
                        </a:solidFill>
                        <a:effectLst/>
                        <a:latin typeface="Aptos Narrow" panose="020B0004020202020204" pitchFamily="34" charset="0"/>
                      </a:endParaRPr>
                    </a:p>
                  </a:txBody>
                  <a:tcPr marL="7620" marR="7620" marT="7620" marB="0" anchor="b"/>
                </a:tc>
                <a:extLst>
                  <a:ext uri="{0D108BD9-81ED-4DB2-BD59-A6C34878D82A}">
                    <a16:rowId xmlns:a16="http://schemas.microsoft.com/office/drawing/2014/main" val="2931776082"/>
                  </a:ext>
                </a:extLst>
              </a:tr>
              <a:tr h="495639">
                <a:tc>
                  <a:txBody>
                    <a:bodyPr/>
                    <a:lstStyle/>
                    <a:p>
                      <a:pPr algn="ctr" fontAlgn="b"/>
                      <a:r>
                        <a:rPr lang="en-US" sz="1800" u="none" strike="noStrike">
                          <a:effectLst/>
                        </a:rPr>
                        <a:t>Uganda</a:t>
                      </a:r>
                      <a:endParaRPr lang="en-US" sz="1800" b="0" i="0" u="none" strike="noStrike">
                        <a:solidFill>
                          <a:srgbClr val="000000"/>
                        </a:solidFill>
                        <a:effectLst/>
                        <a:latin typeface="Aptos Narrow" panose="020B0004020202020204" pitchFamily="34" charset="0"/>
                      </a:endParaRPr>
                    </a:p>
                  </a:txBody>
                  <a:tcPr marL="7620" marR="7620" marT="7620" marB="0" anchor="b"/>
                </a:tc>
                <a:tc>
                  <a:txBody>
                    <a:bodyPr/>
                    <a:lstStyle/>
                    <a:p>
                      <a:pPr algn="ctr" fontAlgn="b"/>
                      <a:r>
                        <a:rPr lang="en-US" sz="1800" u="none" strike="noStrike">
                          <a:effectLst/>
                        </a:rPr>
                        <a:t>-0.23</a:t>
                      </a:r>
                      <a:endParaRPr lang="en-US" sz="1800" b="0" i="0" u="none" strike="noStrike">
                        <a:solidFill>
                          <a:srgbClr val="000000"/>
                        </a:solidFill>
                        <a:effectLst/>
                        <a:latin typeface="Aptos Narrow" panose="020B0004020202020204" pitchFamily="34" charset="0"/>
                      </a:endParaRPr>
                    </a:p>
                  </a:txBody>
                  <a:tcPr marL="7620" marR="7620" marT="7620" marB="0" anchor="b"/>
                </a:tc>
                <a:tc>
                  <a:txBody>
                    <a:bodyPr/>
                    <a:lstStyle/>
                    <a:p>
                      <a:pPr algn="ctr" fontAlgn="b"/>
                      <a:r>
                        <a:rPr lang="en-US" sz="1800" u="none" strike="noStrike">
                          <a:effectLst/>
                        </a:rPr>
                        <a:t>0.00</a:t>
                      </a:r>
                      <a:endParaRPr lang="en-US" sz="1800" b="0" i="0" u="none" strike="noStrike">
                        <a:solidFill>
                          <a:srgbClr val="000000"/>
                        </a:solidFill>
                        <a:effectLst/>
                        <a:latin typeface="Aptos Narrow" panose="020B0004020202020204" pitchFamily="34" charset="0"/>
                      </a:endParaRPr>
                    </a:p>
                  </a:txBody>
                  <a:tcPr marL="7620" marR="7620" marT="7620" marB="0" anchor="b"/>
                </a:tc>
                <a:tc>
                  <a:txBody>
                    <a:bodyPr/>
                    <a:lstStyle/>
                    <a:p>
                      <a:pPr algn="ctr" fontAlgn="b"/>
                      <a:r>
                        <a:rPr lang="en-US" sz="1800" u="none" strike="noStrike" dirty="0">
                          <a:effectLst/>
                        </a:rPr>
                        <a:t> </a:t>
                      </a:r>
                      <a:endParaRPr lang="en-US" sz="1800" b="0" i="0" u="none" strike="noStrike" dirty="0">
                        <a:solidFill>
                          <a:srgbClr val="000000"/>
                        </a:solidFill>
                        <a:effectLst/>
                        <a:latin typeface="Aptos Narrow" panose="020B0004020202020204" pitchFamily="34" charset="0"/>
                      </a:endParaRPr>
                    </a:p>
                  </a:txBody>
                  <a:tcPr marL="7620" marR="7620" marT="7620" marB="0" anchor="b">
                    <a:solidFill>
                      <a:schemeClr val="bg2">
                        <a:lumMod val="90000"/>
                      </a:schemeClr>
                    </a:solidFill>
                  </a:tcPr>
                </a:tc>
                <a:tc>
                  <a:txBody>
                    <a:bodyPr/>
                    <a:lstStyle/>
                    <a:p>
                      <a:pPr algn="ctr" fontAlgn="b"/>
                      <a:r>
                        <a:rPr lang="en-US" sz="1800" u="none" strike="noStrike">
                          <a:effectLst/>
                        </a:rPr>
                        <a:t>0.14</a:t>
                      </a:r>
                      <a:endParaRPr lang="en-US" sz="1800" b="0" i="0" u="none" strike="noStrike">
                        <a:solidFill>
                          <a:srgbClr val="000000"/>
                        </a:solidFill>
                        <a:effectLst/>
                        <a:latin typeface="Aptos Narrow" panose="020B0004020202020204" pitchFamily="34" charset="0"/>
                      </a:endParaRPr>
                    </a:p>
                  </a:txBody>
                  <a:tcPr marL="7620" marR="7620" marT="7620" marB="0" anchor="b"/>
                </a:tc>
                <a:extLst>
                  <a:ext uri="{0D108BD9-81ED-4DB2-BD59-A6C34878D82A}">
                    <a16:rowId xmlns:a16="http://schemas.microsoft.com/office/drawing/2014/main" val="3751399310"/>
                  </a:ext>
                </a:extLst>
              </a:tr>
              <a:tr h="495639">
                <a:tc>
                  <a:txBody>
                    <a:bodyPr/>
                    <a:lstStyle/>
                    <a:p>
                      <a:pPr algn="ctr" fontAlgn="b"/>
                      <a:r>
                        <a:rPr lang="en-US" sz="1800" u="none" strike="noStrike">
                          <a:effectLst/>
                        </a:rPr>
                        <a:t>Tanzania</a:t>
                      </a:r>
                      <a:endParaRPr lang="en-US" sz="1800" b="0" i="0" u="none" strike="noStrike">
                        <a:solidFill>
                          <a:srgbClr val="000000"/>
                        </a:solidFill>
                        <a:effectLst/>
                        <a:latin typeface="Aptos Narrow" panose="020B0004020202020204" pitchFamily="34" charset="0"/>
                      </a:endParaRPr>
                    </a:p>
                  </a:txBody>
                  <a:tcPr marL="7620" marR="7620" marT="7620" marB="0" anchor="b"/>
                </a:tc>
                <a:tc>
                  <a:txBody>
                    <a:bodyPr/>
                    <a:lstStyle/>
                    <a:p>
                      <a:pPr algn="ctr" fontAlgn="b"/>
                      <a:r>
                        <a:rPr lang="en-US" sz="1800" u="none" strike="noStrike" dirty="0">
                          <a:effectLst/>
                        </a:rPr>
                        <a:t>0.06</a:t>
                      </a:r>
                      <a:endParaRPr lang="en-US" sz="1800" b="0" i="0" u="none" strike="noStrike" dirty="0">
                        <a:solidFill>
                          <a:srgbClr val="000000"/>
                        </a:solidFill>
                        <a:effectLst/>
                        <a:latin typeface="Aptos Narrow" panose="020B0004020202020204" pitchFamily="34" charset="0"/>
                      </a:endParaRPr>
                    </a:p>
                  </a:txBody>
                  <a:tcPr marL="7620" marR="7620" marT="7620" marB="0" anchor="b"/>
                </a:tc>
                <a:tc>
                  <a:txBody>
                    <a:bodyPr/>
                    <a:lstStyle/>
                    <a:p>
                      <a:pPr algn="ctr" fontAlgn="b"/>
                      <a:r>
                        <a:rPr lang="en-US" sz="1800" u="none" strike="noStrike" dirty="0">
                          <a:effectLst/>
                        </a:rPr>
                        <a:t>-0.01</a:t>
                      </a:r>
                      <a:endParaRPr lang="en-US" sz="1800" b="0" i="0" u="none" strike="noStrike" dirty="0">
                        <a:solidFill>
                          <a:srgbClr val="000000"/>
                        </a:solidFill>
                        <a:effectLst/>
                        <a:latin typeface="Aptos Narrow" panose="020B0004020202020204" pitchFamily="34" charset="0"/>
                      </a:endParaRPr>
                    </a:p>
                  </a:txBody>
                  <a:tcPr marL="7620" marR="7620" marT="7620" marB="0" anchor="b"/>
                </a:tc>
                <a:tc>
                  <a:txBody>
                    <a:bodyPr/>
                    <a:lstStyle/>
                    <a:p>
                      <a:pPr algn="ctr" fontAlgn="b"/>
                      <a:r>
                        <a:rPr lang="en-US" sz="1800" u="none" strike="noStrike">
                          <a:effectLst/>
                        </a:rPr>
                        <a:t>-0.02</a:t>
                      </a:r>
                      <a:endParaRPr lang="en-US" sz="1800" b="0" i="0" u="none" strike="noStrike">
                        <a:solidFill>
                          <a:srgbClr val="000000"/>
                        </a:solidFill>
                        <a:effectLst/>
                        <a:latin typeface="Aptos Narrow" panose="020B0004020202020204" pitchFamily="34" charset="0"/>
                      </a:endParaRPr>
                    </a:p>
                  </a:txBody>
                  <a:tcPr marL="7620" marR="7620" marT="7620" marB="0" anchor="b"/>
                </a:tc>
                <a:tc>
                  <a:txBody>
                    <a:bodyPr/>
                    <a:lstStyle/>
                    <a:p>
                      <a:pPr algn="ctr" fontAlgn="b"/>
                      <a:r>
                        <a:rPr lang="en-US" sz="1800" u="none" strike="noStrike" dirty="0">
                          <a:effectLst/>
                        </a:rPr>
                        <a:t> </a:t>
                      </a:r>
                      <a:endParaRPr lang="en-US" sz="1800" b="0" i="0" u="none" strike="noStrike" dirty="0">
                        <a:solidFill>
                          <a:srgbClr val="000000"/>
                        </a:solidFill>
                        <a:effectLst/>
                        <a:latin typeface="Aptos Narrow" panose="020B0004020202020204" pitchFamily="34" charset="0"/>
                      </a:endParaRPr>
                    </a:p>
                  </a:txBody>
                  <a:tcPr marL="7620" marR="7620" marT="7620" marB="0" anchor="b">
                    <a:solidFill>
                      <a:schemeClr val="bg2">
                        <a:lumMod val="90000"/>
                      </a:schemeClr>
                    </a:solidFill>
                  </a:tcPr>
                </a:tc>
                <a:extLst>
                  <a:ext uri="{0D108BD9-81ED-4DB2-BD59-A6C34878D82A}">
                    <a16:rowId xmlns:a16="http://schemas.microsoft.com/office/drawing/2014/main" val="3929512670"/>
                  </a:ext>
                </a:extLst>
              </a:tr>
            </a:tbl>
          </a:graphicData>
        </a:graphic>
      </p:graphicFrame>
    </p:spTree>
    <p:extLst>
      <p:ext uri="{BB962C8B-B14F-4D97-AF65-F5344CB8AC3E}">
        <p14:creationId xmlns:p14="http://schemas.microsoft.com/office/powerpoint/2010/main" val="3718677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graphicEl>
                                              <a:chart seriesIdx="-3" categoryIdx="-3" bldStep="gridLegend"/>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graphicEl>
                                              <a:chart seriesIdx="0" categoryIdx="-4" bldStep="series"/>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graphicEl>
                                              <a:chart seriesIdx="1" categoryIdx="-4" bldStep="series"/>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graphicEl>
                                              <a:chart seriesIdx="2" categoryIdx="-4" bldStep="series"/>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Sub>
          <a:bldChart bld="series"/>
        </p:bldSub>
      </p:bldGraphic>
      <p:bldP spid="12" grpId="0"/>
      <p:bldP spid="1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0D34F8B-42AA-61C0-6C2E-EF09789EAE2E}"/>
              </a:ext>
            </a:extLst>
          </p:cNvPr>
          <p:cNvSpPr/>
          <p:nvPr/>
        </p:nvSpPr>
        <p:spPr>
          <a:xfrm>
            <a:off x="6413500" y="1"/>
            <a:ext cx="5778500" cy="6858000"/>
          </a:xfrm>
          <a:prstGeom prst="rect">
            <a:avLst/>
          </a:prstGeom>
          <a:solidFill>
            <a:srgbClr val="D6DCE5"/>
          </a:solidFill>
          <a:ln>
            <a:solidFill>
              <a:srgbClr val="D6DCE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 name="Table 1">
            <a:extLst>
              <a:ext uri="{FF2B5EF4-FFF2-40B4-BE49-F238E27FC236}">
                <a16:creationId xmlns:a16="http://schemas.microsoft.com/office/drawing/2014/main" id="{63C79E28-C45F-4027-ABFA-BD2F726B7DFE}"/>
              </a:ext>
            </a:extLst>
          </p:cNvPr>
          <p:cNvGraphicFramePr>
            <a:graphicFrameLocks noGrp="1"/>
          </p:cNvGraphicFramePr>
          <p:nvPr/>
        </p:nvGraphicFramePr>
        <p:xfrm>
          <a:off x="133815" y="127926"/>
          <a:ext cx="6139985" cy="6602148"/>
        </p:xfrm>
        <a:graphic>
          <a:graphicData uri="http://schemas.openxmlformats.org/drawingml/2006/table">
            <a:tbl>
              <a:tblPr firstRow="1" firstCol="1" bandRow="1">
                <a:tableStyleId>{5940675A-B579-460E-94D1-54222C63F5DA}</a:tableStyleId>
              </a:tblPr>
              <a:tblGrid>
                <a:gridCol w="2056385">
                  <a:extLst>
                    <a:ext uri="{9D8B030D-6E8A-4147-A177-3AD203B41FA5}">
                      <a16:colId xmlns:a16="http://schemas.microsoft.com/office/drawing/2014/main" val="3072227002"/>
                    </a:ext>
                  </a:extLst>
                </a:gridCol>
                <a:gridCol w="2056385">
                  <a:extLst>
                    <a:ext uri="{9D8B030D-6E8A-4147-A177-3AD203B41FA5}">
                      <a16:colId xmlns:a16="http://schemas.microsoft.com/office/drawing/2014/main" val="1786919404"/>
                    </a:ext>
                  </a:extLst>
                </a:gridCol>
                <a:gridCol w="2027215">
                  <a:extLst>
                    <a:ext uri="{9D8B030D-6E8A-4147-A177-3AD203B41FA5}">
                      <a16:colId xmlns:a16="http://schemas.microsoft.com/office/drawing/2014/main" val="2074588399"/>
                    </a:ext>
                  </a:extLst>
                </a:gridCol>
              </a:tblGrid>
              <a:tr h="244524">
                <a:tc>
                  <a:txBody>
                    <a:bodyPr/>
                    <a:lstStyle/>
                    <a:p>
                      <a:pPr marL="0" marR="0">
                        <a:lnSpc>
                          <a:spcPct val="107000"/>
                        </a:lnSpc>
                        <a:spcAft>
                          <a:spcPts val="800"/>
                        </a:spcAft>
                      </a:pPr>
                      <a:r>
                        <a:rPr lang="en-GB" sz="1400" noProof="0" dirty="0">
                          <a:effectLst/>
                          <a:latin typeface="+mn-lt"/>
                        </a:rPr>
                        <a:t> </a:t>
                      </a:r>
                      <a:endParaRPr lang="en-GB" sz="1400" noProof="0" dirty="0">
                        <a:effectLst/>
                        <a:latin typeface="+mn-lt"/>
                        <a:ea typeface="Calibri" panose="020F0502020204030204" pitchFamily="34" charset="0"/>
                        <a:cs typeface="Arial" panose="020B0604020202020204" pitchFamily="34" charset="0"/>
                      </a:endParaRPr>
                    </a:p>
                  </a:txBody>
                  <a:tcPr marL="60018" marR="60018" marT="0" marB="0" anchor="b">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marL="0" marR="0">
                        <a:lnSpc>
                          <a:spcPct val="107000"/>
                        </a:lnSpc>
                        <a:spcAft>
                          <a:spcPts val="800"/>
                        </a:spcAft>
                      </a:pPr>
                      <a:r>
                        <a:rPr lang="en-GB" sz="1400" noProof="0" dirty="0">
                          <a:effectLst/>
                          <a:latin typeface="+mn-lt"/>
                        </a:rPr>
                        <a:t>(1)</a:t>
                      </a:r>
                      <a:endParaRPr lang="en-GB" sz="1400" noProof="0" dirty="0">
                        <a:effectLst/>
                        <a:latin typeface="+mn-lt"/>
                        <a:ea typeface="Calibri" panose="020F0502020204030204" pitchFamily="34" charset="0"/>
                        <a:cs typeface="Arial" panose="020B0604020202020204" pitchFamily="34" charset="0"/>
                      </a:endParaRPr>
                    </a:p>
                  </a:txBody>
                  <a:tcPr marL="60018" marR="60018" marT="0" marB="0" anchor="b">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marL="0" marR="0">
                        <a:lnSpc>
                          <a:spcPct val="107000"/>
                        </a:lnSpc>
                        <a:spcAft>
                          <a:spcPts val="800"/>
                        </a:spcAft>
                      </a:pPr>
                      <a:r>
                        <a:rPr lang="en-GB" sz="1400" noProof="0" dirty="0">
                          <a:effectLst/>
                          <a:latin typeface="+mn-lt"/>
                        </a:rPr>
                        <a:t>(2)</a:t>
                      </a:r>
                      <a:endParaRPr lang="en-GB" sz="1400" noProof="0" dirty="0">
                        <a:effectLst/>
                        <a:latin typeface="+mn-lt"/>
                        <a:ea typeface="Calibri" panose="020F0502020204030204" pitchFamily="34" charset="0"/>
                        <a:cs typeface="Arial" panose="020B0604020202020204" pitchFamily="34" charset="0"/>
                      </a:endParaRPr>
                    </a:p>
                  </a:txBody>
                  <a:tcPr marL="60018" marR="60018" marT="0" marB="0" anchor="b">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3086043"/>
                  </a:ext>
                </a:extLst>
              </a:tr>
              <a:tr h="244524">
                <a:tc>
                  <a:txBody>
                    <a:bodyPr/>
                    <a:lstStyle/>
                    <a:p>
                      <a:pPr marL="0" marR="0">
                        <a:lnSpc>
                          <a:spcPct val="107000"/>
                        </a:lnSpc>
                        <a:spcAft>
                          <a:spcPts val="800"/>
                        </a:spcAft>
                      </a:pPr>
                      <a:r>
                        <a:rPr lang="en-GB" sz="1400" noProof="0" dirty="0">
                          <a:effectLst/>
                          <a:latin typeface="+mn-lt"/>
                        </a:rPr>
                        <a:t> </a:t>
                      </a:r>
                      <a:endParaRPr lang="en-GB" sz="1400" noProof="0" dirty="0">
                        <a:effectLst/>
                        <a:latin typeface="+mn-lt"/>
                        <a:ea typeface="Calibri" panose="020F0502020204030204" pitchFamily="34" charset="0"/>
                        <a:cs typeface="Arial" panose="020B0604020202020204" pitchFamily="34" charset="0"/>
                      </a:endParaRPr>
                    </a:p>
                  </a:txBody>
                  <a:tcPr marL="60018" marR="60018" marT="0" marB="0" anchor="b">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lnSpc>
                          <a:spcPct val="107000"/>
                        </a:lnSpc>
                        <a:spcAft>
                          <a:spcPts val="800"/>
                        </a:spcAft>
                      </a:pPr>
                      <a:r>
                        <a:rPr lang="en-GB" sz="1400" noProof="0" dirty="0">
                          <a:effectLst/>
                          <a:latin typeface="+mn-lt"/>
                        </a:rPr>
                        <a:t>OLS(FE)</a:t>
                      </a:r>
                      <a:endParaRPr lang="en-GB" sz="1400" noProof="0" dirty="0">
                        <a:effectLst/>
                        <a:latin typeface="+mn-lt"/>
                        <a:ea typeface="Calibri" panose="020F0502020204030204" pitchFamily="34" charset="0"/>
                        <a:cs typeface="Arial" panose="020B0604020202020204" pitchFamily="34" charset="0"/>
                      </a:endParaRPr>
                    </a:p>
                  </a:txBody>
                  <a:tcPr marL="60018" marR="60018" marT="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lnSpc>
                          <a:spcPct val="107000"/>
                        </a:lnSpc>
                        <a:spcAft>
                          <a:spcPts val="800"/>
                        </a:spcAft>
                      </a:pPr>
                      <a:r>
                        <a:rPr lang="en-GB" sz="1400" noProof="0" dirty="0">
                          <a:effectLst/>
                          <a:latin typeface="+mn-lt"/>
                        </a:rPr>
                        <a:t>PPML(FE)</a:t>
                      </a:r>
                      <a:endParaRPr lang="en-GB" sz="1400" noProof="0" dirty="0">
                        <a:effectLst/>
                        <a:latin typeface="+mn-lt"/>
                        <a:ea typeface="Calibri" panose="020F0502020204030204" pitchFamily="34" charset="0"/>
                        <a:cs typeface="Arial" panose="020B0604020202020204" pitchFamily="34" charset="0"/>
                      </a:endParaRPr>
                    </a:p>
                  </a:txBody>
                  <a:tcPr marL="60018" marR="60018" marT="0" marB="0" anchor="b">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050038697"/>
                  </a:ext>
                </a:extLst>
              </a:tr>
              <a:tr h="244524">
                <a:tc>
                  <a:txBody>
                    <a:bodyPr/>
                    <a:lstStyle/>
                    <a:p>
                      <a:pPr marL="0" marR="0">
                        <a:lnSpc>
                          <a:spcPct val="107000"/>
                        </a:lnSpc>
                        <a:spcAft>
                          <a:spcPts val="800"/>
                        </a:spcAft>
                      </a:pPr>
                      <a:r>
                        <a:rPr lang="en-GB" sz="1400" noProof="0" dirty="0">
                          <a:effectLst/>
                          <a:latin typeface="+mn-lt"/>
                        </a:rPr>
                        <a:t>log GDP Exporter</a:t>
                      </a:r>
                      <a:endParaRPr lang="en-GB" sz="1400" noProof="0" dirty="0">
                        <a:effectLst/>
                        <a:latin typeface="+mn-lt"/>
                        <a:ea typeface="Calibri" panose="020F0502020204030204" pitchFamily="34" charset="0"/>
                        <a:cs typeface="Arial" panose="020B0604020202020204" pitchFamily="34" charset="0"/>
                      </a:endParaRPr>
                    </a:p>
                  </a:txBody>
                  <a:tcPr marL="60018" marR="60018" marT="0" marB="0" anchor="b">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lnSpc>
                          <a:spcPct val="107000"/>
                        </a:lnSpc>
                        <a:spcAft>
                          <a:spcPts val="800"/>
                        </a:spcAft>
                      </a:pPr>
                      <a:r>
                        <a:rPr lang="en-GB" sz="1400" noProof="0" dirty="0">
                          <a:effectLst/>
                          <a:latin typeface="+mn-lt"/>
                        </a:rPr>
                        <a:t>0.381***</a:t>
                      </a:r>
                      <a:endParaRPr lang="en-GB" sz="1400" noProof="0" dirty="0">
                        <a:effectLst/>
                        <a:latin typeface="+mn-lt"/>
                        <a:ea typeface="Calibri" panose="020F0502020204030204" pitchFamily="34" charset="0"/>
                        <a:cs typeface="Arial" panose="020B0604020202020204" pitchFamily="34" charset="0"/>
                      </a:endParaRPr>
                    </a:p>
                  </a:txBody>
                  <a:tcPr marL="60018" marR="60018" marT="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lnSpc>
                          <a:spcPct val="107000"/>
                        </a:lnSpc>
                        <a:spcAft>
                          <a:spcPts val="800"/>
                        </a:spcAft>
                      </a:pPr>
                      <a:r>
                        <a:rPr lang="en-GB" sz="1400" noProof="0" dirty="0">
                          <a:effectLst/>
                          <a:latin typeface="+mn-lt"/>
                        </a:rPr>
                        <a:t> </a:t>
                      </a:r>
                      <a:endParaRPr lang="en-GB" sz="1400" noProof="0" dirty="0">
                        <a:effectLst/>
                        <a:latin typeface="+mn-lt"/>
                        <a:ea typeface="Calibri" panose="020F0502020204030204" pitchFamily="34" charset="0"/>
                        <a:cs typeface="Arial" panose="020B0604020202020204" pitchFamily="34" charset="0"/>
                      </a:endParaRPr>
                    </a:p>
                  </a:txBody>
                  <a:tcPr marL="60018" marR="60018" marT="0" marB="0" anchor="b">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32531418"/>
                  </a:ext>
                </a:extLst>
              </a:tr>
              <a:tr h="244524">
                <a:tc>
                  <a:txBody>
                    <a:bodyPr/>
                    <a:lstStyle/>
                    <a:p>
                      <a:pPr marL="0" marR="0">
                        <a:lnSpc>
                          <a:spcPct val="107000"/>
                        </a:lnSpc>
                        <a:spcAft>
                          <a:spcPts val="800"/>
                        </a:spcAft>
                      </a:pPr>
                      <a:r>
                        <a:rPr lang="en-GB" sz="1400" noProof="0" dirty="0">
                          <a:effectLst/>
                          <a:latin typeface="+mn-lt"/>
                        </a:rPr>
                        <a:t> </a:t>
                      </a:r>
                      <a:endParaRPr lang="en-GB" sz="1400" noProof="0" dirty="0">
                        <a:effectLst/>
                        <a:latin typeface="+mn-lt"/>
                        <a:ea typeface="Calibri" panose="020F0502020204030204" pitchFamily="34" charset="0"/>
                        <a:cs typeface="Arial" panose="020B0604020202020204" pitchFamily="34" charset="0"/>
                      </a:endParaRPr>
                    </a:p>
                  </a:txBody>
                  <a:tcPr marL="60018" marR="60018" marT="0" marB="0" anchor="b">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lnSpc>
                          <a:spcPct val="107000"/>
                        </a:lnSpc>
                        <a:spcAft>
                          <a:spcPts val="800"/>
                        </a:spcAft>
                      </a:pPr>
                      <a:r>
                        <a:rPr lang="en-GB" sz="1400" noProof="0" dirty="0">
                          <a:effectLst/>
                          <a:latin typeface="+mn-lt"/>
                        </a:rPr>
                        <a:t>(0.044)</a:t>
                      </a:r>
                      <a:endParaRPr lang="en-GB" sz="1400" noProof="0" dirty="0">
                        <a:effectLst/>
                        <a:latin typeface="+mn-lt"/>
                        <a:ea typeface="Calibri" panose="020F0502020204030204" pitchFamily="34" charset="0"/>
                        <a:cs typeface="Arial" panose="020B0604020202020204" pitchFamily="34" charset="0"/>
                      </a:endParaRPr>
                    </a:p>
                  </a:txBody>
                  <a:tcPr marL="60018" marR="60018" marT="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lnSpc>
                          <a:spcPct val="107000"/>
                        </a:lnSpc>
                        <a:spcAft>
                          <a:spcPts val="800"/>
                        </a:spcAft>
                      </a:pPr>
                      <a:r>
                        <a:rPr lang="en-GB" sz="1400" noProof="0" dirty="0">
                          <a:effectLst/>
                          <a:latin typeface="+mn-lt"/>
                        </a:rPr>
                        <a:t> </a:t>
                      </a:r>
                      <a:endParaRPr lang="en-GB" sz="1400" noProof="0" dirty="0">
                        <a:effectLst/>
                        <a:latin typeface="+mn-lt"/>
                        <a:ea typeface="Calibri" panose="020F0502020204030204" pitchFamily="34" charset="0"/>
                        <a:cs typeface="Arial" panose="020B0604020202020204" pitchFamily="34" charset="0"/>
                      </a:endParaRPr>
                    </a:p>
                  </a:txBody>
                  <a:tcPr marL="60018" marR="60018" marT="0" marB="0" anchor="b">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895414538"/>
                  </a:ext>
                </a:extLst>
              </a:tr>
              <a:tr h="244524">
                <a:tc>
                  <a:txBody>
                    <a:bodyPr/>
                    <a:lstStyle/>
                    <a:p>
                      <a:pPr marL="0" marR="0">
                        <a:lnSpc>
                          <a:spcPct val="107000"/>
                        </a:lnSpc>
                        <a:spcAft>
                          <a:spcPts val="800"/>
                        </a:spcAft>
                      </a:pPr>
                      <a:r>
                        <a:rPr lang="en-GB" sz="1400" noProof="0" dirty="0">
                          <a:effectLst/>
                          <a:latin typeface="+mn-lt"/>
                        </a:rPr>
                        <a:t>log GDP Importer</a:t>
                      </a:r>
                      <a:endParaRPr lang="en-GB" sz="1400" noProof="0" dirty="0">
                        <a:effectLst/>
                        <a:latin typeface="+mn-lt"/>
                        <a:ea typeface="Calibri" panose="020F0502020204030204" pitchFamily="34" charset="0"/>
                        <a:cs typeface="Arial" panose="020B0604020202020204" pitchFamily="34" charset="0"/>
                      </a:endParaRPr>
                    </a:p>
                  </a:txBody>
                  <a:tcPr marL="60018" marR="60018" marT="0" marB="0" anchor="b">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lnSpc>
                          <a:spcPct val="107000"/>
                        </a:lnSpc>
                        <a:spcAft>
                          <a:spcPts val="800"/>
                        </a:spcAft>
                      </a:pPr>
                      <a:r>
                        <a:rPr lang="en-GB" sz="1400" noProof="0" dirty="0">
                          <a:effectLst/>
                          <a:latin typeface="+mn-lt"/>
                        </a:rPr>
                        <a:t>0.456***</a:t>
                      </a:r>
                      <a:endParaRPr lang="en-GB" sz="1400" noProof="0" dirty="0">
                        <a:effectLst/>
                        <a:latin typeface="+mn-lt"/>
                        <a:ea typeface="Calibri" panose="020F0502020204030204" pitchFamily="34" charset="0"/>
                        <a:cs typeface="Arial" panose="020B0604020202020204" pitchFamily="34" charset="0"/>
                      </a:endParaRPr>
                    </a:p>
                  </a:txBody>
                  <a:tcPr marL="60018" marR="60018" marT="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lnSpc>
                          <a:spcPct val="107000"/>
                        </a:lnSpc>
                        <a:spcAft>
                          <a:spcPts val="800"/>
                        </a:spcAft>
                      </a:pPr>
                      <a:r>
                        <a:rPr lang="en-GB" sz="1400" noProof="0" dirty="0">
                          <a:effectLst/>
                          <a:latin typeface="+mn-lt"/>
                        </a:rPr>
                        <a:t> </a:t>
                      </a:r>
                      <a:endParaRPr lang="en-GB" sz="1400" noProof="0" dirty="0">
                        <a:effectLst/>
                        <a:latin typeface="+mn-lt"/>
                        <a:ea typeface="Calibri" panose="020F0502020204030204" pitchFamily="34" charset="0"/>
                        <a:cs typeface="Arial" panose="020B0604020202020204" pitchFamily="34" charset="0"/>
                      </a:endParaRPr>
                    </a:p>
                  </a:txBody>
                  <a:tcPr marL="60018" marR="60018" marT="0" marB="0" anchor="b">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708088623"/>
                  </a:ext>
                </a:extLst>
              </a:tr>
              <a:tr h="244524">
                <a:tc>
                  <a:txBody>
                    <a:bodyPr/>
                    <a:lstStyle/>
                    <a:p>
                      <a:pPr marL="0" marR="0">
                        <a:lnSpc>
                          <a:spcPct val="107000"/>
                        </a:lnSpc>
                        <a:spcAft>
                          <a:spcPts val="800"/>
                        </a:spcAft>
                      </a:pPr>
                      <a:r>
                        <a:rPr lang="en-GB" sz="1400" noProof="0" dirty="0">
                          <a:effectLst/>
                          <a:latin typeface="+mn-lt"/>
                        </a:rPr>
                        <a:t> </a:t>
                      </a:r>
                      <a:endParaRPr lang="en-GB" sz="1400" noProof="0" dirty="0">
                        <a:effectLst/>
                        <a:latin typeface="+mn-lt"/>
                        <a:ea typeface="Calibri" panose="020F0502020204030204" pitchFamily="34" charset="0"/>
                        <a:cs typeface="Arial" panose="020B0604020202020204" pitchFamily="34" charset="0"/>
                      </a:endParaRPr>
                    </a:p>
                  </a:txBody>
                  <a:tcPr marL="60018" marR="60018" marT="0" marB="0" anchor="b">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lnSpc>
                          <a:spcPct val="107000"/>
                        </a:lnSpc>
                        <a:spcAft>
                          <a:spcPts val="800"/>
                        </a:spcAft>
                      </a:pPr>
                      <a:r>
                        <a:rPr lang="en-GB" sz="1400" noProof="0" dirty="0">
                          <a:effectLst/>
                          <a:latin typeface="+mn-lt"/>
                        </a:rPr>
                        <a:t>(0.049)</a:t>
                      </a:r>
                      <a:endParaRPr lang="en-GB" sz="1400" noProof="0" dirty="0">
                        <a:effectLst/>
                        <a:latin typeface="+mn-lt"/>
                        <a:ea typeface="Calibri" panose="020F0502020204030204" pitchFamily="34" charset="0"/>
                        <a:cs typeface="Arial" panose="020B0604020202020204" pitchFamily="34" charset="0"/>
                      </a:endParaRPr>
                    </a:p>
                  </a:txBody>
                  <a:tcPr marL="60018" marR="60018" marT="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lnSpc>
                          <a:spcPct val="107000"/>
                        </a:lnSpc>
                        <a:spcAft>
                          <a:spcPts val="800"/>
                        </a:spcAft>
                      </a:pPr>
                      <a:r>
                        <a:rPr lang="en-GB" sz="1400" noProof="0" dirty="0">
                          <a:effectLst/>
                          <a:latin typeface="+mn-lt"/>
                        </a:rPr>
                        <a:t> </a:t>
                      </a:r>
                      <a:endParaRPr lang="en-GB" sz="1400" noProof="0" dirty="0">
                        <a:effectLst/>
                        <a:latin typeface="+mn-lt"/>
                        <a:ea typeface="Calibri" panose="020F0502020204030204" pitchFamily="34" charset="0"/>
                        <a:cs typeface="Arial" panose="020B0604020202020204" pitchFamily="34" charset="0"/>
                      </a:endParaRPr>
                    </a:p>
                  </a:txBody>
                  <a:tcPr marL="60018" marR="60018" marT="0" marB="0" anchor="b">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641759112"/>
                  </a:ext>
                </a:extLst>
              </a:tr>
              <a:tr h="244524">
                <a:tc>
                  <a:txBody>
                    <a:bodyPr/>
                    <a:lstStyle/>
                    <a:p>
                      <a:pPr marL="0" marR="0">
                        <a:lnSpc>
                          <a:spcPct val="107000"/>
                        </a:lnSpc>
                        <a:spcAft>
                          <a:spcPts val="800"/>
                        </a:spcAft>
                      </a:pPr>
                      <a:r>
                        <a:rPr lang="en-GB" sz="1400" noProof="0" dirty="0">
                          <a:effectLst/>
                          <a:latin typeface="+mn-lt"/>
                        </a:rPr>
                        <a:t>Log distance</a:t>
                      </a:r>
                      <a:endParaRPr lang="en-GB" sz="1400" noProof="0" dirty="0">
                        <a:effectLst/>
                        <a:latin typeface="+mn-lt"/>
                        <a:ea typeface="Calibri" panose="020F0502020204030204" pitchFamily="34" charset="0"/>
                        <a:cs typeface="Arial" panose="020B0604020202020204" pitchFamily="34" charset="0"/>
                      </a:endParaRPr>
                    </a:p>
                  </a:txBody>
                  <a:tcPr marL="60018" marR="60018" marT="0"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lnSpc>
                          <a:spcPct val="107000"/>
                        </a:lnSpc>
                        <a:spcAft>
                          <a:spcPts val="800"/>
                        </a:spcAft>
                      </a:pPr>
                      <a:r>
                        <a:rPr lang="en-GB" sz="1400" noProof="0" dirty="0">
                          <a:effectLst/>
                          <a:latin typeface="+mn-lt"/>
                        </a:rPr>
                        <a:t>-0.833***</a:t>
                      </a:r>
                      <a:endParaRPr lang="en-GB" sz="1400" noProof="0" dirty="0">
                        <a:effectLst/>
                        <a:latin typeface="+mn-lt"/>
                        <a:ea typeface="Calibri" panose="020F0502020204030204" pitchFamily="34" charset="0"/>
                        <a:cs typeface="Arial" panose="020B0604020202020204" pitchFamily="34" charset="0"/>
                      </a:endParaRPr>
                    </a:p>
                  </a:txBody>
                  <a:tcPr marL="60018" marR="60018" marT="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lnSpc>
                          <a:spcPct val="107000"/>
                        </a:lnSpc>
                        <a:spcAft>
                          <a:spcPts val="800"/>
                        </a:spcAft>
                      </a:pPr>
                      <a:r>
                        <a:rPr lang="en-GB" sz="1400" noProof="0" dirty="0">
                          <a:effectLst/>
                          <a:latin typeface="+mn-lt"/>
                        </a:rPr>
                        <a:t>-0.061***</a:t>
                      </a:r>
                      <a:endParaRPr lang="en-GB" sz="1400" noProof="0" dirty="0">
                        <a:effectLst/>
                        <a:latin typeface="+mn-lt"/>
                        <a:ea typeface="Calibri" panose="020F0502020204030204" pitchFamily="34" charset="0"/>
                        <a:cs typeface="Arial" panose="020B0604020202020204" pitchFamily="34" charset="0"/>
                      </a:endParaRPr>
                    </a:p>
                  </a:txBody>
                  <a:tcPr marL="60018" marR="60018" marT="0" marB="0" anchor="b">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32280135"/>
                  </a:ext>
                </a:extLst>
              </a:tr>
              <a:tr h="244524">
                <a:tc>
                  <a:txBody>
                    <a:bodyPr/>
                    <a:lstStyle/>
                    <a:p>
                      <a:pPr marL="0" marR="0">
                        <a:lnSpc>
                          <a:spcPct val="107000"/>
                        </a:lnSpc>
                        <a:spcAft>
                          <a:spcPts val="800"/>
                        </a:spcAft>
                      </a:pPr>
                      <a:r>
                        <a:rPr lang="en-GB" sz="1400" noProof="0" dirty="0">
                          <a:effectLst/>
                          <a:latin typeface="+mn-lt"/>
                        </a:rPr>
                        <a:t> </a:t>
                      </a:r>
                      <a:endParaRPr lang="en-GB" sz="1400" noProof="0" dirty="0">
                        <a:effectLst/>
                        <a:latin typeface="+mn-lt"/>
                        <a:ea typeface="Calibri" panose="020F0502020204030204" pitchFamily="34" charset="0"/>
                        <a:cs typeface="Arial" panose="020B0604020202020204" pitchFamily="34" charset="0"/>
                      </a:endParaRPr>
                    </a:p>
                  </a:txBody>
                  <a:tcPr marL="60018" marR="60018" marT="0" marB="0" anchor="b">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lnSpc>
                          <a:spcPct val="107000"/>
                        </a:lnSpc>
                        <a:spcAft>
                          <a:spcPts val="800"/>
                        </a:spcAft>
                      </a:pPr>
                      <a:r>
                        <a:rPr lang="en-GB" sz="1400" noProof="0" dirty="0">
                          <a:effectLst/>
                          <a:latin typeface="+mn-lt"/>
                        </a:rPr>
                        <a:t>(0.070)</a:t>
                      </a:r>
                      <a:endParaRPr lang="en-GB" sz="1400" noProof="0" dirty="0">
                        <a:effectLst/>
                        <a:latin typeface="+mn-lt"/>
                        <a:ea typeface="Calibri" panose="020F0502020204030204" pitchFamily="34" charset="0"/>
                        <a:cs typeface="Arial" panose="020B0604020202020204" pitchFamily="34" charset="0"/>
                      </a:endParaRPr>
                    </a:p>
                  </a:txBody>
                  <a:tcPr marL="60018" marR="60018" marT="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lnSpc>
                          <a:spcPct val="107000"/>
                        </a:lnSpc>
                        <a:spcAft>
                          <a:spcPts val="800"/>
                        </a:spcAft>
                      </a:pPr>
                      <a:r>
                        <a:rPr lang="en-GB" sz="1400" noProof="0" dirty="0">
                          <a:effectLst/>
                          <a:latin typeface="+mn-lt"/>
                        </a:rPr>
                        <a:t>(0.005)</a:t>
                      </a:r>
                      <a:endParaRPr lang="en-GB" sz="1400" noProof="0" dirty="0">
                        <a:effectLst/>
                        <a:latin typeface="+mn-lt"/>
                        <a:ea typeface="Calibri" panose="020F0502020204030204" pitchFamily="34" charset="0"/>
                        <a:cs typeface="Arial" panose="020B0604020202020204" pitchFamily="34" charset="0"/>
                      </a:endParaRPr>
                    </a:p>
                  </a:txBody>
                  <a:tcPr marL="60018" marR="60018" marT="0" marB="0" anchor="b">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236961769"/>
                  </a:ext>
                </a:extLst>
              </a:tr>
              <a:tr h="244524">
                <a:tc>
                  <a:txBody>
                    <a:bodyPr/>
                    <a:lstStyle/>
                    <a:p>
                      <a:pPr marL="0" marR="0">
                        <a:lnSpc>
                          <a:spcPct val="107000"/>
                        </a:lnSpc>
                        <a:spcAft>
                          <a:spcPts val="800"/>
                        </a:spcAft>
                      </a:pPr>
                      <a:r>
                        <a:rPr lang="en-GB" sz="1400" noProof="0" dirty="0">
                          <a:effectLst/>
                          <a:latin typeface="+mn-lt"/>
                        </a:rPr>
                        <a:t>Common border</a:t>
                      </a:r>
                      <a:endParaRPr lang="en-GB" sz="1400" noProof="0" dirty="0">
                        <a:effectLst/>
                        <a:latin typeface="+mn-lt"/>
                        <a:ea typeface="Calibri" panose="020F0502020204030204" pitchFamily="34" charset="0"/>
                        <a:cs typeface="Arial" panose="020B0604020202020204" pitchFamily="34" charset="0"/>
                      </a:endParaRPr>
                    </a:p>
                  </a:txBody>
                  <a:tcPr marL="60018" marR="60018" marT="0"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lnSpc>
                          <a:spcPct val="107000"/>
                        </a:lnSpc>
                        <a:spcAft>
                          <a:spcPts val="800"/>
                        </a:spcAft>
                      </a:pPr>
                      <a:r>
                        <a:rPr lang="en-GB" sz="1400" noProof="0" dirty="0">
                          <a:effectLst/>
                          <a:latin typeface="+mn-lt"/>
                        </a:rPr>
                        <a:t>2.176***</a:t>
                      </a:r>
                      <a:endParaRPr lang="en-GB" sz="1400" noProof="0" dirty="0">
                        <a:effectLst/>
                        <a:latin typeface="+mn-lt"/>
                        <a:ea typeface="Calibri" panose="020F0502020204030204" pitchFamily="34" charset="0"/>
                        <a:cs typeface="Arial" panose="020B0604020202020204" pitchFamily="34" charset="0"/>
                      </a:endParaRPr>
                    </a:p>
                  </a:txBody>
                  <a:tcPr marL="60018" marR="60018" marT="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lnSpc>
                          <a:spcPct val="107000"/>
                        </a:lnSpc>
                        <a:spcAft>
                          <a:spcPts val="800"/>
                        </a:spcAft>
                      </a:pPr>
                      <a:r>
                        <a:rPr lang="en-GB" sz="1400" noProof="0" dirty="0">
                          <a:effectLst/>
                          <a:latin typeface="+mn-lt"/>
                        </a:rPr>
                        <a:t>0.155***</a:t>
                      </a:r>
                      <a:endParaRPr lang="en-GB" sz="1400" noProof="0" dirty="0">
                        <a:effectLst/>
                        <a:latin typeface="+mn-lt"/>
                        <a:ea typeface="Calibri" panose="020F0502020204030204" pitchFamily="34" charset="0"/>
                        <a:cs typeface="Arial" panose="020B0604020202020204" pitchFamily="34" charset="0"/>
                      </a:endParaRPr>
                    </a:p>
                  </a:txBody>
                  <a:tcPr marL="60018" marR="60018" marT="0" marB="0" anchor="b">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506860240"/>
                  </a:ext>
                </a:extLst>
              </a:tr>
              <a:tr h="244524">
                <a:tc>
                  <a:txBody>
                    <a:bodyPr/>
                    <a:lstStyle/>
                    <a:p>
                      <a:pPr marL="0" marR="0">
                        <a:lnSpc>
                          <a:spcPct val="107000"/>
                        </a:lnSpc>
                        <a:spcAft>
                          <a:spcPts val="800"/>
                        </a:spcAft>
                      </a:pPr>
                      <a:r>
                        <a:rPr lang="en-GB" sz="1400" noProof="0" dirty="0">
                          <a:effectLst/>
                          <a:latin typeface="+mn-lt"/>
                        </a:rPr>
                        <a:t> </a:t>
                      </a:r>
                      <a:endParaRPr lang="en-GB" sz="1400" noProof="0" dirty="0">
                        <a:effectLst/>
                        <a:latin typeface="+mn-lt"/>
                        <a:ea typeface="Calibri" panose="020F0502020204030204" pitchFamily="34" charset="0"/>
                        <a:cs typeface="Arial" panose="020B0604020202020204" pitchFamily="34" charset="0"/>
                      </a:endParaRPr>
                    </a:p>
                  </a:txBody>
                  <a:tcPr marL="60018" marR="60018" marT="0" marB="0" anchor="b">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lnSpc>
                          <a:spcPct val="107000"/>
                        </a:lnSpc>
                        <a:spcAft>
                          <a:spcPts val="800"/>
                        </a:spcAft>
                      </a:pPr>
                      <a:r>
                        <a:rPr lang="en-GB" sz="1400" noProof="0" dirty="0">
                          <a:effectLst/>
                          <a:latin typeface="+mn-lt"/>
                        </a:rPr>
                        <a:t>(0.173)</a:t>
                      </a:r>
                      <a:endParaRPr lang="en-GB" sz="1400" noProof="0" dirty="0">
                        <a:effectLst/>
                        <a:latin typeface="+mn-lt"/>
                        <a:ea typeface="Calibri" panose="020F0502020204030204" pitchFamily="34" charset="0"/>
                        <a:cs typeface="Arial" panose="020B0604020202020204" pitchFamily="34" charset="0"/>
                      </a:endParaRPr>
                    </a:p>
                  </a:txBody>
                  <a:tcPr marL="60018" marR="60018" marT="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lnSpc>
                          <a:spcPct val="107000"/>
                        </a:lnSpc>
                        <a:spcAft>
                          <a:spcPts val="800"/>
                        </a:spcAft>
                      </a:pPr>
                      <a:r>
                        <a:rPr lang="en-GB" sz="1400" noProof="0" dirty="0">
                          <a:effectLst/>
                          <a:latin typeface="+mn-lt"/>
                        </a:rPr>
                        <a:t>(0.012)</a:t>
                      </a:r>
                      <a:endParaRPr lang="en-GB" sz="1400" noProof="0" dirty="0">
                        <a:effectLst/>
                        <a:latin typeface="+mn-lt"/>
                        <a:ea typeface="Calibri" panose="020F0502020204030204" pitchFamily="34" charset="0"/>
                        <a:cs typeface="Arial" panose="020B0604020202020204" pitchFamily="34" charset="0"/>
                      </a:endParaRPr>
                    </a:p>
                  </a:txBody>
                  <a:tcPr marL="60018" marR="60018" marT="0" marB="0" anchor="b">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179161266"/>
                  </a:ext>
                </a:extLst>
              </a:tr>
              <a:tr h="244524">
                <a:tc>
                  <a:txBody>
                    <a:bodyPr/>
                    <a:lstStyle/>
                    <a:p>
                      <a:pPr marL="0" marR="0">
                        <a:lnSpc>
                          <a:spcPct val="107000"/>
                        </a:lnSpc>
                        <a:spcAft>
                          <a:spcPts val="800"/>
                        </a:spcAft>
                      </a:pPr>
                      <a:r>
                        <a:rPr lang="en-GB" sz="1400" noProof="0" dirty="0">
                          <a:effectLst/>
                          <a:latin typeface="+mn-lt"/>
                        </a:rPr>
                        <a:t>Common language</a:t>
                      </a:r>
                      <a:endParaRPr lang="en-GB" sz="1400" noProof="0" dirty="0">
                        <a:effectLst/>
                        <a:latin typeface="+mn-lt"/>
                        <a:ea typeface="Calibri" panose="020F0502020204030204" pitchFamily="34" charset="0"/>
                        <a:cs typeface="Arial" panose="020B0604020202020204" pitchFamily="34" charset="0"/>
                      </a:endParaRPr>
                    </a:p>
                  </a:txBody>
                  <a:tcPr marL="60018" marR="60018" marT="0"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lnSpc>
                          <a:spcPct val="107000"/>
                        </a:lnSpc>
                        <a:spcAft>
                          <a:spcPts val="800"/>
                        </a:spcAft>
                      </a:pPr>
                      <a:r>
                        <a:rPr lang="en-GB" sz="1400" noProof="0" dirty="0">
                          <a:effectLst/>
                          <a:latin typeface="+mn-lt"/>
                        </a:rPr>
                        <a:t>0.737***</a:t>
                      </a:r>
                      <a:endParaRPr lang="en-GB" sz="1400" noProof="0" dirty="0">
                        <a:effectLst/>
                        <a:latin typeface="+mn-lt"/>
                        <a:ea typeface="Calibri" panose="020F0502020204030204" pitchFamily="34" charset="0"/>
                        <a:cs typeface="Arial" panose="020B0604020202020204" pitchFamily="34" charset="0"/>
                      </a:endParaRPr>
                    </a:p>
                  </a:txBody>
                  <a:tcPr marL="60018" marR="60018" marT="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lnSpc>
                          <a:spcPct val="107000"/>
                        </a:lnSpc>
                        <a:spcAft>
                          <a:spcPts val="800"/>
                        </a:spcAft>
                      </a:pPr>
                      <a:r>
                        <a:rPr lang="en-GB" sz="1400" noProof="0" dirty="0">
                          <a:effectLst/>
                          <a:latin typeface="+mn-lt"/>
                        </a:rPr>
                        <a:t>0.062***</a:t>
                      </a:r>
                      <a:endParaRPr lang="en-GB" sz="1400" noProof="0" dirty="0">
                        <a:effectLst/>
                        <a:latin typeface="+mn-lt"/>
                        <a:ea typeface="Calibri" panose="020F0502020204030204" pitchFamily="34" charset="0"/>
                        <a:cs typeface="Arial" panose="020B0604020202020204" pitchFamily="34" charset="0"/>
                      </a:endParaRPr>
                    </a:p>
                  </a:txBody>
                  <a:tcPr marL="60018" marR="60018" marT="0" marB="0" anchor="b">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223749500"/>
                  </a:ext>
                </a:extLst>
              </a:tr>
              <a:tr h="244524">
                <a:tc>
                  <a:txBody>
                    <a:bodyPr/>
                    <a:lstStyle/>
                    <a:p>
                      <a:pPr marL="0" marR="0">
                        <a:lnSpc>
                          <a:spcPct val="107000"/>
                        </a:lnSpc>
                        <a:spcAft>
                          <a:spcPts val="800"/>
                        </a:spcAft>
                      </a:pPr>
                      <a:r>
                        <a:rPr lang="en-GB" sz="1400" noProof="0" dirty="0">
                          <a:effectLst/>
                          <a:latin typeface="+mn-lt"/>
                        </a:rPr>
                        <a:t> </a:t>
                      </a:r>
                      <a:endParaRPr lang="en-GB" sz="1400" noProof="0" dirty="0">
                        <a:effectLst/>
                        <a:latin typeface="+mn-lt"/>
                        <a:ea typeface="Calibri" panose="020F0502020204030204" pitchFamily="34" charset="0"/>
                        <a:cs typeface="Arial" panose="020B0604020202020204" pitchFamily="34" charset="0"/>
                      </a:endParaRPr>
                    </a:p>
                  </a:txBody>
                  <a:tcPr marL="60018" marR="60018" marT="0" marB="0" anchor="b">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lnSpc>
                          <a:spcPct val="107000"/>
                        </a:lnSpc>
                        <a:spcAft>
                          <a:spcPts val="800"/>
                        </a:spcAft>
                      </a:pPr>
                      <a:r>
                        <a:rPr lang="en-GB" sz="1400" noProof="0" dirty="0">
                          <a:effectLst/>
                          <a:latin typeface="+mn-lt"/>
                        </a:rPr>
                        <a:t>(0.080)</a:t>
                      </a:r>
                      <a:endParaRPr lang="en-GB" sz="1400" noProof="0" dirty="0">
                        <a:effectLst/>
                        <a:latin typeface="+mn-lt"/>
                        <a:ea typeface="Calibri" panose="020F0502020204030204" pitchFamily="34" charset="0"/>
                        <a:cs typeface="Arial" panose="020B0604020202020204" pitchFamily="34" charset="0"/>
                      </a:endParaRPr>
                    </a:p>
                  </a:txBody>
                  <a:tcPr marL="60018" marR="60018" marT="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lnSpc>
                          <a:spcPct val="107000"/>
                        </a:lnSpc>
                        <a:spcAft>
                          <a:spcPts val="800"/>
                        </a:spcAft>
                      </a:pPr>
                      <a:r>
                        <a:rPr lang="en-GB" sz="1400" noProof="0" dirty="0">
                          <a:effectLst/>
                          <a:latin typeface="+mn-lt"/>
                        </a:rPr>
                        <a:t>(0.006)</a:t>
                      </a:r>
                      <a:endParaRPr lang="en-GB" sz="1400" noProof="0" dirty="0">
                        <a:effectLst/>
                        <a:latin typeface="+mn-lt"/>
                        <a:ea typeface="Calibri" panose="020F0502020204030204" pitchFamily="34" charset="0"/>
                        <a:cs typeface="Arial" panose="020B0604020202020204" pitchFamily="34" charset="0"/>
                      </a:endParaRPr>
                    </a:p>
                  </a:txBody>
                  <a:tcPr marL="60018" marR="60018" marT="0" marB="0" anchor="b">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693170493"/>
                  </a:ext>
                </a:extLst>
              </a:tr>
              <a:tr h="244524">
                <a:tc>
                  <a:txBody>
                    <a:bodyPr/>
                    <a:lstStyle/>
                    <a:p>
                      <a:pPr marL="0" marR="0">
                        <a:lnSpc>
                          <a:spcPct val="107000"/>
                        </a:lnSpc>
                        <a:spcAft>
                          <a:spcPts val="800"/>
                        </a:spcAft>
                      </a:pPr>
                      <a:r>
                        <a:rPr lang="en-GB" sz="1400" noProof="0" dirty="0">
                          <a:effectLst/>
                          <a:latin typeface="+mn-lt"/>
                        </a:rPr>
                        <a:t>Colony</a:t>
                      </a:r>
                      <a:endParaRPr lang="en-GB" sz="1400" noProof="0" dirty="0">
                        <a:effectLst/>
                        <a:latin typeface="+mn-lt"/>
                        <a:ea typeface="Calibri" panose="020F0502020204030204" pitchFamily="34" charset="0"/>
                        <a:cs typeface="Arial" panose="020B0604020202020204" pitchFamily="34" charset="0"/>
                      </a:endParaRPr>
                    </a:p>
                  </a:txBody>
                  <a:tcPr marL="60018" marR="60018" marT="0"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lnSpc>
                          <a:spcPct val="107000"/>
                        </a:lnSpc>
                        <a:spcAft>
                          <a:spcPts val="800"/>
                        </a:spcAft>
                      </a:pPr>
                      <a:r>
                        <a:rPr lang="en-GB" sz="1400" noProof="0" dirty="0">
                          <a:effectLst/>
                          <a:latin typeface="+mn-lt"/>
                        </a:rPr>
                        <a:t>1.333***</a:t>
                      </a:r>
                      <a:endParaRPr lang="en-GB" sz="1400" noProof="0" dirty="0">
                        <a:effectLst/>
                        <a:latin typeface="+mn-lt"/>
                        <a:ea typeface="Calibri" panose="020F0502020204030204" pitchFamily="34" charset="0"/>
                        <a:cs typeface="Arial" panose="020B0604020202020204" pitchFamily="34" charset="0"/>
                      </a:endParaRPr>
                    </a:p>
                  </a:txBody>
                  <a:tcPr marL="60018" marR="60018" marT="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lnSpc>
                          <a:spcPct val="107000"/>
                        </a:lnSpc>
                        <a:spcAft>
                          <a:spcPts val="800"/>
                        </a:spcAft>
                      </a:pPr>
                      <a:r>
                        <a:rPr lang="en-GB" sz="1400" noProof="0" dirty="0">
                          <a:effectLst/>
                          <a:latin typeface="+mn-lt"/>
                        </a:rPr>
                        <a:t>0.077***</a:t>
                      </a:r>
                      <a:endParaRPr lang="en-GB" sz="1400" noProof="0" dirty="0">
                        <a:effectLst/>
                        <a:latin typeface="+mn-lt"/>
                        <a:ea typeface="Calibri" panose="020F0502020204030204" pitchFamily="34" charset="0"/>
                        <a:cs typeface="Arial" panose="020B0604020202020204" pitchFamily="34" charset="0"/>
                      </a:endParaRPr>
                    </a:p>
                  </a:txBody>
                  <a:tcPr marL="60018" marR="60018" marT="0" marB="0" anchor="b">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920899329"/>
                  </a:ext>
                </a:extLst>
              </a:tr>
              <a:tr h="244524">
                <a:tc>
                  <a:txBody>
                    <a:bodyPr/>
                    <a:lstStyle/>
                    <a:p>
                      <a:pPr marL="0" marR="0">
                        <a:lnSpc>
                          <a:spcPct val="107000"/>
                        </a:lnSpc>
                        <a:spcAft>
                          <a:spcPts val="800"/>
                        </a:spcAft>
                      </a:pPr>
                      <a:r>
                        <a:rPr lang="en-GB" sz="1400" noProof="0" dirty="0">
                          <a:effectLst/>
                          <a:latin typeface="+mn-lt"/>
                        </a:rPr>
                        <a:t> </a:t>
                      </a:r>
                      <a:endParaRPr lang="en-GB" sz="1400" noProof="0" dirty="0">
                        <a:effectLst/>
                        <a:latin typeface="+mn-lt"/>
                        <a:ea typeface="Calibri" panose="020F0502020204030204" pitchFamily="34" charset="0"/>
                        <a:cs typeface="Arial" panose="020B0604020202020204" pitchFamily="34" charset="0"/>
                      </a:endParaRPr>
                    </a:p>
                  </a:txBody>
                  <a:tcPr marL="60018" marR="60018" marT="0" marB="0" anchor="b">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lnSpc>
                          <a:spcPct val="107000"/>
                        </a:lnSpc>
                        <a:spcAft>
                          <a:spcPts val="800"/>
                        </a:spcAft>
                      </a:pPr>
                      <a:r>
                        <a:rPr lang="en-GB" sz="1400" noProof="0" dirty="0">
                          <a:effectLst/>
                          <a:latin typeface="+mn-lt"/>
                        </a:rPr>
                        <a:t>(0.266)</a:t>
                      </a:r>
                      <a:endParaRPr lang="en-GB" sz="1400" noProof="0" dirty="0">
                        <a:effectLst/>
                        <a:latin typeface="+mn-lt"/>
                        <a:ea typeface="Calibri" panose="020F0502020204030204" pitchFamily="34" charset="0"/>
                        <a:cs typeface="Arial" panose="020B0604020202020204" pitchFamily="34" charset="0"/>
                      </a:endParaRPr>
                    </a:p>
                  </a:txBody>
                  <a:tcPr marL="60018" marR="60018" marT="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lnSpc>
                          <a:spcPct val="107000"/>
                        </a:lnSpc>
                        <a:spcAft>
                          <a:spcPts val="800"/>
                        </a:spcAft>
                      </a:pPr>
                      <a:r>
                        <a:rPr lang="en-GB" sz="1400" noProof="0" dirty="0">
                          <a:effectLst/>
                          <a:latin typeface="+mn-lt"/>
                        </a:rPr>
                        <a:t>(0.018)</a:t>
                      </a:r>
                      <a:endParaRPr lang="en-GB" sz="1400" noProof="0" dirty="0">
                        <a:effectLst/>
                        <a:latin typeface="+mn-lt"/>
                        <a:ea typeface="Calibri" panose="020F0502020204030204" pitchFamily="34" charset="0"/>
                        <a:cs typeface="Arial" panose="020B0604020202020204" pitchFamily="34" charset="0"/>
                      </a:endParaRPr>
                    </a:p>
                  </a:txBody>
                  <a:tcPr marL="60018" marR="60018" marT="0" marB="0" anchor="b">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39156407"/>
                  </a:ext>
                </a:extLst>
              </a:tr>
              <a:tr h="244524">
                <a:tc>
                  <a:txBody>
                    <a:bodyPr/>
                    <a:lstStyle/>
                    <a:p>
                      <a:pPr marL="0" marR="0">
                        <a:lnSpc>
                          <a:spcPct val="107000"/>
                        </a:lnSpc>
                        <a:spcAft>
                          <a:spcPts val="800"/>
                        </a:spcAft>
                      </a:pPr>
                      <a:r>
                        <a:rPr lang="en-GB" sz="1400" noProof="0" dirty="0">
                          <a:effectLst/>
                          <a:latin typeface="+mn-lt"/>
                        </a:rPr>
                        <a:t>WTO Member</a:t>
                      </a:r>
                      <a:endParaRPr lang="en-GB" sz="1400" noProof="0" dirty="0">
                        <a:effectLst/>
                        <a:latin typeface="+mn-lt"/>
                        <a:ea typeface="Calibri" panose="020F0502020204030204" pitchFamily="34" charset="0"/>
                        <a:cs typeface="Arial" panose="020B0604020202020204" pitchFamily="34" charset="0"/>
                      </a:endParaRPr>
                    </a:p>
                  </a:txBody>
                  <a:tcPr marL="60018" marR="60018" marT="0" marB="0" anchor="b">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lnSpc>
                          <a:spcPct val="107000"/>
                        </a:lnSpc>
                        <a:spcAft>
                          <a:spcPts val="800"/>
                        </a:spcAft>
                      </a:pPr>
                      <a:r>
                        <a:rPr lang="en-GB" sz="1400" noProof="0" dirty="0">
                          <a:effectLst/>
                          <a:latin typeface="+mn-lt"/>
                        </a:rPr>
                        <a:t>0.519***</a:t>
                      </a:r>
                      <a:endParaRPr lang="en-GB" sz="1400" noProof="0" dirty="0">
                        <a:effectLst/>
                        <a:latin typeface="+mn-lt"/>
                        <a:ea typeface="Calibri" panose="020F0502020204030204" pitchFamily="34" charset="0"/>
                        <a:cs typeface="Arial" panose="020B0604020202020204" pitchFamily="34" charset="0"/>
                      </a:endParaRPr>
                    </a:p>
                  </a:txBody>
                  <a:tcPr marL="60018" marR="60018" marT="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lnSpc>
                          <a:spcPct val="107000"/>
                        </a:lnSpc>
                        <a:spcAft>
                          <a:spcPts val="800"/>
                        </a:spcAft>
                      </a:pPr>
                      <a:r>
                        <a:rPr lang="en-GB" sz="1400" noProof="0" dirty="0">
                          <a:effectLst/>
                          <a:latin typeface="+mn-lt"/>
                        </a:rPr>
                        <a:t>0.056***</a:t>
                      </a:r>
                      <a:endParaRPr lang="en-GB" sz="1400" noProof="0" dirty="0">
                        <a:effectLst/>
                        <a:latin typeface="+mn-lt"/>
                        <a:ea typeface="Calibri" panose="020F0502020204030204" pitchFamily="34" charset="0"/>
                        <a:cs typeface="Arial" panose="020B0604020202020204" pitchFamily="34" charset="0"/>
                      </a:endParaRPr>
                    </a:p>
                  </a:txBody>
                  <a:tcPr marL="60018" marR="60018" marT="0" marB="0" anchor="b">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651831790"/>
                  </a:ext>
                </a:extLst>
              </a:tr>
              <a:tr h="244524">
                <a:tc>
                  <a:txBody>
                    <a:bodyPr/>
                    <a:lstStyle/>
                    <a:p>
                      <a:pPr marL="0" marR="0">
                        <a:lnSpc>
                          <a:spcPct val="107000"/>
                        </a:lnSpc>
                        <a:spcAft>
                          <a:spcPts val="800"/>
                        </a:spcAft>
                      </a:pPr>
                      <a:r>
                        <a:rPr lang="en-GB" sz="1400" noProof="0" dirty="0">
                          <a:effectLst/>
                          <a:latin typeface="+mn-lt"/>
                        </a:rPr>
                        <a:t> </a:t>
                      </a:r>
                      <a:endParaRPr lang="en-GB" sz="1400" noProof="0" dirty="0">
                        <a:effectLst/>
                        <a:latin typeface="+mn-lt"/>
                        <a:ea typeface="Calibri" panose="020F0502020204030204" pitchFamily="34" charset="0"/>
                        <a:cs typeface="Arial" panose="020B0604020202020204" pitchFamily="34" charset="0"/>
                      </a:endParaRPr>
                    </a:p>
                  </a:txBody>
                  <a:tcPr marL="60018" marR="60018" marT="0" marB="0" anchor="b">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lnSpc>
                          <a:spcPct val="107000"/>
                        </a:lnSpc>
                        <a:spcAft>
                          <a:spcPts val="800"/>
                        </a:spcAft>
                      </a:pPr>
                      <a:r>
                        <a:rPr lang="en-GB" sz="1400" noProof="0" dirty="0">
                          <a:effectLst/>
                          <a:latin typeface="+mn-lt"/>
                        </a:rPr>
                        <a:t>(0.168)</a:t>
                      </a:r>
                      <a:endParaRPr lang="en-GB" sz="1400" noProof="0" dirty="0">
                        <a:effectLst/>
                        <a:latin typeface="+mn-lt"/>
                        <a:ea typeface="Calibri" panose="020F0502020204030204" pitchFamily="34" charset="0"/>
                        <a:cs typeface="Arial" panose="020B0604020202020204" pitchFamily="34" charset="0"/>
                      </a:endParaRPr>
                    </a:p>
                  </a:txBody>
                  <a:tcPr marL="60018" marR="60018" marT="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lnSpc>
                          <a:spcPct val="107000"/>
                        </a:lnSpc>
                        <a:spcAft>
                          <a:spcPts val="800"/>
                        </a:spcAft>
                      </a:pPr>
                      <a:r>
                        <a:rPr lang="en-GB" sz="1400" noProof="0" dirty="0">
                          <a:effectLst/>
                          <a:latin typeface="+mn-lt"/>
                        </a:rPr>
                        <a:t>(0.014)</a:t>
                      </a:r>
                      <a:endParaRPr lang="en-GB" sz="1400" noProof="0" dirty="0">
                        <a:effectLst/>
                        <a:latin typeface="+mn-lt"/>
                        <a:ea typeface="Calibri" panose="020F0502020204030204" pitchFamily="34" charset="0"/>
                        <a:cs typeface="Arial" panose="020B0604020202020204" pitchFamily="34" charset="0"/>
                      </a:endParaRPr>
                    </a:p>
                  </a:txBody>
                  <a:tcPr marL="60018" marR="60018" marT="0" marB="0" anchor="b">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527902255"/>
                  </a:ext>
                </a:extLst>
              </a:tr>
              <a:tr h="244524">
                <a:tc>
                  <a:txBody>
                    <a:bodyPr/>
                    <a:lstStyle/>
                    <a:p>
                      <a:pPr marL="0" marR="0">
                        <a:lnSpc>
                          <a:spcPct val="107000"/>
                        </a:lnSpc>
                        <a:spcAft>
                          <a:spcPts val="800"/>
                        </a:spcAft>
                      </a:pPr>
                      <a:r>
                        <a:rPr lang="en-GB" sz="1400" noProof="0" dirty="0">
                          <a:effectLst/>
                          <a:latin typeface="+mn-lt"/>
                        </a:rPr>
                        <a:t>African RTA</a:t>
                      </a:r>
                      <a:endParaRPr lang="en-GB" sz="1400" noProof="0" dirty="0">
                        <a:effectLst/>
                        <a:latin typeface="+mn-lt"/>
                        <a:ea typeface="Calibri" panose="020F0502020204030204" pitchFamily="34" charset="0"/>
                        <a:cs typeface="Arial" panose="020B0604020202020204" pitchFamily="34" charset="0"/>
                      </a:endParaRPr>
                    </a:p>
                  </a:txBody>
                  <a:tcPr marL="60018" marR="60018" marT="0" marB="0" anchor="b">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lnSpc>
                          <a:spcPct val="107000"/>
                        </a:lnSpc>
                        <a:spcAft>
                          <a:spcPts val="800"/>
                        </a:spcAft>
                      </a:pPr>
                      <a:r>
                        <a:rPr lang="en-GB" sz="1400" noProof="0" dirty="0">
                          <a:effectLst/>
                          <a:latin typeface="+mn-lt"/>
                        </a:rPr>
                        <a:t>1.469***</a:t>
                      </a:r>
                      <a:endParaRPr lang="en-GB" sz="1400" noProof="0" dirty="0">
                        <a:effectLst/>
                        <a:latin typeface="+mn-lt"/>
                        <a:ea typeface="Calibri" panose="020F0502020204030204" pitchFamily="34" charset="0"/>
                        <a:cs typeface="Arial" panose="020B0604020202020204" pitchFamily="34" charset="0"/>
                      </a:endParaRPr>
                    </a:p>
                  </a:txBody>
                  <a:tcPr marL="60018" marR="60018" marT="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lnSpc>
                          <a:spcPct val="107000"/>
                        </a:lnSpc>
                        <a:spcAft>
                          <a:spcPts val="800"/>
                        </a:spcAft>
                      </a:pPr>
                      <a:r>
                        <a:rPr lang="en-GB" sz="1400" noProof="0" dirty="0">
                          <a:effectLst/>
                          <a:latin typeface="+mn-lt"/>
                        </a:rPr>
                        <a:t>0.138***</a:t>
                      </a:r>
                      <a:endParaRPr lang="en-GB" sz="1400" noProof="0" dirty="0">
                        <a:effectLst/>
                        <a:latin typeface="+mn-lt"/>
                        <a:ea typeface="Calibri" panose="020F0502020204030204" pitchFamily="34" charset="0"/>
                        <a:cs typeface="Arial" panose="020B0604020202020204" pitchFamily="34" charset="0"/>
                      </a:endParaRPr>
                    </a:p>
                  </a:txBody>
                  <a:tcPr marL="60018" marR="60018" marT="0" marB="0" anchor="b">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350393463"/>
                  </a:ext>
                </a:extLst>
              </a:tr>
              <a:tr h="244524">
                <a:tc>
                  <a:txBody>
                    <a:bodyPr/>
                    <a:lstStyle/>
                    <a:p>
                      <a:pPr marL="0" marR="0">
                        <a:lnSpc>
                          <a:spcPct val="107000"/>
                        </a:lnSpc>
                        <a:spcAft>
                          <a:spcPts val="800"/>
                        </a:spcAft>
                      </a:pPr>
                      <a:r>
                        <a:rPr lang="en-GB" sz="1400" noProof="0" dirty="0">
                          <a:effectLst/>
                          <a:latin typeface="+mn-lt"/>
                        </a:rPr>
                        <a:t> </a:t>
                      </a:r>
                      <a:endParaRPr lang="en-GB" sz="1400" noProof="0" dirty="0">
                        <a:effectLst/>
                        <a:latin typeface="+mn-lt"/>
                        <a:ea typeface="Calibri" panose="020F0502020204030204" pitchFamily="34" charset="0"/>
                        <a:cs typeface="Arial" panose="020B0604020202020204" pitchFamily="34" charset="0"/>
                      </a:endParaRPr>
                    </a:p>
                  </a:txBody>
                  <a:tcPr marL="60018" marR="60018" marT="0" marB="0" anchor="b">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lnSpc>
                          <a:spcPct val="107000"/>
                        </a:lnSpc>
                        <a:spcAft>
                          <a:spcPts val="800"/>
                        </a:spcAft>
                      </a:pPr>
                      <a:r>
                        <a:rPr lang="en-GB" sz="1400" noProof="0" dirty="0">
                          <a:effectLst/>
                          <a:latin typeface="+mn-lt"/>
                        </a:rPr>
                        <a:t>(0.122)</a:t>
                      </a:r>
                      <a:endParaRPr lang="en-GB" sz="1400" noProof="0" dirty="0">
                        <a:effectLst/>
                        <a:latin typeface="+mn-lt"/>
                        <a:ea typeface="Calibri" panose="020F0502020204030204" pitchFamily="34" charset="0"/>
                        <a:cs typeface="Arial" panose="020B0604020202020204" pitchFamily="34" charset="0"/>
                      </a:endParaRPr>
                    </a:p>
                  </a:txBody>
                  <a:tcPr marL="60018" marR="60018" marT="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lnSpc>
                          <a:spcPct val="107000"/>
                        </a:lnSpc>
                        <a:spcAft>
                          <a:spcPts val="800"/>
                        </a:spcAft>
                      </a:pPr>
                      <a:r>
                        <a:rPr lang="en-GB" sz="1400" noProof="0" dirty="0">
                          <a:effectLst/>
                          <a:latin typeface="+mn-lt"/>
                        </a:rPr>
                        <a:t>(0.010)</a:t>
                      </a:r>
                      <a:endParaRPr lang="en-GB" sz="1400" noProof="0" dirty="0">
                        <a:effectLst/>
                        <a:latin typeface="+mn-lt"/>
                        <a:ea typeface="Calibri" panose="020F0502020204030204" pitchFamily="34" charset="0"/>
                        <a:cs typeface="Arial" panose="020B0604020202020204" pitchFamily="34" charset="0"/>
                      </a:endParaRPr>
                    </a:p>
                  </a:txBody>
                  <a:tcPr marL="60018" marR="60018" marT="0" marB="0" anchor="b">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379392121"/>
                  </a:ext>
                </a:extLst>
              </a:tr>
              <a:tr h="244524">
                <a:tc>
                  <a:txBody>
                    <a:bodyPr/>
                    <a:lstStyle/>
                    <a:p>
                      <a:pPr marL="0" marR="0">
                        <a:lnSpc>
                          <a:spcPct val="107000"/>
                        </a:lnSpc>
                        <a:spcAft>
                          <a:spcPts val="800"/>
                        </a:spcAft>
                      </a:pPr>
                      <a:r>
                        <a:rPr lang="en-GB" sz="1400" noProof="0" dirty="0">
                          <a:effectLst/>
                          <a:latin typeface="+mn-lt"/>
                        </a:rPr>
                        <a:t>Constant</a:t>
                      </a:r>
                      <a:endParaRPr lang="en-GB" sz="1400" noProof="0" dirty="0">
                        <a:effectLst/>
                        <a:latin typeface="+mn-lt"/>
                        <a:ea typeface="Calibri" panose="020F0502020204030204" pitchFamily="34" charset="0"/>
                        <a:cs typeface="Arial" panose="020B0604020202020204" pitchFamily="34" charset="0"/>
                      </a:endParaRPr>
                    </a:p>
                  </a:txBody>
                  <a:tcPr marL="60018" marR="60018" marT="0"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lnSpc>
                          <a:spcPct val="107000"/>
                        </a:lnSpc>
                        <a:spcAft>
                          <a:spcPts val="800"/>
                        </a:spcAft>
                      </a:pPr>
                      <a:r>
                        <a:rPr lang="en-GB" sz="1400" noProof="0" dirty="0">
                          <a:effectLst/>
                          <a:latin typeface="+mn-lt"/>
                        </a:rPr>
                        <a:t>4.494***</a:t>
                      </a:r>
                      <a:endParaRPr lang="en-GB" sz="1400" noProof="0" dirty="0">
                        <a:effectLst/>
                        <a:latin typeface="+mn-lt"/>
                        <a:ea typeface="Calibri" panose="020F0502020204030204" pitchFamily="34" charset="0"/>
                        <a:cs typeface="Arial" panose="020B0604020202020204" pitchFamily="34" charset="0"/>
                      </a:endParaRPr>
                    </a:p>
                  </a:txBody>
                  <a:tcPr marL="60018" marR="60018" marT="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lnSpc>
                          <a:spcPct val="107000"/>
                        </a:lnSpc>
                        <a:spcAft>
                          <a:spcPts val="800"/>
                        </a:spcAft>
                      </a:pPr>
                      <a:r>
                        <a:rPr lang="en-GB" sz="1400" noProof="0" dirty="0">
                          <a:effectLst/>
                          <a:latin typeface="+mn-lt"/>
                        </a:rPr>
                        <a:t>3.001***</a:t>
                      </a:r>
                      <a:endParaRPr lang="en-GB" sz="1400" noProof="0" dirty="0">
                        <a:effectLst/>
                        <a:latin typeface="+mn-lt"/>
                        <a:ea typeface="Calibri" panose="020F0502020204030204" pitchFamily="34" charset="0"/>
                        <a:cs typeface="Arial" panose="020B0604020202020204" pitchFamily="34" charset="0"/>
                      </a:endParaRPr>
                    </a:p>
                  </a:txBody>
                  <a:tcPr marL="60018" marR="60018" marT="0" marB="0" anchor="b">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835355219"/>
                  </a:ext>
                </a:extLst>
              </a:tr>
              <a:tr h="244524">
                <a:tc>
                  <a:txBody>
                    <a:bodyPr/>
                    <a:lstStyle/>
                    <a:p>
                      <a:pPr marL="0" marR="0">
                        <a:lnSpc>
                          <a:spcPct val="107000"/>
                        </a:lnSpc>
                        <a:spcAft>
                          <a:spcPts val="800"/>
                        </a:spcAft>
                      </a:pPr>
                      <a:r>
                        <a:rPr lang="en-GB" sz="1400" noProof="0" dirty="0">
                          <a:effectLst/>
                          <a:latin typeface="+mn-lt"/>
                        </a:rPr>
                        <a:t> </a:t>
                      </a:r>
                      <a:endParaRPr lang="en-GB" sz="1400" noProof="0" dirty="0">
                        <a:effectLst/>
                        <a:latin typeface="+mn-lt"/>
                        <a:ea typeface="Calibri" panose="020F0502020204030204" pitchFamily="34" charset="0"/>
                        <a:cs typeface="Arial" panose="020B0604020202020204" pitchFamily="34" charset="0"/>
                      </a:endParaRPr>
                    </a:p>
                  </a:txBody>
                  <a:tcPr marL="60018" marR="60018" marT="0" marB="0" anchor="b">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lnSpc>
                          <a:spcPct val="107000"/>
                        </a:lnSpc>
                        <a:spcAft>
                          <a:spcPts val="800"/>
                        </a:spcAft>
                      </a:pPr>
                      <a:r>
                        <a:rPr lang="en-GB" sz="1400" noProof="0" dirty="0">
                          <a:effectLst/>
                          <a:latin typeface="+mn-lt"/>
                        </a:rPr>
                        <a:t>(0.815)</a:t>
                      </a:r>
                      <a:endParaRPr lang="en-GB" sz="1400" noProof="0" dirty="0">
                        <a:effectLst/>
                        <a:latin typeface="+mn-lt"/>
                        <a:ea typeface="Calibri" panose="020F0502020204030204" pitchFamily="34" charset="0"/>
                        <a:cs typeface="Arial" panose="020B0604020202020204" pitchFamily="34" charset="0"/>
                      </a:endParaRPr>
                    </a:p>
                  </a:txBody>
                  <a:tcPr marL="60018" marR="60018" marT="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lnSpc>
                          <a:spcPct val="107000"/>
                        </a:lnSpc>
                        <a:spcAft>
                          <a:spcPts val="800"/>
                        </a:spcAft>
                      </a:pPr>
                      <a:r>
                        <a:rPr lang="en-GB" sz="1400" noProof="0" dirty="0">
                          <a:effectLst/>
                          <a:latin typeface="+mn-lt"/>
                        </a:rPr>
                        <a:t>(0.047)</a:t>
                      </a:r>
                      <a:endParaRPr lang="en-GB" sz="1400" noProof="0" dirty="0">
                        <a:effectLst/>
                        <a:latin typeface="+mn-lt"/>
                        <a:ea typeface="Calibri" panose="020F0502020204030204" pitchFamily="34" charset="0"/>
                        <a:cs typeface="Arial" panose="020B0604020202020204" pitchFamily="34" charset="0"/>
                      </a:endParaRPr>
                    </a:p>
                  </a:txBody>
                  <a:tcPr marL="60018" marR="60018" marT="0" marB="0" anchor="b">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90421852"/>
                  </a:ext>
                </a:extLst>
              </a:tr>
              <a:tr h="244524">
                <a:tc>
                  <a:txBody>
                    <a:bodyPr/>
                    <a:lstStyle/>
                    <a:p>
                      <a:pPr marL="0" marR="0">
                        <a:lnSpc>
                          <a:spcPct val="107000"/>
                        </a:lnSpc>
                        <a:spcAft>
                          <a:spcPts val="800"/>
                        </a:spcAft>
                      </a:pPr>
                      <a:r>
                        <a:rPr lang="en-GB" sz="1400" noProof="0" dirty="0">
                          <a:effectLst/>
                          <a:latin typeface="+mn-lt"/>
                        </a:rPr>
                        <a:t>Exporter- FE</a:t>
                      </a:r>
                      <a:endParaRPr lang="en-GB" sz="1400" noProof="0" dirty="0">
                        <a:effectLst/>
                        <a:latin typeface="+mn-lt"/>
                        <a:ea typeface="Calibri" panose="020F0502020204030204" pitchFamily="34" charset="0"/>
                        <a:cs typeface="Arial" panose="020B0604020202020204" pitchFamily="34" charset="0"/>
                      </a:endParaRPr>
                    </a:p>
                  </a:txBody>
                  <a:tcPr marL="60018" marR="60018" marT="0"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lgn="just">
                        <a:lnSpc>
                          <a:spcPct val="107000"/>
                        </a:lnSpc>
                        <a:spcAft>
                          <a:spcPts val="800"/>
                        </a:spcAft>
                      </a:pPr>
                      <a:r>
                        <a:rPr lang="en-GB" sz="1400" noProof="0" dirty="0">
                          <a:effectLst/>
                          <a:latin typeface="+mn-lt"/>
                        </a:rPr>
                        <a:t>Yes</a:t>
                      </a:r>
                      <a:endParaRPr lang="en-GB" sz="1400" noProof="0" dirty="0">
                        <a:effectLst/>
                        <a:latin typeface="+mn-lt"/>
                        <a:ea typeface="Calibri" panose="020F0502020204030204" pitchFamily="34" charset="0"/>
                        <a:cs typeface="Arial" panose="020B0604020202020204" pitchFamily="34" charset="0"/>
                      </a:endParaRPr>
                    </a:p>
                  </a:txBody>
                  <a:tcPr marL="60018" marR="60018"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lgn="just">
                        <a:lnSpc>
                          <a:spcPct val="107000"/>
                        </a:lnSpc>
                        <a:spcAft>
                          <a:spcPts val="800"/>
                        </a:spcAft>
                      </a:pPr>
                      <a:r>
                        <a:rPr lang="en-GB" sz="1400" noProof="0" dirty="0">
                          <a:effectLst/>
                          <a:latin typeface="+mn-lt"/>
                        </a:rPr>
                        <a:t> </a:t>
                      </a:r>
                      <a:endParaRPr lang="en-GB" sz="1400" noProof="0" dirty="0">
                        <a:effectLst/>
                        <a:latin typeface="+mn-lt"/>
                        <a:ea typeface="Calibri" panose="020F0502020204030204" pitchFamily="34" charset="0"/>
                        <a:cs typeface="Arial" panose="020B0604020202020204" pitchFamily="34" charset="0"/>
                      </a:endParaRPr>
                    </a:p>
                  </a:txBody>
                  <a:tcPr marL="60018" marR="60018" marT="0" marB="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755767952"/>
                  </a:ext>
                </a:extLst>
              </a:tr>
              <a:tr h="244524">
                <a:tc>
                  <a:txBody>
                    <a:bodyPr/>
                    <a:lstStyle/>
                    <a:p>
                      <a:pPr marL="0" marR="0">
                        <a:lnSpc>
                          <a:spcPct val="107000"/>
                        </a:lnSpc>
                        <a:spcAft>
                          <a:spcPts val="800"/>
                        </a:spcAft>
                      </a:pPr>
                      <a:r>
                        <a:rPr lang="en-GB" sz="1400" noProof="0" dirty="0">
                          <a:effectLst/>
                          <a:latin typeface="+mn-lt"/>
                        </a:rPr>
                        <a:t>Importer-FE</a:t>
                      </a:r>
                      <a:endParaRPr lang="en-GB" sz="1400" noProof="0" dirty="0">
                        <a:effectLst/>
                        <a:latin typeface="+mn-lt"/>
                        <a:ea typeface="Calibri" panose="020F0502020204030204" pitchFamily="34" charset="0"/>
                        <a:cs typeface="Arial" panose="020B0604020202020204" pitchFamily="34" charset="0"/>
                      </a:endParaRPr>
                    </a:p>
                  </a:txBody>
                  <a:tcPr marL="60018" marR="60018" marT="0"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lgn="just">
                        <a:lnSpc>
                          <a:spcPct val="107000"/>
                        </a:lnSpc>
                        <a:spcAft>
                          <a:spcPts val="800"/>
                        </a:spcAft>
                      </a:pPr>
                      <a:r>
                        <a:rPr lang="en-GB" sz="1400" noProof="0" dirty="0">
                          <a:effectLst/>
                          <a:latin typeface="+mn-lt"/>
                        </a:rPr>
                        <a:t>Yes</a:t>
                      </a:r>
                      <a:endParaRPr lang="en-GB" sz="1400" noProof="0" dirty="0">
                        <a:effectLst/>
                        <a:latin typeface="+mn-lt"/>
                        <a:ea typeface="Calibri" panose="020F0502020204030204" pitchFamily="34" charset="0"/>
                        <a:cs typeface="Arial" panose="020B0604020202020204" pitchFamily="34" charset="0"/>
                      </a:endParaRPr>
                    </a:p>
                  </a:txBody>
                  <a:tcPr marL="60018" marR="60018"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lgn="just">
                        <a:lnSpc>
                          <a:spcPct val="107000"/>
                        </a:lnSpc>
                        <a:spcAft>
                          <a:spcPts val="800"/>
                        </a:spcAft>
                      </a:pPr>
                      <a:r>
                        <a:rPr lang="en-GB" sz="1400" noProof="0" dirty="0">
                          <a:effectLst/>
                          <a:latin typeface="+mn-lt"/>
                        </a:rPr>
                        <a:t> </a:t>
                      </a:r>
                      <a:endParaRPr lang="en-GB" sz="1400" noProof="0" dirty="0">
                        <a:effectLst/>
                        <a:latin typeface="+mn-lt"/>
                        <a:ea typeface="Calibri" panose="020F0502020204030204" pitchFamily="34" charset="0"/>
                        <a:cs typeface="Arial" panose="020B0604020202020204" pitchFamily="34" charset="0"/>
                      </a:endParaRPr>
                    </a:p>
                  </a:txBody>
                  <a:tcPr marL="60018" marR="60018" marT="0" marB="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791691850"/>
                  </a:ext>
                </a:extLst>
              </a:tr>
              <a:tr h="244524">
                <a:tc>
                  <a:txBody>
                    <a:bodyPr/>
                    <a:lstStyle/>
                    <a:p>
                      <a:pPr marL="0" marR="0">
                        <a:lnSpc>
                          <a:spcPct val="107000"/>
                        </a:lnSpc>
                        <a:spcAft>
                          <a:spcPts val="800"/>
                        </a:spcAft>
                      </a:pPr>
                      <a:r>
                        <a:rPr lang="en-GB" sz="1400" noProof="0" dirty="0">
                          <a:effectLst/>
                          <a:latin typeface="+mn-lt"/>
                        </a:rPr>
                        <a:t>Exporter-year FE</a:t>
                      </a:r>
                      <a:endParaRPr lang="en-GB" sz="1400" noProof="0" dirty="0">
                        <a:effectLst/>
                        <a:latin typeface="+mn-lt"/>
                        <a:ea typeface="Calibri" panose="020F0502020204030204" pitchFamily="34" charset="0"/>
                        <a:cs typeface="Arial" panose="020B0604020202020204" pitchFamily="34" charset="0"/>
                      </a:endParaRPr>
                    </a:p>
                  </a:txBody>
                  <a:tcPr marL="60018" marR="60018" marT="0"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lgn="just">
                        <a:lnSpc>
                          <a:spcPct val="107000"/>
                        </a:lnSpc>
                        <a:spcAft>
                          <a:spcPts val="800"/>
                        </a:spcAft>
                      </a:pPr>
                      <a:r>
                        <a:rPr lang="en-GB" sz="1400" noProof="0" dirty="0">
                          <a:effectLst/>
                          <a:latin typeface="+mn-lt"/>
                        </a:rPr>
                        <a:t>No</a:t>
                      </a:r>
                      <a:endParaRPr lang="en-GB" sz="1400" noProof="0" dirty="0">
                        <a:effectLst/>
                        <a:latin typeface="+mn-lt"/>
                        <a:ea typeface="Calibri" panose="020F0502020204030204" pitchFamily="34" charset="0"/>
                        <a:cs typeface="Arial" panose="020B0604020202020204" pitchFamily="34" charset="0"/>
                      </a:endParaRPr>
                    </a:p>
                  </a:txBody>
                  <a:tcPr marL="60018" marR="60018"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lgn="just">
                        <a:lnSpc>
                          <a:spcPct val="107000"/>
                        </a:lnSpc>
                        <a:spcAft>
                          <a:spcPts val="800"/>
                        </a:spcAft>
                      </a:pPr>
                      <a:r>
                        <a:rPr lang="en-GB" sz="1400" noProof="0" dirty="0">
                          <a:effectLst/>
                          <a:latin typeface="+mn-lt"/>
                        </a:rPr>
                        <a:t>Yes</a:t>
                      </a:r>
                      <a:endParaRPr lang="en-GB" sz="1400" noProof="0" dirty="0">
                        <a:effectLst/>
                        <a:latin typeface="+mn-lt"/>
                        <a:ea typeface="Calibri" panose="020F0502020204030204" pitchFamily="34" charset="0"/>
                        <a:cs typeface="Arial" panose="020B0604020202020204" pitchFamily="34" charset="0"/>
                      </a:endParaRPr>
                    </a:p>
                  </a:txBody>
                  <a:tcPr marL="60018" marR="60018" marT="0" marB="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316791479"/>
                  </a:ext>
                </a:extLst>
              </a:tr>
              <a:tr h="244524">
                <a:tc>
                  <a:txBody>
                    <a:bodyPr/>
                    <a:lstStyle/>
                    <a:p>
                      <a:pPr marL="0" marR="0">
                        <a:lnSpc>
                          <a:spcPct val="107000"/>
                        </a:lnSpc>
                        <a:spcAft>
                          <a:spcPts val="800"/>
                        </a:spcAft>
                      </a:pPr>
                      <a:r>
                        <a:rPr lang="en-GB" sz="1400" noProof="0" dirty="0">
                          <a:effectLst/>
                          <a:latin typeface="+mn-lt"/>
                        </a:rPr>
                        <a:t>Importer-year FE</a:t>
                      </a:r>
                      <a:endParaRPr lang="en-GB" sz="1400" noProof="0" dirty="0">
                        <a:effectLst/>
                        <a:latin typeface="+mn-lt"/>
                        <a:ea typeface="Calibri" panose="020F0502020204030204" pitchFamily="34" charset="0"/>
                        <a:cs typeface="Arial" panose="020B0604020202020204" pitchFamily="34" charset="0"/>
                      </a:endParaRPr>
                    </a:p>
                  </a:txBody>
                  <a:tcPr marL="60018" marR="60018" marT="0"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lgn="just">
                        <a:lnSpc>
                          <a:spcPct val="107000"/>
                        </a:lnSpc>
                        <a:spcAft>
                          <a:spcPts val="800"/>
                        </a:spcAft>
                      </a:pPr>
                      <a:r>
                        <a:rPr lang="en-GB" sz="1400" noProof="0" dirty="0">
                          <a:effectLst/>
                          <a:latin typeface="+mn-lt"/>
                        </a:rPr>
                        <a:t>No</a:t>
                      </a:r>
                      <a:endParaRPr lang="en-GB" sz="1400" noProof="0" dirty="0">
                        <a:effectLst/>
                        <a:latin typeface="+mn-lt"/>
                        <a:ea typeface="Calibri" panose="020F0502020204030204" pitchFamily="34" charset="0"/>
                        <a:cs typeface="Arial" panose="020B0604020202020204" pitchFamily="34" charset="0"/>
                      </a:endParaRPr>
                    </a:p>
                  </a:txBody>
                  <a:tcPr marL="60018" marR="60018"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lgn="just">
                        <a:lnSpc>
                          <a:spcPct val="107000"/>
                        </a:lnSpc>
                        <a:spcAft>
                          <a:spcPts val="800"/>
                        </a:spcAft>
                      </a:pPr>
                      <a:r>
                        <a:rPr lang="en-GB" sz="1400" noProof="0" dirty="0">
                          <a:effectLst/>
                          <a:latin typeface="+mn-lt"/>
                        </a:rPr>
                        <a:t>Yes</a:t>
                      </a:r>
                      <a:endParaRPr lang="en-GB" sz="1400" noProof="0" dirty="0">
                        <a:effectLst/>
                        <a:latin typeface="+mn-lt"/>
                        <a:ea typeface="Calibri" panose="020F0502020204030204" pitchFamily="34" charset="0"/>
                        <a:cs typeface="Arial" panose="020B0604020202020204" pitchFamily="34" charset="0"/>
                      </a:endParaRPr>
                    </a:p>
                  </a:txBody>
                  <a:tcPr marL="60018" marR="60018" marT="0" marB="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766087857"/>
                  </a:ext>
                </a:extLst>
              </a:tr>
              <a:tr h="244524">
                <a:tc>
                  <a:txBody>
                    <a:bodyPr/>
                    <a:lstStyle/>
                    <a:p>
                      <a:pPr marL="0" marR="0">
                        <a:lnSpc>
                          <a:spcPct val="107000"/>
                        </a:lnSpc>
                        <a:spcAft>
                          <a:spcPts val="800"/>
                        </a:spcAft>
                      </a:pPr>
                      <a:r>
                        <a:rPr lang="en-GB" sz="1400" noProof="0" dirty="0">
                          <a:effectLst/>
                          <a:latin typeface="+mn-lt"/>
                        </a:rPr>
                        <a:t>Number of </a:t>
                      </a:r>
                      <a:r>
                        <a:rPr lang="en-GB" sz="1400" noProof="0" dirty="0" err="1">
                          <a:effectLst/>
                          <a:latin typeface="+mn-lt"/>
                        </a:rPr>
                        <a:t>Obs</a:t>
                      </a:r>
                      <a:endParaRPr lang="en-GB" sz="1400" noProof="0" dirty="0">
                        <a:effectLst/>
                        <a:latin typeface="+mn-lt"/>
                        <a:ea typeface="Calibri" panose="020F0502020204030204" pitchFamily="34" charset="0"/>
                        <a:cs typeface="Arial" panose="020B0604020202020204" pitchFamily="34" charset="0"/>
                      </a:endParaRPr>
                    </a:p>
                  </a:txBody>
                  <a:tcPr marL="60018" marR="60018" marT="0"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lnSpc>
                          <a:spcPct val="107000"/>
                        </a:lnSpc>
                        <a:spcAft>
                          <a:spcPts val="800"/>
                        </a:spcAft>
                      </a:pPr>
                      <a:r>
                        <a:rPr lang="en-GB" sz="1400" noProof="0" dirty="0">
                          <a:effectLst/>
                          <a:latin typeface="+mn-lt"/>
                        </a:rPr>
                        <a:t>68193</a:t>
                      </a:r>
                      <a:endParaRPr lang="en-GB" sz="1400" noProof="0" dirty="0">
                        <a:effectLst/>
                        <a:latin typeface="+mn-lt"/>
                        <a:ea typeface="Calibri" panose="020F0502020204030204" pitchFamily="34" charset="0"/>
                        <a:cs typeface="Arial" panose="020B0604020202020204" pitchFamily="34" charset="0"/>
                      </a:endParaRPr>
                    </a:p>
                  </a:txBody>
                  <a:tcPr marL="60018" marR="60018" marT="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lnSpc>
                          <a:spcPct val="107000"/>
                        </a:lnSpc>
                        <a:spcAft>
                          <a:spcPts val="800"/>
                        </a:spcAft>
                      </a:pPr>
                      <a:r>
                        <a:rPr lang="en-GB" sz="1400" noProof="0" dirty="0">
                          <a:effectLst/>
                          <a:latin typeface="+mn-lt"/>
                        </a:rPr>
                        <a:t>71759</a:t>
                      </a:r>
                      <a:endParaRPr lang="en-GB" sz="1400" noProof="0" dirty="0">
                        <a:effectLst/>
                        <a:latin typeface="+mn-lt"/>
                        <a:ea typeface="Calibri" panose="020F0502020204030204" pitchFamily="34" charset="0"/>
                        <a:cs typeface="Arial" panose="020B0604020202020204" pitchFamily="34" charset="0"/>
                      </a:endParaRPr>
                    </a:p>
                  </a:txBody>
                  <a:tcPr marL="60018" marR="60018" marT="0" marB="0" anchor="b">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16207744"/>
                  </a:ext>
                </a:extLst>
              </a:tr>
              <a:tr h="244524">
                <a:tc>
                  <a:txBody>
                    <a:bodyPr/>
                    <a:lstStyle/>
                    <a:p>
                      <a:pPr marL="0" marR="0">
                        <a:lnSpc>
                          <a:spcPct val="107000"/>
                        </a:lnSpc>
                        <a:spcAft>
                          <a:spcPts val="800"/>
                        </a:spcAft>
                      </a:pPr>
                      <a:r>
                        <a:rPr lang="en-GB" sz="1400" noProof="0" dirty="0">
                          <a:effectLst/>
                          <a:latin typeface="+mn-lt"/>
                        </a:rPr>
                        <a:t>R-squared</a:t>
                      </a:r>
                      <a:endParaRPr lang="en-GB" sz="1400" noProof="0" dirty="0">
                        <a:effectLst/>
                        <a:latin typeface="+mn-lt"/>
                        <a:ea typeface="Calibri" panose="020F0502020204030204" pitchFamily="34" charset="0"/>
                        <a:cs typeface="Arial" panose="020B0604020202020204" pitchFamily="34" charset="0"/>
                      </a:endParaRPr>
                    </a:p>
                  </a:txBody>
                  <a:tcPr marL="60018" marR="60018" marT="0"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lnSpc>
                          <a:spcPct val="107000"/>
                        </a:lnSpc>
                        <a:spcAft>
                          <a:spcPts val="800"/>
                        </a:spcAft>
                      </a:pPr>
                      <a:r>
                        <a:rPr lang="en-GB" sz="1400" noProof="0" dirty="0">
                          <a:effectLst/>
                          <a:latin typeface="+mn-lt"/>
                        </a:rPr>
                        <a:t>0.464</a:t>
                      </a:r>
                      <a:endParaRPr lang="en-GB" sz="1400" noProof="0" dirty="0">
                        <a:effectLst/>
                        <a:latin typeface="+mn-lt"/>
                        <a:ea typeface="Calibri" panose="020F0502020204030204" pitchFamily="34" charset="0"/>
                        <a:cs typeface="Arial" panose="020B0604020202020204" pitchFamily="34" charset="0"/>
                      </a:endParaRPr>
                    </a:p>
                  </a:txBody>
                  <a:tcPr marL="60018" marR="60018" marT="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lgn="just">
                        <a:lnSpc>
                          <a:spcPct val="107000"/>
                        </a:lnSpc>
                        <a:spcAft>
                          <a:spcPts val="800"/>
                        </a:spcAft>
                      </a:pPr>
                      <a:r>
                        <a:rPr lang="en-GB" sz="1400" noProof="0" dirty="0">
                          <a:effectLst/>
                          <a:latin typeface="+mn-lt"/>
                        </a:rPr>
                        <a:t> </a:t>
                      </a:r>
                      <a:endParaRPr lang="en-GB" sz="1400" noProof="0" dirty="0">
                        <a:effectLst/>
                        <a:latin typeface="+mn-lt"/>
                        <a:ea typeface="Calibri" panose="020F0502020204030204" pitchFamily="34" charset="0"/>
                        <a:cs typeface="Arial" panose="020B0604020202020204" pitchFamily="34" charset="0"/>
                      </a:endParaRPr>
                    </a:p>
                  </a:txBody>
                  <a:tcPr marL="60018" marR="60018" marT="0" marB="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356434948"/>
                  </a:ext>
                </a:extLst>
              </a:tr>
              <a:tr h="244524">
                <a:tc>
                  <a:txBody>
                    <a:bodyPr/>
                    <a:lstStyle/>
                    <a:p>
                      <a:pPr marL="0" marR="0">
                        <a:lnSpc>
                          <a:spcPct val="107000"/>
                        </a:lnSpc>
                        <a:spcAft>
                          <a:spcPts val="800"/>
                        </a:spcAft>
                      </a:pPr>
                      <a:r>
                        <a:rPr lang="en-GB" sz="1400" noProof="0" dirty="0">
                          <a:effectLst/>
                          <a:latin typeface="+mn-lt"/>
                        </a:rPr>
                        <a:t>Pseudo R-Squared</a:t>
                      </a:r>
                      <a:endParaRPr lang="en-GB" sz="1400" noProof="0" dirty="0">
                        <a:effectLst/>
                        <a:latin typeface="+mn-lt"/>
                        <a:ea typeface="Calibri" panose="020F0502020204030204" pitchFamily="34" charset="0"/>
                        <a:cs typeface="Arial" panose="020B0604020202020204" pitchFamily="34" charset="0"/>
                      </a:endParaRPr>
                    </a:p>
                  </a:txBody>
                  <a:tcPr marL="60018" marR="60018" marT="0" marB="0" anchor="ctr">
                    <a:lnL w="12700" cap="flat" cmpd="sng" algn="ctr">
                      <a:solidFill>
                        <a:schemeClr val="tx1"/>
                      </a:solidFill>
                      <a:prstDash val="solid"/>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07000"/>
                        </a:lnSpc>
                        <a:spcAft>
                          <a:spcPts val="800"/>
                        </a:spcAft>
                      </a:pPr>
                      <a:r>
                        <a:rPr lang="en-GB" sz="1400" noProof="0" dirty="0">
                          <a:effectLst/>
                          <a:latin typeface="+mn-lt"/>
                        </a:rPr>
                        <a:t> </a:t>
                      </a:r>
                      <a:endParaRPr lang="en-GB" sz="1400" noProof="0" dirty="0">
                        <a:effectLst/>
                        <a:latin typeface="+mn-lt"/>
                        <a:ea typeface="Calibri" panose="020F0502020204030204" pitchFamily="34" charset="0"/>
                        <a:cs typeface="Arial" panose="020B0604020202020204" pitchFamily="34" charset="0"/>
                      </a:endParaRPr>
                    </a:p>
                  </a:txBody>
                  <a:tcPr marL="60018" marR="60018" marT="0" marB="0"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just">
                        <a:lnSpc>
                          <a:spcPct val="107000"/>
                        </a:lnSpc>
                        <a:spcAft>
                          <a:spcPts val="800"/>
                        </a:spcAft>
                      </a:pPr>
                      <a:r>
                        <a:rPr lang="en-GB" sz="1400" noProof="0" dirty="0">
                          <a:effectLst/>
                          <a:latin typeface="+mn-lt"/>
                        </a:rPr>
                        <a:t>0.0824</a:t>
                      </a:r>
                      <a:endParaRPr lang="en-GB" sz="1400" noProof="0" dirty="0">
                        <a:effectLst/>
                        <a:latin typeface="+mn-lt"/>
                        <a:ea typeface="Calibri" panose="020F0502020204030204" pitchFamily="34" charset="0"/>
                        <a:cs typeface="Arial" panose="020B0604020202020204" pitchFamily="34" charset="0"/>
                      </a:endParaRPr>
                    </a:p>
                  </a:txBody>
                  <a:tcPr marL="60018" marR="60018" marT="0" marB="0" anchor="ctr">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58491643"/>
                  </a:ext>
                </a:extLst>
              </a:tr>
            </a:tbl>
          </a:graphicData>
        </a:graphic>
      </p:graphicFrame>
      <p:sp>
        <p:nvSpPr>
          <p:cNvPr id="3" name="Title 1">
            <a:extLst>
              <a:ext uri="{FF2B5EF4-FFF2-40B4-BE49-F238E27FC236}">
                <a16:creationId xmlns:a16="http://schemas.microsoft.com/office/drawing/2014/main" id="{B067A79B-9E8E-40B5-879A-DE5A8151DDE4}"/>
              </a:ext>
            </a:extLst>
          </p:cNvPr>
          <p:cNvSpPr txBox="1">
            <a:spLocks/>
          </p:cNvSpPr>
          <p:nvPr/>
        </p:nvSpPr>
        <p:spPr>
          <a:xfrm>
            <a:off x="6527800" y="304022"/>
            <a:ext cx="5294086" cy="1251297"/>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3200" b="1" dirty="0">
                <a:solidFill>
                  <a:schemeClr val="accent1">
                    <a:lumMod val="50000"/>
                  </a:schemeClr>
                </a:solidFill>
                <a:latin typeface="+mn-lt"/>
              </a:rPr>
              <a:t>Impact of Existing African RTAs on Agricultural Exports – An Econometric Analysis</a:t>
            </a:r>
          </a:p>
        </p:txBody>
      </p:sp>
      <p:sp>
        <p:nvSpPr>
          <p:cNvPr id="4" name="TextBox 3">
            <a:extLst>
              <a:ext uri="{FF2B5EF4-FFF2-40B4-BE49-F238E27FC236}">
                <a16:creationId xmlns:a16="http://schemas.microsoft.com/office/drawing/2014/main" id="{C558E159-71E4-4762-B58B-62546120F023}"/>
              </a:ext>
            </a:extLst>
          </p:cNvPr>
          <p:cNvSpPr txBox="1"/>
          <p:nvPr/>
        </p:nvSpPr>
        <p:spPr>
          <a:xfrm>
            <a:off x="6705600" y="2129168"/>
            <a:ext cx="5194300" cy="4154984"/>
          </a:xfrm>
          <a:prstGeom prst="rect">
            <a:avLst/>
          </a:prstGeom>
          <a:noFill/>
        </p:spPr>
        <p:txBody>
          <a:bodyPr wrap="square">
            <a:spAutoFit/>
          </a:bodyPr>
          <a:lstStyle/>
          <a:p>
            <a:r>
              <a:rPr lang="en-GB" sz="2400" noProof="0" dirty="0">
                <a:ea typeface="Calibri" panose="020F0502020204030204" pitchFamily="34" charset="0"/>
                <a:cs typeface="Arial" panose="020B0604020202020204" pitchFamily="34" charset="0"/>
              </a:rPr>
              <a:t>O</a:t>
            </a:r>
            <a:r>
              <a:rPr lang="en-GB" sz="2400" noProof="0" dirty="0">
                <a:effectLst/>
                <a:ea typeface="Calibri" panose="020F0502020204030204" pitchFamily="34" charset="0"/>
                <a:cs typeface="Arial" panose="020B0604020202020204" pitchFamily="34" charset="0"/>
              </a:rPr>
              <a:t>n average, existing African RTAs led to a modest 15% increase in intra-regional agricultural exports (UNECA, 2025).</a:t>
            </a:r>
          </a:p>
          <a:p>
            <a:endParaRPr lang="en-GB" sz="2400" dirty="0">
              <a:ea typeface="Calibri" panose="020F0502020204030204" pitchFamily="34" charset="0"/>
              <a:cs typeface="Arial" panose="020B0604020202020204" pitchFamily="34" charset="0"/>
            </a:endParaRPr>
          </a:p>
          <a:p>
            <a:r>
              <a:rPr lang="en-US" sz="2400" dirty="0" err="1"/>
              <a:t>Afesorgbor</a:t>
            </a:r>
            <a:r>
              <a:rPr lang="en-US" sz="2400" dirty="0"/>
              <a:t> (2016) carried out a careful meta-analysis combining 14 previous studies covering the period from 1980–2006; and found that, on average, the formation of African regional blocs boosted bilateral trade by about 27–32%.</a:t>
            </a:r>
          </a:p>
        </p:txBody>
      </p:sp>
      <p:sp>
        <p:nvSpPr>
          <p:cNvPr id="5" name="Rectangle 4">
            <a:extLst>
              <a:ext uri="{FF2B5EF4-FFF2-40B4-BE49-F238E27FC236}">
                <a16:creationId xmlns:a16="http://schemas.microsoft.com/office/drawing/2014/main" id="{AB85F6A4-5250-44EA-8319-220CB87430FF}"/>
              </a:ext>
            </a:extLst>
          </p:cNvPr>
          <p:cNvSpPr/>
          <p:nvPr/>
        </p:nvSpPr>
        <p:spPr>
          <a:xfrm>
            <a:off x="133815" y="4019704"/>
            <a:ext cx="6139985" cy="501496"/>
          </a:xfrm>
          <a:prstGeom prst="rect">
            <a:avLst/>
          </a:prstGeom>
          <a:noFill/>
          <a:ln w="3810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643803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C61783-5630-B3AC-FDDE-17EA175EC88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EBA05C5-2C77-E05F-2113-5332CA7FE7AF}"/>
              </a:ext>
            </a:extLst>
          </p:cNvPr>
          <p:cNvSpPr>
            <a:spLocks noGrp="1"/>
          </p:cNvSpPr>
          <p:nvPr>
            <p:ph type="title"/>
          </p:nvPr>
        </p:nvSpPr>
        <p:spPr/>
        <p:txBody>
          <a:bodyPr>
            <a:normAutofit/>
          </a:bodyPr>
          <a:lstStyle/>
          <a:p>
            <a:pPr algn="ctr"/>
            <a:r>
              <a:rPr lang="en-GB" noProof="0" dirty="0"/>
              <a:t>But the </a:t>
            </a:r>
            <a:r>
              <a:rPr lang="en-GB" noProof="0" dirty="0" err="1"/>
              <a:t>AfCFTA’s</a:t>
            </a:r>
            <a:r>
              <a:rPr lang="en-GB" noProof="0" dirty="0"/>
              <a:t> impact could be much larger</a:t>
            </a:r>
          </a:p>
        </p:txBody>
      </p:sp>
      <p:sp>
        <p:nvSpPr>
          <p:cNvPr id="4" name="TextBox 3">
            <a:extLst>
              <a:ext uri="{FF2B5EF4-FFF2-40B4-BE49-F238E27FC236}">
                <a16:creationId xmlns:a16="http://schemas.microsoft.com/office/drawing/2014/main" id="{FC2CC6AB-6F48-3EA1-679A-6AB7B161DF3C}"/>
              </a:ext>
            </a:extLst>
          </p:cNvPr>
          <p:cNvSpPr txBox="1"/>
          <p:nvPr/>
        </p:nvSpPr>
        <p:spPr>
          <a:xfrm>
            <a:off x="4341664" y="1188013"/>
            <a:ext cx="7167124" cy="769441"/>
          </a:xfrm>
          <a:prstGeom prst="rect">
            <a:avLst/>
          </a:prstGeom>
          <a:noFill/>
        </p:spPr>
        <p:txBody>
          <a:bodyPr wrap="square">
            <a:spAutoFit/>
          </a:bodyPr>
          <a:lstStyle/>
          <a:p>
            <a:pPr algn="ctr"/>
            <a:r>
              <a:rPr lang="en-GB" sz="2200" b="1" noProof="0" dirty="0">
                <a:solidFill>
                  <a:srgbClr val="44546A"/>
                </a:solidFill>
                <a:effectLst/>
                <a:ea typeface="Calibri" panose="020F0502020204030204" pitchFamily="34" charset="0"/>
                <a:cs typeface="Arial" panose="020B0604020202020204" pitchFamily="34" charset="0"/>
              </a:rPr>
              <a:t>Intra-African trade following implementation of AfCFTA, as compared to baseline (i.e. without </a:t>
            </a:r>
            <a:r>
              <a:rPr lang="en-GB" sz="2200" b="1" noProof="0" dirty="0" err="1">
                <a:solidFill>
                  <a:srgbClr val="44546A"/>
                </a:solidFill>
                <a:effectLst/>
                <a:ea typeface="Calibri" panose="020F0502020204030204" pitchFamily="34" charset="0"/>
                <a:cs typeface="Arial" panose="020B0604020202020204" pitchFamily="34" charset="0"/>
              </a:rPr>
              <a:t>AfCFTA</a:t>
            </a:r>
            <a:r>
              <a:rPr lang="en-GB" sz="2200" b="1" noProof="0" dirty="0">
                <a:solidFill>
                  <a:srgbClr val="44546A"/>
                </a:solidFill>
                <a:effectLst/>
                <a:ea typeface="Calibri" panose="020F0502020204030204" pitchFamily="34" charset="0"/>
                <a:cs typeface="Arial" panose="020B0604020202020204" pitchFamily="34" charset="0"/>
              </a:rPr>
              <a:t>), %, 2045</a:t>
            </a:r>
            <a:endParaRPr lang="en-GB" sz="2200" noProof="0" dirty="0"/>
          </a:p>
        </p:txBody>
      </p:sp>
      <p:sp>
        <p:nvSpPr>
          <p:cNvPr id="7" name="TextBox 6">
            <a:extLst>
              <a:ext uri="{FF2B5EF4-FFF2-40B4-BE49-F238E27FC236}">
                <a16:creationId xmlns:a16="http://schemas.microsoft.com/office/drawing/2014/main" id="{7CC6DB6A-B22C-5A0F-1FA3-BDF486CB8931}"/>
              </a:ext>
            </a:extLst>
          </p:cNvPr>
          <p:cNvSpPr txBox="1"/>
          <p:nvPr/>
        </p:nvSpPr>
        <p:spPr>
          <a:xfrm>
            <a:off x="9099993" y="6140796"/>
            <a:ext cx="2990407" cy="307777"/>
          </a:xfrm>
          <a:prstGeom prst="rect">
            <a:avLst/>
          </a:prstGeom>
          <a:noFill/>
        </p:spPr>
        <p:txBody>
          <a:bodyPr wrap="square">
            <a:spAutoFit/>
          </a:bodyPr>
          <a:lstStyle/>
          <a:p>
            <a:r>
              <a:rPr lang="en-GB" sz="1400" b="1" noProof="0" dirty="0"/>
              <a:t>Source</a:t>
            </a:r>
            <a:r>
              <a:rPr lang="en-GB" sz="1400" noProof="0" dirty="0"/>
              <a:t>: ECA and CEPII (</a:t>
            </a:r>
            <a:r>
              <a:rPr lang="en-GB" sz="1400" dirty="0"/>
              <a:t>forthcoming</a:t>
            </a:r>
            <a:r>
              <a:rPr lang="en-GB" sz="1400" noProof="0" dirty="0"/>
              <a:t>)</a:t>
            </a:r>
          </a:p>
        </p:txBody>
      </p:sp>
      <p:sp>
        <p:nvSpPr>
          <p:cNvPr id="9" name="TextBox 8">
            <a:extLst>
              <a:ext uri="{FF2B5EF4-FFF2-40B4-BE49-F238E27FC236}">
                <a16:creationId xmlns:a16="http://schemas.microsoft.com/office/drawing/2014/main" id="{B0D31679-A950-8D3A-9A0D-6F09C4FE15A4}"/>
              </a:ext>
            </a:extLst>
          </p:cNvPr>
          <p:cNvSpPr txBox="1"/>
          <p:nvPr/>
        </p:nvSpPr>
        <p:spPr>
          <a:xfrm>
            <a:off x="289265" y="2640083"/>
            <a:ext cx="3330235" cy="2308324"/>
          </a:xfrm>
          <a:prstGeom prst="rect">
            <a:avLst/>
          </a:prstGeom>
          <a:noFill/>
        </p:spPr>
        <p:txBody>
          <a:bodyPr wrap="square">
            <a:spAutoFit/>
          </a:bodyPr>
          <a:lstStyle/>
          <a:p>
            <a:r>
              <a:rPr lang="en-GB" sz="2400" noProof="0" dirty="0"/>
              <a:t>According to ECA’s most recent CGE analysis, intra-African trade in agri-food would increase by around 60% by 2045 relative to the baseline</a:t>
            </a:r>
          </a:p>
        </p:txBody>
      </p:sp>
      <p:graphicFrame>
        <p:nvGraphicFramePr>
          <p:cNvPr id="3" name="Table 2">
            <a:extLst>
              <a:ext uri="{FF2B5EF4-FFF2-40B4-BE49-F238E27FC236}">
                <a16:creationId xmlns:a16="http://schemas.microsoft.com/office/drawing/2014/main" id="{5A374A70-0326-4958-769F-357684345D69}"/>
              </a:ext>
            </a:extLst>
          </p:cNvPr>
          <p:cNvGraphicFramePr>
            <a:graphicFrameLocks noGrp="1"/>
          </p:cNvGraphicFramePr>
          <p:nvPr>
            <p:extLst>
              <p:ext uri="{D42A27DB-BD31-4B8C-83A1-F6EECF244321}">
                <p14:modId xmlns:p14="http://schemas.microsoft.com/office/powerpoint/2010/main" val="471085747"/>
              </p:ext>
            </p:extLst>
          </p:nvPr>
        </p:nvGraphicFramePr>
        <p:xfrm>
          <a:off x="3746084" y="2426066"/>
          <a:ext cx="8075802" cy="2736358"/>
        </p:xfrm>
        <a:graphic>
          <a:graphicData uri="http://schemas.openxmlformats.org/drawingml/2006/table">
            <a:tbl>
              <a:tblPr firstRow="1" firstCol="1" bandRow="1">
                <a:tableStyleId>{F5AB1C69-6EDB-4FF4-983F-18BD219EF322}</a:tableStyleId>
              </a:tblPr>
              <a:tblGrid>
                <a:gridCol w="2834606">
                  <a:extLst>
                    <a:ext uri="{9D8B030D-6E8A-4147-A177-3AD203B41FA5}">
                      <a16:colId xmlns:a16="http://schemas.microsoft.com/office/drawing/2014/main" val="3868370626"/>
                    </a:ext>
                  </a:extLst>
                </a:gridCol>
                <a:gridCol w="2570450">
                  <a:extLst>
                    <a:ext uri="{9D8B030D-6E8A-4147-A177-3AD203B41FA5}">
                      <a16:colId xmlns:a16="http://schemas.microsoft.com/office/drawing/2014/main" val="561513711"/>
                    </a:ext>
                  </a:extLst>
                </a:gridCol>
                <a:gridCol w="1516235">
                  <a:extLst>
                    <a:ext uri="{9D8B030D-6E8A-4147-A177-3AD203B41FA5}">
                      <a16:colId xmlns:a16="http://schemas.microsoft.com/office/drawing/2014/main" val="3551654513"/>
                    </a:ext>
                  </a:extLst>
                </a:gridCol>
                <a:gridCol w="1154511">
                  <a:extLst>
                    <a:ext uri="{9D8B030D-6E8A-4147-A177-3AD203B41FA5}">
                      <a16:colId xmlns:a16="http://schemas.microsoft.com/office/drawing/2014/main" val="1174000935"/>
                    </a:ext>
                  </a:extLst>
                </a:gridCol>
              </a:tblGrid>
              <a:tr h="416598">
                <a:tc rowSpan="2">
                  <a:txBody>
                    <a:bodyPr/>
                    <a:lstStyle/>
                    <a:p>
                      <a:pPr marL="0" marR="0">
                        <a:lnSpc>
                          <a:spcPct val="107000"/>
                        </a:lnSpc>
                        <a:spcAft>
                          <a:spcPts val="800"/>
                        </a:spcAft>
                      </a:pPr>
                      <a:r>
                        <a:rPr lang="en-GB" sz="2000" noProof="0" dirty="0">
                          <a:solidFill>
                            <a:schemeClr val="tx1"/>
                          </a:solidFill>
                          <a:effectLst/>
                        </a:rPr>
                        <a:t>Sector</a:t>
                      </a:r>
                      <a:endParaRPr lang="en-GB" sz="2000" noProof="0" dirty="0">
                        <a:solidFill>
                          <a:schemeClr val="tx1"/>
                        </a:solidFill>
                        <a:effectLst/>
                        <a:latin typeface="Garamond" panose="02020404030301010803" pitchFamily="18" charset="0"/>
                        <a:ea typeface="Calibri" panose="020F0502020204030204" pitchFamily="34" charset="0"/>
                        <a:cs typeface="Arial" panose="020B0604020202020204" pitchFamily="34" charset="0"/>
                      </a:endParaRPr>
                    </a:p>
                  </a:txBody>
                  <a:tcPr marL="68580" marR="68580" marT="0" marB="0" anchor="ctr">
                    <a:solidFill>
                      <a:srgbClr val="D6DCE5"/>
                    </a:solidFill>
                  </a:tcPr>
                </a:tc>
                <a:tc>
                  <a:txBody>
                    <a:bodyPr/>
                    <a:lstStyle/>
                    <a:p>
                      <a:pPr marL="0" marR="0" algn="ctr">
                        <a:lnSpc>
                          <a:spcPct val="107000"/>
                        </a:lnSpc>
                        <a:spcAft>
                          <a:spcPts val="800"/>
                        </a:spcAft>
                      </a:pPr>
                      <a:r>
                        <a:rPr lang="en-GB" sz="2000" noProof="0" dirty="0">
                          <a:solidFill>
                            <a:schemeClr val="tx1"/>
                          </a:solidFill>
                          <a:effectLst/>
                        </a:rPr>
                        <a:t>Consumption type</a:t>
                      </a:r>
                      <a:endParaRPr lang="en-GB" sz="2000" noProof="0" dirty="0">
                        <a:solidFill>
                          <a:schemeClr val="tx1"/>
                        </a:solidFill>
                        <a:effectLst/>
                        <a:latin typeface="Garamond" panose="02020404030301010803" pitchFamily="18" charset="0"/>
                        <a:ea typeface="Calibri" panose="020F0502020204030204" pitchFamily="34" charset="0"/>
                        <a:cs typeface="Arial" panose="020B0604020202020204" pitchFamily="34" charset="0"/>
                      </a:endParaRPr>
                    </a:p>
                  </a:txBody>
                  <a:tcPr marL="68580" marR="68580" marT="0" marB="0" anchor="b">
                    <a:solidFill>
                      <a:srgbClr val="D6DCE5"/>
                    </a:solidFill>
                  </a:tcPr>
                </a:tc>
                <a:tc gridSpan="2">
                  <a:txBody>
                    <a:bodyPr/>
                    <a:lstStyle/>
                    <a:p>
                      <a:pPr marL="0" marR="0" algn="ctr">
                        <a:lnSpc>
                          <a:spcPct val="107000"/>
                        </a:lnSpc>
                        <a:spcAft>
                          <a:spcPts val="800"/>
                        </a:spcAft>
                      </a:pPr>
                      <a:r>
                        <a:rPr lang="en-GB" sz="2000" noProof="0" dirty="0">
                          <a:solidFill>
                            <a:schemeClr val="tx1"/>
                          </a:solidFill>
                          <a:effectLst/>
                        </a:rPr>
                        <a:t>Variation</a:t>
                      </a:r>
                      <a:endParaRPr lang="en-GB" sz="2000" noProof="0" dirty="0">
                        <a:solidFill>
                          <a:schemeClr val="tx1"/>
                        </a:solidFill>
                        <a:effectLst/>
                        <a:latin typeface="Garamond" panose="02020404030301010803" pitchFamily="18" charset="0"/>
                        <a:ea typeface="Calibri" panose="020F0502020204030204" pitchFamily="34" charset="0"/>
                        <a:cs typeface="Arial" panose="020B0604020202020204" pitchFamily="34" charset="0"/>
                      </a:endParaRPr>
                    </a:p>
                  </a:txBody>
                  <a:tcPr marL="68580" marR="68580" marT="0" marB="0" anchor="b">
                    <a:solidFill>
                      <a:srgbClr val="D6DCE5"/>
                    </a:solidFill>
                  </a:tcPr>
                </a:tc>
                <a:tc hMerge="1">
                  <a:txBody>
                    <a:bodyPr/>
                    <a:lstStyle/>
                    <a:p>
                      <a:endParaRPr lang="en-US"/>
                    </a:p>
                  </a:txBody>
                  <a:tcPr/>
                </a:tc>
                <a:extLst>
                  <a:ext uri="{0D108BD9-81ED-4DB2-BD59-A6C34878D82A}">
                    <a16:rowId xmlns:a16="http://schemas.microsoft.com/office/drawing/2014/main" val="3474689305"/>
                  </a:ext>
                </a:extLst>
              </a:tr>
              <a:tr h="117963">
                <a:tc vMerge="1">
                  <a:txBody>
                    <a:bodyPr/>
                    <a:lstStyle/>
                    <a:p>
                      <a:endParaRPr lang="en-US"/>
                    </a:p>
                  </a:txBody>
                  <a:tcPr/>
                </a:tc>
                <a:tc>
                  <a:txBody>
                    <a:bodyPr/>
                    <a:lstStyle/>
                    <a:p>
                      <a:pPr marL="0" marR="0">
                        <a:lnSpc>
                          <a:spcPct val="107000"/>
                        </a:lnSpc>
                        <a:spcAft>
                          <a:spcPts val="800"/>
                        </a:spcAft>
                      </a:pPr>
                      <a:r>
                        <a:rPr lang="en-GB" sz="2000" noProof="0" dirty="0">
                          <a:effectLst/>
                        </a:rPr>
                        <a:t> </a:t>
                      </a:r>
                      <a:endParaRPr lang="en-GB" sz="2000" noProof="0" dirty="0">
                        <a:effectLst/>
                        <a:latin typeface="Garamond" panose="02020404030301010803" pitchFamily="18" charset="0"/>
                        <a:ea typeface="Calibri" panose="020F0502020204030204" pitchFamily="34" charset="0"/>
                        <a:cs typeface="Arial" panose="020B0604020202020204" pitchFamily="34" charset="0"/>
                      </a:endParaRPr>
                    </a:p>
                  </a:txBody>
                  <a:tcPr marL="68580" marR="68580" marT="0" marB="0" anchor="b">
                    <a:solidFill>
                      <a:schemeClr val="bg1">
                        <a:lumMod val="75000"/>
                      </a:schemeClr>
                    </a:solidFill>
                  </a:tcPr>
                </a:tc>
                <a:tc>
                  <a:txBody>
                    <a:bodyPr/>
                    <a:lstStyle/>
                    <a:p>
                      <a:pPr marL="0" marR="0" algn="ctr">
                        <a:lnSpc>
                          <a:spcPct val="107000"/>
                        </a:lnSpc>
                        <a:spcAft>
                          <a:spcPts val="800"/>
                        </a:spcAft>
                      </a:pPr>
                      <a:r>
                        <a:rPr lang="en-GB" sz="2000" noProof="0" dirty="0">
                          <a:effectLst/>
                        </a:rPr>
                        <a:t>USD billion</a:t>
                      </a:r>
                      <a:endParaRPr lang="en-GB" sz="2000" noProof="0" dirty="0">
                        <a:effectLst/>
                        <a:latin typeface="Garamond" panose="02020404030301010803" pitchFamily="18" charset="0"/>
                        <a:ea typeface="Calibri" panose="020F0502020204030204" pitchFamily="34" charset="0"/>
                        <a:cs typeface="Arial" panose="020B0604020202020204" pitchFamily="34" charset="0"/>
                      </a:endParaRPr>
                    </a:p>
                  </a:txBody>
                  <a:tcPr marL="68580" marR="68580" marT="0" marB="0" anchor="b">
                    <a:solidFill>
                      <a:schemeClr val="bg1">
                        <a:lumMod val="75000"/>
                      </a:schemeClr>
                    </a:solidFill>
                  </a:tcPr>
                </a:tc>
                <a:tc>
                  <a:txBody>
                    <a:bodyPr/>
                    <a:lstStyle/>
                    <a:p>
                      <a:pPr marL="0" marR="0" algn="ctr">
                        <a:lnSpc>
                          <a:spcPct val="107000"/>
                        </a:lnSpc>
                        <a:spcAft>
                          <a:spcPts val="800"/>
                        </a:spcAft>
                      </a:pPr>
                      <a:r>
                        <a:rPr lang="en-GB" sz="2000" noProof="0" dirty="0">
                          <a:effectLst/>
                        </a:rPr>
                        <a:t>%</a:t>
                      </a:r>
                      <a:endParaRPr lang="en-GB" sz="2000" noProof="0" dirty="0">
                        <a:effectLst/>
                        <a:latin typeface="Garamond" panose="02020404030301010803" pitchFamily="18" charset="0"/>
                        <a:ea typeface="Calibri" panose="020F0502020204030204" pitchFamily="34" charset="0"/>
                        <a:cs typeface="Arial" panose="020B0604020202020204" pitchFamily="34" charset="0"/>
                      </a:endParaRPr>
                    </a:p>
                  </a:txBody>
                  <a:tcPr marL="68580" marR="68580" marT="0" marB="0" anchor="b">
                    <a:solidFill>
                      <a:schemeClr val="bg1">
                        <a:lumMod val="75000"/>
                      </a:schemeClr>
                    </a:solidFill>
                  </a:tcPr>
                </a:tc>
                <a:extLst>
                  <a:ext uri="{0D108BD9-81ED-4DB2-BD59-A6C34878D82A}">
                    <a16:rowId xmlns:a16="http://schemas.microsoft.com/office/drawing/2014/main" val="1740496573"/>
                  </a:ext>
                </a:extLst>
              </a:tr>
              <a:tr h="501200">
                <a:tc rowSpan="2">
                  <a:txBody>
                    <a:bodyPr/>
                    <a:lstStyle/>
                    <a:p>
                      <a:pPr marL="0" marR="0">
                        <a:lnSpc>
                          <a:spcPct val="107000"/>
                        </a:lnSpc>
                        <a:spcAft>
                          <a:spcPts val="800"/>
                        </a:spcAft>
                      </a:pPr>
                      <a:r>
                        <a:rPr lang="en-GB" sz="2000" noProof="0" dirty="0">
                          <a:solidFill>
                            <a:schemeClr val="tx1"/>
                          </a:solidFill>
                          <a:effectLst/>
                        </a:rPr>
                        <a:t>Non-processed agri-food</a:t>
                      </a:r>
                      <a:endParaRPr lang="en-GB" sz="2000" noProof="0" dirty="0">
                        <a:solidFill>
                          <a:schemeClr val="tx1"/>
                        </a:solidFill>
                        <a:effectLst/>
                        <a:latin typeface="Garamond" panose="02020404030301010803" pitchFamily="18" charset="0"/>
                        <a:ea typeface="Calibri" panose="020F0502020204030204" pitchFamily="34" charset="0"/>
                        <a:cs typeface="Arial" panose="020B0604020202020204" pitchFamily="34" charset="0"/>
                      </a:endParaRPr>
                    </a:p>
                  </a:txBody>
                  <a:tcPr marL="68580" marR="68580" marT="0" marB="0" anchor="ctr">
                    <a:solidFill>
                      <a:srgbClr val="D6DCE5"/>
                    </a:solidFill>
                  </a:tcPr>
                </a:tc>
                <a:tc>
                  <a:txBody>
                    <a:bodyPr/>
                    <a:lstStyle/>
                    <a:p>
                      <a:pPr marL="0" marR="0">
                        <a:lnSpc>
                          <a:spcPct val="107000"/>
                        </a:lnSpc>
                        <a:spcAft>
                          <a:spcPts val="800"/>
                        </a:spcAft>
                      </a:pPr>
                      <a:r>
                        <a:rPr lang="en-GB" sz="2000" noProof="0" dirty="0">
                          <a:effectLst/>
                        </a:rPr>
                        <a:t>Final</a:t>
                      </a:r>
                      <a:endParaRPr lang="en-GB" sz="2000" noProof="0" dirty="0">
                        <a:effectLst/>
                        <a:latin typeface="Garamond" panose="02020404030301010803" pitchFamily="18" charset="0"/>
                        <a:ea typeface="Calibri" panose="020F0502020204030204" pitchFamily="34" charset="0"/>
                        <a:cs typeface="Arial" panose="020B0604020202020204" pitchFamily="34" charset="0"/>
                      </a:endParaRPr>
                    </a:p>
                  </a:txBody>
                  <a:tcPr marL="68580" marR="68580" marT="0" marB="0" anchor="b">
                    <a:solidFill>
                      <a:schemeClr val="bg2"/>
                    </a:solidFill>
                  </a:tcPr>
                </a:tc>
                <a:tc>
                  <a:txBody>
                    <a:bodyPr/>
                    <a:lstStyle/>
                    <a:p>
                      <a:pPr marL="0" marR="0" algn="ctr">
                        <a:lnSpc>
                          <a:spcPct val="107000"/>
                        </a:lnSpc>
                        <a:spcAft>
                          <a:spcPts val="800"/>
                        </a:spcAft>
                      </a:pPr>
                      <a:r>
                        <a:rPr lang="en-GB" sz="2000" noProof="0" dirty="0">
                          <a:effectLst/>
                        </a:rPr>
                        <a:t>7.1</a:t>
                      </a:r>
                      <a:endParaRPr lang="en-GB" sz="2000" noProof="0" dirty="0">
                        <a:effectLst/>
                        <a:latin typeface="Garamond" panose="02020404030301010803" pitchFamily="18" charset="0"/>
                        <a:ea typeface="Calibri" panose="020F0502020204030204" pitchFamily="34" charset="0"/>
                        <a:cs typeface="Arial" panose="020B0604020202020204" pitchFamily="34" charset="0"/>
                      </a:endParaRPr>
                    </a:p>
                  </a:txBody>
                  <a:tcPr marL="68580" marR="68580" marT="0" marB="0" anchor="b">
                    <a:solidFill>
                      <a:schemeClr val="bg2"/>
                    </a:solidFill>
                  </a:tcPr>
                </a:tc>
                <a:tc>
                  <a:txBody>
                    <a:bodyPr/>
                    <a:lstStyle/>
                    <a:p>
                      <a:pPr marL="0" marR="0" algn="ctr">
                        <a:lnSpc>
                          <a:spcPct val="107000"/>
                        </a:lnSpc>
                        <a:spcAft>
                          <a:spcPts val="800"/>
                        </a:spcAft>
                      </a:pPr>
                      <a:r>
                        <a:rPr lang="en-GB" sz="2000" noProof="0" dirty="0">
                          <a:effectLst/>
                        </a:rPr>
                        <a:t>81.6</a:t>
                      </a:r>
                      <a:endParaRPr lang="en-GB" sz="2000" noProof="0" dirty="0">
                        <a:effectLst/>
                        <a:latin typeface="Garamond" panose="02020404030301010803" pitchFamily="18" charset="0"/>
                        <a:ea typeface="Calibri" panose="020F0502020204030204" pitchFamily="34" charset="0"/>
                        <a:cs typeface="Arial" panose="020B0604020202020204" pitchFamily="34" charset="0"/>
                      </a:endParaRPr>
                    </a:p>
                  </a:txBody>
                  <a:tcPr marL="68580" marR="68580" marT="0" marB="0" anchor="b">
                    <a:solidFill>
                      <a:schemeClr val="bg2"/>
                    </a:solidFill>
                  </a:tcPr>
                </a:tc>
                <a:extLst>
                  <a:ext uri="{0D108BD9-81ED-4DB2-BD59-A6C34878D82A}">
                    <a16:rowId xmlns:a16="http://schemas.microsoft.com/office/drawing/2014/main" val="3620072521"/>
                  </a:ext>
                </a:extLst>
              </a:tr>
              <a:tr h="501200">
                <a:tc vMerge="1">
                  <a:txBody>
                    <a:bodyPr/>
                    <a:lstStyle/>
                    <a:p>
                      <a:endParaRPr lang="en-US"/>
                    </a:p>
                  </a:txBody>
                  <a:tcPr/>
                </a:tc>
                <a:tc>
                  <a:txBody>
                    <a:bodyPr/>
                    <a:lstStyle/>
                    <a:p>
                      <a:pPr marL="0" marR="0">
                        <a:lnSpc>
                          <a:spcPct val="107000"/>
                        </a:lnSpc>
                        <a:spcAft>
                          <a:spcPts val="800"/>
                        </a:spcAft>
                      </a:pPr>
                      <a:r>
                        <a:rPr lang="en-GB" sz="2000" noProof="0" dirty="0">
                          <a:effectLst/>
                        </a:rPr>
                        <a:t>Intermediate</a:t>
                      </a:r>
                      <a:endParaRPr lang="en-GB" sz="2000" noProof="0" dirty="0">
                        <a:effectLst/>
                        <a:latin typeface="Garamond" panose="02020404030301010803" pitchFamily="18" charset="0"/>
                        <a:ea typeface="Calibri" panose="020F0502020204030204" pitchFamily="34" charset="0"/>
                        <a:cs typeface="Arial" panose="020B0604020202020204" pitchFamily="34" charset="0"/>
                      </a:endParaRPr>
                    </a:p>
                  </a:txBody>
                  <a:tcPr marL="68580" marR="68580" marT="0" marB="0" anchor="b">
                    <a:solidFill>
                      <a:schemeClr val="bg1">
                        <a:lumMod val="75000"/>
                      </a:schemeClr>
                    </a:solidFill>
                  </a:tcPr>
                </a:tc>
                <a:tc>
                  <a:txBody>
                    <a:bodyPr/>
                    <a:lstStyle/>
                    <a:p>
                      <a:pPr marL="0" marR="0" algn="ctr">
                        <a:lnSpc>
                          <a:spcPct val="107000"/>
                        </a:lnSpc>
                        <a:spcAft>
                          <a:spcPts val="800"/>
                        </a:spcAft>
                      </a:pPr>
                      <a:r>
                        <a:rPr lang="en-GB" sz="2000" noProof="0" dirty="0">
                          <a:effectLst/>
                        </a:rPr>
                        <a:t>3.9</a:t>
                      </a:r>
                      <a:endParaRPr lang="en-GB" sz="2000" noProof="0" dirty="0">
                        <a:effectLst/>
                        <a:latin typeface="Garamond" panose="02020404030301010803" pitchFamily="18" charset="0"/>
                        <a:ea typeface="Calibri" panose="020F0502020204030204" pitchFamily="34" charset="0"/>
                        <a:cs typeface="Arial" panose="020B0604020202020204" pitchFamily="34" charset="0"/>
                      </a:endParaRPr>
                    </a:p>
                  </a:txBody>
                  <a:tcPr marL="68580" marR="68580" marT="0" marB="0" anchor="b">
                    <a:solidFill>
                      <a:schemeClr val="bg1">
                        <a:lumMod val="75000"/>
                      </a:schemeClr>
                    </a:solidFill>
                  </a:tcPr>
                </a:tc>
                <a:tc>
                  <a:txBody>
                    <a:bodyPr/>
                    <a:lstStyle/>
                    <a:p>
                      <a:pPr marL="0" marR="0" algn="ctr">
                        <a:lnSpc>
                          <a:spcPct val="107000"/>
                        </a:lnSpc>
                        <a:spcAft>
                          <a:spcPts val="800"/>
                        </a:spcAft>
                      </a:pPr>
                      <a:r>
                        <a:rPr lang="en-GB" sz="2000" noProof="0" dirty="0">
                          <a:effectLst/>
                        </a:rPr>
                        <a:t>30.6</a:t>
                      </a:r>
                      <a:endParaRPr lang="en-GB" sz="2000" noProof="0" dirty="0">
                        <a:effectLst/>
                        <a:latin typeface="Garamond" panose="02020404030301010803" pitchFamily="18" charset="0"/>
                        <a:ea typeface="Calibri" panose="020F0502020204030204" pitchFamily="34" charset="0"/>
                        <a:cs typeface="Arial" panose="020B0604020202020204" pitchFamily="34" charset="0"/>
                      </a:endParaRPr>
                    </a:p>
                  </a:txBody>
                  <a:tcPr marL="68580" marR="68580" marT="0" marB="0" anchor="b">
                    <a:solidFill>
                      <a:schemeClr val="bg1">
                        <a:lumMod val="75000"/>
                      </a:schemeClr>
                    </a:solidFill>
                  </a:tcPr>
                </a:tc>
                <a:extLst>
                  <a:ext uri="{0D108BD9-81ED-4DB2-BD59-A6C34878D82A}">
                    <a16:rowId xmlns:a16="http://schemas.microsoft.com/office/drawing/2014/main" val="2677265292"/>
                  </a:ext>
                </a:extLst>
              </a:tr>
              <a:tr h="501200">
                <a:tc rowSpan="2">
                  <a:txBody>
                    <a:bodyPr/>
                    <a:lstStyle/>
                    <a:p>
                      <a:pPr marL="0" marR="0">
                        <a:lnSpc>
                          <a:spcPct val="107000"/>
                        </a:lnSpc>
                        <a:spcAft>
                          <a:spcPts val="800"/>
                        </a:spcAft>
                      </a:pPr>
                      <a:r>
                        <a:rPr lang="en-GB" sz="2000" noProof="0" dirty="0">
                          <a:solidFill>
                            <a:schemeClr val="tx1"/>
                          </a:solidFill>
                          <a:effectLst/>
                        </a:rPr>
                        <a:t>Processed agri-food</a:t>
                      </a:r>
                      <a:endParaRPr lang="en-GB" sz="2000" noProof="0" dirty="0">
                        <a:solidFill>
                          <a:schemeClr val="tx1"/>
                        </a:solidFill>
                        <a:effectLst/>
                        <a:latin typeface="Garamond" panose="02020404030301010803" pitchFamily="18" charset="0"/>
                        <a:ea typeface="Calibri" panose="020F0502020204030204" pitchFamily="34" charset="0"/>
                        <a:cs typeface="Arial" panose="020B0604020202020204" pitchFamily="34" charset="0"/>
                      </a:endParaRPr>
                    </a:p>
                  </a:txBody>
                  <a:tcPr marL="68580" marR="68580" marT="0" marB="0" anchor="ctr">
                    <a:solidFill>
                      <a:srgbClr val="D6DCE5"/>
                    </a:solidFill>
                  </a:tcPr>
                </a:tc>
                <a:tc>
                  <a:txBody>
                    <a:bodyPr/>
                    <a:lstStyle/>
                    <a:p>
                      <a:pPr marL="0" marR="0">
                        <a:lnSpc>
                          <a:spcPct val="107000"/>
                        </a:lnSpc>
                        <a:spcAft>
                          <a:spcPts val="800"/>
                        </a:spcAft>
                      </a:pPr>
                      <a:r>
                        <a:rPr lang="en-GB" sz="2000" noProof="0" dirty="0">
                          <a:effectLst/>
                        </a:rPr>
                        <a:t>Final</a:t>
                      </a:r>
                      <a:endParaRPr lang="en-GB" sz="2000" noProof="0" dirty="0">
                        <a:effectLst/>
                        <a:latin typeface="Garamond" panose="02020404030301010803" pitchFamily="18" charset="0"/>
                        <a:ea typeface="Calibri" panose="020F0502020204030204" pitchFamily="34" charset="0"/>
                        <a:cs typeface="Arial" panose="020B0604020202020204" pitchFamily="34" charset="0"/>
                      </a:endParaRPr>
                    </a:p>
                  </a:txBody>
                  <a:tcPr marL="68580" marR="68580" marT="0" marB="0" anchor="b">
                    <a:solidFill>
                      <a:schemeClr val="bg2"/>
                    </a:solidFill>
                  </a:tcPr>
                </a:tc>
                <a:tc>
                  <a:txBody>
                    <a:bodyPr/>
                    <a:lstStyle/>
                    <a:p>
                      <a:pPr marL="0" marR="0" algn="ctr">
                        <a:lnSpc>
                          <a:spcPct val="107000"/>
                        </a:lnSpc>
                        <a:spcAft>
                          <a:spcPts val="800"/>
                        </a:spcAft>
                      </a:pPr>
                      <a:r>
                        <a:rPr lang="en-GB" sz="2000" noProof="0" dirty="0">
                          <a:effectLst/>
                        </a:rPr>
                        <a:t>35.2</a:t>
                      </a:r>
                      <a:endParaRPr lang="en-GB" sz="2000" noProof="0" dirty="0">
                        <a:effectLst/>
                        <a:latin typeface="Garamond" panose="02020404030301010803" pitchFamily="18" charset="0"/>
                        <a:ea typeface="Calibri" panose="020F0502020204030204" pitchFamily="34" charset="0"/>
                        <a:cs typeface="Arial" panose="020B0604020202020204" pitchFamily="34" charset="0"/>
                      </a:endParaRPr>
                    </a:p>
                  </a:txBody>
                  <a:tcPr marL="68580" marR="68580" marT="0" marB="0" anchor="b">
                    <a:solidFill>
                      <a:schemeClr val="bg2"/>
                    </a:solidFill>
                  </a:tcPr>
                </a:tc>
                <a:tc>
                  <a:txBody>
                    <a:bodyPr/>
                    <a:lstStyle/>
                    <a:p>
                      <a:pPr marL="0" marR="0" algn="ctr">
                        <a:lnSpc>
                          <a:spcPct val="107000"/>
                        </a:lnSpc>
                        <a:spcAft>
                          <a:spcPts val="800"/>
                        </a:spcAft>
                      </a:pPr>
                      <a:r>
                        <a:rPr lang="en-GB" sz="2000" noProof="0" dirty="0">
                          <a:effectLst/>
                        </a:rPr>
                        <a:t>62.8</a:t>
                      </a:r>
                      <a:endParaRPr lang="en-GB" sz="2000" noProof="0" dirty="0">
                        <a:effectLst/>
                        <a:latin typeface="Garamond" panose="02020404030301010803" pitchFamily="18" charset="0"/>
                        <a:ea typeface="Calibri" panose="020F0502020204030204" pitchFamily="34" charset="0"/>
                        <a:cs typeface="Arial" panose="020B0604020202020204" pitchFamily="34" charset="0"/>
                      </a:endParaRPr>
                    </a:p>
                  </a:txBody>
                  <a:tcPr marL="68580" marR="68580" marT="0" marB="0" anchor="b">
                    <a:solidFill>
                      <a:schemeClr val="bg2"/>
                    </a:solidFill>
                  </a:tcPr>
                </a:tc>
                <a:extLst>
                  <a:ext uri="{0D108BD9-81ED-4DB2-BD59-A6C34878D82A}">
                    <a16:rowId xmlns:a16="http://schemas.microsoft.com/office/drawing/2014/main" val="3777798958"/>
                  </a:ext>
                </a:extLst>
              </a:tr>
              <a:tr h="501200">
                <a:tc vMerge="1">
                  <a:txBody>
                    <a:bodyPr/>
                    <a:lstStyle/>
                    <a:p>
                      <a:endParaRPr lang="en-US"/>
                    </a:p>
                  </a:txBody>
                  <a:tcPr/>
                </a:tc>
                <a:tc>
                  <a:txBody>
                    <a:bodyPr/>
                    <a:lstStyle/>
                    <a:p>
                      <a:pPr marL="0" marR="0">
                        <a:lnSpc>
                          <a:spcPct val="107000"/>
                        </a:lnSpc>
                        <a:spcAft>
                          <a:spcPts val="800"/>
                        </a:spcAft>
                      </a:pPr>
                      <a:r>
                        <a:rPr lang="en-GB" sz="2000" noProof="0" dirty="0">
                          <a:effectLst/>
                        </a:rPr>
                        <a:t>Intermediate</a:t>
                      </a:r>
                      <a:endParaRPr lang="en-GB" sz="2000" noProof="0" dirty="0">
                        <a:effectLst/>
                        <a:latin typeface="Garamond" panose="02020404030301010803" pitchFamily="18" charset="0"/>
                        <a:ea typeface="Calibri" panose="020F0502020204030204" pitchFamily="34" charset="0"/>
                        <a:cs typeface="Arial" panose="020B0604020202020204" pitchFamily="34" charset="0"/>
                      </a:endParaRPr>
                    </a:p>
                  </a:txBody>
                  <a:tcPr marL="68580" marR="68580" marT="0" marB="0" anchor="b">
                    <a:solidFill>
                      <a:schemeClr val="bg1">
                        <a:lumMod val="75000"/>
                      </a:schemeClr>
                    </a:solidFill>
                  </a:tcPr>
                </a:tc>
                <a:tc>
                  <a:txBody>
                    <a:bodyPr/>
                    <a:lstStyle/>
                    <a:p>
                      <a:pPr marL="0" marR="0" algn="ctr">
                        <a:lnSpc>
                          <a:spcPct val="107000"/>
                        </a:lnSpc>
                        <a:spcAft>
                          <a:spcPts val="800"/>
                        </a:spcAft>
                      </a:pPr>
                      <a:r>
                        <a:rPr lang="en-GB" sz="2000" noProof="0" dirty="0">
                          <a:effectLst/>
                        </a:rPr>
                        <a:t>12.4</a:t>
                      </a:r>
                      <a:endParaRPr lang="en-GB" sz="2000" noProof="0" dirty="0">
                        <a:effectLst/>
                        <a:latin typeface="Garamond" panose="02020404030301010803" pitchFamily="18" charset="0"/>
                        <a:ea typeface="Calibri" panose="020F0502020204030204" pitchFamily="34" charset="0"/>
                        <a:cs typeface="Arial" panose="020B0604020202020204" pitchFamily="34" charset="0"/>
                      </a:endParaRPr>
                    </a:p>
                  </a:txBody>
                  <a:tcPr marL="68580" marR="68580" marT="0" marB="0" anchor="b">
                    <a:solidFill>
                      <a:schemeClr val="bg1">
                        <a:lumMod val="75000"/>
                      </a:schemeClr>
                    </a:solidFill>
                  </a:tcPr>
                </a:tc>
                <a:tc>
                  <a:txBody>
                    <a:bodyPr/>
                    <a:lstStyle/>
                    <a:p>
                      <a:pPr marL="0" marR="0" algn="ctr">
                        <a:lnSpc>
                          <a:spcPct val="107000"/>
                        </a:lnSpc>
                        <a:spcAft>
                          <a:spcPts val="800"/>
                        </a:spcAft>
                      </a:pPr>
                      <a:r>
                        <a:rPr lang="en-GB" sz="2000" noProof="0" dirty="0">
                          <a:effectLst/>
                        </a:rPr>
                        <a:t>59.7</a:t>
                      </a:r>
                      <a:endParaRPr lang="en-GB" sz="2000" noProof="0" dirty="0">
                        <a:effectLst/>
                        <a:latin typeface="Garamond" panose="02020404030301010803" pitchFamily="18" charset="0"/>
                        <a:ea typeface="Calibri" panose="020F0502020204030204" pitchFamily="34" charset="0"/>
                        <a:cs typeface="Arial" panose="020B0604020202020204" pitchFamily="34" charset="0"/>
                      </a:endParaRPr>
                    </a:p>
                  </a:txBody>
                  <a:tcPr marL="68580" marR="68580" marT="0" marB="0" anchor="b">
                    <a:solidFill>
                      <a:schemeClr val="bg1">
                        <a:lumMod val="75000"/>
                      </a:schemeClr>
                    </a:solidFill>
                  </a:tcPr>
                </a:tc>
                <a:extLst>
                  <a:ext uri="{0D108BD9-81ED-4DB2-BD59-A6C34878D82A}">
                    <a16:rowId xmlns:a16="http://schemas.microsoft.com/office/drawing/2014/main" val="960034961"/>
                  </a:ext>
                </a:extLst>
              </a:tr>
            </a:tbl>
          </a:graphicData>
        </a:graphic>
      </p:graphicFrame>
    </p:spTree>
    <p:extLst>
      <p:ext uri="{BB962C8B-B14F-4D97-AF65-F5344CB8AC3E}">
        <p14:creationId xmlns:p14="http://schemas.microsoft.com/office/powerpoint/2010/main" val="975926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7312E5-26D1-7C0A-8970-1AB3E9C47D2C}"/>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1D7C4AE-A985-5121-9A45-8997293D99D8}"/>
              </a:ext>
            </a:extLst>
          </p:cNvPr>
          <p:cNvSpPr>
            <a:spLocks noGrp="1"/>
          </p:cNvSpPr>
          <p:nvPr>
            <p:ph sz="half" idx="2"/>
          </p:nvPr>
        </p:nvSpPr>
        <p:spPr/>
        <p:txBody>
          <a:bodyPr/>
          <a:lstStyle/>
          <a:p>
            <a:pPr marL="0" indent="0">
              <a:buNone/>
            </a:pPr>
            <a:endParaRPr lang="en-GB" noProof="0" dirty="0"/>
          </a:p>
          <a:p>
            <a:pPr marL="0" indent="0">
              <a:buNone/>
            </a:pPr>
            <a:endParaRPr lang="en-GB" noProof="0" dirty="0"/>
          </a:p>
          <a:p>
            <a:pPr marL="0" indent="0">
              <a:buNone/>
            </a:pPr>
            <a:endParaRPr lang="en-GB" noProof="0" dirty="0"/>
          </a:p>
          <a:p>
            <a:pPr marL="0" indent="0">
              <a:buNone/>
            </a:pPr>
            <a:endParaRPr lang="en-GB" noProof="0" dirty="0"/>
          </a:p>
          <a:p>
            <a:pPr marL="0" indent="0">
              <a:buNone/>
            </a:pPr>
            <a:endParaRPr lang="en-GB" noProof="0" dirty="0"/>
          </a:p>
          <a:p>
            <a:pPr marL="0" indent="0">
              <a:buNone/>
            </a:pPr>
            <a:r>
              <a:rPr lang="en-GB" sz="4000" b="1" noProof="0" dirty="0">
                <a:solidFill>
                  <a:srgbClr val="033B74"/>
                </a:solidFill>
              </a:rPr>
              <a:t>Foundations for Long-</a:t>
            </a:r>
            <a:r>
              <a:rPr lang="en-GB" sz="4000" b="1" dirty="0">
                <a:solidFill>
                  <a:srgbClr val="033B74"/>
                </a:solidFill>
              </a:rPr>
              <a:t>Term Sustained </a:t>
            </a:r>
            <a:r>
              <a:rPr lang="en-GB" sz="4000" b="1" noProof="0" dirty="0">
                <a:solidFill>
                  <a:srgbClr val="033B74"/>
                </a:solidFill>
              </a:rPr>
              <a:t>Economic Growth? </a:t>
            </a:r>
          </a:p>
        </p:txBody>
      </p:sp>
    </p:spTree>
    <p:extLst>
      <p:ext uri="{BB962C8B-B14F-4D97-AF65-F5344CB8AC3E}">
        <p14:creationId xmlns:p14="http://schemas.microsoft.com/office/powerpoint/2010/main" val="21007328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124684-E098-45FE-8B01-6021113A7210}"/>
              </a:ext>
            </a:extLst>
          </p:cNvPr>
          <p:cNvSpPr>
            <a:spLocks noGrp="1"/>
          </p:cNvSpPr>
          <p:nvPr>
            <p:ph type="title"/>
          </p:nvPr>
        </p:nvSpPr>
        <p:spPr/>
        <p:txBody>
          <a:bodyPr/>
          <a:lstStyle/>
          <a:p>
            <a:pPr algn="ctr"/>
            <a:r>
              <a:rPr lang="en-GB" dirty="0"/>
              <a:t>A large variation in long-run growth performance…Why?</a:t>
            </a:r>
          </a:p>
        </p:txBody>
      </p:sp>
      <p:graphicFrame>
        <p:nvGraphicFramePr>
          <p:cNvPr id="4" name="Chart 3">
            <a:extLst>
              <a:ext uri="{FF2B5EF4-FFF2-40B4-BE49-F238E27FC236}">
                <a16:creationId xmlns:a16="http://schemas.microsoft.com/office/drawing/2014/main" id="{7410BFE1-BE09-963B-C480-90E8472ECF22}"/>
              </a:ext>
            </a:extLst>
          </p:cNvPr>
          <p:cNvGraphicFramePr>
            <a:graphicFrameLocks/>
          </p:cNvGraphicFramePr>
          <p:nvPr>
            <p:extLst>
              <p:ext uri="{D42A27DB-BD31-4B8C-83A1-F6EECF244321}">
                <p14:modId xmlns:p14="http://schemas.microsoft.com/office/powerpoint/2010/main" val="4135889184"/>
              </p:ext>
            </p:extLst>
          </p:nvPr>
        </p:nvGraphicFramePr>
        <p:xfrm>
          <a:off x="231006" y="1193532"/>
          <a:ext cx="7546207" cy="5091373"/>
        </p:xfrm>
        <a:graphic>
          <a:graphicData uri="http://schemas.openxmlformats.org/drawingml/2006/chart">
            <c:chart xmlns:c="http://schemas.openxmlformats.org/drawingml/2006/chart" xmlns:r="http://schemas.openxmlformats.org/officeDocument/2006/relationships" r:id="rId3"/>
          </a:graphicData>
        </a:graphic>
      </p:graphicFrame>
      <p:pic>
        <p:nvPicPr>
          <p:cNvPr id="8" name="Graphic 7" descr="Questions with solid fill">
            <a:extLst>
              <a:ext uri="{FF2B5EF4-FFF2-40B4-BE49-F238E27FC236}">
                <a16:creationId xmlns:a16="http://schemas.microsoft.com/office/drawing/2014/main" id="{B773F77C-D86E-53C1-C1B5-E71F8FCDF7C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555832" y="1034715"/>
            <a:ext cx="5091373" cy="5091373"/>
          </a:xfrm>
          <a:prstGeom prst="rect">
            <a:avLst/>
          </a:prstGeom>
        </p:spPr>
      </p:pic>
      <p:sp>
        <p:nvSpPr>
          <p:cNvPr id="3" name="TextBox 2">
            <a:extLst>
              <a:ext uri="{FF2B5EF4-FFF2-40B4-BE49-F238E27FC236}">
                <a16:creationId xmlns:a16="http://schemas.microsoft.com/office/drawing/2014/main" id="{A1622F58-6EE9-46EE-BB90-8FA085562893}"/>
              </a:ext>
            </a:extLst>
          </p:cNvPr>
          <p:cNvSpPr txBox="1"/>
          <p:nvPr/>
        </p:nvSpPr>
        <p:spPr>
          <a:xfrm>
            <a:off x="1029903" y="818147"/>
            <a:ext cx="5861785" cy="369332"/>
          </a:xfrm>
          <a:prstGeom prst="rect">
            <a:avLst/>
          </a:prstGeom>
          <a:noFill/>
        </p:spPr>
        <p:txBody>
          <a:bodyPr wrap="square" rtlCol="0">
            <a:spAutoFit/>
          </a:bodyPr>
          <a:lstStyle/>
          <a:p>
            <a:r>
              <a:rPr lang="en-GB" dirty="0"/>
              <a:t>GDP per capita (constant prices), 1970 to 2023</a:t>
            </a:r>
          </a:p>
        </p:txBody>
      </p:sp>
    </p:spTree>
    <p:extLst>
      <p:ext uri="{BB962C8B-B14F-4D97-AF65-F5344CB8AC3E}">
        <p14:creationId xmlns:p14="http://schemas.microsoft.com/office/powerpoint/2010/main" val="1521977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graphicEl>
                                              <a:chart seriesIdx="-3" categoryIdx="-3" bldStep="gridLegend"/>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graphicEl>
                                              <a:chart seriesIdx="0" categoryIdx="-4" bldStep="series"/>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graphicEl>
                                              <a:chart seriesIdx="1" categoryIdx="-4" bldStep="series"/>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graphicEl>
                                              <a:chart seriesIdx="2" categoryIdx="-4" bldStep="series"/>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graphicEl>
                                              <a:chart seriesIdx="3" categoryIdx="-4" bldStep="series"/>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graphicEl>
                                              <a:chart seriesIdx="4" categoryIdx="-4" bldStep="series"/>
                                            </p:graphic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graphicEl>
                                              <a:chart seriesIdx="5" categoryIdx="-4" bldStep="series"/>
                                            </p:graphic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
                                            <p:graphicEl>
                                              <a:chart seriesIdx="6" categoryIdx="-4" bldStep="series"/>
                                            </p:graphic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
                                            <p:graphicEl>
                                              <a:chart seriesIdx="7" categoryIdx="-4" bldStep="series"/>
                                            </p:graphic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
                                            <p:graphicEl>
                                              <a:chart seriesIdx="8" categoryIdx="-4" bldStep="series"/>
                                            </p:graphic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4">
                                            <p:graphicEl>
                                              <a:chart seriesIdx="9" categoryIdx="-4" bldStep="series"/>
                                            </p:graphic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4">
                                            <p:graphicEl>
                                              <a:chart seriesIdx="10" categoryIdx="-4" bldStep="series"/>
                                            </p:graphic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4">
                                            <p:graphicEl>
                                              <a:chart seriesIdx="11" categoryIdx="-4" bldStep="series"/>
                                            </p:graphic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4">
                                            <p:graphicEl>
                                              <a:chart seriesIdx="12" categoryIdx="-4" bldStep="series"/>
                                            </p:graphic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4">
                                            <p:graphicEl>
                                              <a:chart seriesIdx="13" categoryIdx="-4" bldStep="series"/>
                                            </p:graphic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Chart bld="series"/>
        </p:bldSub>
      </p:bldGraphic>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B29A21-F253-BFAC-78A2-7AC87D90CD5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F856CBA-1E4E-D774-4C39-1AB2F1E77456}"/>
              </a:ext>
            </a:extLst>
          </p:cNvPr>
          <p:cNvSpPr>
            <a:spLocks noGrp="1" noRot="1" noMove="1" noResize="1" noEditPoints="1" noAdjustHandles="1" noChangeArrowheads="1" noChangeShapeType="1"/>
          </p:cNvSpPr>
          <p:nvPr>
            <p:ph type="title"/>
          </p:nvPr>
        </p:nvSpPr>
        <p:spPr>
          <a:xfrm>
            <a:off x="370112" y="95292"/>
            <a:ext cx="11451773" cy="585746"/>
          </a:xfrm>
        </p:spPr>
        <p:txBody>
          <a:bodyPr/>
          <a:lstStyle/>
          <a:p>
            <a:pPr algn="ctr"/>
            <a:r>
              <a:rPr lang="en-US" dirty="0"/>
              <a:t>Three pre-conditions for sustained economic diversification…</a:t>
            </a:r>
            <a:endParaRPr lang="en-GB" dirty="0"/>
          </a:p>
        </p:txBody>
      </p:sp>
      <p:grpSp>
        <p:nvGrpSpPr>
          <p:cNvPr id="30" name="Group 29">
            <a:extLst>
              <a:ext uri="{FF2B5EF4-FFF2-40B4-BE49-F238E27FC236}">
                <a16:creationId xmlns:a16="http://schemas.microsoft.com/office/drawing/2014/main" id="{82C25A4E-8CE1-11CC-FDD3-D4F2BBBE6A0D}"/>
              </a:ext>
            </a:extLst>
          </p:cNvPr>
          <p:cNvGrpSpPr/>
          <p:nvPr/>
        </p:nvGrpSpPr>
        <p:grpSpPr>
          <a:xfrm>
            <a:off x="1616528" y="3354702"/>
            <a:ext cx="8958944" cy="772888"/>
            <a:chOff x="1616528" y="3354702"/>
            <a:chExt cx="8958944" cy="772888"/>
          </a:xfrm>
        </p:grpSpPr>
        <p:sp>
          <p:nvSpPr>
            <p:cNvPr id="11" name="Rectangle 10">
              <a:extLst>
                <a:ext uri="{FF2B5EF4-FFF2-40B4-BE49-F238E27FC236}">
                  <a16:creationId xmlns:a16="http://schemas.microsoft.com/office/drawing/2014/main" id="{71DF3000-56B7-9A1F-4C42-48CC2A2F5CBD}"/>
                </a:ext>
              </a:extLst>
            </p:cNvPr>
            <p:cNvSpPr/>
            <p:nvPr/>
          </p:nvSpPr>
          <p:spPr>
            <a:xfrm>
              <a:off x="2889912" y="3354702"/>
              <a:ext cx="7685560" cy="757034"/>
            </a:xfrm>
            <a:prstGeom prst="rect">
              <a:avLst/>
            </a:prstGeom>
            <a:no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800" dirty="0">
                  <a:solidFill>
                    <a:schemeClr val="tx1"/>
                  </a:solidFill>
                </a:rPr>
                <a:t>Demographic Transition</a:t>
              </a:r>
              <a:endParaRPr lang="en-GB" sz="2800" dirty="0">
                <a:solidFill>
                  <a:schemeClr val="tx1"/>
                </a:solidFill>
              </a:endParaRPr>
            </a:p>
          </p:txBody>
        </p:sp>
        <p:pic>
          <p:nvPicPr>
            <p:cNvPr id="15" name="Graphic 14" descr="Group of people with solid fill">
              <a:extLst>
                <a:ext uri="{FF2B5EF4-FFF2-40B4-BE49-F238E27FC236}">
                  <a16:creationId xmlns:a16="http://schemas.microsoft.com/office/drawing/2014/main" id="{0444CD5E-548C-685D-FD27-14C75B2DF57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616528" y="3354702"/>
              <a:ext cx="772888" cy="772888"/>
            </a:xfrm>
            <a:prstGeom prst="rect">
              <a:avLst/>
            </a:prstGeom>
          </p:spPr>
        </p:pic>
      </p:grpSp>
      <p:grpSp>
        <p:nvGrpSpPr>
          <p:cNvPr id="31" name="Group 30">
            <a:extLst>
              <a:ext uri="{FF2B5EF4-FFF2-40B4-BE49-F238E27FC236}">
                <a16:creationId xmlns:a16="http://schemas.microsoft.com/office/drawing/2014/main" id="{D6988F12-CF94-48C2-95D3-708F3CA84FB1}"/>
              </a:ext>
            </a:extLst>
          </p:cNvPr>
          <p:cNvGrpSpPr/>
          <p:nvPr/>
        </p:nvGrpSpPr>
        <p:grpSpPr>
          <a:xfrm>
            <a:off x="1616528" y="4408414"/>
            <a:ext cx="8958944" cy="757034"/>
            <a:chOff x="1616528" y="4408414"/>
            <a:chExt cx="8958944" cy="757034"/>
          </a:xfrm>
        </p:grpSpPr>
        <p:sp>
          <p:nvSpPr>
            <p:cNvPr id="12" name="Rectangle 11">
              <a:extLst>
                <a:ext uri="{FF2B5EF4-FFF2-40B4-BE49-F238E27FC236}">
                  <a16:creationId xmlns:a16="http://schemas.microsoft.com/office/drawing/2014/main" id="{0714CD12-BC99-4613-1B91-CC4B9D74B14C}"/>
                </a:ext>
              </a:extLst>
            </p:cNvPr>
            <p:cNvSpPr/>
            <p:nvPr/>
          </p:nvSpPr>
          <p:spPr>
            <a:xfrm>
              <a:off x="2889912" y="4408414"/>
              <a:ext cx="7685560" cy="757034"/>
            </a:xfrm>
            <a:prstGeom prst="rect">
              <a:avLst/>
            </a:prstGeom>
            <a:no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800" dirty="0">
                  <a:solidFill>
                    <a:schemeClr val="tx1"/>
                  </a:solidFill>
                </a:rPr>
                <a:t>Access to Cheap and Reliable Electricity</a:t>
              </a:r>
              <a:endParaRPr lang="en-GB" sz="2800" dirty="0">
                <a:solidFill>
                  <a:schemeClr val="tx1"/>
                </a:solidFill>
              </a:endParaRPr>
            </a:p>
          </p:txBody>
        </p:sp>
        <p:pic>
          <p:nvPicPr>
            <p:cNvPr id="17" name="Graphic 16" descr="Lightbulb with solid fill">
              <a:extLst>
                <a:ext uri="{FF2B5EF4-FFF2-40B4-BE49-F238E27FC236}">
                  <a16:creationId xmlns:a16="http://schemas.microsoft.com/office/drawing/2014/main" id="{7EF05A33-898C-1806-30E9-C96AD7B07D4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616528" y="4438290"/>
              <a:ext cx="697936" cy="697936"/>
            </a:xfrm>
            <a:prstGeom prst="rect">
              <a:avLst/>
            </a:prstGeom>
          </p:spPr>
        </p:pic>
      </p:grpSp>
      <p:grpSp>
        <p:nvGrpSpPr>
          <p:cNvPr id="32" name="Group 31">
            <a:extLst>
              <a:ext uri="{FF2B5EF4-FFF2-40B4-BE49-F238E27FC236}">
                <a16:creationId xmlns:a16="http://schemas.microsoft.com/office/drawing/2014/main" id="{7098BD84-CEB3-038A-E5FA-C3235DF5BE95}"/>
              </a:ext>
            </a:extLst>
          </p:cNvPr>
          <p:cNvGrpSpPr/>
          <p:nvPr/>
        </p:nvGrpSpPr>
        <p:grpSpPr>
          <a:xfrm>
            <a:off x="1616528" y="5446926"/>
            <a:ext cx="8958943" cy="772234"/>
            <a:chOff x="1616528" y="5446926"/>
            <a:chExt cx="8958943" cy="772234"/>
          </a:xfrm>
        </p:grpSpPr>
        <p:sp>
          <p:nvSpPr>
            <p:cNvPr id="13" name="Rectangle 12">
              <a:extLst>
                <a:ext uri="{FF2B5EF4-FFF2-40B4-BE49-F238E27FC236}">
                  <a16:creationId xmlns:a16="http://schemas.microsoft.com/office/drawing/2014/main" id="{847B6196-F0D3-0F32-D774-E3343ACE5C6E}"/>
                </a:ext>
              </a:extLst>
            </p:cNvPr>
            <p:cNvSpPr/>
            <p:nvPr/>
          </p:nvSpPr>
          <p:spPr>
            <a:xfrm>
              <a:off x="2889912" y="5462126"/>
              <a:ext cx="7685559" cy="757034"/>
            </a:xfrm>
            <a:prstGeom prst="rect">
              <a:avLst/>
            </a:prstGeom>
            <a:noFill/>
            <a:ln>
              <a:solidFill>
                <a:srgbClr val="0BADD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800" dirty="0">
                  <a:solidFill>
                    <a:schemeClr val="tx1"/>
                  </a:solidFill>
                </a:rPr>
                <a:t>Education (Especially Literacy)</a:t>
              </a:r>
              <a:endParaRPr lang="en-GB" sz="2800" dirty="0">
                <a:solidFill>
                  <a:schemeClr val="tx1"/>
                </a:solidFill>
              </a:endParaRPr>
            </a:p>
          </p:txBody>
        </p:sp>
        <p:pic>
          <p:nvPicPr>
            <p:cNvPr id="19" name="Graphic 18" descr="Books with solid fill">
              <a:extLst>
                <a:ext uri="{FF2B5EF4-FFF2-40B4-BE49-F238E27FC236}">
                  <a16:creationId xmlns:a16="http://schemas.microsoft.com/office/drawing/2014/main" id="{047B1C8D-2615-C7BF-3556-0C45F51847AD}"/>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616528" y="5446926"/>
              <a:ext cx="697936" cy="697936"/>
            </a:xfrm>
            <a:prstGeom prst="rect">
              <a:avLst/>
            </a:prstGeom>
          </p:spPr>
        </p:pic>
      </p:grpSp>
      <p:sp>
        <p:nvSpPr>
          <p:cNvPr id="26" name="TextBox 25">
            <a:extLst>
              <a:ext uri="{FF2B5EF4-FFF2-40B4-BE49-F238E27FC236}">
                <a16:creationId xmlns:a16="http://schemas.microsoft.com/office/drawing/2014/main" id="{D283C737-3970-9CF9-E406-053B8884FFE2}"/>
              </a:ext>
            </a:extLst>
          </p:cNvPr>
          <p:cNvSpPr txBox="1"/>
          <p:nvPr/>
        </p:nvSpPr>
        <p:spPr>
          <a:xfrm>
            <a:off x="729342" y="863708"/>
            <a:ext cx="10570029" cy="2308324"/>
          </a:xfrm>
          <a:prstGeom prst="rect">
            <a:avLst/>
          </a:prstGeom>
          <a:noFill/>
        </p:spPr>
        <p:txBody>
          <a:bodyPr wrap="square">
            <a:spAutoFit/>
          </a:bodyPr>
          <a:lstStyle/>
          <a:p>
            <a:r>
              <a:rPr lang="en-US" sz="2400" dirty="0"/>
              <a:t>Robertson (2022) outlines a compelling framework for what needs to be in place for countries to </a:t>
            </a:r>
            <a:r>
              <a:rPr lang="en-US" sz="2400" b="1" dirty="0"/>
              <a:t>achieve sustained economic growth. </a:t>
            </a:r>
          </a:p>
          <a:p>
            <a:endParaRPr lang="en-US" sz="2400" dirty="0"/>
          </a:p>
          <a:p>
            <a:r>
              <a:rPr lang="en-US" sz="2400" dirty="0"/>
              <a:t>His key thesis is that historical development patterns can be explained and even predicted by a set of core preconditions, which he refers to as the foundations of development. These are…</a:t>
            </a:r>
          </a:p>
        </p:txBody>
      </p:sp>
    </p:spTree>
    <p:extLst>
      <p:ext uri="{BB962C8B-B14F-4D97-AF65-F5344CB8AC3E}">
        <p14:creationId xmlns:p14="http://schemas.microsoft.com/office/powerpoint/2010/main" val="251968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B53879-B862-2773-3D14-B2D851177597}"/>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0D78B2E-2797-A25F-8215-D96C62C8C774}"/>
              </a:ext>
            </a:extLst>
          </p:cNvPr>
          <p:cNvSpPr>
            <a:spLocks noGrp="1"/>
          </p:cNvSpPr>
          <p:nvPr>
            <p:ph sz="half" idx="2"/>
          </p:nvPr>
        </p:nvSpPr>
        <p:spPr/>
        <p:txBody>
          <a:bodyPr/>
          <a:lstStyle/>
          <a:p>
            <a:pPr marL="0" indent="0">
              <a:buNone/>
            </a:pPr>
            <a:endParaRPr lang="en-GB" noProof="0" dirty="0"/>
          </a:p>
          <a:p>
            <a:pPr marL="0" indent="0">
              <a:buNone/>
            </a:pPr>
            <a:endParaRPr lang="en-GB" noProof="0" dirty="0"/>
          </a:p>
          <a:p>
            <a:pPr marL="0" indent="0">
              <a:buNone/>
            </a:pPr>
            <a:endParaRPr lang="en-GB" noProof="0" dirty="0"/>
          </a:p>
          <a:p>
            <a:pPr marL="0" indent="0">
              <a:buNone/>
            </a:pPr>
            <a:endParaRPr lang="en-GB" noProof="0" dirty="0"/>
          </a:p>
          <a:p>
            <a:pPr marL="0" indent="0">
              <a:buNone/>
            </a:pPr>
            <a:endParaRPr lang="en-GB" noProof="0" dirty="0"/>
          </a:p>
          <a:p>
            <a:pPr marL="0" indent="0">
              <a:buNone/>
            </a:pPr>
            <a:r>
              <a:rPr lang="en-GB" sz="4000" b="1" noProof="0" dirty="0">
                <a:solidFill>
                  <a:srgbClr val="033B74"/>
                </a:solidFill>
              </a:rPr>
              <a:t>Demographic transitions and links to the financial sector</a:t>
            </a:r>
          </a:p>
        </p:txBody>
      </p:sp>
    </p:spTree>
    <p:extLst>
      <p:ext uri="{BB962C8B-B14F-4D97-AF65-F5344CB8AC3E}">
        <p14:creationId xmlns:p14="http://schemas.microsoft.com/office/powerpoint/2010/main" val="423447833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D3C843-B96E-6CB5-976D-6C7738E795A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8A9D06A-B074-CE18-D302-54B1CD1BCC5E}"/>
              </a:ext>
            </a:extLst>
          </p:cNvPr>
          <p:cNvSpPr>
            <a:spLocks noGrp="1" noRot="1" noMove="1" noResize="1" noEditPoints="1" noAdjustHandles="1" noChangeArrowheads="1" noChangeShapeType="1"/>
          </p:cNvSpPr>
          <p:nvPr>
            <p:ph type="title"/>
          </p:nvPr>
        </p:nvSpPr>
        <p:spPr>
          <a:xfrm>
            <a:off x="370112" y="95292"/>
            <a:ext cx="11451773" cy="585746"/>
          </a:xfrm>
        </p:spPr>
        <p:txBody>
          <a:bodyPr/>
          <a:lstStyle/>
          <a:p>
            <a:pPr algn="ctr"/>
            <a:r>
              <a:rPr lang="en-US" dirty="0"/>
              <a:t>Some Central Bank rates are high… </a:t>
            </a:r>
            <a:endParaRPr lang="en-GB" dirty="0"/>
          </a:p>
        </p:txBody>
      </p:sp>
      <p:grpSp>
        <p:nvGrpSpPr>
          <p:cNvPr id="25" name="Group 24">
            <a:extLst>
              <a:ext uri="{FF2B5EF4-FFF2-40B4-BE49-F238E27FC236}">
                <a16:creationId xmlns:a16="http://schemas.microsoft.com/office/drawing/2014/main" id="{1766C1EF-8E8D-0987-93B4-8C70FAE6717A}"/>
              </a:ext>
            </a:extLst>
          </p:cNvPr>
          <p:cNvGrpSpPr/>
          <p:nvPr/>
        </p:nvGrpSpPr>
        <p:grpSpPr>
          <a:xfrm>
            <a:off x="2569325" y="1018065"/>
            <a:ext cx="6182491" cy="794657"/>
            <a:chOff x="1023256" y="1055914"/>
            <a:chExt cx="6182491" cy="794657"/>
          </a:xfrm>
        </p:grpSpPr>
        <p:sp>
          <p:nvSpPr>
            <p:cNvPr id="9" name="Rectangle 8">
              <a:extLst>
                <a:ext uri="{FF2B5EF4-FFF2-40B4-BE49-F238E27FC236}">
                  <a16:creationId xmlns:a16="http://schemas.microsoft.com/office/drawing/2014/main" id="{9BC8E9BC-FB7A-A3DC-2EE4-6D8AC88C2D0F}"/>
                </a:ext>
              </a:extLst>
            </p:cNvPr>
            <p:cNvSpPr/>
            <p:nvPr/>
          </p:nvSpPr>
          <p:spPr>
            <a:xfrm>
              <a:off x="1023256" y="1055914"/>
              <a:ext cx="2307772" cy="794657"/>
            </a:xfrm>
            <a:prstGeom prst="rect">
              <a:avLst/>
            </a:prstGeom>
            <a:ln>
              <a:solidFill>
                <a:srgbClr val="0BADD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t>Ethiopia</a:t>
              </a:r>
              <a:endParaRPr lang="en-GB" sz="2800" dirty="0"/>
            </a:p>
          </p:txBody>
        </p:sp>
        <p:cxnSp>
          <p:nvCxnSpPr>
            <p:cNvPr id="15" name="Straight Arrow Connector 14">
              <a:extLst>
                <a:ext uri="{FF2B5EF4-FFF2-40B4-BE49-F238E27FC236}">
                  <a16:creationId xmlns:a16="http://schemas.microsoft.com/office/drawing/2014/main" id="{3F3E2D23-5C87-74C1-780E-71080951C0C5}"/>
                </a:ext>
              </a:extLst>
            </p:cNvPr>
            <p:cNvCxnSpPr/>
            <p:nvPr/>
          </p:nvCxnSpPr>
          <p:spPr>
            <a:xfrm>
              <a:off x="3472543" y="1458686"/>
              <a:ext cx="2373086"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0" name="TextBox 19">
              <a:extLst>
                <a:ext uri="{FF2B5EF4-FFF2-40B4-BE49-F238E27FC236}">
                  <a16:creationId xmlns:a16="http://schemas.microsoft.com/office/drawing/2014/main" id="{8B345827-F709-19EA-661E-7F58FC78A066}"/>
                </a:ext>
              </a:extLst>
            </p:cNvPr>
            <p:cNvSpPr txBox="1"/>
            <p:nvPr/>
          </p:nvSpPr>
          <p:spPr>
            <a:xfrm>
              <a:off x="5987144" y="1160854"/>
              <a:ext cx="1218603" cy="584775"/>
            </a:xfrm>
            <a:prstGeom prst="rect">
              <a:avLst/>
            </a:prstGeom>
            <a:noFill/>
          </p:spPr>
          <p:txBody>
            <a:bodyPr wrap="none" rtlCol="0">
              <a:spAutoFit/>
            </a:bodyPr>
            <a:lstStyle/>
            <a:p>
              <a:r>
                <a:rPr lang="en-US" sz="3200" b="1" dirty="0"/>
                <a:t>15.0%</a:t>
              </a:r>
              <a:endParaRPr lang="en-GB" sz="3200" b="1" dirty="0"/>
            </a:p>
          </p:txBody>
        </p:sp>
      </p:grpSp>
      <p:grpSp>
        <p:nvGrpSpPr>
          <p:cNvPr id="26" name="Group 25">
            <a:extLst>
              <a:ext uri="{FF2B5EF4-FFF2-40B4-BE49-F238E27FC236}">
                <a16:creationId xmlns:a16="http://schemas.microsoft.com/office/drawing/2014/main" id="{080146C1-C2E7-37EB-D062-9CD5741D0B1A}"/>
              </a:ext>
            </a:extLst>
          </p:cNvPr>
          <p:cNvGrpSpPr/>
          <p:nvPr/>
        </p:nvGrpSpPr>
        <p:grpSpPr>
          <a:xfrm>
            <a:off x="2558439" y="2068537"/>
            <a:ext cx="6193377" cy="794657"/>
            <a:chOff x="1012370" y="2106386"/>
            <a:chExt cx="6193377" cy="794657"/>
          </a:xfrm>
        </p:grpSpPr>
        <p:sp>
          <p:nvSpPr>
            <p:cNvPr id="10" name="Rectangle 9">
              <a:extLst>
                <a:ext uri="{FF2B5EF4-FFF2-40B4-BE49-F238E27FC236}">
                  <a16:creationId xmlns:a16="http://schemas.microsoft.com/office/drawing/2014/main" id="{1C10945D-6B44-53AB-B339-D90D097F705E}"/>
                </a:ext>
              </a:extLst>
            </p:cNvPr>
            <p:cNvSpPr/>
            <p:nvPr/>
          </p:nvSpPr>
          <p:spPr>
            <a:xfrm>
              <a:off x="1012370" y="2106386"/>
              <a:ext cx="2307772" cy="794657"/>
            </a:xfrm>
            <a:prstGeom prst="rect">
              <a:avLst/>
            </a:prstGeom>
            <a:solidFill>
              <a:schemeClr val="accent2"/>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t>Kenya</a:t>
              </a:r>
              <a:endParaRPr lang="en-GB" sz="2800" dirty="0"/>
            </a:p>
          </p:txBody>
        </p:sp>
        <p:cxnSp>
          <p:nvCxnSpPr>
            <p:cNvPr id="16" name="Straight Arrow Connector 15">
              <a:extLst>
                <a:ext uri="{FF2B5EF4-FFF2-40B4-BE49-F238E27FC236}">
                  <a16:creationId xmlns:a16="http://schemas.microsoft.com/office/drawing/2014/main" id="{51DB730D-A032-E65F-F811-A007BDB0CA95}"/>
                </a:ext>
              </a:extLst>
            </p:cNvPr>
            <p:cNvCxnSpPr/>
            <p:nvPr/>
          </p:nvCxnSpPr>
          <p:spPr>
            <a:xfrm>
              <a:off x="3472543" y="2492829"/>
              <a:ext cx="2373086"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1" name="TextBox 20">
              <a:extLst>
                <a:ext uri="{FF2B5EF4-FFF2-40B4-BE49-F238E27FC236}">
                  <a16:creationId xmlns:a16="http://schemas.microsoft.com/office/drawing/2014/main" id="{3B9996AD-516C-9AA1-4459-D3EE54D282E9}"/>
                </a:ext>
              </a:extLst>
            </p:cNvPr>
            <p:cNvSpPr txBox="1"/>
            <p:nvPr/>
          </p:nvSpPr>
          <p:spPr>
            <a:xfrm>
              <a:off x="5987144" y="2211326"/>
              <a:ext cx="1218603" cy="584775"/>
            </a:xfrm>
            <a:prstGeom prst="rect">
              <a:avLst/>
            </a:prstGeom>
            <a:noFill/>
          </p:spPr>
          <p:txBody>
            <a:bodyPr wrap="none" rtlCol="0">
              <a:spAutoFit/>
            </a:bodyPr>
            <a:lstStyle/>
            <a:p>
              <a:r>
                <a:rPr lang="en-US" sz="3200" b="1" dirty="0"/>
                <a:t>10.0%</a:t>
              </a:r>
              <a:endParaRPr lang="en-GB" sz="3200" b="1" dirty="0"/>
            </a:p>
          </p:txBody>
        </p:sp>
      </p:grpSp>
      <p:grpSp>
        <p:nvGrpSpPr>
          <p:cNvPr id="27" name="Group 26">
            <a:extLst>
              <a:ext uri="{FF2B5EF4-FFF2-40B4-BE49-F238E27FC236}">
                <a16:creationId xmlns:a16="http://schemas.microsoft.com/office/drawing/2014/main" id="{092E5BEE-720A-9394-BE0A-3DE4A66D5B70}"/>
              </a:ext>
            </a:extLst>
          </p:cNvPr>
          <p:cNvGrpSpPr/>
          <p:nvPr/>
        </p:nvGrpSpPr>
        <p:grpSpPr>
          <a:xfrm>
            <a:off x="2569325" y="3119009"/>
            <a:ext cx="6182491" cy="794657"/>
            <a:chOff x="1023256" y="3156858"/>
            <a:chExt cx="6182491" cy="794657"/>
          </a:xfrm>
        </p:grpSpPr>
        <p:sp>
          <p:nvSpPr>
            <p:cNvPr id="11" name="Rectangle 10">
              <a:extLst>
                <a:ext uri="{FF2B5EF4-FFF2-40B4-BE49-F238E27FC236}">
                  <a16:creationId xmlns:a16="http://schemas.microsoft.com/office/drawing/2014/main" id="{E6F14CC7-D60B-195F-1DE6-AC92A63EFB4A}"/>
                </a:ext>
              </a:extLst>
            </p:cNvPr>
            <p:cNvSpPr/>
            <p:nvPr/>
          </p:nvSpPr>
          <p:spPr>
            <a:xfrm>
              <a:off x="1023256" y="3156858"/>
              <a:ext cx="2307772" cy="794657"/>
            </a:xfrm>
            <a:prstGeom prst="rect">
              <a:avLst/>
            </a:prstGeom>
            <a:solidFill>
              <a:srgbClr val="FFC000"/>
            </a:solid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t>Uganda</a:t>
              </a:r>
              <a:endParaRPr lang="en-GB" sz="2800" dirty="0"/>
            </a:p>
          </p:txBody>
        </p:sp>
        <p:cxnSp>
          <p:nvCxnSpPr>
            <p:cNvPr id="17" name="Straight Arrow Connector 16">
              <a:extLst>
                <a:ext uri="{FF2B5EF4-FFF2-40B4-BE49-F238E27FC236}">
                  <a16:creationId xmlns:a16="http://schemas.microsoft.com/office/drawing/2014/main" id="{7FFFE584-21D7-0952-048E-BD2E69F0E9B9}"/>
                </a:ext>
              </a:extLst>
            </p:cNvPr>
            <p:cNvCxnSpPr/>
            <p:nvPr/>
          </p:nvCxnSpPr>
          <p:spPr>
            <a:xfrm>
              <a:off x="3472543" y="3570515"/>
              <a:ext cx="2373086"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2" name="TextBox 21">
              <a:extLst>
                <a:ext uri="{FF2B5EF4-FFF2-40B4-BE49-F238E27FC236}">
                  <a16:creationId xmlns:a16="http://schemas.microsoft.com/office/drawing/2014/main" id="{012965A1-AEE1-EFB5-5D68-BE90D5917E24}"/>
                </a:ext>
              </a:extLst>
            </p:cNvPr>
            <p:cNvSpPr txBox="1"/>
            <p:nvPr/>
          </p:nvSpPr>
          <p:spPr>
            <a:xfrm>
              <a:off x="5987144" y="3247679"/>
              <a:ext cx="1218603" cy="584775"/>
            </a:xfrm>
            <a:prstGeom prst="rect">
              <a:avLst/>
            </a:prstGeom>
            <a:noFill/>
          </p:spPr>
          <p:txBody>
            <a:bodyPr wrap="none" rtlCol="0">
              <a:spAutoFit/>
            </a:bodyPr>
            <a:lstStyle/>
            <a:p>
              <a:r>
                <a:rPr lang="en-US" sz="3200" b="1" dirty="0"/>
                <a:t>9.75%</a:t>
              </a:r>
              <a:endParaRPr lang="en-GB" sz="3200" b="1" dirty="0"/>
            </a:p>
          </p:txBody>
        </p:sp>
      </p:grpSp>
      <p:grpSp>
        <p:nvGrpSpPr>
          <p:cNvPr id="28" name="Group 27">
            <a:extLst>
              <a:ext uri="{FF2B5EF4-FFF2-40B4-BE49-F238E27FC236}">
                <a16:creationId xmlns:a16="http://schemas.microsoft.com/office/drawing/2014/main" id="{29CF8E61-295B-43C9-508D-463346F8247B}"/>
              </a:ext>
            </a:extLst>
          </p:cNvPr>
          <p:cNvGrpSpPr/>
          <p:nvPr/>
        </p:nvGrpSpPr>
        <p:grpSpPr>
          <a:xfrm>
            <a:off x="2558439" y="4169481"/>
            <a:ext cx="5958257" cy="794657"/>
            <a:chOff x="1012370" y="4207330"/>
            <a:chExt cx="5958257" cy="794657"/>
          </a:xfrm>
        </p:grpSpPr>
        <p:sp>
          <p:nvSpPr>
            <p:cNvPr id="12" name="Rectangle 11">
              <a:extLst>
                <a:ext uri="{FF2B5EF4-FFF2-40B4-BE49-F238E27FC236}">
                  <a16:creationId xmlns:a16="http://schemas.microsoft.com/office/drawing/2014/main" id="{F103D968-60B3-3258-ACB4-29512C5C1780}"/>
                </a:ext>
              </a:extLst>
            </p:cNvPr>
            <p:cNvSpPr/>
            <p:nvPr/>
          </p:nvSpPr>
          <p:spPr>
            <a:xfrm>
              <a:off x="1012370" y="4207330"/>
              <a:ext cx="2307772" cy="794657"/>
            </a:xfrm>
            <a:prstGeom prst="rect">
              <a:avLst/>
            </a:prstGeom>
            <a:solidFill>
              <a:schemeClr val="accent4"/>
            </a:solid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t>Rwanda</a:t>
              </a:r>
              <a:endParaRPr lang="en-GB" sz="2800" dirty="0"/>
            </a:p>
          </p:txBody>
        </p:sp>
        <p:cxnSp>
          <p:nvCxnSpPr>
            <p:cNvPr id="18" name="Straight Arrow Connector 17">
              <a:extLst>
                <a:ext uri="{FF2B5EF4-FFF2-40B4-BE49-F238E27FC236}">
                  <a16:creationId xmlns:a16="http://schemas.microsoft.com/office/drawing/2014/main" id="{97F9244C-4716-8BE2-F965-47CCE285C39D}"/>
                </a:ext>
              </a:extLst>
            </p:cNvPr>
            <p:cNvCxnSpPr/>
            <p:nvPr/>
          </p:nvCxnSpPr>
          <p:spPr>
            <a:xfrm>
              <a:off x="3472543" y="4615543"/>
              <a:ext cx="2373086"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3" name="TextBox 22">
              <a:extLst>
                <a:ext uri="{FF2B5EF4-FFF2-40B4-BE49-F238E27FC236}">
                  <a16:creationId xmlns:a16="http://schemas.microsoft.com/office/drawing/2014/main" id="{A4AE24EF-AB07-7E85-7239-EFD4700777C8}"/>
                </a:ext>
              </a:extLst>
            </p:cNvPr>
            <p:cNvSpPr txBox="1"/>
            <p:nvPr/>
          </p:nvSpPr>
          <p:spPr>
            <a:xfrm>
              <a:off x="5960414" y="4312270"/>
              <a:ext cx="1010213" cy="584775"/>
            </a:xfrm>
            <a:prstGeom prst="rect">
              <a:avLst/>
            </a:prstGeom>
            <a:noFill/>
          </p:spPr>
          <p:txBody>
            <a:bodyPr wrap="none" rtlCol="0">
              <a:spAutoFit/>
            </a:bodyPr>
            <a:lstStyle/>
            <a:p>
              <a:r>
                <a:rPr lang="en-US" sz="3200" b="1" dirty="0"/>
                <a:t>6.5%</a:t>
              </a:r>
              <a:endParaRPr lang="en-GB" sz="3200" b="1" dirty="0"/>
            </a:p>
          </p:txBody>
        </p:sp>
      </p:grpSp>
      <p:grpSp>
        <p:nvGrpSpPr>
          <p:cNvPr id="29" name="Group 28">
            <a:extLst>
              <a:ext uri="{FF2B5EF4-FFF2-40B4-BE49-F238E27FC236}">
                <a16:creationId xmlns:a16="http://schemas.microsoft.com/office/drawing/2014/main" id="{FF619C41-37B4-67FE-7149-14F6022FD6FA}"/>
              </a:ext>
            </a:extLst>
          </p:cNvPr>
          <p:cNvGrpSpPr/>
          <p:nvPr/>
        </p:nvGrpSpPr>
        <p:grpSpPr>
          <a:xfrm>
            <a:off x="2569325" y="5219951"/>
            <a:ext cx="5974101" cy="794657"/>
            <a:chOff x="1023256" y="5257800"/>
            <a:chExt cx="5974101" cy="794657"/>
          </a:xfrm>
        </p:grpSpPr>
        <p:sp>
          <p:nvSpPr>
            <p:cNvPr id="13" name="Rectangle 12">
              <a:extLst>
                <a:ext uri="{FF2B5EF4-FFF2-40B4-BE49-F238E27FC236}">
                  <a16:creationId xmlns:a16="http://schemas.microsoft.com/office/drawing/2014/main" id="{74FFB177-9316-46C4-78CD-C5CF18366885}"/>
                </a:ext>
              </a:extLst>
            </p:cNvPr>
            <p:cNvSpPr/>
            <p:nvPr/>
          </p:nvSpPr>
          <p:spPr>
            <a:xfrm>
              <a:off x="1023256" y="5257800"/>
              <a:ext cx="2307772" cy="794657"/>
            </a:xfrm>
            <a:prstGeom prst="rect">
              <a:avLst/>
            </a:prstGeom>
            <a:solidFill>
              <a:schemeClr val="accent5"/>
            </a:solid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t>Tanzania</a:t>
              </a:r>
              <a:endParaRPr lang="en-GB" sz="2800" dirty="0"/>
            </a:p>
          </p:txBody>
        </p:sp>
        <p:cxnSp>
          <p:nvCxnSpPr>
            <p:cNvPr id="19" name="Straight Arrow Connector 18">
              <a:extLst>
                <a:ext uri="{FF2B5EF4-FFF2-40B4-BE49-F238E27FC236}">
                  <a16:creationId xmlns:a16="http://schemas.microsoft.com/office/drawing/2014/main" id="{187C04EC-886C-BE00-3372-1E310F3D5EC8}"/>
                </a:ext>
              </a:extLst>
            </p:cNvPr>
            <p:cNvCxnSpPr/>
            <p:nvPr/>
          </p:nvCxnSpPr>
          <p:spPr>
            <a:xfrm>
              <a:off x="3472543" y="5649686"/>
              <a:ext cx="2373086"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4" name="TextBox 23">
              <a:extLst>
                <a:ext uri="{FF2B5EF4-FFF2-40B4-BE49-F238E27FC236}">
                  <a16:creationId xmlns:a16="http://schemas.microsoft.com/office/drawing/2014/main" id="{6FC4792B-29B9-61EC-EB43-A432B3366871}"/>
                </a:ext>
              </a:extLst>
            </p:cNvPr>
            <p:cNvSpPr txBox="1"/>
            <p:nvPr/>
          </p:nvSpPr>
          <p:spPr>
            <a:xfrm>
              <a:off x="5987144" y="5257800"/>
              <a:ext cx="1010213" cy="584775"/>
            </a:xfrm>
            <a:prstGeom prst="rect">
              <a:avLst/>
            </a:prstGeom>
            <a:noFill/>
          </p:spPr>
          <p:txBody>
            <a:bodyPr wrap="none" rtlCol="0">
              <a:spAutoFit/>
            </a:bodyPr>
            <a:lstStyle/>
            <a:p>
              <a:r>
                <a:rPr lang="en-US" sz="3200" b="1" dirty="0"/>
                <a:t>6.5%</a:t>
              </a:r>
              <a:endParaRPr lang="en-GB" sz="3200" b="1" dirty="0"/>
            </a:p>
          </p:txBody>
        </p:sp>
      </p:grpSp>
      <p:sp>
        <p:nvSpPr>
          <p:cNvPr id="30" name="TextBox 29">
            <a:extLst>
              <a:ext uri="{FF2B5EF4-FFF2-40B4-BE49-F238E27FC236}">
                <a16:creationId xmlns:a16="http://schemas.microsoft.com/office/drawing/2014/main" id="{431C484F-C67B-232A-A28F-4B5393CE2EFF}"/>
              </a:ext>
            </a:extLst>
          </p:cNvPr>
          <p:cNvSpPr txBox="1"/>
          <p:nvPr/>
        </p:nvSpPr>
        <p:spPr>
          <a:xfrm>
            <a:off x="370112" y="6210562"/>
            <a:ext cx="4848296" cy="261610"/>
          </a:xfrm>
          <a:prstGeom prst="rect">
            <a:avLst/>
          </a:prstGeom>
          <a:noFill/>
        </p:spPr>
        <p:txBody>
          <a:bodyPr wrap="square">
            <a:spAutoFit/>
          </a:bodyPr>
          <a:lstStyle/>
          <a:p>
            <a:r>
              <a:rPr lang="en-US" sz="1100" dirty="0"/>
              <a:t>Source:  National Central Bank Sources (2025)</a:t>
            </a:r>
            <a:endParaRPr lang="en-GB" sz="1100" dirty="0"/>
          </a:p>
        </p:txBody>
      </p:sp>
    </p:spTree>
    <p:extLst>
      <p:ext uri="{BB962C8B-B14F-4D97-AF65-F5344CB8AC3E}">
        <p14:creationId xmlns:p14="http://schemas.microsoft.com/office/powerpoint/2010/main" val="2711231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069FE0-1612-286C-6143-51C9283FDD5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95CBCFF-0432-0DBC-AC91-801BF95C8AAC}"/>
              </a:ext>
            </a:extLst>
          </p:cNvPr>
          <p:cNvSpPr>
            <a:spLocks noGrp="1" noRot="1" noMove="1" noResize="1" noEditPoints="1" noAdjustHandles="1" noChangeArrowheads="1" noChangeShapeType="1"/>
          </p:cNvSpPr>
          <p:nvPr>
            <p:ph type="title"/>
          </p:nvPr>
        </p:nvSpPr>
        <p:spPr>
          <a:xfrm>
            <a:off x="370112" y="95292"/>
            <a:ext cx="11451773" cy="585746"/>
          </a:xfrm>
        </p:spPr>
        <p:txBody>
          <a:bodyPr/>
          <a:lstStyle/>
          <a:p>
            <a:pPr algn="ctr"/>
            <a:r>
              <a:rPr lang="en-US" dirty="0"/>
              <a:t>And bank lending rates to the private sector are onerous…</a:t>
            </a:r>
            <a:endParaRPr lang="en-GB" dirty="0"/>
          </a:p>
        </p:txBody>
      </p:sp>
      <p:graphicFrame>
        <p:nvGraphicFramePr>
          <p:cNvPr id="3" name="Chart 2">
            <a:extLst>
              <a:ext uri="{FF2B5EF4-FFF2-40B4-BE49-F238E27FC236}">
                <a16:creationId xmlns:a16="http://schemas.microsoft.com/office/drawing/2014/main" id="{11D9227B-B47A-0965-1E18-BC9D0D333F77}"/>
              </a:ext>
            </a:extLst>
          </p:cNvPr>
          <p:cNvGraphicFramePr>
            <a:graphicFrameLocks/>
          </p:cNvGraphicFramePr>
          <p:nvPr>
            <p:extLst>
              <p:ext uri="{D42A27DB-BD31-4B8C-83A1-F6EECF244321}">
                <p14:modId xmlns:p14="http://schemas.microsoft.com/office/powerpoint/2010/main" val="1727649609"/>
              </p:ext>
            </p:extLst>
          </p:nvPr>
        </p:nvGraphicFramePr>
        <p:xfrm>
          <a:off x="637339" y="1270838"/>
          <a:ext cx="8398630" cy="4779312"/>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Box 10">
            <a:extLst>
              <a:ext uri="{FF2B5EF4-FFF2-40B4-BE49-F238E27FC236}">
                <a16:creationId xmlns:a16="http://schemas.microsoft.com/office/drawing/2014/main" id="{8A3FA07E-5D9F-B52E-59B3-3851DBE82F54}"/>
              </a:ext>
            </a:extLst>
          </p:cNvPr>
          <p:cNvSpPr txBox="1"/>
          <p:nvPr/>
        </p:nvSpPr>
        <p:spPr>
          <a:xfrm>
            <a:off x="6953382" y="1019914"/>
            <a:ext cx="5145563" cy="2308324"/>
          </a:xfrm>
          <a:prstGeom prst="rect">
            <a:avLst/>
          </a:prstGeom>
          <a:noFill/>
        </p:spPr>
        <p:txBody>
          <a:bodyPr wrap="square">
            <a:spAutoFit/>
          </a:bodyPr>
          <a:lstStyle/>
          <a:p>
            <a:r>
              <a:rPr lang="en-US" sz="2400" dirty="0"/>
              <a:t>A growing economy needs credit, banking infrastructure, and capital.</a:t>
            </a:r>
          </a:p>
          <a:p>
            <a:endParaRPr lang="en-US" sz="2400" dirty="0"/>
          </a:p>
          <a:p>
            <a:r>
              <a:rPr lang="en-US" sz="2400" dirty="0"/>
              <a:t>Countries with high domestic savings can invest more in infrastructure and business.</a:t>
            </a:r>
            <a:endParaRPr lang="en-GB" sz="2400" dirty="0"/>
          </a:p>
        </p:txBody>
      </p:sp>
      <p:sp>
        <p:nvSpPr>
          <p:cNvPr id="12" name="TextBox 11">
            <a:extLst>
              <a:ext uri="{FF2B5EF4-FFF2-40B4-BE49-F238E27FC236}">
                <a16:creationId xmlns:a16="http://schemas.microsoft.com/office/drawing/2014/main" id="{FF61AE76-B1EF-43C8-FB01-428DA74D0F43}"/>
              </a:ext>
            </a:extLst>
          </p:cNvPr>
          <p:cNvSpPr txBox="1"/>
          <p:nvPr/>
        </p:nvSpPr>
        <p:spPr>
          <a:xfrm>
            <a:off x="1609780" y="931962"/>
            <a:ext cx="4371162" cy="414461"/>
          </a:xfrm>
          <a:prstGeom prst="rect">
            <a:avLst/>
          </a:prstGeom>
          <a:noFill/>
        </p:spPr>
        <p:txBody>
          <a:bodyPr wrap="square" rtlCol="0">
            <a:spAutoFit/>
          </a:bodyPr>
          <a:lstStyle/>
          <a:p>
            <a:pPr algn="ctr"/>
            <a:r>
              <a:rPr lang="en-US" sz="2000" b="1" dirty="0">
                <a:solidFill>
                  <a:schemeClr val="accent6">
                    <a:lumMod val="75000"/>
                  </a:schemeClr>
                </a:solidFill>
              </a:rPr>
              <a:t>Bank Lending Rates, April 2025</a:t>
            </a:r>
            <a:endParaRPr lang="en-GB" sz="2000" b="1" dirty="0">
              <a:solidFill>
                <a:schemeClr val="accent6">
                  <a:lumMod val="75000"/>
                </a:schemeClr>
              </a:solidFill>
            </a:endParaRPr>
          </a:p>
        </p:txBody>
      </p:sp>
      <p:sp>
        <p:nvSpPr>
          <p:cNvPr id="5" name="TextBox 4">
            <a:extLst>
              <a:ext uri="{FF2B5EF4-FFF2-40B4-BE49-F238E27FC236}">
                <a16:creationId xmlns:a16="http://schemas.microsoft.com/office/drawing/2014/main" id="{F0C2642C-8E67-02E1-D409-662D1C61BF85}"/>
              </a:ext>
            </a:extLst>
          </p:cNvPr>
          <p:cNvSpPr txBox="1"/>
          <p:nvPr/>
        </p:nvSpPr>
        <p:spPr>
          <a:xfrm>
            <a:off x="370112" y="6210562"/>
            <a:ext cx="4848296" cy="261610"/>
          </a:xfrm>
          <a:prstGeom prst="rect">
            <a:avLst/>
          </a:prstGeom>
          <a:noFill/>
        </p:spPr>
        <p:txBody>
          <a:bodyPr wrap="square">
            <a:spAutoFit/>
          </a:bodyPr>
          <a:lstStyle/>
          <a:p>
            <a:r>
              <a:rPr lang="en-US" sz="1100" dirty="0"/>
              <a:t>Source:  Trading Economics (2025)</a:t>
            </a:r>
            <a:endParaRPr lang="en-GB" sz="1100" dirty="0"/>
          </a:p>
        </p:txBody>
      </p:sp>
    </p:spTree>
    <p:extLst>
      <p:ext uri="{BB962C8B-B14F-4D97-AF65-F5344CB8AC3E}">
        <p14:creationId xmlns:p14="http://schemas.microsoft.com/office/powerpoint/2010/main" val="3020642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graphicEl>
                                              <a:chart seriesIdx="-3" categoryIdx="-3" bldStep="gridLegend"/>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graphicEl>
                                              <a:chart seriesIdx="0" categoryIdx="0" bldStep="ptInCategory"/>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graphicEl>
                                              <a:chart seriesIdx="0" categoryIdx="1" bldStep="ptInCategory"/>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graphicEl>
                                              <a:chart seriesIdx="0" categoryIdx="2" bldStep="ptInCategory"/>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graphicEl>
                                              <a:chart seriesIdx="0" categoryIdx="3" bldStep="ptInCategory"/>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graphicEl>
                                              <a:chart seriesIdx="0" categoryIdx="4" bldStep="ptInCategory"/>
                                            </p:graphic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graphicEl>
                                              <a:chart seriesIdx="0" categoryIdx="5" bldStep="ptInCategory"/>
                                            </p:graphic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graphicEl>
                                              <a:chart seriesIdx="0" categoryIdx="6" bldStep="ptInCategory"/>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Chart bld="categoryEl"/>
        </p:bldSub>
      </p:bldGraphic>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A6849D-FD3A-A50F-1570-B67436FBE9A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1843620-5555-4E76-9A18-B2B11F575095}"/>
              </a:ext>
            </a:extLst>
          </p:cNvPr>
          <p:cNvSpPr>
            <a:spLocks noGrp="1" noRot="1" noMove="1" noResize="1" noEditPoints="1" noAdjustHandles="1" noChangeArrowheads="1" noChangeShapeType="1"/>
          </p:cNvSpPr>
          <p:nvPr>
            <p:ph type="title"/>
          </p:nvPr>
        </p:nvSpPr>
        <p:spPr>
          <a:xfrm>
            <a:off x="370112" y="95292"/>
            <a:ext cx="11451773" cy="585746"/>
          </a:xfrm>
        </p:spPr>
        <p:txBody>
          <a:bodyPr/>
          <a:lstStyle/>
          <a:p>
            <a:pPr algn="ctr"/>
            <a:r>
              <a:rPr lang="en-US" dirty="0"/>
              <a:t>A comparison of Credit to GDP ratios in developing economies</a:t>
            </a:r>
            <a:endParaRPr lang="en-GB" dirty="0"/>
          </a:p>
        </p:txBody>
      </p:sp>
      <p:sp>
        <p:nvSpPr>
          <p:cNvPr id="12" name="TextBox 11">
            <a:extLst>
              <a:ext uri="{FF2B5EF4-FFF2-40B4-BE49-F238E27FC236}">
                <a16:creationId xmlns:a16="http://schemas.microsoft.com/office/drawing/2014/main" id="{76D4F719-D26B-BABC-7A19-F39A29006B9B}"/>
              </a:ext>
            </a:extLst>
          </p:cNvPr>
          <p:cNvSpPr txBox="1"/>
          <p:nvPr/>
        </p:nvSpPr>
        <p:spPr>
          <a:xfrm>
            <a:off x="3093496" y="821235"/>
            <a:ext cx="5383687" cy="400110"/>
          </a:xfrm>
          <a:prstGeom prst="rect">
            <a:avLst/>
          </a:prstGeom>
          <a:noFill/>
        </p:spPr>
        <p:txBody>
          <a:bodyPr wrap="square" rtlCol="0">
            <a:spAutoFit/>
          </a:bodyPr>
          <a:lstStyle/>
          <a:p>
            <a:pPr algn="ctr"/>
            <a:r>
              <a:rPr lang="en-US" sz="2000" b="1" dirty="0">
                <a:solidFill>
                  <a:schemeClr val="accent6">
                    <a:lumMod val="75000"/>
                  </a:schemeClr>
                </a:solidFill>
              </a:rPr>
              <a:t>Domestic Credit to Private Sector (% GDP), 2023</a:t>
            </a:r>
            <a:endParaRPr lang="en-GB" sz="2000" b="1" dirty="0">
              <a:solidFill>
                <a:schemeClr val="accent6">
                  <a:lumMod val="75000"/>
                </a:schemeClr>
              </a:solidFill>
            </a:endParaRPr>
          </a:p>
        </p:txBody>
      </p:sp>
      <p:graphicFrame>
        <p:nvGraphicFramePr>
          <p:cNvPr id="6" name="Chart 5">
            <a:extLst>
              <a:ext uri="{FF2B5EF4-FFF2-40B4-BE49-F238E27FC236}">
                <a16:creationId xmlns:a16="http://schemas.microsoft.com/office/drawing/2014/main" id="{D7B1C027-2A52-4AA3-ACD6-EE1CAACA7056}"/>
              </a:ext>
            </a:extLst>
          </p:cNvPr>
          <p:cNvGraphicFramePr>
            <a:graphicFrameLocks noGrp="1"/>
          </p:cNvGraphicFramePr>
          <p:nvPr>
            <p:extLst>
              <p:ext uri="{D42A27DB-BD31-4B8C-83A1-F6EECF244321}">
                <p14:modId xmlns:p14="http://schemas.microsoft.com/office/powerpoint/2010/main" val="2171799809"/>
              </p:ext>
            </p:extLst>
          </p:nvPr>
        </p:nvGraphicFramePr>
        <p:xfrm>
          <a:off x="1774208" y="821234"/>
          <a:ext cx="8398492" cy="5490855"/>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a:extLst>
              <a:ext uri="{FF2B5EF4-FFF2-40B4-BE49-F238E27FC236}">
                <a16:creationId xmlns:a16="http://schemas.microsoft.com/office/drawing/2014/main" id="{E3A48FA8-B91B-89E7-0805-789912945050}"/>
              </a:ext>
            </a:extLst>
          </p:cNvPr>
          <p:cNvSpPr txBox="1"/>
          <p:nvPr/>
        </p:nvSpPr>
        <p:spPr>
          <a:xfrm>
            <a:off x="370112" y="6210562"/>
            <a:ext cx="4848296" cy="261610"/>
          </a:xfrm>
          <a:prstGeom prst="rect">
            <a:avLst/>
          </a:prstGeom>
          <a:noFill/>
        </p:spPr>
        <p:txBody>
          <a:bodyPr wrap="square">
            <a:spAutoFit/>
          </a:bodyPr>
          <a:lstStyle/>
          <a:p>
            <a:r>
              <a:rPr lang="en-US" sz="1100" dirty="0"/>
              <a:t>Source:  World Development Indicators (2025)</a:t>
            </a:r>
            <a:endParaRPr lang="en-GB" sz="1100" dirty="0"/>
          </a:p>
        </p:txBody>
      </p:sp>
    </p:spTree>
    <p:extLst>
      <p:ext uri="{BB962C8B-B14F-4D97-AF65-F5344CB8AC3E}">
        <p14:creationId xmlns:p14="http://schemas.microsoft.com/office/powerpoint/2010/main" val="3880761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graphicEl>
                                              <a:chart seriesIdx="-3" categoryIdx="-3" bldStep="gridLegend"/>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graphicEl>
                                              <a:chart seriesIdx="0" categoryIdx="-4" bldStep="series"/>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graphicEl>
                                              <a:chart seriesIdx="1" categoryIdx="-4" bldStep="series"/>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graphicEl>
                                              <a:chart seriesIdx="2" categoryIdx="-4" bldStep="series"/>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graphicEl>
                                              <a:chart seriesIdx="3" categoryIdx="-4" bldStep="series"/>
                                            </p:graphic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graphicEl>
                                              <a:chart seriesIdx="4" categoryIdx="-4" bldStep="series"/>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Graphic spid="6" grpId="0">
        <p:bldSub>
          <a:bldChart bld="series"/>
        </p:bldSub>
      </p:bldGraphic>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1DE7865-9FF1-9B2C-EE6E-C749147226C2}"/>
              </a:ext>
            </a:extLst>
          </p:cNvPr>
          <p:cNvSpPr>
            <a:spLocks noGrp="1"/>
          </p:cNvSpPr>
          <p:nvPr>
            <p:ph sz="half" idx="2"/>
          </p:nvPr>
        </p:nvSpPr>
        <p:spPr/>
        <p:txBody>
          <a:bodyPr/>
          <a:lstStyle/>
          <a:p>
            <a:pPr marL="0" indent="0">
              <a:buNone/>
            </a:pPr>
            <a:endParaRPr lang="en-GB" noProof="0" dirty="0"/>
          </a:p>
          <a:p>
            <a:pPr marL="0" indent="0">
              <a:buNone/>
            </a:pPr>
            <a:endParaRPr lang="en-GB" noProof="0" dirty="0"/>
          </a:p>
          <a:p>
            <a:pPr marL="0" indent="0">
              <a:buNone/>
            </a:pPr>
            <a:endParaRPr lang="en-GB" noProof="0" dirty="0"/>
          </a:p>
          <a:p>
            <a:pPr marL="0" indent="0">
              <a:buNone/>
            </a:pPr>
            <a:endParaRPr lang="en-GB" noProof="0" dirty="0"/>
          </a:p>
          <a:p>
            <a:pPr marL="0" indent="0">
              <a:buNone/>
            </a:pPr>
            <a:endParaRPr lang="en-GB" noProof="0" dirty="0"/>
          </a:p>
          <a:p>
            <a:pPr marL="0" indent="0">
              <a:buNone/>
            </a:pPr>
            <a:r>
              <a:rPr lang="en-GB" sz="4000" b="1" noProof="0" dirty="0">
                <a:solidFill>
                  <a:srgbClr val="033B74"/>
                </a:solidFill>
              </a:rPr>
              <a:t>Macroeconomic Overview</a:t>
            </a:r>
          </a:p>
        </p:txBody>
      </p:sp>
    </p:spTree>
    <p:extLst>
      <p:ext uri="{BB962C8B-B14F-4D97-AF65-F5344CB8AC3E}">
        <p14:creationId xmlns:p14="http://schemas.microsoft.com/office/powerpoint/2010/main" val="3943393426"/>
      </p:ext>
    </p:extLst>
  </p:cSld>
  <p:clrMapOvr>
    <a:masterClrMapping/>
  </p:clrMapOvr>
</p:sld>
</file>

<file path=ppt/slides/slide30.xml><?xml version="1.0" encoding="utf-8"?>
<p:sld xmlns:p="http://schemas.openxmlformats.org/presentationml/2006/main" xmlns:a="http://schemas.openxmlformats.org/drawingml/2006/main" xmlns:r="http://schemas.openxmlformats.org/officeDocument/2006/relationships">
  <p:cSld>
    <p:spTree>
      <p:nvGrpSpPr>
        <p:cNvPr id="1" name="">
          <a:extLst>
            <a:ext uri="{FF2B5EF4-FFF2-40B4-BE49-F238E27FC236}">
              <a16:creationId xmlns:a16="http://schemas.microsoft.com/office/drawing/2014/main" id="{4B37FB78-7662-1A7C-1F9B-B73694C9830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41ECDC8-D5AD-AA33-F4DF-80CE933CD51B}"/>
              </a:ext>
            </a:extLst>
          </p:cNvPr>
          <p:cNvSpPr>
            <a:spLocks noAdjustHandles="1" noChangeArrowheads="1" noChangeShapeType="1" noEditPoints="1" noGrp="1" noMove="1" noResize="1" noRot="1"/>
          </p:cNvSpPr>
          <p:nvPr>
            <p:ph type="title"/>
          </p:nvPr>
        </p:nvSpPr>
        <p:spPr>
          <a:xfrm>
            <a:off x="370112" y="95292"/>
            <a:ext cx="11451773" cy="585746"/>
          </a:xfrm>
        </p:spPr>
        <p:txBody>
          <a:bodyPr/>
          <a:lstStyle/>
          <a:p>
            <a:pPr algn="ctr"/>
            <a:r>
              <a:rPr dirty="0" lang="en-US"/>
              <a:t>Regional demographic dynamics </a:t>
            </a:r>
            <a:endParaRPr dirty="0" lang="en-GB"/>
          </a:p>
        </p:txBody>
      </p:sp>
      <p:pic>
        <p:nvPicPr>
          <p:cNvPr id="9" name="Fertility Rate Video (1) (1)">
            <a:hlinkClick action="ppaction://media" r:id=""/>
            <a:extLst>
              <a:ext uri="{FF2B5EF4-FFF2-40B4-BE49-F238E27FC236}">
                <a16:creationId xmlns:a16="http://schemas.microsoft.com/office/drawing/2014/main" id="{76C580A2-3B04-09F4-6723-DC9797908D20}"/>
              </a:ext>
            </a:extLst>
          </p:cNvPr>
          <p:cNvPicPr>
            <a:picLocks noChangeAspect="1" noGrp="1"/>
          </p:cNvPicPr>
          <p:nvPr>
            <p:ph idx="2" sz="half"/>
            <a:videoFile r:link="rId2"/>
            <p:extLst>
              <p:ext uri="{DAA4B4D4-6D71-4841-9C94-3DE7FCFB9230}">
                <p14:media xmlns:p14="http://schemas.microsoft.com/office/powerpoint/2010/main" r:embed="rId1"/>
              </p:ext>
            </p:extLst>
          </p:nvPr>
        </p:nvPicPr>
        <p:blipFill>
          <a:blip r:embed="rId4"/>
          <a:srcRect b="53" r="19"/>
          <a:stretch>
            <a:fillRect/>
          </a:stretch>
        </p:blipFill>
        <p:spPr>
          <a:xfrm>
            <a:off x="1303211" y="870043"/>
            <a:ext cx="8947346" cy="5393943"/>
          </a:xfrm>
        </p:spPr>
      </p:pic>
    </p:spTree>
    <p:extLst>
      <p:ext uri="{BB962C8B-B14F-4D97-AF65-F5344CB8AC3E}">
        <p14:creationId xmlns:p14="http://schemas.microsoft.com/office/powerpoint/2010/main" val="233951818"/>
      </p:ext>
    </p:extLst>
  </p:cSld>
  <p:clrMapOvr>
    <a:masterClrMapping/>
  </p:clrMapOvr>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id="5" nodeType="clickEffect" presetClass="mediacall" presetID="1" presetSubtype="0">
                                  <p:stCondLst>
                                    <p:cond delay="0"/>
                                  </p:stCondLst>
                                  <p:childTnLst>
                                    <p:cmd cmd="playFrom(0.0)" type="call">
                                      <p:cBhvr>
                                        <p:cTn dur="82100" fill="hold" id="6"/>
                                        <p:tgtEl>
                                          <p:spTgt spid="9"/>
                                        </p:tgtEl>
                                      </p:cBhvr>
                                    </p:cmd>
                                  </p:childTnLst>
                                </p:cTn>
                              </p:par>
                            </p:childTnLst>
                          </p:cTn>
                        </p:par>
                      </p:childTnLst>
                    </p:cTn>
                  </p:par>
                </p:childTnLst>
              </p:cTn>
              <p:prevCondLst>
                <p:cond delay="0" evt="onPrev">
                  <p:tgtEl>
                    <p:sldTgt/>
                  </p:tgtEl>
                </p:cond>
              </p:prevCondLst>
              <p:nextCondLst>
                <p:cond delay="0" evt="onNext">
                  <p:tgtEl>
                    <p:sldTgt/>
                  </p:tgtEl>
                </p:cond>
              </p:nextCondLst>
            </p:seq>
            <p:video>
              <p:cMediaNode vol="80000">
                <p:cTn display="0" fill="hold" id="7">
                  <p:stCondLst>
                    <p:cond delay="indefinite"/>
                  </p:stCondLst>
                </p:cTn>
                <p:tgtEl>
                  <p:spTgt spid="9"/>
                </p:tgtEl>
              </p:cMediaNode>
            </p:video>
            <p:seq concurrent="1" nextAc="seek">
              <p:cTn evtFilter="cancelBubble" fill="hold" id="8" nodeType="interactiveSeq" restart="whenNotActive">
                <p:stCondLst>
                  <p:cond delay="0" evt="onClick">
                    <p:tgtEl>
                      <p:spTgt spid="9"/>
                    </p:tgtEl>
                  </p:cond>
                </p:stCondLst>
                <p:endSync delay="0" evt="end">
                  <p:rtn val="all"/>
                </p:endSync>
                <p:childTnLst>
                  <p:par>
                    <p:cTn fill="hold" id="9">
                      <p:stCondLst>
                        <p:cond delay="0"/>
                      </p:stCondLst>
                      <p:childTnLst>
                        <p:par>
                          <p:cTn fill="hold" id="10">
                            <p:stCondLst>
                              <p:cond delay="0"/>
                            </p:stCondLst>
                            <p:childTnLst>
                              <p:par>
                                <p:cTn fill="hold" id="11" nodeType="clickEffect" presetClass="mediacall" presetID="2" presetSubtype="0">
                                  <p:stCondLst>
                                    <p:cond delay="0"/>
                                  </p:stCondLst>
                                  <p:childTnLst>
                                    <p:cmd cmd="togglePause" type="call">
                                      <p:cBhvr>
                                        <p:cTn dur="1" fill="hold" id="12"/>
                                        <p:tgtEl>
                                          <p:spTgt spid="9"/>
                                        </p:tgtEl>
                                      </p:cBhvr>
                                    </p:cmd>
                                  </p:childTnLst>
                                </p:cTn>
                              </p:par>
                            </p:childTnLst>
                          </p:cTn>
                        </p:par>
                      </p:childTnLst>
                    </p:cTn>
                  </p:par>
                </p:childTnLst>
              </p:cTn>
              <p:nextCondLst>
                <p:cond delay="0" evt="onClick">
                  <p:tgtEl>
                    <p:spTgt spid="9"/>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9342C4-CF8A-387E-FCA0-614E3ECF615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1C1DD91-EF36-A5CB-0F24-A054862B4459}"/>
              </a:ext>
            </a:extLst>
          </p:cNvPr>
          <p:cNvSpPr>
            <a:spLocks noGrp="1" noRot="1" noMove="1" noResize="1" noEditPoints="1" noAdjustHandles="1" noChangeArrowheads="1" noChangeShapeType="1"/>
          </p:cNvSpPr>
          <p:nvPr>
            <p:ph type="title"/>
          </p:nvPr>
        </p:nvSpPr>
        <p:spPr>
          <a:xfrm>
            <a:off x="370112" y="95292"/>
            <a:ext cx="11451773" cy="585746"/>
          </a:xfrm>
        </p:spPr>
        <p:txBody>
          <a:bodyPr/>
          <a:lstStyle/>
          <a:p>
            <a:pPr algn="ctr"/>
            <a:r>
              <a:rPr lang="en-US" dirty="0"/>
              <a:t>Education, education, education!</a:t>
            </a:r>
            <a:endParaRPr lang="en-GB" dirty="0"/>
          </a:p>
        </p:txBody>
      </p:sp>
      <p:sp>
        <p:nvSpPr>
          <p:cNvPr id="5" name="TextBox 4">
            <a:extLst>
              <a:ext uri="{FF2B5EF4-FFF2-40B4-BE49-F238E27FC236}">
                <a16:creationId xmlns:a16="http://schemas.microsoft.com/office/drawing/2014/main" id="{C62E48AA-84A2-155C-31E2-10919DA81482}"/>
              </a:ext>
            </a:extLst>
          </p:cNvPr>
          <p:cNvSpPr txBox="1"/>
          <p:nvPr/>
        </p:nvSpPr>
        <p:spPr>
          <a:xfrm>
            <a:off x="7249889" y="2062616"/>
            <a:ext cx="4669971" cy="3046988"/>
          </a:xfrm>
          <a:prstGeom prst="rect">
            <a:avLst/>
          </a:prstGeom>
          <a:noFill/>
        </p:spPr>
        <p:txBody>
          <a:bodyPr wrap="square">
            <a:spAutoFit/>
          </a:bodyPr>
          <a:lstStyle/>
          <a:p>
            <a:r>
              <a:rPr lang="en-US" sz="2400" dirty="0"/>
              <a:t>Mass literacy (70%+ adult literacy rates) is essential for a country to diversify and grow.</a:t>
            </a:r>
          </a:p>
          <a:p>
            <a:pPr marL="285750" indent="-285750">
              <a:buFont typeface="Arial" panose="020B0604020202020204" pitchFamily="34" charset="0"/>
              <a:buChar char="•"/>
            </a:pPr>
            <a:endParaRPr lang="en-US" sz="2400" dirty="0"/>
          </a:p>
          <a:p>
            <a:r>
              <a:rPr lang="en-US" sz="2400" dirty="0"/>
              <a:t>Universal primary education, and later secondary education, are a key inflection point in development.</a:t>
            </a:r>
          </a:p>
          <a:p>
            <a:pPr marL="285750" indent="-285750">
              <a:buFont typeface="Arial" panose="020B0604020202020204" pitchFamily="34" charset="0"/>
              <a:buChar char="•"/>
            </a:pPr>
            <a:endParaRPr lang="en-US" sz="2400" dirty="0"/>
          </a:p>
        </p:txBody>
      </p:sp>
      <p:graphicFrame>
        <p:nvGraphicFramePr>
          <p:cNvPr id="6" name="Chart 5">
            <a:extLst>
              <a:ext uri="{FF2B5EF4-FFF2-40B4-BE49-F238E27FC236}">
                <a16:creationId xmlns:a16="http://schemas.microsoft.com/office/drawing/2014/main" id="{A6B89299-074B-82FF-7452-842B7653E1B3}"/>
              </a:ext>
            </a:extLst>
          </p:cNvPr>
          <p:cNvGraphicFramePr>
            <a:graphicFrameLocks/>
          </p:cNvGraphicFramePr>
          <p:nvPr>
            <p:extLst>
              <p:ext uri="{D42A27DB-BD31-4B8C-83A1-F6EECF244321}">
                <p14:modId xmlns:p14="http://schemas.microsoft.com/office/powerpoint/2010/main" val="2906479612"/>
              </p:ext>
            </p:extLst>
          </p:nvPr>
        </p:nvGraphicFramePr>
        <p:xfrm>
          <a:off x="272140" y="1508452"/>
          <a:ext cx="6823906" cy="4737191"/>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a:extLst>
              <a:ext uri="{FF2B5EF4-FFF2-40B4-BE49-F238E27FC236}">
                <a16:creationId xmlns:a16="http://schemas.microsoft.com/office/drawing/2014/main" id="{D3544715-6758-7D9D-72FD-260150F1A720}"/>
              </a:ext>
            </a:extLst>
          </p:cNvPr>
          <p:cNvSpPr txBox="1"/>
          <p:nvPr/>
        </p:nvSpPr>
        <p:spPr>
          <a:xfrm>
            <a:off x="1609780" y="959611"/>
            <a:ext cx="4371162" cy="414461"/>
          </a:xfrm>
          <a:prstGeom prst="rect">
            <a:avLst/>
          </a:prstGeom>
          <a:noFill/>
        </p:spPr>
        <p:txBody>
          <a:bodyPr wrap="square" rtlCol="0">
            <a:spAutoFit/>
          </a:bodyPr>
          <a:lstStyle/>
          <a:p>
            <a:pPr algn="ctr"/>
            <a:r>
              <a:rPr lang="en-US" sz="2000" b="1" dirty="0">
                <a:solidFill>
                  <a:schemeClr val="accent6">
                    <a:lumMod val="75000"/>
                  </a:schemeClr>
                </a:solidFill>
              </a:rPr>
              <a:t>Literacy Rates in the Region</a:t>
            </a:r>
            <a:endParaRPr lang="en-GB" sz="2000" b="1" dirty="0">
              <a:solidFill>
                <a:schemeClr val="accent6">
                  <a:lumMod val="75000"/>
                </a:schemeClr>
              </a:solidFill>
            </a:endParaRPr>
          </a:p>
        </p:txBody>
      </p:sp>
      <p:sp>
        <p:nvSpPr>
          <p:cNvPr id="3" name="TextBox 2">
            <a:extLst>
              <a:ext uri="{FF2B5EF4-FFF2-40B4-BE49-F238E27FC236}">
                <a16:creationId xmlns:a16="http://schemas.microsoft.com/office/drawing/2014/main" id="{2EE90733-D87D-0838-7AC8-2A26D5EFD0DF}"/>
              </a:ext>
            </a:extLst>
          </p:cNvPr>
          <p:cNvSpPr txBox="1"/>
          <p:nvPr/>
        </p:nvSpPr>
        <p:spPr>
          <a:xfrm>
            <a:off x="370112" y="6210562"/>
            <a:ext cx="4848296" cy="261610"/>
          </a:xfrm>
          <a:prstGeom prst="rect">
            <a:avLst/>
          </a:prstGeom>
          <a:noFill/>
        </p:spPr>
        <p:txBody>
          <a:bodyPr wrap="square">
            <a:spAutoFit/>
          </a:bodyPr>
          <a:lstStyle/>
          <a:p>
            <a:r>
              <a:rPr lang="en-US" sz="1100" dirty="0"/>
              <a:t>Source:  UNESCO (2025), NISR EICV7 (2025) </a:t>
            </a:r>
            <a:endParaRPr lang="en-GB" sz="1100" dirty="0"/>
          </a:p>
        </p:txBody>
      </p:sp>
    </p:spTree>
    <p:extLst>
      <p:ext uri="{BB962C8B-B14F-4D97-AF65-F5344CB8AC3E}">
        <p14:creationId xmlns:p14="http://schemas.microsoft.com/office/powerpoint/2010/main" val="3697847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graphicEl>
                                              <a:chart seriesIdx="-3" categoryIdx="-3" bldStep="gridLegend"/>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graphicEl>
                                              <a:chart seriesIdx="0" categoryIdx="-4" bldStep="series"/>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graphicEl>
                                              <a:chart seriesIdx="1" categoryIdx="-4" bldStep="series"/>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graphicEl>
                                              <a:chart seriesIdx="2" categoryIdx="-4" bldStep="series"/>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Graphic spid="6" grpId="0">
        <p:bldSub>
          <a:bldChart bld="series"/>
        </p:bldSub>
      </p:bldGraphic>
    </p:bldLst>
  </p:timing>
</p:sld>
</file>

<file path=ppt/slides/slide32.xml><?xml version="1.0" encoding="utf-8"?>
<p:sld xmlns:p="http://schemas.openxmlformats.org/presentationml/2006/main" xmlns:a="http://schemas.openxmlformats.org/drawingml/2006/main" xmlns:r="http://schemas.openxmlformats.org/officeDocument/2006/relationships">
  <p:cSld>
    <p:spTree>
      <p:nvGrpSpPr>
        <p:cNvPr id="1" name="">
          <a:extLst>
            <a:ext uri="{FF2B5EF4-FFF2-40B4-BE49-F238E27FC236}">
              <a16:creationId xmlns:a16="http://schemas.microsoft.com/office/drawing/2014/main" id="{6C60A396-B1CD-7DEC-C4A1-79F22DBDD3C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945D3A0-5A8E-AD2A-EDFC-306AE94B629F}"/>
              </a:ext>
            </a:extLst>
          </p:cNvPr>
          <p:cNvSpPr>
            <a:spLocks noAdjustHandles="1" noChangeArrowheads="1" noChangeShapeType="1" noEditPoints="1" noGrp="1" noMove="1" noResize="1" noRot="1"/>
          </p:cNvSpPr>
          <p:nvPr>
            <p:ph type="title"/>
          </p:nvPr>
        </p:nvSpPr>
        <p:spPr>
          <a:xfrm>
            <a:off x="370112" y="95292"/>
            <a:ext cx="11451773" cy="585746"/>
          </a:xfrm>
        </p:spPr>
        <p:txBody>
          <a:bodyPr/>
          <a:lstStyle/>
          <a:p>
            <a:pPr algn="ctr"/>
            <a:r>
              <a:rPr dirty="0" lang="en-US"/>
              <a:t>Similar starting points but different trajectories…</a:t>
            </a:r>
            <a:endParaRPr dirty="0" lang="en-GB"/>
          </a:p>
        </p:txBody>
      </p:sp>
      <p:sp>
        <p:nvSpPr>
          <p:cNvPr id="7" name="TextBox 6">
            <a:extLst>
              <a:ext uri="{FF2B5EF4-FFF2-40B4-BE49-F238E27FC236}">
                <a16:creationId xmlns:a16="http://schemas.microsoft.com/office/drawing/2014/main" id="{E8820BEC-51FC-BD0C-6493-603813E60217}"/>
              </a:ext>
            </a:extLst>
          </p:cNvPr>
          <p:cNvSpPr txBox="1"/>
          <p:nvPr/>
        </p:nvSpPr>
        <p:spPr>
          <a:xfrm>
            <a:off x="8784518" y="1424068"/>
            <a:ext cx="3037367" cy="1754326"/>
          </a:xfrm>
          <a:prstGeom prst="rect">
            <a:avLst/>
          </a:prstGeom>
          <a:noFill/>
        </p:spPr>
        <p:txBody>
          <a:bodyPr wrap="square">
            <a:spAutoFit/>
          </a:bodyPr>
          <a:lstStyle/>
          <a:p>
            <a:r>
              <a:rPr dirty="0" lang="en-US"/>
              <a:t>Vietnam started at roughly the same electricity consumption levels as Kenya, Ethiopia, and Rwanda in 1990 (around 100–150 kWh per capita)…</a:t>
            </a:r>
          </a:p>
          <a:p>
            <a:endParaRPr dirty="0" lang="en-US"/>
          </a:p>
        </p:txBody>
      </p:sp>
      <p:pic>
        <p:nvPicPr>
          <p:cNvPr id="6" name="Electric Power Consumption  (1)">
            <a:hlinkClick action="ppaction://media" r:id=""/>
            <a:extLst>
              <a:ext uri="{FF2B5EF4-FFF2-40B4-BE49-F238E27FC236}">
                <a16:creationId xmlns:a16="http://schemas.microsoft.com/office/drawing/2014/main" id="{8DA33129-EA6D-C434-FD50-82393F30AC4F}"/>
              </a:ext>
            </a:extLst>
          </p:cNvPr>
          <p:cNvPicPr>
            <a:picLocks noChangeAspect="1" noGrp="1"/>
          </p:cNvPicPr>
          <p:nvPr>
            <p:ph idx="2" sz="half"/>
            <a:videoFile r:link="rId2"/>
            <p:extLst>
              <p:ext uri="{DAA4B4D4-6D71-4841-9C94-3DE7FCFB9230}">
                <p14:media xmlns:p14="http://schemas.microsoft.com/office/powerpoint/2010/main" r:embed="rId1"/>
              </p:ext>
            </p:extLst>
          </p:nvPr>
        </p:nvPicPr>
        <p:blipFill>
          <a:blip r:embed="rId5"/>
          <a:srcRect b="35"/>
          <a:stretch>
            <a:fillRect/>
          </a:stretch>
        </p:blipFill>
        <p:spPr>
          <a:xfrm>
            <a:off x="148189" y="1011488"/>
            <a:ext cx="8487474" cy="5059523"/>
          </a:xfrm>
        </p:spPr>
      </p:pic>
      <p:sp>
        <p:nvSpPr>
          <p:cNvPr id="4" name="TextBox 3">
            <a:extLst>
              <a:ext uri="{FF2B5EF4-FFF2-40B4-BE49-F238E27FC236}">
                <a16:creationId xmlns:a16="http://schemas.microsoft.com/office/drawing/2014/main" id="{255A84E6-1650-B361-D29B-FD4E6286B243}"/>
              </a:ext>
            </a:extLst>
          </p:cNvPr>
          <p:cNvSpPr txBox="1"/>
          <p:nvPr/>
        </p:nvSpPr>
        <p:spPr>
          <a:xfrm>
            <a:off x="370112" y="6210562"/>
            <a:ext cx="4848296" cy="261610"/>
          </a:xfrm>
          <a:prstGeom prst="rect">
            <a:avLst/>
          </a:prstGeom>
          <a:noFill/>
        </p:spPr>
        <p:txBody>
          <a:bodyPr wrap="square">
            <a:spAutoFit/>
          </a:bodyPr>
          <a:lstStyle/>
          <a:p>
            <a:r>
              <a:rPr dirty="0" lang="en-US" sz="1100"/>
              <a:t>Source:  World Development Indicators (2025)</a:t>
            </a:r>
            <a:endParaRPr dirty="0" lang="en-GB" sz="1100"/>
          </a:p>
        </p:txBody>
      </p:sp>
      <p:sp>
        <p:nvSpPr>
          <p:cNvPr id="3" name="TextBox 2">
            <a:extLst>
              <a:ext uri="{FF2B5EF4-FFF2-40B4-BE49-F238E27FC236}">
                <a16:creationId xmlns:a16="http://schemas.microsoft.com/office/drawing/2014/main" id="{59C6136E-81CA-453C-8D81-F47C4759CE86}"/>
              </a:ext>
            </a:extLst>
          </p:cNvPr>
          <p:cNvSpPr txBox="1"/>
          <p:nvPr/>
        </p:nvSpPr>
        <p:spPr>
          <a:xfrm>
            <a:off x="8824692" y="3178394"/>
            <a:ext cx="2957018" cy="923330"/>
          </a:xfrm>
          <a:prstGeom prst="rect">
            <a:avLst/>
          </a:prstGeom>
          <a:noFill/>
        </p:spPr>
        <p:txBody>
          <a:bodyPr rtlCol="0" wrap="square">
            <a:spAutoFit/>
          </a:bodyPr>
          <a:lstStyle/>
          <a:p>
            <a:r>
              <a:rPr lang="en-US"/>
              <a:t>By 2022, Vietnam had increased its usage more than 20-fold.</a:t>
            </a:r>
            <a:endParaRPr dirty="0" lang="en-US"/>
          </a:p>
        </p:txBody>
      </p:sp>
    </p:spTree>
    <p:extLst>
      <p:ext uri="{BB962C8B-B14F-4D97-AF65-F5344CB8AC3E}">
        <p14:creationId xmlns:p14="http://schemas.microsoft.com/office/powerpoint/2010/main" val="1637758675"/>
      </p:ext>
    </p:extLst>
  </p:cSld>
  <p:clrMapOvr>
    <a:masterClrMapping/>
  </p:clrMapOvr>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id="5" nodeType="clickEffect" presetClass="entr" presetID="1" presetSubtype="0">
                                  <p:stCondLst>
                                    <p:cond delay="0"/>
                                  </p:stCondLst>
                                  <p:childTnLst>
                                    <p:set>
                                      <p:cBhvr>
                                        <p:cTn dur="1" fill="hold" id="6">
                                          <p:stCondLst>
                                            <p:cond delay="0"/>
                                          </p:stCondLst>
                                        </p:cTn>
                                        <p:tgtEl>
                                          <p:spTgt spid="6"/>
                                        </p:tgtEl>
                                        <p:attrNameLst>
                                          <p:attrName>style.visibility</p:attrName>
                                        </p:attrNameLst>
                                      </p:cBhvr>
                                      <p:to>
                                        <p:strVal val="visible"/>
                                      </p:to>
                                    </p:set>
                                  </p:childTnLst>
                                </p:cTn>
                              </p:par>
                            </p:childTnLst>
                          </p:cTn>
                        </p:par>
                      </p:childTnLst>
                    </p:cTn>
                  </p:par>
                  <p:par>
                    <p:cTn fill="hold" id="7">
                      <p:stCondLst>
                        <p:cond delay="indefinite"/>
                      </p:stCondLst>
                      <p:childTnLst>
                        <p:par>
                          <p:cTn fill="hold" id="8">
                            <p:stCondLst>
                              <p:cond delay="0"/>
                            </p:stCondLst>
                            <p:childTnLst>
                              <p:par>
                                <p:cTn fill="hold" id="9" nodeType="clickEffect" presetClass="mediacall" presetID="1" presetSubtype="0">
                                  <p:stCondLst>
                                    <p:cond delay="0"/>
                                  </p:stCondLst>
                                  <p:childTnLst>
                                    <p:cmd cmd="playFrom(0.0)" type="call">
                                      <p:cBhvr>
                                        <p:cTn dur="44267" fill="hold" id="10"/>
                                        <p:tgtEl>
                                          <p:spTgt spid="6"/>
                                        </p:tgtEl>
                                      </p:cBhvr>
                                    </p:cmd>
                                  </p:childTnLst>
                                </p:cTn>
                              </p:par>
                            </p:childTnLst>
                          </p:cTn>
                        </p:par>
                      </p:childTnLst>
                    </p:cTn>
                  </p:par>
                  <p:par>
                    <p:cTn fill="hold" id="11">
                      <p:stCondLst>
                        <p:cond delay="indefinite"/>
                      </p:stCondLst>
                      <p:childTnLst>
                        <p:par>
                          <p:cTn fill="hold" id="12">
                            <p:stCondLst>
                              <p:cond delay="0"/>
                            </p:stCondLst>
                            <p:childTnLst>
                              <p:par>
                                <p:cTn fill="hold" grpId="0" id="13" nodeType="clickEffect" presetClass="entr" presetID="1" presetSubtype="0">
                                  <p:stCondLst>
                                    <p:cond delay="0"/>
                                  </p:stCondLst>
                                  <p:childTnLst>
                                    <p:set>
                                      <p:cBhvr>
                                        <p:cTn dur="1" fill="hold" id="14">
                                          <p:stCondLst>
                                            <p:cond delay="0"/>
                                          </p:stCondLst>
                                        </p:cTn>
                                        <p:tgtEl>
                                          <p:spTgt spid="7"/>
                                        </p:tgtEl>
                                        <p:attrNameLst>
                                          <p:attrName>style.visibility</p:attrName>
                                        </p:attrNameLst>
                                      </p:cBhvr>
                                      <p:to>
                                        <p:strVal val="visible"/>
                                      </p:to>
                                    </p:set>
                                  </p:childTnLst>
                                </p:cTn>
                              </p:par>
                            </p:childTnLst>
                          </p:cTn>
                        </p:par>
                      </p:childTnLst>
                    </p:cTn>
                  </p:par>
                  <p:par>
                    <p:cTn fill="hold" id="15">
                      <p:stCondLst>
                        <p:cond delay="indefinite"/>
                      </p:stCondLst>
                      <p:childTnLst>
                        <p:par>
                          <p:cTn fill="hold" id="16">
                            <p:stCondLst>
                              <p:cond delay="0"/>
                            </p:stCondLst>
                            <p:childTnLst>
                              <p:par>
                                <p:cTn fill="hold" grpId="0" id="17" nodeType="clickEffect" presetClass="entr" presetID="1" presetSubtype="0">
                                  <p:stCondLst>
                                    <p:cond delay="0"/>
                                  </p:stCondLst>
                                  <p:childTnLst>
                                    <p:set>
                                      <p:cBhvr>
                                        <p:cTn dur="1" fill="hold" id="18">
                                          <p:stCondLst>
                                            <p:cond delay="0"/>
                                          </p:stCondLst>
                                        </p:cTn>
                                        <p:tgtEl>
                                          <p:spTgt spid="3"/>
                                        </p:tgtEl>
                                        <p:attrNameLst>
                                          <p:attrName>style.visibility</p:attrName>
                                        </p:attrNameLst>
                                      </p:cBhvr>
                                      <p:to>
                                        <p:strVal val="visible"/>
                                      </p:to>
                                    </p:set>
                                  </p:childTnLst>
                                </p:cTn>
                              </p:par>
                            </p:childTnLst>
                          </p:cTn>
                        </p:par>
                      </p:childTnLst>
                    </p:cTn>
                  </p:par>
                </p:childTnLst>
              </p:cTn>
              <p:prevCondLst>
                <p:cond delay="0" evt="onPrev">
                  <p:tgtEl>
                    <p:sldTgt/>
                  </p:tgtEl>
                </p:cond>
              </p:prevCondLst>
              <p:nextCondLst>
                <p:cond delay="0" evt="onNext">
                  <p:tgtEl>
                    <p:sldTgt/>
                  </p:tgtEl>
                </p:cond>
              </p:nextCondLst>
            </p:seq>
            <p:seq concurrent="1" nextAc="seek">
              <p:cTn evtFilter="cancelBubble" fill="hold" id="19" nodeType="interactiveSeq" restart="whenNotActive">
                <p:stCondLst>
                  <p:cond delay="0" evt="onClick">
                    <p:tgtEl>
                      <p:spTgt spid="6"/>
                    </p:tgtEl>
                  </p:cond>
                </p:stCondLst>
                <p:endSync delay="0" evt="end">
                  <p:rtn val="all"/>
                </p:endSync>
                <p:childTnLst>
                  <p:par>
                    <p:cTn fill="hold" id="20">
                      <p:stCondLst>
                        <p:cond delay="0"/>
                      </p:stCondLst>
                      <p:childTnLst>
                        <p:par>
                          <p:cTn fill="hold" id="21">
                            <p:stCondLst>
                              <p:cond delay="0"/>
                            </p:stCondLst>
                            <p:childTnLst>
                              <p:par>
                                <p:cTn fill="hold" id="22" nodeType="clickEffect" presetClass="mediacall" presetID="2" presetSubtype="0">
                                  <p:stCondLst>
                                    <p:cond delay="0"/>
                                  </p:stCondLst>
                                  <p:childTnLst>
                                    <p:cmd cmd="togglePause" type="call">
                                      <p:cBhvr>
                                        <p:cTn dur="1" fill="hold" id="23"/>
                                        <p:tgtEl>
                                          <p:spTgt spid="6"/>
                                        </p:tgtEl>
                                      </p:cBhvr>
                                    </p:cmd>
                                  </p:childTnLst>
                                </p:cTn>
                              </p:par>
                            </p:childTnLst>
                          </p:cTn>
                        </p:par>
                      </p:childTnLst>
                    </p:cTn>
                  </p:par>
                </p:childTnLst>
              </p:cTn>
              <p:nextCondLst>
                <p:cond delay="0" evt="onClick">
                  <p:tgtEl>
                    <p:spTgt spid="6"/>
                  </p:tgtEl>
                </p:cond>
              </p:nextCondLst>
            </p:seq>
            <p:video>
              <p:cMediaNode vol="80000">
                <p:cTn display="0" fill="hold" id="24">
                  <p:stCondLst>
                    <p:cond delay="indefinite"/>
                  </p:stCondLst>
                </p:cTn>
                <p:tgtEl>
                  <p:spTgt spid="6"/>
                </p:tgtEl>
              </p:cMediaNode>
            </p:video>
          </p:childTnLst>
        </p:cTn>
      </p:par>
    </p:tnLst>
    <p:bldLst>
      <p:bldP grpId="0" spid="7"/>
      <p:bldP grpId="0" spid="3"/>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910800-FBF3-4982-D765-F120143331B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BB39724-A65B-76BF-2247-75A8078F6CF0}"/>
              </a:ext>
            </a:extLst>
          </p:cNvPr>
          <p:cNvSpPr>
            <a:spLocks noGrp="1" noRot="1" noMove="1" noResize="1" noEditPoints="1" noAdjustHandles="1" noChangeArrowheads="1" noChangeShapeType="1"/>
          </p:cNvSpPr>
          <p:nvPr>
            <p:ph type="title"/>
          </p:nvPr>
        </p:nvSpPr>
        <p:spPr>
          <a:xfrm>
            <a:off x="370112" y="95292"/>
            <a:ext cx="11451773" cy="585746"/>
          </a:xfrm>
        </p:spPr>
        <p:txBody>
          <a:bodyPr/>
          <a:lstStyle/>
          <a:p>
            <a:pPr algn="ctr"/>
            <a:r>
              <a:rPr lang="en-US" dirty="0"/>
              <a:t>To </a:t>
            </a:r>
            <a:r>
              <a:rPr lang="en-US" dirty="0" err="1"/>
              <a:t>summarise</a:t>
            </a:r>
            <a:r>
              <a:rPr lang="en-US" dirty="0"/>
              <a:t>…</a:t>
            </a:r>
            <a:endParaRPr lang="en-GB" dirty="0"/>
          </a:p>
        </p:txBody>
      </p:sp>
      <p:pic>
        <p:nvPicPr>
          <p:cNvPr id="22" name="Graphic 21" descr="Add with solid fill">
            <a:extLst>
              <a:ext uri="{FF2B5EF4-FFF2-40B4-BE49-F238E27FC236}">
                <a16:creationId xmlns:a16="http://schemas.microsoft.com/office/drawing/2014/main" id="{66D296B4-1501-8E86-FABB-0206CCA6B26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735610" y="3130094"/>
            <a:ext cx="401122" cy="420787"/>
          </a:xfrm>
          <a:prstGeom prst="rect">
            <a:avLst/>
          </a:prstGeom>
        </p:spPr>
      </p:pic>
      <p:pic>
        <p:nvPicPr>
          <p:cNvPr id="23" name="Graphic 22" descr="Add with solid fill">
            <a:extLst>
              <a:ext uri="{FF2B5EF4-FFF2-40B4-BE49-F238E27FC236}">
                <a16:creationId xmlns:a16="http://schemas.microsoft.com/office/drawing/2014/main" id="{A798EFD9-984B-3356-48C0-D6C94F77FFE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511898" y="3099278"/>
            <a:ext cx="401122" cy="420787"/>
          </a:xfrm>
          <a:prstGeom prst="rect">
            <a:avLst/>
          </a:prstGeom>
        </p:spPr>
      </p:pic>
      <p:sp>
        <p:nvSpPr>
          <p:cNvPr id="25" name="TextBox 24">
            <a:extLst>
              <a:ext uri="{FF2B5EF4-FFF2-40B4-BE49-F238E27FC236}">
                <a16:creationId xmlns:a16="http://schemas.microsoft.com/office/drawing/2014/main" id="{56F6D881-7761-12D0-D7DF-CAAAA13B5CEF}"/>
              </a:ext>
            </a:extLst>
          </p:cNvPr>
          <p:cNvSpPr txBox="1"/>
          <p:nvPr/>
        </p:nvSpPr>
        <p:spPr>
          <a:xfrm>
            <a:off x="9047944" y="2806413"/>
            <a:ext cx="569220" cy="1068151"/>
          </a:xfrm>
          <a:prstGeom prst="rect">
            <a:avLst/>
          </a:prstGeom>
          <a:noFill/>
        </p:spPr>
        <p:txBody>
          <a:bodyPr wrap="none" rtlCol="0">
            <a:spAutoFit/>
          </a:bodyPr>
          <a:lstStyle/>
          <a:p>
            <a:r>
              <a:rPr lang="en-US" sz="6000" b="1" dirty="0"/>
              <a:t>=</a:t>
            </a:r>
            <a:endParaRPr lang="en-GB" sz="6000" b="1" dirty="0"/>
          </a:p>
        </p:txBody>
      </p:sp>
      <p:grpSp>
        <p:nvGrpSpPr>
          <p:cNvPr id="5" name="Group 4">
            <a:extLst>
              <a:ext uri="{FF2B5EF4-FFF2-40B4-BE49-F238E27FC236}">
                <a16:creationId xmlns:a16="http://schemas.microsoft.com/office/drawing/2014/main" id="{35525BBC-3AFF-300B-17E5-31D6F14DDD3D}"/>
              </a:ext>
            </a:extLst>
          </p:cNvPr>
          <p:cNvGrpSpPr/>
          <p:nvPr/>
        </p:nvGrpSpPr>
        <p:grpSpPr>
          <a:xfrm>
            <a:off x="5084622" y="2162024"/>
            <a:ext cx="1679947" cy="2081353"/>
            <a:chOff x="605542" y="2394158"/>
            <a:chExt cx="1679947" cy="2081353"/>
          </a:xfrm>
        </p:grpSpPr>
        <p:pic>
          <p:nvPicPr>
            <p:cNvPr id="8" name="Graphic 7" descr="Graduation cap with solid fill">
              <a:extLst>
                <a:ext uri="{FF2B5EF4-FFF2-40B4-BE49-F238E27FC236}">
                  <a16:creationId xmlns:a16="http://schemas.microsoft.com/office/drawing/2014/main" id="{8B5B5107-9286-B955-F2C3-605457FC801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05542" y="2394158"/>
              <a:ext cx="1679947" cy="1762308"/>
            </a:xfrm>
            <a:prstGeom prst="rect">
              <a:avLst/>
            </a:prstGeom>
          </p:spPr>
        </p:pic>
        <p:sp>
          <p:nvSpPr>
            <p:cNvPr id="26" name="TextBox 25">
              <a:extLst>
                <a:ext uri="{FF2B5EF4-FFF2-40B4-BE49-F238E27FC236}">
                  <a16:creationId xmlns:a16="http://schemas.microsoft.com/office/drawing/2014/main" id="{3DFC2387-463A-4B28-45EC-0784FDD9EC3A}"/>
                </a:ext>
              </a:extLst>
            </p:cNvPr>
            <p:cNvSpPr txBox="1"/>
            <p:nvPr/>
          </p:nvSpPr>
          <p:spPr>
            <a:xfrm>
              <a:off x="711884" y="4087092"/>
              <a:ext cx="1300044" cy="388419"/>
            </a:xfrm>
            <a:prstGeom prst="rect">
              <a:avLst/>
            </a:prstGeom>
            <a:noFill/>
          </p:spPr>
          <p:txBody>
            <a:bodyPr wrap="none" rtlCol="0">
              <a:spAutoFit/>
            </a:bodyPr>
            <a:lstStyle/>
            <a:p>
              <a:r>
                <a:rPr lang="en-US" dirty="0"/>
                <a:t>EDUCATION</a:t>
              </a:r>
              <a:endParaRPr lang="en-GB" dirty="0"/>
            </a:p>
          </p:txBody>
        </p:sp>
      </p:grpSp>
      <p:grpSp>
        <p:nvGrpSpPr>
          <p:cNvPr id="6" name="Group 5">
            <a:extLst>
              <a:ext uri="{FF2B5EF4-FFF2-40B4-BE49-F238E27FC236}">
                <a16:creationId xmlns:a16="http://schemas.microsoft.com/office/drawing/2014/main" id="{E9E081B1-A656-06B1-7636-23E334C052A6}"/>
              </a:ext>
            </a:extLst>
          </p:cNvPr>
          <p:cNvGrpSpPr/>
          <p:nvPr/>
        </p:nvGrpSpPr>
        <p:grpSpPr>
          <a:xfrm>
            <a:off x="7400988" y="2335386"/>
            <a:ext cx="1547688" cy="1942610"/>
            <a:chOff x="2834800" y="2532901"/>
            <a:chExt cx="1547688" cy="1942610"/>
          </a:xfrm>
        </p:grpSpPr>
        <p:pic>
          <p:nvPicPr>
            <p:cNvPr id="10" name="Graphic 9" descr="Battery charging with solid fill">
              <a:extLst>
                <a:ext uri="{FF2B5EF4-FFF2-40B4-BE49-F238E27FC236}">
                  <a16:creationId xmlns:a16="http://schemas.microsoft.com/office/drawing/2014/main" id="{26310FEF-E655-C074-4AF9-AAB61D973B14}"/>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834800" y="2532901"/>
              <a:ext cx="1547688" cy="1623566"/>
            </a:xfrm>
            <a:prstGeom prst="rect">
              <a:avLst/>
            </a:prstGeom>
          </p:spPr>
        </p:pic>
        <p:sp>
          <p:nvSpPr>
            <p:cNvPr id="27" name="TextBox 26">
              <a:extLst>
                <a:ext uri="{FF2B5EF4-FFF2-40B4-BE49-F238E27FC236}">
                  <a16:creationId xmlns:a16="http://schemas.microsoft.com/office/drawing/2014/main" id="{C2241069-620A-19AD-200E-0E32100B701A}"/>
                </a:ext>
              </a:extLst>
            </p:cNvPr>
            <p:cNvSpPr txBox="1"/>
            <p:nvPr/>
          </p:nvSpPr>
          <p:spPr>
            <a:xfrm>
              <a:off x="2889524" y="4087092"/>
              <a:ext cx="1332636" cy="388419"/>
            </a:xfrm>
            <a:prstGeom prst="rect">
              <a:avLst/>
            </a:prstGeom>
            <a:noFill/>
          </p:spPr>
          <p:txBody>
            <a:bodyPr wrap="none" rtlCol="0">
              <a:spAutoFit/>
            </a:bodyPr>
            <a:lstStyle/>
            <a:p>
              <a:r>
                <a:rPr lang="en-US" dirty="0"/>
                <a:t>ELECTRICITY</a:t>
              </a:r>
              <a:endParaRPr lang="en-GB" dirty="0"/>
            </a:p>
          </p:txBody>
        </p:sp>
      </p:grpSp>
      <p:grpSp>
        <p:nvGrpSpPr>
          <p:cNvPr id="7" name="Group 6">
            <a:extLst>
              <a:ext uri="{FF2B5EF4-FFF2-40B4-BE49-F238E27FC236}">
                <a16:creationId xmlns:a16="http://schemas.microsoft.com/office/drawing/2014/main" id="{989981B3-A31F-4F11-C0AA-2B4104536BE6}"/>
              </a:ext>
            </a:extLst>
          </p:cNvPr>
          <p:cNvGrpSpPr/>
          <p:nvPr/>
        </p:nvGrpSpPr>
        <p:grpSpPr>
          <a:xfrm>
            <a:off x="227276" y="2532901"/>
            <a:ext cx="2224498" cy="2125426"/>
            <a:chOff x="4837344" y="2632824"/>
            <a:chExt cx="2224498" cy="2125426"/>
          </a:xfrm>
        </p:grpSpPr>
        <p:grpSp>
          <p:nvGrpSpPr>
            <p:cNvPr id="16" name="Group 15">
              <a:extLst>
                <a:ext uri="{FF2B5EF4-FFF2-40B4-BE49-F238E27FC236}">
                  <a16:creationId xmlns:a16="http://schemas.microsoft.com/office/drawing/2014/main" id="{62C944C9-2B0F-D10E-78AB-2B1A80C2DE7A}"/>
                </a:ext>
              </a:extLst>
            </p:cNvPr>
            <p:cNvGrpSpPr/>
            <p:nvPr/>
          </p:nvGrpSpPr>
          <p:grpSpPr>
            <a:xfrm>
              <a:off x="4938409" y="2632824"/>
              <a:ext cx="2025373" cy="1284969"/>
              <a:chOff x="4433543" y="2835967"/>
              <a:chExt cx="1563066" cy="914400"/>
            </a:xfrm>
            <a:solidFill>
              <a:schemeClr val="accent5"/>
            </a:solidFill>
          </p:grpSpPr>
          <p:pic>
            <p:nvPicPr>
              <p:cNvPr id="12" name="Graphic 11" descr="Man with solid fill">
                <a:extLst>
                  <a:ext uri="{FF2B5EF4-FFF2-40B4-BE49-F238E27FC236}">
                    <a16:creationId xmlns:a16="http://schemas.microsoft.com/office/drawing/2014/main" id="{E5DA6C38-6E0A-F33B-BDF5-A80CA8C77B82}"/>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4433543" y="2835967"/>
                <a:ext cx="914400" cy="914400"/>
              </a:xfrm>
              <a:prstGeom prst="rect">
                <a:avLst/>
              </a:prstGeom>
            </p:spPr>
          </p:pic>
          <p:pic>
            <p:nvPicPr>
              <p:cNvPr id="13" name="Graphic 12" descr="Man with solid fill">
                <a:extLst>
                  <a:ext uri="{FF2B5EF4-FFF2-40B4-BE49-F238E27FC236}">
                    <a16:creationId xmlns:a16="http://schemas.microsoft.com/office/drawing/2014/main" id="{C58AF5E9-A756-D483-D69A-6B33A4C54432}"/>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5082209" y="2835967"/>
                <a:ext cx="914400" cy="914400"/>
              </a:xfrm>
              <a:prstGeom prst="rect">
                <a:avLst/>
              </a:prstGeom>
            </p:spPr>
          </p:pic>
        </p:grpSp>
        <p:sp>
          <p:nvSpPr>
            <p:cNvPr id="28" name="TextBox 27">
              <a:extLst>
                <a:ext uri="{FF2B5EF4-FFF2-40B4-BE49-F238E27FC236}">
                  <a16:creationId xmlns:a16="http://schemas.microsoft.com/office/drawing/2014/main" id="{01F5A090-A801-0952-03A8-936F14A30DB4}"/>
                </a:ext>
              </a:extLst>
            </p:cNvPr>
            <p:cNvSpPr txBox="1"/>
            <p:nvPr/>
          </p:nvSpPr>
          <p:spPr>
            <a:xfrm>
              <a:off x="4837344" y="4078518"/>
              <a:ext cx="2224498" cy="679732"/>
            </a:xfrm>
            <a:prstGeom prst="rect">
              <a:avLst/>
            </a:prstGeom>
            <a:noFill/>
          </p:spPr>
          <p:txBody>
            <a:bodyPr wrap="square" rtlCol="0">
              <a:spAutoFit/>
            </a:bodyPr>
            <a:lstStyle/>
            <a:p>
              <a:pPr algn="ctr"/>
              <a:r>
                <a:rPr lang="en-GB" dirty="0"/>
                <a:t>SHIFTING </a:t>
              </a:r>
            </a:p>
            <a:p>
              <a:pPr algn="ctr"/>
              <a:r>
                <a:rPr lang="en-GB" dirty="0"/>
                <a:t>DEMOGRAPHY</a:t>
              </a:r>
            </a:p>
          </p:txBody>
        </p:sp>
      </p:grpSp>
      <p:grpSp>
        <p:nvGrpSpPr>
          <p:cNvPr id="9" name="Group 8">
            <a:extLst>
              <a:ext uri="{FF2B5EF4-FFF2-40B4-BE49-F238E27FC236}">
                <a16:creationId xmlns:a16="http://schemas.microsoft.com/office/drawing/2014/main" id="{71245A9B-6273-018B-51B9-BD23819F67B2}"/>
              </a:ext>
            </a:extLst>
          </p:cNvPr>
          <p:cNvGrpSpPr/>
          <p:nvPr/>
        </p:nvGrpSpPr>
        <p:grpSpPr>
          <a:xfrm>
            <a:off x="3047525" y="2353756"/>
            <a:ext cx="1547688" cy="2011984"/>
            <a:chOff x="7328277" y="2463527"/>
            <a:chExt cx="1547688" cy="2011984"/>
          </a:xfrm>
        </p:grpSpPr>
        <p:pic>
          <p:nvPicPr>
            <p:cNvPr id="18" name="Graphic 17" descr="Bank with solid fill">
              <a:extLst>
                <a:ext uri="{FF2B5EF4-FFF2-40B4-BE49-F238E27FC236}">
                  <a16:creationId xmlns:a16="http://schemas.microsoft.com/office/drawing/2014/main" id="{49A20773-828A-4DE5-6347-FE95ADD01A3C}"/>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7328277" y="2463527"/>
              <a:ext cx="1547688" cy="1623566"/>
            </a:xfrm>
            <a:prstGeom prst="rect">
              <a:avLst/>
            </a:prstGeom>
          </p:spPr>
        </p:pic>
        <p:sp>
          <p:nvSpPr>
            <p:cNvPr id="29" name="TextBox 28">
              <a:extLst>
                <a:ext uri="{FF2B5EF4-FFF2-40B4-BE49-F238E27FC236}">
                  <a16:creationId xmlns:a16="http://schemas.microsoft.com/office/drawing/2014/main" id="{D4387409-F29B-9FD3-392E-EAEEA58D70C2}"/>
                </a:ext>
              </a:extLst>
            </p:cNvPr>
            <p:cNvSpPr txBox="1"/>
            <p:nvPr/>
          </p:nvSpPr>
          <p:spPr>
            <a:xfrm>
              <a:off x="7649511" y="4087092"/>
              <a:ext cx="1017587" cy="388419"/>
            </a:xfrm>
            <a:prstGeom prst="rect">
              <a:avLst/>
            </a:prstGeom>
            <a:noFill/>
          </p:spPr>
          <p:txBody>
            <a:bodyPr wrap="none" rtlCol="0">
              <a:spAutoFit/>
            </a:bodyPr>
            <a:lstStyle/>
            <a:p>
              <a:r>
                <a:rPr lang="en-US" dirty="0"/>
                <a:t>FINANCE</a:t>
              </a:r>
              <a:endParaRPr lang="en-GB" dirty="0"/>
            </a:p>
          </p:txBody>
        </p:sp>
      </p:grpSp>
      <p:grpSp>
        <p:nvGrpSpPr>
          <p:cNvPr id="14" name="Group 13">
            <a:extLst>
              <a:ext uri="{FF2B5EF4-FFF2-40B4-BE49-F238E27FC236}">
                <a16:creationId xmlns:a16="http://schemas.microsoft.com/office/drawing/2014/main" id="{0D5E4311-2FD5-6A73-10A4-E9CEFF977F36}"/>
              </a:ext>
            </a:extLst>
          </p:cNvPr>
          <p:cNvGrpSpPr/>
          <p:nvPr/>
        </p:nvGrpSpPr>
        <p:grpSpPr>
          <a:xfrm>
            <a:off x="9753052" y="2387509"/>
            <a:ext cx="1597440" cy="2216555"/>
            <a:chOff x="9753052" y="2387509"/>
            <a:chExt cx="1597440" cy="2216555"/>
          </a:xfrm>
        </p:grpSpPr>
        <p:pic>
          <p:nvPicPr>
            <p:cNvPr id="20" name="Graphic 19" descr="Bar graph with upward trend with solid fill">
              <a:extLst>
                <a:ext uri="{FF2B5EF4-FFF2-40B4-BE49-F238E27FC236}">
                  <a16:creationId xmlns:a16="http://schemas.microsoft.com/office/drawing/2014/main" id="{0C9BDA3C-D706-7CC9-95F0-7BF236AF9028}"/>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9753052" y="2387509"/>
              <a:ext cx="1547688" cy="1623566"/>
            </a:xfrm>
            <a:prstGeom prst="rect">
              <a:avLst/>
            </a:prstGeom>
          </p:spPr>
        </p:pic>
        <p:sp>
          <p:nvSpPr>
            <p:cNvPr id="30" name="TextBox 29">
              <a:extLst>
                <a:ext uri="{FF2B5EF4-FFF2-40B4-BE49-F238E27FC236}">
                  <a16:creationId xmlns:a16="http://schemas.microsoft.com/office/drawing/2014/main" id="{832CF5D1-BC2D-A039-2929-E84FA7E18895}"/>
                </a:ext>
              </a:extLst>
            </p:cNvPr>
            <p:cNvSpPr txBox="1"/>
            <p:nvPr/>
          </p:nvSpPr>
          <p:spPr>
            <a:xfrm>
              <a:off x="9801418" y="3924332"/>
              <a:ext cx="1549074" cy="679732"/>
            </a:xfrm>
            <a:prstGeom prst="rect">
              <a:avLst/>
            </a:prstGeom>
            <a:noFill/>
          </p:spPr>
          <p:txBody>
            <a:bodyPr wrap="none" rtlCol="0">
              <a:spAutoFit/>
            </a:bodyPr>
            <a:lstStyle/>
            <a:p>
              <a:pPr algn="ctr"/>
              <a:r>
                <a:rPr lang="en-US" dirty="0"/>
                <a:t>ACCELERATED </a:t>
              </a:r>
            </a:p>
            <a:p>
              <a:pPr algn="ctr"/>
              <a:r>
                <a:rPr lang="en-US" dirty="0"/>
                <a:t>GROWTH</a:t>
              </a:r>
              <a:endParaRPr lang="en-GB" dirty="0"/>
            </a:p>
          </p:txBody>
        </p:sp>
      </p:grpSp>
      <p:cxnSp>
        <p:nvCxnSpPr>
          <p:cNvPr id="34" name="Straight Arrow Connector 33">
            <a:extLst>
              <a:ext uri="{FF2B5EF4-FFF2-40B4-BE49-F238E27FC236}">
                <a16:creationId xmlns:a16="http://schemas.microsoft.com/office/drawing/2014/main" id="{358715FC-A8B0-29F1-F194-8021AC733BCF}"/>
              </a:ext>
            </a:extLst>
          </p:cNvPr>
          <p:cNvCxnSpPr>
            <a:cxnSpLocks/>
          </p:cNvCxnSpPr>
          <p:nvPr/>
        </p:nvCxnSpPr>
        <p:spPr>
          <a:xfrm>
            <a:off x="3198452" y="5005110"/>
            <a:ext cx="5589896" cy="0"/>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D360BC95-9CA7-14A5-A307-55F219ECF756}"/>
              </a:ext>
            </a:extLst>
          </p:cNvPr>
          <p:cNvSpPr txBox="1"/>
          <p:nvPr/>
        </p:nvSpPr>
        <p:spPr>
          <a:xfrm>
            <a:off x="1298655" y="1573357"/>
            <a:ext cx="9799332" cy="461665"/>
          </a:xfrm>
          <a:prstGeom prst="rect">
            <a:avLst/>
          </a:prstGeom>
          <a:noFill/>
        </p:spPr>
        <p:txBody>
          <a:bodyPr wrap="square">
            <a:spAutoFit/>
          </a:bodyPr>
          <a:lstStyle/>
          <a:p>
            <a:r>
              <a:rPr lang="en-US" sz="2400" b="1" dirty="0"/>
              <a:t>FOUNDATIONS FOR SUSTAINED ECONOMIC GROWTH AND DIVERSIFICATION </a:t>
            </a:r>
            <a:endParaRPr lang="en-GB" sz="2400" b="1" dirty="0"/>
          </a:p>
        </p:txBody>
      </p:sp>
      <p:sp>
        <p:nvSpPr>
          <p:cNvPr id="3" name="Arrow: Right 2">
            <a:extLst>
              <a:ext uri="{FF2B5EF4-FFF2-40B4-BE49-F238E27FC236}">
                <a16:creationId xmlns:a16="http://schemas.microsoft.com/office/drawing/2014/main" id="{8FFF950B-AD6F-8EEB-33A1-0BC4A4BC534C}"/>
              </a:ext>
            </a:extLst>
          </p:cNvPr>
          <p:cNvSpPr/>
          <p:nvPr/>
        </p:nvSpPr>
        <p:spPr>
          <a:xfrm>
            <a:off x="2347588" y="3202701"/>
            <a:ext cx="641444" cy="275574"/>
          </a:xfrm>
          <a:prstGeom prst="rightArrow">
            <a:avLst/>
          </a:prstGeom>
          <a:solidFill>
            <a:schemeClr val="tx1">
              <a:lumMod val="95000"/>
              <a:lumOff val="5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lumMod val="95000"/>
                  <a:lumOff val="5000"/>
                </a:schemeClr>
              </a:solidFill>
            </a:endParaRPr>
          </a:p>
        </p:txBody>
      </p:sp>
    </p:spTree>
    <p:extLst>
      <p:ext uri="{BB962C8B-B14F-4D97-AF65-F5344CB8AC3E}">
        <p14:creationId xmlns:p14="http://schemas.microsoft.com/office/powerpoint/2010/main" val="3802700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5"/>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32" grpId="0"/>
      <p:bldP spid="3"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DFE9AC-7F74-8574-2DEA-7492954FBEE9}"/>
            </a:ext>
          </a:extLst>
        </p:cNvPr>
        <p:cNvGrpSpPr/>
        <p:nvPr/>
      </p:nvGrpSpPr>
      <p:grpSpPr>
        <a:xfrm>
          <a:off x="0" y="0"/>
          <a:ext cx="0" cy="0"/>
          <a:chOff x="0" y="0"/>
          <a:chExt cx="0" cy="0"/>
        </a:xfrm>
      </p:grpSpPr>
      <p:grpSp>
        <p:nvGrpSpPr>
          <p:cNvPr id="46" name="Group 45">
            <a:extLst>
              <a:ext uri="{FF2B5EF4-FFF2-40B4-BE49-F238E27FC236}">
                <a16:creationId xmlns:a16="http://schemas.microsoft.com/office/drawing/2014/main" id="{FE45CEE7-158D-31AD-20AA-F252C71FF4A3}"/>
              </a:ext>
            </a:extLst>
          </p:cNvPr>
          <p:cNvGrpSpPr>
            <a:grpSpLocks noChangeAspect="1"/>
          </p:cNvGrpSpPr>
          <p:nvPr/>
        </p:nvGrpSpPr>
        <p:grpSpPr>
          <a:xfrm>
            <a:off x="7329432" y="721342"/>
            <a:ext cx="5131011" cy="5796320"/>
            <a:chOff x="6369050" y="1100138"/>
            <a:chExt cx="4799012" cy="5421312"/>
          </a:xfrm>
          <a:solidFill>
            <a:schemeClr val="bg2"/>
          </a:solidFill>
        </p:grpSpPr>
        <p:sp>
          <p:nvSpPr>
            <p:cNvPr id="47" name="Freeform 11">
              <a:extLst>
                <a:ext uri="{FF2B5EF4-FFF2-40B4-BE49-F238E27FC236}">
                  <a16:creationId xmlns:a16="http://schemas.microsoft.com/office/drawing/2014/main" id="{B8767CE0-2A69-AF62-5EF1-FD52714B0F4A}"/>
                </a:ext>
              </a:extLst>
            </p:cNvPr>
            <p:cNvSpPr>
              <a:spLocks/>
            </p:cNvSpPr>
            <p:nvPr/>
          </p:nvSpPr>
          <p:spPr bwMode="auto">
            <a:xfrm>
              <a:off x="9518649" y="3200400"/>
              <a:ext cx="84138" cy="57150"/>
            </a:xfrm>
            <a:custGeom>
              <a:avLst/>
              <a:gdLst>
                <a:gd name="T0" fmla="*/ 0 w 53"/>
                <a:gd name="T1" fmla="*/ 5040313 h 36"/>
                <a:gd name="T2" fmla="*/ 12601650 w 53"/>
                <a:gd name="T3" fmla="*/ 60483750 h 36"/>
                <a:gd name="T4" fmla="*/ 25201712 w 53"/>
                <a:gd name="T5" fmla="*/ 90725625 h 36"/>
                <a:gd name="T6" fmla="*/ 95766507 w 53"/>
                <a:gd name="T7" fmla="*/ 90725625 h 36"/>
                <a:gd name="T8" fmla="*/ 133569869 w 53"/>
                <a:gd name="T9" fmla="*/ 52924075 h 36"/>
                <a:gd name="T10" fmla="*/ 133569869 w 53"/>
                <a:gd name="T11" fmla="*/ 0 h 36"/>
                <a:gd name="T12" fmla="*/ 0 w 53"/>
                <a:gd name="T13" fmla="*/ 5040313 h 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3" h="36">
                  <a:moveTo>
                    <a:pt x="0" y="2"/>
                  </a:moveTo>
                  <a:lnTo>
                    <a:pt x="5" y="24"/>
                  </a:lnTo>
                  <a:lnTo>
                    <a:pt x="10" y="36"/>
                  </a:lnTo>
                  <a:lnTo>
                    <a:pt x="38" y="36"/>
                  </a:lnTo>
                  <a:lnTo>
                    <a:pt x="53" y="21"/>
                  </a:lnTo>
                  <a:lnTo>
                    <a:pt x="53" y="0"/>
                  </a:lnTo>
                  <a:lnTo>
                    <a:pt x="0" y="2"/>
                  </a:lnTo>
                  <a:close/>
                </a:path>
              </a:pathLst>
            </a:custGeom>
            <a:grpFill/>
            <a:ln w="7938" cap="rnd">
              <a:solidFill>
                <a:srgbClr val="E7E6E6"/>
              </a:solidFill>
              <a:prstDash val="solid"/>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a:noFill/>
                </a:ln>
                <a:solidFill>
                  <a:prstClr val="black"/>
                </a:solidFill>
                <a:effectLst/>
                <a:uLnTx/>
                <a:uFillTx/>
              </a:endParaRPr>
            </a:p>
          </p:txBody>
        </p:sp>
        <p:sp>
          <p:nvSpPr>
            <p:cNvPr id="48" name="Freeform 12">
              <a:extLst>
                <a:ext uri="{FF2B5EF4-FFF2-40B4-BE49-F238E27FC236}">
                  <a16:creationId xmlns:a16="http://schemas.microsoft.com/office/drawing/2014/main" id="{17439D6F-4C2B-F840-7D5F-19A419532A30}"/>
                </a:ext>
              </a:extLst>
            </p:cNvPr>
            <p:cNvSpPr>
              <a:spLocks/>
            </p:cNvSpPr>
            <p:nvPr/>
          </p:nvSpPr>
          <p:spPr bwMode="auto">
            <a:xfrm>
              <a:off x="6388100" y="1900238"/>
              <a:ext cx="582613" cy="487363"/>
            </a:xfrm>
            <a:custGeom>
              <a:avLst/>
              <a:gdLst>
                <a:gd name="T0" fmla="*/ 1029522866 w 153"/>
                <a:gd name="T1" fmla="*/ 0 h 128"/>
                <a:gd name="T2" fmla="*/ 986021095 w 153"/>
                <a:gd name="T3" fmla="*/ 159470504 h 128"/>
                <a:gd name="T4" fmla="*/ 812017821 w 153"/>
                <a:gd name="T5" fmla="*/ 391424832 h 128"/>
                <a:gd name="T6" fmla="*/ 681516317 w 153"/>
                <a:gd name="T7" fmla="*/ 492906754 h 128"/>
                <a:gd name="T8" fmla="*/ 594512775 w 153"/>
                <a:gd name="T9" fmla="*/ 826343004 h 128"/>
                <a:gd name="T10" fmla="*/ 536510414 w 153"/>
                <a:gd name="T11" fmla="*/ 942320168 h 128"/>
                <a:gd name="T12" fmla="*/ 319005369 w 153"/>
                <a:gd name="T13" fmla="*/ 1203268787 h 128"/>
                <a:gd name="T14" fmla="*/ 203004455 w 153"/>
                <a:gd name="T15" fmla="*/ 1464221213 h 128"/>
                <a:gd name="T16" fmla="*/ 87003541 w 153"/>
                <a:gd name="T17" fmla="*/ 1623691717 h 128"/>
                <a:gd name="T18" fmla="*/ 58002361 w 153"/>
                <a:gd name="T19" fmla="*/ 1638186959 h 128"/>
                <a:gd name="T20" fmla="*/ 14500590 w 153"/>
                <a:gd name="T21" fmla="*/ 1855646045 h 128"/>
                <a:gd name="T22" fmla="*/ 1058524047 w 153"/>
                <a:gd name="T23" fmla="*/ 1841146996 h 128"/>
                <a:gd name="T24" fmla="*/ 1015022276 w 153"/>
                <a:gd name="T25" fmla="*/ 1391733582 h 128"/>
                <a:gd name="T26" fmla="*/ 1145523780 w 153"/>
                <a:gd name="T27" fmla="*/ 1304750709 h 128"/>
                <a:gd name="T28" fmla="*/ 1319527055 w 153"/>
                <a:gd name="T29" fmla="*/ 1246762127 h 128"/>
                <a:gd name="T30" fmla="*/ 1319527055 w 153"/>
                <a:gd name="T31" fmla="*/ 492906754 h 128"/>
                <a:gd name="T32" fmla="*/ 2147483646 w 153"/>
                <a:gd name="T33" fmla="*/ 492906754 h 128"/>
                <a:gd name="T34" fmla="*/ 2147483646 w 153"/>
                <a:gd name="T35" fmla="*/ 101481922 h 128"/>
                <a:gd name="T36" fmla="*/ 2147483646 w 153"/>
                <a:gd name="T37" fmla="*/ 0 h 128"/>
                <a:gd name="T38" fmla="*/ 1029522866 w 153"/>
                <a:gd name="T39" fmla="*/ 0 h 128"/>
                <a:gd name="T40" fmla="*/ 1029522866 w 153"/>
                <a:gd name="T41" fmla="*/ 0 h 12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53" h="128">
                  <a:moveTo>
                    <a:pt x="71" y="0"/>
                  </a:moveTo>
                  <a:cubicBezTo>
                    <a:pt x="70" y="0"/>
                    <a:pt x="69" y="8"/>
                    <a:pt x="68" y="11"/>
                  </a:cubicBezTo>
                  <a:cubicBezTo>
                    <a:pt x="66" y="18"/>
                    <a:pt x="62" y="23"/>
                    <a:pt x="56" y="27"/>
                  </a:cubicBezTo>
                  <a:cubicBezTo>
                    <a:pt x="52" y="28"/>
                    <a:pt x="47" y="30"/>
                    <a:pt x="47" y="34"/>
                  </a:cubicBezTo>
                  <a:cubicBezTo>
                    <a:pt x="45" y="42"/>
                    <a:pt x="41" y="49"/>
                    <a:pt x="41" y="57"/>
                  </a:cubicBezTo>
                  <a:cubicBezTo>
                    <a:pt x="42" y="60"/>
                    <a:pt x="39" y="63"/>
                    <a:pt x="37" y="65"/>
                  </a:cubicBezTo>
                  <a:cubicBezTo>
                    <a:pt x="32" y="71"/>
                    <a:pt x="26" y="76"/>
                    <a:pt x="22" y="83"/>
                  </a:cubicBezTo>
                  <a:cubicBezTo>
                    <a:pt x="19" y="89"/>
                    <a:pt x="16" y="95"/>
                    <a:pt x="14" y="101"/>
                  </a:cubicBezTo>
                  <a:cubicBezTo>
                    <a:pt x="12" y="105"/>
                    <a:pt x="12" y="111"/>
                    <a:pt x="6" y="112"/>
                  </a:cubicBezTo>
                  <a:cubicBezTo>
                    <a:pt x="5" y="112"/>
                    <a:pt x="4" y="113"/>
                    <a:pt x="4" y="113"/>
                  </a:cubicBezTo>
                  <a:cubicBezTo>
                    <a:pt x="4" y="118"/>
                    <a:pt x="0" y="123"/>
                    <a:pt x="1" y="128"/>
                  </a:cubicBezTo>
                  <a:cubicBezTo>
                    <a:pt x="73" y="127"/>
                    <a:pt x="73" y="127"/>
                    <a:pt x="73" y="127"/>
                  </a:cubicBezTo>
                  <a:cubicBezTo>
                    <a:pt x="70" y="96"/>
                    <a:pt x="70" y="96"/>
                    <a:pt x="70" y="96"/>
                  </a:cubicBezTo>
                  <a:cubicBezTo>
                    <a:pt x="79" y="90"/>
                    <a:pt x="79" y="90"/>
                    <a:pt x="79" y="90"/>
                  </a:cubicBezTo>
                  <a:cubicBezTo>
                    <a:pt x="91" y="86"/>
                    <a:pt x="91" y="86"/>
                    <a:pt x="91" y="86"/>
                  </a:cubicBezTo>
                  <a:cubicBezTo>
                    <a:pt x="91" y="34"/>
                    <a:pt x="91" y="34"/>
                    <a:pt x="91" y="34"/>
                  </a:cubicBezTo>
                  <a:cubicBezTo>
                    <a:pt x="152" y="34"/>
                    <a:pt x="152" y="34"/>
                    <a:pt x="152" y="34"/>
                  </a:cubicBezTo>
                  <a:cubicBezTo>
                    <a:pt x="152" y="7"/>
                    <a:pt x="152" y="7"/>
                    <a:pt x="152" y="7"/>
                  </a:cubicBezTo>
                  <a:cubicBezTo>
                    <a:pt x="153" y="0"/>
                    <a:pt x="153" y="0"/>
                    <a:pt x="153" y="0"/>
                  </a:cubicBezTo>
                  <a:cubicBezTo>
                    <a:pt x="71" y="0"/>
                    <a:pt x="71" y="0"/>
                    <a:pt x="71" y="0"/>
                  </a:cubicBezTo>
                  <a:cubicBezTo>
                    <a:pt x="71" y="0"/>
                    <a:pt x="71" y="0"/>
                    <a:pt x="71" y="0"/>
                  </a:cubicBezTo>
                  <a:close/>
                </a:path>
              </a:pathLst>
            </a:custGeom>
            <a:grpFill/>
            <a:ln w="7938" cap="rnd">
              <a:solidFill>
                <a:srgbClr val="E7E6E6"/>
              </a:solidFill>
              <a:prstDash val="solid"/>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a:noFill/>
                </a:ln>
                <a:solidFill>
                  <a:prstClr val="black"/>
                </a:solidFill>
                <a:effectLst/>
                <a:uLnTx/>
                <a:uFillTx/>
              </a:endParaRPr>
            </a:p>
          </p:txBody>
        </p:sp>
        <p:sp>
          <p:nvSpPr>
            <p:cNvPr id="49" name="Freeform 13">
              <a:extLst>
                <a:ext uri="{FF2B5EF4-FFF2-40B4-BE49-F238E27FC236}">
                  <a16:creationId xmlns:a16="http://schemas.microsoft.com/office/drawing/2014/main" id="{5DB1FF25-8C8A-9B49-57A3-657B227A592E}"/>
                </a:ext>
              </a:extLst>
            </p:cNvPr>
            <p:cNvSpPr>
              <a:spLocks/>
            </p:cNvSpPr>
            <p:nvPr/>
          </p:nvSpPr>
          <p:spPr bwMode="auto">
            <a:xfrm>
              <a:off x="9339262" y="5021262"/>
              <a:ext cx="549275" cy="503238"/>
            </a:xfrm>
            <a:custGeom>
              <a:avLst/>
              <a:gdLst>
                <a:gd name="T0" fmla="*/ 1891462792 w 144"/>
                <a:gd name="T1" fmla="*/ 1555188416 h 132"/>
                <a:gd name="T2" fmla="*/ 1949663056 w 144"/>
                <a:gd name="T3" fmla="*/ 1497049177 h 132"/>
                <a:gd name="T4" fmla="*/ 1949663056 w 144"/>
                <a:gd name="T5" fmla="*/ 1395307416 h 132"/>
                <a:gd name="T6" fmla="*/ 2080611741 w 144"/>
                <a:gd name="T7" fmla="*/ 1235430228 h 132"/>
                <a:gd name="T8" fmla="*/ 2080611741 w 144"/>
                <a:gd name="T9" fmla="*/ 1191827705 h 132"/>
                <a:gd name="T10" fmla="*/ 2095159900 w 144"/>
                <a:gd name="T11" fmla="*/ 1162758086 h 132"/>
                <a:gd name="T12" fmla="*/ 2022411478 w 144"/>
                <a:gd name="T13" fmla="*/ 1119155563 h 132"/>
                <a:gd name="T14" fmla="*/ 2036959637 w 144"/>
                <a:gd name="T15" fmla="*/ 1075549228 h 132"/>
                <a:gd name="T16" fmla="*/ 2036959637 w 144"/>
                <a:gd name="T17" fmla="*/ 973807467 h 132"/>
                <a:gd name="T18" fmla="*/ 1993311346 w 144"/>
                <a:gd name="T19" fmla="*/ 944741660 h 132"/>
                <a:gd name="T20" fmla="*/ 1993311346 w 144"/>
                <a:gd name="T21" fmla="*/ 901135324 h 132"/>
                <a:gd name="T22" fmla="*/ 2051511610 w 144"/>
                <a:gd name="T23" fmla="*/ 886602421 h 132"/>
                <a:gd name="T24" fmla="*/ 2051511610 w 144"/>
                <a:gd name="T25" fmla="*/ 842999898 h 132"/>
                <a:gd name="T26" fmla="*/ 2036959637 w 144"/>
                <a:gd name="T27" fmla="*/ 828463182 h 132"/>
                <a:gd name="T28" fmla="*/ 2036959637 w 144"/>
                <a:gd name="T29" fmla="*/ 813930279 h 132"/>
                <a:gd name="T30" fmla="*/ 2095159900 w 144"/>
                <a:gd name="T31" fmla="*/ 770327756 h 132"/>
                <a:gd name="T32" fmla="*/ 2066059768 w 144"/>
                <a:gd name="T33" fmla="*/ 712188517 h 132"/>
                <a:gd name="T34" fmla="*/ 2051511610 w 144"/>
                <a:gd name="T35" fmla="*/ 683118898 h 132"/>
                <a:gd name="T36" fmla="*/ 2051511610 w 144"/>
                <a:gd name="T37" fmla="*/ 639516375 h 132"/>
                <a:gd name="T38" fmla="*/ 2066059768 w 144"/>
                <a:gd name="T39" fmla="*/ 624983472 h 132"/>
                <a:gd name="T40" fmla="*/ 2066059768 w 144"/>
                <a:gd name="T41" fmla="*/ 566844233 h 132"/>
                <a:gd name="T42" fmla="*/ 2066059768 w 144"/>
                <a:gd name="T43" fmla="*/ 537774614 h 132"/>
                <a:gd name="T44" fmla="*/ 2066059768 w 144"/>
                <a:gd name="T45" fmla="*/ 465102472 h 132"/>
                <a:gd name="T46" fmla="*/ 2022411478 w 144"/>
                <a:gd name="T47" fmla="*/ 363360710 h 132"/>
                <a:gd name="T48" fmla="*/ 2066059768 w 144"/>
                <a:gd name="T49" fmla="*/ 290688568 h 132"/>
                <a:gd name="T50" fmla="*/ 1993311346 w 144"/>
                <a:gd name="T51" fmla="*/ 290688568 h 132"/>
                <a:gd name="T52" fmla="*/ 1891462792 w 144"/>
                <a:gd name="T53" fmla="*/ 218016426 h 132"/>
                <a:gd name="T54" fmla="*/ 1775066080 w 144"/>
                <a:gd name="T55" fmla="*/ 218016426 h 132"/>
                <a:gd name="T56" fmla="*/ 1600469103 w 144"/>
                <a:gd name="T57" fmla="*/ 101741761 h 132"/>
                <a:gd name="T58" fmla="*/ 1382223837 w 144"/>
                <a:gd name="T59" fmla="*/ 101741761 h 132"/>
                <a:gd name="T60" fmla="*/ 1382223837 w 144"/>
                <a:gd name="T61" fmla="*/ 0 h 132"/>
                <a:gd name="T62" fmla="*/ 1149426597 w 144"/>
                <a:gd name="T63" fmla="*/ 0 h 132"/>
                <a:gd name="T64" fmla="*/ 974829621 w 144"/>
                <a:gd name="T65" fmla="*/ 101741761 h 132"/>
                <a:gd name="T66" fmla="*/ 960281462 w 144"/>
                <a:gd name="T67" fmla="*/ 247086046 h 132"/>
                <a:gd name="T68" fmla="*/ 698387905 w 144"/>
                <a:gd name="T69" fmla="*/ 363360710 h 132"/>
                <a:gd name="T70" fmla="*/ 480142638 w 144"/>
                <a:gd name="T71" fmla="*/ 654049279 h 132"/>
                <a:gd name="T72" fmla="*/ 421942375 w 144"/>
                <a:gd name="T73" fmla="*/ 683118898 h 132"/>
                <a:gd name="T74" fmla="*/ 363742111 w 144"/>
                <a:gd name="T75" fmla="*/ 683118898 h 132"/>
                <a:gd name="T76" fmla="*/ 261893557 w 144"/>
                <a:gd name="T77" fmla="*/ 624983472 h 132"/>
                <a:gd name="T78" fmla="*/ 174596976 w 144"/>
                <a:gd name="T79" fmla="*/ 668585995 h 132"/>
                <a:gd name="T80" fmla="*/ 116396713 w 144"/>
                <a:gd name="T81" fmla="*/ 595913853 h 132"/>
                <a:gd name="T82" fmla="*/ 0 w 144"/>
                <a:gd name="T83" fmla="*/ 595913853 h 132"/>
                <a:gd name="T84" fmla="*/ 14548159 w 144"/>
                <a:gd name="T85" fmla="*/ 683118898 h 132"/>
                <a:gd name="T86" fmla="*/ 203697108 w 144"/>
                <a:gd name="T87" fmla="*/ 930204944 h 132"/>
                <a:gd name="T88" fmla="*/ 232797240 w 144"/>
                <a:gd name="T89" fmla="*/ 1075549228 h 132"/>
                <a:gd name="T90" fmla="*/ 349193952 w 144"/>
                <a:gd name="T91" fmla="*/ 1177290989 h 132"/>
                <a:gd name="T92" fmla="*/ 523790929 w 144"/>
                <a:gd name="T93" fmla="*/ 1249963131 h 132"/>
                <a:gd name="T94" fmla="*/ 538339087 w 144"/>
                <a:gd name="T95" fmla="*/ 1366237796 h 132"/>
                <a:gd name="T96" fmla="*/ 654735800 w 144"/>
                <a:gd name="T97" fmla="*/ 1380774512 h 132"/>
                <a:gd name="T98" fmla="*/ 654735800 w 144"/>
                <a:gd name="T99" fmla="*/ 1555188416 h 132"/>
                <a:gd name="T100" fmla="*/ 742036195 w 144"/>
                <a:gd name="T101" fmla="*/ 1685995984 h 132"/>
                <a:gd name="T102" fmla="*/ 1003929752 w 144"/>
                <a:gd name="T103" fmla="*/ 1729602319 h 132"/>
                <a:gd name="T104" fmla="*/ 1003929752 w 144"/>
                <a:gd name="T105" fmla="*/ 1787737745 h 132"/>
                <a:gd name="T106" fmla="*/ 1105778306 w 144"/>
                <a:gd name="T107" fmla="*/ 1860409887 h 132"/>
                <a:gd name="T108" fmla="*/ 1193078702 w 144"/>
                <a:gd name="T109" fmla="*/ 1831344081 h 132"/>
                <a:gd name="T110" fmla="*/ 1338575546 w 144"/>
                <a:gd name="T111" fmla="*/ 1904016223 h 132"/>
                <a:gd name="T112" fmla="*/ 1527720681 w 144"/>
                <a:gd name="T113" fmla="*/ 1874946603 h 132"/>
                <a:gd name="T114" fmla="*/ 1629569235 w 144"/>
                <a:gd name="T115" fmla="*/ 1918549126 h 132"/>
                <a:gd name="T116" fmla="*/ 1935111083 w 144"/>
                <a:gd name="T117" fmla="*/ 1613323842 h 132"/>
                <a:gd name="T118" fmla="*/ 1891462792 w 144"/>
                <a:gd name="T119" fmla="*/ 1555188416 h 13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44" h="132">
                  <a:moveTo>
                    <a:pt x="130" y="107"/>
                  </a:moveTo>
                  <a:cubicBezTo>
                    <a:pt x="134" y="103"/>
                    <a:pt x="134" y="103"/>
                    <a:pt x="134" y="103"/>
                  </a:cubicBezTo>
                  <a:cubicBezTo>
                    <a:pt x="134" y="96"/>
                    <a:pt x="134" y="96"/>
                    <a:pt x="134" y="96"/>
                  </a:cubicBezTo>
                  <a:cubicBezTo>
                    <a:pt x="143" y="85"/>
                    <a:pt x="143" y="85"/>
                    <a:pt x="143" y="85"/>
                  </a:cubicBezTo>
                  <a:cubicBezTo>
                    <a:pt x="143" y="82"/>
                    <a:pt x="143" y="82"/>
                    <a:pt x="143" y="82"/>
                  </a:cubicBezTo>
                  <a:cubicBezTo>
                    <a:pt x="144" y="80"/>
                    <a:pt x="144" y="80"/>
                    <a:pt x="144" y="80"/>
                  </a:cubicBezTo>
                  <a:cubicBezTo>
                    <a:pt x="139" y="77"/>
                    <a:pt x="139" y="77"/>
                    <a:pt x="139" y="77"/>
                  </a:cubicBezTo>
                  <a:cubicBezTo>
                    <a:pt x="140" y="74"/>
                    <a:pt x="140" y="74"/>
                    <a:pt x="140" y="74"/>
                  </a:cubicBezTo>
                  <a:cubicBezTo>
                    <a:pt x="140" y="67"/>
                    <a:pt x="140" y="67"/>
                    <a:pt x="140" y="67"/>
                  </a:cubicBezTo>
                  <a:cubicBezTo>
                    <a:pt x="137" y="65"/>
                    <a:pt x="137" y="65"/>
                    <a:pt x="137" y="65"/>
                  </a:cubicBezTo>
                  <a:cubicBezTo>
                    <a:pt x="137" y="62"/>
                    <a:pt x="137" y="62"/>
                    <a:pt x="137" y="62"/>
                  </a:cubicBezTo>
                  <a:cubicBezTo>
                    <a:pt x="141" y="61"/>
                    <a:pt x="141" y="61"/>
                    <a:pt x="141" y="61"/>
                  </a:cubicBezTo>
                  <a:cubicBezTo>
                    <a:pt x="141" y="58"/>
                    <a:pt x="141" y="58"/>
                    <a:pt x="141" y="58"/>
                  </a:cubicBezTo>
                  <a:cubicBezTo>
                    <a:pt x="140" y="57"/>
                    <a:pt x="140" y="57"/>
                    <a:pt x="140" y="57"/>
                  </a:cubicBezTo>
                  <a:cubicBezTo>
                    <a:pt x="140" y="56"/>
                    <a:pt x="140" y="56"/>
                    <a:pt x="140" y="56"/>
                  </a:cubicBezTo>
                  <a:cubicBezTo>
                    <a:pt x="144" y="53"/>
                    <a:pt x="144" y="53"/>
                    <a:pt x="144" y="53"/>
                  </a:cubicBezTo>
                  <a:cubicBezTo>
                    <a:pt x="144" y="53"/>
                    <a:pt x="142" y="49"/>
                    <a:pt x="142" y="49"/>
                  </a:cubicBezTo>
                  <a:cubicBezTo>
                    <a:pt x="142" y="49"/>
                    <a:pt x="141" y="47"/>
                    <a:pt x="141" y="47"/>
                  </a:cubicBezTo>
                  <a:cubicBezTo>
                    <a:pt x="141" y="47"/>
                    <a:pt x="141" y="44"/>
                    <a:pt x="141" y="44"/>
                  </a:cubicBezTo>
                  <a:cubicBezTo>
                    <a:pt x="142" y="43"/>
                    <a:pt x="142" y="43"/>
                    <a:pt x="142" y="43"/>
                  </a:cubicBezTo>
                  <a:cubicBezTo>
                    <a:pt x="142" y="43"/>
                    <a:pt x="142" y="39"/>
                    <a:pt x="142" y="39"/>
                  </a:cubicBezTo>
                  <a:cubicBezTo>
                    <a:pt x="142" y="39"/>
                    <a:pt x="142" y="37"/>
                    <a:pt x="142" y="37"/>
                  </a:cubicBezTo>
                  <a:cubicBezTo>
                    <a:pt x="142" y="32"/>
                    <a:pt x="142" y="32"/>
                    <a:pt x="142" y="32"/>
                  </a:cubicBezTo>
                  <a:cubicBezTo>
                    <a:pt x="139" y="25"/>
                    <a:pt x="139" y="25"/>
                    <a:pt x="139" y="25"/>
                  </a:cubicBezTo>
                  <a:cubicBezTo>
                    <a:pt x="142" y="20"/>
                    <a:pt x="142" y="20"/>
                    <a:pt x="142" y="20"/>
                  </a:cubicBezTo>
                  <a:cubicBezTo>
                    <a:pt x="137" y="20"/>
                    <a:pt x="137" y="20"/>
                    <a:pt x="137" y="20"/>
                  </a:cubicBezTo>
                  <a:cubicBezTo>
                    <a:pt x="130" y="15"/>
                    <a:pt x="130" y="15"/>
                    <a:pt x="130" y="15"/>
                  </a:cubicBezTo>
                  <a:cubicBezTo>
                    <a:pt x="122" y="15"/>
                    <a:pt x="122" y="15"/>
                    <a:pt x="122" y="15"/>
                  </a:cubicBezTo>
                  <a:cubicBezTo>
                    <a:pt x="110" y="7"/>
                    <a:pt x="110" y="7"/>
                    <a:pt x="110" y="7"/>
                  </a:cubicBezTo>
                  <a:cubicBezTo>
                    <a:pt x="95" y="7"/>
                    <a:pt x="95" y="7"/>
                    <a:pt x="95" y="7"/>
                  </a:cubicBezTo>
                  <a:cubicBezTo>
                    <a:pt x="95" y="0"/>
                    <a:pt x="95" y="0"/>
                    <a:pt x="95" y="0"/>
                  </a:cubicBezTo>
                  <a:cubicBezTo>
                    <a:pt x="79" y="0"/>
                    <a:pt x="79" y="0"/>
                    <a:pt x="79" y="0"/>
                  </a:cubicBezTo>
                  <a:cubicBezTo>
                    <a:pt x="67" y="7"/>
                    <a:pt x="67" y="7"/>
                    <a:pt x="67" y="7"/>
                  </a:cubicBezTo>
                  <a:cubicBezTo>
                    <a:pt x="66" y="17"/>
                    <a:pt x="66" y="17"/>
                    <a:pt x="66" y="17"/>
                  </a:cubicBezTo>
                  <a:cubicBezTo>
                    <a:pt x="48" y="25"/>
                    <a:pt x="48" y="25"/>
                    <a:pt x="48" y="25"/>
                  </a:cubicBezTo>
                  <a:cubicBezTo>
                    <a:pt x="33" y="45"/>
                    <a:pt x="33" y="45"/>
                    <a:pt x="33" y="45"/>
                  </a:cubicBezTo>
                  <a:cubicBezTo>
                    <a:pt x="29" y="47"/>
                    <a:pt x="29" y="47"/>
                    <a:pt x="29" y="47"/>
                  </a:cubicBezTo>
                  <a:cubicBezTo>
                    <a:pt x="25" y="47"/>
                    <a:pt x="25" y="47"/>
                    <a:pt x="25" y="47"/>
                  </a:cubicBezTo>
                  <a:cubicBezTo>
                    <a:pt x="18" y="43"/>
                    <a:pt x="18" y="43"/>
                    <a:pt x="18" y="43"/>
                  </a:cubicBezTo>
                  <a:cubicBezTo>
                    <a:pt x="12" y="46"/>
                    <a:pt x="12" y="46"/>
                    <a:pt x="12" y="46"/>
                  </a:cubicBezTo>
                  <a:cubicBezTo>
                    <a:pt x="8" y="41"/>
                    <a:pt x="8" y="41"/>
                    <a:pt x="8" y="41"/>
                  </a:cubicBezTo>
                  <a:cubicBezTo>
                    <a:pt x="0" y="41"/>
                    <a:pt x="0" y="41"/>
                    <a:pt x="0" y="41"/>
                  </a:cubicBezTo>
                  <a:cubicBezTo>
                    <a:pt x="1" y="47"/>
                    <a:pt x="1" y="47"/>
                    <a:pt x="1" y="47"/>
                  </a:cubicBezTo>
                  <a:cubicBezTo>
                    <a:pt x="14" y="64"/>
                    <a:pt x="14" y="64"/>
                    <a:pt x="14" y="64"/>
                  </a:cubicBezTo>
                  <a:cubicBezTo>
                    <a:pt x="16" y="74"/>
                    <a:pt x="16" y="74"/>
                    <a:pt x="16" y="74"/>
                  </a:cubicBezTo>
                  <a:cubicBezTo>
                    <a:pt x="24" y="81"/>
                    <a:pt x="24" y="81"/>
                    <a:pt x="24" y="81"/>
                  </a:cubicBezTo>
                  <a:cubicBezTo>
                    <a:pt x="36" y="86"/>
                    <a:pt x="36" y="86"/>
                    <a:pt x="36" y="86"/>
                  </a:cubicBezTo>
                  <a:cubicBezTo>
                    <a:pt x="37" y="94"/>
                    <a:pt x="37" y="94"/>
                    <a:pt x="37" y="94"/>
                  </a:cubicBezTo>
                  <a:cubicBezTo>
                    <a:pt x="45" y="95"/>
                    <a:pt x="45" y="95"/>
                    <a:pt x="45" y="95"/>
                  </a:cubicBezTo>
                  <a:cubicBezTo>
                    <a:pt x="45" y="107"/>
                    <a:pt x="45" y="107"/>
                    <a:pt x="45" y="107"/>
                  </a:cubicBezTo>
                  <a:cubicBezTo>
                    <a:pt x="51" y="116"/>
                    <a:pt x="51" y="116"/>
                    <a:pt x="51" y="116"/>
                  </a:cubicBezTo>
                  <a:cubicBezTo>
                    <a:pt x="69" y="119"/>
                    <a:pt x="69" y="119"/>
                    <a:pt x="69" y="119"/>
                  </a:cubicBezTo>
                  <a:cubicBezTo>
                    <a:pt x="69" y="123"/>
                    <a:pt x="69" y="123"/>
                    <a:pt x="69" y="123"/>
                  </a:cubicBezTo>
                  <a:cubicBezTo>
                    <a:pt x="76" y="128"/>
                    <a:pt x="76" y="128"/>
                    <a:pt x="76" y="128"/>
                  </a:cubicBezTo>
                  <a:cubicBezTo>
                    <a:pt x="82" y="126"/>
                    <a:pt x="82" y="126"/>
                    <a:pt x="82" y="126"/>
                  </a:cubicBezTo>
                  <a:cubicBezTo>
                    <a:pt x="92" y="131"/>
                    <a:pt x="92" y="131"/>
                    <a:pt x="92" y="131"/>
                  </a:cubicBezTo>
                  <a:cubicBezTo>
                    <a:pt x="105" y="129"/>
                    <a:pt x="105" y="129"/>
                    <a:pt x="105" y="129"/>
                  </a:cubicBezTo>
                  <a:cubicBezTo>
                    <a:pt x="112" y="132"/>
                    <a:pt x="112" y="132"/>
                    <a:pt x="112" y="132"/>
                  </a:cubicBezTo>
                  <a:cubicBezTo>
                    <a:pt x="133" y="111"/>
                    <a:pt x="133" y="111"/>
                    <a:pt x="133" y="111"/>
                  </a:cubicBezTo>
                  <a:lnTo>
                    <a:pt x="130" y="107"/>
                  </a:lnTo>
                  <a:close/>
                </a:path>
              </a:pathLst>
            </a:custGeom>
            <a:grpFill/>
            <a:ln w="7938" cap="rnd">
              <a:solidFill>
                <a:srgbClr val="E7E6E6"/>
              </a:solidFill>
              <a:prstDash val="solid"/>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a:noFill/>
                </a:ln>
                <a:solidFill>
                  <a:prstClr val="black"/>
                </a:solidFill>
                <a:effectLst/>
                <a:uLnTx/>
                <a:uFillTx/>
              </a:endParaRPr>
            </a:p>
          </p:txBody>
        </p:sp>
        <p:sp>
          <p:nvSpPr>
            <p:cNvPr id="50" name="Freeform 14">
              <a:extLst>
                <a:ext uri="{FF2B5EF4-FFF2-40B4-BE49-F238E27FC236}">
                  <a16:creationId xmlns:a16="http://schemas.microsoft.com/office/drawing/2014/main" id="{137816E9-3692-B918-55C5-B8C27CCACE5C}"/>
                </a:ext>
              </a:extLst>
            </p:cNvPr>
            <p:cNvSpPr>
              <a:spLocks/>
            </p:cNvSpPr>
            <p:nvPr/>
          </p:nvSpPr>
          <p:spPr bwMode="auto">
            <a:xfrm>
              <a:off x="9110662" y="4491037"/>
              <a:ext cx="819150" cy="709613"/>
            </a:xfrm>
            <a:custGeom>
              <a:avLst/>
              <a:gdLst>
                <a:gd name="T0" fmla="*/ 2147483646 w 215"/>
                <a:gd name="T1" fmla="*/ 189218688 h 186"/>
                <a:gd name="T2" fmla="*/ 2147483646 w 215"/>
                <a:gd name="T3" fmla="*/ 101886692 h 186"/>
                <a:gd name="T4" fmla="*/ 2147483646 w 215"/>
                <a:gd name="T5" fmla="*/ 0 h 186"/>
                <a:gd name="T6" fmla="*/ 1843544700 w 215"/>
                <a:gd name="T7" fmla="*/ 101886692 h 186"/>
                <a:gd name="T8" fmla="*/ 1858060800 w 215"/>
                <a:gd name="T9" fmla="*/ 130996086 h 186"/>
                <a:gd name="T10" fmla="*/ 1785480300 w 215"/>
                <a:gd name="T11" fmla="*/ 392988258 h 186"/>
                <a:gd name="T12" fmla="*/ 1785480300 w 215"/>
                <a:gd name="T13" fmla="*/ 465765556 h 186"/>
                <a:gd name="T14" fmla="*/ 1756448100 w 215"/>
                <a:gd name="T15" fmla="*/ 567652249 h 186"/>
                <a:gd name="T16" fmla="*/ 1799996400 w 215"/>
                <a:gd name="T17" fmla="*/ 654984244 h 186"/>
                <a:gd name="T18" fmla="*/ 1712899800 w 215"/>
                <a:gd name="T19" fmla="*/ 975195203 h 186"/>
                <a:gd name="T20" fmla="*/ 1872576900 w 215"/>
                <a:gd name="T21" fmla="*/ 1135304498 h 186"/>
                <a:gd name="T22" fmla="*/ 1988705700 w 215"/>
                <a:gd name="T23" fmla="*/ 1091636592 h 186"/>
                <a:gd name="T24" fmla="*/ 2090318400 w 215"/>
                <a:gd name="T25" fmla="*/ 1426406063 h 186"/>
                <a:gd name="T26" fmla="*/ 2032254000 w 215"/>
                <a:gd name="T27" fmla="*/ 1382741972 h 186"/>
                <a:gd name="T28" fmla="*/ 2046770100 w 215"/>
                <a:gd name="T29" fmla="*/ 1353632579 h 186"/>
                <a:gd name="T30" fmla="*/ 1930641300 w 215"/>
                <a:gd name="T31" fmla="*/ 1426406063 h 186"/>
                <a:gd name="T32" fmla="*/ 1843544700 w 215"/>
                <a:gd name="T33" fmla="*/ 1353632579 h 186"/>
                <a:gd name="T34" fmla="*/ 1741932000 w 215"/>
                <a:gd name="T35" fmla="*/ 1237191190 h 186"/>
                <a:gd name="T36" fmla="*/ 1654835400 w 215"/>
                <a:gd name="T37" fmla="*/ 1149859194 h 186"/>
                <a:gd name="T38" fmla="*/ 1495158300 w 215"/>
                <a:gd name="T39" fmla="*/ 1091636592 h 186"/>
                <a:gd name="T40" fmla="*/ 1408061700 w 215"/>
                <a:gd name="T41" fmla="*/ 902421719 h 186"/>
                <a:gd name="T42" fmla="*/ 1335481200 w 215"/>
                <a:gd name="T43" fmla="*/ 975195203 h 186"/>
                <a:gd name="T44" fmla="*/ 1074191400 w 215"/>
                <a:gd name="T45" fmla="*/ 1018863108 h 186"/>
                <a:gd name="T46" fmla="*/ 943546500 w 215"/>
                <a:gd name="T47" fmla="*/ 960640506 h 186"/>
                <a:gd name="T48" fmla="*/ 899998200 w 215"/>
                <a:gd name="T49" fmla="*/ 800535027 h 186"/>
                <a:gd name="T50" fmla="*/ 638708400 w 215"/>
                <a:gd name="T51" fmla="*/ 873308511 h 186"/>
                <a:gd name="T52" fmla="*/ 609676200 w 215"/>
                <a:gd name="T53" fmla="*/ 829644420 h 186"/>
                <a:gd name="T54" fmla="*/ 551611800 w 215"/>
                <a:gd name="T55" fmla="*/ 727757728 h 186"/>
                <a:gd name="T56" fmla="*/ 566127900 w 215"/>
                <a:gd name="T57" fmla="*/ 844199117 h 186"/>
                <a:gd name="T58" fmla="*/ 551611800 w 215"/>
                <a:gd name="T59" fmla="*/ 902421719 h 186"/>
                <a:gd name="T60" fmla="*/ 537095700 w 215"/>
                <a:gd name="T61" fmla="*/ 1062527199 h 186"/>
                <a:gd name="T62" fmla="*/ 508063500 w 215"/>
                <a:gd name="T63" fmla="*/ 1251745887 h 186"/>
                <a:gd name="T64" fmla="*/ 0 w 215"/>
                <a:gd name="T65" fmla="*/ 1295409977 h 186"/>
                <a:gd name="T66" fmla="*/ 159677100 w 215"/>
                <a:gd name="T67" fmla="*/ 2147483646 h 186"/>
                <a:gd name="T68" fmla="*/ 580644000 w 215"/>
                <a:gd name="T69" fmla="*/ 2147483646 h 186"/>
                <a:gd name="T70" fmla="*/ 870966000 w 215"/>
                <a:gd name="T71" fmla="*/ 2147483646 h 186"/>
                <a:gd name="T72" fmla="*/ 1045159200 w 215"/>
                <a:gd name="T73" fmla="*/ 2147483646 h 186"/>
                <a:gd name="T74" fmla="*/ 1233868500 w 215"/>
                <a:gd name="T75" fmla="*/ 2147483646 h 186"/>
                <a:gd name="T76" fmla="*/ 1349997300 w 215"/>
                <a:gd name="T77" fmla="*/ 2147483646 h 186"/>
                <a:gd name="T78" fmla="*/ 1829028600 w 215"/>
                <a:gd name="T79" fmla="*/ 2147483646 h 186"/>
                <a:gd name="T80" fmla="*/ 2017737900 w 215"/>
                <a:gd name="T81" fmla="*/ 2023167705 h 186"/>
                <a:gd name="T82" fmla="*/ 2147483646 w 215"/>
                <a:gd name="T83" fmla="*/ 1863062226 h 186"/>
                <a:gd name="T84" fmla="*/ 2147483646 w 215"/>
                <a:gd name="T85" fmla="*/ 1455515456 h 186"/>
                <a:gd name="T86" fmla="*/ 2147483646 w 215"/>
                <a:gd name="T87" fmla="*/ 1237191190 h 186"/>
                <a:gd name="T88" fmla="*/ 2147483646 w 215"/>
                <a:gd name="T89" fmla="*/ 1106191289 h 186"/>
                <a:gd name="T90" fmla="*/ 2147483646 w 215"/>
                <a:gd name="T91" fmla="*/ 975195203 h 186"/>
                <a:gd name="T92" fmla="*/ 2147483646 w 215"/>
                <a:gd name="T93" fmla="*/ 844199117 h 186"/>
                <a:gd name="T94" fmla="*/ 2147483646 w 215"/>
                <a:gd name="T95" fmla="*/ 727757728 h 186"/>
                <a:gd name="T96" fmla="*/ 2147483646 w 215"/>
                <a:gd name="T97" fmla="*/ 553097552 h 186"/>
                <a:gd name="T98" fmla="*/ 2147483646 w 215"/>
                <a:gd name="T99" fmla="*/ 480320253 h 186"/>
                <a:gd name="T100" fmla="*/ 2147483646 w 215"/>
                <a:gd name="T101" fmla="*/ 378433561 h 186"/>
                <a:gd name="T102" fmla="*/ 2147483646 w 215"/>
                <a:gd name="T103" fmla="*/ 320214774 h 186"/>
                <a:gd name="T104" fmla="*/ 2147483646 w 215"/>
                <a:gd name="T105" fmla="*/ 247437475 h 18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15" h="186">
                  <a:moveTo>
                    <a:pt x="184" y="17"/>
                  </a:moveTo>
                  <a:cubicBezTo>
                    <a:pt x="183" y="13"/>
                    <a:pt x="183" y="13"/>
                    <a:pt x="183" y="13"/>
                  </a:cubicBezTo>
                  <a:cubicBezTo>
                    <a:pt x="178" y="13"/>
                    <a:pt x="178" y="13"/>
                    <a:pt x="178" y="13"/>
                  </a:cubicBezTo>
                  <a:cubicBezTo>
                    <a:pt x="173" y="7"/>
                    <a:pt x="173" y="7"/>
                    <a:pt x="173" y="7"/>
                  </a:cubicBezTo>
                  <a:cubicBezTo>
                    <a:pt x="166" y="8"/>
                    <a:pt x="166" y="8"/>
                    <a:pt x="166" y="8"/>
                  </a:cubicBezTo>
                  <a:cubicBezTo>
                    <a:pt x="161" y="0"/>
                    <a:pt x="161" y="0"/>
                    <a:pt x="161" y="0"/>
                  </a:cubicBezTo>
                  <a:cubicBezTo>
                    <a:pt x="127" y="5"/>
                    <a:pt x="127" y="5"/>
                    <a:pt x="127" y="5"/>
                  </a:cubicBezTo>
                  <a:cubicBezTo>
                    <a:pt x="127" y="7"/>
                    <a:pt x="127" y="7"/>
                    <a:pt x="127" y="7"/>
                  </a:cubicBezTo>
                  <a:cubicBezTo>
                    <a:pt x="128" y="7"/>
                    <a:pt x="128" y="7"/>
                    <a:pt x="128" y="7"/>
                  </a:cubicBezTo>
                  <a:cubicBezTo>
                    <a:pt x="128" y="9"/>
                    <a:pt x="128" y="9"/>
                    <a:pt x="128" y="9"/>
                  </a:cubicBezTo>
                  <a:cubicBezTo>
                    <a:pt x="117" y="19"/>
                    <a:pt x="117" y="19"/>
                    <a:pt x="117" y="19"/>
                  </a:cubicBezTo>
                  <a:cubicBezTo>
                    <a:pt x="123" y="27"/>
                    <a:pt x="123" y="27"/>
                    <a:pt x="123" y="27"/>
                  </a:cubicBezTo>
                  <a:cubicBezTo>
                    <a:pt x="123" y="29"/>
                    <a:pt x="123" y="29"/>
                    <a:pt x="123" y="29"/>
                  </a:cubicBezTo>
                  <a:cubicBezTo>
                    <a:pt x="123" y="32"/>
                    <a:pt x="123" y="32"/>
                    <a:pt x="123" y="32"/>
                  </a:cubicBezTo>
                  <a:cubicBezTo>
                    <a:pt x="121" y="36"/>
                    <a:pt x="121" y="36"/>
                    <a:pt x="121" y="36"/>
                  </a:cubicBezTo>
                  <a:cubicBezTo>
                    <a:pt x="121" y="39"/>
                    <a:pt x="121" y="39"/>
                    <a:pt x="121" y="39"/>
                  </a:cubicBezTo>
                  <a:cubicBezTo>
                    <a:pt x="122" y="42"/>
                    <a:pt x="122" y="42"/>
                    <a:pt x="122" y="42"/>
                  </a:cubicBezTo>
                  <a:cubicBezTo>
                    <a:pt x="124" y="45"/>
                    <a:pt x="124" y="45"/>
                    <a:pt x="124" y="45"/>
                  </a:cubicBezTo>
                  <a:cubicBezTo>
                    <a:pt x="118" y="60"/>
                    <a:pt x="118" y="60"/>
                    <a:pt x="118" y="60"/>
                  </a:cubicBezTo>
                  <a:cubicBezTo>
                    <a:pt x="118" y="67"/>
                    <a:pt x="118" y="67"/>
                    <a:pt x="118" y="67"/>
                  </a:cubicBezTo>
                  <a:cubicBezTo>
                    <a:pt x="125" y="70"/>
                    <a:pt x="125" y="70"/>
                    <a:pt x="125" y="70"/>
                  </a:cubicBezTo>
                  <a:cubicBezTo>
                    <a:pt x="129" y="78"/>
                    <a:pt x="129" y="78"/>
                    <a:pt x="129" y="78"/>
                  </a:cubicBezTo>
                  <a:cubicBezTo>
                    <a:pt x="137" y="79"/>
                    <a:pt x="137" y="79"/>
                    <a:pt x="137" y="79"/>
                  </a:cubicBezTo>
                  <a:cubicBezTo>
                    <a:pt x="137" y="75"/>
                    <a:pt x="137" y="75"/>
                    <a:pt x="137" y="75"/>
                  </a:cubicBezTo>
                  <a:cubicBezTo>
                    <a:pt x="144" y="73"/>
                    <a:pt x="144" y="73"/>
                    <a:pt x="144" y="73"/>
                  </a:cubicBezTo>
                  <a:cubicBezTo>
                    <a:pt x="144" y="98"/>
                    <a:pt x="144" y="98"/>
                    <a:pt x="144" y="98"/>
                  </a:cubicBezTo>
                  <a:cubicBezTo>
                    <a:pt x="140" y="98"/>
                    <a:pt x="140" y="98"/>
                    <a:pt x="140" y="98"/>
                  </a:cubicBezTo>
                  <a:cubicBezTo>
                    <a:pt x="140" y="95"/>
                    <a:pt x="140" y="95"/>
                    <a:pt x="140" y="95"/>
                  </a:cubicBezTo>
                  <a:cubicBezTo>
                    <a:pt x="141" y="95"/>
                    <a:pt x="141" y="95"/>
                    <a:pt x="141" y="95"/>
                  </a:cubicBezTo>
                  <a:cubicBezTo>
                    <a:pt x="141" y="93"/>
                    <a:pt x="141" y="93"/>
                    <a:pt x="141" y="93"/>
                  </a:cubicBezTo>
                  <a:cubicBezTo>
                    <a:pt x="138" y="93"/>
                    <a:pt x="138" y="93"/>
                    <a:pt x="138" y="93"/>
                  </a:cubicBezTo>
                  <a:cubicBezTo>
                    <a:pt x="133" y="98"/>
                    <a:pt x="133" y="98"/>
                    <a:pt x="133" y="98"/>
                  </a:cubicBezTo>
                  <a:cubicBezTo>
                    <a:pt x="130" y="98"/>
                    <a:pt x="130" y="98"/>
                    <a:pt x="130" y="98"/>
                  </a:cubicBezTo>
                  <a:cubicBezTo>
                    <a:pt x="127" y="93"/>
                    <a:pt x="127" y="93"/>
                    <a:pt x="127" y="93"/>
                  </a:cubicBezTo>
                  <a:cubicBezTo>
                    <a:pt x="125" y="88"/>
                    <a:pt x="125" y="88"/>
                    <a:pt x="125" y="88"/>
                  </a:cubicBezTo>
                  <a:cubicBezTo>
                    <a:pt x="120" y="85"/>
                    <a:pt x="120" y="85"/>
                    <a:pt x="120" y="85"/>
                  </a:cubicBezTo>
                  <a:cubicBezTo>
                    <a:pt x="120" y="80"/>
                    <a:pt x="120" y="80"/>
                    <a:pt x="120" y="80"/>
                  </a:cubicBezTo>
                  <a:cubicBezTo>
                    <a:pt x="114" y="79"/>
                    <a:pt x="114" y="79"/>
                    <a:pt x="114" y="79"/>
                  </a:cubicBezTo>
                  <a:cubicBezTo>
                    <a:pt x="109" y="75"/>
                    <a:pt x="109" y="75"/>
                    <a:pt x="109" y="75"/>
                  </a:cubicBezTo>
                  <a:cubicBezTo>
                    <a:pt x="103" y="75"/>
                    <a:pt x="103" y="75"/>
                    <a:pt x="103" y="75"/>
                  </a:cubicBezTo>
                  <a:cubicBezTo>
                    <a:pt x="97" y="67"/>
                    <a:pt x="97" y="67"/>
                    <a:pt x="97" y="67"/>
                  </a:cubicBezTo>
                  <a:cubicBezTo>
                    <a:pt x="97" y="62"/>
                    <a:pt x="97" y="62"/>
                    <a:pt x="97" y="62"/>
                  </a:cubicBezTo>
                  <a:cubicBezTo>
                    <a:pt x="92" y="63"/>
                    <a:pt x="92" y="63"/>
                    <a:pt x="92" y="63"/>
                  </a:cubicBezTo>
                  <a:cubicBezTo>
                    <a:pt x="92" y="67"/>
                    <a:pt x="92" y="67"/>
                    <a:pt x="92" y="67"/>
                  </a:cubicBezTo>
                  <a:cubicBezTo>
                    <a:pt x="89" y="70"/>
                    <a:pt x="89" y="70"/>
                    <a:pt x="89" y="70"/>
                  </a:cubicBezTo>
                  <a:cubicBezTo>
                    <a:pt x="74" y="70"/>
                    <a:pt x="74" y="70"/>
                    <a:pt x="74" y="70"/>
                  </a:cubicBezTo>
                  <a:cubicBezTo>
                    <a:pt x="71" y="66"/>
                    <a:pt x="71" y="66"/>
                    <a:pt x="71" y="66"/>
                  </a:cubicBezTo>
                  <a:cubicBezTo>
                    <a:pt x="65" y="66"/>
                    <a:pt x="65" y="66"/>
                    <a:pt x="65" y="66"/>
                  </a:cubicBezTo>
                  <a:cubicBezTo>
                    <a:pt x="62" y="63"/>
                    <a:pt x="62" y="63"/>
                    <a:pt x="62" y="63"/>
                  </a:cubicBezTo>
                  <a:cubicBezTo>
                    <a:pt x="62" y="55"/>
                    <a:pt x="62" y="55"/>
                    <a:pt x="62" y="55"/>
                  </a:cubicBezTo>
                  <a:cubicBezTo>
                    <a:pt x="47" y="60"/>
                    <a:pt x="47" y="60"/>
                    <a:pt x="47" y="60"/>
                  </a:cubicBezTo>
                  <a:cubicBezTo>
                    <a:pt x="44" y="60"/>
                    <a:pt x="44" y="60"/>
                    <a:pt x="44" y="60"/>
                  </a:cubicBezTo>
                  <a:cubicBezTo>
                    <a:pt x="42" y="59"/>
                    <a:pt x="42" y="59"/>
                    <a:pt x="42" y="59"/>
                  </a:cubicBezTo>
                  <a:cubicBezTo>
                    <a:pt x="42" y="57"/>
                    <a:pt x="42" y="57"/>
                    <a:pt x="42" y="57"/>
                  </a:cubicBezTo>
                  <a:cubicBezTo>
                    <a:pt x="44" y="53"/>
                    <a:pt x="44" y="53"/>
                    <a:pt x="44" y="53"/>
                  </a:cubicBezTo>
                  <a:cubicBezTo>
                    <a:pt x="38" y="50"/>
                    <a:pt x="38" y="50"/>
                    <a:pt x="38" y="50"/>
                  </a:cubicBezTo>
                  <a:cubicBezTo>
                    <a:pt x="38" y="57"/>
                    <a:pt x="38" y="57"/>
                    <a:pt x="38" y="57"/>
                  </a:cubicBezTo>
                  <a:cubicBezTo>
                    <a:pt x="39" y="58"/>
                    <a:pt x="39" y="58"/>
                    <a:pt x="39" y="58"/>
                  </a:cubicBezTo>
                  <a:cubicBezTo>
                    <a:pt x="39" y="58"/>
                    <a:pt x="39" y="60"/>
                    <a:pt x="39" y="61"/>
                  </a:cubicBezTo>
                  <a:cubicBezTo>
                    <a:pt x="39" y="61"/>
                    <a:pt x="38" y="62"/>
                    <a:pt x="38" y="62"/>
                  </a:cubicBezTo>
                  <a:cubicBezTo>
                    <a:pt x="37" y="67"/>
                    <a:pt x="37" y="67"/>
                    <a:pt x="37" y="67"/>
                  </a:cubicBezTo>
                  <a:cubicBezTo>
                    <a:pt x="37" y="73"/>
                    <a:pt x="37" y="73"/>
                    <a:pt x="37" y="73"/>
                  </a:cubicBezTo>
                  <a:cubicBezTo>
                    <a:pt x="39" y="78"/>
                    <a:pt x="39" y="78"/>
                    <a:pt x="39" y="78"/>
                  </a:cubicBezTo>
                  <a:cubicBezTo>
                    <a:pt x="35" y="86"/>
                    <a:pt x="35" y="86"/>
                    <a:pt x="35" y="86"/>
                  </a:cubicBezTo>
                  <a:cubicBezTo>
                    <a:pt x="38" y="89"/>
                    <a:pt x="38" y="89"/>
                    <a:pt x="38" y="89"/>
                  </a:cubicBezTo>
                  <a:cubicBezTo>
                    <a:pt x="0" y="89"/>
                    <a:pt x="0" y="89"/>
                    <a:pt x="0" y="89"/>
                  </a:cubicBezTo>
                  <a:cubicBezTo>
                    <a:pt x="0" y="150"/>
                    <a:pt x="0" y="150"/>
                    <a:pt x="0" y="150"/>
                  </a:cubicBezTo>
                  <a:cubicBezTo>
                    <a:pt x="11" y="164"/>
                    <a:pt x="11" y="164"/>
                    <a:pt x="11" y="164"/>
                  </a:cubicBezTo>
                  <a:cubicBezTo>
                    <a:pt x="26" y="178"/>
                    <a:pt x="26" y="178"/>
                    <a:pt x="26" y="178"/>
                  </a:cubicBezTo>
                  <a:cubicBezTo>
                    <a:pt x="40" y="174"/>
                    <a:pt x="40" y="174"/>
                    <a:pt x="40" y="174"/>
                  </a:cubicBezTo>
                  <a:cubicBezTo>
                    <a:pt x="55" y="176"/>
                    <a:pt x="55" y="176"/>
                    <a:pt x="55" y="176"/>
                  </a:cubicBezTo>
                  <a:cubicBezTo>
                    <a:pt x="60" y="180"/>
                    <a:pt x="60" y="180"/>
                    <a:pt x="60" y="180"/>
                  </a:cubicBezTo>
                  <a:cubicBezTo>
                    <a:pt x="68" y="180"/>
                    <a:pt x="68" y="180"/>
                    <a:pt x="68" y="180"/>
                  </a:cubicBezTo>
                  <a:cubicBezTo>
                    <a:pt x="72" y="185"/>
                    <a:pt x="72" y="185"/>
                    <a:pt x="72" y="185"/>
                  </a:cubicBezTo>
                  <a:cubicBezTo>
                    <a:pt x="78" y="182"/>
                    <a:pt x="78" y="182"/>
                    <a:pt x="78" y="182"/>
                  </a:cubicBezTo>
                  <a:cubicBezTo>
                    <a:pt x="85" y="186"/>
                    <a:pt x="85" y="186"/>
                    <a:pt x="85" y="186"/>
                  </a:cubicBezTo>
                  <a:cubicBezTo>
                    <a:pt x="89" y="186"/>
                    <a:pt x="89" y="186"/>
                    <a:pt x="89" y="186"/>
                  </a:cubicBezTo>
                  <a:cubicBezTo>
                    <a:pt x="93" y="184"/>
                    <a:pt x="93" y="184"/>
                    <a:pt x="93" y="184"/>
                  </a:cubicBezTo>
                  <a:cubicBezTo>
                    <a:pt x="108" y="164"/>
                    <a:pt x="108" y="164"/>
                    <a:pt x="108" y="164"/>
                  </a:cubicBezTo>
                  <a:cubicBezTo>
                    <a:pt x="126" y="156"/>
                    <a:pt x="126" y="156"/>
                    <a:pt x="126" y="156"/>
                  </a:cubicBezTo>
                  <a:cubicBezTo>
                    <a:pt x="127" y="146"/>
                    <a:pt x="127" y="146"/>
                    <a:pt x="127" y="146"/>
                  </a:cubicBezTo>
                  <a:cubicBezTo>
                    <a:pt x="139" y="139"/>
                    <a:pt x="139" y="139"/>
                    <a:pt x="139" y="139"/>
                  </a:cubicBezTo>
                  <a:cubicBezTo>
                    <a:pt x="155" y="139"/>
                    <a:pt x="155" y="139"/>
                    <a:pt x="155" y="139"/>
                  </a:cubicBezTo>
                  <a:cubicBezTo>
                    <a:pt x="151" y="128"/>
                    <a:pt x="151" y="128"/>
                    <a:pt x="151" y="128"/>
                  </a:cubicBezTo>
                  <a:cubicBezTo>
                    <a:pt x="203" y="110"/>
                    <a:pt x="203" y="110"/>
                    <a:pt x="203" y="110"/>
                  </a:cubicBezTo>
                  <a:cubicBezTo>
                    <a:pt x="196" y="100"/>
                    <a:pt x="196" y="100"/>
                    <a:pt x="196" y="100"/>
                  </a:cubicBezTo>
                  <a:cubicBezTo>
                    <a:pt x="203" y="93"/>
                    <a:pt x="203" y="93"/>
                    <a:pt x="203" y="93"/>
                  </a:cubicBezTo>
                  <a:cubicBezTo>
                    <a:pt x="201" y="85"/>
                    <a:pt x="201" y="85"/>
                    <a:pt x="201" y="85"/>
                  </a:cubicBezTo>
                  <a:cubicBezTo>
                    <a:pt x="213" y="77"/>
                    <a:pt x="213" y="77"/>
                    <a:pt x="213" y="77"/>
                  </a:cubicBezTo>
                  <a:cubicBezTo>
                    <a:pt x="208" y="76"/>
                    <a:pt x="208" y="76"/>
                    <a:pt x="208" y="76"/>
                  </a:cubicBezTo>
                  <a:cubicBezTo>
                    <a:pt x="207" y="72"/>
                    <a:pt x="207" y="72"/>
                    <a:pt x="207" y="72"/>
                  </a:cubicBezTo>
                  <a:cubicBezTo>
                    <a:pt x="209" y="67"/>
                    <a:pt x="209" y="67"/>
                    <a:pt x="209" y="67"/>
                  </a:cubicBezTo>
                  <a:cubicBezTo>
                    <a:pt x="207" y="62"/>
                    <a:pt x="207" y="62"/>
                    <a:pt x="207" y="62"/>
                  </a:cubicBezTo>
                  <a:cubicBezTo>
                    <a:pt x="207" y="58"/>
                    <a:pt x="207" y="58"/>
                    <a:pt x="207" y="58"/>
                  </a:cubicBezTo>
                  <a:cubicBezTo>
                    <a:pt x="209" y="55"/>
                    <a:pt x="209" y="55"/>
                    <a:pt x="209" y="55"/>
                  </a:cubicBezTo>
                  <a:cubicBezTo>
                    <a:pt x="207" y="50"/>
                    <a:pt x="207" y="50"/>
                    <a:pt x="207" y="50"/>
                  </a:cubicBezTo>
                  <a:cubicBezTo>
                    <a:pt x="215" y="44"/>
                    <a:pt x="215" y="44"/>
                    <a:pt x="215" y="44"/>
                  </a:cubicBezTo>
                  <a:cubicBezTo>
                    <a:pt x="213" y="38"/>
                    <a:pt x="213" y="38"/>
                    <a:pt x="213" y="38"/>
                  </a:cubicBezTo>
                  <a:cubicBezTo>
                    <a:pt x="207" y="34"/>
                    <a:pt x="207" y="34"/>
                    <a:pt x="207" y="34"/>
                  </a:cubicBezTo>
                  <a:cubicBezTo>
                    <a:pt x="208" y="33"/>
                    <a:pt x="208" y="33"/>
                    <a:pt x="208" y="33"/>
                  </a:cubicBezTo>
                  <a:cubicBezTo>
                    <a:pt x="208" y="29"/>
                    <a:pt x="208" y="29"/>
                    <a:pt x="208" y="29"/>
                  </a:cubicBezTo>
                  <a:cubicBezTo>
                    <a:pt x="206" y="26"/>
                    <a:pt x="206" y="26"/>
                    <a:pt x="206" y="26"/>
                  </a:cubicBezTo>
                  <a:cubicBezTo>
                    <a:pt x="203" y="26"/>
                    <a:pt x="203" y="26"/>
                    <a:pt x="203" y="26"/>
                  </a:cubicBezTo>
                  <a:cubicBezTo>
                    <a:pt x="202" y="22"/>
                    <a:pt x="202" y="22"/>
                    <a:pt x="202" y="22"/>
                  </a:cubicBezTo>
                  <a:cubicBezTo>
                    <a:pt x="192" y="17"/>
                    <a:pt x="192" y="17"/>
                    <a:pt x="192" y="17"/>
                  </a:cubicBezTo>
                  <a:lnTo>
                    <a:pt x="184" y="17"/>
                  </a:lnTo>
                  <a:close/>
                </a:path>
              </a:pathLst>
            </a:custGeom>
            <a:grpFill/>
            <a:ln w="7938" cap="rnd">
              <a:solidFill>
                <a:srgbClr val="E7E6E6"/>
              </a:solidFill>
              <a:prstDash val="solid"/>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a:noFill/>
                </a:ln>
                <a:solidFill>
                  <a:prstClr val="black"/>
                </a:solidFill>
                <a:effectLst/>
                <a:uLnTx/>
                <a:uFillTx/>
              </a:endParaRPr>
            </a:p>
          </p:txBody>
        </p:sp>
        <p:sp>
          <p:nvSpPr>
            <p:cNvPr id="51" name="Freeform 15">
              <a:extLst>
                <a:ext uri="{FF2B5EF4-FFF2-40B4-BE49-F238E27FC236}">
                  <a16:creationId xmlns:a16="http://schemas.microsoft.com/office/drawing/2014/main" id="{A6EB9BDA-0A7C-F841-B4E2-856B2EE710CA}"/>
                </a:ext>
              </a:extLst>
            </p:cNvPr>
            <p:cNvSpPr>
              <a:spLocks/>
            </p:cNvSpPr>
            <p:nvPr/>
          </p:nvSpPr>
          <p:spPr bwMode="auto">
            <a:xfrm>
              <a:off x="9644062" y="3614738"/>
              <a:ext cx="377825" cy="396875"/>
            </a:xfrm>
            <a:custGeom>
              <a:avLst/>
              <a:gdLst>
                <a:gd name="T0" fmla="*/ 501511888 w 238"/>
                <a:gd name="T1" fmla="*/ 410786263 h 250"/>
                <a:gd name="T2" fmla="*/ 539313438 w 238"/>
                <a:gd name="T3" fmla="*/ 375504075 h 250"/>
                <a:gd name="T4" fmla="*/ 544353750 w 238"/>
                <a:gd name="T5" fmla="*/ 357862188 h 250"/>
                <a:gd name="T6" fmla="*/ 582156888 w 238"/>
                <a:gd name="T7" fmla="*/ 332660625 h 250"/>
                <a:gd name="T8" fmla="*/ 592237513 w 238"/>
                <a:gd name="T9" fmla="*/ 297378438 h 250"/>
                <a:gd name="T10" fmla="*/ 599797188 w 238"/>
                <a:gd name="T11" fmla="*/ 279738138 h 250"/>
                <a:gd name="T12" fmla="*/ 599797188 w 238"/>
                <a:gd name="T13" fmla="*/ 236894688 h 250"/>
                <a:gd name="T14" fmla="*/ 592237513 w 238"/>
                <a:gd name="T15" fmla="*/ 199093138 h 250"/>
                <a:gd name="T16" fmla="*/ 539313438 w 238"/>
                <a:gd name="T17" fmla="*/ 120967500 h 250"/>
                <a:gd name="T18" fmla="*/ 539313438 w 238"/>
                <a:gd name="T19" fmla="*/ 68045013 h 250"/>
                <a:gd name="T20" fmla="*/ 514111875 w 238"/>
                <a:gd name="T21" fmla="*/ 60483750 h 250"/>
                <a:gd name="T22" fmla="*/ 514111875 w 238"/>
                <a:gd name="T23" fmla="*/ 42843450 h 250"/>
                <a:gd name="T24" fmla="*/ 501511888 w 238"/>
                <a:gd name="T25" fmla="*/ 42843450 h 250"/>
                <a:gd name="T26" fmla="*/ 491431263 w 238"/>
                <a:gd name="T27" fmla="*/ 30241875 h 250"/>
                <a:gd name="T28" fmla="*/ 491431263 w 238"/>
                <a:gd name="T29" fmla="*/ 0 h 250"/>
                <a:gd name="T30" fmla="*/ 435987825 w 238"/>
                <a:gd name="T31" fmla="*/ 60483750 h 250"/>
                <a:gd name="T32" fmla="*/ 370463763 w 238"/>
                <a:gd name="T33" fmla="*/ 42843450 h 250"/>
                <a:gd name="T34" fmla="*/ 309980013 w 238"/>
                <a:gd name="T35" fmla="*/ 55443438 h 250"/>
                <a:gd name="T36" fmla="*/ 289818763 w 238"/>
                <a:gd name="T37" fmla="*/ 85685313 h 250"/>
                <a:gd name="T38" fmla="*/ 259576888 w 238"/>
                <a:gd name="T39" fmla="*/ 78125638 h 250"/>
                <a:gd name="T40" fmla="*/ 241935000 w 238"/>
                <a:gd name="T41" fmla="*/ 55443438 h 250"/>
                <a:gd name="T42" fmla="*/ 219254388 w 238"/>
                <a:gd name="T43" fmla="*/ 73085325 h 250"/>
                <a:gd name="T44" fmla="*/ 168851263 w 238"/>
                <a:gd name="T45" fmla="*/ 55443438 h 250"/>
                <a:gd name="T46" fmla="*/ 138609388 w 238"/>
                <a:gd name="T47" fmla="*/ 85685313 h 250"/>
                <a:gd name="T48" fmla="*/ 146169063 w 238"/>
                <a:gd name="T49" fmla="*/ 103327200 h 250"/>
                <a:gd name="T50" fmla="*/ 128528763 w 238"/>
                <a:gd name="T51" fmla="*/ 133569075 h 250"/>
                <a:gd name="T52" fmla="*/ 146169063 w 238"/>
                <a:gd name="T53" fmla="*/ 158770638 h 250"/>
                <a:gd name="T54" fmla="*/ 138609388 w 238"/>
                <a:gd name="T55" fmla="*/ 176410938 h 250"/>
                <a:gd name="T56" fmla="*/ 128528763 w 238"/>
                <a:gd name="T57" fmla="*/ 206652813 h 250"/>
                <a:gd name="T58" fmla="*/ 158770638 w 238"/>
                <a:gd name="T59" fmla="*/ 206652813 h 250"/>
                <a:gd name="T60" fmla="*/ 189012513 w 238"/>
                <a:gd name="T61" fmla="*/ 236894688 h 250"/>
                <a:gd name="T62" fmla="*/ 42843450 w 238"/>
                <a:gd name="T63" fmla="*/ 380544388 h 250"/>
                <a:gd name="T64" fmla="*/ 12601575 w 238"/>
                <a:gd name="T65" fmla="*/ 478829688 h 250"/>
                <a:gd name="T66" fmla="*/ 0 w 238"/>
                <a:gd name="T67" fmla="*/ 630039063 h 250"/>
                <a:gd name="T68" fmla="*/ 55443438 w 238"/>
                <a:gd name="T69" fmla="*/ 630039063 h 250"/>
                <a:gd name="T70" fmla="*/ 98286888 w 238"/>
                <a:gd name="T71" fmla="*/ 587197200 h 250"/>
                <a:gd name="T72" fmla="*/ 483870000 w 238"/>
                <a:gd name="T73" fmla="*/ 587197200 h 250"/>
                <a:gd name="T74" fmla="*/ 478829688 w 238"/>
                <a:gd name="T75" fmla="*/ 471270013 h 250"/>
                <a:gd name="T76" fmla="*/ 501511888 w 238"/>
                <a:gd name="T77" fmla="*/ 410786263 h 25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38" h="250">
                  <a:moveTo>
                    <a:pt x="199" y="163"/>
                  </a:moveTo>
                  <a:lnTo>
                    <a:pt x="214" y="149"/>
                  </a:lnTo>
                  <a:lnTo>
                    <a:pt x="216" y="142"/>
                  </a:lnTo>
                  <a:lnTo>
                    <a:pt x="231" y="132"/>
                  </a:lnTo>
                  <a:lnTo>
                    <a:pt x="235" y="118"/>
                  </a:lnTo>
                  <a:lnTo>
                    <a:pt x="238" y="111"/>
                  </a:lnTo>
                  <a:lnTo>
                    <a:pt x="238" y="94"/>
                  </a:lnTo>
                  <a:lnTo>
                    <a:pt x="235" y="79"/>
                  </a:lnTo>
                  <a:lnTo>
                    <a:pt x="214" y="48"/>
                  </a:lnTo>
                  <a:lnTo>
                    <a:pt x="214" y="27"/>
                  </a:lnTo>
                  <a:lnTo>
                    <a:pt x="204" y="24"/>
                  </a:lnTo>
                  <a:lnTo>
                    <a:pt x="204" y="17"/>
                  </a:lnTo>
                  <a:lnTo>
                    <a:pt x="199" y="17"/>
                  </a:lnTo>
                  <a:lnTo>
                    <a:pt x="195" y="12"/>
                  </a:lnTo>
                  <a:lnTo>
                    <a:pt x="195" y="0"/>
                  </a:lnTo>
                  <a:lnTo>
                    <a:pt x="173" y="24"/>
                  </a:lnTo>
                  <a:lnTo>
                    <a:pt x="147" y="17"/>
                  </a:lnTo>
                  <a:lnTo>
                    <a:pt x="123" y="22"/>
                  </a:lnTo>
                  <a:lnTo>
                    <a:pt x="115" y="34"/>
                  </a:lnTo>
                  <a:lnTo>
                    <a:pt x="103" y="31"/>
                  </a:lnTo>
                  <a:lnTo>
                    <a:pt x="96" y="22"/>
                  </a:lnTo>
                  <a:lnTo>
                    <a:pt x="87" y="29"/>
                  </a:lnTo>
                  <a:lnTo>
                    <a:pt x="67" y="22"/>
                  </a:lnTo>
                  <a:lnTo>
                    <a:pt x="55" y="34"/>
                  </a:lnTo>
                  <a:lnTo>
                    <a:pt x="58" y="41"/>
                  </a:lnTo>
                  <a:lnTo>
                    <a:pt x="51" y="53"/>
                  </a:lnTo>
                  <a:lnTo>
                    <a:pt x="58" y="63"/>
                  </a:lnTo>
                  <a:lnTo>
                    <a:pt x="55" y="70"/>
                  </a:lnTo>
                  <a:lnTo>
                    <a:pt x="51" y="82"/>
                  </a:lnTo>
                  <a:lnTo>
                    <a:pt x="63" y="82"/>
                  </a:lnTo>
                  <a:lnTo>
                    <a:pt x="75" y="94"/>
                  </a:lnTo>
                  <a:lnTo>
                    <a:pt x="17" y="151"/>
                  </a:lnTo>
                  <a:lnTo>
                    <a:pt x="5" y="190"/>
                  </a:lnTo>
                  <a:lnTo>
                    <a:pt x="0" y="250"/>
                  </a:lnTo>
                  <a:lnTo>
                    <a:pt x="22" y="250"/>
                  </a:lnTo>
                  <a:lnTo>
                    <a:pt x="39" y="233"/>
                  </a:lnTo>
                  <a:lnTo>
                    <a:pt x="192" y="233"/>
                  </a:lnTo>
                  <a:lnTo>
                    <a:pt x="190" y="187"/>
                  </a:lnTo>
                  <a:lnTo>
                    <a:pt x="199" y="163"/>
                  </a:lnTo>
                  <a:close/>
                </a:path>
              </a:pathLst>
            </a:custGeom>
            <a:grpFill/>
            <a:ln w="7938" cap="rnd">
              <a:solidFill>
                <a:srgbClr val="E7E6E6"/>
              </a:solidFill>
              <a:prstDash val="solid"/>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a:noFill/>
                </a:ln>
                <a:solidFill>
                  <a:prstClr val="black"/>
                </a:solidFill>
                <a:effectLst/>
                <a:uLnTx/>
                <a:uFillTx/>
              </a:endParaRPr>
            </a:p>
          </p:txBody>
        </p:sp>
        <p:sp>
          <p:nvSpPr>
            <p:cNvPr id="52" name="Freeform 16">
              <a:extLst>
                <a:ext uri="{FF2B5EF4-FFF2-40B4-BE49-F238E27FC236}">
                  <a16:creationId xmlns:a16="http://schemas.microsoft.com/office/drawing/2014/main" id="{98E89B11-6B55-2F29-19B2-B443751E8D8F}"/>
                </a:ext>
              </a:extLst>
            </p:cNvPr>
            <p:cNvSpPr>
              <a:spLocks/>
            </p:cNvSpPr>
            <p:nvPr/>
          </p:nvSpPr>
          <p:spPr bwMode="auto">
            <a:xfrm>
              <a:off x="8097838" y="1100138"/>
              <a:ext cx="285750" cy="595313"/>
            </a:xfrm>
            <a:custGeom>
              <a:avLst/>
              <a:gdLst>
                <a:gd name="T0" fmla="*/ 740321100 w 75"/>
                <a:gd name="T1" fmla="*/ 2038775300 h 156"/>
                <a:gd name="T2" fmla="*/ 711288900 w 75"/>
                <a:gd name="T3" fmla="*/ 1907711037 h 156"/>
                <a:gd name="T4" fmla="*/ 899998200 w 75"/>
                <a:gd name="T5" fmla="*/ 1689273144 h 156"/>
                <a:gd name="T6" fmla="*/ 1088707500 w 75"/>
                <a:gd name="T7" fmla="*/ 1572771153 h 156"/>
                <a:gd name="T8" fmla="*/ 1088707500 w 75"/>
                <a:gd name="T9" fmla="*/ 1368891715 h 156"/>
                <a:gd name="T10" fmla="*/ 943546500 w 75"/>
                <a:gd name="T11" fmla="*/ 1252389724 h 156"/>
                <a:gd name="T12" fmla="*/ 914514300 w 75"/>
                <a:gd name="T13" fmla="*/ 1208702908 h 156"/>
                <a:gd name="T14" fmla="*/ 958062600 w 75"/>
                <a:gd name="T15" fmla="*/ 1165016093 h 156"/>
                <a:gd name="T16" fmla="*/ 899998200 w 75"/>
                <a:gd name="T17" fmla="*/ 1165016093 h 156"/>
                <a:gd name="T18" fmla="*/ 725805000 w 75"/>
                <a:gd name="T19" fmla="*/ 1135891549 h 156"/>
                <a:gd name="T20" fmla="*/ 972578700 w 75"/>
                <a:gd name="T21" fmla="*/ 742698761 h 156"/>
                <a:gd name="T22" fmla="*/ 841933800 w 75"/>
                <a:gd name="T23" fmla="*/ 480570235 h 156"/>
                <a:gd name="T24" fmla="*/ 987094800 w 75"/>
                <a:gd name="T25" fmla="*/ 160188806 h 156"/>
                <a:gd name="T26" fmla="*/ 929030400 w 75"/>
                <a:gd name="T27" fmla="*/ 116501991 h 156"/>
                <a:gd name="T28" fmla="*/ 754837200 w 75"/>
                <a:gd name="T29" fmla="*/ 116501991 h 156"/>
                <a:gd name="T30" fmla="*/ 464515200 w 75"/>
                <a:gd name="T31" fmla="*/ 72815175 h 156"/>
                <a:gd name="T32" fmla="*/ 319354200 w 75"/>
                <a:gd name="T33" fmla="*/ 131064263 h 156"/>
                <a:gd name="T34" fmla="*/ 275805900 w 75"/>
                <a:gd name="T35" fmla="*/ 160188806 h 156"/>
                <a:gd name="T36" fmla="*/ 174193200 w 75"/>
                <a:gd name="T37" fmla="*/ 262128525 h 156"/>
                <a:gd name="T38" fmla="*/ 232257600 w 75"/>
                <a:gd name="T39" fmla="*/ 320377613 h 156"/>
                <a:gd name="T40" fmla="*/ 217741500 w 75"/>
                <a:gd name="T41" fmla="*/ 378630516 h 156"/>
                <a:gd name="T42" fmla="*/ 203225400 w 75"/>
                <a:gd name="T43" fmla="*/ 436879604 h 156"/>
                <a:gd name="T44" fmla="*/ 217741500 w 75"/>
                <a:gd name="T45" fmla="*/ 495132507 h 156"/>
                <a:gd name="T46" fmla="*/ 232257600 w 75"/>
                <a:gd name="T47" fmla="*/ 553381595 h 156"/>
                <a:gd name="T48" fmla="*/ 217741500 w 75"/>
                <a:gd name="T49" fmla="*/ 655321314 h 156"/>
                <a:gd name="T50" fmla="*/ 203225400 w 75"/>
                <a:gd name="T51" fmla="*/ 771823305 h 156"/>
                <a:gd name="T52" fmla="*/ 0 w 75"/>
                <a:gd name="T53" fmla="*/ 1063076374 h 156"/>
                <a:gd name="T54" fmla="*/ 58064400 w 75"/>
                <a:gd name="T55" fmla="*/ 1252389724 h 156"/>
                <a:gd name="T56" fmla="*/ 159677100 w 75"/>
                <a:gd name="T57" fmla="*/ 1354329443 h 156"/>
                <a:gd name="T58" fmla="*/ 232257600 w 75"/>
                <a:gd name="T59" fmla="*/ 1558208881 h 156"/>
                <a:gd name="T60" fmla="*/ 551611800 w 75"/>
                <a:gd name="T61" fmla="*/ 2147483646 h 156"/>
                <a:gd name="T62" fmla="*/ 725805000 w 75"/>
                <a:gd name="T63" fmla="*/ 2126152747 h 15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75" h="156">
                  <a:moveTo>
                    <a:pt x="50" y="146"/>
                  </a:moveTo>
                  <a:cubicBezTo>
                    <a:pt x="51" y="140"/>
                    <a:pt x="51" y="140"/>
                    <a:pt x="51" y="140"/>
                  </a:cubicBezTo>
                  <a:cubicBezTo>
                    <a:pt x="51" y="140"/>
                    <a:pt x="52" y="138"/>
                    <a:pt x="51" y="138"/>
                  </a:cubicBezTo>
                  <a:cubicBezTo>
                    <a:pt x="51" y="137"/>
                    <a:pt x="49" y="131"/>
                    <a:pt x="49" y="131"/>
                  </a:cubicBezTo>
                  <a:cubicBezTo>
                    <a:pt x="49" y="131"/>
                    <a:pt x="49" y="127"/>
                    <a:pt x="49" y="127"/>
                  </a:cubicBezTo>
                  <a:cubicBezTo>
                    <a:pt x="62" y="116"/>
                    <a:pt x="62" y="116"/>
                    <a:pt x="62" y="116"/>
                  </a:cubicBezTo>
                  <a:cubicBezTo>
                    <a:pt x="71" y="110"/>
                    <a:pt x="71" y="110"/>
                    <a:pt x="71" y="110"/>
                  </a:cubicBezTo>
                  <a:cubicBezTo>
                    <a:pt x="75" y="108"/>
                    <a:pt x="75" y="108"/>
                    <a:pt x="75" y="108"/>
                  </a:cubicBezTo>
                  <a:cubicBezTo>
                    <a:pt x="73" y="105"/>
                    <a:pt x="73" y="105"/>
                    <a:pt x="73" y="105"/>
                  </a:cubicBezTo>
                  <a:cubicBezTo>
                    <a:pt x="75" y="94"/>
                    <a:pt x="75" y="94"/>
                    <a:pt x="75" y="94"/>
                  </a:cubicBezTo>
                  <a:cubicBezTo>
                    <a:pt x="69" y="94"/>
                    <a:pt x="69" y="94"/>
                    <a:pt x="68" y="88"/>
                  </a:cubicBezTo>
                  <a:cubicBezTo>
                    <a:pt x="68" y="84"/>
                    <a:pt x="67" y="84"/>
                    <a:pt x="65" y="86"/>
                  </a:cubicBezTo>
                  <a:cubicBezTo>
                    <a:pt x="64" y="87"/>
                    <a:pt x="62" y="88"/>
                    <a:pt x="61" y="87"/>
                  </a:cubicBezTo>
                  <a:cubicBezTo>
                    <a:pt x="60" y="85"/>
                    <a:pt x="62" y="84"/>
                    <a:pt x="63" y="83"/>
                  </a:cubicBezTo>
                  <a:cubicBezTo>
                    <a:pt x="63" y="83"/>
                    <a:pt x="64" y="82"/>
                    <a:pt x="64" y="82"/>
                  </a:cubicBezTo>
                  <a:cubicBezTo>
                    <a:pt x="65" y="81"/>
                    <a:pt x="67" y="81"/>
                    <a:pt x="66" y="80"/>
                  </a:cubicBezTo>
                  <a:cubicBezTo>
                    <a:pt x="66" y="79"/>
                    <a:pt x="65" y="79"/>
                    <a:pt x="64" y="78"/>
                  </a:cubicBezTo>
                  <a:cubicBezTo>
                    <a:pt x="63" y="78"/>
                    <a:pt x="62" y="79"/>
                    <a:pt x="62" y="80"/>
                  </a:cubicBezTo>
                  <a:cubicBezTo>
                    <a:pt x="61" y="80"/>
                    <a:pt x="62" y="82"/>
                    <a:pt x="61" y="82"/>
                  </a:cubicBezTo>
                  <a:cubicBezTo>
                    <a:pt x="58" y="84"/>
                    <a:pt x="52" y="81"/>
                    <a:pt x="50" y="78"/>
                  </a:cubicBezTo>
                  <a:cubicBezTo>
                    <a:pt x="48" y="75"/>
                    <a:pt x="49" y="70"/>
                    <a:pt x="52" y="68"/>
                  </a:cubicBezTo>
                  <a:cubicBezTo>
                    <a:pt x="59" y="65"/>
                    <a:pt x="64" y="59"/>
                    <a:pt x="67" y="51"/>
                  </a:cubicBezTo>
                  <a:cubicBezTo>
                    <a:pt x="68" y="47"/>
                    <a:pt x="65" y="44"/>
                    <a:pt x="66" y="40"/>
                  </a:cubicBezTo>
                  <a:cubicBezTo>
                    <a:pt x="64" y="38"/>
                    <a:pt x="61" y="36"/>
                    <a:pt x="58" y="33"/>
                  </a:cubicBezTo>
                  <a:cubicBezTo>
                    <a:pt x="56" y="31"/>
                    <a:pt x="56" y="24"/>
                    <a:pt x="59" y="22"/>
                  </a:cubicBezTo>
                  <a:cubicBezTo>
                    <a:pt x="64" y="20"/>
                    <a:pt x="65" y="15"/>
                    <a:pt x="68" y="11"/>
                  </a:cubicBezTo>
                  <a:cubicBezTo>
                    <a:pt x="69" y="10"/>
                    <a:pt x="69" y="8"/>
                    <a:pt x="68" y="7"/>
                  </a:cubicBezTo>
                  <a:cubicBezTo>
                    <a:pt x="66" y="7"/>
                    <a:pt x="64" y="6"/>
                    <a:pt x="64" y="8"/>
                  </a:cubicBezTo>
                  <a:cubicBezTo>
                    <a:pt x="62" y="12"/>
                    <a:pt x="58" y="12"/>
                    <a:pt x="54" y="15"/>
                  </a:cubicBezTo>
                  <a:cubicBezTo>
                    <a:pt x="54" y="12"/>
                    <a:pt x="53" y="10"/>
                    <a:pt x="52" y="8"/>
                  </a:cubicBezTo>
                  <a:cubicBezTo>
                    <a:pt x="51" y="7"/>
                    <a:pt x="53" y="5"/>
                    <a:pt x="51" y="4"/>
                  </a:cubicBezTo>
                  <a:cubicBezTo>
                    <a:pt x="45" y="0"/>
                    <a:pt x="37" y="0"/>
                    <a:pt x="32" y="5"/>
                  </a:cubicBezTo>
                  <a:cubicBezTo>
                    <a:pt x="29" y="7"/>
                    <a:pt x="27" y="9"/>
                    <a:pt x="23" y="10"/>
                  </a:cubicBezTo>
                  <a:cubicBezTo>
                    <a:pt x="23" y="10"/>
                    <a:pt x="22" y="8"/>
                    <a:pt x="22" y="9"/>
                  </a:cubicBezTo>
                  <a:cubicBezTo>
                    <a:pt x="21" y="9"/>
                    <a:pt x="21" y="10"/>
                    <a:pt x="21" y="11"/>
                  </a:cubicBezTo>
                  <a:cubicBezTo>
                    <a:pt x="20" y="11"/>
                    <a:pt x="19" y="11"/>
                    <a:pt x="19" y="11"/>
                  </a:cubicBezTo>
                  <a:cubicBezTo>
                    <a:pt x="18" y="15"/>
                    <a:pt x="18" y="15"/>
                    <a:pt x="18" y="15"/>
                  </a:cubicBezTo>
                  <a:cubicBezTo>
                    <a:pt x="12" y="18"/>
                    <a:pt x="12" y="18"/>
                    <a:pt x="12" y="18"/>
                  </a:cubicBezTo>
                  <a:cubicBezTo>
                    <a:pt x="12" y="18"/>
                    <a:pt x="16" y="20"/>
                    <a:pt x="17" y="21"/>
                  </a:cubicBezTo>
                  <a:cubicBezTo>
                    <a:pt x="17" y="21"/>
                    <a:pt x="16" y="22"/>
                    <a:pt x="16" y="22"/>
                  </a:cubicBezTo>
                  <a:cubicBezTo>
                    <a:pt x="16" y="22"/>
                    <a:pt x="16" y="24"/>
                    <a:pt x="16" y="24"/>
                  </a:cubicBezTo>
                  <a:cubicBezTo>
                    <a:pt x="16" y="25"/>
                    <a:pt x="15" y="26"/>
                    <a:pt x="15" y="26"/>
                  </a:cubicBezTo>
                  <a:cubicBezTo>
                    <a:pt x="15" y="26"/>
                    <a:pt x="14" y="28"/>
                    <a:pt x="14" y="28"/>
                  </a:cubicBezTo>
                  <a:cubicBezTo>
                    <a:pt x="14" y="28"/>
                    <a:pt x="14" y="29"/>
                    <a:pt x="14" y="30"/>
                  </a:cubicBezTo>
                  <a:cubicBezTo>
                    <a:pt x="14" y="30"/>
                    <a:pt x="14" y="32"/>
                    <a:pt x="14" y="33"/>
                  </a:cubicBezTo>
                  <a:cubicBezTo>
                    <a:pt x="14" y="33"/>
                    <a:pt x="15" y="34"/>
                    <a:pt x="15" y="34"/>
                  </a:cubicBezTo>
                  <a:cubicBezTo>
                    <a:pt x="15" y="34"/>
                    <a:pt x="15" y="36"/>
                    <a:pt x="15" y="36"/>
                  </a:cubicBezTo>
                  <a:cubicBezTo>
                    <a:pt x="15" y="37"/>
                    <a:pt x="16" y="38"/>
                    <a:pt x="16" y="38"/>
                  </a:cubicBezTo>
                  <a:cubicBezTo>
                    <a:pt x="15" y="41"/>
                    <a:pt x="15" y="41"/>
                    <a:pt x="15" y="41"/>
                  </a:cubicBezTo>
                  <a:cubicBezTo>
                    <a:pt x="15" y="45"/>
                    <a:pt x="15" y="45"/>
                    <a:pt x="15" y="45"/>
                  </a:cubicBezTo>
                  <a:cubicBezTo>
                    <a:pt x="18" y="47"/>
                    <a:pt x="18" y="47"/>
                    <a:pt x="18" y="47"/>
                  </a:cubicBezTo>
                  <a:cubicBezTo>
                    <a:pt x="14" y="53"/>
                    <a:pt x="14" y="53"/>
                    <a:pt x="14" y="53"/>
                  </a:cubicBezTo>
                  <a:cubicBezTo>
                    <a:pt x="14" y="60"/>
                    <a:pt x="14" y="60"/>
                    <a:pt x="14" y="60"/>
                  </a:cubicBezTo>
                  <a:cubicBezTo>
                    <a:pt x="0" y="73"/>
                    <a:pt x="0" y="73"/>
                    <a:pt x="0" y="73"/>
                  </a:cubicBezTo>
                  <a:cubicBezTo>
                    <a:pt x="0" y="80"/>
                    <a:pt x="0" y="80"/>
                    <a:pt x="0" y="80"/>
                  </a:cubicBezTo>
                  <a:cubicBezTo>
                    <a:pt x="0" y="80"/>
                    <a:pt x="4" y="85"/>
                    <a:pt x="4" y="86"/>
                  </a:cubicBezTo>
                  <a:cubicBezTo>
                    <a:pt x="4" y="86"/>
                    <a:pt x="5" y="92"/>
                    <a:pt x="5" y="92"/>
                  </a:cubicBezTo>
                  <a:cubicBezTo>
                    <a:pt x="11" y="93"/>
                    <a:pt x="11" y="93"/>
                    <a:pt x="11" y="93"/>
                  </a:cubicBezTo>
                  <a:cubicBezTo>
                    <a:pt x="15" y="100"/>
                    <a:pt x="15" y="100"/>
                    <a:pt x="15" y="100"/>
                  </a:cubicBezTo>
                  <a:cubicBezTo>
                    <a:pt x="16" y="107"/>
                    <a:pt x="16" y="107"/>
                    <a:pt x="16" y="107"/>
                  </a:cubicBezTo>
                  <a:cubicBezTo>
                    <a:pt x="29" y="116"/>
                    <a:pt x="29" y="116"/>
                    <a:pt x="29" y="116"/>
                  </a:cubicBezTo>
                  <a:cubicBezTo>
                    <a:pt x="38" y="156"/>
                    <a:pt x="38" y="156"/>
                    <a:pt x="38" y="156"/>
                  </a:cubicBezTo>
                  <a:cubicBezTo>
                    <a:pt x="44" y="153"/>
                    <a:pt x="44" y="153"/>
                    <a:pt x="44" y="153"/>
                  </a:cubicBezTo>
                  <a:lnTo>
                    <a:pt x="50" y="146"/>
                  </a:lnTo>
                  <a:close/>
                </a:path>
              </a:pathLst>
            </a:custGeom>
            <a:grpFill/>
            <a:ln w="7938" cap="rnd">
              <a:solidFill>
                <a:srgbClr val="E7E6E6"/>
              </a:solidFill>
              <a:prstDash val="solid"/>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a:noFill/>
                </a:ln>
                <a:solidFill>
                  <a:prstClr val="black"/>
                </a:solidFill>
                <a:effectLst/>
                <a:uLnTx/>
                <a:uFillTx/>
              </a:endParaRPr>
            </a:p>
          </p:txBody>
        </p:sp>
        <p:sp>
          <p:nvSpPr>
            <p:cNvPr id="53" name="Freeform 17">
              <a:extLst>
                <a:ext uri="{FF2B5EF4-FFF2-40B4-BE49-F238E27FC236}">
                  <a16:creationId xmlns:a16="http://schemas.microsoft.com/office/drawing/2014/main" id="{3A0070B9-DCED-89A1-900E-3760096C2720}"/>
                </a:ext>
              </a:extLst>
            </p:cNvPr>
            <p:cNvSpPr>
              <a:spLocks/>
            </p:cNvSpPr>
            <p:nvPr/>
          </p:nvSpPr>
          <p:spPr bwMode="auto">
            <a:xfrm>
              <a:off x="7566025" y="3130550"/>
              <a:ext cx="136525" cy="361950"/>
            </a:xfrm>
            <a:custGeom>
              <a:avLst/>
              <a:gdLst>
                <a:gd name="T0" fmla="*/ 43145692 w 36"/>
                <a:gd name="T1" fmla="*/ 0 h 95"/>
                <a:gd name="T2" fmla="*/ 43145692 w 36"/>
                <a:gd name="T3" fmla="*/ 58064400 h 95"/>
                <a:gd name="T4" fmla="*/ 0 w 36"/>
                <a:gd name="T5" fmla="*/ 116128800 h 95"/>
                <a:gd name="T6" fmla="*/ 143821503 w 36"/>
                <a:gd name="T7" fmla="*/ 232257600 h 95"/>
                <a:gd name="T8" fmla="*/ 143821503 w 36"/>
                <a:gd name="T9" fmla="*/ 377418600 h 95"/>
                <a:gd name="T10" fmla="*/ 86291385 w 36"/>
                <a:gd name="T11" fmla="*/ 449999100 h 95"/>
                <a:gd name="T12" fmla="*/ 186967195 w 36"/>
                <a:gd name="T13" fmla="*/ 464515200 h 95"/>
                <a:gd name="T14" fmla="*/ 172582769 w 36"/>
                <a:gd name="T15" fmla="*/ 609676200 h 95"/>
                <a:gd name="T16" fmla="*/ 129437077 w 36"/>
                <a:gd name="T17" fmla="*/ 638708400 h 95"/>
                <a:gd name="T18" fmla="*/ 230112888 w 36"/>
                <a:gd name="T19" fmla="*/ 754837200 h 95"/>
                <a:gd name="T20" fmla="*/ 186967195 w 36"/>
                <a:gd name="T21" fmla="*/ 783869400 h 95"/>
                <a:gd name="T22" fmla="*/ 201347828 w 36"/>
                <a:gd name="T23" fmla="*/ 929030400 h 95"/>
                <a:gd name="T24" fmla="*/ 172582769 w 36"/>
                <a:gd name="T25" fmla="*/ 958062600 h 95"/>
                <a:gd name="T26" fmla="*/ 215728462 w 36"/>
                <a:gd name="T27" fmla="*/ 1030643100 h 95"/>
                <a:gd name="T28" fmla="*/ 186967195 w 36"/>
                <a:gd name="T29" fmla="*/ 1103223600 h 95"/>
                <a:gd name="T30" fmla="*/ 172582769 w 36"/>
                <a:gd name="T31" fmla="*/ 1146771900 h 95"/>
                <a:gd name="T32" fmla="*/ 186967195 w 36"/>
                <a:gd name="T33" fmla="*/ 1204836300 h 95"/>
                <a:gd name="T34" fmla="*/ 373930598 w 36"/>
                <a:gd name="T35" fmla="*/ 1379029500 h 95"/>
                <a:gd name="T36" fmla="*/ 460225775 w 36"/>
                <a:gd name="T37" fmla="*/ 1349997300 h 95"/>
                <a:gd name="T38" fmla="*/ 460225775 w 36"/>
                <a:gd name="T39" fmla="*/ 1320965100 h 95"/>
                <a:gd name="T40" fmla="*/ 517752101 w 36"/>
                <a:gd name="T41" fmla="*/ 1291932900 h 95"/>
                <a:gd name="T42" fmla="*/ 445841349 w 36"/>
                <a:gd name="T43" fmla="*/ 1190320200 h 95"/>
                <a:gd name="T44" fmla="*/ 474606408 w 36"/>
                <a:gd name="T45" fmla="*/ 551611800 h 95"/>
                <a:gd name="T46" fmla="*/ 402695657 w 36"/>
                <a:gd name="T47" fmla="*/ 493547400 h 95"/>
                <a:gd name="T48" fmla="*/ 388315024 w 36"/>
                <a:gd name="T49" fmla="*/ 304838100 h 95"/>
                <a:gd name="T50" fmla="*/ 244493521 w 36"/>
                <a:gd name="T51" fmla="*/ 203225400 h 95"/>
                <a:gd name="T52" fmla="*/ 244493521 w 36"/>
                <a:gd name="T53" fmla="*/ 159677100 h 95"/>
                <a:gd name="T54" fmla="*/ 273258580 w 36"/>
                <a:gd name="T55" fmla="*/ 43548300 h 95"/>
                <a:gd name="T56" fmla="*/ 172582769 w 36"/>
                <a:gd name="T57" fmla="*/ 58064400 h 95"/>
                <a:gd name="T58" fmla="*/ 43145692 w 36"/>
                <a:gd name="T59" fmla="*/ 0 h 9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36" h="95">
                  <a:moveTo>
                    <a:pt x="3" y="0"/>
                  </a:moveTo>
                  <a:cubicBezTo>
                    <a:pt x="3" y="4"/>
                    <a:pt x="3" y="4"/>
                    <a:pt x="3" y="4"/>
                  </a:cubicBezTo>
                  <a:cubicBezTo>
                    <a:pt x="3" y="4"/>
                    <a:pt x="1" y="8"/>
                    <a:pt x="0" y="8"/>
                  </a:cubicBezTo>
                  <a:cubicBezTo>
                    <a:pt x="0" y="8"/>
                    <a:pt x="10" y="16"/>
                    <a:pt x="10" y="16"/>
                  </a:cubicBezTo>
                  <a:cubicBezTo>
                    <a:pt x="10" y="26"/>
                    <a:pt x="10" y="26"/>
                    <a:pt x="10" y="26"/>
                  </a:cubicBezTo>
                  <a:cubicBezTo>
                    <a:pt x="10" y="26"/>
                    <a:pt x="6" y="30"/>
                    <a:pt x="6" y="31"/>
                  </a:cubicBezTo>
                  <a:cubicBezTo>
                    <a:pt x="6" y="31"/>
                    <a:pt x="13" y="32"/>
                    <a:pt x="13" y="32"/>
                  </a:cubicBezTo>
                  <a:cubicBezTo>
                    <a:pt x="12" y="42"/>
                    <a:pt x="12" y="42"/>
                    <a:pt x="12" y="42"/>
                  </a:cubicBezTo>
                  <a:cubicBezTo>
                    <a:pt x="9" y="44"/>
                    <a:pt x="9" y="44"/>
                    <a:pt x="9" y="44"/>
                  </a:cubicBezTo>
                  <a:cubicBezTo>
                    <a:pt x="16" y="52"/>
                    <a:pt x="16" y="52"/>
                    <a:pt x="16" y="52"/>
                  </a:cubicBezTo>
                  <a:cubicBezTo>
                    <a:pt x="13" y="54"/>
                    <a:pt x="13" y="54"/>
                    <a:pt x="13" y="54"/>
                  </a:cubicBezTo>
                  <a:cubicBezTo>
                    <a:pt x="14" y="64"/>
                    <a:pt x="14" y="64"/>
                    <a:pt x="14" y="64"/>
                  </a:cubicBezTo>
                  <a:cubicBezTo>
                    <a:pt x="14" y="64"/>
                    <a:pt x="12" y="66"/>
                    <a:pt x="12" y="66"/>
                  </a:cubicBezTo>
                  <a:cubicBezTo>
                    <a:pt x="12" y="67"/>
                    <a:pt x="15" y="71"/>
                    <a:pt x="15" y="71"/>
                  </a:cubicBezTo>
                  <a:cubicBezTo>
                    <a:pt x="15" y="71"/>
                    <a:pt x="13" y="75"/>
                    <a:pt x="13" y="76"/>
                  </a:cubicBezTo>
                  <a:cubicBezTo>
                    <a:pt x="13" y="76"/>
                    <a:pt x="12" y="79"/>
                    <a:pt x="12" y="79"/>
                  </a:cubicBezTo>
                  <a:cubicBezTo>
                    <a:pt x="13" y="83"/>
                    <a:pt x="13" y="83"/>
                    <a:pt x="13" y="83"/>
                  </a:cubicBezTo>
                  <a:cubicBezTo>
                    <a:pt x="26" y="95"/>
                    <a:pt x="26" y="95"/>
                    <a:pt x="26" y="95"/>
                  </a:cubicBezTo>
                  <a:cubicBezTo>
                    <a:pt x="28" y="94"/>
                    <a:pt x="30" y="94"/>
                    <a:pt x="32" y="93"/>
                  </a:cubicBezTo>
                  <a:cubicBezTo>
                    <a:pt x="32" y="91"/>
                    <a:pt x="32" y="91"/>
                    <a:pt x="32" y="91"/>
                  </a:cubicBezTo>
                  <a:cubicBezTo>
                    <a:pt x="36" y="89"/>
                    <a:pt x="36" y="89"/>
                    <a:pt x="36" y="89"/>
                  </a:cubicBezTo>
                  <a:cubicBezTo>
                    <a:pt x="31" y="82"/>
                    <a:pt x="31" y="82"/>
                    <a:pt x="31" y="82"/>
                  </a:cubicBezTo>
                  <a:cubicBezTo>
                    <a:pt x="33" y="38"/>
                    <a:pt x="33" y="38"/>
                    <a:pt x="33" y="38"/>
                  </a:cubicBezTo>
                  <a:cubicBezTo>
                    <a:pt x="28" y="34"/>
                    <a:pt x="28" y="34"/>
                    <a:pt x="28" y="34"/>
                  </a:cubicBezTo>
                  <a:cubicBezTo>
                    <a:pt x="27" y="21"/>
                    <a:pt x="27" y="21"/>
                    <a:pt x="27" y="21"/>
                  </a:cubicBezTo>
                  <a:cubicBezTo>
                    <a:pt x="17" y="14"/>
                    <a:pt x="17" y="14"/>
                    <a:pt x="17" y="14"/>
                  </a:cubicBezTo>
                  <a:cubicBezTo>
                    <a:pt x="17" y="11"/>
                    <a:pt x="17" y="11"/>
                    <a:pt x="17" y="11"/>
                  </a:cubicBezTo>
                  <a:cubicBezTo>
                    <a:pt x="19" y="3"/>
                    <a:pt x="19" y="3"/>
                    <a:pt x="19" y="3"/>
                  </a:cubicBezTo>
                  <a:cubicBezTo>
                    <a:pt x="12" y="4"/>
                    <a:pt x="12" y="4"/>
                    <a:pt x="12" y="4"/>
                  </a:cubicBezTo>
                  <a:lnTo>
                    <a:pt x="3" y="0"/>
                  </a:lnTo>
                  <a:close/>
                </a:path>
              </a:pathLst>
            </a:custGeom>
            <a:grpFill/>
            <a:ln w="7938" cap="rnd">
              <a:solidFill>
                <a:srgbClr val="E7E6E6"/>
              </a:solidFill>
              <a:prstDash val="solid"/>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a:noFill/>
                </a:ln>
                <a:solidFill>
                  <a:prstClr val="black"/>
                </a:solidFill>
                <a:effectLst/>
                <a:uLnTx/>
                <a:uFillTx/>
              </a:endParaRPr>
            </a:p>
          </p:txBody>
        </p:sp>
        <p:sp>
          <p:nvSpPr>
            <p:cNvPr id="54" name="Freeform 18">
              <a:extLst>
                <a:ext uri="{FF2B5EF4-FFF2-40B4-BE49-F238E27FC236}">
                  <a16:creationId xmlns:a16="http://schemas.microsoft.com/office/drawing/2014/main" id="{D441262F-10B1-6D6E-71A5-0FAAF16CE007}"/>
                </a:ext>
              </a:extLst>
            </p:cNvPr>
            <p:cNvSpPr>
              <a:spLocks noEditPoints="1"/>
            </p:cNvSpPr>
            <p:nvPr/>
          </p:nvSpPr>
          <p:spPr bwMode="auto">
            <a:xfrm>
              <a:off x="9629774" y="3984624"/>
              <a:ext cx="776288" cy="754063"/>
            </a:xfrm>
            <a:custGeom>
              <a:avLst/>
              <a:gdLst>
                <a:gd name="T0" fmla="*/ 2147483646 w 204"/>
                <a:gd name="T1" fmla="*/ 1464893055 h 198"/>
                <a:gd name="T2" fmla="*/ 2147483646 w 204"/>
                <a:gd name="T3" fmla="*/ 1334360179 h 198"/>
                <a:gd name="T4" fmla="*/ 2147483646 w 204"/>
                <a:gd name="T5" fmla="*/ 1363368754 h 198"/>
                <a:gd name="T6" fmla="*/ 2147483646 w 204"/>
                <a:gd name="T7" fmla="*/ 1102295387 h 198"/>
                <a:gd name="T8" fmla="*/ 2147483646 w 204"/>
                <a:gd name="T9" fmla="*/ 1116801579 h 198"/>
                <a:gd name="T10" fmla="*/ 2147483646 w 204"/>
                <a:gd name="T11" fmla="*/ 1885507873 h 198"/>
                <a:gd name="T12" fmla="*/ 2147483646 w 204"/>
                <a:gd name="T13" fmla="*/ 1827490722 h 198"/>
                <a:gd name="T14" fmla="*/ 2147483646 w 204"/>
                <a:gd name="T15" fmla="*/ 536645310 h 198"/>
                <a:gd name="T16" fmla="*/ 289612504 w 204"/>
                <a:gd name="T17" fmla="*/ 0 h 198"/>
                <a:gd name="T18" fmla="*/ 390975168 w 204"/>
                <a:gd name="T19" fmla="*/ 217558601 h 198"/>
                <a:gd name="T20" fmla="*/ 376495875 w 204"/>
                <a:gd name="T21" fmla="*/ 377100051 h 198"/>
                <a:gd name="T22" fmla="*/ 275129405 w 204"/>
                <a:gd name="T23" fmla="*/ 464125777 h 198"/>
                <a:gd name="T24" fmla="*/ 390975168 w 204"/>
                <a:gd name="T25" fmla="*/ 522139118 h 198"/>
                <a:gd name="T26" fmla="*/ 260650112 w 204"/>
                <a:gd name="T27" fmla="*/ 725195336 h 198"/>
                <a:gd name="T28" fmla="*/ 101362664 w 204"/>
                <a:gd name="T29" fmla="*/ 928251553 h 198"/>
                <a:gd name="T30" fmla="*/ 0 w 204"/>
                <a:gd name="T31" fmla="*/ 1073290620 h 198"/>
                <a:gd name="T32" fmla="*/ 28962392 w 204"/>
                <a:gd name="T33" fmla="*/ 1334360179 h 198"/>
                <a:gd name="T34" fmla="*/ 246170819 w 204"/>
                <a:gd name="T35" fmla="*/ 1638940697 h 198"/>
                <a:gd name="T36" fmla="*/ 434416853 w 204"/>
                <a:gd name="T37" fmla="*/ 2045049323 h 198"/>
                <a:gd name="T38" fmla="*/ 608183595 w 204"/>
                <a:gd name="T39" fmla="*/ 2117568857 h 198"/>
                <a:gd name="T40" fmla="*/ 695066965 w 204"/>
                <a:gd name="T41" fmla="*/ 2147483646 h 198"/>
                <a:gd name="T42" fmla="*/ 955717077 w 204"/>
                <a:gd name="T43" fmla="*/ 2147483646 h 198"/>
                <a:gd name="T44" fmla="*/ 1216367189 w 204"/>
                <a:gd name="T45" fmla="*/ 2147483646 h 198"/>
                <a:gd name="T46" fmla="*/ 1375654637 w 204"/>
                <a:gd name="T47" fmla="*/ 2147483646 h 198"/>
                <a:gd name="T48" fmla="*/ 1390133931 w 204"/>
                <a:gd name="T49" fmla="*/ 2147483646 h 198"/>
                <a:gd name="T50" fmla="*/ 1390133931 w 204"/>
                <a:gd name="T51" fmla="*/ 2147483646 h 198"/>
                <a:gd name="T52" fmla="*/ 1433575616 w 204"/>
                <a:gd name="T53" fmla="*/ 2147483646 h 198"/>
                <a:gd name="T54" fmla="*/ 1477017301 w 204"/>
                <a:gd name="T55" fmla="*/ 2147483646 h 198"/>
                <a:gd name="T56" fmla="*/ 1737667413 w 204"/>
                <a:gd name="T57" fmla="*/ 2147483646 h 198"/>
                <a:gd name="T58" fmla="*/ 1810071491 w 204"/>
                <a:gd name="T59" fmla="*/ 2147483646 h 198"/>
                <a:gd name="T60" fmla="*/ 1983838232 w 204"/>
                <a:gd name="T61" fmla="*/ 2147483646 h 198"/>
                <a:gd name="T62" fmla="*/ 2147483646 w 204"/>
                <a:gd name="T63" fmla="*/ 2147483646 h 198"/>
                <a:gd name="T64" fmla="*/ 2147483646 w 204"/>
                <a:gd name="T65" fmla="*/ 2147483646 h 198"/>
                <a:gd name="T66" fmla="*/ 2147483646 w 204"/>
                <a:gd name="T67" fmla="*/ 2147483646 h 198"/>
                <a:gd name="T68" fmla="*/ 2147483646 w 204"/>
                <a:gd name="T69" fmla="*/ 2147483646 h 198"/>
                <a:gd name="T70" fmla="*/ 2147483646 w 204"/>
                <a:gd name="T71" fmla="*/ 1943521215 h 198"/>
                <a:gd name="T72" fmla="*/ 2147483646 w 204"/>
                <a:gd name="T73" fmla="*/ 1769477381 h 198"/>
                <a:gd name="T74" fmla="*/ 2147483646 w 204"/>
                <a:gd name="T75" fmla="*/ 1580923547 h 198"/>
                <a:gd name="T76" fmla="*/ 2147483646 w 204"/>
                <a:gd name="T77" fmla="*/ 1435888288 h 198"/>
                <a:gd name="T78" fmla="*/ 2147483646 w 204"/>
                <a:gd name="T79" fmla="*/ 1131303962 h 198"/>
                <a:gd name="T80" fmla="*/ 2147483646 w 204"/>
                <a:gd name="T81" fmla="*/ 681684377 h 19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04" h="198">
                  <a:moveTo>
                    <a:pt x="186" y="94"/>
                  </a:moveTo>
                  <a:cubicBezTo>
                    <a:pt x="187" y="97"/>
                    <a:pt x="188" y="99"/>
                    <a:pt x="188" y="101"/>
                  </a:cubicBezTo>
                  <a:cubicBezTo>
                    <a:pt x="185" y="101"/>
                    <a:pt x="183" y="99"/>
                    <a:pt x="182" y="96"/>
                  </a:cubicBezTo>
                  <a:cubicBezTo>
                    <a:pt x="181" y="95"/>
                    <a:pt x="181" y="93"/>
                    <a:pt x="182" y="92"/>
                  </a:cubicBezTo>
                  <a:cubicBezTo>
                    <a:pt x="183" y="91"/>
                    <a:pt x="184" y="90"/>
                    <a:pt x="185" y="91"/>
                  </a:cubicBezTo>
                  <a:cubicBezTo>
                    <a:pt x="186" y="91"/>
                    <a:pt x="186" y="93"/>
                    <a:pt x="186" y="94"/>
                  </a:cubicBezTo>
                  <a:close/>
                  <a:moveTo>
                    <a:pt x="193" y="75"/>
                  </a:moveTo>
                  <a:cubicBezTo>
                    <a:pt x="192" y="75"/>
                    <a:pt x="191" y="75"/>
                    <a:pt x="191" y="76"/>
                  </a:cubicBezTo>
                  <a:cubicBezTo>
                    <a:pt x="191" y="78"/>
                    <a:pt x="191" y="80"/>
                    <a:pt x="191" y="82"/>
                  </a:cubicBezTo>
                  <a:cubicBezTo>
                    <a:pt x="192" y="80"/>
                    <a:pt x="193" y="79"/>
                    <a:pt x="194" y="77"/>
                  </a:cubicBezTo>
                  <a:cubicBezTo>
                    <a:pt x="194" y="76"/>
                    <a:pt x="194" y="75"/>
                    <a:pt x="193" y="75"/>
                  </a:cubicBezTo>
                  <a:close/>
                  <a:moveTo>
                    <a:pt x="190" y="130"/>
                  </a:moveTo>
                  <a:cubicBezTo>
                    <a:pt x="190" y="131"/>
                    <a:pt x="190" y="131"/>
                    <a:pt x="191" y="131"/>
                  </a:cubicBezTo>
                  <a:cubicBezTo>
                    <a:pt x="193" y="131"/>
                    <a:pt x="193" y="129"/>
                    <a:pt x="194" y="126"/>
                  </a:cubicBezTo>
                  <a:cubicBezTo>
                    <a:pt x="191" y="128"/>
                    <a:pt x="190" y="129"/>
                    <a:pt x="190" y="130"/>
                  </a:cubicBezTo>
                  <a:close/>
                  <a:moveTo>
                    <a:pt x="152" y="37"/>
                  </a:moveTo>
                  <a:cubicBezTo>
                    <a:pt x="84" y="0"/>
                    <a:pt x="84" y="0"/>
                    <a:pt x="84" y="0"/>
                  </a:cubicBezTo>
                  <a:cubicBezTo>
                    <a:pt x="20" y="0"/>
                    <a:pt x="20" y="0"/>
                    <a:pt x="20" y="0"/>
                  </a:cubicBezTo>
                  <a:cubicBezTo>
                    <a:pt x="26" y="11"/>
                    <a:pt x="26" y="11"/>
                    <a:pt x="26" y="11"/>
                  </a:cubicBezTo>
                  <a:cubicBezTo>
                    <a:pt x="27" y="15"/>
                    <a:pt x="27" y="15"/>
                    <a:pt x="27" y="15"/>
                  </a:cubicBezTo>
                  <a:cubicBezTo>
                    <a:pt x="28" y="21"/>
                    <a:pt x="28" y="21"/>
                    <a:pt x="28" y="21"/>
                  </a:cubicBezTo>
                  <a:cubicBezTo>
                    <a:pt x="26" y="26"/>
                    <a:pt x="26" y="26"/>
                    <a:pt x="26" y="26"/>
                  </a:cubicBezTo>
                  <a:cubicBezTo>
                    <a:pt x="21" y="26"/>
                    <a:pt x="21" y="26"/>
                    <a:pt x="21" y="26"/>
                  </a:cubicBezTo>
                  <a:cubicBezTo>
                    <a:pt x="21" y="26"/>
                    <a:pt x="19" y="31"/>
                    <a:pt x="19" y="32"/>
                  </a:cubicBezTo>
                  <a:cubicBezTo>
                    <a:pt x="19" y="32"/>
                    <a:pt x="19" y="35"/>
                    <a:pt x="19" y="35"/>
                  </a:cubicBezTo>
                  <a:cubicBezTo>
                    <a:pt x="27" y="36"/>
                    <a:pt x="27" y="36"/>
                    <a:pt x="27" y="36"/>
                  </a:cubicBezTo>
                  <a:cubicBezTo>
                    <a:pt x="27" y="42"/>
                    <a:pt x="27" y="42"/>
                    <a:pt x="27" y="42"/>
                  </a:cubicBezTo>
                  <a:cubicBezTo>
                    <a:pt x="18" y="50"/>
                    <a:pt x="18" y="50"/>
                    <a:pt x="18" y="50"/>
                  </a:cubicBezTo>
                  <a:cubicBezTo>
                    <a:pt x="16" y="54"/>
                    <a:pt x="16" y="54"/>
                    <a:pt x="16" y="54"/>
                  </a:cubicBezTo>
                  <a:cubicBezTo>
                    <a:pt x="7" y="64"/>
                    <a:pt x="7" y="64"/>
                    <a:pt x="7" y="64"/>
                  </a:cubicBezTo>
                  <a:cubicBezTo>
                    <a:pt x="0" y="63"/>
                    <a:pt x="0" y="63"/>
                    <a:pt x="0" y="63"/>
                  </a:cubicBezTo>
                  <a:cubicBezTo>
                    <a:pt x="0" y="74"/>
                    <a:pt x="0" y="74"/>
                    <a:pt x="0" y="74"/>
                  </a:cubicBezTo>
                  <a:cubicBezTo>
                    <a:pt x="5" y="87"/>
                    <a:pt x="5" y="87"/>
                    <a:pt x="5" y="87"/>
                  </a:cubicBezTo>
                  <a:cubicBezTo>
                    <a:pt x="2" y="92"/>
                    <a:pt x="2" y="92"/>
                    <a:pt x="2" y="92"/>
                  </a:cubicBezTo>
                  <a:cubicBezTo>
                    <a:pt x="2" y="97"/>
                    <a:pt x="2" y="97"/>
                    <a:pt x="2" y="97"/>
                  </a:cubicBezTo>
                  <a:cubicBezTo>
                    <a:pt x="17" y="113"/>
                    <a:pt x="17" y="113"/>
                    <a:pt x="17" y="113"/>
                  </a:cubicBezTo>
                  <a:cubicBezTo>
                    <a:pt x="25" y="133"/>
                    <a:pt x="25" y="133"/>
                    <a:pt x="25" y="133"/>
                  </a:cubicBezTo>
                  <a:cubicBezTo>
                    <a:pt x="30" y="141"/>
                    <a:pt x="30" y="141"/>
                    <a:pt x="30" y="141"/>
                  </a:cubicBezTo>
                  <a:cubicBezTo>
                    <a:pt x="37" y="140"/>
                    <a:pt x="37" y="140"/>
                    <a:pt x="37" y="140"/>
                  </a:cubicBezTo>
                  <a:cubicBezTo>
                    <a:pt x="42" y="146"/>
                    <a:pt x="42" y="146"/>
                    <a:pt x="42" y="146"/>
                  </a:cubicBezTo>
                  <a:cubicBezTo>
                    <a:pt x="47" y="146"/>
                    <a:pt x="47" y="146"/>
                    <a:pt x="47" y="146"/>
                  </a:cubicBezTo>
                  <a:cubicBezTo>
                    <a:pt x="48" y="150"/>
                    <a:pt x="48" y="150"/>
                    <a:pt x="48" y="150"/>
                  </a:cubicBezTo>
                  <a:cubicBezTo>
                    <a:pt x="56" y="150"/>
                    <a:pt x="56" y="150"/>
                    <a:pt x="56" y="150"/>
                  </a:cubicBezTo>
                  <a:cubicBezTo>
                    <a:pt x="66" y="155"/>
                    <a:pt x="66" y="155"/>
                    <a:pt x="66" y="155"/>
                  </a:cubicBezTo>
                  <a:cubicBezTo>
                    <a:pt x="84" y="161"/>
                    <a:pt x="84" y="161"/>
                    <a:pt x="84" y="161"/>
                  </a:cubicBezTo>
                  <a:cubicBezTo>
                    <a:pt x="84" y="157"/>
                    <a:pt x="84" y="157"/>
                    <a:pt x="84" y="157"/>
                  </a:cubicBezTo>
                  <a:cubicBezTo>
                    <a:pt x="93" y="164"/>
                    <a:pt x="93" y="164"/>
                    <a:pt x="93" y="164"/>
                  </a:cubicBezTo>
                  <a:cubicBezTo>
                    <a:pt x="95" y="168"/>
                    <a:pt x="95" y="168"/>
                    <a:pt x="95" y="168"/>
                  </a:cubicBezTo>
                  <a:cubicBezTo>
                    <a:pt x="95" y="172"/>
                    <a:pt x="95" y="172"/>
                    <a:pt x="95" y="172"/>
                  </a:cubicBezTo>
                  <a:cubicBezTo>
                    <a:pt x="96" y="176"/>
                    <a:pt x="96" y="176"/>
                    <a:pt x="96" y="176"/>
                  </a:cubicBezTo>
                  <a:cubicBezTo>
                    <a:pt x="96" y="180"/>
                    <a:pt x="96" y="180"/>
                    <a:pt x="96" y="180"/>
                  </a:cubicBezTo>
                  <a:cubicBezTo>
                    <a:pt x="96" y="184"/>
                    <a:pt x="96" y="184"/>
                    <a:pt x="96" y="184"/>
                  </a:cubicBezTo>
                  <a:cubicBezTo>
                    <a:pt x="96" y="184"/>
                    <a:pt x="96" y="186"/>
                    <a:pt x="97" y="187"/>
                  </a:cubicBezTo>
                  <a:cubicBezTo>
                    <a:pt x="97" y="187"/>
                    <a:pt x="99" y="191"/>
                    <a:pt x="99" y="191"/>
                  </a:cubicBezTo>
                  <a:cubicBezTo>
                    <a:pt x="102" y="193"/>
                    <a:pt x="102" y="193"/>
                    <a:pt x="102" y="193"/>
                  </a:cubicBezTo>
                  <a:cubicBezTo>
                    <a:pt x="102" y="195"/>
                    <a:pt x="102" y="195"/>
                    <a:pt x="102" y="195"/>
                  </a:cubicBezTo>
                  <a:cubicBezTo>
                    <a:pt x="114" y="195"/>
                    <a:pt x="114" y="195"/>
                    <a:pt x="114" y="195"/>
                  </a:cubicBezTo>
                  <a:cubicBezTo>
                    <a:pt x="120" y="193"/>
                    <a:pt x="120" y="193"/>
                    <a:pt x="120" y="193"/>
                  </a:cubicBezTo>
                  <a:cubicBezTo>
                    <a:pt x="125" y="195"/>
                    <a:pt x="125" y="195"/>
                    <a:pt x="125" y="195"/>
                  </a:cubicBezTo>
                  <a:cubicBezTo>
                    <a:pt x="125" y="198"/>
                    <a:pt x="125" y="198"/>
                    <a:pt x="125" y="198"/>
                  </a:cubicBezTo>
                  <a:cubicBezTo>
                    <a:pt x="133" y="198"/>
                    <a:pt x="133" y="198"/>
                    <a:pt x="133" y="198"/>
                  </a:cubicBezTo>
                  <a:cubicBezTo>
                    <a:pt x="137" y="195"/>
                    <a:pt x="137" y="195"/>
                    <a:pt x="137" y="195"/>
                  </a:cubicBezTo>
                  <a:cubicBezTo>
                    <a:pt x="147" y="198"/>
                    <a:pt x="147" y="198"/>
                    <a:pt x="147" y="198"/>
                  </a:cubicBezTo>
                  <a:cubicBezTo>
                    <a:pt x="159" y="189"/>
                    <a:pt x="159" y="189"/>
                    <a:pt x="159" y="189"/>
                  </a:cubicBezTo>
                  <a:cubicBezTo>
                    <a:pt x="167" y="193"/>
                    <a:pt x="167" y="193"/>
                    <a:pt x="167" y="193"/>
                  </a:cubicBezTo>
                  <a:cubicBezTo>
                    <a:pt x="196" y="181"/>
                    <a:pt x="196" y="181"/>
                    <a:pt x="196" y="181"/>
                  </a:cubicBezTo>
                  <a:cubicBezTo>
                    <a:pt x="204" y="174"/>
                    <a:pt x="204" y="174"/>
                    <a:pt x="204" y="174"/>
                  </a:cubicBezTo>
                  <a:cubicBezTo>
                    <a:pt x="204" y="174"/>
                    <a:pt x="203" y="174"/>
                    <a:pt x="203" y="174"/>
                  </a:cubicBezTo>
                  <a:cubicBezTo>
                    <a:pt x="200" y="172"/>
                    <a:pt x="198" y="170"/>
                    <a:pt x="195" y="169"/>
                  </a:cubicBezTo>
                  <a:cubicBezTo>
                    <a:pt x="193" y="168"/>
                    <a:pt x="192" y="166"/>
                    <a:pt x="192" y="164"/>
                  </a:cubicBezTo>
                  <a:cubicBezTo>
                    <a:pt x="190" y="158"/>
                    <a:pt x="190" y="151"/>
                    <a:pt x="186" y="146"/>
                  </a:cubicBezTo>
                  <a:cubicBezTo>
                    <a:pt x="183" y="142"/>
                    <a:pt x="182" y="138"/>
                    <a:pt x="185" y="134"/>
                  </a:cubicBezTo>
                  <a:cubicBezTo>
                    <a:pt x="187" y="131"/>
                    <a:pt x="188" y="128"/>
                    <a:pt x="184" y="126"/>
                  </a:cubicBezTo>
                  <a:cubicBezTo>
                    <a:pt x="182" y="125"/>
                    <a:pt x="182" y="123"/>
                    <a:pt x="183" y="122"/>
                  </a:cubicBezTo>
                  <a:cubicBezTo>
                    <a:pt x="184" y="120"/>
                    <a:pt x="185" y="118"/>
                    <a:pt x="186" y="116"/>
                  </a:cubicBezTo>
                  <a:cubicBezTo>
                    <a:pt x="188" y="113"/>
                    <a:pt x="188" y="111"/>
                    <a:pt x="185" y="109"/>
                  </a:cubicBezTo>
                  <a:cubicBezTo>
                    <a:pt x="182" y="107"/>
                    <a:pt x="180" y="104"/>
                    <a:pt x="177" y="102"/>
                  </a:cubicBezTo>
                  <a:cubicBezTo>
                    <a:pt x="177" y="101"/>
                    <a:pt x="177" y="100"/>
                    <a:pt x="177" y="99"/>
                  </a:cubicBezTo>
                  <a:cubicBezTo>
                    <a:pt x="174" y="96"/>
                    <a:pt x="175" y="93"/>
                    <a:pt x="176" y="89"/>
                  </a:cubicBezTo>
                  <a:cubicBezTo>
                    <a:pt x="177" y="85"/>
                    <a:pt x="180" y="82"/>
                    <a:pt x="180" y="78"/>
                  </a:cubicBezTo>
                  <a:cubicBezTo>
                    <a:pt x="183" y="75"/>
                    <a:pt x="181" y="71"/>
                    <a:pt x="182" y="68"/>
                  </a:cubicBezTo>
                  <a:cubicBezTo>
                    <a:pt x="151" y="47"/>
                    <a:pt x="151" y="47"/>
                    <a:pt x="151" y="47"/>
                  </a:cubicBezTo>
                  <a:lnTo>
                    <a:pt x="152" y="37"/>
                  </a:lnTo>
                  <a:close/>
                </a:path>
              </a:pathLst>
            </a:custGeom>
            <a:grpFill/>
            <a:ln w="7938" cap="rnd">
              <a:solidFill>
                <a:srgbClr val="E7E6E6"/>
              </a:solidFill>
              <a:prstDash val="solid"/>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a:noFill/>
                </a:ln>
                <a:solidFill>
                  <a:prstClr val="black"/>
                </a:solidFill>
                <a:effectLst/>
                <a:uLnTx/>
                <a:uFillTx/>
              </a:endParaRPr>
            </a:p>
          </p:txBody>
        </p:sp>
        <p:sp>
          <p:nvSpPr>
            <p:cNvPr id="55" name="Freeform 19">
              <a:extLst>
                <a:ext uri="{FF2B5EF4-FFF2-40B4-BE49-F238E27FC236}">
                  <a16:creationId xmlns:a16="http://schemas.microsoft.com/office/drawing/2014/main" id="{30907942-E533-4831-E1F1-302916BAC251}"/>
                </a:ext>
              </a:extLst>
            </p:cNvPr>
            <p:cNvSpPr>
              <a:spLocks/>
            </p:cNvSpPr>
            <p:nvPr/>
          </p:nvSpPr>
          <p:spPr bwMode="auto">
            <a:xfrm>
              <a:off x="9728199" y="5775324"/>
              <a:ext cx="92075" cy="130175"/>
            </a:xfrm>
            <a:custGeom>
              <a:avLst/>
              <a:gdLst>
                <a:gd name="T0" fmla="*/ 29437145 w 24"/>
                <a:gd name="T1" fmla="*/ 175904712 h 34"/>
                <a:gd name="T2" fmla="*/ 14716654 w 24"/>
                <a:gd name="T3" fmla="*/ 249200894 h 34"/>
                <a:gd name="T4" fmla="*/ 14716654 w 24"/>
                <a:gd name="T5" fmla="*/ 322493248 h 34"/>
                <a:gd name="T6" fmla="*/ 0 w 24"/>
                <a:gd name="T7" fmla="*/ 337153250 h 34"/>
                <a:gd name="T8" fmla="*/ 44153799 w 24"/>
                <a:gd name="T9" fmla="*/ 337153250 h 34"/>
                <a:gd name="T10" fmla="*/ 117748579 w 24"/>
                <a:gd name="T11" fmla="*/ 454421782 h 34"/>
                <a:gd name="T12" fmla="*/ 191339523 w 24"/>
                <a:gd name="T13" fmla="*/ 469081784 h 34"/>
                <a:gd name="T14" fmla="*/ 279650957 w 24"/>
                <a:gd name="T15" fmla="*/ 483737957 h 34"/>
                <a:gd name="T16" fmla="*/ 323804756 w 24"/>
                <a:gd name="T17" fmla="*/ 498397960 h 34"/>
                <a:gd name="T18" fmla="*/ 323804756 w 24"/>
                <a:gd name="T19" fmla="*/ 337153250 h 34"/>
                <a:gd name="T20" fmla="*/ 353241901 w 24"/>
                <a:gd name="T21" fmla="*/ 337153250 h 34"/>
                <a:gd name="T22" fmla="*/ 353241901 w 24"/>
                <a:gd name="T23" fmla="*/ 102612358 h 34"/>
                <a:gd name="T24" fmla="*/ 323804756 w 24"/>
                <a:gd name="T25" fmla="*/ 73292354 h 34"/>
                <a:gd name="T26" fmla="*/ 132465233 w 24"/>
                <a:gd name="T27" fmla="*/ 0 h 34"/>
                <a:gd name="T28" fmla="*/ 29437145 w 24"/>
                <a:gd name="T29" fmla="*/ 175904712 h 3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4" h="34">
                  <a:moveTo>
                    <a:pt x="2" y="12"/>
                  </a:moveTo>
                  <a:cubicBezTo>
                    <a:pt x="1" y="17"/>
                    <a:pt x="1" y="17"/>
                    <a:pt x="1" y="17"/>
                  </a:cubicBezTo>
                  <a:cubicBezTo>
                    <a:pt x="1" y="22"/>
                    <a:pt x="1" y="22"/>
                    <a:pt x="1" y="22"/>
                  </a:cubicBezTo>
                  <a:cubicBezTo>
                    <a:pt x="0" y="23"/>
                    <a:pt x="0" y="23"/>
                    <a:pt x="0" y="23"/>
                  </a:cubicBezTo>
                  <a:cubicBezTo>
                    <a:pt x="3" y="23"/>
                    <a:pt x="3" y="23"/>
                    <a:pt x="3" y="23"/>
                  </a:cubicBezTo>
                  <a:cubicBezTo>
                    <a:pt x="8" y="31"/>
                    <a:pt x="8" y="31"/>
                    <a:pt x="8" y="31"/>
                  </a:cubicBezTo>
                  <a:cubicBezTo>
                    <a:pt x="13" y="32"/>
                    <a:pt x="13" y="32"/>
                    <a:pt x="13" y="32"/>
                  </a:cubicBezTo>
                  <a:cubicBezTo>
                    <a:pt x="13" y="32"/>
                    <a:pt x="19" y="33"/>
                    <a:pt x="19" y="33"/>
                  </a:cubicBezTo>
                  <a:cubicBezTo>
                    <a:pt x="19" y="33"/>
                    <a:pt x="22" y="34"/>
                    <a:pt x="22" y="34"/>
                  </a:cubicBezTo>
                  <a:cubicBezTo>
                    <a:pt x="22" y="23"/>
                    <a:pt x="22" y="23"/>
                    <a:pt x="22" y="23"/>
                  </a:cubicBezTo>
                  <a:cubicBezTo>
                    <a:pt x="24" y="23"/>
                    <a:pt x="24" y="23"/>
                    <a:pt x="24" y="23"/>
                  </a:cubicBezTo>
                  <a:cubicBezTo>
                    <a:pt x="24" y="7"/>
                    <a:pt x="24" y="7"/>
                    <a:pt x="24" y="7"/>
                  </a:cubicBezTo>
                  <a:cubicBezTo>
                    <a:pt x="22" y="5"/>
                    <a:pt x="22" y="5"/>
                    <a:pt x="22" y="5"/>
                  </a:cubicBezTo>
                  <a:cubicBezTo>
                    <a:pt x="9" y="0"/>
                    <a:pt x="9" y="0"/>
                    <a:pt x="9" y="0"/>
                  </a:cubicBezTo>
                  <a:lnTo>
                    <a:pt x="2" y="12"/>
                  </a:lnTo>
                  <a:close/>
                </a:path>
              </a:pathLst>
            </a:custGeom>
            <a:grpFill/>
            <a:ln w="7938" cap="rnd">
              <a:solidFill>
                <a:srgbClr val="E7E6E6"/>
              </a:solidFill>
              <a:prstDash val="solid"/>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a:noFill/>
                </a:ln>
                <a:solidFill>
                  <a:prstClr val="black"/>
                </a:solidFill>
                <a:effectLst/>
                <a:uLnTx/>
                <a:uFillTx/>
              </a:endParaRPr>
            </a:p>
          </p:txBody>
        </p:sp>
        <p:sp>
          <p:nvSpPr>
            <p:cNvPr id="56" name="Freeform 20">
              <a:extLst>
                <a:ext uri="{FF2B5EF4-FFF2-40B4-BE49-F238E27FC236}">
                  <a16:creationId xmlns:a16="http://schemas.microsoft.com/office/drawing/2014/main" id="{0903E6AB-3F99-E08C-393D-879DDD21B399}"/>
                </a:ext>
              </a:extLst>
            </p:cNvPr>
            <p:cNvSpPr>
              <a:spLocks/>
            </p:cNvSpPr>
            <p:nvPr/>
          </p:nvSpPr>
          <p:spPr bwMode="auto">
            <a:xfrm>
              <a:off x="9099549" y="2324100"/>
              <a:ext cx="1169988" cy="925513"/>
            </a:xfrm>
            <a:custGeom>
              <a:avLst/>
              <a:gdLst>
                <a:gd name="T0" fmla="*/ 2147483646 w 307"/>
                <a:gd name="T1" fmla="*/ 1015432491 h 243"/>
                <a:gd name="T2" fmla="*/ 2147483646 w 307"/>
                <a:gd name="T3" fmla="*/ 594754459 h 243"/>
                <a:gd name="T4" fmla="*/ 2147483646 w 307"/>
                <a:gd name="T5" fmla="*/ 275616248 h 243"/>
                <a:gd name="T6" fmla="*/ 2147483646 w 307"/>
                <a:gd name="T7" fmla="*/ 43518154 h 243"/>
                <a:gd name="T8" fmla="*/ 2147483646 w 307"/>
                <a:gd name="T9" fmla="*/ 130554463 h 243"/>
                <a:gd name="T10" fmla="*/ 2147483646 w 307"/>
                <a:gd name="T11" fmla="*/ 43518154 h 243"/>
                <a:gd name="T12" fmla="*/ 2147483646 w 307"/>
                <a:gd name="T13" fmla="*/ 0 h 243"/>
                <a:gd name="T14" fmla="*/ 856915218 w 307"/>
                <a:gd name="T15" fmla="*/ 43518154 h 243"/>
                <a:gd name="T16" fmla="*/ 580958113 w 307"/>
                <a:gd name="T17" fmla="*/ 623765292 h 243"/>
                <a:gd name="T18" fmla="*/ 580958113 w 307"/>
                <a:gd name="T19" fmla="*/ 1827777723 h 243"/>
                <a:gd name="T20" fmla="*/ 305004820 w 307"/>
                <a:gd name="T21" fmla="*/ 1871295877 h 243"/>
                <a:gd name="T22" fmla="*/ 319528677 w 307"/>
                <a:gd name="T23" fmla="*/ 1914814032 h 243"/>
                <a:gd name="T24" fmla="*/ 246909389 w 307"/>
                <a:gd name="T25" fmla="*/ 2030861174 h 243"/>
                <a:gd name="T26" fmla="*/ 188810148 w 307"/>
                <a:gd name="T27" fmla="*/ 2103393971 h 243"/>
                <a:gd name="T28" fmla="*/ 174286291 w 307"/>
                <a:gd name="T29" fmla="*/ 2147483646 h 243"/>
                <a:gd name="T30" fmla="*/ 72619288 w 307"/>
                <a:gd name="T31" fmla="*/ 2147483646 h 243"/>
                <a:gd name="T32" fmla="*/ 0 w 307"/>
                <a:gd name="T33" fmla="*/ 2147483646 h 243"/>
                <a:gd name="T34" fmla="*/ 101667003 w 307"/>
                <a:gd name="T35" fmla="*/ 2147483646 h 243"/>
                <a:gd name="T36" fmla="*/ 145238576 w 307"/>
                <a:gd name="T37" fmla="*/ 2147483646 h 243"/>
                <a:gd name="T38" fmla="*/ 217861674 w 307"/>
                <a:gd name="T39" fmla="*/ 2147483646 h 243"/>
                <a:gd name="T40" fmla="*/ 305004820 w 307"/>
                <a:gd name="T41" fmla="*/ 2147483646 h 243"/>
                <a:gd name="T42" fmla="*/ 464767253 w 307"/>
                <a:gd name="T43" fmla="*/ 2147483646 h 243"/>
                <a:gd name="T44" fmla="*/ 566434256 w 307"/>
                <a:gd name="T45" fmla="*/ 2147483646 h 243"/>
                <a:gd name="T46" fmla="*/ 856915218 w 307"/>
                <a:gd name="T47" fmla="*/ 2147483646 h 243"/>
                <a:gd name="T48" fmla="*/ 1089300749 w 307"/>
                <a:gd name="T49" fmla="*/ 2147483646 h 243"/>
                <a:gd name="T50" fmla="*/ 1220015467 w 307"/>
                <a:gd name="T51" fmla="*/ 2147483646 h 243"/>
                <a:gd name="T52" fmla="*/ 1626687290 w 307"/>
                <a:gd name="T53" fmla="*/ 2147483646 h 243"/>
                <a:gd name="T54" fmla="*/ 1917168252 w 307"/>
                <a:gd name="T55" fmla="*/ 2147483646 h 243"/>
                <a:gd name="T56" fmla="*/ 2047882970 w 307"/>
                <a:gd name="T57" fmla="*/ 2147483646 h 243"/>
                <a:gd name="T58" fmla="*/ 2147483646 w 307"/>
                <a:gd name="T59" fmla="*/ 2147483646 h 243"/>
                <a:gd name="T60" fmla="*/ 2147483646 w 307"/>
                <a:gd name="T61" fmla="*/ 2147483646 h 243"/>
                <a:gd name="T62" fmla="*/ 2147483646 w 307"/>
                <a:gd name="T63" fmla="*/ 2147483646 h 243"/>
                <a:gd name="T64" fmla="*/ 2147483646 w 307"/>
                <a:gd name="T65" fmla="*/ 2147483646 h 243"/>
                <a:gd name="T66" fmla="*/ 2147483646 w 307"/>
                <a:gd name="T67" fmla="*/ 2147483646 h 243"/>
                <a:gd name="T68" fmla="*/ 2147483646 w 307"/>
                <a:gd name="T69" fmla="*/ 2147483646 h 243"/>
                <a:gd name="T70" fmla="*/ 2147483646 w 307"/>
                <a:gd name="T71" fmla="*/ 2147483646 h 243"/>
                <a:gd name="T72" fmla="*/ 2147483646 w 307"/>
                <a:gd name="T73" fmla="*/ 2147483646 h 243"/>
                <a:gd name="T74" fmla="*/ 2147483646 w 307"/>
                <a:gd name="T75" fmla="*/ 2147483646 h 243"/>
                <a:gd name="T76" fmla="*/ 2147483646 w 307"/>
                <a:gd name="T77" fmla="*/ 2147483646 h 243"/>
                <a:gd name="T78" fmla="*/ 2147483646 w 307"/>
                <a:gd name="T79" fmla="*/ 2147483646 h 243"/>
                <a:gd name="T80" fmla="*/ 2147483646 w 307"/>
                <a:gd name="T81" fmla="*/ 2147483646 h 243"/>
                <a:gd name="T82" fmla="*/ 2147483646 w 307"/>
                <a:gd name="T83" fmla="*/ 2147483646 h 243"/>
                <a:gd name="T84" fmla="*/ 2147483646 w 307"/>
                <a:gd name="T85" fmla="*/ 2147483646 h 243"/>
                <a:gd name="T86" fmla="*/ 2147483646 w 307"/>
                <a:gd name="T87" fmla="*/ 1682715938 h 243"/>
                <a:gd name="T88" fmla="*/ 2147483646 w 307"/>
                <a:gd name="T89" fmla="*/ 1436110524 h 243"/>
                <a:gd name="T90" fmla="*/ 2147483646 w 307"/>
                <a:gd name="T91" fmla="*/ 1378085048 h 243"/>
                <a:gd name="T92" fmla="*/ 2147483646 w 307"/>
                <a:gd name="T93" fmla="*/ 1189505109 h 24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307" h="243">
                  <a:moveTo>
                    <a:pt x="297" y="72"/>
                  </a:moveTo>
                  <a:cubicBezTo>
                    <a:pt x="296" y="71"/>
                    <a:pt x="294" y="71"/>
                    <a:pt x="292" y="70"/>
                  </a:cubicBezTo>
                  <a:cubicBezTo>
                    <a:pt x="290" y="70"/>
                    <a:pt x="288" y="69"/>
                    <a:pt x="288" y="67"/>
                  </a:cubicBezTo>
                  <a:cubicBezTo>
                    <a:pt x="286" y="58"/>
                    <a:pt x="284" y="50"/>
                    <a:pt x="285" y="41"/>
                  </a:cubicBezTo>
                  <a:cubicBezTo>
                    <a:pt x="286" y="34"/>
                    <a:pt x="282" y="28"/>
                    <a:pt x="284" y="21"/>
                  </a:cubicBezTo>
                  <a:cubicBezTo>
                    <a:pt x="284" y="20"/>
                    <a:pt x="283" y="19"/>
                    <a:pt x="282" y="19"/>
                  </a:cubicBezTo>
                  <a:cubicBezTo>
                    <a:pt x="279" y="15"/>
                    <a:pt x="278" y="12"/>
                    <a:pt x="278" y="7"/>
                  </a:cubicBezTo>
                  <a:cubicBezTo>
                    <a:pt x="278" y="6"/>
                    <a:pt x="279" y="4"/>
                    <a:pt x="278" y="3"/>
                  </a:cubicBezTo>
                  <a:cubicBezTo>
                    <a:pt x="226" y="3"/>
                    <a:pt x="226" y="3"/>
                    <a:pt x="226" y="3"/>
                  </a:cubicBezTo>
                  <a:cubicBezTo>
                    <a:pt x="221" y="9"/>
                    <a:pt x="221" y="9"/>
                    <a:pt x="221" y="9"/>
                  </a:cubicBezTo>
                  <a:cubicBezTo>
                    <a:pt x="216" y="9"/>
                    <a:pt x="216" y="9"/>
                    <a:pt x="216" y="9"/>
                  </a:cubicBezTo>
                  <a:cubicBezTo>
                    <a:pt x="208" y="3"/>
                    <a:pt x="208" y="3"/>
                    <a:pt x="208" y="3"/>
                  </a:cubicBezTo>
                  <a:cubicBezTo>
                    <a:pt x="177" y="3"/>
                    <a:pt x="177" y="3"/>
                    <a:pt x="177" y="3"/>
                  </a:cubicBezTo>
                  <a:cubicBezTo>
                    <a:pt x="176" y="0"/>
                    <a:pt x="176" y="0"/>
                    <a:pt x="176" y="0"/>
                  </a:cubicBezTo>
                  <a:cubicBezTo>
                    <a:pt x="174" y="3"/>
                    <a:pt x="174" y="3"/>
                    <a:pt x="174" y="3"/>
                  </a:cubicBezTo>
                  <a:cubicBezTo>
                    <a:pt x="59" y="3"/>
                    <a:pt x="59" y="3"/>
                    <a:pt x="59" y="3"/>
                  </a:cubicBezTo>
                  <a:cubicBezTo>
                    <a:pt x="59" y="43"/>
                    <a:pt x="59" y="43"/>
                    <a:pt x="59" y="43"/>
                  </a:cubicBezTo>
                  <a:cubicBezTo>
                    <a:pt x="40" y="43"/>
                    <a:pt x="40" y="43"/>
                    <a:pt x="40" y="43"/>
                  </a:cubicBezTo>
                  <a:cubicBezTo>
                    <a:pt x="40" y="53"/>
                    <a:pt x="40" y="53"/>
                    <a:pt x="40" y="53"/>
                  </a:cubicBezTo>
                  <a:cubicBezTo>
                    <a:pt x="40" y="126"/>
                    <a:pt x="40" y="126"/>
                    <a:pt x="40" y="126"/>
                  </a:cubicBezTo>
                  <a:cubicBezTo>
                    <a:pt x="24" y="125"/>
                    <a:pt x="24" y="125"/>
                    <a:pt x="24" y="125"/>
                  </a:cubicBezTo>
                  <a:cubicBezTo>
                    <a:pt x="24" y="125"/>
                    <a:pt x="21" y="129"/>
                    <a:pt x="21" y="129"/>
                  </a:cubicBezTo>
                  <a:cubicBezTo>
                    <a:pt x="21" y="130"/>
                    <a:pt x="20" y="131"/>
                    <a:pt x="20" y="131"/>
                  </a:cubicBezTo>
                  <a:cubicBezTo>
                    <a:pt x="20" y="132"/>
                    <a:pt x="22" y="132"/>
                    <a:pt x="22" y="132"/>
                  </a:cubicBezTo>
                  <a:cubicBezTo>
                    <a:pt x="22" y="135"/>
                    <a:pt x="22" y="135"/>
                    <a:pt x="22" y="135"/>
                  </a:cubicBezTo>
                  <a:cubicBezTo>
                    <a:pt x="17" y="140"/>
                    <a:pt x="17" y="140"/>
                    <a:pt x="17" y="140"/>
                  </a:cubicBezTo>
                  <a:cubicBezTo>
                    <a:pt x="17" y="145"/>
                    <a:pt x="17" y="145"/>
                    <a:pt x="17" y="145"/>
                  </a:cubicBezTo>
                  <a:cubicBezTo>
                    <a:pt x="13" y="145"/>
                    <a:pt x="13" y="145"/>
                    <a:pt x="13" y="145"/>
                  </a:cubicBezTo>
                  <a:cubicBezTo>
                    <a:pt x="10" y="148"/>
                    <a:pt x="10" y="148"/>
                    <a:pt x="10" y="148"/>
                  </a:cubicBezTo>
                  <a:cubicBezTo>
                    <a:pt x="10" y="148"/>
                    <a:pt x="12" y="152"/>
                    <a:pt x="12" y="153"/>
                  </a:cubicBezTo>
                  <a:cubicBezTo>
                    <a:pt x="13" y="153"/>
                    <a:pt x="12" y="156"/>
                    <a:pt x="12" y="156"/>
                  </a:cubicBezTo>
                  <a:cubicBezTo>
                    <a:pt x="5" y="162"/>
                    <a:pt x="5" y="162"/>
                    <a:pt x="5" y="162"/>
                  </a:cubicBezTo>
                  <a:cubicBezTo>
                    <a:pt x="8" y="171"/>
                    <a:pt x="8" y="171"/>
                    <a:pt x="8" y="171"/>
                  </a:cubicBezTo>
                  <a:cubicBezTo>
                    <a:pt x="0" y="181"/>
                    <a:pt x="0" y="181"/>
                    <a:pt x="0" y="181"/>
                  </a:cubicBezTo>
                  <a:cubicBezTo>
                    <a:pt x="2" y="184"/>
                    <a:pt x="2" y="184"/>
                    <a:pt x="2" y="184"/>
                  </a:cubicBezTo>
                  <a:cubicBezTo>
                    <a:pt x="7" y="181"/>
                    <a:pt x="7" y="181"/>
                    <a:pt x="7" y="181"/>
                  </a:cubicBezTo>
                  <a:cubicBezTo>
                    <a:pt x="12" y="184"/>
                    <a:pt x="12" y="184"/>
                    <a:pt x="12" y="184"/>
                  </a:cubicBezTo>
                  <a:cubicBezTo>
                    <a:pt x="10" y="188"/>
                    <a:pt x="10" y="188"/>
                    <a:pt x="10" y="188"/>
                  </a:cubicBezTo>
                  <a:cubicBezTo>
                    <a:pt x="13" y="194"/>
                    <a:pt x="13" y="194"/>
                    <a:pt x="13" y="194"/>
                  </a:cubicBezTo>
                  <a:cubicBezTo>
                    <a:pt x="15" y="195"/>
                    <a:pt x="15" y="195"/>
                    <a:pt x="15" y="195"/>
                  </a:cubicBezTo>
                  <a:cubicBezTo>
                    <a:pt x="14" y="203"/>
                    <a:pt x="14" y="203"/>
                    <a:pt x="14" y="203"/>
                  </a:cubicBezTo>
                  <a:cubicBezTo>
                    <a:pt x="21" y="208"/>
                    <a:pt x="21" y="208"/>
                    <a:pt x="21" y="208"/>
                  </a:cubicBezTo>
                  <a:cubicBezTo>
                    <a:pt x="20" y="216"/>
                    <a:pt x="20" y="216"/>
                    <a:pt x="20" y="216"/>
                  </a:cubicBezTo>
                  <a:cubicBezTo>
                    <a:pt x="32" y="232"/>
                    <a:pt x="32" y="232"/>
                    <a:pt x="32" y="232"/>
                  </a:cubicBezTo>
                  <a:cubicBezTo>
                    <a:pt x="34" y="238"/>
                    <a:pt x="34" y="238"/>
                    <a:pt x="34" y="238"/>
                  </a:cubicBezTo>
                  <a:cubicBezTo>
                    <a:pt x="39" y="239"/>
                    <a:pt x="39" y="239"/>
                    <a:pt x="39" y="239"/>
                  </a:cubicBezTo>
                  <a:cubicBezTo>
                    <a:pt x="55" y="237"/>
                    <a:pt x="55" y="237"/>
                    <a:pt x="55" y="237"/>
                  </a:cubicBezTo>
                  <a:cubicBezTo>
                    <a:pt x="59" y="233"/>
                    <a:pt x="59" y="233"/>
                    <a:pt x="59" y="233"/>
                  </a:cubicBezTo>
                  <a:cubicBezTo>
                    <a:pt x="60" y="227"/>
                    <a:pt x="60" y="227"/>
                    <a:pt x="60" y="227"/>
                  </a:cubicBezTo>
                  <a:cubicBezTo>
                    <a:pt x="75" y="226"/>
                    <a:pt x="75" y="226"/>
                    <a:pt x="75" y="226"/>
                  </a:cubicBezTo>
                  <a:cubicBezTo>
                    <a:pt x="75" y="230"/>
                    <a:pt x="75" y="230"/>
                    <a:pt x="75" y="230"/>
                  </a:cubicBezTo>
                  <a:cubicBezTo>
                    <a:pt x="84" y="242"/>
                    <a:pt x="84" y="242"/>
                    <a:pt x="84" y="242"/>
                  </a:cubicBezTo>
                  <a:cubicBezTo>
                    <a:pt x="94" y="242"/>
                    <a:pt x="94" y="242"/>
                    <a:pt x="94" y="242"/>
                  </a:cubicBezTo>
                  <a:cubicBezTo>
                    <a:pt x="112" y="240"/>
                    <a:pt x="112" y="240"/>
                    <a:pt x="112" y="240"/>
                  </a:cubicBezTo>
                  <a:cubicBezTo>
                    <a:pt x="110" y="231"/>
                    <a:pt x="110" y="231"/>
                    <a:pt x="110" y="231"/>
                  </a:cubicBezTo>
                  <a:cubicBezTo>
                    <a:pt x="132" y="230"/>
                    <a:pt x="132" y="230"/>
                    <a:pt x="132" y="230"/>
                  </a:cubicBezTo>
                  <a:cubicBezTo>
                    <a:pt x="132" y="239"/>
                    <a:pt x="132" y="239"/>
                    <a:pt x="132" y="239"/>
                  </a:cubicBezTo>
                  <a:cubicBezTo>
                    <a:pt x="141" y="238"/>
                    <a:pt x="141" y="238"/>
                    <a:pt x="141" y="238"/>
                  </a:cubicBezTo>
                  <a:cubicBezTo>
                    <a:pt x="142" y="231"/>
                    <a:pt x="142" y="231"/>
                    <a:pt x="142" y="231"/>
                  </a:cubicBezTo>
                  <a:cubicBezTo>
                    <a:pt x="150" y="228"/>
                    <a:pt x="150" y="228"/>
                    <a:pt x="150" y="228"/>
                  </a:cubicBezTo>
                  <a:cubicBezTo>
                    <a:pt x="166" y="239"/>
                    <a:pt x="166" y="239"/>
                    <a:pt x="166" y="239"/>
                  </a:cubicBezTo>
                  <a:cubicBezTo>
                    <a:pt x="175" y="236"/>
                    <a:pt x="175" y="236"/>
                    <a:pt x="175" y="236"/>
                  </a:cubicBezTo>
                  <a:cubicBezTo>
                    <a:pt x="187" y="220"/>
                    <a:pt x="187" y="220"/>
                    <a:pt x="187" y="220"/>
                  </a:cubicBezTo>
                  <a:cubicBezTo>
                    <a:pt x="196" y="214"/>
                    <a:pt x="196" y="214"/>
                    <a:pt x="196" y="214"/>
                  </a:cubicBezTo>
                  <a:cubicBezTo>
                    <a:pt x="194" y="201"/>
                    <a:pt x="194" y="201"/>
                    <a:pt x="194" y="201"/>
                  </a:cubicBezTo>
                  <a:cubicBezTo>
                    <a:pt x="189" y="197"/>
                    <a:pt x="189" y="197"/>
                    <a:pt x="189" y="197"/>
                  </a:cubicBezTo>
                  <a:cubicBezTo>
                    <a:pt x="200" y="197"/>
                    <a:pt x="200" y="197"/>
                    <a:pt x="200" y="197"/>
                  </a:cubicBezTo>
                  <a:cubicBezTo>
                    <a:pt x="200" y="192"/>
                    <a:pt x="200" y="192"/>
                    <a:pt x="200" y="192"/>
                  </a:cubicBezTo>
                  <a:cubicBezTo>
                    <a:pt x="211" y="192"/>
                    <a:pt x="211" y="192"/>
                    <a:pt x="211" y="192"/>
                  </a:cubicBezTo>
                  <a:cubicBezTo>
                    <a:pt x="208" y="201"/>
                    <a:pt x="208" y="201"/>
                    <a:pt x="208" y="201"/>
                  </a:cubicBezTo>
                  <a:cubicBezTo>
                    <a:pt x="210" y="219"/>
                    <a:pt x="210" y="219"/>
                    <a:pt x="210" y="219"/>
                  </a:cubicBezTo>
                  <a:cubicBezTo>
                    <a:pt x="223" y="230"/>
                    <a:pt x="223" y="230"/>
                    <a:pt x="223" y="230"/>
                  </a:cubicBezTo>
                  <a:cubicBezTo>
                    <a:pt x="223" y="234"/>
                    <a:pt x="223" y="234"/>
                    <a:pt x="223" y="234"/>
                  </a:cubicBezTo>
                  <a:cubicBezTo>
                    <a:pt x="221" y="242"/>
                    <a:pt x="221" y="242"/>
                    <a:pt x="221" y="242"/>
                  </a:cubicBezTo>
                  <a:cubicBezTo>
                    <a:pt x="226" y="243"/>
                    <a:pt x="226" y="243"/>
                    <a:pt x="226" y="243"/>
                  </a:cubicBezTo>
                  <a:cubicBezTo>
                    <a:pt x="230" y="232"/>
                    <a:pt x="230" y="232"/>
                    <a:pt x="230" y="232"/>
                  </a:cubicBezTo>
                  <a:cubicBezTo>
                    <a:pt x="230" y="229"/>
                    <a:pt x="230" y="229"/>
                    <a:pt x="230" y="229"/>
                  </a:cubicBezTo>
                  <a:cubicBezTo>
                    <a:pt x="229" y="227"/>
                    <a:pt x="229" y="227"/>
                    <a:pt x="229" y="227"/>
                  </a:cubicBezTo>
                  <a:cubicBezTo>
                    <a:pt x="229" y="223"/>
                    <a:pt x="229" y="223"/>
                    <a:pt x="229" y="223"/>
                  </a:cubicBezTo>
                  <a:cubicBezTo>
                    <a:pt x="235" y="216"/>
                    <a:pt x="235" y="216"/>
                    <a:pt x="235" y="216"/>
                  </a:cubicBezTo>
                  <a:cubicBezTo>
                    <a:pt x="238" y="220"/>
                    <a:pt x="238" y="220"/>
                    <a:pt x="238" y="220"/>
                  </a:cubicBezTo>
                  <a:cubicBezTo>
                    <a:pt x="242" y="217"/>
                    <a:pt x="242" y="217"/>
                    <a:pt x="242" y="217"/>
                  </a:cubicBezTo>
                  <a:cubicBezTo>
                    <a:pt x="243" y="201"/>
                    <a:pt x="243" y="201"/>
                    <a:pt x="243" y="201"/>
                  </a:cubicBezTo>
                  <a:cubicBezTo>
                    <a:pt x="254" y="183"/>
                    <a:pt x="254" y="183"/>
                    <a:pt x="254" y="183"/>
                  </a:cubicBezTo>
                  <a:cubicBezTo>
                    <a:pt x="263" y="183"/>
                    <a:pt x="263" y="183"/>
                    <a:pt x="263" y="183"/>
                  </a:cubicBezTo>
                  <a:cubicBezTo>
                    <a:pt x="270" y="153"/>
                    <a:pt x="270" y="153"/>
                    <a:pt x="270" y="153"/>
                  </a:cubicBezTo>
                  <a:cubicBezTo>
                    <a:pt x="268" y="136"/>
                    <a:pt x="268" y="136"/>
                    <a:pt x="268" y="136"/>
                  </a:cubicBezTo>
                  <a:cubicBezTo>
                    <a:pt x="278" y="116"/>
                    <a:pt x="278" y="116"/>
                    <a:pt x="278" y="116"/>
                  </a:cubicBezTo>
                  <a:cubicBezTo>
                    <a:pt x="276" y="109"/>
                    <a:pt x="276" y="109"/>
                    <a:pt x="276" y="109"/>
                  </a:cubicBezTo>
                  <a:cubicBezTo>
                    <a:pt x="279" y="99"/>
                    <a:pt x="279" y="99"/>
                    <a:pt x="279" y="99"/>
                  </a:cubicBezTo>
                  <a:cubicBezTo>
                    <a:pt x="286" y="100"/>
                    <a:pt x="286" y="100"/>
                    <a:pt x="286" y="100"/>
                  </a:cubicBezTo>
                  <a:cubicBezTo>
                    <a:pt x="288" y="95"/>
                    <a:pt x="288" y="95"/>
                    <a:pt x="288" y="95"/>
                  </a:cubicBezTo>
                  <a:cubicBezTo>
                    <a:pt x="301" y="90"/>
                    <a:pt x="301" y="90"/>
                    <a:pt x="301" y="90"/>
                  </a:cubicBezTo>
                  <a:cubicBezTo>
                    <a:pt x="307" y="82"/>
                    <a:pt x="307" y="82"/>
                    <a:pt x="307" y="82"/>
                  </a:cubicBezTo>
                  <a:cubicBezTo>
                    <a:pt x="303" y="79"/>
                    <a:pt x="300" y="76"/>
                    <a:pt x="297" y="72"/>
                  </a:cubicBezTo>
                  <a:close/>
                </a:path>
              </a:pathLst>
            </a:custGeom>
            <a:grpFill/>
            <a:ln w="7938" cap="rnd">
              <a:solidFill>
                <a:srgbClr val="E7E6E6"/>
              </a:solidFill>
              <a:prstDash val="solid"/>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a:noFill/>
                </a:ln>
                <a:solidFill>
                  <a:prstClr val="black"/>
                </a:solidFill>
                <a:effectLst/>
                <a:uLnTx/>
                <a:uFillTx/>
              </a:endParaRPr>
            </a:p>
          </p:txBody>
        </p:sp>
        <p:sp>
          <p:nvSpPr>
            <p:cNvPr id="57" name="Freeform 21">
              <a:extLst>
                <a:ext uri="{FF2B5EF4-FFF2-40B4-BE49-F238E27FC236}">
                  <a16:creationId xmlns:a16="http://schemas.microsoft.com/office/drawing/2014/main" id="{8AF87EC8-7995-84FF-6E0D-C549FBF62762}"/>
                </a:ext>
              </a:extLst>
            </p:cNvPr>
            <p:cNvSpPr>
              <a:spLocks/>
            </p:cNvSpPr>
            <p:nvPr/>
          </p:nvSpPr>
          <p:spPr bwMode="auto">
            <a:xfrm>
              <a:off x="9210674" y="3054350"/>
              <a:ext cx="876300" cy="614363"/>
            </a:xfrm>
            <a:custGeom>
              <a:avLst/>
              <a:gdLst>
                <a:gd name="T0" fmla="*/ 1171873450 w 552"/>
                <a:gd name="T1" fmla="*/ 231854564 h 387"/>
                <a:gd name="T2" fmla="*/ 1081147825 w 552"/>
                <a:gd name="T3" fmla="*/ 55443483 h 387"/>
                <a:gd name="T4" fmla="*/ 1033264063 w 552"/>
                <a:gd name="T5" fmla="*/ 0 h 387"/>
                <a:gd name="T6" fmla="*/ 967740000 w 552"/>
                <a:gd name="T7" fmla="*/ 30241900 h 387"/>
                <a:gd name="T8" fmla="*/ 1008062500 w 552"/>
                <a:gd name="T9" fmla="*/ 133569184 h 387"/>
                <a:gd name="T10" fmla="*/ 882054688 w 552"/>
                <a:gd name="T11" fmla="*/ 267136780 h 387"/>
                <a:gd name="T12" fmla="*/ 730845313 w 552"/>
                <a:gd name="T13" fmla="*/ 219254566 h 387"/>
                <a:gd name="T14" fmla="*/ 675401875 w 552"/>
                <a:gd name="T15" fmla="*/ 279738365 h 387"/>
                <a:gd name="T16" fmla="*/ 584676250 w 552"/>
                <a:gd name="T17" fmla="*/ 322580263 h 387"/>
                <a:gd name="T18" fmla="*/ 501511888 w 552"/>
                <a:gd name="T19" fmla="*/ 292338363 h 387"/>
                <a:gd name="T20" fmla="*/ 332660625 w 552"/>
                <a:gd name="T21" fmla="*/ 302418996 h 387"/>
                <a:gd name="T22" fmla="*/ 277217188 w 552"/>
                <a:gd name="T23" fmla="*/ 206652981 h 387"/>
                <a:gd name="T24" fmla="*/ 181451250 w 552"/>
                <a:gd name="T25" fmla="*/ 249496466 h 387"/>
                <a:gd name="T26" fmla="*/ 60483750 w 552"/>
                <a:gd name="T27" fmla="*/ 284778682 h 387"/>
                <a:gd name="T28" fmla="*/ 30241875 w 552"/>
                <a:gd name="T29" fmla="*/ 332660896 h 387"/>
                <a:gd name="T30" fmla="*/ 22682200 w 552"/>
                <a:gd name="T31" fmla="*/ 362902795 h 387"/>
                <a:gd name="T32" fmla="*/ 95765938 w 552"/>
                <a:gd name="T33" fmla="*/ 393144695 h 387"/>
                <a:gd name="T34" fmla="*/ 78125638 w 552"/>
                <a:gd name="T35" fmla="*/ 430947863 h 387"/>
                <a:gd name="T36" fmla="*/ 163810950 w 552"/>
                <a:gd name="T37" fmla="*/ 453628494 h 387"/>
                <a:gd name="T38" fmla="*/ 199093138 w 552"/>
                <a:gd name="T39" fmla="*/ 534273560 h 387"/>
                <a:gd name="T40" fmla="*/ 302418750 w 552"/>
                <a:gd name="T41" fmla="*/ 612399261 h 387"/>
                <a:gd name="T42" fmla="*/ 320060638 w 552"/>
                <a:gd name="T43" fmla="*/ 647681477 h 387"/>
                <a:gd name="T44" fmla="*/ 337700938 w 552"/>
                <a:gd name="T45" fmla="*/ 690523374 h 387"/>
                <a:gd name="T46" fmla="*/ 453628125 w 552"/>
                <a:gd name="T47" fmla="*/ 811490973 h 387"/>
                <a:gd name="T48" fmla="*/ 488910313 w 552"/>
                <a:gd name="T49" fmla="*/ 859374774 h 387"/>
                <a:gd name="T50" fmla="*/ 597277825 w 552"/>
                <a:gd name="T51" fmla="*/ 859374774 h 387"/>
                <a:gd name="T52" fmla="*/ 665321250 w 552"/>
                <a:gd name="T53" fmla="*/ 871974772 h 387"/>
                <a:gd name="T54" fmla="*/ 713205013 w 552"/>
                <a:gd name="T55" fmla="*/ 859374774 h 387"/>
                <a:gd name="T56" fmla="*/ 756046875 w 552"/>
                <a:gd name="T57" fmla="*/ 907256988 h 387"/>
                <a:gd name="T58" fmla="*/ 791329063 w 552"/>
                <a:gd name="T59" fmla="*/ 937498888 h 387"/>
                <a:gd name="T60" fmla="*/ 821570938 w 552"/>
                <a:gd name="T61" fmla="*/ 957660154 h 387"/>
                <a:gd name="T62" fmla="*/ 856853125 w 552"/>
                <a:gd name="T63" fmla="*/ 945060157 h 387"/>
                <a:gd name="T64" fmla="*/ 929938450 w 552"/>
                <a:gd name="T65" fmla="*/ 945060157 h 387"/>
                <a:gd name="T66" fmla="*/ 977820625 w 552"/>
                <a:gd name="T67" fmla="*/ 975302056 h 387"/>
                <a:gd name="T68" fmla="*/ 1058465625 w 552"/>
                <a:gd name="T69" fmla="*/ 932458571 h 387"/>
                <a:gd name="T70" fmla="*/ 1179433125 w 552"/>
                <a:gd name="T71" fmla="*/ 889616674 h 387"/>
                <a:gd name="T72" fmla="*/ 1275199063 w 552"/>
                <a:gd name="T73" fmla="*/ 829132875 h 387"/>
                <a:gd name="T74" fmla="*/ 1330642500 w 552"/>
                <a:gd name="T75" fmla="*/ 816531290 h 387"/>
                <a:gd name="T76" fmla="*/ 1353324700 w 552"/>
                <a:gd name="T77" fmla="*/ 846773189 h 387"/>
                <a:gd name="T78" fmla="*/ 1378526263 w 552"/>
                <a:gd name="T79" fmla="*/ 829132875 h 387"/>
                <a:gd name="T80" fmla="*/ 1383566575 w 552"/>
                <a:gd name="T81" fmla="*/ 768649076 h 387"/>
                <a:gd name="T82" fmla="*/ 1287800638 w 552"/>
                <a:gd name="T83" fmla="*/ 703124960 h 387"/>
                <a:gd name="T84" fmla="*/ 1227316888 w 552"/>
                <a:gd name="T85" fmla="*/ 594757359 h 387"/>
                <a:gd name="T86" fmla="*/ 1159271875 w 552"/>
                <a:gd name="T87" fmla="*/ 521673562 h 387"/>
                <a:gd name="T88" fmla="*/ 1081147825 w 552"/>
                <a:gd name="T89" fmla="*/ 461189763 h 387"/>
                <a:gd name="T90" fmla="*/ 1129030000 w 552"/>
                <a:gd name="T91" fmla="*/ 423386595 h 387"/>
                <a:gd name="T92" fmla="*/ 1189513750 w 552"/>
                <a:gd name="T93" fmla="*/ 413305961 h 387"/>
                <a:gd name="T94" fmla="*/ 1159271875 w 552"/>
                <a:gd name="T95" fmla="*/ 302418996 h 38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552" h="387">
                  <a:moveTo>
                    <a:pt x="465" y="101"/>
                  </a:moveTo>
                  <a:lnTo>
                    <a:pt x="465" y="92"/>
                  </a:lnTo>
                  <a:lnTo>
                    <a:pt x="434" y="65"/>
                  </a:lnTo>
                  <a:lnTo>
                    <a:pt x="429" y="22"/>
                  </a:lnTo>
                  <a:lnTo>
                    <a:pt x="436" y="0"/>
                  </a:lnTo>
                  <a:lnTo>
                    <a:pt x="410" y="0"/>
                  </a:lnTo>
                  <a:lnTo>
                    <a:pt x="410" y="12"/>
                  </a:lnTo>
                  <a:lnTo>
                    <a:pt x="384" y="12"/>
                  </a:lnTo>
                  <a:lnTo>
                    <a:pt x="396" y="22"/>
                  </a:lnTo>
                  <a:lnTo>
                    <a:pt x="400" y="53"/>
                  </a:lnTo>
                  <a:lnTo>
                    <a:pt x="379" y="68"/>
                  </a:lnTo>
                  <a:lnTo>
                    <a:pt x="350" y="106"/>
                  </a:lnTo>
                  <a:lnTo>
                    <a:pt x="328" y="113"/>
                  </a:lnTo>
                  <a:lnTo>
                    <a:pt x="290" y="87"/>
                  </a:lnTo>
                  <a:lnTo>
                    <a:pt x="271" y="94"/>
                  </a:lnTo>
                  <a:lnTo>
                    <a:pt x="268" y="111"/>
                  </a:lnTo>
                  <a:lnTo>
                    <a:pt x="247" y="113"/>
                  </a:lnTo>
                  <a:lnTo>
                    <a:pt x="232" y="128"/>
                  </a:lnTo>
                  <a:lnTo>
                    <a:pt x="204" y="128"/>
                  </a:lnTo>
                  <a:lnTo>
                    <a:pt x="199" y="116"/>
                  </a:lnTo>
                  <a:lnTo>
                    <a:pt x="156" y="120"/>
                  </a:lnTo>
                  <a:lnTo>
                    <a:pt x="132" y="120"/>
                  </a:lnTo>
                  <a:lnTo>
                    <a:pt x="110" y="92"/>
                  </a:lnTo>
                  <a:lnTo>
                    <a:pt x="110" y="82"/>
                  </a:lnTo>
                  <a:lnTo>
                    <a:pt x="74" y="84"/>
                  </a:lnTo>
                  <a:lnTo>
                    <a:pt x="72" y="99"/>
                  </a:lnTo>
                  <a:lnTo>
                    <a:pt x="62" y="108"/>
                  </a:lnTo>
                  <a:lnTo>
                    <a:pt x="24" y="113"/>
                  </a:lnTo>
                  <a:lnTo>
                    <a:pt x="12" y="111"/>
                  </a:lnTo>
                  <a:lnTo>
                    <a:pt x="12" y="132"/>
                  </a:lnTo>
                  <a:lnTo>
                    <a:pt x="0" y="142"/>
                  </a:lnTo>
                  <a:lnTo>
                    <a:pt x="9" y="144"/>
                  </a:lnTo>
                  <a:lnTo>
                    <a:pt x="5" y="156"/>
                  </a:lnTo>
                  <a:lnTo>
                    <a:pt x="38" y="156"/>
                  </a:lnTo>
                  <a:lnTo>
                    <a:pt x="36" y="161"/>
                  </a:lnTo>
                  <a:lnTo>
                    <a:pt x="31" y="171"/>
                  </a:lnTo>
                  <a:lnTo>
                    <a:pt x="38" y="178"/>
                  </a:lnTo>
                  <a:lnTo>
                    <a:pt x="65" y="180"/>
                  </a:lnTo>
                  <a:lnTo>
                    <a:pt x="84" y="197"/>
                  </a:lnTo>
                  <a:lnTo>
                    <a:pt x="79" y="212"/>
                  </a:lnTo>
                  <a:lnTo>
                    <a:pt x="117" y="233"/>
                  </a:lnTo>
                  <a:lnTo>
                    <a:pt x="120" y="243"/>
                  </a:lnTo>
                  <a:lnTo>
                    <a:pt x="132" y="248"/>
                  </a:lnTo>
                  <a:lnTo>
                    <a:pt x="127" y="257"/>
                  </a:lnTo>
                  <a:lnTo>
                    <a:pt x="139" y="269"/>
                  </a:lnTo>
                  <a:lnTo>
                    <a:pt x="134" y="274"/>
                  </a:lnTo>
                  <a:lnTo>
                    <a:pt x="165" y="288"/>
                  </a:lnTo>
                  <a:lnTo>
                    <a:pt x="180" y="322"/>
                  </a:lnTo>
                  <a:lnTo>
                    <a:pt x="194" y="332"/>
                  </a:lnTo>
                  <a:lnTo>
                    <a:pt x="194" y="341"/>
                  </a:lnTo>
                  <a:lnTo>
                    <a:pt x="218" y="353"/>
                  </a:lnTo>
                  <a:lnTo>
                    <a:pt x="237" y="341"/>
                  </a:lnTo>
                  <a:lnTo>
                    <a:pt x="256" y="351"/>
                  </a:lnTo>
                  <a:lnTo>
                    <a:pt x="264" y="346"/>
                  </a:lnTo>
                  <a:lnTo>
                    <a:pt x="268" y="334"/>
                  </a:lnTo>
                  <a:lnTo>
                    <a:pt x="283" y="341"/>
                  </a:lnTo>
                  <a:lnTo>
                    <a:pt x="283" y="348"/>
                  </a:lnTo>
                  <a:lnTo>
                    <a:pt x="300" y="360"/>
                  </a:lnTo>
                  <a:lnTo>
                    <a:pt x="300" y="368"/>
                  </a:lnTo>
                  <a:lnTo>
                    <a:pt x="314" y="372"/>
                  </a:lnTo>
                  <a:lnTo>
                    <a:pt x="316" y="382"/>
                  </a:lnTo>
                  <a:lnTo>
                    <a:pt x="326" y="380"/>
                  </a:lnTo>
                  <a:lnTo>
                    <a:pt x="328" y="387"/>
                  </a:lnTo>
                  <a:lnTo>
                    <a:pt x="340" y="375"/>
                  </a:lnTo>
                  <a:lnTo>
                    <a:pt x="360" y="382"/>
                  </a:lnTo>
                  <a:lnTo>
                    <a:pt x="369" y="375"/>
                  </a:lnTo>
                  <a:lnTo>
                    <a:pt x="376" y="384"/>
                  </a:lnTo>
                  <a:lnTo>
                    <a:pt x="388" y="387"/>
                  </a:lnTo>
                  <a:lnTo>
                    <a:pt x="396" y="375"/>
                  </a:lnTo>
                  <a:lnTo>
                    <a:pt x="420" y="370"/>
                  </a:lnTo>
                  <a:lnTo>
                    <a:pt x="446" y="377"/>
                  </a:lnTo>
                  <a:lnTo>
                    <a:pt x="468" y="353"/>
                  </a:lnTo>
                  <a:lnTo>
                    <a:pt x="489" y="336"/>
                  </a:lnTo>
                  <a:lnTo>
                    <a:pt x="506" y="329"/>
                  </a:lnTo>
                  <a:lnTo>
                    <a:pt x="528" y="320"/>
                  </a:lnTo>
                  <a:lnTo>
                    <a:pt x="528" y="324"/>
                  </a:lnTo>
                  <a:lnTo>
                    <a:pt x="532" y="327"/>
                  </a:lnTo>
                  <a:lnTo>
                    <a:pt x="537" y="336"/>
                  </a:lnTo>
                  <a:lnTo>
                    <a:pt x="552" y="336"/>
                  </a:lnTo>
                  <a:lnTo>
                    <a:pt x="547" y="329"/>
                  </a:lnTo>
                  <a:lnTo>
                    <a:pt x="549" y="322"/>
                  </a:lnTo>
                  <a:lnTo>
                    <a:pt x="549" y="305"/>
                  </a:lnTo>
                  <a:lnTo>
                    <a:pt x="525" y="305"/>
                  </a:lnTo>
                  <a:lnTo>
                    <a:pt x="511" y="279"/>
                  </a:lnTo>
                  <a:lnTo>
                    <a:pt x="511" y="257"/>
                  </a:lnTo>
                  <a:lnTo>
                    <a:pt x="487" y="236"/>
                  </a:lnTo>
                  <a:lnTo>
                    <a:pt x="477" y="231"/>
                  </a:lnTo>
                  <a:lnTo>
                    <a:pt x="460" y="207"/>
                  </a:lnTo>
                  <a:lnTo>
                    <a:pt x="422" y="195"/>
                  </a:lnTo>
                  <a:lnTo>
                    <a:pt x="429" y="183"/>
                  </a:lnTo>
                  <a:lnTo>
                    <a:pt x="429" y="171"/>
                  </a:lnTo>
                  <a:lnTo>
                    <a:pt x="448" y="168"/>
                  </a:lnTo>
                  <a:lnTo>
                    <a:pt x="458" y="173"/>
                  </a:lnTo>
                  <a:lnTo>
                    <a:pt x="472" y="164"/>
                  </a:lnTo>
                  <a:lnTo>
                    <a:pt x="472" y="123"/>
                  </a:lnTo>
                  <a:lnTo>
                    <a:pt x="460" y="120"/>
                  </a:lnTo>
                  <a:lnTo>
                    <a:pt x="465" y="101"/>
                  </a:lnTo>
                  <a:close/>
                </a:path>
              </a:pathLst>
            </a:custGeom>
            <a:grpFill/>
            <a:ln w="7938" cap="rnd">
              <a:solidFill>
                <a:srgbClr val="E7E6E6"/>
              </a:solidFill>
              <a:prstDash val="solid"/>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a:noFill/>
                </a:ln>
                <a:solidFill>
                  <a:prstClr val="black"/>
                </a:solidFill>
                <a:effectLst/>
                <a:uLnTx/>
                <a:uFillTx/>
              </a:endParaRPr>
            </a:p>
          </p:txBody>
        </p:sp>
        <p:sp>
          <p:nvSpPr>
            <p:cNvPr id="58" name="Freeform 22">
              <a:extLst>
                <a:ext uri="{FF2B5EF4-FFF2-40B4-BE49-F238E27FC236}">
                  <a16:creationId xmlns:a16="http://schemas.microsoft.com/office/drawing/2014/main" id="{9027762C-B9CB-A4C0-3D06-633B81BFC8D7}"/>
                </a:ext>
              </a:extLst>
            </p:cNvPr>
            <p:cNvSpPr>
              <a:spLocks noEditPoints="1"/>
            </p:cNvSpPr>
            <p:nvPr/>
          </p:nvSpPr>
          <p:spPr bwMode="auto">
            <a:xfrm>
              <a:off x="8723312" y="5500687"/>
              <a:ext cx="1157288" cy="1020763"/>
            </a:xfrm>
            <a:custGeom>
              <a:avLst/>
              <a:gdLst>
                <a:gd name="T0" fmla="*/ 2147483646 w 304"/>
                <a:gd name="T1" fmla="*/ 1378174785 h 268"/>
                <a:gd name="T2" fmla="*/ 2147483646 w 304"/>
                <a:gd name="T3" fmla="*/ 1523245013 h 268"/>
                <a:gd name="T4" fmla="*/ 2147483646 w 304"/>
                <a:gd name="T5" fmla="*/ 1378174785 h 268"/>
                <a:gd name="T6" fmla="*/ 2147483646 w 304"/>
                <a:gd name="T7" fmla="*/ 1291131886 h 268"/>
                <a:gd name="T8" fmla="*/ 2147483646 w 304"/>
                <a:gd name="T9" fmla="*/ 1117046089 h 268"/>
                <a:gd name="T10" fmla="*/ 2147483646 w 304"/>
                <a:gd name="T11" fmla="*/ 87042899 h 268"/>
                <a:gd name="T12" fmla="*/ 2147483646 w 304"/>
                <a:gd name="T13" fmla="*/ 0 h 268"/>
                <a:gd name="T14" fmla="*/ 2147483646 w 304"/>
                <a:gd name="T15" fmla="*/ 101550683 h 268"/>
                <a:gd name="T16" fmla="*/ 2147483646 w 304"/>
                <a:gd name="T17" fmla="*/ 391691140 h 268"/>
                <a:gd name="T18" fmla="*/ 2147483646 w 304"/>
                <a:gd name="T19" fmla="*/ 725354950 h 268"/>
                <a:gd name="T20" fmla="*/ 2147483646 w 304"/>
                <a:gd name="T21" fmla="*/ 1044510975 h 268"/>
                <a:gd name="T22" fmla="*/ 2043405149 w 304"/>
                <a:gd name="T23" fmla="*/ 1030003190 h 268"/>
                <a:gd name="T24" fmla="*/ 1753561608 w 304"/>
                <a:gd name="T25" fmla="*/ 928452507 h 268"/>
                <a:gd name="T26" fmla="*/ 1478210815 w 304"/>
                <a:gd name="T27" fmla="*/ 1334651431 h 268"/>
                <a:gd name="T28" fmla="*/ 1318794393 w 304"/>
                <a:gd name="T29" fmla="*/ 1392678761 h 268"/>
                <a:gd name="T30" fmla="*/ 1144889030 w 304"/>
                <a:gd name="T31" fmla="*/ 1407186545 h 268"/>
                <a:gd name="T32" fmla="*/ 1173870719 w 304"/>
                <a:gd name="T33" fmla="*/ 1160565634 h 268"/>
                <a:gd name="T34" fmla="*/ 1101410785 w 304"/>
                <a:gd name="T35" fmla="*/ 913944723 h 268"/>
                <a:gd name="T36" fmla="*/ 956487111 w 304"/>
                <a:gd name="T37" fmla="*/ 1856908823 h 268"/>
                <a:gd name="T38" fmla="*/ 652150822 w 304"/>
                <a:gd name="T39" fmla="*/ 1987471267 h 268"/>
                <a:gd name="T40" fmla="*/ 478245459 w 304"/>
                <a:gd name="T41" fmla="*/ 2016486836 h 268"/>
                <a:gd name="T42" fmla="*/ 260861852 w 304"/>
                <a:gd name="T43" fmla="*/ 1813385470 h 268"/>
                <a:gd name="T44" fmla="*/ 101445430 w 304"/>
                <a:gd name="T45" fmla="*/ 1813385470 h 268"/>
                <a:gd name="T46" fmla="*/ 14492748 w 304"/>
                <a:gd name="T47" fmla="*/ 1943951722 h 268"/>
                <a:gd name="T48" fmla="*/ 260861852 w 304"/>
                <a:gd name="T49" fmla="*/ 2147483646 h 268"/>
                <a:gd name="T50" fmla="*/ 521719897 w 304"/>
                <a:gd name="T51" fmla="*/ 2147483646 h 268"/>
                <a:gd name="T52" fmla="*/ 405781719 w 304"/>
                <a:gd name="T53" fmla="*/ 2147483646 h 268"/>
                <a:gd name="T54" fmla="*/ 550705393 w 304"/>
                <a:gd name="T55" fmla="*/ 2147483646 h 268"/>
                <a:gd name="T56" fmla="*/ 623165326 w 304"/>
                <a:gd name="T57" fmla="*/ 2147483646 h 268"/>
                <a:gd name="T58" fmla="*/ 768089000 w 304"/>
                <a:gd name="T59" fmla="*/ 2147483646 h 268"/>
                <a:gd name="T60" fmla="*/ 927505422 w 304"/>
                <a:gd name="T61" fmla="*/ 2147483646 h 268"/>
                <a:gd name="T62" fmla="*/ 1101410785 w 304"/>
                <a:gd name="T63" fmla="*/ 2147483646 h 268"/>
                <a:gd name="T64" fmla="*/ 1231841711 w 304"/>
                <a:gd name="T65" fmla="*/ 2147483646 h 268"/>
                <a:gd name="T66" fmla="*/ 1449225319 w 304"/>
                <a:gd name="T67" fmla="*/ 2147483646 h 268"/>
                <a:gd name="T68" fmla="*/ 1536178000 w 304"/>
                <a:gd name="T69" fmla="*/ 2147483646 h 268"/>
                <a:gd name="T70" fmla="*/ 1782547104 w 304"/>
                <a:gd name="T71" fmla="*/ 2147483646 h 268"/>
                <a:gd name="T72" fmla="*/ 1956452467 w 304"/>
                <a:gd name="T73" fmla="*/ 2147483646 h 268"/>
                <a:gd name="T74" fmla="*/ 2147483646 w 304"/>
                <a:gd name="T75" fmla="*/ 2147483646 h 268"/>
                <a:gd name="T76" fmla="*/ 2147483646 w 304"/>
                <a:gd name="T77" fmla="*/ 2147483646 h 268"/>
                <a:gd name="T78" fmla="*/ 2147483646 w 304"/>
                <a:gd name="T79" fmla="*/ 2147483646 h 268"/>
                <a:gd name="T80" fmla="*/ 2147483646 w 304"/>
                <a:gd name="T81" fmla="*/ 2147483646 h 268"/>
                <a:gd name="T82" fmla="*/ 2147483646 w 304"/>
                <a:gd name="T83" fmla="*/ 2147483646 h 268"/>
                <a:gd name="T84" fmla="*/ 2147483646 w 304"/>
                <a:gd name="T85" fmla="*/ 2147483646 h 268"/>
                <a:gd name="T86" fmla="*/ 2147483646 w 304"/>
                <a:gd name="T87" fmla="*/ 2030990812 h 268"/>
                <a:gd name="T88" fmla="*/ 2147483646 w 304"/>
                <a:gd name="T89" fmla="*/ 1755358140 h 268"/>
                <a:gd name="T90" fmla="*/ 2147483646 w 304"/>
                <a:gd name="T91" fmla="*/ 1392678761 h 268"/>
                <a:gd name="T92" fmla="*/ 2147483646 w 304"/>
                <a:gd name="T93" fmla="*/ 2147483646 h 268"/>
                <a:gd name="T94" fmla="*/ 2147483646 w 304"/>
                <a:gd name="T95" fmla="*/ 2147483646 h 268"/>
                <a:gd name="T96" fmla="*/ 2147483646 w 304"/>
                <a:gd name="T97" fmla="*/ 2147483646 h 268"/>
                <a:gd name="T98" fmla="*/ 2147483646 w 304"/>
                <a:gd name="T99" fmla="*/ 2001979051 h 268"/>
                <a:gd name="T100" fmla="*/ 2147483646 w 304"/>
                <a:gd name="T101" fmla="*/ 1900428368 h 268"/>
                <a:gd name="T102" fmla="*/ 2147483646 w 304"/>
                <a:gd name="T103" fmla="*/ 2147483646 h 26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304" h="268">
                  <a:moveTo>
                    <a:pt x="304" y="96"/>
                  </a:moveTo>
                  <a:cubicBezTo>
                    <a:pt x="288" y="96"/>
                    <a:pt x="288" y="96"/>
                    <a:pt x="288" y="96"/>
                  </a:cubicBezTo>
                  <a:cubicBezTo>
                    <a:pt x="288" y="95"/>
                    <a:pt x="288" y="95"/>
                    <a:pt x="288" y="95"/>
                  </a:cubicBezTo>
                  <a:cubicBezTo>
                    <a:pt x="286" y="95"/>
                    <a:pt x="286" y="95"/>
                    <a:pt x="286" y="95"/>
                  </a:cubicBezTo>
                  <a:cubicBezTo>
                    <a:pt x="286" y="106"/>
                    <a:pt x="286" y="106"/>
                    <a:pt x="286" y="106"/>
                  </a:cubicBezTo>
                  <a:cubicBezTo>
                    <a:pt x="286" y="106"/>
                    <a:pt x="283" y="105"/>
                    <a:pt x="283" y="105"/>
                  </a:cubicBezTo>
                  <a:cubicBezTo>
                    <a:pt x="283" y="105"/>
                    <a:pt x="277" y="104"/>
                    <a:pt x="277" y="104"/>
                  </a:cubicBezTo>
                  <a:cubicBezTo>
                    <a:pt x="272" y="103"/>
                    <a:pt x="272" y="103"/>
                    <a:pt x="272" y="103"/>
                  </a:cubicBezTo>
                  <a:cubicBezTo>
                    <a:pt x="267" y="95"/>
                    <a:pt x="267" y="95"/>
                    <a:pt x="267" y="95"/>
                  </a:cubicBezTo>
                  <a:cubicBezTo>
                    <a:pt x="264" y="95"/>
                    <a:pt x="264" y="95"/>
                    <a:pt x="264" y="95"/>
                  </a:cubicBezTo>
                  <a:cubicBezTo>
                    <a:pt x="265" y="94"/>
                    <a:pt x="265" y="94"/>
                    <a:pt x="265" y="94"/>
                  </a:cubicBezTo>
                  <a:cubicBezTo>
                    <a:pt x="265" y="89"/>
                    <a:pt x="265" y="89"/>
                    <a:pt x="265" y="89"/>
                  </a:cubicBezTo>
                  <a:cubicBezTo>
                    <a:pt x="266" y="84"/>
                    <a:pt x="266" y="84"/>
                    <a:pt x="266" y="84"/>
                  </a:cubicBezTo>
                  <a:cubicBezTo>
                    <a:pt x="273" y="72"/>
                    <a:pt x="273" y="72"/>
                    <a:pt x="273" y="72"/>
                  </a:cubicBezTo>
                  <a:cubicBezTo>
                    <a:pt x="286" y="77"/>
                    <a:pt x="286" y="77"/>
                    <a:pt x="286" y="77"/>
                  </a:cubicBezTo>
                  <a:cubicBezTo>
                    <a:pt x="286" y="43"/>
                    <a:pt x="286" y="43"/>
                    <a:pt x="286" y="43"/>
                  </a:cubicBezTo>
                  <a:cubicBezTo>
                    <a:pt x="278" y="28"/>
                    <a:pt x="278" y="28"/>
                    <a:pt x="278" y="28"/>
                  </a:cubicBezTo>
                  <a:cubicBezTo>
                    <a:pt x="274" y="6"/>
                    <a:pt x="274" y="6"/>
                    <a:pt x="274" y="6"/>
                  </a:cubicBezTo>
                  <a:cubicBezTo>
                    <a:pt x="267" y="3"/>
                    <a:pt x="267" y="3"/>
                    <a:pt x="267" y="3"/>
                  </a:cubicBezTo>
                  <a:cubicBezTo>
                    <a:pt x="254" y="5"/>
                    <a:pt x="254" y="5"/>
                    <a:pt x="254" y="5"/>
                  </a:cubicBezTo>
                  <a:cubicBezTo>
                    <a:pt x="244" y="0"/>
                    <a:pt x="244" y="0"/>
                    <a:pt x="244" y="0"/>
                  </a:cubicBezTo>
                  <a:cubicBezTo>
                    <a:pt x="238" y="2"/>
                    <a:pt x="238" y="2"/>
                    <a:pt x="238" y="2"/>
                  </a:cubicBezTo>
                  <a:cubicBezTo>
                    <a:pt x="232" y="2"/>
                    <a:pt x="232" y="2"/>
                    <a:pt x="232" y="2"/>
                  </a:cubicBezTo>
                  <a:cubicBezTo>
                    <a:pt x="229" y="7"/>
                    <a:pt x="229" y="7"/>
                    <a:pt x="229" y="7"/>
                  </a:cubicBezTo>
                  <a:cubicBezTo>
                    <a:pt x="218" y="9"/>
                    <a:pt x="218" y="9"/>
                    <a:pt x="218" y="9"/>
                  </a:cubicBezTo>
                  <a:cubicBezTo>
                    <a:pt x="208" y="22"/>
                    <a:pt x="208" y="22"/>
                    <a:pt x="208" y="22"/>
                  </a:cubicBezTo>
                  <a:cubicBezTo>
                    <a:pt x="198" y="27"/>
                    <a:pt x="198" y="27"/>
                    <a:pt x="198" y="27"/>
                  </a:cubicBezTo>
                  <a:cubicBezTo>
                    <a:pt x="194" y="32"/>
                    <a:pt x="194" y="32"/>
                    <a:pt x="194" y="32"/>
                  </a:cubicBezTo>
                  <a:cubicBezTo>
                    <a:pt x="191" y="43"/>
                    <a:pt x="191" y="43"/>
                    <a:pt x="191" y="43"/>
                  </a:cubicBezTo>
                  <a:cubicBezTo>
                    <a:pt x="184" y="50"/>
                    <a:pt x="184" y="50"/>
                    <a:pt x="184" y="50"/>
                  </a:cubicBezTo>
                  <a:cubicBezTo>
                    <a:pt x="173" y="52"/>
                    <a:pt x="173" y="52"/>
                    <a:pt x="173" y="52"/>
                  </a:cubicBezTo>
                  <a:cubicBezTo>
                    <a:pt x="173" y="57"/>
                    <a:pt x="173" y="57"/>
                    <a:pt x="173" y="57"/>
                  </a:cubicBezTo>
                  <a:cubicBezTo>
                    <a:pt x="167" y="72"/>
                    <a:pt x="167" y="72"/>
                    <a:pt x="167" y="72"/>
                  </a:cubicBezTo>
                  <a:cubicBezTo>
                    <a:pt x="152" y="75"/>
                    <a:pt x="152" y="75"/>
                    <a:pt x="152" y="75"/>
                  </a:cubicBezTo>
                  <a:cubicBezTo>
                    <a:pt x="142" y="70"/>
                    <a:pt x="142" y="70"/>
                    <a:pt x="142" y="70"/>
                  </a:cubicBezTo>
                  <a:cubicBezTo>
                    <a:pt x="141" y="71"/>
                    <a:pt x="141" y="71"/>
                    <a:pt x="141" y="71"/>
                  </a:cubicBezTo>
                  <a:cubicBezTo>
                    <a:pt x="137" y="71"/>
                    <a:pt x="137" y="71"/>
                    <a:pt x="137" y="71"/>
                  </a:cubicBezTo>
                  <a:cubicBezTo>
                    <a:pt x="130" y="64"/>
                    <a:pt x="130" y="64"/>
                    <a:pt x="130" y="64"/>
                  </a:cubicBezTo>
                  <a:cubicBezTo>
                    <a:pt x="121" y="64"/>
                    <a:pt x="121" y="64"/>
                    <a:pt x="121" y="64"/>
                  </a:cubicBezTo>
                  <a:cubicBezTo>
                    <a:pt x="117" y="70"/>
                    <a:pt x="117" y="70"/>
                    <a:pt x="117" y="70"/>
                  </a:cubicBezTo>
                  <a:cubicBezTo>
                    <a:pt x="114" y="80"/>
                    <a:pt x="114" y="80"/>
                    <a:pt x="114" y="80"/>
                  </a:cubicBezTo>
                  <a:cubicBezTo>
                    <a:pt x="102" y="92"/>
                    <a:pt x="102" y="92"/>
                    <a:pt x="102" y="92"/>
                  </a:cubicBezTo>
                  <a:cubicBezTo>
                    <a:pt x="99" y="92"/>
                    <a:pt x="99" y="92"/>
                    <a:pt x="99" y="92"/>
                  </a:cubicBezTo>
                  <a:cubicBezTo>
                    <a:pt x="97" y="95"/>
                    <a:pt x="97" y="95"/>
                    <a:pt x="97" y="95"/>
                  </a:cubicBezTo>
                  <a:cubicBezTo>
                    <a:pt x="91" y="96"/>
                    <a:pt x="91" y="96"/>
                    <a:pt x="91" y="96"/>
                  </a:cubicBezTo>
                  <a:cubicBezTo>
                    <a:pt x="90" y="95"/>
                    <a:pt x="90" y="95"/>
                    <a:pt x="90" y="95"/>
                  </a:cubicBezTo>
                  <a:cubicBezTo>
                    <a:pt x="82" y="95"/>
                    <a:pt x="82" y="95"/>
                    <a:pt x="82" y="95"/>
                  </a:cubicBezTo>
                  <a:cubicBezTo>
                    <a:pt x="79" y="97"/>
                    <a:pt x="79" y="97"/>
                    <a:pt x="79" y="97"/>
                  </a:cubicBezTo>
                  <a:cubicBezTo>
                    <a:pt x="78" y="95"/>
                    <a:pt x="78" y="95"/>
                    <a:pt x="78" y="95"/>
                  </a:cubicBezTo>
                  <a:cubicBezTo>
                    <a:pt x="76" y="89"/>
                    <a:pt x="76" y="89"/>
                    <a:pt x="76" y="89"/>
                  </a:cubicBezTo>
                  <a:cubicBezTo>
                    <a:pt x="81" y="80"/>
                    <a:pt x="81" y="80"/>
                    <a:pt x="81" y="80"/>
                  </a:cubicBezTo>
                  <a:cubicBezTo>
                    <a:pt x="81" y="78"/>
                    <a:pt x="81" y="78"/>
                    <a:pt x="81" y="78"/>
                  </a:cubicBezTo>
                  <a:cubicBezTo>
                    <a:pt x="79" y="69"/>
                    <a:pt x="79" y="69"/>
                    <a:pt x="79" y="69"/>
                  </a:cubicBezTo>
                  <a:cubicBezTo>
                    <a:pt x="76" y="63"/>
                    <a:pt x="76" y="63"/>
                    <a:pt x="76" y="63"/>
                  </a:cubicBezTo>
                  <a:cubicBezTo>
                    <a:pt x="73" y="59"/>
                    <a:pt x="73" y="59"/>
                    <a:pt x="73" y="59"/>
                  </a:cubicBezTo>
                  <a:cubicBezTo>
                    <a:pt x="66" y="53"/>
                    <a:pt x="66" y="53"/>
                    <a:pt x="66" y="53"/>
                  </a:cubicBezTo>
                  <a:cubicBezTo>
                    <a:pt x="66" y="128"/>
                    <a:pt x="66" y="128"/>
                    <a:pt x="66" y="128"/>
                  </a:cubicBezTo>
                  <a:cubicBezTo>
                    <a:pt x="58" y="130"/>
                    <a:pt x="58" y="130"/>
                    <a:pt x="58" y="130"/>
                  </a:cubicBezTo>
                  <a:cubicBezTo>
                    <a:pt x="51" y="140"/>
                    <a:pt x="51" y="140"/>
                    <a:pt x="51" y="140"/>
                  </a:cubicBezTo>
                  <a:cubicBezTo>
                    <a:pt x="51" y="140"/>
                    <a:pt x="46" y="137"/>
                    <a:pt x="45" y="137"/>
                  </a:cubicBezTo>
                  <a:cubicBezTo>
                    <a:pt x="45" y="137"/>
                    <a:pt x="42" y="138"/>
                    <a:pt x="41" y="138"/>
                  </a:cubicBezTo>
                  <a:cubicBezTo>
                    <a:pt x="41" y="138"/>
                    <a:pt x="36" y="139"/>
                    <a:pt x="36" y="139"/>
                  </a:cubicBezTo>
                  <a:cubicBezTo>
                    <a:pt x="35" y="139"/>
                    <a:pt x="33" y="139"/>
                    <a:pt x="33" y="139"/>
                  </a:cubicBezTo>
                  <a:cubicBezTo>
                    <a:pt x="27" y="135"/>
                    <a:pt x="27" y="135"/>
                    <a:pt x="27" y="135"/>
                  </a:cubicBezTo>
                  <a:cubicBezTo>
                    <a:pt x="18" y="135"/>
                    <a:pt x="18" y="135"/>
                    <a:pt x="18" y="135"/>
                  </a:cubicBezTo>
                  <a:cubicBezTo>
                    <a:pt x="18" y="125"/>
                    <a:pt x="18" y="125"/>
                    <a:pt x="18" y="125"/>
                  </a:cubicBezTo>
                  <a:cubicBezTo>
                    <a:pt x="12" y="120"/>
                    <a:pt x="12" y="120"/>
                    <a:pt x="12" y="120"/>
                  </a:cubicBezTo>
                  <a:cubicBezTo>
                    <a:pt x="9" y="121"/>
                    <a:pt x="9" y="121"/>
                    <a:pt x="9" y="121"/>
                  </a:cubicBezTo>
                  <a:cubicBezTo>
                    <a:pt x="9" y="121"/>
                    <a:pt x="7" y="125"/>
                    <a:pt x="7" y="125"/>
                  </a:cubicBezTo>
                  <a:cubicBezTo>
                    <a:pt x="7" y="126"/>
                    <a:pt x="7" y="129"/>
                    <a:pt x="7" y="129"/>
                  </a:cubicBezTo>
                  <a:cubicBezTo>
                    <a:pt x="0" y="133"/>
                    <a:pt x="0" y="133"/>
                    <a:pt x="0" y="133"/>
                  </a:cubicBezTo>
                  <a:cubicBezTo>
                    <a:pt x="1" y="133"/>
                    <a:pt x="1" y="133"/>
                    <a:pt x="1" y="134"/>
                  </a:cubicBezTo>
                  <a:cubicBezTo>
                    <a:pt x="3" y="136"/>
                    <a:pt x="4" y="139"/>
                    <a:pt x="6" y="141"/>
                  </a:cubicBezTo>
                  <a:cubicBezTo>
                    <a:pt x="11" y="146"/>
                    <a:pt x="13" y="152"/>
                    <a:pt x="14" y="159"/>
                  </a:cubicBezTo>
                  <a:cubicBezTo>
                    <a:pt x="14" y="163"/>
                    <a:pt x="16" y="166"/>
                    <a:pt x="18" y="170"/>
                  </a:cubicBezTo>
                  <a:cubicBezTo>
                    <a:pt x="18" y="175"/>
                    <a:pt x="23" y="177"/>
                    <a:pt x="24" y="182"/>
                  </a:cubicBezTo>
                  <a:cubicBezTo>
                    <a:pt x="25" y="187"/>
                    <a:pt x="28" y="191"/>
                    <a:pt x="31" y="194"/>
                  </a:cubicBezTo>
                  <a:cubicBezTo>
                    <a:pt x="38" y="202"/>
                    <a:pt x="38" y="211"/>
                    <a:pt x="36" y="221"/>
                  </a:cubicBezTo>
                  <a:cubicBezTo>
                    <a:pt x="36" y="221"/>
                    <a:pt x="32" y="221"/>
                    <a:pt x="31" y="222"/>
                  </a:cubicBezTo>
                  <a:cubicBezTo>
                    <a:pt x="30" y="222"/>
                    <a:pt x="28" y="222"/>
                    <a:pt x="28" y="222"/>
                  </a:cubicBezTo>
                  <a:cubicBezTo>
                    <a:pt x="28" y="223"/>
                    <a:pt x="27" y="227"/>
                    <a:pt x="28" y="229"/>
                  </a:cubicBezTo>
                  <a:cubicBezTo>
                    <a:pt x="28" y="230"/>
                    <a:pt x="32" y="234"/>
                    <a:pt x="33" y="235"/>
                  </a:cubicBezTo>
                  <a:cubicBezTo>
                    <a:pt x="35" y="236"/>
                    <a:pt x="35" y="237"/>
                    <a:pt x="36" y="239"/>
                  </a:cubicBezTo>
                  <a:cubicBezTo>
                    <a:pt x="37" y="241"/>
                    <a:pt x="38" y="243"/>
                    <a:pt x="38" y="245"/>
                  </a:cubicBezTo>
                  <a:cubicBezTo>
                    <a:pt x="38" y="246"/>
                    <a:pt x="39" y="244"/>
                    <a:pt x="38" y="247"/>
                  </a:cubicBezTo>
                  <a:cubicBezTo>
                    <a:pt x="37" y="251"/>
                    <a:pt x="39" y="252"/>
                    <a:pt x="39" y="252"/>
                  </a:cubicBezTo>
                  <a:cubicBezTo>
                    <a:pt x="40" y="252"/>
                    <a:pt x="42" y="251"/>
                    <a:pt x="43" y="251"/>
                  </a:cubicBezTo>
                  <a:cubicBezTo>
                    <a:pt x="43" y="251"/>
                    <a:pt x="45" y="252"/>
                    <a:pt x="46" y="254"/>
                  </a:cubicBezTo>
                  <a:cubicBezTo>
                    <a:pt x="46" y="256"/>
                    <a:pt x="46" y="258"/>
                    <a:pt x="48" y="258"/>
                  </a:cubicBezTo>
                  <a:cubicBezTo>
                    <a:pt x="49" y="258"/>
                    <a:pt x="51" y="257"/>
                    <a:pt x="53" y="258"/>
                  </a:cubicBezTo>
                  <a:cubicBezTo>
                    <a:pt x="55" y="260"/>
                    <a:pt x="56" y="263"/>
                    <a:pt x="56" y="264"/>
                  </a:cubicBezTo>
                  <a:cubicBezTo>
                    <a:pt x="57" y="266"/>
                    <a:pt x="58" y="267"/>
                    <a:pt x="60" y="267"/>
                  </a:cubicBezTo>
                  <a:cubicBezTo>
                    <a:pt x="62" y="267"/>
                    <a:pt x="62" y="266"/>
                    <a:pt x="64" y="267"/>
                  </a:cubicBezTo>
                  <a:cubicBezTo>
                    <a:pt x="66" y="268"/>
                    <a:pt x="65" y="268"/>
                    <a:pt x="68" y="267"/>
                  </a:cubicBezTo>
                  <a:cubicBezTo>
                    <a:pt x="70" y="266"/>
                    <a:pt x="72" y="265"/>
                    <a:pt x="73" y="264"/>
                  </a:cubicBezTo>
                  <a:cubicBezTo>
                    <a:pt x="74" y="262"/>
                    <a:pt x="73" y="261"/>
                    <a:pt x="76" y="261"/>
                  </a:cubicBezTo>
                  <a:cubicBezTo>
                    <a:pt x="78" y="260"/>
                    <a:pt x="81" y="261"/>
                    <a:pt x="82" y="260"/>
                  </a:cubicBezTo>
                  <a:cubicBezTo>
                    <a:pt x="82" y="260"/>
                    <a:pt x="82" y="258"/>
                    <a:pt x="83" y="258"/>
                  </a:cubicBezTo>
                  <a:cubicBezTo>
                    <a:pt x="85" y="258"/>
                    <a:pt x="84" y="258"/>
                    <a:pt x="85" y="258"/>
                  </a:cubicBezTo>
                  <a:cubicBezTo>
                    <a:pt x="87" y="259"/>
                    <a:pt x="90" y="259"/>
                    <a:pt x="91" y="259"/>
                  </a:cubicBezTo>
                  <a:cubicBezTo>
                    <a:pt x="92" y="258"/>
                    <a:pt x="90" y="258"/>
                    <a:pt x="93" y="257"/>
                  </a:cubicBezTo>
                  <a:cubicBezTo>
                    <a:pt x="96" y="257"/>
                    <a:pt x="94" y="261"/>
                    <a:pt x="100" y="257"/>
                  </a:cubicBezTo>
                  <a:cubicBezTo>
                    <a:pt x="101" y="256"/>
                    <a:pt x="102" y="255"/>
                    <a:pt x="102" y="254"/>
                  </a:cubicBezTo>
                  <a:cubicBezTo>
                    <a:pt x="102" y="254"/>
                    <a:pt x="102" y="254"/>
                    <a:pt x="102" y="254"/>
                  </a:cubicBezTo>
                  <a:cubicBezTo>
                    <a:pt x="103" y="253"/>
                    <a:pt x="105" y="254"/>
                    <a:pt x="106" y="253"/>
                  </a:cubicBezTo>
                  <a:cubicBezTo>
                    <a:pt x="107" y="253"/>
                    <a:pt x="107" y="252"/>
                    <a:pt x="107" y="251"/>
                  </a:cubicBezTo>
                  <a:cubicBezTo>
                    <a:pt x="108" y="251"/>
                    <a:pt x="109" y="250"/>
                    <a:pt x="110" y="250"/>
                  </a:cubicBezTo>
                  <a:cubicBezTo>
                    <a:pt x="114" y="250"/>
                    <a:pt x="119" y="250"/>
                    <a:pt x="123" y="250"/>
                  </a:cubicBezTo>
                  <a:cubicBezTo>
                    <a:pt x="125" y="250"/>
                    <a:pt x="126" y="251"/>
                    <a:pt x="126" y="252"/>
                  </a:cubicBezTo>
                  <a:cubicBezTo>
                    <a:pt x="128" y="253"/>
                    <a:pt x="129" y="251"/>
                    <a:pt x="131" y="250"/>
                  </a:cubicBezTo>
                  <a:cubicBezTo>
                    <a:pt x="132" y="249"/>
                    <a:pt x="134" y="249"/>
                    <a:pt x="135" y="249"/>
                  </a:cubicBezTo>
                  <a:cubicBezTo>
                    <a:pt x="139" y="250"/>
                    <a:pt x="143" y="251"/>
                    <a:pt x="147" y="253"/>
                  </a:cubicBezTo>
                  <a:cubicBezTo>
                    <a:pt x="149" y="254"/>
                    <a:pt x="151" y="255"/>
                    <a:pt x="153" y="254"/>
                  </a:cubicBezTo>
                  <a:cubicBezTo>
                    <a:pt x="156" y="253"/>
                    <a:pt x="156" y="250"/>
                    <a:pt x="159" y="249"/>
                  </a:cubicBezTo>
                  <a:cubicBezTo>
                    <a:pt x="160" y="249"/>
                    <a:pt x="162" y="249"/>
                    <a:pt x="164" y="250"/>
                  </a:cubicBezTo>
                  <a:cubicBezTo>
                    <a:pt x="166" y="251"/>
                    <a:pt x="168" y="251"/>
                    <a:pt x="169" y="249"/>
                  </a:cubicBezTo>
                  <a:cubicBezTo>
                    <a:pt x="170" y="249"/>
                    <a:pt x="170" y="248"/>
                    <a:pt x="170" y="247"/>
                  </a:cubicBezTo>
                  <a:cubicBezTo>
                    <a:pt x="171" y="244"/>
                    <a:pt x="174" y="242"/>
                    <a:pt x="177" y="242"/>
                  </a:cubicBezTo>
                  <a:cubicBezTo>
                    <a:pt x="178" y="242"/>
                    <a:pt x="178" y="243"/>
                    <a:pt x="179" y="243"/>
                  </a:cubicBezTo>
                  <a:cubicBezTo>
                    <a:pt x="179" y="243"/>
                    <a:pt x="179" y="244"/>
                    <a:pt x="180" y="244"/>
                  </a:cubicBezTo>
                  <a:cubicBezTo>
                    <a:pt x="182" y="245"/>
                    <a:pt x="185" y="243"/>
                    <a:pt x="186" y="244"/>
                  </a:cubicBezTo>
                  <a:cubicBezTo>
                    <a:pt x="188" y="244"/>
                    <a:pt x="190" y="244"/>
                    <a:pt x="192" y="243"/>
                  </a:cubicBezTo>
                  <a:cubicBezTo>
                    <a:pt x="196" y="239"/>
                    <a:pt x="197" y="238"/>
                    <a:pt x="199" y="237"/>
                  </a:cubicBezTo>
                  <a:cubicBezTo>
                    <a:pt x="200" y="237"/>
                    <a:pt x="201" y="236"/>
                    <a:pt x="201" y="236"/>
                  </a:cubicBezTo>
                  <a:cubicBezTo>
                    <a:pt x="203" y="235"/>
                    <a:pt x="205" y="234"/>
                    <a:pt x="206" y="232"/>
                  </a:cubicBezTo>
                  <a:cubicBezTo>
                    <a:pt x="208" y="231"/>
                    <a:pt x="210" y="229"/>
                    <a:pt x="212" y="228"/>
                  </a:cubicBezTo>
                  <a:cubicBezTo>
                    <a:pt x="221" y="221"/>
                    <a:pt x="221" y="221"/>
                    <a:pt x="221" y="221"/>
                  </a:cubicBezTo>
                  <a:cubicBezTo>
                    <a:pt x="230" y="213"/>
                    <a:pt x="244" y="194"/>
                    <a:pt x="245" y="193"/>
                  </a:cubicBezTo>
                  <a:cubicBezTo>
                    <a:pt x="245" y="193"/>
                    <a:pt x="249" y="190"/>
                    <a:pt x="250" y="189"/>
                  </a:cubicBezTo>
                  <a:cubicBezTo>
                    <a:pt x="257" y="182"/>
                    <a:pt x="260" y="173"/>
                    <a:pt x="265" y="165"/>
                  </a:cubicBezTo>
                  <a:cubicBezTo>
                    <a:pt x="268" y="160"/>
                    <a:pt x="276" y="148"/>
                    <a:pt x="278" y="146"/>
                  </a:cubicBezTo>
                  <a:cubicBezTo>
                    <a:pt x="279" y="143"/>
                    <a:pt x="283" y="141"/>
                    <a:pt x="286" y="140"/>
                  </a:cubicBezTo>
                  <a:cubicBezTo>
                    <a:pt x="290" y="138"/>
                    <a:pt x="292" y="135"/>
                    <a:pt x="295" y="132"/>
                  </a:cubicBezTo>
                  <a:cubicBezTo>
                    <a:pt x="294" y="129"/>
                    <a:pt x="297" y="128"/>
                    <a:pt x="297" y="126"/>
                  </a:cubicBezTo>
                  <a:cubicBezTo>
                    <a:pt x="298" y="124"/>
                    <a:pt x="299" y="123"/>
                    <a:pt x="297" y="121"/>
                  </a:cubicBezTo>
                  <a:cubicBezTo>
                    <a:pt x="298" y="119"/>
                    <a:pt x="300" y="118"/>
                    <a:pt x="300" y="115"/>
                  </a:cubicBezTo>
                  <a:cubicBezTo>
                    <a:pt x="299" y="112"/>
                    <a:pt x="300" y="110"/>
                    <a:pt x="301" y="108"/>
                  </a:cubicBezTo>
                  <a:cubicBezTo>
                    <a:pt x="303" y="104"/>
                    <a:pt x="304" y="100"/>
                    <a:pt x="304" y="96"/>
                  </a:cubicBezTo>
                  <a:close/>
                  <a:moveTo>
                    <a:pt x="237" y="150"/>
                  </a:moveTo>
                  <a:cubicBezTo>
                    <a:pt x="234" y="155"/>
                    <a:pt x="234" y="155"/>
                    <a:pt x="234" y="155"/>
                  </a:cubicBezTo>
                  <a:cubicBezTo>
                    <a:pt x="234" y="160"/>
                    <a:pt x="234" y="160"/>
                    <a:pt x="234" y="160"/>
                  </a:cubicBezTo>
                  <a:cubicBezTo>
                    <a:pt x="219" y="166"/>
                    <a:pt x="219" y="166"/>
                    <a:pt x="219" y="166"/>
                  </a:cubicBezTo>
                  <a:cubicBezTo>
                    <a:pt x="214" y="176"/>
                    <a:pt x="214" y="176"/>
                    <a:pt x="214" y="176"/>
                  </a:cubicBezTo>
                  <a:cubicBezTo>
                    <a:pt x="207" y="174"/>
                    <a:pt x="207" y="174"/>
                    <a:pt x="207" y="174"/>
                  </a:cubicBezTo>
                  <a:cubicBezTo>
                    <a:pt x="201" y="169"/>
                    <a:pt x="201" y="169"/>
                    <a:pt x="201" y="169"/>
                  </a:cubicBezTo>
                  <a:cubicBezTo>
                    <a:pt x="201" y="163"/>
                    <a:pt x="201" y="163"/>
                    <a:pt x="201" y="163"/>
                  </a:cubicBezTo>
                  <a:cubicBezTo>
                    <a:pt x="194" y="154"/>
                    <a:pt x="194" y="154"/>
                    <a:pt x="194" y="154"/>
                  </a:cubicBezTo>
                  <a:cubicBezTo>
                    <a:pt x="200" y="151"/>
                    <a:pt x="200" y="151"/>
                    <a:pt x="200" y="151"/>
                  </a:cubicBezTo>
                  <a:cubicBezTo>
                    <a:pt x="206" y="142"/>
                    <a:pt x="206" y="142"/>
                    <a:pt x="206" y="142"/>
                  </a:cubicBezTo>
                  <a:cubicBezTo>
                    <a:pt x="208" y="138"/>
                    <a:pt x="208" y="138"/>
                    <a:pt x="208" y="138"/>
                  </a:cubicBezTo>
                  <a:cubicBezTo>
                    <a:pt x="213" y="138"/>
                    <a:pt x="213" y="138"/>
                    <a:pt x="213" y="138"/>
                  </a:cubicBezTo>
                  <a:cubicBezTo>
                    <a:pt x="216" y="134"/>
                    <a:pt x="216" y="134"/>
                    <a:pt x="216" y="134"/>
                  </a:cubicBezTo>
                  <a:cubicBezTo>
                    <a:pt x="224" y="131"/>
                    <a:pt x="224" y="131"/>
                    <a:pt x="224" y="131"/>
                  </a:cubicBezTo>
                  <a:cubicBezTo>
                    <a:pt x="227" y="135"/>
                    <a:pt x="227" y="135"/>
                    <a:pt x="227" y="135"/>
                  </a:cubicBezTo>
                  <a:cubicBezTo>
                    <a:pt x="239" y="144"/>
                    <a:pt x="239" y="144"/>
                    <a:pt x="239" y="144"/>
                  </a:cubicBezTo>
                  <a:lnTo>
                    <a:pt x="237" y="150"/>
                  </a:lnTo>
                  <a:close/>
                </a:path>
              </a:pathLst>
            </a:custGeom>
            <a:grpFill/>
            <a:ln w="7938" cap="rnd">
              <a:solidFill>
                <a:srgbClr val="E7E6E6"/>
              </a:solidFill>
              <a:prstDash val="solid"/>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a:noFill/>
                </a:ln>
                <a:solidFill>
                  <a:prstClr val="black"/>
                </a:solidFill>
                <a:effectLst/>
                <a:uLnTx/>
                <a:uFillTx/>
              </a:endParaRPr>
            </a:p>
          </p:txBody>
        </p:sp>
        <p:sp>
          <p:nvSpPr>
            <p:cNvPr id="59" name="Freeform 23">
              <a:extLst>
                <a:ext uri="{FF2B5EF4-FFF2-40B4-BE49-F238E27FC236}">
                  <a16:creationId xmlns:a16="http://schemas.microsoft.com/office/drawing/2014/main" id="{B1579817-4A8B-AB38-56D7-E10780720CA7}"/>
                </a:ext>
              </a:extLst>
            </p:cNvPr>
            <p:cNvSpPr>
              <a:spLocks/>
            </p:cNvSpPr>
            <p:nvPr/>
          </p:nvSpPr>
          <p:spPr bwMode="auto">
            <a:xfrm>
              <a:off x="10440987" y="3070225"/>
              <a:ext cx="727075" cy="968375"/>
            </a:xfrm>
            <a:custGeom>
              <a:avLst/>
              <a:gdLst>
                <a:gd name="T0" fmla="*/ 2147483646 w 191"/>
                <a:gd name="T1" fmla="*/ 58140625 h 254"/>
                <a:gd name="T2" fmla="*/ 2147483646 w 191"/>
                <a:gd name="T3" fmla="*/ 43607375 h 254"/>
                <a:gd name="T4" fmla="*/ 2147483646 w 191"/>
                <a:gd name="T5" fmla="*/ 72677688 h 254"/>
                <a:gd name="T6" fmla="*/ 2147483646 w 191"/>
                <a:gd name="T7" fmla="*/ 159888625 h 254"/>
                <a:gd name="T8" fmla="*/ 2147483646 w 191"/>
                <a:gd name="T9" fmla="*/ 174421875 h 254"/>
                <a:gd name="T10" fmla="*/ 2101163003 w 191"/>
                <a:gd name="T11" fmla="*/ 218029250 h 254"/>
                <a:gd name="T12" fmla="*/ 1999726524 w 191"/>
                <a:gd name="T13" fmla="*/ 218029250 h 254"/>
                <a:gd name="T14" fmla="*/ 1782365359 w 191"/>
                <a:gd name="T15" fmla="*/ 247099563 h 254"/>
                <a:gd name="T16" fmla="*/ 1608476427 w 191"/>
                <a:gd name="T17" fmla="*/ 319773438 h 254"/>
                <a:gd name="T18" fmla="*/ 1420095482 w 191"/>
                <a:gd name="T19" fmla="*/ 363380813 h 254"/>
                <a:gd name="T20" fmla="*/ 1217226330 w 191"/>
                <a:gd name="T21" fmla="*/ 377914063 h 254"/>
                <a:gd name="T22" fmla="*/ 1028845385 w 191"/>
                <a:gd name="T23" fmla="*/ 465125000 h 254"/>
                <a:gd name="T24" fmla="*/ 710047741 w 191"/>
                <a:gd name="T25" fmla="*/ 261632813 h 254"/>
                <a:gd name="T26" fmla="*/ 608611262 w 191"/>
                <a:gd name="T27" fmla="*/ 159888625 h 254"/>
                <a:gd name="T28" fmla="*/ 608611262 w 191"/>
                <a:gd name="T29" fmla="*/ 145351563 h 254"/>
                <a:gd name="T30" fmla="*/ 449214343 w 191"/>
                <a:gd name="T31" fmla="*/ 363380813 h 254"/>
                <a:gd name="T32" fmla="*/ 666575508 w 191"/>
                <a:gd name="T33" fmla="*/ 697687500 h 254"/>
                <a:gd name="T34" fmla="*/ 782500194 w 191"/>
                <a:gd name="T35" fmla="*/ 799435500 h 254"/>
                <a:gd name="T36" fmla="*/ 1593984414 w 191"/>
                <a:gd name="T37" fmla="*/ 1090138625 h 254"/>
                <a:gd name="T38" fmla="*/ 1869309825 w 191"/>
                <a:gd name="T39" fmla="*/ 1090138625 h 254"/>
                <a:gd name="T40" fmla="*/ 1086809631 w 191"/>
                <a:gd name="T41" fmla="*/ 1889570313 h 254"/>
                <a:gd name="T42" fmla="*/ 811484220 w 191"/>
                <a:gd name="T43" fmla="*/ 1889570313 h 254"/>
                <a:gd name="T44" fmla="*/ 565139029 w 191"/>
                <a:gd name="T45" fmla="*/ 1991318313 h 254"/>
                <a:gd name="T46" fmla="*/ 492686576 w 191"/>
                <a:gd name="T47" fmla="*/ 2093062500 h 254"/>
                <a:gd name="T48" fmla="*/ 289817424 w 191"/>
                <a:gd name="T49" fmla="*/ 2093062500 h 254"/>
                <a:gd name="T50" fmla="*/ 246341385 w 191"/>
                <a:gd name="T51" fmla="*/ 2147483646 h 254"/>
                <a:gd name="T52" fmla="*/ 0 w 191"/>
                <a:gd name="T53" fmla="*/ 2147483646 h 254"/>
                <a:gd name="T54" fmla="*/ 0 w 191"/>
                <a:gd name="T55" fmla="*/ 2147483646 h 254"/>
                <a:gd name="T56" fmla="*/ 173888932 w 191"/>
                <a:gd name="T57" fmla="*/ 2147483646 h 254"/>
                <a:gd name="T58" fmla="*/ 318797644 w 191"/>
                <a:gd name="T59" fmla="*/ 2147483646 h 254"/>
                <a:gd name="T60" fmla="*/ 478194563 w 191"/>
                <a:gd name="T61" fmla="*/ 2147483646 h 254"/>
                <a:gd name="T62" fmla="*/ 941900919 w 191"/>
                <a:gd name="T63" fmla="*/ 2147483646 h 254"/>
                <a:gd name="T64" fmla="*/ 970881139 w 191"/>
                <a:gd name="T65" fmla="*/ 2147483646 h 254"/>
                <a:gd name="T66" fmla="*/ 1289678783 w 191"/>
                <a:gd name="T67" fmla="*/ 2147483646 h 254"/>
                <a:gd name="T68" fmla="*/ 1289678783 w 191"/>
                <a:gd name="T69" fmla="*/ 2147483646 h 254"/>
                <a:gd name="T70" fmla="*/ 1289678783 w 191"/>
                <a:gd name="T71" fmla="*/ 2147483646 h 254"/>
                <a:gd name="T72" fmla="*/ 1434587495 w 191"/>
                <a:gd name="T73" fmla="*/ 2147483646 h 254"/>
                <a:gd name="T74" fmla="*/ 1738893126 w 191"/>
                <a:gd name="T75" fmla="*/ 2147483646 h 254"/>
                <a:gd name="T76" fmla="*/ 2014218537 w 191"/>
                <a:gd name="T77" fmla="*/ 1845966750 h 254"/>
                <a:gd name="T78" fmla="*/ 2147483646 w 191"/>
                <a:gd name="T79" fmla="*/ 1497123000 h 254"/>
                <a:gd name="T80" fmla="*/ 2147483646 w 191"/>
                <a:gd name="T81" fmla="*/ 1409912063 h 254"/>
                <a:gd name="T82" fmla="*/ 2147483646 w 191"/>
                <a:gd name="T83" fmla="*/ 1220953125 h 254"/>
                <a:gd name="T84" fmla="*/ 2147483646 w 191"/>
                <a:gd name="T85" fmla="*/ 1119208938 h 254"/>
                <a:gd name="T86" fmla="*/ 2147483646 w 191"/>
                <a:gd name="T87" fmla="*/ 886646438 h 254"/>
                <a:gd name="T88" fmla="*/ 2147483646 w 191"/>
                <a:gd name="T89" fmla="*/ 523265625 h 254"/>
                <a:gd name="T90" fmla="*/ 2147483646 w 191"/>
                <a:gd name="T91" fmla="*/ 479662063 h 254"/>
                <a:gd name="T92" fmla="*/ 2147483646 w 191"/>
                <a:gd name="T93" fmla="*/ 363380813 h 254"/>
                <a:gd name="T94" fmla="*/ 2147483646 w 191"/>
                <a:gd name="T95" fmla="*/ 174421875 h 254"/>
                <a:gd name="T96" fmla="*/ 2147483646 w 191"/>
                <a:gd name="T97" fmla="*/ 58140625 h 25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191" h="254">
                  <a:moveTo>
                    <a:pt x="185" y="4"/>
                  </a:moveTo>
                  <a:cubicBezTo>
                    <a:pt x="185" y="3"/>
                    <a:pt x="184" y="3"/>
                    <a:pt x="183" y="3"/>
                  </a:cubicBezTo>
                  <a:cubicBezTo>
                    <a:pt x="180" y="0"/>
                    <a:pt x="178" y="2"/>
                    <a:pt x="177" y="5"/>
                  </a:cubicBezTo>
                  <a:cubicBezTo>
                    <a:pt x="174" y="9"/>
                    <a:pt x="170" y="10"/>
                    <a:pt x="166" y="11"/>
                  </a:cubicBezTo>
                  <a:cubicBezTo>
                    <a:pt x="164" y="11"/>
                    <a:pt x="163" y="12"/>
                    <a:pt x="161" y="12"/>
                  </a:cubicBezTo>
                  <a:cubicBezTo>
                    <a:pt x="156" y="12"/>
                    <a:pt x="151" y="18"/>
                    <a:pt x="145" y="15"/>
                  </a:cubicBezTo>
                  <a:cubicBezTo>
                    <a:pt x="143" y="14"/>
                    <a:pt x="140" y="14"/>
                    <a:pt x="138" y="15"/>
                  </a:cubicBezTo>
                  <a:cubicBezTo>
                    <a:pt x="134" y="18"/>
                    <a:pt x="128" y="18"/>
                    <a:pt x="123" y="17"/>
                  </a:cubicBezTo>
                  <a:cubicBezTo>
                    <a:pt x="118" y="17"/>
                    <a:pt x="115" y="19"/>
                    <a:pt x="111" y="22"/>
                  </a:cubicBezTo>
                  <a:cubicBezTo>
                    <a:pt x="108" y="25"/>
                    <a:pt x="104" y="27"/>
                    <a:pt x="98" y="25"/>
                  </a:cubicBezTo>
                  <a:cubicBezTo>
                    <a:pt x="94" y="23"/>
                    <a:pt x="89" y="22"/>
                    <a:pt x="84" y="26"/>
                  </a:cubicBezTo>
                  <a:cubicBezTo>
                    <a:pt x="81" y="29"/>
                    <a:pt x="76" y="32"/>
                    <a:pt x="71" y="32"/>
                  </a:cubicBezTo>
                  <a:cubicBezTo>
                    <a:pt x="60" y="33"/>
                    <a:pt x="55" y="25"/>
                    <a:pt x="49" y="18"/>
                  </a:cubicBezTo>
                  <a:cubicBezTo>
                    <a:pt x="47" y="16"/>
                    <a:pt x="46" y="12"/>
                    <a:pt x="42" y="11"/>
                  </a:cubicBezTo>
                  <a:cubicBezTo>
                    <a:pt x="42" y="11"/>
                    <a:pt x="42" y="10"/>
                    <a:pt x="42" y="10"/>
                  </a:cubicBezTo>
                  <a:cubicBezTo>
                    <a:pt x="31" y="25"/>
                    <a:pt x="31" y="25"/>
                    <a:pt x="31" y="25"/>
                  </a:cubicBezTo>
                  <a:cubicBezTo>
                    <a:pt x="46" y="48"/>
                    <a:pt x="46" y="48"/>
                    <a:pt x="46" y="48"/>
                  </a:cubicBezTo>
                  <a:cubicBezTo>
                    <a:pt x="54" y="55"/>
                    <a:pt x="54" y="55"/>
                    <a:pt x="54" y="55"/>
                  </a:cubicBezTo>
                  <a:cubicBezTo>
                    <a:pt x="110" y="75"/>
                    <a:pt x="110" y="75"/>
                    <a:pt x="110" y="75"/>
                  </a:cubicBezTo>
                  <a:cubicBezTo>
                    <a:pt x="129" y="75"/>
                    <a:pt x="129" y="75"/>
                    <a:pt x="129" y="75"/>
                  </a:cubicBezTo>
                  <a:cubicBezTo>
                    <a:pt x="75" y="130"/>
                    <a:pt x="75" y="130"/>
                    <a:pt x="75" y="130"/>
                  </a:cubicBezTo>
                  <a:cubicBezTo>
                    <a:pt x="56" y="130"/>
                    <a:pt x="56" y="130"/>
                    <a:pt x="56" y="130"/>
                  </a:cubicBezTo>
                  <a:cubicBezTo>
                    <a:pt x="39" y="137"/>
                    <a:pt x="39" y="137"/>
                    <a:pt x="39" y="137"/>
                  </a:cubicBezTo>
                  <a:cubicBezTo>
                    <a:pt x="34" y="144"/>
                    <a:pt x="34" y="144"/>
                    <a:pt x="34" y="144"/>
                  </a:cubicBezTo>
                  <a:cubicBezTo>
                    <a:pt x="20" y="144"/>
                    <a:pt x="20" y="144"/>
                    <a:pt x="20" y="144"/>
                  </a:cubicBezTo>
                  <a:cubicBezTo>
                    <a:pt x="17" y="149"/>
                    <a:pt x="17" y="149"/>
                    <a:pt x="17" y="149"/>
                  </a:cubicBezTo>
                  <a:cubicBezTo>
                    <a:pt x="0" y="170"/>
                    <a:pt x="0" y="170"/>
                    <a:pt x="0" y="170"/>
                  </a:cubicBezTo>
                  <a:cubicBezTo>
                    <a:pt x="0" y="237"/>
                    <a:pt x="0" y="237"/>
                    <a:pt x="0" y="237"/>
                  </a:cubicBezTo>
                  <a:cubicBezTo>
                    <a:pt x="12" y="254"/>
                    <a:pt x="12" y="254"/>
                    <a:pt x="12" y="254"/>
                  </a:cubicBezTo>
                  <a:cubicBezTo>
                    <a:pt x="16" y="249"/>
                    <a:pt x="20" y="244"/>
                    <a:pt x="22" y="238"/>
                  </a:cubicBezTo>
                  <a:cubicBezTo>
                    <a:pt x="26" y="235"/>
                    <a:pt x="29" y="230"/>
                    <a:pt x="33" y="227"/>
                  </a:cubicBezTo>
                  <a:cubicBezTo>
                    <a:pt x="43" y="216"/>
                    <a:pt x="53" y="206"/>
                    <a:pt x="65" y="196"/>
                  </a:cubicBezTo>
                  <a:cubicBezTo>
                    <a:pt x="65" y="196"/>
                    <a:pt x="66" y="195"/>
                    <a:pt x="67" y="195"/>
                  </a:cubicBezTo>
                  <a:cubicBezTo>
                    <a:pt x="74" y="189"/>
                    <a:pt x="82" y="186"/>
                    <a:pt x="89" y="181"/>
                  </a:cubicBezTo>
                  <a:cubicBezTo>
                    <a:pt x="89" y="180"/>
                    <a:pt x="89" y="180"/>
                    <a:pt x="89" y="180"/>
                  </a:cubicBezTo>
                  <a:cubicBezTo>
                    <a:pt x="89" y="180"/>
                    <a:pt x="89" y="180"/>
                    <a:pt x="89" y="181"/>
                  </a:cubicBezTo>
                  <a:cubicBezTo>
                    <a:pt x="94" y="180"/>
                    <a:pt x="95" y="176"/>
                    <a:pt x="99" y="174"/>
                  </a:cubicBezTo>
                  <a:cubicBezTo>
                    <a:pt x="108" y="168"/>
                    <a:pt x="113" y="159"/>
                    <a:pt x="120" y="152"/>
                  </a:cubicBezTo>
                  <a:cubicBezTo>
                    <a:pt x="127" y="144"/>
                    <a:pt x="133" y="135"/>
                    <a:pt x="139" y="127"/>
                  </a:cubicBezTo>
                  <a:cubicBezTo>
                    <a:pt x="144" y="119"/>
                    <a:pt x="150" y="112"/>
                    <a:pt x="151" y="103"/>
                  </a:cubicBezTo>
                  <a:cubicBezTo>
                    <a:pt x="152" y="101"/>
                    <a:pt x="152" y="99"/>
                    <a:pt x="154" y="97"/>
                  </a:cubicBezTo>
                  <a:cubicBezTo>
                    <a:pt x="157" y="93"/>
                    <a:pt x="160" y="88"/>
                    <a:pt x="162" y="84"/>
                  </a:cubicBezTo>
                  <a:cubicBezTo>
                    <a:pt x="164" y="82"/>
                    <a:pt x="162" y="79"/>
                    <a:pt x="164" y="77"/>
                  </a:cubicBezTo>
                  <a:cubicBezTo>
                    <a:pt x="170" y="73"/>
                    <a:pt x="171" y="66"/>
                    <a:pt x="175" y="61"/>
                  </a:cubicBezTo>
                  <a:cubicBezTo>
                    <a:pt x="181" y="53"/>
                    <a:pt x="183" y="46"/>
                    <a:pt x="182" y="36"/>
                  </a:cubicBezTo>
                  <a:cubicBezTo>
                    <a:pt x="182" y="35"/>
                    <a:pt x="183" y="34"/>
                    <a:pt x="184" y="33"/>
                  </a:cubicBezTo>
                  <a:cubicBezTo>
                    <a:pt x="187" y="31"/>
                    <a:pt x="187" y="28"/>
                    <a:pt x="187" y="25"/>
                  </a:cubicBezTo>
                  <a:cubicBezTo>
                    <a:pt x="187" y="21"/>
                    <a:pt x="186" y="16"/>
                    <a:pt x="188" y="12"/>
                  </a:cubicBezTo>
                  <a:cubicBezTo>
                    <a:pt x="190" y="7"/>
                    <a:pt x="191" y="5"/>
                    <a:pt x="185" y="4"/>
                  </a:cubicBezTo>
                  <a:close/>
                </a:path>
              </a:pathLst>
            </a:custGeom>
            <a:grpFill/>
            <a:ln w="7938" cap="rnd">
              <a:solidFill>
                <a:srgbClr val="E7E6E6"/>
              </a:solidFill>
              <a:prstDash val="solid"/>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a:noFill/>
                </a:ln>
                <a:solidFill>
                  <a:prstClr val="black"/>
                </a:solidFill>
                <a:effectLst/>
                <a:uLnTx/>
                <a:uFillTx/>
              </a:endParaRPr>
            </a:p>
          </p:txBody>
        </p:sp>
        <p:sp>
          <p:nvSpPr>
            <p:cNvPr id="60" name="Freeform 24">
              <a:extLst>
                <a:ext uri="{FF2B5EF4-FFF2-40B4-BE49-F238E27FC236}">
                  <a16:creationId xmlns:a16="http://schemas.microsoft.com/office/drawing/2014/main" id="{1C70D1F9-81DF-2237-DC1F-6890B24C4271}"/>
                </a:ext>
              </a:extLst>
            </p:cNvPr>
            <p:cNvSpPr>
              <a:spLocks noEditPoints="1"/>
            </p:cNvSpPr>
            <p:nvPr/>
          </p:nvSpPr>
          <p:spPr bwMode="auto">
            <a:xfrm>
              <a:off x="6648450" y="3211513"/>
              <a:ext cx="204788" cy="217488"/>
            </a:xfrm>
            <a:custGeom>
              <a:avLst/>
              <a:gdLst>
                <a:gd name="T0" fmla="*/ 201348320 w 54"/>
                <a:gd name="T1" fmla="*/ 669698970 h 57"/>
                <a:gd name="T2" fmla="*/ 129437393 w 54"/>
                <a:gd name="T3" fmla="*/ 684255404 h 57"/>
                <a:gd name="T4" fmla="*/ 201348320 w 54"/>
                <a:gd name="T5" fmla="*/ 669698970 h 57"/>
                <a:gd name="T6" fmla="*/ 719105477 w 54"/>
                <a:gd name="T7" fmla="*/ 393084759 h 57"/>
                <a:gd name="T8" fmla="*/ 733486146 w 54"/>
                <a:gd name="T9" fmla="*/ 349407827 h 57"/>
                <a:gd name="T10" fmla="*/ 704721016 w 54"/>
                <a:gd name="T11" fmla="*/ 247497528 h 57"/>
                <a:gd name="T12" fmla="*/ 546518494 w 54"/>
                <a:gd name="T13" fmla="*/ 0 h 57"/>
                <a:gd name="T14" fmla="*/ 201348320 w 54"/>
                <a:gd name="T15" fmla="*/ 43676932 h 57"/>
                <a:gd name="T16" fmla="*/ 158202522 w 54"/>
                <a:gd name="T17" fmla="*/ 160143664 h 57"/>
                <a:gd name="T18" fmla="*/ 86291595 w 54"/>
                <a:gd name="T19" fmla="*/ 189264163 h 57"/>
                <a:gd name="T20" fmla="*/ 57526466 w 54"/>
                <a:gd name="T21" fmla="*/ 247497528 h 57"/>
                <a:gd name="T22" fmla="*/ 14380668 w 54"/>
                <a:gd name="T23" fmla="*/ 262053962 h 57"/>
                <a:gd name="T24" fmla="*/ 0 w 54"/>
                <a:gd name="T25" fmla="*/ 276614211 h 57"/>
                <a:gd name="T26" fmla="*/ 14380668 w 54"/>
                <a:gd name="T27" fmla="*/ 291174461 h 57"/>
                <a:gd name="T28" fmla="*/ 28765129 w 54"/>
                <a:gd name="T29" fmla="*/ 436757875 h 57"/>
                <a:gd name="T30" fmla="*/ 71910927 w 54"/>
                <a:gd name="T31" fmla="*/ 509551491 h 57"/>
                <a:gd name="T32" fmla="*/ 129437393 w 54"/>
                <a:gd name="T33" fmla="*/ 582345106 h 57"/>
                <a:gd name="T34" fmla="*/ 186967652 w 54"/>
                <a:gd name="T35" fmla="*/ 655138721 h 57"/>
                <a:gd name="T36" fmla="*/ 230113449 w 54"/>
                <a:gd name="T37" fmla="*/ 684255404 h 57"/>
                <a:gd name="T38" fmla="*/ 258878579 w 54"/>
                <a:gd name="T39" fmla="*/ 713372087 h 57"/>
                <a:gd name="T40" fmla="*/ 273259247 w 54"/>
                <a:gd name="T41" fmla="*/ 757049019 h 57"/>
                <a:gd name="T42" fmla="*/ 474607567 w 54"/>
                <a:gd name="T43" fmla="*/ 829842634 h 57"/>
                <a:gd name="T44" fmla="*/ 575283623 w 54"/>
                <a:gd name="T45" fmla="*/ 713372087 h 57"/>
                <a:gd name="T46" fmla="*/ 690340348 w 54"/>
                <a:gd name="T47" fmla="*/ 611461789 h 57"/>
                <a:gd name="T48" fmla="*/ 719105477 w 54"/>
                <a:gd name="T49" fmla="*/ 509551491 h 57"/>
                <a:gd name="T50" fmla="*/ 776631943 w 54"/>
                <a:gd name="T51" fmla="*/ 480434808 h 57"/>
                <a:gd name="T52" fmla="*/ 776631943 w 54"/>
                <a:gd name="T53" fmla="*/ 407641192 h 57"/>
                <a:gd name="T54" fmla="*/ 675955887 w 54"/>
                <a:gd name="T55" fmla="*/ 465878374 h 57"/>
                <a:gd name="T56" fmla="*/ 719105477 w 54"/>
                <a:gd name="T57" fmla="*/ 393084759 h 5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54" h="57">
                  <a:moveTo>
                    <a:pt x="14" y="46"/>
                  </a:moveTo>
                  <a:cubicBezTo>
                    <a:pt x="13" y="49"/>
                    <a:pt x="13" y="49"/>
                    <a:pt x="9" y="47"/>
                  </a:cubicBezTo>
                  <a:cubicBezTo>
                    <a:pt x="10" y="46"/>
                    <a:pt x="12" y="46"/>
                    <a:pt x="14" y="46"/>
                  </a:cubicBezTo>
                  <a:close/>
                  <a:moveTo>
                    <a:pt x="50" y="27"/>
                  </a:moveTo>
                  <a:cubicBezTo>
                    <a:pt x="51" y="24"/>
                    <a:pt x="51" y="24"/>
                    <a:pt x="51" y="24"/>
                  </a:cubicBezTo>
                  <a:cubicBezTo>
                    <a:pt x="49" y="17"/>
                    <a:pt x="49" y="17"/>
                    <a:pt x="49" y="17"/>
                  </a:cubicBezTo>
                  <a:cubicBezTo>
                    <a:pt x="38" y="0"/>
                    <a:pt x="38" y="0"/>
                    <a:pt x="38" y="0"/>
                  </a:cubicBezTo>
                  <a:cubicBezTo>
                    <a:pt x="14" y="3"/>
                    <a:pt x="14" y="3"/>
                    <a:pt x="14" y="3"/>
                  </a:cubicBezTo>
                  <a:cubicBezTo>
                    <a:pt x="11" y="11"/>
                    <a:pt x="11" y="11"/>
                    <a:pt x="11" y="11"/>
                  </a:cubicBezTo>
                  <a:cubicBezTo>
                    <a:pt x="6" y="13"/>
                    <a:pt x="6" y="13"/>
                    <a:pt x="6" y="13"/>
                  </a:cubicBezTo>
                  <a:cubicBezTo>
                    <a:pt x="4" y="17"/>
                    <a:pt x="4" y="17"/>
                    <a:pt x="4" y="17"/>
                  </a:cubicBezTo>
                  <a:cubicBezTo>
                    <a:pt x="1" y="18"/>
                    <a:pt x="1" y="18"/>
                    <a:pt x="1" y="18"/>
                  </a:cubicBezTo>
                  <a:cubicBezTo>
                    <a:pt x="1" y="18"/>
                    <a:pt x="0" y="19"/>
                    <a:pt x="0" y="19"/>
                  </a:cubicBezTo>
                  <a:cubicBezTo>
                    <a:pt x="0" y="20"/>
                    <a:pt x="1" y="20"/>
                    <a:pt x="1" y="20"/>
                  </a:cubicBezTo>
                  <a:cubicBezTo>
                    <a:pt x="2" y="23"/>
                    <a:pt x="3" y="27"/>
                    <a:pt x="2" y="30"/>
                  </a:cubicBezTo>
                  <a:cubicBezTo>
                    <a:pt x="2" y="32"/>
                    <a:pt x="3" y="34"/>
                    <a:pt x="5" y="35"/>
                  </a:cubicBezTo>
                  <a:cubicBezTo>
                    <a:pt x="8" y="35"/>
                    <a:pt x="9" y="37"/>
                    <a:pt x="9" y="40"/>
                  </a:cubicBezTo>
                  <a:cubicBezTo>
                    <a:pt x="9" y="43"/>
                    <a:pt x="10" y="44"/>
                    <a:pt x="13" y="45"/>
                  </a:cubicBezTo>
                  <a:cubicBezTo>
                    <a:pt x="14" y="45"/>
                    <a:pt x="15" y="45"/>
                    <a:pt x="16" y="47"/>
                  </a:cubicBezTo>
                  <a:cubicBezTo>
                    <a:pt x="17" y="47"/>
                    <a:pt x="19" y="46"/>
                    <a:pt x="18" y="49"/>
                  </a:cubicBezTo>
                  <a:cubicBezTo>
                    <a:pt x="17" y="51"/>
                    <a:pt x="17" y="51"/>
                    <a:pt x="19" y="52"/>
                  </a:cubicBezTo>
                  <a:cubicBezTo>
                    <a:pt x="24" y="53"/>
                    <a:pt x="28" y="55"/>
                    <a:pt x="33" y="57"/>
                  </a:cubicBezTo>
                  <a:cubicBezTo>
                    <a:pt x="40" y="49"/>
                    <a:pt x="40" y="49"/>
                    <a:pt x="40" y="49"/>
                  </a:cubicBezTo>
                  <a:cubicBezTo>
                    <a:pt x="48" y="42"/>
                    <a:pt x="48" y="42"/>
                    <a:pt x="48" y="42"/>
                  </a:cubicBezTo>
                  <a:cubicBezTo>
                    <a:pt x="50" y="35"/>
                    <a:pt x="50" y="35"/>
                    <a:pt x="50" y="35"/>
                  </a:cubicBezTo>
                  <a:cubicBezTo>
                    <a:pt x="54" y="33"/>
                    <a:pt x="54" y="33"/>
                    <a:pt x="54" y="33"/>
                  </a:cubicBezTo>
                  <a:cubicBezTo>
                    <a:pt x="54" y="28"/>
                    <a:pt x="54" y="28"/>
                    <a:pt x="54" y="28"/>
                  </a:cubicBezTo>
                  <a:cubicBezTo>
                    <a:pt x="47" y="32"/>
                    <a:pt x="47" y="32"/>
                    <a:pt x="47" y="32"/>
                  </a:cubicBezTo>
                  <a:lnTo>
                    <a:pt x="50" y="27"/>
                  </a:lnTo>
                  <a:close/>
                </a:path>
              </a:pathLst>
            </a:custGeom>
            <a:grpFill/>
            <a:ln w="7938" cap="rnd">
              <a:solidFill>
                <a:srgbClr val="E7E6E6"/>
              </a:solidFill>
              <a:prstDash val="solid"/>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a:noFill/>
                </a:ln>
                <a:solidFill>
                  <a:prstClr val="black"/>
                </a:solidFill>
                <a:effectLst/>
                <a:uLnTx/>
                <a:uFillTx/>
              </a:endParaRPr>
            </a:p>
          </p:txBody>
        </p:sp>
        <p:sp>
          <p:nvSpPr>
            <p:cNvPr id="61" name="Freeform 25">
              <a:extLst>
                <a:ext uri="{FF2B5EF4-FFF2-40B4-BE49-F238E27FC236}">
                  <a16:creationId xmlns:a16="http://schemas.microsoft.com/office/drawing/2014/main" id="{B2556823-91DF-B6A3-4AB4-658FFD2E7738}"/>
                </a:ext>
              </a:extLst>
            </p:cNvPr>
            <p:cNvSpPr>
              <a:spLocks/>
            </p:cNvSpPr>
            <p:nvPr/>
          </p:nvSpPr>
          <p:spPr bwMode="auto">
            <a:xfrm>
              <a:off x="6369050" y="2735263"/>
              <a:ext cx="415925" cy="312738"/>
            </a:xfrm>
            <a:custGeom>
              <a:avLst/>
              <a:gdLst>
                <a:gd name="T0" fmla="*/ 1557974918 w 109"/>
                <a:gd name="T1" fmla="*/ 1061833229 h 82"/>
                <a:gd name="T2" fmla="*/ 1587097299 w 109"/>
                <a:gd name="T3" fmla="*/ 1018194837 h 82"/>
                <a:gd name="T4" fmla="*/ 1514295161 w 109"/>
                <a:gd name="T5" fmla="*/ 901829603 h 82"/>
                <a:gd name="T6" fmla="*/ 1426931832 w 109"/>
                <a:gd name="T7" fmla="*/ 916375734 h 82"/>
                <a:gd name="T8" fmla="*/ 1383248259 w 109"/>
                <a:gd name="T9" fmla="*/ 829102763 h 82"/>
                <a:gd name="T10" fmla="*/ 1426931832 w 109"/>
                <a:gd name="T11" fmla="*/ 756375922 h 82"/>
                <a:gd name="T12" fmla="*/ 1412370641 w 109"/>
                <a:gd name="T13" fmla="*/ 669099137 h 82"/>
                <a:gd name="T14" fmla="*/ 1339568503 w 109"/>
                <a:gd name="T15" fmla="*/ 610918427 h 82"/>
                <a:gd name="T16" fmla="*/ 1339568503 w 109"/>
                <a:gd name="T17" fmla="*/ 523645456 h 82"/>
                <a:gd name="T18" fmla="*/ 1193964226 w 109"/>
                <a:gd name="T19" fmla="*/ 407280223 h 82"/>
                <a:gd name="T20" fmla="*/ 1150280654 w 109"/>
                <a:gd name="T21" fmla="*/ 305457307 h 82"/>
                <a:gd name="T22" fmla="*/ 1062917325 w 109"/>
                <a:gd name="T23" fmla="*/ 276368859 h 82"/>
                <a:gd name="T24" fmla="*/ 1033798759 w 109"/>
                <a:gd name="T25" fmla="*/ 174549757 h 82"/>
                <a:gd name="T26" fmla="*/ 1004676377 w 109"/>
                <a:gd name="T27" fmla="*/ 145457495 h 82"/>
                <a:gd name="T28" fmla="*/ 873633291 w 109"/>
                <a:gd name="T29" fmla="*/ 116365233 h 82"/>
                <a:gd name="T30" fmla="*/ 786269962 w 109"/>
                <a:gd name="T31" fmla="*/ 0 h 82"/>
                <a:gd name="T32" fmla="*/ 596982113 w 109"/>
                <a:gd name="T33" fmla="*/ 0 h 82"/>
                <a:gd name="T34" fmla="*/ 407694264 w 109"/>
                <a:gd name="T35" fmla="*/ 58184524 h 82"/>
                <a:gd name="T36" fmla="*/ 262089987 w 109"/>
                <a:gd name="T37" fmla="*/ 29092262 h 82"/>
                <a:gd name="T38" fmla="*/ 232967606 w 109"/>
                <a:gd name="T39" fmla="*/ 101819102 h 82"/>
                <a:gd name="T40" fmla="*/ 203849040 w 109"/>
                <a:gd name="T41" fmla="*/ 160003626 h 82"/>
                <a:gd name="T42" fmla="*/ 203849040 w 109"/>
                <a:gd name="T43" fmla="*/ 174549757 h 82"/>
                <a:gd name="T44" fmla="*/ 101924520 w 109"/>
                <a:gd name="T45" fmla="*/ 465460933 h 82"/>
                <a:gd name="T46" fmla="*/ 0 w 109"/>
                <a:gd name="T47" fmla="*/ 538187773 h 82"/>
                <a:gd name="T48" fmla="*/ 145604277 w 109"/>
                <a:gd name="T49" fmla="*/ 741829792 h 82"/>
                <a:gd name="T50" fmla="*/ 203849040 w 109"/>
                <a:gd name="T51" fmla="*/ 843648894 h 82"/>
                <a:gd name="T52" fmla="*/ 465935211 w 109"/>
                <a:gd name="T53" fmla="*/ 843648894 h 82"/>
                <a:gd name="T54" fmla="*/ 495057593 w 109"/>
                <a:gd name="T55" fmla="*/ 785464370 h 82"/>
                <a:gd name="T56" fmla="*/ 582420922 w 109"/>
                <a:gd name="T57" fmla="*/ 770922053 h 82"/>
                <a:gd name="T58" fmla="*/ 786269962 w 109"/>
                <a:gd name="T59" fmla="*/ 887287286 h 82"/>
                <a:gd name="T60" fmla="*/ 888190666 w 109"/>
                <a:gd name="T61" fmla="*/ 843648894 h 82"/>
                <a:gd name="T62" fmla="*/ 917313048 w 109"/>
                <a:gd name="T63" fmla="*/ 901829603 h 82"/>
                <a:gd name="T64" fmla="*/ 771708771 w 109"/>
                <a:gd name="T65" fmla="*/ 930921865 h 82"/>
                <a:gd name="T66" fmla="*/ 567859731 w 109"/>
                <a:gd name="T67" fmla="*/ 843648894 h 82"/>
                <a:gd name="T68" fmla="*/ 524179975 w 109"/>
                <a:gd name="T69" fmla="*/ 901829603 h 82"/>
                <a:gd name="T70" fmla="*/ 393133073 w 109"/>
                <a:gd name="T71" fmla="*/ 901829603 h 82"/>
                <a:gd name="T72" fmla="*/ 393133073 w 109"/>
                <a:gd name="T73" fmla="*/ 960014127 h 82"/>
                <a:gd name="T74" fmla="*/ 160165467 w 109"/>
                <a:gd name="T75" fmla="*/ 960014127 h 82"/>
                <a:gd name="T76" fmla="*/ 160165467 w 109"/>
                <a:gd name="T77" fmla="*/ 1003652520 h 82"/>
                <a:gd name="T78" fmla="*/ 160165467 w 109"/>
                <a:gd name="T79" fmla="*/ 1178198462 h 82"/>
                <a:gd name="T80" fmla="*/ 407694264 w 109"/>
                <a:gd name="T81" fmla="*/ 1163652331 h 82"/>
                <a:gd name="T82" fmla="*/ 538741166 w 109"/>
                <a:gd name="T83" fmla="*/ 1090925491 h 82"/>
                <a:gd name="T84" fmla="*/ 960992805 w 109"/>
                <a:gd name="T85" fmla="*/ 1090925491 h 82"/>
                <a:gd name="T86" fmla="*/ 1106600897 w 109"/>
                <a:gd name="T87" fmla="*/ 1090925491 h 82"/>
                <a:gd name="T88" fmla="*/ 1106600897 w 109"/>
                <a:gd name="T89" fmla="*/ 1149106201 h 82"/>
                <a:gd name="T90" fmla="*/ 1179403035 w 109"/>
                <a:gd name="T91" fmla="*/ 1120017753 h 82"/>
                <a:gd name="T92" fmla="*/ 1310446121 w 109"/>
                <a:gd name="T93" fmla="*/ 1192744593 h 82"/>
                <a:gd name="T94" fmla="*/ 1368690884 w 109"/>
                <a:gd name="T95" fmla="*/ 1163652331 h 82"/>
                <a:gd name="T96" fmla="*/ 1557974918 w 109"/>
                <a:gd name="T97" fmla="*/ 1163652331 h 82"/>
                <a:gd name="T98" fmla="*/ 1543417543 w 109"/>
                <a:gd name="T99" fmla="*/ 1090925491 h 82"/>
                <a:gd name="T100" fmla="*/ 1557974918 w 109"/>
                <a:gd name="T101" fmla="*/ 1061833229 h 8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09" h="82">
                  <a:moveTo>
                    <a:pt x="107" y="73"/>
                  </a:moveTo>
                  <a:cubicBezTo>
                    <a:pt x="109" y="70"/>
                    <a:pt x="109" y="70"/>
                    <a:pt x="109" y="70"/>
                  </a:cubicBezTo>
                  <a:cubicBezTo>
                    <a:pt x="104" y="62"/>
                    <a:pt x="104" y="62"/>
                    <a:pt x="104" y="62"/>
                  </a:cubicBezTo>
                  <a:cubicBezTo>
                    <a:pt x="98" y="63"/>
                    <a:pt x="98" y="63"/>
                    <a:pt x="98" y="63"/>
                  </a:cubicBezTo>
                  <a:cubicBezTo>
                    <a:pt x="95" y="57"/>
                    <a:pt x="95" y="57"/>
                    <a:pt x="95" y="57"/>
                  </a:cubicBezTo>
                  <a:cubicBezTo>
                    <a:pt x="98" y="52"/>
                    <a:pt x="98" y="52"/>
                    <a:pt x="98" y="52"/>
                  </a:cubicBezTo>
                  <a:cubicBezTo>
                    <a:pt x="97" y="46"/>
                    <a:pt x="97" y="46"/>
                    <a:pt x="97" y="46"/>
                  </a:cubicBezTo>
                  <a:cubicBezTo>
                    <a:pt x="92" y="42"/>
                    <a:pt x="92" y="42"/>
                    <a:pt x="92" y="42"/>
                  </a:cubicBezTo>
                  <a:cubicBezTo>
                    <a:pt x="92" y="36"/>
                    <a:pt x="92" y="36"/>
                    <a:pt x="92" y="36"/>
                  </a:cubicBezTo>
                  <a:cubicBezTo>
                    <a:pt x="82" y="28"/>
                    <a:pt x="82" y="28"/>
                    <a:pt x="82" y="28"/>
                  </a:cubicBezTo>
                  <a:cubicBezTo>
                    <a:pt x="79" y="21"/>
                    <a:pt x="79" y="21"/>
                    <a:pt x="79" y="21"/>
                  </a:cubicBezTo>
                  <a:cubicBezTo>
                    <a:pt x="73" y="19"/>
                    <a:pt x="73" y="19"/>
                    <a:pt x="73" y="19"/>
                  </a:cubicBezTo>
                  <a:cubicBezTo>
                    <a:pt x="71" y="12"/>
                    <a:pt x="71" y="12"/>
                    <a:pt x="71" y="12"/>
                  </a:cubicBezTo>
                  <a:cubicBezTo>
                    <a:pt x="69" y="10"/>
                    <a:pt x="69" y="10"/>
                    <a:pt x="69" y="10"/>
                  </a:cubicBezTo>
                  <a:cubicBezTo>
                    <a:pt x="60" y="8"/>
                    <a:pt x="60" y="8"/>
                    <a:pt x="60" y="8"/>
                  </a:cubicBezTo>
                  <a:cubicBezTo>
                    <a:pt x="54" y="0"/>
                    <a:pt x="54" y="0"/>
                    <a:pt x="54" y="0"/>
                  </a:cubicBezTo>
                  <a:cubicBezTo>
                    <a:pt x="41" y="0"/>
                    <a:pt x="41" y="0"/>
                    <a:pt x="41" y="0"/>
                  </a:cubicBezTo>
                  <a:cubicBezTo>
                    <a:pt x="28" y="4"/>
                    <a:pt x="28" y="4"/>
                    <a:pt x="28" y="4"/>
                  </a:cubicBezTo>
                  <a:cubicBezTo>
                    <a:pt x="18" y="2"/>
                    <a:pt x="18" y="2"/>
                    <a:pt x="18" y="2"/>
                  </a:cubicBezTo>
                  <a:cubicBezTo>
                    <a:pt x="16" y="7"/>
                    <a:pt x="16" y="7"/>
                    <a:pt x="16" y="7"/>
                  </a:cubicBezTo>
                  <a:cubicBezTo>
                    <a:pt x="14" y="7"/>
                    <a:pt x="14" y="9"/>
                    <a:pt x="14" y="11"/>
                  </a:cubicBezTo>
                  <a:cubicBezTo>
                    <a:pt x="14" y="11"/>
                    <a:pt x="14" y="12"/>
                    <a:pt x="14" y="12"/>
                  </a:cubicBezTo>
                  <a:cubicBezTo>
                    <a:pt x="15" y="20"/>
                    <a:pt x="9" y="25"/>
                    <a:pt x="7" y="32"/>
                  </a:cubicBezTo>
                  <a:cubicBezTo>
                    <a:pt x="4" y="33"/>
                    <a:pt x="3" y="36"/>
                    <a:pt x="0" y="37"/>
                  </a:cubicBezTo>
                  <a:cubicBezTo>
                    <a:pt x="4" y="41"/>
                    <a:pt x="8" y="45"/>
                    <a:pt x="10" y="51"/>
                  </a:cubicBezTo>
                  <a:cubicBezTo>
                    <a:pt x="11" y="54"/>
                    <a:pt x="12" y="56"/>
                    <a:pt x="14" y="58"/>
                  </a:cubicBezTo>
                  <a:cubicBezTo>
                    <a:pt x="32" y="58"/>
                    <a:pt x="32" y="58"/>
                    <a:pt x="32" y="58"/>
                  </a:cubicBezTo>
                  <a:cubicBezTo>
                    <a:pt x="34" y="54"/>
                    <a:pt x="34" y="54"/>
                    <a:pt x="34" y="54"/>
                  </a:cubicBezTo>
                  <a:cubicBezTo>
                    <a:pt x="40" y="53"/>
                    <a:pt x="40" y="53"/>
                    <a:pt x="40" y="53"/>
                  </a:cubicBezTo>
                  <a:cubicBezTo>
                    <a:pt x="54" y="61"/>
                    <a:pt x="54" y="61"/>
                    <a:pt x="54" y="61"/>
                  </a:cubicBezTo>
                  <a:cubicBezTo>
                    <a:pt x="61" y="58"/>
                    <a:pt x="61" y="58"/>
                    <a:pt x="61" y="58"/>
                  </a:cubicBezTo>
                  <a:cubicBezTo>
                    <a:pt x="63" y="62"/>
                    <a:pt x="63" y="62"/>
                    <a:pt x="63" y="62"/>
                  </a:cubicBezTo>
                  <a:cubicBezTo>
                    <a:pt x="53" y="64"/>
                    <a:pt x="53" y="64"/>
                    <a:pt x="53" y="64"/>
                  </a:cubicBezTo>
                  <a:cubicBezTo>
                    <a:pt x="39" y="58"/>
                    <a:pt x="39" y="58"/>
                    <a:pt x="39" y="58"/>
                  </a:cubicBezTo>
                  <a:cubicBezTo>
                    <a:pt x="36" y="62"/>
                    <a:pt x="36" y="62"/>
                    <a:pt x="36" y="62"/>
                  </a:cubicBezTo>
                  <a:cubicBezTo>
                    <a:pt x="27" y="62"/>
                    <a:pt x="27" y="62"/>
                    <a:pt x="27" y="62"/>
                  </a:cubicBezTo>
                  <a:cubicBezTo>
                    <a:pt x="27" y="66"/>
                    <a:pt x="27" y="66"/>
                    <a:pt x="27" y="66"/>
                  </a:cubicBezTo>
                  <a:cubicBezTo>
                    <a:pt x="11" y="66"/>
                    <a:pt x="11" y="66"/>
                    <a:pt x="11" y="66"/>
                  </a:cubicBezTo>
                  <a:cubicBezTo>
                    <a:pt x="11" y="67"/>
                    <a:pt x="8" y="68"/>
                    <a:pt x="11" y="69"/>
                  </a:cubicBezTo>
                  <a:cubicBezTo>
                    <a:pt x="11" y="73"/>
                    <a:pt x="11" y="77"/>
                    <a:pt x="11" y="81"/>
                  </a:cubicBezTo>
                  <a:cubicBezTo>
                    <a:pt x="28" y="80"/>
                    <a:pt x="28" y="80"/>
                    <a:pt x="28" y="80"/>
                  </a:cubicBezTo>
                  <a:cubicBezTo>
                    <a:pt x="37" y="75"/>
                    <a:pt x="37" y="75"/>
                    <a:pt x="37" y="75"/>
                  </a:cubicBezTo>
                  <a:cubicBezTo>
                    <a:pt x="66" y="75"/>
                    <a:pt x="66" y="75"/>
                    <a:pt x="66" y="75"/>
                  </a:cubicBezTo>
                  <a:cubicBezTo>
                    <a:pt x="76" y="75"/>
                    <a:pt x="76" y="75"/>
                    <a:pt x="76" y="75"/>
                  </a:cubicBezTo>
                  <a:cubicBezTo>
                    <a:pt x="76" y="79"/>
                    <a:pt x="76" y="79"/>
                    <a:pt x="76" y="79"/>
                  </a:cubicBezTo>
                  <a:cubicBezTo>
                    <a:pt x="81" y="77"/>
                    <a:pt x="81" y="77"/>
                    <a:pt x="81" y="77"/>
                  </a:cubicBezTo>
                  <a:cubicBezTo>
                    <a:pt x="90" y="82"/>
                    <a:pt x="90" y="82"/>
                    <a:pt x="90" y="82"/>
                  </a:cubicBezTo>
                  <a:cubicBezTo>
                    <a:pt x="94" y="80"/>
                    <a:pt x="94" y="80"/>
                    <a:pt x="94" y="80"/>
                  </a:cubicBezTo>
                  <a:cubicBezTo>
                    <a:pt x="107" y="80"/>
                    <a:pt x="107" y="80"/>
                    <a:pt x="107" y="80"/>
                  </a:cubicBezTo>
                  <a:cubicBezTo>
                    <a:pt x="106" y="75"/>
                    <a:pt x="106" y="75"/>
                    <a:pt x="106" y="75"/>
                  </a:cubicBezTo>
                  <a:lnTo>
                    <a:pt x="107" y="73"/>
                  </a:lnTo>
                  <a:close/>
                </a:path>
              </a:pathLst>
            </a:custGeom>
            <a:grpFill/>
            <a:ln w="7938" cap="rnd">
              <a:solidFill>
                <a:srgbClr val="E7E6E6"/>
              </a:solidFill>
              <a:prstDash val="solid"/>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a:noFill/>
                </a:ln>
                <a:solidFill>
                  <a:prstClr val="black"/>
                </a:solidFill>
                <a:effectLst/>
                <a:uLnTx/>
                <a:uFillTx/>
              </a:endParaRPr>
            </a:p>
          </p:txBody>
        </p:sp>
        <p:sp>
          <p:nvSpPr>
            <p:cNvPr id="62" name="Freeform 27">
              <a:extLst>
                <a:ext uri="{FF2B5EF4-FFF2-40B4-BE49-F238E27FC236}">
                  <a16:creationId xmlns:a16="http://schemas.microsoft.com/office/drawing/2014/main" id="{840CED52-0451-24AC-C6BC-11D9FC8CC2EE}"/>
                </a:ext>
              </a:extLst>
            </p:cNvPr>
            <p:cNvSpPr>
              <a:spLocks/>
            </p:cNvSpPr>
            <p:nvPr/>
          </p:nvSpPr>
          <p:spPr bwMode="auto">
            <a:xfrm>
              <a:off x="9594849" y="3984624"/>
              <a:ext cx="141288" cy="125413"/>
            </a:xfrm>
            <a:custGeom>
              <a:avLst/>
              <a:gdLst>
                <a:gd name="T0" fmla="*/ 78125914 w 89"/>
                <a:gd name="T1" fmla="*/ 42843621 h 79"/>
                <a:gd name="T2" fmla="*/ 60483964 w 89"/>
                <a:gd name="T3" fmla="*/ 55443659 h 79"/>
                <a:gd name="T4" fmla="*/ 30241982 w 89"/>
                <a:gd name="T5" fmla="*/ 90725987 h 79"/>
                <a:gd name="T6" fmla="*/ 30241982 w 89"/>
                <a:gd name="T7" fmla="*/ 133569608 h 79"/>
                <a:gd name="T8" fmla="*/ 0 w 89"/>
                <a:gd name="T9" fmla="*/ 156250310 h 79"/>
                <a:gd name="T10" fmla="*/ 0 w 89"/>
                <a:gd name="T11" fmla="*/ 186492306 h 79"/>
                <a:gd name="T12" fmla="*/ 12601620 w 89"/>
                <a:gd name="T13" fmla="*/ 186492306 h 79"/>
                <a:gd name="T14" fmla="*/ 17641950 w 89"/>
                <a:gd name="T15" fmla="*/ 176411641 h 79"/>
                <a:gd name="T16" fmla="*/ 47883932 w 89"/>
                <a:gd name="T17" fmla="*/ 181451973 h 79"/>
                <a:gd name="T18" fmla="*/ 55443634 w 89"/>
                <a:gd name="T19" fmla="*/ 199093931 h 79"/>
                <a:gd name="T20" fmla="*/ 85685616 w 89"/>
                <a:gd name="T21" fmla="*/ 199093931 h 79"/>
                <a:gd name="T22" fmla="*/ 115927598 w 89"/>
                <a:gd name="T23" fmla="*/ 181451973 h 79"/>
                <a:gd name="T24" fmla="*/ 115927598 w 89"/>
                <a:gd name="T25" fmla="*/ 151209978 h 79"/>
                <a:gd name="T26" fmla="*/ 138609878 w 89"/>
                <a:gd name="T27" fmla="*/ 163811603 h 79"/>
                <a:gd name="T28" fmla="*/ 168851860 w 89"/>
                <a:gd name="T29" fmla="*/ 146169645 h 79"/>
                <a:gd name="T30" fmla="*/ 181451892 w 89"/>
                <a:gd name="T31" fmla="*/ 156250310 h 79"/>
                <a:gd name="T32" fmla="*/ 211693874 w 89"/>
                <a:gd name="T33" fmla="*/ 156250310 h 79"/>
                <a:gd name="T34" fmla="*/ 224295494 w 89"/>
                <a:gd name="T35" fmla="*/ 126008315 h 79"/>
                <a:gd name="T36" fmla="*/ 216734204 w 89"/>
                <a:gd name="T37" fmla="*/ 90725987 h 79"/>
                <a:gd name="T38" fmla="*/ 211693874 w 89"/>
                <a:gd name="T39" fmla="*/ 65524324 h 79"/>
                <a:gd name="T40" fmla="*/ 176411562 w 89"/>
                <a:gd name="T41" fmla="*/ 0 h 79"/>
                <a:gd name="T42" fmla="*/ 133569548 w 89"/>
                <a:gd name="T43" fmla="*/ 42843621 h 79"/>
                <a:gd name="T44" fmla="*/ 78125914 w 89"/>
                <a:gd name="T45" fmla="*/ 42843621 h 7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89" h="79">
                  <a:moveTo>
                    <a:pt x="31" y="17"/>
                  </a:moveTo>
                  <a:lnTo>
                    <a:pt x="24" y="22"/>
                  </a:lnTo>
                  <a:lnTo>
                    <a:pt x="12" y="36"/>
                  </a:lnTo>
                  <a:lnTo>
                    <a:pt x="12" y="53"/>
                  </a:lnTo>
                  <a:lnTo>
                    <a:pt x="0" y="62"/>
                  </a:lnTo>
                  <a:lnTo>
                    <a:pt x="0" y="74"/>
                  </a:lnTo>
                  <a:lnTo>
                    <a:pt x="5" y="74"/>
                  </a:lnTo>
                  <a:lnTo>
                    <a:pt x="7" y="70"/>
                  </a:lnTo>
                  <a:lnTo>
                    <a:pt x="19" y="72"/>
                  </a:lnTo>
                  <a:lnTo>
                    <a:pt x="22" y="79"/>
                  </a:lnTo>
                  <a:lnTo>
                    <a:pt x="34" y="79"/>
                  </a:lnTo>
                  <a:lnTo>
                    <a:pt x="46" y="72"/>
                  </a:lnTo>
                  <a:lnTo>
                    <a:pt x="46" y="60"/>
                  </a:lnTo>
                  <a:lnTo>
                    <a:pt x="55" y="65"/>
                  </a:lnTo>
                  <a:lnTo>
                    <a:pt x="67" y="58"/>
                  </a:lnTo>
                  <a:lnTo>
                    <a:pt x="72" y="62"/>
                  </a:lnTo>
                  <a:lnTo>
                    <a:pt x="84" y="62"/>
                  </a:lnTo>
                  <a:lnTo>
                    <a:pt x="89" y="50"/>
                  </a:lnTo>
                  <a:lnTo>
                    <a:pt x="86" y="36"/>
                  </a:lnTo>
                  <a:lnTo>
                    <a:pt x="84" y="26"/>
                  </a:lnTo>
                  <a:lnTo>
                    <a:pt x="70" y="0"/>
                  </a:lnTo>
                  <a:lnTo>
                    <a:pt x="53" y="17"/>
                  </a:lnTo>
                  <a:lnTo>
                    <a:pt x="31" y="17"/>
                  </a:lnTo>
                  <a:close/>
                </a:path>
              </a:pathLst>
            </a:custGeom>
            <a:grpFill/>
            <a:ln w="7938" cap="rnd">
              <a:solidFill>
                <a:srgbClr val="E7E6E6"/>
              </a:solidFill>
              <a:prstDash val="solid"/>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a:noFill/>
                </a:ln>
                <a:solidFill>
                  <a:prstClr val="black"/>
                </a:solidFill>
                <a:effectLst/>
                <a:uLnTx/>
                <a:uFillTx/>
              </a:endParaRPr>
            </a:p>
          </p:txBody>
        </p:sp>
        <p:sp>
          <p:nvSpPr>
            <p:cNvPr id="63" name="Freeform 28">
              <a:extLst>
                <a:ext uri="{FF2B5EF4-FFF2-40B4-BE49-F238E27FC236}">
                  <a16:creationId xmlns:a16="http://schemas.microsoft.com/office/drawing/2014/main" id="{9F1046B1-C145-D216-D668-C92F4F098360}"/>
                </a:ext>
              </a:extLst>
            </p:cNvPr>
            <p:cNvSpPr>
              <a:spLocks/>
            </p:cNvSpPr>
            <p:nvPr/>
          </p:nvSpPr>
          <p:spPr bwMode="auto">
            <a:xfrm>
              <a:off x="7759700" y="2933700"/>
              <a:ext cx="841375" cy="688975"/>
            </a:xfrm>
            <a:custGeom>
              <a:avLst/>
              <a:gdLst>
                <a:gd name="T0" fmla="*/ 2147483646 w 221"/>
                <a:gd name="T1" fmla="*/ 231830571 h 181"/>
                <a:gd name="T2" fmla="*/ 2116153303 w 221"/>
                <a:gd name="T3" fmla="*/ 144894107 h 181"/>
                <a:gd name="T4" fmla="*/ 1869752256 w 221"/>
                <a:gd name="T5" fmla="*/ 289788214 h 181"/>
                <a:gd name="T6" fmla="*/ 1376950162 w 221"/>
                <a:gd name="T7" fmla="*/ 144894107 h 181"/>
                <a:gd name="T8" fmla="*/ 985607995 w 221"/>
                <a:gd name="T9" fmla="*/ 57957643 h 181"/>
                <a:gd name="T10" fmla="*/ 695721947 w 221"/>
                <a:gd name="T11" fmla="*/ 43466329 h 181"/>
                <a:gd name="T12" fmla="*/ 579768289 w 221"/>
                <a:gd name="T13" fmla="*/ 28978821 h 181"/>
                <a:gd name="T14" fmla="*/ 391342167 w 221"/>
                <a:gd name="T15" fmla="*/ 246318079 h 181"/>
                <a:gd name="T16" fmla="*/ 260894778 w 221"/>
                <a:gd name="T17" fmla="*/ 594063936 h 181"/>
                <a:gd name="T18" fmla="*/ 217413584 w 221"/>
                <a:gd name="T19" fmla="*/ 666512892 h 181"/>
                <a:gd name="T20" fmla="*/ 275388510 w 221"/>
                <a:gd name="T21" fmla="*/ 753449357 h 181"/>
                <a:gd name="T22" fmla="*/ 318873511 w 221"/>
                <a:gd name="T23" fmla="*/ 941809793 h 181"/>
                <a:gd name="T24" fmla="*/ 275388510 w 221"/>
                <a:gd name="T25" fmla="*/ 1028746257 h 181"/>
                <a:gd name="T26" fmla="*/ 173932390 w 221"/>
                <a:gd name="T27" fmla="*/ 1115682721 h 181"/>
                <a:gd name="T28" fmla="*/ 28987463 w 221"/>
                <a:gd name="T29" fmla="*/ 1304043157 h 181"/>
                <a:gd name="T30" fmla="*/ 28987463 w 221"/>
                <a:gd name="T31" fmla="*/ 1724237971 h 181"/>
                <a:gd name="T32" fmla="*/ 188426122 w 221"/>
                <a:gd name="T33" fmla="*/ 2043001200 h 181"/>
                <a:gd name="T34" fmla="*/ 289886048 w 221"/>
                <a:gd name="T35" fmla="*/ 2043001200 h 181"/>
                <a:gd name="T36" fmla="*/ 710215678 w 221"/>
                <a:gd name="T37" fmla="*/ 2147483646 h 181"/>
                <a:gd name="T38" fmla="*/ 869654337 w 221"/>
                <a:gd name="T39" fmla="*/ 2147483646 h 181"/>
                <a:gd name="T40" fmla="*/ 753700679 w 221"/>
                <a:gd name="T41" fmla="*/ 2147483646 h 181"/>
                <a:gd name="T42" fmla="*/ 898641800 w 221"/>
                <a:gd name="T43" fmla="*/ 2147483646 h 181"/>
                <a:gd name="T44" fmla="*/ 956616725 w 221"/>
                <a:gd name="T45" fmla="*/ 2147483646 h 181"/>
                <a:gd name="T46" fmla="*/ 1000101726 w 221"/>
                <a:gd name="T47" fmla="*/ 2147483646 h 181"/>
                <a:gd name="T48" fmla="*/ 1232009042 w 221"/>
                <a:gd name="T49" fmla="*/ 2147483646 h 181"/>
                <a:gd name="T50" fmla="*/ 1449422626 w 221"/>
                <a:gd name="T51" fmla="*/ 2147483646 h 181"/>
                <a:gd name="T52" fmla="*/ 1550882553 w 221"/>
                <a:gd name="T53" fmla="*/ 2147483646 h 181"/>
                <a:gd name="T54" fmla="*/ 1652338672 w 221"/>
                <a:gd name="T55" fmla="*/ 2147483646 h 181"/>
                <a:gd name="T56" fmla="*/ 1884245988 w 221"/>
                <a:gd name="T57" fmla="*/ 1999534871 h 181"/>
                <a:gd name="T58" fmla="*/ 2000199645 w 221"/>
                <a:gd name="T59" fmla="*/ 1854640764 h 181"/>
                <a:gd name="T60" fmla="*/ 2087165840 w 221"/>
                <a:gd name="T61" fmla="*/ 1898107093 h 181"/>
                <a:gd name="T62" fmla="*/ 2147483646 w 221"/>
                <a:gd name="T63" fmla="*/ 1941577228 h 181"/>
                <a:gd name="T64" fmla="*/ 2147483646 w 221"/>
                <a:gd name="T65" fmla="*/ 1999534871 h 181"/>
                <a:gd name="T66" fmla="*/ 2147483646 w 221"/>
                <a:gd name="T67" fmla="*/ 1869128271 h 181"/>
                <a:gd name="T68" fmla="*/ 2147483646 w 221"/>
                <a:gd name="T69" fmla="*/ 1724237971 h 181"/>
                <a:gd name="T70" fmla="*/ 2147483646 w 221"/>
                <a:gd name="T71" fmla="*/ 1477916085 h 181"/>
                <a:gd name="T72" fmla="*/ 2147483646 w 221"/>
                <a:gd name="T73" fmla="*/ 1231598007 h 181"/>
                <a:gd name="T74" fmla="*/ 2147483646 w 221"/>
                <a:gd name="T75" fmla="*/ 1057725078 h 181"/>
                <a:gd name="T76" fmla="*/ 2147483646 w 221"/>
                <a:gd name="T77" fmla="*/ 767936864 h 181"/>
                <a:gd name="T78" fmla="*/ 2147483646 w 221"/>
                <a:gd name="T79" fmla="*/ 724470535 h 181"/>
                <a:gd name="T80" fmla="*/ 2147483646 w 221"/>
                <a:gd name="T81" fmla="*/ 579576428 h 181"/>
                <a:gd name="T82" fmla="*/ 2147483646 w 221"/>
                <a:gd name="T83" fmla="*/ 463661143 h 181"/>
                <a:gd name="T84" fmla="*/ 2147483646 w 221"/>
                <a:gd name="T85" fmla="*/ 405703500 h 181"/>
                <a:gd name="T86" fmla="*/ 2147483646 w 221"/>
                <a:gd name="T87" fmla="*/ 43466329 h 181"/>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221" h="181">
                  <a:moveTo>
                    <a:pt x="189" y="7"/>
                  </a:moveTo>
                  <a:cubicBezTo>
                    <a:pt x="180" y="16"/>
                    <a:pt x="180" y="16"/>
                    <a:pt x="180" y="16"/>
                  </a:cubicBezTo>
                  <a:cubicBezTo>
                    <a:pt x="164" y="10"/>
                    <a:pt x="164" y="10"/>
                    <a:pt x="164" y="10"/>
                  </a:cubicBezTo>
                  <a:cubicBezTo>
                    <a:pt x="146" y="10"/>
                    <a:pt x="146" y="10"/>
                    <a:pt x="146" y="10"/>
                  </a:cubicBezTo>
                  <a:cubicBezTo>
                    <a:pt x="137" y="13"/>
                    <a:pt x="137" y="13"/>
                    <a:pt x="137" y="13"/>
                  </a:cubicBezTo>
                  <a:cubicBezTo>
                    <a:pt x="129" y="20"/>
                    <a:pt x="129" y="20"/>
                    <a:pt x="129" y="20"/>
                  </a:cubicBezTo>
                  <a:cubicBezTo>
                    <a:pt x="116" y="20"/>
                    <a:pt x="116" y="20"/>
                    <a:pt x="116" y="20"/>
                  </a:cubicBezTo>
                  <a:cubicBezTo>
                    <a:pt x="95" y="10"/>
                    <a:pt x="95" y="10"/>
                    <a:pt x="95" y="10"/>
                  </a:cubicBezTo>
                  <a:cubicBezTo>
                    <a:pt x="79" y="17"/>
                    <a:pt x="79" y="17"/>
                    <a:pt x="79" y="17"/>
                  </a:cubicBezTo>
                  <a:cubicBezTo>
                    <a:pt x="68" y="4"/>
                    <a:pt x="68" y="4"/>
                    <a:pt x="68" y="4"/>
                  </a:cubicBezTo>
                  <a:cubicBezTo>
                    <a:pt x="53" y="0"/>
                    <a:pt x="53" y="0"/>
                    <a:pt x="53" y="0"/>
                  </a:cubicBezTo>
                  <a:cubicBezTo>
                    <a:pt x="48" y="3"/>
                    <a:pt x="48" y="3"/>
                    <a:pt x="48" y="3"/>
                  </a:cubicBezTo>
                  <a:cubicBezTo>
                    <a:pt x="45" y="3"/>
                    <a:pt x="45" y="3"/>
                    <a:pt x="45" y="3"/>
                  </a:cubicBezTo>
                  <a:cubicBezTo>
                    <a:pt x="40" y="2"/>
                    <a:pt x="40" y="2"/>
                    <a:pt x="40" y="2"/>
                  </a:cubicBezTo>
                  <a:cubicBezTo>
                    <a:pt x="27" y="8"/>
                    <a:pt x="27" y="8"/>
                    <a:pt x="27" y="8"/>
                  </a:cubicBezTo>
                  <a:cubicBezTo>
                    <a:pt x="27" y="17"/>
                    <a:pt x="27" y="17"/>
                    <a:pt x="27" y="17"/>
                  </a:cubicBezTo>
                  <a:cubicBezTo>
                    <a:pt x="18" y="26"/>
                    <a:pt x="18" y="26"/>
                    <a:pt x="18" y="26"/>
                  </a:cubicBezTo>
                  <a:cubicBezTo>
                    <a:pt x="18" y="41"/>
                    <a:pt x="18" y="41"/>
                    <a:pt x="18" y="41"/>
                  </a:cubicBezTo>
                  <a:cubicBezTo>
                    <a:pt x="18" y="41"/>
                    <a:pt x="17" y="44"/>
                    <a:pt x="17" y="45"/>
                  </a:cubicBezTo>
                  <a:cubicBezTo>
                    <a:pt x="17" y="45"/>
                    <a:pt x="15" y="46"/>
                    <a:pt x="15" y="46"/>
                  </a:cubicBezTo>
                  <a:cubicBezTo>
                    <a:pt x="16" y="49"/>
                    <a:pt x="16" y="49"/>
                    <a:pt x="16" y="49"/>
                  </a:cubicBezTo>
                  <a:cubicBezTo>
                    <a:pt x="19" y="52"/>
                    <a:pt x="19" y="52"/>
                    <a:pt x="19" y="52"/>
                  </a:cubicBezTo>
                  <a:cubicBezTo>
                    <a:pt x="22" y="58"/>
                    <a:pt x="22" y="58"/>
                    <a:pt x="22" y="58"/>
                  </a:cubicBezTo>
                  <a:cubicBezTo>
                    <a:pt x="22" y="65"/>
                    <a:pt x="22" y="65"/>
                    <a:pt x="22" y="65"/>
                  </a:cubicBezTo>
                  <a:cubicBezTo>
                    <a:pt x="17" y="66"/>
                    <a:pt x="17" y="66"/>
                    <a:pt x="17" y="66"/>
                  </a:cubicBezTo>
                  <a:cubicBezTo>
                    <a:pt x="19" y="71"/>
                    <a:pt x="19" y="71"/>
                    <a:pt x="19" y="71"/>
                  </a:cubicBezTo>
                  <a:cubicBezTo>
                    <a:pt x="17" y="75"/>
                    <a:pt x="17" y="75"/>
                    <a:pt x="17" y="75"/>
                  </a:cubicBezTo>
                  <a:cubicBezTo>
                    <a:pt x="12" y="77"/>
                    <a:pt x="12" y="77"/>
                    <a:pt x="12" y="77"/>
                  </a:cubicBezTo>
                  <a:cubicBezTo>
                    <a:pt x="9" y="90"/>
                    <a:pt x="9" y="90"/>
                    <a:pt x="9" y="90"/>
                  </a:cubicBezTo>
                  <a:cubicBezTo>
                    <a:pt x="2" y="90"/>
                    <a:pt x="2" y="90"/>
                    <a:pt x="2" y="90"/>
                  </a:cubicBezTo>
                  <a:cubicBezTo>
                    <a:pt x="0" y="113"/>
                    <a:pt x="0" y="113"/>
                    <a:pt x="0" y="113"/>
                  </a:cubicBezTo>
                  <a:cubicBezTo>
                    <a:pt x="2" y="119"/>
                    <a:pt x="2" y="119"/>
                    <a:pt x="2" y="119"/>
                  </a:cubicBezTo>
                  <a:cubicBezTo>
                    <a:pt x="1" y="142"/>
                    <a:pt x="1" y="142"/>
                    <a:pt x="1" y="142"/>
                  </a:cubicBezTo>
                  <a:cubicBezTo>
                    <a:pt x="5" y="142"/>
                    <a:pt x="9" y="141"/>
                    <a:pt x="13" y="141"/>
                  </a:cubicBezTo>
                  <a:cubicBezTo>
                    <a:pt x="15" y="141"/>
                    <a:pt x="15" y="139"/>
                    <a:pt x="15" y="138"/>
                  </a:cubicBezTo>
                  <a:cubicBezTo>
                    <a:pt x="18" y="138"/>
                    <a:pt x="17" y="141"/>
                    <a:pt x="20" y="141"/>
                  </a:cubicBezTo>
                  <a:cubicBezTo>
                    <a:pt x="28" y="140"/>
                    <a:pt x="35" y="142"/>
                    <a:pt x="42" y="147"/>
                  </a:cubicBezTo>
                  <a:cubicBezTo>
                    <a:pt x="45" y="150"/>
                    <a:pt x="48" y="153"/>
                    <a:pt x="49" y="157"/>
                  </a:cubicBezTo>
                  <a:cubicBezTo>
                    <a:pt x="49" y="160"/>
                    <a:pt x="50" y="160"/>
                    <a:pt x="53" y="160"/>
                  </a:cubicBezTo>
                  <a:cubicBezTo>
                    <a:pt x="55" y="160"/>
                    <a:pt x="58" y="159"/>
                    <a:pt x="60" y="161"/>
                  </a:cubicBezTo>
                  <a:cubicBezTo>
                    <a:pt x="58" y="162"/>
                    <a:pt x="56" y="162"/>
                    <a:pt x="54" y="162"/>
                  </a:cubicBezTo>
                  <a:cubicBezTo>
                    <a:pt x="53" y="162"/>
                    <a:pt x="51" y="162"/>
                    <a:pt x="52" y="162"/>
                  </a:cubicBezTo>
                  <a:cubicBezTo>
                    <a:pt x="53" y="168"/>
                    <a:pt x="54" y="174"/>
                    <a:pt x="59" y="177"/>
                  </a:cubicBezTo>
                  <a:cubicBezTo>
                    <a:pt x="61" y="178"/>
                    <a:pt x="62" y="178"/>
                    <a:pt x="62" y="176"/>
                  </a:cubicBezTo>
                  <a:cubicBezTo>
                    <a:pt x="63" y="175"/>
                    <a:pt x="63" y="172"/>
                    <a:pt x="66" y="173"/>
                  </a:cubicBezTo>
                  <a:cubicBezTo>
                    <a:pt x="67" y="175"/>
                    <a:pt x="64" y="178"/>
                    <a:pt x="66" y="181"/>
                  </a:cubicBezTo>
                  <a:cubicBezTo>
                    <a:pt x="68" y="179"/>
                    <a:pt x="67" y="178"/>
                    <a:pt x="68" y="176"/>
                  </a:cubicBezTo>
                  <a:cubicBezTo>
                    <a:pt x="69" y="177"/>
                    <a:pt x="68" y="179"/>
                    <a:pt x="69" y="179"/>
                  </a:cubicBezTo>
                  <a:cubicBezTo>
                    <a:pt x="70" y="179"/>
                    <a:pt x="71" y="179"/>
                    <a:pt x="72" y="179"/>
                  </a:cubicBezTo>
                  <a:cubicBezTo>
                    <a:pt x="76" y="180"/>
                    <a:pt x="81" y="180"/>
                    <a:pt x="85" y="177"/>
                  </a:cubicBezTo>
                  <a:cubicBezTo>
                    <a:pt x="88" y="175"/>
                    <a:pt x="89" y="179"/>
                    <a:pt x="91" y="178"/>
                  </a:cubicBezTo>
                  <a:cubicBezTo>
                    <a:pt x="94" y="176"/>
                    <a:pt x="97" y="177"/>
                    <a:pt x="100" y="176"/>
                  </a:cubicBezTo>
                  <a:cubicBezTo>
                    <a:pt x="102" y="176"/>
                    <a:pt x="105" y="175"/>
                    <a:pt x="106" y="172"/>
                  </a:cubicBezTo>
                  <a:cubicBezTo>
                    <a:pt x="106" y="171"/>
                    <a:pt x="107" y="172"/>
                    <a:pt x="107" y="172"/>
                  </a:cubicBezTo>
                  <a:cubicBezTo>
                    <a:pt x="114" y="163"/>
                    <a:pt x="114" y="163"/>
                    <a:pt x="114" y="163"/>
                  </a:cubicBezTo>
                  <a:cubicBezTo>
                    <a:pt x="114" y="151"/>
                    <a:pt x="114" y="151"/>
                    <a:pt x="114" y="151"/>
                  </a:cubicBezTo>
                  <a:cubicBezTo>
                    <a:pt x="126" y="138"/>
                    <a:pt x="126" y="138"/>
                    <a:pt x="126" y="138"/>
                  </a:cubicBezTo>
                  <a:cubicBezTo>
                    <a:pt x="130" y="138"/>
                    <a:pt x="130" y="138"/>
                    <a:pt x="130" y="138"/>
                  </a:cubicBezTo>
                  <a:cubicBezTo>
                    <a:pt x="131" y="132"/>
                    <a:pt x="131" y="132"/>
                    <a:pt x="131" y="132"/>
                  </a:cubicBezTo>
                  <a:cubicBezTo>
                    <a:pt x="138" y="128"/>
                    <a:pt x="138" y="128"/>
                    <a:pt x="138" y="128"/>
                  </a:cubicBezTo>
                  <a:cubicBezTo>
                    <a:pt x="138" y="131"/>
                    <a:pt x="138" y="131"/>
                    <a:pt x="138" y="131"/>
                  </a:cubicBezTo>
                  <a:cubicBezTo>
                    <a:pt x="144" y="131"/>
                    <a:pt x="144" y="131"/>
                    <a:pt x="144" y="131"/>
                  </a:cubicBezTo>
                  <a:cubicBezTo>
                    <a:pt x="146" y="125"/>
                    <a:pt x="146" y="125"/>
                    <a:pt x="146" y="125"/>
                  </a:cubicBezTo>
                  <a:cubicBezTo>
                    <a:pt x="152" y="134"/>
                    <a:pt x="152" y="134"/>
                    <a:pt x="152" y="134"/>
                  </a:cubicBezTo>
                  <a:cubicBezTo>
                    <a:pt x="155" y="135"/>
                    <a:pt x="155" y="135"/>
                    <a:pt x="155" y="135"/>
                  </a:cubicBezTo>
                  <a:cubicBezTo>
                    <a:pt x="155" y="138"/>
                    <a:pt x="155" y="138"/>
                    <a:pt x="155" y="138"/>
                  </a:cubicBezTo>
                  <a:cubicBezTo>
                    <a:pt x="162" y="138"/>
                    <a:pt x="162" y="138"/>
                    <a:pt x="162" y="138"/>
                  </a:cubicBezTo>
                  <a:cubicBezTo>
                    <a:pt x="165" y="129"/>
                    <a:pt x="165" y="129"/>
                    <a:pt x="165" y="129"/>
                  </a:cubicBezTo>
                  <a:cubicBezTo>
                    <a:pt x="170" y="127"/>
                    <a:pt x="170" y="127"/>
                    <a:pt x="170" y="127"/>
                  </a:cubicBezTo>
                  <a:cubicBezTo>
                    <a:pt x="170" y="119"/>
                    <a:pt x="170" y="119"/>
                    <a:pt x="170" y="119"/>
                  </a:cubicBezTo>
                  <a:cubicBezTo>
                    <a:pt x="176" y="109"/>
                    <a:pt x="176" y="109"/>
                    <a:pt x="176" y="109"/>
                  </a:cubicBezTo>
                  <a:cubicBezTo>
                    <a:pt x="176" y="102"/>
                    <a:pt x="176" y="102"/>
                    <a:pt x="176" y="102"/>
                  </a:cubicBezTo>
                  <a:cubicBezTo>
                    <a:pt x="186" y="96"/>
                    <a:pt x="186" y="96"/>
                    <a:pt x="186" y="96"/>
                  </a:cubicBezTo>
                  <a:cubicBezTo>
                    <a:pt x="188" y="85"/>
                    <a:pt x="188" y="85"/>
                    <a:pt x="188" y="85"/>
                  </a:cubicBezTo>
                  <a:cubicBezTo>
                    <a:pt x="194" y="81"/>
                    <a:pt x="194" y="81"/>
                    <a:pt x="194" y="81"/>
                  </a:cubicBezTo>
                  <a:cubicBezTo>
                    <a:pt x="194" y="73"/>
                    <a:pt x="194" y="73"/>
                    <a:pt x="194" y="73"/>
                  </a:cubicBezTo>
                  <a:cubicBezTo>
                    <a:pt x="199" y="70"/>
                    <a:pt x="199" y="70"/>
                    <a:pt x="199" y="70"/>
                  </a:cubicBezTo>
                  <a:cubicBezTo>
                    <a:pt x="204" y="53"/>
                    <a:pt x="204" y="53"/>
                    <a:pt x="204" y="53"/>
                  </a:cubicBezTo>
                  <a:cubicBezTo>
                    <a:pt x="208" y="49"/>
                    <a:pt x="208" y="49"/>
                    <a:pt x="208" y="49"/>
                  </a:cubicBezTo>
                  <a:cubicBezTo>
                    <a:pt x="212" y="50"/>
                    <a:pt x="212" y="50"/>
                    <a:pt x="212" y="50"/>
                  </a:cubicBezTo>
                  <a:cubicBezTo>
                    <a:pt x="220" y="44"/>
                    <a:pt x="220" y="44"/>
                    <a:pt x="220" y="44"/>
                  </a:cubicBezTo>
                  <a:cubicBezTo>
                    <a:pt x="218" y="40"/>
                    <a:pt x="218" y="40"/>
                    <a:pt x="218" y="40"/>
                  </a:cubicBezTo>
                  <a:cubicBezTo>
                    <a:pt x="221" y="33"/>
                    <a:pt x="221" y="33"/>
                    <a:pt x="221" y="33"/>
                  </a:cubicBezTo>
                  <a:cubicBezTo>
                    <a:pt x="221" y="32"/>
                    <a:pt x="221" y="32"/>
                    <a:pt x="221" y="32"/>
                  </a:cubicBezTo>
                  <a:cubicBezTo>
                    <a:pt x="217" y="28"/>
                    <a:pt x="217" y="28"/>
                    <a:pt x="217" y="28"/>
                  </a:cubicBezTo>
                  <a:cubicBezTo>
                    <a:pt x="212" y="28"/>
                    <a:pt x="212" y="28"/>
                    <a:pt x="212" y="28"/>
                  </a:cubicBezTo>
                  <a:cubicBezTo>
                    <a:pt x="210" y="15"/>
                    <a:pt x="210" y="15"/>
                    <a:pt x="210" y="15"/>
                  </a:cubicBezTo>
                  <a:cubicBezTo>
                    <a:pt x="202" y="3"/>
                    <a:pt x="202" y="3"/>
                    <a:pt x="202" y="3"/>
                  </a:cubicBezTo>
                  <a:lnTo>
                    <a:pt x="189" y="7"/>
                  </a:lnTo>
                  <a:close/>
                </a:path>
              </a:pathLst>
            </a:custGeom>
            <a:grpFill/>
            <a:ln w="7938" cap="rnd">
              <a:solidFill>
                <a:srgbClr val="E7E6E6"/>
              </a:solidFill>
              <a:prstDash val="solid"/>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a:noFill/>
                </a:ln>
                <a:solidFill>
                  <a:prstClr val="black"/>
                </a:solidFill>
                <a:effectLst/>
                <a:uLnTx/>
                <a:uFillTx/>
              </a:endParaRPr>
            </a:p>
          </p:txBody>
        </p:sp>
        <p:sp>
          <p:nvSpPr>
            <p:cNvPr id="64" name="Freeform 29">
              <a:extLst>
                <a:ext uri="{FF2B5EF4-FFF2-40B4-BE49-F238E27FC236}">
                  <a16:creationId xmlns:a16="http://schemas.microsoft.com/office/drawing/2014/main" id="{48AE4196-6A10-7C7C-9F57-5E5038C96F48}"/>
                </a:ext>
              </a:extLst>
            </p:cNvPr>
            <p:cNvSpPr>
              <a:spLocks/>
            </p:cNvSpPr>
            <p:nvPr/>
          </p:nvSpPr>
          <p:spPr bwMode="auto">
            <a:xfrm>
              <a:off x="7585075" y="2220913"/>
              <a:ext cx="1108075" cy="868363"/>
            </a:xfrm>
            <a:custGeom>
              <a:avLst/>
              <a:gdLst>
                <a:gd name="T0" fmla="*/ 2147483646 w 291"/>
                <a:gd name="T1" fmla="*/ 2147483646 h 228"/>
                <a:gd name="T2" fmla="*/ 2147483646 w 291"/>
                <a:gd name="T3" fmla="*/ 2147483646 h 228"/>
                <a:gd name="T4" fmla="*/ 2147483646 w 291"/>
                <a:gd name="T5" fmla="*/ 1929232175 h 228"/>
                <a:gd name="T6" fmla="*/ 2147483646 w 291"/>
                <a:gd name="T7" fmla="*/ 1319999358 h 228"/>
                <a:gd name="T8" fmla="*/ 2147483646 w 291"/>
                <a:gd name="T9" fmla="*/ 1015386758 h 228"/>
                <a:gd name="T10" fmla="*/ 2147483646 w 291"/>
                <a:gd name="T11" fmla="*/ 913845416 h 228"/>
                <a:gd name="T12" fmla="*/ 2147483646 w 291"/>
                <a:gd name="T13" fmla="*/ 870332051 h 228"/>
                <a:gd name="T14" fmla="*/ 2147483646 w 291"/>
                <a:gd name="T15" fmla="*/ 783297703 h 228"/>
                <a:gd name="T16" fmla="*/ 2147483646 w 291"/>
                <a:gd name="T17" fmla="*/ 725273535 h 228"/>
                <a:gd name="T18" fmla="*/ 2147483646 w 291"/>
                <a:gd name="T19" fmla="*/ 594725823 h 228"/>
                <a:gd name="T20" fmla="*/ 2147483646 w 291"/>
                <a:gd name="T21" fmla="*/ 420660936 h 228"/>
                <a:gd name="T22" fmla="*/ 2147483646 w 291"/>
                <a:gd name="T23" fmla="*/ 145054707 h 228"/>
                <a:gd name="T24" fmla="*/ 2147483646 w 291"/>
                <a:gd name="T25" fmla="*/ 246592240 h 228"/>
                <a:gd name="T26" fmla="*/ 2147483646 w 291"/>
                <a:gd name="T27" fmla="*/ 101537533 h 228"/>
                <a:gd name="T28" fmla="*/ 2147483646 w 291"/>
                <a:gd name="T29" fmla="*/ 0 h 228"/>
                <a:gd name="T30" fmla="*/ 1957427815 w 291"/>
                <a:gd name="T31" fmla="*/ 768790709 h 228"/>
                <a:gd name="T32" fmla="*/ 1522445548 w 291"/>
                <a:gd name="T33" fmla="*/ 1160441465 h 228"/>
                <a:gd name="T34" fmla="*/ 1101959645 w 291"/>
                <a:gd name="T35" fmla="*/ 1247472004 h 228"/>
                <a:gd name="T36" fmla="*/ 1087459474 w 291"/>
                <a:gd name="T37" fmla="*/ 2016266522 h 228"/>
                <a:gd name="T38" fmla="*/ 1014962430 w 291"/>
                <a:gd name="T39" fmla="*/ 2147483646 h 228"/>
                <a:gd name="T40" fmla="*/ 898968682 w 291"/>
                <a:gd name="T41" fmla="*/ 2147483646 h 228"/>
                <a:gd name="T42" fmla="*/ 318988519 w 291"/>
                <a:gd name="T43" fmla="*/ 2147483646 h 228"/>
                <a:gd name="T44" fmla="*/ 231991304 w 291"/>
                <a:gd name="T45" fmla="*/ 2147483646 h 228"/>
                <a:gd name="T46" fmla="*/ 29000341 w 291"/>
                <a:gd name="T47" fmla="*/ 2147483646 h 228"/>
                <a:gd name="T48" fmla="*/ 14500170 w 291"/>
                <a:gd name="T49" fmla="*/ 2147483646 h 228"/>
                <a:gd name="T50" fmla="*/ 0 w 291"/>
                <a:gd name="T51" fmla="*/ 2147483646 h 228"/>
                <a:gd name="T52" fmla="*/ 115997556 w 291"/>
                <a:gd name="T53" fmla="*/ 2147483646 h 228"/>
                <a:gd name="T54" fmla="*/ 304488348 w 291"/>
                <a:gd name="T55" fmla="*/ 2147483646 h 228"/>
                <a:gd name="T56" fmla="*/ 231991304 w 291"/>
                <a:gd name="T57" fmla="*/ 2147483646 h 228"/>
                <a:gd name="T58" fmla="*/ 231991304 w 291"/>
                <a:gd name="T59" fmla="*/ 2147483646 h 228"/>
                <a:gd name="T60" fmla="*/ 449482437 w 291"/>
                <a:gd name="T61" fmla="*/ 2147483646 h 228"/>
                <a:gd name="T62" fmla="*/ 478482778 w 291"/>
                <a:gd name="T63" fmla="*/ 2147483646 h 228"/>
                <a:gd name="T64" fmla="*/ 521979481 w 291"/>
                <a:gd name="T65" fmla="*/ 2147483646 h 228"/>
                <a:gd name="T66" fmla="*/ 579980163 w 291"/>
                <a:gd name="T67" fmla="*/ 2147483646 h 228"/>
                <a:gd name="T68" fmla="*/ 507483119 w 291"/>
                <a:gd name="T69" fmla="*/ 2147483646 h 228"/>
                <a:gd name="T70" fmla="*/ 594480334 w 291"/>
                <a:gd name="T71" fmla="*/ 2147483646 h 228"/>
                <a:gd name="T72" fmla="*/ 594480334 w 291"/>
                <a:gd name="T73" fmla="*/ 2147483646 h 228"/>
                <a:gd name="T74" fmla="*/ 710474082 w 291"/>
                <a:gd name="T75" fmla="*/ 2147483646 h 228"/>
                <a:gd name="T76" fmla="*/ 927965215 w 291"/>
                <a:gd name="T77" fmla="*/ 2147483646 h 228"/>
                <a:gd name="T78" fmla="*/ 927965215 w 291"/>
                <a:gd name="T79" fmla="*/ 2147483646 h 228"/>
                <a:gd name="T80" fmla="*/ 1058462941 w 291"/>
                <a:gd name="T81" fmla="*/ 2147483646 h 228"/>
                <a:gd name="T82" fmla="*/ 1058462941 w 291"/>
                <a:gd name="T83" fmla="*/ 2147483646 h 228"/>
                <a:gd name="T84" fmla="*/ 1246953733 w 291"/>
                <a:gd name="T85" fmla="*/ 2147483646 h 228"/>
                <a:gd name="T86" fmla="*/ 1319450778 w 291"/>
                <a:gd name="T87" fmla="*/ 2147483646 h 228"/>
                <a:gd name="T88" fmla="*/ 1362951289 w 291"/>
                <a:gd name="T89" fmla="*/ 2147483646 h 228"/>
                <a:gd name="T90" fmla="*/ 1435448334 w 291"/>
                <a:gd name="T91" fmla="*/ 2147483646 h 228"/>
                <a:gd name="T92" fmla="*/ 1652939467 w 291"/>
                <a:gd name="T93" fmla="*/ 2147483646 h 228"/>
                <a:gd name="T94" fmla="*/ 1812433726 w 291"/>
                <a:gd name="T95" fmla="*/ 2147483646 h 228"/>
                <a:gd name="T96" fmla="*/ 2044425030 w 291"/>
                <a:gd name="T97" fmla="*/ 2147483646 h 228"/>
                <a:gd name="T98" fmla="*/ 2147483646 w 291"/>
                <a:gd name="T99" fmla="*/ 2147483646 h 228"/>
                <a:gd name="T100" fmla="*/ 2147483646 w 291"/>
                <a:gd name="T101" fmla="*/ 2147483646 h 228"/>
                <a:gd name="T102" fmla="*/ 2147483646 w 291"/>
                <a:gd name="T103" fmla="*/ 2147483646 h 228"/>
                <a:gd name="T104" fmla="*/ 2147483646 w 291"/>
                <a:gd name="T105" fmla="*/ 2147483646 h 228"/>
                <a:gd name="T106" fmla="*/ 2147483646 w 291"/>
                <a:gd name="T107" fmla="*/ 2147483646 h 228"/>
                <a:gd name="T108" fmla="*/ 2147483646 w 291"/>
                <a:gd name="T109" fmla="*/ 2147483646 h 228"/>
                <a:gd name="T110" fmla="*/ 2147483646 w 291"/>
                <a:gd name="T111" fmla="*/ 2147483646 h 228"/>
                <a:gd name="T112" fmla="*/ 2147483646 w 291"/>
                <a:gd name="T113" fmla="*/ 2147483646 h 228"/>
                <a:gd name="T114" fmla="*/ 2147483646 w 291"/>
                <a:gd name="T115" fmla="*/ 2147483646 h 228"/>
                <a:gd name="T116" fmla="*/ 2147483646 w 291"/>
                <a:gd name="T117" fmla="*/ 2147483646 h 22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91" h="228">
                  <a:moveTo>
                    <a:pt x="248" y="175"/>
                  </a:moveTo>
                  <a:cubicBezTo>
                    <a:pt x="262" y="152"/>
                    <a:pt x="262" y="152"/>
                    <a:pt x="262" y="152"/>
                  </a:cubicBezTo>
                  <a:cubicBezTo>
                    <a:pt x="283" y="133"/>
                    <a:pt x="283" y="133"/>
                    <a:pt x="283" y="133"/>
                  </a:cubicBezTo>
                  <a:cubicBezTo>
                    <a:pt x="284" y="91"/>
                    <a:pt x="284" y="91"/>
                    <a:pt x="284" y="91"/>
                  </a:cubicBezTo>
                  <a:cubicBezTo>
                    <a:pt x="287" y="70"/>
                    <a:pt x="287" y="70"/>
                    <a:pt x="287" y="70"/>
                  </a:cubicBezTo>
                  <a:cubicBezTo>
                    <a:pt x="291" y="63"/>
                    <a:pt x="291" y="63"/>
                    <a:pt x="291" y="63"/>
                  </a:cubicBezTo>
                  <a:cubicBezTo>
                    <a:pt x="291" y="63"/>
                    <a:pt x="284" y="60"/>
                    <a:pt x="284" y="60"/>
                  </a:cubicBezTo>
                  <a:cubicBezTo>
                    <a:pt x="284" y="60"/>
                    <a:pt x="280" y="54"/>
                    <a:pt x="280" y="54"/>
                  </a:cubicBezTo>
                  <a:cubicBezTo>
                    <a:pt x="282" y="50"/>
                    <a:pt x="282" y="50"/>
                    <a:pt x="282" y="50"/>
                  </a:cubicBezTo>
                  <a:cubicBezTo>
                    <a:pt x="277" y="41"/>
                    <a:pt x="277" y="41"/>
                    <a:pt x="277" y="41"/>
                  </a:cubicBezTo>
                  <a:cubicBezTo>
                    <a:pt x="277" y="29"/>
                    <a:pt x="277" y="29"/>
                    <a:pt x="277" y="29"/>
                  </a:cubicBezTo>
                  <a:cubicBezTo>
                    <a:pt x="273" y="10"/>
                    <a:pt x="273" y="10"/>
                    <a:pt x="273" y="10"/>
                  </a:cubicBezTo>
                  <a:cubicBezTo>
                    <a:pt x="258" y="17"/>
                    <a:pt x="258" y="17"/>
                    <a:pt x="258" y="17"/>
                  </a:cubicBezTo>
                  <a:cubicBezTo>
                    <a:pt x="247" y="7"/>
                    <a:pt x="247" y="7"/>
                    <a:pt x="247" y="7"/>
                  </a:cubicBezTo>
                  <a:cubicBezTo>
                    <a:pt x="218" y="0"/>
                    <a:pt x="218" y="0"/>
                    <a:pt x="218" y="0"/>
                  </a:cubicBezTo>
                  <a:cubicBezTo>
                    <a:pt x="135" y="53"/>
                    <a:pt x="135" y="53"/>
                    <a:pt x="135" y="53"/>
                  </a:cubicBezTo>
                  <a:cubicBezTo>
                    <a:pt x="105" y="80"/>
                    <a:pt x="105" y="80"/>
                    <a:pt x="105" y="80"/>
                  </a:cubicBezTo>
                  <a:cubicBezTo>
                    <a:pt x="76" y="86"/>
                    <a:pt x="76" y="86"/>
                    <a:pt x="76" y="86"/>
                  </a:cubicBezTo>
                  <a:cubicBezTo>
                    <a:pt x="75" y="139"/>
                    <a:pt x="75" y="139"/>
                    <a:pt x="75" y="139"/>
                  </a:cubicBezTo>
                  <a:cubicBezTo>
                    <a:pt x="70" y="152"/>
                    <a:pt x="70" y="152"/>
                    <a:pt x="70" y="152"/>
                  </a:cubicBezTo>
                  <a:cubicBezTo>
                    <a:pt x="62" y="159"/>
                    <a:pt x="62" y="159"/>
                    <a:pt x="62" y="159"/>
                  </a:cubicBezTo>
                  <a:cubicBezTo>
                    <a:pt x="22" y="160"/>
                    <a:pt x="22" y="160"/>
                    <a:pt x="22" y="160"/>
                  </a:cubicBezTo>
                  <a:cubicBezTo>
                    <a:pt x="16" y="167"/>
                    <a:pt x="16" y="167"/>
                    <a:pt x="16" y="167"/>
                  </a:cubicBezTo>
                  <a:cubicBezTo>
                    <a:pt x="2" y="167"/>
                    <a:pt x="2" y="167"/>
                    <a:pt x="2" y="167"/>
                  </a:cubicBezTo>
                  <a:cubicBezTo>
                    <a:pt x="1" y="172"/>
                    <a:pt x="1" y="172"/>
                    <a:pt x="1" y="172"/>
                  </a:cubicBezTo>
                  <a:cubicBezTo>
                    <a:pt x="0" y="175"/>
                    <a:pt x="0" y="175"/>
                    <a:pt x="0" y="175"/>
                  </a:cubicBezTo>
                  <a:cubicBezTo>
                    <a:pt x="8" y="190"/>
                    <a:pt x="8" y="190"/>
                    <a:pt x="8" y="190"/>
                  </a:cubicBezTo>
                  <a:cubicBezTo>
                    <a:pt x="21" y="197"/>
                    <a:pt x="21" y="197"/>
                    <a:pt x="21" y="197"/>
                  </a:cubicBezTo>
                  <a:cubicBezTo>
                    <a:pt x="16" y="197"/>
                    <a:pt x="16" y="197"/>
                    <a:pt x="16" y="197"/>
                  </a:cubicBezTo>
                  <a:cubicBezTo>
                    <a:pt x="16" y="202"/>
                    <a:pt x="16" y="202"/>
                    <a:pt x="16" y="202"/>
                  </a:cubicBezTo>
                  <a:cubicBezTo>
                    <a:pt x="31" y="211"/>
                    <a:pt x="31" y="211"/>
                    <a:pt x="31" y="211"/>
                  </a:cubicBezTo>
                  <a:cubicBezTo>
                    <a:pt x="33" y="211"/>
                    <a:pt x="33" y="211"/>
                    <a:pt x="33" y="211"/>
                  </a:cubicBezTo>
                  <a:cubicBezTo>
                    <a:pt x="36" y="209"/>
                    <a:pt x="36" y="209"/>
                    <a:pt x="36" y="209"/>
                  </a:cubicBezTo>
                  <a:cubicBezTo>
                    <a:pt x="40" y="215"/>
                    <a:pt x="40" y="215"/>
                    <a:pt x="40" y="215"/>
                  </a:cubicBezTo>
                  <a:cubicBezTo>
                    <a:pt x="35" y="216"/>
                    <a:pt x="35" y="216"/>
                    <a:pt x="35" y="216"/>
                  </a:cubicBezTo>
                  <a:cubicBezTo>
                    <a:pt x="41" y="224"/>
                    <a:pt x="41" y="224"/>
                    <a:pt x="41" y="224"/>
                  </a:cubicBezTo>
                  <a:cubicBezTo>
                    <a:pt x="41" y="218"/>
                    <a:pt x="41" y="218"/>
                    <a:pt x="41" y="218"/>
                  </a:cubicBezTo>
                  <a:cubicBezTo>
                    <a:pt x="49" y="215"/>
                    <a:pt x="49" y="215"/>
                    <a:pt x="49" y="215"/>
                  </a:cubicBezTo>
                  <a:cubicBezTo>
                    <a:pt x="64" y="228"/>
                    <a:pt x="64" y="228"/>
                    <a:pt x="64" y="228"/>
                  </a:cubicBezTo>
                  <a:cubicBezTo>
                    <a:pt x="64" y="213"/>
                    <a:pt x="64" y="213"/>
                    <a:pt x="64" y="213"/>
                  </a:cubicBezTo>
                  <a:cubicBezTo>
                    <a:pt x="73" y="204"/>
                    <a:pt x="73" y="204"/>
                    <a:pt x="73" y="204"/>
                  </a:cubicBezTo>
                  <a:cubicBezTo>
                    <a:pt x="73" y="195"/>
                    <a:pt x="73" y="195"/>
                    <a:pt x="73" y="195"/>
                  </a:cubicBezTo>
                  <a:cubicBezTo>
                    <a:pt x="86" y="189"/>
                    <a:pt x="86" y="189"/>
                    <a:pt x="86" y="189"/>
                  </a:cubicBezTo>
                  <a:cubicBezTo>
                    <a:pt x="91" y="190"/>
                    <a:pt x="91" y="190"/>
                    <a:pt x="91" y="190"/>
                  </a:cubicBezTo>
                  <a:cubicBezTo>
                    <a:pt x="94" y="190"/>
                    <a:pt x="94" y="190"/>
                    <a:pt x="94" y="190"/>
                  </a:cubicBezTo>
                  <a:cubicBezTo>
                    <a:pt x="99" y="187"/>
                    <a:pt x="99" y="187"/>
                    <a:pt x="99" y="187"/>
                  </a:cubicBezTo>
                  <a:cubicBezTo>
                    <a:pt x="114" y="191"/>
                    <a:pt x="114" y="191"/>
                    <a:pt x="114" y="191"/>
                  </a:cubicBezTo>
                  <a:cubicBezTo>
                    <a:pt x="125" y="204"/>
                    <a:pt x="125" y="204"/>
                    <a:pt x="125" y="204"/>
                  </a:cubicBezTo>
                  <a:cubicBezTo>
                    <a:pt x="141" y="197"/>
                    <a:pt x="141" y="197"/>
                    <a:pt x="141" y="197"/>
                  </a:cubicBezTo>
                  <a:cubicBezTo>
                    <a:pt x="162" y="207"/>
                    <a:pt x="162" y="207"/>
                    <a:pt x="162" y="207"/>
                  </a:cubicBezTo>
                  <a:cubicBezTo>
                    <a:pt x="175" y="207"/>
                    <a:pt x="175" y="207"/>
                    <a:pt x="175" y="207"/>
                  </a:cubicBezTo>
                  <a:cubicBezTo>
                    <a:pt x="183" y="200"/>
                    <a:pt x="183" y="200"/>
                    <a:pt x="183" y="200"/>
                  </a:cubicBezTo>
                  <a:cubicBezTo>
                    <a:pt x="192" y="197"/>
                    <a:pt x="192" y="197"/>
                    <a:pt x="192" y="197"/>
                  </a:cubicBezTo>
                  <a:cubicBezTo>
                    <a:pt x="210" y="197"/>
                    <a:pt x="210" y="197"/>
                    <a:pt x="210" y="197"/>
                  </a:cubicBezTo>
                  <a:cubicBezTo>
                    <a:pt x="226" y="203"/>
                    <a:pt x="226" y="203"/>
                    <a:pt x="226" y="203"/>
                  </a:cubicBezTo>
                  <a:cubicBezTo>
                    <a:pt x="235" y="194"/>
                    <a:pt x="235" y="194"/>
                    <a:pt x="235" y="194"/>
                  </a:cubicBezTo>
                  <a:cubicBezTo>
                    <a:pt x="248" y="190"/>
                    <a:pt x="248" y="190"/>
                    <a:pt x="248" y="190"/>
                  </a:cubicBezTo>
                  <a:cubicBezTo>
                    <a:pt x="245" y="176"/>
                    <a:pt x="245" y="176"/>
                    <a:pt x="245" y="176"/>
                  </a:cubicBezTo>
                  <a:lnTo>
                    <a:pt x="248" y="175"/>
                  </a:lnTo>
                  <a:close/>
                </a:path>
              </a:pathLst>
            </a:custGeom>
            <a:grpFill/>
            <a:ln w="7938" cap="rnd">
              <a:solidFill>
                <a:srgbClr val="E7E6E6"/>
              </a:solidFill>
              <a:prstDash val="solid"/>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a:noFill/>
                </a:ln>
                <a:solidFill>
                  <a:prstClr val="black"/>
                </a:solidFill>
                <a:effectLst/>
                <a:uLnTx/>
                <a:uFillTx/>
              </a:endParaRPr>
            </a:p>
          </p:txBody>
        </p:sp>
        <p:sp>
          <p:nvSpPr>
            <p:cNvPr id="65" name="Freeform 30">
              <a:extLst>
                <a:ext uri="{FF2B5EF4-FFF2-40B4-BE49-F238E27FC236}">
                  <a16:creationId xmlns:a16="http://schemas.microsoft.com/office/drawing/2014/main" id="{8249C64B-BDBA-CA08-3000-45EA4D7F9853}"/>
                </a:ext>
              </a:extLst>
            </p:cNvPr>
            <p:cNvSpPr>
              <a:spLocks/>
            </p:cNvSpPr>
            <p:nvPr/>
          </p:nvSpPr>
          <p:spPr bwMode="auto">
            <a:xfrm>
              <a:off x="8396288" y="5119687"/>
              <a:ext cx="942975" cy="914400"/>
            </a:xfrm>
            <a:custGeom>
              <a:avLst/>
              <a:gdLst>
                <a:gd name="T0" fmla="*/ 1344560676 w 248"/>
                <a:gd name="T1" fmla="*/ 2147483646 h 240"/>
                <a:gd name="T2" fmla="*/ 1373473506 w 248"/>
                <a:gd name="T3" fmla="*/ 2147483646 h 240"/>
                <a:gd name="T4" fmla="*/ 1416846554 w 248"/>
                <a:gd name="T5" fmla="*/ 2147483646 h 240"/>
                <a:gd name="T6" fmla="*/ 1503592649 w 248"/>
                <a:gd name="T7" fmla="*/ 2147483646 h 240"/>
                <a:gd name="T8" fmla="*/ 1503592649 w 248"/>
                <a:gd name="T9" fmla="*/ 2147483646 h 240"/>
                <a:gd name="T10" fmla="*/ 1633711792 w 248"/>
                <a:gd name="T11" fmla="*/ 2147483646 h 240"/>
                <a:gd name="T12" fmla="*/ 1720457888 w 248"/>
                <a:gd name="T13" fmla="*/ 2147483646 h 240"/>
                <a:gd name="T14" fmla="*/ 1763830935 w 248"/>
                <a:gd name="T15" fmla="*/ 2147483646 h 240"/>
                <a:gd name="T16" fmla="*/ 1836116813 w 248"/>
                <a:gd name="T17" fmla="*/ 2147483646 h 240"/>
                <a:gd name="T18" fmla="*/ 1893950078 w 248"/>
                <a:gd name="T19" fmla="*/ 2147483646 h 240"/>
                <a:gd name="T20" fmla="*/ 1980696174 w 248"/>
                <a:gd name="T21" fmla="*/ 2147483646 h 240"/>
                <a:gd name="T22" fmla="*/ 2081898684 w 248"/>
                <a:gd name="T23" fmla="*/ 2147483646 h 240"/>
                <a:gd name="T24" fmla="*/ 2147483646 w 248"/>
                <a:gd name="T25" fmla="*/ 2147483646 h 240"/>
                <a:gd name="T26" fmla="*/ 2147483646 w 248"/>
                <a:gd name="T27" fmla="*/ 1422577800 h 240"/>
                <a:gd name="T28" fmla="*/ 2147483646 w 248"/>
                <a:gd name="T29" fmla="*/ 1408061700 h 240"/>
                <a:gd name="T30" fmla="*/ 2147483646 w 248"/>
                <a:gd name="T31" fmla="*/ 377418600 h 240"/>
                <a:gd name="T32" fmla="*/ 2147483646 w 248"/>
                <a:gd name="T33" fmla="*/ 290322000 h 240"/>
                <a:gd name="T34" fmla="*/ 2147483646 w 248"/>
                <a:gd name="T35" fmla="*/ 420966900 h 240"/>
                <a:gd name="T36" fmla="*/ 2147483646 w 248"/>
                <a:gd name="T37" fmla="*/ 275805900 h 240"/>
                <a:gd name="T38" fmla="*/ 2147483646 w 248"/>
                <a:gd name="T39" fmla="*/ 275805900 h 240"/>
                <a:gd name="T40" fmla="*/ 2147483646 w 248"/>
                <a:gd name="T41" fmla="*/ 304838100 h 240"/>
                <a:gd name="T42" fmla="*/ 2147483646 w 248"/>
                <a:gd name="T43" fmla="*/ 217741500 h 240"/>
                <a:gd name="T44" fmla="*/ 2147483646 w 248"/>
                <a:gd name="T45" fmla="*/ 217741500 h 240"/>
                <a:gd name="T46" fmla="*/ 2147483646 w 248"/>
                <a:gd name="T47" fmla="*/ 159677100 h 240"/>
                <a:gd name="T48" fmla="*/ 2147483646 w 248"/>
                <a:gd name="T49" fmla="*/ 130644900 h 240"/>
                <a:gd name="T50" fmla="*/ 2147483646 w 248"/>
                <a:gd name="T51" fmla="*/ 188709300 h 240"/>
                <a:gd name="T52" fmla="*/ 2147483646 w 248"/>
                <a:gd name="T53" fmla="*/ 290322000 h 240"/>
                <a:gd name="T54" fmla="*/ 2147483646 w 248"/>
                <a:gd name="T55" fmla="*/ 290322000 h 240"/>
                <a:gd name="T56" fmla="*/ 2147483646 w 248"/>
                <a:gd name="T57" fmla="*/ 232257600 h 240"/>
                <a:gd name="T58" fmla="*/ 1879489861 w 248"/>
                <a:gd name="T59" fmla="*/ 232257600 h 240"/>
                <a:gd name="T60" fmla="*/ 1763830935 w 248"/>
                <a:gd name="T61" fmla="*/ 116128800 h 240"/>
                <a:gd name="T62" fmla="*/ 578306035 w 248"/>
                <a:gd name="T63" fmla="*/ 116128800 h 240"/>
                <a:gd name="T64" fmla="*/ 433730477 w 248"/>
                <a:gd name="T65" fmla="*/ 0 h 240"/>
                <a:gd name="T66" fmla="*/ 332524164 w 248"/>
                <a:gd name="T67" fmla="*/ 0 h 240"/>
                <a:gd name="T68" fmla="*/ 202405021 w 248"/>
                <a:gd name="T69" fmla="*/ 87096600 h 240"/>
                <a:gd name="T70" fmla="*/ 144575558 w 248"/>
                <a:gd name="T71" fmla="*/ 58064400 h 240"/>
                <a:gd name="T72" fmla="*/ 86746095 w 248"/>
                <a:gd name="T73" fmla="*/ 29032200 h 240"/>
                <a:gd name="T74" fmla="*/ 28916633 w 248"/>
                <a:gd name="T75" fmla="*/ 72580500 h 240"/>
                <a:gd name="T76" fmla="*/ 28916633 w 248"/>
                <a:gd name="T77" fmla="*/ 72580500 h 240"/>
                <a:gd name="T78" fmla="*/ 28916633 w 248"/>
                <a:gd name="T79" fmla="*/ 87096600 h 240"/>
                <a:gd name="T80" fmla="*/ 28916633 w 248"/>
                <a:gd name="T81" fmla="*/ 261289800 h 240"/>
                <a:gd name="T82" fmla="*/ 43373048 w 248"/>
                <a:gd name="T83" fmla="*/ 290322000 h 240"/>
                <a:gd name="T84" fmla="*/ 57829463 w 248"/>
                <a:gd name="T85" fmla="*/ 348386400 h 240"/>
                <a:gd name="T86" fmla="*/ 173492191 w 248"/>
                <a:gd name="T87" fmla="*/ 508063500 h 240"/>
                <a:gd name="T88" fmla="*/ 303611334 w 248"/>
                <a:gd name="T89" fmla="*/ 740321100 h 240"/>
                <a:gd name="T90" fmla="*/ 419270259 w 248"/>
                <a:gd name="T91" fmla="*/ 929030400 h 240"/>
                <a:gd name="T92" fmla="*/ 419270259 w 248"/>
                <a:gd name="T93" fmla="*/ 1001610900 h 240"/>
                <a:gd name="T94" fmla="*/ 607218865 w 248"/>
                <a:gd name="T95" fmla="*/ 1335481200 h 240"/>
                <a:gd name="T96" fmla="*/ 693964961 w 248"/>
                <a:gd name="T97" fmla="*/ 1466126100 h 240"/>
                <a:gd name="T98" fmla="*/ 766254641 w 248"/>
                <a:gd name="T99" fmla="*/ 1698383700 h 240"/>
                <a:gd name="T100" fmla="*/ 766254641 w 248"/>
                <a:gd name="T101" fmla="*/ 1843544700 h 240"/>
                <a:gd name="T102" fmla="*/ 766254641 w 248"/>
                <a:gd name="T103" fmla="*/ 2003221800 h 240"/>
                <a:gd name="T104" fmla="*/ 751798226 w 248"/>
                <a:gd name="T105" fmla="*/ 2075802300 h 240"/>
                <a:gd name="T106" fmla="*/ 853000736 w 248"/>
                <a:gd name="T107" fmla="*/ 2147483646 h 240"/>
                <a:gd name="T108" fmla="*/ 853000736 w 248"/>
                <a:gd name="T109" fmla="*/ 2147483646 h 240"/>
                <a:gd name="T110" fmla="*/ 867457151 w 248"/>
                <a:gd name="T111" fmla="*/ 2147483646 h 240"/>
                <a:gd name="T112" fmla="*/ 925286614 w 248"/>
                <a:gd name="T113" fmla="*/ 2147483646 h 240"/>
                <a:gd name="T114" fmla="*/ 968659662 w 248"/>
                <a:gd name="T115" fmla="*/ 2147483646 h 240"/>
                <a:gd name="T116" fmla="*/ 1243354363 w 248"/>
                <a:gd name="T117" fmla="*/ 2147483646 h 240"/>
                <a:gd name="T118" fmla="*/ 1344560676 w 248"/>
                <a:gd name="T119" fmla="*/ 2147483646 h 240"/>
                <a:gd name="T120" fmla="*/ 1344560676 w 248"/>
                <a:gd name="T121" fmla="*/ 2147483646 h 24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48" h="240">
                  <a:moveTo>
                    <a:pt x="93" y="225"/>
                  </a:moveTo>
                  <a:cubicBezTo>
                    <a:pt x="93" y="225"/>
                    <a:pt x="95" y="221"/>
                    <a:pt x="95" y="221"/>
                  </a:cubicBezTo>
                  <a:cubicBezTo>
                    <a:pt x="98" y="220"/>
                    <a:pt x="98" y="220"/>
                    <a:pt x="98" y="220"/>
                  </a:cubicBezTo>
                  <a:cubicBezTo>
                    <a:pt x="104" y="225"/>
                    <a:pt x="104" y="225"/>
                    <a:pt x="104" y="225"/>
                  </a:cubicBezTo>
                  <a:cubicBezTo>
                    <a:pt x="104" y="235"/>
                    <a:pt x="104" y="235"/>
                    <a:pt x="104" y="235"/>
                  </a:cubicBezTo>
                  <a:cubicBezTo>
                    <a:pt x="113" y="235"/>
                    <a:pt x="113" y="235"/>
                    <a:pt x="113" y="235"/>
                  </a:cubicBezTo>
                  <a:cubicBezTo>
                    <a:pt x="119" y="239"/>
                    <a:pt x="119" y="239"/>
                    <a:pt x="119" y="239"/>
                  </a:cubicBezTo>
                  <a:cubicBezTo>
                    <a:pt x="119" y="239"/>
                    <a:pt x="121" y="239"/>
                    <a:pt x="122" y="239"/>
                  </a:cubicBezTo>
                  <a:cubicBezTo>
                    <a:pt x="122" y="239"/>
                    <a:pt x="127" y="238"/>
                    <a:pt x="127" y="238"/>
                  </a:cubicBezTo>
                  <a:cubicBezTo>
                    <a:pt x="128" y="238"/>
                    <a:pt x="131" y="237"/>
                    <a:pt x="131" y="237"/>
                  </a:cubicBezTo>
                  <a:cubicBezTo>
                    <a:pt x="132" y="237"/>
                    <a:pt x="137" y="240"/>
                    <a:pt x="137" y="240"/>
                  </a:cubicBezTo>
                  <a:cubicBezTo>
                    <a:pt x="144" y="230"/>
                    <a:pt x="144" y="230"/>
                    <a:pt x="144" y="230"/>
                  </a:cubicBezTo>
                  <a:cubicBezTo>
                    <a:pt x="152" y="228"/>
                    <a:pt x="152" y="228"/>
                    <a:pt x="152" y="228"/>
                  </a:cubicBezTo>
                  <a:cubicBezTo>
                    <a:pt x="152" y="98"/>
                    <a:pt x="152" y="98"/>
                    <a:pt x="152" y="98"/>
                  </a:cubicBezTo>
                  <a:cubicBezTo>
                    <a:pt x="171" y="97"/>
                    <a:pt x="171" y="97"/>
                    <a:pt x="171" y="97"/>
                  </a:cubicBezTo>
                  <a:cubicBezTo>
                    <a:pt x="170" y="26"/>
                    <a:pt x="170" y="26"/>
                    <a:pt x="170" y="26"/>
                  </a:cubicBezTo>
                  <a:cubicBezTo>
                    <a:pt x="212" y="20"/>
                    <a:pt x="212" y="20"/>
                    <a:pt x="212" y="20"/>
                  </a:cubicBezTo>
                  <a:cubicBezTo>
                    <a:pt x="219" y="29"/>
                    <a:pt x="219" y="29"/>
                    <a:pt x="219" y="29"/>
                  </a:cubicBezTo>
                  <a:cubicBezTo>
                    <a:pt x="229" y="19"/>
                    <a:pt x="229" y="19"/>
                    <a:pt x="229" y="19"/>
                  </a:cubicBezTo>
                  <a:cubicBezTo>
                    <a:pt x="234" y="19"/>
                    <a:pt x="234" y="19"/>
                    <a:pt x="234" y="19"/>
                  </a:cubicBezTo>
                  <a:cubicBezTo>
                    <a:pt x="235" y="21"/>
                    <a:pt x="235" y="21"/>
                    <a:pt x="235" y="21"/>
                  </a:cubicBezTo>
                  <a:cubicBezTo>
                    <a:pt x="243" y="15"/>
                    <a:pt x="243" y="15"/>
                    <a:pt x="243" y="15"/>
                  </a:cubicBezTo>
                  <a:cubicBezTo>
                    <a:pt x="248" y="15"/>
                    <a:pt x="248" y="15"/>
                    <a:pt x="248" y="15"/>
                  </a:cubicBezTo>
                  <a:cubicBezTo>
                    <a:pt x="243" y="11"/>
                    <a:pt x="243" y="11"/>
                    <a:pt x="243" y="11"/>
                  </a:cubicBezTo>
                  <a:cubicBezTo>
                    <a:pt x="228" y="9"/>
                    <a:pt x="228" y="9"/>
                    <a:pt x="228" y="9"/>
                  </a:cubicBezTo>
                  <a:cubicBezTo>
                    <a:pt x="214" y="13"/>
                    <a:pt x="214" y="13"/>
                    <a:pt x="214" y="13"/>
                  </a:cubicBezTo>
                  <a:cubicBezTo>
                    <a:pt x="172" y="20"/>
                    <a:pt x="172" y="20"/>
                    <a:pt x="172" y="20"/>
                  </a:cubicBezTo>
                  <a:cubicBezTo>
                    <a:pt x="165" y="20"/>
                    <a:pt x="165" y="20"/>
                    <a:pt x="165" y="20"/>
                  </a:cubicBezTo>
                  <a:cubicBezTo>
                    <a:pt x="157" y="16"/>
                    <a:pt x="157" y="16"/>
                    <a:pt x="157" y="16"/>
                  </a:cubicBezTo>
                  <a:cubicBezTo>
                    <a:pt x="130" y="16"/>
                    <a:pt x="130" y="16"/>
                    <a:pt x="130" y="16"/>
                  </a:cubicBezTo>
                  <a:cubicBezTo>
                    <a:pt x="122" y="8"/>
                    <a:pt x="122" y="8"/>
                    <a:pt x="122" y="8"/>
                  </a:cubicBezTo>
                  <a:cubicBezTo>
                    <a:pt x="40" y="8"/>
                    <a:pt x="40" y="8"/>
                    <a:pt x="40" y="8"/>
                  </a:cubicBezTo>
                  <a:cubicBezTo>
                    <a:pt x="30" y="0"/>
                    <a:pt x="30" y="0"/>
                    <a:pt x="30" y="0"/>
                  </a:cubicBezTo>
                  <a:cubicBezTo>
                    <a:pt x="23" y="0"/>
                    <a:pt x="23" y="0"/>
                    <a:pt x="23" y="0"/>
                  </a:cubicBezTo>
                  <a:cubicBezTo>
                    <a:pt x="14" y="6"/>
                    <a:pt x="14" y="6"/>
                    <a:pt x="14" y="6"/>
                  </a:cubicBezTo>
                  <a:cubicBezTo>
                    <a:pt x="10" y="4"/>
                    <a:pt x="10" y="4"/>
                    <a:pt x="10" y="4"/>
                  </a:cubicBezTo>
                  <a:cubicBezTo>
                    <a:pt x="6" y="2"/>
                    <a:pt x="6" y="2"/>
                    <a:pt x="6" y="2"/>
                  </a:cubicBezTo>
                  <a:cubicBezTo>
                    <a:pt x="2" y="5"/>
                    <a:pt x="2" y="5"/>
                    <a:pt x="2" y="5"/>
                  </a:cubicBezTo>
                  <a:cubicBezTo>
                    <a:pt x="2" y="5"/>
                    <a:pt x="2" y="5"/>
                    <a:pt x="2" y="5"/>
                  </a:cubicBezTo>
                  <a:cubicBezTo>
                    <a:pt x="2" y="6"/>
                    <a:pt x="2" y="6"/>
                    <a:pt x="2" y="6"/>
                  </a:cubicBezTo>
                  <a:cubicBezTo>
                    <a:pt x="0" y="10"/>
                    <a:pt x="0" y="14"/>
                    <a:pt x="2" y="18"/>
                  </a:cubicBezTo>
                  <a:cubicBezTo>
                    <a:pt x="2" y="18"/>
                    <a:pt x="2" y="19"/>
                    <a:pt x="3" y="20"/>
                  </a:cubicBezTo>
                  <a:cubicBezTo>
                    <a:pt x="3" y="21"/>
                    <a:pt x="2" y="23"/>
                    <a:pt x="4" y="24"/>
                  </a:cubicBezTo>
                  <a:cubicBezTo>
                    <a:pt x="5" y="29"/>
                    <a:pt x="9" y="32"/>
                    <a:pt x="12" y="35"/>
                  </a:cubicBezTo>
                  <a:cubicBezTo>
                    <a:pt x="16" y="40"/>
                    <a:pt x="18" y="46"/>
                    <a:pt x="21" y="51"/>
                  </a:cubicBezTo>
                  <a:cubicBezTo>
                    <a:pt x="24" y="55"/>
                    <a:pt x="23" y="61"/>
                    <a:pt x="29" y="64"/>
                  </a:cubicBezTo>
                  <a:cubicBezTo>
                    <a:pt x="29" y="65"/>
                    <a:pt x="29" y="67"/>
                    <a:pt x="29" y="69"/>
                  </a:cubicBezTo>
                  <a:cubicBezTo>
                    <a:pt x="32" y="77"/>
                    <a:pt x="37" y="85"/>
                    <a:pt x="42" y="92"/>
                  </a:cubicBezTo>
                  <a:cubicBezTo>
                    <a:pt x="43" y="96"/>
                    <a:pt x="46" y="98"/>
                    <a:pt x="48" y="101"/>
                  </a:cubicBezTo>
                  <a:cubicBezTo>
                    <a:pt x="51" y="106"/>
                    <a:pt x="55" y="110"/>
                    <a:pt x="53" y="117"/>
                  </a:cubicBezTo>
                  <a:cubicBezTo>
                    <a:pt x="51" y="120"/>
                    <a:pt x="51" y="123"/>
                    <a:pt x="53" y="127"/>
                  </a:cubicBezTo>
                  <a:cubicBezTo>
                    <a:pt x="54" y="131"/>
                    <a:pt x="54" y="134"/>
                    <a:pt x="53" y="138"/>
                  </a:cubicBezTo>
                  <a:cubicBezTo>
                    <a:pt x="52" y="140"/>
                    <a:pt x="52" y="141"/>
                    <a:pt x="52" y="143"/>
                  </a:cubicBezTo>
                  <a:cubicBezTo>
                    <a:pt x="55" y="148"/>
                    <a:pt x="55" y="153"/>
                    <a:pt x="59" y="158"/>
                  </a:cubicBezTo>
                  <a:cubicBezTo>
                    <a:pt x="60" y="160"/>
                    <a:pt x="59" y="161"/>
                    <a:pt x="59" y="163"/>
                  </a:cubicBezTo>
                  <a:cubicBezTo>
                    <a:pt x="58" y="168"/>
                    <a:pt x="58" y="173"/>
                    <a:pt x="60" y="179"/>
                  </a:cubicBezTo>
                  <a:cubicBezTo>
                    <a:pt x="62" y="183"/>
                    <a:pt x="64" y="188"/>
                    <a:pt x="64" y="191"/>
                  </a:cubicBezTo>
                  <a:cubicBezTo>
                    <a:pt x="64" y="197"/>
                    <a:pt x="65" y="202"/>
                    <a:pt x="67" y="206"/>
                  </a:cubicBezTo>
                  <a:cubicBezTo>
                    <a:pt x="70" y="217"/>
                    <a:pt x="77" y="226"/>
                    <a:pt x="86" y="233"/>
                  </a:cubicBezTo>
                  <a:cubicBezTo>
                    <a:pt x="93" y="229"/>
                    <a:pt x="93" y="229"/>
                    <a:pt x="93" y="229"/>
                  </a:cubicBezTo>
                  <a:cubicBezTo>
                    <a:pt x="93" y="229"/>
                    <a:pt x="93" y="226"/>
                    <a:pt x="93" y="225"/>
                  </a:cubicBezTo>
                  <a:close/>
                </a:path>
              </a:pathLst>
            </a:custGeom>
            <a:grpFill/>
            <a:ln w="7938" cap="rnd">
              <a:solidFill>
                <a:srgbClr val="E7E6E6"/>
              </a:solidFill>
              <a:prstDash val="solid"/>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a:noFill/>
                </a:ln>
                <a:solidFill>
                  <a:prstClr val="black"/>
                </a:solidFill>
                <a:effectLst/>
                <a:uLnTx/>
                <a:uFillTx/>
              </a:endParaRPr>
            </a:p>
          </p:txBody>
        </p:sp>
        <p:sp>
          <p:nvSpPr>
            <p:cNvPr id="66" name="Freeform 31">
              <a:extLst>
                <a:ext uri="{FF2B5EF4-FFF2-40B4-BE49-F238E27FC236}">
                  <a16:creationId xmlns:a16="http://schemas.microsoft.com/office/drawing/2014/main" id="{F944B866-9A02-FAF4-5615-ECFFED1D04D5}"/>
                </a:ext>
              </a:extLst>
            </p:cNvPr>
            <p:cNvSpPr>
              <a:spLocks/>
            </p:cNvSpPr>
            <p:nvPr/>
          </p:nvSpPr>
          <p:spPr bwMode="auto">
            <a:xfrm>
              <a:off x="9655175" y="4635501"/>
              <a:ext cx="754063" cy="1219200"/>
            </a:xfrm>
            <a:custGeom>
              <a:avLst/>
              <a:gdLst>
                <a:gd name="T0" fmla="*/ 2088560282 w 198"/>
                <a:gd name="T1" fmla="*/ 217741500 h 320"/>
                <a:gd name="T2" fmla="*/ 1769477381 w 198"/>
                <a:gd name="T3" fmla="*/ 304838100 h 320"/>
                <a:gd name="T4" fmla="*/ 1595429738 w 198"/>
                <a:gd name="T5" fmla="*/ 348386400 h 320"/>
                <a:gd name="T6" fmla="*/ 1522910205 w 198"/>
                <a:gd name="T7" fmla="*/ 275805900 h 320"/>
                <a:gd name="T8" fmla="*/ 1174814920 w 198"/>
                <a:gd name="T9" fmla="*/ 304838100 h 320"/>
                <a:gd name="T10" fmla="*/ 1160312537 w 198"/>
                <a:gd name="T11" fmla="*/ 798385500 h 320"/>
                <a:gd name="T12" fmla="*/ 1522910205 w 198"/>
                <a:gd name="T13" fmla="*/ 1161288000 h 320"/>
                <a:gd name="T14" fmla="*/ 1493901630 w 198"/>
                <a:gd name="T15" fmla="*/ 1291932900 h 320"/>
                <a:gd name="T16" fmla="*/ 1392373521 w 198"/>
                <a:gd name="T17" fmla="*/ 1553222700 h 320"/>
                <a:gd name="T18" fmla="*/ 1363368754 w 198"/>
                <a:gd name="T19" fmla="*/ 1712899800 h 320"/>
                <a:gd name="T20" fmla="*/ 1305351604 w 198"/>
                <a:gd name="T21" fmla="*/ 1843544700 h 320"/>
                <a:gd name="T22" fmla="*/ 1189321112 w 198"/>
                <a:gd name="T23" fmla="*/ 1669351500 h 320"/>
                <a:gd name="T24" fmla="*/ 1160312537 w 198"/>
                <a:gd name="T25" fmla="*/ 1320965100 h 320"/>
                <a:gd name="T26" fmla="*/ 1116801579 w 198"/>
                <a:gd name="T27" fmla="*/ 1088707500 h 320"/>
                <a:gd name="T28" fmla="*/ 913745361 w 198"/>
                <a:gd name="T29" fmla="*/ 1146771900 h 320"/>
                <a:gd name="T30" fmla="*/ 754203911 w 198"/>
                <a:gd name="T31" fmla="*/ 1001610900 h 320"/>
                <a:gd name="T32" fmla="*/ 58017150 w 198"/>
                <a:gd name="T33" fmla="*/ 1422577800 h 320"/>
                <a:gd name="T34" fmla="*/ 275575751 w 198"/>
                <a:gd name="T35" fmla="*/ 1524190500 h 320"/>
                <a:gd name="T36" fmla="*/ 565653885 w 198"/>
                <a:gd name="T37" fmla="*/ 1640319300 h 320"/>
                <a:gd name="T38" fmla="*/ 739697719 w 198"/>
                <a:gd name="T39" fmla="*/ 1712899800 h 320"/>
                <a:gd name="T40" fmla="*/ 739697719 w 198"/>
                <a:gd name="T41" fmla="*/ 1887093000 h 320"/>
                <a:gd name="T42" fmla="*/ 739697719 w 198"/>
                <a:gd name="T43" fmla="*/ 1988705700 h 320"/>
                <a:gd name="T44" fmla="*/ 725195336 w 198"/>
                <a:gd name="T45" fmla="*/ 2061286200 h 320"/>
                <a:gd name="T46" fmla="*/ 739697719 w 198"/>
                <a:gd name="T47" fmla="*/ 2133866700 h 320"/>
                <a:gd name="T48" fmla="*/ 710692952 w 198"/>
                <a:gd name="T49" fmla="*/ 2147483646 h 320"/>
                <a:gd name="T50" fmla="*/ 725195336 w 198"/>
                <a:gd name="T51" fmla="*/ 2147483646 h 320"/>
                <a:gd name="T52" fmla="*/ 667178185 w 198"/>
                <a:gd name="T53" fmla="*/ 2147483646 h 320"/>
                <a:gd name="T54" fmla="*/ 710692952 w 198"/>
                <a:gd name="T55" fmla="*/ 2147483646 h 320"/>
                <a:gd name="T56" fmla="*/ 696186761 w 198"/>
                <a:gd name="T57" fmla="*/ 2147483646 h 320"/>
                <a:gd name="T58" fmla="*/ 754203911 w 198"/>
                <a:gd name="T59" fmla="*/ 2147483646 h 320"/>
                <a:gd name="T60" fmla="*/ 623667227 w 198"/>
                <a:gd name="T61" fmla="*/ 2147483646 h 320"/>
                <a:gd name="T62" fmla="*/ 565653885 w 198"/>
                <a:gd name="T63" fmla="*/ 2147483646 h 320"/>
                <a:gd name="T64" fmla="*/ 304580518 w 198"/>
                <a:gd name="T65" fmla="*/ 2147483646 h 320"/>
                <a:gd name="T66" fmla="*/ 478628160 w 198"/>
                <a:gd name="T67" fmla="*/ 2147483646 h 320"/>
                <a:gd name="T68" fmla="*/ 507636735 w 198"/>
                <a:gd name="T69" fmla="*/ 2147483646 h 320"/>
                <a:gd name="T70" fmla="*/ 739697719 w 198"/>
                <a:gd name="T71" fmla="*/ 2147483646 h 320"/>
                <a:gd name="T72" fmla="*/ 710692952 w 198"/>
                <a:gd name="T73" fmla="*/ 2147483646 h 320"/>
                <a:gd name="T74" fmla="*/ 696186761 w 198"/>
                <a:gd name="T75" fmla="*/ 2147483646 h 320"/>
                <a:gd name="T76" fmla="*/ 870234403 w 198"/>
                <a:gd name="T77" fmla="*/ 2147483646 h 320"/>
                <a:gd name="T78" fmla="*/ 1450390671 w 198"/>
                <a:gd name="T79" fmla="*/ 2147483646 h 320"/>
                <a:gd name="T80" fmla="*/ 1421382096 w 198"/>
                <a:gd name="T81" fmla="*/ 2147483646 h 320"/>
                <a:gd name="T82" fmla="*/ 1450390671 w 198"/>
                <a:gd name="T83" fmla="*/ 2147483646 h 320"/>
                <a:gd name="T84" fmla="*/ 1392373521 w 198"/>
                <a:gd name="T85" fmla="*/ 2147483646 h 320"/>
                <a:gd name="T86" fmla="*/ 1319853988 w 198"/>
                <a:gd name="T87" fmla="*/ 2147483646 h 320"/>
                <a:gd name="T88" fmla="*/ 1218329687 w 198"/>
                <a:gd name="T89" fmla="*/ 2147483646 h 320"/>
                <a:gd name="T90" fmla="*/ 1319853988 w 198"/>
                <a:gd name="T91" fmla="*/ 2147483646 h 320"/>
                <a:gd name="T92" fmla="*/ 1363368754 w 198"/>
                <a:gd name="T93" fmla="*/ 2147483646 h 320"/>
                <a:gd name="T94" fmla="*/ 1653443080 w 198"/>
                <a:gd name="T95" fmla="*/ 2147483646 h 320"/>
                <a:gd name="T96" fmla="*/ 1900010256 w 198"/>
                <a:gd name="T97" fmla="*/ 2032254000 h 320"/>
                <a:gd name="T98" fmla="*/ 2147483646 w 198"/>
                <a:gd name="T99" fmla="*/ 1843544700 h 320"/>
                <a:gd name="T100" fmla="*/ 2147483646 w 198"/>
                <a:gd name="T101" fmla="*/ 1727415900 h 320"/>
                <a:gd name="T102" fmla="*/ 2147483646 w 198"/>
                <a:gd name="T103" fmla="*/ 1524190500 h 320"/>
                <a:gd name="T104" fmla="*/ 2147483646 w 198"/>
                <a:gd name="T105" fmla="*/ 1233868500 h 320"/>
                <a:gd name="T106" fmla="*/ 2147483646 w 198"/>
                <a:gd name="T107" fmla="*/ 1045159200 h 320"/>
                <a:gd name="T108" fmla="*/ 2147483646 w 198"/>
                <a:gd name="T109" fmla="*/ 304838100 h 320"/>
                <a:gd name="T110" fmla="*/ 2147483646 w 198"/>
                <a:gd name="T111" fmla="*/ 0 h 320"/>
                <a:gd name="T112" fmla="*/ 2147483646 w 198"/>
                <a:gd name="T113" fmla="*/ 275805900 h 32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98" h="320">
                  <a:moveTo>
                    <a:pt x="152" y="19"/>
                  </a:moveTo>
                  <a:cubicBezTo>
                    <a:pt x="144" y="15"/>
                    <a:pt x="144" y="15"/>
                    <a:pt x="144" y="15"/>
                  </a:cubicBezTo>
                  <a:cubicBezTo>
                    <a:pt x="132" y="24"/>
                    <a:pt x="132" y="24"/>
                    <a:pt x="132" y="24"/>
                  </a:cubicBezTo>
                  <a:cubicBezTo>
                    <a:pt x="122" y="21"/>
                    <a:pt x="122" y="21"/>
                    <a:pt x="122" y="21"/>
                  </a:cubicBezTo>
                  <a:cubicBezTo>
                    <a:pt x="118" y="24"/>
                    <a:pt x="118" y="24"/>
                    <a:pt x="118" y="24"/>
                  </a:cubicBezTo>
                  <a:cubicBezTo>
                    <a:pt x="110" y="24"/>
                    <a:pt x="110" y="24"/>
                    <a:pt x="110" y="24"/>
                  </a:cubicBezTo>
                  <a:cubicBezTo>
                    <a:pt x="110" y="21"/>
                    <a:pt x="110" y="21"/>
                    <a:pt x="110" y="21"/>
                  </a:cubicBezTo>
                  <a:cubicBezTo>
                    <a:pt x="105" y="19"/>
                    <a:pt x="105" y="19"/>
                    <a:pt x="105" y="19"/>
                  </a:cubicBezTo>
                  <a:cubicBezTo>
                    <a:pt x="99" y="21"/>
                    <a:pt x="99" y="21"/>
                    <a:pt x="99" y="21"/>
                  </a:cubicBezTo>
                  <a:cubicBezTo>
                    <a:pt x="81" y="21"/>
                    <a:pt x="81" y="21"/>
                    <a:pt x="81" y="21"/>
                  </a:cubicBezTo>
                  <a:cubicBezTo>
                    <a:pt x="77" y="33"/>
                    <a:pt x="77" y="33"/>
                    <a:pt x="77" y="33"/>
                  </a:cubicBezTo>
                  <a:cubicBezTo>
                    <a:pt x="80" y="55"/>
                    <a:pt x="80" y="55"/>
                    <a:pt x="80" y="55"/>
                  </a:cubicBezTo>
                  <a:cubicBezTo>
                    <a:pt x="89" y="61"/>
                    <a:pt x="89" y="61"/>
                    <a:pt x="89" y="61"/>
                  </a:cubicBezTo>
                  <a:cubicBezTo>
                    <a:pt x="105" y="80"/>
                    <a:pt x="105" y="80"/>
                    <a:pt x="105" y="80"/>
                  </a:cubicBezTo>
                  <a:cubicBezTo>
                    <a:pt x="105" y="86"/>
                    <a:pt x="105" y="86"/>
                    <a:pt x="105" y="86"/>
                  </a:cubicBezTo>
                  <a:cubicBezTo>
                    <a:pt x="103" y="89"/>
                    <a:pt x="103" y="89"/>
                    <a:pt x="103" y="89"/>
                  </a:cubicBezTo>
                  <a:cubicBezTo>
                    <a:pt x="103" y="107"/>
                    <a:pt x="103" y="107"/>
                    <a:pt x="103" y="107"/>
                  </a:cubicBezTo>
                  <a:cubicBezTo>
                    <a:pt x="96" y="107"/>
                    <a:pt x="96" y="107"/>
                    <a:pt x="96" y="107"/>
                  </a:cubicBezTo>
                  <a:cubicBezTo>
                    <a:pt x="90" y="115"/>
                    <a:pt x="90" y="115"/>
                    <a:pt x="90" y="115"/>
                  </a:cubicBezTo>
                  <a:cubicBezTo>
                    <a:pt x="94" y="118"/>
                    <a:pt x="94" y="118"/>
                    <a:pt x="94" y="118"/>
                  </a:cubicBezTo>
                  <a:cubicBezTo>
                    <a:pt x="94" y="127"/>
                    <a:pt x="94" y="127"/>
                    <a:pt x="94" y="127"/>
                  </a:cubicBezTo>
                  <a:cubicBezTo>
                    <a:pt x="90" y="127"/>
                    <a:pt x="90" y="127"/>
                    <a:pt x="90" y="127"/>
                  </a:cubicBezTo>
                  <a:cubicBezTo>
                    <a:pt x="91" y="122"/>
                    <a:pt x="91" y="122"/>
                    <a:pt x="91" y="122"/>
                  </a:cubicBezTo>
                  <a:cubicBezTo>
                    <a:pt x="82" y="115"/>
                    <a:pt x="82" y="115"/>
                    <a:pt x="82" y="115"/>
                  </a:cubicBezTo>
                  <a:cubicBezTo>
                    <a:pt x="74" y="104"/>
                    <a:pt x="74" y="104"/>
                    <a:pt x="74" y="104"/>
                  </a:cubicBezTo>
                  <a:cubicBezTo>
                    <a:pt x="80" y="91"/>
                    <a:pt x="80" y="91"/>
                    <a:pt x="80" y="91"/>
                  </a:cubicBezTo>
                  <a:cubicBezTo>
                    <a:pt x="80" y="78"/>
                    <a:pt x="80" y="78"/>
                    <a:pt x="80" y="78"/>
                  </a:cubicBezTo>
                  <a:cubicBezTo>
                    <a:pt x="77" y="75"/>
                    <a:pt x="77" y="75"/>
                    <a:pt x="77" y="75"/>
                  </a:cubicBezTo>
                  <a:cubicBezTo>
                    <a:pt x="65" y="76"/>
                    <a:pt x="65" y="76"/>
                    <a:pt x="65" y="76"/>
                  </a:cubicBezTo>
                  <a:cubicBezTo>
                    <a:pt x="63" y="79"/>
                    <a:pt x="63" y="79"/>
                    <a:pt x="63" y="79"/>
                  </a:cubicBezTo>
                  <a:cubicBezTo>
                    <a:pt x="56" y="67"/>
                    <a:pt x="56" y="67"/>
                    <a:pt x="56" y="67"/>
                  </a:cubicBezTo>
                  <a:cubicBezTo>
                    <a:pt x="52" y="69"/>
                    <a:pt x="52" y="69"/>
                    <a:pt x="52" y="69"/>
                  </a:cubicBezTo>
                  <a:cubicBezTo>
                    <a:pt x="0" y="87"/>
                    <a:pt x="0" y="87"/>
                    <a:pt x="0" y="87"/>
                  </a:cubicBezTo>
                  <a:cubicBezTo>
                    <a:pt x="4" y="98"/>
                    <a:pt x="4" y="98"/>
                    <a:pt x="4" y="98"/>
                  </a:cubicBezTo>
                  <a:cubicBezTo>
                    <a:pt x="4" y="105"/>
                    <a:pt x="4" y="105"/>
                    <a:pt x="4" y="105"/>
                  </a:cubicBezTo>
                  <a:cubicBezTo>
                    <a:pt x="19" y="105"/>
                    <a:pt x="19" y="105"/>
                    <a:pt x="19" y="105"/>
                  </a:cubicBezTo>
                  <a:cubicBezTo>
                    <a:pt x="31" y="113"/>
                    <a:pt x="31" y="113"/>
                    <a:pt x="31" y="113"/>
                  </a:cubicBezTo>
                  <a:cubicBezTo>
                    <a:pt x="39" y="113"/>
                    <a:pt x="39" y="113"/>
                    <a:pt x="39" y="113"/>
                  </a:cubicBezTo>
                  <a:cubicBezTo>
                    <a:pt x="46" y="118"/>
                    <a:pt x="46" y="118"/>
                    <a:pt x="46" y="118"/>
                  </a:cubicBezTo>
                  <a:cubicBezTo>
                    <a:pt x="51" y="118"/>
                    <a:pt x="51" y="118"/>
                    <a:pt x="51" y="118"/>
                  </a:cubicBezTo>
                  <a:cubicBezTo>
                    <a:pt x="48" y="123"/>
                    <a:pt x="48" y="123"/>
                    <a:pt x="48" y="123"/>
                  </a:cubicBezTo>
                  <a:cubicBezTo>
                    <a:pt x="51" y="130"/>
                    <a:pt x="51" y="130"/>
                    <a:pt x="51" y="130"/>
                  </a:cubicBezTo>
                  <a:cubicBezTo>
                    <a:pt x="51" y="135"/>
                    <a:pt x="51" y="135"/>
                    <a:pt x="51" y="135"/>
                  </a:cubicBezTo>
                  <a:cubicBezTo>
                    <a:pt x="51" y="135"/>
                    <a:pt x="51" y="137"/>
                    <a:pt x="51" y="137"/>
                  </a:cubicBezTo>
                  <a:cubicBezTo>
                    <a:pt x="51" y="137"/>
                    <a:pt x="51" y="141"/>
                    <a:pt x="51" y="141"/>
                  </a:cubicBezTo>
                  <a:cubicBezTo>
                    <a:pt x="50" y="142"/>
                    <a:pt x="50" y="142"/>
                    <a:pt x="50" y="142"/>
                  </a:cubicBezTo>
                  <a:cubicBezTo>
                    <a:pt x="50" y="142"/>
                    <a:pt x="50" y="145"/>
                    <a:pt x="50" y="145"/>
                  </a:cubicBezTo>
                  <a:cubicBezTo>
                    <a:pt x="50" y="145"/>
                    <a:pt x="51" y="147"/>
                    <a:pt x="51" y="147"/>
                  </a:cubicBezTo>
                  <a:cubicBezTo>
                    <a:pt x="51" y="147"/>
                    <a:pt x="53" y="151"/>
                    <a:pt x="53" y="151"/>
                  </a:cubicBezTo>
                  <a:cubicBezTo>
                    <a:pt x="49" y="154"/>
                    <a:pt x="49" y="154"/>
                    <a:pt x="49" y="154"/>
                  </a:cubicBezTo>
                  <a:cubicBezTo>
                    <a:pt x="49" y="155"/>
                    <a:pt x="49" y="155"/>
                    <a:pt x="49" y="155"/>
                  </a:cubicBezTo>
                  <a:cubicBezTo>
                    <a:pt x="50" y="156"/>
                    <a:pt x="50" y="156"/>
                    <a:pt x="50" y="156"/>
                  </a:cubicBezTo>
                  <a:cubicBezTo>
                    <a:pt x="50" y="159"/>
                    <a:pt x="50" y="159"/>
                    <a:pt x="50" y="159"/>
                  </a:cubicBezTo>
                  <a:cubicBezTo>
                    <a:pt x="46" y="160"/>
                    <a:pt x="46" y="160"/>
                    <a:pt x="46" y="160"/>
                  </a:cubicBezTo>
                  <a:cubicBezTo>
                    <a:pt x="46" y="163"/>
                    <a:pt x="46" y="163"/>
                    <a:pt x="46" y="163"/>
                  </a:cubicBezTo>
                  <a:cubicBezTo>
                    <a:pt x="49" y="165"/>
                    <a:pt x="49" y="165"/>
                    <a:pt x="49" y="165"/>
                  </a:cubicBezTo>
                  <a:cubicBezTo>
                    <a:pt x="49" y="172"/>
                    <a:pt x="49" y="172"/>
                    <a:pt x="49" y="172"/>
                  </a:cubicBezTo>
                  <a:cubicBezTo>
                    <a:pt x="48" y="175"/>
                    <a:pt x="48" y="175"/>
                    <a:pt x="48" y="175"/>
                  </a:cubicBezTo>
                  <a:cubicBezTo>
                    <a:pt x="53" y="178"/>
                    <a:pt x="53" y="178"/>
                    <a:pt x="53" y="178"/>
                  </a:cubicBezTo>
                  <a:cubicBezTo>
                    <a:pt x="52" y="180"/>
                    <a:pt x="52" y="180"/>
                    <a:pt x="52" y="180"/>
                  </a:cubicBezTo>
                  <a:cubicBezTo>
                    <a:pt x="52" y="183"/>
                    <a:pt x="52" y="183"/>
                    <a:pt x="52" y="183"/>
                  </a:cubicBezTo>
                  <a:cubicBezTo>
                    <a:pt x="43" y="194"/>
                    <a:pt x="43" y="194"/>
                    <a:pt x="43" y="194"/>
                  </a:cubicBezTo>
                  <a:cubicBezTo>
                    <a:pt x="43" y="201"/>
                    <a:pt x="43" y="201"/>
                    <a:pt x="43" y="201"/>
                  </a:cubicBezTo>
                  <a:cubicBezTo>
                    <a:pt x="39" y="205"/>
                    <a:pt x="39" y="205"/>
                    <a:pt x="39" y="205"/>
                  </a:cubicBezTo>
                  <a:cubicBezTo>
                    <a:pt x="42" y="209"/>
                    <a:pt x="42" y="209"/>
                    <a:pt x="42" y="209"/>
                  </a:cubicBezTo>
                  <a:cubicBezTo>
                    <a:pt x="21" y="230"/>
                    <a:pt x="21" y="230"/>
                    <a:pt x="21" y="230"/>
                  </a:cubicBezTo>
                  <a:cubicBezTo>
                    <a:pt x="25" y="252"/>
                    <a:pt x="25" y="252"/>
                    <a:pt x="25" y="252"/>
                  </a:cubicBezTo>
                  <a:cubicBezTo>
                    <a:pt x="33" y="267"/>
                    <a:pt x="33" y="267"/>
                    <a:pt x="33" y="267"/>
                  </a:cubicBezTo>
                  <a:cubicBezTo>
                    <a:pt x="33" y="301"/>
                    <a:pt x="33" y="301"/>
                    <a:pt x="33" y="301"/>
                  </a:cubicBezTo>
                  <a:cubicBezTo>
                    <a:pt x="35" y="303"/>
                    <a:pt x="35" y="303"/>
                    <a:pt x="35" y="303"/>
                  </a:cubicBezTo>
                  <a:cubicBezTo>
                    <a:pt x="35" y="320"/>
                    <a:pt x="35" y="320"/>
                    <a:pt x="35" y="320"/>
                  </a:cubicBezTo>
                  <a:cubicBezTo>
                    <a:pt x="51" y="320"/>
                    <a:pt x="51" y="320"/>
                    <a:pt x="51" y="320"/>
                  </a:cubicBezTo>
                  <a:cubicBezTo>
                    <a:pt x="52" y="317"/>
                    <a:pt x="52" y="314"/>
                    <a:pt x="51" y="311"/>
                  </a:cubicBezTo>
                  <a:cubicBezTo>
                    <a:pt x="51" y="310"/>
                    <a:pt x="51" y="309"/>
                    <a:pt x="49" y="309"/>
                  </a:cubicBezTo>
                  <a:cubicBezTo>
                    <a:pt x="48" y="308"/>
                    <a:pt x="47" y="307"/>
                    <a:pt x="47" y="306"/>
                  </a:cubicBezTo>
                  <a:cubicBezTo>
                    <a:pt x="47" y="304"/>
                    <a:pt x="47" y="302"/>
                    <a:pt x="48" y="300"/>
                  </a:cubicBezTo>
                  <a:cubicBezTo>
                    <a:pt x="49" y="295"/>
                    <a:pt x="54" y="294"/>
                    <a:pt x="56" y="290"/>
                  </a:cubicBezTo>
                  <a:cubicBezTo>
                    <a:pt x="58" y="289"/>
                    <a:pt x="59" y="289"/>
                    <a:pt x="60" y="288"/>
                  </a:cubicBezTo>
                  <a:cubicBezTo>
                    <a:pt x="65" y="288"/>
                    <a:pt x="70" y="284"/>
                    <a:pt x="75" y="283"/>
                  </a:cubicBezTo>
                  <a:cubicBezTo>
                    <a:pt x="86" y="279"/>
                    <a:pt x="97" y="275"/>
                    <a:pt x="100" y="261"/>
                  </a:cubicBezTo>
                  <a:cubicBezTo>
                    <a:pt x="94" y="262"/>
                    <a:pt x="97" y="258"/>
                    <a:pt x="97" y="256"/>
                  </a:cubicBezTo>
                  <a:cubicBezTo>
                    <a:pt x="98" y="255"/>
                    <a:pt x="98" y="254"/>
                    <a:pt x="98" y="253"/>
                  </a:cubicBezTo>
                  <a:cubicBezTo>
                    <a:pt x="98" y="250"/>
                    <a:pt x="99" y="247"/>
                    <a:pt x="100" y="244"/>
                  </a:cubicBezTo>
                  <a:cubicBezTo>
                    <a:pt x="101" y="241"/>
                    <a:pt x="100" y="237"/>
                    <a:pt x="100" y="234"/>
                  </a:cubicBezTo>
                  <a:cubicBezTo>
                    <a:pt x="100" y="231"/>
                    <a:pt x="101" y="227"/>
                    <a:pt x="97" y="227"/>
                  </a:cubicBezTo>
                  <a:cubicBezTo>
                    <a:pt x="96" y="227"/>
                    <a:pt x="97" y="226"/>
                    <a:pt x="96" y="225"/>
                  </a:cubicBezTo>
                  <a:cubicBezTo>
                    <a:pt x="95" y="222"/>
                    <a:pt x="97" y="218"/>
                    <a:pt x="95" y="216"/>
                  </a:cubicBezTo>
                  <a:cubicBezTo>
                    <a:pt x="91" y="212"/>
                    <a:pt x="91" y="208"/>
                    <a:pt x="91" y="203"/>
                  </a:cubicBezTo>
                  <a:cubicBezTo>
                    <a:pt x="91" y="201"/>
                    <a:pt x="91" y="198"/>
                    <a:pt x="89" y="198"/>
                  </a:cubicBezTo>
                  <a:cubicBezTo>
                    <a:pt x="86" y="197"/>
                    <a:pt x="85" y="194"/>
                    <a:pt x="84" y="191"/>
                  </a:cubicBezTo>
                  <a:cubicBezTo>
                    <a:pt x="84" y="190"/>
                    <a:pt x="84" y="189"/>
                    <a:pt x="84" y="188"/>
                  </a:cubicBezTo>
                  <a:cubicBezTo>
                    <a:pt x="85" y="185"/>
                    <a:pt x="88" y="181"/>
                    <a:pt x="91" y="179"/>
                  </a:cubicBezTo>
                  <a:cubicBezTo>
                    <a:pt x="91" y="179"/>
                    <a:pt x="92" y="179"/>
                    <a:pt x="92" y="178"/>
                  </a:cubicBezTo>
                  <a:cubicBezTo>
                    <a:pt x="93" y="178"/>
                    <a:pt x="93" y="177"/>
                    <a:pt x="94" y="177"/>
                  </a:cubicBezTo>
                  <a:cubicBezTo>
                    <a:pt x="100" y="172"/>
                    <a:pt x="102" y="165"/>
                    <a:pt x="110" y="163"/>
                  </a:cubicBezTo>
                  <a:cubicBezTo>
                    <a:pt x="111" y="162"/>
                    <a:pt x="113" y="163"/>
                    <a:pt x="114" y="161"/>
                  </a:cubicBezTo>
                  <a:cubicBezTo>
                    <a:pt x="116" y="157"/>
                    <a:pt x="121" y="155"/>
                    <a:pt x="123" y="150"/>
                  </a:cubicBezTo>
                  <a:cubicBezTo>
                    <a:pt x="124" y="146"/>
                    <a:pt x="128" y="143"/>
                    <a:pt x="131" y="140"/>
                  </a:cubicBezTo>
                  <a:cubicBezTo>
                    <a:pt x="134" y="137"/>
                    <a:pt x="139" y="135"/>
                    <a:pt x="144" y="133"/>
                  </a:cubicBezTo>
                  <a:cubicBezTo>
                    <a:pt x="149" y="130"/>
                    <a:pt x="155" y="128"/>
                    <a:pt x="161" y="127"/>
                  </a:cubicBezTo>
                  <a:cubicBezTo>
                    <a:pt x="162" y="126"/>
                    <a:pt x="165" y="127"/>
                    <a:pt x="166" y="125"/>
                  </a:cubicBezTo>
                  <a:cubicBezTo>
                    <a:pt x="168" y="121"/>
                    <a:pt x="171" y="120"/>
                    <a:pt x="174" y="119"/>
                  </a:cubicBezTo>
                  <a:cubicBezTo>
                    <a:pt x="177" y="117"/>
                    <a:pt x="180" y="116"/>
                    <a:pt x="179" y="112"/>
                  </a:cubicBezTo>
                  <a:cubicBezTo>
                    <a:pt x="183" y="111"/>
                    <a:pt x="183" y="108"/>
                    <a:pt x="184" y="105"/>
                  </a:cubicBezTo>
                  <a:cubicBezTo>
                    <a:pt x="189" y="102"/>
                    <a:pt x="192" y="98"/>
                    <a:pt x="193" y="92"/>
                  </a:cubicBezTo>
                  <a:cubicBezTo>
                    <a:pt x="193" y="89"/>
                    <a:pt x="193" y="87"/>
                    <a:pt x="195" y="85"/>
                  </a:cubicBezTo>
                  <a:cubicBezTo>
                    <a:pt x="197" y="83"/>
                    <a:pt x="198" y="80"/>
                    <a:pt x="197" y="78"/>
                  </a:cubicBezTo>
                  <a:cubicBezTo>
                    <a:pt x="195" y="76"/>
                    <a:pt x="194" y="73"/>
                    <a:pt x="191" y="72"/>
                  </a:cubicBezTo>
                  <a:cubicBezTo>
                    <a:pt x="191" y="58"/>
                    <a:pt x="191" y="45"/>
                    <a:pt x="191" y="31"/>
                  </a:cubicBezTo>
                  <a:cubicBezTo>
                    <a:pt x="190" y="28"/>
                    <a:pt x="191" y="24"/>
                    <a:pt x="188" y="21"/>
                  </a:cubicBezTo>
                  <a:cubicBezTo>
                    <a:pt x="188" y="19"/>
                    <a:pt x="189" y="17"/>
                    <a:pt x="190" y="16"/>
                  </a:cubicBezTo>
                  <a:cubicBezTo>
                    <a:pt x="193" y="12"/>
                    <a:pt x="192" y="3"/>
                    <a:pt x="189" y="0"/>
                  </a:cubicBezTo>
                  <a:cubicBezTo>
                    <a:pt x="181" y="7"/>
                    <a:pt x="181" y="7"/>
                    <a:pt x="181" y="7"/>
                  </a:cubicBezTo>
                  <a:lnTo>
                    <a:pt x="152" y="19"/>
                  </a:lnTo>
                  <a:close/>
                </a:path>
              </a:pathLst>
            </a:custGeom>
            <a:grpFill/>
            <a:ln w="7938" cap="rnd">
              <a:solidFill>
                <a:srgbClr val="E7E6E6"/>
              </a:solidFill>
              <a:prstDash val="solid"/>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a:noFill/>
                </a:ln>
                <a:solidFill>
                  <a:prstClr val="black"/>
                </a:solidFill>
                <a:effectLst/>
                <a:uLnTx/>
                <a:uFillTx/>
              </a:endParaRPr>
            </a:p>
          </p:txBody>
        </p:sp>
        <p:sp>
          <p:nvSpPr>
            <p:cNvPr id="67" name="Freeform 32">
              <a:extLst>
                <a:ext uri="{FF2B5EF4-FFF2-40B4-BE49-F238E27FC236}">
                  <a16:creationId xmlns:a16="http://schemas.microsoft.com/office/drawing/2014/main" id="{731A3AA6-E833-1734-C173-35A80F6F65A7}"/>
                </a:ext>
              </a:extLst>
            </p:cNvPr>
            <p:cNvSpPr>
              <a:spLocks/>
            </p:cNvSpPr>
            <p:nvPr/>
          </p:nvSpPr>
          <p:spPr bwMode="auto">
            <a:xfrm>
              <a:off x="6659563" y="1225550"/>
              <a:ext cx="849313" cy="674688"/>
            </a:xfrm>
            <a:custGeom>
              <a:avLst/>
              <a:gdLst>
                <a:gd name="T0" fmla="*/ 2147483646 w 223"/>
                <a:gd name="T1" fmla="*/ 1075204905 h 177"/>
                <a:gd name="T2" fmla="*/ 2147483646 w 223"/>
                <a:gd name="T3" fmla="*/ 1002555874 h 177"/>
                <a:gd name="T4" fmla="*/ 2147483646 w 223"/>
                <a:gd name="T5" fmla="*/ 842727242 h 177"/>
                <a:gd name="T6" fmla="*/ 2147483646 w 223"/>
                <a:gd name="T7" fmla="*/ 813669916 h 177"/>
                <a:gd name="T8" fmla="*/ 2147483646 w 223"/>
                <a:gd name="T9" fmla="*/ 784608779 h 177"/>
                <a:gd name="T10" fmla="*/ 2147483646 w 223"/>
                <a:gd name="T11" fmla="*/ 755547641 h 177"/>
                <a:gd name="T12" fmla="*/ 2147483646 w 223"/>
                <a:gd name="T13" fmla="*/ 697429179 h 177"/>
                <a:gd name="T14" fmla="*/ 2147483646 w 223"/>
                <a:gd name="T15" fmla="*/ 435894190 h 177"/>
                <a:gd name="T16" fmla="*/ 2147483646 w 223"/>
                <a:gd name="T17" fmla="*/ 406833052 h 177"/>
                <a:gd name="T18" fmla="*/ 2147483646 w 223"/>
                <a:gd name="T19" fmla="*/ 363245158 h 177"/>
                <a:gd name="T20" fmla="*/ 2147483646 w 223"/>
                <a:gd name="T21" fmla="*/ 276065558 h 177"/>
                <a:gd name="T22" fmla="*/ 2147483646 w 223"/>
                <a:gd name="T23" fmla="*/ 261534989 h 177"/>
                <a:gd name="T24" fmla="*/ 2147483646 w 223"/>
                <a:gd name="T25" fmla="*/ 261534989 h 177"/>
                <a:gd name="T26" fmla="*/ 2147483646 w 223"/>
                <a:gd name="T27" fmla="*/ 159828632 h 177"/>
                <a:gd name="T28" fmla="*/ 2147483646 w 223"/>
                <a:gd name="T29" fmla="*/ 232477663 h 177"/>
                <a:gd name="T30" fmla="*/ 2147483646 w 223"/>
                <a:gd name="T31" fmla="*/ 232477663 h 177"/>
                <a:gd name="T32" fmla="*/ 2147483646 w 223"/>
                <a:gd name="T33" fmla="*/ 261534989 h 177"/>
                <a:gd name="T34" fmla="*/ 2147483646 w 223"/>
                <a:gd name="T35" fmla="*/ 247008232 h 177"/>
                <a:gd name="T36" fmla="*/ 2147483646 w 223"/>
                <a:gd name="T37" fmla="*/ 232477663 h 177"/>
                <a:gd name="T38" fmla="*/ 2103264612 w 223"/>
                <a:gd name="T39" fmla="*/ 29061137 h 177"/>
                <a:gd name="T40" fmla="*/ 2088757736 w 223"/>
                <a:gd name="T41" fmla="*/ 14530569 h 177"/>
                <a:gd name="T42" fmla="*/ 1914694274 w 223"/>
                <a:gd name="T43" fmla="*/ 116236926 h 177"/>
                <a:gd name="T44" fmla="*/ 1798654505 w 223"/>
                <a:gd name="T45" fmla="*/ 435894190 h 177"/>
                <a:gd name="T46" fmla="*/ 1668107861 w 223"/>
                <a:gd name="T47" fmla="*/ 653841284 h 177"/>
                <a:gd name="T48" fmla="*/ 1494044399 w 223"/>
                <a:gd name="T49" fmla="*/ 755547641 h 177"/>
                <a:gd name="T50" fmla="*/ 1319980937 w 223"/>
                <a:gd name="T51" fmla="*/ 842727242 h 177"/>
                <a:gd name="T52" fmla="*/ 1232947301 w 223"/>
                <a:gd name="T53" fmla="*/ 886318948 h 177"/>
                <a:gd name="T54" fmla="*/ 1087893781 w 223"/>
                <a:gd name="T55" fmla="*/ 1046143768 h 177"/>
                <a:gd name="T56" fmla="*/ 1044380772 w 223"/>
                <a:gd name="T57" fmla="*/ 1162384505 h 177"/>
                <a:gd name="T58" fmla="*/ 1015367022 w 223"/>
                <a:gd name="T59" fmla="*/ 1249564106 h 177"/>
                <a:gd name="T60" fmla="*/ 928337195 w 223"/>
                <a:gd name="T61" fmla="*/ 1394858357 h 177"/>
                <a:gd name="T62" fmla="*/ 913830319 w 223"/>
                <a:gd name="T63" fmla="*/ 1699985052 h 177"/>
                <a:gd name="T64" fmla="*/ 957347137 w 223"/>
                <a:gd name="T65" fmla="*/ 1830752547 h 177"/>
                <a:gd name="T66" fmla="*/ 913830319 w 223"/>
                <a:gd name="T67" fmla="*/ 1903401578 h 177"/>
                <a:gd name="T68" fmla="*/ 768780608 w 223"/>
                <a:gd name="T69" fmla="*/ 2121348673 h 177"/>
                <a:gd name="T70" fmla="*/ 478673569 w 223"/>
                <a:gd name="T71" fmla="*/ 2147483646 h 177"/>
                <a:gd name="T72" fmla="*/ 217580280 w 223"/>
                <a:gd name="T73" fmla="*/ 2147483646 h 177"/>
                <a:gd name="T74" fmla="*/ 0 w 223"/>
                <a:gd name="T75" fmla="*/ 2147483646 h 177"/>
                <a:gd name="T76" fmla="*/ 1189430484 w 223"/>
                <a:gd name="T77" fmla="*/ 2147483646 h 177"/>
                <a:gd name="T78" fmla="*/ 1189430484 w 223"/>
                <a:gd name="T79" fmla="*/ 2147483646 h 177"/>
                <a:gd name="T80" fmla="*/ 1450527581 w 223"/>
                <a:gd name="T81" fmla="*/ 2048699641 h 177"/>
                <a:gd name="T82" fmla="*/ 1581074225 w 223"/>
                <a:gd name="T83" fmla="*/ 2005111747 h 177"/>
                <a:gd name="T84" fmla="*/ 1711620870 w 223"/>
                <a:gd name="T85" fmla="*/ 2034172885 h 177"/>
                <a:gd name="T86" fmla="*/ 1958211092 w 223"/>
                <a:gd name="T87" fmla="*/ 1976050610 h 177"/>
                <a:gd name="T88" fmla="*/ 2016230976 w 223"/>
                <a:gd name="T89" fmla="*/ 2019642316 h 177"/>
                <a:gd name="T90" fmla="*/ 2147483646 w 223"/>
                <a:gd name="T91" fmla="*/ 1816225790 h 177"/>
                <a:gd name="T92" fmla="*/ 2147483646 w 223"/>
                <a:gd name="T93" fmla="*/ 1685454484 h 177"/>
                <a:gd name="T94" fmla="*/ 2147483646 w 223"/>
                <a:gd name="T95" fmla="*/ 1641866589 h 177"/>
                <a:gd name="T96" fmla="*/ 2147483646 w 223"/>
                <a:gd name="T97" fmla="*/ 1569217558 h 177"/>
                <a:gd name="T98" fmla="*/ 2147483646 w 223"/>
                <a:gd name="T99" fmla="*/ 1525629663 h 177"/>
                <a:gd name="T100" fmla="*/ 2147483646 w 223"/>
                <a:gd name="T101" fmla="*/ 1467507389 h 177"/>
                <a:gd name="T102" fmla="*/ 2147483646 w 223"/>
                <a:gd name="T103" fmla="*/ 1336739894 h 177"/>
                <a:gd name="T104" fmla="*/ 2147483646 w 223"/>
                <a:gd name="T105" fmla="*/ 1307682569 h 177"/>
                <a:gd name="T106" fmla="*/ 2147483646 w 223"/>
                <a:gd name="T107" fmla="*/ 1191441831 h 177"/>
                <a:gd name="T108" fmla="*/ 2147483646 w 223"/>
                <a:gd name="T109" fmla="*/ 1191441831 h 177"/>
                <a:gd name="T110" fmla="*/ 2147483646 w 223"/>
                <a:gd name="T111" fmla="*/ 1205972400 h 177"/>
                <a:gd name="T112" fmla="*/ 2147483646 w 223"/>
                <a:gd name="T113" fmla="*/ 1191441831 h 177"/>
                <a:gd name="T114" fmla="*/ 2147483646 w 223"/>
                <a:gd name="T115" fmla="*/ 1147853937 h 177"/>
                <a:gd name="T116" fmla="*/ 2147483646 w 223"/>
                <a:gd name="T117" fmla="*/ 1075204905 h 177"/>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23" h="177">
                  <a:moveTo>
                    <a:pt x="223" y="74"/>
                  </a:moveTo>
                  <a:cubicBezTo>
                    <a:pt x="214" y="69"/>
                    <a:pt x="214" y="69"/>
                    <a:pt x="214" y="69"/>
                  </a:cubicBezTo>
                  <a:cubicBezTo>
                    <a:pt x="210" y="58"/>
                    <a:pt x="210" y="58"/>
                    <a:pt x="210" y="58"/>
                  </a:cubicBezTo>
                  <a:cubicBezTo>
                    <a:pt x="210" y="56"/>
                    <a:pt x="210" y="56"/>
                    <a:pt x="210" y="56"/>
                  </a:cubicBezTo>
                  <a:cubicBezTo>
                    <a:pt x="211" y="54"/>
                    <a:pt x="211" y="54"/>
                    <a:pt x="211" y="54"/>
                  </a:cubicBezTo>
                  <a:cubicBezTo>
                    <a:pt x="212" y="52"/>
                    <a:pt x="212" y="52"/>
                    <a:pt x="212" y="52"/>
                  </a:cubicBezTo>
                  <a:cubicBezTo>
                    <a:pt x="209" y="48"/>
                    <a:pt x="209" y="48"/>
                    <a:pt x="209" y="48"/>
                  </a:cubicBezTo>
                  <a:cubicBezTo>
                    <a:pt x="209" y="30"/>
                    <a:pt x="209" y="30"/>
                    <a:pt x="209" y="30"/>
                  </a:cubicBezTo>
                  <a:cubicBezTo>
                    <a:pt x="206" y="28"/>
                    <a:pt x="206" y="28"/>
                    <a:pt x="206" y="28"/>
                  </a:cubicBezTo>
                  <a:cubicBezTo>
                    <a:pt x="209" y="25"/>
                    <a:pt x="209" y="25"/>
                    <a:pt x="209" y="25"/>
                  </a:cubicBezTo>
                  <a:cubicBezTo>
                    <a:pt x="202" y="19"/>
                    <a:pt x="202" y="19"/>
                    <a:pt x="202" y="19"/>
                  </a:cubicBezTo>
                  <a:cubicBezTo>
                    <a:pt x="201" y="18"/>
                    <a:pt x="201" y="18"/>
                    <a:pt x="201" y="18"/>
                  </a:cubicBezTo>
                  <a:cubicBezTo>
                    <a:pt x="200" y="18"/>
                    <a:pt x="199" y="18"/>
                    <a:pt x="198" y="18"/>
                  </a:cubicBezTo>
                  <a:cubicBezTo>
                    <a:pt x="189" y="19"/>
                    <a:pt x="189" y="19"/>
                    <a:pt x="187" y="11"/>
                  </a:cubicBezTo>
                  <a:cubicBezTo>
                    <a:pt x="186" y="14"/>
                    <a:pt x="185" y="16"/>
                    <a:pt x="182" y="16"/>
                  </a:cubicBezTo>
                  <a:cubicBezTo>
                    <a:pt x="181" y="16"/>
                    <a:pt x="181" y="16"/>
                    <a:pt x="181" y="16"/>
                  </a:cubicBezTo>
                  <a:cubicBezTo>
                    <a:pt x="175" y="16"/>
                    <a:pt x="169" y="14"/>
                    <a:pt x="164" y="18"/>
                  </a:cubicBezTo>
                  <a:cubicBezTo>
                    <a:pt x="163" y="18"/>
                    <a:pt x="161" y="18"/>
                    <a:pt x="160" y="17"/>
                  </a:cubicBezTo>
                  <a:cubicBezTo>
                    <a:pt x="158" y="16"/>
                    <a:pt x="156" y="16"/>
                    <a:pt x="155" y="16"/>
                  </a:cubicBezTo>
                  <a:cubicBezTo>
                    <a:pt x="152" y="11"/>
                    <a:pt x="145" y="9"/>
                    <a:pt x="145" y="2"/>
                  </a:cubicBezTo>
                  <a:cubicBezTo>
                    <a:pt x="145" y="1"/>
                    <a:pt x="144" y="1"/>
                    <a:pt x="144" y="1"/>
                  </a:cubicBezTo>
                  <a:cubicBezTo>
                    <a:pt x="141" y="0"/>
                    <a:pt x="132" y="5"/>
                    <a:pt x="132" y="8"/>
                  </a:cubicBezTo>
                  <a:cubicBezTo>
                    <a:pt x="130" y="15"/>
                    <a:pt x="127" y="23"/>
                    <a:pt x="124" y="30"/>
                  </a:cubicBezTo>
                  <a:cubicBezTo>
                    <a:pt x="121" y="35"/>
                    <a:pt x="119" y="41"/>
                    <a:pt x="115" y="45"/>
                  </a:cubicBezTo>
                  <a:cubicBezTo>
                    <a:pt x="111" y="47"/>
                    <a:pt x="106" y="49"/>
                    <a:pt x="103" y="52"/>
                  </a:cubicBezTo>
                  <a:cubicBezTo>
                    <a:pt x="99" y="54"/>
                    <a:pt x="94" y="54"/>
                    <a:pt x="91" y="58"/>
                  </a:cubicBezTo>
                  <a:cubicBezTo>
                    <a:pt x="89" y="58"/>
                    <a:pt x="86" y="59"/>
                    <a:pt x="85" y="61"/>
                  </a:cubicBezTo>
                  <a:cubicBezTo>
                    <a:pt x="82" y="66"/>
                    <a:pt x="79" y="68"/>
                    <a:pt x="75" y="72"/>
                  </a:cubicBezTo>
                  <a:cubicBezTo>
                    <a:pt x="73" y="74"/>
                    <a:pt x="72" y="76"/>
                    <a:pt x="72" y="80"/>
                  </a:cubicBezTo>
                  <a:cubicBezTo>
                    <a:pt x="72" y="82"/>
                    <a:pt x="73" y="85"/>
                    <a:pt x="70" y="86"/>
                  </a:cubicBezTo>
                  <a:cubicBezTo>
                    <a:pt x="67" y="89"/>
                    <a:pt x="65" y="93"/>
                    <a:pt x="64" y="96"/>
                  </a:cubicBezTo>
                  <a:cubicBezTo>
                    <a:pt x="61" y="103"/>
                    <a:pt x="62" y="110"/>
                    <a:pt x="63" y="117"/>
                  </a:cubicBezTo>
                  <a:cubicBezTo>
                    <a:pt x="64" y="120"/>
                    <a:pt x="66" y="123"/>
                    <a:pt x="66" y="126"/>
                  </a:cubicBezTo>
                  <a:cubicBezTo>
                    <a:pt x="65" y="128"/>
                    <a:pt x="64" y="130"/>
                    <a:pt x="63" y="131"/>
                  </a:cubicBezTo>
                  <a:cubicBezTo>
                    <a:pt x="59" y="136"/>
                    <a:pt x="57" y="142"/>
                    <a:pt x="53" y="146"/>
                  </a:cubicBezTo>
                  <a:cubicBezTo>
                    <a:pt x="47" y="153"/>
                    <a:pt x="37" y="155"/>
                    <a:pt x="33" y="164"/>
                  </a:cubicBezTo>
                  <a:cubicBezTo>
                    <a:pt x="27" y="166"/>
                    <a:pt x="22" y="171"/>
                    <a:pt x="15" y="171"/>
                  </a:cubicBezTo>
                  <a:cubicBezTo>
                    <a:pt x="9" y="171"/>
                    <a:pt x="3" y="172"/>
                    <a:pt x="0" y="177"/>
                  </a:cubicBezTo>
                  <a:cubicBezTo>
                    <a:pt x="82" y="177"/>
                    <a:pt x="82" y="177"/>
                    <a:pt x="82" y="177"/>
                  </a:cubicBezTo>
                  <a:cubicBezTo>
                    <a:pt x="82" y="154"/>
                    <a:pt x="82" y="154"/>
                    <a:pt x="82" y="154"/>
                  </a:cubicBezTo>
                  <a:cubicBezTo>
                    <a:pt x="100" y="141"/>
                    <a:pt x="100" y="141"/>
                    <a:pt x="100" y="141"/>
                  </a:cubicBezTo>
                  <a:cubicBezTo>
                    <a:pt x="109" y="138"/>
                    <a:pt x="109" y="138"/>
                    <a:pt x="109" y="138"/>
                  </a:cubicBezTo>
                  <a:cubicBezTo>
                    <a:pt x="118" y="140"/>
                    <a:pt x="118" y="140"/>
                    <a:pt x="118" y="140"/>
                  </a:cubicBezTo>
                  <a:cubicBezTo>
                    <a:pt x="135" y="136"/>
                    <a:pt x="135" y="136"/>
                    <a:pt x="135" y="136"/>
                  </a:cubicBezTo>
                  <a:cubicBezTo>
                    <a:pt x="139" y="139"/>
                    <a:pt x="139" y="139"/>
                    <a:pt x="139" y="139"/>
                  </a:cubicBezTo>
                  <a:cubicBezTo>
                    <a:pt x="150" y="125"/>
                    <a:pt x="150" y="125"/>
                    <a:pt x="150" y="125"/>
                  </a:cubicBezTo>
                  <a:cubicBezTo>
                    <a:pt x="150" y="125"/>
                    <a:pt x="162" y="116"/>
                    <a:pt x="162" y="116"/>
                  </a:cubicBezTo>
                  <a:cubicBezTo>
                    <a:pt x="162" y="116"/>
                    <a:pt x="174" y="113"/>
                    <a:pt x="174" y="113"/>
                  </a:cubicBezTo>
                  <a:cubicBezTo>
                    <a:pt x="174" y="108"/>
                    <a:pt x="174" y="108"/>
                    <a:pt x="174" y="108"/>
                  </a:cubicBezTo>
                  <a:cubicBezTo>
                    <a:pt x="176" y="105"/>
                    <a:pt x="176" y="105"/>
                    <a:pt x="176" y="105"/>
                  </a:cubicBezTo>
                  <a:cubicBezTo>
                    <a:pt x="170" y="101"/>
                    <a:pt x="170" y="101"/>
                    <a:pt x="170" y="101"/>
                  </a:cubicBezTo>
                  <a:cubicBezTo>
                    <a:pt x="173" y="92"/>
                    <a:pt x="173" y="92"/>
                    <a:pt x="173" y="92"/>
                  </a:cubicBezTo>
                  <a:cubicBezTo>
                    <a:pt x="189" y="90"/>
                    <a:pt x="189" y="90"/>
                    <a:pt x="189" y="90"/>
                  </a:cubicBezTo>
                  <a:cubicBezTo>
                    <a:pt x="188" y="82"/>
                    <a:pt x="188" y="82"/>
                    <a:pt x="188" y="82"/>
                  </a:cubicBezTo>
                  <a:cubicBezTo>
                    <a:pt x="211" y="82"/>
                    <a:pt x="211" y="82"/>
                    <a:pt x="211" y="82"/>
                  </a:cubicBezTo>
                  <a:cubicBezTo>
                    <a:pt x="219" y="83"/>
                    <a:pt x="219" y="83"/>
                    <a:pt x="219" y="83"/>
                  </a:cubicBezTo>
                  <a:cubicBezTo>
                    <a:pt x="219" y="82"/>
                    <a:pt x="219" y="82"/>
                    <a:pt x="219" y="82"/>
                  </a:cubicBezTo>
                  <a:cubicBezTo>
                    <a:pt x="217" y="79"/>
                    <a:pt x="217" y="79"/>
                    <a:pt x="217" y="79"/>
                  </a:cubicBezTo>
                  <a:lnTo>
                    <a:pt x="223" y="74"/>
                  </a:lnTo>
                  <a:close/>
                </a:path>
              </a:pathLst>
            </a:custGeom>
            <a:grpFill/>
            <a:ln w="7938" cap="rnd">
              <a:solidFill>
                <a:srgbClr val="E7E6E6"/>
              </a:solidFill>
              <a:prstDash val="solid"/>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a:noFill/>
                </a:ln>
                <a:solidFill>
                  <a:prstClr val="black"/>
                </a:solidFill>
                <a:effectLst/>
                <a:uLnTx/>
                <a:uFillTx/>
              </a:endParaRPr>
            </a:p>
          </p:txBody>
        </p:sp>
        <p:sp>
          <p:nvSpPr>
            <p:cNvPr id="68" name="Freeform 34">
              <a:extLst>
                <a:ext uri="{FF2B5EF4-FFF2-40B4-BE49-F238E27FC236}">
                  <a16:creationId xmlns:a16="http://schemas.microsoft.com/office/drawing/2014/main" id="{6BE874C9-A9DB-C2CE-7AF4-E27CA3EC7FBF}"/>
                </a:ext>
              </a:extLst>
            </p:cNvPr>
            <p:cNvSpPr>
              <a:spLocks/>
            </p:cNvSpPr>
            <p:nvPr/>
          </p:nvSpPr>
          <p:spPr bwMode="auto">
            <a:xfrm>
              <a:off x="6384925" y="1927225"/>
              <a:ext cx="852488" cy="944563"/>
            </a:xfrm>
            <a:custGeom>
              <a:avLst/>
              <a:gdLst>
                <a:gd name="T0" fmla="*/ 1390438374 w 224"/>
                <a:gd name="T1" fmla="*/ 2147483646 h 248"/>
                <a:gd name="T2" fmla="*/ 1375953690 w 224"/>
                <a:gd name="T3" fmla="*/ 2147483646 h 248"/>
                <a:gd name="T4" fmla="*/ 1390438374 w 224"/>
                <a:gd name="T5" fmla="*/ 2147483646 h 248"/>
                <a:gd name="T6" fmla="*/ 1419407743 w 224"/>
                <a:gd name="T7" fmla="*/ 2147483646 h 248"/>
                <a:gd name="T8" fmla="*/ 1506308239 w 224"/>
                <a:gd name="T9" fmla="*/ 2147483646 h 248"/>
                <a:gd name="T10" fmla="*/ 1622178103 w 224"/>
                <a:gd name="T11" fmla="*/ 2147483646 h 248"/>
                <a:gd name="T12" fmla="*/ 1680113035 w 224"/>
                <a:gd name="T13" fmla="*/ 2147483646 h 248"/>
                <a:gd name="T14" fmla="*/ 2027722629 w 224"/>
                <a:gd name="T15" fmla="*/ 2147483646 h 248"/>
                <a:gd name="T16" fmla="*/ 2042207313 w 224"/>
                <a:gd name="T17" fmla="*/ 2147483646 h 248"/>
                <a:gd name="T18" fmla="*/ 2056691998 w 224"/>
                <a:gd name="T19" fmla="*/ 2147483646 h 248"/>
                <a:gd name="T20" fmla="*/ 2147483646 w 224"/>
                <a:gd name="T21" fmla="*/ 2147483646 h 248"/>
                <a:gd name="T22" fmla="*/ 2147483646 w 224"/>
                <a:gd name="T23" fmla="*/ 2147483646 h 248"/>
                <a:gd name="T24" fmla="*/ 2147483646 w 224"/>
                <a:gd name="T25" fmla="*/ 2147483646 h 248"/>
                <a:gd name="T26" fmla="*/ 2147483646 w 224"/>
                <a:gd name="T27" fmla="*/ 2147483646 h 248"/>
                <a:gd name="T28" fmla="*/ 2147483646 w 224"/>
                <a:gd name="T29" fmla="*/ 681799285 h 248"/>
                <a:gd name="T30" fmla="*/ 2147483646 w 224"/>
                <a:gd name="T31" fmla="*/ 681799285 h 248"/>
                <a:gd name="T32" fmla="*/ 2147483646 w 224"/>
                <a:gd name="T33" fmla="*/ 0 h 248"/>
                <a:gd name="T34" fmla="*/ 2147483646 w 224"/>
                <a:gd name="T35" fmla="*/ 391669904 h 248"/>
                <a:gd name="T36" fmla="*/ 1332503442 w 224"/>
                <a:gd name="T37" fmla="*/ 391669904 h 248"/>
                <a:gd name="T38" fmla="*/ 1332503442 w 224"/>
                <a:gd name="T39" fmla="*/ 1146002486 h 248"/>
                <a:gd name="T40" fmla="*/ 1158698645 w 224"/>
                <a:gd name="T41" fmla="*/ 1204028362 h 248"/>
                <a:gd name="T42" fmla="*/ 1028344096 w 224"/>
                <a:gd name="T43" fmla="*/ 1291065272 h 248"/>
                <a:gd name="T44" fmla="*/ 1071798150 w 224"/>
                <a:gd name="T45" fmla="*/ 1740764861 h 248"/>
                <a:gd name="T46" fmla="*/ 28969369 w 224"/>
                <a:gd name="T47" fmla="*/ 1755268473 h 248"/>
                <a:gd name="T48" fmla="*/ 0 w 224"/>
                <a:gd name="T49" fmla="*/ 1929346102 h 248"/>
                <a:gd name="T50" fmla="*/ 28969369 w 224"/>
                <a:gd name="T51" fmla="*/ 1856812804 h 248"/>
                <a:gd name="T52" fmla="*/ 57934932 w 224"/>
                <a:gd name="T53" fmla="*/ 1856812804 h 248"/>
                <a:gd name="T54" fmla="*/ 202774166 w 224"/>
                <a:gd name="T55" fmla="*/ 2030890433 h 248"/>
                <a:gd name="T56" fmla="*/ 202774166 w 224"/>
                <a:gd name="T57" fmla="*/ 2147483646 h 248"/>
                <a:gd name="T58" fmla="*/ 188289481 w 224"/>
                <a:gd name="T59" fmla="*/ 2147483646 h 248"/>
                <a:gd name="T60" fmla="*/ 202774166 w 224"/>
                <a:gd name="T61" fmla="*/ 2147483646 h 248"/>
                <a:gd name="T62" fmla="*/ 246224414 w 224"/>
                <a:gd name="T63" fmla="*/ 2147483646 h 248"/>
                <a:gd name="T64" fmla="*/ 275189977 w 224"/>
                <a:gd name="T65" fmla="*/ 2147483646 h 248"/>
                <a:gd name="T66" fmla="*/ 275189977 w 224"/>
                <a:gd name="T67" fmla="*/ 2147483646 h 248"/>
                <a:gd name="T68" fmla="*/ 260709098 w 224"/>
                <a:gd name="T69" fmla="*/ 2147483646 h 248"/>
                <a:gd name="T70" fmla="*/ 188289481 w 224"/>
                <a:gd name="T71" fmla="*/ 2147483646 h 248"/>
                <a:gd name="T72" fmla="*/ 173804797 w 224"/>
                <a:gd name="T73" fmla="*/ 2147483646 h 248"/>
                <a:gd name="T74" fmla="*/ 202774166 w 224"/>
                <a:gd name="T75" fmla="*/ 2147483646 h 248"/>
                <a:gd name="T76" fmla="*/ 347609594 w 224"/>
                <a:gd name="T77" fmla="*/ 2147483646 h 248"/>
                <a:gd name="T78" fmla="*/ 535899075 w 224"/>
                <a:gd name="T79" fmla="*/ 2147483646 h 248"/>
                <a:gd name="T80" fmla="*/ 724188556 w 224"/>
                <a:gd name="T81" fmla="*/ 2147483646 h 248"/>
                <a:gd name="T82" fmla="*/ 811089052 w 224"/>
                <a:gd name="T83" fmla="*/ 2147483646 h 248"/>
                <a:gd name="T84" fmla="*/ 941443601 w 224"/>
                <a:gd name="T85" fmla="*/ 2147483646 h 248"/>
                <a:gd name="T86" fmla="*/ 970409164 w 224"/>
                <a:gd name="T87" fmla="*/ 2147483646 h 248"/>
                <a:gd name="T88" fmla="*/ 999378533 w 224"/>
                <a:gd name="T89" fmla="*/ 2147483646 h 248"/>
                <a:gd name="T90" fmla="*/ 1086279028 w 224"/>
                <a:gd name="T91" fmla="*/ 2147483646 h 248"/>
                <a:gd name="T92" fmla="*/ 1129733082 w 224"/>
                <a:gd name="T93" fmla="*/ 2147483646 h 248"/>
                <a:gd name="T94" fmla="*/ 1274568510 w 224"/>
                <a:gd name="T95" fmla="*/ 2147483646 h 248"/>
                <a:gd name="T96" fmla="*/ 1332503442 w 224"/>
                <a:gd name="T97" fmla="*/ 2147483646 h 248"/>
                <a:gd name="T98" fmla="*/ 1390438374 w 224"/>
                <a:gd name="T99" fmla="*/ 2147483646 h 24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224" h="248">
                  <a:moveTo>
                    <a:pt x="96" y="245"/>
                  </a:moveTo>
                  <a:cubicBezTo>
                    <a:pt x="96" y="245"/>
                    <a:pt x="95" y="241"/>
                    <a:pt x="95" y="241"/>
                  </a:cubicBezTo>
                  <a:cubicBezTo>
                    <a:pt x="95" y="240"/>
                    <a:pt x="96" y="238"/>
                    <a:pt x="96" y="237"/>
                  </a:cubicBezTo>
                  <a:cubicBezTo>
                    <a:pt x="96" y="236"/>
                    <a:pt x="98" y="233"/>
                    <a:pt x="98" y="233"/>
                  </a:cubicBezTo>
                  <a:cubicBezTo>
                    <a:pt x="104" y="230"/>
                    <a:pt x="104" y="230"/>
                    <a:pt x="104" y="230"/>
                  </a:cubicBezTo>
                  <a:cubicBezTo>
                    <a:pt x="112" y="241"/>
                    <a:pt x="112" y="241"/>
                    <a:pt x="112" y="241"/>
                  </a:cubicBezTo>
                  <a:cubicBezTo>
                    <a:pt x="116" y="235"/>
                    <a:pt x="116" y="235"/>
                    <a:pt x="116" y="235"/>
                  </a:cubicBezTo>
                  <a:cubicBezTo>
                    <a:pt x="140" y="235"/>
                    <a:pt x="140" y="235"/>
                    <a:pt x="140" y="235"/>
                  </a:cubicBezTo>
                  <a:cubicBezTo>
                    <a:pt x="141" y="230"/>
                    <a:pt x="141" y="230"/>
                    <a:pt x="141" y="230"/>
                  </a:cubicBezTo>
                  <a:cubicBezTo>
                    <a:pt x="142" y="234"/>
                    <a:pt x="142" y="234"/>
                    <a:pt x="142" y="234"/>
                  </a:cubicBezTo>
                  <a:cubicBezTo>
                    <a:pt x="212" y="234"/>
                    <a:pt x="212" y="234"/>
                    <a:pt x="212" y="234"/>
                  </a:cubicBezTo>
                  <a:cubicBezTo>
                    <a:pt x="215" y="220"/>
                    <a:pt x="215" y="220"/>
                    <a:pt x="215" y="220"/>
                  </a:cubicBezTo>
                  <a:cubicBezTo>
                    <a:pt x="215" y="220"/>
                    <a:pt x="215" y="218"/>
                    <a:pt x="215" y="217"/>
                  </a:cubicBezTo>
                  <a:cubicBezTo>
                    <a:pt x="214" y="217"/>
                    <a:pt x="210" y="214"/>
                    <a:pt x="210" y="214"/>
                  </a:cubicBezTo>
                  <a:cubicBezTo>
                    <a:pt x="192" y="47"/>
                    <a:pt x="192" y="47"/>
                    <a:pt x="192" y="47"/>
                  </a:cubicBezTo>
                  <a:cubicBezTo>
                    <a:pt x="224" y="47"/>
                    <a:pt x="224" y="47"/>
                    <a:pt x="224" y="47"/>
                  </a:cubicBezTo>
                  <a:cubicBezTo>
                    <a:pt x="153" y="0"/>
                    <a:pt x="153" y="0"/>
                    <a:pt x="153" y="0"/>
                  </a:cubicBezTo>
                  <a:cubicBezTo>
                    <a:pt x="153" y="27"/>
                    <a:pt x="153" y="27"/>
                    <a:pt x="153" y="27"/>
                  </a:cubicBezTo>
                  <a:cubicBezTo>
                    <a:pt x="92" y="27"/>
                    <a:pt x="92" y="27"/>
                    <a:pt x="92" y="27"/>
                  </a:cubicBezTo>
                  <a:cubicBezTo>
                    <a:pt x="92" y="79"/>
                    <a:pt x="92" y="79"/>
                    <a:pt x="92" y="79"/>
                  </a:cubicBezTo>
                  <a:cubicBezTo>
                    <a:pt x="80" y="83"/>
                    <a:pt x="80" y="83"/>
                    <a:pt x="80" y="83"/>
                  </a:cubicBezTo>
                  <a:cubicBezTo>
                    <a:pt x="71" y="89"/>
                    <a:pt x="71" y="89"/>
                    <a:pt x="71" y="89"/>
                  </a:cubicBezTo>
                  <a:cubicBezTo>
                    <a:pt x="74" y="120"/>
                    <a:pt x="74" y="120"/>
                    <a:pt x="74" y="120"/>
                  </a:cubicBezTo>
                  <a:cubicBezTo>
                    <a:pt x="2" y="121"/>
                    <a:pt x="2" y="121"/>
                    <a:pt x="2" y="121"/>
                  </a:cubicBezTo>
                  <a:cubicBezTo>
                    <a:pt x="1" y="125"/>
                    <a:pt x="0" y="129"/>
                    <a:pt x="0" y="133"/>
                  </a:cubicBezTo>
                  <a:cubicBezTo>
                    <a:pt x="2" y="131"/>
                    <a:pt x="1" y="129"/>
                    <a:pt x="2" y="128"/>
                  </a:cubicBezTo>
                  <a:cubicBezTo>
                    <a:pt x="3" y="128"/>
                    <a:pt x="4" y="128"/>
                    <a:pt x="4" y="128"/>
                  </a:cubicBezTo>
                  <a:cubicBezTo>
                    <a:pt x="5" y="133"/>
                    <a:pt x="11" y="135"/>
                    <a:pt x="14" y="140"/>
                  </a:cubicBezTo>
                  <a:cubicBezTo>
                    <a:pt x="17" y="146"/>
                    <a:pt x="18" y="151"/>
                    <a:pt x="14" y="156"/>
                  </a:cubicBezTo>
                  <a:cubicBezTo>
                    <a:pt x="12" y="157"/>
                    <a:pt x="11" y="158"/>
                    <a:pt x="13" y="160"/>
                  </a:cubicBezTo>
                  <a:cubicBezTo>
                    <a:pt x="12" y="162"/>
                    <a:pt x="11" y="164"/>
                    <a:pt x="14" y="165"/>
                  </a:cubicBezTo>
                  <a:cubicBezTo>
                    <a:pt x="16" y="166"/>
                    <a:pt x="16" y="167"/>
                    <a:pt x="17" y="169"/>
                  </a:cubicBezTo>
                  <a:cubicBezTo>
                    <a:pt x="17" y="172"/>
                    <a:pt x="18" y="174"/>
                    <a:pt x="19" y="177"/>
                  </a:cubicBezTo>
                  <a:cubicBezTo>
                    <a:pt x="20" y="183"/>
                    <a:pt x="20" y="190"/>
                    <a:pt x="19" y="197"/>
                  </a:cubicBezTo>
                  <a:cubicBezTo>
                    <a:pt x="17" y="198"/>
                    <a:pt x="18" y="200"/>
                    <a:pt x="18" y="201"/>
                  </a:cubicBezTo>
                  <a:cubicBezTo>
                    <a:pt x="16" y="205"/>
                    <a:pt x="14" y="208"/>
                    <a:pt x="13" y="211"/>
                  </a:cubicBezTo>
                  <a:cubicBezTo>
                    <a:pt x="13" y="214"/>
                    <a:pt x="11" y="216"/>
                    <a:pt x="12" y="219"/>
                  </a:cubicBezTo>
                  <a:cubicBezTo>
                    <a:pt x="14" y="214"/>
                    <a:pt x="14" y="214"/>
                    <a:pt x="14" y="214"/>
                  </a:cubicBezTo>
                  <a:cubicBezTo>
                    <a:pt x="24" y="216"/>
                    <a:pt x="24" y="216"/>
                    <a:pt x="24" y="216"/>
                  </a:cubicBezTo>
                  <a:cubicBezTo>
                    <a:pt x="37" y="212"/>
                    <a:pt x="37" y="212"/>
                    <a:pt x="37" y="212"/>
                  </a:cubicBezTo>
                  <a:cubicBezTo>
                    <a:pt x="50" y="212"/>
                    <a:pt x="50" y="212"/>
                    <a:pt x="50" y="212"/>
                  </a:cubicBezTo>
                  <a:cubicBezTo>
                    <a:pt x="56" y="220"/>
                    <a:pt x="56" y="220"/>
                    <a:pt x="56" y="220"/>
                  </a:cubicBezTo>
                  <a:cubicBezTo>
                    <a:pt x="65" y="222"/>
                    <a:pt x="65" y="222"/>
                    <a:pt x="65" y="222"/>
                  </a:cubicBezTo>
                  <a:cubicBezTo>
                    <a:pt x="67" y="224"/>
                    <a:pt x="67" y="224"/>
                    <a:pt x="67" y="224"/>
                  </a:cubicBezTo>
                  <a:cubicBezTo>
                    <a:pt x="69" y="231"/>
                    <a:pt x="69" y="231"/>
                    <a:pt x="69" y="231"/>
                  </a:cubicBezTo>
                  <a:cubicBezTo>
                    <a:pt x="75" y="233"/>
                    <a:pt x="75" y="233"/>
                    <a:pt x="75" y="233"/>
                  </a:cubicBezTo>
                  <a:cubicBezTo>
                    <a:pt x="78" y="240"/>
                    <a:pt x="78" y="240"/>
                    <a:pt x="78" y="240"/>
                  </a:cubicBezTo>
                  <a:cubicBezTo>
                    <a:pt x="88" y="248"/>
                    <a:pt x="88" y="248"/>
                    <a:pt x="88" y="248"/>
                  </a:cubicBezTo>
                  <a:cubicBezTo>
                    <a:pt x="92" y="248"/>
                    <a:pt x="92" y="248"/>
                    <a:pt x="92" y="248"/>
                  </a:cubicBezTo>
                  <a:lnTo>
                    <a:pt x="96" y="245"/>
                  </a:lnTo>
                  <a:close/>
                </a:path>
              </a:pathLst>
            </a:custGeom>
            <a:grpFill/>
            <a:ln w="7938" cap="rnd">
              <a:solidFill>
                <a:srgbClr val="E7E6E6"/>
              </a:solidFill>
              <a:prstDash val="solid"/>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a:noFill/>
                </a:ln>
                <a:solidFill>
                  <a:prstClr val="black"/>
                </a:solidFill>
                <a:effectLst/>
                <a:uLnTx/>
                <a:uFillTx/>
              </a:endParaRPr>
            </a:p>
          </p:txBody>
        </p:sp>
        <p:sp>
          <p:nvSpPr>
            <p:cNvPr id="69" name="Freeform 35">
              <a:extLst>
                <a:ext uri="{FF2B5EF4-FFF2-40B4-BE49-F238E27FC236}">
                  <a16:creationId xmlns:a16="http://schemas.microsoft.com/office/drawing/2014/main" id="{4C21ACCB-2897-35BF-47A0-3246A7146605}"/>
                </a:ext>
              </a:extLst>
            </p:cNvPr>
            <p:cNvSpPr>
              <a:spLocks/>
            </p:cNvSpPr>
            <p:nvPr/>
          </p:nvSpPr>
          <p:spPr bwMode="auto">
            <a:xfrm>
              <a:off x="6719888" y="2106613"/>
              <a:ext cx="1154113" cy="1096963"/>
            </a:xfrm>
            <a:custGeom>
              <a:avLst/>
              <a:gdLst>
                <a:gd name="T0" fmla="*/ 2147483646 w 303"/>
                <a:gd name="T1" fmla="*/ 2147483646 h 288"/>
                <a:gd name="T2" fmla="*/ 2147483646 w 303"/>
                <a:gd name="T3" fmla="*/ 2147483646 h 288"/>
                <a:gd name="T4" fmla="*/ 2147483646 w 303"/>
                <a:gd name="T5" fmla="*/ 1740925988 h 288"/>
                <a:gd name="T6" fmla="*/ 2147483646 w 303"/>
                <a:gd name="T7" fmla="*/ 1494295949 h 288"/>
                <a:gd name="T8" fmla="*/ 2147483646 w 303"/>
                <a:gd name="T9" fmla="*/ 1436263559 h 288"/>
                <a:gd name="T10" fmla="*/ 2147483646 w 303"/>
                <a:gd name="T11" fmla="*/ 1363726881 h 288"/>
                <a:gd name="T12" fmla="*/ 2147483646 w 303"/>
                <a:gd name="T13" fmla="*/ 1276678296 h 288"/>
                <a:gd name="T14" fmla="*/ 2147483646 w 303"/>
                <a:gd name="T15" fmla="*/ 1117093033 h 288"/>
                <a:gd name="T16" fmla="*/ 1508844676 w 303"/>
                <a:gd name="T17" fmla="*/ 0 h 288"/>
                <a:gd name="T18" fmla="*/ 1842531882 w 303"/>
                <a:gd name="T19" fmla="*/ 2147483646 h 288"/>
                <a:gd name="T20" fmla="*/ 1799006967 w 303"/>
                <a:gd name="T21" fmla="*/ 2147483646 h 288"/>
                <a:gd name="T22" fmla="*/ 768932547 w 303"/>
                <a:gd name="T23" fmla="*/ 2147483646 h 288"/>
                <a:gd name="T24" fmla="*/ 406228731 w 303"/>
                <a:gd name="T25" fmla="*/ 2147483646 h 288"/>
                <a:gd name="T26" fmla="*/ 232129071 w 303"/>
                <a:gd name="T27" fmla="*/ 2147483646 h 288"/>
                <a:gd name="T28" fmla="*/ 116066440 w 303"/>
                <a:gd name="T29" fmla="*/ 2147483646 h 288"/>
                <a:gd name="T30" fmla="*/ 116066440 w 303"/>
                <a:gd name="T31" fmla="*/ 2147483646 h 288"/>
                <a:gd name="T32" fmla="*/ 0 w 303"/>
                <a:gd name="T33" fmla="*/ 2147483646 h 288"/>
                <a:gd name="T34" fmla="*/ 72541525 w 303"/>
                <a:gd name="T35" fmla="*/ 2147483646 h 288"/>
                <a:gd name="T36" fmla="*/ 43524915 w 303"/>
                <a:gd name="T37" fmla="*/ 2147483646 h 288"/>
                <a:gd name="T38" fmla="*/ 174095851 w 303"/>
                <a:gd name="T39" fmla="*/ 2147483646 h 288"/>
                <a:gd name="T40" fmla="*/ 217620766 w 303"/>
                <a:gd name="T41" fmla="*/ 2147483646 h 288"/>
                <a:gd name="T42" fmla="*/ 217620766 w 303"/>
                <a:gd name="T43" fmla="*/ 2147483646 h 288"/>
                <a:gd name="T44" fmla="*/ 261145681 w 303"/>
                <a:gd name="T45" fmla="*/ 2147483646 h 288"/>
                <a:gd name="T46" fmla="*/ 406228731 w 303"/>
                <a:gd name="T47" fmla="*/ 2147483646 h 288"/>
                <a:gd name="T48" fmla="*/ 507783057 w 303"/>
                <a:gd name="T49" fmla="*/ 2147483646 h 288"/>
                <a:gd name="T50" fmla="*/ 681882717 w 303"/>
                <a:gd name="T51" fmla="*/ 2147483646 h 288"/>
                <a:gd name="T52" fmla="*/ 783440852 w 303"/>
                <a:gd name="T53" fmla="*/ 2147483646 h 288"/>
                <a:gd name="T54" fmla="*/ 754424242 w 303"/>
                <a:gd name="T55" fmla="*/ 2147483646 h 288"/>
                <a:gd name="T56" fmla="*/ 928520094 w 303"/>
                <a:gd name="T57" fmla="*/ 2147483646 h 288"/>
                <a:gd name="T58" fmla="*/ 899503484 w 303"/>
                <a:gd name="T59" fmla="*/ 2147483646 h 288"/>
                <a:gd name="T60" fmla="*/ 943028399 w 303"/>
                <a:gd name="T61" fmla="*/ 2147483646 h 288"/>
                <a:gd name="T62" fmla="*/ 1044586534 w 303"/>
                <a:gd name="T63" fmla="*/ 2147483646 h 288"/>
                <a:gd name="T64" fmla="*/ 1131632555 w 303"/>
                <a:gd name="T65" fmla="*/ 2147483646 h 288"/>
                <a:gd name="T66" fmla="*/ 1363765435 w 303"/>
                <a:gd name="T67" fmla="*/ 2147483646 h 288"/>
                <a:gd name="T68" fmla="*/ 1494336371 w 303"/>
                <a:gd name="T69" fmla="*/ 2147483646 h 288"/>
                <a:gd name="T70" fmla="*/ 1552369591 w 303"/>
                <a:gd name="T71" fmla="*/ 2147483646 h 288"/>
                <a:gd name="T72" fmla="*/ 1595894506 w 303"/>
                <a:gd name="T73" fmla="*/ 2147483646 h 288"/>
                <a:gd name="T74" fmla="*/ 1668436031 w 303"/>
                <a:gd name="T75" fmla="*/ 2147483646 h 288"/>
                <a:gd name="T76" fmla="*/ 1784498662 w 303"/>
                <a:gd name="T77" fmla="*/ 2147483646 h 288"/>
                <a:gd name="T78" fmla="*/ 1813515272 w 303"/>
                <a:gd name="T79" fmla="*/ 2147483646 h 288"/>
                <a:gd name="T80" fmla="*/ 1871548492 w 303"/>
                <a:gd name="T81" fmla="*/ 2147483646 h 288"/>
                <a:gd name="T82" fmla="*/ 1813515272 w 303"/>
                <a:gd name="T83" fmla="*/ 2147483646 h 288"/>
                <a:gd name="T84" fmla="*/ 2089169258 w 303"/>
                <a:gd name="T85" fmla="*/ 2147483646 h 288"/>
                <a:gd name="T86" fmla="*/ 2132694173 w 303"/>
                <a:gd name="T87" fmla="*/ 2147483646 h 288"/>
                <a:gd name="T88" fmla="*/ 2103677563 w 303"/>
                <a:gd name="T89" fmla="*/ 2147483646 h 288"/>
                <a:gd name="T90" fmla="*/ 2147483646 w 303"/>
                <a:gd name="T91" fmla="*/ 2147483646 h 288"/>
                <a:gd name="T92" fmla="*/ 2147483646 w 303"/>
                <a:gd name="T93" fmla="*/ 2147483646 h 288"/>
                <a:gd name="T94" fmla="*/ 2147483646 w 303"/>
                <a:gd name="T95" fmla="*/ 2147483646 h 288"/>
                <a:gd name="T96" fmla="*/ 2147483646 w 303"/>
                <a:gd name="T97" fmla="*/ 2147483646 h 288"/>
                <a:gd name="T98" fmla="*/ 2147483646 w 303"/>
                <a:gd name="T99" fmla="*/ 2147483646 h 288"/>
                <a:gd name="T100" fmla="*/ 2147483646 w 303"/>
                <a:gd name="T101" fmla="*/ 2147483646 h 288"/>
                <a:gd name="T102" fmla="*/ 2147483646 w 303"/>
                <a:gd name="T103" fmla="*/ 2147483646 h 288"/>
                <a:gd name="T104" fmla="*/ 2147483646 w 303"/>
                <a:gd name="T105" fmla="*/ 2147483646 h 288"/>
                <a:gd name="T106" fmla="*/ 2147483646 w 303"/>
                <a:gd name="T107" fmla="*/ 2147483646 h 28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303" h="288">
                  <a:moveTo>
                    <a:pt x="249" y="190"/>
                  </a:moveTo>
                  <a:cubicBezTo>
                    <a:pt x="289" y="189"/>
                    <a:pt x="289" y="189"/>
                    <a:pt x="289" y="189"/>
                  </a:cubicBezTo>
                  <a:cubicBezTo>
                    <a:pt x="297" y="182"/>
                    <a:pt x="297" y="182"/>
                    <a:pt x="297" y="182"/>
                  </a:cubicBezTo>
                  <a:cubicBezTo>
                    <a:pt x="302" y="169"/>
                    <a:pt x="302" y="169"/>
                    <a:pt x="302" y="169"/>
                  </a:cubicBezTo>
                  <a:cubicBezTo>
                    <a:pt x="303" y="116"/>
                    <a:pt x="303" y="116"/>
                    <a:pt x="303" y="116"/>
                  </a:cubicBezTo>
                  <a:cubicBezTo>
                    <a:pt x="286" y="120"/>
                    <a:pt x="286" y="120"/>
                    <a:pt x="286" y="120"/>
                  </a:cubicBezTo>
                  <a:cubicBezTo>
                    <a:pt x="282" y="117"/>
                    <a:pt x="282" y="117"/>
                    <a:pt x="282" y="117"/>
                  </a:cubicBezTo>
                  <a:cubicBezTo>
                    <a:pt x="284" y="103"/>
                    <a:pt x="284" y="103"/>
                    <a:pt x="284" y="103"/>
                  </a:cubicBezTo>
                  <a:cubicBezTo>
                    <a:pt x="276" y="98"/>
                    <a:pt x="276" y="98"/>
                    <a:pt x="276" y="98"/>
                  </a:cubicBezTo>
                  <a:cubicBezTo>
                    <a:pt x="271" y="99"/>
                    <a:pt x="271" y="99"/>
                    <a:pt x="271" y="99"/>
                  </a:cubicBezTo>
                  <a:cubicBezTo>
                    <a:pt x="268" y="99"/>
                    <a:pt x="268" y="99"/>
                    <a:pt x="268" y="99"/>
                  </a:cubicBezTo>
                  <a:cubicBezTo>
                    <a:pt x="266" y="94"/>
                    <a:pt x="266" y="94"/>
                    <a:pt x="266" y="94"/>
                  </a:cubicBezTo>
                  <a:cubicBezTo>
                    <a:pt x="258" y="94"/>
                    <a:pt x="258" y="94"/>
                    <a:pt x="258" y="94"/>
                  </a:cubicBezTo>
                  <a:cubicBezTo>
                    <a:pt x="254" y="88"/>
                    <a:pt x="254" y="88"/>
                    <a:pt x="254" y="88"/>
                  </a:cubicBezTo>
                  <a:cubicBezTo>
                    <a:pt x="245" y="85"/>
                    <a:pt x="245" y="85"/>
                    <a:pt x="245" y="85"/>
                  </a:cubicBezTo>
                  <a:cubicBezTo>
                    <a:pt x="245" y="77"/>
                    <a:pt x="245" y="77"/>
                    <a:pt x="245" y="77"/>
                  </a:cubicBezTo>
                  <a:cubicBezTo>
                    <a:pt x="136" y="0"/>
                    <a:pt x="136" y="0"/>
                    <a:pt x="136" y="0"/>
                  </a:cubicBezTo>
                  <a:cubicBezTo>
                    <a:pt x="104" y="0"/>
                    <a:pt x="104" y="0"/>
                    <a:pt x="104" y="0"/>
                  </a:cubicBezTo>
                  <a:cubicBezTo>
                    <a:pt x="122" y="167"/>
                    <a:pt x="122" y="167"/>
                    <a:pt x="122" y="167"/>
                  </a:cubicBezTo>
                  <a:cubicBezTo>
                    <a:pt x="122" y="167"/>
                    <a:pt x="126" y="170"/>
                    <a:pt x="127" y="170"/>
                  </a:cubicBezTo>
                  <a:cubicBezTo>
                    <a:pt x="127" y="171"/>
                    <a:pt x="127" y="173"/>
                    <a:pt x="127" y="173"/>
                  </a:cubicBezTo>
                  <a:cubicBezTo>
                    <a:pt x="124" y="187"/>
                    <a:pt x="124" y="187"/>
                    <a:pt x="124" y="187"/>
                  </a:cubicBezTo>
                  <a:cubicBezTo>
                    <a:pt x="54" y="187"/>
                    <a:pt x="54" y="187"/>
                    <a:pt x="54" y="187"/>
                  </a:cubicBezTo>
                  <a:cubicBezTo>
                    <a:pt x="53" y="183"/>
                    <a:pt x="53" y="183"/>
                    <a:pt x="53" y="183"/>
                  </a:cubicBezTo>
                  <a:cubicBezTo>
                    <a:pt x="52" y="188"/>
                    <a:pt x="52" y="188"/>
                    <a:pt x="52" y="188"/>
                  </a:cubicBezTo>
                  <a:cubicBezTo>
                    <a:pt x="28" y="188"/>
                    <a:pt x="28" y="188"/>
                    <a:pt x="28" y="188"/>
                  </a:cubicBezTo>
                  <a:cubicBezTo>
                    <a:pt x="24" y="194"/>
                    <a:pt x="24" y="194"/>
                    <a:pt x="24" y="194"/>
                  </a:cubicBezTo>
                  <a:cubicBezTo>
                    <a:pt x="16" y="183"/>
                    <a:pt x="16" y="183"/>
                    <a:pt x="16" y="183"/>
                  </a:cubicBezTo>
                  <a:cubicBezTo>
                    <a:pt x="10" y="186"/>
                    <a:pt x="10" y="186"/>
                    <a:pt x="10" y="186"/>
                  </a:cubicBezTo>
                  <a:cubicBezTo>
                    <a:pt x="10" y="186"/>
                    <a:pt x="8" y="189"/>
                    <a:pt x="8" y="190"/>
                  </a:cubicBezTo>
                  <a:cubicBezTo>
                    <a:pt x="8" y="191"/>
                    <a:pt x="7" y="193"/>
                    <a:pt x="7" y="194"/>
                  </a:cubicBezTo>
                  <a:cubicBezTo>
                    <a:pt x="7" y="194"/>
                    <a:pt x="8" y="198"/>
                    <a:pt x="8" y="198"/>
                  </a:cubicBezTo>
                  <a:cubicBezTo>
                    <a:pt x="4" y="201"/>
                    <a:pt x="4" y="201"/>
                    <a:pt x="4" y="201"/>
                  </a:cubicBezTo>
                  <a:cubicBezTo>
                    <a:pt x="0" y="201"/>
                    <a:pt x="0" y="201"/>
                    <a:pt x="0" y="201"/>
                  </a:cubicBezTo>
                  <a:cubicBezTo>
                    <a:pt x="0" y="207"/>
                    <a:pt x="0" y="207"/>
                    <a:pt x="0" y="207"/>
                  </a:cubicBezTo>
                  <a:cubicBezTo>
                    <a:pt x="5" y="211"/>
                    <a:pt x="5" y="211"/>
                    <a:pt x="5" y="211"/>
                  </a:cubicBezTo>
                  <a:cubicBezTo>
                    <a:pt x="6" y="217"/>
                    <a:pt x="6" y="217"/>
                    <a:pt x="6" y="217"/>
                  </a:cubicBezTo>
                  <a:cubicBezTo>
                    <a:pt x="3" y="222"/>
                    <a:pt x="3" y="222"/>
                    <a:pt x="3" y="222"/>
                  </a:cubicBezTo>
                  <a:cubicBezTo>
                    <a:pt x="6" y="228"/>
                    <a:pt x="6" y="228"/>
                    <a:pt x="6" y="228"/>
                  </a:cubicBezTo>
                  <a:cubicBezTo>
                    <a:pt x="12" y="227"/>
                    <a:pt x="12" y="227"/>
                    <a:pt x="12" y="227"/>
                  </a:cubicBezTo>
                  <a:cubicBezTo>
                    <a:pt x="17" y="235"/>
                    <a:pt x="17" y="235"/>
                    <a:pt x="17" y="235"/>
                  </a:cubicBezTo>
                  <a:cubicBezTo>
                    <a:pt x="15" y="238"/>
                    <a:pt x="15" y="238"/>
                    <a:pt x="15" y="238"/>
                  </a:cubicBezTo>
                  <a:cubicBezTo>
                    <a:pt x="14" y="240"/>
                    <a:pt x="14" y="240"/>
                    <a:pt x="14" y="240"/>
                  </a:cubicBezTo>
                  <a:cubicBezTo>
                    <a:pt x="15" y="245"/>
                    <a:pt x="15" y="245"/>
                    <a:pt x="15" y="245"/>
                  </a:cubicBezTo>
                  <a:cubicBezTo>
                    <a:pt x="13" y="250"/>
                    <a:pt x="13" y="250"/>
                    <a:pt x="13" y="250"/>
                  </a:cubicBezTo>
                  <a:cubicBezTo>
                    <a:pt x="18" y="253"/>
                    <a:pt x="18" y="253"/>
                    <a:pt x="18" y="253"/>
                  </a:cubicBezTo>
                  <a:cubicBezTo>
                    <a:pt x="24" y="248"/>
                    <a:pt x="24" y="248"/>
                    <a:pt x="24" y="248"/>
                  </a:cubicBezTo>
                  <a:cubicBezTo>
                    <a:pt x="28" y="254"/>
                    <a:pt x="28" y="254"/>
                    <a:pt x="28" y="254"/>
                  </a:cubicBezTo>
                  <a:cubicBezTo>
                    <a:pt x="30" y="254"/>
                    <a:pt x="30" y="254"/>
                    <a:pt x="30" y="254"/>
                  </a:cubicBezTo>
                  <a:cubicBezTo>
                    <a:pt x="35" y="248"/>
                    <a:pt x="35" y="248"/>
                    <a:pt x="35" y="248"/>
                  </a:cubicBezTo>
                  <a:cubicBezTo>
                    <a:pt x="45" y="252"/>
                    <a:pt x="45" y="252"/>
                    <a:pt x="45" y="252"/>
                  </a:cubicBezTo>
                  <a:cubicBezTo>
                    <a:pt x="47" y="252"/>
                    <a:pt x="47" y="252"/>
                    <a:pt x="47" y="252"/>
                  </a:cubicBezTo>
                  <a:cubicBezTo>
                    <a:pt x="48" y="249"/>
                    <a:pt x="48" y="249"/>
                    <a:pt x="48" y="249"/>
                  </a:cubicBezTo>
                  <a:cubicBezTo>
                    <a:pt x="54" y="248"/>
                    <a:pt x="54" y="248"/>
                    <a:pt x="54" y="248"/>
                  </a:cubicBezTo>
                  <a:cubicBezTo>
                    <a:pt x="52" y="244"/>
                    <a:pt x="52" y="244"/>
                    <a:pt x="52" y="244"/>
                  </a:cubicBezTo>
                  <a:cubicBezTo>
                    <a:pt x="52" y="243"/>
                    <a:pt x="52" y="243"/>
                    <a:pt x="52" y="243"/>
                  </a:cubicBezTo>
                  <a:cubicBezTo>
                    <a:pt x="57" y="243"/>
                    <a:pt x="57" y="243"/>
                    <a:pt x="57" y="243"/>
                  </a:cubicBezTo>
                  <a:cubicBezTo>
                    <a:pt x="64" y="254"/>
                    <a:pt x="64" y="254"/>
                    <a:pt x="64" y="254"/>
                  </a:cubicBezTo>
                  <a:cubicBezTo>
                    <a:pt x="62" y="256"/>
                    <a:pt x="62" y="256"/>
                    <a:pt x="62" y="256"/>
                  </a:cubicBezTo>
                  <a:cubicBezTo>
                    <a:pt x="62" y="259"/>
                    <a:pt x="62" y="259"/>
                    <a:pt x="62" y="259"/>
                  </a:cubicBezTo>
                  <a:cubicBezTo>
                    <a:pt x="71" y="265"/>
                    <a:pt x="71" y="265"/>
                    <a:pt x="71" y="265"/>
                  </a:cubicBezTo>
                  <a:cubicBezTo>
                    <a:pt x="65" y="271"/>
                    <a:pt x="65" y="271"/>
                    <a:pt x="65" y="271"/>
                  </a:cubicBezTo>
                  <a:cubicBezTo>
                    <a:pt x="72" y="271"/>
                    <a:pt x="72" y="271"/>
                    <a:pt x="72" y="271"/>
                  </a:cubicBezTo>
                  <a:cubicBezTo>
                    <a:pt x="72" y="279"/>
                    <a:pt x="72" y="279"/>
                    <a:pt x="72" y="279"/>
                  </a:cubicBezTo>
                  <a:cubicBezTo>
                    <a:pt x="78" y="284"/>
                    <a:pt x="78" y="284"/>
                    <a:pt x="78" y="284"/>
                  </a:cubicBezTo>
                  <a:cubicBezTo>
                    <a:pt x="78" y="288"/>
                    <a:pt x="78" y="288"/>
                    <a:pt x="78" y="288"/>
                  </a:cubicBezTo>
                  <a:cubicBezTo>
                    <a:pt x="84" y="281"/>
                    <a:pt x="84" y="281"/>
                    <a:pt x="84" y="281"/>
                  </a:cubicBezTo>
                  <a:cubicBezTo>
                    <a:pt x="94" y="288"/>
                    <a:pt x="94" y="288"/>
                    <a:pt x="94" y="288"/>
                  </a:cubicBezTo>
                  <a:cubicBezTo>
                    <a:pt x="97" y="283"/>
                    <a:pt x="97" y="283"/>
                    <a:pt x="97" y="283"/>
                  </a:cubicBezTo>
                  <a:cubicBezTo>
                    <a:pt x="103" y="283"/>
                    <a:pt x="103" y="283"/>
                    <a:pt x="103" y="283"/>
                  </a:cubicBezTo>
                  <a:cubicBezTo>
                    <a:pt x="103" y="277"/>
                    <a:pt x="103" y="277"/>
                    <a:pt x="103" y="277"/>
                  </a:cubicBezTo>
                  <a:cubicBezTo>
                    <a:pt x="107" y="280"/>
                    <a:pt x="107" y="280"/>
                    <a:pt x="107" y="280"/>
                  </a:cubicBezTo>
                  <a:cubicBezTo>
                    <a:pt x="107" y="277"/>
                    <a:pt x="107" y="277"/>
                    <a:pt x="107" y="277"/>
                  </a:cubicBezTo>
                  <a:cubicBezTo>
                    <a:pt x="110" y="276"/>
                    <a:pt x="110" y="276"/>
                    <a:pt x="110" y="276"/>
                  </a:cubicBezTo>
                  <a:cubicBezTo>
                    <a:pt x="112" y="286"/>
                    <a:pt x="112" y="286"/>
                    <a:pt x="112" y="286"/>
                  </a:cubicBezTo>
                  <a:cubicBezTo>
                    <a:pt x="115" y="286"/>
                    <a:pt x="115" y="286"/>
                    <a:pt x="115" y="286"/>
                  </a:cubicBezTo>
                  <a:cubicBezTo>
                    <a:pt x="118" y="282"/>
                    <a:pt x="118" y="282"/>
                    <a:pt x="118" y="282"/>
                  </a:cubicBezTo>
                  <a:cubicBezTo>
                    <a:pt x="123" y="282"/>
                    <a:pt x="123" y="282"/>
                    <a:pt x="123" y="282"/>
                  </a:cubicBezTo>
                  <a:cubicBezTo>
                    <a:pt x="124" y="277"/>
                    <a:pt x="124" y="277"/>
                    <a:pt x="124" y="277"/>
                  </a:cubicBezTo>
                  <a:cubicBezTo>
                    <a:pt x="124" y="277"/>
                    <a:pt x="125" y="274"/>
                    <a:pt x="125" y="274"/>
                  </a:cubicBezTo>
                  <a:cubicBezTo>
                    <a:pt x="125" y="274"/>
                    <a:pt x="123" y="269"/>
                    <a:pt x="123" y="269"/>
                  </a:cubicBezTo>
                  <a:cubicBezTo>
                    <a:pt x="129" y="264"/>
                    <a:pt x="129" y="264"/>
                    <a:pt x="129" y="264"/>
                  </a:cubicBezTo>
                  <a:cubicBezTo>
                    <a:pt x="129" y="258"/>
                    <a:pt x="129" y="258"/>
                    <a:pt x="129" y="258"/>
                  </a:cubicBezTo>
                  <a:cubicBezTo>
                    <a:pt x="125" y="255"/>
                    <a:pt x="125" y="255"/>
                    <a:pt x="125" y="255"/>
                  </a:cubicBezTo>
                  <a:cubicBezTo>
                    <a:pt x="140" y="252"/>
                    <a:pt x="140" y="252"/>
                    <a:pt x="140" y="252"/>
                  </a:cubicBezTo>
                  <a:cubicBezTo>
                    <a:pt x="144" y="247"/>
                    <a:pt x="144" y="247"/>
                    <a:pt x="144" y="247"/>
                  </a:cubicBezTo>
                  <a:cubicBezTo>
                    <a:pt x="142" y="239"/>
                    <a:pt x="142" y="239"/>
                    <a:pt x="142" y="239"/>
                  </a:cubicBezTo>
                  <a:cubicBezTo>
                    <a:pt x="147" y="239"/>
                    <a:pt x="147" y="239"/>
                    <a:pt x="147" y="239"/>
                  </a:cubicBezTo>
                  <a:cubicBezTo>
                    <a:pt x="145" y="234"/>
                    <a:pt x="145" y="234"/>
                    <a:pt x="145" y="234"/>
                  </a:cubicBezTo>
                  <a:cubicBezTo>
                    <a:pt x="145" y="232"/>
                    <a:pt x="145" y="232"/>
                    <a:pt x="145" y="232"/>
                  </a:cubicBezTo>
                  <a:cubicBezTo>
                    <a:pt x="152" y="224"/>
                    <a:pt x="152" y="224"/>
                    <a:pt x="152" y="224"/>
                  </a:cubicBezTo>
                  <a:cubicBezTo>
                    <a:pt x="152" y="227"/>
                    <a:pt x="152" y="227"/>
                    <a:pt x="152" y="227"/>
                  </a:cubicBezTo>
                  <a:cubicBezTo>
                    <a:pt x="161" y="231"/>
                    <a:pt x="161" y="231"/>
                    <a:pt x="161" y="231"/>
                  </a:cubicBezTo>
                  <a:cubicBezTo>
                    <a:pt x="162" y="229"/>
                    <a:pt x="162" y="229"/>
                    <a:pt x="162" y="229"/>
                  </a:cubicBezTo>
                  <a:cubicBezTo>
                    <a:pt x="165" y="229"/>
                    <a:pt x="165" y="229"/>
                    <a:pt x="165" y="229"/>
                  </a:cubicBezTo>
                  <a:cubicBezTo>
                    <a:pt x="165" y="220"/>
                    <a:pt x="165" y="220"/>
                    <a:pt x="165" y="220"/>
                  </a:cubicBezTo>
                  <a:cubicBezTo>
                    <a:pt x="171" y="222"/>
                    <a:pt x="171" y="222"/>
                    <a:pt x="171" y="222"/>
                  </a:cubicBezTo>
                  <a:cubicBezTo>
                    <a:pt x="171" y="222"/>
                    <a:pt x="172" y="217"/>
                    <a:pt x="172" y="217"/>
                  </a:cubicBezTo>
                  <a:cubicBezTo>
                    <a:pt x="172" y="217"/>
                    <a:pt x="173" y="214"/>
                    <a:pt x="173" y="214"/>
                  </a:cubicBezTo>
                  <a:cubicBezTo>
                    <a:pt x="173" y="213"/>
                    <a:pt x="178" y="209"/>
                    <a:pt x="178" y="209"/>
                  </a:cubicBezTo>
                  <a:cubicBezTo>
                    <a:pt x="186" y="213"/>
                    <a:pt x="186" y="213"/>
                    <a:pt x="186" y="213"/>
                  </a:cubicBezTo>
                  <a:cubicBezTo>
                    <a:pt x="187" y="209"/>
                    <a:pt x="187" y="209"/>
                    <a:pt x="187" y="209"/>
                  </a:cubicBezTo>
                  <a:cubicBezTo>
                    <a:pt x="189" y="206"/>
                    <a:pt x="189" y="206"/>
                    <a:pt x="189" y="206"/>
                  </a:cubicBezTo>
                  <a:cubicBezTo>
                    <a:pt x="205" y="200"/>
                    <a:pt x="205" y="200"/>
                    <a:pt x="205" y="200"/>
                  </a:cubicBezTo>
                  <a:cubicBezTo>
                    <a:pt x="212" y="194"/>
                    <a:pt x="212" y="194"/>
                    <a:pt x="212" y="194"/>
                  </a:cubicBezTo>
                  <a:cubicBezTo>
                    <a:pt x="229" y="197"/>
                    <a:pt x="229" y="197"/>
                    <a:pt x="229" y="197"/>
                  </a:cubicBezTo>
                  <a:cubicBezTo>
                    <a:pt x="243" y="197"/>
                    <a:pt x="243" y="197"/>
                    <a:pt x="243" y="197"/>
                  </a:cubicBezTo>
                  <a:lnTo>
                    <a:pt x="249" y="190"/>
                  </a:lnTo>
                  <a:close/>
                </a:path>
              </a:pathLst>
            </a:custGeom>
            <a:grpFill/>
            <a:ln w="7938" cap="rnd">
              <a:solidFill>
                <a:srgbClr val="E7E6E6"/>
              </a:solidFill>
              <a:prstDash val="solid"/>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a:noFill/>
                </a:ln>
                <a:solidFill>
                  <a:prstClr val="black"/>
                </a:solidFill>
                <a:effectLst/>
                <a:uLnTx/>
                <a:uFillTx/>
              </a:endParaRPr>
            </a:p>
          </p:txBody>
        </p:sp>
        <p:sp>
          <p:nvSpPr>
            <p:cNvPr id="70" name="Freeform 36">
              <a:extLst>
                <a:ext uri="{FF2B5EF4-FFF2-40B4-BE49-F238E27FC236}">
                  <a16:creationId xmlns:a16="http://schemas.microsoft.com/office/drawing/2014/main" id="{0F8B145D-1CB2-FF80-3A8F-18A6605F22F6}"/>
                </a:ext>
              </a:extLst>
            </p:cNvPr>
            <p:cNvSpPr>
              <a:spLocks/>
            </p:cNvSpPr>
            <p:nvPr/>
          </p:nvSpPr>
          <p:spPr bwMode="auto">
            <a:xfrm>
              <a:off x="9858374" y="4575174"/>
              <a:ext cx="228600" cy="555625"/>
            </a:xfrm>
            <a:custGeom>
              <a:avLst/>
              <a:gdLst>
                <a:gd name="T0" fmla="*/ 566127900 w 60"/>
                <a:gd name="T1" fmla="*/ 521385561 h 146"/>
                <a:gd name="T2" fmla="*/ 537095700 w 60"/>
                <a:gd name="T3" fmla="*/ 463455946 h 146"/>
                <a:gd name="T4" fmla="*/ 522579600 w 60"/>
                <a:gd name="T5" fmla="*/ 420006832 h 146"/>
                <a:gd name="T6" fmla="*/ 522579600 w 60"/>
                <a:gd name="T7" fmla="*/ 362073412 h 146"/>
                <a:gd name="T8" fmla="*/ 522579600 w 60"/>
                <a:gd name="T9" fmla="*/ 304143797 h 146"/>
                <a:gd name="T10" fmla="*/ 508063500 w 60"/>
                <a:gd name="T11" fmla="*/ 246210377 h 146"/>
                <a:gd name="T12" fmla="*/ 508063500 w 60"/>
                <a:gd name="T13" fmla="*/ 188276956 h 146"/>
                <a:gd name="T14" fmla="*/ 479031300 w 60"/>
                <a:gd name="T15" fmla="*/ 130347342 h 146"/>
                <a:gd name="T16" fmla="*/ 348386400 w 60"/>
                <a:gd name="T17" fmla="*/ 28964807 h 146"/>
                <a:gd name="T18" fmla="*/ 348386400 w 60"/>
                <a:gd name="T19" fmla="*/ 86898228 h 146"/>
                <a:gd name="T20" fmla="*/ 87096600 w 60"/>
                <a:gd name="T21" fmla="*/ 0 h 146"/>
                <a:gd name="T22" fmla="*/ 101612700 w 60"/>
                <a:gd name="T23" fmla="*/ 57933420 h 146"/>
                <a:gd name="T24" fmla="*/ 145161000 w 60"/>
                <a:gd name="T25" fmla="*/ 57933420 h 146"/>
                <a:gd name="T26" fmla="*/ 174193200 w 60"/>
                <a:gd name="T27" fmla="*/ 101382534 h 146"/>
                <a:gd name="T28" fmla="*/ 174193200 w 60"/>
                <a:gd name="T29" fmla="*/ 159312149 h 146"/>
                <a:gd name="T30" fmla="*/ 159677100 w 60"/>
                <a:gd name="T31" fmla="*/ 173796455 h 146"/>
                <a:gd name="T32" fmla="*/ 246773700 w 60"/>
                <a:gd name="T33" fmla="*/ 231726070 h 146"/>
                <a:gd name="T34" fmla="*/ 275805900 w 60"/>
                <a:gd name="T35" fmla="*/ 318624298 h 146"/>
                <a:gd name="T36" fmla="*/ 159677100 w 60"/>
                <a:gd name="T37" fmla="*/ 405522526 h 146"/>
                <a:gd name="T38" fmla="*/ 188709300 w 60"/>
                <a:gd name="T39" fmla="*/ 477936447 h 146"/>
                <a:gd name="T40" fmla="*/ 159677100 w 60"/>
                <a:gd name="T41" fmla="*/ 521385561 h 146"/>
                <a:gd name="T42" fmla="*/ 159677100 w 60"/>
                <a:gd name="T43" fmla="*/ 579318981 h 146"/>
                <a:gd name="T44" fmla="*/ 188709300 w 60"/>
                <a:gd name="T45" fmla="*/ 651732902 h 146"/>
                <a:gd name="T46" fmla="*/ 159677100 w 60"/>
                <a:gd name="T47" fmla="*/ 724150629 h 146"/>
                <a:gd name="T48" fmla="*/ 174193200 w 60"/>
                <a:gd name="T49" fmla="*/ 782080244 h 146"/>
                <a:gd name="T50" fmla="*/ 246773700 w 60"/>
                <a:gd name="T51" fmla="*/ 796564551 h 146"/>
                <a:gd name="T52" fmla="*/ 72580500 w 60"/>
                <a:gd name="T53" fmla="*/ 912427586 h 146"/>
                <a:gd name="T54" fmla="*/ 101612700 w 60"/>
                <a:gd name="T55" fmla="*/ 1028290621 h 146"/>
                <a:gd name="T56" fmla="*/ 0 w 60"/>
                <a:gd name="T57" fmla="*/ 1129673155 h 146"/>
                <a:gd name="T58" fmla="*/ 101612700 w 60"/>
                <a:gd name="T59" fmla="*/ 1274500997 h 146"/>
                <a:gd name="T60" fmla="*/ 159677100 w 60"/>
                <a:gd name="T61" fmla="*/ 1245536190 h 146"/>
                <a:gd name="T62" fmla="*/ 261289800 w 60"/>
                <a:gd name="T63" fmla="*/ 1419332646 h 146"/>
                <a:gd name="T64" fmla="*/ 290322000 w 60"/>
                <a:gd name="T65" fmla="*/ 1375883532 h 146"/>
                <a:gd name="T66" fmla="*/ 464515200 w 60"/>
                <a:gd name="T67" fmla="*/ 1361399225 h 146"/>
                <a:gd name="T68" fmla="*/ 508063500 w 60"/>
                <a:gd name="T69" fmla="*/ 1404848339 h 146"/>
                <a:gd name="T70" fmla="*/ 508063500 w 60"/>
                <a:gd name="T71" fmla="*/ 1593129101 h 146"/>
                <a:gd name="T72" fmla="*/ 420966900 w 60"/>
                <a:gd name="T73" fmla="*/ 1781406057 h 146"/>
                <a:gd name="T74" fmla="*/ 537095700 w 60"/>
                <a:gd name="T75" fmla="*/ 1940718206 h 146"/>
                <a:gd name="T76" fmla="*/ 667740600 w 60"/>
                <a:gd name="T77" fmla="*/ 2042100741 h 146"/>
                <a:gd name="T78" fmla="*/ 653224500 w 60"/>
                <a:gd name="T79" fmla="*/ 2114514662 h 146"/>
                <a:gd name="T80" fmla="*/ 711288900 w 60"/>
                <a:gd name="T81" fmla="*/ 2114514662 h 146"/>
                <a:gd name="T82" fmla="*/ 711288900 w 60"/>
                <a:gd name="T83" fmla="*/ 1984167320 h 146"/>
                <a:gd name="T84" fmla="*/ 653224500 w 60"/>
                <a:gd name="T85" fmla="*/ 1940718206 h 146"/>
                <a:gd name="T86" fmla="*/ 740321100 w 60"/>
                <a:gd name="T87" fmla="*/ 1824855171 h 146"/>
                <a:gd name="T88" fmla="*/ 841933800 w 60"/>
                <a:gd name="T89" fmla="*/ 1824855171 h 146"/>
                <a:gd name="T90" fmla="*/ 841933800 w 60"/>
                <a:gd name="T91" fmla="*/ 1564160488 h 146"/>
                <a:gd name="T92" fmla="*/ 870966000 w 60"/>
                <a:gd name="T93" fmla="*/ 1520711374 h 146"/>
                <a:gd name="T94" fmla="*/ 870966000 w 60"/>
                <a:gd name="T95" fmla="*/ 1433813146 h 146"/>
                <a:gd name="T96" fmla="*/ 638708400 w 60"/>
                <a:gd name="T97" fmla="*/ 1158637962 h 146"/>
                <a:gd name="T98" fmla="*/ 508063500 w 60"/>
                <a:gd name="T99" fmla="*/ 1071739735 h 146"/>
                <a:gd name="T100" fmla="*/ 464515200 w 60"/>
                <a:gd name="T101" fmla="*/ 753115437 h 146"/>
                <a:gd name="T102" fmla="*/ 522579600 w 60"/>
                <a:gd name="T103" fmla="*/ 579318981 h 146"/>
                <a:gd name="T104" fmla="*/ 609676200 w 60"/>
                <a:gd name="T105" fmla="*/ 579318981 h 146"/>
                <a:gd name="T106" fmla="*/ 609676200 w 60"/>
                <a:gd name="T107" fmla="*/ 550354174 h 146"/>
                <a:gd name="T108" fmla="*/ 566127900 w 60"/>
                <a:gd name="T109" fmla="*/ 521385561 h 1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60" h="146">
                  <a:moveTo>
                    <a:pt x="39" y="36"/>
                  </a:moveTo>
                  <a:cubicBezTo>
                    <a:pt x="39" y="36"/>
                    <a:pt x="37" y="32"/>
                    <a:pt x="37" y="32"/>
                  </a:cubicBezTo>
                  <a:cubicBezTo>
                    <a:pt x="36" y="31"/>
                    <a:pt x="36" y="29"/>
                    <a:pt x="36" y="29"/>
                  </a:cubicBezTo>
                  <a:cubicBezTo>
                    <a:pt x="36" y="25"/>
                    <a:pt x="36" y="25"/>
                    <a:pt x="36" y="25"/>
                  </a:cubicBezTo>
                  <a:cubicBezTo>
                    <a:pt x="36" y="21"/>
                    <a:pt x="36" y="21"/>
                    <a:pt x="36" y="21"/>
                  </a:cubicBezTo>
                  <a:cubicBezTo>
                    <a:pt x="35" y="17"/>
                    <a:pt x="35" y="17"/>
                    <a:pt x="35" y="17"/>
                  </a:cubicBezTo>
                  <a:cubicBezTo>
                    <a:pt x="35" y="13"/>
                    <a:pt x="35" y="13"/>
                    <a:pt x="35" y="13"/>
                  </a:cubicBezTo>
                  <a:cubicBezTo>
                    <a:pt x="33" y="9"/>
                    <a:pt x="33" y="9"/>
                    <a:pt x="33" y="9"/>
                  </a:cubicBezTo>
                  <a:cubicBezTo>
                    <a:pt x="24" y="2"/>
                    <a:pt x="24" y="2"/>
                    <a:pt x="24" y="2"/>
                  </a:cubicBezTo>
                  <a:cubicBezTo>
                    <a:pt x="24" y="6"/>
                    <a:pt x="24" y="6"/>
                    <a:pt x="24" y="6"/>
                  </a:cubicBezTo>
                  <a:cubicBezTo>
                    <a:pt x="6" y="0"/>
                    <a:pt x="6" y="0"/>
                    <a:pt x="6" y="0"/>
                  </a:cubicBezTo>
                  <a:cubicBezTo>
                    <a:pt x="7" y="4"/>
                    <a:pt x="7" y="4"/>
                    <a:pt x="7" y="4"/>
                  </a:cubicBezTo>
                  <a:cubicBezTo>
                    <a:pt x="10" y="4"/>
                    <a:pt x="10" y="4"/>
                    <a:pt x="10" y="4"/>
                  </a:cubicBezTo>
                  <a:cubicBezTo>
                    <a:pt x="12" y="7"/>
                    <a:pt x="12" y="7"/>
                    <a:pt x="12" y="7"/>
                  </a:cubicBezTo>
                  <a:cubicBezTo>
                    <a:pt x="12" y="11"/>
                    <a:pt x="12" y="11"/>
                    <a:pt x="12" y="11"/>
                  </a:cubicBezTo>
                  <a:cubicBezTo>
                    <a:pt x="11" y="12"/>
                    <a:pt x="11" y="12"/>
                    <a:pt x="11" y="12"/>
                  </a:cubicBezTo>
                  <a:cubicBezTo>
                    <a:pt x="17" y="16"/>
                    <a:pt x="17" y="16"/>
                    <a:pt x="17" y="16"/>
                  </a:cubicBezTo>
                  <a:cubicBezTo>
                    <a:pt x="19" y="22"/>
                    <a:pt x="19" y="22"/>
                    <a:pt x="19" y="22"/>
                  </a:cubicBezTo>
                  <a:cubicBezTo>
                    <a:pt x="11" y="28"/>
                    <a:pt x="11" y="28"/>
                    <a:pt x="11" y="28"/>
                  </a:cubicBezTo>
                  <a:cubicBezTo>
                    <a:pt x="13" y="33"/>
                    <a:pt x="13" y="33"/>
                    <a:pt x="13" y="33"/>
                  </a:cubicBezTo>
                  <a:cubicBezTo>
                    <a:pt x="11" y="36"/>
                    <a:pt x="11" y="36"/>
                    <a:pt x="11" y="36"/>
                  </a:cubicBezTo>
                  <a:cubicBezTo>
                    <a:pt x="11" y="40"/>
                    <a:pt x="11" y="40"/>
                    <a:pt x="11" y="40"/>
                  </a:cubicBezTo>
                  <a:cubicBezTo>
                    <a:pt x="13" y="45"/>
                    <a:pt x="13" y="45"/>
                    <a:pt x="13" y="45"/>
                  </a:cubicBezTo>
                  <a:cubicBezTo>
                    <a:pt x="11" y="50"/>
                    <a:pt x="11" y="50"/>
                    <a:pt x="11" y="50"/>
                  </a:cubicBezTo>
                  <a:cubicBezTo>
                    <a:pt x="12" y="54"/>
                    <a:pt x="12" y="54"/>
                    <a:pt x="12" y="54"/>
                  </a:cubicBezTo>
                  <a:cubicBezTo>
                    <a:pt x="17" y="55"/>
                    <a:pt x="17" y="55"/>
                    <a:pt x="17" y="55"/>
                  </a:cubicBezTo>
                  <a:cubicBezTo>
                    <a:pt x="5" y="63"/>
                    <a:pt x="5" y="63"/>
                    <a:pt x="5" y="63"/>
                  </a:cubicBezTo>
                  <a:cubicBezTo>
                    <a:pt x="7" y="71"/>
                    <a:pt x="7" y="71"/>
                    <a:pt x="7" y="71"/>
                  </a:cubicBezTo>
                  <a:cubicBezTo>
                    <a:pt x="0" y="78"/>
                    <a:pt x="0" y="78"/>
                    <a:pt x="0" y="78"/>
                  </a:cubicBezTo>
                  <a:cubicBezTo>
                    <a:pt x="7" y="88"/>
                    <a:pt x="7" y="88"/>
                    <a:pt x="7" y="88"/>
                  </a:cubicBezTo>
                  <a:cubicBezTo>
                    <a:pt x="11" y="86"/>
                    <a:pt x="11" y="86"/>
                    <a:pt x="11" y="86"/>
                  </a:cubicBezTo>
                  <a:cubicBezTo>
                    <a:pt x="18" y="98"/>
                    <a:pt x="18" y="98"/>
                    <a:pt x="18" y="98"/>
                  </a:cubicBezTo>
                  <a:cubicBezTo>
                    <a:pt x="20" y="95"/>
                    <a:pt x="20" y="95"/>
                    <a:pt x="20" y="95"/>
                  </a:cubicBezTo>
                  <a:cubicBezTo>
                    <a:pt x="32" y="94"/>
                    <a:pt x="32" y="94"/>
                    <a:pt x="32" y="94"/>
                  </a:cubicBezTo>
                  <a:cubicBezTo>
                    <a:pt x="35" y="97"/>
                    <a:pt x="35" y="97"/>
                    <a:pt x="35" y="97"/>
                  </a:cubicBezTo>
                  <a:cubicBezTo>
                    <a:pt x="35" y="110"/>
                    <a:pt x="35" y="110"/>
                    <a:pt x="35" y="110"/>
                  </a:cubicBezTo>
                  <a:cubicBezTo>
                    <a:pt x="29" y="123"/>
                    <a:pt x="29" y="123"/>
                    <a:pt x="29" y="123"/>
                  </a:cubicBezTo>
                  <a:cubicBezTo>
                    <a:pt x="37" y="134"/>
                    <a:pt x="37" y="134"/>
                    <a:pt x="37" y="134"/>
                  </a:cubicBezTo>
                  <a:cubicBezTo>
                    <a:pt x="46" y="141"/>
                    <a:pt x="46" y="141"/>
                    <a:pt x="46" y="141"/>
                  </a:cubicBezTo>
                  <a:cubicBezTo>
                    <a:pt x="45" y="146"/>
                    <a:pt x="45" y="146"/>
                    <a:pt x="45" y="146"/>
                  </a:cubicBezTo>
                  <a:cubicBezTo>
                    <a:pt x="49" y="146"/>
                    <a:pt x="49" y="146"/>
                    <a:pt x="49" y="146"/>
                  </a:cubicBezTo>
                  <a:cubicBezTo>
                    <a:pt x="49" y="137"/>
                    <a:pt x="49" y="137"/>
                    <a:pt x="49" y="137"/>
                  </a:cubicBezTo>
                  <a:cubicBezTo>
                    <a:pt x="45" y="134"/>
                    <a:pt x="45" y="134"/>
                    <a:pt x="45" y="134"/>
                  </a:cubicBezTo>
                  <a:cubicBezTo>
                    <a:pt x="51" y="126"/>
                    <a:pt x="51" y="126"/>
                    <a:pt x="51" y="126"/>
                  </a:cubicBezTo>
                  <a:cubicBezTo>
                    <a:pt x="58" y="126"/>
                    <a:pt x="58" y="126"/>
                    <a:pt x="58" y="126"/>
                  </a:cubicBezTo>
                  <a:cubicBezTo>
                    <a:pt x="58" y="108"/>
                    <a:pt x="58" y="108"/>
                    <a:pt x="58" y="108"/>
                  </a:cubicBezTo>
                  <a:cubicBezTo>
                    <a:pt x="60" y="105"/>
                    <a:pt x="60" y="105"/>
                    <a:pt x="60" y="105"/>
                  </a:cubicBezTo>
                  <a:cubicBezTo>
                    <a:pt x="60" y="99"/>
                    <a:pt x="60" y="99"/>
                    <a:pt x="60" y="99"/>
                  </a:cubicBezTo>
                  <a:cubicBezTo>
                    <a:pt x="44" y="80"/>
                    <a:pt x="44" y="80"/>
                    <a:pt x="44" y="80"/>
                  </a:cubicBezTo>
                  <a:cubicBezTo>
                    <a:pt x="35" y="74"/>
                    <a:pt x="35" y="74"/>
                    <a:pt x="35" y="74"/>
                  </a:cubicBezTo>
                  <a:cubicBezTo>
                    <a:pt x="32" y="52"/>
                    <a:pt x="32" y="52"/>
                    <a:pt x="32" y="52"/>
                  </a:cubicBezTo>
                  <a:cubicBezTo>
                    <a:pt x="36" y="40"/>
                    <a:pt x="36" y="40"/>
                    <a:pt x="36" y="40"/>
                  </a:cubicBezTo>
                  <a:cubicBezTo>
                    <a:pt x="42" y="40"/>
                    <a:pt x="42" y="40"/>
                    <a:pt x="42" y="40"/>
                  </a:cubicBezTo>
                  <a:cubicBezTo>
                    <a:pt x="42" y="38"/>
                    <a:pt x="42" y="38"/>
                    <a:pt x="42" y="38"/>
                  </a:cubicBezTo>
                  <a:lnTo>
                    <a:pt x="39" y="36"/>
                  </a:lnTo>
                  <a:close/>
                </a:path>
              </a:pathLst>
            </a:custGeom>
            <a:grpFill/>
            <a:ln w="7938" cap="rnd">
              <a:solidFill>
                <a:srgbClr val="E7E6E6"/>
              </a:solidFill>
              <a:prstDash val="solid"/>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dirty="0">
                <a:ln>
                  <a:noFill/>
                </a:ln>
                <a:solidFill>
                  <a:prstClr val="black"/>
                </a:solidFill>
                <a:effectLst/>
                <a:uLnTx/>
                <a:uFillTx/>
              </a:endParaRPr>
            </a:p>
          </p:txBody>
        </p:sp>
        <p:sp>
          <p:nvSpPr>
            <p:cNvPr id="71" name="Freeform 37">
              <a:extLst>
                <a:ext uri="{FF2B5EF4-FFF2-40B4-BE49-F238E27FC236}">
                  <a16:creationId xmlns:a16="http://schemas.microsoft.com/office/drawing/2014/main" id="{EA53A55F-7D7B-E61C-E075-2B14CC2B7F19}"/>
                </a:ext>
              </a:extLst>
            </p:cNvPr>
            <p:cNvSpPr>
              <a:spLocks/>
            </p:cNvSpPr>
            <p:nvPr/>
          </p:nvSpPr>
          <p:spPr bwMode="auto">
            <a:xfrm>
              <a:off x="10607674" y="4765674"/>
              <a:ext cx="506413" cy="1012825"/>
            </a:xfrm>
            <a:custGeom>
              <a:avLst/>
              <a:gdLst>
                <a:gd name="T0" fmla="*/ 1754252708 w 133"/>
                <a:gd name="T1" fmla="*/ 318952300 h 266"/>
                <a:gd name="T2" fmla="*/ 1667263901 w 133"/>
                <a:gd name="T3" fmla="*/ 188473025 h 266"/>
                <a:gd name="T4" fmla="*/ 1580275093 w 133"/>
                <a:gd name="T5" fmla="*/ 0 h 266"/>
                <a:gd name="T6" fmla="*/ 1507785689 w 133"/>
                <a:gd name="T7" fmla="*/ 115983693 h 266"/>
                <a:gd name="T8" fmla="*/ 1478790689 w 133"/>
                <a:gd name="T9" fmla="*/ 362446661 h 266"/>
                <a:gd name="T10" fmla="*/ 1319312478 w 133"/>
                <a:gd name="T11" fmla="*/ 449435382 h 266"/>
                <a:gd name="T12" fmla="*/ 1290317478 w 133"/>
                <a:gd name="T13" fmla="*/ 449435382 h 266"/>
                <a:gd name="T14" fmla="*/ 1217828075 w 133"/>
                <a:gd name="T15" fmla="*/ 449435382 h 266"/>
                <a:gd name="T16" fmla="*/ 1261322478 w 133"/>
                <a:gd name="T17" fmla="*/ 623409018 h 266"/>
                <a:gd name="T18" fmla="*/ 1101844267 w 133"/>
                <a:gd name="T19" fmla="*/ 840880822 h 266"/>
                <a:gd name="T20" fmla="*/ 1000359863 w 133"/>
                <a:gd name="T21" fmla="*/ 913370154 h 266"/>
                <a:gd name="T22" fmla="*/ 811886652 w 133"/>
                <a:gd name="T23" fmla="*/ 1029353847 h 266"/>
                <a:gd name="T24" fmla="*/ 724897845 w 133"/>
                <a:gd name="T25" fmla="*/ 1043849429 h 266"/>
                <a:gd name="T26" fmla="*/ 536424634 w 133"/>
                <a:gd name="T27" fmla="*/ 1101843179 h 266"/>
                <a:gd name="T28" fmla="*/ 362447019 w 133"/>
                <a:gd name="T29" fmla="*/ 1174332511 h 266"/>
                <a:gd name="T30" fmla="*/ 231967615 w 133"/>
                <a:gd name="T31" fmla="*/ 1420795479 h 266"/>
                <a:gd name="T32" fmla="*/ 217468211 w 133"/>
                <a:gd name="T33" fmla="*/ 1754247169 h 266"/>
                <a:gd name="T34" fmla="*/ 260962615 w 133"/>
                <a:gd name="T35" fmla="*/ 1913725222 h 266"/>
                <a:gd name="T36" fmla="*/ 318956422 w 133"/>
                <a:gd name="T37" fmla="*/ 2131193219 h 266"/>
                <a:gd name="T38" fmla="*/ 144978807 w 133"/>
                <a:gd name="T39" fmla="*/ 2147483646 h 266"/>
                <a:gd name="T40" fmla="*/ 0 w 133"/>
                <a:gd name="T41" fmla="*/ 2147483646 h 266"/>
                <a:gd name="T42" fmla="*/ 101484404 w 133"/>
                <a:gd name="T43" fmla="*/ 2147483646 h 266"/>
                <a:gd name="T44" fmla="*/ 159478211 w 133"/>
                <a:gd name="T45" fmla="*/ 2147483646 h 266"/>
                <a:gd name="T46" fmla="*/ 318956422 w 133"/>
                <a:gd name="T47" fmla="*/ 2147483646 h 266"/>
                <a:gd name="T48" fmla="*/ 623413441 w 133"/>
                <a:gd name="T49" fmla="*/ 2147483646 h 266"/>
                <a:gd name="T50" fmla="*/ 1043850460 w 133"/>
                <a:gd name="T51" fmla="*/ 2147483646 h 266"/>
                <a:gd name="T52" fmla="*/ 1145338671 w 133"/>
                <a:gd name="T53" fmla="*/ 2147483646 h 266"/>
                <a:gd name="T54" fmla="*/ 1304813074 w 133"/>
                <a:gd name="T55" fmla="*/ 2147483646 h 266"/>
                <a:gd name="T56" fmla="*/ 1420796882 w 133"/>
                <a:gd name="T57" fmla="*/ 2147483646 h 266"/>
                <a:gd name="T58" fmla="*/ 1478790689 w 133"/>
                <a:gd name="T59" fmla="*/ 2147483646 h 266"/>
                <a:gd name="T60" fmla="*/ 1652764497 w 133"/>
                <a:gd name="T61" fmla="*/ 1565774143 h 266"/>
                <a:gd name="T62" fmla="*/ 1710758304 w 133"/>
                <a:gd name="T63" fmla="*/ 1333806758 h 266"/>
                <a:gd name="T64" fmla="*/ 1696258901 w 133"/>
                <a:gd name="T65" fmla="*/ 1000355068 h 266"/>
                <a:gd name="T66" fmla="*/ 1768748304 w 133"/>
                <a:gd name="T67" fmla="*/ 985859486 h 266"/>
                <a:gd name="T68" fmla="*/ 1855737112 w 133"/>
                <a:gd name="T69" fmla="*/ 1072844400 h 266"/>
                <a:gd name="T70" fmla="*/ 1826742112 w 133"/>
                <a:gd name="T71" fmla="*/ 666903379 h 26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33" h="266">
                  <a:moveTo>
                    <a:pt x="126" y="46"/>
                  </a:moveTo>
                  <a:cubicBezTo>
                    <a:pt x="127" y="37"/>
                    <a:pt x="124" y="29"/>
                    <a:pt x="121" y="22"/>
                  </a:cubicBezTo>
                  <a:cubicBezTo>
                    <a:pt x="122" y="19"/>
                    <a:pt x="119" y="18"/>
                    <a:pt x="119" y="15"/>
                  </a:cubicBezTo>
                  <a:cubicBezTo>
                    <a:pt x="116" y="17"/>
                    <a:pt x="115" y="14"/>
                    <a:pt x="115" y="13"/>
                  </a:cubicBezTo>
                  <a:cubicBezTo>
                    <a:pt x="115" y="9"/>
                    <a:pt x="111" y="6"/>
                    <a:pt x="111" y="2"/>
                  </a:cubicBezTo>
                  <a:cubicBezTo>
                    <a:pt x="111" y="1"/>
                    <a:pt x="111" y="0"/>
                    <a:pt x="109" y="0"/>
                  </a:cubicBezTo>
                  <a:cubicBezTo>
                    <a:pt x="108" y="1"/>
                    <a:pt x="108" y="1"/>
                    <a:pt x="108" y="2"/>
                  </a:cubicBezTo>
                  <a:cubicBezTo>
                    <a:pt x="108" y="5"/>
                    <a:pt x="106" y="7"/>
                    <a:pt x="104" y="8"/>
                  </a:cubicBezTo>
                  <a:cubicBezTo>
                    <a:pt x="103" y="8"/>
                    <a:pt x="102" y="9"/>
                    <a:pt x="102" y="10"/>
                  </a:cubicBezTo>
                  <a:cubicBezTo>
                    <a:pt x="104" y="15"/>
                    <a:pt x="102" y="20"/>
                    <a:pt x="102" y="25"/>
                  </a:cubicBezTo>
                  <a:cubicBezTo>
                    <a:pt x="100" y="26"/>
                    <a:pt x="98" y="26"/>
                    <a:pt x="96" y="28"/>
                  </a:cubicBezTo>
                  <a:cubicBezTo>
                    <a:pt x="95" y="29"/>
                    <a:pt x="92" y="28"/>
                    <a:pt x="91" y="31"/>
                  </a:cubicBezTo>
                  <a:cubicBezTo>
                    <a:pt x="91" y="32"/>
                    <a:pt x="91" y="34"/>
                    <a:pt x="90" y="34"/>
                  </a:cubicBezTo>
                  <a:cubicBezTo>
                    <a:pt x="88" y="34"/>
                    <a:pt x="89" y="32"/>
                    <a:pt x="89" y="31"/>
                  </a:cubicBezTo>
                  <a:cubicBezTo>
                    <a:pt x="88" y="30"/>
                    <a:pt x="88" y="29"/>
                    <a:pt x="87" y="29"/>
                  </a:cubicBezTo>
                  <a:cubicBezTo>
                    <a:pt x="85" y="29"/>
                    <a:pt x="85" y="30"/>
                    <a:pt x="84" y="31"/>
                  </a:cubicBezTo>
                  <a:cubicBezTo>
                    <a:pt x="83" y="33"/>
                    <a:pt x="84" y="35"/>
                    <a:pt x="85" y="37"/>
                  </a:cubicBezTo>
                  <a:cubicBezTo>
                    <a:pt x="85" y="39"/>
                    <a:pt x="87" y="40"/>
                    <a:pt x="87" y="43"/>
                  </a:cubicBezTo>
                  <a:cubicBezTo>
                    <a:pt x="81" y="42"/>
                    <a:pt x="80" y="45"/>
                    <a:pt x="81" y="50"/>
                  </a:cubicBezTo>
                  <a:cubicBezTo>
                    <a:pt x="81" y="53"/>
                    <a:pt x="80" y="56"/>
                    <a:pt x="76" y="58"/>
                  </a:cubicBezTo>
                  <a:cubicBezTo>
                    <a:pt x="76" y="55"/>
                    <a:pt x="78" y="53"/>
                    <a:pt x="77" y="51"/>
                  </a:cubicBezTo>
                  <a:cubicBezTo>
                    <a:pt x="75" y="55"/>
                    <a:pt x="69" y="57"/>
                    <a:pt x="69" y="63"/>
                  </a:cubicBezTo>
                  <a:cubicBezTo>
                    <a:pt x="64" y="61"/>
                    <a:pt x="61" y="65"/>
                    <a:pt x="58" y="68"/>
                  </a:cubicBezTo>
                  <a:cubicBezTo>
                    <a:pt x="56" y="68"/>
                    <a:pt x="56" y="70"/>
                    <a:pt x="56" y="71"/>
                  </a:cubicBezTo>
                  <a:cubicBezTo>
                    <a:pt x="56" y="72"/>
                    <a:pt x="57" y="74"/>
                    <a:pt x="55" y="73"/>
                  </a:cubicBezTo>
                  <a:cubicBezTo>
                    <a:pt x="54" y="70"/>
                    <a:pt x="52" y="71"/>
                    <a:pt x="50" y="72"/>
                  </a:cubicBezTo>
                  <a:cubicBezTo>
                    <a:pt x="47" y="73"/>
                    <a:pt x="43" y="74"/>
                    <a:pt x="40" y="76"/>
                  </a:cubicBezTo>
                  <a:cubicBezTo>
                    <a:pt x="39" y="77"/>
                    <a:pt x="38" y="77"/>
                    <a:pt x="37" y="76"/>
                  </a:cubicBezTo>
                  <a:cubicBezTo>
                    <a:pt x="35" y="73"/>
                    <a:pt x="35" y="76"/>
                    <a:pt x="34" y="77"/>
                  </a:cubicBezTo>
                  <a:cubicBezTo>
                    <a:pt x="31" y="79"/>
                    <a:pt x="29" y="83"/>
                    <a:pt x="25" y="81"/>
                  </a:cubicBezTo>
                  <a:cubicBezTo>
                    <a:pt x="20" y="78"/>
                    <a:pt x="20" y="81"/>
                    <a:pt x="21" y="84"/>
                  </a:cubicBezTo>
                  <a:cubicBezTo>
                    <a:pt x="21" y="89"/>
                    <a:pt x="19" y="94"/>
                    <a:pt x="16" y="98"/>
                  </a:cubicBezTo>
                  <a:cubicBezTo>
                    <a:pt x="13" y="101"/>
                    <a:pt x="11" y="106"/>
                    <a:pt x="13" y="110"/>
                  </a:cubicBezTo>
                  <a:cubicBezTo>
                    <a:pt x="15" y="114"/>
                    <a:pt x="15" y="117"/>
                    <a:pt x="15" y="121"/>
                  </a:cubicBezTo>
                  <a:cubicBezTo>
                    <a:pt x="15" y="123"/>
                    <a:pt x="15" y="125"/>
                    <a:pt x="16" y="127"/>
                  </a:cubicBezTo>
                  <a:cubicBezTo>
                    <a:pt x="17" y="128"/>
                    <a:pt x="18" y="130"/>
                    <a:pt x="18" y="132"/>
                  </a:cubicBezTo>
                  <a:cubicBezTo>
                    <a:pt x="17" y="135"/>
                    <a:pt x="18" y="138"/>
                    <a:pt x="21" y="139"/>
                  </a:cubicBezTo>
                  <a:cubicBezTo>
                    <a:pt x="20" y="142"/>
                    <a:pt x="22" y="144"/>
                    <a:pt x="22" y="147"/>
                  </a:cubicBezTo>
                  <a:cubicBezTo>
                    <a:pt x="24" y="152"/>
                    <a:pt x="20" y="155"/>
                    <a:pt x="18" y="159"/>
                  </a:cubicBezTo>
                  <a:cubicBezTo>
                    <a:pt x="16" y="164"/>
                    <a:pt x="11" y="168"/>
                    <a:pt x="10" y="175"/>
                  </a:cubicBezTo>
                  <a:cubicBezTo>
                    <a:pt x="4" y="178"/>
                    <a:pt x="3" y="183"/>
                    <a:pt x="1" y="188"/>
                  </a:cubicBezTo>
                  <a:cubicBezTo>
                    <a:pt x="0" y="190"/>
                    <a:pt x="0" y="191"/>
                    <a:pt x="0" y="193"/>
                  </a:cubicBezTo>
                  <a:cubicBezTo>
                    <a:pt x="0" y="201"/>
                    <a:pt x="0" y="209"/>
                    <a:pt x="5" y="215"/>
                  </a:cubicBezTo>
                  <a:cubicBezTo>
                    <a:pt x="7" y="217"/>
                    <a:pt x="9" y="221"/>
                    <a:pt x="7" y="225"/>
                  </a:cubicBezTo>
                  <a:cubicBezTo>
                    <a:pt x="6" y="231"/>
                    <a:pt x="4" y="238"/>
                    <a:pt x="10" y="243"/>
                  </a:cubicBezTo>
                  <a:cubicBezTo>
                    <a:pt x="10" y="244"/>
                    <a:pt x="11" y="245"/>
                    <a:pt x="11" y="245"/>
                  </a:cubicBezTo>
                  <a:cubicBezTo>
                    <a:pt x="13" y="250"/>
                    <a:pt x="15" y="254"/>
                    <a:pt x="18" y="257"/>
                  </a:cubicBezTo>
                  <a:cubicBezTo>
                    <a:pt x="19" y="258"/>
                    <a:pt x="21" y="259"/>
                    <a:pt x="22" y="258"/>
                  </a:cubicBezTo>
                  <a:cubicBezTo>
                    <a:pt x="26" y="258"/>
                    <a:pt x="28" y="260"/>
                    <a:pt x="31" y="262"/>
                  </a:cubicBezTo>
                  <a:cubicBezTo>
                    <a:pt x="34" y="266"/>
                    <a:pt x="39" y="266"/>
                    <a:pt x="43" y="263"/>
                  </a:cubicBezTo>
                  <a:cubicBezTo>
                    <a:pt x="48" y="259"/>
                    <a:pt x="53" y="256"/>
                    <a:pt x="60" y="256"/>
                  </a:cubicBezTo>
                  <a:cubicBezTo>
                    <a:pt x="65" y="257"/>
                    <a:pt x="71" y="251"/>
                    <a:pt x="72" y="246"/>
                  </a:cubicBezTo>
                  <a:cubicBezTo>
                    <a:pt x="74" y="243"/>
                    <a:pt x="73" y="240"/>
                    <a:pt x="75" y="237"/>
                  </a:cubicBezTo>
                  <a:cubicBezTo>
                    <a:pt x="78" y="232"/>
                    <a:pt x="79" y="227"/>
                    <a:pt x="79" y="221"/>
                  </a:cubicBezTo>
                  <a:cubicBezTo>
                    <a:pt x="84" y="218"/>
                    <a:pt x="82" y="212"/>
                    <a:pt x="83" y="207"/>
                  </a:cubicBezTo>
                  <a:cubicBezTo>
                    <a:pt x="85" y="200"/>
                    <a:pt x="88" y="193"/>
                    <a:pt x="90" y="187"/>
                  </a:cubicBezTo>
                  <a:cubicBezTo>
                    <a:pt x="92" y="182"/>
                    <a:pt x="93" y="176"/>
                    <a:pt x="95" y="171"/>
                  </a:cubicBezTo>
                  <a:cubicBezTo>
                    <a:pt x="95" y="168"/>
                    <a:pt x="95" y="164"/>
                    <a:pt x="98" y="162"/>
                  </a:cubicBezTo>
                  <a:cubicBezTo>
                    <a:pt x="100" y="160"/>
                    <a:pt x="99" y="158"/>
                    <a:pt x="99" y="157"/>
                  </a:cubicBezTo>
                  <a:cubicBezTo>
                    <a:pt x="100" y="155"/>
                    <a:pt x="102" y="153"/>
                    <a:pt x="102" y="150"/>
                  </a:cubicBezTo>
                  <a:cubicBezTo>
                    <a:pt x="102" y="142"/>
                    <a:pt x="105" y="135"/>
                    <a:pt x="109" y="128"/>
                  </a:cubicBezTo>
                  <a:cubicBezTo>
                    <a:pt x="112" y="122"/>
                    <a:pt x="111" y="114"/>
                    <a:pt x="114" y="108"/>
                  </a:cubicBezTo>
                  <a:cubicBezTo>
                    <a:pt x="115" y="107"/>
                    <a:pt x="114" y="106"/>
                    <a:pt x="114" y="106"/>
                  </a:cubicBezTo>
                  <a:cubicBezTo>
                    <a:pt x="112" y="100"/>
                    <a:pt x="113" y="96"/>
                    <a:pt x="118" y="92"/>
                  </a:cubicBezTo>
                  <a:cubicBezTo>
                    <a:pt x="119" y="92"/>
                    <a:pt x="118" y="91"/>
                    <a:pt x="119" y="90"/>
                  </a:cubicBezTo>
                  <a:cubicBezTo>
                    <a:pt x="121" y="83"/>
                    <a:pt x="117" y="76"/>
                    <a:pt x="117" y="69"/>
                  </a:cubicBezTo>
                  <a:cubicBezTo>
                    <a:pt x="117" y="67"/>
                    <a:pt x="117" y="66"/>
                    <a:pt x="119" y="65"/>
                  </a:cubicBezTo>
                  <a:cubicBezTo>
                    <a:pt x="121" y="65"/>
                    <a:pt x="122" y="66"/>
                    <a:pt x="122" y="68"/>
                  </a:cubicBezTo>
                  <a:cubicBezTo>
                    <a:pt x="122" y="69"/>
                    <a:pt x="122" y="70"/>
                    <a:pt x="122" y="71"/>
                  </a:cubicBezTo>
                  <a:cubicBezTo>
                    <a:pt x="123" y="74"/>
                    <a:pt x="125" y="75"/>
                    <a:pt x="128" y="74"/>
                  </a:cubicBezTo>
                  <a:cubicBezTo>
                    <a:pt x="130" y="73"/>
                    <a:pt x="133" y="62"/>
                    <a:pt x="131" y="60"/>
                  </a:cubicBezTo>
                  <a:cubicBezTo>
                    <a:pt x="128" y="55"/>
                    <a:pt x="125" y="51"/>
                    <a:pt x="126" y="46"/>
                  </a:cubicBezTo>
                  <a:close/>
                </a:path>
              </a:pathLst>
            </a:custGeom>
            <a:grpFill/>
            <a:ln w="7938" cap="rnd">
              <a:solidFill>
                <a:srgbClr val="E7E6E6"/>
              </a:solidFill>
              <a:prstDash val="solid"/>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dirty="0">
                <a:ln>
                  <a:noFill/>
                </a:ln>
                <a:solidFill>
                  <a:prstClr val="black"/>
                </a:solidFill>
                <a:effectLst/>
                <a:uLnTx/>
                <a:uFillTx/>
              </a:endParaRPr>
            </a:p>
          </p:txBody>
        </p:sp>
        <p:sp>
          <p:nvSpPr>
            <p:cNvPr id="72" name="Freeform 38">
              <a:extLst>
                <a:ext uri="{FF2B5EF4-FFF2-40B4-BE49-F238E27FC236}">
                  <a16:creationId xmlns:a16="http://schemas.microsoft.com/office/drawing/2014/main" id="{21FD0CE7-B15F-F6EA-5EC0-78F28A41C035}"/>
                </a:ext>
              </a:extLst>
            </p:cNvPr>
            <p:cNvSpPr>
              <a:spLocks/>
            </p:cNvSpPr>
            <p:nvPr/>
          </p:nvSpPr>
          <p:spPr bwMode="auto">
            <a:xfrm>
              <a:off x="8231188" y="1458913"/>
              <a:ext cx="1104900" cy="1066800"/>
            </a:xfrm>
            <a:custGeom>
              <a:avLst/>
              <a:gdLst>
                <a:gd name="T0" fmla="*/ 1756448100 w 290"/>
                <a:gd name="T1" fmla="*/ 2147483646 h 280"/>
                <a:gd name="T2" fmla="*/ 2147483646 w 290"/>
                <a:gd name="T3" fmla="*/ 2147483646 h 280"/>
                <a:gd name="T4" fmla="*/ 2147483646 w 290"/>
                <a:gd name="T5" fmla="*/ 2147483646 h 280"/>
                <a:gd name="T6" fmla="*/ 2147483646 w 290"/>
                <a:gd name="T7" fmla="*/ 914514300 h 280"/>
                <a:gd name="T8" fmla="*/ 2147483646 w 290"/>
                <a:gd name="T9" fmla="*/ 537095700 h 280"/>
                <a:gd name="T10" fmla="*/ 2147483646 w 290"/>
                <a:gd name="T11" fmla="*/ 377418600 h 280"/>
                <a:gd name="T12" fmla="*/ 2147483646 w 290"/>
                <a:gd name="T13" fmla="*/ 304838100 h 280"/>
                <a:gd name="T14" fmla="*/ 2147483646 w 290"/>
                <a:gd name="T15" fmla="*/ 159677100 h 280"/>
                <a:gd name="T16" fmla="*/ 2147483646 w 290"/>
                <a:gd name="T17" fmla="*/ 116128800 h 280"/>
                <a:gd name="T18" fmla="*/ 2147483646 w 290"/>
                <a:gd name="T19" fmla="*/ 145161000 h 280"/>
                <a:gd name="T20" fmla="*/ 2147483646 w 290"/>
                <a:gd name="T21" fmla="*/ 290322000 h 280"/>
                <a:gd name="T22" fmla="*/ 2147483646 w 290"/>
                <a:gd name="T23" fmla="*/ 624192300 h 280"/>
                <a:gd name="T24" fmla="*/ 2147483646 w 290"/>
                <a:gd name="T25" fmla="*/ 899998200 h 280"/>
                <a:gd name="T26" fmla="*/ 2147483646 w 290"/>
                <a:gd name="T27" fmla="*/ 696772800 h 280"/>
                <a:gd name="T28" fmla="*/ 1712899800 w 290"/>
                <a:gd name="T29" fmla="*/ 566127900 h 280"/>
                <a:gd name="T30" fmla="*/ 1509674400 w 290"/>
                <a:gd name="T31" fmla="*/ 246773700 h 280"/>
                <a:gd name="T32" fmla="*/ 958062600 w 290"/>
                <a:gd name="T33" fmla="*/ 116128800 h 280"/>
                <a:gd name="T34" fmla="*/ 595160100 w 290"/>
                <a:gd name="T35" fmla="*/ 0 h 280"/>
                <a:gd name="T36" fmla="*/ 551611800 w 290"/>
                <a:gd name="T37" fmla="*/ 159677100 h 280"/>
                <a:gd name="T38" fmla="*/ 522579600 w 290"/>
                <a:gd name="T39" fmla="*/ 232257600 h 280"/>
                <a:gd name="T40" fmla="*/ 203225400 w 290"/>
                <a:gd name="T41" fmla="*/ 479031300 h 280"/>
                <a:gd name="T42" fmla="*/ 232257600 w 290"/>
                <a:gd name="T43" fmla="*/ 638708400 h 280"/>
                <a:gd name="T44" fmla="*/ 217741500 w 290"/>
                <a:gd name="T45" fmla="*/ 754837200 h 280"/>
                <a:gd name="T46" fmla="*/ 43548300 w 290"/>
                <a:gd name="T47" fmla="*/ 899998200 h 280"/>
                <a:gd name="T48" fmla="*/ 0 w 290"/>
                <a:gd name="T49" fmla="*/ 972578700 h 280"/>
                <a:gd name="T50" fmla="*/ 145161000 w 290"/>
                <a:gd name="T51" fmla="*/ 1625803200 h 280"/>
                <a:gd name="T52" fmla="*/ 145161000 w 290"/>
                <a:gd name="T53" fmla="*/ 1901609100 h 280"/>
                <a:gd name="T54" fmla="*/ 130644900 w 290"/>
                <a:gd name="T55" fmla="*/ 2032254000 h 280"/>
                <a:gd name="T56" fmla="*/ 0 w 290"/>
                <a:gd name="T57" fmla="*/ 2119350600 h 280"/>
                <a:gd name="T58" fmla="*/ 203225400 w 290"/>
                <a:gd name="T59" fmla="*/ 2147483646 h 280"/>
                <a:gd name="T60" fmla="*/ 406450800 w 290"/>
                <a:gd name="T61" fmla="*/ 2147483646 h 280"/>
                <a:gd name="T62" fmla="*/ 580644000 w 290"/>
                <a:gd name="T63" fmla="*/ 2147483646 h 280"/>
                <a:gd name="T64" fmla="*/ 1117739700 w 290"/>
                <a:gd name="T65" fmla="*/ 2147483646 h 28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90" h="280">
                  <a:moveTo>
                    <a:pt x="88" y="217"/>
                  </a:moveTo>
                  <a:cubicBezTo>
                    <a:pt x="121" y="202"/>
                    <a:pt x="121" y="202"/>
                    <a:pt x="121" y="202"/>
                  </a:cubicBezTo>
                  <a:cubicBezTo>
                    <a:pt x="198" y="240"/>
                    <a:pt x="198" y="240"/>
                    <a:pt x="198" y="240"/>
                  </a:cubicBezTo>
                  <a:cubicBezTo>
                    <a:pt x="268" y="280"/>
                    <a:pt x="268" y="280"/>
                    <a:pt x="268" y="280"/>
                  </a:cubicBezTo>
                  <a:cubicBezTo>
                    <a:pt x="268" y="270"/>
                    <a:pt x="268" y="270"/>
                    <a:pt x="268" y="270"/>
                  </a:cubicBezTo>
                  <a:cubicBezTo>
                    <a:pt x="287" y="270"/>
                    <a:pt x="287" y="270"/>
                    <a:pt x="287" y="270"/>
                  </a:cubicBezTo>
                  <a:cubicBezTo>
                    <a:pt x="287" y="81"/>
                    <a:pt x="287" y="81"/>
                    <a:pt x="287" y="81"/>
                  </a:cubicBezTo>
                  <a:cubicBezTo>
                    <a:pt x="280" y="63"/>
                    <a:pt x="280" y="63"/>
                    <a:pt x="280" y="63"/>
                  </a:cubicBezTo>
                  <a:cubicBezTo>
                    <a:pt x="287" y="51"/>
                    <a:pt x="287" y="51"/>
                    <a:pt x="287" y="51"/>
                  </a:cubicBezTo>
                  <a:cubicBezTo>
                    <a:pt x="284" y="37"/>
                    <a:pt x="284" y="37"/>
                    <a:pt x="284" y="37"/>
                  </a:cubicBezTo>
                  <a:cubicBezTo>
                    <a:pt x="290" y="32"/>
                    <a:pt x="290" y="32"/>
                    <a:pt x="290" y="32"/>
                  </a:cubicBezTo>
                  <a:cubicBezTo>
                    <a:pt x="289" y="27"/>
                    <a:pt x="287" y="25"/>
                    <a:pt x="280" y="26"/>
                  </a:cubicBezTo>
                  <a:cubicBezTo>
                    <a:pt x="277" y="27"/>
                    <a:pt x="273" y="26"/>
                    <a:pt x="270" y="25"/>
                  </a:cubicBezTo>
                  <a:cubicBezTo>
                    <a:pt x="266" y="22"/>
                    <a:pt x="262" y="21"/>
                    <a:pt x="257" y="21"/>
                  </a:cubicBezTo>
                  <a:cubicBezTo>
                    <a:pt x="255" y="21"/>
                    <a:pt x="253" y="20"/>
                    <a:pt x="253" y="18"/>
                  </a:cubicBezTo>
                  <a:cubicBezTo>
                    <a:pt x="256" y="12"/>
                    <a:pt x="252" y="12"/>
                    <a:pt x="248" y="11"/>
                  </a:cubicBezTo>
                  <a:cubicBezTo>
                    <a:pt x="247" y="11"/>
                    <a:pt x="246" y="10"/>
                    <a:pt x="244" y="9"/>
                  </a:cubicBezTo>
                  <a:cubicBezTo>
                    <a:pt x="243" y="8"/>
                    <a:pt x="242" y="8"/>
                    <a:pt x="241" y="8"/>
                  </a:cubicBezTo>
                  <a:cubicBezTo>
                    <a:pt x="235" y="7"/>
                    <a:pt x="228" y="3"/>
                    <a:pt x="222" y="9"/>
                  </a:cubicBezTo>
                  <a:cubicBezTo>
                    <a:pt x="221" y="10"/>
                    <a:pt x="221" y="10"/>
                    <a:pt x="220" y="10"/>
                  </a:cubicBezTo>
                  <a:cubicBezTo>
                    <a:pt x="215" y="9"/>
                    <a:pt x="210" y="12"/>
                    <a:pt x="206" y="16"/>
                  </a:cubicBezTo>
                  <a:cubicBezTo>
                    <a:pt x="204" y="17"/>
                    <a:pt x="203" y="19"/>
                    <a:pt x="201" y="20"/>
                  </a:cubicBezTo>
                  <a:cubicBezTo>
                    <a:pt x="198" y="21"/>
                    <a:pt x="194" y="29"/>
                    <a:pt x="195" y="30"/>
                  </a:cubicBezTo>
                  <a:cubicBezTo>
                    <a:pt x="197" y="34"/>
                    <a:pt x="196" y="39"/>
                    <a:pt x="199" y="43"/>
                  </a:cubicBezTo>
                  <a:cubicBezTo>
                    <a:pt x="200" y="44"/>
                    <a:pt x="199" y="46"/>
                    <a:pt x="199" y="47"/>
                  </a:cubicBezTo>
                  <a:cubicBezTo>
                    <a:pt x="196" y="54"/>
                    <a:pt x="192" y="59"/>
                    <a:pt x="185" y="62"/>
                  </a:cubicBezTo>
                  <a:cubicBezTo>
                    <a:pt x="183" y="64"/>
                    <a:pt x="180" y="64"/>
                    <a:pt x="177" y="62"/>
                  </a:cubicBezTo>
                  <a:cubicBezTo>
                    <a:pt x="168" y="59"/>
                    <a:pt x="162" y="51"/>
                    <a:pt x="153" y="48"/>
                  </a:cubicBezTo>
                  <a:cubicBezTo>
                    <a:pt x="145" y="45"/>
                    <a:pt x="138" y="42"/>
                    <a:pt x="130" y="42"/>
                  </a:cubicBezTo>
                  <a:cubicBezTo>
                    <a:pt x="126" y="42"/>
                    <a:pt x="121" y="42"/>
                    <a:pt x="118" y="39"/>
                  </a:cubicBezTo>
                  <a:cubicBezTo>
                    <a:pt x="114" y="36"/>
                    <a:pt x="111" y="30"/>
                    <a:pt x="111" y="24"/>
                  </a:cubicBezTo>
                  <a:cubicBezTo>
                    <a:pt x="111" y="19"/>
                    <a:pt x="108" y="16"/>
                    <a:pt x="104" y="17"/>
                  </a:cubicBezTo>
                  <a:cubicBezTo>
                    <a:pt x="99" y="17"/>
                    <a:pt x="95" y="15"/>
                    <a:pt x="92" y="12"/>
                  </a:cubicBezTo>
                  <a:cubicBezTo>
                    <a:pt x="84" y="6"/>
                    <a:pt x="75" y="7"/>
                    <a:pt x="66" y="8"/>
                  </a:cubicBezTo>
                  <a:cubicBezTo>
                    <a:pt x="62" y="8"/>
                    <a:pt x="57" y="9"/>
                    <a:pt x="52" y="5"/>
                  </a:cubicBezTo>
                  <a:cubicBezTo>
                    <a:pt x="49" y="3"/>
                    <a:pt x="45" y="1"/>
                    <a:pt x="41" y="0"/>
                  </a:cubicBezTo>
                  <a:cubicBezTo>
                    <a:pt x="40" y="0"/>
                    <a:pt x="40" y="0"/>
                    <a:pt x="40" y="0"/>
                  </a:cubicBezTo>
                  <a:cubicBezTo>
                    <a:pt x="38" y="11"/>
                    <a:pt x="38" y="11"/>
                    <a:pt x="38" y="11"/>
                  </a:cubicBezTo>
                  <a:cubicBezTo>
                    <a:pt x="40" y="14"/>
                    <a:pt x="40" y="14"/>
                    <a:pt x="40" y="14"/>
                  </a:cubicBezTo>
                  <a:cubicBezTo>
                    <a:pt x="36" y="16"/>
                    <a:pt x="36" y="16"/>
                    <a:pt x="36" y="16"/>
                  </a:cubicBezTo>
                  <a:cubicBezTo>
                    <a:pt x="27" y="22"/>
                    <a:pt x="27" y="22"/>
                    <a:pt x="27" y="22"/>
                  </a:cubicBezTo>
                  <a:cubicBezTo>
                    <a:pt x="14" y="33"/>
                    <a:pt x="14" y="33"/>
                    <a:pt x="14" y="33"/>
                  </a:cubicBezTo>
                  <a:cubicBezTo>
                    <a:pt x="14" y="33"/>
                    <a:pt x="14" y="37"/>
                    <a:pt x="14" y="37"/>
                  </a:cubicBezTo>
                  <a:cubicBezTo>
                    <a:pt x="14" y="37"/>
                    <a:pt x="16" y="43"/>
                    <a:pt x="16" y="44"/>
                  </a:cubicBezTo>
                  <a:cubicBezTo>
                    <a:pt x="17" y="44"/>
                    <a:pt x="16" y="46"/>
                    <a:pt x="16" y="46"/>
                  </a:cubicBezTo>
                  <a:cubicBezTo>
                    <a:pt x="15" y="52"/>
                    <a:pt x="15" y="52"/>
                    <a:pt x="15" y="52"/>
                  </a:cubicBezTo>
                  <a:cubicBezTo>
                    <a:pt x="9" y="59"/>
                    <a:pt x="9" y="59"/>
                    <a:pt x="9" y="59"/>
                  </a:cubicBezTo>
                  <a:cubicBezTo>
                    <a:pt x="3" y="62"/>
                    <a:pt x="3" y="62"/>
                    <a:pt x="3" y="62"/>
                  </a:cubicBezTo>
                  <a:cubicBezTo>
                    <a:pt x="0" y="63"/>
                    <a:pt x="0" y="63"/>
                    <a:pt x="0" y="63"/>
                  </a:cubicBezTo>
                  <a:cubicBezTo>
                    <a:pt x="0" y="67"/>
                    <a:pt x="0" y="67"/>
                    <a:pt x="0" y="67"/>
                  </a:cubicBezTo>
                  <a:cubicBezTo>
                    <a:pt x="8" y="86"/>
                    <a:pt x="8" y="86"/>
                    <a:pt x="8" y="86"/>
                  </a:cubicBezTo>
                  <a:cubicBezTo>
                    <a:pt x="10" y="112"/>
                    <a:pt x="10" y="112"/>
                    <a:pt x="10" y="112"/>
                  </a:cubicBezTo>
                  <a:cubicBezTo>
                    <a:pt x="6" y="123"/>
                    <a:pt x="6" y="123"/>
                    <a:pt x="6" y="123"/>
                  </a:cubicBezTo>
                  <a:cubicBezTo>
                    <a:pt x="10" y="131"/>
                    <a:pt x="10" y="131"/>
                    <a:pt x="10" y="131"/>
                  </a:cubicBezTo>
                  <a:cubicBezTo>
                    <a:pt x="9" y="136"/>
                    <a:pt x="9" y="136"/>
                    <a:pt x="9" y="136"/>
                  </a:cubicBezTo>
                  <a:cubicBezTo>
                    <a:pt x="9" y="140"/>
                    <a:pt x="9" y="140"/>
                    <a:pt x="9" y="140"/>
                  </a:cubicBezTo>
                  <a:cubicBezTo>
                    <a:pt x="9" y="140"/>
                    <a:pt x="2" y="143"/>
                    <a:pt x="2" y="143"/>
                  </a:cubicBezTo>
                  <a:cubicBezTo>
                    <a:pt x="2" y="143"/>
                    <a:pt x="0" y="146"/>
                    <a:pt x="0" y="146"/>
                  </a:cubicBezTo>
                  <a:cubicBezTo>
                    <a:pt x="11" y="162"/>
                    <a:pt x="11" y="162"/>
                    <a:pt x="11" y="162"/>
                  </a:cubicBezTo>
                  <a:cubicBezTo>
                    <a:pt x="14" y="174"/>
                    <a:pt x="14" y="174"/>
                    <a:pt x="14" y="174"/>
                  </a:cubicBezTo>
                  <a:cubicBezTo>
                    <a:pt x="17" y="179"/>
                    <a:pt x="17" y="179"/>
                    <a:pt x="17" y="179"/>
                  </a:cubicBezTo>
                  <a:cubicBezTo>
                    <a:pt x="28" y="179"/>
                    <a:pt x="28" y="179"/>
                    <a:pt x="28" y="179"/>
                  </a:cubicBezTo>
                  <a:cubicBezTo>
                    <a:pt x="37" y="187"/>
                    <a:pt x="37" y="187"/>
                    <a:pt x="37" y="187"/>
                  </a:cubicBezTo>
                  <a:cubicBezTo>
                    <a:pt x="40" y="185"/>
                    <a:pt x="40" y="185"/>
                    <a:pt x="40" y="185"/>
                  </a:cubicBezTo>
                  <a:cubicBezTo>
                    <a:pt x="48" y="200"/>
                    <a:pt x="48" y="200"/>
                    <a:pt x="48" y="200"/>
                  </a:cubicBezTo>
                  <a:cubicBezTo>
                    <a:pt x="77" y="207"/>
                    <a:pt x="77" y="207"/>
                    <a:pt x="77" y="207"/>
                  </a:cubicBezTo>
                  <a:lnTo>
                    <a:pt x="88" y="217"/>
                  </a:lnTo>
                  <a:close/>
                </a:path>
              </a:pathLst>
            </a:custGeom>
            <a:grpFill/>
            <a:ln w="7938" cap="rnd">
              <a:solidFill>
                <a:srgbClr val="E7E6E6"/>
              </a:solidFill>
              <a:prstDash val="solid"/>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a:noFill/>
                </a:ln>
                <a:solidFill>
                  <a:prstClr val="black"/>
                </a:solidFill>
                <a:effectLst/>
                <a:uLnTx/>
                <a:uFillTx/>
              </a:endParaRPr>
            </a:p>
          </p:txBody>
        </p:sp>
        <p:sp>
          <p:nvSpPr>
            <p:cNvPr id="73" name="Freeform 39">
              <a:extLst>
                <a:ext uri="{FF2B5EF4-FFF2-40B4-BE49-F238E27FC236}">
                  <a16:creationId xmlns:a16="http://schemas.microsoft.com/office/drawing/2014/main" id="{76F971FF-A3F5-3DB9-85F9-A4F8FFC269BB}"/>
                </a:ext>
              </a:extLst>
            </p:cNvPr>
            <p:cNvSpPr>
              <a:spLocks/>
            </p:cNvSpPr>
            <p:nvPr/>
          </p:nvSpPr>
          <p:spPr bwMode="auto">
            <a:xfrm>
              <a:off x="6773863" y="3314700"/>
              <a:ext cx="285750" cy="296863"/>
            </a:xfrm>
            <a:custGeom>
              <a:avLst/>
              <a:gdLst>
                <a:gd name="T0" fmla="*/ 1088707500 w 75"/>
                <a:gd name="T1" fmla="*/ 869108298 h 78"/>
                <a:gd name="T2" fmla="*/ 1074191400 w 75"/>
                <a:gd name="T3" fmla="*/ 724258183 h 78"/>
                <a:gd name="T4" fmla="*/ 972578700 w 75"/>
                <a:gd name="T5" fmla="*/ 695287399 h 78"/>
                <a:gd name="T6" fmla="*/ 958062600 w 75"/>
                <a:gd name="T7" fmla="*/ 608375047 h 78"/>
                <a:gd name="T8" fmla="*/ 856449900 w 75"/>
                <a:gd name="T9" fmla="*/ 608375047 h 78"/>
                <a:gd name="T10" fmla="*/ 754837200 w 75"/>
                <a:gd name="T11" fmla="*/ 550437285 h 78"/>
                <a:gd name="T12" fmla="*/ 841933800 w 75"/>
                <a:gd name="T13" fmla="*/ 420068757 h 78"/>
                <a:gd name="T14" fmla="*/ 783869400 w 75"/>
                <a:gd name="T15" fmla="*/ 231762466 h 78"/>
                <a:gd name="T16" fmla="*/ 754837200 w 75"/>
                <a:gd name="T17" fmla="*/ 231762466 h 78"/>
                <a:gd name="T18" fmla="*/ 696772800 w 75"/>
                <a:gd name="T19" fmla="*/ 347641797 h 78"/>
                <a:gd name="T20" fmla="*/ 624192300 w 75"/>
                <a:gd name="T21" fmla="*/ 362127189 h 78"/>
                <a:gd name="T22" fmla="*/ 609676200 w 75"/>
                <a:gd name="T23" fmla="*/ 318674819 h 78"/>
                <a:gd name="T24" fmla="*/ 537095700 w 75"/>
                <a:gd name="T25" fmla="*/ 318674819 h 78"/>
                <a:gd name="T26" fmla="*/ 566127900 w 75"/>
                <a:gd name="T27" fmla="*/ 246247859 h 78"/>
                <a:gd name="T28" fmla="*/ 537095700 w 75"/>
                <a:gd name="T29" fmla="*/ 43456176 h 78"/>
                <a:gd name="T30" fmla="*/ 449999100 w 75"/>
                <a:gd name="T31" fmla="*/ 0 h 78"/>
                <a:gd name="T32" fmla="*/ 391934700 w 75"/>
                <a:gd name="T33" fmla="*/ 28970784 h 78"/>
                <a:gd name="T34" fmla="*/ 304838100 w 75"/>
                <a:gd name="T35" fmla="*/ 14485392 h 78"/>
                <a:gd name="T36" fmla="*/ 304838100 w 75"/>
                <a:gd name="T37" fmla="*/ 86912352 h 78"/>
                <a:gd name="T38" fmla="*/ 246773700 w 75"/>
                <a:gd name="T39" fmla="*/ 115879330 h 78"/>
                <a:gd name="T40" fmla="*/ 217741500 w 75"/>
                <a:gd name="T41" fmla="*/ 217277074 h 78"/>
                <a:gd name="T42" fmla="*/ 101612700 w 75"/>
                <a:gd name="T43" fmla="*/ 318674819 h 78"/>
                <a:gd name="T44" fmla="*/ 0 w 75"/>
                <a:gd name="T45" fmla="*/ 434554149 h 78"/>
                <a:gd name="T46" fmla="*/ 29032200 w 75"/>
                <a:gd name="T47" fmla="*/ 449039541 h 78"/>
                <a:gd name="T48" fmla="*/ 159677100 w 75"/>
                <a:gd name="T49" fmla="*/ 564922677 h 78"/>
                <a:gd name="T50" fmla="*/ 304838100 w 75"/>
                <a:gd name="T51" fmla="*/ 666316615 h 78"/>
                <a:gd name="T52" fmla="*/ 725805000 w 75"/>
                <a:gd name="T53" fmla="*/ 1013962218 h 78"/>
                <a:gd name="T54" fmla="*/ 1059675300 w 75"/>
                <a:gd name="T55" fmla="*/ 1129841548 h 78"/>
                <a:gd name="T56" fmla="*/ 1016127000 w 75"/>
                <a:gd name="T57" fmla="*/ 984991434 h 78"/>
                <a:gd name="T58" fmla="*/ 1088707500 w 75"/>
                <a:gd name="T59" fmla="*/ 869108298 h 7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75" h="78">
                  <a:moveTo>
                    <a:pt x="75" y="60"/>
                  </a:moveTo>
                  <a:cubicBezTo>
                    <a:pt x="74" y="50"/>
                    <a:pt x="74" y="50"/>
                    <a:pt x="74" y="50"/>
                  </a:cubicBezTo>
                  <a:cubicBezTo>
                    <a:pt x="67" y="48"/>
                    <a:pt x="67" y="48"/>
                    <a:pt x="67" y="48"/>
                  </a:cubicBezTo>
                  <a:cubicBezTo>
                    <a:pt x="66" y="42"/>
                    <a:pt x="66" y="42"/>
                    <a:pt x="66" y="42"/>
                  </a:cubicBezTo>
                  <a:cubicBezTo>
                    <a:pt x="59" y="42"/>
                    <a:pt x="59" y="42"/>
                    <a:pt x="59" y="42"/>
                  </a:cubicBezTo>
                  <a:cubicBezTo>
                    <a:pt x="52" y="38"/>
                    <a:pt x="52" y="38"/>
                    <a:pt x="52" y="38"/>
                  </a:cubicBezTo>
                  <a:cubicBezTo>
                    <a:pt x="58" y="29"/>
                    <a:pt x="58" y="29"/>
                    <a:pt x="58" y="29"/>
                  </a:cubicBezTo>
                  <a:cubicBezTo>
                    <a:pt x="54" y="16"/>
                    <a:pt x="54" y="16"/>
                    <a:pt x="54" y="16"/>
                  </a:cubicBezTo>
                  <a:cubicBezTo>
                    <a:pt x="52" y="16"/>
                    <a:pt x="52" y="16"/>
                    <a:pt x="52" y="16"/>
                  </a:cubicBezTo>
                  <a:cubicBezTo>
                    <a:pt x="48" y="24"/>
                    <a:pt x="48" y="24"/>
                    <a:pt x="48" y="24"/>
                  </a:cubicBezTo>
                  <a:cubicBezTo>
                    <a:pt x="43" y="25"/>
                    <a:pt x="43" y="25"/>
                    <a:pt x="43" y="25"/>
                  </a:cubicBezTo>
                  <a:cubicBezTo>
                    <a:pt x="42" y="22"/>
                    <a:pt x="42" y="22"/>
                    <a:pt x="42" y="22"/>
                  </a:cubicBezTo>
                  <a:cubicBezTo>
                    <a:pt x="37" y="22"/>
                    <a:pt x="37" y="22"/>
                    <a:pt x="37" y="22"/>
                  </a:cubicBezTo>
                  <a:cubicBezTo>
                    <a:pt x="39" y="17"/>
                    <a:pt x="39" y="17"/>
                    <a:pt x="39" y="17"/>
                  </a:cubicBezTo>
                  <a:cubicBezTo>
                    <a:pt x="37" y="3"/>
                    <a:pt x="37" y="3"/>
                    <a:pt x="37" y="3"/>
                  </a:cubicBezTo>
                  <a:cubicBezTo>
                    <a:pt x="31" y="0"/>
                    <a:pt x="31" y="0"/>
                    <a:pt x="31" y="0"/>
                  </a:cubicBezTo>
                  <a:cubicBezTo>
                    <a:pt x="27" y="2"/>
                    <a:pt x="27" y="2"/>
                    <a:pt x="27" y="2"/>
                  </a:cubicBezTo>
                  <a:cubicBezTo>
                    <a:pt x="21" y="1"/>
                    <a:pt x="21" y="1"/>
                    <a:pt x="21" y="1"/>
                  </a:cubicBezTo>
                  <a:cubicBezTo>
                    <a:pt x="21" y="6"/>
                    <a:pt x="21" y="6"/>
                    <a:pt x="21" y="6"/>
                  </a:cubicBezTo>
                  <a:cubicBezTo>
                    <a:pt x="17" y="8"/>
                    <a:pt x="17" y="8"/>
                    <a:pt x="17" y="8"/>
                  </a:cubicBezTo>
                  <a:cubicBezTo>
                    <a:pt x="15" y="15"/>
                    <a:pt x="15" y="15"/>
                    <a:pt x="15" y="15"/>
                  </a:cubicBezTo>
                  <a:cubicBezTo>
                    <a:pt x="7" y="22"/>
                    <a:pt x="7" y="22"/>
                    <a:pt x="7" y="22"/>
                  </a:cubicBezTo>
                  <a:cubicBezTo>
                    <a:pt x="0" y="30"/>
                    <a:pt x="0" y="30"/>
                    <a:pt x="0" y="30"/>
                  </a:cubicBezTo>
                  <a:cubicBezTo>
                    <a:pt x="0" y="31"/>
                    <a:pt x="1" y="31"/>
                    <a:pt x="2" y="31"/>
                  </a:cubicBezTo>
                  <a:cubicBezTo>
                    <a:pt x="3" y="35"/>
                    <a:pt x="7" y="37"/>
                    <a:pt x="11" y="39"/>
                  </a:cubicBezTo>
                  <a:cubicBezTo>
                    <a:pt x="13" y="42"/>
                    <a:pt x="16" y="47"/>
                    <a:pt x="21" y="46"/>
                  </a:cubicBezTo>
                  <a:cubicBezTo>
                    <a:pt x="31" y="54"/>
                    <a:pt x="39" y="63"/>
                    <a:pt x="50" y="70"/>
                  </a:cubicBezTo>
                  <a:cubicBezTo>
                    <a:pt x="57" y="74"/>
                    <a:pt x="65" y="76"/>
                    <a:pt x="73" y="78"/>
                  </a:cubicBezTo>
                  <a:cubicBezTo>
                    <a:pt x="70" y="68"/>
                    <a:pt x="70" y="68"/>
                    <a:pt x="70" y="68"/>
                  </a:cubicBezTo>
                  <a:lnTo>
                    <a:pt x="75" y="60"/>
                  </a:lnTo>
                  <a:close/>
                </a:path>
              </a:pathLst>
            </a:custGeom>
            <a:grpFill/>
            <a:ln w="7938" cap="rnd">
              <a:solidFill>
                <a:srgbClr val="E7E6E6"/>
              </a:solidFill>
              <a:prstDash val="solid"/>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a:noFill/>
                </a:ln>
                <a:solidFill>
                  <a:prstClr val="black"/>
                </a:solidFill>
                <a:effectLst/>
                <a:uLnTx/>
                <a:uFillTx/>
              </a:endParaRPr>
            </a:p>
          </p:txBody>
        </p:sp>
        <p:sp>
          <p:nvSpPr>
            <p:cNvPr id="74" name="Freeform 40">
              <a:extLst>
                <a:ext uri="{FF2B5EF4-FFF2-40B4-BE49-F238E27FC236}">
                  <a16:creationId xmlns:a16="http://schemas.microsoft.com/office/drawing/2014/main" id="{B4F4E903-6DDB-5FB1-30A1-38D10890A19F}"/>
                </a:ext>
              </a:extLst>
            </p:cNvPr>
            <p:cNvSpPr>
              <a:spLocks/>
            </p:cNvSpPr>
            <p:nvPr/>
          </p:nvSpPr>
          <p:spPr bwMode="auto">
            <a:xfrm>
              <a:off x="9461499" y="6000749"/>
              <a:ext cx="171450" cy="171450"/>
            </a:xfrm>
            <a:custGeom>
              <a:avLst/>
              <a:gdLst>
                <a:gd name="T0" fmla="*/ 151209375 w 108"/>
                <a:gd name="T1" fmla="*/ 211693125 h 108"/>
                <a:gd name="T2" fmla="*/ 120967500 w 108"/>
                <a:gd name="T3" fmla="*/ 272176875 h 108"/>
                <a:gd name="T4" fmla="*/ 78125638 w 108"/>
                <a:gd name="T5" fmla="*/ 259576888 h 108"/>
                <a:gd name="T6" fmla="*/ 42843450 w 108"/>
                <a:gd name="T7" fmla="*/ 229335013 h 108"/>
                <a:gd name="T8" fmla="*/ 42843450 w 108"/>
                <a:gd name="T9" fmla="*/ 191531875 h 108"/>
                <a:gd name="T10" fmla="*/ 0 w 108"/>
                <a:gd name="T11" fmla="*/ 138609388 h 108"/>
                <a:gd name="T12" fmla="*/ 37803138 w 108"/>
                <a:gd name="T13" fmla="*/ 120967500 h 108"/>
                <a:gd name="T14" fmla="*/ 73085325 w 108"/>
                <a:gd name="T15" fmla="*/ 65524063 h 108"/>
                <a:gd name="T16" fmla="*/ 85685313 w 108"/>
                <a:gd name="T17" fmla="*/ 40322500 h 108"/>
                <a:gd name="T18" fmla="*/ 115927188 w 108"/>
                <a:gd name="T19" fmla="*/ 40322500 h 108"/>
                <a:gd name="T20" fmla="*/ 133569075 w 108"/>
                <a:gd name="T21" fmla="*/ 17641888 h 108"/>
                <a:gd name="T22" fmla="*/ 181451250 w 108"/>
                <a:gd name="T23" fmla="*/ 0 h 108"/>
                <a:gd name="T24" fmla="*/ 199093138 w 108"/>
                <a:gd name="T25" fmla="*/ 22682200 h 108"/>
                <a:gd name="T26" fmla="*/ 272176875 w 108"/>
                <a:gd name="T27" fmla="*/ 78125638 h 108"/>
                <a:gd name="T28" fmla="*/ 259576888 w 108"/>
                <a:gd name="T29" fmla="*/ 113407825 h 108"/>
                <a:gd name="T30" fmla="*/ 241935000 w 108"/>
                <a:gd name="T31" fmla="*/ 143649700 h 108"/>
                <a:gd name="T32" fmla="*/ 241935000 w 108"/>
                <a:gd name="T33" fmla="*/ 173891575 h 108"/>
                <a:gd name="T34" fmla="*/ 151209375 w 108"/>
                <a:gd name="T35" fmla="*/ 211693125 h 10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08" h="108">
                  <a:moveTo>
                    <a:pt x="60" y="84"/>
                  </a:moveTo>
                  <a:lnTo>
                    <a:pt x="48" y="108"/>
                  </a:lnTo>
                  <a:lnTo>
                    <a:pt x="31" y="103"/>
                  </a:lnTo>
                  <a:lnTo>
                    <a:pt x="17" y="91"/>
                  </a:lnTo>
                  <a:lnTo>
                    <a:pt x="17" y="76"/>
                  </a:lnTo>
                  <a:lnTo>
                    <a:pt x="0" y="55"/>
                  </a:lnTo>
                  <a:lnTo>
                    <a:pt x="15" y="48"/>
                  </a:lnTo>
                  <a:lnTo>
                    <a:pt x="29" y="26"/>
                  </a:lnTo>
                  <a:lnTo>
                    <a:pt x="34" y="16"/>
                  </a:lnTo>
                  <a:lnTo>
                    <a:pt x="46" y="16"/>
                  </a:lnTo>
                  <a:lnTo>
                    <a:pt x="53" y="7"/>
                  </a:lnTo>
                  <a:lnTo>
                    <a:pt x="72" y="0"/>
                  </a:lnTo>
                  <a:lnTo>
                    <a:pt x="79" y="9"/>
                  </a:lnTo>
                  <a:lnTo>
                    <a:pt x="108" y="31"/>
                  </a:lnTo>
                  <a:lnTo>
                    <a:pt x="103" y="45"/>
                  </a:lnTo>
                  <a:lnTo>
                    <a:pt x="96" y="57"/>
                  </a:lnTo>
                  <a:lnTo>
                    <a:pt x="96" y="69"/>
                  </a:lnTo>
                  <a:lnTo>
                    <a:pt x="60" y="84"/>
                  </a:lnTo>
                  <a:close/>
                </a:path>
              </a:pathLst>
            </a:custGeom>
            <a:grpFill/>
            <a:ln w="7938" cap="rnd">
              <a:solidFill>
                <a:srgbClr val="E7E6E6"/>
              </a:solidFill>
              <a:prstDash val="solid"/>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a:noFill/>
                </a:ln>
                <a:solidFill>
                  <a:prstClr val="black"/>
                </a:solidFill>
                <a:effectLst/>
                <a:uLnTx/>
                <a:uFillTx/>
              </a:endParaRPr>
            </a:p>
          </p:txBody>
        </p:sp>
        <p:sp>
          <p:nvSpPr>
            <p:cNvPr id="75" name="Freeform 41">
              <a:extLst>
                <a:ext uri="{FF2B5EF4-FFF2-40B4-BE49-F238E27FC236}">
                  <a16:creationId xmlns:a16="http://schemas.microsoft.com/office/drawing/2014/main" id="{AEE3D7CA-EB8D-2C56-1C1C-70ECD9889636}"/>
                </a:ext>
              </a:extLst>
            </p:cNvPr>
            <p:cNvSpPr>
              <a:spLocks/>
            </p:cNvSpPr>
            <p:nvPr/>
          </p:nvSpPr>
          <p:spPr bwMode="auto">
            <a:xfrm>
              <a:off x="9945687" y="3562350"/>
              <a:ext cx="558800" cy="681038"/>
            </a:xfrm>
            <a:custGeom>
              <a:avLst/>
              <a:gdLst>
                <a:gd name="T0" fmla="*/ 1878544950 w 147"/>
                <a:gd name="T1" fmla="*/ 593499887 h 179"/>
                <a:gd name="T2" fmla="*/ 2124200272 w 147"/>
                <a:gd name="T3" fmla="*/ 289513439 h 179"/>
                <a:gd name="T4" fmla="*/ 1936344637 w 147"/>
                <a:gd name="T5" fmla="*/ 289513439 h 179"/>
                <a:gd name="T6" fmla="*/ 1835194234 w 147"/>
                <a:gd name="T7" fmla="*/ 202660168 h 179"/>
                <a:gd name="T8" fmla="*/ 1589538912 w 147"/>
                <a:gd name="T9" fmla="*/ 303986448 h 179"/>
                <a:gd name="T10" fmla="*/ 1488384707 w 147"/>
                <a:gd name="T11" fmla="*/ 434266354 h 179"/>
                <a:gd name="T12" fmla="*/ 1257178356 w 147"/>
                <a:gd name="T13" fmla="*/ 361889896 h 179"/>
                <a:gd name="T14" fmla="*/ 1127126210 w 147"/>
                <a:gd name="T15" fmla="*/ 376366710 h 179"/>
                <a:gd name="T16" fmla="*/ 809218427 w 147"/>
                <a:gd name="T17" fmla="*/ 173706541 h 179"/>
                <a:gd name="T18" fmla="*/ 578012076 w 147"/>
                <a:gd name="T19" fmla="*/ 159229728 h 179"/>
                <a:gd name="T20" fmla="*/ 534661361 w 147"/>
                <a:gd name="T21" fmla="*/ 101330084 h 179"/>
                <a:gd name="T22" fmla="*/ 447959929 w 147"/>
                <a:gd name="T23" fmla="*/ 101330084 h 179"/>
                <a:gd name="T24" fmla="*/ 419058185 w 147"/>
                <a:gd name="T25" fmla="*/ 43426635 h 179"/>
                <a:gd name="T26" fmla="*/ 390160242 w 147"/>
                <a:gd name="T27" fmla="*/ 28949822 h 179"/>
                <a:gd name="T28" fmla="*/ 390160242 w 147"/>
                <a:gd name="T29" fmla="*/ 0 h 179"/>
                <a:gd name="T30" fmla="*/ 260104294 w 147"/>
                <a:gd name="T31" fmla="*/ 57903449 h 179"/>
                <a:gd name="T32" fmla="*/ 158953891 w 147"/>
                <a:gd name="T33" fmla="*/ 101330084 h 179"/>
                <a:gd name="T34" fmla="*/ 28901744 w 147"/>
                <a:gd name="T35" fmla="*/ 202660168 h 179"/>
                <a:gd name="T36" fmla="*/ 28901744 w 147"/>
                <a:gd name="T37" fmla="*/ 275036626 h 179"/>
                <a:gd name="T38" fmla="*/ 57799687 w 147"/>
                <a:gd name="T39" fmla="*/ 303986448 h 179"/>
                <a:gd name="T40" fmla="*/ 86701431 w 147"/>
                <a:gd name="T41" fmla="*/ 303986448 h 179"/>
                <a:gd name="T42" fmla="*/ 86701431 w 147"/>
                <a:gd name="T43" fmla="*/ 347413083 h 179"/>
                <a:gd name="T44" fmla="*/ 144504920 w 147"/>
                <a:gd name="T45" fmla="*/ 361889896 h 179"/>
                <a:gd name="T46" fmla="*/ 144504920 w 147"/>
                <a:gd name="T47" fmla="*/ 492169802 h 179"/>
                <a:gd name="T48" fmla="*/ 274557067 w 147"/>
                <a:gd name="T49" fmla="*/ 680353157 h 179"/>
                <a:gd name="T50" fmla="*/ 289006038 w 147"/>
                <a:gd name="T51" fmla="*/ 767206428 h 179"/>
                <a:gd name="T52" fmla="*/ 289006038 w 147"/>
                <a:gd name="T53" fmla="*/ 868536512 h 179"/>
                <a:gd name="T54" fmla="*/ 274557067 w 147"/>
                <a:gd name="T55" fmla="*/ 911963148 h 179"/>
                <a:gd name="T56" fmla="*/ 245655322 w 147"/>
                <a:gd name="T57" fmla="*/ 998816418 h 179"/>
                <a:gd name="T58" fmla="*/ 158953891 w 147"/>
                <a:gd name="T59" fmla="*/ 1056719867 h 179"/>
                <a:gd name="T60" fmla="*/ 144504920 w 147"/>
                <a:gd name="T61" fmla="*/ 1100146502 h 179"/>
                <a:gd name="T62" fmla="*/ 57799687 w 147"/>
                <a:gd name="T63" fmla="*/ 1186999773 h 179"/>
                <a:gd name="T64" fmla="*/ 0 w 147"/>
                <a:gd name="T65" fmla="*/ 1331756493 h 179"/>
                <a:gd name="T66" fmla="*/ 14448971 w 147"/>
                <a:gd name="T67" fmla="*/ 1606793118 h 179"/>
                <a:gd name="T68" fmla="*/ 997074063 w 147"/>
                <a:gd name="T69" fmla="*/ 2142389556 h 179"/>
                <a:gd name="T70" fmla="*/ 982625091 w 147"/>
                <a:gd name="T71" fmla="*/ 2147483646 h 179"/>
                <a:gd name="T72" fmla="*/ 1430585020 w 147"/>
                <a:gd name="T73" fmla="*/ 2147483646 h 179"/>
                <a:gd name="T74" fmla="*/ 1517286452 w 147"/>
                <a:gd name="T75" fmla="*/ 2147483646 h 179"/>
                <a:gd name="T76" fmla="*/ 1632889627 w 147"/>
                <a:gd name="T77" fmla="*/ 2147483646 h 179"/>
                <a:gd name="T78" fmla="*/ 1705142087 w 147"/>
                <a:gd name="T79" fmla="*/ 2084486107 h 179"/>
                <a:gd name="T80" fmla="*/ 1777390746 w 147"/>
                <a:gd name="T81" fmla="*/ 2041059472 h 179"/>
                <a:gd name="T82" fmla="*/ 1878544950 w 147"/>
                <a:gd name="T83" fmla="*/ 1954206201 h 179"/>
                <a:gd name="T84" fmla="*/ 1936344637 w 147"/>
                <a:gd name="T85" fmla="*/ 1896302752 h 179"/>
                <a:gd name="T86" fmla="*/ 2051947812 w 147"/>
                <a:gd name="T87" fmla="*/ 1809449482 h 179"/>
                <a:gd name="T88" fmla="*/ 1878544950 w 147"/>
                <a:gd name="T89" fmla="*/ 1563366483 h 179"/>
                <a:gd name="T90" fmla="*/ 1878544950 w 147"/>
                <a:gd name="T91" fmla="*/ 593499887 h 179"/>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147" h="179">
                  <a:moveTo>
                    <a:pt x="130" y="41"/>
                  </a:moveTo>
                  <a:cubicBezTo>
                    <a:pt x="147" y="20"/>
                    <a:pt x="147" y="20"/>
                    <a:pt x="147" y="20"/>
                  </a:cubicBezTo>
                  <a:cubicBezTo>
                    <a:pt x="134" y="20"/>
                    <a:pt x="134" y="20"/>
                    <a:pt x="134" y="20"/>
                  </a:cubicBezTo>
                  <a:cubicBezTo>
                    <a:pt x="127" y="14"/>
                    <a:pt x="127" y="14"/>
                    <a:pt x="127" y="14"/>
                  </a:cubicBezTo>
                  <a:cubicBezTo>
                    <a:pt x="110" y="21"/>
                    <a:pt x="110" y="21"/>
                    <a:pt x="110" y="21"/>
                  </a:cubicBezTo>
                  <a:cubicBezTo>
                    <a:pt x="103" y="30"/>
                    <a:pt x="103" y="30"/>
                    <a:pt x="103" y="30"/>
                  </a:cubicBezTo>
                  <a:cubicBezTo>
                    <a:pt x="87" y="25"/>
                    <a:pt x="87" y="25"/>
                    <a:pt x="87" y="25"/>
                  </a:cubicBezTo>
                  <a:cubicBezTo>
                    <a:pt x="78" y="26"/>
                    <a:pt x="78" y="26"/>
                    <a:pt x="78" y="26"/>
                  </a:cubicBezTo>
                  <a:cubicBezTo>
                    <a:pt x="56" y="12"/>
                    <a:pt x="56" y="12"/>
                    <a:pt x="56" y="12"/>
                  </a:cubicBezTo>
                  <a:cubicBezTo>
                    <a:pt x="40" y="11"/>
                    <a:pt x="40" y="11"/>
                    <a:pt x="40" y="11"/>
                  </a:cubicBezTo>
                  <a:cubicBezTo>
                    <a:pt x="37" y="7"/>
                    <a:pt x="37" y="7"/>
                    <a:pt x="37" y="7"/>
                  </a:cubicBezTo>
                  <a:cubicBezTo>
                    <a:pt x="31" y="7"/>
                    <a:pt x="31" y="7"/>
                    <a:pt x="31" y="7"/>
                  </a:cubicBezTo>
                  <a:cubicBezTo>
                    <a:pt x="29" y="3"/>
                    <a:pt x="29" y="3"/>
                    <a:pt x="29" y="3"/>
                  </a:cubicBezTo>
                  <a:cubicBezTo>
                    <a:pt x="27" y="2"/>
                    <a:pt x="27" y="2"/>
                    <a:pt x="27" y="2"/>
                  </a:cubicBezTo>
                  <a:cubicBezTo>
                    <a:pt x="27" y="0"/>
                    <a:pt x="27" y="0"/>
                    <a:pt x="27" y="0"/>
                  </a:cubicBezTo>
                  <a:cubicBezTo>
                    <a:pt x="18" y="4"/>
                    <a:pt x="18" y="4"/>
                    <a:pt x="18" y="4"/>
                  </a:cubicBezTo>
                  <a:cubicBezTo>
                    <a:pt x="11" y="7"/>
                    <a:pt x="11" y="7"/>
                    <a:pt x="11" y="7"/>
                  </a:cubicBezTo>
                  <a:cubicBezTo>
                    <a:pt x="2" y="14"/>
                    <a:pt x="2" y="14"/>
                    <a:pt x="2" y="14"/>
                  </a:cubicBezTo>
                  <a:cubicBezTo>
                    <a:pt x="2" y="19"/>
                    <a:pt x="2" y="19"/>
                    <a:pt x="2" y="19"/>
                  </a:cubicBezTo>
                  <a:cubicBezTo>
                    <a:pt x="4" y="21"/>
                    <a:pt x="4" y="21"/>
                    <a:pt x="4" y="21"/>
                  </a:cubicBezTo>
                  <a:cubicBezTo>
                    <a:pt x="6" y="21"/>
                    <a:pt x="6" y="21"/>
                    <a:pt x="6" y="21"/>
                  </a:cubicBezTo>
                  <a:cubicBezTo>
                    <a:pt x="6" y="24"/>
                    <a:pt x="6" y="24"/>
                    <a:pt x="6" y="24"/>
                  </a:cubicBezTo>
                  <a:cubicBezTo>
                    <a:pt x="10" y="25"/>
                    <a:pt x="10" y="25"/>
                    <a:pt x="10" y="25"/>
                  </a:cubicBezTo>
                  <a:cubicBezTo>
                    <a:pt x="10" y="34"/>
                    <a:pt x="10" y="34"/>
                    <a:pt x="10" y="34"/>
                  </a:cubicBezTo>
                  <a:cubicBezTo>
                    <a:pt x="19" y="47"/>
                    <a:pt x="19" y="47"/>
                    <a:pt x="19" y="47"/>
                  </a:cubicBezTo>
                  <a:cubicBezTo>
                    <a:pt x="20" y="53"/>
                    <a:pt x="20" y="53"/>
                    <a:pt x="20" y="53"/>
                  </a:cubicBezTo>
                  <a:cubicBezTo>
                    <a:pt x="20" y="60"/>
                    <a:pt x="20" y="60"/>
                    <a:pt x="20" y="60"/>
                  </a:cubicBezTo>
                  <a:cubicBezTo>
                    <a:pt x="19" y="63"/>
                    <a:pt x="19" y="63"/>
                    <a:pt x="19" y="63"/>
                  </a:cubicBezTo>
                  <a:cubicBezTo>
                    <a:pt x="17" y="69"/>
                    <a:pt x="17" y="69"/>
                    <a:pt x="17" y="69"/>
                  </a:cubicBezTo>
                  <a:cubicBezTo>
                    <a:pt x="11" y="73"/>
                    <a:pt x="11" y="73"/>
                    <a:pt x="11" y="73"/>
                  </a:cubicBezTo>
                  <a:cubicBezTo>
                    <a:pt x="10" y="76"/>
                    <a:pt x="10" y="76"/>
                    <a:pt x="10" y="76"/>
                  </a:cubicBezTo>
                  <a:cubicBezTo>
                    <a:pt x="4" y="82"/>
                    <a:pt x="4" y="82"/>
                    <a:pt x="4" y="82"/>
                  </a:cubicBezTo>
                  <a:cubicBezTo>
                    <a:pt x="0" y="92"/>
                    <a:pt x="0" y="92"/>
                    <a:pt x="0" y="92"/>
                  </a:cubicBezTo>
                  <a:cubicBezTo>
                    <a:pt x="1" y="111"/>
                    <a:pt x="1" y="111"/>
                    <a:pt x="1" y="111"/>
                  </a:cubicBezTo>
                  <a:cubicBezTo>
                    <a:pt x="69" y="148"/>
                    <a:pt x="69" y="148"/>
                    <a:pt x="69" y="148"/>
                  </a:cubicBezTo>
                  <a:cubicBezTo>
                    <a:pt x="68" y="158"/>
                    <a:pt x="68" y="158"/>
                    <a:pt x="68" y="158"/>
                  </a:cubicBezTo>
                  <a:cubicBezTo>
                    <a:pt x="99" y="179"/>
                    <a:pt x="99" y="179"/>
                    <a:pt x="99" y="179"/>
                  </a:cubicBezTo>
                  <a:cubicBezTo>
                    <a:pt x="101" y="179"/>
                    <a:pt x="103" y="178"/>
                    <a:pt x="105" y="176"/>
                  </a:cubicBezTo>
                  <a:cubicBezTo>
                    <a:pt x="108" y="170"/>
                    <a:pt x="110" y="163"/>
                    <a:pt x="113" y="158"/>
                  </a:cubicBezTo>
                  <a:cubicBezTo>
                    <a:pt x="116" y="153"/>
                    <a:pt x="117" y="149"/>
                    <a:pt x="118" y="144"/>
                  </a:cubicBezTo>
                  <a:cubicBezTo>
                    <a:pt x="120" y="143"/>
                    <a:pt x="120" y="141"/>
                    <a:pt x="123" y="141"/>
                  </a:cubicBezTo>
                  <a:cubicBezTo>
                    <a:pt x="127" y="141"/>
                    <a:pt x="129" y="138"/>
                    <a:pt x="130" y="135"/>
                  </a:cubicBezTo>
                  <a:cubicBezTo>
                    <a:pt x="131" y="133"/>
                    <a:pt x="132" y="131"/>
                    <a:pt x="134" y="131"/>
                  </a:cubicBezTo>
                  <a:cubicBezTo>
                    <a:pt x="139" y="131"/>
                    <a:pt x="140" y="128"/>
                    <a:pt x="142" y="125"/>
                  </a:cubicBezTo>
                  <a:cubicBezTo>
                    <a:pt x="130" y="108"/>
                    <a:pt x="130" y="108"/>
                    <a:pt x="130" y="108"/>
                  </a:cubicBezTo>
                  <a:lnTo>
                    <a:pt x="130" y="41"/>
                  </a:lnTo>
                  <a:close/>
                </a:path>
              </a:pathLst>
            </a:custGeom>
            <a:grpFill/>
            <a:ln w="7938" cap="rnd">
              <a:solidFill>
                <a:srgbClr val="E7E6E6"/>
              </a:solidFill>
              <a:prstDash val="solid"/>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a:noFill/>
                </a:ln>
                <a:solidFill>
                  <a:prstClr val="black"/>
                </a:solidFill>
                <a:effectLst/>
                <a:uLnTx/>
                <a:uFillTx/>
              </a:endParaRPr>
            </a:p>
          </p:txBody>
        </p:sp>
        <p:sp>
          <p:nvSpPr>
            <p:cNvPr id="76" name="Freeform 42">
              <a:extLst>
                <a:ext uri="{FF2B5EF4-FFF2-40B4-BE49-F238E27FC236}">
                  <a16:creationId xmlns:a16="http://schemas.microsoft.com/office/drawing/2014/main" id="{676D597D-66AD-0E94-4C12-A3808D69E885}"/>
                </a:ext>
              </a:extLst>
            </p:cNvPr>
            <p:cNvSpPr>
              <a:spLocks/>
            </p:cNvSpPr>
            <p:nvPr/>
          </p:nvSpPr>
          <p:spPr bwMode="auto">
            <a:xfrm>
              <a:off x="6970713" y="3157538"/>
              <a:ext cx="427038" cy="457200"/>
            </a:xfrm>
            <a:custGeom>
              <a:avLst/>
              <a:gdLst>
                <a:gd name="T0" fmla="*/ 1264783609 w 112"/>
                <a:gd name="T1" fmla="*/ 232257600 h 120"/>
                <a:gd name="T2" fmla="*/ 1148480573 w 112"/>
                <a:gd name="T3" fmla="*/ 304838100 h 120"/>
                <a:gd name="T4" fmla="*/ 1090330961 w 112"/>
                <a:gd name="T5" fmla="*/ 275805900 h 120"/>
                <a:gd name="T6" fmla="*/ 988566280 w 112"/>
                <a:gd name="T7" fmla="*/ 232257600 h 120"/>
                <a:gd name="T8" fmla="*/ 857728700 w 112"/>
                <a:gd name="T9" fmla="*/ 116128800 h 120"/>
                <a:gd name="T10" fmla="*/ 755964020 w 112"/>
                <a:gd name="T11" fmla="*/ 87096600 h 120"/>
                <a:gd name="T12" fmla="*/ 668737695 w 112"/>
                <a:gd name="T13" fmla="*/ 145161000 h 120"/>
                <a:gd name="T14" fmla="*/ 596045914 w 112"/>
                <a:gd name="T15" fmla="*/ 14516100 h 120"/>
                <a:gd name="T16" fmla="*/ 537896302 w 112"/>
                <a:gd name="T17" fmla="*/ 14516100 h 120"/>
                <a:gd name="T18" fmla="*/ 450669978 w 112"/>
                <a:gd name="T19" fmla="*/ 101612700 h 120"/>
                <a:gd name="T20" fmla="*/ 261678973 w 112"/>
                <a:gd name="T21" fmla="*/ 72580500 h 120"/>
                <a:gd name="T22" fmla="*/ 130841393 w 112"/>
                <a:gd name="T23" fmla="*/ 319354200 h 120"/>
                <a:gd name="T24" fmla="*/ 218067717 w 112"/>
                <a:gd name="T25" fmla="*/ 362902500 h 120"/>
                <a:gd name="T26" fmla="*/ 232602261 w 112"/>
                <a:gd name="T27" fmla="*/ 464515200 h 120"/>
                <a:gd name="T28" fmla="*/ 261678973 w 112"/>
                <a:gd name="T29" fmla="*/ 580644000 h 120"/>
                <a:gd name="T30" fmla="*/ 203529361 w 112"/>
                <a:gd name="T31" fmla="*/ 609676200 h 120"/>
                <a:gd name="T32" fmla="*/ 101764681 w 112"/>
                <a:gd name="T33" fmla="*/ 682256700 h 120"/>
                <a:gd name="T34" fmla="*/ 188991005 w 112"/>
                <a:gd name="T35" fmla="*/ 725805000 h 120"/>
                <a:gd name="T36" fmla="*/ 116303037 w 112"/>
                <a:gd name="T37" fmla="*/ 856449900 h 120"/>
                <a:gd name="T38" fmla="*/ 87226324 w 112"/>
                <a:gd name="T39" fmla="*/ 1016127000 h 120"/>
                <a:gd name="T40" fmla="*/ 101764681 w 112"/>
                <a:gd name="T41" fmla="*/ 1204836300 h 120"/>
                <a:gd name="T42" fmla="*/ 218067717 w 112"/>
                <a:gd name="T43" fmla="*/ 1291932900 h 120"/>
                <a:gd name="T44" fmla="*/ 334366941 w 112"/>
                <a:gd name="T45" fmla="*/ 1466126100 h 120"/>
                <a:gd name="T46" fmla="*/ 305294042 w 112"/>
                <a:gd name="T47" fmla="*/ 1727415900 h 120"/>
                <a:gd name="T48" fmla="*/ 348905297 w 112"/>
                <a:gd name="T49" fmla="*/ 1727415900 h 120"/>
                <a:gd name="T50" fmla="*/ 1090330961 w 112"/>
                <a:gd name="T51" fmla="*/ 1538706600 h 120"/>
                <a:gd name="T52" fmla="*/ 1163018929 w 112"/>
                <a:gd name="T53" fmla="*/ 1495158300 h 120"/>
                <a:gd name="T54" fmla="*/ 1570077651 w 112"/>
                <a:gd name="T55" fmla="*/ 1524190500 h 120"/>
                <a:gd name="T56" fmla="*/ 1555539295 w 112"/>
                <a:gd name="T57" fmla="*/ 1379029500 h 120"/>
                <a:gd name="T58" fmla="*/ 1439236258 w 112"/>
                <a:gd name="T59" fmla="*/ 1175804100 h 120"/>
                <a:gd name="T60" fmla="*/ 1511924226 w 112"/>
                <a:gd name="T61" fmla="*/ 914514300 h 120"/>
                <a:gd name="T62" fmla="*/ 1628227263 w 112"/>
                <a:gd name="T63" fmla="*/ 682256700 h 120"/>
                <a:gd name="T64" fmla="*/ 1555539295 w 112"/>
                <a:gd name="T65" fmla="*/ 464515200 h 120"/>
                <a:gd name="T66" fmla="*/ 1584612194 w 112"/>
                <a:gd name="T67" fmla="*/ 348386400 h 120"/>
                <a:gd name="T68" fmla="*/ 1541000939 w 112"/>
                <a:gd name="T69" fmla="*/ 348386400 h 12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12" h="120">
                  <a:moveTo>
                    <a:pt x="100" y="16"/>
                  </a:moveTo>
                  <a:cubicBezTo>
                    <a:pt x="87" y="16"/>
                    <a:pt x="87" y="16"/>
                    <a:pt x="87" y="16"/>
                  </a:cubicBezTo>
                  <a:cubicBezTo>
                    <a:pt x="80" y="19"/>
                    <a:pt x="80" y="19"/>
                    <a:pt x="80" y="19"/>
                  </a:cubicBezTo>
                  <a:cubicBezTo>
                    <a:pt x="79" y="21"/>
                    <a:pt x="79" y="21"/>
                    <a:pt x="79" y="21"/>
                  </a:cubicBezTo>
                  <a:cubicBezTo>
                    <a:pt x="79" y="21"/>
                    <a:pt x="77" y="20"/>
                    <a:pt x="77" y="20"/>
                  </a:cubicBezTo>
                  <a:cubicBezTo>
                    <a:pt x="76" y="20"/>
                    <a:pt x="75" y="19"/>
                    <a:pt x="75" y="19"/>
                  </a:cubicBezTo>
                  <a:cubicBezTo>
                    <a:pt x="72" y="20"/>
                    <a:pt x="72" y="20"/>
                    <a:pt x="72" y="20"/>
                  </a:cubicBezTo>
                  <a:cubicBezTo>
                    <a:pt x="68" y="16"/>
                    <a:pt x="68" y="16"/>
                    <a:pt x="68" y="16"/>
                  </a:cubicBezTo>
                  <a:cubicBezTo>
                    <a:pt x="65" y="8"/>
                    <a:pt x="65" y="8"/>
                    <a:pt x="65" y="8"/>
                  </a:cubicBezTo>
                  <a:cubicBezTo>
                    <a:pt x="59" y="8"/>
                    <a:pt x="59" y="8"/>
                    <a:pt x="59" y="8"/>
                  </a:cubicBezTo>
                  <a:cubicBezTo>
                    <a:pt x="57" y="6"/>
                    <a:pt x="57" y="6"/>
                    <a:pt x="57" y="6"/>
                  </a:cubicBezTo>
                  <a:cubicBezTo>
                    <a:pt x="52" y="6"/>
                    <a:pt x="52" y="6"/>
                    <a:pt x="52" y="6"/>
                  </a:cubicBezTo>
                  <a:cubicBezTo>
                    <a:pt x="49" y="10"/>
                    <a:pt x="49" y="10"/>
                    <a:pt x="49" y="10"/>
                  </a:cubicBezTo>
                  <a:cubicBezTo>
                    <a:pt x="46" y="10"/>
                    <a:pt x="46" y="10"/>
                    <a:pt x="46" y="10"/>
                  </a:cubicBezTo>
                  <a:cubicBezTo>
                    <a:pt x="44" y="0"/>
                    <a:pt x="44" y="0"/>
                    <a:pt x="44" y="0"/>
                  </a:cubicBezTo>
                  <a:cubicBezTo>
                    <a:pt x="41" y="1"/>
                    <a:pt x="41" y="1"/>
                    <a:pt x="41" y="1"/>
                  </a:cubicBezTo>
                  <a:cubicBezTo>
                    <a:pt x="41" y="4"/>
                    <a:pt x="41" y="4"/>
                    <a:pt x="41" y="4"/>
                  </a:cubicBezTo>
                  <a:cubicBezTo>
                    <a:pt x="37" y="1"/>
                    <a:pt x="37" y="1"/>
                    <a:pt x="37" y="1"/>
                  </a:cubicBezTo>
                  <a:cubicBezTo>
                    <a:pt x="37" y="7"/>
                    <a:pt x="37" y="7"/>
                    <a:pt x="37" y="7"/>
                  </a:cubicBezTo>
                  <a:cubicBezTo>
                    <a:pt x="31" y="7"/>
                    <a:pt x="31" y="7"/>
                    <a:pt x="31" y="7"/>
                  </a:cubicBezTo>
                  <a:cubicBezTo>
                    <a:pt x="28" y="12"/>
                    <a:pt x="28" y="12"/>
                    <a:pt x="28" y="12"/>
                  </a:cubicBezTo>
                  <a:cubicBezTo>
                    <a:pt x="18" y="5"/>
                    <a:pt x="18" y="5"/>
                    <a:pt x="18" y="5"/>
                  </a:cubicBezTo>
                  <a:cubicBezTo>
                    <a:pt x="9" y="15"/>
                    <a:pt x="9" y="15"/>
                    <a:pt x="9" y="15"/>
                  </a:cubicBezTo>
                  <a:cubicBezTo>
                    <a:pt x="9" y="22"/>
                    <a:pt x="9" y="22"/>
                    <a:pt x="9" y="22"/>
                  </a:cubicBezTo>
                  <a:cubicBezTo>
                    <a:pt x="10" y="25"/>
                    <a:pt x="10" y="25"/>
                    <a:pt x="10" y="25"/>
                  </a:cubicBezTo>
                  <a:cubicBezTo>
                    <a:pt x="15" y="25"/>
                    <a:pt x="15" y="25"/>
                    <a:pt x="15" y="25"/>
                  </a:cubicBezTo>
                  <a:cubicBezTo>
                    <a:pt x="13" y="29"/>
                    <a:pt x="13" y="29"/>
                    <a:pt x="13" y="29"/>
                  </a:cubicBezTo>
                  <a:cubicBezTo>
                    <a:pt x="16" y="32"/>
                    <a:pt x="16" y="32"/>
                    <a:pt x="16" y="32"/>
                  </a:cubicBezTo>
                  <a:cubicBezTo>
                    <a:pt x="12" y="36"/>
                    <a:pt x="12" y="36"/>
                    <a:pt x="12" y="36"/>
                  </a:cubicBezTo>
                  <a:cubicBezTo>
                    <a:pt x="18" y="40"/>
                    <a:pt x="18" y="40"/>
                    <a:pt x="18" y="40"/>
                  </a:cubicBezTo>
                  <a:cubicBezTo>
                    <a:pt x="18" y="44"/>
                    <a:pt x="18" y="44"/>
                    <a:pt x="18" y="44"/>
                  </a:cubicBezTo>
                  <a:cubicBezTo>
                    <a:pt x="14" y="42"/>
                    <a:pt x="14" y="42"/>
                    <a:pt x="14" y="42"/>
                  </a:cubicBezTo>
                  <a:cubicBezTo>
                    <a:pt x="7" y="42"/>
                    <a:pt x="7" y="42"/>
                    <a:pt x="7" y="42"/>
                  </a:cubicBezTo>
                  <a:cubicBezTo>
                    <a:pt x="7" y="47"/>
                    <a:pt x="7" y="47"/>
                    <a:pt x="7" y="47"/>
                  </a:cubicBezTo>
                  <a:cubicBezTo>
                    <a:pt x="13" y="48"/>
                    <a:pt x="13" y="48"/>
                    <a:pt x="13" y="48"/>
                  </a:cubicBezTo>
                  <a:cubicBezTo>
                    <a:pt x="13" y="50"/>
                    <a:pt x="13" y="50"/>
                    <a:pt x="13" y="50"/>
                  </a:cubicBezTo>
                  <a:cubicBezTo>
                    <a:pt x="10" y="51"/>
                    <a:pt x="10" y="51"/>
                    <a:pt x="10" y="51"/>
                  </a:cubicBezTo>
                  <a:cubicBezTo>
                    <a:pt x="8" y="59"/>
                    <a:pt x="8" y="59"/>
                    <a:pt x="8" y="59"/>
                  </a:cubicBezTo>
                  <a:cubicBezTo>
                    <a:pt x="3" y="60"/>
                    <a:pt x="3" y="60"/>
                    <a:pt x="3" y="60"/>
                  </a:cubicBezTo>
                  <a:cubicBezTo>
                    <a:pt x="6" y="70"/>
                    <a:pt x="6" y="70"/>
                    <a:pt x="6" y="70"/>
                  </a:cubicBezTo>
                  <a:cubicBezTo>
                    <a:pt x="0" y="79"/>
                    <a:pt x="0" y="79"/>
                    <a:pt x="0" y="79"/>
                  </a:cubicBezTo>
                  <a:cubicBezTo>
                    <a:pt x="7" y="83"/>
                    <a:pt x="7" y="83"/>
                    <a:pt x="7" y="83"/>
                  </a:cubicBezTo>
                  <a:cubicBezTo>
                    <a:pt x="14" y="83"/>
                    <a:pt x="14" y="83"/>
                    <a:pt x="14" y="83"/>
                  </a:cubicBezTo>
                  <a:cubicBezTo>
                    <a:pt x="15" y="89"/>
                    <a:pt x="15" y="89"/>
                    <a:pt x="15" y="89"/>
                  </a:cubicBezTo>
                  <a:cubicBezTo>
                    <a:pt x="22" y="91"/>
                    <a:pt x="22" y="91"/>
                    <a:pt x="22" y="91"/>
                  </a:cubicBezTo>
                  <a:cubicBezTo>
                    <a:pt x="23" y="101"/>
                    <a:pt x="23" y="101"/>
                    <a:pt x="23" y="101"/>
                  </a:cubicBezTo>
                  <a:cubicBezTo>
                    <a:pt x="18" y="109"/>
                    <a:pt x="18" y="109"/>
                    <a:pt x="18" y="109"/>
                  </a:cubicBezTo>
                  <a:cubicBezTo>
                    <a:pt x="21" y="119"/>
                    <a:pt x="21" y="119"/>
                    <a:pt x="21" y="119"/>
                  </a:cubicBezTo>
                  <a:cubicBezTo>
                    <a:pt x="21" y="120"/>
                    <a:pt x="21" y="120"/>
                    <a:pt x="22" y="120"/>
                  </a:cubicBezTo>
                  <a:cubicBezTo>
                    <a:pt x="22" y="120"/>
                    <a:pt x="23" y="119"/>
                    <a:pt x="24" y="119"/>
                  </a:cubicBezTo>
                  <a:cubicBezTo>
                    <a:pt x="29" y="119"/>
                    <a:pt x="34" y="115"/>
                    <a:pt x="38" y="113"/>
                  </a:cubicBezTo>
                  <a:cubicBezTo>
                    <a:pt x="50" y="109"/>
                    <a:pt x="62" y="104"/>
                    <a:pt x="75" y="106"/>
                  </a:cubicBezTo>
                  <a:cubicBezTo>
                    <a:pt x="76" y="106"/>
                    <a:pt x="77" y="106"/>
                    <a:pt x="77" y="104"/>
                  </a:cubicBezTo>
                  <a:cubicBezTo>
                    <a:pt x="78" y="103"/>
                    <a:pt x="79" y="103"/>
                    <a:pt x="80" y="103"/>
                  </a:cubicBezTo>
                  <a:cubicBezTo>
                    <a:pt x="88" y="102"/>
                    <a:pt x="94" y="108"/>
                    <a:pt x="102" y="106"/>
                  </a:cubicBezTo>
                  <a:cubicBezTo>
                    <a:pt x="108" y="105"/>
                    <a:pt x="108" y="105"/>
                    <a:pt x="108" y="105"/>
                  </a:cubicBezTo>
                  <a:cubicBezTo>
                    <a:pt x="109" y="101"/>
                    <a:pt x="109" y="101"/>
                    <a:pt x="109" y="101"/>
                  </a:cubicBezTo>
                  <a:cubicBezTo>
                    <a:pt x="107" y="95"/>
                    <a:pt x="107" y="95"/>
                    <a:pt x="107" y="95"/>
                  </a:cubicBezTo>
                  <a:cubicBezTo>
                    <a:pt x="103" y="93"/>
                    <a:pt x="103" y="93"/>
                    <a:pt x="103" y="93"/>
                  </a:cubicBezTo>
                  <a:cubicBezTo>
                    <a:pt x="99" y="81"/>
                    <a:pt x="99" y="81"/>
                    <a:pt x="99" y="81"/>
                  </a:cubicBezTo>
                  <a:cubicBezTo>
                    <a:pt x="99" y="73"/>
                    <a:pt x="99" y="73"/>
                    <a:pt x="99" y="73"/>
                  </a:cubicBezTo>
                  <a:cubicBezTo>
                    <a:pt x="104" y="63"/>
                    <a:pt x="104" y="63"/>
                    <a:pt x="104" y="63"/>
                  </a:cubicBezTo>
                  <a:cubicBezTo>
                    <a:pt x="107" y="53"/>
                    <a:pt x="107" y="53"/>
                    <a:pt x="107" y="53"/>
                  </a:cubicBezTo>
                  <a:cubicBezTo>
                    <a:pt x="112" y="47"/>
                    <a:pt x="112" y="47"/>
                    <a:pt x="112" y="47"/>
                  </a:cubicBezTo>
                  <a:cubicBezTo>
                    <a:pt x="111" y="37"/>
                    <a:pt x="111" y="37"/>
                    <a:pt x="111" y="37"/>
                  </a:cubicBezTo>
                  <a:cubicBezTo>
                    <a:pt x="107" y="32"/>
                    <a:pt x="107" y="32"/>
                    <a:pt x="107" y="32"/>
                  </a:cubicBezTo>
                  <a:cubicBezTo>
                    <a:pt x="108" y="28"/>
                    <a:pt x="108" y="28"/>
                    <a:pt x="108" y="28"/>
                  </a:cubicBezTo>
                  <a:cubicBezTo>
                    <a:pt x="109" y="24"/>
                    <a:pt x="109" y="24"/>
                    <a:pt x="109" y="24"/>
                  </a:cubicBezTo>
                  <a:cubicBezTo>
                    <a:pt x="109" y="24"/>
                    <a:pt x="109" y="24"/>
                    <a:pt x="109" y="24"/>
                  </a:cubicBezTo>
                  <a:cubicBezTo>
                    <a:pt x="106" y="24"/>
                    <a:pt x="106" y="24"/>
                    <a:pt x="106" y="24"/>
                  </a:cubicBezTo>
                  <a:lnTo>
                    <a:pt x="100" y="16"/>
                  </a:lnTo>
                  <a:close/>
                </a:path>
              </a:pathLst>
            </a:custGeom>
            <a:grpFill/>
            <a:ln w="7938" cap="rnd">
              <a:solidFill>
                <a:srgbClr val="E7E6E6"/>
              </a:solidFill>
              <a:prstDash val="solid"/>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a:noFill/>
                </a:ln>
                <a:solidFill>
                  <a:prstClr val="black"/>
                </a:solidFill>
                <a:effectLst/>
                <a:uLnTx/>
                <a:uFillTx/>
              </a:endParaRPr>
            </a:p>
          </p:txBody>
        </p:sp>
        <p:sp>
          <p:nvSpPr>
            <p:cNvPr id="77" name="Freeform 43">
              <a:extLst>
                <a:ext uri="{FF2B5EF4-FFF2-40B4-BE49-F238E27FC236}">
                  <a16:creationId xmlns:a16="http://schemas.microsoft.com/office/drawing/2014/main" id="{FAC9D85D-EE72-5F24-F208-90C4A5C5BCAF}"/>
                </a:ext>
              </a:extLst>
            </p:cNvPr>
            <p:cNvSpPr>
              <a:spLocks noEditPoints="1"/>
            </p:cNvSpPr>
            <p:nvPr/>
          </p:nvSpPr>
          <p:spPr bwMode="auto">
            <a:xfrm>
              <a:off x="6407150" y="3021013"/>
              <a:ext cx="214313" cy="125413"/>
            </a:xfrm>
            <a:custGeom>
              <a:avLst/>
              <a:gdLst>
                <a:gd name="T0" fmla="*/ 234335957 w 56"/>
                <a:gd name="T1" fmla="*/ 447732011 h 33"/>
                <a:gd name="T2" fmla="*/ 205043963 w 56"/>
                <a:gd name="T3" fmla="*/ 462177308 h 33"/>
                <a:gd name="T4" fmla="*/ 190397965 w 56"/>
                <a:gd name="T5" fmla="*/ 447732011 h 33"/>
                <a:gd name="T6" fmla="*/ 219689960 w 56"/>
                <a:gd name="T7" fmla="*/ 433290514 h 33"/>
                <a:gd name="T8" fmla="*/ 234335957 w 56"/>
                <a:gd name="T9" fmla="*/ 447732011 h 33"/>
                <a:gd name="T10" fmla="*/ 263627952 w 56"/>
                <a:gd name="T11" fmla="*/ 72215086 h 33"/>
                <a:gd name="T12" fmla="*/ 14645997 w 56"/>
                <a:gd name="T13" fmla="*/ 86656583 h 33"/>
                <a:gd name="T14" fmla="*/ 0 w 56"/>
                <a:gd name="T15" fmla="*/ 101101880 h 33"/>
                <a:gd name="T16" fmla="*/ 43937992 w 56"/>
                <a:gd name="T17" fmla="*/ 115543377 h 33"/>
                <a:gd name="T18" fmla="*/ 117167979 w 56"/>
                <a:gd name="T19" fmla="*/ 144430171 h 33"/>
                <a:gd name="T20" fmla="*/ 146459973 w 56"/>
                <a:gd name="T21" fmla="*/ 158871668 h 33"/>
                <a:gd name="T22" fmla="*/ 219689960 w 56"/>
                <a:gd name="T23" fmla="*/ 245532051 h 33"/>
                <a:gd name="T24" fmla="*/ 322211941 w 56"/>
                <a:gd name="T25" fmla="*/ 245532051 h 33"/>
                <a:gd name="T26" fmla="*/ 351503936 w 56"/>
                <a:gd name="T27" fmla="*/ 259973548 h 33"/>
                <a:gd name="T28" fmla="*/ 380795931 w 56"/>
                <a:gd name="T29" fmla="*/ 303301840 h 33"/>
                <a:gd name="T30" fmla="*/ 380795931 w 56"/>
                <a:gd name="T31" fmla="*/ 346630131 h 33"/>
                <a:gd name="T32" fmla="*/ 366149933 w 56"/>
                <a:gd name="T33" fmla="*/ 389962223 h 33"/>
                <a:gd name="T34" fmla="*/ 439383747 w 56"/>
                <a:gd name="T35" fmla="*/ 476618805 h 33"/>
                <a:gd name="T36" fmla="*/ 527259731 w 56"/>
                <a:gd name="T37" fmla="*/ 332188634 h 33"/>
                <a:gd name="T38" fmla="*/ 571197723 w 56"/>
                <a:gd name="T39" fmla="*/ 317747137 h 33"/>
                <a:gd name="T40" fmla="*/ 659073707 w 56"/>
                <a:gd name="T41" fmla="*/ 259973548 h 33"/>
                <a:gd name="T42" fmla="*/ 805533681 w 56"/>
                <a:gd name="T43" fmla="*/ 259973548 h 33"/>
                <a:gd name="T44" fmla="*/ 805533681 w 56"/>
                <a:gd name="T45" fmla="*/ 173316966 h 33"/>
                <a:gd name="T46" fmla="*/ 732303694 w 56"/>
                <a:gd name="T47" fmla="*/ 144430171 h 33"/>
                <a:gd name="T48" fmla="*/ 820179678 w 56"/>
                <a:gd name="T49" fmla="*/ 86656583 h 33"/>
                <a:gd name="T50" fmla="*/ 820179678 w 56"/>
                <a:gd name="T51" fmla="*/ 43328291 h 33"/>
                <a:gd name="T52" fmla="*/ 820179678 w 56"/>
                <a:gd name="T53" fmla="*/ 0 h 33"/>
                <a:gd name="T54" fmla="*/ 395441928 w 56"/>
                <a:gd name="T55" fmla="*/ 0 h 33"/>
                <a:gd name="T56" fmla="*/ 263627952 w 56"/>
                <a:gd name="T57" fmla="*/ 72215086 h 3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56" h="33">
                  <a:moveTo>
                    <a:pt x="16" y="31"/>
                  </a:moveTo>
                  <a:cubicBezTo>
                    <a:pt x="16" y="32"/>
                    <a:pt x="15" y="32"/>
                    <a:pt x="14" y="32"/>
                  </a:cubicBezTo>
                  <a:cubicBezTo>
                    <a:pt x="13" y="32"/>
                    <a:pt x="13" y="32"/>
                    <a:pt x="13" y="31"/>
                  </a:cubicBezTo>
                  <a:cubicBezTo>
                    <a:pt x="13" y="30"/>
                    <a:pt x="14" y="30"/>
                    <a:pt x="15" y="30"/>
                  </a:cubicBezTo>
                  <a:cubicBezTo>
                    <a:pt x="15" y="30"/>
                    <a:pt x="16" y="31"/>
                    <a:pt x="16" y="31"/>
                  </a:cubicBezTo>
                  <a:close/>
                  <a:moveTo>
                    <a:pt x="18" y="5"/>
                  </a:moveTo>
                  <a:cubicBezTo>
                    <a:pt x="1" y="6"/>
                    <a:pt x="1" y="6"/>
                    <a:pt x="1" y="6"/>
                  </a:cubicBezTo>
                  <a:cubicBezTo>
                    <a:pt x="1" y="7"/>
                    <a:pt x="0" y="7"/>
                    <a:pt x="0" y="7"/>
                  </a:cubicBezTo>
                  <a:cubicBezTo>
                    <a:pt x="1" y="9"/>
                    <a:pt x="2" y="7"/>
                    <a:pt x="3" y="8"/>
                  </a:cubicBezTo>
                  <a:cubicBezTo>
                    <a:pt x="4" y="9"/>
                    <a:pt x="5" y="12"/>
                    <a:pt x="8" y="10"/>
                  </a:cubicBezTo>
                  <a:cubicBezTo>
                    <a:pt x="9" y="9"/>
                    <a:pt x="10" y="10"/>
                    <a:pt x="10" y="11"/>
                  </a:cubicBezTo>
                  <a:cubicBezTo>
                    <a:pt x="10" y="15"/>
                    <a:pt x="11" y="14"/>
                    <a:pt x="15" y="17"/>
                  </a:cubicBezTo>
                  <a:cubicBezTo>
                    <a:pt x="18" y="20"/>
                    <a:pt x="20" y="18"/>
                    <a:pt x="22" y="17"/>
                  </a:cubicBezTo>
                  <a:cubicBezTo>
                    <a:pt x="23" y="16"/>
                    <a:pt x="25" y="16"/>
                    <a:pt x="24" y="18"/>
                  </a:cubicBezTo>
                  <a:cubicBezTo>
                    <a:pt x="23" y="20"/>
                    <a:pt x="24" y="20"/>
                    <a:pt x="26" y="21"/>
                  </a:cubicBezTo>
                  <a:cubicBezTo>
                    <a:pt x="27" y="22"/>
                    <a:pt x="27" y="23"/>
                    <a:pt x="26" y="24"/>
                  </a:cubicBezTo>
                  <a:cubicBezTo>
                    <a:pt x="24" y="24"/>
                    <a:pt x="25" y="26"/>
                    <a:pt x="25" y="27"/>
                  </a:cubicBezTo>
                  <a:cubicBezTo>
                    <a:pt x="25" y="30"/>
                    <a:pt x="28" y="31"/>
                    <a:pt x="30" y="33"/>
                  </a:cubicBezTo>
                  <a:cubicBezTo>
                    <a:pt x="36" y="23"/>
                    <a:pt x="36" y="23"/>
                    <a:pt x="36" y="23"/>
                  </a:cubicBezTo>
                  <a:cubicBezTo>
                    <a:pt x="39" y="22"/>
                    <a:pt x="39" y="22"/>
                    <a:pt x="39" y="22"/>
                  </a:cubicBezTo>
                  <a:cubicBezTo>
                    <a:pt x="45" y="18"/>
                    <a:pt x="45" y="18"/>
                    <a:pt x="45" y="18"/>
                  </a:cubicBezTo>
                  <a:cubicBezTo>
                    <a:pt x="55" y="18"/>
                    <a:pt x="55" y="18"/>
                    <a:pt x="55" y="18"/>
                  </a:cubicBezTo>
                  <a:cubicBezTo>
                    <a:pt x="55" y="12"/>
                    <a:pt x="55" y="12"/>
                    <a:pt x="55" y="12"/>
                  </a:cubicBezTo>
                  <a:cubicBezTo>
                    <a:pt x="50" y="10"/>
                    <a:pt x="50" y="10"/>
                    <a:pt x="50" y="10"/>
                  </a:cubicBezTo>
                  <a:cubicBezTo>
                    <a:pt x="56" y="6"/>
                    <a:pt x="56" y="6"/>
                    <a:pt x="56" y="6"/>
                  </a:cubicBezTo>
                  <a:cubicBezTo>
                    <a:pt x="56" y="3"/>
                    <a:pt x="56" y="3"/>
                    <a:pt x="56" y="3"/>
                  </a:cubicBezTo>
                  <a:cubicBezTo>
                    <a:pt x="56" y="0"/>
                    <a:pt x="56" y="0"/>
                    <a:pt x="56" y="0"/>
                  </a:cubicBezTo>
                  <a:cubicBezTo>
                    <a:pt x="27" y="0"/>
                    <a:pt x="27" y="0"/>
                    <a:pt x="27" y="0"/>
                  </a:cubicBezTo>
                  <a:lnTo>
                    <a:pt x="18" y="5"/>
                  </a:lnTo>
                  <a:close/>
                </a:path>
              </a:pathLst>
            </a:custGeom>
            <a:grpFill/>
            <a:ln w="7938" cap="rnd">
              <a:solidFill>
                <a:srgbClr val="E7E6E6"/>
              </a:solidFill>
              <a:prstDash val="solid"/>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a:noFill/>
                </a:ln>
                <a:solidFill>
                  <a:prstClr val="black"/>
                </a:solidFill>
                <a:effectLst/>
                <a:uLnTx/>
                <a:uFillTx/>
              </a:endParaRPr>
            </a:p>
          </p:txBody>
        </p:sp>
        <p:sp>
          <p:nvSpPr>
            <p:cNvPr id="78" name="Freeform 44">
              <a:extLst>
                <a:ext uri="{FF2B5EF4-FFF2-40B4-BE49-F238E27FC236}">
                  <a16:creationId xmlns:a16="http://schemas.microsoft.com/office/drawing/2014/main" id="{DD4FF583-AD36-DA0E-E15D-94F263F2FE8D}"/>
                </a:ext>
              </a:extLst>
            </p:cNvPr>
            <p:cNvSpPr>
              <a:spLocks/>
            </p:cNvSpPr>
            <p:nvPr/>
          </p:nvSpPr>
          <p:spPr bwMode="auto">
            <a:xfrm>
              <a:off x="6521450" y="3021013"/>
              <a:ext cx="519113" cy="388938"/>
            </a:xfrm>
            <a:custGeom>
              <a:avLst/>
              <a:gdLst>
                <a:gd name="T0" fmla="*/ 1806623933 w 136"/>
                <a:gd name="T1" fmla="*/ 450737198 h 102"/>
                <a:gd name="T2" fmla="*/ 1792054416 w 136"/>
                <a:gd name="T3" fmla="*/ 363496879 h 102"/>
                <a:gd name="T4" fmla="*/ 1660928763 w 136"/>
                <a:gd name="T5" fmla="*/ 232638308 h 102"/>
                <a:gd name="T6" fmla="*/ 1588081177 w 136"/>
                <a:gd name="T7" fmla="*/ 43618253 h 102"/>
                <a:gd name="T8" fmla="*/ 1515233592 w 136"/>
                <a:gd name="T9" fmla="*/ 58157670 h 102"/>
                <a:gd name="T10" fmla="*/ 1456955524 w 136"/>
                <a:gd name="T11" fmla="*/ 130858571 h 102"/>
                <a:gd name="T12" fmla="*/ 1413246972 w 136"/>
                <a:gd name="T13" fmla="*/ 174476824 h 102"/>
                <a:gd name="T14" fmla="*/ 1194704216 w 136"/>
                <a:gd name="T15" fmla="*/ 203559472 h 102"/>
                <a:gd name="T16" fmla="*/ 1107287114 w 136"/>
                <a:gd name="T17" fmla="*/ 116319154 h 102"/>
                <a:gd name="T18" fmla="*/ 947018609 w 136"/>
                <a:gd name="T19" fmla="*/ 145397989 h 102"/>
                <a:gd name="T20" fmla="*/ 786753922 w 136"/>
                <a:gd name="T21" fmla="*/ 72700901 h 102"/>
                <a:gd name="T22" fmla="*/ 597350200 w 136"/>
                <a:gd name="T23" fmla="*/ 29078835 h 102"/>
                <a:gd name="T24" fmla="*/ 524502614 w 136"/>
                <a:gd name="T25" fmla="*/ 0 h 102"/>
                <a:gd name="T26" fmla="*/ 378807444 w 136"/>
                <a:gd name="T27" fmla="*/ 43618253 h 102"/>
                <a:gd name="T28" fmla="*/ 291390341 w 136"/>
                <a:gd name="T29" fmla="*/ 145397989 h 102"/>
                <a:gd name="T30" fmla="*/ 364237927 w 136"/>
                <a:gd name="T31" fmla="*/ 261717143 h 102"/>
                <a:gd name="T32" fmla="*/ 131125654 w 136"/>
                <a:gd name="T33" fmla="*/ 319878626 h 102"/>
                <a:gd name="T34" fmla="*/ 0 w 136"/>
                <a:gd name="T35" fmla="*/ 479816033 h 102"/>
                <a:gd name="T36" fmla="*/ 87417102 w 136"/>
                <a:gd name="T37" fmla="*/ 494355450 h 102"/>
                <a:gd name="T38" fmla="*/ 247681790 w 136"/>
                <a:gd name="T39" fmla="*/ 712454341 h 102"/>
                <a:gd name="T40" fmla="*/ 495363580 w 136"/>
                <a:gd name="T41" fmla="*/ 988710901 h 102"/>
                <a:gd name="T42" fmla="*/ 568211166 w 136"/>
                <a:gd name="T43" fmla="*/ 916010000 h 102"/>
                <a:gd name="T44" fmla="*/ 684767302 w 136"/>
                <a:gd name="T45" fmla="*/ 770612011 h 102"/>
                <a:gd name="T46" fmla="*/ 1194704216 w 136"/>
                <a:gd name="T47" fmla="*/ 974171483 h 102"/>
                <a:gd name="T48" fmla="*/ 1209273734 w 136"/>
                <a:gd name="T49" fmla="*/ 1119569472 h 102"/>
                <a:gd name="T50" fmla="*/ 1267551802 w 136"/>
                <a:gd name="T51" fmla="*/ 1134108890 h 102"/>
                <a:gd name="T52" fmla="*/ 1413246972 w 136"/>
                <a:gd name="T53" fmla="*/ 1119569472 h 102"/>
                <a:gd name="T54" fmla="*/ 1529803109 w 136"/>
                <a:gd name="T55" fmla="*/ 1366747198 h 102"/>
                <a:gd name="T56" fmla="*/ 1573511660 w 136"/>
                <a:gd name="T57" fmla="*/ 1439448099 h 102"/>
                <a:gd name="T58" fmla="*/ 1660928763 w 136"/>
                <a:gd name="T59" fmla="*/ 1468526934 h 102"/>
                <a:gd name="T60" fmla="*/ 1748345865 w 136"/>
                <a:gd name="T61" fmla="*/ 1352207780 h 102"/>
                <a:gd name="T62" fmla="*/ 1835762967 w 136"/>
                <a:gd name="T63" fmla="*/ 1381286615 h 102"/>
                <a:gd name="T64" fmla="*/ 1908610553 w 136"/>
                <a:gd name="T65" fmla="*/ 1250428044 h 102"/>
                <a:gd name="T66" fmla="*/ 1821193450 w 136"/>
                <a:gd name="T67" fmla="*/ 1206809791 h 102"/>
                <a:gd name="T68" fmla="*/ 1923180070 w 136"/>
                <a:gd name="T69" fmla="*/ 1134108890 h 102"/>
                <a:gd name="T70" fmla="*/ 1981458138 w 136"/>
                <a:gd name="T71" fmla="*/ 1105030055 h 102"/>
                <a:gd name="T72" fmla="*/ 1952319104 w 136"/>
                <a:gd name="T73" fmla="*/ 988710901 h 102"/>
                <a:gd name="T74" fmla="*/ 1937749587 w 136"/>
                <a:gd name="T75" fmla="*/ 886931165 h 102"/>
                <a:gd name="T76" fmla="*/ 1850332484 w 136"/>
                <a:gd name="T77" fmla="*/ 843312912 h 102"/>
                <a:gd name="T78" fmla="*/ 1894041036 w 136"/>
                <a:gd name="T79" fmla="*/ 697914923 h 102"/>
                <a:gd name="T80" fmla="*/ 1806623933 w 136"/>
                <a:gd name="T81" fmla="*/ 567056352 h 102"/>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36" h="102">
                  <a:moveTo>
                    <a:pt x="124" y="39"/>
                  </a:moveTo>
                  <a:cubicBezTo>
                    <a:pt x="124" y="31"/>
                    <a:pt x="124" y="31"/>
                    <a:pt x="124" y="31"/>
                  </a:cubicBezTo>
                  <a:cubicBezTo>
                    <a:pt x="117" y="31"/>
                    <a:pt x="117" y="31"/>
                    <a:pt x="117" y="31"/>
                  </a:cubicBezTo>
                  <a:cubicBezTo>
                    <a:pt x="123" y="25"/>
                    <a:pt x="123" y="25"/>
                    <a:pt x="123" y="25"/>
                  </a:cubicBezTo>
                  <a:cubicBezTo>
                    <a:pt x="114" y="19"/>
                    <a:pt x="114" y="19"/>
                    <a:pt x="114" y="19"/>
                  </a:cubicBezTo>
                  <a:cubicBezTo>
                    <a:pt x="114" y="16"/>
                    <a:pt x="114" y="16"/>
                    <a:pt x="114" y="16"/>
                  </a:cubicBezTo>
                  <a:cubicBezTo>
                    <a:pt x="116" y="14"/>
                    <a:pt x="116" y="14"/>
                    <a:pt x="116" y="14"/>
                  </a:cubicBezTo>
                  <a:cubicBezTo>
                    <a:pt x="109" y="3"/>
                    <a:pt x="109" y="3"/>
                    <a:pt x="109" y="3"/>
                  </a:cubicBezTo>
                  <a:cubicBezTo>
                    <a:pt x="104" y="3"/>
                    <a:pt x="104" y="3"/>
                    <a:pt x="104" y="3"/>
                  </a:cubicBezTo>
                  <a:cubicBezTo>
                    <a:pt x="104" y="4"/>
                    <a:pt x="104" y="4"/>
                    <a:pt x="104" y="4"/>
                  </a:cubicBezTo>
                  <a:cubicBezTo>
                    <a:pt x="106" y="8"/>
                    <a:pt x="106" y="8"/>
                    <a:pt x="106" y="8"/>
                  </a:cubicBezTo>
                  <a:cubicBezTo>
                    <a:pt x="100" y="9"/>
                    <a:pt x="100" y="9"/>
                    <a:pt x="100" y="9"/>
                  </a:cubicBezTo>
                  <a:cubicBezTo>
                    <a:pt x="99" y="12"/>
                    <a:pt x="99" y="12"/>
                    <a:pt x="99" y="12"/>
                  </a:cubicBezTo>
                  <a:cubicBezTo>
                    <a:pt x="97" y="12"/>
                    <a:pt x="97" y="12"/>
                    <a:pt x="97" y="12"/>
                  </a:cubicBezTo>
                  <a:cubicBezTo>
                    <a:pt x="87" y="8"/>
                    <a:pt x="87" y="8"/>
                    <a:pt x="87" y="8"/>
                  </a:cubicBezTo>
                  <a:cubicBezTo>
                    <a:pt x="82" y="14"/>
                    <a:pt x="82" y="14"/>
                    <a:pt x="82" y="14"/>
                  </a:cubicBezTo>
                  <a:cubicBezTo>
                    <a:pt x="80" y="14"/>
                    <a:pt x="80" y="14"/>
                    <a:pt x="80" y="14"/>
                  </a:cubicBezTo>
                  <a:cubicBezTo>
                    <a:pt x="76" y="8"/>
                    <a:pt x="76" y="8"/>
                    <a:pt x="76" y="8"/>
                  </a:cubicBezTo>
                  <a:cubicBezTo>
                    <a:pt x="70" y="13"/>
                    <a:pt x="70" y="13"/>
                    <a:pt x="70" y="13"/>
                  </a:cubicBezTo>
                  <a:cubicBezTo>
                    <a:pt x="65" y="10"/>
                    <a:pt x="65" y="10"/>
                    <a:pt x="65" y="10"/>
                  </a:cubicBezTo>
                  <a:cubicBezTo>
                    <a:pt x="67" y="5"/>
                    <a:pt x="67" y="5"/>
                    <a:pt x="67" y="5"/>
                  </a:cubicBezTo>
                  <a:cubicBezTo>
                    <a:pt x="54" y="5"/>
                    <a:pt x="54" y="5"/>
                    <a:pt x="54" y="5"/>
                  </a:cubicBezTo>
                  <a:cubicBezTo>
                    <a:pt x="50" y="7"/>
                    <a:pt x="50" y="7"/>
                    <a:pt x="50" y="7"/>
                  </a:cubicBezTo>
                  <a:cubicBezTo>
                    <a:pt x="41" y="2"/>
                    <a:pt x="41" y="2"/>
                    <a:pt x="41" y="2"/>
                  </a:cubicBezTo>
                  <a:cubicBezTo>
                    <a:pt x="36" y="4"/>
                    <a:pt x="36" y="4"/>
                    <a:pt x="36" y="4"/>
                  </a:cubicBezTo>
                  <a:cubicBezTo>
                    <a:pt x="36" y="0"/>
                    <a:pt x="36" y="0"/>
                    <a:pt x="36" y="0"/>
                  </a:cubicBezTo>
                  <a:cubicBezTo>
                    <a:pt x="26" y="0"/>
                    <a:pt x="26" y="0"/>
                    <a:pt x="26" y="0"/>
                  </a:cubicBezTo>
                  <a:cubicBezTo>
                    <a:pt x="26" y="3"/>
                    <a:pt x="26" y="3"/>
                    <a:pt x="26" y="3"/>
                  </a:cubicBezTo>
                  <a:cubicBezTo>
                    <a:pt x="26" y="6"/>
                    <a:pt x="26" y="6"/>
                    <a:pt x="26" y="6"/>
                  </a:cubicBezTo>
                  <a:cubicBezTo>
                    <a:pt x="20" y="10"/>
                    <a:pt x="20" y="10"/>
                    <a:pt x="20" y="10"/>
                  </a:cubicBezTo>
                  <a:cubicBezTo>
                    <a:pt x="25" y="12"/>
                    <a:pt x="25" y="12"/>
                    <a:pt x="25" y="12"/>
                  </a:cubicBezTo>
                  <a:cubicBezTo>
                    <a:pt x="25" y="18"/>
                    <a:pt x="25" y="18"/>
                    <a:pt x="25" y="18"/>
                  </a:cubicBezTo>
                  <a:cubicBezTo>
                    <a:pt x="15" y="18"/>
                    <a:pt x="15" y="18"/>
                    <a:pt x="15" y="18"/>
                  </a:cubicBezTo>
                  <a:cubicBezTo>
                    <a:pt x="9" y="22"/>
                    <a:pt x="9" y="22"/>
                    <a:pt x="9" y="22"/>
                  </a:cubicBezTo>
                  <a:cubicBezTo>
                    <a:pt x="6" y="23"/>
                    <a:pt x="6" y="23"/>
                    <a:pt x="6" y="23"/>
                  </a:cubicBezTo>
                  <a:cubicBezTo>
                    <a:pt x="0" y="33"/>
                    <a:pt x="0" y="33"/>
                    <a:pt x="0" y="33"/>
                  </a:cubicBezTo>
                  <a:cubicBezTo>
                    <a:pt x="0" y="34"/>
                    <a:pt x="1" y="34"/>
                    <a:pt x="1" y="35"/>
                  </a:cubicBezTo>
                  <a:cubicBezTo>
                    <a:pt x="3" y="39"/>
                    <a:pt x="4" y="36"/>
                    <a:pt x="6" y="34"/>
                  </a:cubicBezTo>
                  <a:cubicBezTo>
                    <a:pt x="6" y="36"/>
                    <a:pt x="7" y="36"/>
                    <a:pt x="7" y="37"/>
                  </a:cubicBezTo>
                  <a:cubicBezTo>
                    <a:pt x="9" y="42"/>
                    <a:pt x="12" y="47"/>
                    <a:pt x="17" y="49"/>
                  </a:cubicBezTo>
                  <a:cubicBezTo>
                    <a:pt x="22" y="52"/>
                    <a:pt x="26" y="56"/>
                    <a:pt x="29" y="60"/>
                  </a:cubicBezTo>
                  <a:cubicBezTo>
                    <a:pt x="31" y="62"/>
                    <a:pt x="34" y="64"/>
                    <a:pt x="34" y="68"/>
                  </a:cubicBezTo>
                  <a:cubicBezTo>
                    <a:pt x="37" y="67"/>
                    <a:pt x="37" y="67"/>
                    <a:pt x="37" y="67"/>
                  </a:cubicBezTo>
                  <a:cubicBezTo>
                    <a:pt x="39" y="63"/>
                    <a:pt x="39" y="63"/>
                    <a:pt x="39" y="63"/>
                  </a:cubicBezTo>
                  <a:cubicBezTo>
                    <a:pt x="44" y="61"/>
                    <a:pt x="44" y="61"/>
                    <a:pt x="44" y="61"/>
                  </a:cubicBezTo>
                  <a:cubicBezTo>
                    <a:pt x="47" y="53"/>
                    <a:pt x="47" y="53"/>
                    <a:pt x="47" y="53"/>
                  </a:cubicBezTo>
                  <a:cubicBezTo>
                    <a:pt x="71" y="50"/>
                    <a:pt x="71" y="50"/>
                    <a:pt x="71" y="50"/>
                  </a:cubicBezTo>
                  <a:cubicBezTo>
                    <a:pt x="82" y="67"/>
                    <a:pt x="82" y="67"/>
                    <a:pt x="82" y="67"/>
                  </a:cubicBezTo>
                  <a:cubicBezTo>
                    <a:pt x="84" y="74"/>
                    <a:pt x="84" y="74"/>
                    <a:pt x="84" y="74"/>
                  </a:cubicBezTo>
                  <a:cubicBezTo>
                    <a:pt x="83" y="77"/>
                    <a:pt x="83" y="77"/>
                    <a:pt x="83" y="77"/>
                  </a:cubicBezTo>
                  <a:cubicBezTo>
                    <a:pt x="80" y="82"/>
                    <a:pt x="80" y="82"/>
                    <a:pt x="80" y="82"/>
                  </a:cubicBezTo>
                  <a:cubicBezTo>
                    <a:pt x="87" y="78"/>
                    <a:pt x="87" y="78"/>
                    <a:pt x="87" y="78"/>
                  </a:cubicBezTo>
                  <a:cubicBezTo>
                    <a:pt x="93" y="79"/>
                    <a:pt x="93" y="79"/>
                    <a:pt x="93" y="79"/>
                  </a:cubicBezTo>
                  <a:cubicBezTo>
                    <a:pt x="97" y="77"/>
                    <a:pt x="97" y="77"/>
                    <a:pt x="97" y="77"/>
                  </a:cubicBezTo>
                  <a:cubicBezTo>
                    <a:pt x="103" y="80"/>
                    <a:pt x="103" y="80"/>
                    <a:pt x="103" y="80"/>
                  </a:cubicBezTo>
                  <a:cubicBezTo>
                    <a:pt x="105" y="94"/>
                    <a:pt x="105" y="94"/>
                    <a:pt x="105" y="94"/>
                  </a:cubicBezTo>
                  <a:cubicBezTo>
                    <a:pt x="103" y="99"/>
                    <a:pt x="103" y="99"/>
                    <a:pt x="103" y="99"/>
                  </a:cubicBezTo>
                  <a:cubicBezTo>
                    <a:pt x="108" y="99"/>
                    <a:pt x="108" y="99"/>
                    <a:pt x="108" y="99"/>
                  </a:cubicBezTo>
                  <a:cubicBezTo>
                    <a:pt x="109" y="102"/>
                    <a:pt x="109" y="102"/>
                    <a:pt x="109" y="102"/>
                  </a:cubicBezTo>
                  <a:cubicBezTo>
                    <a:pt x="114" y="101"/>
                    <a:pt x="114" y="101"/>
                    <a:pt x="114" y="101"/>
                  </a:cubicBezTo>
                  <a:cubicBezTo>
                    <a:pt x="118" y="93"/>
                    <a:pt x="118" y="93"/>
                    <a:pt x="118" y="93"/>
                  </a:cubicBezTo>
                  <a:cubicBezTo>
                    <a:pt x="120" y="93"/>
                    <a:pt x="120" y="93"/>
                    <a:pt x="120" y="93"/>
                  </a:cubicBezTo>
                  <a:cubicBezTo>
                    <a:pt x="121" y="96"/>
                    <a:pt x="121" y="96"/>
                    <a:pt x="121" y="96"/>
                  </a:cubicBezTo>
                  <a:cubicBezTo>
                    <a:pt x="126" y="95"/>
                    <a:pt x="126" y="95"/>
                    <a:pt x="126" y="95"/>
                  </a:cubicBezTo>
                  <a:cubicBezTo>
                    <a:pt x="128" y="87"/>
                    <a:pt x="128" y="87"/>
                    <a:pt x="128" y="87"/>
                  </a:cubicBezTo>
                  <a:cubicBezTo>
                    <a:pt x="131" y="86"/>
                    <a:pt x="131" y="86"/>
                    <a:pt x="131" y="86"/>
                  </a:cubicBezTo>
                  <a:cubicBezTo>
                    <a:pt x="131" y="84"/>
                    <a:pt x="131" y="84"/>
                    <a:pt x="131" y="84"/>
                  </a:cubicBezTo>
                  <a:cubicBezTo>
                    <a:pt x="125" y="83"/>
                    <a:pt x="125" y="83"/>
                    <a:pt x="125" y="83"/>
                  </a:cubicBezTo>
                  <a:cubicBezTo>
                    <a:pt x="125" y="78"/>
                    <a:pt x="125" y="78"/>
                    <a:pt x="125" y="78"/>
                  </a:cubicBezTo>
                  <a:cubicBezTo>
                    <a:pt x="132" y="78"/>
                    <a:pt x="132" y="78"/>
                    <a:pt x="132" y="78"/>
                  </a:cubicBezTo>
                  <a:cubicBezTo>
                    <a:pt x="136" y="80"/>
                    <a:pt x="136" y="80"/>
                    <a:pt x="136" y="80"/>
                  </a:cubicBezTo>
                  <a:cubicBezTo>
                    <a:pt x="136" y="76"/>
                    <a:pt x="136" y="76"/>
                    <a:pt x="136" y="76"/>
                  </a:cubicBezTo>
                  <a:cubicBezTo>
                    <a:pt x="130" y="72"/>
                    <a:pt x="130" y="72"/>
                    <a:pt x="130" y="72"/>
                  </a:cubicBezTo>
                  <a:cubicBezTo>
                    <a:pt x="134" y="68"/>
                    <a:pt x="134" y="68"/>
                    <a:pt x="134" y="68"/>
                  </a:cubicBezTo>
                  <a:cubicBezTo>
                    <a:pt x="131" y="65"/>
                    <a:pt x="131" y="65"/>
                    <a:pt x="131" y="65"/>
                  </a:cubicBezTo>
                  <a:cubicBezTo>
                    <a:pt x="133" y="61"/>
                    <a:pt x="133" y="61"/>
                    <a:pt x="133" y="61"/>
                  </a:cubicBezTo>
                  <a:cubicBezTo>
                    <a:pt x="128" y="61"/>
                    <a:pt x="128" y="61"/>
                    <a:pt x="128" y="61"/>
                  </a:cubicBezTo>
                  <a:cubicBezTo>
                    <a:pt x="127" y="58"/>
                    <a:pt x="127" y="58"/>
                    <a:pt x="127" y="58"/>
                  </a:cubicBezTo>
                  <a:cubicBezTo>
                    <a:pt x="127" y="51"/>
                    <a:pt x="127" y="51"/>
                    <a:pt x="127" y="51"/>
                  </a:cubicBezTo>
                  <a:cubicBezTo>
                    <a:pt x="130" y="48"/>
                    <a:pt x="130" y="48"/>
                    <a:pt x="130" y="48"/>
                  </a:cubicBezTo>
                  <a:cubicBezTo>
                    <a:pt x="130" y="44"/>
                    <a:pt x="130" y="44"/>
                    <a:pt x="130" y="44"/>
                  </a:cubicBezTo>
                  <a:lnTo>
                    <a:pt x="124" y="39"/>
                  </a:lnTo>
                  <a:close/>
                </a:path>
              </a:pathLst>
            </a:custGeom>
            <a:grpFill/>
            <a:ln w="7938" cap="rnd">
              <a:solidFill>
                <a:srgbClr val="E7E6E6"/>
              </a:solidFill>
              <a:prstDash val="solid"/>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a:noFill/>
                </a:ln>
                <a:solidFill>
                  <a:prstClr val="black"/>
                </a:solidFill>
                <a:effectLst/>
                <a:uLnTx/>
                <a:uFillTx/>
              </a:endParaRPr>
            </a:p>
          </p:txBody>
        </p:sp>
        <p:sp>
          <p:nvSpPr>
            <p:cNvPr id="79" name="Freeform 45">
              <a:extLst>
                <a:ext uri="{FF2B5EF4-FFF2-40B4-BE49-F238E27FC236}">
                  <a16:creationId xmlns:a16="http://schemas.microsoft.com/office/drawing/2014/main" id="{608BB9BD-17B6-2AA5-60E5-CD88C8F2BFD1}"/>
                </a:ext>
              </a:extLst>
            </p:cNvPr>
            <p:cNvSpPr>
              <a:spLocks/>
            </p:cNvSpPr>
            <p:nvPr/>
          </p:nvSpPr>
          <p:spPr bwMode="auto">
            <a:xfrm>
              <a:off x="7348538" y="3130550"/>
              <a:ext cx="315913" cy="465138"/>
            </a:xfrm>
            <a:custGeom>
              <a:avLst/>
              <a:gdLst>
                <a:gd name="T0" fmla="*/ 637428698 w 83"/>
                <a:gd name="T1" fmla="*/ 29071125 h 122"/>
                <a:gd name="T2" fmla="*/ 115894397 w 83"/>
                <a:gd name="T3" fmla="*/ 29071125 h 122"/>
                <a:gd name="T4" fmla="*/ 86921749 w 83"/>
                <a:gd name="T5" fmla="*/ 145359438 h 122"/>
                <a:gd name="T6" fmla="*/ 115894397 w 83"/>
                <a:gd name="T7" fmla="*/ 188968031 h 122"/>
                <a:gd name="T8" fmla="*/ 101408073 w 83"/>
                <a:gd name="T9" fmla="*/ 232576625 h 122"/>
                <a:gd name="T10" fmla="*/ 130384527 w 83"/>
                <a:gd name="T11" fmla="*/ 348864938 h 122"/>
                <a:gd name="T12" fmla="*/ 144870851 w 83"/>
                <a:gd name="T13" fmla="*/ 450615782 h 122"/>
                <a:gd name="T14" fmla="*/ 130384527 w 83"/>
                <a:gd name="T15" fmla="*/ 508758032 h 122"/>
                <a:gd name="T16" fmla="*/ 115894397 w 83"/>
                <a:gd name="T17" fmla="*/ 566904094 h 122"/>
                <a:gd name="T18" fmla="*/ 173843498 w 83"/>
                <a:gd name="T19" fmla="*/ 639583813 h 122"/>
                <a:gd name="T20" fmla="*/ 188329822 w 83"/>
                <a:gd name="T21" fmla="*/ 784943251 h 122"/>
                <a:gd name="T22" fmla="*/ 115894397 w 83"/>
                <a:gd name="T23" fmla="*/ 872156626 h 122"/>
                <a:gd name="T24" fmla="*/ 72435425 w 83"/>
                <a:gd name="T25" fmla="*/ 1017516063 h 122"/>
                <a:gd name="T26" fmla="*/ 0 w 83"/>
                <a:gd name="T27" fmla="*/ 1162879313 h 122"/>
                <a:gd name="T28" fmla="*/ 0 w 83"/>
                <a:gd name="T29" fmla="*/ 1279163813 h 122"/>
                <a:gd name="T30" fmla="*/ 57949102 w 83"/>
                <a:gd name="T31" fmla="*/ 1453598189 h 122"/>
                <a:gd name="T32" fmla="*/ 115894397 w 83"/>
                <a:gd name="T33" fmla="*/ 1482669314 h 122"/>
                <a:gd name="T34" fmla="*/ 144870851 w 83"/>
                <a:gd name="T35" fmla="*/ 1569886501 h 122"/>
                <a:gd name="T36" fmla="*/ 130384527 w 83"/>
                <a:gd name="T37" fmla="*/ 1628028751 h 122"/>
                <a:gd name="T38" fmla="*/ 43462778 w 83"/>
                <a:gd name="T39" fmla="*/ 1642566220 h 122"/>
                <a:gd name="T40" fmla="*/ 86921749 w 83"/>
                <a:gd name="T41" fmla="*/ 1657099876 h 122"/>
                <a:gd name="T42" fmla="*/ 202819952 w 83"/>
                <a:gd name="T43" fmla="*/ 1671637345 h 122"/>
                <a:gd name="T44" fmla="*/ 217306276 w 83"/>
                <a:gd name="T45" fmla="*/ 1671637345 h 122"/>
                <a:gd name="T46" fmla="*/ 434608746 w 83"/>
                <a:gd name="T47" fmla="*/ 1700708470 h 122"/>
                <a:gd name="T48" fmla="*/ 564993273 w 83"/>
                <a:gd name="T49" fmla="*/ 1642566220 h 122"/>
                <a:gd name="T50" fmla="*/ 724350447 w 83"/>
                <a:gd name="T51" fmla="*/ 1584420157 h 122"/>
                <a:gd name="T52" fmla="*/ 811272196 w 83"/>
                <a:gd name="T53" fmla="*/ 1540811564 h 122"/>
                <a:gd name="T54" fmla="*/ 1072037444 w 83"/>
                <a:gd name="T55" fmla="*/ 1468131845 h 122"/>
                <a:gd name="T56" fmla="*/ 1101013898 w 83"/>
                <a:gd name="T57" fmla="*/ 1453598189 h 122"/>
                <a:gd name="T58" fmla="*/ 1187935647 w 83"/>
                <a:gd name="T59" fmla="*/ 1395452126 h 122"/>
                <a:gd name="T60" fmla="*/ 1202421971 w 83"/>
                <a:gd name="T61" fmla="*/ 1380918470 h 122"/>
                <a:gd name="T62" fmla="*/ 1014092149 w 83"/>
                <a:gd name="T63" fmla="*/ 1206484095 h 122"/>
                <a:gd name="T64" fmla="*/ 999602019 w 83"/>
                <a:gd name="T65" fmla="*/ 1148341845 h 122"/>
                <a:gd name="T66" fmla="*/ 1014092149 w 83"/>
                <a:gd name="T67" fmla="*/ 1104733251 h 122"/>
                <a:gd name="T68" fmla="*/ 1043064796 w 83"/>
                <a:gd name="T69" fmla="*/ 1032053532 h 122"/>
                <a:gd name="T70" fmla="*/ 999602019 w 83"/>
                <a:gd name="T71" fmla="*/ 959373813 h 122"/>
                <a:gd name="T72" fmla="*/ 1028578472 w 83"/>
                <a:gd name="T73" fmla="*/ 930302688 h 122"/>
                <a:gd name="T74" fmla="*/ 1014092149 w 83"/>
                <a:gd name="T75" fmla="*/ 784943251 h 122"/>
                <a:gd name="T76" fmla="*/ 1057551120 w 83"/>
                <a:gd name="T77" fmla="*/ 755872126 h 122"/>
                <a:gd name="T78" fmla="*/ 956143047 w 83"/>
                <a:gd name="T79" fmla="*/ 639583813 h 122"/>
                <a:gd name="T80" fmla="*/ 999602019 w 83"/>
                <a:gd name="T81" fmla="*/ 610508875 h 122"/>
                <a:gd name="T82" fmla="*/ 1014092149 w 83"/>
                <a:gd name="T83" fmla="*/ 465149438 h 122"/>
                <a:gd name="T84" fmla="*/ 912680269 w 83"/>
                <a:gd name="T85" fmla="*/ 450615782 h 122"/>
                <a:gd name="T86" fmla="*/ 970629371 w 83"/>
                <a:gd name="T87" fmla="*/ 377936063 h 122"/>
                <a:gd name="T88" fmla="*/ 970629371 w 83"/>
                <a:gd name="T89" fmla="*/ 232576625 h 122"/>
                <a:gd name="T90" fmla="*/ 825758520 w 83"/>
                <a:gd name="T91" fmla="*/ 116288313 h 122"/>
                <a:gd name="T92" fmla="*/ 869221298 w 83"/>
                <a:gd name="T93" fmla="*/ 58142250 h 122"/>
                <a:gd name="T94" fmla="*/ 869221298 w 83"/>
                <a:gd name="T95" fmla="*/ 0 h 122"/>
                <a:gd name="T96" fmla="*/ 695377800 w 83"/>
                <a:gd name="T97" fmla="*/ 29071125 h 122"/>
                <a:gd name="T98" fmla="*/ 637428698 w 83"/>
                <a:gd name="T99" fmla="*/ 29071125 h 12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83" h="122">
                  <a:moveTo>
                    <a:pt x="44" y="2"/>
                  </a:moveTo>
                  <a:cubicBezTo>
                    <a:pt x="8" y="2"/>
                    <a:pt x="8" y="2"/>
                    <a:pt x="8" y="2"/>
                  </a:cubicBezTo>
                  <a:cubicBezTo>
                    <a:pt x="6" y="10"/>
                    <a:pt x="6" y="10"/>
                    <a:pt x="6" y="10"/>
                  </a:cubicBezTo>
                  <a:cubicBezTo>
                    <a:pt x="8" y="13"/>
                    <a:pt x="8" y="13"/>
                    <a:pt x="8" y="13"/>
                  </a:cubicBezTo>
                  <a:cubicBezTo>
                    <a:pt x="7" y="16"/>
                    <a:pt x="7" y="16"/>
                    <a:pt x="7" y="16"/>
                  </a:cubicBezTo>
                  <a:cubicBezTo>
                    <a:pt x="9" y="24"/>
                    <a:pt x="9" y="24"/>
                    <a:pt x="9" y="24"/>
                  </a:cubicBezTo>
                  <a:cubicBezTo>
                    <a:pt x="10" y="31"/>
                    <a:pt x="10" y="31"/>
                    <a:pt x="10" y="31"/>
                  </a:cubicBezTo>
                  <a:cubicBezTo>
                    <a:pt x="9" y="35"/>
                    <a:pt x="9" y="35"/>
                    <a:pt x="9" y="35"/>
                  </a:cubicBezTo>
                  <a:cubicBezTo>
                    <a:pt x="8" y="39"/>
                    <a:pt x="8" y="39"/>
                    <a:pt x="8" y="39"/>
                  </a:cubicBezTo>
                  <a:cubicBezTo>
                    <a:pt x="12" y="44"/>
                    <a:pt x="12" y="44"/>
                    <a:pt x="12" y="44"/>
                  </a:cubicBezTo>
                  <a:cubicBezTo>
                    <a:pt x="13" y="54"/>
                    <a:pt x="13" y="54"/>
                    <a:pt x="13" y="54"/>
                  </a:cubicBezTo>
                  <a:cubicBezTo>
                    <a:pt x="8" y="60"/>
                    <a:pt x="8" y="60"/>
                    <a:pt x="8" y="60"/>
                  </a:cubicBezTo>
                  <a:cubicBezTo>
                    <a:pt x="5" y="70"/>
                    <a:pt x="5" y="70"/>
                    <a:pt x="5" y="70"/>
                  </a:cubicBezTo>
                  <a:cubicBezTo>
                    <a:pt x="0" y="80"/>
                    <a:pt x="0" y="80"/>
                    <a:pt x="0" y="80"/>
                  </a:cubicBezTo>
                  <a:cubicBezTo>
                    <a:pt x="0" y="88"/>
                    <a:pt x="0" y="88"/>
                    <a:pt x="0" y="88"/>
                  </a:cubicBezTo>
                  <a:cubicBezTo>
                    <a:pt x="4" y="100"/>
                    <a:pt x="4" y="100"/>
                    <a:pt x="4" y="100"/>
                  </a:cubicBezTo>
                  <a:cubicBezTo>
                    <a:pt x="8" y="102"/>
                    <a:pt x="8" y="102"/>
                    <a:pt x="8" y="102"/>
                  </a:cubicBezTo>
                  <a:cubicBezTo>
                    <a:pt x="10" y="108"/>
                    <a:pt x="10" y="108"/>
                    <a:pt x="10" y="108"/>
                  </a:cubicBezTo>
                  <a:cubicBezTo>
                    <a:pt x="9" y="112"/>
                    <a:pt x="9" y="112"/>
                    <a:pt x="9" y="112"/>
                  </a:cubicBezTo>
                  <a:cubicBezTo>
                    <a:pt x="3" y="113"/>
                    <a:pt x="3" y="113"/>
                    <a:pt x="3" y="113"/>
                  </a:cubicBezTo>
                  <a:cubicBezTo>
                    <a:pt x="3" y="114"/>
                    <a:pt x="5" y="114"/>
                    <a:pt x="6" y="114"/>
                  </a:cubicBezTo>
                  <a:cubicBezTo>
                    <a:pt x="9" y="116"/>
                    <a:pt x="11" y="114"/>
                    <a:pt x="14" y="115"/>
                  </a:cubicBezTo>
                  <a:cubicBezTo>
                    <a:pt x="14" y="115"/>
                    <a:pt x="14" y="115"/>
                    <a:pt x="15" y="115"/>
                  </a:cubicBezTo>
                  <a:cubicBezTo>
                    <a:pt x="20" y="117"/>
                    <a:pt x="24" y="122"/>
                    <a:pt x="30" y="117"/>
                  </a:cubicBezTo>
                  <a:cubicBezTo>
                    <a:pt x="32" y="114"/>
                    <a:pt x="37" y="116"/>
                    <a:pt x="39" y="113"/>
                  </a:cubicBezTo>
                  <a:cubicBezTo>
                    <a:pt x="43" y="112"/>
                    <a:pt x="47" y="112"/>
                    <a:pt x="50" y="109"/>
                  </a:cubicBezTo>
                  <a:cubicBezTo>
                    <a:pt x="52" y="108"/>
                    <a:pt x="54" y="107"/>
                    <a:pt x="56" y="106"/>
                  </a:cubicBezTo>
                  <a:cubicBezTo>
                    <a:pt x="62" y="104"/>
                    <a:pt x="67" y="99"/>
                    <a:pt x="74" y="101"/>
                  </a:cubicBezTo>
                  <a:cubicBezTo>
                    <a:pt x="74" y="102"/>
                    <a:pt x="76" y="101"/>
                    <a:pt x="76" y="100"/>
                  </a:cubicBezTo>
                  <a:cubicBezTo>
                    <a:pt x="76" y="96"/>
                    <a:pt x="80" y="97"/>
                    <a:pt x="82" y="96"/>
                  </a:cubicBezTo>
                  <a:cubicBezTo>
                    <a:pt x="83" y="95"/>
                    <a:pt x="83" y="95"/>
                    <a:pt x="83" y="95"/>
                  </a:cubicBezTo>
                  <a:cubicBezTo>
                    <a:pt x="70" y="83"/>
                    <a:pt x="70" y="83"/>
                    <a:pt x="70" y="83"/>
                  </a:cubicBezTo>
                  <a:cubicBezTo>
                    <a:pt x="69" y="79"/>
                    <a:pt x="69" y="79"/>
                    <a:pt x="69" y="79"/>
                  </a:cubicBezTo>
                  <a:cubicBezTo>
                    <a:pt x="69" y="79"/>
                    <a:pt x="70" y="76"/>
                    <a:pt x="70" y="76"/>
                  </a:cubicBezTo>
                  <a:cubicBezTo>
                    <a:pt x="70" y="75"/>
                    <a:pt x="72" y="71"/>
                    <a:pt x="72" y="71"/>
                  </a:cubicBezTo>
                  <a:cubicBezTo>
                    <a:pt x="72" y="71"/>
                    <a:pt x="69" y="67"/>
                    <a:pt x="69" y="66"/>
                  </a:cubicBezTo>
                  <a:cubicBezTo>
                    <a:pt x="69" y="66"/>
                    <a:pt x="71" y="64"/>
                    <a:pt x="71" y="64"/>
                  </a:cubicBezTo>
                  <a:cubicBezTo>
                    <a:pt x="70" y="54"/>
                    <a:pt x="70" y="54"/>
                    <a:pt x="70" y="54"/>
                  </a:cubicBezTo>
                  <a:cubicBezTo>
                    <a:pt x="73" y="52"/>
                    <a:pt x="73" y="52"/>
                    <a:pt x="73" y="52"/>
                  </a:cubicBezTo>
                  <a:cubicBezTo>
                    <a:pt x="66" y="44"/>
                    <a:pt x="66" y="44"/>
                    <a:pt x="66" y="44"/>
                  </a:cubicBezTo>
                  <a:cubicBezTo>
                    <a:pt x="69" y="42"/>
                    <a:pt x="69" y="42"/>
                    <a:pt x="69" y="42"/>
                  </a:cubicBezTo>
                  <a:cubicBezTo>
                    <a:pt x="70" y="32"/>
                    <a:pt x="70" y="32"/>
                    <a:pt x="70" y="32"/>
                  </a:cubicBezTo>
                  <a:cubicBezTo>
                    <a:pt x="70" y="32"/>
                    <a:pt x="63" y="31"/>
                    <a:pt x="63" y="31"/>
                  </a:cubicBezTo>
                  <a:cubicBezTo>
                    <a:pt x="63" y="30"/>
                    <a:pt x="67" y="26"/>
                    <a:pt x="67" y="26"/>
                  </a:cubicBezTo>
                  <a:cubicBezTo>
                    <a:pt x="67" y="16"/>
                    <a:pt x="67" y="16"/>
                    <a:pt x="67" y="16"/>
                  </a:cubicBezTo>
                  <a:cubicBezTo>
                    <a:pt x="67" y="16"/>
                    <a:pt x="57" y="8"/>
                    <a:pt x="57" y="8"/>
                  </a:cubicBezTo>
                  <a:cubicBezTo>
                    <a:pt x="58" y="8"/>
                    <a:pt x="60" y="4"/>
                    <a:pt x="60" y="4"/>
                  </a:cubicBezTo>
                  <a:cubicBezTo>
                    <a:pt x="60" y="0"/>
                    <a:pt x="60" y="0"/>
                    <a:pt x="60" y="0"/>
                  </a:cubicBezTo>
                  <a:cubicBezTo>
                    <a:pt x="48" y="2"/>
                    <a:pt x="48" y="2"/>
                    <a:pt x="48" y="2"/>
                  </a:cubicBezTo>
                  <a:lnTo>
                    <a:pt x="44" y="2"/>
                  </a:lnTo>
                  <a:close/>
                </a:path>
              </a:pathLst>
            </a:custGeom>
            <a:grpFill/>
            <a:ln w="7938" cap="rnd">
              <a:solidFill>
                <a:srgbClr val="E7E6E6"/>
              </a:solidFill>
              <a:prstDash val="solid"/>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a:noFill/>
                </a:ln>
                <a:solidFill>
                  <a:prstClr val="black"/>
                </a:solidFill>
                <a:effectLst/>
                <a:uLnTx/>
                <a:uFillTx/>
              </a:endParaRPr>
            </a:p>
          </p:txBody>
        </p:sp>
        <p:sp>
          <p:nvSpPr>
            <p:cNvPr id="80" name="Freeform 46">
              <a:extLst>
                <a:ext uri="{FF2B5EF4-FFF2-40B4-BE49-F238E27FC236}">
                  <a16:creationId xmlns:a16="http://schemas.microsoft.com/office/drawing/2014/main" id="{D7929F18-61B7-4781-3435-D32647990DD5}"/>
                </a:ext>
              </a:extLst>
            </p:cNvPr>
            <p:cNvSpPr>
              <a:spLocks/>
            </p:cNvSpPr>
            <p:nvPr/>
          </p:nvSpPr>
          <p:spPr bwMode="auto">
            <a:xfrm>
              <a:off x="6407150" y="2936875"/>
              <a:ext cx="203200" cy="49213"/>
            </a:xfrm>
            <a:custGeom>
              <a:avLst/>
              <a:gdLst>
                <a:gd name="T0" fmla="*/ 249886158 w 53"/>
                <a:gd name="T1" fmla="*/ 128979702 h 13"/>
                <a:gd name="T2" fmla="*/ 382180860 w 53"/>
                <a:gd name="T3" fmla="*/ 128979702 h 13"/>
                <a:gd name="T4" fmla="*/ 426279094 w 53"/>
                <a:gd name="T5" fmla="*/ 71654128 h 13"/>
                <a:gd name="T6" fmla="*/ 632067019 w 53"/>
                <a:gd name="T7" fmla="*/ 157640596 h 13"/>
                <a:gd name="T8" fmla="*/ 779061132 w 53"/>
                <a:gd name="T9" fmla="*/ 128979702 h 13"/>
                <a:gd name="T10" fmla="*/ 749662309 w 53"/>
                <a:gd name="T11" fmla="*/ 71654128 h 13"/>
                <a:gd name="T12" fmla="*/ 646766430 w 53"/>
                <a:gd name="T13" fmla="*/ 114647362 h 13"/>
                <a:gd name="T14" fmla="*/ 440978506 w 53"/>
                <a:gd name="T15" fmla="*/ 0 h 13"/>
                <a:gd name="T16" fmla="*/ 352782038 w 53"/>
                <a:gd name="T17" fmla="*/ 14332340 h 13"/>
                <a:gd name="T18" fmla="*/ 323383215 w 53"/>
                <a:gd name="T19" fmla="*/ 71654128 h 13"/>
                <a:gd name="T20" fmla="*/ 58797645 w 53"/>
                <a:gd name="T21" fmla="*/ 71654128 h 13"/>
                <a:gd name="T22" fmla="*/ 44098234 w 53"/>
                <a:gd name="T23" fmla="*/ 85986468 h 13"/>
                <a:gd name="T24" fmla="*/ 14699411 w 53"/>
                <a:gd name="T25" fmla="*/ 186301490 h 13"/>
                <a:gd name="T26" fmla="*/ 249886158 w 53"/>
                <a:gd name="T27" fmla="*/ 186301490 h 13"/>
                <a:gd name="T28" fmla="*/ 249886158 w 53"/>
                <a:gd name="T29" fmla="*/ 128979702 h 1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53" h="13">
                  <a:moveTo>
                    <a:pt x="17" y="9"/>
                  </a:moveTo>
                  <a:cubicBezTo>
                    <a:pt x="26" y="9"/>
                    <a:pt x="26" y="9"/>
                    <a:pt x="26" y="9"/>
                  </a:cubicBezTo>
                  <a:cubicBezTo>
                    <a:pt x="29" y="5"/>
                    <a:pt x="29" y="5"/>
                    <a:pt x="29" y="5"/>
                  </a:cubicBezTo>
                  <a:cubicBezTo>
                    <a:pt x="43" y="11"/>
                    <a:pt x="43" y="11"/>
                    <a:pt x="43" y="11"/>
                  </a:cubicBezTo>
                  <a:cubicBezTo>
                    <a:pt x="53" y="9"/>
                    <a:pt x="53" y="9"/>
                    <a:pt x="53" y="9"/>
                  </a:cubicBezTo>
                  <a:cubicBezTo>
                    <a:pt x="51" y="5"/>
                    <a:pt x="51" y="5"/>
                    <a:pt x="51" y="5"/>
                  </a:cubicBezTo>
                  <a:cubicBezTo>
                    <a:pt x="44" y="8"/>
                    <a:pt x="44" y="8"/>
                    <a:pt x="44" y="8"/>
                  </a:cubicBezTo>
                  <a:cubicBezTo>
                    <a:pt x="30" y="0"/>
                    <a:pt x="30" y="0"/>
                    <a:pt x="30" y="0"/>
                  </a:cubicBezTo>
                  <a:cubicBezTo>
                    <a:pt x="24" y="1"/>
                    <a:pt x="24" y="1"/>
                    <a:pt x="24" y="1"/>
                  </a:cubicBezTo>
                  <a:cubicBezTo>
                    <a:pt x="22" y="5"/>
                    <a:pt x="22" y="5"/>
                    <a:pt x="22" y="5"/>
                  </a:cubicBezTo>
                  <a:cubicBezTo>
                    <a:pt x="4" y="5"/>
                    <a:pt x="4" y="5"/>
                    <a:pt x="4" y="5"/>
                  </a:cubicBezTo>
                  <a:cubicBezTo>
                    <a:pt x="4" y="6"/>
                    <a:pt x="3" y="6"/>
                    <a:pt x="3" y="6"/>
                  </a:cubicBezTo>
                  <a:cubicBezTo>
                    <a:pt x="3" y="9"/>
                    <a:pt x="0" y="10"/>
                    <a:pt x="1" y="13"/>
                  </a:cubicBezTo>
                  <a:cubicBezTo>
                    <a:pt x="17" y="13"/>
                    <a:pt x="17" y="13"/>
                    <a:pt x="17" y="13"/>
                  </a:cubicBezTo>
                  <a:lnTo>
                    <a:pt x="17" y="9"/>
                  </a:lnTo>
                  <a:close/>
                </a:path>
              </a:pathLst>
            </a:custGeom>
            <a:grpFill/>
            <a:ln w="7938" cap="rnd">
              <a:solidFill>
                <a:srgbClr val="E7E6E6"/>
              </a:solidFill>
              <a:prstDash val="solid"/>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a:noFill/>
                </a:ln>
                <a:solidFill>
                  <a:prstClr val="black"/>
                </a:solidFill>
                <a:effectLst/>
                <a:uLnTx/>
                <a:uFillTx/>
              </a:endParaRPr>
            </a:p>
          </p:txBody>
        </p:sp>
        <p:sp>
          <p:nvSpPr>
            <p:cNvPr id="81" name="Freeform 47">
              <a:extLst>
                <a:ext uri="{FF2B5EF4-FFF2-40B4-BE49-F238E27FC236}">
                  <a16:creationId xmlns:a16="http://schemas.microsoft.com/office/drawing/2014/main" id="{93A498DF-8E07-3D0C-91A2-F3267042FAC4}"/>
                </a:ext>
              </a:extLst>
            </p:cNvPr>
            <p:cNvSpPr>
              <a:spLocks/>
            </p:cNvSpPr>
            <p:nvPr/>
          </p:nvSpPr>
          <p:spPr bwMode="auto">
            <a:xfrm>
              <a:off x="8208963" y="3752850"/>
              <a:ext cx="381000" cy="438150"/>
            </a:xfrm>
            <a:custGeom>
              <a:avLst/>
              <a:gdLst>
                <a:gd name="T0" fmla="*/ 725805000 w 100"/>
                <a:gd name="T1" fmla="*/ 1625803200 h 115"/>
                <a:gd name="T2" fmla="*/ 754837200 w 100"/>
                <a:gd name="T3" fmla="*/ 1495158300 h 115"/>
                <a:gd name="T4" fmla="*/ 725805000 w 100"/>
                <a:gd name="T5" fmla="*/ 1437093900 h 115"/>
                <a:gd name="T6" fmla="*/ 653224500 w 100"/>
                <a:gd name="T7" fmla="*/ 1248384600 h 115"/>
                <a:gd name="T8" fmla="*/ 769353300 w 100"/>
                <a:gd name="T9" fmla="*/ 1248384600 h 115"/>
                <a:gd name="T10" fmla="*/ 914514300 w 100"/>
                <a:gd name="T11" fmla="*/ 1262900700 h 115"/>
                <a:gd name="T12" fmla="*/ 899998200 w 100"/>
                <a:gd name="T13" fmla="*/ 1117739700 h 115"/>
                <a:gd name="T14" fmla="*/ 1059675300 w 100"/>
                <a:gd name="T15" fmla="*/ 1248384600 h 115"/>
                <a:gd name="T16" fmla="*/ 1248384600 w 100"/>
                <a:gd name="T17" fmla="*/ 1161288000 h 115"/>
                <a:gd name="T18" fmla="*/ 1335481200 w 100"/>
                <a:gd name="T19" fmla="*/ 1277416800 h 115"/>
                <a:gd name="T20" fmla="*/ 1349997300 w 100"/>
                <a:gd name="T21" fmla="*/ 1219352400 h 115"/>
                <a:gd name="T22" fmla="*/ 1451610000 w 100"/>
                <a:gd name="T23" fmla="*/ 1074191400 h 115"/>
                <a:gd name="T24" fmla="*/ 1422577800 w 100"/>
                <a:gd name="T25" fmla="*/ 943546500 h 115"/>
                <a:gd name="T26" fmla="*/ 1451610000 w 100"/>
                <a:gd name="T27" fmla="*/ 798385500 h 115"/>
                <a:gd name="T28" fmla="*/ 1364513400 w 100"/>
                <a:gd name="T29" fmla="*/ 740321100 h 115"/>
                <a:gd name="T30" fmla="*/ 1277416800 w 100"/>
                <a:gd name="T31" fmla="*/ 682256700 h 115"/>
                <a:gd name="T32" fmla="*/ 1306449000 w 100"/>
                <a:gd name="T33" fmla="*/ 508063500 h 115"/>
                <a:gd name="T34" fmla="*/ 1379029500 w 100"/>
                <a:gd name="T35" fmla="*/ 246773700 h 115"/>
                <a:gd name="T36" fmla="*/ 1088707500 w 100"/>
                <a:gd name="T37" fmla="*/ 275805900 h 115"/>
                <a:gd name="T38" fmla="*/ 1074191400 w 100"/>
                <a:gd name="T39" fmla="*/ 203225400 h 115"/>
                <a:gd name="T40" fmla="*/ 1117739700 w 100"/>
                <a:gd name="T41" fmla="*/ 43548300 h 115"/>
                <a:gd name="T42" fmla="*/ 624192300 w 100"/>
                <a:gd name="T43" fmla="*/ 0 h 115"/>
                <a:gd name="T44" fmla="*/ 609676200 w 100"/>
                <a:gd name="T45" fmla="*/ 348386400 h 115"/>
                <a:gd name="T46" fmla="*/ 145161000 w 100"/>
                <a:gd name="T47" fmla="*/ 362902500 h 115"/>
                <a:gd name="T48" fmla="*/ 174193200 w 100"/>
                <a:gd name="T49" fmla="*/ 435483000 h 115"/>
                <a:gd name="T50" fmla="*/ 130644900 w 100"/>
                <a:gd name="T51" fmla="*/ 537095700 h 115"/>
                <a:gd name="T52" fmla="*/ 145161000 w 100"/>
                <a:gd name="T53" fmla="*/ 595160100 h 115"/>
                <a:gd name="T54" fmla="*/ 14516100 w 100"/>
                <a:gd name="T55" fmla="*/ 870966000 h 115"/>
                <a:gd name="T56" fmla="*/ 87096600 w 100"/>
                <a:gd name="T57" fmla="*/ 929030400 h 115"/>
                <a:gd name="T58" fmla="*/ 101612700 w 100"/>
                <a:gd name="T59" fmla="*/ 1161288000 h 115"/>
                <a:gd name="T60" fmla="*/ 362902500 w 100"/>
                <a:gd name="T61" fmla="*/ 1451610000 h 115"/>
                <a:gd name="T62" fmla="*/ 551611800 w 100"/>
                <a:gd name="T63" fmla="*/ 1669351500 h 115"/>
                <a:gd name="T64" fmla="*/ 696772800 w 100"/>
                <a:gd name="T65" fmla="*/ 1625803200 h 11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00" h="115">
                  <a:moveTo>
                    <a:pt x="48" y="112"/>
                  </a:moveTo>
                  <a:cubicBezTo>
                    <a:pt x="50" y="112"/>
                    <a:pt x="50" y="112"/>
                    <a:pt x="50" y="112"/>
                  </a:cubicBezTo>
                  <a:cubicBezTo>
                    <a:pt x="52" y="109"/>
                    <a:pt x="52" y="109"/>
                    <a:pt x="52" y="109"/>
                  </a:cubicBezTo>
                  <a:cubicBezTo>
                    <a:pt x="52" y="103"/>
                    <a:pt x="52" y="103"/>
                    <a:pt x="52" y="103"/>
                  </a:cubicBezTo>
                  <a:cubicBezTo>
                    <a:pt x="47" y="101"/>
                    <a:pt x="47" y="101"/>
                    <a:pt x="47" y="101"/>
                  </a:cubicBezTo>
                  <a:cubicBezTo>
                    <a:pt x="50" y="99"/>
                    <a:pt x="50" y="99"/>
                    <a:pt x="50" y="99"/>
                  </a:cubicBezTo>
                  <a:cubicBezTo>
                    <a:pt x="45" y="95"/>
                    <a:pt x="45" y="95"/>
                    <a:pt x="45" y="95"/>
                  </a:cubicBezTo>
                  <a:cubicBezTo>
                    <a:pt x="45" y="86"/>
                    <a:pt x="45" y="86"/>
                    <a:pt x="45" y="86"/>
                  </a:cubicBezTo>
                  <a:cubicBezTo>
                    <a:pt x="49" y="90"/>
                    <a:pt x="49" y="90"/>
                    <a:pt x="49" y="90"/>
                  </a:cubicBezTo>
                  <a:cubicBezTo>
                    <a:pt x="53" y="86"/>
                    <a:pt x="53" y="86"/>
                    <a:pt x="53" y="86"/>
                  </a:cubicBezTo>
                  <a:cubicBezTo>
                    <a:pt x="57" y="86"/>
                    <a:pt x="57" y="86"/>
                    <a:pt x="57" y="86"/>
                  </a:cubicBezTo>
                  <a:cubicBezTo>
                    <a:pt x="63" y="87"/>
                    <a:pt x="63" y="87"/>
                    <a:pt x="63" y="87"/>
                  </a:cubicBezTo>
                  <a:cubicBezTo>
                    <a:pt x="63" y="82"/>
                    <a:pt x="63" y="82"/>
                    <a:pt x="63" y="82"/>
                  </a:cubicBezTo>
                  <a:cubicBezTo>
                    <a:pt x="62" y="77"/>
                    <a:pt x="62" y="77"/>
                    <a:pt x="62" y="77"/>
                  </a:cubicBezTo>
                  <a:cubicBezTo>
                    <a:pt x="67" y="77"/>
                    <a:pt x="67" y="77"/>
                    <a:pt x="67" y="77"/>
                  </a:cubicBezTo>
                  <a:cubicBezTo>
                    <a:pt x="73" y="86"/>
                    <a:pt x="73" y="86"/>
                    <a:pt x="73" y="86"/>
                  </a:cubicBezTo>
                  <a:cubicBezTo>
                    <a:pt x="81" y="88"/>
                    <a:pt x="81" y="88"/>
                    <a:pt x="81" y="88"/>
                  </a:cubicBezTo>
                  <a:cubicBezTo>
                    <a:pt x="86" y="80"/>
                    <a:pt x="86" y="80"/>
                    <a:pt x="86" y="80"/>
                  </a:cubicBezTo>
                  <a:cubicBezTo>
                    <a:pt x="89" y="89"/>
                    <a:pt x="89" y="89"/>
                    <a:pt x="89" y="89"/>
                  </a:cubicBezTo>
                  <a:cubicBezTo>
                    <a:pt x="92" y="88"/>
                    <a:pt x="92" y="88"/>
                    <a:pt x="92" y="88"/>
                  </a:cubicBezTo>
                  <a:cubicBezTo>
                    <a:pt x="95" y="86"/>
                    <a:pt x="95" y="86"/>
                    <a:pt x="95" y="86"/>
                  </a:cubicBezTo>
                  <a:cubicBezTo>
                    <a:pt x="95" y="86"/>
                    <a:pt x="93" y="84"/>
                    <a:pt x="93" y="84"/>
                  </a:cubicBezTo>
                  <a:cubicBezTo>
                    <a:pt x="93" y="83"/>
                    <a:pt x="94" y="82"/>
                    <a:pt x="94" y="82"/>
                  </a:cubicBezTo>
                  <a:cubicBezTo>
                    <a:pt x="100" y="74"/>
                    <a:pt x="100" y="74"/>
                    <a:pt x="100" y="74"/>
                  </a:cubicBezTo>
                  <a:cubicBezTo>
                    <a:pt x="100" y="69"/>
                    <a:pt x="100" y="69"/>
                    <a:pt x="100" y="69"/>
                  </a:cubicBezTo>
                  <a:cubicBezTo>
                    <a:pt x="100" y="69"/>
                    <a:pt x="98" y="65"/>
                    <a:pt x="98" y="65"/>
                  </a:cubicBezTo>
                  <a:cubicBezTo>
                    <a:pt x="98" y="64"/>
                    <a:pt x="99" y="60"/>
                    <a:pt x="99" y="60"/>
                  </a:cubicBezTo>
                  <a:cubicBezTo>
                    <a:pt x="99" y="60"/>
                    <a:pt x="100" y="55"/>
                    <a:pt x="100" y="55"/>
                  </a:cubicBezTo>
                  <a:cubicBezTo>
                    <a:pt x="98" y="51"/>
                    <a:pt x="98" y="51"/>
                    <a:pt x="98" y="51"/>
                  </a:cubicBezTo>
                  <a:cubicBezTo>
                    <a:pt x="94" y="51"/>
                    <a:pt x="94" y="51"/>
                    <a:pt x="94" y="51"/>
                  </a:cubicBezTo>
                  <a:cubicBezTo>
                    <a:pt x="93" y="47"/>
                    <a:pt x="93" y="47"/>
                    <a:pt x="93" y="47"/>
                  </a:cubicBezTo>
                  <a:cubicBezTo>
                    <a:pt x="88" y="47"/>
                    <a:pt x="88" y="47"/>
                    <a:pt x="88" y="47"/>
                  </a:cubicBezTo>
                  <a:cubicBezTo>
                    <a:pt x="89" y="41"/>
                    <a:pt x="89" y="41"/>
                    <a:pt x="89" y="41"/>
                  </a:cubicBezTo>
                  <a:cubicBezTo>
                    <a:pt x="90" y="35"/>
                    <a:pt x="90" y="35"/>
                    <a:pt x="90" y="35"/>
                  </a:cubicBezTo>
                  <a:cubicBezTo>
                    <a:pt x="99" y="27"/>
                    <a:pt x="99" y="27"/>
                    <a:pt x="99" y="27"/>
                  </a:cubicBezTo>
                  <a:cubicBezTo>
                    <a:pt x="95" y="17"/>
                    <a:pt x="95" y="17"/>
                    <a:pt x="95" y="17"/>
                  </a:cubicBezTo>
                  <a:cubicBezTo>
                    <a:pt x="75" y="21"/>
                    <a:pt x="75" y="21"/>
                    <a:pt x="75" y="21"/>
                  </a:cubicBezTo>
                  <a:cubicBezTo>
                    <a:pt x="75" y="19"/>
                    <a:pt x="75" y="19"/>
                    <a:pt x="75" y="19"/>
                  </a:cubicBezTo>
                  <a:cubicBezTo>
                    <a:pt x="77" y="18"/>
                    <a:pt x="77" y="18"/>
                    <a:pt x="77" y="18"/>
                  </a:cubicBezTo>
                  <a:cubicBezTo>
                    <a:pt x="74" y="14"/>
                    <a:pt x="74" y="14"/>
                    <a:pt x="74" y="14"/>
                  </a:cubicBezTo>
                  <a:cubicBezTo>
                    <a:pt x="74" y="8"/>
                    <a:pt x="74" y="8"/>
                    <a:pt x="74" y="8"/>
                  </a:cubicBezTo>
                  <a:cubicBezTo>
                    <a:pt x="77" y="3"/>
                    <a:pt x="77" y="3"/>
                    <a:pt x="77" y="3"/>
                  </a:cubicBezTo>
                  <a:cubicBezTo>
                    <a:pt x="75" y="0"/>
                    <a:pt x="75" y="0"/>
                    <a:pt x="75" y="0"/>
                  </a:cubicBezTo>
                  <a:cubicBezTo>
                    <a:pt x="43" y="0"/>
                    <a:pt x="43" y="0"/>
                    <a:pt x="43" y="0"/>
                  </a:cubicBezTo>
                  <a:cubicBezTo>
                    <a:pt x="42" y="3"/>
                    <a:pt x="42" y="3"/>
                    <a:pt x="42" y="3"/>
                  </a:cubicBezTo>
                  <a:cubicBezTo>
                    <a:pt x="42" y="24"/>
                    <a:pt x="42" y="24"/>
                    <a:pt x="42" y="24"/>
                  </a:cubicBezTo>
                  <a:cubicBezTo>
                    <a:pt x="8" y="24"/>
                    <a:pt x="8" y="24"/>
                    <a:pt x="8" y="24"/>
                  </a:cubicBezTo>
                  <a:cubicBezTo>
                    <a:pt x="8" y="24"/>
                    <a:pt x="9" y="25"/>
                    <a:pt x="10" y="25"/>
                  </a:cubicBezTo>
                  <a:cubicBezTo>
                    <a:pt x="10" y="26"/>
                    <a:pt x="11" y="26"/>
                    <a:pt x="12" y="26"/>
                  </a:cubicBezTo>
                  <a:cubicBezTo>
                    <a:pt x="12" y="27"/>
                    <a:pt x="12" y="29"/>
                    <a:pt x="12" y="30"/>
                  </a:cubicBezTo>
                  <a:cubicBezTo>
                    <a:pt x="11" y="31"/>
                    <a:pt x="12" y="33"/>
                    <a:pt x="10" y="33"/>
                  </a:cubicBezTo>
                  <a:cubicBezTo>
                    <a:pt x="5" y="32"/>
                    <a:pt x="8" y="35"/>
                    <a:pt x="9" y="37"/>
                  </a:cubicBezTo>
                  <a:cubicBezTo>
                    <a:pt x="9" y="39"/>
                    <a:pt x="12" y="40"/>
                    <a:pt x="13" y="41"/>
                  </a:cubicBezTo>
                  <a:cubicBezTo>
                    <a:pt x="12" y="42"/>
                    <a:pt x="11" y="41"/>
                    <a:pt x="10" y="41"/>
                  </a:cubicBezTo>
                  <a:cubicBezTo>
                    <a:pt x="8" y="40"/>
                    <a:pt x="7" y="40"/>
                    <a:pt x="7" y="42"/>
                  </a:cubicBezTo>
                  <a:cubicBezTo>
                    <a:pt x="7" y="49"/>
                    <a:pt x="4" y="54"/>
                    <a:pt x="1" y="60"/>
                  </a:cubicBezTo>
                  <a:cubicBezTo>
                    <a:pt x="1" y="62"/>
                    <a:pt x="1" y="63"/>
                    <a:pt x="3" y="63"/>
                  </a:cubicBezTo>
                  <a:cubicBezTo>
                    <a:pt x="4" y="63"/>
                    <a:pt x="6" y="63"/>
                    <a:pt x="6" y="64"/>
                  </a:cubicBezTo>
                  <a:cubicBezTo>
                    <a:pt x="4" y="66"/>
                    <a:pt x="2" y="64"/>
                    <a:pt x="0" y="65"/>
                  </a:cubicBezTo>
                  <a:cubicBezTo>
                    <a:pt x="2" y="71"/>
                    <a:pt x="6" y="75"/>
                    <a:pt x="7" y="80"/>
                  </a:cubicBezTo>
                  <a:cubicBezTo>
                    <a:pt x="8" y="84"/>
                    <a:pt x="12" y="87"/>
                    <a:pt x="15" y="90"/>
                  </a:cubicBezTo>
                  <a:cubicBezTo>
                    <a:pt x="18" y="94"/>
                    <a:pt x="21" y="97"/>
                    <a:pt x="25" y="100"/>
                  </a:cubicBezTo>
                  <a:cubicBezTo>
                    <a:pt x="28" y="101"/>
                    <a:pt x="29" y="106"/>
                    <a:pt x="31" y="107"/>
                  </a:cubicBezTo>
                  <a:cubicBezTo>
                    <a:pt x="34" y="110"/>
                    <a:pt x="36" y="112"/>
                    <a:pt x="38" y="115"/>
                  </a:cubicBezTo>
                  <a:cubicBezTo>
                    <a:pt x="45" y="106"/>
                    <a:pt x="45" y="106"/>
                    <a:pt x="45" y="106"/>
                  </a:cubicBezTo>
                  <a:lnTo>
                    <a:pt x="48" y="112"/>
                  </a:lnTo>
                  <a:close/>
                </a:path>
              </a:pathLst>
            </a:custGeom>
            <a:grpFill/>
            <a:ln w="7938" cap="rnd">
              <a:solidFill>
                <a:srgbClr val="E7E6E6"/>
              </a:solidFill>
              <a:prstDash val="solid"/>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a:noFill/>
                </a:ln>
                <a:solidFill>
                  <a:prstClr val="black"/>
                </a:solidFill>
                <a:effectLst/>
                <a:uLnTx/>
                <a:uFillTx/>
              </a:endParaRPr>
            </a:p>
          </p:txBody>
        </p:sp>
        <p:sp>
          <p:nvSpPr>
            <p:cNvPr id="82" name="Freeform 48">
              <a:extLst>
                <a:ext uri="{FF2B5EF4-FFF2-40B4-BE49-F238E27FC236}">
                  <a16:creationId xmlns:a16="http://schemas.microsoft.com/office/drawing/2014/main" id="{5955FFFB-DD9F-CC58-322F-FDD6A4ADAD2B}"/>
                </a:ext>
              </a:extLst>
            </p:cNvPr>
            <p:cNvSpPr>
              <a:spLocks/>
            </p:cNvSpPr>
            <p:nvPr/>
          </p:nvSpPr>
          <p:spPr bwMode="auto">
            <a:xfrm>
              <a:off x="9880599" y="2860675"/>
              <a:ext cx="1050925" cy="815975"/>
            </a:xfrm>
            <a:custGeom>
              <a:avLst/>
              <a:gdLst>
                <a:gd name="T0" fmla="*/ 1214715313 w 662"/>
                <a:gd name="T1" fmla="*/ 665321250 h 514"/>
                <a:gd name="T2" fmla="*/ 1076107513 w 662"/>
                <a:gd name="T3" fmla="*/ 483870000 h 514"/>
                <a:gd name="T4" fmla="*/ 1063505938 w 662"/>
                <a:gd name="T5" fmla="*/ 435987825 h 514"/>
                <a:gd name="T6" fmla="*/ 980341575 w 662"/>
                <a:gd name="T7" fmla="*/ 448587813 h 514"/>
                <a:gd name="T8" fmla="*/ 1045865638 w 662"/>
                <a:gd name="T9" fmla="*/ 277217188 h 514"/>
                <a:gd name="T10" fmla="*/ 912296563 w 662"/>
                <a:gd name="T11" fmla="*/ 146169063 h 514"/>
                <a:gd name="T12" fmla="*/ 798890325 w 662"/>
                <a:gd name="T13" fmla="*/ 60483750 h 514"/>
                <a:gd name="T14" fmla="*/ 773688763 w 662"/>
                <a:gd name="T15" fmla="*/ 60483750 h 514"/>
                <a:gd name="T16" fmla="*/ 725805000 w 662"/>
                <a:gd name="T17" fmla="*/ 47883763 h 514"/>
                <a:gd name="T18" fmla="*/ 695563125 w 662"/>
                <a:gd name="T19" fmla="*/ 55443438 h 514"/>
                <a:gd name="T20" fmla="*/ 670361563 w 662"/>
                <a:gd name="T21" fmla="*/ 30241875 h 514"/>
                <a:gd name="T22" fmla="*/ 609877813 w 662"/>
                <a:gd name="T23" fmla="*/ 60483750 h 514"/>
                <a:gd name="T24" fmla="*/ 561995638 w 662"/>
                <a:gd name="T25" fmla="*/ 25201563 h 514"/>
                <a:gd name="T26" fmla="*/ 501511888 w 662"/>
                <a:gd name="T27" fmla="*/ 78125638 h 514"/>
                <a:gd name="T28" fmla="*/ 453628125 w 662"/>
                <a:gd name="T29" fmla="*/ 78125638 h 514"/>
                <a:gd name="T30" fmla="*/ 350302513 w 662"/>
                <a:gd name="T31" fmla="*/ 254536575 h 514"/>
                <a:gd name="T32" fmla="*/ 229335013 w 662"/>
                <a:gd name="T33" fmla="*/ 362902500 h 514"/>
                <a:gd name="T34" fmla="*/ 199093138 w 662"/>
                <a:gd name="T35" fmla="*/ 478829688 h 514"/>
                <a:gd name="T36" fmla="*/ 146169063 w 662"/>
                <a:gd name="T37" fmla="*/ 496471575 h 514"/>
                <a:gd name="T38" fmla="*/ 151209375 w 662"/>
                <a:gd name="T39" fmla="*/ 531753763 h 514"/>
                <a:gd name="T40" fmla="*/ 126007813 w 662"/>
                <a:gd name="T41" fmla="*/ 617439075 h 514"/>
                <a:gd name="T42" fmla="*/ 90725625 w 662"/>
                <a:gd name="T43" fmla="*/ 743446888 h 514"/>
                <a:gd name="T44" fmla="*/ 17641888 w 662"/>
                <a:gd name="T45" fmla="*/ 738406575 h 514"/>
                <a:gd name="T46" fmla="*/ 0 w 662"/>
                <a:gd name="T47" fmla="*/ 798890325 h 514"/>
                <a:gd name="T48" fmla="*/ 138609388 w 662"/>
                <a:gd name="T49" fmla="*/ 889615950 h 514"/>
                <a:gd name="T50" fmla="*/ 224294700 w 662"/>
                <a:gd name="T51" fmla="*/ 955140013 h 514"/>
                <a:gd name="T52" fmla="*/ 259576888 w 662"/>
                <a:gd name="T53" fmla="*/ 1076107513 h 514"/>
                <a:gd name="T54" fmla="*/ 320060638 w 662"/>
                <a:gd name="T55" fmla="*/ 1118949375 h 514"/>
                <a:gd name="T56" fmla="*/ 327620313 w 662"/>
                <a:gd name="T57" fmla="*/ 1154231563 h 514"/>
                <a:gd name="T58" fmla="*/ 441028138 w 662"/>
                <a:gd name="T59" fmla="*/ 1184473438 h 514"/>
                <a:gd name="T60" fmla="*/ 627519700 w 662"/>
                <a:gd name="T61" fmla="*/ 1265118438 h 514"/>
                <a:gd name="T62" fmla="*/ 768648450 w 662"/>
                <a:gd name="T63" fmla="*/ 1239916875 h 514"/>
                <a:gd name="T64" fmla="*/ 912296563 w 662"/>
                <a:gd name="T65" fmla="*/ 1234876563 h 514"/>
                <a:gd name="T66" fmla="*/ 1010583450 w 662"/>
                <a:gd name="T67" fmla="*/ 1204634688 h 514"/>
                <a:gd name="T68" fmla="*/ 1123989688 w 662"/>
                <a:gd name="T69" fmla="*/ 1161792825 h 514"/>
                <a:gd name="T70" fmla="*/ 1340723125 w 662"/>
                <a:gd name="T71" fmla="*/ 1118949375 h 514"/>
                <a:gd name="T72" fmla="*/ 1552416250 w 662"/>
                <a:gd name="T73" fmla="*/ 786288750 h 51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662" h="514">
                  <a:moveTo>
                    <a:pt x="616" y="312"/>
                  </a:moveTo>
                  <a:lnTo>
                    <a:pt x="482" y="264"/>
                  </a:lnTo>
                  <a:lnTo>
                    <a:pt x="463" y="247"/>
                  </a:lnTo>
                  <a:lnTo>
                    <a:pt x="427" y="192"/>
                  </a:lnTo>
                  <a:lnTo>
                    <a:pt x="439" y="175"/>
                  </a:lnTo>
                  <a:lnTo>
                    <a:pt x="422" y="173"/>
                  </a:lnTo>
                  <a:lnTo>
                    <a:pt x="405" y="180"/>
                  </a:lnTo>
                  <a:lnTo>
                    <a:pt x="389" y="178"/>
                  </a:lnTo>
                  <a:lnTo>
                    <a:pt x="389" y="142"/>
                  </a:lnTo>
                  <a:lnTo>
                    <a:pt x="415" y="110"/>
                  </a:lnTo>
                  <a:lnTo>
                    <a:pt x="379" y="67"/>
                  </a:lnTo>
                  <a:lnTo>
                    <a:pt x="362" y="58"/>
                  </a:lnTo>
                  <a:lnTo>
                    <a:pt x="345" y="34"/>
                  </a:lnTo>
                  <a:lnTo>
                    <a:pt x="317" y="24"/>
                  </a:lnTo>
                  <a:lnTo>
                    <a:pt x="314" y="14"/>
                  </a:lnTo>
                  <a:lnTo>
                    <a:pt x="307" y="24"/>
                  </a:lnTo>
                  <a:lnTo>
                    <a:pt x="293" y="14"/>
                  </a:lnTo>
                  <a:lnTo>
                    <a:pt x="288" y="19"/>
                  </a:lnTo>
                  <a:lnTo>
                    <a:pt x="283" y="17"/>
                  </a:lnTo>
                  <a:lnTo>
                    <a:pt x="276" y="22"/>
                  </a:lnTo>
                  <a:lnTo>
                    <a:pt x="273" y="12"/>
                  </a:lnTo>
                  <a:lnTo>
                    <a:pt x="266" y="12"/>
                  </a:lnTo>
                  <a:lnTo>
                    <a:pt x="259" y="19"/>
                  </a:lnTo>
                  <a:lnTo>
                    <a:pt x="242" y="24"/>
                  </a:lnTo>
                  <a:lnTo>
                    <a:pt x="233" y="10"/>
                  </a:lnTo>
                  <a:lnTo>
                    <a:pt x="223" y="10"/>
                  </a:lnTo>
                  <a:lnTo>
                    <a:pt x="218" y="0"/>
                  </a:lnTo>
                  <a:lnTo>
                    <a:pt x="199" y="31"/>
                  </a:lnTo>
                  <a:lnTo>
                    <a:pt x="192" y="19"/>
                  </a:lnTo>
                  <a:lnTo>
                    <a:pt x="180" y="31"/>
                  </a:lnTo>
                  <a:lnTo>
                    <a:pt x="156" y="29"/>
                  </a:lnTo>
                  <a:lnTo>
                    <a:pt x="139" y="101"/>
                  </a:lnTo>
                  <a:lnTo>
                    <a:pt x="118" y="101"/>
                  </a:lnTo>
                  <a:lnTo>
                    <a:pt x="91" y="144"/>
                  </a:lnTo>
                  <a:lnTo>
                    <a:pt x="89" y="182"/>
                  </a:lnTo>
                  <a:lnTo>
                    <a:pt x="79" y="190"/>
                  </a:lnTo>
                  <a:lnTo>
                    <a:pt x="72" y="180"/>
                  </a:lnTo>
                  <a:lnTo>
                    <a:pt x="58" y="197"/>
                  </a:lnTo>
                  <a:lnTo>
                    <a:pt x="58" y="206"/>
                  </a:lnTo>
                  <a:lnTo>
                    <a:pt x="60" y="211"/>
                  </a:lnTo>
                  <a:lnTo>
                    <a:pt x="60" y="218"/>
                  </a:lnTo>
                  <a:lnTo>
                    <a:pt x="50" y="245"/>
                  </a:lnTo>
                  <a:lnTo>
                    <a:pt x="50" y="286"/>
                  </a:lnTo>
                  <a:lnTo>
                    <a:pt x="36" y="295"/>
                  </a:lnTo>
                  <a:lnTo>
                    <a:pt x="26" y="290"/>
                  </a:lnTo>
                  <a:lnTo>
                    <a:pt x="7" y="293"/>
                  </a:lnTo>
                  <a:lnTo>
                    <a:pt x="7" y="305"/>
                  </a:lnTo>
                  <a:lnTo>
                    <a:pt x="0" y="317"/>
                  </a:lnTo>
                  <a:lnTo>
                    <a:pt x="38" y="329"/>
                  </a:lnTo>
                  <a:lnTo>
                    <a:pt x="55" y="353"/>
                  </a:lnTo>
                  <a:lnTo>
                    <a:pt x="65" y="358"/>
                  </a:lnTo>
                  <a:lnTo>
                    <a:pt x="89" y="379"/>
                  </a:lnTo>
                  <a:lnTo>
                    <a:pt x="89" y="401"/>
                  </a:lnTo>
                  <a:lnTo>
                    <a:pt x="103" y="427"/>
                  </a:lnTo>
                  <a:lnTo>
                    <a:pt x="127" y="427"/>
                  </a:lnTo>
                  <a:lnTo>
                    <a:pt x="127" y="444"/>
                  </a:lnTo>
                  <a:lnTo>
                    <a:pt x="125" y="451"/>
                  </a:lnTo>
                  <a:lnTo>
                    <a:pt x="130" y="458"/>
                  </a:lnTo>
                  <a:lnTo>
                    <a:pt x="137" y="468"/>
                  </a:lnTo>
                  <a:lnTo>
                    <a:pt x="175" y="470"/>
                  </a:lnTo>
                  <a:lnTo>
                    <a:pt x="228" y="504"/>
                  </a:lnTo>
                  <a:lnTo>
                    <a:pt x="249" y="502"/>
                  </a:lnTo>
                  <a:lnTo>
                    <a:pt x="288" y="514"/>
                  </a:lnTo>
                  <a:lnTo>
                    <a:pt x="305" y="492"/>
                  </a:lnTo>
                  <a:lnTo>
                    <a:pt x="345" y="475"/>
                  </a:lnTo>
                  <a:lnTo>
                    <a:pt x="362" y="490"/>
                  </a:lnTo>
                  <a:lnTo>
                    <a:pt x="393" y="490"/>
                  </a:lnTo>
                  <a:lnTo>
                    <a:pt x="401" y="478"/>
                  </a:lnTo>
                  <a:lnTo>
                    <a:pt x="434" y="478"/>
                  </a:lnTo>
                  <a:lnTo>
                    <a:pt x="446" y="461"/>
                  </a:lnTo>
                  <a:lnTo>
                    <a:pt x="487" y="444"/>
                  </a:lnTo>
                  <a:lnTo>
                    <a:pt x="532" y="444"/>
                  </a:lnTo>
                  <a:lnTo>
                    <a:pt x="662" y="312"/>
                  </a:lnTo>
                  <a:lnTo>
                    <a:pt x="616" y="312"/>
                  </a:lnTo>
                  <a:close/>
                </a:path>
              </a:pathLst>
            </a:custGeom>
            <a:grpFill/>
            <a:ln w="7938" cap="rnd">
              <a:solidFill>
                <a:srgbClr val="E7E6E6"/>
              </a:solidFill>
              <a:prstDash val="solid"/>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a:noFill/>
                </a:ln>
                <a:solidFill>
                  <a:prstClr val="black"/>
                </a:solidFill>
                <a:effectLst/>
                <a:uLnTx/>
                <a:uFillTx/>
              </a:endParaRPr>
            </a:p>
          </p:txBody>
        </p:sp>
        <p:sp>
          <p:nvSpPr>
            <p:cNvPr id="83" name="Freeform 49">
              <a:extLst>
                <a:ext uri="{FF2B5EF4-FFF2-40B4-BE49-F238E27FC236}">
                  <a16:creationId xmlns:a16="http://schemas.microsoft.com/office/drawing/2014/main" id="{678C24D3-D122-4C4C-1D09-0AC8777D63BA}"/>
                </a:ext>
              </a:extLst>
            </p:cNvPr>
            <p:cNvSpPr>
              <a:spLocks noEditPoints="1"/>
            </p:cNvSpPr>
            <p:nvPr/>
          </p:nvSpPr>
          <p:spPr bwMode="auto">
            <a:xfrm>
              <a:off x="10120312" y="2635250"/>
              <a:ext cx="468313" cy="407988"/>
            </a:xfrm>
            <a:custGeom>
              <a:avLst/>
              <a:gdLst>
                <a:gd name="T0" fmla="*/ 971262125 w 123"/>
                <a:gd name="T1" fmla="*/ 668783843 h 107"/>
                <a:gd name="T2" fmla="*/ 985760791 w 123"/>
                <a:gd name="T3" fmla="*/ 625167257 h 107"/>
                <a:gd name="T4" fmla="*/ 1043744032 w 123"/>
                <a:gd name="T5" fmla="*/ 668783843 h 107"/>
                <a:gd name="T6" fmla="*/ 1014754315 w 123"/>
                <a:gd name="T7" fmla="*/ 697861568 h 107"/>
                <a:gd name="T8" fmla="*/ 971262125 w 123"/>
                <a:gd name="T9" fmla="*/ 668783843 h 107"/>
                <a:gd name="T10" fmla="*/ 1638101763 w 123"/>
                <a:gd name="T11" fmla="*/ 1352102736 h 107"/>
                <a:gd name="T12" fmla="*/ 1594613380 w 123"/>
                <a:gd name="T13" fmla="*/ 1293951100 h 107"/>
                <a:gd name="T14" fmla="*/ 1478639282 w 123"/>
                <a:gd name="T15" fmla="*/ 1163101342 h 107"/>
                <a:gd name="T16" fmla="*/ 1420652234 w 123"/>
                <a:gd name="T17" fmla="*/ 1119484755 h 107"/>
                <a:gd name="T18" fmla="*/ 1362668992 w 123"/>
                <a:gd name="T19" fmla="*/ 1046790445 h 107"/>
                <a:gd name="T20" fmla="*/ 1232200037 w 123"/>
                <a:gd name="T21" fmla="*/ 945018410 h 107"/>
                <a:gd name="T22" fmla="*/ 1188711654 w 123"/>
                <a:gd name="T23" fmla="*/ 915940686 h 107"/>
                <a:gd name="T24" fmla="*/ 1043744032 w 123"/>
                <a:gd name="T25" fmla="*/ 886862962 h 107"/>
                <a:gd name="T26" fmla="*/ 1000255649 w 123"/>
                <a:gd name="T27" fmla="*/ 785090927 h 107"/>
                <a:gd name="T28" fmla="*/ 956767266 w 123"/>
                <a:gd name="T29" fmla="*/ 741478154 h 107"/>
                <a:gd name="T30" fmla="*/ 942268601 w 123"/>
                <a:gd name="T31" fmla="*/ 785090927 h 107"/>
                <a:gd name="T32" fmla="*/ 927773742 w 123"/>
                <a:gd name="T33" fmla="*/ 814168651 h 107"/>
                <a:gd name="T34" fmla="*/ 898780218 w 123"/>
                <a:gd name="T35" fmla="*/ 785090927 h 107"/>
                <a:gd name="T36" fmla="*/ 811803452 w 123"/>
                <a:gd name="T37" fmla="*/ 625167257 h 107"/>
                <a:gd name="T38" fmla="*/ 782809928 w 123"/>
                <a:gd name="T39" fmla="*/ 581550671 h 107"/>
                <a:gd name="T40" fmla="*/ 710328021 w 123"/>
                <a:gd name="T41" fmla="*/ 247160656 h 107"/>
                <a:gd name="T42" fmla="*/ 579859065 w 123"/>
                <a:gd name="T43" fmla="*/ 0 h 107"/>
                <a:gd name="T44" fmla="*/ 565360399 w 123"/>
                <a:gd name="T45" fmla="*/ 0 h 107"/>
                <a:gd name="T46" fmla="*/ 478383633 w 123"/>
                <a:gd name="T47" fmla="*/ 116310897 h 107"/>
                <a:gd name="T48" fmla="*/ 289927629 w 123"/>
                <a:gd name="T49" fmla="*/ 189005207 h 107"/>
                <a:gd name="T50" fmla="*/ 260937912 w 123"/>
                <a:gd name="T51" fmla="*/ 261695705 h 107"/>
                <a:gd name="T52" fmla="*/ 159462480 w 123"/>
                <a:gd name="T53" fmla="*/ 247160656 h 107"/>
                <a:gd name="T54" fmla="*/ 115970290 w 123"/>
                <a:gd name="T55" fmla="*/ 392545464 h 107"/>
                <a:gd name="T56" fmla="*/ 144963814 w 123"/>
                <a:gd name="T57" fmla="*/ 494317498 h 107"/>
                <a:gd name="T58" fmla="*/ 0 w 123"/>
                <a:gd name="T59" fmla="*/ 785090927 h 107"/>
                <a:gd name="T60" fmla="*/ 28993524 w 123"/>
                <a:gd name="T61" fmla="*/ 1032251583 h 107"/>
                <a:gd name="T62" fmla="*/ 173957339 w 123"/>
                <a:gd name="T63" fmla="*/ 1046790445 h 107"/>
                <a:gd name="T64" fmla="*/ 246439246 w 123"/>
                <a:gd name="T65" fmla="*/ 974096134 h 107"/>
                <a:gd name="T66" fmla="*/ 289927629 w 123"/>
                <a:gd name="T67" fmla="*/ 1046790445 h 107"/>
                <a:gd name="T68" fmla="*/ 405901726 w 123"/>
                <a:gd name="T69" fmla="*/ 857785238 h 107"/>
                <a:gd name="T70" fmla="*/ 434895250 w 123"/>
                <a:gd name="T71" fmla="*/ 915940686 h 107"/>
                <a:gd name="T72" fmla="*/ 492878492 w 123"/>
                <a:gd name="T73" fmla="*/ 915940686 h 107"/>
                <a:gd name="T74" fmla="*/ 550865540 w 123"/>
                <a:gd name="T75" fmla="*/ 1003173859 h 107"/>
                <a:gd name="T76" fmla="*/ 652340972 w 123"/>
                <a:gd name="T77" fmla="*/ 974096134 h 107"/>
                <a:gd name="T78" fmla="*/ 695829355 w 123"/>
                <a:gd name="T79" fmla="*/ 930479548 h 107"/>
                <a:gd name="T80" fmla="*/ 739321545 w 123"/>
                <a:gd name="T81" fmla="*/ 930479548 h 107"/>
                <a:gd name="T82" fmla="*/ 753816403 w 123"/>
                <a:gd name="T83" fmla="*/ 988634996 h 107"/>
                <a:gd name="T84" fmla="*/ 797304786 w 123"/>
                <a:gd name="T85" fmla="*/ 959557272 h 107"/>
                <a:gd name="T86" fmla="*/ 826298311 w 123"/>
                <a:gd name="T87" fmla="*/ 974096134 h 107"/>
                <a:gd name="T88" fmla="*/ 855291835 w 123"/>
                <a:gd name="T89" fmla="*/ 945018410 h 107"/>
                <a:gd name="T90" fmla="*/ 942268601 w 123"/>
                <a:gd name="T91" fmla="*/ 1003173859 h 107"/>
                <a:gd name="T92" fmla="*/ 985760791 w 123"/>
                <a:gd name="T93" fmla="*/ 945018410 h 107"/>
                <a:gd name="T94" fmla="*/ 1000255649 w 123"/>
                <a:gd name="T95" fmla="*/ 1003173859 h 107"/>
                <a:gd name="T96" fmla="*/ 1174212988 w 123"/>
                <a:gd name="T97" fmla="*/ 1061329307 h 107"/>
                <a:gd name="T98" fmla="*/ 1275688419 w 123"/>
                <a:gd name="T99" fmla="*/ 1206717928 h 107"/>
                <a:gd name="T100" fmla="*/ 1377163851 w 123"/>
                <a:gd name="T101" fmla="*/ 1264873376 h 107"/>
                <a:gd name="T102" fmla="*/ 1594613380 w 123"/>
                <a:gd name="T103" fmla="*/ 1526569081 h 107"/>
                <a:gd name="T104" fmla="*/ 1681590145 w 123"/>
                <a:gd name="T105" fmla="*/ 1555646805 h 107"/>
                <a:gd name="T106" fmla="*/ 1783065577 w 123"/>
                <a:gd name="T107" fmla="*/ 1468413633 h 107"/>
                <a:gd name="T108" fmla="*/ 1638101763 w 123"/>
                <a:gd name="T109" fmla="*/ 1352102736 h 10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23" h="107">
                  <a:moveTo>
                    <a:pt x="67" y="46"/>
                  </a:moveTo>
                  <a:cubicBezTo>
                    <a:pt x="67" y="45"/>
                    <a:pt x="67" y="43"/>
                    <a:pt x="68" y="43"/>
                  </a:cubicBezTo>
                  <a:cubicBezTo>
                    <a:pt x="70" y="44"/>
                    <a:pt x="71" y="45"/>
                    <a:pt x="72" y="46"/>
                  </a:cubicBezTo>
                  <a:cubicBezTo>
                    <a:pt x="72" y="48"/>
                    <a:pt x="71" y="48"/>
                    <a:pt x="70" y="48"/>
                  </a:cubicBezTo>
                  <a:cubicBezTo>
                    <a:pt x="69" y="48"/>
                    <a:pt x="67" y="48"/>
                    <a:pt x="67" y="46"/>
                  </a:cubicBezTo>
                  <a:close/>
                  <a:moveTo>
                    <a:pt x="113" y="93"/>
                  </a:moveTo>
                  <a:cubicBezTo>
                    <a:pt x="111" y="92"/>
                    <a:pt x="110" y="91"/>
                    <a:pt x="110" y="89"/>
                  </a:cubicBezTo>
                  <a:cubicBezTo>
                    <a:pt x="109" y="85"/>
                    <a:pt x="105" y="82"/>
                    <a:pt x="102" y="80"/>
                  </a:cubicBezTo>
                  <a:cubicBezTo>
                    <a:pt x="100" y="79"/>
                    <a:pt x="99" y="78"/>
                    <a:pt x="98" y="77"/>
                  </a:cubicBezTo>
                  <a:cubicBezTo>
                    <a:pt x="96" y="75"/>
                    <a:pt x="95" y="74"/>
                    <a:pt x="94" y="72"/>
                  </a:cubicBezTo>
                  <a:cubicBezTo>
                    <a:pt x="92" y="69"/>
                    <a:pt x="90" y="66"/>
                    <a:pt x="85" y="65"/>
                  </a:cubicBezTo>
                  <a:cubicBezTo>
                    <a:pt x="84" y="65"/>
                    <a:pt x="82" y="64"/>
                    <a:pt x="82" y="63"/>
                  </a:cubicBezTo>
                  <a:cubicBezTo>
                    <a:pt x="79" y="59"/>
                    <a:pt x="76" y="59"/>
                    <a:pt x="72" y="61"/>
                  </a:cubicBezTo>
                  <a:cubicBezTo>
                    <a:pt x="71" y="58"/>
                    <a:pt x="69" y="56"/>
                    <a:pt x="69" y="54"/>
                  </a:cubicBezTo>
                  <a:cubicBezTo>
                    <a:pt x="69" y="52"/>
                    <a:pt x="68" y="51"/>
                    <a:pt x="66" y="51"/>
                  </a:cubicBezTo>
                  <a:cubicBezTo>
                    <a:pt x="63" y="51"/>
                    <a:pt x="65" y="53"/>
                    <a:pt x="65" y="54"/>
                  </a:cubicBezTo>
                  <a:cubicBezTo>
                    <a:pt x="65" y="55"/>
                    <a:pt x="65" y="56"/>
                    <a:pt x="64" y="56"/>
                  </a:cubicBezTo>
                  <a:cubicBezTo>
                    <a:pt x="63" y="56"/>
                    <a:pt x="62" y="55"/>
                    <a:pt x="62" y="54"/>
                  </a:cubicBezTo>
                  <a:cubicBezTo>
                    <a:pt x="61" y="50"/>
                    <a:pt x="56" y="48"/>
                    <a:pt x="56" y="43"/>
                  </a:cubicBezTo>
                  <a:cubicBezTo>
                    <a:pt x="55" y="42"/>
                    <a:pt x="54" y="41"/>
                    <a:pt x="54" y="40"/>
                  </a:cubicBezTo>
                  <a:cubicBezTo>
                    <a:pt x="53" y="32"/>
                    <a:pt x="51" y="25"/>
                    <a:pt x="49" y="17"/>
                  </a:cubicBezTo>
                  <a:cubicBezTo>
                    <a:pt x="47" y="11"/>
                    <a:pt x="44" y="5"/>
                    <a:pt x="40" y="0"/>
                  </a:cubicBezTo>
                  <a:cubicBezTo>
                    <a:pt x="40" y="0"/>
                    <a:pt x="39" y="0"/>
                    <a:pt x="39" y="0"/>
                  </a:cubicBezTo>
                  <a:cubicBezTo>
                    <a:pt x="33" y="8"/>
                    <a:pt x="33" y="8"/>
                    <a:pt x="33" y="8"/>
                  </a:cubicBezTo>
                  <a:cubicBezTo>
                    <a:pt x="20" y="13"/>
                    <a:pt x="20" y="13"/>
                    <a:pt x="20" y="13"/>
                  </a:cubicBezTo>
                  <a:cubicBezTo>
                    <a:pt x="18" y="18"/>
                    <a:pt x="18" y="18"/>
                    <a:pt x="18" y="18"/>
                  </a:cubicBezTo>
                  <a:cubicBezTo>
                    <a:pt x="11" y="17"/>
                    <a:pt x="11" y="17"/>
                    <a:pt x="11" y="17"/>
                  </a:cubicBezTo>
                  <a:cubicBezTo>
                    <a:pt x="8" y="27"/>
                    <a:pt x="8" y="27"/>
                    <a:pt x="8" y="27"/>
                  </a:cubicBezTo>
                  <a:cubicBezTo>
                    <a:pt x="10" y="34"/>
                    <a:pt x="10" y="34"/>
                    <a:pt x="10" y="34"/>
                  </a:cubicBezTo>
                  <a:cubicBezTo>
                    <a:pt x="0" y="54"/>
                    <a:pt x="0" y="54"/>
                    <a:pt x="0" y="54"/>
                  </a:cubicBezTo>
                  <a:cubicBezTo>
                    <a:pt x="2" y="71"/>
                    <a:pt x="2" y="71"/>
                    <a:pt x="2" y="71"/>
                  </a:cubicBezTo>
                  <a:cubicBezTo>
                    <a:pt x="12" y="72"/>
                    <a:pt x="12" y="72"/>
                    <a:pt x="12" y="72"/>
                  </a:cubicBezTo>
                  <a:cubicBezTo>
                    <a:pt x="17" y="67"/>
                    <a:pt x="17" y="67"/>
                    <a:pt x="17" y="67"/>
                  </a:cubicBezTo>
                  <a:cubicBezTo>
                    <a:pt x="20" y="72"/>
                    <a:pt x="20" y="72"/>
                    <a:pt x="20" y="72"/>
                  </a:cubicBezTo>
                  <a:cubicBezTo>
                    <a:pt x="28" y="59"/>
                    <a:pt x="28" y="59"/>
                    <a:pt x="28" y="59"/>
                  </a:cubicBezTo>
                  <a:cubicBezTo>
                    <a:pt x="30" y="63"/>
                    <a:pt x="30" y="63"/>
                    <a:pt x="30" y="63"/>
                  </a:cubicBezTo>
                  <a:cubicBezTo>
                    <a:pt x="34" y="63"/>
                    <a:pt x="34" y="63"/>
                    <a:pt x="34" y="63"/>
                  </a:cubicBezTo>
                  <a:cubicBezTo>
                    <a:pt x="38" y="69"/>
                    <a:pt x="38" y="69"/>
                    <a:pt x="38" y="69"/>
                  </a:cubicBezTo>
                  <a:cubicBezTo>
                    <a:pt x="45" y="67"/>
                    <a:pt x="45" y="67"/>
                    <a:pt x="45" y="67"/>
                  </a:cubicBezTo>
                  <a:cubicBezTo>
                    <a:pt x="48" y="64"/>
                    <a:pt x="48" y="64"/>
                    <a:pt x="48" y="64"/>
                  </a:cubicBezTo>
                  <a:cubicBezTo>
                    <a:pt x="51" y="64"/>
                    <a:pt x="51" y="64"/>
                    <a:pt x="51" y="64"/>
                  </a:cubicBezTo>
                  <a:cubicBezTo>
                    <a:pt x="52" y="68"/>
                    <a:pt x="52" y="68"/>
                    <a:pt x="52" y="68"/>
                  </a:cubicBezTo>
                  <a:cubicBezTo>
                    <a:pt x="55" y="66"/>
                    <a:pt x="55" y="66"/>
                    <a:pt x="55" y="66"/>
                  </a:cubicBezTo>
                  <a:cubicBezTo>
                    <a:pt x="57" y="67"/>
                    <a:pt x="57" y="67"/>
                    <a:pt x="57" y="67"/>
                  </a:cubicBezTo>
                  <a:cubicBezTo>
                    <a:pt x="59" y="65"/>
                    <a:pt x="59" y="65"/>
                    <a:pt x="59" y="65"/>
                  </a:cubicBezTo>
                  <a:cubicBezTo>
                    <a:pt x="65" y="69"/>
                    <a:pt x="65" y="69"/>
                    <a:pt x="65" y="69"/>
                  </a:cubicBezTo>
                  <a:cubicBezTo>
                    <a:pt x="68" y="65"/>
                    <a:pt x="68" y="65"/>
                    <a:pt x="68" y="65"/>
                  </a:cubicBezTo>
                  <a:cubicBezTo>
                    <a:pt x="69" y="69"/>
                    <a:pt x="69" y="69"/>
                    <a:pt x="69" y="69"/>
                  </a:cubicBezTo>
                  <a:cubicBezTo>
                    <a:pt x="81" y="73"/>
                    <a:pt x="81" y="73"/>
                    <a:pt x="81" y="73"/>
                  </a:cubicBezTo>
                  <a:cubicBezTo>
                    <a:pt x="88" y="83"/>
                    <a:pt x="88" y="83"/>
                    <a:pt x="88" y="83"/>
                  </a:cubicBezTo>
                  <a:cubicBezTo>
                    <a:pt x="95" y="87"/>
                    <a:pt x="95" y="87"/>
                    <a:pt x="95" y="87"/>
                  </a:cubicBezTo>
                  <a:cubicBezTo>
                    <a:pt x="110" y="105"/>
                    <a:pt x="110" y="105"/>
                    <a:pt x="110" y="105"/>
                  </a:cubicBezTo>
                  <a:cubicBezTo>
                    <a:pt x="116" y="107"/>
                    <a:pt x="116" y="107"/>
                    <a:pt x="116" y="107"/>
                  </a:cubicBezTo>
                  <a:cubicBezTo>
                    <a:pt x="123" y="101"/>
                    <a:pt x="123" y="101"/>
                    <a:pt x="123" y="101"/>
                  </a:cubicBezTo>
                  <a:cubicBezTo>
                    <a:pt x="120" y="98"/>
                    <a:pt x="117" y="95"/>
                    <a:pt x="113" y="93"/>
                  </a:cubicBezTo>
                  <a:close/>
                </a:path>
              </a:pathLst>
            </a:custGeom>
            <a:grpFill/>
            <a:ln w="7938" cap="rnd">
              <a:solidFill>
                <a:srgbClr val="E7E6E6"/>
              </a:solidFill>
              <a:prstDash val="solid"/>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a:noFill/>
                </a:ln>
                <a:solidFill>
                  <a:prstClr val="black"/>
                </a:solidFill>
                <a:effectLst/>
                <a:uLnTx/>
                <a:uFillTx/>
              </a:endParaRPr>
            </a:p>
          </p:txBody>
        </p:sp>
        <p:sp>
          <p:nvSpPr>
            <p:cNvPr id="84" name="Freeform 50">
              <a:extLst>
                <a:ext uri="{FF2B5EF4-FFF2-40B4-BE49-F238E27FC236}">
                  <a16:creationId xmlns:a16="http://schemas.microsoft.com/office/drawing/2014/main" id="{31DF973B-73D5-A150-F4E0-1CA4A2E5D9A0}"/>
                </a:ext>
              </a:extLst>
            </p:cNvPr>
            <p:cNvSpPr>
              <a:spLocks noEditPoints="1"/>
            </p:cNvSpPr>
            <p:nvPr/>
          </p:nvSpPr>
          <p:spPr bwMode="auto">
            <a:xfrm>
              <a:off x="8174038" y="3657600"/>
              <a:ext cx="195263" cy="185738"/>
            </a:xfrm>
            <a:custGeom>
              <a:avLst/>
              <a:gdLst>
                <a:gd name="T0" fmla="*/ 117268832 w 51"/>
                <a:gd name="T1" fmla="*/ 43106378 h 49"/>
                <a:gd name="T2" fmla="*/ 43976291 w 51"/>
                <a:gd name="T3" fmla="*/ 143685401 h 49"/>
                <a:gd name="T4" fmla="*/ 0 w 51"/>
                <a:gd name="T5" fmla="*/ 100579022 h 49"/>
                <a:gd name="T6" fmla="*/ 87952581 w 51"/>
                <a:gd name="T7" fmla="*/ 14370056 h 49"/>
                <a:gd name="T8" fmla="*/ 117268832 w 51"/>
                <a:gd name="T9" fmla="*/ 43106378 h 49"/>
                <a:gd name="T10" fmla="*/ 351810324 w 51"/>
                <a:gd name="T11" fmla="*/ 359209711 h 49"/>
                <a:gd name="T12" fmla="*/ 351810324 w 51"/>
                <a:gd name="T13" fmla="*/ 402316089 h 49"/>
                <a:gd name="T14" fmla="*/ 293177823 w 51"/>
                <a:gd name="T15" fmla="*/ 574737812 h 49"/>
                <a:gd name="T16" fmla="*/ 249201532 w 51"/>
                <a:gd name="T17" fmla="*/ 660946778 h 49"/>
                <a:gd name="T18" fmla="*/ 249201532 w 51"/>
                <a:gd name="T19" fmla="*/ 704053156 h 49"/>
                <a:gd name="T20" fmla="*/ 747600768 w 51"/>
                <a:gd name="T21" fmla="*/ 704053156 h 49"/>
                <a:gd name="T22" fmla="*/ 747600768 w 51"/>
                <a:gd name="T23" fmla="*/ 402316089 h 49"/>
                <a:gd name="T24" fmla="*/ 381130404 w 51"/>
                <a:gd name="T25" fmla="*/ 402316089 h 49"/>
                <a:gd name="T26" fmla="*/ 351810324 w 51"/>
                <a:gd name="T27" fmla="*/ 359209711 h 4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51" h="49">
                  <a:moveTo>
                    <a:pt x="8" y="3"/>
                  </a:moveTo>
                  <a:cubicBezTo>
                    <a:pt x="6" y="5"/>
                    <a:pt x="7" y="9"/>
                    <a:pt x="3" y="10"/>
                  </a:cubicBezTo>
                  <a:cubicBezTo>
                    <a:pt x="1" y="11"/>
                    <a:pt x="0" y="9"/>
                    <a:pt x="0" y="7"/>
                  </a:cubicBezTo>
                  <a:cubicBezTo>
                    <a:pt x="1" y="5"/>
                    <a:pt x="2" y="2"/>
                    <a:pt x="6" y="1"/>
                  </a:cubicBezTo>
                  <a:cubicBezTo>
                    <a:pt x="7" y="0"/>
                    <a:pt x="8" y="1"/>
                    <a:pt x="8" y="3"/>
                  </a:cubicBezTo>
                  <a:close/>
                  <a:moveTo>
                    <a:pt x="24" y="25"/>
                  </a:moveTo>
                  <a:cubicBezTo>
                    <a:pt x="23" y="26"/>
                    <a:pt x="24" y="27"/>
                    <a:pt x="24" y="28"/>
                  </a:cubicBezTo>
                  <a:cubicBezTo>
                    <a:pt x="25" y="32"/>
                    <a:pt x="24" y="37"/>
                    <a:pt x="20" y="40"/>
                  </a:cubicBezTo>
                  <a:cubicBezTo>
                    <a:pt x="19" y="42"/>
                    <a:pt x="18" y="44"/>
                    <a:pt x="17" y="46"/>
                  </a:cubicBezTo>
                  <a:cubicBezTo>
                    <a:pt x="16" y="48"/>
                    <a:pt x="16" y="48"/>
                    <a:pt x="17" y="49"/>
                  </a:cubicBezTo>
                  <a:cubicBezTo>
                    <a:pt x="51" y="49"/>
                    <a:pt x="51" y="49"/>
                    <a:pt x="51" y="49"/>
                  </a:cubicBezTo>
                  <a:cubicBezTo>
                    <a:pt x="51" y="28"/>
                    <a:pt x="51" y="28"/>
                    <a:pt x="51" y="28"/>
                  </a:cubicBezTo>
                  <a:cubicBezTo>
                    <a:pt x="26" y="28"/>
                    <a:pt x="26" y="28"/>
                    <a:pt x="26" y="28"/>
                  </a:cubicBezTo>
                  <a:lnTo>
                    <a:pt x="24" y="25"/>
                  </a:lnTo>
                  <a:close/>
                </a:path>
              </a:pathLst>
            </a:custGeom>
            <a:grpFill/>
            <a:ln w="7938" cap="rnd">
              <a:solidFill>
                <a:srgbClr val="E7E6E6"/>
              </a:solidFill>
              <a:prstDash val="solid"/>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a:noFill/>
                </a:ln>
                <a:solidFill>
                  <a:prstClr val="black"/>
                </a:solidFill>
                <a:effectLst/>
                <a:uLnTx/>
                <a:uFillTx/>
              </a:endParaRPr>
            </a:p>
          </p:txBody>
        </p:sp>
        <p:sp>
          <p:nvSpPr>
            <p:cNvPr id="85" name="Freeform 51">
              <a:extLst>
                <a:ext uri="{FF2B5EF4-FFF2-40B4-BE49-F238E27FC236}">
                  <a16:creationId xmlns:a16="http://schemas.microsoft.com/office/drawing/2014/main" id="{EE3C3AEA-A159-5978-5D61-ADE7AA417CB9}"/>
                </a:ext>
              </a:extLst>
            </p:cNvPr>
            <p:cNvSpPr>
              <a:spLocks noEditPoints="1"/>
            </p:cNvSpPr>
            <p:nvPr/>
          </p:nvSpPr>
          <p:spPr bwMode="auto">
            <a:xfrm>
              <a:off x="9297987" y="1581150"/>
              <a:ext cx="860425" cy="776288"/>
            </a:xfrm>
            <a:custGeom>
              <a:avLst/>
              <a:gdLst>
                <a:gd name="T0" fmla="*/ 2147483646 w 226"/>
                <a:gd name="T1" fmla="*/ 2147483646 h 204"/>
                <a:gd name="T2" fmla="*/ 2147483646 w 226"/>
                <a:gd name="T3" fmla="*/ 2147483646 h 204"/>
                <a:gd name="T4" fmla="*/ 2147483646 w 226"/>
                <a:gd name="T5" fmla="*/ 2147483646 h 204"/>
                <a:gd name="T6" fmla="*/ 2147483646 w 226"/>
                <a:gd name="T7" fmla="*/ 2147483646 h 204"/>
                <a:gd name="T8" fmla="*/ 2147483646 w 226"/>
                <a:gd name="T9" fmla="*/ 2147483646 h 204"/>
                <a:gd name="T10" fmla="*/ 2147483646 w 226"/>
                <a:gd name="T11" fmla="*/ 2147483646 h 204"/>
                <a:gd name="T12" fmla="*/ 2147483646 w 226"/>
                <a:gd name="T13" fmla="*/ 2147483646 h 204"/>
                <a:gd name="T14" fmla="*/ 2147483646 w 226"/>
                <a:gd name="T15" fmla="*/ 2147483646 h 204"/>
                <a:gd name="T16" fmla="*/ 2147483646 w 226"/>
                <a:gd name="T17" fmla="*/ 2147483646 h 204"/>
                <a:gd name="T18" fmla="*/ 2147483646 w 226"/>
                <a:gd name="T19" fmla="*/ 2147483646 h 204"/>
                <a:gd name="T20" fmla="*/ 2147483646 w 226"/>
                <a:gd name="T21" fmla="*/ 2147483646 h 204"/>
                <a:gd name="T22" fmla="*/ 2147483646 w 226"/>
                <a:gd name="T23" fmla="*/ 2147483646 h 204"/>
                <a:gd name="T24" fmla="*/ 2147483646 w 226"/>
                <a:gd name="T25" fmla="*/ 2147483646 h 204"/>
                <a:gd name="T26" fmla="*/ 2147483646 w 226"/>
                <a:gd name="T27" fmla="*/ 1925913448 h 204"/>
                <a:gd name="T28" fmla="*/ 2147483646 w 226"/>
                <a:gd name="T29" fmla="*/ 1404613224 h 204"/>
                <a:gd name="T30" fmla="*/ 2147483646 w 226"/>
                <a:gd name="T31" fmla="*/ 1115004525 h 204"/>
                <a:gd name="T32" fmla="*/ 2087234955 w 226"/>
                <a:gd name="T33" fmla="*/ 666104573 h 204"/>
                <a:gd name="T34" fmla="*/ 2147483646 w 226"/>
                <a:gd name="T35" fmla="*/ 637145987 h 204"/>
                <a:gd name="T36" fmla="*/ 2147483646 w 226"/>
                <a:gd name="T37" fmla="*/ 781950336 h 204"/>
                <a:gd name="T38" fmla="*/ 2147483646 w 226"/>
                <a:gd name="T39" fmla="*/ 1013638056 h 204"/>
                <a:gd name="T40" fmla="*/ 2147483646 w 226"/>
                <a:gd name="T41" fmla="*/ 1158446211 h 204"/>
                <a:gd name="T42" fmla="*/ 2147483646 w 226"/>
                <a:gd name="T43" fmla="*/ 883313000 h 204"/>
                <a:gd name="T44" fmla="*/ 2147483646 w 226"/>
                <a:gd name="T45" fmla="*/ 695066965 h 204"/>
                <a:gd name="T46" fmla="*/ 2147483646 w 226"/>
                <a:gd name="T47" fmla="*/ 173766741 h 204"/>
                <a:gd name="T48" fmla="*/ 2116226709 w 226"/>
                <a:gd name="T49" fmla="*/ 188246035 h 204"/>
                <a:gd name="T50" fmla="*/ 1884311714 w 226"/>
                <a:gd name="T51" fmla="*/ 72404077 h 204"/>
                <a:gd name="T52" fmla="*/ 1695878639 w 226"/>
                <a:gd name="T53" fmla="*/ 86883371 h 204"/>
                <a:gd name="T54" fmla="*/ 1434975697 w 226"/>
                <a:gd name="T55" fmla="*/ 159287448 h 204"/>
                <a:gd name="T56" fmla="*/ 1290028350 w 226"/>
                <a:gd name="T57" fmla="*/ 246170819 h 204"/>
                <a:gd name="T58" fmla="*/ 956651734 w 226"/>
                <a:gd name="T59" fmla="*/ 188246035 h 204"/>
                <a:gd name="T60" fmla="*/ 768218659 w 226"/>
                <a:gd name="T61" fmla="*/ 144804349 h 204"/>
                <a:gd name="T62" fmla="*/ 492817937 w 226"/>
                <a:gd name="T63" fmla="*/ 57920979 h 204"/>
                <a:gd name="T64" fmla="*/ 159441321 w 226"/>
                <a:gd name="T65" fmla="*/ 14479293 h 204"/>
                <a:gd name="T66" fmla="*/ 57979701 w 226"/>
                <a:gd name="T67" fmla="*/ 72404077 h 204"/>
                <a:gd name="T68" fmla="*/ 0 w 226"/>
                <a:gd name="T69" fmla="*/ 448896147 h 204"/>
                <a:gd name="T70" fmla="*/ 101461621 w 226"/>
                <a:gd name="T71" fmla="*/ 2147483646 h 204"/>
                <a:gd name="T72" fmla="*/ 1797344067 w 226"/>
                <a:gd name="T73" fmla="*/ 2147483646 h 204"/>
                <a:gd name="T74" fmla="*/ 2147483646 w 226"/>
                <a:gd name="T75" fmla="*/ 2147483646 h 204"/>
                <a:gd name="T76" fmla="*/ 2147483646 w 226"/>
                <a:gd name="T77" fmla="*/ 2147483646 h 20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26" h="204">
                  <a:moveTo>
                    <a:pt x="156" y="198"/>
                  </a:moveTo>
                  <a:cubicBezTo>
                    <a:pt x="174" y="198"/>
                    <a:pt x="174" y="198"/>
                    <a:pt x="174" y="198"/>
                  </a:cubicBezTo>
                  <a:cubicBezTo>
                    <a:pt x="169" y="204"/>
                    <a:pt x="169" y="204"/>
                    <a:pt x="169" y="204"/>
                  </a:cubicBezTo>
                  <a:cubicBezTo>
                    <a:pt x="164" y="204"/>
                    <a:pt x="164" y="204"/>
                    <a:pt x="164" y="204"/>
                  </a:cubicBezTo>
                  <a:lnTo>
                    <a:pt x="156" y="198"/>
                  </a:lnTo>
                  <a:close/>
                  <a:moveTo>
                    <a:pt x="225" y="198"/>
                  </a:moveTo>
                  <a:cubicBezTo>
                    <a:pt x="221" y="194"/>
                    <a:pt x="216" y="193"/>
                    <a:pt x="213" y="187"/>
                  </a:cubicBezTo>
                  <a:cubicBezTo>
                    <a:pt x="213" y="186"/>
                    <a:pt x="211" y="186"/>
                    <a:pt x="210" y="186"/>
                  </a:cubicBezTo>
                  <a:cubicBezTo>
                    <a:pt x="206" y="186"/>
                    <a:pt x="204" y="183"/>
                    <a:pt x="203" y="179"/>
                  </a:cubicBezTo>
                  <a:cubicBezTo>
                    <a:pt x="203" y="178"/>
                    <a:pt x="203" y="177"/>
                    <a:pt x="202" y="176"/>
                  </a:cubicBezTo>
                  <a:cubicBezTo>
                    <a:pt x="194" y="183"/>
                    <a:pt x="194" y="183"/>
                    <a:pt x="194" y="183"/>
                  </a:cubicBezTo>
                  <a:cubicBezTo>
                    <a:pt x="189" y="181"/>
                    <a:pt x="189" y="181"/>
                    <a:pt x="189" y="181"/>
                  </a:cubicBezTo>
                  <a:cubicBezTo>
                    <a:pt x="184" y="192"/>
                    <a:pt x="184" y="192"/>
                    <a:pt x="184" y="192"/>
                  </a:cubicBezTo>
                  <a:cubicBezTo>
                    <a:pt x="177" y="193"/>
                    <a:pt x="177" y="193"/>
                    <a:pt x="177" y="193"/>
                  </a:cubicBezTo>
                  <a:cubicBezTo>
                    <a:pt x="174" y="196"/>
                    <a:pt x="174" y="196"/>
                    <a:pt x="174" y="196"/>
                  </a:cubicBezTo>
                  <a:cubicBezTo>
                    <a:pt x="174" y="198"/>
                    <a:pt x="174" y="198"/>
                    <a:pt x="174" y="198"/>
                  </a:cubicBezTo>
                  <a:cubicBezTo>
                    <a:pt x="226" y="198"/>
                    <a:pt x="226" y="198"/>
                    <a:pt x="226" y="198"/>
                  </a:cubicBezTo>
                  <a:cubicBezTo>
                    <a:pt x="226" y="198"/>
                    <a:pt x="225" y="198"/>
                    <a:pt x="225" y="198"/>
                  </a:cubicBezTo>
                  <a:close/>
                  <a:moveTo>
                    <a:pt x="177" y="193"/>
                  </a:moveTo>
                  <a:cubicBezTo>
                    <a:pt x="184" y="192"/>
                    <a:pt x="184" y="192"/>
                    <a:pt x="184" y="192"/>
                  </a:cubicBezTo>
                  <a:cubicBezTo>
                    <a:pt x="189" y="181"/>
                    <a:pt x="189" y="181"/>
                    <a:pt x="189" y="181"/>
                  </a:cubicBezTo>
                  <a:cubicBezTo>
                    <a:pt x="194" y="183"/>
                    <a:pt x="194" y="183"/>
                    <a:pt x="194" y="183"/>
                  </a:cubicBezTo>
                  <a:cubicBezTo>
                    <a:pt x="202" y="176"/>
                    <a:pt x="202" y="176"/>
                    <a:pt x="202" y="176"/>
                  </a:cubicBezTo>
                  <a:cubicBezTo>
                    <a:pt x="202" y="174"/>
                    <a:pt x="202" y="173"/>
                    <a:pt x="201" y="171"/>
                  </a:cubicBezTo>
                  <a:cubicBezTo>
                    <a:pt x="199" y="167"/>
                    <a:pt x="201" y="163"/>
                    <a:pt x="205" y="161"/>
                  </a:cubicBezTo>
                  <a:cubicBezTo>
                    <a:pt x="203" y="160"/>
                    <a:pt x="202" y="158"/>
                    <a:pt x="200" y="157"/>
                  </a:cubicBezTo>
                  <a:cubicBezTo>
                    <a:pt x="198" y="155"/>
                    <a:pt x="194" y="152"/>
                    <a:pt x="194" y="149"/>
                  </a:cubicBezTo>
                  <a:cubicBezTo>
                    <a:pt x="193" y="143"/>
                    <a:pt x="190" y="138"/>
                    <a:pt x="188" y="133"/>
                  </a:cubicBezTo>
                  <a:cubicBezTo>
                    <a:pt x="186" y="129"/>
                    <a:pt x="182" y="124"/>
                    <a:pt x="180" y="120"/>
                  </a:cubicBezTo>
                  <a:cubicBezTo>
                    <a:pt x="176" y="112"/>
                    <a:pt x="172" y="105"/>
                    <a:pt x="170" y="97"/>
                  </a:cubicBezTo>
                  <a:cubicBezTo>
                    <a:pt x="169" y="92"/>
                    <a:pt x="165" y="89"/>
                    <a:pt x="165" y="84"/>
                  </a:cubicBezTo>
                  <a:cubicBezTo>
                    <a:pt x="165" y="81"/>
                    <a:pt x="164" y="79"/>
                    <a:pt x="162" y="77"/>
                  </a:cubicBezTo>
                  <a:cubicBezTo>
                    <a:pt x="157" y="73"/>
                    <a:pt x="154" y="68"/>
                    <a:pt x="151" y="62"/>
                  </a:cubicBezTo>
                  <a:cubicBezTo>
                    <a:pt x="148" y="57"/>
                    <a:pt x="149" y="51"/>
                    <a:pt x="144" y="46"/>
                  </a:cubicBezTo>
                  <a:cubicBezTo>
                    <a:pt x="143" y="44"/>
                    <a:pt x="143" y="41"/>
                    <a:pt x="146" y="40"/>
                  </a:cubicBezTo>
                  <a:cubicBezTo>
                    <a:pt x="149" y="39"/>
                    <a:pt x="149" y="42"/>
                    <a:pt x="150" y="44"/>
                  </a:cubicBezTo>
                  <a:cubicBezTo>
                    <a:pt x="150" y="44"/>
                    <a:pt x="151" y="45"/>
                    <a:pt x="150" y="46"/>
                  </a:cubicBezTo>
                  <a:cubicBezTo>
                    <a:pt x="150" y="49"/>
                    <a:pt x="152" y="52"/>
                    <a:pt x="154" y="54"/>
                  </a:cubicBezTo>
                  <a:cubicBezTo>
                    <a:pt x="156" y="56"/>
                    <a:pt x="159" y="57"/>
                    <a:pt x="158" y="60"/>
                  </a:cubicBezTo>
                  <a:cubicBezTo>
                    <a:pt x="157" y="65"/>
                    <a:pt x="160" y="67"/>
                    <a:pt x="163" y="70"/>
                  </a:cubicBezTo>
                  <a:cubicBezTo>
                    <a:pt x="165" y="72"/>
                    <a:pt x="167" y="74"/>
                    <a:pt x="168" y="77"/>
                  </a:cubicBezTo>
                  <a:cubicBezTo>
                    <a:pt x="171" y="82"/>
                    <a:pt x="177" y="83"/>
                    <a:pt x="180" y="80"/>
                  </a:cubicBezTo>
                  <a:cubicBezTo>
                    <a:pt x="181" y="79"/>
                    <a:pt x="181" y="78"/>
                    <a:pt x="181" y="77"/>
                  </a:cubicBezTo>
                  <a:cubicBezTo>
                    <a:pt x="182" y="72"/>
                    <a:pt x="182" y="66"/>
                    <a:pt x="184" y="61"/>
                  </a:cubicBezTo>
                  <a:cubicBezTo>
                    <a:pt x="186" y="57"/>
                    <a:pt x="187" y="52"/>
                    <a:pt x="189" y="48"/>
                  </a:cubicBezTo>
                  <a:cubicBezTo>
                    <a:pt x="189" y="48"/>
                    <a:pt x="189" y="48"/>
                    <a:pt x="189" y="48"/>
                  </a:cubicBezTo>
                  <a:cubicBezTo>
                    <a:pt x="186" y="40"/>
                    <a:pt x="180" y="17"/>
                    <a:pt x="176" y="7"/>
                  </a:cubicBezTo>
                  <a:cubicBezTo>
                    <a:pt x="172" y="8"/>
                    <a:pt x="168" y="14"/>
                    <a:pt x="163" y="12"/>
                  </a:cubicBezTo>
                  <a:cubicBezTo>
                    <a:pt x="162" y="11"/>
                    <a:pt x="161" y="12"/>
                    <a:pt x="160" y="12"/>
                  </a:cubicBezTo>
                  <a:cubicBezTo>
                    <a:pt x="155" y="14"/>
                    <a:pt x="151" y="18"/>
                    <a:pt x="146" y="13"/>
                  </a:cubicBezTo>
                  <a:cubicBezTo>
                    <a:pt x="145" y="11"/>
                    <a:pt x="143" y="10"/>
                    <a:pt x="141" y="10"/>
                  </a:cubicBezTo>
                  <a:cubicBezTo>
                    <a:pt x="138" y="7"/>
                    <a:pt x="136" y="2"/>
                    <a:pt x="130" y="5"/>
                  </a:cubicBezTo>
                  <a:cubicBezTo>
                    <a:pt x="128" y="6"/>
                    <a:pt x="126" y="6"/>
                    <a:pt x="124" y="5"/>
                  </a:cubicBezTo>
                  <a:cubicBezTo>
                    <a:pt x="122" y="3"/>
                    <a:pt x="119" y="1"/>
                    <a:pt x="117" y="6"/>
                  </a:cubicBezTo>
                  <a:cubicBezTo>
                    <a:pt x="116" y="7"/>
                    <a:pt x="114" y="7"/>
                    <a:pt x="112" y="6"/>
                  </a:cubicBezTo>
                  <a:cubicBezTo>
                    <a:pt x="107" y="6"/>
                    <a:pt x="103" y="8"/>
                    <a:pt x="99" y="11"/>
                  </a:cubicBezTo>
                  <a:cubicBezTo>
                    <a:pt x="96" y="11"/>
                    <a:pt x="95" y="12"/>
                    <a:pt x="94" y="14"/>
                  </a:cubicBezTo>
                  <a:cubicBezTo>
                    <a:pt x="92" y="15"/>
                    <a:pt x="91" y="17"/>
                    <a:pt x="89" y="17"/>
                  </a:cubicBezTo>
                  <a:cubicBezTo>
                    <a:pt x="86" y="18"/>
                    <a:pt x="83" y="21"/>
                    <a:pt x="80" y="18"/>
                  </a:cubicBezTo>
                  <a:cubicBezTo>
                    <a:pt x="76" y="15"/>
                    <a:pt x="72" y="13"/>
                    <a:pt x="66" y="13"/>
                  </a:cubicBezTo>
                  <a:cubicBezTo>
                    <a:pt x="62" y="13"/>
                    <a:pt x="59" y="10"/>
                    <a:pt x="54" y="11"/>
                  </a:cubicBezTo>
                  <a:cubicBezTo>
                    <a:pt x="54" y="11"/>
                    <a:pt x="53" y="10"/>
                    <a:pt x="53" y="10"/>
                  </a:cubicBezTo>
                  <a:cubicBezTo>
                    <a:pt x="51" y="6"/>
                    <a:pt x="46" y="7"/>
                    <a:pt x="43" y="6"/>
                  </a:cubicBezTo>
                  <a:cubicBezTo>
                    <a:pt x="40" y="5"/>
                    <a:pt x="37" y="5"/>
                    <a:pt x="34" y="4"/>
                  </a:cubicBezTo>
                  <a:cubicBezTo>
                    <a:pt x="29" y="3"/>
                    <a:pt x="24" y="0"/>
                    <a:pt x="18" y="4"/>
                  </a:cubicBezTo>
                  <a:cubicBezTo>
                    <a:pt x="14" y="7"/>
                    <a:pt x="12" y="4"/>
                    <a:pt x="11" y="1"/>
                  </a:cubicBezTo>
                  <a:cubicBezTo>
                    <a:pt x="10" y="1"/>
                    <a:pt x="10" y="0"/>
                    <a:pt x="10" y="0"/>
                  </a:cubicBezTo>
                  <a:cubicBezTo>
                    <a:pt x="4" y="5"/>
                    <a:pt x="4" y="5"/>
                    <a:pt x="4" y="5"/>
                  </a:cubicBezTo>
                  <a:cubicBezTo>
                    <a:pt x="7" y="19"/>
                    <a:pt x="7" y="19"/>
                    <a:pt x="7" y="19"/>
                  </a:cubicBezTo>
                  <a:cubicBezTo>
                    <a:pt x="0" y="31"/>
                    <a:pt x="0" y="31"/>
                    <a:pt x="0" y="31"/>
                  </a:cubicBezTo>
                  <a:cubicBezTo>
                    <a:pt x="7" y="49"/>
                    <a:pt x="7" y="49"/>
                    <a:pt x="7" y="49"/>
                  </a:cubicBezTo>
                  <a:cubicBezTo>
                    <a:pt x="7" y="198"/>
                    <a:pt x="7" y="198"/>
                    <a:pt x="7" y="198"/>
                  </a:cubicBezTo>
                  <a:cubicBezTo>
                    <a:pt x="122" y="198"/>
                    <a:pt x="122" y="198"/>
                    <a:pt x="122" y="198"/>
                  </a:cubicBezTo>
                  <a:cubicBezTo>
                    <a:pt x="124" y="195"/>
                    <a:pt x="124" y="195"/>
                    <a:pt x="124" y="195"/>
                  </a:cubicBezTo>
                  <a:cubicBezTo>
                    <a:pt x="125" y="198"/>
                    <a:pt x="125" y="198"/>
                    <a:pt x="125" y="198"/>
                  </a:cubicBezTo>
                  <a:cubicBezTo>
                    <a:pt x="156" y="198"/>
                    <a:pt x="156" y="198"/>
                    <a:pt x="156" y="198"/>
                  </a:cubicBezTo>
                  <a:cubicBezTo>
                    <a:pt x="174" y="198"/>
                    <a:pt x="174" y="198"/>
                    <a:pt x="174" y="198"/>
                  </a:cubicBezTo>
                  <a:cubicBezTo>
                    <a:pt x="174" y="196"/>
                    <a:pt x="174" y="196"/>
                    <a:pt x="174" y="196"/>
                  </a:cubicBezTo>
                  <a:lnTo>
                    <a:pt x="177" y="193"/>
                  </a:lnTo>
                  <a:close/>
                </a:path>
              </a:pathLst>
            </a:custGeom>
            <a:grpFill/>
            <a:ln w="7938" cap="rnd">
              <a:solidFill>
                <a:srgbClr val="E7E6E6"/>
              </a:solidFill>
              <a:prstDash val="solid"/>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a:noFill/>
                </a:ln>
                <a:solidFill>
                  <a:prstClr val="black"/>
                </a:solidFill>
                <a:effectLst/>
                <a:uLnTx/>
                <a:uFillTx/>
              </a:endParaRPr>
            </a:p>
          </p:txBody>
        </p:sp>
        <p:sp>
          <p:nvSpPr>
            <p:cNvPr id="86" name="Freeform 52">
              <a:extLst>
                <a:ext uri="{FF2B5EF4-FFF2-40B4-BE49-F238E27FC236}">
                  <a16:creationId xmlns:a16="http://schemas.microsoft.com/office/drawing/2014/main" id="{59A7C69B-EEE3-DC12-029C-29594F42D051}"/>
                </a:ext>
              </a:extLst>
            </p:cNvPr>
            <p:cNvSpPr>
              <a:spLocks/>
            </p:cNvSpPr>
            <p:nvPr/>
          </p:nvSpPr>
          <p:spPr bwMode="auto">
            <a:xfrm>
              <a:off x="10498137" y="3021013"/>
              <a:ext cx="120650" cy="125413"/>
            </a:xfrm>
            <a:custGeom>
              <a:avLst/>
              <a:gdLst>
                <a:gd name="T0" fmla="*/ 156366170 w 32"/>
                <a:gd name="T1" fmla="*/ 57773589 h 33"/>
                <a:gd name="T2" fmla="*/ 0 w 32"/>
                <a:gd name="T3" fmla="*/ 245532051 h 33"/>
                <a:gd name="T4" fmla="*/ 0 w 32"/>
                <a:gd name="T5" fmla="*/ 462177308 h 33"/>
                <a:gd name="T6" fmla="*/ 99506088 w 32"/>
                <a:gd name="T7" fmla="*/ 476618805 h 33"/>
                <a:gd name="T8" fmla="*/ 199012175 w 32"/>
                <a:gd name="T9" fmla="*/ 433290514 h 33"/>
                <a:gd name="T10" fmla="*/ 298522033 w 32"/>
                <a:gd name="T11" fmla="*/ 447732011 h 33"/>
                <a:gd name="T12" fmla="*/ 383810272 w 32"/>
                <a:gd name="T13" fmla="*/ 332188634 h 33"/>
                <a:gd name="T14" fmla="*/ 312736111 w 32"/>
                <a:gd name="T15" fmla="*/ 332188634 h 33"/>
                <a:gd name="T16" fmla="*/ 255876028 w 32"/>
                <a:gd name="T17" fmla="*/ 317747137 h 33"/>
                <a:gd name="T18" fmla="*/ 298522033 w 32"/>
                <a:gd name="T19" fmla="*/ 274415045 h 33"/>
                <a:gd name="T20" fmla="*/ 412242198 w 32"/>
                <a:gd name="T21" fmla="*/ 202203760 h 33"/>
                <a:gd name="T22" fmla="*/ 341168038 w 32"/>
                <a:gd name="T23" fmla="*/ 14441497 h 33"/>
                <a:gd name="T24" fmla="*/ 341168038 w 32"/>
                <a:gd name="T25" fmla="*/ 0 h 33"/>
                <a:gd name="T26" fmla="*/ 241658180 w 32"/>
                <a:gd name="T27" fmla="*/ 86656583 h 33"/>
                <a:gd name="T28" fmla="*/ 156366170 w 32"/>
                <a:gd name="T29" fmla="*/ 57773589 h 3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32" h="33">
                  <a:moveTo>
                    <a:pt x="11" y="4"/>
                  </a:moveTo>
                  <a:cubicBezTo>
                    <a:pt x="0" y="17"/>
                    <a:pt x="0" y="17"/>
                    <a:pt x="0" y="17"/>
                  </a:cubicBezTo>
                  <a:cubicBezTo>
                    <a:pt x="0" y="32"/>
                    <a:pt x="0" y="32"/>
                    <a:pt x="0" y="32"/>
                  </a:cubicBezTo>
                  <a:cubicBezTo>
                    <a:pt x="7" y="33"/>
                    <a:pt x="7" y="33"/>
                    <a:pt x="7" y="33"/>
                  </a:cubicBezTo>
                  <a:cubicBezTo>
                    <a:pt x="14" y="30"/>
                    <a:pt x="14" y="30"/>
                    <a:pt x="14" y="30"/>
                  </a:cubicBezTo>
                  <a:cubicBezTo>
                    <a:pt x="21" y="31"/>
                    <a:pt x="21" y="31"/>
                    <a:pt x="21" y="31"/>
                  </a:cubicBezTo>
                  <a:cubicBezTo>
                    <a:pt x="27" y="23"/>
                    <a:pt x="27" y="23"/>
                    <a:pt x="27" y="23"/>
                  </a:cubicBezTo>
                  <a:cubicBezTo>
                    <a:pt x="25" y="22"/>
                    <a:pt x="24" y="23"/>
                    <a:pt x="22" y="23"/>
                  </a:cubicBezTo>
                  <a:cubicBezTo>
                    <a:pt x="21" y="23"/>
                    <a:pt x="19" y="24"/>
                    <a:pt x="18" y="22"/>
                  </a:cubicBezTo>
                  <a:cubicBezTo>
                    <a:pt x="18" y="20"/>
                    <a:pt x="20" y="19"/>
                    <a:pt x="21" y="19"/>
                  </a:cubicBezTo>
                  <a:cubicBezTo>
                    <a:pt x="25" y="18"/>
                    <a:pt x="27" y="16"/>
                    <a:pt x="29" y="14"/>
                  </a:cubicBezTo>
                  <a:cubicBezTo>
                    <a:pt x="32" y="8"/>
                    <a:pt x="30" y="3"/>
                    <a:pt x="24" y="1"/>
                  </a:cubicBezTo>
                  <a:cubicBezTo>
                    <a:pt x="24" y="0"/>
                    <a:pt x="24" y="0"/>
                    <a:pt x="24" y="0"/>
                  </a:cubicBezTo>
                  <a:cubicBezTo>
                    <a:pt x="17" y="6"/>
                    <a:pt x="17" y="6"/>
                    <a:pt x="17" y="6"/>
                  </a:cubicBezTo>
                  <a:lnTo>
                    <a:pt x="11" y="4"/>
                  </a:lnTo>
                  <a:close/>
                </a:path>
              </a:pathLst>
            </a:custGeom>
            <a:grpFill/>
            <a:ln w="7938" cap="rnd">
              <a:solidFill>
                <a:srgbClr val="E7E6E6"/>
              </a:solidFill>
              <a:prstDash val="solid"/>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a:noFill/>
                </a:ln>
                <a:solidFill>
                  <a:prstClr val="black"/>
                </a:solidFill>
                <a:effectLst/>
                <a:uLnTx/>
                <a:uFillTx/>
              </a:endParaRPr>
            </a:p>
          </p:txBody>
        </p:sp>
        <p:sp>
          <p:nvSpPr>
            <p:cNvPr id="87" name="Freeform 53">
              <a:extLst>
                <a:ext uri="{FF2B5EF4-FFF2-40B4-BE49-F238E27FC236}">
                  <a16:creationId xmlns:a16="http://schemas.microsoft.com/office/drawing/2014/main" id="{C4259AD6-5CD0-A4A0-0B3B-2AB88BB90560}"/>
                </a:ext>
              </a:extLst>
            </p:cNvPr>
            <p:cNvSpPr>
              <a:spLocks/>
            </p:cNvSpPr>
            <p:nvPr/>
          </p:nvSpPr>
          <p:spPr bwMode="auto">
            <a:xfrm>
              <a:off x="8353425" y="3657600"/>
              <a:ext cx="525463" cy="612775"/>
            </a:xfrm>
            <a:custGeom>
              <a:avLst/>
              <a:gdLst>
                <a:gd name="T0" fmla="*/ 1681839524 w 138"/>
                <a:gd name="T1" fmla="*/ 0 h 161"/>
                <a:gd name="T2" fmla="*/ 1435363108 w 138"/>
                <a:gd name="T3" fmla="*/ 217291537 h 161"/>
                <a:gd name="T4" fmla="*/ 1304873129 w 138"/>
                <a:gd name="T5" fmla="*/ 391125529 h 161"/>
                <a:gd name="T6" fmla="*/ 1217882349 w 138"/>
                <a:gd name="T7" fmla="*/ 463554772 h 161"/>
                <a:gd name="T8" fmla="*/ 913410810 w 138"/>
                <a:gd name="T9" fmla="*/ 405611377 h 161"/>
                <a:gd name="T10" fmla="*/ 521948490 w 138"/>
                <a:gd name="T11" fmla="*/ 478040621 h 161"/>
                <a:gd name="T12" fmla="*/ 565443880 w 138"/>
                <a:gd name="T13" fmla="*/ 622899109 h 161"/>
                <a:gd name="T14" fmla="*/ 536448223 w 138"/>
                <a:gd name="T15" fmla="*/ 666360461 h 161"/>
                <a:gd name="T16" fmla="*/ 884415152 w 138"/>
                <a:gd name="T17" fmla="*/ 753275554 h 161"/>
                <a:gd name="T18" fmla="*/ 739429249 w 138"/>
                <a:gd name="T19" fmla="*/ 956081242 h 161"/>
                <a:gd name="T20" fmla="*/ 797424372 w 138"/>
                <a:gd name="T21" fmla="*/ 1042996335 h 161"/>
                <a:gd name="T22" fmla="*/ 869915420 w 138"/>
                <a:gd name="T23" fmla="*/ 1100939730 h 161"/>
                <a:gd name="T24" fmla="*/ 884415152 w 138"/>
                <a:gd name="T25" fmla="*/ 1231316175 h 161"/>
                <a:gd name="T26" fmla="*/ 898914885 w 138"/>
                <a:gd name="T27" fmla="*/ 1361688814 h 161"/>
                <a:gd name="T28" fmla="*/ 811920297 w 138"/>
                <a:gd name="T29" fmla="*/ 1550008653 h 161"/>
                <a:gd name="T30" fmla="*/ 826420029 w 138"/>
                <a:gd name="T31" fmla="*/ 1607952048 h 161"/>
                <a:gd name="T32" fmla="*/ 739429249 w 138"/>
                <a:gd name="T33" fmla="*/ 1651409595 h 161"/>
                <a:gd name="T34" fmla="*/ 623439003 w 138"/>
                <a:gd name="T35" fmla="*/ 1636923746 h 161"/>
                <a:gd name="T36" fmla="*/ 420457977 w 138"/>
                <a:gd name="T37" fmla="*/ 1477579410 h 161"/>
                <a:gd name="T38" fmla="*/ 362466662 w 138"/>
                <a:gd name="T39" fmla="*/ 1550008653 h 161"/>
                <a:gd name="T40" fmla="*/ 275472074 w 138"/>
                <a:gd name="T41" fmla="*/ 1607952048 h 161"/>
                <a:gd name="T42" fmla="*/ 159485636 w 138"/>
                <a:gd name="T43" fmla="*/ 1665895443 h 161"/>
                <a:gd name="T44" fmla="*/ 101490513 w 138"/>
                <a:gd name="T45" fmla="*/ 1738328493 h 161"/>
                <a:gd name="T46" fmla="*/ 130486171 w 138"/>
                <a:gd name="T47" fmla="*/ 1825243586 h 161"/>
                <a:gd name="T48" fmla="*/ 202981026 w 138"/>
                <a:gd name="T49" fmla="*/ 1941130376 h 161"/>
                <a:gd name="T50" fmla="*/ 144985903 w 138"/>
                <a:gd name="T51" fmla="*/ 1984591728 h 161"/>
                <a:gd name="T52" fmla="*/ 0 w 138"/>
                <a:gd name="T53" fmla="*/ 2028049275 h 161"/>
                <a:gd name="T54" fmla="*/ 115990246 w 138"/>
                <a:gd name="T55" fmla="*/ 2129450216 h 161"/>
                <a:gd name="T56" fmla="*/ 202981026 w 138"/>
                <a:gd name="T57" fmla="*/ 2147483646 h 161"/>
                <a:gd name="T58" fmla="*/ 231976684 w 138"/>
                <a:gd name="T59" fmla="*/ 2147483646 h 161"/>
                <a:gd name="T60" fmla="*/ 405962052 w 138"/>
                <a:gd name="T61" fmla="*/ 2147483646 h 161"/>
                <a:gd name="T62" fmla="*/ 449457442 w 138"/>
                <a:gd name="T63" fmla="*/ 2147483646 h 161"/>
                <a:gd name="T64" fmla="*/ 536448223 w 138"/>
                <a:gd name="T65" fmla="*/ 2147483646 h 161"/>
                <a:gd name="T66" fmla="*/ 695933859 w 138"/>
                <a:gd name="T67" fmla="*/ 2147483646 h 161"/>
                <a:gd name="T68" fmla="*/ 724929516 w 138"/>
                <a:gd name="T69" fmla="*/ 2147483646 h 161"/>
                <a:gd name="T70" fmla="*/ 884415152 w 138"/>
                <a:gd name="T71" fmla="*/ 2147483646 h 161"/>
                <a:gd name="T72" fmla="*/ 1087396178 w 138"/>
                <a:gd name="T73" fmla="*/ 2129450216 h 161"/>
                <a:gd name="T74" fmla="*/ 1159887226 w 138"/>
                <a:gd name="T75" fmla="*/ 2085992670 h 161"/>
                <a:gd name="T76" fmla="*/ 1275877472 w 138"/>
                <a:gd name="T77" fmla="*/ 2028049275 h 161"/>
                <a:gd name="T78" fmla="*/ 1348368520 w 138"/>
                <a:gd name="T79" fmla="*/ 1665895443 h 161"/>
                <a:gd name="T80" fmla="*/ 1348368520 w 138"/>
                <a:gd name="T81" fmla="*/ 1550008653 h 161"/>
                <a:gd name="T82" fmla="*/ 1522353888 w 138"/>
                <a:gd name="T83" fmla="*/ 1347202965 h 161"/>
                <a:gd name="T84" fmla="*/ 1696335449 w 138"/>
                <a:gd name="T85" fmla="*/ 1202344477 h 161"/>
                <a:gd name="T86" fmla="*/ 1754330572 w 138"/>
                <a:gd name="T87" fmla="*/ 985052940 h 161"/>
                <a:gd name="T88" fmla="*/ 1783326229 w 138"/>
                <a:gd name="T89" fmla="*/ 709818007 h 161"/>
                <a:gd name="T90" fmla="*/ 1855821085 w 138"/>
                <a:gd name="T91" fmla="*/ 362150025 h 161"/>
                <a:gd name="T92" fmla="*/ 2000806988 w 138"/>
                <a:gd name="T93" fmla="*/ 72429244 h 161"/>
                <a:gd name="T94" fmla="*/ 1942811865 w 138"/>
                <a:gd name="T95" fmla="*/ 14485849 h 161"/>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138" h="161">
                  <a:moveTo>
                    <a:pt x="129" y="4"/>
                  </a:moveTo>
                  <a:cubicBezTo>
                    <a:pt x="116" y="0"/>
                    <a:pt x="116" y="0"/>
                    <a:pt x="116" y="0"/>
                  </a:cubicBezTo>
                  <a:cubicBezTo>
                    <a:pt x="100" y="3"/>
                    <a:pt x="100" y="3"/>
                    <a:pt x="100" y="3"/>
                  </a:cubicBezTo>
                  <a:cubicBezTo>
                    <a:pt x="99" y="15"/>
                    <a:pt x="99" y="15"/>
                    <a:pt x="99" y="15"/>
                  </a:cubicBezTo>
                  <a:cubicBezTo>
                    <a:pt x="94" y="25"/>
                    <a:pt x="94" y="25"/>
                    <a:pt x="94" y="25"/>
                  </a:cubicBezTo>
                  <a:cubicBezTo>
                    <a:pt x="90" y="27"/>
                    <a:pt x="90" y="27"/>
                    <a:pt x="90" y="27"/>
                  </a:cubicBezTo>
                  <a:cubicBezTo>
                    <a:pt x="90" y="37"/>
                    <a:pt x="90" y="37"/>
                    <a:pt x="90" y="37"/>
                  </a:cubicBezTo>
                  <a:cubicBezTo>
                    <a:pt x="84" y="32"/>
                    <a:pt x="84" y="32"/>
                    <a:pt x="84" y="32"/>
                  </a:cubicBezTo>
                  <a:cubicBezTo>
                    <a:pt x="72" y="32"/>
                    <a:pt x="72" y="32"/>
                    <a:pt x="72" y="32"/>
                  </a:cubicBezTo>
                  <a:cubicBezTo>
                    <a:pt x="63" y="28"/>
                    <a:pt x="63" y="28"/>
                    <a:pt x="63" y="28"/>
                  </a:cubicBezTo>
                  <a:cubicBezTo>
                    <a:pt x="39" y="28"/>
                    <a:pt x="39" y="28"/>
                    <a:pt x="39" y="28"/>
                  </a:cubicBezTo>
                  <a:cubicBezTo>
                    <a:pt x="36" y="33"/>
                    <a:pt x="36" y="33"/>
                    <a:pt x="36" y="33"/>
                  </a:cubicBezTo>
                  <a:cubicBezTo>
                    <a:pt x="36" y="39"/>
                    <a:pt x="36" y="39"/>
                    <a:pt x="36" y="39"/>
                  </a:cubicBezTo>
                  <a:cubicBezTo>
                    <a:pt x="39" y="43"/>
                    <a:pt x="39" y="43"/>
                    <a:pt x="39" y="43"/>
                  </a:cubicBezTo>
                  <a:cubicBezTo>
                    <a:pt x="37" y="44"/>
                    <a:pt x="37" y="44"/>
                    <a:pt x="37" y="44"/>
                  </a:cubicBezTo>
                  <a:cubicBezTo>
                    <a:pt x="37" y="46"/>
                    <a:pt x="37" y="46"/>
                    <a:pt x="37" y="46"/>
                  </a:cubicBezTo>
                  <a:cubicBezTo>
                    <a:pt x="57" y="42"/>
                    <a:pt x="57" y="42"/>
                    <a:pt x="57" y="42"/>
                  </a:cubicBezTo>
                  <a:cubicBezTo>
                    <a:pt x="61" y="52"/>
                    <a:pt x="61" y="52"/>
                    <a:pt x="61" y="52"/>
                  </a:cubicBezTo>
                  <a:cubicBezTo>
                    <a:pt x="52" y="60"/>
                    <a:pt x="52" y="60"/>
                    <a:pt x="52" y="60"/>
                  </a:cubicBezTo>
                  <a:cubicBezTo>
                    <a:pt x="51" y="66"/>
                    <a:pt x="51" y="66"/>
                    <a:pt x="51" y="66"/>
                  </a:cubicBezTo>
                  <a:cubicBezTo>
                    <a:pt x="50" y="72"/>
                    <a:pt x="50" y="72"/>
                    <a:pt x="50" y="72"/>
                  </a:cubicBezTo>
                  <a:cubicBezTo>
                    <a:pt x="55" y="72"/>
                    <a:pt x="55" y="72"/>
                    <a:pt x="55" y="72"/>
                  </a:cubicBezTo>
                  <a:cubicBezTo>
                    <a:pt x="56" y="76"/>
                    <a:pt x="56" y="76"/>
                    <a:pt x="56" y="76"/>
                  </a:cubicBezTo>
                  <a:cubicBezTo>
                    <a:pt x="60" y="76"/>
                    <a:pt x="60" y="76"/>
                    <a:pt x="60" y="76"/>
                  </a:cubicBezTo>
                  <a:cubicBezTo>
                    <a:pt x="62" y="80"/>
                    <a:pt x="62" y="80"/>
                    <a:pt x="62" y="80"/>
                  </a:cubicBezTo>
                  <a:cubicBezTo>
                    <a:pt x="62" y="80"/>
                    <a:pt x="61" y="85"/>
                    <a:pt x="61" y="85"/>
                  </a:cubicBezTo>
                  <a:cubicBezTo>
                    <a:pt x="61" y="85"/>
                    <a:pt x="60" y="89"/>
                    <a:pt x="60" y="90"/>
                  </a:cubicBezTo>
                  <a:cubicBezTo>
                    <a:pt x="60" y="90"/>
                    <a:pt x="62" y="94"/>
                    <a:pt x="62" y="94"/>
                  </a:cubicBezTo>
                  <a:cubicBezTo>
                    <a:pt x="62" y="99"/>
                    <a:pt x="62" y="99"/>
                    <a:pt x="62" y="99"/>
                  </a:cubicBezTo>
                  <a:cubicBezTo>
                    <a:pt x="56" y="107"/>
                    <a:pt x="56" y="107"/>
                    <a:pt x="56" y="107"/>
                  </a:cubicBezTo>
                  <a:cubicBezTo>
                    <a:pt x="56" y="107"/>
                    <a:pt x="55" y="108"/>
                    <a:pt x="55" y="109"/>
                  </a:cubicBezTo>
                  <a:cubicBezTo>
                    <a:pt x="55" y="109"/>
                    <a:pt x="57" y="111"/>
                    <a:pt x="57" y="111"/>
                  </a:cubicBezTo>
                  <a:cubicBezTo>
                    <a:pt x="54" y="113"/>
                    <a:pt x="54" y="113"/>
                    <a:pt x="54" y="113"/>
                  </a:cubicBezTo>
                  <a:cubicBezTo>
                    <a:pt x="51" y="114"/>
                    <a:pt x="51" y="114"/>
                    <a:pt x="51" y="114"/>
                  </a:cubicBezTo>
                  <a:cubicBezTo>
                    <a:pt x="48" y="105"/>
                    <a:pt x="48" y="105"/>
                    <a:pt x="48" y="105"/>
                  </a:cubicBezTo>
                  <a:cubicBezTo>
                    <a:pt x="43" y="113"/>
                    <a:pt x="43" y="113"/>
                    <a:pt x="43" y="113"/>
                  </a:cubicBezTo>
                  <a:cubicBezTo>
                    <a:pt x="35" y="111"/>
                    <a:pt x="35" y="111"/>
                    <a:pt x="35" y="111"/>
                  </a:cubicBezTo>
                  <a:cubicBezTo>
                    <a:pt x="29" y="102"/>
                    <a:pt x="29" y="102"/>
                    <a:pt x="29" y="102"/>
                  </a:cubicBezTo>
                  <a:cubicBezTo>
                    <a:pt x="24" y="102"/>
                    <a:pt x="24" y="102"/>
                    <a:pt x="24" y="102"/>
                  </a:cubicBezTo>
                  <a:cubicBezTo>
                    <a:pt x="25" y="107"/>
                    <a:pt x="25" y="107"/>
                    <a:pt x="25" y="107"/>
                  </a:cubicBezTo>
                  <a:cubicBezTo>
                    <a:pt x="25" y="112"/>
                    <a:pt x="25" y="112"/>
                    <a:pt x="25" y="112"/>
                  </a:cubicBezTo>
                  <a:cubicBezTo>
                    <a:pt x="19" y="111"/>
                    <a:pt x="19" y="111"/>
                    <a:pt x="19" y="111"/>
                  </a:cubicBezTo>
                  <a:cubicBezTo>
                    <a:pt x="15" y="111"/>
                    <a:pt x="15" y="111"/>
                    <a:pt x="15" y="111"/>
                  </a:cubicBezTo>
                  <a:cubicBezTo>
                    <a:pt x="11" y="115"/>
                    <a:pt x="11" y="115"/>
                    <a:pt x="11" y="115"/>
                  </a:cubicBezTo>
                  <a:cubicBezTo>
                    <a:pt x="7" y="111"/>
                    <a:pt x="7" y="111"/>
                    <a:pt x="7" y="111"/>
                  </a:cubicBezTo>
                  <a:cubicBezTo>
                    <a:pt x="7" y="120"/>
                    <a:pt x="7" y="120"/>
                    <a:pt x="7" y="120"/>
                  </a:cubicBezTo>
                  <a:cubicBezTo>
                    <a:pt x="12" y="124"/>
                    <a:pt x="12" y="124"/>
                    <a:pt x="12" y="124"/>
                  </a:cubicBezTo>
                  <a:cubicBezTo>
                    <a:pt x="9" y="126"/>
                    <a:pt x="9" y="126"/>
                    <a:pt x="9" y="126"/>
                  </a:cubicBezTo>
                  <a:cubicBezTo>
                    <a:pt x="14" y="128"/>
                    <a:pt x="14" y="128"/>
                    <a:pt x="14" y="128"/>
                  </a:cubicBezTo>
                  <a:cubicBezTo>
                    <a:pt x="14" y="134"/>
                    <a:pt x="14" y="134"/>
                    <a:pt x="14" y="134"/>
                  </a:cubicBezTo>
                  <a:cubicBezTo>
                    <a:pt x="12" y="137"/>
                    <a:pt x="12" y="137"/>
                    <a:pt x="12" y="137"/>
                  </a:cubicBezTo>
                  <a:cubicBezTo>
                    <a:pt x="10" y="137"/>
                    <a:pt x="10" y="137"/>
                    <a:pt x="10" y="137"/>
                  </a:cubicBezTo>
                  <a:cubicBezTo>
                    <a:pt x="7" y="131"/>
                    <a:pt x="7" y="131"/>
                    <a:pt x="7" y="131"/>
                  </a:cubicBezTo>
                  <a:cubicBezTo>
                    <a:pt x="0" y="140"/>
                    <a:pt x="0" y="140"/>
                    <a:pt x="0" y="140"/>
                  </a:cubicBezTo>
                  <a:cubicBezTo>
                    <a:pt x="1" y="141"/>
                    <a:pt x="1" y="141"/>
                    <a:pt x="1" y="142"/>
                  </a:cubicBezTo>
                  <a:cubicBezTo>
                    <a:pt x="2" y="145"/>
                    <a:pt x="7" y="144"/>
                    <a:pt x="8" y="147"/>
                  </a:cubicBezTo>
                  <a:cubicBezTo>
                    <a:pt x="8" y="150"/>
                    <a:pt x="11" y="151"/>
                    <a:pt x="13" y="152"/>
                  </a:cubicBezTo>
                  <a:cubicBezTo>
                    <a:pt x="13" y="153"/>
                    <a:pt x="14" y="153"/>
                    <a:pt x="14" y="154"/>
                  </a:cubicBezTo>
                  <a:cubicBezTo>
                    <a:pt x="14" y="155"/>
                    <a:pt x="13" y="157"/>
                    <a:pt x="15" y="159"/>
                  </a:cubicBezTo>
                  <a:cubicBezTo>
                    <a:pt x="15" y="160"/>
                    <a:pt x="15" y="160"/>
                    <a:pt x="16" y="161"/>
                  </a:cubicBezTo>
                  <a:cubicBezTo>
                    <a:pt x="23" y="152"/>
                    <a:pt x="23" y="152"/>
                    <a:pt x="23" y="152"/>
                  </a:cubicBezTo>
                  <a:cubicBezTo>
                    <a:pt x="28" y="151"/>
                    <a:pt x="28" y="151"/>
                    <a:pt x="28" y="151"/>
                  </a:cubicBezTo>
                  <a:cubicBezTo>
                    <a:pt x="29" y="148"/>
                    <a:pt x="29" y="148"/>
                    <a:pt x="29" y="148"/>
                  </a:cubicBezTo>
                  <a:cubicBezTo>
                    <a:pt x="31" y="151"/>
                    <a:pt x="31" y="151"/>
                    <a:pt x="31" y="151"/>
                  </a:cubicBezTo>
                  <a:cubicBezTo>
                    <a:pt x="35" y="153"/>
                    <a:pt x="35" y="153"/>
                    <a:pt x="35" y="153"/>
                  </a:cubicBezTo>
                  <a:cubicBezTo>
                    <a:pt x="37" y="152"/>
                    <a:pt x="37" y="152"/>
                    <a:pt x="37" y="152"/>
                  </a:cubicBezTo>
                  <a:cubicBezTo>
                    <a:pt x="42" y="158"/>
                    <a:pt x="42" y="158"/>
                    <a:pt x="42" y="158"/>
                  </a:cubicBezTo>
                  <a:cubicBezTo>
                    <a:pt x="48" y="154"/>
                    <a:pt x="48" y="154"/>
                    <a:pt x="48" y="154"/>
                  </a:cubicBezTo>
                  <a:cubicBezTo>
                    <a:pt x="48" y="149"/>
                    <a:pt x="48" y="149"/>
                    <a:pt x="48" y="149"/>
                  </a:cubicBezTo>
                  <a:cubicBezTo>
                    <a:pt x="50" y="150"/>
                    <a:pt x="50" y="150"/>
                    <a:pt x="50" y="150"/>
                  </a:cubicBezTo>
                  <a:cubicBezTo>
                    <a:pt x="61" y="146"/>
                    <a:pt x="61" y="146"/>
                    <a:pt x="61" y="146"/>
                  </a:cubicBezTo>
                  <a:cubicBezTo>
                    <a:pt x="61" y="157"/>
                    <a:pt x="61" y="157"/>
                    <a:pt x="61" y="157"/>
                  </a:cubicBezTo>
                  <a:cubicBezTo>
                    <a:pt x="69" y="155"/>
                    <a:pt x="69" y="155"/>
                    <a:pt x="69" y="155"/>
                  </a:cubicBezTo>
                  <a:cubicBezTo>
                    <a:pt x="75" y="147"/>
                    <a:pt x="75" y="147"/>
                    <a:pt x="75" y="147"/>
                  </a:cubicBezTo>
                  <a:cubicBezTo>
                    <a:pt x="79" y="147"/>
                    <a:pt x="79" y="147"/>
                    <a:pt x="79" y="147"/>
                  </a:cubicBezTo>
                  <a:cubicBezTo>
                    <a:pt x="80" y="144"/>
                    <a:pt x="80" y="144"/>
                    <a:pt x="80" y="144"/>
                  </a:cubicBezTo>
                  <a:cubicBezTo>
                    <a:pt x="81" y="142"/>
                    <a:pt x="81" y="142"/>
                    <a:pt x="81" y="142"/>
                  </a:cubicBezTo>
                  <a:cubicBezTo>
                    <a:pt x="88" y="140"/>
                    <a:pt x="88" y="140"/>
                    <a:pt x="88" y="140"/>
                  </a:cubicBezTo>
                  <a:cubicBezTo>
                    <a:pt x="93" y="128"/>
                    <a:pt x="93" y="128"/>
                    <a:pt x="93" y="128"/>
                  </a:cubicBezTo>
                  <a:cubicBezTo>
                    <a:pt x="93" y="115"/>
                    <a:pt x="93" y="115"/>
                    <a:pt x="93" y="115"/>
                  </a:cubicBezTo>
                  <a:cubicBezTo>
                    <a:pt x="93" y="110"/>
                    <a:pt x="93" y="110"/>
                    <a:pt x="93" y="110"/>
                  </a:cubicBezTo>
                  <a:cubicBezTo>
                    <a:pt x="93" y="107"/>
                    <a:pt x="93" y="107"/>
                    <a:pt x="93" y="107"/>
                  </a:cubicBezTo>
                  <a:cubicBezTo>
                    <a:pt x="99" y="103"/>
                    <a:pt x="99" y="103"/>
                    <a:pt x="99" y="103"/>
                  </a:cubicBezTo>
                  <a:cubicBezTo>
                    <a:pt x="99" y="103"/>
                    <a:pt x="105" y="93"/>
                    <a:pt x="105" y="93"/>
                  </a:cubicBezTo>
                  <a:cubicBezTo>
                    <a:pt x="105" y="93"/>
                    <a:pt x="108" y="89"/>
                    <a:pt x="108" y="89"/>
                  </a:cubicBezTo>
                  <a:cubicBezTo>
                    <a:pt x="108" y="89"/>
                    <a:pt x="117" y="83"/>
                    <a:pt x="117" y="83"/>
                  </a:cubicBezTo>
                  <a:cubicBezTo>
                    <a:pt x="117" y="83"/>
                    <a:pt x="121" y="77"/>
                    <a:pt x="121" y="77"/>
                  </a:cubicBezTo>
                  <a:cubicBezTo>
                    <a:pt x="121" y="68"/>
                    <a:pt x="121" y="68"/>
                    <a:pt x="121" y="68"/>
                  </a:cubicBezTo>
                  <a:cubicBezTo>
                    <a:pt x="125" y="61"/>
                    <a:pt x="125" y="61"/>
                    <a:pt x="125" y="61"/>
                  </a:cubicBezTo>
                  <a:cubicBezTo>
                    <a:pt x="123" y="49"/>
                    <a:pt x="123" y="49"/>
                    <a:pt x="123" y="49"/>
                  </a:cubicBezTo>
                  <a:cubicBezTo>
                    <a:pt x="128" y="39"/>
                    <a:pt x="128" y="39"/>
                    <a:pt x="128" y="39"/>
                  </a:cubicBezTo>
                  <a:cubicBezTo>
                    <a:pt x="128" y="25"/>
                    <a:pt x="128" y="25"/>
                    <a:pt x="128" y="25"/>
                  </a:cubicBezTo>
                  <a:cubicBezTo>
                    <a:pt x="138" y="9"/>
                    <a:pt x="138" y="9"/>
                    <a:pt x="138" y="9"/>
                  </a:cubicBezTo>
                  <a:cubicBezTo>
                    <a:pt x="138" y="5"/>
                    <a:pt x="138" y="5"/>
                    <a:pt x="138" y="5"/>
                  </a:cubicBezTo>
                  <a:cubicBezTo>
                    <a:pt x="137" y="2"/>
                    <a:pt x="137" y="2"/>
                    <a:pt x="137" y="2"/>
                  </a:cubicBezTo>
                  <a:cubicBezTo>
                    <a:pt x="134" y="1"/>
                    <a:pt x="134" y="1"/>
                    <a:pt x="134" y="1"/>
                  </a:cubicBezTo>
                  <a:lnTo>
                    <a:pt x="129" y="4"/>
                  </a:lnTo>
                  <a:close/>
                </a:path>
              </a:pathLst>
            </a:custGeom>
            <a:grpFill/>
            <a:ln w="7938" cap="rnd">
              <a:solidFill>
                <a:srgbClr val="E7E6E6"/>
              </a:solidFill>
              <a:prstDash val="solid"/>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a:noFill/>
                </a:ln>
                <a:solidFill>
                  <a:prstClr val="black"/>
                </a:solidFill>
                <a:effectLst/>
                <a:uLnTx/>
                <a:uFillTx/>
              </a:endParaRPr>
            </a:p>
          </p:txBody>
        </p:sp>
        <p:sp>
          <p:nvSpPr>
            <p:cNvPr id="88" name="Freeform 54">
              <a:extLst>
                <a:ext uri="{FF2B5EF4-FFF2-40B4-BE49-F238E27FC236}">
                  <a16:creationId xmlns:a16="http://schemas.microsoft.com/office/drawing/2014/main" id="{12E28F70-6A56-0E72-5965-046D49D28703}"/>
                </a:ext>
              </a:extLst>
            </p:cNvPr>
            <p:cNvSpPr>
              <a:spLocks/>
            </p:cNvSpPr>
            <p:nvPr/>
          </p:nvSpPr>
          <p:spPr bwMode="auto">
            <a:xfrm>
              <a:off x="8429625" y="3535363"/>
              <a:ext cx="1333500" cy="1328738"/>
            </a:xfrm>
            <a:custGeom>
              <a:avLst/>
              <a:gdLst>
                <a:gd name="T0" fmla="*/ 2147483646 w 350"/>
                <a:gd name="T1" fmla="*/ 391372354 h 349"/>
                <a:gd name="T2" fmla="*/ 2147483646 w 350"/>
                <a:gd name="T3" fmla="*/ 231923794 h 349"/>
                <a:gd name="T4" fmla="*/ 2147483646 w 350"/>
                <a:gd name="T5" fmla="*/ 289904742 h 349"/>
                <a:gd name="T6" fmla="*/ 2147483646 w 350"/>
                <a:gd name="T7" fmla="*/ 231923794 h 349"/>
                <a:gd name="T8" fmla="*/ 2147483646 w 350"/>
                <a:gd name="T9" fmla="*/ 57980948 h 349"/>
                <a:gd name="T10" fmla="*/ 2147483646 w 350"/>
                <a:gd name="T11" fmla="*/ 43486663 h 349"/>
                <a:gd name="T12" fmla="*/ 2147483646 w 350"/>
                <a:gd name="T13" fmla="*/ 14494285 h 349"/>
                <a:gd name="T14" fmla="*/ 2147483646 w 350"/>
                <a:gd name="T15" fmla="*/ 144954275 h 349"/>
                <a:gd name="T16" fmla="*/ 2147483646 w 350"/>
                <a:gd name="T17" fmla="*/ 231923794 h 349"/>
                <a:gd name="T18" fmla="*/ 2147483646 w 350"/>
                <a:gd name="T19" fmla="*/ 318897120 h 349"/>
                <a:gd name="T20" fmla="*/ 1945157400 w 350"/>
                <a:gd name="T21" fmla="*/ 72475234 h 349"/>
                <a:gd name="T22" fmla="*/ 1683867600 w 350"/>
                <a:gd name="T23" fmla="*/ 289904742 h 349"/>
                <a:gd name="T24" fmla="*/ 1712899800 w 350"/>
                <a:gd name="T25" fmla="*/ 594307577 h 349"/>
                <a:gd name="T26" fmla="*/ 1495158300 w 350"/>
                <a:gd name="T27" fmla="*/ 1174120868 h 349"/>
                <a:gd name="T28" fmla="*/ 1466126100 w 350"/>
                <a:gd name="T29" fmla="*/ 1579991315 h 349"/>
                <a:gd name="T30" fmla="*/ 1233868500 w 350"/>
                <a:gd name="T31" fmla="*/ 1811915108 h 349"/>
                <a:gd name="T32" fmla="*/ 1059675300 w 350"/>
                <a:gd name="T33" fmla="*/ 2058336995 h 349"/>
                <a:gd name="T34" fmla="*/ 987094800 w 350"/>
                <a:gd name="T35" fmla="*/ 2147483646 h 349"/>
                <a:gd name="T36" fmla="*/ 856449900 w 350"/>
                <a:gd name="T37" fmla="*/ 2147483646 h 349"/>
                <a:gd name="T38" fmla="*/ 595160100 w 350"/>
                <a:gd name="T39" fmla="*/ 2147483646 h 349"/>
                <a:gd name="T40" fmla="*/ 406450800 w 350"/>
                <a:gd name="T41" fmla="*/ 2147483646 h 349"/>
                <a:gd name="T42" fmla="*/ 246773700 w 350"/>
                <a:gd name="T43" fmla="*/ 2147483646 h 349"/>
                <a:gd name="T44" fmla="*/ 72580500 w 350"/>
                <a:gd name="T45" fmla="*/ 2147483646 h 349"/>
                <a:gd name="T46" fmla="*/ 14516100 w 350"/>
                <a:gd name="T47" fmla="*/ 2147483646 h 349"/>
                <a:gd name="T48" fmla="*/ 1132255800 w 350"/>
                <a:gd name="T49" fmla="*/ 2147483646 h 349"/>
                <a:gd name="T50" fmla="*/ 1233868500 w 350"/>
                <a:gd name="T51" fmla="*/ 2147483646 h 349"/>
                <a:gd name="T52" fmla="*/ 1567738800 w 350"/>
                <a:gd name="T53" fmla="*/ 2147483646 h 349"/>
                <a:gd name="T54" fmla="*/ 1901609100 w 350"/>
                <a:gd name="T55" fmla="*/ 2147483646 h 349"/>
                <a:gd name="T56" fmla="*/ 2147483646 w 350"/>
                <a:gd name="T57" fmla="*/ 2147483646 h 349"/>
                <a:gd name="T58" fmla="*/ 2147483646 w 350"/>
                <a:gd name="T59" fmla="*/ 2147483646 h 349"/>
                <a:gd name="T60" fmla="*/ 2147483646 w 350"/>
                <a:gd name="T61" fmla="*/ 2147483646 h 349"/>
                <a:gd name="T62" fmla="*/ 2147483646 w 350"/>
                <a:gd name="T63" fmla="*/ 2147483646 h 349"/>
                <a:gd name="T64" fmla="*/ 2147483646 w 350"/>
                <a:gd name="T65" fmla="*/ 2147483646 h 349"/>
                <a:gd name="T66" fmla="*/ 2147483646 w 350"/>
                <a:gd name="T67" fmla="*/ 2147483646 h 349"/>
                <a:gd name="T68" fmla="*/ 2147483646 w 350"/>
                <a:gd name="T69" fmla="*/ 2147483646 h 349"/>
                <a:gd name="T70" fmla="*/ 2147483646 w 350"/>
                <a:gd name="T71" fmla="*/ 2147483646 h 349"/>
                <a:gd name="T72" fmla="*/ 2147483646 w 350"/>
                <a:gd name="T73" fmla="*/ 2147483646 h 349"/>
                <a:gd name="T74" fmla="*/ 2147483646 w 350"/>
                <a:gd name="T75" fmla="*/ 2147483646 h 349"/>
                <a:gd name="T76" fmla="*/ 2147483646 w 350"/>
                <a:gd name="T77" fmla="*/ 2147483646 h 349"/>
                <a:gd name="T78" fmla="*/ 2147483646 w 350"/>
                <a:gd name="T79" fmla="*/ 2147483646 h 349"/>
                <a:gd name="T80" fmla="*/ 2147483646 w 350"/>
                <a:gd name="T81" fmla="*/ 2147483646 h 349"/>
                <a:gd name="T82" fmla="*/ 2147483646 w 350"/>
                <a:gd name="T83" fmla="*/ 2147483646 h 349"/>
                <a:gd name="T84" fmla="*/ 2147483646 w 350"/>
                <a:gd name="T85" fmla="*/ 2147483646 h 349"/>
                <a:gd name="T86" fmla="*/ 2147483646 w 350"/>
                <a:gd name="T87" fmla="*/ 2147483646 h 349"/>
                <a:gd name="T88" fmla="*/ 2147483646 w 350"/>
                <a:gd name="T89" fmla="*/ 2147483646 h 349"/>
                <a:gd name="T90" fmla="*/ 2147483646 w 350"/>
                <a:gd name="T91" fmla="*/ 2147483646 h 349"/>
                <a:gd name="T92" fmla="*/ 2147483646 w 350"/>
                <a:gd name="T93" fmla="*/ 2147483646 h 349"/>
                <a:gd name="T94" fmla="*/ 2147483646 w 350"/>
                <a:gd name="T95" fmla="*/ 2147483646 h 349"/>
                <a:gd name="T96" fmla="*/ 2147483646 w 350"/>
                <a:gd name="T97" fmla="*/ 2147483646 h 349"/>
                <a:gd name="T98" fmla="*/ 2147483646 w 350"/>
                <a:gd name="T99" fmla="*/ 2147483646 h 349"/>
                <a:gd name="T100" fmla="*/ 2147483646 w 350"/>
                <a:gd name="T101" fmla="*/ 2147483646 h 349"/>
                <a:gd name="T102" fmla="*/ 2147483646 w 350"/>
                <a:gd name="T103" fmla="*/ 2147483646 h 349"/>
                <a:gd name="T104" fmla="*/ 2147483646 w 350"/>
                <a:gd name="T105" fmla="*/ 2147483646 h 349"/>
                <a:gd name="T106" fmla="*/ 2147483646 w 350"/>
                <a:gd name="T107" fmla="*/ 2147483646 h 349"/>
                <a:gd name="T108" fmla="*/ 2147483646 w 350"/>
                <a:gd name="T109" fmla="*/ 2147483646 h 349"/>
                <a:gd name="T110" fmla="*/ 2147483646 w 350"/>
                <a:gd name="T111" fmla="*/ 2147483646 h 349"/>
                <a:gd name="T112" fmla="*/ 2147483646 w 350"/>
                <a:gd name="T113" fmla="*/ 2029344617 h 349"/>
                <a:gd name="T114" fmla="*/ 2147483646 w 350"/>
                <a:gd name="T115" fmla="*/ 1811915108 h 349"/>
                <a:gd name="T116" fmla="*/ 2147483646 w 350"/>
                <a:gd name="T117" fmla="*/ 869718034 h 349"/>
                <a:gd name="T118" fmla="*/ 2147483646 w 350"/>
                <a:gd name="T119" fmla="*/ 724767566 h 349"/>
                <a:gd name="T120" fmla="*/ 2147483646 w 350"/>
                <a:gd name="T121" fmla="*/ 550820914 h 349"/>
                <a:gd name="T122" fmla="*/ 2147483646 w 350"/>
                <a:gd name="T123" fmla="*/ 478345680 h 349"/>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350" h="349">
                  <a:moveTo>
                    <a:pt x="337" y="33"/>
                  </a:moveTo>
                  <a:cubicBezTo>
                    <a:pt x="336" y="29"/>
                    <a:pt x="336" y="29"/>
                    <a:pt x="336" y="29"/>
                  </a:cubicBezTo>
                  <a:cubicBezTo>
                    <a:pt x="330" y="27"/>
                    <a:pt x="330" y="27"/>
                    <a:pt x="330" y="27"/>
                  </a:cubicBezTo>
                  <a:cubicBezTo>
                    <a:pt x="330" y="24"/>
                    <a:pt x="330" y="24"/>
                    <a:pt x="330" y="24"/>
                  </a:cubicBezTo>
                  <a:cubicBezTo>
                    <a:pt x="323" y="19"/>
                    <a:pt x="323" y="19"/>
                    <a:pt x="323" y="19"/>
                  </a:cubicBezTo>
                  <a:cubicBezTo>
                    <a:pt x="323" y="16"/>
                    <a:pt x="323" y="16"/>
                    <a:pt x="323" y="16"/>
                  </a:cubicBezTo>
                  <a:cubicBezTo>
                    <a:pt x="317" y="13"/>
                    <a:pt x="317" y="13"/>
                    <a:pt x="317" y="13"/>
                  </a:cubicBezTo>
                  <a:cubicBezTo>
                    <a:pt x="315" y="18"/>
                    <a:pt x="315" y="18"/>
                    <a:pt x="315" y="18"/>
                  </a:cubicBezTo>
                  <a:cubicBezTo>
                    <a:pt x="312" y="20"/>
                    <a:pt x="312" y="20"/>
                    <a:pt x="312" y="20"/>
                  </a:cubicBezTo>
                  <a:cubicBezTo>
                    <a:pt x="304" y="16"/>
                    <a:pt x="304" y="16"/>
                    <a:pt x="304" y="16"/>
                  </a:cubicBezTo>
                  <a:cubicBezTo>
                    <a:pt x="296" y="21"/>
                    <a:pt x="296" y="21"/>
                    <a:pt x="296" y="21"/>
                  </a:cubicBezTo>
                  <a:cubicBezTo>
                    <a:pt x="286" y="16"/>
                    <a:pt x="286" y="16"/>
                    <a:pt x="286" y="16"/>
                  </a:cubicBezTo>
                  <a:cubicBezTo>
                    <a:pt x="286" y="12"/>
                    <a:pt x="286" y="12"/>
                    <a:pt x="286" y="12"/>
                  </a:cubicBezTo>
                  <a:cubicBezTo>
                    <a:pt x="278" y="7"/>
                    <a:pt x="278" y="7"/>
                    <a:pt x="278" y="7"/>
                  </a:cubicBezTo>
                  <a:cubicBezTo>
                    <a:pt x="278" y="7"/>
                    <a:pt x="273" y="4"/>
                    <a:pt x="273" y="4"/>
                  </a:cubicBezTo>
                  <a:cubicBezTo>
                    <a:pt x="273" y="4"/>
                    <a:pt x="268" y="7"/>
                    <a:pt x="268" y="7"/>
                  </a:cubicBezTo>
                  <a:cubicBezTo>
                    <a:pt x="261" y="7"/>
                    <a:pt x="261" y="7"/>
                    <a:pt x="261" y="7"/>
                  </a:cubicBezTo>
                  <a:cubicBezTo>
                    <a:pt x="257" y="3"/>
                    <a:pt x="257" y="3"/>
                    <a:pt x="257" y="3"/>
                  </a:cubicBezTo>
                  <a:cubicBezTo>
                    <a:pt x="251" y="4"/>
                    <a:pt x="251" y="4"/>
                    <a:pt x="251" y="4"/>
                  </a:cubicBezTo>
                  <a:cubicBezTo>
                    <a:pt x="245" y="0"/>
                    <a:pt x="245" y="0"/>
                    <a:pt x="245" y="0"/>
                  </a:cubicBezTo>
                  <a:cubicBezTo>
                    <a:pt x="241" y="1"/>
                    <a:pt x="241" y="1"/>
                    <a:pt x="241" y="1"/>
                  </a:cubicBezTo>
                  <a:cubicBezTo>
                    <a:pt x="241" y="7"/>
                    <a:pt x="241" y="7"/>
                    <a:pt x="241" y="7"/>
                  </a:cubicBezTo>
                  <a:cubicBezTo>
                    <a:pt x="236" y="9"/>
                    <a:pt x="236" y="9"/>
                    <a:pt x="236" y="9"/>
                  </a:cubicBezTo>
                  <a:cubicBezTo>
                    <a:pt x="229" y="10"/>
                    <a:pt x="229" y="10"/>
                    <a:pt x="229" y="10"/>
                  </a:cubicBezTo>
                  <a:cubicBezTo>
                    <a:pt x="223" y="5"/>
                    <a:pt x="223" y="5"/>
                    <a:pt x="223" y="5"/>
                  </a:cubicBezTo>
                  <a:cubicBezTo>
                    <a:pt x="221" y="9"/>
                    <a:pt x="221" y="9"/>
                    <a:pt x="221" y="9"/>
                  </a:cubicBezTo>
                  <a:cubicBezTo>
                    <a:pt x="205" y="16"/>
                    <a:pt x="205" y="16"/>
                    <a:pt x="205" y="16"/>
                  </a:cubicBezTo>
                  <a:cubicBezTo>
                    <a:pt x="196" y="11"/>
                    <a:pt x="196" y="11"/>
                    <a:pt x="196" y="11"/>
                  </a:cubicBezTo>
                  <a:cubicBezTo>
                    <a:pt x="188" y="23"/>
                    <a:pt x="188" y="23"/>
                    <a:pt x="188" y="23"/>
                  </a:cubicBezTo>
                  <a:cubicBezTo>
                    <a:pt x="167" y="22"/>
                    <a:pt x="167" y="22"/>
                    <a:pt x="167" y="22"/>
                  </a:cubicBezTo>
                  <a:cubicBezTo>
                    <a:pt x="152" y="16"/>
                    <a:pt x="152" y="16"/>
                    <a:pt x="152" y="16"/>
                  </a:cubicBezTo>
                  <a:cubicBezTo>
                    <a:pt x="146" y="9"/>
                    <a:pt x="146" y="9"/>
                    <a:pt x="146" y="9"/>
                  </a:cubicBezTo>
                  <a:cubicBezTo>
                    <a:pt x="134" y="5"/>
                    <a:pt x="134" y="5"/>
                    <a:pt x="134" y="5"/>
                  </a:cubicBezTo>
                  <a:cubicBezTo>
                    <a:pt x="126" y="9"/>
                    <a:pt x="126" y="9"/>
                    <a:pt x="126" y="9"/>
                  </a:cubicBezTo>
                  <a:cubicBezTo>
                    <a:pt x="121" y="18"/>
                    <a:pt x="121" y="18"/>
                    <a:pt x="121" y="18"/>
                  </a:cubicBezTo>
                  <a:cubicBezTo>
                    <a:pt x="116" y="20"/>
                    <a:pt x="116" y="20"/>
                    <a:pt x="116" y="20"/>
                  </a:cubicBezTo>
                  <a:cubicBezTo>
                    <a:pt x="117" y="34"/>
                    <a:pt x="117" y="34"/>
                    <a:pt x="117" y="34"/>
                  </a:cubicBezTo>
                  <a:cubicBezTo>
                    <a:pt x="118" y="37"/>
                    <a:pt x="118" y="37"/>
                    <a:pt x="118" y="37"/>
                  </a:cubicBezTo>
                  <a:cubicBezTo>
                    <a:pt x="118" y="41"/>
                    <a:pt x="118" y="41"/>
                    <a:pt x="118" y="41"/>
                  </a:cubicBezTo>
                  <a:cubicBezTo>
                    <a:pt x="108" y="57"/>
                    <a:pt x="108" y="57"/>
                    <a:pt x="108" y="57"/>
                  </a:cubicBezTo>
                  <a:cubicBezTo>
                    <a:pt x="108" y="71"/>
                    <a:pt x="108" y="71"/>
                    <a:pt x="108" y="71"/>
                  </a:cubicBezTo>
                  <a:cubicBezTo>
                    <a:pt x="103" y="81"/>
                    <a:pt x="103" y="81"/>
                    <a:pt x="103" y="81"/>
                  </a:cubicBezTo>
                  <a:cubicBezTo>
                    <a:pt x="105" y="93"/>
                    <a:pt x="105" y="93"/>
                    <a:pt x="105" y="93"/>
                  </a:cubicBezTo>
                  <a:cubicBezTo>
                    <a:pt x="101" y="100"/>
                    <a:pt x="101" y="100"/>
                    <a:pt x="101" y="100"/>
                  </a:cubicBezTo>
                  <a:cubicBezTo>
                    <a:pt x="101" y="109"/>
                    <a:pt x="101" y="109"/>
                    <a:pt x="101" y="109"/>
                  </a:cubicBezTo>
                  <a:cubicBezTo>
                    <a:pt x="101" y="109"/>
                    <a:pt x="97" y="115"/>
                    <a:pt x="97" y="115"/>
                  </a:cubicBezTo>
                  <a:cubicBezTo>
                    <a:pt x="97" y="115"/>
                    <a:pt x="88" y="121"/>
                    <a:pt x="88" y="121"/>
                  </a:cubicBezTo>
                  <a:cubicBezTo>
                    <a:pt x="88" y="121"/>
                    <a:pt x="85" y="125"/>
                    <a:pt x="85" y="125"/>
                  </a:cubicBezTo>
                  <a:cubicBezTo>
                    <a:pt x="85" y="125"/>
                    <a:pt x="79" y="135"/>
                    <a:pt x="79" y="135"/>
                  </a:cubicBezTo>
                  <a:cubicBezTo>
                    <a:pt x="73" y="139"/>
                    <a:pt x="73" y="139"/>
                    <a:pt x="73" y="139"/>
                  </a:cubicBezTo>
                  <a:cubicBezTo>
                    <a:pt x="73" y="142"/>
                    <a:pt x="73" y="142"/>
                    <a:pt x="73" y="142"/>
                  </a:cubicBezTo>
                  <a:cubicBezTo>
                    <a:pt x="73" y="147"/>
                    <a:pt x="73" y="147"/>
                    <a:pt x="73" y="147"/>
                  </a:cubicBezTo>
                  <a:cubicBezTo>
                    <a:pt x="73" y="160"/>
                    <a:pt x="73" y="160"/>
                    <a:pt x="73" y="160"/>
                  </a:cubicBezTo>
                  <a:cubicBezTo>
                    <a:pt x="68" y="172"/>
                    <a:pt x="68" y="172"/>
                    <a:pt x="68" y="172"/>
                  </a:cubicBezTo>
                  <a:cubicBezTo>
                    <a:pt x="61" y="174"/>
                    <a:pt x="61" y="174"/>
                    <a:pt x="61" y="174"/>
                  </a:cubicBezTo>
                  <a:cubicBezTo>
                    <a:pt x="60" y="176"/>
                    <a:pt x="60" y="176"/>
                    <a:pt x="60" y="176"/>
                  </a:cubicBezTo>
                  <a:cubicBezTo>
                    <a:pt x="59" y="179"/>
                    <a:pt x="59" y="179"/>
                    <a:pt x="59" y="179"/>
                  </a:cubicBezTo>
                  <a:cubicBezTo>
                    <a:pt x="55" y="179"/>
                    <a:pt x="55" y="179"/>
                    <a:pt x="55" y="179"/>
                  </a:cubicBezTo>
                  <a:cubicBezTo>
                    <a:pt x="49" y="187"/>
                    <a:pt x="49" y="187"/>
                    <a:pt x="49" y="187"/>
                  </a:cubicBezTo>
                  <a:cubicBezTo>
                    <a:pt x="41" y="189"/>
                    <a:pt x="41" y="189"/>
                    <a:pt x="41" y="189"/>
                  </a:cubicBezTo>
                  <a:cubicBezTo>
                    <a:pt x="41" y="178"/>
                    <a:pt x="41" y="178"/>
                    <a:pt x="41" y="178"/>
                  </a:cubicBezTo>
                  <a:cubicBezTo>
                    <a:pt x="30" y="182"/>
                    <a:pt x="30" y="182"/>
                    <a:pt x="30" y="182"/>
                  </a:cubicBezTo>
                  <a:cubicBezTo>
                    <a:pt x="28" y="181"/>
                    <a:pt x="28" y="181"/>
                    <a:pt x="28" y="181"/>
                  </a:cubicBezTo>
                  <a:cubicBezTo>
                    <a:pt x="28" y="186"/>
                    <a:pt x="28" y="186"/>
                    <a:pt x="28" y="186"/>
                  </a:cubicBezTo>
                  <a:cubicBezTo>
                    <a:pt x="22" y="190"/>
                    <a:pt x="22" y="190"/>
                    <a:pt x="22" y="190"/>
                  </a:cubicBezTo>
                  <a:cubicBezTo>
                    <a:pt x="17" y="184"/>
                    <a:pt x="17" y="184"/>
                    <a:pt x="17" y="184"/>
                  </a:cubicBezTo>
                  <a:cubicBezTo>
                    <a:pt x="4" y="193"/>
                    <a:pt x="4" y="193"/>
                    <a:pt x="4" y="193"/>
                  </a:cubicBezTo>
                  <a:cubicBezTo>
                    <a:pt x="5" y="196"/>
                    <a:pt x="5" y="196"/>
                    <a:pt x="5" y="196"/>
                  </a:cubicBezTo>
                  <a:cubicBezTo>
                    <a:pt x="5" y="206"/>
                    <a:pt x="5" y="206"/>
                    <a:pt x="5" y="206"/>
                  </a:cubicBezTo>
                  <a:cubicBezTo>
                    <a:pt x="1" y="206"/>
                    <a:pt x="1" y="206"/>
                    <a:pt x="1" y="206"/>
                  </a:cubicBezTo>
                  <a:cubicBezTo>
                    <a:pt x="1" y="206"/>
                    <a:pt x="1" y="206"/>
                    <a:pt x="1" y="206"/>
                  </a:cubicBezTo>
                  <a:cubicBezTo>
                    <a:pt x="0" y="207"/>
                    <a:pt x="0" y="207"/>
                    <a:pt x="1" y="207"/>
                  </a:cubicBezTo>
                  <a:cubicBezTo>
                    <a:pt x="1" y="209"/>
                    <a:pt x="3" y="209"/>
                    <a:pt x="3" y="211"/>
                  </a:cubicBezTo>
                  <a:cubicBezTo>
                    <a:pt x="15" y="207"/>
                    <a:pt x="15" y="207"/>
                    <a:pt x="15" y="207"/>
                  </a:cubicBezTo>
                  <a:cubicBezTo>
                    <a:pt x="78" y="207"/>
                    <a:pt x="78" y="207"/>
                    <a:pt x="78" y="207"/>
                  </a:cubicBezTo>
                  <a:cubicBezTo>
                    <a:pt x="83" y="213"/>
                    <a:pt x="83" y="213"/>
                    <a:pt x="83" y="213"/>
                  </a:cubicBezTo>
                  <a:cubicBezTo>
                    <a:pt x="81" y="217"/>
                    <a:pt x="81" y="217"/>
                    <a:pt x="81" y="217"/>
                  </a:cubicBezTo>
                  <a:cubicBezTo>
                    <a:pt x="85" y="231"/>
                    <a:pt x="85" y="231"/>
                    <a:pt x="85" y="231"/>
                  </a:cubicBezTo>
                  <a:cubicBezTo>
                    <a:pt x="91" y="237"/>
                    <a:pt x="91" y="237"/>
                    <a:pt x="91" y="237"/>
                  </a:cubicBezTo>
                  <a:cubicBezTo>
                    <a:pt x="97" y="249"/>
                    <a:pt x="97" y="249"/>
                    <a:pt x="97" y="249"/>
                  </a:cubicBezTo>
                  <a:cubicBezTo>
                    <a:pt x="108" y="249"/>
                    <a:pt x="108" y="249"/>
                    <a:pt x="108" y="249"/>
                  </a:cubicBezTo>
                  <a:cubicBezTo>
                    <a:pt x="115" y="245"/>
                    <a:pt x="115" y="245"/>
                    <a:pt x="115" y="245"/>
                  </a:cubicBezTo>
                  <a:cubicBezTo>
                    <a:pt x="123" y="246"/>
                    <a:pt x="123" y="246"/>
                    <a:pt x="123" y="246"/>
                  </a:cubicBezTo>
                  <a:cubicBezTo>
                    <a:pt x="131" y="247"/>
                    <a:pt x="131" y="247"/>
                    <a:pt x="131" y="247"/>
                  </a:cubicBezTo>
                  <a:cubicBezTo>
                    <a:pt x="135" y="228"/>
                    <a:pt x="135" y="228"/>
                    <a:pt x="135" y="228"/>
                  </a:cubicBezTo>
                  <a:cubicBezTo>
                    <a:pt x="154" y="228"/>
                    <a:pt x="154" y="228"/>
                    <a:pt x="154" y="228"/>
                  </a:cubicBezTo>
                  <a:cubicBezTo>
                    <a:pt x="152" y="234"/>
                    <a:pt x="152" y="234"/>
                    <a:pt x="152" y="234"/>
                  </a:cubicBezTo>
                  <a:cubicBezTo>
                    <a:pt x="176" y="234"/>
                    <a:pt x="176" y="234"/>
                    <a:pt x="176" y="234"/>
                  </a:cubicBezTo>
                  <a:cubicBezTo>
                    <a:pt x="175" y="245"/>
                    <a:pt x="175" y="245"/>
                    <a:pt x="175" y="245"/>
                  </a:cubicBezTo>
                  <a:cubicBezTo>
                    <a:pt x="178" y="255"/>
                    <a:pt x="178" y="255"/>
                    <a:pt x="178" y="255"/>
                  </a:cubicBezTo>
                  <a:cubicBezTo>
                    <a:pt x="177" y="269"/>
                    <a:pt x="177" y="269"/>
                    <a:pt x="177" y="269"/>
                  </a:cubicBezTo>
                  <a:cubicBezTo>
                    <a:pt x="176" y="270"/>
                    <a:pt x="176" y="270"/>
                    <a:pt x="176" y="270"/>
                  </a:cubicBezTo>
                  <a:cubicBezTo>
                    <a:pt x="176" y="274"/>
                    <a:pt x="176" y="274"/>
                    <a:pt x="176" y="274"/>
                  </a:cubicBezTo>
                  <a:cubicBezTo>
                    <a:pt x="182" y="282"/>
                    <a:pt x="182" y="282"/>
                    <a:pt x="182" y="282"/>
                  </a:cubicBezTo>
                  <a:cubicBezTo>
                    <a:pt x="185" y="290"/>
                    <a:pt x="185" y="290"/>
                    <a:pt x="185" y="290"/>
                  </a:cubicBezTo>
                  <a:cubicBezTo>
                    <a:pt x="185" y="298"/>
                    <a:pt x="185" y="298"/>
                    <a:pt x="185" y="298"/>
                  </a:cubicBezTo>
                  <a:cubicBezTo>
                    <a:pt x="182" y="301"/>
                    <a:pt x="182" y="301"/>
                    <a:pt x="182" y="301"/>
                  </a:cubicBezTo>
                  <a:cubicBezTo>
                    <a:pt x="183" y="302"/>
                    <a:pt x="183" y="302"/>
                    <a:pt x="183" y="302"/>
                  </a:cubicBezTo>
                  <a:cubicBezTo>
                    <a:pt x="183" y="306"/>
                    <a:pt x="183" y="306"/>
                    <a:pt x="183" y="306"/>
                  </a:cubicBezTo>
                  <a:cubicBezTo>
                    <a:pt x="185" y="308"/>
                    <a:pt x="185" y="308"/>
                    <a:pt x="185" y="308"/>
                  </a:cubicBezTo>
                  <a:cubicBezTo>
                    <a:pt x="189" y="304"/>
                    <a:pt x="189" y="304"/>
                    <a:pt x="189" y="304"/>
                  </a:cubicBezTo>
                  <a:cubicBezTo>
                    <a:pt x="193" y="304"/>
                    <a:pt x="193" y="304"/>
                    <a:pt x="193" y="304"/>
                  </a:cubicBezTo>
                  <a:cubicBezTo>
                    <a:pt x="195" y="305"/>
                    <a:pt x="195" y="305"/>
                    <a:pt x="195" y="305"/>
                  </a:cubicBezTo>
                  <a:cubicBezTo>
                    <a:pt x="202" y="305"/>
                    <a:pt x="202" y="305"/>
                    <a:pt x="202" y="305"/>
                  </a:cubicBezTo>
                  <a:cubicBezTo>
                    <a:pt x="204" y="302"/>
                    <a:pt x="204" y="302"/>
                    <a:pt x="204" y="302"/>
                  </a:cubicBezTo>
                  <a:cubicBezTo>
                    <a:pt x="206" y="302"/>
                    <a:pt x="206" y="302"/>
                    <a:pt x="206" y="302"/>
                  </a:cubicBezTo>
                  <a:cubicBezTo>
                    <a:pt x="206" y="302"/>
                    <a:pt x="209" y="302"/>
                    <a:pt x="209" y="302"/>
                  </a:cubicBezTo>
                  <a:cubicBezTo>
                    <a:pt x="209" y="302"/>
                    <a:pt x="213" y="304"/>
                    <a:pt x="213" y="304"/>
                  </a:cubicBezTo>
                  <a:cubicBezTo>
                    <a:pt x="217" y="301"/>
                    <a:pt x="217" y="301"/>
                    <a:pt x="217" y="301"/>
                  </a:cubicBezTo>
                  <a:cubicBezTo>
                    <a:pt x="223" y="304"/>
                    <a:pt x="223" y="304"/>
                    <a:pt x="223" y="304"/>
                  </a:cubicBezTo>
                  <a:cubicBezTo>
                    <a:pt x="221" y="308"/>
                    <a:pt x="221" y="308"/>
                    <a:pt x="221" y="308"/>
                  </a:cubicBezTo>
                  <a:cubicBezTo>
                    <a:pt x="221" y="310"/>
                    <a:pt x="221" y="310"/>
                    <a:pt x="221" y="310"/>
                  </a:cubicBezTo>
                  <a:cubicBezTo>
                    <a:pt x="223" y="311"/>
                    <a:pt x="223" y="311"/>
                    <a:pt x="223" y="311"/>
                  </a:cubicBezTo>
                  <a:cubicBezTo>
                    <a:pt x="226" y="311"/>
                    <a:pt x="226" y="311"/>
                    <a:pt x="226" y="311"/>
                  </a:cubicBezTo>
                  <a:cubicBezTo>
                    <a:pt x="241" y="306"/>
                    <a:pt x="241" y="306"/>
                    <a:pt x="241" y="306"/>
                  </a:cubicBezTo>
                  <a:cubicBezTo>
                    <a:pt x="241" y="314"/>
                    <a:pt x="241" y="314"/>
                    <a:pt x="241" y="314"/>
                  </a:cubicBezTo>
                  <a:cubicBezTo>
                    <a:pt x="244" y="317"/>
                    <a:pt x="244" y="317"/>
                    <a:pt x="244" y="317"/>
                  </a:cubicBezTo>
                  <a:cubicBezTo>
                    <a:pt x="250" y="317"/>
                    <a:pt x="250" y="317"/>
                    <a:pt x="250" y="317"/>
                  </a:cubicBezTo>
                  <a:cubicBezTo>
                    <a:pt x="253" y="321"/>
                    <a:pt x="253" y="321"/>
                    <a:pt x="253" y="321"/>
                  </a:cubicBezTo>
                  <a:cubicBezTo>
                    <a:pt x="268" y="321"/>
                    <a:pt x="268" y="321"/>
                    <a:pt x="268" y="321"/>
                  </a:cubicBezTo>
                  <a:cubicBezTo>
                    <a:pt x="271" y="318"/>
                    <a:pt x="271" y="318"/>
                    <a:pt x="271" y="318"/>
                  </a:cubicBezTo>
                  <a:cubicBezTo>
                    <a:pt x="271" y="314"/>
                    <a:pt x="271" y="314"/>
                    <a:pt x="271" y="314"/>
                  </a:cubicBezTo>
                  <a:cubicBezTo>
                    <a:pt x="276" y="313"/>
                    <a:pt x="276" y="313"/>
                    <a:pt x="276" y="313"/>
                  </a:cubicBezTo>
                  <a:cubicBezTo>
                    <a:pt x="276" y="318"/>
                    <a:pt x="276" y="318"/>
                    <a:pt x="276" y="318"/>
                  </a:cubicBezTo>
                  <a:cubicBezTo>
                    <a:pt x="282" y="326"/>
                    <a:pt x="282" y="326"/>
                    <a:pt x="282" y="326"/>
                  </a:cubicBezTo>
                  <a:cubicBezTo>
                    <a:pt x="288" y="326"/>
                    <a:pt x="288" y="326"/>
                    <a:pt x="288" y="326"/>
                  </a:cubicBezTo>
                  <a:cubicBezTo>
                    <a:pt x="293" y="330"/>
                    <a:pt x="293" y="330"/>
                    <a:pt x="293" y="330"/>
                  </a:cubicBezTo>
                  <a:cubicBezTo>
                    <a:pt x="299" y="331"/>
                    <a:pt x="299" y="331"/>
                    <a:pt x="299" y="331"/>
                  </a:cubicBezTo>
                  <a:cubicBezTo>
                    <a:pt x="299" y="336"/>
                    <a:pt x="299" y="336"/>
                    <a:pt x="299" y="336"/>
                  </a:cubicBezTo>
                  <a:cubicBezTo>
                    <a:pt x="304" y="339"/>
                    <a:pt x="304" y="339"/>
                    <a:pt x="304" y="339"/>
                  </a:cubicBezTo>
                  <a:cubicBezTo>
                    <a:pt x="306" y="344"/>
                    <a:pt x="306" y="344"/>
                    <a:pt x="306" y="344"/>
                  </a:cubicBezTo>
                  <a:cubicBezTo>
                    <a:pt x="309" y="349"/>
                    <a:pt x="309" y="349"/>
                    <a:pt x="309" y="349"/>
                  </a:cubicBezTo>
                  <a:cubicBezTo>
                    <a:pt x="312" y="349"/>
                    <a:pt x="312" y="349"/>
                    <a:pt x="312" y="349"/>
                  </a:cubicBezTo>
                  <a:cubicBezTo>
                    <a:pt x="317" y="344"/>
                    <a:pt x="317" y="344"/>
                    <a:pt x="317" y="344"/>
                  </a:cubicBezTo>
                  <a:cubicBezTo>
                    <a:pt x="320" y="344"/>
                    <a:pt x="320" y="344"/>
                    <a:pt x="320" y="344"/>
                  </a:cubicBezTo>
                  <a:cubicBezTo>
                    <a:pt x="320" y="346"/>
                    <a:pt x="320" y="346"/>
                    <a:pt x="320" y="346"/>
                  </a:cubicBezTo>
                  <a:cubicBezTo>
                    <a:pt x="319" y="346"/>
                    <a:pt x="319" y="346"/>
                    <a:pt x="319" y="346"/>
                  </a:cubicBezTo>
                  <a:cubicBezTo>
                    <a:pt x="319" y="349"/>
                    <a:pt x="319" y="349"/>
                    <a:pt x="319" y="349"/>
                  </a:cubicBezTo>
                  <a:cubicBezTo>
                    <a:pt x="323" y="349"/>
                    <a:pt x="323" y="349"/>
                    <a:pt x="323" y="349"/>
                  </a:cubicBezTo>
                  <a:cubicBezTo>
                    <a:pt x="323" y="324"/>
                    <a:pt x="323" y="324"/>
                    <a:pt x="323" y="324"/>
                  </a:cubicBezTo>
                  <a:cubicBezTo>
                    <a:pt x="316" y="326"/>
                    <a:pt x="316" y="326"/>
                    <a:pt x="316" y="326"/>
                  </a:cubicBezTo>
                  <a:cubicBezTo>
                    <a:pt x="316" y="330"/>
                    <a:pt x="316" y="330"/>
                    <a:pt x="316" y="330"/>
                  </a:cubicBezTo>
                  <a:cubicBezTo>
                    <a:pt x="308" y="329"/>
                    <a:pt x="308" y="329"/>
                    <a:pt x="308" y="329"/>
                  </a:cubicBezTo>
                  <a:cubicBezTo>
                    <a:pt x="304" y="321"/>
                    <a:pt x="304" y="321"/>
                    <a:pt x="304" y="321"/>
                  </a:cubicBezTo>
                  <a:cubicBezTo>
                    <a:pt x="297" y="318"/>
                    <a:pt x="297" y="318"/>
                    <a:pt x="297" y="318"/>
                  </a:cubicBezTo>
                  <a:cubicBezTo>
                    <a:pt x="297" y="311"/>
                    <a:pt x="297" y="311"/>
                    <a:pt x="297" y="311"/>
                  </a:cubicBezTo>
                  <a:cubicBezTo>
                    <a:pt x="303" y="296"/>
                    <a:pt x="303" y="296"/>
                    <a:pt x="303" y="296"/>
                  </a:cubicBezTo>
                  <a:cubicBezTo>
                    <a:pt x="301" y="293"/>
                    <a:pt x="301" y="293"/>
                    <a:pt x="301" y="293"/>
                  </a:cubicBezTo>
                  <a:cubicBezTo>
                    <a:pt x="300" y="290"/>
                    <a:pt x="300" y="290"/>
                    <a:pt x="300" y="290"/>
                  </a:cubicBezTo>
                  <a:cubicBezTo>
                    <a:pt x="300" y="287"/>
                    <a:pt x="300" y="287"/>
                    <a:pt x="300" y="287"/>
                  </a:cubicBezTo>
                  <a:cubicBezTo>
                    <a:pt x="302" y="283"/>
                    <a:pt x="302" y="283"/>
                    <a:pt x="302" y="283"/>
                  </a:cubicBezTo>
                  <a:cubicBezTo>
                    <a:pt x="302" y="280"/>
                    <a:pt x="302" y="280"/>
                    <a:pt x="302" y="280"/>
                  </a:cubicBezTo>
                  <a:cubicBezTo>
                    <a:pt x="302" y="278"/>
                    <a:pt x="302" y="278"/>
                    <a:pt x="302" y="278"/>
                  </a:cubicBezTo>
                  <a:cubicBezTo>
                    <a:pt x="296" y="270"/>
                    <a:pt x="296" y="270"/>
                    <a:pt x="296" y="270"/>
                  </a:cubicBezTo>
                  <a:cubicBezTo>
                    <a:pt x="307" y="260"/>
                    <a:pt x="307" y="260"/>
                    <a:pt x="307" y="260"/>
                  </a:cubicBezTo>
                  <a:cubicBezTo>
                    <a:pt x="307" y="258"/>
                    <a:pt x="307" y="258"/>
                    <a:pt x="307" y="258"/>
                  </a:cubicBezTo>
                  <a:cubicBezTo>
                    <a:pt x="306" y="258"/>
                    <a:pt x="306" y="258"/>
                    <a:pt x="306" y="258"/>
                  </a:cubicBezTo>
                  <a:cubicBezTo>
                    <a:pt x="306" y="256"/>
                    <a:pt x="306" y="256"/>
                    <a:pt x="306" y="256"/>
                  </a:cubicBezTo>
                  <a:cubicBezTo>
                    <a:pt x="340" y="251"/>
                    <a:pt x="340" y="251"/>
                    <a:pt x="340" y="251"/>
                  </a:cubicBezTo>
                  <a:cubicBezTo>
                    <a:pt x="332" y="231"/>
                    <a:pt x="332" y="231"/>
                    <a:pt x="332" y="231"/>
                  </a:cubicBezTo>
                  <a:cubicBezTo>
                    <a:pt x="317" y="215"/>
                    <a:pt x="317" y="215"/>
                    <a:pt x="317" y="215"/>
                  </a:cubicBezTo>
                  <a:cubicBezTo>
                    <a:pt x="317" y="210"/>
                    <a:pt x="317" y="210"/>
                    <a:pt x="317" y="210"/>
                  </a:cubicBezTo>
                  <a:cubicBezTo>
                    <a:pt x="320" y="205"/>
                    <a:pt x="320" y="205"/>
                    <a:pt x="320" y="205"/>
                  </a:cubicBezTo>
                  <a:cubicBezTo>
                    <a:pt x="315" y="192"/>
                    <a:pt x="315" y="192"/>
                    <a:pt x="315" y="192"/>
                  </a:cubicBezTo>
                  <a:cubicBezTo>
                    <a:pt x="315" y="181"/>
                    <a:pt x="315" y="181"/>
                    <a:pt x="315" y="181"/>
                  </a:cubicBezTo>
                  <a:cubicBezTo>
                    <a:pt x="312" y="170"/>
                    <a:pt x="312" y="170"/>
                    <a:pt x="312" y="170"/>
                  </a:cubicBezTo>
                  <a:cubicBezTo>
                    <a:pt x="312" y="157"/>
                    <a:pt x="312" y="157"/>
                    <a:pt x="312" y="157"/>
                  </a:cubicBezTo>
                  <a:cubicBezTo>
                    <a:pt x="308" y="149"/>
                    <a:pt x="308" y="149"/>
                    <a:pt x="308" y="149"/>
                  </a:cubicBezTo>
                  <a:cubicBezTo>
                    <a:pt x="306" y="149"/>
                    <a:pt x="306" y="149"/>
                    <a:pt x="306" y="149"/>
                  </a:cubicBezTo>
                  <a:cubicBezTo>
                    <a:pt x="306" y="144"/>
                    <a:pt x="306" y="144"/>
                    <a:pt x="306" y="144"/>
                  </a:cubicBezTo>
                  <a:cubicBezTo>
                    <a:pt x="311" y="140"/>
                    <a:pt x="311" y="140"/>
                    <a:pt x="311" y="140"/>
                  </a:cubicBezTo>
                  <a:cubicBezTo>
                    <a:pt x="311" y="133"/>
                    <a:pt x="311" y="133"/>
                    <a:pt x="311" y="133"/>
                  </a:cubicBezTo>
                  <a:cubicBezTo>
                    <a:pt x="316" y="127"/>
                    <a:pt x="316" y="127"/>
                    <a:pt x="316" y="127"/>
                  </a:cubicBezTo>
                  <a:cubicBezTo>
                    <a:pt x="319" y="125"/>
                    <a:pt x="319" y="125"/>
                    <a:pt x="319" y="125"/>
                  </a:cubicBezTo>
                  <a:cubicBezTo>
                    <a:pt x="321" y="100"/>
                    <a:pt x="321" y="100"/>
                    <a:pt x="321" y="100"/>
                  </a:cubicBezTo>
                  <a:cubicBezTo>
                    <a:pt x="326" y="84"/>
                    <a:pt x="326" y="84"/>
                    <a:pt x="326" y="84"/>
                  </a:cubicBezTo>
                  <a:cubicBezTo>
                    <a:pt x="350" y="60"/>
                    <a:pt x="350" y="60"/>
                    <a:pt x="350" y="60"/>
                  </a:cubicBezTo>
                  <a:cubicBezTo>
                    <a:pt x="345" y="55"/>
                    <a:pt x="345" y="55"/>
                    <a:pt x="345" y="55"/>
                  </a:cubicBezTo>
                  <a:cubicBezTo>
                    <a:pt x="340" y="55"/>
                    <a:pt x="340" y="55"/>
                    <a:pt x="340" y="55"/>
                  </a:cubicBezTo>
                  <a:cubicBezTo>
                    <a:pt x="342" y="50"/>
                    <a:pt x="342" y="50"/>
                    <a:pt x="342" y="50"/>
                  </a:cubicBezTo>
                  <a:cubicBezTo>
                    <a:pt x="343" y="47"/>
                    <a:pt x="343" y="47"/>
                    <a:pt x="343" y="47"/>
                  </a:cubicBezTo>
                  <a:cubicBezTo>
                    <a:pt x="340" y="43"/>
                    <a:pt x="340" y="43"/>
                    <a:pt x="340" y="43"/>
                  </a:cubicBezTo>
                  <a:cubicBezTo>
                    <a:pt x="343" y="38"/>
                    <a:pt x="343" y="38"/>
                    <a:pt x="343" y="38"/>
                  </a:cubicBezTo>
                  <a:cubicBezTo>
                    <a:pt x="342" y="35"/>
                    <a:pt x="342" y="35"/>
                    <a:pt x="342" y="35"/>
                  </a:cubicBezTo>
                  <a:cubicBezTo>
                    <a:pt x="341" y="32"/>
                    <a:pt x="341" y="32"/>
                    <a:pt x="341" y="32"/>
                  </a:cubicBezTo>
                  <a:lnTo>
                    <a:pt x="337" y="33"/>
                  </a:lnTo>
                  <a:close/>
                </a:path>
              </a:pathLst>
            </a:custGeom>
            <a:grpFill/>
            <a:ln w="7938" cap="rnd">
              <a:solidFill>
                <a:srgbClr val="E7E6E6"/>
              </a:solidFill>
              <a:prstDash val="solid"/>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a:noFill/>
                </a:ln>
                <a:solidFill>
                  <a:prstClr val="black"/>
                </a:solidFill>
                <a:effectLst/>
                <a:uLnTx/>
                <a:uFillTx/>
              </a:endParaRPr>
            </a:p>
          </p:txBody>
        </p:sp>
        <p:sp>
          <p:nvSpPr>
            <p:cNvPr id="89" name="Freeform 55">
              <a:extLst>
                <a:ext uri="{FF2B5EF4-FFF2-40B4-BE49-F238E27FC236}">
                  <a16:creationId xmlns:a16="http://schemas.microsoft.com/office/drawing/2014/main" id="{1910DA3F-7690-C72B-7A4E-46B4858E14FE}"/>
                </a:ext>
              </a:extLst>
            </p:cNvPr>
            <p:cNvSpPr>
              <a:spLocks noEditPoints="1"/>
            </p:cNvSpPr>
            <p:nvPr/>
          </p:nvSpPr>
          <p:spPr bwMode="auto">
            <a:xfrm>
              <a:off x="10599737" y="4730749"/>
              <a:ext cx="144463" cy="100013"/>
            </a:xfrm>
            <a:custGeom>
              <a:avLst/>
              <a:gdLst>
                <a:gd name="T0" fmla="*/ 28904005 w 38"/>
                <a:gd name="T1" fmla="*/ 103578848 h 26"/>
                <a:gd name="T2" fmla="*/ 14453903 w 38"/>
                <a:gd name="T3" fmla="*/ 59188463 h 26"/>
                <a:gd name="T4" fmla="*/ 43357908 w 38"/>
                <a:gd name="T5" fmla="*/ 0 h 26"/>
                <a:gd name="T6" fmla="*/ 57811812 w 38"/>
                <a:gd name="T7" fmla="*/ 59188463 h 26"/>
                <a:gd name="T8" fmla="*/ 72261913 w 38"/>
                <a:gd name="T9" fmla="*/ 103578848 h 26"/>
                <a:gd name="T10" fmla="*/ 28904005 w 38"/>
                <a:gd name="T11" fmla="*/ 103578848 h 26"/>
                <a:gd name="T12" fmla="*/ 332409363 w 38"/>
                <a:gd name="T13" fmla="*/ 221951927 h 26"/>
                <a:gd name="T14" fmla="*/ 346863266 w 38"/>
                <a:gd name="T15" fmla="*/ 192359619 h 26"/>
                <a:gd name="T16" fmla="*/ 332409363 w 38"/>
                <a:gd name="T17" fmla="*/ 177561542 h 26"/>
                <a:gd name="T18" fmla="*/ 317955460 w 38"/>
                <a:gd name="T19" fmla="*/ 192359619 h 26"/>
                <a:gd name="T20" fmla="*/ 332409363 w 38"/>
                <a:gd name="T21" fmla="*/ 221951927 h 26"/>
                <a:gd name="T22" fmla="*/ 534745001 w 38"/>
                <a:gd name="T23" fmla="*/ 384715391 h 26"/>
                <a:gd name="T24" fmla="*/ 549198904 w 38"/>
                <a:gd name="T25" fmla="*/ 369917314 h 26"/>
                <a:gd name="T26" fmla="*/ 534745001 w 38"/>
                <a:gd name="T27" fmla="*/ 355123083 h 26"/>
                <a:gd name="T28" fmla="*/ 520294899 w 38"/>
                <a:gd name="T29" fmla="*/ 369917314 h 26"/>
                <a:gd name="T30" fmla="*/ 534745001 w 38"/>
                <a:gd name="T31" fmla="*/ 384715391 h 2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38" h="26">
                  <a:moveTo>
                    <a:pt x="2" y="7"/>
                  </a:moveTo>
                  <a:cubicBezTo>
                    <a:pt x="2" y="6"/>
                    <a:pt x="0" y="6"/>
                    <a:pt x="1" y="4"/>
                  </a:cubicBezTo>
                  <a:cubicBezTo>
                    <a:pt x="2" y="3"/>
                    <a:pt x="2" y="2"/>
                    <a:pt x="3" y="0"/>
                  </a:cubicBezTo>
                  <a:cubicBezTo>
                    <a:pt x="4" y="2"/>
                    <a:pt x="3" y="3"/>
                    <a:pt x="4" y="4"/>
                  </a:cubicBezTo>
                  <a:cubicBezTo>
                    <a:pt x="5" y="5"/>
                    <a:pt x="5" y="6"/>
                    <a:pt x="5" y="7"/>
                  </a:cubicBezTo>
                  <a:cubicBezTo>
                    <a:pt x="4" y="8"/>
                    <a:pt x="3" y="8"/>
                    <a:pt x="2" y="7"/>
                  </a:cubicBezTo>
                  <a:close/>
                  <a:moveTo>
                    <a:pt x="23" y="15"/>
                  </a:moveTo>
                  <a:cubicBezTo>
                    <a:pt x="24" y="15"/>
                    <a:pt x="24" y="14"/>
                    <a:pt x="24" y="13"/>
                  </a:cubicBezTo>
                  <a:cubicBezTo>
                    <a:pt x="24" y="12"/>
                    <a:pt x="24" y="12"/>
                    <a:pt x="23" y="12"/>
                  </a:cubicBezTo>
                  <a:cubicBezTo>
                    <a:pt x="22" y="12"/>
                    <a:pt x="22" y="12"/>
                    <a:pt x="22" y="13"/>
                  </a:cubicBezTo>
                  <a:cubicBezTo>
                    <a:pt x="22" y="14"/>
                    <a:pt x="22" y="15"/>
                    <a:pt x="23" y="15"/>
                  </a:cubicBezTo>
                  <a:close/>
                  <a:moveTo>
                    <a:pt x="37" y="26"/>
                  </a:moveTo>
                  <a:cubicBezTo>
                    <a:pt x="37" y="26"/>
                    <a:pt x="37" y="25"/>
                    <a:pt x="38" y="25"/>
                  </a:cubicBezTo>
                  <a:cubicBezTo>
                    <a:pt x="37" y="25"/>
                    <a:pt x="37" y="24"/>
                    <a:pt x="37" y="24"/>
                  </a:cubicBezTo>
                  <a:cubicBezTo>
                    <a:pt x="36" y="24"/>
                    <a:pt x="36" y="25"/>
                    <a:pt x="36" y="25"/>
                  </a:cubicBezTo>
                  <a:cubicBezTo>
                    <a:pt x="36" y="26"/>
                    <a:pt x="36" y="26"/>
                    <a:pt x="37" y="26"/>
                  </a:cubicBezTo>
                  <a:close/>
                </a:path>
              </a:pathLst>
            </a:custGeom>
            <a:grpFill/>
            <a:ln w="9525">
              <a:solidFill>
                <a:srgbClr val="E7E6E6"/>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a:noFill/>
                </a:ln>
                <a:solidFill>
                  <a:prstClr val="black"/>
                </a:solidFill>
                <a:effectLst/>
                <a:uLnTx/>
                <a:uFillTx/>
              </a:endParaRPr>
            </a:p>
          </p:txBody>
        </p:sp>
        <p:sp>
          <p:nvSpPr>
            <p:cNvPr id="90" name="Freeform 56">
              <a:extLst>
                <a:ext uri="{FF2B5EF4-FFF2-40B4-BE49-F238E27FC236}">
                  <a16:creationId xmlns:a16="http://schemas.microsoft.com/office/drawing/2014/main" id="{035DA2FF-9B36-1A87-794F-6039F56D4510}"/>
                </a:ext>
              </a:extLst>
            </p:cNvPr>
            <p:cNvSpPr>
              <a:spLocks/>
            </p:cNvSpPr>
            <p:nvPr/>
          </p:nvSpPr>
          <p:spPr bwMode="auto">
            <a:xfrm>
              <a:off x="8516938" y="2228850"/>
              <a:ext cx="735013" cy="1157288"/>
            </a:xfrm>
            <a:custGeom>
              <a:avLst/>
              <a:gdLst>
                <a:gd name="T0" fmla="*/ 2147483646 w 193"/>
                <a:gd name="T1" fmla="*/ 2147483646 h 304"/>
                <a:gd name="T2" fmla="*/ 2147483646 w 193"/>
                <a:gd name="T3" fmla="*/ 2147483646 h 304"/>
                <a:gd name="T4" fmla="*/ 2147483646 w 193"/>
                <a:gd name="T5" fmla="*/ 2147483646 h 304"/>
                <a:gd name="T6" fmla="*/ 2147483646 w 193"/>
                <a:gd name="T7" fmla="*/ 2147483646 h 304"/>
                <a:gd name="T8" fmla="*/ 2147483646 w 193"/>
                <a:gd name="T9" fmla="*/ 2147483646 h 304"/>
                <a:gd name="T10" fmla="*/ 2147483646 w 193"/>
                <a:gd name="T11" fmla="*/ 2147483646 h 304"/>
                <a:gd name="T12" fmla="*/ 2147483646 w 193"/>
                <a:gd name="T13" fmla="*/ 2147483646 h 304"/>
                <a:gd name="T14" fmla="*/ 2147483646 w 193"/>
                <a:gd name="T15" fmla="*/ 2147483646 h 304"/>
                <a:gd name="T16" fmla="*/ 2147483646 w 193"/>
                <a:gd name="T17" fmla="*/ 2147483646 h 304"/>
                <a:gd name="T18" fmla="*/ 2147483646 w 193"/>
                <a:gd name="T19" fmla="*/ 2147483646 h 304"/>
                <a:gd name="T20" fmla="*/ 2147483646 w 193"/>
                <a:gd name="T21" fmla="*/ 2147483646 h 304"/>
                <a:gd name="T22" fmla="*/ 1783941293 w 193"/>
                <a:gd name="T23" fmla="*/ 550705393 h 304"/>
                <a:gd name="T24" fmla="*/ 406100395 w 193"/>
                <a:gd name="T25" fmla="*/ 115938178 h 304"/>
                <a:gd name="T26" fmla="*/ 464113105 w 193"/>
                <a:gd name="T27" fmla="*/ 565198141 h 304"/>
                <a:gd name="T28" fmla="*/ 507627398 w 193"/>
                <a:gd name="T29" fmla="*/ 753596252 h 304"/>
                <a:gd name="T30" fmla="*/ 667163303 w 193"/>
                <a:gd name="T31" fmla="*/ 884027178 h 304"/>
                <a:gd name="T32" fmla="*/ 565640108 w 193"/>
                <a:gd name="T33" fmla="*/ 1289808897 h 304"/>
                <a:gd name="T34" fmla="*/ 246560682 w 193"/>
                <a:gd name="T35" fmla="*/ 2147483646 h 304"/>
                <a:gd name="T36" fmla="*/ 0 w 193"/>
                <a:gd name="T37" fmla="*/ 2147483646 h 304"/>
                <a:gd name="T38" fmla="*/ 159539713 w 193"/>
                <a:gd name="T39" fmla="*/ 2147483646 h 304"/>
                <a:gd name="T40" fmla="*/ 275568941 w 193"/>
                <a:gd name="T41" fmla="*/ 2147483646 h 304"/>
                <a:gd name="T42" fmla="*/ 377092136 w 193"/>
                <a:gd name="T43" fmla="*/ 2147483646 h 304"/>
                <a:gd name="T44" fmla="*/ 435108654 w 193"/>
                <a:gd name="T45" fmla="*/ 2147483646 h 304"/>
                <a:gd name="T46" fmla="*/ 188547972 w 193"/>
                <a:gd name="T47" fmla="*/ 2147483646 h 304"/>
                <a:gd name="T48" fmla="*/ 275568941 w 193"/>
                <a:gd name="T49" fmla="*/ 2147483646 h 304"/>
                <a:gd name="T50" fmla="*/ 565640108 w 193"/>
                <a:gd name="T51" fmla="*/ 2147483646 h 304"/>
                <a:gd name="T52" fmla="*/ 681669336 w 193"/>
                <a:gd name="T53" fmla="*/ 2147483646 h 304"/>
                <a:gd name="T54" fmla="*/ 899221759 w 193"/>
                <a:gd name="T55" fmla="*/ 2147483646 h 304"/>
                <a:gd name="T56" fmla="*/ 1363338673 w 193"/>
                <a:gd name="T57" fmla="*/ 2147483646 h 304"/>
                <a:gd name="T58" fmla="*/ 1508372352 w 193"/>
                <a:gd name="T59" fmla="*/ 2147483646 h 304"/>
                <a:gd name="T60" fmla="*/ 1479364093 w 193"/>
                <a:gd name="T61" fmla="*/ 2147483646 h 304"/>
                <a:gd name="T62" fmla="*/ 1899970521 w 193"/>
                <a:gd name="T63" fmla="*/ 2147483646 h 304"/>
                <a:gd name="T64" fmla="*/ 2074012460 w 193"/>
                <a:gd name="T65" fmla="*/ 2147483646 h 304"/>
                <a:gd name="T66" fmla="*/ 2147483646 w 193"/>
                <a:gd name="T67" fmla="*/ 2147483646 h 304"/>
                <a:gd name="T68" fmla="*/ 2147483646 w 193"/>
                <a:gd name="T69" fmla="*/ 2147483646 h 304"/>
                <a:gd name="T70" fmla="*/ 2147483646 w 193"/>
                <a:gd name="T71" fmla="*/ 2147483646 h 304"/>
                <a:gd name="T72" fmla="*/ 2147483646 w 193"/>
                <a:gd name="T73" fmla="*/ 2147483646 h 30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93" h="304">
                  <a:moveTo>
                    <a:pt x="167" y="228"/>
                  </a:moveTo>
                  <a:cubicBezTo>
                    <a:pt x="168" y="220"/>
                    <a:pt x="168" y="220"/>
                    <a:pt x="168" y="220"/>
                  </a:cubicBezTo>
                  <a:cubicBezTo>
                    <a:pt x="166" y="219"/>
                    <a:pt x="166" y="219"/>
                    <a:pt x="166" y="219"/>
                  </a:cubicBezTo>
                  <a:cubicBezTo>
                    <a:pt x="163" y="213"/>
                    <a:pt x="163" y="213"/>
                    <a:pt x="163" y="213"/>
                  </a:cubicBezTo>
                  <a:cubicBezTo>
                    <a:pt x="165" y="209"/>
                    <a:pt x="165" y="209"/>
                    <a:pt x="165" y="209"/>
                  </a:cubicBezTo>
                  <a:cubicBezTo>
                    <a:pt x="160" y="206"/>
                    <a:pt x="160" y="206"/>
                    <a:pt x="160" y="206"/>
                  </a:cubicBezTo>
                  <a:cubicBezTo>
                    <a:pt x="155" y="209"/>
                    <a:pt x="155" y="209"/>
                    <a:pt x="155" y="209"/>
                  </a:cubicBezTo>
                  <a:cubicBezTo>
                    <a:pt x="153" y="206"/>
                    <a:pt x="153" y="206"/>
                    <a:pt x="153" y="206"/>
                  </a:cubicBezTo>
                  <a:cubicBezTo>
                    <a:pt x="161" y="196"/>
                    <a:pt x="161" y="196"/>
                    <a:pt x="161" y="196"/>
                  </a:cubicBezTo>
                  <a:cubicBezTo>
                    <a:pt x="158" y="187"/>
                    <a:pt x="158" y="187"/>
                    <a:pt x="158" y="187"/>
                  </a:cubicBezTo>
                  <a:cubicBezTo>
                    <a:pt x="165" y="181"/>
                    <a:pt x="165" y="181"/>
                    <a:pt x="165" y="181"/>
                  </a:cubicBezTo>
                  <a:cubicBezTo>
                    <a:pt x="165" y="181"/>
                    <a:pt x="166" y="178"/>
                    <a:pt x="165" y="178"/>
                  </a:cubicBezTo>
                  <a:cubicBezTo>
                    <a:pt x="165" y="177"/>
                    <a:pt x="163" y="173"/>
                    <a:pt x="163" y="173"/>
                  </a:cubicBezTo>
                  <a:cubicBezTo>
                    <a:pt x="166" y="170"/>
                    <a:pt x="166" y="170"/>
                    <a:pt x="166" y="170"/>
                  </a:cubicBezTo>
                  <a:cubicBezTo>
                    <a:pt x="170" y="170"/>
                    <a:pt x="170" y="170"/>
                    <a:pt x="170" y="170"/>
                  </a:cubicBezTo>
                  <a:cubicBezTo>
                    <a:pt x="170" y="165"/>
                    <a:pt x="170" y="165"/>
                    <a:pt x="170" y="165"/>
                  </a:cubicBezTo>
                  <a:cubicBezTo>
                    <a:pt x="175" y="160"/>
                    <a:pt x="175" y="160"/>
                    <a:pt x="175" y="160"/>
                  </a:cubicBezTo>
                  <a:cubicBezTo>
                    <a:pt x="175" y="157"/>
                    <a:pt x="175" y="157"/>
                    <a:pt x="175" y="157"/>
                  </a:cubicBezTo>
                  <a:cubicBezTo>
                    <a:pt x="175" y="157"/>
                    <a:pt x="173" y="157"/>
                    <a:pt x="173" y="156"/>
                  </a:cubicBezTo>
                  <a:cubicBezTo>
                    <a:pt x="173" y="156"/>
                    <a:pt x="174" y="155"/>
                    <a:pt x="174" y="154"/>
                  </a:cubicBezTo>
                  <a:cubicBezTo>
                    <a:pt x="174" y="154"/>
                    <a:pt x="177" y="150"/>
                    <a:pt x="177" y="150"/>
                  </a:cubicBezTo>
                  <a:cubicBezTo>
                    <a:pt x="193" y="151"/>
                    <a:pt x="193" y="151"/>
                    <a:pt x="193" y="151"/>
                  </a:cubicBezTo>
                  <a:cubicBezTo>
                    <a:pt x="193" y="78"/>
                    <a:pt x="193" y="78"/>
                    <a:pt x="193" y="78"/>
                  </a:cubicBezTo>
                  <a:cubicBezTo>
                    <a:pt x="123" y="38"/>
                    <a:pt x="123" y="38"/>
                    <a:pt x="123" y="38"/>
                  </a:cubicBezTo>
                  <a:cubicBezTo>
                    <a:pt x="46" y="0"/>
                    <a:pt x="46" y="0"/>
                    <a:pt x="46" y="0"/>
                  </a:cubicBezTo>
                  <a:cubicBezTo>
                    <a:pt x="28" y="8"/>
                    <a:pt x="28" y="8"/>
                    <a:pt x="28" y="8"/>
                  </a:cubicBezTo>
                  <a:cubicBezTo>
                    <a:pt x="32" y="27"/>
                    <a:pt x="32" y="27"/>
                    <a:pt x="32" y="27"/>
                  </a:cubicBezTo>
                  <a:cubicBezTo>
                    <a:pt x="32" y="39"/>
                    <a:pt x="32" y="39"/>
                    <a:pt x="32" y="39"/>
                  </a:cubicBezTo>
                  <a:cubicBezTo>
                    <a:pt x="37" y="48"/>
                    <a:pt x="37" y="48"/>
                    <a:pt x="37" y="48"/>
                  </a:cubicBezTo>
                  <a:cubicBezTo>
                    <a:pt x="35" y="52"/>
                    <a:pt x="35" y="52"/>
                    <a:pt x="35" y="52"/>
                  </a:cubicBezTo>
                  <a:cubicBezTo>
                    <a:pt x="35" y="52"/>
                    <a:pt x="39" y="58"/>
                    <a:pt x="39" y="58"/>
                  </a:cubicBezTo>
                  <a:cubicBezTo>
                    <a:pt x="39" y="58"/>
                    <a:pt x="46" y="61"/>
                    <a:pt x="46" y="61"/>
                  </a:cubicBezTo>
                  <a:cubicBezTo>
                    <a:pt x="42" y="68"/>
                    <a:pt x="42" y="68"/>
                    <a:pt x="42" y="68"/>
                  </a:cubicBezTo>
                  <a:cubicBezTo>
                    <a:pt x="39" y="89"/>
                    <a:pt x="39" y="89"/>
                    <a:pt x="39" y="89"/>
                  </a:cubicBezTo>
                  <a:cubicBezTo>
                    <a:pt x="38" y="131"/>
                    <a:pt x="38" y="131"/>
                    <a:pt x="38" y="131"/>
                  </a:cubicBezTo>
                  <a:cubicBezTo>
                    <a:pt x="17" y="150"/>
                    <a:pt x="17" y="150"/>
                    <a:pt x="17" y="150"/>
                  </a:cubicBezTo>
                  <a:cubicBezTo>
                    <a:pt x="3" y="173"/>
                    <a:pt x="3" y="173"/>
                    <a:pt x="3" y="173"/>
                  </a:cubicBezTo>
                  <a:cubicBezTo>
                    <a:pt x="0" y="174"/>
                    <a:pt x="0" y="174"/>
                    <a:pt x="0" y="174"/>
                  </a:cubicBezTo>
                  <a:cubicBezTo>
                    <a:pt x="3" y="188"/>
                    <a:pt x="3" y="188"/>
                    <a:pt x="3" y="188"/>
                  </a:cubicBezTo>
                  <a:cubicBezTo>
                    <a:pt x="11" y="200"/>
                    <a:pt x="11" y="200"/>
                    <a:pt x="11" y="200"/>
                  </a:cubicBezTo>
                  <a:cubicBezTo>
                    <a:pt x="18" y="200"/>
                    <a:pt x="18" y="200"/>
                    <a:pt x="18" y="200"/>
                  </a:cubicBezTo>
                  <a:cubicBezTo>
                    <a:pt x="19" y="206"/>
                    <a:pt x="19" y="206"/>
                    <a:pt x="19" y="206"/>
                  </a:cubicBezTo>
                  <a:cubicBezTo>
                    <a:pt x="25" y="208"/>
                    <a:pt x="25" y="208"/>
                    <a:pt x="25" y="208"/>
                  </a:cubicBezTo>
                  <a:cubicBezTo>
                    <a:pt x="26" y="216"/>
                    <a:pt x="26" y="216"/>
                    <a:pt x="26" y="216"/>
                  </a:cubicBezTo>
                  <a:cubicBezTo>
                    <a:pt x="28" y="218"/>
                    <a:pt x="28" y="218"/>
                    <a:pt x="28" y="218"/>
                  </a:cubicBezTo>
                  <a:cubicBezTo>
                    <a:pt x="30" y="248"/>
                    <a:pt x="30" y="248"/>
                    <a:pt x="30" y="248"/>
                  </a:cubicBezTo>
                  <a:cubicBezTo>
                    <a:pt x="40" y="258"/>
                    <a:pt x="40" y="258"/>
                    <a:pt x="40" y="258"/>
                  </a:cubicBezTo>
                  <a:cubicBezTo>
                    <a:pt x="13" y="258"/>
                    <a:pt x="13" y="258"/>
                    <a:pt x="13" y="258"/>
                  </a:cubicBezTo>
                  <a:cubicBezTo>
                    <a:pt x="9" y="265"/>
                    <a:pt x="9" y="265"/>
                    <a:pt x="9" y="265"/>
                  </a:cubicBezTo>
                  <a:cubicBezTo>
                    <a:pt x="19" y="277"/>
                    <a:pt x="19" y="277"/>
                    <a:pt x="19" y="277"/>
                  </a:cubicBezTo>
                  <a:cubicBezTo>
                    <a:pt x="30" y="283"/>
                    <a:pt x="30" y="283"/>
                    <a:pt x="30" y="283"/>
                  </a:cubicBezTo>
                  <a:cubicBezTo>
                    <a:pt x="39" y="299"/>
                    <a:pt x="39" y="299"/>
                    <a:pt x="39" y="299"/>
                  </a:cubicBezTo>
                  <a:cubicBezTo>
                    <a:pt x="37" y="304"/>
                    <a:pt x="37" y="304"/>
                    <a:pt x="37" y="304"/>
                  </a:cubicBezTo>
                  <a:cubicBezTo>
                    <a:pt x="47" y="304"/>
                    <a:pt x="47" y="304"/>
                    <a:pt x="47" y="304"/>
                  </a:cubicBezTo>
                  <a:cubicBezTo>
                    <a:pt x="57" y="297"/>
                    <a:pt x="57" y="297"/>
                    <a:pt x="57" y="297"/>
                  </a:cubicBezTo>
                  <a:cubicBezTo>
                    <a:pt x="62" y="304"/>
                    <a:pt x="62" y="304"/>
                    <a:pt x="62" y="304"/>
                  </a:cubicBezTo>
                  <a:cubicBezTo>
                    <a:pt x="77" y="296"/>
                    <a:pt x="77" y="296"/>
                    <a:pt x="77" y="296"/>
                  </a:cubicBezTo>
                  <a:cubicBezTo>
                    <a:pt x="94" y="294"/>
                    <a:pt x="94" y="294"/>
                    <a:pt x="94" y="294"/>
                  </a:cubicBezTo>
                  <a:cubicBezTo>
                    <a:pt x="102" y="285"/>
                    <a:pt x="102" y="285"/>
                    <a:pt x="102" y="285"/>
                  </a:cubicBezTo>
                  <a:cubicBezTo>
                    <a:pt x="104" y="282"/>
                    <a:pt x="104" y="282"/>
                    <a:pt x="104" y="282"/>
                  </a:cubicBezTo>
                  <a:cubicBezTo>
                    <a:pt x="98" y="279"/>
                    <a:pt x="98" y="279"/>
                    <a:pt x="98" y="279"/>
                  </a:cubicBezTo>
                  <a:cubicBezTo>
                    <a:pt x="102" y="276"/>
                    <a:pt x="102" y="276"/>
                    <a:pt x="102" y="276"/>
                  </a:cubicBezTo>
                  <a:cubicBezTo>
                    <a:pt x="127" y="274"/>
                    <a:pt x="127" y="274"/>
                    <a:pt x="127" y="274"/>
                  </a:cubicBezTo>
                  <a:cubicBezTo>
                    <a:pt x="131" y="270"/>
                    <a:pt x="131" y="270"/>
                    <a:pt x="131" y="270"/>
                  </a:cubicBezTo>
                  <a:cubicBezTo>
                    <a:pt x="135" y="269"/>
                    <a:pt x="135" y="269"/>
                    <a:pt x="135" y="269"/>
                  </a:cubicBezTo>
                  <a:cubicBezTo>
                    <a:pt x="143" y="258"/>
                    <a:pt x="143" y="258"/>
                    <a:pt x="143" y="258"/>
                  </a:cubicBezTo>
                  <a:cubicBezTo>
                    <a:pt x="151" y="254"/>
                    <a:pt x="151" y="254"/>
                    <a:pt x="151" y="254"/>
                  </a:cubicBezTo>
                  <a:cubicBezTo>
                    <a:pt x="151" y="254"/>
                    <a:pt x="152" y="250"/>
                    <a:pt x="152" y="250"/>
                  </a:cubicBezTo>
                  <a:cubicBezTo>
                    <a:pt x="152" y="250"/>
                    <a:pt x="152" y="244"/>
                    <a:pt x="152" y="244"/>
                  </a:cubicBezTo>
                  <a:cubicBezTo>
                    <a:pt x="162" y="240"/>
                    <a:pt x="162" y="240"/>
                    <a:pt x="162" y="240"/>
                  </a:cubicBezTo>
                  <a:cubicBezTo>
                    <a:pt x="166" y="239"/>
                    <a:pt x="166" y="239"/>
                    <a:pt x="166" y="239"/>
                  </a:cubicBezTo>
                  <a:cubicBezTo>
                    <a:pt x="173" y="241"/>
                    <a:pt x="173" y="241"/>
                    <a:pt x="173" y="241"/>
                  </a:cubicBezTo>
                  <a:cubicBezTo>
                    <a:pt x="174" y="233"/>
                    <a:pt x="174" y="233"/>
                    <a:pt x="174" y="233"/>
                  </a:cubicBezTo>
                  <a:lnTo>
                    <a:pt x="167" y="228"/>
                  </a:lnTo>
                  <a:close/>
                </a:path>
              </a:pathLst>
            </a:custGeom>
            <a:grpFill/>
            <a:ln w="7938" cap="rnd">
              <a:solidFill>
                <a:srgbClr val="E7E6E6"/>
              </a:solidFill>
              <a:prstDash val="solid"/>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a:noFill/>
                </a:ln>
                <a:solidFill>
                  <a:prstClr val="black"/>
                </a:solidFill>
                <a:effectLst/>
                <a:uLnTx/>
                <a:uFillTx/>
              </a:endParaRPr>
            </a:p>
          </p:txBody>
        </p:sp>
        <p:sp>
          <p:nvSpPr>
            <p:cNvPr id="91" name="Freeform 57">
              <a:extLst>
                <a:ext uri="{FF2B5EF4-FFF2-40B4-BE49-F238E27FC236}">
                  <a16:creationId xmlns:a16="http://schemas.microsoft.com/office/drawing/2014/main" id="{FB0FDBA5-4212-AB1E-BD64-BC854780B0A0}"/>
                </a:ext>
              </a:extLst>
            </p:cNvPr>
            <p:cNvSpPr>
              <a:spLocks/>
            </p:cNvSpPr>
            <p:nvPr/>
          </p:nvSpPr>
          <p:spPr bwMode="auto">
            <a:xfrm>
              <a:off x="8582025" y="3138488"/>
              <a:ext cx="914400" cy="614363"/>
            </a:xfrm>
            <a:custGeom>
              <a:avLst/>
              <a:gdLst>
                <a:gd name="T0" fmla="*/ 2147483646 w 240"/>
                <a:gd name="T1" fmla="*/ 1310512597 h 161"/>
                <a:gd name="T2" fmla="*/ 2147483646 w 240"/>
                <a:gd name="T3" fmla="*/ 1179458667 h 161"/>
                <a:gd name="T4" fmla="*/ 2147483646 w 240"/>
                <a:gd name="T5" fmla="*/ 1092093195 h 161"/>
                <a:gd name="T6" fmla="*/ 2147483646 w 240"/>
                <a:gd name="T7" fmla="*/ 873673793 h 161"/>
                <a:gd name="T8" fmla="*/ 2147483646 w 240"/>
                <a:gd name="T9" fmla="*/ 757185226 h 161"/>
                <a:gd name="T10" fmla="*/ 2147483646 w 240"/>
                <a:gd name="T11" fmla="*/ 655254391 h 161"/>
                <a:gd name="T12" fmla="*/ 2147483646 w 240"/>
                <a:gd name="T13" fmla="*/ 626135111 h 161"/>
                <a:gd name="T14" fmla="*/ 2147483646 w 240"/>
                <a:gd name="T15" fmla="*/ 538765824 h 161"/>
                <a:gd name="T16" fmla="*/ 2147483646 w 240"/>
                <a:gd name="T17" fmla="*/ 349469517 h 161"/>
                <a:gd name="T18" fmla="*/ 2147483646 w 240"/>
                <a:gd name="T19" fmla="*/ 29123096 h 161"/>
                <a:gd name="T20" fmla="*/ 2104834500 w 240"/>
                <a:gd name="T21" fmla="*/ 14561548 h 161"/>
                <a:gd name="T22" fmla="*/ 1959673500 w 240"/>
                <a:gd name="T23" fmla="*/ 160173211 h 161"/>
                <a:gd name="T24" fmla="*/ 1829028600 w 240"/>
                <a:gd name="T25" fmla="*/ 276661778 h 161"/>
                <a:gd name="T26" fmla="*/ 1654835400 w 240"/>
                <a:gd name="T27" fmla="*/ 451396536 h 161"/>
                <a:gd name="T28" fmla="*/ 1233868500 w 240"/>
                <a:gd name="T29" fmla="*/ 538765824 h 161"/>
                <a:gd name="T30" fmla="*/ 1262900700 w 240"/>
                <a:gd name="T31" fmla="*/ 626135111 h 161"/>
                <a:gd name="T32" fmla="*/ 1117739700 w 240"/>
                <a:gd name="T33" fmla="*/ 800869869 h 161"/>
                <a:gd name="T34" fmla="*/ 653224500 w 240"/>
                <a:gd name="T35" fmla="*/ 946481532 h 161"/>
                <a:gd name="T36" fmla="*/ 435483000 w 240"/>
                <a:gd name="T37" fmla="*/ 946481532 h 161"/>
                <a:gd name="T38" fmla="*/ 217741500 w 240"/>
                <a:gd name="T39" fmla="*/ 1019285456 h 161"/>
                <a:gd name="T40" fmla="*/ 101612700 w 240"/>
                <a:gd name="T41" fmla="*/ 1295951050 h 161"/>
                <a:gd name="T42" fmla="*/ 58064400 w 240"/>
                <a:gd name="T43" fmla="*/ 1397878069 h 161"/>
                <a:gd name="T44" fmla="*/ 72580500 w 240"/>
                <a:gd name="T45" fmla="*/ 1601735923 h 161"/>
                <a:gd name="T46" fmla="*/ 188709300 w 240"/>
                <a:gd name="T47" fmla="*/ 1820155325 h 161"/>
                <a:gd name="T48" fmla="*/ 435483000 w 240"/>
                <a:gd name="T49" fmla="*/ 2147483646 h 161"/>
                <a:gd name="T50" fmla="*/ 566127900 w 240"/>
                <a:gd name="T51" fmla="*/ 2147483646 h 161"/>
                <a:gd name="T52" fmla="*/ 812901600 w 240"/>
                <a:gd name="T53" fmla="*/ 1980328536 h 161"/>
                <a:gd name="T54" fmla="*/ 1074191400 w 240"/>
                <a:gd name="T55" fmla="*/ 1994890084 h 161"/>
                <a:gd name="T56" fmla="*/ 1103223600 w 240"/>
                <a:gd name="T57" fmla="*/ 1805593777 h 161"/>
                <a:gd name="T58" fmla="*/ 1248384600 w 240"/>
                <a:gd name="T59" fmla="*/ 1645420567 h 161"/>
                <a:gd name="T60" fmla="*/ 1538706600 w 240"/>
                <a:gd name="T61" fmla="*/ 1645420567 h 161"/>
                <a:gd name="T62" fmla="*/ 1843544700 w 240"/>
                <a:gd name="T63" fmla="*/ 1834716873 h 161"/>
                <a:gd name="T64" fmla="*/ 2147483646 w 240"/>
                <a:gd name="T65" fmla="*/ 1674543662 h 161"/>
                <a:gd name="T66" fmla="*/ 2147483646 w 240"/>
                <a:gd name="T67" fmla="*/ 1645420567 h 161"/>
                <a:gd name="T68" fmla="*/ 2147483646 w 240"/>
                <a:gd name="T69" fmla="*/ 1659982115 h 161"/>
                <a:gd name="T70" fmla="*/ 2147483646 w 240"/>
                <a:gd name="T71" fmla="*/ 1616297471 h 161"/>
                <a:gd name="T72" fmla="*/ 2147483646 w 240"/>
                <a:gd name="T73" fmla="*/ 1514370452 h 161"/>
                <a:gd name="T74" fmla="*/ 2147483646 w 240"/>
                <a:gd name="T75" fmla="*/ 1558051279 h 161"/>
                <a:gd name="T76" fmla="*/ 2147483646 w 240"/>
                <a:gd name="T77" fmla="*/ 1616297471 h 161"/>
                <a:gd name="T78" fmla="*/ 2147483646 w 240"/>
                <a:gd name="T79" fmla="*/ 1616297471 h 161"/>
                <a:gd name="T80" fmla="*/ 2147483646 w 240"/>
                <a:gd name="T81" fmla="*/ 1427001164 h 16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40" h="161">
                  <a:moveTo>
                    <a:pt x="221" y="92"/>
                  </a:moveTo>
                  <a:cubicBezTo>
                    <a:pt x="223" y="90"/>
                    <a:pt x="223" y="90"/>
                    <a:pt x="223" y="90"/>
                  </a:cubicBezTo>
                  <a:cubicBezTo>
                    <a:pt x="218" y="85"/>
                    <a:pt x="218" y="85"/>
                    <a:pt x="218" y="85"/>
                  </a:cubicBezTo>
                  <a:cubicBezTo>
                    <a:pt x="220" y="81"/>
                    <a:pt x="220" y="81"/>
                    <a:pt x="220" y="81"/>
                  </a:cubicBezTo>
                  <a:cubicBezTo>
                    <a:pt x="215" y="79"/>
                    <a:pt x="215" y="79"/>
                    <a:pt x="215" y="79"/>
                  </a:cubicBezTo>
                  <a:cubicBezTo>
                    <a:pt x="214" y="75"/>
                    <a:pt x="214" y="75"/>
                    <a:pt x="214" y="75"/>
                  </a:cubicBezTo>
                  <a:cubicBezTo>
                    <a:pt x="198" y="66"/>
                    <a:pt x="198" y="66"/>
                    <a:pt x="198" y="66"/>
                  </a:cubicBezTo>
                  <a:cubicBezTo>
                    <a:pt x="200" y="60"/>
                    <a:pt x="200" y="60"/>
                    <a:pt x="200" y="60"/>
                  </a:cubicBezTo>
                  <a:cubicBezTo>
                    <a:pt x="192" y="53"/>
                    <a:pt x="192" y="53"/>
                    <a:pt x="192" y="53"/>
                  </a:cubicBezTo>
                  <a:cubicBezTo>
                    <a:pt x="181" y="52"/>
                    <a:pt x="181" y="52"/>
                    <a:pt x="181" y="52"/>
                  </a:cubicBezTo>
                  <a:cubicBezTo>
                    <a:pt x="178" y="49"/>
                    <a:pt x="178" y="49"/>
                    <a:pt x="178" y="49"/>
                  </a:cubicBezTo>
                  <a:cubicBezTo>
                    <a:pt x="180" y="45"/>
                    <a:pt x="180" y="45"/>
                    <a:pt x="180" y="45"/>
                  </a:cubicBezTo>
                  <a:cubicBezTo>
                    <a:pt x="181" y="43"/>
                    <a:pt x="181" y="43"/>
                    <a:pt x="181" y="43"/>
                  </a:cubicBezTo>
                  <a:cubicBezTo>
                    <a:pt x="167" y="43"/>
                    <a:pt x="167" y="43"/>
                    <a:pt x="167" y="43"/>
                  </a:cubicBezTo>
                  <a:cubicBezTo>
                    <a:pt x="169" y="38"/>
                    <a:pt x="169" y="38"/>
                    <a:pt x="169" y="38"/>
                  </a:cubicBezTo>
                  <a:cubicBezTo>
                    <a:pt x="165" y="37"/>
                    <a:pt x="165" y="37"/>
                    <a:pt x="165" y="37"/>
                  </a:cubicBezTo>
                  <a:cubicBezTo>
                    <a:pt x="170" y="33"/>
                    <a:pt x="170" y="33"/>
                    <a:pt x="170" y="33"/>
                  </a:cubicBezTo>
                  <a:cubicBezTo>
                    <a:pt x="170" y="24"/>
                    <a:pt x="170" y="24"/>
                    <a:pt x="170" y="24"/>
                  </a:cubicBezTo>
                  <a:cubicBezTo>
                    <a:pt x="168" y="18"/>
                    <a:pt x="168" y="18"/>
                    <a:pt x="168" y="18"/>
                  </a:cubicBezTo>
                  <a:cubicBezTo>
                    <a:pt x="156" y="2"/>
                    <a:pt x="156" y="2"/>
                    <a:pt x="156" y="2"/>
                  </a:cubicBezTo>
                  <a:cubicBezTo>
                    <a:pt x="149" y="0"/>
                    <a:pt x="149" y="0"/>
                    <a:pt x="149" y="0"/>
                  </a:cubicBezTo>
                  <a:cubicBezTo>
                    <a:pt x="145" y="1"/>
                    <a:pt x="145" y="1"/>
                    <a:pt x="145" y="1"/>
                  </a:cubicBezTo>
                  <a:cubicBezTo>
                    <a:pt x="135" y="5"/>
                    <a:pt x="135" y="5"/>
                    <a:pt x="135" y="5"/>
                  </a:cubicBezTo>
                  <a:cubicBezTo>
                    <a:pt x="135" y="5"/>
                    <a:pt x="135" y="11"/>
                    <a:pt x="135" y="11"/>
                  </a:cubicBezTo>
                  <a:cubicBezTo>
                    <a:pt x="135" y="11"/>
                    <a:pt x="134" y="15"/>
                    <a:pt x="134" y="15"/>
                  </a:cubicBezTo>
                  <a:cubicBezTo>
                    <a:pt x="126" y="19"/>
                    <a:pt x="126" y="19"/>
                    <a:pt x="126" y="19"/>
                  </a:cubicBezTo>
                  <a:cubicBezTo>
                    <a:pt x="118" y="30"/>
                    <a:pt x="118" y="30"/>
                    <a:pt x="118" y="30"/>
                  </a:cubicBezTo>
                  <a:cubicBezTo>
                    <a:pt x="114" y="31"/>
                    <a:pt x="114" y="31"/>
                    <a:pt x="114" y="31"/>
                  </a:cubicBezTo>
                  <a:cubicBezTo>
                    <a:pt x="110" y="35"/>
                    <a:pt x="110" y="35"/>
                    <a:pt x="110" y="35"/>
                  </a:cubicBezTo>
                  <a:cubicBezTo>
                    <a:pt x="85" y="37"/>
                    <a:pt x="85" y="37"/>
                    <a:pt x="85" y="37"/>
                  </a:cubicBezTo>
                  <a:cubicBezTo>
                    <a:pt x="81" y="40"/>
                    <a:pt x="81" y="40"/>
                    <a:pt x="81" y="40"/>
                  </a:cubicBezTo>
                  <a:cubicBezTo>
                    <a:pt x="87" y="43"/>
                    <a:pt x="87" y="43"/>
                    <a:pt x="87" y="43"/>
                  </a:cubicBezTo>
                  <a:cubicBezTo>
                    <a:pt x="85" y="46"/>
                    <a:pt x="85" y="46"/>
                    <a:pt x="85" y="46"/>
                  </a:cubicBezTo>
                  <a:cubicBezTo>
                    <a:pt x="77" y="55"/>
                    <a:pt x="77" y="55"/>
                    <a:pt x="77" y="55"/>
                  </a:cubicBezTo>
                  <a:cubicBezTo>
                    <a:pt x="60" y="57"/>
                    <a:pt x="60" y="57"/>
                    <a:pt x="60" y="57"/>
                  </a:cubicBezTo>
                  <a:cubicBezTo>
                    <a:pt x="45" y="65"/>
                    <a:pt x="45" y="65"/>
                    <a:pt x="45" y="65"/>
                  </a:cubicBezTo>
                  <a:cubicBezTo>
                    <a:pt x="40" y="58"/>
                    <a:pt x="40" y="58"/>
                    <a:pt x="40" y="58"/>
                  </a:cubicBezTo>
                  <a:cubicBezTo>
                    <a:pt x="30" y="65"/>
                    <a:pt x="30" y="65"/>
                    <a:pt x="30" y="65"/>
                  </a:cubicBezTo>
                  <a:cubicBezTo>
                    <a:pt x="20" y="65"/>
                    <a:pt x="20" y="65"/>
                    <a:pt x="20" y="65"/>
                  </a:cubicBezTo>
                  <a:cubicBezTo>
                    <a:pt x="15" y="70"/>
                    <a:pt x="15" y="70"/>
                    <a:pt x="15" y="70"/>
                  </a:cubicBezTo>
                  <a:cubicBezTo>
                    <a:pt x="14" y="74"/>
                    <a:pt x="14" y="74"/>
                    <a:pt x="14" y="74"/>
                  </a:cubicBezTo>
                  <a:cubicBezTo>
                    <a:pt x="7" y="89"/>
                    <a:pt x="7" y="89"/>
                    <a:pt x="7" y="89"/>
                  </a:cubicBezTo>
                  <a:cubicBezTo>
                    <a:pt x="0" y="91"/>
                    <a:pt x="0" y="91"/>
                    <a:pt x="0" y="91"/>
                  </a:cubicBezTo>
                  <a:cubicBezTo>
                    <a:pt x="4" y="96"/>
                    <a:pt x="4" y="96"/>
                    <a:pt x="4" y="96"/>
                  </a:cubicBezTo>
                  <a:cubicBezTo>
                    <a:pt x="2" y="107"/>
                    <a:pt x="2" y="107"/>
                    <a:pt x="2" y="107"/>
                  </a:cubicBezTo>
                  <a:cubicBezTo>
                    <a:pt x="5" y="110"/>
                    <a:pt x="5" y="110"/>
                    <a:pt x="5" y="110"/>
                  </a:cubicBezTo>
                  <a:cubicBezTo>
                    <a:pt x="5" y="119"/>
                    <a:pt x="5" y="119"/>
                    <a:pt x="5" y="119"/>
                  </a:cubicBezTo>
                  <a:cubicBezTo>
                    <a:pt x="13" y="125"/>
                    <a:pt x="13" y="125"/>
                    <a:pt x="13" y="125"/>
                  </a:cubicBezTo>
                  <a:cubicBezTo>
                    <a:pt x="15" y="136"/>
                    <a:pt x="15" y="136"/>
                    <a:pt x="15" y="136"/>
                  </a:cubicBezTo>
                  <a:cubicBezTo>
                    <a:pt x="30" y="149"/>
                    <a:pt x="30" y="149"/>
                    <a:pt x="30" y="149"/>
                  </a:cubicBezTo>
                  <a:cubicBezTo>
                    <a:pt x="34" y="161"/>
                    <a:pt x="34" y="161"/>
                    <a:pt x="34" y="161"/>
                  </a:cubicBezTo>
                  <a:cubicBezTo>
                    <a:pt x="39" y="151"/>
                    <a:pt x="39" y="151"/>
                    <a:pt x="39" y="151"/>
                  </a:cubicBezTo>
                  <a:cubicBezTo>
                    <a:pt x="40" y="139"/>
                    <a:pt x="40" y="139"/>
                    <a:pt x="40" y="139"/>
                  </a:cubicBezTo>
                  <a:cubicBezTo>
                    <a:pt x="56" y="136"/>
                    <a:pt x="56" y="136"/>
                    <a:pt x="56" y="136"/>
                  </a:cubicBezTo>
                  <a:cubicBezTo>
                    <a:pt x="69" y="140"/>
                    <a:pt x="69" y="140"/>
                    <a:pt x="69" y="140"/>
                  </a:cubicBezTo>
                  <a:cubicBezTo>
                    <a:pt x="74" y="137"/>
                    <a:pt x="74" y="137"/>
                    <a:pt x="74" y="137"/>
                  </a:cubicBezTo>
                  <a:cubicBezTo>
                    <a:pt x="77" y="138"/>
                    <a:pt x="77" y="138"/>
                    <a:pt x="77" y="138"/>
                  </a:cubicBezTo>
                  <a:cubicBezTo>
                    <a:pt x="76" y="124"/>
                    <a:pt x="76" y="124"/>
                    <a:pt x="76" y="124"/>
                  </a:cubicBezTo>
                  <a:cubicBezTo>
                    <a:pt x="81" y="122"/>
                    <a:pt x="81" y="122"/>
                    <a:pt x="81" y="122"/>
                  </a:cubicBezTo>
                  <a:cubicBezTo>
                    <a:pt x="86" y="113"/>
                    <a:pt x="86" y="113"/>
                    <a:pt x="86" y="113"/>
                  </a:cubicBezTo>
                  <a:cubicBezTo>
                    <a:pt x="94" y="109"/>
                    <a:pt x="94" y="109"/>
                    <a:pt x="94" y="109"/>
                  </a:cubicBezTo>
                  <a:cubicBezTo>
                    <a:pt x="106" y="113"/>
                    <a:pt x="106" y="113"/>
                    <a:pt x="106" y="113"/>
                  </a:cubicBezTo>
                  <a:cubicBezTo>
                    <a:pt x="112" y="120"/>
                    <a:pt x="112" y="120"/>
                    <a:pt x="112" y="120"/>
                  </a:cubicBezTo>
                  <a:cubicBezTo>
                    <a:pt x="127" y="126"/>
                    <a:pt x="127" y="126"/>
                    <a:pt x="127" y="126"/>
                  </a:cubicBezTo>
                  <a:cubicBezTo>
                    <a:pt x="148" y="127"/>
                    <a:pt x="148" y="127"/>
                    <a:pt x="148" y="127"/>
                  </a:cubicBezTo>
                  <a:cubicBezTo>
                    <a:pt x="156" y="115"/>
                    <a:pt x="156" y="115"/>
                    <a:pt x="156" y="115"/>
                  </a:cubicBezTo>
                  <a:cubicBezTo>
                    <a:pt x="165" y="120"/>
                    <a:pt x="165" y="120"/>
                    <a:pt x="165" y="120"/>
                  </a:cubicBezTo>
                  <a:cubicBezTo>
                    <a:pt x="181" y="113"/>
                    <a:pt x="181" y="113"/>
                    <a:pt x="181" y="113"/>
                  </a:cubicBezTo>
                  <a:cubicBezTo>
                    <a:pt x="183" y="109"/>
                    <a:pt x="183" y="109"/>
                    <a:pt x="183" y="109"/>
                  </a:cubicBezTo>
                  <a:cubicBezTo>
                    <a:pt x="189" y="114"/>
                    <a:pt x="189" y="114"/>
                    <a:pt x="189" y="114"/>
                  </a:cubicBezTo>
                  <a:cubicBezTo>
                    <a:pt x="196" y="113"/>
                    <a:pt x="196" y="113"/>
                    <a:pt x="196" y="113"/>
                  </a:cubicBezTo>
                  <a:cubicBezTo>
                    <a:pt x="201" y="111"/>
                    <a:pt x="201" y="111"/>
                    <a:pt x="201" y="111"/>
                  </a:cubicBezTo>
                  <a:cubicBezTo>
                    <a:pt x="201" y="105"/>
                    <a:pt x="201" y="105"/>
                    <a:pt x="201" y="105"/>
                  </a:cubicBezTo>
                  <a:cubicBezTo>
                    <a:pt x="205" y="104"/>
                    <a:pt x="205" y="104"/>
                    <a:pt x="205" y="104"/>
                  </a:cubicBezTo>
                  <a:cubicBezTo>
                    <a:pt x="211" y="108"/>
                    <a:pt x="211" y="108"/>
                    <a:pt x="211" y="108"/>
                  </a:cubicBezTo>
                  <a:cubicBezTo>
                    <a:pt x="217" y="107"/>
                    <a:pt x="217" y="107"/>
                    <a:pt x="217" y="107"/>
                  </a:cubicBezTo>
                  <a:cubicBezTo>
                    <a:pt x="221" y="111"/>
                    <a:pt x="221" y="111"/>
                    <a:pt x="221" y="111"/>
                  </a:cubicBezTo>
                  <a:cubicBezTo>
                    <a:pt x="228" y="111"/>
                    <a:pt x="228" y="111"/>
                    <a:pt x="228" y="111"/>
                  </a:cubicBezTo>
                  <a:cubicBezTo>
                    <a:pt x="228" y="111"/>
                    <a:pt x="233" y="108"/>
                    <a:pt x="233" y="108"/>
                  </a:cubicBezTo>
                  <a:cubicBezTo>
                    <a:pt x="233" y="108"/>
                    <a:pt x="238" y="111"/>
                    <a:pt x="238" y="111"/>
                  </a:cubicBezTo>
                  <a:cubicBezTo>
                    <a:pt x="240" y="112"/>
                    <a:pt x="240" y="112"/>
                    <a:pt x="240" y="112"/>
                  </a:cubicBezTo>
                  <a:cubicBezTo>
                    <a:pt x="234" y="98"/>
                    <a:pt x="234" y="98"/>
                    <a:pt x="234" y="98"/>
                  </a:cubicBezTo>
                  <a:lnTo>
                    <a:pt x="221" y="92"/>
                  </a:lnTo>
                  <a:close/>
                </a:path>
              </a:pathLst>
            </a:custGeom>
            <a:grpFill/>
            <a:ln w="7938" cap="rnd">
              <a:solidFill>
                <a:srgbClr val="E7E6E6"/>
              </a:solidFill>
              <a:prstDash val="solid"/>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a:noFill/>
                </a:ln>
                <a:solidFill>
                  <a:prstClr val="black"/>
                </a:solidFill>
                <a:effectLst/>
                <a:uLnTx/>
                <a:uFillTx/>
              </a:endParaRPr>
            </a:p>
          </p:txBody>
        </p:sp>
        <p:sp>
          <p:nvSpPr>
            <p:cNvPr id="92" name="Freeform 59">
              <a:extLst>
                <a:ext uri="{FF2B5EF4-FFF2-40B4-BE49-F238E27FC236}">
                  <a16:creationId xmlns:a16="http://schemas.microsoft.com/office/drawing/2014/main" id="{49FA731A-147A-F9F6-53B9-2F69B6F0E8F8}"/>
                </a:ext>
              </a:extLst>
            </p:cNvPr>
            <p:cNvSpPr>
              <a:spLocks/>
            </p:cNvSpPr>
            <p:nvPr/>
          </p:nvSpPr>
          <p:spPr bwMode="auto">
            <a:xfrm>
              <a:off x="8167688" y="2990850"/>
              <a:ext cx="544513" cy="806450"/>
            </a:xfrm>
            <a:custGeom>
              <a:avLst/>
              <a:gdLst>
                <a:gd name="T0" fmla="*/ 1768905693 w 143"/>
                <a:gd name="T1" fmla="*/ 2147483646 h 212"/>
                <a:gd name="T2" fmla="*/ 1652909193 w 143"/>
                <a:gd name="T3" fmla="*/ 2147483646 h 212"/>
                <a:gd name="T4" fmla="*/ 1638412963 w 143"/>
                <a:gd name="T5" fmla="*/ 1953514809 h 212"/>
                <a:gd name="T6" fmla="*/ 1681909270 w 143"/>
                <a:gd name="T7" fmla="*/ 1852221646 h 212"/>
                <a:gd name="T8" fmla="*/ 1797901963 w 143"/>
                <a:gd name="T9" fmla="*/ 1577283060 h 212"/>
                <a:gd name="T10" fmla="*/ 1899398424 w 143"/>
                <a:gd name="T11" fmla="*/ 1432578541 h 212"/>
                <a:gd name="T12" fmla="*/ 1609412886 w 143"/>
                <a:gd name="T13" fmla="*/ 1114228599 h 212"/>
                <a:gd name="T14" fmla="*/ 1522416462 w 143"/>
                <a:gd name="T15" fmla="*/ 839290013 h 212"/>
                <a:gd name="T16" fmla="*/ 1768905693 w 143"/>
                <a:gd name="T17" fmla="*/ 694581691 h 212"/>
                <a:gd name="T18" fmla="*/ 1710905539 w 143"/>
                <a:gd name="T19" fmla="*/ 231527230 h 212"/>
                <a:gd name="T20" fmla="*/ 1609412886 w 143"/>
                <a:gd name="T21" fmla="*/ 86822711 h 212"/>
                <a:gd name="T22" fmla="*/ 1493420193 w 143"/>
                <a:gd name="T23" fmla="*/ 0 h 212"/>
                <a:gd name="T24" fmla="*/ 1594912847 w 143"/>
                <a:gd name="T25" fmla="*/ 188115875 h 212"/>
                <a:gd name="T26" fmla="*/ 1652909193 w 143"/>
                <a:gd name="T27" fmla="*/ 260468134 h 212"/>
                <a:gd name="T28" fmla="*/ 1638412963 w 143"/>
                <a:gd name="T29" fmla="*/ 419643105 h 212"/>
                <a:gd name="T30" fmla="*/ 1464420116 w 143"/>
                <a:gd name="T31" fmla="*/ 491995364 h 212"/>
                <a:gd name="T32" fmla="*/ 1333927385 w 143"/>
                <a:gd name="T33" fmla="*/ 795878658 h 212"/>
                <a:gd name="T34" fmla="*/ 1261431001 w 143"/>
                <a:gd name="T35" fmla="*/ 955053629 h 212"/>
                <a:gd name="T36" fmla="*/ 1145438308 w 143"/>
                <a:gd name="T37" fmla="*/ 1172110407 h 212"/>
                <a:gd name="T38" fmla="*/ 1000445539 w 143"/>
                <a:gd name="T39" fmla="*/ 1360226281 h 212"/>
                <a:gd name="T40" fmla="*/ 913449116 w 143"/>
                <a:gd name="T41" fmla="*/ 1620694415 h 212"/>
                <a:gd name="T42" fmla="*/ 797456424 w 143"/>
                <a:gd name="T43" fmla="*/ 1779869386 h 212"/>
                <a:gd name="T44" fmla="*/ 695963770 w 143"/>
                <a:gd name="T45" fmla="*/ 1736458030 h 212"/>
                <a:gd name="T46" fmla="*/ 565471039 w 143"/>
                <a:gd name="T47" fmla="*/ 1591753512 h 212"/>
                <a:gd name="T48" fmla="*/ 449474539 w 143"/>
                <a:gd name="T49" fmla="*/ 1678576223 h 212"/>
                <a:gd name="T50" fmla="*/ 347981885 w 143"/>
                <a:gd name="T51" fmla="*/ 1693046675 h 212"/>
                <a:gd name="T52" fmla="*/ 275485500 w 143"/>
                <a:gd name="T53" fmla="*/ 1779869386 h 212"/>
                <a:gd name="T54" fmla="*/ 101492654 w 143"/>
                <a:gd name="T55" fmla="*/ 2141630683 h 212"/>
                <a:gd name="T56" fmla="*/ 29000077 w 143"/>
                <a:gd name="T57" fmla="*/ 2147483646 h 212"/>
                <a:gd name="T58" fmla="*/ 144992769 w 143"/>
                <a:gd name="T59" fmla="*/ 2147483646 h 212"/>
                <a:gd name="T60" fmla="*/ 333481846 w 143"/>
                <a:gd name="T61" fmla="*/ 2147483646 h 212"/>
                <a:gd name="T62" fmla="*/ 420478269 w 143"/>
                <a:gd name="T63" fmla="*/ 2147483646 h 212"/>
                <a:gd name="T64" fmla="*/ 376978154 w 143"/>
                <a:gd name="T65" fmla="*/ 2147483646 h 212"/>
                <a:gd name="T66" fmla="*/ 768460154 w 143"/>
                <a:gd name="T67" fmla="*/ 2147483646 h 212"/>
                <a:gd name="T68" fmla="*/ 1246930962 w 143"/>
                <a:gd name="T69" fmla="*/ 2147483646 h 212"/>
                <a:gd name="T70" fmla="*/ 1623912924 w 143"/>
                <a:gd name="T71" fmla="*/ 2147483646 h 212"/>
                <a:gd name="T72" fmla="*/ 1928394693 w 143"/>
                <a:gd name="T73" fmla="*/ 2147483646 h 212"/>
                <a:gd name="T74" fmla="*/ 2015391117 w 143"/>
                <a:gd name="T75" fmla="*/ 2147483646 h 212"/>
                <a:gd name="T76" fmla="*/ 2015391117 w 143"/>
                <a:gd name="T77" fmla="*/ 2147483646 h 21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43" h="212">
                  <a:moveTo>
                    <a:pt x="124" y="175"/>
                  </a:moveTo>
                  <a:cubicBezTo>
                    <a:pt x="122" y="164"/>
                    <a:pt x="122" y="164"/>
                    <a:pt x="122" y="164"/>
                  </a:cubicBezTo>
                  <a:cubicBezTo>
                    <a:pt x="114" y="158"/>
                    <a:pt x="114" y="158"/>
                    <a:pt x="114" y="158"/>
                  </a:cubicBezTo>
                  <a:cubicBezTo>
                    <a:pt x="114" y="149"/>
                    <a:pt x="114" y="149"/>
                    <a:pt x="114" y="149"/>
                  </a:cubicBezTo>
                  <a:cubicBezTo>
                    <a:pt x="111" y="146"/>
                    <a:pt x="111" y="146"/>
                    <a:pt x="111" y="146"/>
                  </a:cubicBezTo>
                  <a:cubicBezTo>
                    <a:pt x="113" y="135"/>
                    <a:pt x="113" y="135"/>
                    <a:pt x="113" y="135"/>
                  </a:cubicBezTo>
                  <a:cubicBezTo>
                    <a:pt x="109" y="130"/>
                    <a:pt x="109" y="130"/>
                    <a:pt x="109" y="130"/>
                  </a:cubicBezTo>
                  <a:cubicBezTo>
                    <a:pt x="116" y="128"/>
                    <a:pt x="116" y="128"/>
                    <a:pt x="116" y="128"/>
                  </a:cubicBezTo>
                  <a:cubicBezTo>
                    <a:pt x="123" y="113"/>
                    <a:pt x="123" y="113"/>
                    <a:pt x="123" y="113"/>
                  </a:cubicBezTo>
                  <a:cubicBezTo>
                    <a:pt x="124" y="109"/>
                    <a:pt x="124" y="109"/>
                    <a:pt x="124" y="109"/>
                  </a:cubicBezTo>
                  <a:cubicBezTo>
                    <a:pt x="129" y="104"/>
                    <a:pt x="129" y="104"/>
                    <a:pt x="129" y="104"/>
                  </a:cubicBezTo>
                  <a:cubicBezTo>
                    <a:pt x="131" y="99"/>
                    <a:pt x="131" y="99"/>
                    <a:pt x="131" y="99"/>
                  </a:cubicBezTo>
                  <a:cubicBezTo>
                    <a:pt x="122" y="83"/>
                    <a:pt x="122" y="83"/>
                    <a:pt x="122" y="83"/>
                  </a:cubicBezTo>
                  <a:cubicBezTo>
                    <a:pt x="111" y="77"/>
                    <a:pt x="111" y="77"/>
                    <a:pt x="111" y="77"/>
                  </a:cubicBezTo>
                  <a:cubicBezTo>
                    <a:pt x="101" y="65"/>
                    <a:pt x="101" y="65"/>
                    <a:pt x="101" y="65"/>
                  </a:cubicBezTo>
                  <a:cubicBezTo>
                    <a:pt x="105" y="58"/>
                    <a:pt x="105" y="58"/>
                    <a:pt x="105" y="58"/>
                  </a:cubicBezTo>
                  <a:cubicBezTo>
                    <a:pt x="132" y="58"/>
                    <a:pt x="132" y="58"/>
                    <a:pt x="132" y="58"/>
                  </a:cubicBezTo>
                  <a:cubicBezTo>
                    <a:pt x="122" y="48"/>
                    <a:pt x="122" y="48"/>
                    <a:pt x="122" y="48"/>
                  </a:cubicBezTo>
                  <a:cubicBezTo>
                    <a:pt x="120" y="18"/>
                    <a:pt x="120" y="18"/>
                    <a:pt x="120" y="18"/>
                  </a:cubicBezTo>
                  <a:cubicBezTo>
                    <a:pt x="118" y="16"/>
                    <a:pt x="118" y="16"/>
                    <a:pt x="118" y="16"/>
                  </a:cubicBezTo>
                  <a:cubicBezTo>
                    <a:pt x="117" y="8"/>
                    <a:pt x="117" y="8"/>
                    <a:pt x="117" y="8"/>
                  </a:cubicBezTo>
                  <a:cubicBezTo>
                    <a:pt x="111" y="6"/>
                    <a:pt x="111" y="6"/>
                    <a:pt x="111" y="6"/>
                  </a:cubicBezTo>
                  <a:cubicBezTo>
                    <a:pt x="110" y="0"/>
                    <a:pt x="110" y="0"/>
                    <a:pt x="110" y="0"/>
                  </a:cubicBezTo>
                  <a:cubicBezTo>
                    <a:pt x="103" y="0"/>
                    <a:pt x="103" y="0"/>
                    <a:pt x="103" y="0"/>
                  </a:cubicBezTo>
                  <a:cubicBezTo>
                    <a:pt x="105" y="13"/>
                    <a:pt x="105" y="13"/>
                    <a:pt x="105" y="13"/>
                  </a:cubicBezTo>
                  <a:cubicBezTo>
                    <a:pt x="110" y="13"/>
                    <a:pt x="110" y="13"/>
                    <a:pt x="110" y="13"/>
                  </a:cubicBezTo>
                  <a:cubicBezTo>
                    <a:pt x="114" y="17"/>
                    <a:pt x="114" y="17"/>
                    <a:pt x="114" y="17"/>
                  </a:cubicBezTo>
                  <a:cubicBezTo>
                    <a:pt x="114" y="18"/>
                    <a:pt x="114" y="18"/>
                    <a:pt x="114" y="18"/>
                  </a:cubicBezTo>
                  <a:cubicBezTo>
                    <a:pt x="111" y="25"/>
                    <a:pt x="111" y="25"/>
                    <a:pt x="111" y="25"/>
                  </a:cubicBezTo>
                  <a:cubicBezTo>
                    <a:pt x="113" y="29"/>
                    <a:pt x="113" y="29"/>
                    <a:pt x="113" y="29"/>
                  </a:cubicBezTo>
                  <a:cubicBezTo>
                    <a:pt x="105" y="35"/>
                    <a:pt x="105" y="35"/>
                    <a:pt x="105" y="35"/>
                  </a:cubicBezTo>
                  <a:cubicBezTo>
                    <a:pt x="101" y="34"/>
                    <a:pt x="101" y="34"/>
                    <a:pt x="101" y="34"/>
                  </a:cubicBezTo>
                  <a:cubicBezTo>
                    <a:pt x="97" y="38"/>
                    <a:pt x="97" y="38"/>
                    <a:pt x="97" y="38"/>
                  </a:cubicBezTo>
                  <a:cubicBezTo>
                    <a:pt x="92" y="55"/>
                    <a:pt x="92" y="55"/>
                    <a:pt x="92" y="55"/>
                  </a:cubicBezTo>
                  <a:cubicBezTo>
                    <a:pt x="87" y="58"/>
                    <a:pt x="87" y="58"/>
                    <a:pt x="87" y="58"/>
                  </a:cubicBezTo>
                  <a:cubicBezTo>
                    <a:pt x="87" y="66"/>
                    <a:pt x="87" y="66"/>
                    <a:pt x="87" y="66"/>
                  </a:cubicBezTo>
                  <a:cubicBezTo>
                    <a:pt x="81" y="70"/>
                    <a:pt x="81" y="70"/>
                    <a:pt x="81" y="70"/>
                  </a:cubicBezTo>
                  <a:cubicBezTo>
                    <a:pt x="79" y="81"/>
                    <a:pt x="79" y="81"/>
                    <a:pt x="79" y="81"/>
                  </a:cubicBezTo>
                  <a:cubicBezTo>
                    <a:pt x="69" y="87"/>
                    <a:pt x="69" y="87"/>
                    <a:pt x="69" y="87"/>
                  </a:cubicBezTo>
                  <a:cubicBezTo>
                    <a:pt x="69" y="94"/>
                    <a:pt x="69" y="94"/>
                    <a:pt x="69" y="94"/>
                  </a:cubicBezTo>
                  <a:cubicBezTo>
                    <a:pt x="63" y="104"/>
                    <a:pt x="63" y="104"/>
                    <a:pt x="63" y="104"/>
                  </a:cubicBezTo>
                  <a:cubicBezTo>
                    <a:pt x="63" y="112"/>
                    <a:pt x="63" y="112"/>
                    <a:pt x="63" y="112"/>
                  </a:cubicBezTo>
                  <a:cubicBezTo>
                    <a:pt x="58" y="114"/>
                    <a:pt x="58" y="114"/>
                    <a:pt x="58" y="114"/>
                  </a:cubicBezTo>
                  <a:cubicBezTo>
                    <a:pt x="55" y="123"/>
                    <a:pt x="55" y="123"/>
                    <a:pt x="55" y="123"/>
                  </a:cubicBezTo>
                  <a:cubicBezTo>
                    <a:pt x="48" y="123"/>
                    <a:pt x="48" y="123"/>
                    <a:pt x="48" y="123"/>
                  </a:cubicBezTo>
                  <a:cubicBezTo>
                    <a:pt x="48" y="120"/>
                    <a:pt x="48" y="120"/>
                    <a:pt x="48" y="120"/>
                  </a:cubicBezTo>
                  <a:cubicBezTo>
                    <a:pt x="45" y="119"/>
                    <a:pt x="45" y="119"/>
                    <a:pt x="45" y="119"/>
                  </a:cubicBezTo>
                  <a:cubicBezTo>
                    <a:pt x="39" y="110"/>
                    <a:pt x="39" y="110"/>
                    <a:pt x="39" y="110"/>
                  </a:cubicBezTo>
                  <a:cubicBezTo>
                    <a:pt x="37" y="116"/>
                    <a:pt x="37" y="116"/>
                    <a:pt x="37" y="116"/>
                  </a:cubicBezTo>
                  <a:cubicBezTo>
                    <a:pt x="31" y="116"/>
                    <a:pt x="31" y="116"/>
                    <a:pt x="31" y="116"/>
                  </a:cubicBezTo>
                  <a:cubicBezTo>
                    <a:pt x="31" y="113"/>
                    <a:pt x="31" y="113"/>
                    <a:pt x="31" y="113"/>
                  </a:cubicBezTo>
                  <a:cubicBezTo>
                    <a:pt x="24" y="117"/>
                    <a:pt x="24" y="117"/>
                    <a:pt x="24" y="117"/>
                  </a:cubicBezTo>
                  <a:cubicBezTo>
                    <a:pt x="23" y="123"/>
                    <a:pt x="23" y="123"/>
                    <a:pt x="23" y="123"/>
                  </a:cubicBezTo>
                  <a:cubicBezTo>
                    <a:pt x="19" y="123"/>
                    <a:pt x="19" y="123"/>
                    <a:pt x="19" y="123"/>
                  </a:cubicBezTo>
                  <a:cubicBezTo>
                    <a:pt x="7" y="136"/>
                    <a:pt x="7" y="136"/>
                    <a:pt x="7" y="136"/>
                  </a:cubicBezTo>
                  <a:cubicBezTo>
                    <a:pt x="7" y="148"/>
                    <a:pt x="7" y="148"/>
                    <a:pt x="7" y="148"/>
                  </a:cubicBezTo>
                  <a:cubicBezTo>
                    <a:pt x="0" y="157"/>
                    <a:pt x="0" y="157"/>
                    <a:pt x="0" y="157"/>
                  </a:cubicBezTo>
                  <a:cubicBezTo>
                    <a:pt x="1" y="158"/>
                    <a:pt x="2" y="158"/>
                    <a:pt x="2" y="157"/>
                  </a:cubicBezTo>
                  <a:cubicBezTo>
                    <a:pt x="2" y="160"/>
                    <a:pt x="4" y="162"/>
                    <a:pt x="7" y="161"/>
                  </a:cubicBezTo>
                  <a:cubicBezTo>
                    <a:pt x="9" y="161"/>
                    <a:pt x="10" y="162"/>
                    <a:pt x="10" y="164"/>
                  </a:cubicBezTo>
                  <a:cubicBezTo>
                    <a:pt x="10" y="169"/>
                    <a:pt x="14" y="170"/>
                    <a:pt x="17" y="172"/>
                  </a:cubicBezTo>
                  <a:cubicBezTo>
                    <a:pt x="19" y="174"/>
                    <a:pt x="20" y="170"/>
                    <a:pt x="23" y="172"/>
                  </a:cubicBezTo>
                  <a:cubicBezTo>
                    <a:pt x="26" y="173"/>
                    <a:pt x="21" y="175"/>
                    <a:pt x="23" y="177"/>
                  </a:cubicBezTo>
                  <a:cubicBezTo>
                    <a:pt x="26" y="179"/>
                    <a:pt x="27" y="183"/>
                    <a:pt x="29" y="186"/>
                  </a:cubicBezTo>
                  <a:cubicBezTo>
                    <a:pt x="29" y="191"/>
                    <a:pt x="26" y="195"/>
                    <a:pt x="26" y="200"/>
                  </a:cubicBezTo>
                  <a:cubicBezTo>
                    <a:pt x="26" y="200"/>
                    <a:pt x="26" y="200"/>
                    <a:pt x="26" y="200"/>
                  </a:cubicBezTo>
                  <a:cubicBezTo>
                    <a:pt x="28" y="203"/>
                    <a:pt x="28" y="203"/>
                    <a:pt x="28" y="203"/>
                  </a:cubicBezTo>
                  <a:cubicBezTo>
                    <a:pt x="53" y="203"/>
                    <a:pt x="53" y="203"/>
                    <a:pt x="53" y="203"/>
                  </a:cubicBezTo>
                  <a:cubicBezTo>
                    <a:pt x="54" y="200"/>
                    <a:pt x="54" y="200"/>
                    <a:pt x="54" y="200"/>
                  </a:cubicBezTo>
                  <a:cubicBezTo>
                    <a:pt x="86" y="200"/>
                    <a:pt x="86" y="200"/>
                    <a:pt x="86" y="200"/>
                  </a:cubicBezTo>
                  <a:cubicBezTo>
                    <a:pt x="88" y="203"/>
                    <a:pt x="88" y="203"/>
                    <a:pt x="88" y="203"/>
                  </a:cubicBezTo>
                  <a:cubicBezTo>
                    <a:pt x="112" y="203"/>
                    <a:pt x="112" y="203"/>
                    <a:pt x="112" y="203"/>
                  </a:cubicBezTo>
                  <a:cubicBezTo>
                    <a:pt x="121" y="207"/>
                    <a:pt x="121" y="207"/>
                    <a:pt x="121" y="207"/>
                  </a:cubicBezTo>
                  <a:cubicBezTo>
                    <a:pt x="133" y="207"/>
                    <a:pt x="133" y="207"/>
                    <a:pt x="133" y="207"/>
                  </a:cubicBezTo>
                  <a:cubicBezTo>
                    <a:pt x="139" y="212"/>
                    <a:pt x="139" y="212"/>
                    <a:pt x="139" y="212"/>
                  </a:cubicBezTo>
                  <a:cubicBezTo>
                    <a:pt x="139" y="202"/>
                    <a:pt x="139" y="202"/>
                    <a:pt x="139" y="202"/>
                  </a:cubicBezTo>
                  <a:cubicBezTo>
                    <a:pt x="143" y="200"/>
                    <a:pt x="143" y="200"/>
                    <a:pt x="143" y="200"/>
                  </a:cubicBezTo>
                  <a:cubicBezTo>
                    <a:pt x="139" y="188"/>
                    <a:pt x="139" y="188"/>
                    <a:pt x="139" y="188"/>
                  </a:cubicBezTo>
                  <a:lnTo>
                    <a:pt x="124" y="175"/>
                  </a:lnTo>
                  <a:close/>
                </a:path>
              </a:pathLst>
            </a:custGeom>
            <a:grpFill/>
            <a:ln w="7938" cap="rnd">
              <a:solidFill>
                <a:srgbClr val="E7E6E6"/>
              </a:solidFill>
              <a:prstDash val="solid"/>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a:noFill/>
                </a:ln>
                <a:solidFill>
                  <a:prstClr val="black"/>
                </a:solidFill>
                <a:effectLst/>
                <a:uLnTx/>
                <a:uFillTx/>
              </a:endParaRPr>
            </a:p>
          </p:txBody>
        </p:sp>
        <p:sp>
          <p:nvSpPr>
            <p:cNvPr id="93" name="Freeform 60">
              <a:extLst>
                <a:ext uri="{FF2B5EF4-FFF2-40B4-BE49-F238E27FC236}">
                  <a16:creationId xmlns:a16="http://schemas.microsoft.com/office/drawing/2014/main" id="{FF8172F9-82FF-E65A-C423-B221DA4D0AD7}"/>
                </a:ext>
              </a:extLst>
            </p:cNvPr>
            <p:cNvSpPr>
              <a:spLocks/>
            </p:cNvSpPr>
            <p:nvPr/>
          </p:nvSpPr>
          <p:spPr bwMode="auto">
            <a:xfrm>
              <a:off x="9602787" y="4076699"/>
              <a:ext cx="128588" cy="152400"/>
            </a:xfrm>
            <a:custGeom>
              <a:avLst/>
              <a:gdLst>
                <a:gd name="T0" fmla="*/ 300374004 w 34"/>
                <a:gd name="T1" fmla="*/ 43548300 h 40"/>
                <a:gd name="T2" fmla="*/ 243159908 w 34"/>
                <a:gd name="T3" fmla="*/ 14516100 h 40"/>
                <a:gd name="T4" fmla="*/ 243159908 w 34"/>
                <a:gd name="T5" fmla="*/ 87096600 h 40"/>
                <a:gd name="T6" fmla="*/ 171642288 w 34"/>
                <a:gd name="T7" fmla="*/ 130644900 h 40"/>
                <a:gd name="T8" fmla="*/ 100124668 w 34"/>
                <a:gd name="T9" fmla="*/ 130644900 h 40"/>
                <a:gd name="T10" fmla="*/ 85821144 w 34"/>
                <a:gd name="T11" fmla="*/ 87096600 h 40"/>
                <a:gd name="T12" fmla="*/ 14303524 w 34"/>
                <a:gd name="T13" fmla="*/ 72580500 h 40"/>
                <a:gd name="T14" fmla="*/ 0 w 34"/>
                <a:gd name="T15" fmla="*/ 101612700 h 40"/>
                <a:gd name="T16" fmla="*/ 57214096 w 34"/>
                <a:gd name="T17" fmla="*/ 217741500 h 40"/>
                <a:gd name="T18" fmla="*/ 57214096 w 34"/>
                <a:gd name="T19" fmla="*/ 406450800 h 40"/>
                <a:gd name="T20" fmla="*/ 100124668 w 34"/>
                <a:gd name="T21" fmla="*/ 566127900 h 40"/>
                <a:gd name="T22" fmla="*/ 200249336 w 34"/>
                <a:gd name="T23" fmla="*/ 580644000 h 40"/>
                <a:gd name="T24" fmla="*/ 328981052 w 34"/>
                <a:gd name="T25" fmla="*/ 435483000 h 40"/>
                <a:gd name="T26" fmla="*/ 357588100 w 34"/>
                <a:gd name="T27" fmla="*/ 377418600 h 40"/>
                <a:gd name="T28" fmla="*/ 486319816 w 34"/>
                <a:gd name="T29" fmla="*/ 261289800 h 40"/>
                <a:gd name="T30" fmla="*/ 486319816 w 34"/>
                <a:gd name="T31" fmla="*/ 174193200 h 40"/>
                <a:gd name="T32" fmla="*/ 371891624 w 34"/>
                <a:gd name="T33" fmla="*/ 159677100 h 40"/>
                <a:gd name="T34" fmla="*/ 371891624 w 34"/>
                <a:gd name="T35" fmla="*/ 116128800 h 40"/>
                <a:gd name="T36" fmla="*/ 400498672 w 34"/>
                <a:gd name="T37" fmla="*/ 29032200 h 40"/>
                <a:gd name="T38" fmla="*/ 371891624 w 34"/>
                <a:gd name="T39" fmla="*/ 0 h 40"/>
                <a:gd name="T40" fmla="*/ 300374004 w 34"/>
                <a:gd name="T41" fmla="*/ 43548300 h 4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4" h="40">
                  <a:moveTo>
                    <a:pt x="21" y="3"/>
                  </a:moveTo>
                  <a:cubicBezTo>
                    <a:pt x="17" y="1"/>
                    <a:pt x="17" y="1"/>
                    <a:pt x="17" y="1"/>
                  </a:cubicBezTo>
                  <a:cubicBezTo>
                    <a:pt x="17" y="6"/>
                    <a:pt x="17" y="6"/>
                    <a:pt x="17" y="6"/>
                  </a:cubicBezTo>
                  <a:cubicBezTo>
                    <a:pt x="12" y="9"/>
                    <a:pt x="12" y="9"/>
                    <a:pt x="12" y="9"/>
                  </a:cubicBezTo>
                  <a:cubicBezTo>
                    <a:pt x="7" y="9"/>
                    <a:pt x="7" y="9"/>
                    <a:pt x="7" y="9"/>
                  </a:cubicBezTo>
                  <a:cubicBezTo>
                    <a:pt x="6" y="6"/>
                    <a:pt x="6" y="6"/>
                    <a:pt x="6" y="6"/>
                  </a:cubicBezTo>
                  <a:cubicBezTo>
                    <a:pt x="1" y="5"/>
                    <a:pt x="1" y="5"/>
                    <a:pt x="1" y="5"/>
                  </a:cubicBezTo>
                  <a:cubicBezTo>
                    <a:pt x="0" y="7"/>
                    <a:pt x="0" y="7"/>
                    <a:pt x="0" y="7"/>
                  </a:cubicBezTo>
                  <a:cubicBezTo>
                    <a:pt x="4" y="15"/>
                    <a:pt x="4" y="15"/>
                    <a:pt x="4" y="15"/>
                  </a:cubicBezTo>
                  <a:cubicBezTo>
                    <a:pt x="4" y="28"/>
                    <a:pt x="4" y="28"/>
                    <a:pt x="4" y="28"/>
                  </a:cubicBezTo>
                  <a:cubicBezTo>
                    <a:pt x="7" y="39"/>
                    <a:pt x="7" y="39"/>
                    <a:pt x="7" y="39"/>
                  </a:cubicBezTo>
                  <a:cubicBezTo>
                    <a:pt x="14" y="40"/>
                    <a:pt x="14" y="40"/>
                    <a:pt x="14" y="40"/>
                  </a:cubicBezTo>
                  <a:cubicBezTo>
                    <a:pt x="23" y="30"/>
                    <a:pt x="23" y="30"/>
                    <a:pt x="23" y="30"/>
                  </a:cubicBezTo>
                  <a:cubicBezTo>
                    <a:pt x="25" y="26"/>
                    <a:pt x="25" y="26"/>
                    <a:pt x="25" y="26"/>
                  </a:cubicBezTo>
                  <a:cubicBezTo>
                    <a:pt x="34" y="18"/>
                    <a:pt x="34" y="18"/>
                    <a:pt x="34" y="18"/>
                  </a:cubicBezTo>
                  <a:cubicBezTo>
                    <a:pt x="34" y="12"/>
                    <a:pt x="34" y="12"/>
                    <a:pt x="34" y="12"/>
                  </a:cubicBezTo>
                  <a:cubicBezTo>
                    <a:pt x="26" y="11"/>
                    <a:pt x="26" y="11"/>
                    <a:pt x="26" y="11"/>
                  </a:cubicBezTo>
                  <a:cubicBezTo>
                    <a:pt x="26" y="11"/>
                    <a:pt x="26" y="8"/>
                    <a:pt x="26" y="8"/>
                  </a:cubicBezTo>
                  <a:cubicBezTo>
                    <a:pt x="26" y="7"/>
                    <a:pt x="28" y="2"/>
                    <a:pt x="28" y="2"/>
                  </a:cubicBezTo>
                  <a:cubicBezTo>
                    <a:pt x="26" y="0"/>
                    <a:pt x="26" y="0"/>
                    <a:pt x="26" y="0"/>
                  </a:cubicBezTo>
                  <a:lnTo>
                    <a:pt x="21" y="3"/>
                  </a:lnTo>
                  <a:close/>
                </a:path>
              </a:pathLst>
            </a:custGeom>
            <a:grpFill/>
            <a:ln w="7938" cap="rnd">
              <a:solidFill>
                <a:srgbClr val="E7E6E6"/>
              </a:solidFill>
              <a:prstDash val="solid"/>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dirty="0">
                <a:ln>
                  <a:noFill/>
                </a:ln>
                <a:solidFill>
                  <a:prstClr val="black"/>
                </a:solidFill>
                <a:effectLst/>
                <a:uLnTx/>
                <a:uFillTx/>
              </a:endParaRPr>
            </a:p>
          </p:txBody>
        </p:sp>
        <p:sp>
          <p:nvSpPr>
            <p:cNvPr id="94" name="Freeform 61">
              <a:extLst>
                <a:ext uri="{FF2B5EF4-FFF2-40B4-BE49-F238E27FC236}">
                  <a16:creationId xmlns:a16="http://schemas.microsoft.com/office/drawing/2014/main" id="{A38F1637-A8DC-DA0E-C659-02B1404B7A10}"/>
                </a:ext>
              </a:extLst>
            </p:cNvPr>
            <p:cNvSpPr>
              <a:spLocks/>
            </p:cNvSpPr>
            <p:nvPr/>
          </p:nvSpPr>
          <p:spPr bwMode="auto">
            <a:xfrm>
              <a:off x="7188200" y="2844800"/>
              <a:ext cx="552450" cy="404813"/>
            </a:xfrm>
            <a:custGeom>
              <a:avLst/>
              <a:gdLst>
                <a:gd name="T0" fmla="*/ 2032254000 w 145"/>
                <a:gd name="T1" fmla="*/ 656312624 h 106"/>
                <a:gd name="T2" fmla="*/ 1959673500 w 145"/>
                <a:gd name="T3" fmla="*/ 685482074 h 106"/>
                <a:gd name="T4" fmla="*/ 1741932000 w 145"/>
                <a:gd name="T5" fmla="*/ 481295924 h 106"/>
                <a:gd name="T6" fmla="*/ 1625803200 w 145"/>
                <a:gd name="T7" fmla="*/ 379202849 h 106"/>
                <a:gd name="T8" fmla="*/ 1524190500 w 145"/>
                <a:gd name="T9" fmla="*/ 116677800 h 106"/>
                <a:gd name="T10" fmla="*/ 1291932900 w 145"/>
                <a:gd name="T11" fmla="*/ 0 h 106"/>
                <a:gd name="T12" fmla="*/ 958062600 w 145"/>
                <a:gd name="T13" fmla="*/ 175016700 h 106"/>
                <a:gd name="T14" fmla="*/ 914514300 w 145"/>
                <a:gd name="T15" fmla="*/ 277109774 h 106"/>
                <a:gd name="T16" fmla="*/ 725805000 w 145"/>
                <a:gd name="T17" fmla="*/ 291694499 h 106"/>
                <a:gd name="T18" fmla="*/ 696772800 w 145"/>
                <a:gd name="T19" fmla="*/ 408372299 h 106"/>
                <a:gd name="T20" fmla="*/ 609676200 w 145"/>
                <a:gd name="T21" fmla="*/ 510465374 h 106"/>
                <a:gd name="T22" fmla="*/ 551611800 w 145"/>
                <a:gd name="T23" fmla="*/ 539634824 h 106"/>
                <a:gd name="T24" fmla="*/ 420966900 w 145"/>
                <a:gd name="T25" fmla="*/ 437541749 h 106"/>
                <a:gd name="T26" fmla="*/ 319354200 w 145"/>
                <a:gd name="T27" fmla="*/ 583388999 h 106"/>
                <a:gd name="T28" fmla="*/ 275805900 w 145"/>
                <a:gd name="T29" fmla="*/ 656312624 h 106"/>
                <a:gd name="T30" fmla="*/ 246773700 w 145"/>
                <a:gd name="T31" fmla="*/ 845910229 h 106"/>
                <a:gd name="T32" fmla="*/ 87096600 w 145"/>
                <a:gd name="T33" fmla="*/ 933418579 h 106"/>
                <a:gd name="T34" fmla="*/ 0 w 145"/>
                <a:gd name="T35" fmla="*/ 1093850554 h 106"/>
                <a:gd name="T36" fmla="*/ 14516100 w 145"/>
                <a:gd name="T37" fmla="*/ 1210528354 h 106"/>
                <a:gd name="T38" fmla="*/ 29032200 w 145"/>
                <a:gd name="T39" fmla="*/ 1312621428 h 106"/>
                <a:gd name="T40" fmla="*/ 159677100 w 145"/>
                <a:gd name="T41" fmla="*/ 1429299228 h 106"/>
                <a:gd name="T42" fmla="*/ 261289800 w 145"/>
                <a:gd name="T43" fmla="*/ 1473053403 h 106"/>
                <a:gd name="T44" fmla="*/ 319354200 w 145"/>
                <a:gd name="T45" fmla="*/ 1502222853 h 106"/>
                <a:gd name="T46" fmla="*/ 435483000 w 145"/>
                <a:gd name="T47" fmla="*/ 1429299228 h 106"/>
                <a:gd name="T48" fmla="*/ 711288900 w 145"/>
                <a:gd name="T49" fmla="*/ 1545977028 h 106"/>
                <a:gd name="T50" fmla="*/ 740321100 w 145"/>
                <a:gd name="T51" fmla="*/ 1443883953 h 106"/>
                <a:gd name="T52" fmla="*/ 725805000 w 145"/>
                <a:gd name="T53" fmla="*/ 1283451979 h 106"/>
                <a:gd name="T54" fmla="*/ 725805000 w 145"/>
                <a:gd name="T55" fmla="*/ 1123020004 h 106"/>
                <a:gd name="T56" fmla="*/ 1306449000 w 145"/>
                <a:gd name="T57" fmla="*/ 1123020004 h 106"/>
                <a:gd name="T58" fmla="*/ 1611287100 w 145"/>
                <a:gd name="T59" fmla="*/ 1152189454 h 106"/>
                <a:gd name="T60" fmla="*/ 1785480300 w 145"/>
                <a:gd name="T61" fmla="*/ 1123020004 h 106"/>
                <a:gd name="T62" fmla="*/ 1843544700 w 145"/>
                <a:gd name="T63" fmla="*/ 1050096379 h 106"/>
                <a:gd name="T64" fmla="*/ 2017737900 w 145"/>
                <a:gd name="T65" fmla="*/ 1006342204 h 106"/>
                <a:gd name="T66" fmla="*/ 2017737900 w 145"/>
                <a:gd name="T67" fmla="*/ 758405699 h 10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45" h="106">
                  <a:moveTo>
                    <a:pt x="144" y="51"/>
                  </a:moveTo>
                  <a:cubicBezTo>
                    <a:pt x="140" y="45"/>
                    <a:pt x="140" y="45"/>
                    <a:pt x="140" y="45"/>
                  </a:cubicBezTo>
                  <a:cubicBezTo>
                    <a:pt x="137" y="47"/>
                    <a:pt x="137" y="47"/>
                    <a:pt x="137" y="47"/>
                  </a:cubicBezTo>
                  <a:cubicBezTo>
                    <a:pt x="135" y="47"/>
                    <a:pt x="135" y="47"/>
                    <a:pt x="135" y="47"/>
                  </a:cubicBezTo>
                  <a:cubicBezTo>
                    <a:pt x="120" y="38"/>
                    <a:pt x="120" y="38"/>
                    <a:pt x="120" y="38"/>
                  </a:cubicBezTo>
                  <a:cubicBezTo>
                    <a:pt x="120" y="33"/>
                    <a:pt x="120" y="33"/>
                    <a:pt x="120" y="33"/>
                  </a:cubicBezTo>
                  <a:cubicBezTo>
                    <a:pt x="125" y="33"/>
                    <a:pt x="125" y="33"/>
                    <a:pt x="125" y="33"/>
                  </a:cubicBezTo>
                  <a:cubicBezTo>
                    <a:pt x="112" y="26"/>
                    <a:pt x="112" y="26"/>
                    <a:pt x="112" y="26"/>
                  </a:cubicBezTo>
                  <a:cubicBezTo>
                    <a:pt x="104" y="11"/>
                    <a:pt x="104" y="11"/>
                    <a:pt x="104" y="11"/>
                  </a:cubicBezTo>
                  <a:cubicBezTo>
                    <a:pt x="105" y="8"/>
                    <a:pt x="105" y="8"/>
                    <a:pt x="105" y="8"/>
                  </a:cubicBezTo>
                  <a:cubicBezTo>
                    <a:pt x="106" y="3"/>
                    <a:pt x="106" y="3"/>
                    <a:pt x="106" y="3"/>
                  </a:cubicBezTo>
                  <a:cubicBezTo>
                    <a:pt x="89" y="0"/>
                    <a:pt x="89" y="0"/>
                    <a:pt x="89" y="0"/>
                  </a:cubicBezTo>
                  <a:cubicBezTo>
                    <a:pt x="82" y="6"/>
                    <a:pt x="82" y="6"/>
                    <a:pt x="82" y="6"/>
                  </a:cubicBezTo>
                  <a:cubicBezTo>
                    <a:pt x="66" y="12"/>
                    <a:pt x="66" y="12"/>
                    <a:pt x="66" y="12"/>
                  </a:cubicBezTo>
                  <a:cubicBezTo>
                    <a:pt x="64" y="15"/>
                    <a:pt x="64" y="15"/>
                    <a:pt x="64" y="15"/>
                  </a:cubicBezTo>
                  <a:cubicBezTo>
                    <a:pt x="63" y="19"/>
                    <a:pt x="63" y="19"/>
                    <a:pt x="63" y="19"/>
                  </a:cubicBezTo>
                  <a:cubicBezTo>
                    <a:pt x="55" y="15"/>
                    <a:pt x="55" y="15"/>
                    <a:pt x="55" y="15"/>
                  </a:cubicBezTo>
                  <a:cubicBezTo>
                    <a:pt x="55" y="15"/>
                    <a:pt x="50" y="19"/>
                    <a:pt x="50" y="20"/>
                  </a:cubicBezTo>
                  <a:cubicBezTo>
                    <a:pt x="50" y="20"/>
                    <a:pt x="49" y="23"/>
                    <a:pt x="49" y="23"/>
                  </a:cubicBezTo>
                  <a:cubicBezTo>
                    <a:pt x="49" y="23"/>
                    <a:pt x="48" y="28"/>
                    <a:pt x="48" y="28"/>
                  </a:cubicBezTo>
                  <a:cubicBezTo>
                    <a:pt x="42" y="26"/>
                    <a:pt x="42" y="26"/>
                    <a:pt x="42" y="26"/>
                  </a:cubicBezTo>
                  <a:cubicBezTo>
                    <a:pt x="42" y="35"/>
                    <a:pt x="42" y="35"/>
                    <a:pt x="42" y="35"/>
                  </a:cubicBezTo>
                  <a:cubicBezTo>
                    <a:pt x="39" y="35"/>
                    <a:pt x="39" y="35"/>
                    <a:pt x="39" y="35"/>
                  </a:cubicBezTo>
                  <a:cubicBezTo>
                    <a:pt x="38" y="37"/>
                    <a:pt x="38" y="37"/>
                    <a:pt x="38" y="37"/>
                  </a:cubicBezTo>
                  <a:cubicBezTo>
                    <a:pt x="29" y="33"/>
                    <a:pt x="29" y="33"/>
                    <a:pt x="29" y="33"/>
                  </a:cubicBezTo>
                  <a:cubicBezTo>
                    <a:pt x="29" y="30"/>
                    <a:pt x="29" y="30"/>
                    <a:pt x="29" y="30"/>
                  </a:cubicBezTo>
                  <a:cubicBezTo>
                    <a:pt x="22" y="38"/>
                    <a:pt x="22" y="38"/>
                    <a:pt x="22" y="38"/>
                  </a:cubicBezTo>
                  <a:cubicBezTo>
                    <a:pt x="22" y="40"/>
                    <a:pt x="22" y="40"/>
                    <a:pt x="22" y="40"/>
                  </a:cubicBezTo>
                  <a:cubicBezTo>
                    <a:pt x="24" y="45"/>
                    <a:pt x="24" y="45"/>
                    <a:pt x="24" y="45"/>
                  </a:cubicBezTo>
                  <a:cubicBezTo>
                    <a:pt x="19" y="45"/>
                    <a:pt x="19" y="45"/>
                    <a:pt x="19" y="45"/>
                  </a:cubicBezTo>
                  <a:cubicBezTo>
                    <a:pt x="21" y="53"/>
                    <a:pt x="21" y="53"/>
                    <a:pt x="21" y="53"/>
                  </a:cubicBezTo>
                  <a:cubicBezTo>
                    <a:pt x="17" y="58"/>
                    <a:pt x="17" y="58"/>
                    <a:pt x="17" y="58"/>
                  </a:cubicBezTo>
                  <a:cubicBezTo>
                    <a:pt x="2" y="61"/>
                    <a:pt x="2" y="61"/>
                    <a:pt x="2" y="61"/>
                  </a:cubicBezTo>
                  <a:cubicBezTo>
                    <a:pt x="6" y="64"/>
                    <a:pt x="6" y="64"/>
                    <a:pt x="6" y="64"/>
                  </a:cubicBezTo>
                  <a:cubicBezTo>
                    <a:pt x="6" y="70"/>
                    <a:pt x="6" y="70"/>
                    <a:pt x="6" y="70"/>
                  </a:cubicBezTo>
                  <a:cubicBezTo>
                    <a:pt x="0" y="75"/>
                    <a:pt x="0" y="75"/>
                    <a:pt x="0" y="75"/>
                  </a:cubicBezTo>
                  <a:cubicBezTo>
                    <a:pt x="0" y="75"/>
                    <a:pt x="2" y="80"/>
                    <a:pt x="2" y="80"/>
                  </a:cubicBezTo>
                  <a:cubicBezTo>
                    <a:pt x="2" y="80"/>
                    <a:pt x="1" y="83"/>
                    <a:pt x="1" y="83"/>
                  </a:cubicBezTo>
                  <a:cubicBezTo>
                    <a:pt x="0" y="88"/>
                    <a:pt x="0" y="88"/>
                    <a:pt x="0" y="88"/>
                  </a:cubicBezTo>
                  <a:cubicBezTo>
                    <a:pt x="2" y="90"/>
                    <a:pt x="2" y="90"/>
                    <a:pt x="2" y="90"/>
                  </a:cubicBezTo>
                  <a:cubicBezTo>
                    <a:pt x="8" y="90"/>
                    <a:pt x="8" y="90"/>
                    <a:pt x="8" y="90"/>
                  </a:cubicBezTo>
                  <a:cubicBezTo>
                    <a:pt x="11" y="98"/>
                    <a:pt x="11" y="98"/>
                    <a:pt x="11" y="98"/>
                  </a:cubicBezTo>
                  <a:cubicBezTo>
                    <a:pt x="15" y="102"/>
                    <a:pt x="15" y="102"/>
                    <a:pt x="15" y="102"/>
                  </a:cubicBezTo>
                  <a:cubicBezTo>
                    <a:pt x="18" y="101"/>
                    <a:pt x="18" y="101"/>
                    <a:pt x="18" y="101"/>
                  </a:cubicBezTo>
                  <a:cubicBezTo>
                    <a:pt x="18" y="101"/>
                    <a:pt x="19" y="102"/>
                    <a:pt x="20" y="102"/>
                  </a:cubicBezTo>
                  <a:cubicBezTo>
                    <a:pt x="20" y="102"/>
                    <a:pt x="22" y="103"/>
                    <a:pt x="22" y="103"/>
                  </a:cubicBezTo>
                  <a:cubicBezTo>
                    <a:pt x="23" y="101"/>
                    <a:pt x="23" y="101"/>
                    <a:pt x="23" y="101"/>
                  </a:cubicBezTo>
                  <a:cubicBezTo>
                    <a:pt x="30" y="98"/>
                    <a:pt x="30" y="98"/>
                    <a:pt x="30" y="98"/>
                  </a:cubicBezTo>
                  <a:cubicBezTo>
                    <a:pt x="43" y="98"/>
                    <a:pt x="43" y="98"/>
                    <a:pt x="43" y="98"/>
                  </a:cubicBezTo>
                  <a:cubicBezTo>
                    <a:pt x="49" y="106"/>
                    <a:pt x="49" y="106"/>
                    <a:pt x="49" y="106"/>
                  </a:cubicBezTo>
                  <a:cubicBezTo>
                    <a:pt x="52" y="106"/>
                    <a:pt x="52" y="106"/>
                    <a:pt x="52" y="106"/>
                  </a:cubicBezTo>
                  <a:cubicBezTo>
                    <a:pt x="51" y="99"/>
                    <a:pt x="51" y="99"/>
                    <a:pt x="51" y="99"/>
                  </a:cubicBezTo>
                  <a:cubicBezTo>
                    <a:pt x="49" y="91"/>
                    <a:pt x="49" y="91"/>
                    <a:pt x="49" y="91"/>
                  </a:cubicBezTo>
                  <a:cubicBezTo>
                    <a:pt x="50" y="88"/>
                    <a:pt x="50" y="88"/>
                    <a:pt x="50" y="88"/>
                  </a:cubicBezTo>
                  <a:cubicBezTo>
                    <a:pt x="48" y="85"/>
                    <a:pt x="48" y="85"/>
                    <a:pt x="48" y="85"/>
                  </a:cubicBezTo>
                  <a:cubicBezTo>
                    <a:pt x="50" y="77"/>
                    <a:pt x="50" y="77"/>
                    <a:pt x="50" y="77"/>
                  </a:cubicBezTo>
                  <a:cubicBezTo>
                    <a:pt x="86" y="77"/>
                    <a:pt x="86" y="77"/>
                    <a:pt x="86" y="77"/>
                  </a:cubicBezTo>
                  <a:cubicBezTo>
                    <a:pt x="90" y="77"/>
                    <a:pt x="90" y="77"/>
                    <a:pt x="90" y="77"/>
                  </a:cubicBezTo>
                  <a:cubicBezTo>
                    <a:pt x="102" y="75"/>
                    <a:pt x="102" y="75"/>
                    <a:pt x="102" y="75"/>
                  </a:cubicBezTo>
                  <a:cubicBezTo>
                    <a:pt x="111" y="79"/>
                    <a:pt x="111" y="79"/>
                    <a:pt x="111" y="79"/>
                  </a:cubicBezTo>
                  <a:cubicBezTo>
                    <a:pt x="118" y="78"/>
                    <a:pt x="118" y="78"/>
                    <a:pt x="118" y="78"/>
                  </a:cubicBezTo>
                  <a:cubicBezTo>
                    <a:pt x="123" y="77"/>
                    <a:pt x="123" y="77"/>
                    <a:pt x="123" y="77"/>
                  </a:cubicBezTo>
                  <a:cubicBezTo>
                    <a:pt x="123" y="72"/>
                    <a:pt x="123" y="72"/>
                    <a:pt x="123" y="72"/>
                  </a:cubicBezTo>
                  <a:cubicBezTo>
                    <a:pt x="123" y="72"/>
                    <a:pt x="127" y="72"/>
                    <a:pt x="127" y="72"/>
                  </a:cubicBezTo>
                  <a:cubicBezTo>
                    <a:pt x="127" y="72"/>
                    <a:pt x="128" y="69"/>
                    <a:pt x="128" y="69"/>
                  </a:cubicBezTo>
                  <a:cubicBezTo>
                    <a:pt x="139" y="69"/>
                    <a:pt x="139" y="69"/>
                    <a:pt x="139" y="69"/>
                  </a:cubicBezTo>
                  <a:cubicBezTo>
                    <a:pt x="145" y="60"/>
                    <a:pt x="145" y="60"/>
                    <a:pt x="145" y="60"/>
                  </a:cubicBezTo>
                  <a:cubicBezTo>
                    <a:pt x="139" y="52"/>
                    <a:pt x="139" y="52"/>
                    <a:pt x="139" y="52"/>
                  </a:cubicBezTo>
                  <a:lnTo>
                    <a:pt x="144" y="51"/>
                  </a:lnTo>
                  <a:close/>
                </a:path>
              </a:pathLst>
            </a:custGeom>
            <a:grpFill/>
            <a:ln w="7938" cap="rnd">
              <a:solidFill>
                <a:srgbClr val="E7E6E6"/>
              </a:solidFill>
              <a:prstDash val="solid"/>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a:noFill/>
                </a:ln>
                <a:solidFill>
                  <a:prstClr val="black"/>
                </a:solidFill>
                <a:effectLst/>
                <a:uLnTx/>
                <a:uFillTx/>
              </a:endParaRPr>
            </a:p>
          </p:txBody>
        </p:sp>
        <p:sp>
          <p:nvSpPr>
            <p:cNvPr id="95" name="Freeform 62">
              <a:extLst>
                <a:ext uri="{FF2B5EF4-FFF2-40B4-BE49-F238E27FC236}">
                  <a16:creationId xmlns:a16="http://schemas.microsoft.com/office/drawing/2014/main" id="{C4E8745D-51BF-83BF-3561-F244051C5DC5}"/>
                </a:ext>
              </a:extLst>
            </p:cNvPr>
            <p:cNvSpPr>
              <a:spLocks/>
            </p:cNvSpPr>
            <p:nvPr/>
          </p:nvSpPr>
          <p:spPr bwMode="auto">
            <a:xfrm>
              <a:off x="8974137" y="5176837"/>
              <a:ext cx="655638" cy="693738"/>
            </a:xfrm>
            <a:custGeom>
              <a:avLst/>
              <a:gdLst>
                <a:gd name="T0" fmla="*/ 997982636 w 413"/>
                <a:gd name="T1" fmla="*/ 471270352 h 437"/>
                <a:gd name="T2" fmla="*/ 889616628 w 413"/>
                <a:gd name="T3" fmla="*/ 453628452 h 437"/>
                <a:gd name="T4" fmla="*/ 851813462 w 413"/>
                <a:gd name="T5" fmla="*/ 400705926 h 437"/>
                <a:gd name="T6" fmla="*/ 851813462 w 413"/>
                <a:gd name="T7" fmla="*/ 327620549 h 437"/>
                <a:gd name="T8" fmla="*/ 803931251 w 413"/>
                <a:gd name="T9" fmla="*/ 320060868 h 437"/>
                <a:gd name="T10" fmla="*/ 798890934 w 413"/>
                <a:gd name="T11" fmla="*/ 272177071 h 437"/>
                <a:gd name="T12" fmla="*/ 725805554 w 413"/>
                <a:gd name="T13" fmla="*/ 241935174 h 437"/>
                <a:gd name="T14" fmla="*/ 677923342 w 413"/>
                <a:gd name="T15" fmla="*/ 199093281 h 437"/>
                <a:gd name="T16" fmla="*/ 665321757 w 413"/>
                <a:gd name="T17" fmla="*/ 138609487 h 437"/>
                <a:gd name="T18" fmla="*/ 587197648 w 413"/>
                <a:gd name="T19" fmla="*/ 37803165 h 437"/>
                <a:gd name="T20" fmla="*/ 579636380 w 413"/>
                <a:gd name="T21" fmla="*/ 0 h 437"/>
                <a:gd name="T22" fmla="*/ 549394481 w 413"/>
                <a:gd name="T23" fmla="*/ 0 h 437"/>
                <a:gd name="T24" fmla="*/ 501512270 w 413"/>
                <a:gd name="T25" fmla="*/ 37803165 h 437"/>
                <a:gd name="T26" fmla="*/ 496471954 w 413"/>
                <a:gd name="T27" fmla="*/ 25201581 h 437"/>
                <a:gd name="T28" fmla="*/ 466230056 w 413"/>
                <a:gd name="T29" fmla="*/ 25201581 h 437"/>
                <a:gd name="T30" fmla="*/ 405746259 w 413"/>
                <a:gd name="T31" fmla="*/ 85685374 h 437"/>
                <a:gd name="T32" fmla="*/ 362902777 w 413"/>
                <a:gd name="T33" fmla="*/ 30241897 h 437"/>
                <a:gd name="T34" fmla="*/ 108367595 w 413"/>
                <a:gd name="T35" fmla="*/ 68045062 h 437"/>
                <a:gd name="T36" fmla="*/ 115927276 w 413"/>
                <a:gd name="T37" fmla="*/ 496471933 h 437"/>
                <a:gd name="T38" fmla="*/ 0 w 413"/>
                <a:gd name="T39" fmla="*/ 501512249 h 437"/>
                <a:gd name="T40" fmla="*/ 0 w 413"/>
                <a:gd name="T41" fmla="*/ 834173114 h 437"/>
                <a:gd name="T42" fmla="*/ 42843483 w 413"/>
                <a:gd name="T43" fmla="*/ 871974691 h 437"/>
                <a:gd name="T44" fmla="*/ 60483796 w 413"/>
                <a:gd name="T45" fmla="*/ 894656907 h 437"/>
                <a:gd name="T46" fmla="*/ 78125697 w 413"/>
                <a:gd name="T47" fmla="*/ 932458485 h 437"/>
                <a:gd name="T48" fmla="*/ 90725694 w 413"/>
                <a:gd name="T49" fmla="*/ 985382598 h 437"/>
                <a:gd name="T50" fmla="*/ 90725694 w 413"/>
                <a:gd name="T51" fmla="*/ 997982594 h 437"/>
                <a:gd name="T52" fmla="*/ 60483796 w 413"/>
                <a:gd name="T53" fmla="*/ 1053426072 h 437"/>
                <a:gd name="T54" fmla="*/ 73085381 w 413"/>
                <a:gd name="T55" fmla="*/ 1088708285 h 437"/>
                <a:gd name="T56" fmla="*/ 78125697 w 413"/>
                <a:gd name="T57" fmla="*/ 1101309869 h 437"/>
                <a:gd name="T58" fmla="*/ 95766011 w 413"/>
                <a:gd name="T59" fmla="*/ 1088708285 h 437"/>
                <a:gd name="T60" fmla="*/ 146169174 w 413"/>
                <a:gd name="T61" fmla="*/ 1088708285 h 437"/>
                <a:gd name="T62" fmla="*/ 151209490 w 413"/>
                <a:gd name="T63" fmla="*/ 1096269553 h 437"/>
                <a:gd name="T64" fmla="*/ 186491705 w 413"/>
                <a:gd name="T65" fmla="*/ 1088708285 h 437"/>
                <a:gd name="T66" fmla="*/ 199093289 w 413"/>
                <a:gd name="T67" fmla="*/ 1071067972 h 437"/>
                <a:gd name="T68" fmla="*/ 216733603 w 413"/>
                <a:gd name="T69" fmla="*/ 1071067972 h 437"/>
                <a:gd name="T70" fmla="*/ 289818984 w 413"/>
                <a:gd name="T71" fmla="*/ 997982594 h 437"/>
                <a:gd name="T72" fmla="*/ 307459297 w 413"/>
                <a:gd name="T73" fmla="*/ 937498801 h 437"/>
                <a:gd name="T74" fmla="*/ 332660879 w 413"/>
                <a:gd name="T75" fmla="*/ 902216588 h 437"/>
                <a:gd name="T76" fmla="*/ 388104358 w 413"/>
                <a:gd name="T77" fmla="*/ 902216588 h 437"/>
                <a:gd name="T78" fmla="*/ 428426889 w 413"/>
                <a:gd name="T79" fmla="*/ 945060069 h 437"/>
                <a:gd name="T80" fmla="*/ 453628471 w 413"/>
                <a:gd name="T81" fmla="*/ 945060069 h 437"/>
                <a:gd name="T82" fmla="*/ 458668787 w 413"/>
                <a:gd name="T83" fmla="*/ 937498801 h 437"/>
                <a:gd name="T84" fmla="*/ 519152583 w 413"/>
                <a:gd name="T85" fmla="*/ 967740697 h 437"/>
                <a:gd name="T86" fmla="*/ 609878278 w 413"/>
                <a:gd name="T87" fmla="*/ 950100385 h 437"/>
                <a:gd name="T88" fmla="*/ 647681444 w 413"/>
                <a:gd name="T89" fmla="*/ 859374694 h 437"/>
                <a:gd name="T90" fmla="*/ 647681444 w 413"/>
                <a:gd name="T91" fmla="*/ 829132798 h 437"/>
                <a:gd name="T92" fmla="*/ 713205556 w 413"/>
                <a:gd name="T93" fmla="*/ 816531214 h 437"/>
                <a:gd name="T94" fmla="*/ 756047452 w 413"/>
                <a:gd name="T95" fmla="*/ 773689320 h 437"/>
                <a:gd name="T96" fmla="*/ 773689353 w 413"/>
                <a:gd name="T97" fmla="*/ 708165210 h 437"/>
                <a:gd name="T98" fmla="*/ 798890934 w 413"/>
                <a:gd name="T99" fmla="*/ 677923314 h 437"/>
                <a:gd name="T100" fmla="*/ 859374730 w 413"/>
                <a:gd name="T101" fmla="*/ 647681417 h 437"/>
                <a:gd name="T102" fmla="*/ 919858526 w 413"/>
                <a:gd name="T103" fmla="*/ 569555723 h 437"/>
                <a:gd name="T104" fmla="*/ 985382639 w 413"/>
                <a:gd name="T105" fmla="*/ 556955726 h 437"/>
                <a:gd name="T106" fmla="*/ 1003022952 w 413"/>
                <a:gd name="T107" fmla="*/ 526713830 h 437"/>
                <a:gd name="T108" fmla="*/ 1040826119 w 413"/>
                <a:gd name="T109" fmla="*/ 526713830 h 437"/>
                <a:gd name="T110" fmla="*/ 997982636 w 413"/>
                <a:gd name="T111" fmla="*/ 496471933 h 437"/>
                <a:gd name="T112" fmla="*/ 997982636 w 413"/>
                <a:gd name="T113" fmla="*/ 471270352 h 437"/>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413" h="437">
                  <a:moveTo>
                    <a:pt x="396" y="187"/>
                  </a:moveTo>
                  <a:lnTo>
                    <a:pt x="353" y="180"/>
                  </a:lnTo>
                  <a:lnTo>
                    <a:pt x="338" y="159"/>
                  </a:lnTo>
                  <a:lnTo>
                    <a:pt x="338" y="130"/>
                  </a:lnTo>
                  <a:lnTo>
                    <a:pt x="319" y="127"/>
                  </a:lnTo>
                  <a:lnTo>
                    <a:pt x="317" y="108"/>
                  </a:lnTo>
                  <a:lnTo>
                    <a:pt x="288" y="96"/>
                  </a:lnTo>
                  <a:lnTo>
                    <a:pt x="269" y="79"/>
                  </a:lnTo>
                  <a:lnTo>
                    <a:pt x="264" y="55"/>
                  </a:lnTo>
                  <a:lnTo>
                    <a:pt x="233" y="15"/>
                  </a:lnTo>
                  <a:lnTo>
                    <a:pt x="230" y="0"/>
                  </a:lnTo>
                  <a:lnTo>
                    <a:pt x="218" y="0"/>
                  </a:lnTo>
                  <a:lnTo>
                    <a:pt x="199" y="15"/>
                  </a:lnTo>
                  <a:lnTo>
                    <a:pt x="197" y="10"/>
                  </a:lnTo>
                  <a:lnTo>
                    <a:pt x="185" y="10"/>
                  </a:lnTo>
                  <a:lnTo>
                    <a:pt x="161" y="34"/>
                  </a:lnTo>
                  <a:lnTo>
                    <a:pt x="144" y="12"/>
                  </a:lnTo>
                  <a:lnTo>
                    <a:pt x="43" y="27"/>
                  </a:lnTo>
                  <a:lnTo>
                    <a:pt x="46" y="197"/>
                  </a:lnTo>
                  <a:lnTo>
                    <a:pt x="0" y="199"/>
                  </a:lnTo>
                  <a:lnTo>
                    <a:pt x="0" y="331"/>
                  </a:lnTo>
                  <a:lnTo>
                    <a:pt x="17" y="346"/>
                  </a:lnTo>
                  <a:lnTo>
                    <a:pt x="24" y="355"/>
                  </a:lnTo>
                  <a:lnTo>
                    <a:pt x="31" y="370"/>
                  </a:lnTo>
                  <a:lnTo>
                    <a:pt x="36" y="391"/>
                  </a:lnTo>
                  <a:lnTo>
                    <a:pt x="36" y="396"/>
                  </a:lnTo>
                  <a:lnTo>
                    <a:pt x="24" y="418"/>
                  </a:lnTo>
                  <a:lnTo>
                    <a:pt x="29" y="432"/>
                  </a:lnTo>
                  <a:lnTo>
                    <a:pt x="31" y="437"/>
                  </a:lnTo>
                  <a:lnTo>
                    <a:pt x="38" y="432"/>
                  </a:lnTo>
                  <a:lnTo>
                    <a:pt x="58" y="432"/>
                  </a:lnTo>
                  <a:lnTo>
                    <a:pt x="60" y="435"/>
                  </a:lnTo>
                  <a:lnTo>
                    <a:pt x="74" y="432"/>
                  </a:lnTo>
                  <a:lnTo>
                    <a:pt x="79" y="425"/>
                  </a:lnTo>
                  <a:lnTo>
                    <a:pt x="86" y="425"/>
                  </a:lnTo>
                  <a:lnTo>
                    <a:pt x="115" y="396"/>
                  </a:lnTo>
                  <a:lnTo>
                    <a:pt x="122" y="372"/>
                  </a:lnTo>
                  <a:lnTo>
                    <a:pt x="132" y="358"/>
                  </a:lnTo>
                  <a:lnTo>
                    <a:pt x="154" y="358"/>
                  </a:lnTo>
                  <a:lnTo>
                    <a:pt x="170" y="375"/>
                  </a:lnTo>
                  <a:lnTo>
                    <a:pt x="180" y="375"/>
                  </a:lnTo>
                  <a:lnTo>
                    <a:pt x="182" y="372"/>
                  </a:lnTo>
                  <a:lnTo>
                    <a:pt x="206" y="384"/>
                  </a:lnTo>
                  <a:lnTo>
                    <a:pt x="242" y="377"/>
                  </a:lnTo>
                  <a:lnTo>
                    <a:pt x="257" y="341"/>
                  </a:lnTo>
                  <a:lnTo>
                    <a:pt x="257" y="329"/>
                  </a:lnTo>
                  <a:lnTo>
                    <a:pt x="283" y="324"/>
                  </a:lnTo>
                  <a:lnTo>
                    <a:pt x="300" y="307"/>
                  </a:lnTo>
                  <a:lnTo>
                    <a:pt x="307" y="281"/>
                  </a:lnTo>
                  <a:lnTo>
                    <a:pt x="317" y="269"/>
                  </a:lnTo>
                  <a:lnTo>
                    <a:pt x="341" y="257"/>
                  </a:lnTo>
                  <a:lnTo>
                    <a:pt x="365" y="226"/>
                  </a:lnTo>
                  <a:lnTo>
                    <a:pt x="391" y="221"/>
                  </a:lnTo>
                  <a:lnTo>
                    <a:pt x="398" y="209"/>
                  </a:lnTo>
                  <a:lnTo>
                    <a:pt x="413" y="209"/>
                  </a:lnTo>
                  <a:lnTo>
                    <a:pt x="396" y="197"/>
                  </a:lnTo>
                  <a:lnTo>
                    <a:pt x="396" y="187"/>
                  </a:lnTo>
                  <a:close/>
                </a:path>
              </a:pathLst>
            </a:custGeom>
            <a:grpFill/>
            <a:ln w="7938" cap="rnd">
              <a:solidFill>
                <a:srgbClr val="E7E6E6"/>
              </a:solidFill>
              <a:prstDash val="solid"/>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a:noFill/>
                </a:ln>
                <a:solidFill>
                  <a:prstClr val="black"/>
                </a:solidFill>
                <a:effectLst/>
                <a:uLnTx/>
                <a:uFillTx/>
              </a:endParaRPr>
            </a:p>
          </p:txBody>
        </p:sp>
        <p:sp>
          <p:nvSpPr>
            <p:cNvPr id="96" name="Freeform 63">
              <a:extLst>
                <a:ext uri="{FF2B5EF4-FFF2-40B4-BE49-F238E27FC236}">
                  <a16:creationId xmlns:a16="http://schemas.microsoft.com/office/drawing/2014/main" id="{1F71CFF0-D9A7-E1E0-445F-B9553EEC78F7}"/>
                </a:ext>
              </a:extLst>
            </p:cNvPr>
            <p:cNvSpPr>
              <a:spLocks/>
            </p:cNvSpPr>
            <p:nvPr/>
          </p:nvSpPr>
          <p:spPr bwMode="auto">
            <a:xfrm>
              <a:off x="7629525" y="3040063"/>
              <a:ext cx="214313" cy="446088"/>
            </a:xfrm>
            <a:custGeom>
              <a:avLst/>
              <a:gdLst>
                <a:gd name="T0" fmla="*/ 424737750 w 56"/>
                <a:gd name="T1" fmla="*/ 43609868 h 117"/>
                <a:gd name="T2" fmla="*/ 424737750 w 56"/>
                <a:gd name="T3" fmla="*/ 130829604 h 117"/>
                <a:gd name="T4" fmla="*/ 336857939 w 56"/>
                <a:gd name="T5" fmla="*/ 261663020 h 117"/>
                <a:gd name="T6" fmla="*/ 175751968 w 56"/>
                <a:gd name="T7" fmla="*/ 261663020 h 117"/>
                <a:gd name="T8" fmla="*/ 161105971 w 56"/>
                <a:gd name="T9" fmla="*/ 305272888 h 117"/>
                <a:gd name="T10" fmla="*/ 102521981 w 56"/>
                <a:gd name="T11" fmla="*/ 305272888 h 117"/>
                <a:gd name="T12" fmla="*/ 102521981 w 56"/>
                <a:gd name="T13" fmla="*/ 377958543 h 117"/>
                <a:gd name="T14" fmla="*/ 29291995 w 56"/>
                <a:gd name="T15" fmla="*/ 392492624 h 117"/>
                <a:gd name="T16" fmla="*/ 0 w 56"/>
                <a:gd name="T17" fmla="*/ 508788147 h 117"/>
                <a:gd name="T18" fmla="*/ 0 w 56"/>
                <a:gd name="T19" fmla="*/ 552398015 h 117"/>
                <a:gd name="T20" fmla="*/ 146459973 w 56"/>
                <a:gd name="T21" fmla="*/ 654155644 h 117"/>
                <a:gd name="T22" fmla="*/ 161105971 w 56"/>
                <a:gd name="T23" fmla="*/ 843136822 h 117"/>
                <a:gd name="T24" fmla="*/ 234335957 w 56"/>
                <a:gd name="T25" fmla="*/ 901284583 h 117"/>
                <a:gd name="T26" fmla="*/ 205043963 w 56"/>
                <a:gd name="T27" fmla="*/ 1540902334 h 117"/>
                <a:gd name="T28" fmla="*/ 278273949 w 56"/>
                <a:gd name="T29" fmla="*/ 1642659963 h 117"/>
                <a:gd name="T30" fmla="*/ 219689960 w 56"/>
                <a:gd name="T31" fmla="*/ 1671735750 h 117"/>
                <a:gd name="T32" fmla="*/ 219689960 w 56"/>
                <a:gd name="T33" fmla="*/ 1700807724 h 117"/>
                <a:gd name="T34" fmla="*/ 278273949 w 56"/>
                <a:gd name="T35" fmla="*/ 1671735750 h 117"/>
                <a:gd name="T36" fmla="*/ 351503936 w 56"/>
                <a:gd name="T37" fmla="*/ 1671735750 h 117"/>
                <a:gd name="T38" fmla="*/ 512613734 w 56"/>
                <a:gd name="T39" fmla="*/ 1657197856 h 117"/>
                <a:gd name="T40" fmla="*/ 527259731 w 56"/>
                <a:gd name="T41" fmla="*/ 1322849181 h 117"/>
                <a:gd name="T42" fmla="*/ 497967737 w 56"/>
                <a:gd name="T43" fmla="*/ 1235629446 h 117"/>
                <a:gd name="T44" fmla="*/ 527259731 w 56"/>
                <a:gd name="T45" fmla="*/ 901284583 h 117"/>
                <a:gd name="T46" fmla="*/ 629781713 w 56"/>
                <a:gd name="T47" fmla="*/ 901284583 h 117"/>
                <a:gd name="T48" fmla="*/ 673719705 w 56"/>
                <a:gd name="T49" fmla="*/ 712303405 h 117"/>
                <a:gd name="T50" fmla="*/ 746949691 w 56"/>
                <a:gd name="T51" fmla="*/ 683231431 h 117"/>
                <a:gd name="T52" fmla="*/ 776241686 w 56"/>
                <a:gd name="T53" fmla="*/ 625083670 h 117"/>
                <a:gd name="T54" fmla="*/ 746949691 w 56"/>
                <a:gd name="T55" fmla="*/ 552398015 h 117"/>
                <a:gd name="T56" fmla="*/ 820179678 w 56"/>
                <a:gd name="T57" fmla="*/ 537863934 h 117"/>
                <a:gd name="T58" fmla="*/ 820179678 w 56"/>
                <a:gd name="T59" fmla="*/ 436106304 h 117"/>
                <a:gd name="T60" fmla="*/ 776241686 w 56"/>
                <a:gd name="T61" fmla="*/ 348882756 h 117"/>
                <a:gd name="T62" fmla="*/ 732303694 w 56"/>
                <a:gd name="T63" fmla="*/ 305272888 h 117"/>
                <a:gd name="T64" fmla="*/ 717657697 w 56"/>
                <a:gd name="T65" fmla="*/ 261663020 h 117"/>
                <a:gd name="T66" fmla="*/ 746949691 w 56"/>
                <a:gd name="T67" fmla="*/ 247125127 h 117"/>
                <a:gd name="T68" fmla="*/ 761595689 w 56"/>
                <a:gd name="T69" fmla="*/ 188977365 h 117"/>
                <a:gd name="T70" fmla="*/ 541905729 w 56"/>
                <a:gd name="T71" fmla="*/ 0 h 117"/>
                <a:gd name="T72" fmla="*/ 424737750 w 56"/>
                <a:gd name="T73" fmla="*/ 43609868 h 11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56" h="117">
                  <a:moveTo>
                    <a:pt x="29" y="3"/>
                  </a:moveTo>
                  <a:cubicBezTo>
                    <a:pt x="29" y="9"/>
                    <a:pt x="29" y="9"/>
                    <a:pt x="29" y="9"/>
                  </a:cubicBezTo>
                  <a:cubicBezTo>
                    <a:pt x="23" y="18"/>
                    <a:pt x="23" y="18"/>
                    <a:pt x="23" y="18"/>
                  </a:cubicBezTo>
                  <a:cubicBezTo>
                    <a:pt x="12" y="18"/>
                    <a:pt x="12" y="18"/>
                    <a:pt x="12" y="18"/>
                  </a:cubicBezTo>
                  <a:cubicBezTo>
                    <a:pt x="12" y="18"/>
                    <a:pt x="11" y="21"/>
                    <a:pt x="11" y="21"/>
                  </a:cubicBezTo>
                  <a:cubicBezTo>
                    <a:pt x="11" y="21"/>
                    <a:pt x="7" y="21"/>
                    <a:pt x="7" y="21"/>
                  </a:cubicBezTo>
                  <a:cubicBezTo>
                    <a:pt x="7" y="26"/>
                    <a:pt x="7" y="26"/>
                    <a:pt x="7" y="26"/>
                  </a:cubicBezTo>
                  <a:cubicBezTo>
                    <a:pt x="2" y="27"/>
                    <a:pt x="2" y="27"/>
                    <a:pt x="2" y="27"/>
                  </a:cubicBezTo>
                  <a:cubicBezTo>
                    <a:pt x="0" y="35"/>
                    <a:pt x="0" y="35"/>
                    <a:pt x="0" y="35"/>
                  </a:cubicBezTo>
                  <a:cubicBezTo>
                    <a:pt x="0" y="38"/>
                    <a:pt x="0" y="38"/>
                    <a:pt x="0" y="38"/>
                  </a:cubicBezTo>
                  <a:cubicBezTo>
                    <a:pt x="10" y="45"/>
                    <a:pt x="10" y="45"/>
                    <a:pt x="10" y="45"/>
                  </a:cubicBezTo>
                  <a:cubicBezTo>
                    <a:pt x="11" y="58"/>
                    <a:pt x="11" y="58"/>
                    <a:pt x="11" y="58"/>
                  </a:cubicBezTo>
                  <a:cubicBezTo>
                    <a:pt x="16" y="62"/>
                    <a:pt x="16" y="62"/>
                    <a:pt x="16" y="62"/>
                  </a:cubicBezTo>
                  <a:cubicBezTo>
                    <a:pt x="14" y="106"/>
                    <a:pt x="14" y="106"/>
                    <a:pt x="14" y="106"/>
                  </a:cubicBezTo>
                  <a:cubicBezTo>
                    <a:pt x="19" y="113"/>
                    <a:pt x="19" y="113"/>
                    <a:pt x="19" y="113"/>
                  </a:cubicBezTo>
                  <a:cubicBezTo>
                    <a:pt x="15" y="115"/>
                    <a:pt x="15" y="115"/>
                    <a:pt x="15" y="115"/>
                  </a:cubicBezTo>
                  <a:cubicBezTo>
                    <a:pt x="15" y="117"/>
                    <a:pt x="15" y="117"/>
                    <a:pt x="15" y="117"/>
                  </a:cubicBezTo>
                  <a:cubicBezTo>
                    <a:pt x="16" y="117"/>
                    <a:pt x="18" y="116"/>
                    <a:pt x="19" y="115"/>
                  </a:cubicBezTo>
                  <a:cubicBezTo>
                    <a:pt x="21" y="117"/>
                    <a:pt x="23" y="116"/>
                    <a:pt x="24" y="115"/>
                  </a:cubicBezTo>
                  <a:cubicBezTo>
                    <a:pt x="28" y="115"/>
                    <a:pt x="32" y="115"/>
                    <a:pt x="35" y="114"/>
                  </a:cubicBezTo>
                  <a:cubicBezTo>
                    <a:pt x="36" y="91"/>
                    <a:pt x="36" y="91"/>
                    <a:pt x="36" y="91"/>
                  </a:cubicBezTo>
                  <a:cubicBezTo>
                    <a:pt x="34" y="85"/>
                    <a:pt x="34" y="85"/>
                    <a:pt x="34" y="85"/>
                  </a:cubicBezTo>
                  <a:cubicBezTo>
                    <a:pt x="36" y="62"/>
                    <a:pt x="36" y="62"/>
                    <a:pt x="36" y="62"/>
                  </a:cubicBezTo>
                  <a:cubicBezTo>
                    <a:pt x="43" y="62"/>
                    <a:pt x="43" y="62"/>
                    <a:pt x="43" y="62"/>
                  </a:cubicBezTo>
                  <a:cubicBezTo>
                    <a:pt x="46" y="49"/>
                    <a:pt x="46" y="49"/>
                    <a:pt x="46" y="49"/>
                  </a:cubicBezTo>
                  <a:cubicBezTo>
                    <a:pt x="51" y="47"/>
                    <a:pt x="51" y="47"/>
                    <a:pt x="51" y="47"/>
                  </a:cubicBezTo>
                  <a:cubicBezTo>
                    <a:pt x="53" y="43"/>
                    <a:pt x="53" y="43"/>
                    <a:pt x="53" y="43"/>
                  </a:cubicBezTo>
                  <a:cubicBezTo>
                    <a:pt x="51" y="38"/>
                    <a:pt x="51" y="38"/>
                    <a:pt x="51" y="38"/>
                  </a:cubicBezTo>
                  <a:cubicBezTo>
                    <a:pt x="56" y="37"/>
                    <a:pt x="56" y="37"/>
                    <a:pt x="56" y="37"/>
                  </a:cubicBezTo>
                  <a:cubicBezTo>
                    <a:pt x="56" y="30"/>
                    <a:pt x="56" y="30"/>
                    <a:pt x="56" y="30"/>
                  </a:cubicBezTo>
                  <a:cubicBezTo>
                    <a:pt x="53" y="24"/>
                    <a:pt x="53" y="24"/>
                    <a:pt x="53" y="24"/>
                  </a:cubicBezTo>
                  <a:cubicBezTo>
                    <a:pt x="50" y="21"/>
                    <a:pt x="50" y="21"/>
                    <a:pt x="50" y="21"/>
                  </a:cubicBezTo>
                  <a:cubicBezTo>
                    <a:pt x="49" y="18"/>
                    <a:pt x="49" y="18"/>
                    <a:pt x="49" y="18"/>
                  </a:cubicBezTo>
                  <a:cubicBezTo>
                    <a:pt x="49" y="18"/>
                    <a:pt x="51" y="17"/>
                    <a:pt x="51" y="17"/>
                  </a:cubicBezTo>
                  <a:cubicBezTo>
                    <a:pt x="51" y="16"/>
                    <a:pt x="52" y="13"/>
                    <a:pt x="52" y="13"/>
                  </a:cubicBezTo>
                  <a:cubicBezTo>
                    <a:pt x="37" y="0"/>
                    <a:pt x="37" y="0"/>
                    <a:pt x="37" y="0"/>
                  </a:cubicBezTo>
                  <a:lnTo>
                    <a:pt x="29" y="3"/>
                  </a:lnTo>
                  <a:close/>
                </a:path>
              </a:pathLst>
            </a:custGeom>
            <a:grpFill/>
            <a:ln w="7938" cap="rnd">
              <a:solidFill>
                <a:srgbClr val="E7E6E6"/>
              </a:solidFill>
              <a:prstDash val="solid"/>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a:noFill/>
                </a:ln>
                <a:solidFill>
                  <a:prstClr val="black"/>
                </a:solidFill>
                <a:effectLst/>
                <a:uLnTx/>
                <a:uFillTx/>
              </a:endParaRPr>
            </a:p>
          </p:txBody>
        </p:sp>
        <p:sp>
          <p:nvSpPr>
            <p:cNvPr id="97" name="Freeform 64">
              <a:extLst>
                <a:ext uri="{FF2B5EF4-FFF2-40B4-BE49-F238E27FC236}">
                  <a16:creationId xmlns:a16="http://schemas.microsoft.com/office/drawing/2014/main" id="{43223A58-E6C2-A514-8574-29A308A1BBB8}"/>
                </a:ext>
              </a:extLst>
            </p:cNvPr>
            <p:cNvSpPr>
              <a:spLocks noEditPoints="1"/>
            </p:cNvSpPr>
            <p:nvPr/>
          </p:nvSpPr>
          <p:spPr bwMode="auto">
            <a:xfrm>
              <a:off x="8396288" y="4221162"/>
              <a:ext cx="863600" cy="974725"/>
            </a:xfrm>
            <a:custGeom>
              <a:avLst/>
              <a:gdLst>
                <a:gd name="T0" fmla="*/ 347365029 w 227"/>
                <a:gd name="T1" fmla="*/ 72487557 h 256"/>
                <a:gd name="T2" fmla="*/ 202630234 w 227"/>
                <a:gd name="T3" fmla="*/ 231954090 h 256"/>
                <a:gd name="T4" fmla="*/ 144734795 w 227"/>
                <a:gd name="T5" fmla="*/ 376929204 h 256"/>
                <a:gd name="T6" fmla="*/ 72367397 w 227"/>
                <a:gd name="T7" fmla="*/ 188464602 h 256"/>
                <a:gd name="T8" fmla="*/ 246049912 w 227"/>
                <a:gd name="T9" fmla="*/ 43493296 h 256"/>
                <a:gd name="T10" fmla="*/ 289469589 w 227"/>
                <a:gd name="T11" fmla="*/ 43493296 h 256"/>
                <a:gd name="T12" fmla="*/ 2147483646 w 227"/>
                <a:gd name="T13" fmla="*/ 2147483646 h 256"/>
                <a:gd name="T14" fmla="*/ 2147483646 w 227"/>
                <a:gd name="T15" fmla="*/ 2147483646 h 256"/>
                <a:gd name="T16" fmla="*/ 2147483646 w 227"/>
                <a:gd name="T17" fmla="*/ 2087598231 h 256"/>
                <a:gd name="T18" fmla="*/ 2147483646 w 227"/>
                <a:gd name="T19" fmla="*/ 1928127891 h 256"/>
                <a:gd name="T20" fmla="*/ 2147483646 w 227"/>
                <a:gd name="T21" fmla="*/ 1870139368 h 256"/>
                <a:gd name="T22" fmla="*/ 2147483646 w 227"/>
                <a:gd name="T23" fmla="*/ 1754162323 h 256"/>
                <a:gd name="T24" fmla="*/ 2147483646 w 227"/>
                <a:gd name="T25" fmla="*/ 1768657550 h 256"/>
                <a:gd name="T26" fmla="*/ 2147483646 w 227"/>
                <a:gd name="T27" fmla="*/ 1768657550 h 256"/>
                <a:gd name="T28" fmla="*/ 2147483646 w 227"/>
                <a:gd name="T29" fmla="*/ 1812150846 h 256"/>
                <a:gd name="T30" fmla="*/ 2147483646 w 227"/>
                <a:gd name="T31" fmla="*/ 1797651811 h 256"/>
                <a:gd name="T32" fmla="*/ 2147483646 w 227"/>
                <a:gd name="T33" fmla="*/ 1826646073 h 256"/>
                <a:gd name="T34" fmla="*/ 2147483646 w 227"/>
                <a:gd name="T35" fmla="*/ 1754162323 h 256"/>
                <a:gd name="T36" fmla="*/ 2147483646 w 227"/>
                <a:gd name="T37" fmla="*/ 1594691983 h 256"/>
                <a:gd name="T38" fmla="*/ 2147483646 w 227"/>
                <a:gd name="T39" fmla="*/ 1362737893 h 256"/>
                <a:gd name="T40" fmla="*/ 2147483646 w 227"/>
                <a:gd name="T41" fmla="*/ 1290250336 h 256"/>
                <a:gd name="T42" fmla="*/ 2147483646 w 227"/>
                <a:gd name="T43" fmla="*/ 942319201 h 256"/>
                <a:gd name="T44" fmla="*/ 2147483646 w 227"/>
                <a:gd name="T45" fmla="*/ 782848861 h 256"/>
                <a:gd name="T46" fmla="*/ 2084182566 w 227"/>
                <a:gd name="T47" fmla="*/ 695866077 h 256"/>
                <a:gd name="T48" fmla="*/ 1910500051 w 227"/>
                <a:gd name="T49" fmla="*/ 956814428 h 256"/>
                <a:gd name="T50" fmla="*/ 1693397859 w 227"/>
                <a:gd name="T51" fmla="*/ 1000307724 h 256"/>
                <a:gd name="T52" fmla="*/ 1447351752 w 227"/>
                <a:gd name="T53" fmla="*/ 826342156 h 256"/>
                <a:gd name="T54" fmla="*/ 1302613152 w 227"/>
                <a:gd name="T55" fmla="*/ 536395737 h 256"/>
                <a:gd name="T56" fmla="*/ 1259193475 w 227"/>
                <a:gd name="T57" fmla="*/ 391424430 h 256"/>
                <a:gd name="T58" fmla="*/ 173682515 w 227"/>
                <a:gd name="T59" fmla="*/ 449412953 h 256"/>
                <a:gd name="T60" fmla="*/ 173682515 w 227"/>
                <a:gd name="T61" fmla="*/ 478407214 h 256"/>
                <a:gd name="T62" fmla="*/ 318417309 w 227"/>
                <a:gd name="T63" fmla="*/ 724860338 h 256"/>
                <a:gd name="T64" fmla="*/ 347365029 w 227"/>
                <a:gd name="T65" fmla="*/ 855336418 h 256"/>
                <a:gd name="T66" fmla="*/ 463152104 w 227"/>
                <a:gd name="T67" fmla="*/ 1203267552 h 256"/>
                <a:gd name="T68" fmla="*/ 390784707 w 227"/>
                <a:gd name="T69" fmla="*/ 1333743632 h 256"/>
                <a:gd name="T70" fmla="*/ 549991459 w 227"/>
                <a:gd name="T71" fmla="*/ 1696173801 h 256"/>
                <a:gd name="T72" fmla="*/ 564467221 w 227"/>
                <a:gd name="T73" fmla="*/ 1913632664 h 256"/>
                <a:gd name="T74" fmla="*/ 564467221 w 227"/>
                <a:gd name="T75" fmla="*/ 2044104936 h 256"/>
                <a:gd name="T76" fmla="*/ 535519501 w 227"/>
                <a:gd name="T77" fmla="*/ 2131087719 h 256"/>
                <a:gd name="T78" fmla="*/ 347365029 w 227"/>
                <a:gd name="T79" fmla="*/ 2147483646 h 256"/>
                <a:gd name="T80" fmla="*/ 231574150 w 227"/>
                <a:gd name="T81" fmla="*/ 2147483646 h 256"/>
                <a:gd name="T82" fmla="*/ 173682515 w 227"/>
                <a:gd name="T83" fmla="*/ 2147483646 h 256"/>
                <a:gd name="T84" fmla="*/ 101315117 w 227"/>
                <a:gd name="T85" fmla="*/ 2147483646 h 256"/>
                <a:gd name="T86" fmla="*/ 57895440 w 227"/>
                <a:gd name="T87" fmla="*/ 2147483646 h 256"/>
                <a:gd name="T88" fmla="*/ 43419678 w 227"/>
                <a:gd name="T89" fmla="*/ 2147483646 h 256"/>
                <a:gd name="T90" fmla="*/ 86839355 w 227"/>
                <a:gd name="T91" fmla="*/ 2147483646 h 256"/>
                <a:gd name="T92" fmla="*/ 202630234 w 227"/>
                <a:gd name="T93" fmla="*/ 2147483646 h 256"/>
                <a:gd name="T94" fmla="*/ 434204384 w 227"/>
                <a:gd name="T95" fmla="*/ 2147483646 h 256"/>
                <a:gd name="T96" fmla="*/ 1765765256 w 227"/>
                <a:gd name="T97" fmla="*/ 2147483646 h 256"/>
                <a:gd name="T98" fmla="*/ 2147483646 w 227"/>
                <a:gd name="T99" fmla="*/ 2147483646 h 256"/>
                <a:gd name="T100" fmla="*/ 2147483646 w 227"/>
                <a:gd name="T101" fmla="*/ 2147483646 h 256"/>
                <a:gd name="T102" fmla="*/ 2147483646 w 227"/>
                <a:gd name="T103" fmla="*/ 2147483646 h 25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227" h="256">
                  <a:moveTo>
                    <a:pt x="20" y="3"/>
                  </a:moveTo>
                  <a:cubicBezTo>
                    <a:pt x="24" y="5"/>
                    <a:pt x="24" y="5"/>
                    <a:pt x="24" y="5"/>
                  </a:cubicBezTo>
                  <a:cubicBezTo>
                    <a:pt x="13" y="13"/>
                    <a:pt x="13" y="13"/>
                    <a:pt x="13" y="13"/>
                  </a:cubicBezTo>
                  <a:cubicBezTo>
                    <a:pt x="14" y="16"/>
                    <a:pt x="14" y="16"/>
                    <a:pt x="14" y="16"/>
                  </a:cubicBezTo>
                  <a:cubicBezTo>
                    <a:pt x="14" y="26"/>
                    <a:pt x="14" y="26"/>
                    <a:pt x="14" y="26"/>
                  </a:cubicBezTo>
                  <a:cubicBezTo>
                    <a:pt x="10" y="26"/>
                    <a:pt x="10" y="26"/>
                    <a:pt x="10" y="26"/>
                  </a:cubicBezTo>
                  <a:cubicBezTo>
                    <a:pt x="10" y="21"/>
                    <a:pt x="10" y="17"/>
                    <a:pt x="7" y="14"/>
                  </a:cubicBezTo>
                  <a:cubicBezTo>
                    <a:pt x="6" y="14"/>
                    <a:pt x="5" y="13"/>
                    <a:pt x="5" y="13"/>
                  </a:cubicBezTo>
                  <a:cubicBezTo>
                    <a:pt x="12" y="4"/>
                    <a:pt x="12" y="4"/>
                    <a:pt x="12" y="4"/>
                  </a:cubicBezTo>
                  <a:cubicBezTo>
                    <a:pt x="17" y="3"/>
                    <a:pt x="17" y="3"/>
                    <a:pt x="17" y="3"/>
                  </a:cubicBezTo>
                  <a:cubicBezTo>
                    <a:pt x="18" y="0"/>
                    <a:pt x="18" y="0"/>
                    <a:pt x="18" y="0"/>
                  </a:cubicBezTo>
                  <a:lnTo>
                    <a:pt x="20" y="3"/>
                  </a:lnTo>
                  <a:close/>
                  <a:moveTo>
                    <a:pt x="188" y="221"/>
                  </a:moveTo>
                  <a:cubicBezTo>
                    <a:pt x="188" y="160"/>
                    <a:pt x="188" y="160"/>
                    <a:pt x="188" y="160"/>
                  </a:cubicBezTo>
                  <a:cubicBezTo>
                    <a:pt x="226" y="160"/>
                    <a:pt x="226" y="160"/>
                    <a:pt x="226" y="160"/>
                  </a:cubicBezTo>
                  <a:cubicBezTo>
                    <a:pt x="223" y="157"/>
                    <a:pt x="223" y="157"/>
                    <a:pt x="223" y="157"/>
                  </a:cubicBezTo>
                  <a:cubicBezTo>
                    <a:pt x="227" y="149"/>
                    <a:pt x="227" y="149"/>
                    <a:pt x="227" y="149"/>
                  </a:cubicBezTo>
                  <a:cubicBezTo>
                    <a:pt x="225" y="144"/>
                    <a:pt x="225" y="144"/>
                    <a:pt x="225" y="144"/>
                  </a:cubicBezTo>
                  <a:cubicBezTo>
                    <a:pt x="225" y="138"/>
                    <a:pt x="225" y="138"/>
                    <a:pt x="225" y="138"/>
                  </a:cubicBezTo>
                  <a:cubicBezTo>
                    <a:pt x="226" y="133"/>
                    <a:pt x="226" y="133"/>
                    <a:pt x="226" y="133"/>
                  </a:cubicBezTo>
                  <a:cubicBezTo>
                    <a:pt x="226" y="133"/>
                    <a:pt x="227" y="132"/>
                    <a:pt x="227" y="132"/>
                  </a:cubicBezTo>
                  <a:cubicBezTo>
                    <a:pt x="227" y="131"/>
                    <a:pt x="227" y="129"/>
                    <a:pt x="227" y="129"/>
                  </a:cubicBezTo>
                  <a:cubicBezTo>
                    <a:pt x="226" y="128"/>
                    <a:pt x="226" y="128"/>
                    <a:pt x="226" y="128"/>
                  </a:cubicBezTo>
                  <a:cubicBezTo>
                    <a:pt x="226" y="121"/>
                    <a:pt x="226" y="121"/>
                    <a:pt x="226" y="121"/>
                  </a:cubicBezTo>
                  <a:cubicBezTo>
                    <a:pt x="222" y="124"/>
                    <a:pt x="222" y="124"/>
                    <a:pt x="222" y="124"/>
                  </a:cubicBezTo>
                  <a:cubicBezTo>
                    <a:pt x="222" y="124"/>
                    <a:pt x="218" y="122"/>
                    <a:pt x="218" y="122"/>
                  </a:cubicBezTo>
                  <a:cubicBezTo>
                    <a:pt x="218" y="122"/>
                    <a:pt x="215" y="122"/>
                    <a:pt x="215" y="122"/>
                  </a:cubicBezTo>
                  <a:cubicBezTo>
                    <a:pt x="213" y="122"/>
                    <a:pt x="213" y="122"/>
                    <a:pt x="213" y="122"/>
                  </a:cubicBezTo>
                  <a:cubicBezTo>
                    <a:pt x="211" y="125"/>
                    <a:pt x="211" y="125"/>
                    <a:pt x="211" y="125"/>
                  </a:cubicBezTo>
                  <a:cubicBezTo>
                    <a:pt x="204" y="125"/>
                    <a:pt x="204" y="125"/>
                    <a:pt x="204" y="125"/>
                  </a:cubicBezTo>
                  <a:cubicBezTo>
                    <a:pt x="202" y="124"/>
                    <a:pt x="202" y="124"/>
                    <a:pt x="202" y="124"/>
                  </a:cubicBezTo>
                  <a:cubicBezTo>
                    <a:pt x="198" y="124"/>
                    <a:pt x="198" y="124"/>
                    <a:pt x="198" y="124"/>
                  </a:cubicBezTo>
                  <a:cubicBezTo>
                    <a:pt x="194" y="128"/>
                    <a:pt x="194" y="128"/>
                    <a:pt x="194" y="128"/>
                  </a:cubicBezTo>
                  <a:cubicBezTo>
                    <a:pt x="192" y="126"/>
                    <a:pt x="192" y="126"/>
                    <a:pt x="192" y="126"/>
                  </a:cubicBezTo>
                  <a:cubicBezTo>
                    <a:pt x="192" y="122"/>
                    <a:pt x="192" y="122"/>
                    <a:pt x="192" y="122"/>
                  </a:cubicBezTo>
                  <a:cubicBezTo>
                    <a:pt x="191" y="121"/>
                    <a:pt x="191" y="121"/>
                    <a:pt x="191" y="121"/>
                  </a:cubicBezTo>
                  <a:cubicBezTo>
                    <a:pt x="194" y="118"/>
                    <a:pt x="194" y="118"/>
                    <a:pt x="194" y="118"/>
                  </a:cubicBezTo>
                  <a:cubicBezTo>
                    <a:pt x="194" y="110"/>
                    <a:pt x="194" y="110"/>
                    <a:pt x="194" y="110"/>
                  </a:cubicBezTo>
                  <a:cubicBezTo>
                    <a:pt x="191" y="102"/>
                    <a:pt x="191" y="102"/>
                    <a:pt x="191" y="102"/>
                  </a:cubicBezTo>
                  <a:cubicBezTo>
                    <a:pt x="185" y="94"/>
                    <a:pt x="185" y="94"/>
                    <a:pt x="185" y="94"/>
                  </a:cubicBezTo>
                  <a:cubicBezTo>
                    <a:pt x="185" y="90"/>
                    <a:pt x="185" y="90"/>
                    <a:pt x="185" y="90"/>
                  </a:cubicBezTo>
                  <a:cubicBezTo>
                    <a:pt x="186" y="89"/>
                    <a:pt x="186" y="89"/>
                    <a:pt x="186" y="89"/>
                  </a:cubicBezTo>
                  <a:cubicBezTo>
                    <a:pt x="187" y="75"/>
                    <a:pt x="187" y="75"/>
                    <a:pt x="187" y="75"/>
                  </a:cubicBezTo>
                  <a:cubicBezTo>
                    <a:pt x="184" y="65"/>
                    <a:pt x="184" y="65"/>
                    <a:pt x="184" y="65"/>
                  </a:cubicBezTo>
                  <a:cubicBezTo>
                    <a:pt x="185" y="54"/>
                    <a:pt x="185" y="54"/>
                    <a:pt x="185" y="54"/>
                  </a:cubicBezTo>
                  <a:cubicBezTo>
                    <a:pt x="161" y="54"/>
                    <a:pt x="161" y="54"/>
                    <a:pt x="161" y="54"/>
                  </a:cubicBezTo>
                  <a:cubicBezTo>
                    <a:pt x="163" y="48"/>
                    <a:pt x="163" y="48"/>
                    <a:pt x="163" y="48"/>
                  </a:cubicBezTo>
                  <a:cubicBezTo>
                    <a:pt x="144" y="48"/>
                    <a:pt x="144" y="48"/>
                    <a:pt x="144" y="48"/>
                  </a:cubicBezTo>
                  <a:cubicBezTo>
                    <a:pt x="140" y="67"/>
                    <a:pt x="140" y="67"/>
                    <a:pt x="140" y="67"/>
                  </a:cubicBezTo>
                  <a:cubicBezTo>
                    <a:pt x="132" y="66"/>
                    <a:pt x="132" y="66"/>
                    <a:pt x="132" y="66"/>
                  </a:cubicBezTo>
                  <a:cubicBezTo>
                    <a:pt x="124" y="65"/>
                    <a:pt x="124" y="65"/>
                    <a:pt x="124" y="65"/>
                  </a:cubicBezTo>
                  <a:cubicBezTo>
                    <a:pt x="117" y="69"/>
                    <a:pt x="117" y="69"/>
                    <a:pt x="117" y="69"/>
                  </a:cubicBezTo>
                  <a:cubicBezTo>
                    <a:pt x="106" y="69"/>
                    <a:pt x="106" y="69"/>
                    <a:pt x="106" y="69"/>
                  </a:cubicBezTo>
                  <a:cubicBezTo>
                    <a:pt x="100" y="57"/>
                    <a:pt x="100" y="57"/>
                    <a:pt x="100" y="57"/>
                  </a:cubicBezTo>
                  <a:cubicBezTo>
                    <a:pt x="94" y="51"/>
                    <a:pt x="94" y="51"/>
                    <a:pt x="94" y="51"/>
                  </a:cubicBezTo>
                  <a:cubicBezTo>
                    <a:pt x="90" y="37"/>
                    <a:pt x="90" y="37"/>
                    <a:pt x="90" y="37"/>
                  </a:cubicBezTo>
                  <a:cubicBezTo>
                    <a:pt x="92" y="33"/>
                    <a:pt x="92" y="33"/>
                    <a:pt x="92" y="33"/>
                  </a:cubicBezTo>
                  <a:cubicBezTo>
                    <a:pt x="87" y="27"/>
                    <a:pt x="87" y="27"/>
                    <a:pt x="87" y="27"/>
                  </a:cubicBezTo>
                  <a:cubicBezTo>
                    <a:pt x="24" y="27"/>
                    <a:pt x="24" y="27"/>
                    <a:pt x="24" y="27"/>
                  </a:cubicBezTo>
                  <a:cubicBezTo>
                    <a:pt x="12" y="31"/>
                    <a:pt x="12" y="31"/>
                    <a:pt x="12" y="31"/>
                  </a:cubicBezTo>
                  <a:cubicBezTo>
                    <a:pt x="12" y="31"/>
                    <a:pt x="12" y="32"/>
                    <a:pt x="12" y="32"/>
                  </a:cubicBezTo>
                  <a:cubicBezTo>
                    <a:pt x="12" y="33"/>
                    <a:pt x="12" y="33"/>
                    <a:pt x="12" y="33"/>
                  </a:cubicBezTo>
                  <a:cubicBezTo>
                    <a:pt x="11" y="34"/>
                    <a:pt x="12" y="36"/>
                    <a:pt x="12" y="37"/>
                  </a:cubicBezTo>
                  <a:cubicBezTo>
                    <a:pt x="15" y="42"/>
                    <a:pt x="17" y="47"/>
                    <a:pt x="22" y="50"/>
                  </a:cubicBezTo>
                  <a:cubicBezTo>
                    <a:pt x="22" y="53"/>
                    <a:pt x="21" y="55"/>
                    <a:pt x="23" y="57"/>
                  </a:cubicBezTo>
                  <a:cubicBezTo>
                    <a:pt x="23" y="58"/>
                    <a:pt x="24" y="58"/>
                    <a:pt x="24" y="59"/>
                  </a:cubicBezTo>
                  <a:cubicBezTo>
                    <a:pt x="27" y="64"/>
                    <a:pt x="27" y="70"/>
                    <a:pt x="31" y="74"/>
                  </a:cubicBezTo>
                  <a:cubicBezTo>
                    <a:pt x="31" y="78"/>
                    <a:pt x="31" y="79"/>
                    <a:pt x="32" y="83"/>
                  </a:cubicBezTo>
                  <a:cubicBezTo>
                    <a:pt x="31" y="83"/>
                    <a:pt x="31" y="84"/>
                    <a:pt x="31" y="84"/>
                  </a:cubicBezTo>
                  <a:cubicBezTo>
                    <a:pt x="26" y="85"/>
                    <a:pt x="25" y="88"/>
                    <a:pt x="27" y="92"/>
                  </a:cubicBezTo>
                  <a:cubicBezTo>
                    <a:pt x="27" y="94"/>
                    <a:pt x="26" y="96"/>
                    <a:pt x="28" y="97"/>
                  </a:cubicBezTo>
                  <a:cubicBezTo>
                    <a:pt x="30" y="105"/>
                    <a:pt x="33" y="111"/>
                    <a:pt x="38" y="117"/>
                  </a:cubicBezTo>
                  <a:cubicBezTo>
                    <a:pt x="39" y="118"/>
                    <a:pt x="38" y="121"/>
                    <a:pt x="39" y="122"/>
                  </a:cubicBezTo>
                  <a:cubicBezTo>
                    <a:pt x="41" y="125"/>
                    <a:pt x="41" y="129"/>
                    <a:pt x="39" y="132"/>
                  </a:cubicBezTo>
                  <a:cubicBezTo>
                    <a:pt x="38" y="134"/>
                    <a:pt x="38" y="136"/>
                    <a:pt x="39" y="139"/>
                  </a:cubicBezTo>
                  <a:cubicBezTo>
                    <a:pt x="40" y="139"/>
                    <a:pt x="39" y="140"/>
                    <a:pt x="39" y="141"/>
                  </a:cubicBezTo>
                  <a:cubicBezTo>
                    <a:pt x="38" y="142"/>
                    <a:pt x="39" y="144"/>
                    <a:pt x="38" y="145"/>
                  </a:cubicBezTo>
                  <a:cubicBezTo>
                    <a:pt x="38" y="146"/>
                    <a:pt x="38" y="147"/>
                    <a:pt x="37" y="147"/>
                  </a:cubicBezTo>
                  <a:cubicBezTo>
                    <a:pt x="33" y="150"/>
                    <a:pt x="32" y="155"/>
                    <a:pt x="26" y="156"/>
                  </a:cubicBezTo>
                  <a:cubicBezTo>
                    <a:pt x="25" y="156"/>
                    <a:pt x="24" y="158"/>
                    <a:pt x="24" y="158"/>
                  </a:cubicBezTo>
                  <a:cubicBezTo>
                    <a:pt x="24" y="163"/>
                    <a:pt x="21" y="164"/>
                    <a:pt x="19" y="167"/>
                  </a:cubicBezTo>
                  <a:cubicBezTo>
                    <a:pt x="17" y="169"/>
                    <a:pt x="16" y="170"/>
                    <a:pt x="16" y="173"/>
                  </a:cubicBezTo>
                  <a:cubicBezTo>
                    <a:pt x="17" y="176"/>
                    <a:pt x="15" y="179"/>
                    <a:pt x="13" y="182"/>
                  </a:cubicBezTo>
                  <a:cubicBezTo>
                    <a:pt x="11" y="185"/>
                    <a:pt x="13" y="188"/>
                    <a:pt x="12" y="191"/>
                  </a:cubicBezTo>
                  <a:cubicBezTo>
                    <a:pt x="11" y="194"/>
                    <a:pt x="10" y="198"/>
                    <a:pt x="10" y="201"/>
                  </a:cubicBezTo>
                  <a:cubicBezTo>
                    <a:pt x="7" y="202"/>
                    <a:pt x="8" y="205"/>
                    <a:pt x="7" y="207"/>
                  </a:cubicBezTo>
                  <a:cubicBezTo>
                    <a:pt x="5" y="208"/>
                    <a:pt x="6" y="210"/>
                    <a:pt x="6" y="212"/>
                  </a:cubicBezTo>
                  <a:cubicBezTo>
                    <a:pt x="5" y="213"/>
                    <a:pt x="4" y="214"/>
                    <a:pt x="4" y="214"/>
                  </a:cubicBezTo>
                  <a:cubicBezTo>
                    <a:pt x="3" y="215"/>
                    <a:pt x="3" y="215"/>
                    <a:pt x="3" y="216"/>
                  </a:cubicBezTo>
                  <a:cubicBezTo>
                    <a:pt x="2" y="223"/>
                    <a:pt x="3" y="230"/>
                    <a:pt x="3" y="236"/>
                  </a:cubicBezTo>
                  <a:cubicBezTo>
                    <a:pt x="1" y="238"/>
                    <a:pt x="0" y="239"/>
                    <a:pt x="2" y="241"/>
                  </a:cubicBezTo>
                  <a:cubicBezTo>
                    <a:pt x="6" y="238"/>
                    <a:pt x="6" y="238"/>
                    <a:pt x="6" y="238"/>
                  </a:cubicBezTo>
                  <a:cubicBezTo>
                    <a:pt x="10" y="240"/>
                    <a:pt x="10" y="240"/>
                    <a:pt x="10" y="240"/>
                  </a:cubicBezTo>
                  <a:cubicBezTo>
                    <a:pt x="14" y="242"/>
                    <a:pt x="14" y="242"/>
                    <a:pt x="14" y="242"/>
                  </a:cubicBezTo>
                  <a:cubicBezTo>
                    <a:pt x="23" y="236"/>
                    <a:pt x="23" y="236"/>
                    <a:pt x="23" y="236"/>
                  </a:cubicBezTo>
                  <a:cubicBezTo>
                    <a:pt x="30" y="236"/>
                    <a:pt x="30" y="236"/>
                    <a:pt x="30" y="236"/>
                  </a:cubicBezTo>
                  <a:cubicBezTo>
                    <a:pt x="40" y="244"/>
                    <a:pt x="40" y="244"/>
                    <a:pt x="40" y="244"/>
                  </a:cubicBezTo>
                  <a:cubicBezTo>
                    <a:pt x="122" y="244"/>
                    <a:pt x="122" y="244"/>
                    <a:pt x="122" y="244"/>
                  </a:cubicBezTo>
                  <a:cubicBezTo>
                    <a:pt x="130" y="252"/>
                    <a:pt x="130" y="252"/>
                    <a:pt x="130" y="252"/>
                  </a:cubicBezTo>
                  <a:cubicBezTo>
                    <a:pt x="157" y="252"/>
                    <a:pt x="157" y="252"/>
                    <a:pt x="157" y="252"/>
                  </a:cubicBezTo>
                  <a:cubicBezTo>
                    <a:pt x="165" y="256"/>
                    <a:pt x="165" y="256"/>
                    <a:pt x="165" y="256"/>
                  </a:cubicBezTo>
                  <a:cubicBezTo>
                    <a:pt x="172" y="256"/>
                    <a:pt x="172" y="256"/>
                    <a:pt x="172" y="256"/>
                  </a:cubicBezTo>
                  <a:cubicBezTo>
                    <a:pt x="214" y="249"/>
                    <a:pt x="214" y="249"/>
                    <a:pt x="214" y="249"/>
                  </a:cubicBezTo>
                  <a:cubicBezTo>
                    <a:pt x="199" y="235"/>
                    <a:pt x="199" y="235"/>
                    <a:pt x="199" y="235"/>
                  </a:cubicBezTo>
                  <a:lnTo>
                    <a:pt x="188" y="221"/>
                  </a:lnTo>
                  <a:close/>
                </a:path>
              </a:pathLst>
            </a:custGeom>
            <a:grpFill/>
            <a:ln w="7938" cap="rnd">
              <a:solidFill>
                <a:srgbClr val="E7E6E6"/>
              </a:solidFill>
              <a:prstDash val="solid"/>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dirty="0">
                <a:ln>
                  <a:noFill/>
                </a:ln>
                <a:solidFill>
                  <a:prstClr val="black"/>
                </a:solidFill>
                <a:effectLst/>
                <a:uLnTx/>
                <a:uFillTx/>
              </a:endParaRPr>
            </a:p>
          </p:txBody>
        </p:sp>
        <p:sp>
          <p:nvSpPr>
            <p:cNvPr id="98" name="Freeform 65">
              <a:extLst>
                <a:ext uri="{FF2B5EF4-FFF2-40B4-BE49-F238E27FC236}">
                  <a16:creationId xmlns:a16="http://schemas.microsoft.com/office/drawing/2014/main" id="{200C9E60-6B03-4556-65D2-D6F527AB6CB8}"/>
                </a:ext>
              </a:extLst>
            </p:cNvPr>
            <p:cNvSpPr>
              <a:spLocks/>
            </p:cNvSpPr>
            <p:nvPr/>
          </p:nvSpPr>
          <p:spPr bwMode="auto">
            <a:xfrm>
              <a:off x="6967538" y="1123950"/>
              <a:ext cx="1447800" cy="1439863"/>
            </a:xfrm>
            <a:custGeom>
              <a:avLst/>
              <a:gdLst>
                <a:gd name="T0" fmla="*/ 2147483646 w 380"/>
                <a:gd name="T1" fmla="*/ 2147483646 h 378"/>
                <a:gd name="T2" fmla="*/ 2147483646 w 380"/>
                <a:gd name="T3" fmla="*/ 2147483646 h 378"/>
                <a:gd name="T4" fmla="*/ 2147483646 w 380"/>
                <a:gd name="T5" fmla="*/ 2147483646 h 378"/>
                <a:gd name="T6" fmla="*/ 2147483646 w 380"/>
                <a:gd name="T7" fmla="*/ 2147483646 h 378"/>
                <a:gd name="T8" fmla="*/ 2147483646 w 380"/>
                <a:gd name="T9" fmla="*/ 2147483646 h 378"/>
                <a:gd name="T10" fmla="*/ 2147483646 w 380"/>
                <a:gd name="T11" fmla="*/ 2147483646 h 378"/>
                <a:gd name="T12" fmla="*/ 2147483646 w 380"/>
                <a:gd name="T13" fmla="*/ 2147483646 h 378"/>
                <a:gd name="T14" fmla="*/ 2147483646 w 380"/>
                <a:gd name="T15" fmla="*/ 2147483646 h 378"/>
                <a:gd name="T16" fmla="*/ 2147483646 w 380"/>
                <a:gd name="T17" fmla="*/ 2147483646 h 378"/>
                <a:gd name="T18" fmla="*/ 2147483646 w 380"/>
                <a:gd name="T19" fmla="*/ 1596069090 h 378"/>
                <a:gd name="T20" fmla="*/ 2147483646 w 380"/>
                <a:gd name="T21" fmla="*/ 1363912131 h 378"/>
                <a:gd name="T22" fmla="*/ 2147483646 w 380"/>
                <a:gd name="T23" fmla="*/ 1247835557 h 378"/>
                <a:gd name="T24" fmla="*/ 2147483646 w 380"/>
                <a:gd name="T25" fmla="*/ 1073718790 h 378"/>
                <a:gd name="T26" fmla="*/ 2147483646 w 380"/>
                <a:gd name="T27" fmla="*/ 783525449 h 378"/>
                <a:gd name="T28" fmla="*/ 2147483646 w 380"/>
                <a:gd name="T29" fmla="*/ 594899587 h 378"/>
                <a:gd name="T30" fmla="*/ 2147483646 w 380"/>
                <a:gd name="T31" fmla="*/ 507841204 h 378"/>
                <a:gd name="T32" fmla="*/ 2147483646 w 380"/>
                <a:gd name="T33" fmla="*/ 435291916 h 378"/>
                <a:gd name="T34" fmla="*/ 2147483646 w 380"/>
                <a:gd name="T35" fmla="*/ 391760820 h 378"/>
                <a:gd name="T36" fmla="*/ 2147483646 w 380"/>
                <a:gd name="T37" fmla="*/ 319215342 h 378"/>
                <a:gd name="T38" fmla="*/ 2147483646 w 380"/>
                <a:gd name="T39" fmla="*/ 261175150 h 378"/>
                <a:gd name="T40" fmla="*/ 2147483646 w 380"/>
                <a:gd name="T41" fmla="*/ 217644054 h 378"/>
                <a:gd name="T42" fmla="*/ 2147483646 w 380"/>
                <a:gd name="T43" fmla="*/ 130585670 h 378"/>
                <a:gd name="T44" fmla="*/ 2147483646 w 380"/>
                <a:gd name="T45" fmla="*/ 87058383 h 378"/>
                <a:gd name="T46" fmla="*/ 2147483646 w 380"/>
                <a:gd name="T47" fmla="*/ 58040192 h 378"/>
                <a:gd name="T48" fmla="*/ 2147483646 w 380"/>
                <a:gd name="T49" fmla="*/ 43527287 h 378"/>
                <a:gd name="T50" fmla="*/ 2147483646 w 380"/>
                <a:gd name="T51" fmla="*/ 29018191 h 378"/>
                <a:gd name="T52" fmla="*/ 2147483646 w 380"/>
                <a:gd name="T53" fmla="*/ 101567479 h 378"/>
                <a:gd name="T54" fmla="*/ 2147483646 w 380"/>
                <a:gd name="T55" fmla="*/ 87058383 h 378"/>
                <a:gd name="T56" fmla="*/ 2147483646 w 380"/>
                <a:gd name="T57" fmla="*/ 116076575 h 378"/>
                <a:gd name="T58" fmla="*/ 2147483646 w 380"/>
                <a:gd name="T59" fmla="*/ 174116766 h 378"/>
                <a:gd name="T60" fmla="*/ 2147483646 w 380"/>
                <a:gd name="T61" fmla="*/ 377251724 h 378"/>
                <a:gd name="T62" fmla="*/ 2147483646 w 380"/>
                <a:gd name="T63" fmla="*/ 420782821 h 378"/>
                <a:gd name="T64" fmla="*/ 2003221800 w 380"/>
                <a:gd name="T65" fmla="*/ 536859395 h 378"/>
                <a:gd name="T66" fmla="*/ 1756448100 w 380"/>
                <a:gd name="T67" fmla="*/ 667445065 h 378"/>
                <a:gd name="T68" fmla="*/ 1814512500 w 380"/>
                <a:gd name="T69" fmla="*/ 798034545 h 378"/>
                <a:gd name="T70" fmla="*/ 1858060800 w 380"/>
                <a:gd name="T71" fmla="*/ 1088227886 h 378"/>
                <a:gd name="T72" fmla="*/ 1887093000 w 380"/>
                <a:gd name="T73" fmla="*/ 1175286269 h 378"/>
                <a:gd name="T74" fmla="*/ 1872576900 w 380"/>
                <a:gd name="T75" fmla="*/ 1233326461 h 378"/>
                <a:gd name="T76" fmla="*/ 2061286200 w 380"/>
                <a:gd name="T77" fmla="*/ 1465479610 h 378"/>
                <a:gd name="T78" fmla="*/ 2003221800 w 380"/>
                <a:gd name="T79" fmla="*/ 1581559994 h 378"/>
                <a:gd name="T80" fmla="*/ 1887093000 w 380"/>
                <a:gd name="T81" fmla="*/ 1581559994 h 378"/>
                <a:gd name="T82" fmla="*/ 1567738800 w 380"/>
                <a:gd name="T83" fmla="*/ 1697636569 h 378"/>
                <a:gd name="T84" fmla="*/ 1291932900 w 380"/>
                <a:gd name="T85" fmla="*/ 1857244239 h 378"/>
                <a:gd name="T86" fmla="*/ 1349997300 w 380"/>
                <a:gd name="T87" fmla="*/ 1958811718 h 378"/>
                <a:gd name="T88" fmla="*/ 1175804100 w 380"/>
                <a:gd name="T89" fmla="*/ 2074888293 h 378"/>
                <a:gd name="T90" fmla="*/ 841933800 w 380"/>
                <a:gd name="T91" fmla="*/ 2147483646 h 378"/>
                <a:gd name="T92" fmla="*/ 537095700 w 380"/>
                <a:gd name="T93" fmla="*/ 2147483646 h 378"/>
                <a:gd name="T94" fmla="*/ 275805900 w 380"/>
                <a:gd name="T95" fmla="*/ 2147483646 h 378"/>
                <a:gd name="T96" fmla="*/ 0 w 380"/>
                <a:gd name="T97" fmla="*/ 2147483646 h 378"/>
                <a:gd name="T98" fmla="*/ 2147483646 w 380"/>
                <a:gd name="T99" fmla="*/ 2147483646 h 378"/>
                <a:gd name="T100" fmla="*/ 2147483646 w 380"/>
                <a:gd name="T101" fmla="*/ 2147483646 h 378"/>
                <a:gd name="T102" fmla="*/ 2147483646 w 380"/>
                <a:gd name="T103" fmla="*/ 2147483646 h 378"/>
                <a:gd name="T104" fmla="*/ 2147483646 w 380"/>
                <a:gd name="T105" fmla="*/ 2147483646 h 378"/>
                <a:gd name="T106" fmla="*/ 2147483646 w 380"/>
                <a:gd name="T107" fmla="*/ 2147483646 h 378"/>
                <a:gd name="T108" fmla="*/ 2147483646 w 380"/>
                <a:gd name="T109" fmla="*/ 2147483646 h 378"/>
                <a:gd name="T110" fmla="*/ 2147483646 w 380"/>
                <a:gd name="T111" fmla="*/ 2147483646 h 37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380" h="378">
                  <a:moveTo>
                    <a:pt x="297" y="341"/>
                  </a:moveTo>
                  <a:cubicBezTo>
                    <a:pt x="380" y="288"/>
                    <a:pt x="380" y="288"/>
                    <a:pt x="380" y="288"/>
                  </a:cubicBezTo>
                  <a:cubicBezTo>
                    <a:pt x="372" y="273"/>
                    <a:pt x="372" y="273"/>
                    <a:pt x="372" y="273"/>
                  </a:cubicBezTo>
                  <a:cubicBezTo>
                    <a:pt x="369" y="275"/>
                    <a:pt x="369" y="275"/>
                    <a:pt x="369" y="275"/>
                  </a:cubicBezTo>
                  <a:cubicBezTo>
                    <a:pt x="360" y="267"/>
                    <a:pt x="360" y="267"/>
                    <a:pt x="360" y="267"/>
                  </a:cubicBezTo>
                  <a:cubicBezTo>
                    <a:pt x="349" y="267"/>
                    <a:pt x="349" y="267"/>
                    <a:pt x="349" y="267"/>
                  </a:cubicBezTo>
                  <a:cubicBezTo>
                    <a:pt x="346" y="262"/>
                    <a:pt x="346" y="262"/>
                    <a:pt x="346" y="262"/>
                  </a:cubicBezTo>
                  <a:cubicBezTo>
                    <a:pt x="343" y="250"/>
                    <a:pt x="343" y="250"/>
                    <a:pt x="343" y="250"/>
                  </a:cubicBezTo>
                  <a:cubicBezTo>
                    <a:pt x="332" y="234"/>
                    <a:pt x="332" y="234"/>
                    <a:pt x="332" y="234"/>
                  </a:cubicBezTo>
                  <a:cubicBezTo>
                    <a:pt x="332" y="234"/>
                    <a:pt x="334" y="231"/>
                    <a:pt x="334" y="231"/>
                  </a:cubicBezTo>
                  <a:cubicBezTo>
                    <a:pt x="334" y="231"/>
                    <a:pt x="341" y="228"/>
                    <a:pt x="341" y="228"/>
                  </a:cubicBezTo>
                  <a:cubicBezTo>
                    <a:pt x="341" y="224"/>
                    <a:pt x="341" y="224"/>
                    <a:pt x="341" y="224"/>
                  </a:cubicBezTo>
                  <a:cubicBezTo>
                    <a:pt x="342" y="219"/>
                    <a:pt x="342" y="219"/>
                    <a:pt x="342" y="219"/>
                  </a:cubicBezTo>
                  <a:cubicBezTo>
                    <a:pt x="338" y="211"/>
                    <a:pt x="338" y="211"/>
                    <a:pt x="338" y="211"/>
                  </a:cubicBezTo>
                  <a:cubicBezTo>
                    <a:pt x="342" y="200"/>
                    <a:pt x="342" y="200"/>
                    <a:pt x="342" y="200"/>
                  </a:cubicBezTo>
                  <a:cubicBezTo>
                    <a:pt x="340" y="174"/>
                    <a:pt x="340" y="174"/>
                    <a:pt x="340" y="174"/>
                  </a:cubicBezTo>
                  <a:cubicBezTo>
                    <a:pt x="332" y="155"/>
                    <a:pt x="332" y="155"/>
                    <a:pt x="332" y="155"/>
                  </a:cubicBezTo>
                  <a:cubicBezTo>
                    <a:pt x="332" y="151"/>
                    <a:pt x="332" y="151"/>
                    <a:pt x="332" y="151"/>
                  </a:cubicBezTo>
                  <a:cubicBezTo>
                    <a:pt x="335" y="150"/>
                    <a:pt x="335" y="150"/>
                    <a:pt x="335" y="150"/>
                  </a:cubicBezTo>
                  <a:cubicBezTo>
                    <a:pt x="326" y="110"/>
                    <a:pt x="326" y="110"/>
                    <a:pt x="326" y="110"/>
                  </a:cubicBezTo>
                  <a:cubicBezTo>
                    <a:pt x="313" y="101"/>
                    <a:pt x="313" y="101"/>
                    <a:pt x="313" y="101"/>
                  </a:cubicBezTo>
                  <a:cubicBezTo>
                    <a:pt x="312" y="94"/>
                    <a:pt x="312" y="94"/>
                    <a:pt x="312" y="94"/>
                  </a:cubicBezTo>
                  <a:cubicBezTo>
                    <a:pt x="308" y="87"/>
                    <a:pt x="308" y="87"/>
                    <a:pt x="308" y="87"/>
                  </a:cubicBezTo>
                  <a:cubicBezTo>
                    <a:pt x="302" y="86"/>
                    <a:pt x="302" y="86"/>
                    <a:pt x="302" y="86"/>
                  </a:cubicBezTo>
                  <a:cubicBezTo>
                    <a:pt x="302" y="86"/>
                    <a:pt x="301" y="80"/>
                    <a:pt x="301" y="80"/>
                  </a:cubicBezTo>
                  <a:cubicBezTo>
                    <a:pt x="301" y="79"/>
                    <a:pt x="297" y="74"/>
                    <a:pt x="297" y="74"/>
                  </a:cubicBezTo>
                  <a:cubicBezTo>
                    <a:pt x="297" y="67"/>
                    <a:pt x="297" y="67"/>
                    <a:pt x="297" y="67"/>
                  </a:cubicBezTo>
                  <a:cubicBezTo>
                    <a:pt x="311" y="54"/>
                    <a:pt x="311" y="54"/>
                    <a:pt x="311" y="54"/>
                  </a:cubicBezTo>
                  <a:cubicBezTo>
                    <a:pt x="311" y="47"/>
                    <a:pt x="311" y="47"/>
                    <a:pt x="311" y="47"/>
                  </a:cubicBezTo>
                  <a:cubicBezTo>
                    <a:pt x="315" y="41"/>
                    <a:pt x="315" y="41"/>
                    <a:pt x="315" y="41"/>
                  </a:cubicBezTo>
                  <a:cubicBezTo>
                    <a:pt x="312" y="39"/>
                    <a:pt x="312" y="39"/>
                    <a:pt x="312" y="39"/>
                  </a:cubicBezTo>
                  <a:cubicBezTo>
                    <a:pt x="312" y="35"/>
                    <a:pt x="312" y="35"/>
                    <a:pt x="312" y="35"/>
                  </a:cubicBezTo>
                  <a:cubicBezTo>
                    <a:pt x="313" y="32"/>
                    <a:pt x="313" y="32"/>
                    <a:pt x="313" y="32"/>
                  </a:cubicBezTo>
                  <a:cubicBezTo>
                    <a:pt x="313" y="32"/>
                    <a:pt x="312" y="31"/>
                    <a:pt x="312" y="30"/>
                  </a:cubicBezTo>
                  <a:cubicBezTo>
                    <a:pt x="312" y="30"/>
                    <a:pt x="312" y="28"/>
                    <a:pt x="312" y="28"/>
                  </a:cubicBezTo>
                  <a:cubicBezTo>
                    <a:pt x="312" y="28"/>
                    <a:pt x="311" y="27"/>
                    <a:pt x="311" y="27"/>
                  </a:cubicBezTo>
                  <a:cubicBezTo>
                    <a:pt x="311" y="26"/>
                    <a:pt x="311" y="24"/>
                    <a:pt x="311" y="24"/>
                  </a:cubicBezTo>
                  <a:cubicBezTo>
                    <a:pt x="311" y="23"/>
                    <a:pt x="311" y="22"/>
                    <a:pt x="311" y="22"/>
                  </a:cubicBezTo>
                  <a:cubicBezTo>
                    <a:pt x="311" y="22"/>
                    <a:pt x="312" y="20"/>
                    <a:pt x="312" y="20"/>
                  </a:cubicBezTo>
                  <a:cubicBezTo>
                    <a:pt x="312" y="20"/>
                    <a:pt x="313" y="19"/>
                    <a:pt x="313" y="18"/>
                  </a:cubicBezTo>
                  <a:cubicBezTo>
                    <a:pt x="313" y="18"/>
                    <a:pt x="313" y="16"/>
                    <a:pt x="313" y="16"/>
                  </a:cubicBezTo>
                  <a:cubicBezTo>
                    <a:pt x="313" y="16"/>
                    <a:pt x="314" y="15"/>
                    <a:pt x="314" y="15"/>
                  </a:cubicBezTo>
                  <a:cubicBezTo>
                    <a:pt x="313" y="14"/>
                    <a:pt x="309" y="12"/>
                    <a:pt x="309" y="12"/>
                  </a:cubicBezTo>
                  <a:cubicBezTo>
                    <a:pt x="315" y="9"/>
                    <a:pt x="315" y="9"/>
                    <a:pt x="315" y="9"/>
                  </a:cubicBezTo>
                  <a:cubicBezTo>
                    <a:pt x="316" y="5"/>
                    <a:pt x="316" y="5"/>
                    <a:pt x="316" y="5"/>
                  </a:cubicBezTo>
                  <a:cubicBezTo>
                    <a:pt x="313" y="5"/>
                    <a:pt x="310" y="5"/>
                    <a:pt x="307" y="6"/>
                  </a:cubicBezTo>
                  <a:cubicBezTo>
                    <a:pt x="306" y="6"/>
                    <a:pt x="305" y="6"/>
                    <a:pt x="304" y="5"/>
                  </a:cubicBezTo>
                  <a:cubicBezTo>
                    <a:pt x="300" y="1"/>
                    <a:pt x="297" y="1"/>
                    <a:pt x="293" y="4"/>
                  </a:cubicBezTo>
                  <a:cubicBezTo>
                    <a:pt x="291" y="5"/>
                    <a:pt x="289" y="5"/>
                    <a:pt x="288" y="5"/>
                  </a:cubicBezTo>
                  <a:cubicBezTo>
                    <a:pt x="287" y="4"/>
                    <a:pt x="286" y="3"/>
                    <a:pt x="285" y="3"/>
                  </a:cubicBezTo>
                  <a:cubicBezTo>
                    <a:pt x="283" y="3"/>
                    <a:pt x="282" y="2"/>
                    <a:pt x="281" y="2"/>
                  </a:cubicBezTo>
                  <a:cubicBezTo>
                    <a:pt x="280" y="1"/>
                    <a:pt x="278" y="0"/>
                    <a:pt x="277" y="2"/>
                  </a:cubicBezTo>
                  <a:cubicBezTo>
                    <a:pt x="277" y="5"/>
                    <a:pt x="274" y="5"/>
                    <a:pt x="272" y="6"/>
                  </a:cubicBezTo>
                  <a:cubicBezTo>
                    <a:pt x="270" y="6"/>
                    <a:pt x="267" y="5"/>
                    <a:pt x="265" y="7"/>
                  </a:cubicBezTo>
                  <a:cubicBezTo>
                    <a:pt x="263" y="10"/>
                    <a:pt x="259" y="11"/>
                    <a:pt x="256" y="11"/>
                  </a:cubicBezTo>
                  <a:cubicBezTo>
                    <a:pt x="254" y="7"/>
                    <a:pt x="252" y="5"/>
                    <a:pt x="247" y="6"/>
                  </a:cubicBezTo>
                  <a:cubicBezTo>
                    <a:pt x="247" y="5"/>
                    <a:pt x="247" y="5"/>
                    <a:pt x="246" y="5"/>
                  </a:cubicBezTo>
                  <a:cubicBezTo>
                    <a:pt x="235" y="2"/>
                    <a:pt x="225" y="9"/>
                    <a:pt x="214" y="8"/>
                  </a:cubicBezTo>
                  <a:cubicBezTo>
                    <a:pt x="213" y="8"/>
                    <a:pt x="212" y="9"/>
                    <a:pt x="212" y="11"/>
                  </a:cubicBezTo>
                  <a:cubicBezTo>
                    <a:pt x="207" y="11"/>
                    <a:pt x="203" y="11"/>
                    <a:pt x="198" y="12"/>
                  </a:cubicBezTo>
                  <a:cubicBezTo>
                    <a:pt x="191" y="13"/>
                    <a:pt x="183" y="12"/>
                    <a:pt x="176" y="17"/>
                  </a:cubicBezTo>
                  <a:cubicBezTo>
                    <a:pt x="171" y="20"/>
                    <a:pt x="166" y="21"/>
                    <a:pt x="163" y="26"/>
                  </a:cubicBezTo>
                  <a:cubicBezTo>
                    <a:pt x="162" y="29"/>
                    <a:pt x="160" y="33"/>
                    <a:pt x="156" y="28"/>
                  </a:cubicBezTo>
                  <a:cubicBezTo>
                    <a:pt x="155" y="27"/>
                    <a:pt x="153" y="26"/>
                    <a:pt x="152" y="29"/>
                  </a:cubicBezTo>
                  <a:cubicBezTo>
                    <a:pt x="151" y="31"/>
                    <a:pt x="149" y="32"/>
                    <a:pt x="148" y="31"/>
                  </a:cubicBezTo>
                  <a:cubicBezTo>
                    <a:pt x="143" y="31"/>
                    <a:pt x="141" y="35"/>
                    <a:pt x="138" y="37"/>
                  </a:cubicBezTo>
                  <a:cubicBezTo>
                    <a:pt x="134" y="42"/>
                    <a:pt x="129" y="46"/>
                    <a:pt x="122" y="46"/>
                  </a:cubicBezTo>
                  <a:cubicBezTo>
                    <a:pt x="122" y="46"/>
                    <a:pt x="121" y="46"/>
                    <a:pt x="121" y="46"/>
                  </a:cubicBezTo>
                  <a:cubicBezTo>
                    <a:pt x="128" y="52"/>
                    <a:pt x="128" y="52"/>
                    <a:pt x="128" y="52"/>
                  </a:cubicBezTo>
                  <a:cubicBezTo>
                    <a:pt x="125" y="55"/>
                    <a:pt x="125" y="55"/>
                    <a:pt x="125" y="55"/>
                  </a:cubicBezTo>
                  <a:cubicBezTo>
                    <a:pt x="128" y="57"/>
                    <a:pt x="128" y="57"/>
                    <a:pt x="128" y="57"/>
                  </a:cubicBezTo>
                  <a:cubicBezTo>
                    <a:pt x="128" y="75"/>
                    <a:pt x="128" y="75"/>
                    <a:pt x="128" y="75"/>
                  </a:cubicBezTo>
                  <a:cubicBezTo>
                    <a:pt x="131" y="79"/>
                    <a:pt x="131" y="79"/>
                    <a:pt x="131" y="79"/>
                  </a:cubicBezTo>
                  <a:cubicBezTo>
                    <a:pt x="130" y="81"/>
                    <a:pt x="130" y="81"/>
                    <a:pt x="130" y="81"/>
                  </a:cubicBezTo>
                  <a:cubicBezTo>
                    <a:pt x="129" y="83"/>
                    <a:pt x="129" y="83"/>
                    <a:pt x="129" y="83"/>
                  </a:cubicBezTo>
                  <a:cubicBezTo>
                    <a:pt x="129" y="85"/>
                    <a:pt x="129" y="85"/>
                    <a:pt x="129" y="85"/>
                  </a:cubicBezTo>
                  <a:cubicBezTo>
                    <a:pt x="133" y="96"/>
                    <a:pt x="133" y="96"/>
                    <a:pt x="133" y="96"/>
                  </a:cubicBezTo>
                  <a:cubicBezTo>
                    <a:pt x="142" y="101"/>
                    <a:pt x="142" y="101"/>
                    <a:pt x="142" y="101"/>
                  </a:cubicBezTo>
                  <a:cubicBezTo>
                    <a:pt x="136" y="106"/>
                    <a:pt x="136" y="106"/>
                    <a:pt x="136" y="106"/>
                  </a:cubicBezTo>
                  <a:cubicBezTo>
                    <a:pt x="138" y="109"/>
                    <a:pt x="138" y="109"/>
                    <a:pt x="138" y="109"/>
                  </a:cubicBezTo>
                  <a:cubicBezTo>
                    <a:pt x="138" y="110"/>
                    <a:pt x="138" y="110"/>
                    <a:pt x="138" y="110"/>
                  </a:cubicBezTo>
                  <a:cubicBezTo>
                    <a:pt x="130" y="109"/>
                    <a:pt x="130" y="109"/>
                    <a:pt x="130" y="109"/>
                  </a:cubicBezTo>
                  <a:cubicBezTo>
                    <a:pt x="107" y="109"/>
                    <a:pt x="107" y="109"/>
                    <a:pt x="107" y="109"/>
                  </a:cubicBezTo>
                  <a:cubicBezTo>
                    <a:pt x="108" y="117"/>
                    <a:pt x="108" y="117"/>
                    <a:pt x="108" y="117"/>
                  </a:cubicBezTo>
                  <a:cubicBezTo>
                    <a:pt x="92" y="119"/>
                    <a:pt x="92" y="119"/>
                    <a:pt x="92" y="119"/>
                  </a:cubicBezTo>
                  <a:cubicBezTo>
                    <a:pt x="89" y="128"/>
                    <a:pt x="89" y="128"/>
                    <a:pt x="89" y="128"/>
                  </a:cubicBezTo>
                  <a:cubicBezTo>
                    <a:pt x="95" y="132"/>
                    <a:pt x="95" y="132"/>
                    <a:pt x="95" y="132"/>
                  </a:cubicBezTo>
                  <a:cubicBezTo>
                    <a:pt x="93" y="135"/>
                    <a:pt x="93" y="135"/>
                    <a:pt x="93" y="135"/>
                  </a:cubicBezTo>
                  <a:cubicBezTo>
                    <a:pt x="93" y="140"/>
                    <a:pt x="93" y="140"/>
                    <a:pt x="93" y="140"/>
                  </a:cubicBezTo>
                  <a:cubicBezTo>
                    <a:pt x="93" y="140"/>
                    <a:pt x="81" y="143"/>
                    <a:pt x="81" y="143"/>
                  </a:cubicBezTo>
                  <a:cubicBezTo>
                    <a:pt x="81" y="143"/>
                    <a:pt x="69" y="152"/>
                    <a:pt x="69" y="152"/>
                  </a:cubicBezTo>
                  <a:cubicBezTo>
                    <a:pt x="58" y="166"/>
                    <a:pt x="58" y="166"/>
                    <a:pt x="58" y="166"/>
                  </a:cubicBezTo>
                  <a:cubicBezTo>
                    <a:pt x="54" y="163"/>
                    <a:pt x="54" y="163"/>
                    <a:pt x="54" y="163"/>
                  </a:cubicBezTo>
                  <a:cubicBezTo>
                    <a:pt x="37" y="167"/>
                    <a:pt x="37" y="167"/>
                    <a:pt x="37" y="167"/>
                  </a:cubicBezTo>
                  <a:cubicBezTo>
                    <a:pt x="28" y="165"/>
                    <a:pt x="28" y="165"/>
                    <a:pt x="28" y="165"/>
                  </a:cubicBezTo>
                  <a:cubicBezTo>
                    <a:pt x="19" y="168"/>
                    <a:pt x="19" y="168"/>
                    <a:pt x="19" y="168"/>
                  </a:cubicBezTo>
                  <a:cubicBezTo>
                    <a:pt x="1" y="181"/>
                    <a:pt x="1" y="181"/>
                    <a:pt x="1" y="181"/>
                  </a:cubicBezTo>
                  <a:cubicBezTo>
                    <a:pt x="0" y="211"/>
                    <a:pt x="0" y="211"/>
                    <a:pt x="0" y="211"/>
                  </a:cubicBezTo>
                  <a:cubicBezTo>
                    <a:pt x="71" y="258"/>
                    <a:pt x="71" y="258"/>
                    <a:pt x="71" y="258"/>
                  </a:cubicBezTo>
                  <a:cubicBezTo>
                    <a:pt x="180" y="335"/>
                    <a:pt x="180" y="335"/>
                    <a:pt x="180" y="335"/>
                  </a:cubicBezTo>
                  <a:cubicBezTo>
                    <a:pt x="180" y="343"/>
                    <a:pt x="180" y="343"/>
                    <a:pt x="180" y="343"/>
                  </a:cubicBezTo>
                  <a:cubicBezTo>
                    <a:pt x="189" y="346"/>
                    <a:pt x="189" y="346"/>
                    <a:pt x="189" y="346"/>
                  </a:cubicBezTo>
                  <a:cubicBezTo>
                    <a:pt x="193" y="352"/>
                    <a:pt x="193" y="352"/>
                    <a:pt x="193" y="352"/>
                  </a:cubicBezTo>
                  <a:cubicBezTo>
                    <a:pt x="201" y="352"/>
                    <a:pt x="201" y="352"/>
                    <a:pt x="201" y="352"/>
                  </a:cubicBezTo>
                  <a:cubicBezTo>
                    <a:pt x="203" y="357"/>
                    <a:pt x="203" y="357"/>
                    <a:pt x="203" y="357"/>
                  </a:cubicBezTo>
                  <a:cubicBezTo>
                    <a:pt x="206" y="357"/>
                    <a:pt x="206" y="357"/>
                    <a:pt x="206" y="357"/>
                  </a:cubicBezTo>
                  <a:cubicBezTo>
                    <a:pt x="211" y="356"/>
                    <a:pt x="211" y="356"/>
                    <a:pt x="211" y="356"/>
                  </a:cubicBezTo>
                  <a:cubicBezTo>
                    <a:pt x="219" y="361"/>
                    <a:pt x="219" y="361"/>
                    <a:pt x="219" y="361"/>
                  </a:cubicBezTo>
                  <a:cubicBezTo>
                    <a:pt x="217" y="375"/>
                    <a:pt x="217" y="375"/>
                    <a:pt x="217" y="375"/>
                  </a:cubicBezTo>
                  <a:cubicBezTo>
                    <a:pt x="221" y="378"/>
                    <a:pt x="221" y="378"/>
                    <a:pt x="221" y="378"/>
                  </a:cubicBezTo>
                  <a:cubicBezTo>
                    <a:pt x="238" y="374"/>
                    <a:pt x="238" y="374"/>
                    <a:pt x="238" y="374"/>
                  </a:cubicBezTo>
                  <a:cubicBezTo>
                    <a:pt x="267" y="368"/>
                    <a:pt x="267" y="368"/>
                    <a:pt x="267" y="368"/>
                  </a:cubicBezTo>
                  <a:lnTo>
                    <a:pt x="297" y="341"/>
                  </a:lnTo>
                  <a:close/>
                </a:path>
              </a:pathLst>
            </a:custGeom>
            <a:grpFill/>
            <a:ln w="7938" cap="rnd">
              <a:solidFill>
                <a:srgbClr val="E7E6E6"/>
              </a:solidFill>
              <a:prstDash val="solid"/>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a:noFill/>
                </a:ln>
                <a:solidFill>
                  <a:prstClr val="black"/>
                </a:solidFill>
                <a:effectLst/>
                <a:uLnTx/>
                <a:uFillTx/>
              </a:endParaRPr>
            </a:p>
          </p:txBody>
        </p:sp>
      </p:grpSp>
      <p:sp>
        <p:nvSpPr>
          <p:cNvPr id="2" name="Title 1">
            <a:extLst>
              <a:ext uri="{FF2B5EF4-FFF2-40B4-BE49-F238E27FC236}">
                <a16:creationId xmlns:a16="http://schemas.microsoft.com/office/drawing/2014/main" id="{C5A76EB7-7C26-5232-4658-3A004B473DEC}"/>
              </a:ext>
            </a:extLst>
          </p:cNvPr>
          <p:cNvSpPr>
            <a:spLocks noGrp="1" noRot="1" noMove="1" noResize="1" noEditPoints="1" noAdjustHandles="1" noChangeArrowheads="1" noChangeShapeType="1"/>
          </p:cNvSpPr>
          <p:nvPr>
            <p:ph type="title"/>
          </p:nvPr>
        </p:nvSpPr>
        <p:spPr>
          <a:xfrm>
            <a:off x="370112" y="95292"/>
            <a:ext cx="11451773" cy="585746"/>
          </a:xfrm>
        </p:spPr>
        <p:txBody>
          <a:bodyPr/>
          <a:lstStyle/>
          <a:p>
            <a:pPr algn="ctr"/>
            <a:r>
              <a:rPr lang="en-US" dirty="0"/>
              <a:t>In conclusion…</a:t>
            </a:r>
            <a:endParaRPr lang="en-GB" dirty="0"/>
          </a:p>
        </p:txBody>
      </p:sp>
      <p:grpSp>
        <p:nvGrpSpPr>
          <p:cNvPr id="39" name="Group 38">
            <a:extLst>
              <a:ext uri="{FF2B5EF4-FFF2-40B4-BE49-F238E27FC236}">
                <a16:creationId xmlns:a16="http://schemas.microsoft.com/office/drawing/2014/main" id="{32360A5F-BB14-2F32-A50B-FFB96206E4F7}"/>
              </a:ext>
            </a:extLst>
          </p:cNvPr>
          <p:cNvGrpSpPr/>
          <p:nvPr/>
        </p:nvGrpSpPr>
        <p:grpSpPr>
          <a:xfrm>
            <a:off x="702734" y="1295400"/>
            <a:ext cx="9800692" cy="1295399"/>
            <a:chOff x="702734" y="1295400"/>
            <a:chExt cx="8449733" cy="1295399"/>
          </a:xfrm>
        </p:grpSpPr>
        <p:sp>
          <p:nvSpPr>
            <p:cNvPr id="37" name="Rectangle 36">
              <a:extLst>
                <a:ext uri="{FF2B5EF4-FFF2-40B4-BE49-F238E27FC236}">
                  <a16:creationId xmlns:a16="http://schemas.microsoft.com/office/drawing/2014/main" id="{E108AB17-A47F-AA41-9102-A3D88387601B}"/>
                </a:ext>
              </a:extLst>
            </p:cNvPr>
            <p:cNvSpPr/>
            <p:nvPr/>
          </p:nvSpPr>
          <p:spPr>
            <a:xfrm>
              <a:off x="702734" y="1295401"/>
              <a:ext cx="859411" cy="1295398"/>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dirty="0"/>
                <a:t>1</a:t>
              </a:r>
              <a:endParaRPr lang="en-GB" sz="3600" dirty="0"/>
            </a:p>
          </p:txBody>
        </p:sp>
        <p:sp>
          <p:nvSpPr>
            <p:cNvPr id="38" name="Rectangle 37">
              <a:extLst>
                <a:ext uri="{FF2B5EF4-FFF2-40B4-BE49-F238E27FC236}">
                  <a16:creationId xmlns:a16="http://schemas.microsoft.com/office/drawing/2014/main" id="{2AF4EC5A-33C2-128A-0B79-48A9AECA2DD0}"/>
                </a:ext>
              </a:extLst>
            </p:cNvPr>
            <p:cNvSpPr/>
            <p:nvPr/>
          </p:nvSpPr>
          <p:spPr>
            <a:xfrm>
              <a:off x="1850907" y="1295400"/>
              <a:ext cx="7301560" cy="1295399"/>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Despite fiscal pressures, Rwanda is on a resilient trajectory, with solid macroeconomic fundamentals and continued growth momentum</a:t>
              </a:r>
              <a:endParaRPr lang="en-GB" sz="2000" dirty="0">
                <a:solidFill>
                  <a:schemeClr val="tx1"/>
                </a:solidFill>
              </a:endParaRPr>
            </a:p>
          </p:txBody>
        </p:sp>
      </p:grpSp>
      <p:grpSp>
        <p:nvGrpSpPr>
          <p:cNvPr id="40" name="Group 39">
            <a:extLst>
              <a:ext uri="{FF2B5EF4-FFF2-40B4-BE49-F238E27FC236}">
                <a16:creationId xmlns:a16="http://schemas.microsoft.com/office/drawing/2014/main" id="{56C2B115-C8B0-E73F-52F9-85055B261F2A}"/>
              </a:ext>
            </a:extLst>
          </p:cNvPr>
          <p:cNvGrpSpPr/>
          <p:nvPr/>
        </p:nvGrpSpPr>
        <p:grpSpPr>
          <a:xfrm>
            <a:off x="702734" y="2971803"/>
            <a:ext cx="9796849" cy="1295399"/>
            <a:chOff x="702734" y="1295400"/>
            <a:chExt cx="10405533" cy="1295399"/>
          </a:xfrm>
        </p:grpSpPr>
        <p:sp>
          <p:nvSpPr>
            <p:cNvPr id="41" name="Rectangle 40">
              <a:extLst>
                <a:ext uri="{FF2B5EF4-FFF2-40B4-BE49-F238E27FC236}">
                  <a16:creationId xmlns:a16="http://schemas.microsoft.com/office/drawing/2014/main" id="{30914658-DAA9-A114-6F90-9A157E0B75E1}"/>
                </a:ext>
              </a:extLst>
            </p:cNvPr>
            <p:cNvSpPr/>
            <p:nvPr/>
          </p:nvSpPr>
          <p:spPr>
            <a:xfrm>
              <a:off x="702734" y="1295401"/>
              <a:ext cx="1058333" cy="1295398"/>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dirty="0"/>
                <a:t>2</a:t>
              </a:r>
              <a:endParaRPr lang="en-GB" sz="3600" dirty="0"/>
            </a:p>
          </p:txBody>
        </p:sp>
        <p:sp>
          <p:nvSpPr>
            <p:cNvPr id="42" name="Rectangle 41">
              <a:extLst>
                <a:ext uri="{FF2B5EF4-FFF2-40B4-BE49-F238E27FC236}">
                  <a16:creationId xmlns:a16="http://schemas.microsoft.com/office/drawing/2014/main" id="{690CC71C-54BD-8E18-B6CE-2CE562BA5934}"/>
                </a:ext>
              </a:extLst>
            </p:cNvPr>
            <p:cNvSpPr/>
            <p:nvPr/>
          </p:nvSpPr>
          <p:spPr>
            <a:xfrm>
              <a:off x="2116667" y="1295400"/>
              <a:ext cx="8991600" cy="1295399"/>
            </a:xfrm>
            <a:prstGeom prst="rect">
              <a:avLst/>
            </a:prstGeom>
            <a:no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The next stage for Rwanda, as articulated in NST2, requires accelerated job creation, the boosting of exports, improved quality of education, and enhancing public service delivery.</a:t>
              </a:r>
            </a:p>
          </p:txBody>
        </p:sp>
      </p:grpSp>
      <p:grpSp>
        <p:nvGrpSpPr>
          <p:cNvPr id="43" name="Group 42">
            <a:extLst>
              <a:ext uri="{FF2B5EF4-FFF2-40B4-BE49-F238E27FC236}">
                <a16:creationId xmlns:a16="http://schemas.microsoft.com/office/drawing/2014/main" id="{D4E2312B-0F01-D80B-DE42-FB53DD471C79}"/>
              </a:ext>
            </a:extLst>
          </p:cNvPr>
          <p:cNvGrpSpPr/>
          <p:nvPr/>
        </p:nvGrpSpPr>
        <p:grpSpPr>
          <a:xfrm>
            <a:off x="702734" y="4648206"/>
            <a:ext cx="9768086" cy="1295399"/>
            <a:chOff x="702734" y="1295400"/>
            <a:chExt cx="10631188" cy="1295399"/>
          </a:xfrm>
        </p:grpSpPr>
        <p:sp>
          <p:nvSpPr>
            <p:cNvPr id="44" name="Rectangle 43">
              <a:extLst>
                <a:ext uri="{FF2B5EF4-FFF2-40B4-BE49-F238E27FC236}">
                  <a16:creationId xmlns:a16="http://schemas.microsoft.com/office/drawing/2014/main" id="{8AC63327-CAF8-2A16-8E4E-70AEE2CA37F6}"/>
                </a:ext>
              </a:extLst>
            </p:cNvPr>
            <p:cNvSpPr/>
            <p:nvPr/>
          </p:nvSpPr>
          <p:spPr>
            <a:xfrm>
              <a:off x="702734" y="1295401"/>
              <a:ext cx="1058333" cy="1295398"/>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dirty="0"/>
                <a:t>3</a:t>
              </a:r>
              <a:endParaRPr lang="en-GB" sz="3600" dirty="0"/>
            </a:p>
          </p:txBody>
        </p:sp>
        <p:sp>
          <p:nvSpPr>
            <p:cNvPr id="45" name="Rectangle 44">
              <a:extLst>
                <a:ext uri="{FF2B5EF4-FFF2-40B4-BE49-F238E27FC236}">
                  <a16:creationId xmlns:a16="http://schemas.microsoft.com/office/drawing/2014/main" id="{F08C4FDC-338C-830D-AEDB-69886C88D478}"/>
                </a:ext>
              </a:extLst>
            </p:cNvPr>
            <p:cNvSpPr/>
            <p:nvPr/>
          </p:nvSpPr>
          <p:spPr>
            <a:xfrm>
              <a:off x="2116666" y="1295400"/>
              <a:ext cx="9217256" cy="1295399"/>
            </a:xfrm>
            <a:prstGeom prst="rect">
              <a:avLst/>
            </a:prstGeom>
            <a:no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Currently, the global economy is suffering from many uncertainties, especially with regards to trade.</a:t>
              </a:r>
            </a:p>
            <a:p>
              <a:pPr algn="ctr"/>
              <a:r>
                <a:rPr lang="en-US" sz="2000" dirty="0">
                  <a:solidFill>
                    <a:schemeClr val="tx1"/>
                  </a:solidFill>
                </a:rPr>
                <a:t>The answer? The continental market on our doorstep!</a:t>
              </a:r>
            </a:p>
          </p:txBody>
        </p:sp>
      </p:grpSp>
    </p:spTree>
    <p:extLst>
      <p:ext uri="{BB962C8B-B14F-4D97-AF65-F5344CB8AC3E}">
        <p14:creationId xmlns:p14="http://schemas.microsoft.com/office/powerpoint/2010/main" val="47062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4A8E47-68B7-EF16-7D23-C99D877A5934}"/>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6D55CF3-9F30-C656-C0E7-B3308C27C1D0}"/>
              </a:ext>
            </a:extLst>
          </p:cNvPr>
          <p:cNvSpPr>
            <a:spLocks noGrp="1"/>
          </p:cNvSpPr>
          <p:nvPr>
            <p:ph sz="half" idx="2"/>
          </p:nvPr>
        </p:nvSpPr>
        <p:spPr/>
        <p:txBody>
          <a:bodyPr/>
          <a:lstStyle/>
          <a:p>
            <a:pPr marL="0" indent="0">
              <a:buNone/>
            </a:pPr>
            <a:endParaRPr lang="en-GB" noProof="0" dirty="0"/>
          </a:p>
          <a:p>
            <a:pPr marL="0" indent="0">
              <a:buNone/>
            </a:pPr>
            <a:endParaRPr lang="en-GB" noProof="0" dirty="0"/>
          </a:p>
          <a:p>
            <a:pPr marL="0" indent="0">
              <a:buNone/>
            </a:pPr>
            <a:endParaRPr lang="en-GB" noProof="0" dirty="0"/>
          </a:p>
          <a:p>
            <a:pPr marL="0" indent="0">
              <a:buNone/>
            </a:pPr>
            <a:endParaRPr lang="en-GB" noProof="0" dirty="0"/>
          </a:p>
          <a:p>
            <a:pPr marL="0" indent="0">
              <a:buNone/>
            </a:pPr>
            <a:endParaRPr lang="en-GB" noProof="0" dirty="0"/>
          </a:p>
          <a:p>
            <a:pPr marL="0" indent="0">
              <a:buNone/>
            </a:pPr>
            <a:r>
              <a:rPr lang="en-GB" sz="4000" b="1" noProof="0" dirty="0">
                <a:solidFill>
                  <a:srgbClr val="033B74"/>
                </a:solidFill>
              </a:rPr>
              <a:t>Recent UNECA Reports and R</a:t>
            </a:r>
            <a:r>
              <a:rPr lang="en-GB" sz="4000" b="1" dirty="0" err="1">
                <a:solidFill>
                  <a:srgbClr val="033B74"/>
                </a:solidFill>
              </a:rPr>
              <a:t>elevant</a:t>
            </a:r>
            <a:r>
              <a:rPr lang="en-GB" sz="4000" b="1" dirty="0">
                <a:solidFill>
                  <a:srgbClr val="033B74"/>
                </a:solidFill>
              </a:rPr>
              <a:t> Literature</a:t>
            </a:r>
            <a:r>
              <a:rPr lang="en-GB" sz="4000" b="1" noProof="0" dirty="0">
                <a:solidFill>
                  <a:srgbClr val="033B74"/>
                </a:solidFill>
              </a:rPr>
              <a:t> </a:t>
            </a:r>
          </a:p>
        </p:txBody>
      </p:sp>
    </p:spTree>
    <p:extLst>
      <p:ext uri="{BB962C8B-B14F-4D97-AF65-F5344CB8AC3E}">
        <p14:creationId xmlns:p14="http://schemas.microsoft.com/office/powerpoint/2010/main" val="15500906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71F796-80E3-D942-2E87-6ECAA017D5D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6B82E51-7418-E1AB-6852-384FBF15DBBD}"/>
              </a:ext>
            </a:extLst>
          </p:cNvPr>
          <p:cNvSpPr>
            <a:spLocks noGrp="1" noRot="1" noMove="1" noResize="1" noEditPoints="1" noAdjustHandles="1" noChangeArrowheads="1" noChangeShapeType="1"/>
          </p:cNvSpPr>
          <p:nvPr>
            <p:ph type="title"/>
          </p:nvPr>
        </p:nvSpPr>
        <p:spPr>
          <a:xfrm>
            <a:off x="370112" y="95292"/>
            <a:ext cx="11451773" cy="585746"/>
          </a:xfrm>
        </p:spPr>
        <p:txBody>
          <a:bodyPr/>
          <a:lstStyle/>
          <a:p>
            <a:pPr algn="ctr"/>
            <a:r>
              <a:rPr lang="en-US" dirty="0"/>
              <a:t>Other Recent UNECA Reports</a:t>
            </a:r>
            <a:endParaRPr lang="en-GB" dirty="0"/>
          </a:p>
        </p:txBody>
      </p:sp>
      <p:grpSp>
        <p:nvGrpSpPr>
          <p:cNvPr id="21" name="Group 20">
            <a:extLst>
              <a:ext uri="{FF2B5EF4-FFF2-40B4-BE49-F238E27FC236}">
                <a16:creationId xmlns:a16="http://schemas.microsoft.com/office/drawing/2014/main" id="{5C405928-FC02-9223-50EA-77AF4D762DA9}"/>
              </a:ext>
            </a:extLst>
          </p:cNvPr>
          <p:cNvGrpSpPr/>
          <p:nvPr/>
        </p:nvGrpSpPr>
        <p:grpSpPr>
          <a:xfrm>
            <a:off x="4364276" y="801237"/>
            <a:ext cx="2845965" cy="5605368"/>
            <a:chOff x="4364276" y="801237"/>
            <a:chExt cx="2845965" cy="5605368"/>
          </a:xfrm>
        </p:grpSpPr>
        <p:pic>
          <p:nvPicPr>
            <p:cNvPr id="7" name="Picture 6">
              <a:extLst>
                <a:ext uri="{FF2B5EF4-FFF2-40B4-BE49-F238E27FC236}">
                  <a16:creationId xmlns:a16="http://schemas.microsoft.com/office/drawing/2014/main" id="{2154805B-0D5F-5BB0-36FD-7849F94053A4}"/>
                </a:ext>
              </a:extLst>
            </p:cNvPr>
            <p:cNvPicPr>
              <a:picLocks noChangeAspect="1"/>
            </p:cNvPicPr>
            <p:nvPr/>
          </p:nvPicPr>
          <p:blipFill>
            <a:blip r:embed="rId2"/>
            <a:stretch>
              <a:fillRect/>
            </a:stretch>
          </p:blipFill>
          <p:spPr>
            <a:xfrm>
              <a:off x="4364276" y="2380160"/>
              <a:ext cx="2845965" cy="4026445"/>
            </a:xfrm>
            <a:prstGeom prst="rect">
              <a:avLst/>
            </a:prstGeom>
            <a:ln>
              <a:noFill/>
            </a:ln>
            <a:effectLst>
              <a:outerShdw blurRad="292100" dist="139700" dir="2700000" algn="tl" rotWithShape="0">
                <a:srgbClr val="333333">
                  <a:alpha val="65000"/>
                </a:srgbClr>
              </a:outerShdw>
            </a:effectLst>
          </p:spPr>
        </p:pic>
        <p:pic>
          <p:nvPicPr>
            <p:cNvPr id="3" name="Picture 2" descr="A qr code on a white background&#10;&#10;AI-generated content may be incorrect.">
              <a:extLst>
                <a:ext uri="{FF2B5EF4-FFF2-40B4-BE49-F238E27FC236}">
                  <a16:creationId xmlns:a16="http://schemas.microsoft.com/office/drawing/2014/main" id="{835F6F7F-F95D-BDF1-1CDE-1E8D194A9D96}"/>
                </a:ext>
              </a:extLst>
            </p:cNvPr>
            <p:cNvPicPr>
              <a:picLocks noChangeAspect="1"/>
            </p:cNvPicPr>
            <p:nvPr/>
          </p:nvPicPr>
          <p:blipFill>
            <a:blip r:embed="rId3">
              <a:extLst>
                <a:ext uri="{28A0092B-C50C-407E-A947-70E740481C1C}">
                  <a14:useLocalDpi xmlns:a14="http://schemas.microsoft.com/office/drawing/2010/main" val="0"/>
                </a:ext>
              </a:extLst>
            </a:blip>
            <a:srcRect l="7818" t="6932" r="5815" b="7535"/>
            <a:stretch>
              <a:fillRect/>
            </a:stretch>
          </p:blipFill>
          <p:spPr>
            <a:xfrm>
              <a:off x="4444593" y="1040972"/>
              <a:ext cx="1342665" cy="1287395"/>
            </a:xfrm>
            <a:prstGeom prst="rect">
              <a:avLst/>
            </a:prstGeom>
          </p:spPr>
        </p:pic>
        <p:sp>
          <p:nvSpPr>
            <p:cNvPr id="4" name="TextBox 3">
              <a:extLst>
                <a:ext uri="{FF2B5EF4-FFF2-40B4-BE49-F238E27FC236}">
                  <a16:creationId xmlns:a16="http://schemas.microsoft.com/office/drawing/2014/main" id="{69E15170-57AE-7C29-22F8-3BC24E7ECEE4}"/>
                </a:ext>
              </a:extLst>
            </p:cNvPr>
            <p:cNvSpPr txBox="1"/>
            <p:nvPr/>
          </p:nvSpPr>
          <p:spPr>
            <a:xfrm>
              <a:off x="4364276" y="801237"/>
              <a:ext cx="1386917" cy="261610"/>
            </a:xfrm>
            <a:prstGeom prst="rect">
              <a:avLst/>
            </a:prstGeom>
            <a:noFill/>
          </p:spPr>
          <p:txBody>
            <a:bodyPr wrap="none" rtlCol="0">
              <a:spAutoFit/>
            </a:bodyPr>
            <a:lstStyle/>
            <a:p>
              <a:r>
                <a:rPr lang="en-US" sz="1050" dirty="0">
                  <a:solidFill>
                    <a:schemeClr val="accent6"/>
                  </a:solidFill>
                  <a:latin typeface="+mj-lt"/>
                </a:rPr>
                <a:t>Download this report</a:t>
              </a:r>
              <a:endParaRPr lang="en-GB" sz="1050" dirty="0">
                <a:solidFill>
                  <a:schemeClr val="accent6"/>
                </a:solidFill>
                <a:latin typeface="+mj-lt"/>
              </a:endParaRPr>
            </a:p>
          </p:txBody>
        </p:sp>
        <p:cxnSp>
          <p:nvCxnSpPr>
            <p:cNvPr id="5" name="Straight Connector 4">
              <a:extLst>
                <a:ext uri="{FF2B5EF4-FFF2-40B4-BE49-F238E27FC236}">
                  <a16:creationId xmlns:a16="http://schemas.microsoft.com/office/drawing/2014/main" id="{AE23B95A-DE9D-3705-016D-A22DAF8D1271}"/>
                </a:ext>
              </a:extLst>
            </p:cNvPr>
            <p:cNvCxnSpPr>
              <a:cxnSpLocks/>
            </p:cNvCxnSpPr>
            <p:nvPr/>
          </p:nvCxnSpPr>
          <p:spPr>
            <a:xfrm flipV="1">
              <a:off x="4364276" y="989179"/>
              <a:ext cx="0" cy="1287395"/>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20" name="Group 19">
            <a:extLst>
              <a:ext uri="{FF2B5EF4-FFF2-40B4-BE49-F238E27FC236}">
                <a16:creationId xmlns:a16="http://schemas.microsoft.com/office/drawing/2014/main" id="{59CD2A5F-0E2D-59F0-7C57-E19676F3764B}"/>
              </a:ext>
            </a:extLst>
          </p:cNvPr>
          <p:cNvGrpSpPr/>
          <p:nvPr/>
        </p:nvGrpSpPr>
        <p:grpSpPr>
          <a:xfrm>
            <a:off x="316498" y="801237"/>
            <a:ext cx="3239502" cy="5713010"/>
            <a:chOff x="316498" y="801237"/>
            <a:chExt cx="3239502" cy="5713010"/>
          </a:xfrm>
        </p:grpSpPr>
        <p:pic>
          <p:nvPicPr>
            <p:cNvPr id="6" name="Picture 5">
              <a:extLst>
                <a:ext uri="{FF2B5EF4-FFF2-40B4-BE49-F238E27FC236}">
                  <a16:creationId xmlns:a16="http://schemas.microsoft.com/office/drawing/2014/main" id="{4F2844F9-AA6B-4750-B440-8E9005A9DD76}"/>
                </a:ext>
              </a:extLst>
            </p:cNvPr>
            <p:cNvPicPr>
              <a:picLocks noChangeAspect="1"/>
            </p:cNvPicPr>
            <p:nvPr/>
          </p:nvPicPr>
          <p:blipFill>
            <a:blip r:embed="rId4"/>
            <a:stretch>
              <a:fillRect/>
            </a:stretch>
          </p:blipFill>
          <p:spPr>
            <a:xfrm>
              <a:off x="316498" y="801237"/>
              <a:ext cx="3239502" cy="4306722"/>
            </a:xfrm>
            <a:prstGeom prst="rect">
              <a:avLst/>
            </a:prstGeom>
            <a:ln>
              <a:noFill/>
            </a:ln>
            <a:effectLst>
              <a:outerShdw blurRad="292100" dist="139700" dir="2700000" algn="tl" rotWithShape="0">
                <a:srgbClr val="333333">
                  <a:alpha val="65000"/>
                </a:srgbClr>
              </a:outerShdw>
            </a:effectLst>
          </p:spPr>
        </p:pic>
        <p:cxnSp>
          <p:nvCxnSpPr>
            <p:cNvPr id="12" name="Straight Connector 11">
              <a:extLst>
                <a:ext uri="{FF2B5EF4-FFF2-40B4-BE49-F238E27FC236}">
                  <a16:creationId xmlns:a16="http://schemas.microsoft.com/office/drawing/2014/main" id="{73D51DE7-5223-01B5-19CE-83A3FCCA8019}"/>
                </a:ext>
              </a:extLst>
            </p:cNvPr>
            <p:cNvCxnSpPr>
              <a:cxnSpLocks/>
            </p:cNvCxnSpPr>
            <p:nvPr/>
          </p:nvCxnSpPr>
          <p:spPr>
            <a:xfrm flipV="1">
              <a:off x="316498" y="5292664"/>
              <a:ext cx="0" cy="1113941"/>
            </a:xfrm>
            <a:prstGeom prst="line">
              <a:avLst/>
            </a:prstGeom>
          </p:spPr>
          <p:style>
            <a:lnRef idx="1">
              <a:schemeClr val="accent2"/>
            </a:lnRef>
            <a:fillRef idx="0">
              <a:schemeClr val="accent2"/>
            </a:fillRef>
            <a:effectRef idx="0">
              <a:schemeClr val="accent2"/>
            </a:effectRef>
            <a:fontRef idx="minor">
              <a:schemeClr val="tx1"/>
            </a:fontRef>
          </p:style>
        </p:cxnSp>
        <p:pic>
          <p:nvPicPr>
            <p:cNvPr id="14" name="Picture 13">
              <a:extLst>
                <a:ext uri="{FF2B5EF4-FFF2-40B4-BE49-F238E27FC236}">
                  <a16:creationId xmlns:a16="http://schemas.microsoft.com/office/drawing/2014/main" id="{D0809AF6-CD2A-268D-89B7-8CF618988203}"/>
                </a:ext>
              </a:extLst>
            </p:cNvPr>
            <p:cNvPicPr>
              <a:picLocks noChangeAspect="1"/>
            </p:cNvPicPr>
            <p:nvPr/>
          </p:nvPicPr>
          <p:blipFill>
            <a:blip r:embed="rId5"/>
            <a:srcRect l="6676" t="7314" r="6170" b="7759"/>
            <a:stretch>
              <a:fillRect/>
            </a:stretch>
          </p:blipFill>
          <p:spPr>
            <a:xfrm>
              <a:off x="370112" y="5175692"/>
              <a:ext cx="1169929" cy="1140017"/>
            </a:xfrm>
            <a:prstGeom prst="rect">
              <a:avLst/>
            </a:prstGeom>
          </p:spPr>
        </p:pic>
        <p:sp>
          <p:nvSpPr>
            <p:cNvPr id="15" name="TextBox 14">
              <a:extLst>
                <a:ext uri="{FF2B5EF4-FFF2-40B4-BE49-F238E27FC236}">
                  <a16:creationId xmlns:a16="http://schemas.microsoft.com/office/drawing/2014/main" id="{80F32C52-71BD-4D2F-5ED8-AFDBB8DBF95F}"/>
                </a:ext>
              </a:extLst>
            </p:cNvPr>
            <p:cNvSpPr txBox="1"/>
            <p:nvPr/>
          </p:nvSpPr>
          <p:spPr>
            <a:xfrm>
              <a:off x="316498" y="6252637"/>
              <a:ext cx="1386917" cy="261610"/>
            </a:xfrm>
            <a:prstGeom prst="rect">
              <a:avLst/>
            </a:prstGeom>
            <a:noFill/>
          </p:spPr>
          <p:txBody>
            <a:bodyPr wrap="none" rtlCol="0">
              <a:spAutoFit/>
            </a:bodyPr>
            <a:lstStyle/>
            <a:p>
              <a:r>
                <a:rPr lang="en-US" sz="1050" dirty="0">
                  <a:solidFill>
                    <a:schemeClr val="accent2"/>
                  </a:solidFill>
                  <a:latin typeface="+mj-lt"/>
                </a:rPr>
                <a:t>Download this report</a:t>
              </a:r>
              <a:endParaRPr lang="en-GB" sz="1050" dirty="0">
                <a:solidFill>
                  <a:schemeClr val="accent2"/>
                </a:solidFill>
                <a:latin typeface="+mj-lt"/>
              </a:endParaRPr>
            </a:p>
          </p:txBody>
        </p:sp>
      </p:grpSp>
      <p:grpSp>
        <p:nvGrpSpPr>
          <p:cNvPr id="22" name="Group 21">
            <a:extLst>
              <a:ext uri="{FF2B5EF4-FFF2-40B4-BE49-F238E27FC236}">
                <a16:creationId xmlns:a16="http://schemas.microsoft.com/office/drawing/2014/main" id="{8D14811B-2B78-F22E-C301-8BCE148DFF02}"/>
              </a:ext>
            </a:extLst>
          </p:cNvPr>
          <p:cNvGrpSpPr/>
          <p:nvPr/>
        </p:nvGrpSpPr>
        <p:grpSpPr>
          <a:xfrm>
            <a:off x="8018517" y="801237"/>
            <a:ext cx="3091057" cy="5736173"/>
            <a:chOff x="8018517" y="801237"/>
            <a:chExt cx="3091057" cy="5736173"/>
          </a:xfrm>
        </p:grpSpPr>
        <p:pic>
          <p:nvPicPr>
            <p:cNvPr id="8" name="Picture 7">
              <a:extLst>
                <a:ext uri="{FF2B5EF4-FFF2-40B4-BE49-F238E27FC236}">
                  <a16:creationId xmlns:a16="http://schemas.microsoft.com/office/drawing/2014/main" id="{5D59F54D-D662-DEA2-BE6A-4074EE921624}"/>
                </a:ext>
              </a:extLst>
            </p:cNvPr>
            <p:cNvPicPr>
              <a:picLocks noChangeAspect="1"/>
            </p:cNvPicPr>
            <p:nvPr/>
          </p:nvPicPr>
          <p:blipFill>
            <a:blip r:embed="rId6"/>
            <a:stretch>
              <a:fillRect/>
            </a:stretch>
          </p:blipFill>
          <p:spPr>
            <a:xfrm>
              <a:off x="8018517" y="801237"/>
              <a:ext cx="3064042" cy="4346160"/>
            </a:xfrm>
            <a:prstGeom prst="rect">
              <a:avLst/>
            </a:prstGeom>
            <a:ln>
              <a:noFill/>
            </a:ln>
            <a:effectLst>
              <a:outerShdw blurRad="292100" dist="139700" dir="2700000" algn="tl" rotWithShape="0">
                <a:srgbClr val="333333">
                  <a:alpha val="65000"/>
                </a:srgbClr>
              </a:outerShdw>
            </a:effectLst>
          </p:spPr>
        </p:pic>
        <p:cxnSp>
          <p:nvCxnSpPr>
            <p:cNvPr id="16" name="Straight Connector 15">
              <a:extLst>
                <a:ext uri="{FF2B5EF4-FFF2-40B4-BE49-F238E27FC236}">
                  <a16:creationId xmlns:a16="http://schemas.microsoft.com/office/drawing/2014/main" id="{41E9610A-6307-DE79-BF0D-A2D032347C50}"/>
                </a:ext>
              </a:extLst>
            </p:cNvPr>
            <p:cNvCxnSpPr>
              <a:cxnSpLocks/>
            </p:cNvCxnSpPr>
            <p:nvPr/>
          </p:nvCxnSpPr>
          <p:spPr>
            <a:xfrm flipV="1">
              <a:off x="11046486" y="5175692"/>
              <a:ext cx="0" cy="1287395"/>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pic>
          <p:nvPicPr>
            <p:cNvPr id="18" name="Picture 17">
              <a:extLst>
                <a:ext uri="{FF2B5EF4-FFF2-40B4-BE49-F238E27FC236}">
                  <a16:creationId xmlns:a16="http://schemas.microsoft.com/office/drawing/2014/main" id="{28619473-4626-9AD1-C2D1-D214625EEA6A}"/>
                </a:ext>
              </a:extLst>
            </p:cNvPr>
            <p:cNvPicPr>
              <a:picLocks noChangeAspect="1"/>
            </p:cNvPicPr>
            <p:nvPr/>
          </p:nvPicPr>
          <p:blipFill>
            <a:blip r:embed="rId7"/>
            <a:srcRect l="6597" t="6593" r="7199" b="7889"/>
            <a:stretch>
              <a:fillRect/>
            </a:stretch>
          </p:blipFill>
          <p:spPr>
            <a:xfrm>
              <a:off x="9796772" y="5181703"/>
              <a:ext cx="1179769" cy="1170379"/>
            </a:xfrm>
            <a:prstGeom prst="rect">
              <a:avLst/>
            </a:prstGeom>
          </p:spPr>
        </p:pic>
        <p:sp>
          <p:nvSpPr>
            <p:cNvPr id="19" name="TextBox 18">
              <a:extLst>
                <a:ext uri="{FF2B5EF4-FFF2-40B4-BE49-F238E27FC236}">
                  <a16:creationId xmlns:a16="http://schemas.microsoft.com/office/drawing/2014/main" id="{B81A0498-D82C-CE12-E85B-C318FB0B64CE}"/>
                </a:ext>
              </a:extLst>
            </p:cNvPr>
            <p:cNvSpPr txBox="1"/>
            <p:nvPr/>
          </p:nvSpPr>
          <p:spPr>
            <a:xfrm>
              <a:off x="9722657" y="6275800"/>
              <a:ext cx="1386917" cy="261610"/>
            </a:xfrm>
            <a:prstGeom prst="rect">
              <a:avLst/>
            </a:prstGeom>
            <a:noFill/>
          </p:spPr>
          <p:txBody>
            <a:bodyPr wrap="none" rtlCol="0">
              <a:spAutoFit/>
            </a:bodyPr>
            <a:lstStyle/>
            <a:p>
              <a:r>
                <a:rPr lang="en-US" sz="1050" dirty="0">
                  <a:solidFill>
                    <a:schemeClr val="accent3"/>
                  </a:solidFill>
                  <a:latin typeface="+mj-lt"/>
                </a:rPr>
                <a:t>Download this report</a:t>
              </a:r>
              <a:endParaRPr lang="en-GB" sz="1050" dirty="0">
                <a:solidFill>
                  <a:schemeClr val="accent3"/>
                </a:solidFill>
                <a:latin typeface="+mj-lt"/>
              </a:endParaRPr>
            </a:p>
          </p:txBody>
        </p:sp>
      </p:grpSp>
    </p:spTree>
    <p:extLst>
      <p:ext uri="{BB962C8B-B14F-4D97-AF65-F5344CB8AC3E}">
        <p14:creationId xmlns:p14="http://schemas.microsoft.com/office/powerpoint/2010/main" val="1312131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D4739D-1F38-30A6-29C2-A71E749031E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49476A9-7357-44F6-6D94-5EEA3F84CCE7}"/>
              </a:ext>
            </a:extLst>
          </p:cNvPr>
          <p:cNvSpPr>
            <a:spLocks noGrp="1" noRot="1" noMove="1" noResize="1" noEditPoints="1" noAdjustHandles="1" noChangeArrowheads="1" noChangeShapeType="1"/>
          </p:cNvSpPr>
          <p:nvPr>
            <p:ph type="title"/>
          </p:nvPr>
        </p:nvSpPr>
        <p:spPr>
          <a:xfrm>
            <a:off x="370112" y="95292"/>
            <a:ext cx="11451773" cy="585746"/>
          </a:xfrm>
        </p:spPr>
        <p:txBody>
          <a:bodyPr/>
          <a:lstStyle/>
          <a:p>
            <a:pPr algn="ctr"/>
            <a:r>
              <a:rPr lang="en-US" dirty="0"/>
              <a:t>Some more relevant Literature</a:t>
            </a:r>
            <a:endParaRPr lang="en-GB" dirty="0"/>
          </a:p>
        </p:txBody>
      </p:sp>
      <p:grpSp>
        <p:nvGrpSpPr>
          <p:cNvPr id="18" name="Group 17">
            <a:extLst>
              <a:ext uri="{FF2B5EF4-FFF2-40B4-BE49-F238E27FC236}">
                <a16:creationId xmlns:a16="http://schemas.microsoft.com/office/drawing/2014/main" id="{4E57F6C4-17DB-B73D-74EA-BFF1150055F6}"/>
              </a:ext>
            </a:extLst>
          </p:cNvPr>
          <p:cNvGrpSpPr/>
          <p:nvPr/>
        </p:nvGrpSpPr>
        <p:grpSpPr>
          <a:xfrm>
            <a:off x="328894" y="808522"/>
            <a:ext cx="2669732" cy="5650720"/>
            <a:chOff x="328894" y="808522"/>
            <a:chExt cx="2669732" cy="5650720"/>
          </a:xfrm>
        </p:grpSpPr>
        <p:pic>
          <p:nvPicPr>
            <p:cNvPr id="3" name="Picture 2">
              <a:extLst>
                <a:ext uri="{FF2B5EF4-FFF2-40B4-BE49-F238E27FC236}">
                  <a16:creationId xmlns:a16="http://schemas.microsoft.com/office/drawing/2014/main" id="{214E837D-40B4-2C21-DEF1-101697A90EC9}"/>
                </a:ext>
              </a:extLst>
            </p:cNvPr>
            <p:cNvPicPr>
              <a:picLocks noChangeAspect="1"/>
            </p:cNvPicPr>
            <p:nvPr/>
          </p:nvPicPr>
          <p:blipFill>
            <a:blip r:embed="rId2"/>
            <a:stretch>
              <a:fillRect/>
            </a:stretch>
          </p:blipFill>
          <p:spPr>
            <a:xfrm>
              <a:off x="328894" y="2280531"/>
              <a:ext cx="2669732" cy="4178711"/>
            </a:xfrm>
            <a:prstGeom prst="rect">
              <a:avLst/>
            </a:prstGeom>
            <a:ln>
              <a:noFill/>
            </a:ln>
            <a:effectLst>
              <a:outerShdw blurRad="292100" dist="139700" dir="2700000" algn="tl" rotWithShape="0">
                <a:srgbClr val="333333">
                  <a:alpha val="65000"/>
                </a:srgbClr>
              </a:outerShdw>
            </a:effectLst>
          </p:spPr>
        </p:pic>
        <p:pic>
          <p:nvPicPr>
            <p:cNvPr id="7" name="Picture 6">
              <a:extLst>
                <a:ext uri="{FF2B5EF4-FFF2-40B4-BE49-F238E27FC236}">
                  <a16:creationId xmlns:a16="http://schemas.microsoft.com/office/drawing/2014/main" id="{4D13F5C3-9FEC-ED71-ECBF-F1E4C0433A19}"/>
                </a:ext>
              </a:extLst>
            </p:cNvPr>
            <p:cNvPicPr>
              <a:picLocks noChangeAspect="1"/>
            </p:cNvPicPr>
            <p:nvPr/>
          </p:nvPicPr>
          <p:blipFill>
            <a:blip r:embed="rId3"/>
            <a:stretch>
              <a:fillRect/>
            </a:stretch>
          </p:blipFill>
          <p:spPr>
            <a:xfrm>
              <a:off x="370111" y="808522"/>
              <a:ext cx="1472009" cy="1472009"/>
            </a:xfrm>
            <a:prstGeom prst="rect">
              <a:avLst/>
            </a:prstGeom>
          </p:spPr>
        </p:pic>
      </p:grpSp>
      <p:cxnSp>
        <p:nvCxnSpPr>
          <p:cNvPr id="8" name="Straight Connector 7">
            <a:extLst>
              <a:ext uri="{FF2B5EF4-FFF2-40B4-BE49-F238E27FC236}">
                <a16:creationId xmlns:a16="http://schemas.microsoft.com/office/drawing/2014/main" id="{6BB247B0-A0FE-6D8F-149A-7D8D122D0CFF}"/>
              </a:ext>
            </a:extLst>
          </p:cNvPr>
          <p:cNvCxnSpPr>
            <a:cxnSpLocks/>
          </p:cNvCxnSpPr>
          <p:nvPr/>
        </p:nvCxnSpPr>
        <p:spPr>
          <a:xfrm flipV="1">
            <a:off x="370112" y="895484"/>
            <a:ext cx="0" cy="1287395"/>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770B950D-5DAD-A1AD-D481-B963A2EAB387}"/>
              </a:ext>
            </a:extLst>
          </p:cNvPr>
          <p:cNvCxnSpPr>
            <a:cxnSpLocks/>
          </p:cNvCxnSpPr>
          <p:nvPr/>
        </p:nvCxnSpPr>
        <p:spPr>
          <a:xfrm flipV="1">
            <a:off x="4268729" y="5171847"/>
            <a:ext cx="0" cy="1287395"/>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8F5BDA65-2191-7F2A-B3EE-68597100F8AE}"/>
              </a:ext>
            </a:extLst>
          </p:cNvPr>
          <p:cNvGrpSpPr/>
          <p:nvPr/>
        </p:nvGrpSpPr>
        <p:grpSpPr>
          <a:xfrm>
            <a:off x="4268729" y="888691"/>
            <a:ext cx="2819280" cy="5570550"/>
            <a:chOff x="4268729" y="888691"/>
            <a:chExt cx="2819280" cy="5570550"/>
          </a:xfrm>
        </p:grpSpPr>
        <p:pic>
          <p:nvPicPr>
            <p:cNvPr id="4" name="Picture 3">
              <a:extLst>
                <a:ext uri="{FF2B5EF4-FFF2-40B4-BE49-F238E27FC236}">
                  <a16:creationId xmlns:a16="http://schemas.microsoft.com/office/drawing/2014/main" id="{DE2EB055-E0EF-4140-85E2-7AF186B45DC6}"/>
                </a:ext>
              </a:extLst>
            </p:cNvPr>
            <p:cNvPicPr>
              <a:picLocks noChangeAspect="1"/>
            </p:cNvPicPr>
            <p:nvPr/>
          </p:nvPicPr>
          <p:blipFill>
            <a:blip r:embed="rId4"/>
            <a:stretch>
              <a:fillRect/>
            </a:stretch>
          </p:blipFill>
          <p:spPr>
            <a:xfrm>
              <a:off x="4268729" y="888691"/>
              <a:ext cx="2819280" cy="4205905"/>
            </a:xfrm>
            <a:prstGeom prst="rect">
              <a:avLst/>
            </a:prstGeom>
            <a:ln>
              <a:noFill/>
            </a:ln>
            <a:effectLst>
              <a:outerShdw blurRad="292100" dist="139700" dir="2700000" algn="tl" rotWithShape="0">
                <a:srgbClr val="333333">
                  <a:alpha val="65000"/>
                </a:srgbClr>
              </a:outerShdw>
            </a:effectLst>
          </p:spPr>
        </p:pic>
        <p:pic>
          <p:nvPicPr>
            <p:cNvPr id="14" name="Picture 13">
              <a:extLst>
                <a:ext uri="{FF2B5EF4-FFF2-40B4-BE49-F238E27FC236}">
                  <a16:creationId xmlns:a16="http://schemas.microsoft.com/office/drawing/2014/main" id="{72D759BA-0621-FBF1-C611-F3CB4BAFD24E}"/>
                </a:ext>
              </a:extLst>
            </p:cNvPr>
            <p:cNvPicPr>
              <a:picLocks noChangeAspect="1"/>
            </p:cNvPicPr>
            <p:nvPr/>
          </p:nvPicPr>
          <p:blipFill>
            <a:blip r:embed="rId5"/>
            <a:srcRect l="7586" t="8676" r="9075" b="5575"/>
            <a:stretch>
              <a:fillRect/>
            </a:stretch>
          </p:blipFill>
          <p:spPr>
            <a:xfrm>
              <a:off x="4317357" y="5250448"/>
              <a:ext cx="1174830" cy="1208793"/>
            </a:xfrm>
            <a:prstGeom prst="rect">
              <a:avLst/>
            </a:prstGeom>
          </p:spPr>
        </p:pic>
      </p:grpSp>
      <p:cxnSp>
        <p:nvCxnSpPr>
          <p:cNvPr id="15" name="Straight Connector 14">
            <a:extLst>
              <a:ext uri="{FF2B5EF4-FFF2-40B4-BE49-F238E27FC236}">
                <a16:creationId xmlns:a16="http://schemas.microsoft.com/office/drawing/2014/main" id="{CBF75260-A424-F99A-9A8B-70A4DE44C823}"/>
              </a:ext>
            </a:extLst>
          </p:cNvPr>
          <p:cNvCxnSpPr>
            <a:cxnSpLocks/>
          </p:cNvCxnSpPr>
          <p:nvPr/>
        </p:nvCxnSpPr>
        <p:spPr>
          <a:xfrm flipV="1">
            <a:off x="8365561" y="888691"/>
            <a:ext cx="0" cy="1287395"/>
          </a:xfrm>
          <a:prstGeom prst="line">
            <a:avLst/>
          </a:prstGeom>
          <a:ln/>
        </p:spPr>
        <p:style>
          <a:lnRef idx="1">
            <a:schemeClr val="accent1"/>
          </a:lnRef>
          <a:fillRef idx="0">
            <a:schemeClr val="accent1"/>
          </a:fillRef>
          <a:effectRef idx="0">
            <a:schemeClr val="accent1"/>
          </a:effectRef>
          <a:fontRef idx="minor">
            <a:schemeClr val="tx1"/>
          </a:fontRef>
        </p:style>
      </p:cxnSp>
      <p:grpSp>
        <p:nvGrpSpPr>
          <p:cNvPr id="20" name="Group 19">
            <a:extLst>
              <a:ext uri="{FF2B5EF4-FFF2-40B4-BE49-F238E27FC236}">
                <a16:creationId xmlns:a16="http://schemas.microsoft.com/office/drawing/2014/main" id="{876B5030-5929-EABD-86BF-E155CF65F44D}"/>
              </a:ext>
            </a:extLst>
          </p:cNvPr>
          <p:cNvGrpSpPr/>
          <p:nvPr/>
        </p:nvGrpSpPr>
        <p:grpSpPr>
          <a:xfrm>
            <a:off x="8365561" y="888691"/>
            <a:ext cx="2884806" cy="5491948"/>
            <a:chOff x="8365561" y="888691"/>
            <a:chExt cx="2884806" cy="5491948"/>
          </a:xfrm>
        </p:grpSpPr>
        <p:pic>
          <p:nvPicPr>
            <p:cNvPr id="6" name="Picture 5">
              <a:extLst>
                <a:ext uri="{FF2B5EF4-FFF2-40B4-BE49-F238E27FC236}">
                  <a16:creationId xmlns:a16="http://schemas.microsoft.com/office/drawing/2014/main" id="{D7D10CF3-2FF5-6A5A-7E34-5120759E2113}"/>
                </a:ext>
              </a:extLst>
            </p:cNvPr>
            <p:cNvPicPr>
              <a:picLocks noChangeAspect="1"/>
            </p:cNvPicPr>
            <p:nvPr/>
          </p:nvPicPr>
          <p:blipFill>
            <a:blip r:embed="rId6"/>
            <a:stretch>
              <a:fillRect/>
            </a:stretch>
          </p:blipFill>
          <p:spPr>
            <a:xfrm>
              <a:off x="8365561" y="2305184"/>
              <a:ext cx="2884806" cy="4075455"/>
            </a:xfrm>
            <a:prstGeom prst="rect">
              <a:avLst/>
            </a:prstGeom>
            <a:ln>
              <a:noFill/>
            </a:ln>
            <a:effectLst>
              <a:outerShdw blurRad="292100" dist="139700" dir="2700000" algn="tl" rotWithShape="0">
                <a:srgbClr val="333333">
                  <a:alpha val="65000"/>
                </a:srgbClr>
              </a:outerShdw>
            </a:effectLst>
          </p:spPr>
        </p:pic>
        <p:pic>
          <p:nvPicPr>
            <p:cNvPr id="17" name="Picture 16">
              <a:extLst>
                <a:ext uri="{FF2B5EF4-FFF2-40B4-BE49-F238E27FC236}">
                  <a16:creationId xmlns:a16="http://schemas.microsoft.com/office/drawing/2014/main" id="{331084A0-52AE-2A7E-B6BF-BB902D16683F}"/>
                </a:ext>
              </a:extLst>
            </p:cNvPr>
            <p:cNvPicPr>
              <a:picLocks noChangeAspect="1"/>
            </p:cNvPicPr>
            <p:nvPr/>
          </p:nvPicPr>
          <p:blipFill>
            <a:blip r:embed="rId7"/>
            <a:srcRect l="6617" t="8359" r="6391" b="7809"/>
            <a:stretch>
              <a:fillRect/>
            </a:stretch>
          </p:blipFill>
          <p:spPr>
            <a:xfrm>
              <a:off x="8413753" y="888691"/>
              <a:ext cx="1390647" cy="1340159"/>
            </a:xfrm>
            <a:prstGeom prst="rect">
              <a:avLst/>
            </a:prstGeom>
          </p:spPr>
        </p:pic>
      </p:grpSp>
    </p:spTree>
    <p:extLst>
      <p:ext uri="{BB962C8B-B14F-4D97-AF65-F5344CB8AC3E}">
        <p14:creationId xmlns:p14="http://schemas.microsoft.com/office/powerpoint/2010/main" val="1096457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5F23350-6501-DA20-B7D3-065F6DEC345F}"/>
              </a:ext>
            </a:extLst>
          </p:cNvPr>
          <p:cNvSpPr>
            <a:spLocks noGrp="1"/>
          </p:cNvSpPr>
          <p:nvPr>
            <p:ph idx="2" sz="half"/>
          </p:nvPr>
        </p:nvSpPr>
        <p:spPr/>
        <p:txBody>
          <a:bodyPr/>
          <a:lstStyle/>
          <a:p>
            <a:pPr algn="ctr" indent="0" marL="0">
              <a:buNone/>
            </a:pPr>
            <a:endParaRPr dirty="0" lang="en-US"/>
          </a:p>
          <a:p>
            <a:pPr algn="ctr" indent="0" marL="0">
              <a:buNone/>
            </a:pPr>
            <a:endParaRPr b="1" dirty="0" lang="en-US" sz="3600">
              <a:solidFill>
                <a:schemeClr val="accent6"/>
              </a:solidFill>
            </a:endParaRPr>
          </a:p>
          <a:p>
            <a:pPr algn="ctr" indent="0" marL="0">
              <a:buNone/>
            </a:pPr>
            <a:r>
              <a:rPr b="1" dirty="0" lang="en-US" sz="3600">
                <a:solidFill>
                  <a:schemeClr val="accent6"/>
                </a:solidFill>
              </a:rPr>
              <a:t>THANK YOU</a:t>
            </a:r>
          </a:p>
          <a:p>
            <a:pPr algn="ctr" indent="0" marL="0">
              <a:buNone/>
            </a:pPr>
            <a:r>
              <a:rPr b="1" lang="en-US" sz="3600">
                <a:solidFill>
                  <a:schemeClr val="accent6"/>
                </a:solidFill>
              </a:rPr>
              <a:t>MURAKOZE CYANE</a:t>
            </a:r>
            <a:endParaRPr b="1" dirty="0" lang="en-US" sz="3600">
              <a:solidFill>
                <a:schemeClr val="accent6"/>
              </a:solidFill>
            </a:endParaRPr>
          </a:p>
        </p:txBody>
      </p:sp>
      <p:sp>
        <p:nvSpPr>
          <p:cNvPr id="4" name="Subtitle 2">
            <a:extLst>
              <a:ext uri="{FF2B5EF4-FFF2-40B4-BE49-F238E27FC236}">
                <a16:creationId xmlns:a16="http://schemas.microsoft.com/office/drawing/2014/main" id="{B8DCC584-61BE-2470-6F1C-C3145E063365}"/>
              </a:ext>
            </a:extLst>
          </p:cNvPr>
          <p:cNvSpPr txBox="1">
            <a:spLocks/>
          </p:cNvSpPr>
          <p:nvPr/>
        </p:nvSpPr>
        <p:spPr>
          <a:xfrm>
            <a:off x="1524000" y="4677473"/>
            <a:ext cx="9144000" cy="1016889"/>
          </a:xfrm>
          <a:prstGeom prst="rect">
            <a:avLst/>
          </a:prstGeom>
        </p:spPr>
        <p:txBody>
          <a:bodyPr bIns="45720" lIns="91440" rIns="91440" rtlCol="0" tIns="45720" vert="horz">
            <a:normAutofit/>
          </a:bodyPr>
          <a:lstStyle>
            <a:lvl1pPr algn="ctr" defTabSz="914400" eaLnBrk="1" hangingPunct="1" indent="0" latinLnBrk="0" marL="0" rtl="0">
              <a:lnSpc>
                <a:spcPct val="90000"/>
              </a:lnSpc>
              <a:spcBef>
                <a:spcPts val="1000"/>
              </a:spcBef>
              <a:buFont charset="0" panose="020B0604020202020204" pitchFamily="34" typeface="Arial"/>
              <a:buNone/>
              <a:defRPr kern="1200" sz="3200">
                <a:solidFill>
                  <a:schemeClr val="bg2">
                    <a:lumMod val="50000"/>
                  </a:schemeClr>
                </a:solidFill>
                <a:latin typeface="+mn-lt"/>
                <a:ea typeface="+mn-ea"/>
                <a:cs typeface="+mn-cs"/>
              </a:defRPr>
            </a:lvl1pPr>
            <a:lvl2pPr algn="ctr" defTabSz="914400" eaLnBrk="1" hangingPunct="1" indent="0" latinLnBrk="0" marL="457200" rtl="0">
              <a:lnSpc>
                <a:spcPct val="90000"/>
              </a:lnSpc>
              <a:spcBef>
                <a:spcPts val="500"/>
              </a:spcBef>
              <a:buFont charset="0" panose="020B0604020202020204" pitchFamily="34" typeface="Arial"/>
              <a:buNone/>
              <a:defRPr kern="1200" sz="2000">
                <a:solidFill>
                  <a:schemeClr val="tx1"/>
                </a:solidFill>
                <a:latin typeface="+mn-lt"/>
                <a:ea typeface="+mn-ea"/>
                <a:cs typeface="+mn-cs"/>
              </a:defRPr>
            </a:lvl2pPr>
            <a:lvl3pPr algn="ctr" defTabSz="914400" eaLnBrk="1" hangingPunct="1" indent="0" latinLnBrk="0" marL="914400" rtl="0">
              <a:lnSpc>
                <a:spcPct val="90000"/>
              </a:lnSpc>
              <a:spcBef>
                <a:spcPts val="500"/>
              </a:spcBef>
              <a:buFont charset="0" panose="020B0604020202020204" pitchFamily="34" typeface="Arial"/>
              <a:buNone/>
              <a:defRPr kern="1200" sz="1800">
                <a:solidFill>
                  <a:schemeClr val="tx1"/>
                </a:solidFill>
                <a:latin typeface="+mn-lt"/>
                <a:ea typeface="+mn-ea"/>
                <a:cs typeface="+mn-cs"/>
              </a:defRPr>
            </a:lvl3pPr>
            <a:lvl4pPr algn="ctr" defTabSz="914400" eaLnBrk="1" hangingPunct="1" indent="0" latinLnBrk="0" marL="1371600" rtl="0">
              <a:lnSpc>
                <a:spcPct val="90000"/>
              </a:lnSpc>
              <a:spcBef>
                <a:spcPts val="500"/>
              </a:spcBef>
              <a:buFont charset="0" panose="020B0604020202020204" pitchFamily="34" typeface="Arial"/>
              <a:buNone/>
              <a:defRPr kern="1200" sz="1600">
                <a:solidFill>
                  <a:schemeClr val="tx1"/>
                </a:solidFill>
                <a:latin typeface="+mn-lt"/>
                <a:ea typeface="+mn-ea"/>
                <a:cs typeface="+mn-cs"/>
              </a:defRPr>
            </a:lvl4pPr>
            <a:lvl5pPr algn="ctr" defTabSz="914400" eaLnBrk="1" hangingPunct="1" indent="0" latinLnBrk="0" marL="1828800" rtl="0">
              <a:lnSpc>
                <a:spcPct val="90000"/>
              </a:lnSpc>
              <a:spcBef>
                <a:spcPts val="500"/>
              </a:spcBef>
              <a:buFont charset="0" panose="020B0604020202020204" pitchFamily="34" typeface="Arial"/>
              <a:buNone/>
              <a:defRPr kern="1200" sz="1600">
                <a:solidFill>
                  <a:schemeClr val="tx1"/>
                </a:solidFill>
                <a:latin typeface="+mn-lt"/>
                <a:ea typeface="+mn-ea"/>
                <a:cs typeface="+mn-cs"/>
              </a:defRPr>
            </a:lvl5pPr>
            <a:lvl6pPr algn="ctr" defTabSz="914400" eaLnBrk="1" hangingPunct="1" indent="0" latinLnBrk="0" marL="2286000" rtl="0">
              <a:lnSpc>
                <a:spcPct val="90000"/>
              </a:lnSpc>
              <a:spcBef>
                <a:spcPts val="500"/>
              </a:spcBef>
              <a:buFont charset="0" panose="020B0604020202020204" pitchFamily="34" typeface="Arial"/>
              <a:buNone/>
              <a:defRPr kern="1200" sz="1600">
                <a:solidFill>
                  <a:schemeClr val="tx1"/>
                </a:solidFill>
                <a:latin typeface="+mn-lt"/>
                <a:ea typeface="+mn-ea"/>
                <a:cs typeface="+mn-cs"/>
              </a:defRPr>
            </a:lvl6pPr>
            <a:lvl7pPr algn="ctr" defTabSz="914400" eaLnBrk="1" hangingPunct="1" indent="0" latinLnBrk="0" marL="2743200" rtl="0">
              <a:lnSpc>
                <a:spcPct val="90000"/>
              </a:lnSpc>
              <a:spcBef>
                <a:spcPts val="500"/>
              </a:spcBef>
              <a:buFont charset="0" panose="020B0604020202020204" pitchFamily="34" typeface="Arial"/>
              <a:buNone/>
              <a:defRPr kern="1200" sz="1600">
                <a:solidFill>
                  <a:schemeClr val="tx1"/>
                </a:solidFill>
                <a:latin typeface="+mn-lt"/>
                <a:ea typeface="+mn-ea"/>
                <a:cs typeface="+mn-cs"/>
              </a:defRPr>
            </a:lvl7pPr>
            <a:lvl8pPr algn="ctr" defTabSz="914400" eaLnBrk="1" hangingPunct="1" indent="0" latinLnBrk="0" marL="3200400" rtl="0">
              <a:lnSpc>
                <a:spcPct val="90000"/>
              </a:lnSpc>
              <a:spcBef>
                <a:spcPts val="500"/>
              </a:spcBef>
              <a:buFont charset="0" panose="020B0604020202020204" pitchFamily="34" typeface="Arial"/>
              <a:buNone/>
              <a:defRPr kern="1200" sz="1600">
                <a:solidFill>
                  <a:schemeClr val="tx1"/>
                </a:solidFill>
                <a:latin typeface="+mn-lt"/>
                <a:ea typeface="+mn-ea"/>
                <a:cs typeface="+mn-cs"/>
              </a:defRPr>
            </a:lvl8pPr>
            <a:lvl9pPr algn="ctr" defTabSz="914400" eaLnBrk="1" hangingPunct="1" indent="0" latinLnBrk="0" marL="3657600" rtl="0">
              <a:lnSpc>
                <a:spcPct val="90000"/>
              </a:lnSpc>
              <a:spcBef>
                <a:spcPts val="500"/>
              </a:spcBef>
              <a:buFont charset="0" panose="020B0604020202020204" pitchFamily="34" typeface="Arial"/>
              <a:buNone/>
              <a:defRPr kern="1200" sz="1600">
                <a:solidFill>
                  <a:schemeClr val="tx1"/>
                </a:solidFill>
                <a:latin typeface="+mn-lt"/>
                <a:ea typeface="+mn-ea"/>
                <a:cs typeface="+mn-cs"/>
              </a:defRPr>
            </a:lvl9pPr>
          </a:lstStyle>
          <a:p>
            <a:pPr>
              <a:lnSpc>
                <a:spcPct val="100000"/>
              </a:lnSpc>
              <a:spcBef>
                <a:spcPts val="0"/>
              </a:spcBef>
            </a:pPr>
            <a:r>
              <a:rPr dirty="0" lang="en-US" sz="1800"/>
              <a:t>Dr. Andrew Mold </a:t>
            </a:r>
          </a:p>
          <a:p>
            <a:pPr>
              <a:lnSpc>
                <a:spcPct val="100000"/>
              </a:lnSpc>
              <a:spcBef>
                <a:spcPts val="0"/>
              </a:spcBef>
            </a:pPr>
            <a:r>
              <a:rPr dirty="0" lang="en-US" sz="1800"/>
              <a:t>Director</a:t>
            </a:r>
          </a:p>
          <a:p>
            <a:pPr>
              <a:lnSpc>
                <a:spcPct val="100000"/>
              </a:lnSpc>
              <a:spcBef>
                <a:spcPts val="0"/>
              </a:spcBef>
            </a:pPr>
            <a:r>
              <a:rPr dirty="0" lang="en-US" sz="1800"/>
              <a:t>UNECA Sub-Regional Office for Eastern Africa </a:t>
            </a:r>
          </a:p>
          <a:p>
            <a:pPr>
              <a:lnSpc>
                <a:spcPct val="100000"/>
              </a:lnSpc>
              <a:spcBef>
                <a:spcPts val="0"/>
              </a:spcBef>
            </a:pPr>
            <a:endParaRPr dirty="0" lang="en-US" sz="2000"/>
          </a:p>
          <a:p>
            <a:pPr>
              <a:lnSpc>
                <a:spcPct val="100000"/>
              </a:lnSpc>
              <a:spcBef>
                <a:spcPts val="0"/>
              </a:spcBef>
            </a:pPr>
            <a:endParaRPr dirty="0" lang="en-US" sz="2000"/>
          </a:p>
        </p:txBody>
      </p:sp>
      <p:pic>
        <p:nvPicPr>
          <p:cNvPr id="5" name="Content Placeholder 4">
            <a:extLst>
              <a:ext uri="{FF2B5EF4-FFF2-40B4-BE49-F238E27FC236}">
                <a16:creationId xmlns:a16="http://schemas.microsoft.com/office/drawing/2014/main" id="{6D4AC1DC-4E12-06F1-EA78-A98E82754E9E}"/>
              </a:ext>
            </a:extLst>
          </p:cNvPr>
          <p:cNvPicPr>
            <a:picLocks noChangeAspect="1"/>
          </p:cNvPicPr>
          <p:nvPr/>
        </p:nvPicPr>
        <p:blipFill rotWithShape="1">
          <a:blip r:embed="rId2"/>
          <a:srcRect r="24869" t="738"/>
          <a:stretch/>
        </p:blipFill>
        <p:spPr>
          <a:xfrm>
            <a:off x="3826984" y="4211112"/>
            <a:ext cx="4538032" cy="258932"/>
          </a:xfrm>
          <a:prstGeom prst="rect">
            <a:avLst/>
          </a:prstGeom>
        </p:spPr>
      </p:pic>
    </p:spTree>
    <p:extLst>
      <p:ext uri="{BB962C8B-B14F-4D97-AF65-F5344CB8AC3E}">
        <p14:creationId xmlns:p14="http://schemas.microsoft.com/office/powerpoint/2010/main" val="35617360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234014-C420-760A-3979-CCA201C3C63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6536230-D3F2-A63B-898E-7F9B849C375D}"/>
              </a:ext>
            </a:extLst>
          </p:cNvPr>
          <p:cNvSpPr>
            <a:spLocks noGrp="1" noRot="1" noMove="1" noResize="1" noEditPoints="1" noAdjustHandles="1" noChangeArrowheads="1" noChangeShapeType="1"/>
          </p:cNvSpPr>
          <p:nvPr>
            <p:ph type="title"/>
          </p:nvPr>
        </p:nvSpPr>
        <p:spPr>
          <a:xfrm>
            <a:off x="370112" y="95292"/>
            <a:ext cx="11451773" cy="585746"/>
          </a:xfrm>
        </p:spPr>
        <p:txBody>
          <a:bodyPr/>
          <a:lstStyle/>
          <a:p>
            <a:pPr algn="ctr"/>
            <a:r>
              <a:rPr lang="en-US" dirty="0"/>
              <a:t>Eastern Africa has shown resilience despite shocks</a:t>
            </a:r>
            <a:endParaRPr lang="en-GB" dirty="0"/>
          </a:p>
        </p:txBody>
      </p:sp>
      <p:graphicFrame>
        <p:nvGraphicFramePr>
          <p:cNvPr id="6" name="Chart 5">
            <a:extLst>
              <a:ext uri="{FF2B5EF4-FFF2-40B4-BE49-F238E27FC236}">
                <a16:creationId xmlns:a16="http://schemas.microsoft.com/office/drawing/2014/main" id="{E9C6586E-8396-471A-9879-428F2648AED1}"/>
              </a:ext>
            </a:extLst>
          </p:cNvPr>
          <p:cNvGraphicFramePr>
            <a:graphicFrameLocks/>
          </p:cNvGraphicFramePr>
          <p:nvPr>
            <p:extLst>
              <p:ext uri="{D42A27DB-BD31-4B8C-83A1-F6EECF244321}">
                <p14:modId xmlns:p14="http://schemas.microsoft.com/office/powerpoint/2010/main" val="4064333032"/>
              </p:ext>
            </p:extLst>
          </p:nvPr>
        </p:nvGraphicFramePr>
        <p:xfrm>
          <a:off x="228191" y="1196339"/>
          <a:ext cx="5867809" cy="495029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hart 6">
            <a:extLst>
              <a:ext uri="{FF2B5EF4-FFF2-40B4-BE49-F238E27FC236}">
                <a16:creationId xmlns:a16="http://schemas.microsoft.com/office/drawing/2014/main" id="{36B3D4A9-05D1-4C84-BAAE-94052C131F0D}"/>
              </a:ext>
            </a:extLst>
          </p:cNvPr>
          <p:cNvGraphicFramePr>
            <a:graphicFrameLocks/>
          </p:cNvGraphicFramePr>
          <p:nvPr>
            <p:extLst>
              <p:ext uri="{D42A27DB-BD31-4B8C-83A1-F6EECF244321}">
                <p14:modId xmlns:p14="http://schemas.microsoft.com/office/powerpoint/2010/main" val="2712961987"/>
              </p:ext>
            </p:extLst>
          </p:nvPr>
        </p:nvGraphicFramePr>
        <p:xfrm>
          <a:off x="6286180" y="1292162"/>
          <a:ext cx="5677629" cy="4612083"/>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a:extLst>
              <a:ext uri="{FF2B5EF4-FFF2-40B4-BE49-F238E27FC236}">
                <a16:creationId xmlns:a16="http://schemas.microsoft.com/office/drawing/2014/main" id="{42B0645D-0A54-2E81-F0FE-606CD4EB1F1E}"/>
              </a:ext>
            </a:extLst>
          </p:cNvPr>
          <p:cNvSpPr txBox="1"/>
          <p:nvPr/>
        </p:nvSpPr>
        <p:spPr>
          <a:xfrm>
            <a:off x="737460" y="836372"/>
            <a:ext cx="4596539" cy="646331"/>
          </a:xfrm>
          <a:prstGeom prst="rect">
            <a:avLst/>
          </a:prstGeom>
          <a:noFill/>
        </p:spPr>
        <p:txBody>
          <a:bodyPr wrap="square">
            <a:spAutoFit/>
          </a:bodyPr>
          <a:lstStyle/>
          <a:p>
            <a:pPr algn="ctr"/>
            <a:r>
              <a:rPr lang="en-GB" b="1" dirty="0">
                <a:solidFill>
                  <a:schemeClr val="accent6">
                    <a:lumMod val="75000"/>
                  </a:schemeClr>
                </a:solidFill>
              </a:rPr>
              <a:t>Select Eastern African Countries, Quarterly GDP Growth, %,  2020Q1-2024Q2</a:t>
            </a:r>
          </a:p>
        </p:txBody>
      </p:sp>
      <p:sp>
        <p:nvSpPr>
          <p:cNvPr id="10" name="TextBox 9">
            <a:extLst>
              <a:ext uri="{FF2B5EF4-FFF2-40B4-BE49-F238E27FC236}">
                <a16:creationId xmlns:a16="http://schemas.microsoft.com/office/drawing/2014/main" id="{7C791A48-4F23-DC00-1C35-9ADDD2D700BA}"/>
              </a:ext>
            </a:extLst>
          </p:cNvPr>
          <p:cNvSpPr txBox="1"/>
          <p:nvPr/>
        </p:nvSpPr>
        <p:spPr>
          <a:xfrm>
            <a:off x="7109462" y="836372"/>
            <a:ext cx="4596539" cy="646331"/>
          </a:xfrm>
          <a:prstGeom prst="rect">
            <a:avLst/>
          </a:prstGeom>
          <a:noFill/>
        </p:spPr>
        <p:txBody>
          <a:bodyPr wrap="square">
            <a:spAutoFit/>
          </a:bodyPr>
          <a:lstStyle/>
          <a:p>
            <a:pPr algn="ctr"/>
            <a:r>
              <a:rPr lang="en-GB" b="1" dirty="0">
                <a:solidFill>
                  <a:schemeClr val="accent6">
                    <a:lumMod val="75000"/>
                  </a:schemeClr>
                </a:solidFill>
              </a:rPr>
              <a:t>Rwanda Quarterly GDP Growth, %, 2020Q1-2024Q2</a:t>
            </a:r>
          </a:p>
        </p:txBody>
      </p:sp>
      <p:sp>
        <p:nvSpPr>
          <p:cNvPr id="12" name="TextBox 11">
            <a:extLst>
              <a:ext uri="{FF2B5EF4-FFF2-40B4-BE49-F238E27FC236}">
                <a16:creationId xmlns:a16="http://schemas.microsoft.com/office/drawing/2014/main" id="{F46A019D-1D3E-5E5A-AED7-1B9B738664B6}"/>
              </a:ext>
            </a:extLst>
          </p:cNvPr>
          <p:cNvSpPr txBox="1"/>
          <p:nvPr/>
        </p:nvSpPr>
        <p:spPr>
          <a:xfrm>
            <a:off x="3380054" y="6229604"/>
            <a:ext cx="6094476" cy="276999"/>
          </a:xfrm>
          <a:prstGeom prst="rect">
            <a:avLst/>
          </a:prstGeom>
          <a:noFill/>
        </p:spPr>
        <p:txBody>
          <a:bodyPr wrap="square">
            <a:spAutoFit/>
          </a:bodyPr>
          <a:lstStyle/>
          <a:p>
            <a:pPr algn="ctr"/>
            <a:r>
              <a:rPr lang="fr-FR" sz="1200" dirty="0"/>
              <a:t>Source: National Sources NISR, CBK, NBS, BOT, UBOS (2025)</a:t>
            </a:r>
            <a:endParaRPr lang="en-GB" sz="1200" dirty="0"/>
          </a:p>
        </p:txBody>
      </p:sp>
    </p:spTree>
    <p:extLst>
      <p:ext uri="{BB962C8B-B14F-4D97-AF65-F5344CB8AC3E}">
        <p14:creationId xmlns:p14="http://schemas.microsoft.com/office/powerpoint/2010/main" val="849884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graphicEl>
                                              <a:chart seriesIdx="-3" categoryIdx="-3" bldStep="gridLegend"/>
                                            </p:graphic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graphicEl>
                                              <a:chart seriesIdx="0" categoryIdx="-4" bldStep="series"/>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graphicEl>
                                              <a:chart seriesIdx="1" categoryIdx="-4" bldStep="series"/>
                                            </p:graphic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
                                            <p:graphicEl>
                                              <a:chart seriesIdx="2" categoryIdx="-4" bldStep="series"/>
                                            </p:graphic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
                                            <p:graphicEl>
                                              <a:chart seriesIdx="3" categoryIdx="-4" bldStep="series"/>
                                            </p:graphic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7">
                                            <p:graphicEl>
                                              <a:chart seriesIdx="-3" categoryIdx="-3" bldStep="gridLegend"/>
                                            </p:graphic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7">
                                            <p:graphicEl>
                                              <a:chart seriesIdx="-4" categoryIdx="0" bldStep="category"/>
                                            </p:graphic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7">
                                            <p:graphicEl>
                                              <a:chart seriesIdx="-4" categoryIdx="1" bldStep="category"/>
                                            </p:graphic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7">
                                            <p:graphicEl>
                                              <a:chart seriesIdx="-4" categoryIdx="2" bldStep="category"/>
                                            </p:graphic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7">
                                            <p:graphicEl>
                                              <a:chart seriesIdx="-4" categoryIdx="3" bldStep="category"/>
                                            </p:graphic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7">
                                            <p:graphicEl>
                                              <a:chart seriesIdx="-4" categoryIdx="4" bldStep="category"/>
                                            </p:graphic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7">
                                            <p:graphicEl>
                                              <a:chart seriesIdx="-4" categoryIdx="5" bldStep="category"/>
                                            </p:graphic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7">
                                            <p:graphicEl>
                                              <a:chart seriesIdx="-4" categoryIdx="6" bldStep="category"/>
                                            </p:graphic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7">
                                            <p:graphicEl>
                                              <a:chart seriesIdx="-4" categoryIdx="7" bldStep="category"/>
                                            </p:graphic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7">
                                            <p:graphicEl>
                                              <a:chart seriesIdx="-4" categoryIdx="8" bldStep="category"/>
                                            </p:graphicEl>
                                          </p:spTgt>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7">
                                            <p:graphicEl>
                                              <a:chart seriesIdx="-4" categoryIdx="9" bldStep="category"/>
                                            </p:graphicEl>
                                          </p:spTgt>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7">
                                            <p:graphicEl>
                                              <a:chart seriesIdx="-4" categoryIdx="10" bldStep="category"/>
                                            </p:graphicEl>
                                          </p:spTgt>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7">
                                            <p:graphicEl>
                                              <a:chart seriesIdx="-4" categoryIdx="11" bldStep="category"/>
                                            </p:graphicEl>
                                          </p:spTgt>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7">
                                            <p:graphicEl>
                                              <a:chart seriesIdx="-4" categoryIdx="12" bldStep="category"/>
                                            </p:graphicEl>
                                          </p:spTgt>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7">
                                            <p:graphicEl>
                                              <a:chart seriesIdx="-4" categoryIdx="13" bldStep="category"/>
                                            </p:graphicEl>
                                          </p:spTgt>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7">
                                            <p:graphicEl>
                                              <a:chart seriesIdx="-4" categoryIdx="14" bldStep="category"/>
                                            </p:graphicEl>
                                          </p:spTgt>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grpId="0" nodeType="clickEffect">
                                  <p:stCondLst>
                                    <p:cond delay="0"/>
                                  </p:stCondLst>
                                  <p:childTnLst>
                                    <p:set>
                                      <p:cBhvr>
                                        <p:cTn id="94" dur="1" fill="hold">
                                          <p:stCondLst>
                                            <p:cond delay="0"/>
                                          </p:stCondLst>
                                        </p:cTn>
                                        <p:tgtEl>
                                          <p:spTgt spid="7">
                                            <p:graphicEl>
                                              <a:chart seriesIdx="-4" categoryIdx="15" bldStep="category"/>
                                            </p:graphicEl>
                                          </p:spTgt>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grpId="0" nodeType="clickEffect">
                                  <p:stCondLst>
                                    <p:cond delay="0"/>
                                  </p:stCondLst>
                                  <p:childTnLst>
                                    <p:set>
                                      <p:cBhvr>
                                        <p:cTn id="98" dur="1" fill="hold">
                                          <p:stCondLst>
                                            <p:cond delay="0"/>
                                          </p:stCondLst>
                                        </p:cTn>
                                        <p:tgtEl>
                                          <p:spTgt spid="7">
                                            <p:graphicEl>
                                              <a:chart seriesIdx="-4" categoryIdx="16" bldStep="category"/>
                                            </p:graphicEl>
                                          </p:spTgt>
                                        </p:tgtEl>
                                        <p:attrNameLst>
                                          <p:attrName>style.visibility</p:attrName>
                                        </p:attrNameLst>
                                      </p:cBhvr>
                                      <p:to>
                                        <p:strVal val="visible"/>
                                      </p:to>
                                    </p:set>
                                  </p:childTnLst>
                                </p:cTn>
                              </p:par>
                            </p:childTnLst>
                          </p:cTn>
                        </p:par>
                      </p:childTnLst>
                    </p:cTn>
                  </p:par>
                  <p:par>
                    <p:cTn id="99" fill="hold">
                      <p:stCondLst>
                        <p:cond delay="indefinite"/>
                      </p:stCondLst>
                      <p:childTnLst>
                        <p:par>
                          <p:cTn id="100" fill="hold">
                            <p:stCondLst>
                              <p:cond delay="0"/>
                            </p:stCondLst>
                            <p:childTnLst>
                              <p:par>
                                <p:cTn id="101" presetID="1" presetClass="entr" presetSubtype="0" fill="hold" grpId="0" nodeType="clickEffect">
                                  <p:stCondLst>
                                    <p:cond delay="0"/>
                                  </p:stCondLst>
                                  <p:childTnLst>
                                    <p:set>
                                      <p:cBhvr>
                                        <p:cTn id="102" dur="1" fill="hold">
                                          <p:stCondLst>
                                            <p:cond delay="0"/>
                                          </p:stCondLst>
                                        </p:cTn>
                                        <p:tgtEl>
                                          <p:spTgt spid="7">
                                            <p:graphicEl>
                                              <a:chart seriesIdx="-4" categoryIdx="17" bldStep="category"/>
                                            </p:graphicEl>
                                          </p:spTgt>
                                        </p:tgtEl>
                                        <p:attrNameLst>
                                          <p:attrName>style.visibility</p:attrName>
                                        </p:attrNameLst>
                                      </p:cBhvr>
                                      <p:to>
                                        <p:strVal val="visible"/>
                                      </p:to>
                                    </p:set>
                                  </p:childTnLst>
                                </p:cTn>
                              </p:par>
                            </p:childTnLst>
                          </p:cTn>
                        </p:par>
                      </p:childTnLst>
                    </p:cTn>
                  </p:par>
                  <p:par>
                    <p:cTn id="103" fill="hold">
                      <p:stCondLst>
                        <p:cond delay="indefinite"/>
                      </p:stCondLst>
                      <p:childTnLst>
                        <p:par>
                          <p:cTn id="104" fill="hold">
                            <p:stCondLst>
                              <p:cond delay="0"/>
                            </p:stCondLst>
                            <p:childTnLst>
                              <p:par>
                                <p:cTn id="105" presetID="1" presetClass="entr" presetSubtype="0" fill="hold" grpId="0" nodeType="clickEffect">
                                  <p:stCondLst>
                                    <p:cond delay="0"/>
                                  </p:stCondLst>
                                  <p:childTnLst>
                                    <p:set>
                                      <p:cBhvr>
                                        <p:cTn id="106" dur="1" fill="hold">
                                          <p:stCondLst>
                                            <p:cond delay="0"/>
                                          </p:stCondLst>
                                        </p:cTn>
                                        <p:tgtEl>
                                          <p:spTgt spid="7">
                                            <p:graphicEl>
                                              <a:chart seriesIdx="-4" categoryIdx="18" bldStep="category"/>
                                            </p:graphicEl>
                                          </p:spTgt>
                                        </p:tgtEl>
                                        <p:attrNameLst>
                                          <p:attrName>style.visibility</p:attrName>
                                        </p:attrNameLst>
                                      </p:cBhvr>
                                      <p:to>
                                        <p:strVal val="visible"/>
                                      </p:to>
                                    </p:set>
                                  </p:childTnLst>
                                </p:cTn>
                              </p:par>
                            </p:childTnLst>
                          </p:cTn>
                        </p:par>
                      </p:childTnLst>
                    </p:cTn>
                  </p:par>
                  <p:par>
                    <p:cTn id="107" fill="hold">
                      <p:stCondLst>
                        <p:cond delay="indefinite"/>
                      </p:stCondLst>
                      <p:childTnLst>
                        <p:par>
                          <p:cTn id="108" fill="hold">
                            <p:stCondLst>
                              <p:cond delay="0"/>
                            </p:stCondLst>
                            <p:childTnLst>
                              <p:par>
                                <p:cTn id="109" presetID="1" presetClass="entr" presetSubtype="0" fill="hold" grpId="0" nodeType="clickEffect">
                                  <p:stCondLst>
                                    <p:cond delay="0"/>
                                  </p:stCondLst>
                                  <p:childTnLst>
                                    <p:set>
                                      <p:cBhvr>
                                        <p:cTn id="110" dur="1" fill="hold">
                                          <p:stCondLst>
                                            <p:cond delay="0"/>
                                          </p:stCondLst>
                                        </p:cTn>
                                        <p:tgtEl>
                                          <p:spTgt spid="7">
                                            <p:graphicEl>
                                              <a:chart seriesIdx="-4" categoryIdx="19" bldStep="category"/>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Chart bld="series"/>
        </p:bldSub>
      </p:bldGraphic>
      <p:bldGraphic spid="7" grpId="0">
        <p:bldSub>
          <a:bldChart bld="category"/>
        </p:bldSub>
      </p:bldGraphic>
      <p:bldP spid="9" grpId="0"/>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88A699-DB5F-0B56-CB45-2933EE1A59E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DCA8F50-8461-971C-1AAE-139C8D9B9755}"/>
              </a:ext>
            </a:extLst>
          </p:cNvPr>
          <p:cNvSpPr>
            <a:spLocks noGrp="1" noRot="1" noMove="1" noResize="1" noEditPoints="1" noAdjustHandles="1" noChangeArrowheads="1" noChangeShapeType="1"/>
          </p:cNvSpPr>
          <p:nvPr>
            <p:ph type="title"/>
          </p:nvPr>
        </p:nvSpPr>
        <p:spPr>
          <a:xfrm>
            <a:off x="370112" y="95292"/>
            <a:ext cx="11451773" cy="585746"/>
          </a:xfrm>
        </p:spPr>
        <p:txBody>
          <a:bodyPr/>
          <a:lstStyle/>
          <a:p>
            <a:pPr algn="ctr"/>
            <a:r>
              <a:rPr lang="en-US" dirty="0"/>
              <a:t>Sectoral drivers of Rwanda’s economic momentum in 2024</a:t>
            </a:r>
            <a:endParaRPr lang="en-GB" dirty="0"/>
          </a:p>
        </p:txBody>
      </p:sp>
      <p:graphicFrame>
        <p:nvGraphicFramePr>
          <p:cNvPr id="3" name="Chart 2">
            <a:extLst>
              <a:ext uri="{FF2B5EF4-FFF2-40B4-BE49-F238E27FC236}">
                <a16:creationId xmlns:a16="http://schemas.microsoft.com/office/drawing/2014/main" id="{3A16447D-1D43-B35F-3F96-A4FD969FE033}"/>
              </a:ext>
            </a:extLst>
          </p:cNvPr>
          <p:cNvGraphicFramePr>
            <a:graphicFrameLocks/>
          </p:cNvGraphicFramePr>
          <p:nvPr>
            <p:extLst>
              <p:ext uri="{D42A27DB-BD31-4B8C-83A1-F6EECF244321}">
                <p14:modId xmlns:p14="http://schemas.microsoft.com/office/powerpoint/2010/main" val="3089977583"/>
              </p:ext>
            </p:extLst>
          </p:nvPr>
        </p:nvGraphicFramePr>
        <p:xfrm>
          <a:off x="370112" y="855880"/>
          <a:ext cx="9401121" cy="5318208"/>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a:extLst>
              <a:ext uri="{FF2B5EF4-FFF2-40B4-BE49-F238E27FC236}">
                <a16:creationId xmlns:a16="http://schemas.microsoft.com/office/drawing/2014/main" id="{2F5C51F1-26E6-9886-9A7C-643BCEB18196}"/>
              </a:ext>
            </a:extLst>
          </p:cNvPr>
          <p:cNvSpPr txBox="1"/>
          <p:nvPr/>
        </p:nvSpPr>
        <p:spPr>
          <a:xfrm>
            <a:off x="3184675" y="855880"/>
            <a:ext cx="4158234" cy="461665"/>
          </a:xfrm>
          <a:prstGeom prst="rect">
            <a:avLst/>
          </a:prstGeom>
          <a:noFill/>
        </p:spPr>
        <p:txBody>
          <a:bodyPr wrap="square">
            <a:spAutoFit/>
          </a:bodyPr>
          <a:lstStyle/>
          <a:p>
            <a:pPr algn="ctr"/>
            <a:r>
              <a:rPr lang="en-GB" sz="2400" b="1" dirty="0">
                <a:solidFill>
                  <a:schemeClr val="accent6">
                    <a:lumMod val="75000"/>
                  </a:schemeClr>
                </a:solidFill>
              </a:rPr>
              <a:t>2024 Sectoral Performance </a:t>
            </a:r>
          </a:p>
        </p:txBody>
      </p:sp>
      <p:sp>
        <p:nvSpPr>
          <p:cNvPr id="8" name="TextBox 7">
            <a:extLst>
              <a:ext uri="{FF2B5EF4-FFF2-40B4-BE49-F238E27FC236}">
                <a16:creationId xmlns:a16="http://schemas.microsoft.com/office/drawing/2014/main" id="{F91D9E13-A72E-F3DF-F8B5-302C35577952}"/>
              </a:ext>
            </a:extLst>
          </p:cNvPr>
          <p:cNvSpPr txBox="1"/>
          <p:nvPr/>
        </p:nvSpPr>
        <p:spPr>
          <a:xfrm>
            <a:off x="424590" y="6210430"/>
            <a:ext cx="6096000" cy="276999"/>
          </a:xfrm>
          <a:prstGeom prst="rect">
            <a:avLst/>
          </a:prstGeom>
          <a:noFill/>
        </p:spPr>
        <p:txBody>
          <a:bodyPr wrap="square">
            <a:spAutoFit/>
          </a:bodyPr>
          <a:lstStyle/>
          <a:p>
            <a:r>
              <a:rPr lang="en-US" sz="1200" dirty="0"/>
              <a:t>Source: National Institute of Statistics of Rwanda (2025)</a:t>
            </a:r>
            <a:endParaRPr lang="en-GB" sz="1200" dirty="0"/>
          </a:p>
        </p:txBody>
      </p:sp>
      <p:sp>
        <p:nvSpPr>
          <p:cNvPr id="10" name="TextBox 9">
            <a:extLst>
              <a:ext uri="{FF2B5EF4-FFF2-40B4-BE49-F238E27FC236}">
                <a16:creationId xmlns:a16="http://schemas.microsoft.com/office/drawing/2014/main" id="{EC687757-E997-BBEB-14F0-D93B5B7C4A08}"/>
              </a:ext>
            </a:extLst>
          </p:cNvPr>
          <p:cNvSpPr txBox="1"/>
          <p:nvPr/>
        </p:nvSpPr>
        <p:spPr>
          <a:xfrm>
            <a:off x="9877031" y="2237465"/>
            <a:ext cx="2216906" cy="2677656"/>
          </a:xfrm>
          <a:prstGeom prst="rect">
            <a:avLst/>
          </a:prstGeom>
          <a:noFill/>
        </p:spPr>
        <p:txBody>
          <a:bodyPr wrap="square">
            <a:spAutoFit/>
          </a:bodyPr>
          <a:lstStyle/>
          <a:p>
            <a:r>
              <a:rPr lang="en-US" sz="2400" dirty="0"/>
              <a:t>Trade and transport led Rwanda’s GDP growth across all quarters of 2024, peaking in Q1 and Q4.</a:t>
            </a:r>
            <a:endParaRPr lang="en-GB" sz="2400" dirty="0"/>
          </a:p>
        </p:txBody>
      </p:sp>
    </p:spTree>
    <p:extLst>
      <p:ext uri="{BB962C8B-B14F-4D97-AF65-F5344CB8AC3E}">
        <p14:creationId xmlns:p14="http://schemas.microsoft.com/office/powerpoint/2010/main" val="2031239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graphicEl>
                                              <a:chart seriesIdx="-3" categoryIdx="-3" bldStep="gridLegend"/>
                                            </p:graphic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graphicEl>
                                              <a:chart seriesIdx="0" categoryIdx="-4" bldStep="series"/>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graphicEl>
                                              <a:chart seriesIdx="1" categoryIdx="-4" bldStep="series"/>
                                            </p:graphic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graphicEl>
                                              <a:chart seriesIdx="2" categoryIdx="-4" bldStep="series"/>
                                            </p:graphic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graphicEl>
                                              <a:chart seriesIdx="3" categoryIdx="-4" bldStep="series"/>
                                            </p:graphic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graphicEl>
                                              <a:chart seriesIdx="4" categoryIdx="-4" bldStep="series"/>
                                            </p:graphic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Chart bld="series"/>
        </p:bldSub>
      </p:bldGraphic>
      <p:bldP spid="4" grpId="0"/>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67FEC4-4D6B-0DBA-B3BD-FB066B9B621A}"/>
            </a:ext>
          </a:extLst>
        </p:cNvPr>
        <p:cNvGrpSpPr/>
        <p:nvPr/>
      </p:nvGrpSpPr>
      <p:grpSpPr>
        <a:xfrm>
          <a:off x="0" y="0"/>
          <a:ext cx="0" cy="0"/>
          <a:chOff x="0" y="0"/>
          <a:chExt cx="0" cy="0"/>
        </a:xfrm>
      </p:grpSpPr>
      <p:graphicFrame>
        <p:nvGraphicFramePr>
          <p:cNvPr id="3" name="Chart 2">
            <a:extLst>
              <a:ext uri="{FF2B5EF4-FFF2-40B4-BE49-F238E27FC236}">
                <a16:creationId xmlns:a16="http://schemas.microsoft.com/office/drawing/2014/main" id="{D3CD59AC-B595-4025-A2CD-F3BC4FD9944F}"/>
              </a:ext>
            </a:extLst>
          </p:cNvPr>
          <p:cNvGraphicFramePr>
            <a:graphicFrameLocks/>
          </p:cNvGraphicFramePr>
          <p:nvPr>
            <p:extLst>
              <p:ext uri="{D42A27DB-BD31-4B8C-83A1-F6EECF244321}">
                <p14:modId xmlns:p14="http://schemas.microsoft.com/office/powerpoint/2010/main" val="1426512252"/>
              </p:ext>
            </p:extLst>
          </p:nvPr>
        </p:nvGraphicFramePr>
        <p:xfrm>
          <a:off x="200361" y="1285089"/>
          <a:ext cx="5695547" cy="4861093"/>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a:extLst>
              <a:ext uri="{FF2B5EF4-FFF2-40B4-BE49-F238E27FC236}">
                <a16:creationId xmlns:a16="http://schemas.microsoft.com/office/drawing/2014/main" id="{34DA91BA-B6EA-5BC6-E24D-C34F812D47AD}"/>
              </a:ext>
            </a:extLst>
          </p:cNvPr>
          <p:cNvSpPr>
            <a:spLocks noGrp="1" noRot="1" noMove="1" noResize="1" noEditPoints="1" noAdjustHandles="1" noChangeArrowheads="1" noChangeShapeType="1"/>
          </p:cNvSpPr>
          <p:nvPr>
            <p:ph type="title"/>
          </p:nvPr>
        </p:nvSpPr>
        <p:spPr>
          <a:xfrm>
            <a:off x="370112" y="95292"/>
            <a:ext cx="11451773" cy="585746"/>
          </a:xfrm>
        </p:spPr>
        <p:txBody>
          <a:bodyPr/>
          <a:lstStyle/>
          <a:p>
            <a:pPr algn="ctr"/>
            <a:r>
              <a:rPr lang="en-US" dirty="0"/>
              <a:t>Inflation eases, but remains uneven across the region</a:t>
            </a:r>
            <a:endParaRPr lang="en-GB" dirty="0"/>
          </a:p>
        </p:txBody>
      </p:sp>
      <p:sp>
        <p:nvSpPr>
          <p:cNvPr id="9" name="TextBox 8">
            <a:extLst>
              <a:ext uri="{FF2B5EF4-FFF2-40B4-BE49-F238E27FC236}">
                <a16:creationId xmlns:a16="http://schemas.microsoft.com/office/drawing/2014/main" id="{10E48DD0-11B7-A9AB-026D-63F7B6C29799}"/>
              </a:ext>
            </a:extLst>
          </p:cNvPr>
          <p:cNvSpPr txBox="1"/>
          <p:nvPr/>
        </p:nvSpPr>
        <p:spPr>
          <a:xfrm>
            <a:off x="467666" y="986916"/>
            <a:ext cx="5160936" cy="338554"/>
          </a:xfrm>
          <a:prstGeom prst="rect">
            <a:avLst/>
          </a:prstGeom>
          <a:noFill/>
        </p:spPr>
        <p:txBody>
          <a:bodyPr wrap="square" rtlCol="0">
            <a:spAutoFit/>
          </a:bodyPr>
          <a:lstStyle/>
          <a:p>
            <a:pPr algn="ctr"/>
            <a:r>
              <a:rPr lang="en-US" sz="1600" b="1" dirty="0">
                <a:solidFill>
                  <a:schemeClr val="accent6">
                    <a:lumMod val="75000"/>
                  </a:schemeClr>
                </a:solidFill>
              </a:rPr>
              <a:t>Single Digit Inflation Countries, January 2021 to May 2025</a:t>
            </a:r>
            <a:endParaRPr lang="en-GB" sz="1600" b="1" dirty="0">
              <a:solidFill>
                <a:schemeClr val="accent6">
                  <a:lumMod val="75000"/>
                </a:schemeClr>
              </a:solidFill>
            </a:endParaRPr>
          </a:p>
        </p:txBody>
      </p:sp>
      <p:sp>
        <p:nvSpPr>
          <p:cNvPr id="11" name="TextBox 10">
            <a:extLst>
              <a:ext uri="{FF2B5EF4-FFF2-40B4-BE49-F238E27FC236}">
                <a16:creationId xmlns:a16="http://schemas.microsoft.com/office/drawing/2014/main" id="{0789DAF6-A6DB-F87E-C507-41B8BE2A4524}"/>
              </a:ext>
            </a:extLst>
          </p:cNvPr>
          <p:cNvSpPr txBox="1"/>
          <p:nvPr/>
        </p:nvSpPr>
        <p:spPr>
          <a:xfrm>
            <a:off x="4236205" y="6114820"/>
            <a:ext cx="4401518" cy="430887"/>
          </a:xfrm>
          <a:prstGeom prst="rect">
            <a:avLst/>
          </a:prstGeom>
          <a:noFill/>
        </p:spPr>
        <p:txBody>
          <a:bodyPr wrap="square">
            <a:spAutoFit/>
          </a:bodyPr>
          <a:lstStyle/>
          <a:p>
            <a:pPr algn="ctr"/>
            <a:r>
              <a:rPr lang="fr-FR" sz="1100" dirty="0"/>
              <a:t>Source: National Sources (2025). </a:t>
            </a:r>
          </a:p>
          <a:p>
            <a:pPr algn="ctr"/>
            <a:r>
              <a:rPr lang="en-US" sz="1100" dirty="0"/>
              <a:t>Note: *For Rwanda, Uganda, calculations were done using urban inflation</a:t>
            </a:r>
            <a:endParaRPr lang="en-GB" sz="1100" dirty="0"/>
          </a:p>
        </p:txBody>
      </p:sp>
      <p:graphicFrame>
        <p:nvGraphicFramePr>
          <p:cNvPr id="7" name="Chart 6">
            <a:extLst>
              <a:ext uri="{FF2B5EF4-FFF2-40B4-BE49-F238E27FC236}">
                <a16:creationId xmlns:a16="http://schemas.microsoft.com/office/drawing/2014/main" id="{88726B35-A1F7-DEA0-85D1-FACEA032BF4B}"/>
              </a:ext>
            </a:extLst>
          </p:cNvPr>
          <p:cNvGraphicFramePr>
            <a:graphicFrameLocks/>
          </p:cNvGraphicFramePr>
          <p:nvPr>
            <p:extLst>
              <p:ext uri="{D42A27DB-BD31-4B8C-83A1-F6EECF244321}">
                <p14:modId xmlns:p14="http://schemas.microsoft.com/office/powerpoint/2010/main" val="3483460840"/>
              </p:ext>
            </p:extLst>
          </p:nvPr>
        </p:nvGraphicFramePr>
        <p:xfrm>
          <a:off x="6126887" y="1456841"/>
          <a:ext cx="5864752" cy="4657979"/>
        </p:xfrm>
        <a:graphic>
          <a:graphicData uri="http://schemas.openxmlformats.org/drawingml/2006/chart">
            <c:chart xmlns:c="http://schemas.openxmlformats.org/drawingml/2006/chart" xmlns:r="http://schemas.openxmlformats.org/officeDocument/2006/relationships" r:id="rId4"/>
          </a:graphicData>
        </a:graphic>
      </p:graphicFrame>
      <p:sp>
        <p:nvSpPr>
          <p:cNvPr id="4" name="TextBox 3">
            <a:extLst>
              <a:ext uri="{FF2B5EF4-FFF2-40B4-BE49-F238E27FC236}">
                <a16:creationId xmlns:a16="http://schemas.microsoft.com/office/drawing/2014/main" id="{D6CFF066-FB76-EBE5-D468-13B3D3D77BCC}"/>
              </a:ext>
            </a:extLst>
          </p:cNvPr>
          <p:cNvSpPr txBox="1"/>
          <p:nvPr/>
        </p:nvSpPr>
        <p:spPr>
          <a:xfrm>
            <a:off x="6498352" y="986916"/>
            <a:ext cx="5323533" cy="338554"/>
          </a:xfrm>
          <a:prstGeom prst="rect">
            <a:avLst/>
          </a:prstGeom>
          <a:noFill/>
        </p:spPr>
        <p:txBody>
          <a:bodyPr wrap="square" rtlCol="0">
            <a:spAutoFit/>
          </a:bodyPr>
          <a:lstStyle/>
          <a:p>
            <a:pPr algn="ctr"/>
            <a:r>
              <a:rPr lang="en-US" sz="1600" b="1" dirty="0">
                <a:solidFill>
                  <a:schemeClr val="accent6">
                    <a:lumMod val="75000"/>
                  </a:schemeClr>
                </a:solidFill>
              </a:rPr>
              <a:t>Double Digit Inflation Countries, January 2021 to May 2025</a:t>
            </a:r>
            <a:endParaRPr lang="en-GB" sz="1600" b="1" dirty="0">
              <a:solidFill>
                <a:schemeClr val="accent6">
                  <a:lumMod val="75000"/>
                </a:schemeClr>
              </a:solidFill>
            </a:endParaRPr>
          </a:p>
        </p:txBody>
      </p:sp>
    </p:spTree>
    <p:extLst>
      <p:ext uri="{BB962C8B-B14F-4D97-AF65-F5344CB8AC3E}">
        <p14:creationId xmlns:p14="http://schemas.microsoft.com/office/powerpoint/2010/main" val="2511548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graphicEl>
                                              <a:chart seriesIdx="-3" categoryIdx="-3" bldStep="gridLegend"/>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graphicEl>
                                              <a:chart seriesIdx="0" categoryIdx="-4" bldStep="series"/>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graphicEl>
                                              <a:chart seriesIdx="1" categoryIdx="-4" bldStep="series"/>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graphicEl>
                                              <a:chart seriesIdx="2" categoryIdx="-4" bldStep="series"/>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graphicEl>
                                              <a:chart seriesIdx="3" categoryIdx="-4" bldStep="series"/>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graphicEl>
                                              <a:chart seriesIdx="-3" categoryIdx="-3" bldStep="gridLegend"/>
                                            </p:graphic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
                                            <p:graphicEl>
                                              <a:chart seriesIdx="0" categoryIdx="-4" bldStep="series"/>
                                            </p:graphic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7">
                                            <p:graphicEl>
                                              <a:chart seriesIdx="1" categoryIdx="-4" bldStep="series"/>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Chart bld="series"/>
        </p:bldSub>
      </p:bldGraphic>
      <p:bldGraphic spid="7" grpId="0">
        <p:bldSub>
          <a:bldChart bld="series"/>
        </p:bldSub>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0C9F0B-E8D4-1323-CB50-1264990B129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7D57C4E-EB06-3E72-5D8A-AE983AA2F716}"/>
              </a:ext>
            </a:extLst>
          </p:cNvPr>
          <p:cNvSpPr>
            <a:spLocks noGrp="1" noRot="1" noMove="1" noResize="1" noEditPoints="1" noAdjustHandles="1" noChangeArrowheads="1" noChangeShapeType="1"/>
          </p:cNvSpPr>
          <p:nvPr>
            <p:ph type="title"/>
          </p:nvPr>
        </p:nvSpPr>
        <p:spPr>
          <a:xfrm>
            <a:off x="370112" y="95292"/>
            <a:ext cx="11451773" cy="585746"/>
          </a:xfrm>
        </p:spPr>
        <p:txBody>
          <a:bodyPr/>
          <a:lstStyle/>
          <a:p>
            <a:pPr algn="ctr"/>
            <a:r>
              <a:rPr lang="en-US" dirty="0"/>
              <a:t>Inflation remains within NBR’s 2 – 8% target range</a:t>
            </a:r>
            <a:endParaRPr lang="en-GB" dirty="0"/>
          </a:p>
        </p:txBody>
      </p:sp>
      <p:sp>
        <p:nvSpPr>
          <p:cNvPr id="13" name="TextBox 12">
            <a:extLst>
              <a:ext uri="{FF2B5EF4-FFF2-40B4-BE49-F238E27FC236}">
                <a16:creationId xmlns:a16="http://schemas.microsoft.com/office/drawing/2014/main" id="{0FA47FF8-FC46-F812-D56C-0718B706926C}"/>
              </a:ext>
            </a:extLst>
          </p:cNvPr>
          <p:cNvSpPr txBox="1"/>
          <p:nvPr/>
        </p:nvSpPr>
        <p:spPr>
          <a:xfrm>
            <a:off x="5406895" y="932540"/>
            <a:ext cx="6414990" cy="369332"/>
          </a:xfrm>
          <a:prstGeom prst="rect">
            <a:avLst/>
          </a:prstGeom>
          <a:noFill/>
        </p:spPr>
        <p:txBody>
          <a:bodyPr wrap="square" rtlCol="0">
            <a:spAutoFit/>
          </a:bodyPr>
          <a:lstStyle/>
          <a:p>
            <a:pPr algn="ctr"/>
            <a:r>
              <a:rPr lang="en-US" b="1" dirty="0">
                <a:solidFill>
                  <a:schemeClr val="accent6">
                    <a:lumMod val="75000"/>
                  </a:schemeClr>
                </a:solidFill>
              </a:rPr>
              <a:t>Rwanda’s Consumer Price Indices, January 2021 to May 2025</a:t>
            </a:r>
            <a:endParaRPr lang="en-GB" b="1" dirty="0">
              <a:solidFill>
                <a:schemeClr val="accent6">
                  <a:lumMod val="75000"/>
                </a:schemeClr>
              </a:solidFill>
            </a:endParaRPr>
          </a:p>
        </p:txBody>
      </p:sp>
      <p:sp>
        <p:nvSpPr>
          <p:cNvPr id="15" name="TextBox 14">
            <a:extLst>
              <a:ext uri="{FF2B5EF4-FFF2-40B4-BE49-F238E27FC236}">
                <a16:creationId xmlns:a16="http://schemas.microsoft.com/office/drawing/2014/main" id="{7CF5DF52-E3A3-F6DB-1A21-386BD5772EAC}"/>
              </a:ext>
            </a:extLst>
          </p:cNvPr>
          <p:cNvSpPr txBox="1"/>
          <p:nvPr/>
        </p:nvSpPr>
        <p:spPr>
          <a:xfrm>
            <a:off x="8541167" y="6193106"/>
            <a:ext cx="4848296" cy="261610"/>
          </a:xfrm>
          <a:prstGeom prst="rect">
            <a:avLst/>
          </a:prstGeom>
          <a:noFill/>
        </p:spPr>
        <p:txBody>
          <a:bodyPr wrap="square">
            <a:spAutoFit/>
          </a:bodyPr>
          <a:lstStyle/>
          <a:p>
            <a:r>
              <a:rPr lang="en-US" sz="1100" dirty="0"/>
              <a:t>Source:  National Institute of Statistics of Rwanda (2025)</a:t>
            </a:r>
            <a:endParaRPr lang="en-GB" sz="1100" dirty="0"/>
          </a:p>
        </p:txBody>
      </p:sp>
      <p:graphicFrame>
        <p:nvGraphicFramePr>
          <p:cNvPr id="3" name="Chart 2">
            <a:extLst>
              <a:ext uri="{FF2B5EF4-FFF2-40B4-BE49-F238E27FC236}">
                <a16:creationId xmlns:a16="http://schemas.microsoft.com/office/drawing/2014/main" id="{6EA59272-F785-F7E7-925A-3A6BE04D806C}"/>
              </a:ext>
            </a:extLst>
          </p:cNvPr>
          <p:cNvGraphicFramePr>
            <a:graphicFrameLocks/>
          </p:cNvGraphicFramePr>
          <p:nvPr>
            <p:extLst>
              <p:ext uri="{D42A27DB-BD31-4B8C-83A1-F6EECF244321}">
                <p14:modId xmlns:p14="http://schemas.microsoft.com/office/powerpoint/2010/main" val="2050029945"/>
              </p:ext>
            </p:extLst>
          </p:nvPr>
        </p:nvGraphicFramePr>
        <p:xfrm>
          <a:off x="5092700" y="1553374"/>
          <a:ext cx="6729185" cy="4401205"/>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a:extLst>
              <a:ext uri="{FF2B5EF4-FFF2-40B4-BE49-F238E27FC236}">
                <a16:creationId xmlns:a16="http://schemas.microsoft.com/office/drawing/2014/main" id="{9D28E068-983C-4F8F-F694-579341DD1761}"/>
              </a:ext>
            </a:extLst>
          </p:cNvPr>
          <p:cNvSpPr txBox="1"/>
          <p:nvPr/>
        </p:nvSpPr>
        <p:spPr>
          <a:xfrm>
            <a:off x="218923" y="1658094"/>
            <a:ext cx="4481288" cy="3785652"/>
          </a:xfrm>
          <a:prstGeom prst="rect">
            <a:avLst/>
          </a:prstGeom>
          <a:noFill/>
        </p:spPr>
        <p:txBody>
          <a:bodyPr wrap="square">
            <a:spAutoFit/>
          </a:bodyPr>
          <a:lstStyle/>
          <a:p>
            <a:pPr marL="342900" indent="-342900">
              <a:buFont typeface="Arial" panose="020B0604020202020204" pitchFamily="34" charset="0"/>
              <a:buChar char="•"/>
            </a:pPr>
            <a:r>
              <a:rPr lang="en-US" sz="2000" dirty="0"/>
              <a:t>Annual headline inflation </a:t>
            </a:r>
            <a:r>
              <a:rPr lang="en-US" sz="2000" b="1" dirty="0"/>
              <a:t>averaged 4.8 percent in 2024</a:t>
            </a:r>
            <a:r>
              <a:rPr lang="en-US" sz="2000" dirty="0"/>
              <a:t>, a significant decline from 14.0 percent in 2023. </a:t>
            </a:r>
          </a:p>
          <a:p>
            <a:endParaRPr lang="en-US" sz="2000" dirty="0"/>
          </a:p>
          <a:p>
            <a:pPr marL="342900" indent="-342900">
              <a:buFont typeface="Arial" panose="020B0604020202020204" pitchFamily="34" charset="0"/>
              <a:buChar char="•"/>
            </a:pPr>
            <a:r>
              <a:rPr lang="en-US" sz="2000" dirty="0"/>
              <a:t>On a YoY basis, inflation averaged 6.0 percent between May 2024 and May 2025.</a:t>
            </a:r>
          </a:p>
          <a:p>
            <a:endParaRPr lang="en-US" sz="2000" dirty="0"/>
          </a:p>
          <a:p>
            <a:pPr marL="342900" indent="-342900">
              <a:buFont typeface="Arial" panose="020B0604020202020204" pitchFamily="34" charset="0"/>
              <a:buChar char="•"/>
            </a:pPr>
            <a:r>
              <a:rPr lang="en-US" sz="2000" dirty="0"/>
              <a:t>Decline largely due to improved agricultural production affecting food prices and the lagged effects of earlier monetary policy tightening</a:t>
            </a:r>
            <a:endParaRPr lang="en-GB" sz="2000" dirty="0"/>
          </a:p>
        </p:txBody>
      </p:sp>
      <p:cxnSp>
        <p:nvCxnSpPr>
          <p:cNvPr id="14" name="Straight Connector 13">
            <a:extLst>
              <a:ext uri="{FF2B5EF4-FFF2-40B4-BE49-F238E27FC236}">
                <a16:creationId xmlns:a16="http://schemas.microsoft.com/office/drawing/2014/main" id="{DE9B9FB6-DD1B-9D47-BCE8-161EC94B1547}"/>
              </a:ext>
            </a:extLst>
          </p:cNvPr>
          <p:cNvCxnSpPr/>
          <p:nvPr/>
        </p:nvCxnSpPr>
        <p:spPr>
          <a:xfrm>
            <a:off x="10358967" y="4251113"/>
            <a:ext cx="1326156" cy="0"/>
          </a:xfrm>
          <a:prstGeom prst="line">
            <a:avLst/>
          </a:prstGeom>
          <a:ln w="34925"/>
        </p:spPr>
        <p:style>
          <a:lnRef idx="1">
            <a:schemeClr val="accent4"/>
          </a:lnRef>
          <a:fillRef idx="0">
            <a:schemeClr val="accent4"/>
          </a:fillRef>
          <a:effectRef idx="0">
            <a:schemeClr val="accent4"/>
          </a:effectRef>
          <a:fontRef idx="minor">
            <a:schemeClr val="tx1"/>
          </a:fontRef>
        </p:style>
      </p:cxnSp>
      <p:sp>
        <p:nvSpPr>
          <p:cNvPr id="16" name="TextBox 15">
            <a:extLst>
              <a:ext uri="{FF2B5EF4-FFF2-40B4-BE49-F238E27FC236}">
                <a16:creationId xmlns:a16="http://schemas.microsoft.com/office/drawing/2014/main" id="{BA115608-71F9-57F4-3C1B-392B6CEAE4C9}"/>
              </a:ext>
            </a:extLst>
          </p:cNvPr>
          <p:cNvSpPr txBox="1"/>
          <p:nvPr/>
        </p:nvSpPr>
        <p:spPr>
          <a:xfrm>
            <a:off x="10555251" y="3881781"/>
            <a:ext cx="466794" cy="369332"/>
          </a:xfrm>
          <a:prstGeom prst="rect">
            <a:avLst/>
          </a:prstGeom>
          <a:noFill/>
        </p:spPr>
        <p:txBody>
          <a:bodyPr wrap="none" rtlCol="0">
            <a:spAutoFit/>
          </a:bodyPr>
          <a:lstStyle/>
          <a:p>
            <a:r>
              <a:rPr lang="en-US" dirty="0"/>
              <a:t>6%</a:t>
            </a:r>
            <a:endParaRPr lang="en-GB" dirty="0"/>
          </a:p>
        </p:txBody>
      </p:sp>
    </p:spTree>
    <p:extLst>
      <p:ext uri="{BB962C8B-B14F-4D97-AF65-F5344CB8AC3E}">
        <p14:creationId xmlns:p14="http://schemas.microsoft.com/office/powerpoint/2010/main" val="3284802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Graphic spid="3" grpId="0">
        <p:bldAsOne/>
      </p:bldGraphic>
      <p:bldP spid="6" grpId="0" build="p"/>
      <p:bldP spid="1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ED690C-ACDC-736C-B3B1-F7A7C749974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45C1821-40E1-8949-3C8D-AD94C2F5CEC7}"/>
              </a:ext>
            </a:extLst>
          </p:cNvPr>
          <p:cNvSpPr>
            <a:spLocks noGrp="1" noRot="1" noMove="1" noResize="1" noEditPoints="1" noAdjustHandles="1" noChangeArrowheads="1" noChangeShapeType="1"/>
          </p:cNvSpPr>
          <p:nvPr>
            <p:ph type="title"/>
          </p:nvPr>
        </p:nvSpPr>
        <p:spPr>
          <a:xfrm>
            <a:off x="370112" y="95292"/>
            <a:ext cx="11451773" cy="585746"/>
          </a:xfrm>
        </p:spPr>
        <p:txBody>
          <a:bodyPr/>
          <a:lstStyle/>
          <a:p>
            <a:pPr algn="ctr"/>
            <a:r>
              <a:rPr lang="en-US" dirty="0"/>
              <a:t>Rwanda’s local food index reveals inflation vulnerabilities</a:t>
            </a:r>
            <a:endParaRPr lang="en-GB" dirty="0"/>
          </a:p>
        </p:txBody>
      </p:sp>
      <p:graphicFrame>
        <p:nvGraphicFramePr>
          <p:cNvPr id="4" name="Chart 3">
            <a:extLst>
              <a:ext uri="{FF2B5EF4-FFF2-40B4-BE49-F238E27FC236}">
                <a16:creationId xmlns:a16="http://schemas.microsoft.com/office/drawing/2014/main" id="{E0030E4B-433F-419C-8FFB-CD653172E179}"/>
              </a:ext>
            </a:extLst>
          </p:cNvPr>
          <p:cNvGraphicFramePr>
            <a:graphicFrameLocks/>
          </p:cNvGraphicFramePr>
          <p:nvPr>
            <p:extLst>
              <p:ext uri="{D42A27DB-BD31-4B8C-83A1-F6EECF244321}">
                <p14:modId xmlns:p14="http://schemas.microsoft.com/office/powerpoint/2010/main" val="134515661"/>
              </p:ext>
            </p:extLst>
          </p:nvPr>
        </p:nvGraphicFramePr>
        <p:xfrm>
          <a:off x="194243" y="1541780"/>
          <a:ext cx="6142761" cy="4568799"/>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a:extLst>
              <a:ext uri="{FF2B5EF4-FFF2-40B4-BE49-F238E27FC236}">
                <a16:creationId xmlns:a16="http://schemas.microsoft.com/office/drawing/2014/main" id="{772DB06F-DE49-EBD2-B622-968F63A75245}"/>
              </a:ext>
            </a:extLst>
          </p:cNvPr>
          <p:cNvSpPr txBox="1"/>
          <p:nvPr/>
        </p:nvSpPr>
        <p:spPr>
          <a:xfrm>
            <a:off x="333753" y="895449"/>
            <a:ext cx="5340096" cy="646331"/>
          </a:xfrm>
          <a:prstGeom prst="rect">
            <a:avLst/>
          </a:prstGeom>
          <a:noFill/>
        </p:spPr>
        <p:txBody>
          <a:bodyPr wrap="square" rtlCol="0">
            <a:spAutoFit/>
          </a:bodyPr>
          <a:lstStyle/>
          <a:p>
            <a:pPr algn="ctr"/>
            <a:r>
              <a:rPr lang="en-US" b="1" dirty="0">
                <a:solidFill>
                  <a:schemeClr val="accent6">
                    <a:lumMod val="75000"/>
                  </a:schemeClr>
                </a:solidFill>
              </a:rPr>
              <a:t>Rwanda’s Local Food vs Imported Food Index, January 2021 to May 2025</a:t>
            </a:r>
            <a:endParaRPr lang="en-GB" b="1" dirty="0">
              <a:solidFill>
                <a:schemeClr val="accent6">
                  <a:lumMod val="75000"/>
                </a:schemeClr>
              </a:solidFill>
            </a:endParaRPr>
          </a:p>
        </p:txBody>
      </p:sp>
      <p:sp>
        <p:nvSpPr>
          <p:cNvPr id="11" name="TextBox 10">
            <a:extLst>
              <a:ext uri="{FF2B5EF4-FFF2-40B4-BE49-F238E27FC236}">
                <a16:creationId xmlns:a16="http://schemas.microsoft.com/office/drawing/2014/main" id="{68C49D20-1616-13BB-B91F-E99156D853FE}"/>
              </a:ext>
            </a:extLst>
          </p:cNvPr>
          <p:cNvSpPr txBox="1"/>
          <p:nvPr/>
        </p:nvSpPr>
        <p:spPr>
          <a:xfrm>
            <a:off x="333753" y="6194186"/>
            <a:ext cx="4848296" cy="261610"/>
          </a:xfrm>
          <a:prstGeom prst="rect">
            <a:avLst/>
          </a:prstGeom>
          <a:noFill/>
        </p:spPr>
        <p:txBody>
          <a:bodyPr wrap="square">
            <a:spAutoFit/>
          </a:bodyPr>
          <a:lstStyle/>
          <a:p>
            <a:r>
              <a:rPr lang="en-US" sz="1100" dirty="0"/>
              <a:t>Source:  National Institute of Statistics of Rwanda (2025)</a:t>
            </a:r>
            <a:endParaRPr lang="en-GB" sz="1100" dirty="0"/>
          </a:p>
        </p:txBody>
      </p:sp>
      <p:pic>
        <p:nvPicPr>
          <p:cNvPr id="5" name="Picture 4">
            <a:extLst>
              <a:ext uri="{FF2B5EF4-FFF2-40B4-BE49-F238E27FC236}">
                <a16:creationId xmlns:a16="http://schemas.microsoft.com/office/drawing/2014/main" id="{6C6921F4-4E98-8072-AFD7-99598DF3456E}"/>
              </a:ext>
            </a:extLst>
          </p:cNvPr>
          <p:cNvPicPr>
            <a:picLocks noChangeAspect="1"/>
          </p:cNvPicPr>
          <p:nvPr/>
        </p:nvPicPr>
        <p:blipFill>
          <a:blip r:embed="rId4"/>
          <a:stretch>
            <a:fillRect/>
          </a:stretch>
        </p:blipFill>
        <p:spPr>
          <a:xfrm rot="21413120">
            <a:off x="6707928" y="1069600"/>
            <a:ext cx="3296365" cy="2776283"/>
          </a:xfrm>
          <a:prstGeom prst="rect">
            <a:avLst/>
          </a:prstGeom>
          <a:ln>
            <a:noFill/>
          </a:ln>
          <a:effectLst>
            <a:outerShdw blurRad="292100" dist="139700" dir="2700000" algn="tl" rotWithShape="0">
              <a:srgbClr val="333333">
                <a:alpha val="65000"/>
              </a:srgbClr>
            </a:outerShdw>
          </a:effectLst>
        </p:spPr>
      </p:pic>
      <p:pic>
        <p:nvPicPr>
          <p:cNvPr id="12" name="Picture 11">
            <a:extLst>
              <a:ext uri="{FF2B5EF4-FFF2-40B4-BE49-F238E27FC236}">
                <a16:creationId xmlns:a16="http://schemas.microsoft.com/office/drawing/2014/main" id="{447CE4B9-EEF2-C7E2-53F1-80F4ED5F5254}"/>
              </a:ext>
            </a:extLst>
          </p:cNvPr>
          <p:cNvPicPr>
            <a:picLocks noChangeAspect="1"/>
          </p:cNvPicPr>
          <p:nvPr/>
        </p:nvPicPr>
        <p:blipFill>
          <a:blip r:embed="rId5"/>
          <a:stretch>
            <a:fillRect/>
          </a:stretch>
        </p:blipFill>
        <p:spPr>
          <a:xfrm rot="660113">
            <a:off x="7886809" y="3493981"/>
            <a:ext cx="3685053" cy="228597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945648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graphicEl>
                                              <a:chart seriesIdx="-3" categoryIdx="-3" bldStep="gridLegend"/>
                                            </p:graphic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graphicEl>
                                              <a:chart seriesIdx="0" categoryIdx="-4" bldStep="series"/>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graphicEl>
                                              <a:chart seriesIdx="1" categoryIdx="-4" bldStep="series"/>
                                            </p:graphic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Chart bld="series"/>
        </p:bldSub>
      </p:bldGraphic>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FBB68F-78F8-2466-8221-01B34DD8600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DDFFC2E-D849-FEAF-D0CA-96A807EE161E}"/>
              </a:ext>
            </a:extLst>
          </p:cNvPr>
          <p:cNvSpPr>
            <a:spLocks noGrp="1" noRot="1" noMove="1" noResize="1" noEditPoints="1" noAdjustHandles="1" noChangeArrowheads="1" noChangeShapeType="1"/>
          </p:cNvSpPr>
          <p:nvPr>
            <p:ph type="title"/>
          </p:nvPr>
        </p:nvSpPr>
        <p:spPr>
          <a:xfrm>
            <a:off x="370112" y="95292"/>
            <a:ext cx="11451773" cy="585746"/>
          </a:xfrm>
        </p:spPr>
        <p:txBody>
          <a:bodyPr/>
          <a:lstStyle/>
          <a:p>
            <a:pPr algn="ctr"/>
            <a:r>
              <a:rPr lang="en-US" dirty="0"/>
              <a:t>Export growth outpaces imports in Eastern African economies</a:t>
            </a:r>
            <a:endParaRPr lang="en-GB" dirty="0"/>
          </a:p>
        </p:txBody>
      </p:sp>
      <p:sp>
        <p:nvSpPr>
          <p:cNvPr id="8" name="TextBox 7">
            <a:extLst>
              <a:ext uri="{FF2B5EF4-FFF2-40B4-BE49-F238E27FC236}">
                <a16:creationId xmlns:a16="http://schemas.microsoft.com/office/drawing/2014/main" id="{72D7583E-0E6F-C3A1-A891-219E24DD15BA}"/>
              </a:ext>
            </a:extLst>
          </p:cNvPr>
          <p:cNvSpPr txBox="1"/>
          <p:nvPr/>
        </p:nvSpPr>
        <p:spPr>
          <a:xfrm>
            <a:off x="973666" y="799067"/>
            <a:ext cx="10002613" cy="369332"/>
          </a:xfrm>
          <a:prstGeom prst="rect">
            <a:avLst/>
          </a:prstGeom>
          <a:noFill/>
        </p:spPr>
        <p:txBody>
          <a:bodyPr wrap="square" rtlCol="0">
            <a:spAutoFit/>
          </a:bodyPr>
          <a:lstStyle/>
          <a:p>
            <a:pPr algn="ctr"/>
            <a:r>
              <a:rPr lang="en-US" b="1" dirty="0">
                <a:solidFill>
                  <a:schemeClr val="accent6">
                    <a:lumMod val="75000"/>
                  </a:schemeClr>
                </a:solidFill>
              </a:rPr>
              <a:t>EA-14 Export and Import Growth Rates, 2024</a:t>
            </a:r>
            <a:endParaRPr lang="en-GB" b="1" dirty="0">
              <a:solidFill>
                <a:schemeClr val="accent6">
                  <a:lumMod val="75000"/>
                </a:schemeClr>
              </a:solidFill>
            </a:endParaRPr>
          </a:p>
        </p:txBody>
      </p:sp>
      <p:sp>
        <p:nvSpPr>
          <p:cNvPr id="10" name="TextBox 9">
            <a:extLst>
              <a:ext uri="{FF2B5EF4-FFF2-40B4-BE49-F238E27FC236}">
                <a16:creationId xmlns:a16="http://schemas.microsoft.com/office/drawing/2014/main" id="{1B79BEE1-F781-9C3C-11F2-E2D7CA159BA0}"/>
              </a:ext>
            </a:extLst>
          </p:cNvPr>
          <p:cNvSpPr txBox="1"/>
          <p:nvPr/>
        </p:nvSpPr>
        <p:spPr>
          <a:xfrm>
            <a:off x="628116" y="6221262"/>
            <a:ext cx="4848296" cy="261610"/>
          </a:xfrm>
          <a:prstGeom prst="rect">
            <a:avLst/>
          </a:prstGeom>
          <a:noFill/>
        </p:spPr>
        <p:txBody>
          <a:bodyPr wrap="square">
            <a:spAutoFit/>
          </a:bodyPr>
          <a:lstStyle/>
          <a:p>
            <a:r>
              <a:rPr lang="en-US" sz="1100" dirty="0"/>
              <a:t>Source:  </a:t>
            </a:r>
            <a:r>
              <a:rPr lang="en-US" sz="1100" dirty="0" err="1"/>
              <a:t>UNCTADStat</a:t>
            </a:r>
            <a:r>
              <a:rPr lang="en-US" sz="1100" dirty="0"/>
              <a:t> (2025), MINECOFIN (2025), </a:t>
            </a:r>
            <a:r>
              <a:rPr lang="en-US" sz="1100" dirty="0" err="1"/>
              <a:t>BoU</a:t>
            </a:r>
            <a:r>
              <a:rPr lang="en-US" sz="1100" dirty="0"/>
              <a:t> (2025) </a:t>
            </a:r>
            <a:endParaRPr lang="en-GB" sz="1100" dirty="0"/>
          </a:p>
        </p:txBody>
      </p:sp>
      <p:graphicFrame>
        <p:nvGraphicFramePr>
          <p:cNvPr id="3" name="Chart 2">
            <a:extLst>
              <a:ext uri="{FF2B5EF4-FFF2-40B4-BE49-F238E27FC236}">
                <a16:creationId xmlns:a16="http://schemas.microsoft.com/office/drawing/2014/main" id="{C78D4701-EEA0-C318-F027-95C09D33252B}"/>
              </a:ext>
            </a:extLst>
          </p:cNvPr>
          <p:cNvGraphicFramePr>
            <a:graphicFrameLocks/>
          </p:cNvGraphicFramePr>
          <p:nvPr>
            <p:extLst>
              <p:ext uri="{D42A27DB-BD31-4B8C-83A1-F6EECF244321}">
                <p14:modId xmlns:p14="http://schemas.microsoft.com/office/powerpoint/2010/main" val="629375982"/>
              </p:ext>
            </p:extLst>
          </p:nvPr>
        </p:nvGraphicFramePr>
        <p:xfrm>
          <a:off x="652722" y="1168399"/>
          <a:ext cx="10886551" cy="502919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588122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graphicEl>
                                              <a:chart seriesIdx="-3" categoryIdx="-3" bldStep="gridLegend"/>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graphicEl>
                                              <a:chart seriesIdx="0" categoryIdx="-4" bldStep="series"/>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graphicEl>
                                              <a:chart seriesIdx="1" categoryIdx="-4" bldStep="series"/>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Chart bld="series"/>
        </p:bldSub>
      </p:bldGraphic>
    </p:bldLst>
  </p:timing>
</p:sld>
</file>

<file path=ppt/theme/theme1.xml><?xml version="1.0" encoding="utf-8"?>
<a:theme xmlns:a="http://schemas.openxmlformats.org/drawingml/2006/main" name="Office Theme">
  <a:themeElements>
    <a:clrScheme name="SDG">
      <a:dk1>
        <a:sysClr val="windowText" lastClr="000000"/>
      </a:dk1>
      <a:lt1>
        <a:sysClr val="window" lastClr="FFFFFF"/>
      </a:lt1>
      <a:dk2>
        <a:srgbClr val="44546A"/>
      </a:dk2>
      <a:lt2>
        <a:srgbClr val="E7E6E6"/>
      </a:lt2>
      <a:accent1>
        <a:srgbClr val="0A97D9"/>
      </a:accent1>
      <a:accent2>
        <a:srgbClr val="4C9F38"/>
      </a:accent2>
      <a:accent3>
        <a:srgbClr val="FD9D24"/>
      </a:accent3>
      <a:accent4>
        <a:srgbClr val="FF3A21"/>
      </a:accent4>
      <a:accent5>
        <a:srgbClr val="A21942"/>
      </a:accent5>
      <a:accent6>
        <a:srgbClr val="00689D"/>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3791625</TotalTime>
  <Words>2032</Words>
  <Application>Microsoft Office PowerPoint</Application>
  <PresentationFormat>Widescreen</PresentationFormat>
  <Paragraphs>513</Paragraphs>
  <Slides>38</Slides>
  <Notes>23</Notes>
  <HiddenSlides>0</HiddenSlides>
  <MMClips>2</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38</vt:i4>
      </vt:variant>
    </vt:vector>
  </HeadingPairs>
  <TitlesOfParts>
    <vt:vector size="44" baseType="lpstr">
      <vt:lpstr>Aptos Narrow</vt:lpstr>
      <vt:lpstr>Arial</vt:lpstr>
      <vt:lpstr>Calibri</vt:lpstr>
      <vt:lpstr>Calibri Light</vt:lpstr>
      <vt:lpstr>Garamond</vt:lpstr>
      <vt:lpstr>Office Theme</vt:lpstr>
      <vt:lpstr>Rwanda’s Developmental Agenda and Challenges in a Regional Context – What’s Next?</vt:lpstr>
      <vt:lpstr>OUTLINE</vt:lpstr>
      <vt:lpstr>PowerPoint Presentation</vt:lpstr>
      <vt:lpstr>Eastern Africa has shown resilience despite shocks</vt:lpstr>
      <vt:lpstr>Sectoral drivers of Rwanda’s economic momentum in 2024</vt:lpstr>
      <vt:lpstr>Inflation eases, but remains uneven across the region</vt:lpstr>
      <vt:lpstr>Inflation remains within NBR’s 2 – 8% target range</vt:lpstr>
      <vt:lpstr>Rwanda’s local food index reveals inflation vulnerabilities</vt:lpstr>
      <vt:lpstr>Export growth outpaces imports in Eastern African economies</vt:lpstr>
      <vt:lpstr>Fiscal adjustments in some countries has been quite harsh…</vt:lpstr>
      <vt:lpstr>Fiscal Debt vs Government Debt in Eastern Africa</vt:lpstr>
      <vt:lpstr>The impact of debt depends on how expensive it is…..</vt:lpstr>
      <vt:lpstr>US Dollar weakens as 2025 get underway…</vt:lpstr>
      <vt:lpstr>East African Government Budgets 2025/2026 Overview</vt:lpstr>
      <vt:lpstr>Rwanda Budget allocations in alignment with NST-2</vt:lpstr>
      <vt:lpstr>PowerPoint Presentation</vt:lpstr>
      <vt:lpstr>Food Security Crisis in Africa… a growing crisis?</vt:lpstr>
      <vt:lpstr>Prices have risen markedly for international food stuffs</vt:lpstr>
      <vt:lpstr>Africa does NOT sustain the largest food trade deficits… </vt:lpstr>
      <vt:lpstr>Food production cycles across Eastern Africa are poorly synchronized… hinting a large gains from great intra-regional trade</vt:lpstr>
      <vt:lpstr>PowerPoint Presentation</vt:lpstr>
      <vt:lpstr>But the AfCFTA’s impact could be much larger</vt:lpstr>
      <vt:lpstr>PowerPoint Presentation</vt:lpstr>
      <vt:lpstr>A large variation in long-run growth performance…Why?</vt:lpstr>
      <vt:lpstr>Three pre-conditions for sustained economic diversification…</vt:lpstr>
      <vt:lpstr>PowerPoint Presentation</vt:lpstr>
      <vt:lpstr>Some Central Bank rates are high… </vt:lpstr>
      <vt:lpstr>And bank lending rates to the private sector are onerous…</vt:lpstr>
      <vt:lpstr>A comparison of Credit to GDP ratios in developing economies</vt:lpstr>
      <vt:lpstr>Regional demographic dynamics </vt:lpstr>
      <vt:lpstr>Education, education, education!</vt:lpstr>
      <vt:lpstr>Similar starting points but different trajectories…</vt:lpstr>
      <vt:lpstr>To summarise…</vt:lpstr>
      <vt:lpstr>In conclusion…</vt:lpstr>
      <vt:lpstr>PowerPoint Presentation</vt:lpstr>
      <vt:lpstr>Other Recent UNECA Reports</vt:lpstr>
      <vt:lpstr>Some more relevant Literature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Raquel Frederick</dc:creator>
  <cp:lastModifiedBy>Andrew Mold</cp:lastModifiedBy>
  <cp:revision>139</cp:revision>
  <dcterms:created xsi:type="dcterms:W3CDTF">2020-02-05T12:44:36Z</dcterms:created>
  <dcterms:modified xsi:type="dcterms:W3CDTF">2025-06-25T14:40:49Z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name="NXPowerLiteLastOptimized" pid="2">
    <vt:lpwstr>5221052</vt:lpwstr>
  </property>
  <property fmtid="{D5CDD505-2E9C-101B-9397-08002B2CF9AE}" name="NXPowerLiteSettings" pid="3">
    <vt:lpwstr>F7000400038000</vt:lpwstr>
  </property>
  <property fmtid="{D5CDD505-2E9C-101B-9397-08002B2CF9AE}" name="NXPowerLiteVersion" pid="4">
    <vt:lpwstr>S10.3.1</vt:lpwstr>
  </property>
</Properties>
</file>