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93" r:id="rId7"/>
    <p:sldMasterId id="2147483959" r:id="rId8"/>
    <p:sldMasterId id="2147483973" r:id="rId9"/>
  </p:sldMasterIdLst>
  <p:notesMasterIdLst>
    <p:notesMasterId r:id="rId46"/>
  </p:notesMasterIdLst>
  <p:handoutMasterIdLst>
    <p:handoutMasterId r:id="rId47"/>
  </p:handoutMasterIdLst>
  <p:sldIdLst>
    <p:sldId id="748" r:id="rId10"/>
    <p:sldId id="664" r:id="rId11"/>
    <p:sldId id="749" r:id="rId12"/>
    <p:sldId id="756" r:id="rId13"/>
    <p:sldId id="751" r:id="rId14"/>
    <p:sldId id="753" r:id="rId15"/>
    <p:sldId id="754" r:id="rId16"/>
    <p:sldId id="755" r:id="rId17"/>
    <p:sldId id="757" r:id="rId18"/>
    <p:sldId id="759" r:id="rId19"/>
    <p:sldId id="760" r:id="rId20"/>
    <p:sldId id="761" r:id="rId21"/>
    <p:sldId id="768" r:id="rId22"/>
    <p:sldId id="763" r:id="rId23"/>
    <p:sldId id="764" r:id="rId24"/>
    <p:sldId id="772" r:id="rId25"/>
    <p:sldId id="787" r:id="rId26"/>
    <p:sldId id="788" r:id="rId27"/>
    <p:sldId id="789" r:id="rId28"/>
    <p:sldId id="790" r:id="rId29"/>
    <p:sldId id="791" r:id="rId30"/>
    <p:sldId id="794" r:id="rId31"/>
    <p:sldId id="795" r:id="rId32"/>
    <p:sldId id="762" r:id="rId33"/>
    <p:sldId id="773" r:id="rId34"/>
    <p:sldId id="774" r:id="rId35"/>
    <p:sldId id="775" r:id="rId36"/>
    <p:sldId id="778" r:id="rId37"/>
    <p:sldId id="779" r:id="rId38"/>
    <p:sldId id="780" r:id="rId39"/>
    <p:sldId id="781" r:id="rId40"/>
    <p:sldId id="782" r:id="rId41"/>
    <p:sldId id="783" r:id="rId42"/>
    <p:sldId id="784" r:id="rId43"/>
    <p:sldId id="785" r:id="rId44"/>
    <p:sldId id="786" r:id="rId45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91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2137" userDrawn="1">
          <p15:clr>
            <a:srgbClr val="A4A3A4"/>
          </p15:clr>
        </p15:guide>
        <p15:guide id="10" orient="horz" pos="4247" userDrawn="1">
          <p15:clr>
            <a:srgbClr val="A4A3A4"/>
          </p15:clr>
        </p15:guide>
        <p15:guide id="13" pos="4429" userDrawn="1">
          <p15:clr>
            <a:srgbClr val="A4A3A4"/>
          </p15:clr>
        </p15:guide>
        <p15:guide id="21" pos="73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6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A65"/>
    <a:srgbClr val="FCCB03"/>
    <a:srgbClr val="2E81D4"/>
    <a:srgbClr val="F6F6F6"/>
    <a:srgbClr val="FEF5CD"/>
    <a:srgbClr val="ADFFAD"/>
    <a:srgbClr val="DEF1FD"/>
    <a:srgbClr val="E6E6E6"/>
    <a:srgbClr val="006600"/>
    <a:srgbClr val="82F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6242" autoAdjust="0"/>
  </p:normalViewPr>
  <p:slideViewPr>
    <p:cSldViewPr snapToGrid="0" showGuides="1">
      <p:cViewPr varScale="1">
        <p:scale>
          <a:sx n="77" d="100"/>
          <a:sy n="77" d="100"/>
        </p:scale>
        <p:origin x="32" y="67"/>
      </p:cViewPr>
      <p:guideLst>
        <p:guide orient="horz" pos="913"/>
        <p:guide orient="horz" pos="1117"/>
        <p:guide orient="horz" pos="2137"/>
        <p:guide orient="horz" pos="4247"/>
        <p:guide pos="4429"/>
        <p:guide pos="73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204" y="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dier.tabaro\Desktop\DIDIER\MACRO%20files\GDP\R_GDP%20National%20Accounts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 ?><Relationships xmlns="http://schemas.openxmlformats.org/package/2006/relationships"><Relationship Id="rId3" Target="../theme/themeOverride2.xml" Type="http://schemas.openxmlformats.org/officeDocument/2006/relationships/themeOverride"/><Relationship Id="rId2" Target="colors3.xml" Type="http://schemas.microsoft.com/office/2011/relationships/chartColorStyle"/><Relationship Id="rId1" Target="style3.xml" Type="http://schemas.microsoft.com/office/2011/relationships/chartStyle"/><Relationship Id="rId4" Target="NULL" TargetMode="External" Type="http://schemas.openxmlformats.org/officeDocument/2006/relationships/oleObject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rgtbi-my.sharepoint.com/personal/a_agnew_institute_global/Documents/Rwanda/MINECOFIN/NST1/20180212%20Growth%20rates%20-%20NST1-MF%20for%20DPR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5.xml" Type="http://schemas.microsoft.com/office/2011/relationships/chartColorStyle"/><Relationship Id="rId1" Target="style5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'CYGDP SH'!$D$7</c:f>
              <c:strCache>
                <c:ptCount val="1"/>
                <c:pt idx="0">
                  <c:v>GROSS DOMESTIC PRODUCT (GDP)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F2-4503-89D5-EF41D3E8950F}"/>
              </c:ext>
            </c:extLst>
          </c:dPt>
          <c:dPt>
            <c:idx val="1"/>
            <c:bubble3D val="0"/>
            <c:spPr>
              <a:solidFill>
                <a:srgbClr val="CCF2F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F2-4503-89D5-EF41D3E8950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F2-4503-89D5-EF41D3E8950F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F2-4503-89D5-EF41D3E8950F}"/>
              </c:ext>
            </c:extLst>
          </c:dPt>
          <c:dLbls>
            <c:dLbl>
              <c:idx val="0"/>
              <c:layout>
                <c:manualLayout>
                  <c:x val="7.6058984645408237E-2"/>
                  <c:y val="-0.14292720859550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Agriculture</a:t>
                    </a:r>
                    <a:r>
                      <a:rPr lang="en-US" baseline="0" dirty="0"/>
                      <a:t>
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28587747989747"/>
                      <c:h val="0.28124314771600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F2-4503-89D5-EF41D3E8950F}"/>
                </c:ext>
              </c:extLst>
            </c:dLbl>
            <c:dLbl>
              <c:idx val="1"/>
              <c:layout>
                <c:manualLayout>
                  <c:x val="0.10074974226208515"/>
                  <c:y val="-0.101431954913967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Industry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F2-4503-89D5-EF41D3E8950F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Services</a:t>
                    </a:r>
                    <a:r>
                      <a:rPr lang="en-US" baseline="0" dirty="0"/>
                      <a:t>
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F2-4503-89D5-EF41D3E8950F}"/>
                </c:ext>
              </c:extLst>
            </c:dLbl>
            <c:dLbl>
              <c:idx val="3"/>
              <c:layout>
                <c:manualLayout>
                  <c:x val="-0.1861637537999599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Taxes less Subsidies</a:t>
                    </a:r>
                    <a:r>
                      <a:rPr lang="en-US" baseline="0" dirty="0"/>
                      <a:t>
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73148900254989"/>
                      <c:h val="0.451833253707675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F2-4503-89D5-EF41D3E8950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('CYGDP SH'!$D$9,'CYGDP SH'!$D$15,'CYGDP SH'!$D$29,'CYGDP SH'!$D$46)</c:f>
              <c:strCache>
                <c:ptCount val="4"/>
                <c:pt idx="0">
                  <c:v>AGRICULTURE, FORESTRY &amp; FISHING</c:v>
                </c:pt>
                <c:pt idx="1">
                  <c:v>INDUSTRY</c:v>
                </c:pt>
                <c:pt idx="2">
                  <c:v>SERVICES</c:v>
                </c:pt>
                <c:pt idx="3">
                  <c:v>TAXES LESS SUBSIDIES ON PRODUCTS</c:v>
                </c:pt>
              </c:strCache>
            </c:strRef>
          </c:cat>
          <c:val>
            <c:numRef>
              <c:f>('CYGDP SH'!$M$9,'CYGDP SH'!$M$15,'CYGDP SH'!$M$29,'CYGDP SH'!$Y$46)</c:f>
              <c:numCache>
                <c:formatCode>0%</c:formatCode>
                <c:ptCount val="4"/>
                <c:pt idx="0">
                  <c:v>0.38400000000000001</c:v>
                </c:pt>
                <c:pt idx="1">
                  <c:v>0.13800000000000001</c:v>
                </c:pt>
                <c:pt idx="2">
                  <c:v>0.44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F2-4503-89D5-EF41D3E8950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5.2342509599825504E-2"/>
          <c:w val="0.86406036745406811"/>
          <c:h val="0.66932151933407391"/>
        </c:manualLayout>
      </c:layout>
      <c:lineChart>
        <c:grouping val="standard"/>
        <c:varyColors val="0"/>
        <c:ser>
          <c:idx val="1"/>
          <c:order val="1"/>
          <c:tx>
            <c:v>GDP Growth (left)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'[Chart in Microsoft PowerPoint]Sheet1'!$L$9:$AC$9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'[Chart in Microsoft PowerPoint]Sheet1'!$L$11:$AC$11</c:f>
              <c:numCache>
                <c:formatCode>0.0</c:formatCode>
                <c:ptCount val="18"/>
                <c:pt idx="0">
                  <c:v>8.4</c:v>
                </c:pt>
                <c:pt idx="1">
                  <c:v>8.5</c:v>
                </c:pt>
                <c:pt idx="2">
                  <c:v>13.200000000000001</c:v>
                </c:pt>
                <c:pt idx="3">
                  <c:v>2.1999999999999997</c:v>
                </c:pt>
                <c:pt idx="4">
                  <c:v>7.3999999999999995</c:v>
                </c:pt>
                <c:pt idx="5">
                  <c:v>9.4</c:v>
                </c:pt>
                <c:pt idx="6">
                  <c:v>9.1999999999999993</c:v>
                </c:pt>
                <c:pt idx="7">
                  <c:v>7.6</c:v>
                </c:pt>
                <c:pt idx="8">
                  <c:v>11.200000000000001</c:v>
                </c:pt>
                <c:pt idx="9">
                  <c:v>6.2</c:v>
                </c:pt>
                <c:pt idx="10">
                  <c:v>7.3</c:v>
                </c:pt>
                <c:pt idx="11">
                  <c:v>8</c:v>
                </c:pt>
                <c:pt idx="12">
                  <c:v>8.6</c:v>
                </c:pt>
                <c:pt idx="13">
                  <c:v>4.7</c:v>
                </c:pt>
                <c:pt idx="14">
                  <c:v>7.6</c:v>
                </c:pt>
                <c:pt idx="15">
                  <c:v>8.9</c:v>
                </c:pt>
                <c:pt idx="16">
                  <c:v>6</c:v>
                </c:pt>
                <c:pt idx="17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BB-4181-8047-80337FB7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472064"/>
        <c:axId val="749465536"/>
      </c:lineChart>
      <c:lineChart>
        <c:grouping val="standard"/>
        <c:varyColors val="0"/>
        <c:ser>
          <c:idx val="0"/>
          <c:order val="0"/>
          <c:tx>
            <c:v>Poverty rate (right)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7222222222222235E-2"/>
                  <c:y val="-5.234250959982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287-4E66-84D9-807D39EFA880}"/>
                </c:ext>
              </c:extLst>
            </c:dLbl>
            <c:dLbl>
              <c:idx val="11"/>
              <c:layout>
                <c:manualLayout>
                  <c:x val="-5.6944444444444443E-2"/>
                  <c:y val="-4.8316004189937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72222222222228E-2"/>
                      <c:h val="8.44930480523894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287-4E66-84D9-807D39EFA880}"/>
                </c:ext>
              </c:extLst>
            </c:dLbl>
            <c:dLbl>
              <c:idx val="14"/>
              <c:layout>
                <c:manualLayout>
                  <c:x val="-4.4444444444444543E-2"/>
                  <c:y val="-6.03952033844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87-4E66-84D9-807D39EFA880}"/>
                </c:ext>
              </c:extLst>
            </c:dLbl>
            <c:dLbl>
              <c:idx val="17"/>
              <c:layout>
                <c:manualLayout>
                  <c:x val="-4.1666666666666664E-2"/>
                  <c:y val="-4.831616270753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287-4E66-84D9-807D39EFA8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9A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'[Chart in Microsoft PowerPoint]Sheet1'!$L$9:$AC$9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'[Chart in Microsoft PowerPoint]Sheet1'!$L$10:$AC$10</c:f>
              <c:numCache>
                <c:formatCode>General</c:formatCode>
                <c:ptCount val="18"/>
                <c:pt idx="1">
                  <c:v>60.4</c:v>
                </c:pt>
                <c:pt idx="5">
                  <c:v>57</c:v>
                </c:pt>
                <c:pt idx="11">
                  <c:v>44.9</c:v>
                </c:pt>
                <c:pt idx="14">
                  <c:v>39.1</c:v>
                </c:pt>
                <c:pt idx="17">
                  <c:v>38.200000000000003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BB-4181-8047-80337FB7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468800"/>
        <c:axId val="749468256"/>
      </c:lineChart>
      <c:catAx>
        <c:axId val="74947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465536"/>
        <c:crosses val="autoZero"/>
        <c:auto val="1"/>
        <c:lblAlgn val="ctr"/>
        <c:lblOffset val="100"/>
        <c:noMultiLvlLbl val="0"/>
      </c:catAx>
      <c:valAx>
        <c:axId val="74946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472064"/>
        <c:crosses val="autoZero"/>
        <c:crossBetween val="between"/>
      </c:valAx>
      <c:valAx>
        <c:axId val="749468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468800"/>
        <c:crosses val="max"/>
        <c:crossBetween val="between"/>
      </c:valAx>
      <c:catAx>
        <c:axId val="749468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9468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19050" cap="flat" cmpd="sng" algn="ctr">
      <a:solidFill>
        <a:srgbClr val="AACDEA"/>
      </a:solidFill>
      <a:prstDash val="solid"/>
      <a:miter lim="800000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GDP per capita in USD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'[Chart in Microsoft PowerPoint]Sheet1'!$B$4</c:f>
              <c:strCache>
                <c:ptCount val="1"/>
                <c:pt idx="0">
                  <c:v>GDP per capita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PowerPoint]Sheet1'!$C$3:$J$3</c:f>
              <c:numCache>
                <c:formatCode>General</c:formatCode>
                <c:ptCount val="8"/>
                <c:pt idx="0">
                  <c:v>1990</c:v>
                </c:pt>
                <c:pt idx="1">
                  <c:v>1994</c:v>
                </c:pt>
                <c:pt idx="2">
                  <c:v>2000</c:v>
                </c:pt>
                <c:pt idx="3">
                  <c:v>2010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'[Chart in Microsoft PowerPoint]Sheet1'!$C$4:$J$4</c:f>
              <c:numCache>
                <c:formatCode>General</c:formatCode>
                <c:ptCount val="8"/>
                <c:pt idx="0">
                  <c:v>374</c:v>
                </c:pt>
                <c:pt idx="1">
                  <c:v>146</c:v>
                </c:pt>
                <c:pt idx="2">
                  <c:v>225</c:v>
                </c:pt>
                <c:pt idx="3">
                  <c:v>617</c:v>
                </c:pt>
                <c:pt idx="4" formatCode="#,##0;[Red]#,##0">
                  <c:v>784</c:v>
                </c:pt>
                <c:pt idx="5" formatCode="#,##0;[Red]#,##0">
                  <c:v>796</c:v>
                </c:pt>
                <c:pt idx="6" formatCode="#,##0;[Red]#,##0">
                  <c:v>837</c:v>
                </c:pt>
                <c:pt idx="7" formatCode="#,##0;[Red]#,##0">
                  <c:v>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2-490A-9B72-F60F06ACE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466080"/>
        <c:axId val="749469344"/>
      </c:barChart>
      <c:catAx>
        <c:axId val="7494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9469344"/>
        <c:crosses val="autoZero"/>
        <c:auto val="1"/>
        <c:lblAlgn val="ctr"/>
        <c:lblOffset val="100"/>
        <c:noMultiLvlLbl val="0"/>
      </c:catAx>
      <c:valAx>
        <c:axId val="749469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946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9A-45E0-ABBC-A3327A28738B}"/>
              </c:ext>
            </c:extLst>
          </c:dPt>
          <c:dPt>
            <c:idx val="1"/>
            <c:bubble3D val="0"/>
            <c:spPr>
              <a:solidFill>
                <a:srgbClr val="00CC9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9A-45E0-ABBC-A3327A28738B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9A-45E0-ABBC-A3327A28738B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9A-45E0-ABBC-A3327A28738B}"/>
              </c:ext>
            </c:extLst>
          </c:dPt>
          <c:dLbls>
            <c:dLbl>
              <c:idx val="0"/>
              <c:layout>
                <c:manualLayout>
                  <c:x val="3.324129812504028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D95D39-1E52-426C-A38D-4B0FA7CB6B40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280EB645-4F51-459B-BB0B-7812BF0DF03D}" type="VALUE">
                      <a:rPr lang="en-US" baseline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9A-45E0-ABBC-A3327A28738B}"/>
                </c:ext>
              </c:extLst>
            </c:dLbl>
            <c:dLbl>
              <c:idx val="1"/>
              <c:layout>
                <c:manualLayout>
                  <c:x val="-3.7396460390670475E-2"/>
                  <c:y val="0.11743059835075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D00520-807E-48BD-8444-D90D6A1B102A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117A067E-6E33-4814-A408-6B4EC38AB74A}" type="VALUE">
                      <a:rPr lang="en-US" baseline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46271985143495"/>
                      <c:h val="0.26532346099099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F9A-45E0-ABBC-A3327A28738B}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0F4F61-3FE8-46DB-8B9F-6362FEA0CD61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FCE50824-5DC1-48AB-878A-BF70C98B37C8}" type="VALUE">
                      <a:rPr lang="en-US" baseline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9A-45E0-ABBC-A3327A28738B}"/>
                </c:ext>
              </c:extLst>
            </c:dLbl>
            <c:dLbl>
              <c:idx val="3"/>
              <c:layout>
                <c:manualLayout>
                  <c:x val="-1.2465486796890144E-2"/>
                  <c:y val="0.131245658912494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C47EF5-166A-4ACD-9588-24B4283FB32F}" type="CATEGORYNAME">
                      <a:rPr lang="en-US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fld id="{67C72046-DDBD-4DA7-B1DE-9BF00BEB4344}" type="VALUE">
                      <a:rPr lang="en-US" baseline="0"/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9A-45E0-ABBC-A3327A287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Sheet1!$F$10:$F$13</c:f>
              <c:strCache>
                <c:ptCount val="4"/>
                <c:pt idx="0">
                  <c:v>Taxes Subsidies </c:v>
                </c:pt>
                <c:pt idx="1">
                  <c:v>Agriculture </c:v>
                </c:pt>
                <c:pt idx="2">
                  <c:v>Services </c:v>
                </c:pt>
                <c:pt idx="3">
                  <c:v>Industry </c:v>
                </c:pt>
              </c:strCache>
            </c:strRef>
          </c:cat>
          <c:val>
            <c:numRef>
              <c:f>Sheet1!$G$10:$G$13</c:f>
              <c:numCache>
                <c:formatCode>0%</c:formatCode>
                <c:ptCount val="4"/>
                <c:pt idx="0">
                  <c:v>8.0024622960911049E-2</c:v>
                </c:pt>
                <c:pt idx="1">
                  <c:v>0.26254232071406586</c:v>
                </c:pt>
                <c:pt idx="2">
                  <c:v>0.4641428131732841</c:v>
                </c:pt>
                <c:pt idx="3">
                  <c:v>0.19329024315173898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9A-45E0-ABBC-A3327A28738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93578948936699"/>
          <c:y val="4.6202806896450697E-2"/>
          <c:w val="0.78615477137387801"/>
          <c:h val="0.786233891476246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'[20180212 Growth rates - NST1-MF for DPR v2.xlsx]Sheet2'!$A$34</c:f>
              <c:strCache>
                <c:ptCount val="1"/>
                <c:pt idx="0">
                  <c:v>GDP per capita (in current USD)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[1]Sheet2!$B$32:$F$32</c:f>
              <c:strCache>
                <c:ptCount val="5"/>
                <c:pt idx="0">
                  <c:v>2017 Baseline</c:v>
                </c:pt>
                <c:pt idx="1">
                  <c:v>2020 
Vision 2020</c:v>
                </c:pt>
                <c:pt idx="2">
                  <c:v>2024 NST1</c:v>
                </c:pt>
                <c:pt idx="3">
                  <c:v>2035 Upper Middle Income</c:v>
                </c:pt>
                <c:pt idx="4">
                  <c:v>2050 High Income</c:v>
                </c:pt>
              </c:strCache>
            </c:strRef>
          </c:cat>
          <c:val>
            <c:numRef>
              <c:f>[1]Sheet2!$B$34:$F$34</c:f>
              <c:numCache>
                <c:formatCode>_("$"* #,##0_);_("$"* \(#,##0\);_("$"* "-"??_);_(@_)</c:formatCode>
                <c:ptCount val="5"/>
                <c:pt idx="0">
                  <c:v>754</c:v>
                </c:pt>
                <c:pt idx="1">
                  <c:v>923</c:v>
                </c:pt>
                <c:pt idx="2">
                  <c:v>1382</c:v>
                </c:pt>
                <c:pt idx="3">
                  <c:v>4035</c:v>
                </c:pt>
                <c:pt idx="4">
                  <c:v>12476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F-4676-91BF-A52AAC62D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-27"/>
        <c:axId val="958081040"/>
        <c:axId val="958079408"/>
      </c:barChart>
      <c:catAx>
        <c:axId val="95808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958079408"/>
        <c:crosses val="autoZero"/>
        <c:auto val="1"/>
        <c:lblAlgn val="ctr"/>
        <c:lblOffset val="100"/>
        <c:noMultiLvlLbl val="0"/>
      </c:catAx>
      <c:valAx>
        <c:axId val="958079408"/>
        <c:scaling>
          <c:orientation val="minMax"/>
          <c:max val="12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it-IT" sz="1800" b="0" i="0" baseline="0" dirty="0">
                    <a:effectLst/>
                  </a:rPr>
                  <a:t>GDP per capita (in current USD)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8829420425297E-2"/>
              <c:y val="0.15122252798427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95808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8895456427099"/>
          <c:y val="3.2810911540581397E-2"/>
          <c:w val="0.75404758708567399"/>
          <c:h val="0.790953185011504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1356.3604479999999</c:v>
                </c:pt>
                <c:pt idx="1">
                  <c:v>1516.448486</c:v>
                </c:pt>
                <c:pt idx="2">
                  <c:v>1565.8323600000001</c:v>
                </c:pt>
                <c:pt idx="3">
                  <c:v>1577.737079</c:v>
                </c:pt>
                <c:pt idx="4">
                  <c:v>1605.716784</c:v>
                </c:pt>
                <c:pt idx="5">
                  <c:v>1728.4090450000001</c:v>
                </c:pt>
                <c:pt idx="6">
                  <c:v>1825.444894</c:v>
                </c:pt>
                <c:pt idx="7">
                  <c:v>2041.852999</c:v>
                </c:pt>
                <c:pt idx="8">
                  <c:v>2224.9395679999998</c:v>
                </c:pt>
                <c:pt idx="9">
                  <c:v>2297.9638260000002</c:v>
                </c:pt>
                <c:pt idx="10">
                  <c:v>2380.0137380000001</c:v>
                </c:pt>
                <c:pt idx="11">
                  <c:v>2417.249860999998</c:v>
                </c:pt>
                <c:pt idx="12">
                  <c:v>2363.3438070000002</c:v>
                </c:pt>
                <c:pt idx="13">
                  <c:v>2332.015449</c:v>
                </c:pt>
                <c:pt idx="14">
                  <c:v>2450.5344610000002</c:v>
                </c:pt>
                <c:pt idx="15">
                  <c:v>2651.5647589999999</c:v>
                </c:pt>
                <c:pt idx="16">
                  <c:v>2906.4975410000002</c:v>
                </c:pt>
                <c:pt idx="17">
                  <c:v>3040.4218519999999</c:v>
                </c:pt>
                <c:pt idx="18">
                  <c:v>3346.0312119999999</c:v>
                </c:pt>
                <c:pt idx="19">
                  <c:v>3452.7561519999999</c:v>
                </c:pt>
                <c:pt idx="20">
                  <c:v>3595.4216289999999</c:v>
                </c:pt>
                <c:pt idx="21">
                  <c:v>3569.2994610000001</c:v>
                </c:pt>
                <c:pt idx="22">
                  <c:v>3790.5751599999999</c:v>
                </c:pt>
                <c:pt idx="23">
                  <c:v>4022.3962849999998</c:v>
                </c:pt>
                <c:pt idx="24">
                  <c:v>4311.3571430000002</c:v>
                </c:pt>
                <c:pt idx="25">
                  <c:v>4760.0850979999996</c:v>
                </c:pt>
                <c:pt idx="26">
                  <c:v>5158.0780909999976</c:v>
                </c:pt>
                <c:pt idx="27">
                  <c:v>5704.5270639999999</c:v>
                </c:pt>
                <c:pt idx="28">
                  <c:v>6287.8707400000003</c:v>
                </c:pt>
                <c:pt idx="29">
                  <c:v>6883.4800879999984</c:v>
                </c:pt>
                <c:pt idx="30">
                  <c:v>7579.9151330000004</c:v>
                </c:pt>
                <c:pt idx="31">
                  <c:v>7865.4998509999996</c:v>
                </c:pt>
                <c:pt idx="32">
                  <c:v>8543.9216180000003</c:v>
                </c:pt>
                <c:pt idx="33">
                  <c:v>9389.4731869999923</c:v>
                </c:pt>
                <c:pt idx="34">
                  <c:v>10221.16812</c:v>
                </c:pt>
                <c:pt idx="35">
                  <c:v>10984.38787</c:v>
                </c:pt>
                <c:pt idx="36">
                  <c:v>11653.533079999999</c:v>
                </c:pt>
                <c:pt idx="37">
                  <c:v>12513.148569999999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48-46CE-B53E-C82779A0E9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Korea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1194.418332</c:v>
                </c:pt>
                <c:pt idx="1">
                  <c:v>1300.3539800000001</c:v>
                </c:pt>
                <c:pt idx="2">
                  <c:v>1373.0639349999999</c:v>
                </c:pt>
                <c:pt idx="3">
                  <c:v>1408.6616550000001</c:v>
                </c:pt>
                <c:pt idx="4">
                  <c:v>1567.553676</c:v>
                </c:pt>
                <c:pt idx="5">
                  <c:v>1616.717766</c:v>
                </c:pt>
                <c:pt idx="6">
                  <c:v>1769.590179</c:v>
                </c:pt>
                <c:pt idx="7">
                  <c:v>1966.943477</c:v>
                </c:pt>
                <c:pt idx="8">
                  <c:v>2087.6972999999998</c:v>
                </c:pt>
                <c:pt idx="9">
                  <c:v>2398.7237289999998</c:v>
                </c:pt>
                <c:pt idx="10">
                  <c:v>2662.141435</c:v>
                </c:pt>
                <c:pt idx="11">
                  <c:v>3199.9107949999998</c:v>
                </c:pt>
                <c:pt idx="12">
                  <c:v>3748.0299799999998</c:v>
                </c:pt>
                <c:pt idx="13">
                  <c:v>4207.312011</c:v>
                </c:pt>
                <c:pt idx="14">
                  <c:v>4540.2087379999984</c:v>
                </c:pt>
                <c:pt idx="15">
                  <c:v>4863.721106</c:v>
                </c:pt>
                <c:pt idx="16">
                  <c:v>5264.4835079999984</c:v>
                </c:pt>
                <c:pt idx="17">
                  <c:v>5449.9325400000007</c:v>
                </c:pt>
                <c:pt idx="18">
                  <c:v>5061.652419</c:v>
                </c:pt>
                <c:pt idx="19">
                  <c:v>5311.0864160000001</c:v>
                </c:pt>
                <c:pt idx="20">
                  <c:v>5612.0602280000003</c:v>
                </c:pt>
                <c:pt idx="21">
                  <c:v>6187.1518650000007</c:v>
                </c:pt>
                <c:pt idx="22">
                  <c:v>6690.7879409999996</c:v>
                </c:pt>
                <c:pt idx="23">
                  <c:v>6896.6820450000014</c:v>
                </c:pt>
                <c:pt idx="24">
                  <c:v>8053.7245940000003</c:v>
                </c:pt>
                <c:pt idx="25">
                  <c:v>9190.364415</c:v>
                </c:pt>
                <c:pt idx="26">
                  <c:v>10291.23243</c:v>
                </c:pt>
                <c:pt idx="27">
                  <c:v>11133.33964</c:v>
                </c:pt>
                <c:pt idx="28">
                  <c:v>12338.569090000001</c:v>
                </c:pt>
                <c:pt idx="29">
                  <c:v>13644.73783</c:v>
                </c:pt>
                <c:pt idx="30">
                  <c:v>14529.39033</c:v>
                </c:pt>
                <c:pt idx="31">
                  <c:v>15691.31445</c:v>
                </c:pt>
                <c:pt idx="32">
                  <c:v>17227.092700000001</c:v>
                </c:pt>
                <c:pt idx="33">
                  <c:v>19047.7863</c:v>
                </c:pt>
                <c:pt idx="34">
                  <c:v>20152.877990000001</c:v>
                </c:pt>
                <c:pt idx="35">
                  <c:v>20865.855439999999</c:v>
                </c:pt>
                <c:pt idx="36">
                  <c:v>18812.812129999991</c:v>
                </c:pt>
                <c:pt idx="37">
                  <c:v>20874.739239999959</c:v>
                </c:pt>
                <c:pt idx="38">
                  <c:v>22403.852930000001</c:v>
                </c:pt>
                <c:pt idx="39">
                  <c:v>22973.208979999999</c:v>
                </c:pt>
                <c:pt idx="40">
                  <c:v>24649.19558</c:v>
                </c:pt>
                <c:pt idx="41">
                  <c:v>25436.573779999999</c:v>
                </c:pt>
                <c:pt idx="42">
                  <c:v>26766.530490000001</c:v>
                </c:pt>
                <c:pt idx="43">
                  <c:v>28399.156950000001</c:v>
                </c:pt>
                <c:pt idx="44">
                  <c:v>29056.15367</c:v>
                </c:pt>
                <c:pt idx="45">
                  <c:v>30461.515640000001</c:v>
                </c:pt>
                <c:pt idx="46">
                  <c:v>30161.68348</c:v>
                </c:pt>
                <c:pt idx="47">
                  <c:v>29467.365119999999</c:v>
                </c:pt>
                <c:pt idx="48">
                  <c:v>31828.525570000002</c:v>
                </c:pt>
                <c:pt idx="49">
                  <c:v>32225.57186</c:v>
                </c:pt>
                <c:pt idx="50">
                  <c:v>32462.7955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48-46CE-B53E-C82779A0E9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Taiwan (China)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1603.7685469999999</c:v>
                </c:pt>
                <c:pt idx="1">
                  <c:v>1722.5124330000001</c:v>
                </c:pt>
                <c:pt idx="2">
                  <c:v>1836.080835</c:v>
                </c:pt>
                <c:pt idx="3">
                  <c:v>1934.8671710000001</c:v>
                </c:pt>
                <c:pt idx="4">
                  <c:v>2007.4210849999999</c:v>
                </c:pt>
                <c:pt idx="5">
                  <c:v>2048.5605390000001</c:v>
                </c:pt>
                <c:pt idx="6">
                  <c:v>2127.523451</c:v>
                </c:pt>
                <c:pt idx="7">
                  <c:v>2199.9128409999998</c:v>
                </c:pt>
                <c:pt idx="8">
                  <c:v>2308.647567</c:v>
                </c:pt>
                <c:pt idx="9">
                  <c:v>2397.002324</c:v>
                </c:pt>
                <c:pt idx="10">
                  <c:v>2463.0185590000001</c:v>
                </c:pt>
                <c:pt idx="11">
                  <c:v>2572.2202590000002</c:v>
                </c:pt>
                <c:pt idx="12">
                  <c:v>2746.151867</c:v>
                </c:pt>
                <c:pt idx="13">
                  <c:v>2969.174935</c:v>
                </c:pt>
                <c:pt idx="14">
                  <c:v>3208.78973</c:v>
                </c:pt>
                <c:pt idx="15">
                  <c:v>3390.7394479999998</c:v>
                </c:pt>
                <c:pt idx="16">
                  <c:v>3678.5052919999998</c:v>
                </c:pt>
                <c:pt idx="17">
                  <c:v>3945.5952309999998</c:v>
                </c:pt>
                <c:pt idx="18">
                  <c:v>4153.3849389999996</c:v>
                </c:pt>
                <c:pt idx="19">
                  <c:v>4465.3556410000001</c:v>
                </c:pt>
                <c:pt idx="20">
                  <c:v>4941.4579909999966</c:v>
                </c:pt>
                <c:pt idx="21">
                  <c:v>5501.3296829999999</c:v>
                </c:pt>
                <c:pt idx="22">
                  <c:v>6093.7986840000003</c:v>
                </c:pt>
                <c:pt idx="23">
                  <c:v>6137.3306150000008</c:v>
                </c:pt>
                <c:pt idx="24">
                  <c:v>6288.8496130000003</c:v>
                </c:pt>
                <c:pt idx="25">
                  <c:v>7094.4997429999976</c:v>
                </c:pt>
                <c:pt idx="26">
                  <c:v>7711.6293500000002</c:v>
                </c:pt>
                <c:pt idx="27">
                  <c:v>8626.2898590000004</c:v>
                </c:pt>
                <c:pt idx="28">
                  <c:v>9184.8314470000005</c:v>
                </c:pt>
                <c:pt idx="29">
                  <c:v>9697.1571639999911</c:v>
                </c:pt>
                <c:pt idx="30">
                  <c:v>10132.34945</c:v>
                </c:pt>
                <c:pt idx="31">
                  <c:v>10393.4252</c:v>
                </c:pt>
                <c:pt idx="32">
                  <c:v>11152.90502</c:v>
                </c:pt>
                <c:pt idx="33">
                  <c:v>12154.58122</c:v>
                </c:pt>
                <c:pt idx="34">
                  <c:v>12163.71442</c:v>
                </c:pt>
                <c:pt idx="35">
                  <c:v>13960.62989</c:v>
                </c:pt>
                <c:pt idx="36">
                  <c:v>15977.21441</c:v>
                </c:pt>
                <c:pt idx="37">
                  <c:v>16811.697080000009</c:v>
                </c:pt>
                <c:pt idx="38">
                  <c:v>18153.591980000001</c:v>
                </c:pt>
                <c:pt idx="39">
                  <c:v>19879.303019999999</c:v>
                </c:pt>
                <c:pt idx="40">
                  <c:v>20994.880929999999</c:v>
                </c:pt>
                <c:pt idx="41">
                  <c:v>22279.807280000001</c:v>
                </c:pt>
                <c:pt idx="42">
                  <c:v>23372.559379999959</c:v>
                </c:pt>
                <c:pt idx="43">
                  <c:v>24183.44051</c:v>
                </c:pt>
                <c:pt idx="44">
                  <c:v>25449.431939999991</c:v>
                </c:pt>
                <c:pt idx="45">
                  <c:v>26952.901860000009</c:v>
                </c:pt>
                <c:pt idx="46">
                  <c:v>28376.628519999991</c:v>
                </c:pt>
                <c:pt idx="47">
                  <c:v>29424.544979999999</c:v>
                </c:pt>
                <c:pt idx="48">
                  <c:v>30360.987779999999</c:v>
                </c:pt>
                <c:pt idx="49">
                  <c:v>31937.08352</c:v>
                </c:pt>
                <c:pt idx="50">
                  <c:v>30691.45873170191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48-46CE-B53E-C82779A0E9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Botswana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1001.868418</c:v>
                </c:pt>
                <c:pt idx="1">
                  <c:v>1192.1710439999999</c:v>
                </c:pt>
                <c:pt idx="2">
                  <c:v>1285.486048</c:v>
                </c:pt>
                <c:pt idx="3">
                  <c:v>1375.877976</c:v>
                </c:pt>
                <c:pt idx="4">
                  <c:v>1497.7260779999999</c:v>
                </c:pt>
                <c:pt idx="5">
                  <c:v>1632.826777</c:v>
                </c:pt>
                <c:pt idx="6">
                  <c:v>1763.348669</c:v>
                </c:pt>
                <c:pt idx="7">
                  <c:v>1919.593335</c:v>
                </c:pt>
                <c:pt idx="8">
                  <c:v>2072.916076</c:v>
                </c:pt>
                <c:pt idx="9">
                  <c:v>2285.4402460000001</c:v>
                </c:pt>
                <c:pt idx="10">
                  <c:v>2358.209069</c:v>
                </c:pt>
                <c:pt idx="11">
                  <c:v>2665.8864520000002</c:v>
                </c:pt>
                <c:pt idx="12">
                  <c:v>3229.8425470000002</c:v>
                </c:pt>
                <c:pt idx="13">
                  <c:v>3631.6445800000001</c:v>
                </c:pt>
                <c:pt idx="14">
                  <c:v>3912.8655709999998</c:v>
                </c:pt>
                <c:pt idx="15">
                  <c:v>4190.633006</c:v>
                </c:pt>
                <c:pt idx="16">
                  <c:v>4496.5210859999997</c:v>
                </c:pt>
                <c:pt idx="17">
                  <c:v>5580.6342729999997</c:v>
                </c:pt>
                <c:pt idx="18">
                  <c:v>5893.0210520000001</c:v>
                </c:pt>
                <c:pt idx="19">
                  <c:v>6166.109993</c:v>
                </c:pt>
                <c:pt idx="20">
                  <c:v>6231.9631360000003</c:v>
                </c:pt>
                <c:pt idx="21">
                  <c:v>6251.4030519999988</c:v>
                </c:pt>
                <c:pt idx="22">
                  <c:v>6334.7441040000003</c:v>
                </c:pt>
                <c:pt idx="23">
                  <c:v>6771.3810409999996</c:v>
                </c:pt>
                <c:pt idx="24">
                  <c:v>7572.1259360000004</c:v>
                </c:pt>
                <c:pt idx="25">
                  <c:v>7934.3147270000009</c:v>
                </c:pt>
                <c:pt idx="26">
                  <c:v>8067.3246350000009</c:v>
                </c:pt>
                <c:pt idx="27">
                  <c:v>8721.6496150000003</c:v>
                </c:pt>
                <c:pt idx="28">
                  <c:v>9227.975461</c:v>
                </c:pt>
                <c:pt idx="29">
                  <c:v>9052.9646620000003</c:v>
                </c:pt>
                <c:pt idx="30">
                  <c:v>10522.648520000001</c:v>
                </c:pt>
                <c:pt idx="31">
                  <c:v>10265.903200000001</c:v>
                </c:pt>
                <c:pt idx="32">
                  <c:v>10618.045029999999</c:v>
                </c:pt>
                <c:pt idx="33">
                  <c:v>11921.730079999999</c:v>
                </c:pt>
                <c:pt idx="34">
                  <c:v>12124.904630000001</c:v>
                </c:pt>
                <c:pt idx="35">
                  <c:v>12353.99107</c:v>
                </c:pt>
                <c:pt idx="36">
                  <c:v>12217.88285</c:v>
                </c:pt>
                <c:pt idx="37">
                  <c:v>11056.12672</c:v>
                </c:pt>
                <c:pt idx="38">
                  <c:v>12107.160190000001</c:v>
                </c:pt>
                <c:pt idx="39">
                  <c:v>13376.300380000001</c:v>
                </c:pt>
                <c:pt idx="40">
                  <c:v>13391.83779</c:v>
                </c:pt>
                <c:pt idx="41">
                  <c:v>13302.291429999999</c:v>
                </c:pt>
                <c:pt idx="42">
                  <c:v>15195.99712</c:v>
                </c:pt>
                <c:pt idx="43">
                  <c:v>14861.68518</c:v>
                </c:pt>
                <c:pt idx="44">
                  <c:v>15114.33383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48-46CE-B53E-C82779A0E9A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Thailand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939.36925459999929</c:v>
                </c:pt>
                <c:pt idx="1">
                  <c:v>1009.101768</c:v>
                </c:pt>
                <c:pt idx="2">
                  <c:v>1085.753494</c:v>
                </c:pt>
                <c:pt idx="3">
                  <c:v>1119.4798679999999</c:v>
                </c:pt>
                <c:pt idx="4">
                  <c:v>1149.203002</c:v>
                </c:pt>
                <c:pt idx="5">
                  <c:v>1193.0542210000001</c:v>
                </c:pt>
                <c:pt idx="6">
                  <c:v>1253.345945</c:v>
                </c:pt>
                <c:pt idx="7">
                  <c:v>1356.738231</c:v>
                </c:pt>
                <c:pt idx="8">
                  <c:v>1543.0983659999999</c:v>
                </c:pt>
                <c:pt idx="9">
                  <c:v>1537.475312</c:v>
                </c:pt>
                <c:pt idx="10">
                  <c:v>1600.743741</c:v>
                </c:pt>
                <c:pt idx="11">
                  <c:v>1720.605642</c:v>
                </c:pt>
                <c:pt idx="12">
                  <c:v>2252.7153229999999</c:v>
                </c:pt>
                <c:pt idx="13">
                  <c:v>2299.8940389999998</c:v>
                </c:pt>
                <c:pt idx="14">
                  <c:v>2331.2256990000001</c:v>
                </c:pt>
                <c:pt idx="15">
                  <c:v>2475.7803399999998</c:v>
                </c:pt>
                <c:pt idx="16">
                  <c:v>2507.0365390000002</c:v>
                </c:pt>
                <c:pt idx="17">
                  <c:v>2566.6780060000001</c:v>
                </c:pt>
                <c:pt idx="18">
                  <c:v>2722.0366730000001</c:v>
                </c:pt>
                <c:pt idx="19">
                  <c:v>2952.340048</c:v>
                </c:pt>
                <c:pt idx="20">
                  <c:v>3176.2898030000001</c:v>
                </c:pt>
                <c:pt idx="21">
                  <c:v>3283.800475</c:v>
                </c:pt>
                <c:pt idx="22">
                  <c:v>3368.7499769999999</c:v>
                </c:pt>
                <c:pt idx="23">
                  <c:v>3494.1454990000002</c:v>
                </c:pt>
                <c:pt idx="24">
                  <c:v>3555.3432830000002</c:v>
                </c:pt>
                <c:pt idx="25">
                  <c:v>3682.1371340000001</c:v>
                </c:pt>
                <c:pt idx="26">
                  <c:v>3813.470765</c:v>
                </c:pt>
                <c:pt idx="27">
                  <c:v>3870.8107129999999</c:v>
                </c:pt>
                <c:pt idx="28">
                  <c:v>3865.43352</c:v>
                </c:pt>
                <c:pt idx="29">
                  <c:v>4135.5078100000001</c:v>
                </c:pt>
                <c:pt idx="30">
                  <c:v>4540.1187559999998</c:v>
                </c:pt>
                <c:pt idx="31">
                  <c:v>4896.737924</c:v>
                </c:pt>
                <c:pt idx="32">
                  <c:v>5340.5771599999998</c:v>
                </c:pt>
                <c:pt idx="33">
                  <c:v>5627.9548650000006</c:v>
                </c:pt>
                <c:pt idx="34">
                  <c:v>6186.4057109999994</c:v>
                </c:pt>
                <c:pt idx="35">
                  <c:v>6669.2553620000008</c:v>
                </c:pt>
                <c:pt idx="36">
                  <c:v>7207.4345539999986</c:v>
                </c:pt>
                <c:pt idx="37">
                  <c:v>8116.5243800000007</c:v>
                </c:pt>
                <c:pt idx="38">
                  <c:v>8879.3518939999867</c:v>
                </c:pt>
                <c:pt idx="39">
                  <c:v>8033.4659110000002</c:v>
                </c:pt>
                <c:pt idx="40">
                  <c:v>6685.1345090000004</c:v>
                </c:pt>
                <c:pt idx="41">
                  <c:v>6794.6812120000004</c:v>
                </c:pt>
                <c:pt idx="42">
                  <c:v>6924.6016550000004</c:v>
                </c:pt>
                <c:pt idx="43">
                  <c:v>7084.5957939999998</c:v>
                </c:pt>
                <c:pt idx="44">
                  <c:v>7495.9536800000014</c:v>
                </c:pt>
                <c:pt idx="45">
                  <c:v>8194.6641089999994</c:v>
                </c:pt>
                <c:pt idx="46">
                  <c:v>8747.4083599999922</c:v>
                </c:pt>
                <c:pt idx="47">
                  <c:v>9463.9693989999923</c:v>
                </c:pt>
                <c:pt idx="48">
                  <c:v>9975.5534939999925</c:v>
                </c:pt>
                <c:pt idx="49">
                  <c:v>10672.17885</c:v>
                </c:pt>
                <c:pt idx="50">
                  <c:v>11341.12336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48-46CE-B53E-C82779A0E9A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Brazil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Sheet1!$G$2:$G$52</c:f>
              <c:numCache>
                <c:formatCode>General</c:formatCode>
                <c:ptCount val="51"/>
                <c:pt idx="0">
                  <c:v>1596.1519430000001</c:v>
                </c:pt>
                <c:pt idx="1">
                  <c:v>1673.279558</c:v>
                </c:pt>
                <c:pt idx="2">
                  <c:v>1692.3841179999999</c:v>
                </c:pt>
                <c:pt idx="3">
                  <c:v>1785.090811</c:v>
                </c:pt>
                <c:pt idx="4">
                  <c:v>1904.31014</c:v>
                </c:pt>
                <c:pt idx="5">
                  <c:v>1903.283195</c:v>
                </c:pt>
                <c:pt idx="6">
                  <c:v>1971.8406890000001</c:v>
                </c:pt>
                <c:pt idx="7">
                  <c:v>2110.212145</c:v>
                </c:pt>
                <c:pt idx="8">
                  <c:v>2185.1612049999999</c:v>
                </c:pt>
                <c:pt idx="9">
                  <c:v>2349.8189379999999</c:v>
                </c:pt>
                <c:pt idx="10">
                  <c:v>2503.6383989999999</c:v>
                </c:pt>
                <c:pt idx="11">
                  <c:v>2610.370433</c:v>
                </c:pt>
                <c:pt idx="12">
                  <c:v>2573.7772559999999</c:v>
                </c:pt>
                <c:pt idx="13">
                  <c:v>2589.464434</c:v>
                </c:pt>
                <c:pt idx="14">
                  <c:v>2569.903554</c:v>
                </c:pt>
                <c:pt idx="15">
                  <c:v>2685.3840439999999</c:v>
                </c:pt>
                <c:pt idx="16">
                  <c:v>2786.5307120000002</c:v>
                </c:pt>
                <c:pt idx="17">
                  <c:v>2956.3889049999998</c:v>
                </c:pt>
                <c:pt idx="18">
                  <c:v>3014.817446</c:v>
                </c:pt>
                <c:pt idx="19">
                  <c:v>3328.0943160000002</c:v>
                </c:pt>
                <c:pt idx="20">
                  <c:v>3643.002583</c:v>
                </c:pt>
                <c:pt idx="21">
                  <c:v>3984.086894</c:v>
                </c:pt>
                <c:pt idx="22">
                  <c:v>4418.3913759999996</c:v>
                </c:pt>
                <c:pt idx="23">
                  <c:v>4694.1642940000002</c:v>
                </c:pt>
                <c:pt idx="24">
                  <c:v>4778.858843</c:v>
                </c:pt>
                <c:pt idx="25">
                  <c:v>5075.870422</c:v>
                </c:pt>
                <c:pt idx="26">
                  <c:v>5073.6116620000003</c:v>
                </c:pt>
                <c:pt idx="27">
                  <c:v>5159.1465320000007</c:v>
                </c:pt>
                <c:pt idx="28">
                  <c:v>5388.2001300000002</c:v>
                </c:pt>
                <c:pt idx="29">
                  <c:v>5246.2175239999997</c:v>
                </c:pt>
                <c:pt idx="30">
                  <c:v>5335.6849329999995</c:v>
                </c:pt>
                <c:pt idx="31">
                  <c:v>5347.4852279999996</c:v>
                </c:pt>
                <c:pt idx="32">
                  <c:v>5163.3603620000004</c:v>
                </c:pt>
                <c:pt idx="33">
                  <c:v>5222.9647430000005</c:v>
                </c:pt>
                <c:pt idx="34">
                  <c:v>5368.8046560000003</c:v>
                </c:pt>
                <c:pt idx="35">
                  <c:v>6046.4167950000001</c:v>
                </c:pt>
                <c:pt idx="36">
                  <c:v>6119.5462740000003</c:v>
                </c:pt>
                <c:pt idx="37">
                  <c:v>6032.1837919999989</c:v>
                </c:pt>
                <c:pt idx="38">
                  <c:v>6088.1477139999997</c:v>
                </c:pt>
                <c:pt idx="39">
                  <c:v>5878.6096390000002</c:v>
                </c:pt>
                <c:pt idx="40">
                  <c:v>6147.9768250000006</c:v>
                </c:pt>
                <c:pt idx="41">
                  <c:v>6228.7543700000006</c:v>
                </c:pt>
                <c:pt idx="42">
                  <c:v>6620.7380839999996</c:v>
                </c:pt>
                <c:pt idx="43">
                  <c:v>7369.104061</c:v>
                </c:pt>
                <c:pt idx="44">
                  <c:v>8462.6859499999919</c:v>
                </c:pt>
                <c:pt idx="45">
                  <c:v>10024.053680000001</c:v>
                </c:pt>
                <c:pt idx="46">
                  <c:v>9544.1141289999996</c:v>
                </c:pt>
                <c:pt idx="47">
                  <c:v>9029.5766429999985</c:v>
                </c:pt>
                <c:pt idx="48">
                  <c:v>8585.3906599999918</c:v>
                </c:pt>
                <c:pt idx="49">
                  <c:v>8576.1336312402691</c:v>
                </c:pt>
                <c:pt idx="50">
                  <c:v>8400.2853669500073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48-46CE-B53E-C82779A0E9AE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Morocco</c:v>
                </c:pt>
              </c:strCache>
            </c:strRef>
          </c:tx>
          <c:spPr>
            <a:ln w="38100" cap="rnd">
              <a:solidFill>
                <a:srgbClr val="CC3399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Sheet1!$H$2:$H$52</c:f>
              <c:numCache>
                <c:formatCode>General</c:formatCode>
                <c:ptCount val="51"/>
                <c:pt idx="0">
                  <c:v>1269.3036460000001</c:v>
                </c:pt>
                <c:pt idx="1">
                  <c:v>1261.552553</c:v>
                </c:pt>
                <c:pt idx="2">
                  <c:v>1571.9355949999999</c:v>
                </c:pt>
                <c:pt idx="3">
                  <c:v>1755.62698</c:v>
                </c:pt>
                <c:pt idx="4">
                  <c:v>2004.203141</c:v>
                </c:pt>
                <c:pt idx="5">
                  <c:v>2079.3671650000001</c:v>
                </c:pt>
                <c:pt idx="6">
                  <c:v>1998.20983</c:v>
                </c:pt>
                <c:pt idx="7">
                  <c:v>1882.104632</c:v>
                </c:pt>
                <c:pt idx="8">
                  <c:v>1894.9283889999999</c:v>
                </c:pt>
                <c:pt idx="9">
                  <c:v>1972.179443</c:v>
                </c:pt>
                <c:pt idx="10">
                  <c:v>2145.0101970000001</c:v>
                </c:pt>
                <c:pt idx="11">
                  <c:v>1996.15461</c:v>
                </c:pt>
                <c:pt idx="12">
                  <c:v>2086.952135</c:v>
                </c:pt>
                <c:pt idx="13">
                  <c:v>2092.012217</c:v>
                </c:pt>
                <c:pt idx="14">
                  <c:v>2107.3352559999998</c:v>
                </c:pt>
                <c:pt idx="15">
                  <c:v>2221.6011530000001</c:v>
                </c:pt>
                <c:pt idx="16">
                  <c:v>2298.0211869999998</c:v>
                </c:pt>
                <c:pt idx="17">
                  <c:v>2488.5742570000002</c:v>
                </c:pt>
                <c:pt idx="18">
                  <c:v>2511.5716389999998</c:v>
                </c:pt>
                <c:pt idx="19">
                  <c:v>2601.9596499999998</c:v>
                </c:pt>
                <c:pt idx="20">
                  <c:v>2694.5937530000001</c:v>
                </c:pt>
                <c:pt idx="21">
                  <c:v>2656.6739910000001</c:v>
                </c:pt>
                <c:pt idx="22">
                  <c:v>2638.0312600000002</c:v>
                </c:pt>
                <c:pt idx="23">
                  <c:v>2887.0618789999999</c:v>
                </c:pt>
                <c:pt idx="24">
                  <c:v>3018.3377420000002</c:v>
                </c:pt>
                <c:pt idx="25">
                  <c:v>3198.4852879999999</c:v>
                </c:pt>
                <c:pt idx="26">
                  <c:v>3436.2271329999999</c:v>
                </c:pt>
                <c:pt idx="27">
                  <c:v>3714.2783770000001</c:v>
                </c:pt>
                <c:pt idx="28">
                  <c:v>3738.62817</c:v>
                </c:pt>
                <c:pt idx="29">
                  <c:v>4081.0831349999999</c:v>
                </c:pt>
                <c:pt idx="30">
                  <c:v>4086.8163439999998</c:v>
                </c:pt>
                <c:pt idx="31">
                  <c:v>4082.7918669999999</c:v>
                </c:pt>
                <c:pt idx="32">
                  <c:v>4473.2284540000001</c:v>
                </c:pt>
                <c:pt idx="33">
                  <c:v>4420.556971</c:v>
                </c:pt>
                <c:pt idx="34">
                  <c:v>4402.5735359999999</c:v>
                </c:pt>
                <c:pt idx="35">
                  <c:v>4853.9067879999984</c:v>
                </c:pt>
                <c:pt idx="36">
                  <c:v>4724.9147279999997</c:v>
                </c:pt>
                <c:pt idx="37">
                  <c:v>5453.0788979999961</c:v>
                </c:pt>
                <c:pt idx="38">
                  <c:v>4996.696747</c:v>
                </c:pt>
                <c:pt idx="39">
                  <c:v>4972.9035809999996</c:v>
                </c:pt>
                <c:pt idx="40">
                  <c:v>4706.4939079999986</c:v>
                </c:pt>
                <c:pt idx="41">
                  <c:v>4483.0353179999966</c:v>
                </c:pt>
                <c:pt idx="42">
                  <c:v>4537.8416209999996</c:v>
                </c:pt>
                <c:pt idx="43">
                  <c:v>4433.2292820000002</c:v>
                </c:pt>
                <c:pt idx="44">
                  <c:v>4553.209167</c:v>
                </c:pt>
                <c:pt idx="45">
                  <c:v>4498.048041</c:v>
                </c:pt>
                <c:pt idx="46">
                  <c:v>4422.8322020000014</c:v>
                </c:pt>
                <c:pt idx="47">
                  <c:v>4816.0837199999996</c:v>
                </c:pt>
                <c:pt idx="48">
                  <c:v>5108.6986880000004</c:v>
                </c:pt>
                <c:pt idx="49">
                  <c:v>5777.3105350000014</c:v>
                </c:pt>
                <c:pt idx="50">
                  <c:v>6094.9813690000001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348-46CE-B53E-C82779A0E9AE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Rwanda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Sheet1!$I$2:$I$52</c:f>
              <c:numCache>
                <c:formatCode>General</c:formatCode>
                <c:ptCount val="51"/>
                <c:pt idx="0">
                  <c:v>1032.6298280000001</c:v>
                </c:pt>
                <c:pt idx="1">
                  <c:v>1142.8550889999999</c:v>
                </c:pt>
                <c:pt idx="2">
                  <c:v>1067.956764</c:v>
                </c:pt>
                <c:pt idx="3">
                  <c:v>1197.8849</c:v>
                </c:pt>
                <c:pt idx="4">
                  <c:v>1270.034388</c:v>
                </c:pt>
                <c:pt idx="5">
                  <c:v>1356.145405</c:v>
                </c:pt>
                <c:pt idx="6">
                  <c:v>1448.99963</c:v>
                </c:pt>
                <c:pt idx="7">
                  <c:v>1520.902871</c:v>
                </c:pt>
                <c:pt idx="8">
                  <c:v>1582.892509</c:v>
                </c:pt>
                <c:pt idx="9">
                  <c:v>1636.72721</c:v>
                </c:pt>
                <c:pt idx="10">
                  <c:v>1710.3799349999999</c:v>
                </c:pt>
                <c:pt idx="11">
                  <c:v>1770.2432329999999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48-46CE-B53E-C82779A0E9AE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Rwanda (8% per cap growth)</c:v>
                </c:pt>
              </c:strCache>
            </c:strRef>
          </c:tx>
          <c:spPr>
            <a:ln w="571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Base year</c:v>
                </c:pt>
                <c:pt idx="1">
                  <c:v>+1</c:v>
                </c:pt>
                <c:pt idx="2">
                  <c:v>+2</c:v>
                </c:pt>
                <c:pt idx="3">
                  <c:v>+3</c:v>
                </c:pt>
                <c:pt idx="4">
                  <c:v>+4</c:v>
                </c:pt>
                <c:pt idx="5">
                  <c:v>+5</c:v>
                </c:pt>
                <c:pt idx="6">
                  <c:v>+6</c:v>
                </c:pt>
                <c:pt idx="7">
                  <c:v>+7</c:v>
                </c:pt>
                <c:pt idx="8">
                  <c:v>+8</c:v>
                </c:pt>
                <c:pt idx="9">
                  <c:v>+9</c:v>
                </c:pt>
                <c:pt idx="10">
                  <c:v>+10</c:v>
                </c:pt>
                <c:pt idx="11">
                  <c:v>+11</c:v>
                </c:pt>
                <c:pt idx="12">
                  <c:v>+12</c:v>
                </c:pt>
                <c:pt idx="13">
                  <c:v>+13</c:v>
                </c:pt>
                <c:pt idx="14">
                  <c:v>+14</c:v>
                </c:pt>
                <c:pt idx="15">
                  <c:v>+15</c:v>
                </c:pt>
                <c:pt idx="16">
                  <c:v>+16</c:v>
                </c:pt>
                <c:pt idx="17">
                  <c:v>+17</c:v>
                </c:pt>
                <c:pt idx="18">
                  <c:v>+18</c:v>
                </c:pt>
                <c:pt idx="19">
                  <c:v>+19</c:v>
                </c:pt>
                <c:pt idx="20">
                  <c:v>+20</c:v>
                </c:pt>
                <c:pt idx="21">
                  <c:v>+21</c:v>
                </c:pt>
                <c:pt idx="22">
                  <c:v>+22</c:v>
                </c:pt>
                <c:pt idx="23">
                  <c:v>+23</c:v>
                </c:pt>
                <c:pt idx="24">
                  <c:v>+24</c:v>
                </c:pt>
                <c:pt idx="25">
                  <c:v>+25</c:v>
                </c:pt>
                <c:pt idx="26">
                  <c:v>+26</c:v>
                </c:pt>
                <c:pt idx="27">
                  <c:v>+27</c:v>
                </c:pt>
                <c:pt idx="28">
                  <c:v>+28</c:v>
                </c:pt>
                <c:pt idx="29">
                  <c:v>+29</c:v>
                </c:pt>
                <c:pt idx="30">
                  <c:v>+30</c:v>
                </c:pt>
                <c:pt idx="31">
                  <c:v>+31</c:v>
                </c:pt>
                <c:pt idx="32">
                  <c:v>+32</c:v>
                </c:pt>
                <c:pt idx="33">
                  <c:v>+33</c:v>
                </c:pt>
                <c:pt idx="34">
                  <c:v>+34</c:v>
                </c:pt>
                <c:pt idx="35">
                  <c:v>+35</c:v>
                </c:pt>
                <c:pt idx="36">
                  <c:v>+36</c:v>
                </c:pt>
                <c:pt idx="37">
                  <c:v>+37</c:v>
                </c:pt>
                <c:pt idx="38">
                  <c:v>+38</c:v>
                </c:pt>
                <c:pt idx="39">
                  <c:v>+39</c:v>
                </c:pt>
                <c:pt idx="40">
                  <c:v>+40</c:v>
                </c:pt>
                <c:pt idx="41">
                  <c:v>+41</c:v>
                </c:pt>
                <c:pt idx="42">
                  <c:v>+42</c:v>
                </c:pt>
                <c:pt idx="43">
                  <c:v>+43</c:v>
                </c:pt>
                <c:pt idx="44">
                  <c:v>+44</c:v>
                </c:pt>
                <c:pt idx="45">
                  <c:v>+45</c:v>
                </c:pt>
                <c:pt idx="46">
                  <c:v>+46</c:v>
                </c:pt>
                <c:pt idx="47">
                  <c:v>+47</c:v>
                </c:pt>
                <c:pt idx="48">
                  <c:v>+48</c:v>
                </c:pt>
                <c:pt idx="49">
                  <c:v>+49</c:v>
                </c:pt>
                <c:pt idx="50">
                  <c:v>+50</c:v>
                </c:pt>
              </c:strCache>
            </c:strRef>
          </c:cat>
          <c:val>
            <c:numRef>
              <c:f>Sheet1!$J$2:$J$52</c:f>
              <c:numCache>
                <c:formatCode>General</c:formatCode>
                <c:ptCount val="51"/>
                <c:pt idx="11">
                  <c:v>1770.2432329999999</c:v>
                </c:pt>
                <c:pt idx="12">
                  <c:v>1903.011475475</c:v>
                </c:pt>
                <c:pt idx="13">
                  <c:v>2045.7373361356249</c:v>
                </c:pt>
                <c:pt idx="14">
                  <c:v>2199.1676363457959</c:v>
                </c:pt>
                <c:pt idx="15">
                  <c:v>2364.1052090717312</c:v>
                </c:pt>
                <c:pt idx="16">
                  <c:v>2541.4130997521111</c:v>
                </c:pt>
                <c:pt idx="17">
                  <c:v>2732.0190822335198</c:v>
                </c:pt>
                <c:pt idx="18">
                  <c:v>2936.9205134010331</c:v>
                </c:pt>
                <c:pt idx="19">
                  <c:v>3157.18955190611</c:v>
                </c:pt>
                <c:pt idx="20">
                  <c:v>3393.97876829907</c:v>
                </c:pt>
                <c:pt idx="21">
                  <c:v>3648.5271759215002</c:v>
                </c:pt>
                <c:pt idx="22">
                  <c:v>3922.166714115609</c:v>
                </c:pt>
                <c:pt idx="23">
                  <c:v>4216.3292176742816</c:v>
                </c:pt>
                <c:pt idx="24">
                  <c:v>4532.5539089998529</c:v>
                </c:pt>
                <c:pt idx="25">
                  <c:v>4872.4954521748396</c:v>
                </c:pt>
                <c:pt idx="26">
                  <c:v>5237.9326110879547</c:v>
                </c:pt>
                <c:pt idx="27">
                  <c:v>5630.7775569195474</c:v>
                </c:pt>
                <c:pt idx="28">
                  <c:v>6053.0858736885184</c:v>
                </c:pt>
                <c:pt idx="29">
                  <c:v>6507.0673142151563</c:v>
                </c:pt>
                <c:pt idx="30">
                  <c:v>6995.0973627812928</c:v>
                </c:pt>
                <c:pt idx="31">
                  <c:v>7519.7296649898899</c:v>
                </c:pt>
                <c:pt idx="32">
                  <c:v>8083.7093898641306</c:v>
                </c:pt>
                <c:pt idx="33">
                  <c:v>8689.9875941039336</c:v>
                </c:pt>
                <c:pt idx="34">
                  <c:v>9341.736663661728</c:v>
                </c:pt>
                <c:pt idx="35">
                  <c:v>10042.366913436361</c:v>
                </c:pt>
                <c:pt idx="36">
                  <c:v>10795.544431944099</c:v>
                </c:pt>
                <c:pt idx="37">
                  <c:v>11605.210264339899</c:v>
                </c:pt>
                <c:pt idx="38">
                  <c:v>12475.601034165389</c:v>
                </c:pt>
                <c:pt idx="39">
                  <c:v>13411.27111172779</c:v>
                </c:pt>
                <c:pt idx="40">
                  <c:v>14417.11644510738</c:v>
                </c:pt>
                <c:pt idx="41">
                  <c:v>15498.40017849043</c:v>
                </c:pt>
                <c:pt idx="42">
                  <c:v>16660.78019187722</c:v>
                </c:pt>
                <c:pt idx="43">
                  <c:v>17910.338706268001</c:v>
                </c:pt>
                <c:pt idx="44">
                  <c:v>19253.6141092381</c:v>
                </c:pt>
                <c:pt idx="45">
                  <c:v>20697.63516743093</c:v>
                </c:pt>
                <c:pt idx="46">
                  <c:v>22249.957804988298</c:v>
                </c:pt>
                <c:pt idx="47">
                  <c:v>23918.704640362401</c:v>
                </c:pt>
                <c:pt idx="48">
                  <c:v>25712.607488389582</c:v>
                </c:pt>
                <c:pt idx="49">
                  <c:v>27641.0530500188</c:v>
                </c:pt>
                <c:pt idx="50">
                  <c:v>29714.132028770211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348-46CE-B53E-C82779A0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705056"/>
        <c:axId val="629702336"/>
      </c:lineChart>
      <c:catAx>
        <c:axId val="62970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702336"/>
        <c:crosses val="autoZero"/>
        <c:auto val="1"/>
        <c:lblAlgn val="ctr"/>
        <c:lblOffset val="100"/>
        <c:noMultiLvlLbl val="0"/>
      </c:catAx>
      <c:valAx>
        <c:axId val="62970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GDP per capita (US$, 2010 PPP)</a:t>
                </a:r>
              </a:p>
            </c:rich>
          </c:tx>
          <c:layout>
            <c:manualLayout>
              <c:xMode val="edge"/>
              <c:yMode val="edge"/>
              <c:x val="7.2932995906552804E-3"/>
              <c:y val="0.194215007997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70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85566493513247999"/>
          <c:y val="1.47417782871541E-3"/>
          <c:w val="0.13140089837763599"/>
          <c:h val="0.935760360595261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46DF00-0A05-4B05-B2B2-BA4CB6355EB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58FCD-A6DC-4CD9-B344-1D3B5A1CB78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PRSP 1 (2002 – 2006)</a:t>
          </a:r>
        </a:p>
      </dgm:t>
    </dgm:pt>
    <dgm:pt modelId="{D8DDBE15-E358-4A11-A360-94C1B727575B}" type="parTrans" cxnId="{36A7BEEE-6953-4577-8AA2-15666DDA551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AC9546C-BCCD-42E0-9181-698BA3022553}" type="sibTrans" cxnId="{36A7BEEE-6953-4577-8AA2-15666DDA551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25A3FC4-093A-48DD-9002-0C68F1AE301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Recovery from post conflict situation;</a:t>
          </a:r>
        </a:p>
      </dgm:t>
    </dgm:pt>
    <dgm:pt modelId="{26D8F1B9-A3A1-4694-B5F8-5177BA6614C1}" type="parTrans" cxnId="{714FC5D4-5C05-4758-B585-382ECA860F6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E89E23A-0952-494C-B70D-CB36350EBC93}" type="sibTrans" cxnId="{714FC5D4-5C05-4758-B585-382ECA860F6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A311723-F35F-4476-8CA7-1309222F34AF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Major gains in social sectors e.g. health and education;</a:t>
          </a:r>
        </a:p>
      </dgm:t>
    </dgm:pt>
    <dgm:pt modelId="{8A075C21-5417-4904-B0F2-FD35AD26820B}" type="parTrans" cxnId="{FB09D3B0-7691-48B9-BF71-3E4F6DCA186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3A09878-34C1-491B-8422-48C051F85331}" type="sibTrans" cxnId="{FB09D3B0-7691-48B9-BF71-3E4F6DCA186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BDB66FA-9F24-4352-BF6B-AC78B7095F7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EDPRS 1 (2008 – 2012)</a:t>
          </a:r>
        </a:p>
      </dgm:t>
    </dgm:pt>
    <dgm:pt modelId="{51D79CBC-3690-4987-A1AD-565474A26AAE}" type="parTrans" cxnId="{EE5A15FA-5C1B-4FAC-A49F-BCF0EC2AE3A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7C8CF4C-E695-4F3B-B8C7-21BC36D77686}" type="sibTrans" cxnId="{EE5A15FA-5C1B-4FAC-A49F-BCF0EC2AE3A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868FBF3-3B46-4E3E-8EF6-B1660672428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 Preparation for take off;</a:t>
          </a:r>
        </a:p>
      </dgm:t>
    </dgm:pt>
    <dgm:pt modelId="{BA4B4CCF-51E9-483E-A313-D99023649103}" type="parTrans" cxnId="{56D07761-06C7-4098-9600-9522E48DB65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4B1FD96-EE63-4450-9EE5-5881D3B70573}" type="sibTrans" cxnId="{56D07761-06C7-4098-9600-9522E48DB65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2AD9C45-C551-4D4B-B663-09B664CD60E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Poverty reduced  by 3% points (60% to 57%).</a:t>
          </a:r>
        </a:p>
      </dgm:t>
    </dgm:pt>
    <dgm:pt modelId="{1E48721D-68CD-40F7-948E-567822D1176F}" type="parTrans" cxnId="{6287EC8E-46A1-41C8-B120-2F460B96ED7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9FF601A-8C58-40AA-9328-570ACB1AD996}" type="sibTrans" cxnId="{6287EC8E-46A1-41C8-B120-2F460B96ED7D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8316814-A52E-4169-BACA-92594F7F5061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bg1"/>
            </a:solidFill>
          </a:endParaRPr>
        </a:p>
      </dgm:t>
    </dgm:pt>
    <dgm:pt modelId="{BAE4E29D-CB13-4FCB-A63D-CBDF99EA87FA}" type="parTrans" cxnId="{670EE454-1A4E-43D6-938F-8BEC922F3A0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169EBBF-4EF7-4CED-9FDE-BC7C5C1206D0}" type="sibTrans" cxnId="{670EE454-1A4E-43D6-938F-8BEC922F3A0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2ED8258-21D6-4EDA-8D88-3F68422B7E3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High poverty reduction (12% points);</a:t>
          </a:r>
        </a:p>
      </dgm:t>
    </dgm:pt>
    <dgm:pt modelId="{7903CFC4-A32D-4546-9143-D364E1506056}" type="parTrans" cxnId="{4E75080F-7A3B-4B32-BE48-BD153C5C936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8879743-5F2E-41A7-9660-F9FF1AF6E290}" type="sibTrans" cxnId="{4E75080F-7A3B-4B32-BE48-BD153C5C936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0F7E1DD-EE9F-487D-87B0-538EB17CEB2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High growth  (average 8.2%);</a:t>
          </a:r>
        </a:p>
      </dgm:t>
    </dgm:pt>
    <dgm:pt modelId="{3A947576-0D1C-463F-B79B-FC4B27A07C3F}" type="parTrans" cxnId="{B95D139B-13F3-4292-B99A-0F467C2C505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8809DB5-CB68-4612-8760-E9A34D83C528}" type="sibTrans" cxnId="{B95D139B-13F3-4292-B99A-0F467C2C505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47A871A-BECE-4D6B-B4A4-00FF6C82DC0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Strong contribution to achievement of MDGs.</a:t>
          </a:r>
        </a:p>
      </dgm:t>
    </dgm:pt>
    <dgm:pt modelId="{A32D6279-7A87-4336-A6DB-6E56CB665B94}" type="parTrans" cxnId="{10A774E6-C0A9-4C0F-BE6E-ECA92AF9E2D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68711E9-1EEE-41D3-BC69-47CAE644C99B}" type="sibTrans" cxnId="{10A774E6-C0A9-4C0F-BE6E-ECA92AF9E2D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FEF1CFF-E1DA-419F-817A-B3A9B0C54D8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Reduced inequality;</a:t>
          </a:r>
        </a:p>
      </dgm:t>
    </dgm:pt>
    <dgm:pt modelId="{FA1BDD82-4DD0-45A1-B8CE-4808FDCF75B7}" type="parTrans" cxnId="{F02258E1-CBDA-48E8-BFAD-94C5D34C6A0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695BF08-807D-4487-9B53-117AB0AA9CD2}" type="sibTrans" cxnId="{F02258E1-CBDA-48E8-BFAD-94C5D34C6A03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7D3FEC5-DC68-4828-AB16-B9922EE495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900" b="1" dirty="0">
              <a:solidFill>
                <a:schemeClr val="tx1"/>
              </a:solidFill>
            </a:rPr>
            <a:t>EDPRS 2 (2013 – 2018) </a:t>
          </a:r>
        </a:p>
      </dgm:t>
    </dgm:pt>
    <dgm:pt modelId="{3E79A8B6-E75D-434D-8A90-E8943FDB785A}" type="parTrans" cxnId="{41B38E57-165C-41BE-BF0D-9FE42429BB1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F5B310B-6595-4C66-AF7F-9468549D08D3}" type="sibTrans" cxnId="{41B38E57-165C-41BE-BF0D-9FE42429BB1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20628C2-B574-4E60-B9FB-75BE8E9B8AF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Fast  poverty  reduction (15% points) to less than 30%;</a:t>
          </a:r>
        </a:p>
      </dgm:t>
    </dgm:pt>
    <dgm:pt modelId="{E07FFD0F-AAFC-42FA-9E40-6E9BD1421F59}" type="parTrans" cxnId="{2FEE26C3-D7F4-4FBD-B5CA-116BC116909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EA827F3-C4F6-46A4-9AB7-C6E9C55EFCC7}" type="sibTrans" cxnId="{2FEE26C3-D7F4-4FBD-B5CA-116BC116909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9E87237-F7E7-47B1-ADC9-A674F5C172A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Closing trade balance with rapid growth of exports (28%);</a:t>
          </a:r>
        </a:p>
      </dgm:t>
    </dgm:pt>
    <dgm:pt modelId="{373511AC-7617-41CC-8A13-358BCEDC47F7}" type="parTrans" cxnId="{B4695565-D759-493D-A23B-02A1803FBB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0DD31A1-82FF-49CF-99D7-C8D580B747E4}" type="sibTrans" cxnId="{B4695565-D759-493D-A23B-02A1803FBB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A9CEE85-94FB-41A7-8FB5-FAB591E6B3C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Increased private sector investment. </a:t>
          </a:r>
        </a:p>
      </dgm:t>
    </dgm:pt>
    <dgm:pt modelId="{0A03733E-6ABD-4647-A33F-F71D7CC3BF77}" type="parTrans" cxnId="{082D0531-95CE-46A4-86F1-2DD3A7FAACE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CB30DF6-4F1E-4E80-B7CF-F42F08878A4F}" type="sibTrans" cxnId="{082D0531-95CE-46A4-86F1-2DD3A7FAACE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C6FE7F9-D76D-4D7A-AFCA-B579FC0F0B95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542DC4-36C5-42EF-B968-4CC49E8D0495}" type="parTrans" cxnId="{4262DFA2-4A47-4F57-9609-C91CDCE83174}">
      <dgm:prSet/>
      <dgm:spPr/>
      <dgm:t>
        <a:bodyPr/>
        <a:lstStyle/>
        <a:p>
          <a:endParaRPr lang="en-US"/>
        </a:p>
      </dgm:t>
    </dgm:pt>
    <dgm:pt modelId="{71ABFED9-6B75-4B73-A28A-C957A4724C88}" type="sibTrans" cxnId="{4262DFA2-4A47-4F57-9609-C91CDCE83174}">
      <dgm:prSet/>
      <dgm:spPr/>
      <dgm:t>
        <a:bodyPr/>
        <a:lstStyle/>
        <a:p>
          <a:endParaRPr lang="en-US"/>
        </a:p>
      </dgm:t>
    </dgm:pt>
    <dgm:pt modelId="{A2ADF18C-76D7-47C3-9080-33F9F964C166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D59BDAF-CCED-4389-A1EB-9F5BC22942BD}" type="parTrans" cxnId="{28384868-AE20-485D-99D7-F624C0C9C46F}">
      <dgm:prSet/>
      <dgm:spPr/>
      <dgm:t>
        <a:bodyPr/>
        <a:lstStyle/>
        <a:p>
          <a:endParaRPr lang="en-US"/>
        </a:p>
      </dgm:t>
    </dgm:pt>
    <dgm:pt modelId="{069887CD-F2B0-43E1-B1A6-9BA7C45EBC49}" type="sibTrans" cxnId="{28384868-AE20-485D-99D7-F624C0C9C46F}">
      <dgm:prSet/>
      <dgm:spPr/>
      <dgm:t>
        <a:bodyPr/>
        <a:lstStyle/>
        <a:p>
          <a:endParaRPr lang="en-US"/>
        </a:p>
      </dgm:t>
    </dgm:pt>
    <dgm:pt modelId="{57F92D92-46C3-4130-9C56-F5594B93AFC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06D3C1-E51F-4AB8-9DA4-BB0042C40ECC}" type="parTrans" cxnId="{762A9607-6CC2-4CA6-8A4E-D543F2F736F7}">
      <dgm:prSet/>
      <dgm:spPr/>
      <dgm:t>
        <a:bodyPr/>
        <a:lstStyle/>
        <a:p>
          <a:endParaRPr lang="en-US"/>
        </a:p>
      </dgm:t>
    </dgm:pt>
    <dgm:pt modelId="{26B37B24-8324-4E79-8664-D6B94334D391}" type="sibTrans" cxnId="{762A9607-6CC2-4CA6-8A4E-D543F2F736F7}">
      <dgm:prSet/>
      <dgm:spPr/>
      <dgm:t>
        <a:bodyPr/>
        <a:lstStyle/>
        <a:p>
          <a:endParaRPr lang="en-US"/>
        </a:p>
      </dgm:t>
    </dgm:pt>
    <dgm:pt modelId="{13902407-30D4-4ACD-8BDE-A369D552F31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0846D1-8FEB-4FE2-83E5-9B0A504C9DBA}" type="parTrans" cxnId="{58296E15-A424-4C67-92A7-A1C6BD3557CD}">
      <dgm:prSet/>
      <dgm:spPr/>
      <dgm:t>
        <a:bodyPr/>
        <a:lstStyle/>
        <a:p>
          <a:endParaRPr lang="en-US"/>
        </a:p>
      </dgm:t>
    </dgm:pt>
    <dgm:pt modelId="{712285B8-C814-478B-BDE1-AA1A2E5B97A9}" type="sibTrans" cxnId="{58296E15-A424-4C67-92A7-A1C6BD3557CD}">
      <dgm:prSet/>
      <dgm:spPr/>
      <dgm:t>
        <a:bodyPr/>
        <a:lstStyle/>
        <a:p>
          <a:endParaRPr lang="en-US"/>
        </a:p>
      </dgm:t>
    </dgm:pt>
    <dgm:pt modelId="{34830FC4-57CD-4AA2-8004-7C2874725F6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60C7F0-135E-4D8F-A865-0EBFE35FE03B}" type="parTrans" cxnId="{D93892C8-69C8-40B0-814B-86FF6A9DBA08}">
      <dgm:prSet/>
      <dgm:spPr/>
      <dgm:t>
        <a:bodyPr/>
        <a:lstStyle/>
        <a:p>
          <a:endParaRPr lang="en-US"/>
        </a:p>
      </dgm:t>
    </dgm:pt>
    <dgm:pt modelId="{E87F3EA1-5B76-4F17-BC02-EDE1B1D2F8EB}" type="sibTrans" cxnId="{D93892C8-69C8-40B0-814B-86FF6A9DBA08}">
      <dgm:prSet/>
      <dgm:spPr/>
      <dgm:t>
        <a:bodyPr/>
        <a:lstStyle/>
        <a:p>
          <a:endParaRPr lang="en-US"/>
        </a:p>
      </dgm:t>
    </dgm:pt>
    <dgm:pt modelId="{33C1162F-8457-4163-9135-C5EED472E63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49B1762-94D7-4B0C-BEC2-E1D267D7C997}" type="parTrans" cxnId="{0CD53F59-1D3D-4A43-8D86-98FF80226678}">
      <dgm:prSet/>
      <dgm:spPr/>
      <dgm:t>
        <a:bodyPr/>
        <a:lstStyle/>
        <a:p>
          <a:endParaRPr lang="en-US"/>
        </a:p>
      </dgm:t>
    </dgm:pt>
    <dgm:pt modelId="{6DAC7FF1-B46A-495C-A6BA-DEAC64A8C0EE}" type="sibTrans" cxnId="{0CD53F59-1D3D-4A43-8D86-98FF80226678}">
      <dgm:prSet/>
      <dgm:spPr/>
      <dgm:t>
        <a:bodyPr/>
        <a:lstStyle/>
        <a:p>
          <a:endParaRPr lang="en-US"/>
        </a:p>
      </dgm:t>
    </dgm:pt>
    <dgm:pt modelId="{BE51AE8B-6449-4263-B69A-E254CE2BAFE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133211D-6CAE-4021-B4EB-71472844B127}" type="parTrans" cxnId="{018A4575-6841-4DED-9C27-FD62D9B1EF6B}">
      <dgm:prSet/>
      <dgm:spPr/>
      <dgm:t>
        <a:bodyPr/>
        <a:lstStyle/>
        <a:p>
          <a:endParaRPr lang="en-US"/>
        </a:p>
      </dgm:t>
    </dgm:pt>
    <dgm:pt modelId="{2FD3A271-A5BC-45D5-B64E-B869C60F4341}" type="sibTrans" cxnId="{018A4575-6841-4DED-9C27-FD62D9B1EF6B}">
      <dgm:prSet/>
      <dgm:spPr/>
      <dgm:t>
        <a:bodyPr/>
        <a:lstStyle/>
        <a:p>
          <a:endParaRPr lang="en-US"/>
        </a:p>
      </dgm:t>
    </dgm:pt>
    <dgm:pt modelId="{F497A232-F17C-425A-A667-6EBF2B621AD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71E951-E215-4188-81DC-34746B9796B1}" type="parTrans" cxnId="{C82BF421-C6AF-44BD-BB56-419F4C1549BE}">
      <dgm:prSet/>
      <dgm:spPr/>
      <dgm:t>
        <a:bodyPr/>
        <a:lstStyle/>
        <a:p>
          <a:endParaRPr lang="en-US"/>
        </a:p>
      </dgm:t>
    </dgm:pt>
    <dgm:pt modelId="{E1E660C5-9769-43DB-A234-3299066FECA5}" type="sibTrans" cxnId="{C82BF421-C6AF-44BD-BB56-419F4C1549BE}">
      <dgm:prSet/>
      <dgm:spPr/>
      <dgm:t>
        <a:bodyPr/>
        <a:lstStyle/>
        <a:p>
          <a:endParaRPr lang="en-US"/>
        </a:p>
      </dgm:t>
    </dgm:pt>
    <dgm:pt modelId="{1F230B22-4AA2-4A1D-BD9F-05804579BD7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6D2C773-6D79-4665-B2D1-9FF3009A334B}" type="parTrans" cxnId="{92A174D0-D55D-42A3-A5C5-2770D4655676}">
      <dgm:prSet/>
      <dgm:spPr/>
      <dgm:t>
        <a:bodyPr/>
        <a:lstStyle/>
        <a:p>
          <a:endParaRPr lang="en-US"/>
        </a:p>
      </dgm:t>
    </dgm:pt>
    <dgm:pt modelId="{8F3C31D7-03A2-4AA6-AC92-883E6487CEAE}" type="sibTrans" cxnId="{92A174D0-D55D-42A3-A5C5-2770D4655676}">
      <dgm:prSet/>
      <dgm:spPr/>
      <dgm:t>
        <a:bodyPr/>
        <a:lstStyle/>
        <a:p>
          <a:endParaRPr lang="en-US"/>
        </a:p>
      </dgm:t>
    </dgm:pt>
    <dgm:pt modelId="{0ED9B33B-F5C7-4E51-A3EB-E2806959260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</a:rPr>
            <a:t>Rapid growth 11.5%;</a:t>
          </a:r>
        </a:p>
      </dgm:t>
    </dgm:pt>
    <dgm:pt modelId="{963759DA-7685-429B-99D2-9A0B49D8F225}" type="sibTrans" cxnId="{B8BBF54A-5C28-423B-91BA-3953CC81471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41449163-2EE7-439E-A458-AA036F0FA4DF}" type="parTrans" cxnId="{B8BBF54A-5C28-423B-91BA-3953CC814712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3D25FFE-B9BB-44FC-AD02-FD845FC1D795}" type="pres">
      <dgm:prSet presAssocID="{E946DF00-0A05-4B05-B2B2-BA4CB6355E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CD26D1-247D-4285-8CEE-A274BD7EC7D3}" type="pres">
      <dgm:prSet presAssocID="{54258FCD-A6DC-4CD9-B344-1D3B5A1CB784}" presName="node" presStyleLbl="node1" presStyleIdx="0" presStyleCnt="3" custAng="0" custScaleX="129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C1A6C-8F24-4413-A762-9DC52FBB4FDF}" type="pres">
      <dgm:prSet presAssocID="{EAC9546C-BCCD-42E0-9181-698BA3022553}" presName="sibTrans" presStyleCnt="0"/>
      <dgm:spPr/>
    </dgm:pt>
    <dgm:pt modelId="{6FA69900-B830-4040-AA6C-AFC03184AEA2}" type="pres">
      <dgm:prSet presAssocID="{8BDB66FA-9F24-4352-BF6B-AC78B7095F73}" presName="node" presStyleLbl="node1" presStyleIdx="1" presStyleCnt="3" custScaleX="13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D0A70-C232-47B3-AFCB-72BC521294D0}" type="pres">
      <dgm:prSet presAssocID="{B7C8CF4C-E695-4F3B-B8C7-21BC36D77686}" presName="sibTrans" presStyleCnt="0"/>
      <dgm:spPr/>
    </dgm:pt>
    <dgm:pt modelId="{BEBB1F53-D1E6-468C-82A8-0ADD9CFE5211}" type="pres">
      <dgm:prSet presAssocID="{67D3FEC5-DC68-4828-AB16-B9922EE49502}" presName="node" presStyleLbl="node1" presStyleIdx="2" presStyleCnt="3" custScaleX="13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0EE454-1A4E-43D6-938F-8BEC922F3A01}" srcId="{54258FCD-A6DC-4CD9-B344-1D3B5A1CB784}" destId="{38316814-A52E-4169-BACA-92594F7F5061}" srcOrd="5" destOrd="0" parTransId="{BAE4E29D-CB13-4FCB-A63D-CBDF99EA87FA}" sibTransId="{2169EBBF-4EF7-4CED-9FDE-BC7C5C1206D0}"/>
    <dgm:cxn modelId="{C9058286-4EC5-4AF7-AECA-B58163EAD242}" type="presOf" srcId="{DA9CEE85-94FB-41A7-8FB5-FAB591E6B3C4}" destId="{BEBB1F53-D1E6-468C-82A8-0ADD9CFE5211}" srcOrd="0" destOrd="7" presId="urn:microsoft.com/office/officeart/2005/8/layout/hList6"/>
    <dgm:cxn modelId="{018A4575-6841-4DED-9C27-FD62D9B1EF6B}" srcId="{67D3FEC5-DC68-4828-AB16-B9922EE49502}" destId="{BE51AE8B-6449-4263-B69A-E254CE2BAFEC}" srcOrd="1" destOrd="0" parTransId="{6133211D-6CAE-4021-B4EB-71472844B127}" sibTransId="{2FD3A271-A5BC-45D5-B64E-B869C60F4341}"/>
    <dgm:cxn modelId="{FB8DCDD1-4B0B-4D0F-8347-5A6D7C562B58}" type="presOf" srcId="{3FEF1CFF-E1DA-419F-817A-B3A9B0C54D8C}" destId="{6FA69900-B830-4040-AA6C-AFC03184AEA2}" srcOrd="0" destOrd="5" presId="urn:microsoft.com/office/officeart/2005/8/layout/hList6"/>
    <dgm:cxn modelId="{762A9607-6CC2-4CA6-8A4E-D543F2F736F7}" srcId="{8BDB66FA-9F24-4352-BF6B-AC78B7095F73}" destId="{57F92D92-46C3-4130-9C56-F5594B93AFC2}" srcOrd="3" destOrd="0" parTransId="{7606D3C1-E51F-4AB8-9DA4-BB0042C40ECC}" sibTransId="{26B37B24-8324-4E79-8664-D6B94334D391}"/>
    <dgm:cxn modelId="{28384868-AE20-485D-99D7-F624C0C9C46F}" srcId="{54258FCD-A6DC-4CD9-B344-1D3B5A1CB784}" destId="{A2ADF18C-76D7-47C3-9080-33F9F964C166}" srcOrd="3" destOrd="0" parTransId="{5D59BDAF-CCED-4389-A1EB-9F5BC22942BD}" sibTransId="{069887CD-F2B0-43E1-B1A6-9BA7C45EBC49}"/>
    <dgm:cxn modelId="{082D0531-95CE-46A4-86F1-2DD3A7FAACE1}" srcId="{67D3FEC5-DC68-4828-AB16-B9922EE49502}" destId="{DA9CEE85-94FB-41A7-8FB5-FAB591E6B3C4}" srcOrd="6" destOrd="0" parTransId="{0A03733E-6ABD-4647-A33F-F71D7CC3BF77}" sibTransId="{1CB30DF6-4F1E-4E80-B7CF-F42F08878A4F}"/>
    <dgm:cxn modelId="{8F30B7B1-367A-4F14-B0F4-90D55E93AEE1}" type="presOf" srcId="{8BDB66FA-9F24-4352-BF6B-AC78B7095F73}" destId="{6FA69900-B830-4040-AA6C-AFC03184AEA2}" srcOrd="0" destOrd="0" presId="urn:microsoft.com/office/officeart/2005/8/layout/hList6"/>
    <dgm:cxn modelId="{7BE0729D-0F1B-4DB5-B8C2-59A4C95D4C02}" type="presOf" srcId="{57F92D92-46C3-4130-9C56-F5594B93AFC2}" destId="{6FA69900-B830-4040-AA6C-AFC03184AEA2}" srcOrd="0" destOrd="4" presId="urn:microsoft.com/office/officeart/2005/8/layout/hList6"/>
    <dgm:cxn modelId="{2FEE26C3-D7F4-4FBD-B5CA-116BC116909A}" srcId="{67D3FEC5-DC68-4828-AB16-B9922EE49502}" destId="{220628C2-B574-4E60-B9FB-75BE8E9B8AFD}" srcOrd="2" destOrd="0" parTransId="{E07FFD0F-AAFC-42FA-9E40-6E9BD1421F59}" sibTransId="{AEA827F3-C4F6-46A4-9AB7-C6E9C55EFCC7}"/>
    <dgm:cxn modelId="{DA57B03D-B4B2-438F-86D8-0D71D07FCF75}" type="presOf" srcId="{247A871A-BECE-4D6B-B4A4-00FF6C82DC08}" destId="{6FA69900-B830-4040-AA6C-AFC03184AEA2}" srcOrd="0" destOrd="9" presId="urn:microsoft.com/office/officeart/2005/8/layout/hList6"/>
    <dgm:cxn modelId="{0CD53F59-1D3D-4A43-8D86-98FF80226678}" srcId="{8BDB66FA-9F24-4352-BF6B-AC78B7095F73}" destId="{33C1162F-8457-4163-9135-C5EED472E63B}" srcOrd="1" destOrd="0" parTransId="{D49B1762-94D7-4B0C-BEC2-E1D267D7C997}" sibTransId="{6DAC7FF1-B46A-495C-A6BA-DEAC64A8C0EE}"/>
    <dgm:cxn modelId="{2E299107-4985-48A3-9AA0-9A7256643E75}" type="presOf" srcId="{BE51AE8B-6449-4263-B69A-E254CE2BAFEC}" destId="{BEBB1F53-D1E6-468C-82A8-0ADD9CFE5211}" srcOrd="0" destOrd="2" presId="urn:microsoft.com/office/officeart/2005/8/layout/hList6"/>
    <dgm:cxn modelId="{92A174D0-D55D-42A3-A5C5-2770D4655676}" srcId="{67D3FEC5-DC68-4828-AB16-B9922EE49502}" destId="{1F230B22-4AA2-4A1D-BD9F-05804579BD77}" srcOrd="5" destOrd="0" parTransId="{A6D2C773-6D79-4665-B2D1-9FF3009A334B}" sibTransId="{8F3C31D7-03A2-4AA6-AC92-883E6487CEAE}"/>
    <dgm:cxn modelId="{6FC49C82-9E74-42EE-8E0B-C915435530A5}" type="presOf" srcId="{0ED9B33B-F5C7-4E51-A3EB-E28069592609}" destId="{BEBB1F53-D1E6-468C-82A8-0ADD9CFE5211}" srcOrd="0" destOrd="1" presId="urn:microsoft.com/office/officeart/2005/8/layout/hList6"/>
    <dgm:cxn modelId="{089F64FA-83F6-48C8-B8BF-EE9012BF91CD}" type="presOf" srcId="{1F230B22-4AA2-4A1D-BD9F-05804579BD77}" destId="{BEBB1F53-D1E6-468C-82A8-0ADD9CFE5211}" srcOrd="0" destOrd="6" presId="urn:microsoft.com/office/officeart/2005/8/layout/hList6"/>
    <dgm:cxn modelId="{338B11B2-4E4B-4EB4-BB22-61CA67EA3696}" type="presOf" srcId="{67D3FEC5-DC68-4828-AB16-B9922EE49502}" destId="{BEBB1F53-D1E6-468C-82A8-0ADD9CFE5211}" srcOrd="0" destOrd="0" presId="urn:microsoft.com/office/officeart/2005/8/layout/hList6"/>
    <dgm:cxn modelId="{F97B6E0A-B722-49E4-8653-7B039C55FF45}" type="presOf" srcId="{220628C2-B574-4E60-B9FB-75BE8E9B8AFD}" destId="{BEBB1F53-D1E6-468C-82A8-0ADD9CFE5211}" srcOrd="0" destOrd="3" presId="urn:microsoft.com/office/officeart/2005/8/layout/hList6"/>
    <dgm:cxn modelId="{B4695565-D759-493D-A23B-02A1803FBBDE}" srcId="{67D3FEC5-DC68-4828-AB16-B9922EE49502}" destId="{59E87237-F7E7-47B1-ADC9-A674F5C172AF}" srcOrd="4" destOrd="0" parTransId="{373511AC-7617-41CC-8A13-358BCEDC47F7}" sibTransId="{C0DD31A1-82FF-49CF-99D7-C8D580B747E4}"/>
    <dgm:cxn modelId="{A914749E-D2D1-4B8C-957E-FBC09B6A5465}" type="presOf" srcId="{8868FBF3-3B46-4E3E-8EF6-B1660672428E}" destId="{6FA69900-B830-4040-AA6C-AFC03184AEA2}" srcOrd="0" destOrd="1" presId="urn:microsoft.com/office/officeart/2005/8/layout/hList6"/>
    <dgm:cxn modelId="{4262DFA2-4A47-4F57-9609-C91CDCE83174}" srcId="{54258FCD-A6DC-4CD9-B344-1D3B5A1CB784}" destId="{8C6FE7F9-D76D-4D7A-AFCA-B579FC0F0B95}" srcOrd="1" destOrd="0" parTransId="{5D542DC4-36C5-42EF-B968-4CC49E8D0495}" sibTransId="{71ABFED9-6B75-4B73-A28A-C957A4724C88}"/>
    <dgm:cxn modelId="{48DB187F-24E5-49FE-97FC-3529F6D3A6F5}" type="presOf" srcId="{54258FCD-A6DC-4CD9-B344-1D3B5A1CB784}" destId="{8CCD26D1-247D-4285-8CEE-A274BD7EC7D3}" srcOrd="0" destOrd="0" presId="urn:microsoft.com/office/officeart/2005/8/layout/hList6"/>
    <dgm:cxn modelId="{C82BF421-C6AF-44BD-BB56-419F4C1549BE}" srcId="{67D3FEC5-DC68-4828-AB16-B9922EE49502}" destId="{F497A232-F17C-425A-A667-6EBF2B621AD3}" srcOrd="3" destOrd="0" parTransId="{3E71E951-E215-4188-81DC-34746B9796B1}" sibTransId="{E1E660C5-9769-43DB-A234-3299066FECA5}"/>
    <dgm:cxn modelId="{B639A6C9-2F44-4A97-81CC-B2C210FC2A90}" type="presOf" srcId="{82AD9C45-C551-4D4B-B663-09B664CD60EB}" destId="{8CCD26D1-247D-4285-8CEE-A274BD7EC7D3}" srcOrd="0" destOrd="5" presId="urn:microsoft.com/office/officeart/2005/8/layout/hList6"/>
    <dgm:cxn modelId="{DA55CAAE-EC5E-4009-850F-AB03AB05127E}" type="presOf" srcId="{30F7E1DD-EE9F-487D-87B0-538EB17CEB28}" destId="{6FA69900-B830-4040-AA6C-AFC03184AEA2}" srcOrd="0" destOrd="7" presId="urn:microsoft.com/office/officeart/2005/8/layout/hList6"/>
    <dgm:cxn modelId="{EE5A15FA-5C1B-4FAC-A49F-BCF0EC2AE3AC}" srcId="{E946DF00-0A05-4B05-B2B2-BA4CB6355EBA}" destId="{8BDB66FA-9F24-4352-BF6B-AC78B7095F73}" srcOrd="1" destOrd="0" parTransId="{51D79CBC-3690-4987-A1AD-565474A26AAE}" sibTransId="{B7C8CF4C-E695-4F3B-B8C7-21BC36D77686}"/>
    <dgm:cxn modelId="{56D07761-06C7-4098-9600-9522E48DB654}" srcId="{8BDB66FA-9F24-4352-BF6B-AC78B7095F73}" destId="{8868FBF3-3B46-4E3E-8EF6-B1660672428E}" srcOrd="0" destOrd="0" parTransId="{BA4B4CCF-51E9-483E-A313-D99023649103}" sibTransId="{04B1FD96-EE63-4450-9EE5-5881D3B70573}"/>
    <dgm:cxn modelId="{58296E15-A424-4C67-92A7-A1C6BD3557CD}" srcId="{8BDB66FA-9F24-4352-BF6B-AC78B7095F73}" destId="{13902407-30D4-4ACD-8BDE-A369D552F31D}" srcOrd="5" destOrd="0" parTransId="{EE0846D1-8FEB-4FE2-83E5-9B0A504C9DBA}" sibTransId="{712285B8-C814-478B-BDE1-AA1A2E5B97A9}"/>
    <dgm:cxn modelId="{36A7BEEE-6953-4577-8AA2-15666DDA5511}" srcId="{E946DF00-0A05-4B05-B2B2-BA4CB6355EBA}" destId="{54258FCD-A6DC-4CD9-B344-1D3B5A1CB784}" srcOrd="0" destOrd="0" parTransId="{D8DDBE15-E358-4A11-A360-94C1B727575B}" sibTransId="{EAC9546C-BCCD-42E0-9181-698BA3022553}"/>
    <dgm:cxn modelId="{8839FB93-7952-4BC0-B1A4-6DA209D72B30}" type="presOf" srcId="{38316814-A52E-4169-BACA-92594F7F5061}" destId="{8CCD26D1-247D-4285-8CEE-A274BD7EC7D3}" srcOrd="0" destOrd="6" presId="urn:microsoft.com/office/officeart/2005/8/layout/hList6"/>
    <dgm:cxn modelId="{10A774E6-C0A9-4C0F-BE6E-ECA92AF9E2DF}" srcId="{8BDB66FA-9F24-4352-BF6B-AC78B7095F73}" destId="{247A871A-BECE-4D6B-B4A4-00FF6C82DC08}" srcOrd="8" destOrd="0" parTransId="{A32D6279-7A87-4336-A6DB-6E56CB665B94}" sibTransId="{E68711E9-1EEE-41D3-BC69-47CAE644C99B}"/>
    <dgm:cxn modelId="{B8BBF54A-5C28-423B-91BA-3953CC814712}" srcId="{67D3FEC5-DC68-4828-AB16-B9922EE49502}" destId="{0ED9B33B-F5C7-4E51-A3EB-E28069592609}" srcOrd="0" destOrd="0" parTransId="{41449163-2EE7-439E-A458-AA036F0FA4DF}" sibTransId="{963759DA-7685-429B-99D2-9A0B49D8F225}"/>
    <dgm:cxn modelId="{FB09D3B0-7691-48B9-BF71-3E4F6DCA186F}" srcId="{54258FCD-A6DC-4CD9-B344-1D3B5A1CB784}" destId="{9A311723-F35F-4476-8CA7-1309222F34AF}" srcOrd="2" destOrd="0" parTransId="{8A075C21-5417-4904-B0F2-FD35AD26820B}" sibTransId="{F3A09878-34C1-491B-8422-48C051F85331}"/>
    <dgm:cxn modelId="{6287EC8E-46A1-41C8-B120-2F460B96ED7D}" srcId="{54258FCD-A6DC-4CD9-B344-1D3B5A1CB784}" destId="{82AD9C45-C551-4D4B-B663-09B664CD60EB}" srcOrd="4" destOrd="0" parTransId="{1E48721D-68CD-40F7-948E-567822D1176F}" sibTransId="{49FF601A-8C58-40AA-9328-570ACB1AD996}"/>
    <dgm:cxn modelId="{D0E5DBAF-A353-46BA-8EF5-906F65DAE7B0}" type="presOf" srcId="{E25A3FC4-093A-48DD-9002-0C68F1AE3010}" destId="{8CCD26D1-247D-4285-8CEE-A274BD7EC7D3}" srcOrd="0" destOrd="1" presId="urn:microsoft.com/office/officeart/2005/8/layout/hList6"/>
    <dgm:cxn modelId="{9A7B668A-9D0C-46F8-BDF2-F44C673A51CD}" type="presOf" srcId="{59E87237-F7E7-47B1-ADC9-A674F5C172AF}" destId="{BEBB1F53-D1E6-468C-82A8-0ADD9CFE5211}" srcOrd="0" destOrd="5" presId="urn:microsoft.com/office/officeart/2005/8/layout/hList6"/>
    <dgm:cxn modelId="{4E75080F-7A3B-4B32-BE48-BD153C5C936F}" srcId="{8BDB66FA-9F24-4352-BF6B-AC78B7095F73}" destId="{E2ED8258-21D6-4EDA-8D88-3F68422B7E36}" srcOrd="2" destOrd="0" parTransId="{7903CFC4-A32D-4546-9143-D364E1506056}" sibTransId="{98879743-5F2E-41A7-9660-F9FF1AF6E290}"/>
    <dgm:cxn modelId="{28547C1C-B7FC-46E6-BABE-776A97FF22F4}" type="presOf" srcId="{E2ED8258-21D6-4EDA-8D88-3F68422B7E36}" destId="{6FA69900-B830-4040-AA6C-AFC03184AEA2}" srcOrd="0" destOrd="3" presId="urn:microsoft.com/office/officeart/2005/8/layout/hList6"/>
    <dgm:cxn modelId="{A94D89F6-FB2B-4D75-ACE0-8083E6CCBF02}" type="presOf" srcId="{9A311723-F35F-4476-8CA7-1309222F34AF}" destId="{8CCD26D1-247D-4285-8CEE-A274BD7EC7D3}" srcOrd="0" destOrd="3" presId="urn:microsoft.com/office/officeart/2005/8/layout/hList6"/>
    <dgm:cxn modelId="{B95D139B-13F3-4292-B99A-0F467C2C505E}" srcId="{8BDB66FA-9F24-4352-BF6B-AC78B7095F73}" destId="{30F7E1DD-EE9F-487D-87B0-538EB17CEB28}" srcOrd="6" destOrd="0" parTransId="{3A947576-0D1C-463F-B79B-FC4B27A07C3F}" sibTransId="{58809DB5-CB68-4612-8760-E9A34D83C528}"/>
    <dgm:cxn modelId="{F952F7A4-E085-485C-82F5-B771BBBF0532}" type="presOf" srcId="{F497A232-F17C-425A-A667-6EBF2B621AD3}" destId="{BEBB1F53-D1E6-468C-82A8-0ADD9CFE5211}" srcOrd="0" destOrd="4" presId="urn:microsoft.com/office/officeart/2005/8/layout/hList6"/>
    <dgm:cxn modelId="{BD8BD834-7473-4166-B70F-D195595D2363}" type="presOf" srcId="{34830FC4-57CD-4AA2-8004-7C2874725F60}" destId="{6FA69900-B830-4040-AA6C-AFC03184AEA2}" srcOrd="0" destOrd="8" presId="urn:microsoft.com/office/officeart/2005/8/layout/hList6"/>
    <dgm:cxn modelId="{D93892C8-69C8-40B0-814B-86FF6A9DBA08}" srcId="{8BDB66FA-9F24-4352-BF6B-AC78B7095F73}" destId="{34830FC4-57CD-4AA2-8004-7C2874725F60}" srcOrd="7" destOrd="0" parTransId="{EE60C7F0-135E-4D8F-A865-0EBFE35FE03B}" sibTransId="{E87F3EA1-5B76-4F17-BC02-EDE1B1D2F8EB}"/>
    <dgm:cxn modelId="{3335C883-EA36-418C-8EF5-CE4A0A63E48A}" type="presOf" srcId="{E946DF00-0A05-4B05-B2B2-BA4CB6355EBA}" destId="{E3D25FFE-B9BB-44FC-AD02-FD845FC1D795}" srcOrd="0" destOrd="0" presId="urn:microsoft.com/office/officeart/2005/8/layout/hList6"/>
    <dgm:cxn modelId="{41B38E57-165C-41BE-BF0D-9FE42429BB15}" srcId="{E946DF00-0A05-4B05-B2B2-BA4CB6355EBA}" destId="{67D3FEC5-DC68-4828-AB16-B9922EE49502}" srcOrd="2" destOrd="0" parTransId="{3E79A8B6-E75D-434D-8A90-E8943FDB785A}" sibTransId="{1F5B310B-6595-4C66-AF7F-9468549D08D3}"/>
    <dgm:cxn modelId="{9E8BF3C6-5394-4436-9DE9-5C430AFDA7F5}" type="presOf" srcId="{8C6FE7F9-D76D-4D7A-AFCA-B579FC0F0B95}" destId="{8CCD26D1-247D-4285-8CEE-A274BD7EC7D3}" srcOrd="0" destOrd="2" presId="urn:microsoft.com/office/officeart/2005/8/layout/hList6"/>
    <dgm:cxn modelId="{A19C5825-72D2-40D9-BF91-C389017A2536}" type="presOf" srcId="{13902407-30D4-4ACD-8BDE-A369D552F31D}" destId="{6FA69900-B830-4040-AA6C-AFC03184AEA2}" srcOrd="0" destOrd="6" presId="urn:microsoft.com/office/officeart/2005/8/layout/hList6"/>
    <dgm:cxn modelId="{714FC5D4-5C05-4758-B585-382ECA860F6E}" srcId="{54258FCD-A6DC-4CD9-B344-1D3B5A1CB784}" destId="{E25A3FC4-093A-48DD-9002-0C68F1AE3010}" srcOrd="0" destOrd="0" parTransId="{26D8F1B9-A3A1-4694-B5F8-5177BA6614C1}" sibTransId="{6E89E23A-0952-494C-B70D-CB36350EBC93}"/>
    <dgm:cxn modelId="{F02258E1-CBDA-48E8-BFAD-94C5D34C6A03}" srcId="{8BDB66FA-9F24-4352-BF6B-AC78B7095F73}" destId="{3FEF1CFF-E1DA-419F-817A-B3A9B0C54D8C}" srcOrd="4" destOrd="0" parTransId="{FA1BDD82-4DD0-45A1-B8CE-4808FDCF75B7}" sibTransId="{0695BF08-807D-4487-9B53-117AB0AA9CD2}"/>
    <dgm:cxn modelId="{768EC93C-D0C4-465C-B4C0-135B972586FC}" type="presOf" srcId="{33C1162F-8457-4163-9135-C5EED472E63B}" destId="{6FA69900-B830-4040-AA6C-AFC03184AEA2}" srcOrd="0" destOrd="2" presId="urn:microsoft.com/office/officeart/2005/8/layout/hList6"/>
    <dgm:cxn modelId="{52D10B6B-628C-4B0C-AD56-706B0717650A}" type="presOf" srcId="{A2ADF18C-76D7-47C3-9080-33F9F964C166}" destId="{8CCD26D1-247D-4285-8CEE-A274BD7EC7D3}" srcOrd="0" destOrd="4" presId="urn:microsoft.com/office/officeart/2005/8/layout/hList6"/>
    <dgm:cxn modelId="{9E165D79-6069-46B1-8CCA-5385B86BB19D}" type="presParOf" srcId="{E3D25FFE-B9BB-44FC-AD02-FD845FC1D795}" destId="{8CCD26D1-247D-4285-8CEE-A274BD7EC7D3}" srcOrd="0" destOrd="0" presId="urn:microsoft.com/office/officeart/2005/8/layout/hList6"/>
    <dgm:cxn modelId="{09CFEC3A-AC4E-494D-9D0C-AE52DD2C8F3D}" type="presParOf" srcId="{E3D25FFE-B9BB-44FC-AD02-FD845FC1D795}" destId="{503C1A6C-8F24-4413-A762-9DC52FBB4FDF}" srcOrd="1" destOrd="0" presId="urn:microsoft.com/office/officeart/2005/8/layout/hList6"/>
    <dgm:cxn modelId="{AD3EAF08-46BE-4507-BFE8-DF02F456F23A}" type="presParOf" srcId="{E3D25FFE-B9BB-44FC-AD02-FD845FC1D795}" destId="{6FA69900-B830-4040-AA6C-AFC03184AEA2}" srcOrd="2" destOrd="0" presId="urn:microsoft.com/office/officeart/2005/8/layout/hList6"/>
    <dgm:cxn modelId="{50047322-4E44-4674-835F-51F9507AAFCC}" type="presParOf" srcId="{E3D25FFE-B9BB-44FC-AD02-FD845FC1D795}" destId="{212D0A70-C232-47B3-AFCB-72BC521294D0}" srcOrd="3" destOrd="0" presId="urn:microsoft.com/office/officeart/2005/8/layout/hList6"/>
    <dgm:cxn modelId="{4DA1D04E-66A7-4664-A99C-2145BEF360ED}" type="presParOf" srcId="{E3D25FFE-B9BB-44FC-AD02-FD845FC1D795}" destId="{BEBB1F53-D1E6-468C-82A8-0ADD9CFE521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87B68-FD1E-4E6D-A548-824D35961661}" type="doc">
      <dgm:prSet loTypeId="urn:microsoft.com/office/officeart/2005/8/layout/radial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4DE4675-B40B-4D2C-888E-A9EB9FF20E41}">
      <dgm:prSet phldrT="[Text]" custT="1"/>
      <dgm:spPr/>
      <dgm:t>
        <a:bodyPr/>
        <a:lstStyle/>
        <a:p>
          <a:r>
            <a:rPr lang="en-US" sz="2000" b="1" dirty="0"/>
            <a:t>      Rwanda</a:t>
          </a:r>
          <a:r>
            <a:rPr lang="en-US" sz="2000" dirty="0"/>
            <a:t> </a:t>
          </a:r>
        </a:p>
      </dgm:t>
    </dgm:pt>
    <dgm:pt modelId="{EC2A4A85-F4F1-4A08-B670-D8E6E3B70269}" type="parTrans" cxnId="{FAB91705-A244-4CCA-9A92-05B04A74F6A3}">
      <dgm:prSet/>
      <dgm:spPr/>
      <dgm:t>
        <a:bodyPr/>
        <a:lstStyle/>
        <a:p>
          <a:endParaRPr lang="en-US" sz="1600"/>
        </a:p>
      </dgm:t>
    </dgm:pt>
    <dgm:pt modelId="{88D686CD-4B92-4AAF-8005-72036D07240F}" type="sibTrans" cxnId="{FAB91705-A244-4CCA-9A92-05B04A74F6A3}">
      <dgm:prSet/>
      <dgm:spPr/>
      <dgm:t>
        <a:bodyPr/>
        <a:lstStyle/>
        <a:p>
          <a:endParaRPr lang="en-US" sz="1600"/>
        </a:p>
      </dgm:t>
    </dgm:pt>
    <dgm:pt modelId="{67325B88-9A0E-4841-959C-605BD3BAC2AD}">
      <dgm:prSet phldrT="[Text]" custT="1"/>
      <dgm:spPr/>
      <dgm:t>
        <a:bodyPr/>
        <a:lstStyle/>
        <a:p>
          <a:r>
            <a:rPr lang="en-US" sz="1400" b="1" dirty="0"/>
            <a:t>3</a:t>
          </a:r>
          <a:r>
            <a:rPr lang="en-US" sz="1400" b="1" baseline="30000" dirty="0"/>
            <a:t>nd</a:t>
          </a:r>
          <a:r>
            <a:rPr lang="en-US" sz="1400" b="1" dirty="0"/>
            <a:t> Country in Cyber Security in Africa</a:t>
          </a:r>
        </a:p>
      </dgm:t>
    </dgm:pt>
    <dgm:pt modelId="{3A78354E-7EB4-4195-AE42-63486B8875D7}" type="parTrans" cxnId="{1F2E33A5-2EB4-47B4-938C-17FD2B0B3755}">
      <dgm:prSet custT="1"/>
      <dgm:spPr/>
      <dgm:t>
        <a:bodyPr/>
        <a:lstStyle/>
        <a:p>
          <a:endParaRPr lang="en-US" sz="1600"/>
        </a:p>
      </dgm:t>
    </dgm:pt>
    <dgm:pt modelId="{EA76C623-B51B-410A-A5BD-6929EB7B98CF}" type="sibTrans" cxnId="{1F2E33A5-2EB4-47B4-938C-17FD2B0B3755}">
      <dgm:prSet/>
      <dgm:spPr/>
      <dgm:t>
        <a:bodyPr/>
        <a:lstStyle/>
        <a:p>
          <a:endParaRPr lang="en-US" sz="1600"/>
        </a:p>
      </dgm:t>
    </dgm:pt>
    <dgm:pt modelId="{16F3EE13-8C6C-4EEC-9E91-8A788D7F68CF}">
      <dgm:prSet phldrT="[Text]" custT="1"/>
      <dgm:spPr/>
      <dgm:t>
        <a:bodyPr/>
        <a:lstStyle/>
        <a:p>
          <a:r>
            <a:rPr lang="en-US" sz="1400" b="1" dirty="0"/>
            <a:t>2</a:t>
          </a:r>
          <a:r>
            <a:rPr lang="en-US" sz="1400" b="1" baseline="30000" dirty="0"/>
            <a:t>nd</a:t>
          </a:r>
          <a:r>
            <a:rPr lang="en-US" sz="1400" b="1" dirty="0"/>
            <a:t> Easiest Place to do Business in Sub-Saharan Africa </a:t>
          </a:r>
        </a:p>
      </dgm:t>
    </dgm:pt>
    <dgm:pt modelId="{8BEABD32-D804-4904-BD74-1066545C26ED}" type="parTrans" cxnId="{4A60B7AB-5324-4C8D-89C5-1DEFF6BD3BC1}">
      <dgm:prSet custT="1"/>
      <dgm:spPr/>
      <dgm:t>
        <a:bodyPr/>
        <a:lstStyle/>
        <a:p>
          <a:endParaRPr lang="en-US" sz="1600"/>
        </a:p>
      </dgm:t>
    </dgm:pt>
    <dgm:pt modelId="{44BFB6EE-C2BC-400A-AEFB-DC4EB5BD5EF8}" type="sibTrans" cxnId="{4A60B7AB-5324-4C8D-89C5-1DEFF6BD3BC1}">
      <dgm:prSet/>
      <dgm:spPr/>
      <dgm:t>
        <a:bodyPr/>
        <a:lstStyle/>
        <a:p>
          <a:endParaRPr lang="en-US" sz="1600"/>
        </a:p>
      </dgm:t>
    </dgm:pt>
    <dgm:pt modelId="{966FD765-552C-441D-972D-C06831DD3271}">
      <dgm:prSet phldrT="[Text]" custT="1"/>
      <dgm:spPr/>
      <dgm:t>
        <a:bodyPr/>
        <a:lstStyle/>
        <a:p>
          <a:r>
            <a:rPr lang="en-US" sz="1400" b="1" dirty="0"/>
            <a:t>1</a:t>
          </a:r>
          <a:r>
            <a:rPr lang="en-US" sz="1400" b="1" baseline="30000" dirty="0"/>
            <a:t>st</a:t>
          </a:r>
          <a:r>
            <a:rPr lang="en-US" sz="1400" b="1" dirty="0"/>
            <a:t> safest place in Africa </a:t>
          </a:r>
        </a:p>
      </dgm:t>
    </dgm:pt>
    <dgm:pt modelId="{DAD9E948-BE5D-4994-8FFE-9C59979DAFE4}" type="parTrans" cxnId="{9CABDBDD-D950-4501-A22A-65E7883D12F4}">
      <dgm:prSet custT="1"/>
      <dgm:spPr/>
      <dgm:t>
        <a:bodyPr/>
        <a:lstStyle/>
        <a:p>
          <a:endParaRPr lang="en-US" sz="1600"/>
        </a:p>
      </dgm:t>
    </dgm:pt>
    <dgm:pt modelId="{0BDC50C2-2423-44FD-B2BB-B48D4D07FFE0}" type="sibTrans" cxnId="{9CABDBDD-D950-4501-A22A-65E7883D12F4}">
      <dgm:prSet/>
      <dgm:spPr/>
      <dgm:t>
        <a:bodyPr/>
        <a:lstStyle/>
        <a:p>
          <a:endParaRPr lang="en-US" sz="1600"/>
        </a:p>
      </dgm:t>
    </dgm:pt>
    <dgm:pt modelId="{C134387B-A1C3-40AF-9B4D-7AB5ACEDDB0E}">
      <dgm:prSet/>
      <dgm:spPr/>
      <dgm:t>
        <a:bodyPr/>
        <a:lstStyle/>
        <a:p>
          <a:endParaRPr lang="en-US"/>
        </a:p>
      </dgm:t>
    </dgm:pt>
    <dgm:pt modelId="{167C1A0F-3FEC-45DF-AAB9-2BBA069805DB}" type="parTrans" cxnId="{3494F947-66EE-4133-AB1D-8962C619888A}">
      <dgm:prSet/>
      <dgm:spPr/>
      <dgm:t>
        <a:bodyPr/>
        <a:lstStyle/>
        <a:p>
          <a:endParaRPr lang="en-US" sz="1600"/>
        </a:p>
      </dgm:t>
    </dgm:pt>
    <dgm:pt modelId="{0B07E79C-1318-45DE-A933-440EFB74C5EE}" type="sibTrans" cxnId="{3494F947-66EE-4133-AB1D-8962C619888A}">
      <dgm:prSet/>
      <dgm:spPr/>
      <dgm:t>
        <a:bodyPr/>
        <a:lstStyle/>
        <a:p>
          <a:endParaRPr lang="en-US" sz="1600"/>
        </a:p>
      </dgm:t>
    </dgm:pt>
    <dgm:pt modelId="{A41B3DAA-A0F9-4C4C-83B2-535CF5443A8E}">
      <dgm:prSet/>
      <dgm:spPr/>
      <dgm:t>
        <a:bodyPr/>
        <a:lstStyle/>
        <a:p>
          <a:endParaRPr lang="en-US" sz="1600"/>
        </a:p>
      </dgm:t>
    </dgm:pt>
    <dgm:pt modelId="{4A3698F5-7643-4FE7-8350-E19653019393}" type="parTrans" cxnId="{FAA8C4E6-C9F8-407D-AB67-D449428A292D}">
      <dgm:prSet/>
      <dgm:spPr/>
      <dgm:t>
        <a:bodyPr/>
        <a:lstStyle/>
        <a:p>
          <a:endParaRPr lang="en-US" sz="1600"/>
        </a:p>
      </dgm:t>
    </dgm:pt>
    <dgm:pt modelId="{9C705F89-EDF2-434E-818A-B07A6E0FC72B}" type="sibTrans" cxnId="{FAA8C4E6-C9F8-407D-AB67-D449428A292D}">
      <dgm:prSet/>
      <dgm:spPr/>
      <dgm:t>
        <a:bodyPr/>
        <a:lstStyle/>
        <a:p>
          <a:endParaRPr lang="en-US" sz="1600"/>
        </a:p>
      </dgm:t>
    </dgm:pt>
    <dgm:pt modelId="{9A667D21-CE98-47FD-B284-11B78C434F66}">
      <dgm:prSet phldrT="[Text]"/>
      <dgm:spPr/>
      <dgm:t>
        <a:bodyPr/>
        <a:lstStyle/>
        <a:p>
          <a:endParaRPr lang="en-US"/>
        </a:p>
      </dgm:t>
    </dgm:pt>
    <dgm:pt modelId="{C502D354-F204-4B6B-AE69-7F52FEB85405}" type="parTrans" cxnId="{158453E2-6F1E-44E4-A792-DC1CE4DF0220}">
      <dgm:prSet/>
      <dgm:spPr/>
      <dgm:t>
        <a:bodyPr/>
        <a:lstStyle/>
        <a:p>
          <a:endParaRPr lang="en-US" sz="1600"/>
        </a:p>
      </dgm:t>
    </dgm:pt>
    <dgm:pt modelId="{E48B417F-E59A-4514-B2C1-6BC656F30F33}" type="sibTrans" cxnId="{158453E2-6F1E-44E4-A792-DC1CE4DF0220}">
      <dgm:prSet/>
      <dgm:spPr/>
      <dgm:t>
        <a:bodyPr/>
        <a:lstStyle/>
        <a:p>
          <a:endParaRPr lang="en-US" sz="1600"/>
        </a:p>
      </dgm:t>
    </dgm:pt>
    <dgm:pt modelId="{D76FEA29-68D7-4361-A31F-96345786C9D6}">
      <dgm:prSet custT="1"/>
      <dgm:spPr/>
      <dgm:t>
        <a:bodyPr/>
        <a:lstStyle/>
        <a:p>
          <a:r>
            <a:rPr lang="en-US" sz="1400" b="1" dirty="0"/>
            <a:t>7</a:t>
          </a:r>
          <a:r>
            <a:rPr lang="en-US" sz="1400" b="1" baseline="30000" dirty="0"/>
            <a:t>th</a:t>
          </a:r>
          <a:r>
            <a:rPr lang="en-US" sz="1400" b="1" dirty="0"/>
            <a:t> Global Most efficient Government </a:t>
          </a:r>
        </a:p>
      </dgm:t>
    </dgm:pt>
    <dgm:pt modelId="{9E98C517-E857-4235-B59E-56476857028A}" type="parTrans" cxnId="{298DA19C-3307-4928-9333-F0CB85EADBB1}">
      <dgm:prSet custT="1"/>
      <dgm:spPr/>
      <dgm:t>
        <a:bodyPr/>
        <a:lstStyle/>
        <a:p>
          <a:endParaRPr lang="en-US" sz="1600"/>
        </a:p>
      </dgm:t>
    </dgm:pt>
    <dgm:pt modelId="{02D4EBEA-E932-4A26-826D-22B1AE37B887}" type="sibTrans" cxnId="{298DA19C-3307-4928-9333-F0CB85EADBB1}">
      <dgm:prSet/>
      <dgm:spPr/>
      <dgm:t>
        <a:bodyPr/>
        <a:lstStyle/>
        <a:p>
          <a:endParaRPr lang="en-US" sz="1600"/>
        </a:p>
      </dgm:t>
    </dgm:pt>
    <dgm:pt modelId="{EB178D8C-8829-4B3C-AE98-D841C79F9F43}">
      <dgm:prSet custT="1"/>
      <dgm:spPr/>
      <dgm:t>
        <a:bodyPr/>
        <a:lstStyle/>
        <a:p>
          <a:r>
            <a:rPr lang="en-US" sz="1400" b="1" baseline="30000" dirty="0"/>
            <a:t>9th</a:t>
          </a:r>
          <a:r>
            <a:rPr lang="en-US" sz="1400" b="1" dirty="0"/>
            <a:t> Best Place to be a Woman Globally </a:t>
          </a:r>
        </a:p>
      </dgm:t>
    </dgm:pt>
    <dgm:pt modelId="{371685E8-8DF9-4784-9B8E-605CA00003BF}" type="parTrans" cxnId="{65285BEF-8C3C-4B97-B256-DAEA3E795410}">
      <dgm:prSet custT="1"/>
      <dgm:spPr/>
      <dgm:t>
        <a:bodyPr/>
        <a:lstStyle/>
        <a:p>
          <a:endParaRPr lang="en-US" sz="1600"/>
        </a:p>
      </dgm:t>
    </dgm:pt>
    <dgm:pt modelId="{CB87CE5F-FCFF-4C91-82CF-B45459D363A1}" type="sibTrans" cxnId="{65285BEF-8C3C-4B97-B256-DAEA3E795410}">
      <dgm:prSet/>
      <dgm:spPr/>
      <dgm:t>
        <a:bodyPr/>
        <a:lstStyle/>
        <a:p>
          <a:endParaRPr lang="en-US" sz="1600"/>
        </a:p>
      </dgm:t>
    </dgm:pt>
    <dgm:pt modelId="{BEC8DD84-C128-4EB3-96FC-E1E0B4E0ED41}">
      <dgm:prSet custT="1"/>
      <dgm:spPr/>
      <dgm:t>
        <a:bodyPr/>
        <a:lstStyle/>
        <a:p>
          <a:r>
            <a:rPr lang="en-US" sz="1400" b="1" dirty="0"/>
            <a:t>2</a:t>
          </a:r>
          <a:r>
            <a:rPr lang="en-US" sz="1400" b="1" baseline="30000" dirty="0"/>
            <a:t>nd</a:t>
          </a:r>
          <a:r>
            <a:rPr lang="en-US" sz="1400" b="1" dirty="0"/>
            <a:t> most competitive in Africa </a:t>
          </a:r>
        </a:p>
      </dgm:t>
    </dgm:pt>
    <dgm:pt modelId="{783951FB-09DE-4AD9-8E27-BF16B9A64F0D}" type="parTrans" cxnId="{72D329BD-971D-42FE-8291-EBB71A475B50}">
      <dgm:prSet/>
      <dgm:spPr/>
      <dgm:t>
        <a:bodyPr/>
        <a:lstStyle/>
        <a:p>
          <a:endParaRPr lang="en-US"/>
        </a:p>
      </dgm:t>
    </dgm:pt>
    <dgm:pt modelId="{C0B62B39-8B37-454E-AE63-AE198E9BF94A}" type="sibTrans" cxnId="{72D329BD-971D-42FE-8291-EBB71A475B50}">
      <dgm:prSet/>
      <dgm:spPr/>
      <dgm:t>
        <a:bodyPr/>
        <a:lstStyle/>
        <a:p>
          <a:endParaRPr lang="en-US"/>
        </a:p>
      </dgm:t>
    </dgm:pt>
    <dgm:pt modelId="{E4ED04BE-F2A4-489C-B302-E56DD67CF88F}" type="pres">
      <dgm:prSet presAssocID="{F5187B68-FD1E-4E6D-A548-824D359616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9E6E45-46D2-431D-A6FF-1D7BEE46A50F}" type="pres">
      <dgm:prSet presAssocID="{F5187B68-FD1E-4E6D-A548-824D35961661}" presName="radial" presStyleCnt="0">
        <dgm:presLayoutVars>
          <dgm:animLvl val="ctr"/>
        </dgm:presLayoutVars>
      </dgm:prSet>
      <dgm:spPr/>
    </dgm:pt>
    <dgm:pt modelId="{97A6B7EB-8577-4395-BF0A-84648F5B3440}" type="pres">
      <dgm:prSet presAssocID="{84DE4675-B40B-4D2C-888E-A9EB9FF20E41}" presName="centerShape" presStyleLbl="vennNode1" presStyleIdx="0" presStyleCnt="7" custScaleX="85515" custScaleY="84114" custLinFactNeighborX="-1537" custLinFactNeighborY="-3274"/>
      <dgm:spPr/>
      <dgm:t>
        <a:bodyPr/>
        <a:lstStyle/>
        <a:p>
          <a:endParaRPr lang="en-US"/>
        </a:p>
      </dgm:t>
    </dgm:pt>
    <dgm:pt modelId="{2155B6AB-0C27-4C36-9C2A-05FE3AAF200B}" type="pres">
      <dgm:prSet presAssocID="{67325B88-9A0E-4841-959C-605BD3BAC2AD}" presName="node" presStyleLbl="vennNode1" presStyleIdx="1" presStyleCnt="7" custScaleX="124217" custScaleY="105411" custRadScaleRad="100928" custRadScaleInc="2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AE68C-A225-4A5E-89D1-BD95E95D275E}" type="pres">
      <dgm:prSet presAssocID="{16F3EE13-8C6C-4EEC-9E91-8A788D7F68CF}" presName="node" presStyleLbl="vennNode1" presStyleIdx="2" presStyleCnt="7" custScaleX="119408" custScaleY="107984" custRadScaleRad="103329" custRadScaleInc="1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64169-8BDA-4BF7-8C47-9BC5682F8B3E}" type="pres">
      <dgm:prSet presAssocID="{BEC8DD84-C128-4EB3-96FC-E1E0B4E0ED41}" presName="node" presStyleLbl="vennNode1" presStyleIdx="3" presStyleCnt="7" custScaleX="118277" custScaleY="117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DAFD3-9627-4745-8147-927319AB910D}" type="pres">
      <dgm:prSet presAssocID="{966FD765-552C-441D-972D-C06831DD3271}" presName="node" presStyleLbl="vennNode1" presStyleIdx="4" presStyleCnt="7" custScaleX="113489" custRadScaleRad="93668" custRadScaleInc="3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B0AAC-3B93-4649-8623-ADE56A5B3A0E}" type="pres">
      <dgm:prSet presAssocID="{EB178D8C-8829-4B3C-AE98-D841C79F9F43}" presName="node" presStyleLbl="vennNode1" presStyleIdx="5" presStyleCnt="7" custScaleX="119941" custScaleY="126839" custRadScaleRad="102541" custRadScaleInc="-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B5216-1B71-4C97-AFC8-B1D41C83BE73}" type="pres">
      <dgm:prSet presAssocID="{D76FEA29-68D7-4361-A31F-96345786C9D6}" presName="node" presStyleLbl="vennNode1" presStyleIdx="6" presStyleCnt="7" custScaleX="114919" custScaleY="112560" custRadScaleRad="106403" custRadScaleInc="-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F1241-B3B2-431C-A9B7-94A216F30D83}" type="presOf" srcId="{67325B88-9A0E-4841-959C-605BD3BAC2AD}" destId="{2155B6AB-0C27-4C36-9C2A-05FE3AAF200B}" srcOrd="0" destOrd="0" presId="urn:microsoft.com/office/officeart/2005/8/layout/radial3"/>
    <dgm:cxn modelId="{F9132611-D2F9-42CE-AED4-9C234E769A93}" type="presOf" srcId="{F5187B68-FD1E-4E6D-A548-824D35961661}" destId="{E4ED04BE-F2A4-489C-B302-E56DD67CF88F}" srcOrd="0" destOrd="0" presId="urn:microsoft.com/office/officeart/2005/8/layout/radial3"/>
    <dgm:cxn modelId="{8858B49A-FC8D-48AE-8120-082102A0F8A5}" type="presOf" srcId="{966FD765-552C-441D-972D-C06831DD3271}" destId="{056DAFD3-9627-4745-8147-927319AB910D}" srcOrd="0" destOrd="0" presId="urn:microsoft.com/office/officeart/2005/8/layout/radial3"/>
    <dgm:cxn modelId="{3494F947-66EE-4133-AB1D-8962C619888A}" srcId="{F5187B68-FD1E-4E6D-A548-824D35961661}" destId="{C134387B-A1C3-40AF-9B4D-7AB5ACEDDB0E}" srcOrd="1" destOrd="0" parTransId="{167C1A0F-3FEC-45DF-AAB9-2BBA069805DB}" sibTransId="{0B07E79C-1318-45DE-A933-440EFB74C5EE}"/>
    <dgm:cxn modelId="{65285BEF-8C3C-4B97-B256-DAEA3E795410}" srcId="{84DE4675-B40B-4D2C-888E-A9EB9FF20E41}" destId="{EB178D8C-8829-4B3C-AE98-D841C79F9F43}" srcOrd="4" destOrd="0" parTransId="{371685E8-8DF9-4784-9B8E-605CA00003BF}" sibTransId="{CB87CE5F-FCFF-4C91-82CF-B45459D363A1}"/>
    <dgm:cxn modelId="{FAA8C4E6-C9F8-407D-AB67-D449428A292D}" srcId="{F5187B68-FD1E-4E6D-A548-824D35961661}" destId="{A41B3DAA-A0F9-4C4C-83B2-535CF5443A8E}" srcOrd="2" destOrd="0" parTransId="{4A3698F5-7643-4FE7-8350-E19653019393}" sibTransId="{9C705F89-EDF2-434E-818A-B07A6E0FC72B}"/>
    <dgm:cxn modelId="{19D6B0B9-67F5-4973-BB8B-E975FF7C7CE5}" type="presOf" srcId="{84DE4675-B40B-4D2C-888E-A9EB9FF20E41}" destId="{97A6B7EB-8577-4395-BF0A-84648F5B3440}" srcOrd="0" destOrd="0" presId="urn:microsoft.com/office/officeart/2005/8/layout/radial3"/>
    <dgm:cxn modelId="{C3266A88-FF50-4652-8A39-5B4816E78DEB}" type="presOf" srcId="{EB178D8C-8829-4B3C-AE98-D841C79F9F43}" destId="{542B0AAC-3B93-4649-8623-ADE56A5B3A0E}" srcOrd="0" destOrd="0" presId="urn:microsoft.com/office/officeart/2005/8/layout/radial3"/>
    <dgm:cxn modelId="{4A60B7AB-5324-4C8D-89C5-1DEFF6BD3BC1}" srcId="{84DE4675-B40B-4D2C-888E-A9EB9FF20E41}" destId="{16F3EE13-8C6C-4EEC-9E91-8A788D7F68CF}" srcOrd="1" destOrd="0" parTransId="{8BEABD32-D804-4904-BD74-1066545C26ED}" sibTransId="{44BFB6EE-C2BC-400A-AEFB-DC4EB5BD5EF8}"/>
    <dgm:cxn modelId="{298DA19C-3307-4928-9333-F0CB85EADBB1}" srcId="{84DE4675-B40B-4D2C-888E-A9EB9FF20E41}" destId="{D76FEA29-68D7-4361-A31F-96345786C9D6}" srcOrd="5" destOrd="0" parTransId="{9E98C517-E857-4235-B59E-56476857028A}" sibTransId="{02D4EBEA-E932-4A26-826D-22B1AE37B887}"/>
    <dgm:cxn modelId="{020DC021-DF65-4227-AC7E-8D0F4565BE84}" type="presOf" srcId="{D76FEA29-68D7-4361-A31F-96345786C9D6}" destId="{8BDB5216-1B71-4C97-AFC8-B1D41C83BE73}" srcOrd="0" destOrd="0" presId="urn:microsoft.com/office/officeart/2005/8/layout/radial3"/>
    <dgm:cxn modelId="{FAB91705-A244-4CCA-9A92-05B04A74F6A3}" srcId="{F5187B68-FD1E-4E6D-A548-824D35961661}" destId="{84DE4675-B40B-4D2C-888E-A9EB9FF20E41}" srcOrd="0" destOrd="0" parTransId="{EC2A4A85-F4F1-4A08-B670-D8E6E3B70269}" sibTransId="{88D686CD-4B92-4AAF-8005-72036D07240F}"/>
    <dgm:cxn modelId="{4C15AB7C-E961-4B3E-A3E6-769749729DDF}" type="presOf" srcId="{BEC8DD84-C128-4EB3-96FC-E1E0B4E0ED41}" destId="{6C064169-8BDA-4BF7-8C47-9BC5682F8B3E}" srcOrd="0" destOrd="0" presId="urn:microsoft.com/office/officeart/2005/8/layout/radial3"/>
    <dgm:cxn modelId="{158453E2-6F1E-44E4-A792-DC1CE4DF0220}" srcId="{F5187B68-FD1E-4E6D-A548-824D35961661}" destId="{9A667D21-CE98-47FD-B284-11B78C434F66}" srcOrd="3" destOrd="0" parTransId="{C502D354-F204-4B6B-AE69-7F52FEB85405}" sibTransId="{E48B417F-E59A-4514-B2C1-6BC656F30F33}"/>
    <dgm:cxn modelId="{0C73B49E-7C1E-4CA7-A744-2924E27BAC90}" type="presOf" srcId="{16F3EE13-8C6C-4EEC-9E91-8A788D7F68CF}" destId="{83BAE68C-A225-4A5E-89D1-BD95E95D275E}" srcOrd="0" destOrd="0" presId="urn:microsoft.com/office/officeart/2005/8/layout/radial3"/>
    <dgm:cxn modelId="{9CABDBDD-D950-4501-A22A-65E7883D12F4}" srcId="{84DE4675-B40B-4D2C-888E-A9EB9FF20E41}" destId="{966FD765-552C-441D-972D-C06831DD3271}" srcOrd="3" destOrd="0" parTransId="{DAD9E948-BE5D-4994-8FFE-9C59979DAFE4}" sibTransId="{0BDC50C2-2423-44FD-B2BB-B48D4D07FFE0}"/>
    <dgm:cxn modelId="{72D329BD-971D-42FE-8291-EBB71A475B50}" srcId="{84DE4675-B40B-4D2C-888E-A9EB9FF20E41}" destId="{BEC8DD84-C128-4EB3-96FC-E1E0B4E0ED41}" srcOrd="2" destOrd="0" parTransId="{783951FB-09DE-4AD9-8E27-BF16B9A64F0D}" sibTransId="{C0B62B39-8B37-454E-AE63-AE198E9BF94A}"/>
    <dgm:cxn modelId="{1F2E33A5-2EB4-47B4-938C-17FD2B0B3755}" srcId="{84DE4675-B40B-4D2C-888E-A9EB9FF20E41}" destId="{67325B88-9A0E-4841-959C-605BD3BAC2AD}" srcOrd="0" destOrd="0" parTransId="{3A78354E-7EB4-4195-AE42-63486B8875D7}" sibTransId="{EA76C623-B51B-410A-A5BD-6929EB7B98CF}"/>
    <dgm:cxn modelId="{B2E74A12-F99B-42F7-A213-791C1FBBC78D}" type="presParOf" srcId="{E4ED04BE-F2A4-489C-B302-E56DD67CF88F}" destId="{019E6E45-46D2-431D-A6FF-1D7BEE46A50F}" srcOrd="0" destOrd="0" presId="urn:microsoft.com/office/officeart/2005/8/layout/radial3"/>
    <dgm:cxn modelId="{A87D6907-F6ED-42CC-84A2-2467A7AAD8CA}" type="presParOf" srcId="{019E6E45-46D2-431D-A6FF-1D7BEE46A50F}" destId="{97A6B7EB-8577-4395-BF0A-84648F5B3440}" srcOrd="0" destOrd="0" presId="urn:microsoft.com/office/officeart/2005/8/layout/radial3"/>
    <dgm:cxn modelId="{6453CBEC-13D5-43D3-8698-CD7DB03B2EEA}" type="presParOf" srcId="{019E6E45-46D2-431D-A6FF-1D7BEE46A50F}" destId="{2155B6AB-0C27-4C36-9C2A-05FE3AAF200B}" srcOrd="1" destOrd="0" presId="urn:microsoft.com/office/officeart/2005/8/layout/radial3"/>
    <dgm:cxn modelId="{5BAB582B-8244-46EA-96D5-45D72080D855}" type="presParOf" srcId="{019E6E45-46D2-431D-A6FF-1D7BEE46A50F}" destId="{83BAE68C-A225-4A5E-89D1-BD95E95D275E}" srcOrd="2" destOrd="0" presId="urn:microsoft.com/office/officeart/2005/8/layout/radial3"/>
    <dgm:cxn modelId="{D811116E-7785-477B-AFE1-5D8A4BF3D9E3}" type="presParOf" srcId="{019E6E45-46D2-431D-A6FF-1D7BEE46A50F}" destId="{6C064169-8BDA-4BF7-8C47-9BC5682F8B3E}" srcOrd="3" destOrd="0" presId="urn:microsoft.com/office/officeart/2005/8/layout/radial3"/>
    <dgm:cxn modelId="{2CAB716F-A1F4-4D74-8766-155D60211AB9}" type="presParOf" srcId="{019E6E45-46D2-431D-A6FF-1D7BEE46A50F}" destId="{056DAFD3-9627-4745-8147-927319AB910D}" srcOrd="4" destOrd="0" presId="urn:microsoft.com/office/officeart/2005/8/layout/radial3"/>
    <dgm:cxn modelId="{4A92F993-426D-4D94-A21A-8806391613FA}" type="presParOf" srcId="{019E6E45-46D2-431D-A6FF-1D7BEE46A50F}" destId="{542B0AAC-3B93-4649-8623-ADE56A5B3A0E}" srcOrd="5" destOrd="0" presId="urn:microsoft.com/office/officeart/2005/8/layout/radial3"/>
    <dgm:cxn modelId="{05FFA010-E667-4A6A-97FC-7F8A3073EEE7}" type="presParOf" srcId="{019E6E45-46D2-431D-A6FF-1D7BEE46A50F}" destId="{8BDB5216-1B71-4C97-AFC8-B1D41C83BE73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964AC-5B72-495F-999D-A3F1AA459B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8CC4F-E8CC-4EB9-96D2-D1E9E5C21FA2}">
      <dgm:prSet custT="1"/>
      <dgm:spPr/>
      <dgm:t>
        <a:bodyPr/>
        <a:lstStyle/>
        <a:p>
          <a:pPr rtl="0"/>
          <a:r>
            <a:rPr lang="en-US" sz="2200" b="1" dirty="0" smtClean="0">
              <a:latin typeface="+mn-lt"/>
              <a:cs typeface="Times New Roman" panose="02020603050405020304" pitchFamily="18" charset="0"/>
            </a:rPr>
            <a:t>Human Development and Agriculture for wealth creation</a:t>
          </a:r>
          <a:endParaRPr lang="en-US" sz="2200" dirty="0">
            <a:latin typeface="+mn-lt"/>
            <a:cs typeface="Times New Roman" panose="02020603050405020304" pitchFamily="18" charset="0"/>
          </a:endParaRPr>
        </a:p>
      </dgm:t>
    </dgm:pt>
    <dgm:pt modelId="{669A07A4-3880-4CCF-A046-7765FC525C68}" type="parTrans" cxnId="{42930357-B7C2-42E6-92A6-11E2E22A58DE}">
      <dgm:prSet/>
      <dgm:spPr/>
      <dgm:t>
        <a:bodyPr/>
        <a:lstStyle/>
        <a:p>
          <a:endParaRPr lang="en-US"/>
        </a:p>
      </dgm:t>
    </dgm:pt>
    <dgm:pt modelId="{648E0D2B-E04B-4B13-983E-08C65757E6AF}" type="sibTrans" cxnId="{42930357-B7C2-42E6-92A6-11E2E22A58DE}">
      <dgm:prSet/>
      <dgm:spPr/>
      <dgm:t>
        <a:bodyPr/>
        <a:lstStyle/>
        <a:p>
          <a:endParaRPr lang="en-US"/>
        </a:p>
      </dgm:t>
    </dgm:pt>
    <dgm:pt modelId="{50DA6FE0-4936-448B-894E-A442402BDAD2}" type="pres">
      <dgm:prSet presAssocID="{9E9964AC-5B72-495F-999D-A3F1AA459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BCA972-93E3-4A73-96A1-4504CB9F0883}" type="pres">
      <dgm:prSet presAssocID="{B1B8CC4F-E8CC-4EB9-96D2-D1E9E5C21F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F5924-FB8A-47DC-BB91-8363A357BC7D}" type="presOf" srcId="{9E9964AC-5B72-495F-999D-A3F1AA459B08}" destId="{50DA6FE0-4936-448B-894E-A442402BDAD2}" srcOrd="0" destOrd="0" presId="urn:microsoft.com/office/officeart/2005/8/layout/vList2"/>
    <dgm:cxn modelId="{42930357-B7C2-42E6-92A6-11E2E22A58DE}" srcId="{9E9964AC-5B72-495F-999D-A3F1AA459B08}" destId="{B1B8CC4F-E8CC-4EB9-96D2-D1E9E5C21FA2}" srcOrd="0" destOrd="0" parTransId="{669A07A4-3880-4CCF-A046-7765FC525C68}" sibTransId="{648E0D2B-E04B-4B13-983E-08C65757E6AF}"/>
    <dgm:cxn modelId="{379A5A34-0201-4299-A926-99D6EDAC595D}" type="presOf" srcId="{B1B8CC4F-E8CC-4EB9-96D2-D1E9E5C21FA2}" destId="{81BCA972-93E3-4A73-96A1-4504CB9F0883}" srcOrd="0" destOrd="0" presId="urn:microsoft.com/office/officeart/2005/8/layout/vList2"/>
    <dgm:cxn modelId="{B0F2EC86-FB98-42FF-B584-649F97604F22}" type="presParOf" srcId="{50DA6FE0-4936-448B-894E-A442402BDAD2}" destId="{81BCA972-93E3-4A73-96A1-4504CB9F08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23AE2-2FEC-49FE-8BC2-0EAADF4AA6F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244329-AB22-46C8-AD03-00B8DBF3DA14}">
      <dgm:prSet custT="1"/>
      <dgm:spPr/>
      <dgm:t>
        <a:bodyPr/>
        <a:lstStyle/>
        <a:p>
          <a:pPr algn="ctr" rtl="0"/>
          <a:r>
            <a:rPr lang="en-US" sz="2400" b="1" dirty="0" smtClean="0">
              <a:latin typeface="+mn-lt"/>
              <a:cs typeface="Times New Roman" panose="02020603050405020304" pitchFamily="18" charset="0"/>
            </a:rPr>
            <a:t>Competitiveness and Integration </a:t>
          </a:r>
          <a:endParaRPr lang="en-US" sz="2400" dirty="0">
            <a:latin typeface="+mn-lt"/>
            <a:cs typeface="Times New Roman" panose="02020603050405020304" pitchFamily="18" charset="0"/>
          </a:endParaRPr>
        </a:p>
      </dgm:t>
    </dgm:pt>
    <dgm:pt modelId="{AA43A135-B383-4D64-8428-C149A9E4D288}" type="parTrans" cxnId="{398FFE57-68DE-462B-B17D-535B1301CD7E}">
      <dgm:prSet/>
      <dgm:spPr/>
      <dgm:t>
        <a:bodyPr/>
        <a:lstStyle/>
        <a:p>
          <a:endParaRPr lang="en-US"/>
        </a:p>
      </dgm:t>
    </dgm:pt>
    <dgm:pt modelId="{47FC65F4-2CFF-4074-8973-AAA120E88583}" type="sibTrans" cxnId="{398FFE57-68DE-462B-B17D-535B1301CD7E}">
      <dgm:prSet/>
      <dgm:spPr/>
      <dgm:t>
        <a:bodyPr/>
        <a:lstStyle/>
        <a:p>
          <a:endParaRPr lang="en-US"/>
        </a:p>
      </dgm:t>
    </dgm:pt>
    <dgm:pt modelId="{D8CBFD8D-D980-45A6-B22F-0DA7468B83C9}" type="pres">
      <dgm:prSet presAssocID="{25123AE2-2FEC-49FE-8BC2-0EAADF4AA6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61423-657D-480E-AFAE-C0649CABC983}" type="pres">
      <dgm:prSet presAssocID="{1C244329-AB22-46C8-AD03-00B8DBF3DA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8FFE57-68DE-462B-B17D-535B1301CD7E}" srcId="{25123AE2-2FEC-49FE-8BC2-0EAADF4AA6F5}" destId="{1C244329-AB22-46C8-AD03-00B8DBF3DA14}" srcOrd="0" destOrd="0" parTransId="{AA43A135-B383-4D64-8428-C149A9E4D288}" sibTransId="{47FC65F4-2CFF-4074-8973-AAA120E88583}"/>
    <dgm:cxn modelId="{A9580DE1-C592-43E4-8816-850933E7757F}" type="presOf" srcId="{1C244329-AB22-46C8-AD03-00B8DBF3DA14}" destId="{08961423-657D-480E-AFAE-C0649CABC983}" srcOrd="0" destOrd="0" presId="urn:microsoft.com/office/officeart/2005/8/layout/vList2"/>
    <dgm:cxn modelId="{7C4391A9-6F11-44D5-A14D-D28DC4F51D24}" type="presOf" srcId="{25123AE2-2FEC-49FE-8BC2-0EAADF4AA6F5}" destId="{D8CBFD8D-D980-45A6-B22F-0DA7468B83C9}" srcOrd="0" destOrd="0" presId="urn:microsoft.com/office/officeart/2005/8/layout/vList2"/>
    <dgm:cxn modelId="{AEDB236B-0428-40AB-B7F4-9CCF78652F38}" type="presParOf" srcId="{D8CBFD8D-D980-45A6-B22F-0DA7468B83C9}" destId="{08961423-657D-480E-AFAE-C0649CABC9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89E59-5184-4D7B-B25B-68116AB545A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0D3E6F-B374-4E9F-94E4-C3A2E3552878}">
      <dgm:prSet custT="1"/>
      <dgm:spPr/>
      <dgm:t>
        <a:bodyPr/>
        <a:lstStyle/>
        <a:p>
          <a:pPr algn="ctr" rtl="0"/>
          <a:r>
            <a:rPr lang="en-US" sz="2400" b="1" dirty="0" smtClean="0">
              <a:latin typeface="+mn-lt"/>
              <a:cs typeface="Times New Roman" panose="02020603050405020304" pitchFamily="18" charset="0"/>
            </a:rPr>
            <a:t>Urbanization and Agglomeration </a:t>
          </a:r>
          <a:endParaRPr lang="en-US" sz="2400" dirty="0">
            <a:latin typeface="+mn-lt"/>
            <a:cs typeface="Times New Roman" panose="02020603050405020304" pitchFamily="18" charset="0"/>
          </a:endParaRPr>
        </a:p>
      </dgm:t>
    </dgm:pt>
    <dgm:pt modelId="{846466F8-4A8C-42A3-8B49-D33A95D64DC5}" type="parTrans" cxnId="{CB3E538D-7A47-403F-9192-D956D71E0FEE}">
      <dgm:prSet/>
      <dgm:spPr/>
      <dgm:t>
        <a:bodyPr/>
        <a:lstStyle/>
        <a:p>
          <a:endParaRPr lang="en-US"/>
        </a:p>
      </dgm:t>
    </dgm:pt>
    <dgm:pt modelId="{76DDA469-CAE5-4816-9E28-398BEE190EAB}" type="sibTrans" cxnId="{CB3E538D-7A47-403F-9192-D956D71E0FEE}">
      <dgm:prSet/>
      <dgm:spPr/>
      <dgm:t>
        <a:bodyPr/>
        <a:lstStyle/>
        <a:p>
          <a:endParaRPr lang="en-US"/>
        </a:p>
      </dgm:t>
    </dgm:pt>
    <dgm:pt modelId="{B0605A5E-3773-4A39-AA6E-7517300714D1}" type="pres">
      <dgm:prSet presAssocID="{E4B89E59-5184-4D7B-B25B-68116AB545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017B67-F216-4303-AE97-E62A73AE3D2C}" type="pres">
      <dgm:prSet presAssocID="{4C0D3E6F-B374-4E9F-94E4-C3A2E3552878}" presName="parentText" presStyleLbl="node1" presStyleIdx="0" presStyleCnt="1" custLinFactNeighborY="-50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B1B9BF-4901-4600-A45A-06A8A8825DC0}" type="presOf" srcId="{E4B89E59-5184-4D7B-B25B-68116AB545A9}" destId="{B0605A5E-3773-4A39-AA6E-7517300714D1}" srcOrd="0" destOrd="0" presId="urn:microsoft.com/office/officeart/2005/8/layout/vList2"/>
    <dgm:cxn modelId="{CB3E538D-7A47-403F-9192-D956D71E0FEE}" srcId="{E4B89E59-5184-4D7B-B25B-68116AB545A9}" destId="{4C0D3E6F-B374-4E9F-94E4-C3A2E3552878}" srcOrd="0" destOrd="0" parTransId="{846466F8-4A8C-42A3-8B49-D33A95D64DC5}" sibTransId="{76DDA469-CAE5-4816-9E28-398BEE190EAB}"/>
    <dgm:cxn modelId="{AECDDD35-82F3-4B13-9447-90EF649CBDEC}" type="presOf" srcId="{4C0D3E6F-B374-4E9F-94E4-C3A2E3552878}" destId="{4D017B67-F216-4303-AE97-E62A73AE3D2C}" srcOrd="0" destOrd="0" presId="urn:microsoft.com/office/officeart/2005/8/layout/vList2"/>
    <dgm:cxn modelId="{4A69C339-76E1-4F00-B72C-556AA92C4EBB}" type="presParOf" srcId="{B0605A5E-3773-4A39-AA6E-7517300714D1}" destId="{4D017B67-F216-4303-AE97-E62A73AE3D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476876-298F-48BF-B4FF-AA3C912E7AB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6447C-3E45-4657-B39D-53527012D224}">
      <dgm:prSet custT="1"/>
      <dgm:spPr/>
      <dgm:t>
        <a:bodyPr/>
        <a:lstStyle/>
        <a:p>
          <a:pPr algn="ctr" rtl="0"/>
          <a:r>
            <a:rPr lang="en-US" sz="2400" b="1" dirty="0" smtClean="0">
              <a:latin typeface="+mn-lt"/>
              <a:cs typeface="Times New Roman" panose="02020603050405020304" pitchFamily="18" charset="0"/>
            </a:rPr>
            <a:t>Accountable and Capable State Institutions </a:t>
          </a:r>
          <a:endParaRPr lang="en-US" sz="2400" dirty="0">
            <a:latin typeface="+mn-lt"/>
            <a:cs typeface="Times New Roman" panose="02020603050405020304" pitchFamily="18" charset="0"/>
          </a:endParaRPr>
        </a:p>
      </dgm:t>
    </dgm:pt>
    <dgm:pt modelId="{495831A3-FD6D-4870-943B-F01BB4BA37CA}" type="parTrans" cxnId="{419A8095-73A7-484D-B661-541022948DED}">
      <dgm:prSet/>
      <dgm:spPr/>
      <dgm:t>
        <a:bodyPr/>
        <a:lstStyle/>
        <a:p>
          <a:endParaRPr lang="en-US"/>
        </a:p>
      </dgm:t>
    </dgm:pt>
    <dgm:pt modelId="{F04311B7-A5C7-48BB-A6D0-FC926EBE384A}" type="sibTrans" cxnId="{419A8095-73A7-484D-B661-541022948DED}">
      <dgm:prSet/>
      <dgm:spPr/>
      <dgm:t>
        <a:bodyPr/>
        <a:lstStyle/>
        <a:p>
          <a:endParaRPr lang="en-US"/>
        </a:p>
      </dgm:t>
    </dgm:pt>
    <dgm:pt modelId="{DEEFF259-7B99-4461-95FC-D7D5980C790D}" type="pres">
      <dgm:prSet presAssocID="{4A476876-298F-48BF-B4FF-AA3C912E7A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E904AE-0300-428B-9D80-A9D62240D316}" type="pres">
      <dgm:prSet presAssocID="{7FA6447C-3E45-4657-B39D-53527012D2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C18DF8-4F75-4DDA-9F6A-E300F50734AB}" type="presOf" srcId="{7FA6447C-3E45-4657-B39D-53527012D224}" destId="{8CE904AE-0300-428B-9D80-A9D62240D316}" srcOrd="0" destOrd="0" presId="urn:microsoft.com/office/officeart/2005/8/layout/vList2"/>
    <dgm:cxn modelId="{419A8095-73A7-484D-B661-541022948DED}" srcId="{4A476876-298F-48BF-B4FF-AA3C912E7AB2}" destId="{7FA6447C-3E45-4657-B39D-53527012D224}" srcOrd="0" destOrd="0" parTransId="{495831A3-FD6D-4870-943B-F01BB4BA37CA}" sibTransId="{F04311B7-A5C7-48BB-A6D0-FC926EBE384A}"/>
    <dgm:cxn modelId="{4A599876-55B7-4062-A046-B27E2B50684D}" type="presOf" srcId="{4A476876-298F-48BF-B4FF-AA3C912E7AB2}" destId="{DEEFF259-7B99-4461-95FC-D7D5980C790D}" srcOrd="0" destOrd="0" presId="urn:microsoft.com/office/officeart/2005/8/layout/vList2"/>
    <dgm:cxn modelId="{428D2733-0E09-461C-8EB0-91C23BCF6798}" type="presParOf" srcId="{DEEFF259-7B99-4461-95FC-D7D5980C790D}" destId="{8CE904AE-0300-428B-9D80-A9D62240D3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D26D1-247D-4285-8CEE-A274BD7EC7D3}">
      <dsp:nvSpPr>
        <dsp:cNvPr id="0" name=""/>
        <dsp:cNvSpPr/>
      </dsp:nvSpPr>
      <dsp:spPr>
        <a:xfrm rot="16200000">
          <a:off x="-1420529" y="1421907"/>
          <a:ext cx="5688918" cy="2845103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PRSP 1 (2002 – 2006)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Recovery from post conflict situation;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Major gains in social sectors e.g. health and education;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Poverty reduced  by 3% points (60% to 57%).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bg1"/>
            </a:solidFill>
          </a:endParaRPr>
        </a:p>
      </dsp:txBody>
      <dsp:txXfrm rot="5400000">
        <a:off x="1378" y="1137784"/>
        <a:ext cx="2845103" cy="3413350"/>
      </dsp:txXfrm>
    </dsp:sp>
    <dsp:sp modelId="{6FA69900-B830-4040-AA6C-AFC03184AEA2}">
      <dsp:nvSpPr>
        <dsp:cNvPr id="0" name=""/>
        <dsp:cNvSpPr/>
      </dsp:nvSpPr>
      <dsp:spPr>
        <a:xfrm rot="16200000">
          <a:off x="1686245" y="1324437"/>
          <a:ext cx="5688918" cy="3040043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EDPRS 1 (2008 – 2012)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 Preparation for take off;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High poverty reduction (12% points);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Reduced inequality;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High growth  (average 8.2%);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Strong contribution to achievement of MDGs.</a:t>
          </a:r>
        </a:p>
      </dsp:txBody>
      <dsp:txXfrm rot="5400000">
        <a:off x="3010682" y="1137784"/>
        <a:ext cx="3040043" cy="3413350"/>
      </dsp:txXfrm>
    </dsp:sp>
    <dsp:sp modelId="{BEBB1F53-D1E6-468C-82A8-0ADD9CFE5211}">
      <dsp:nvSpPr>
        <dsp:cNvPr id="0" name=""/>
        <dsp:cNvSpPr/>
      </dsp:nvSpPr>
      <dsp:spPr>
        <a:xfrm rot="16200000">
          <a:off x="4800562" y="1414364"/>
          <a:ext cx="5688918" cy="2860188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5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EDPRS 2 (2013 – 2018)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Rapid growth 11.5%;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Fast  poverty  reduction (15% points) to less than 30%;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Closing trade balance with rapid growth of exports (28%);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>
              <a:solidFill>
                <a:schemeClr val="tx1">
                  <a:lumMod val="65000"/>
                  <a:lumOff val="35000"/>
                </a:schemeClr>
              </a:solidFill>
            </a:rPr>
            <a:t>Increased private sector investment. </a:t>
          </a:r>
        </a:p>
      </dsp:txBody>
      <dsp:txXfrm rot="5400000">
        <a:off x="6214927" y="1137783"/>
        <a:ext cx="2860188" cy="3413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6B7EB-8577-4395-BF0A-84648F5B3440}">
      <dsp:nvSpPr>
        <dsp:cNvPr id="0" name=""/>
        <dsp:cNvSpPr/>
      </dsp:nvSpPr>
      <dsp:spPr>
        <a:xfrm>
          <a:off x="2666796" y="1365763"/>
          <a:ext cx="2624805" cy="258180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      Rwanda</a:t>
          </a:r>
          <a:r>
            <a:rPr lang="en-US" sz="2000" kern="1200" dirty="0"/>
            <a:t> </a:t>
          </a:r>
        </a:p>
      </dsp:txBody>
      <dsp:txXfrm>
        <a:off x="3051190" y="1743859"/>
        <a:ext cx="1856017" cy="1825611"/>
      </dsp:txXfrm>
    </dsp:sp>
    <dsp:sp modelId="{2155B6AB-0C27-4C36-9C2A-05FE3AAF200B}">
      <dsp:nvSpPr>
        <dsp:cNvPr id="0" name=""/>
        <dsp:cNvSpPr/>
      </dsp:nvSpPr>
      <dsp:spPr>
        <a:xfrm>
          <a:off x="3135415" y="-20212"/>
          <a:ext cx="1906364" cy="16177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3</a:t>
          </a:r>
          <a:r>
            <a:rPr lang="en-US" sz="1400" b="1" kern="1200" baseline="30000" dirty="0"/>
            <a:t>nd</a:t>
          </a:r>
          <a:r>
            <a:rPr lang="en-US" sz="1400" b="1" kern="1200" dirty="0"/>
            <a:t> Country in Cyber Security in Africa</a:t>
          </a:r>
        </a:p>
      </dsp:txBody>
      <dsp:txXfrm>
        <a:off x="3414596" y="216702"/>
        <a:ext cx="1348002" cy="1143919"/>
      </dsp:txXfrm>
    </dsp:sp>
    <dsp:sp modelId="{83BAE68C-A225-4A5E-89D1-BD95E95D275E}">
      <dsp:nvSpPr>
        <dsp:cNvPr id="0" name=""/>
        <dsp:cNvSpPr/>
      </dsp:nvSpPr>
      <dsp:spPr>
        <a:xfrm>
          <a:off x="4928779" y="953892"/>
          <a:ext cx="1832560" cy="16572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</a:t>
          </a:r>
          <a:r>
            <a:rPr lang="en-US" sz="1400" b="1" kern="1200" baseline="30000" dirty="0"/>
            <a:t>nd</a:t>
          </a:r>
          <a:r>
            <a:rPr lang="en-US" sz="1400" b="1" kern="1200" dirty="0"/>
            <a:t> Easiest Place to do Business in Sub-Saharan Africa </a:t>
          </a:r>
        </a:p>
      </dsp:txBody>
      <dsp:txXfrm>
        <a:off x="5197151" y="1196588"/>
        <a:ext cx="1295816" cy="1171843"/>
      </dsp:txXfrm>
    </dsp:sp>
    <dsp:sp modelId="{6C064169-8BDA-4BF7-8C47-9BC5682F8B3E}">
      <dsp:nvSpPr>
        <dsp:cNvPr id="0" name=""/>
        <dsp:cNvSpPr/>
      </dsp:nvSpPr>
      <dsp:spPr>
        <a:xfrm>
          <a:off x="4864134" y="2886740"/>
          <a:ext cx="1815202" cy="180051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</a:t>
          </a:r>
          <a:r>
            <a:rPr lang="en-US" sz="1400" b="1" kern="1200" baseline="30000" dirty="0"/>
            <a:t>nd</a:t>
          </a:r>
          <a:r>
            <a:rPr lang="en-US" sz="1400" b="1" kern="1200" dirty="0"/>
            <a:t> most competitive in Africa </a:t>
          </a:r>
        </a:p>
      </dsp:txBody>
      <dsp:txXfrm>
        <a:off x="5129964" y="3150419"/>
        <a:ext cx="1283542" cy="1273157"/>
      </dsp:txXfrm>
    </dsp:sp>
    <dsp:sp modelId="{056DAFD3-9627-4745-8147-927319AB910D}">
      <dsp:nvSpPr>
        <dsp:cNvPr id="0" name=""/>
        <dsp:cNvSpPr/>
      </dsp:nvSpPr>
      <dsp:spPr>
        <a:xfrm>
          <a:off x="3107622" y="3891489"/>
          <a:ext cx="1741721" cy="15347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1</a:t>
          </a:r>
          <a:r>
            <a:rPr lang="en-US" sz="1400" b="1" kern="1200" baseline="30000" dirty="0"/>
            <a:t>st</a:t>
          </a:r>
          <a:r>
            <a:rPr lang="en-US" sz="1400" b="1" kern="1200" dirty="0"/>
            <a:t> safest place in Africa </a:t>
          </a:r>
        </a:p>
      </dsp:txBody>
      <dsp:txXfrm>
        <a:off x="3362691" y="4116241"/>
        <a:ext cx="1231583" cy="1085200"/>
      </dsp:txXfrm>
    </dsp:sp>
    <dsp:sp modelId="{542B0AAC-3B93-4649-8623-ADE56A5B3A0E}">
      <dsp:nvSpPr>
        <dsp:cNvPr id="0" name=""/>
        <dsp:cNvSpPr/>
      </dsp:nvSpPr>
      <dsp:spPr>
        <a:xfrm>
          <a:off x="1346668" y="2841637"/>
          <a:ext cx="1840740" cy="194660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baseline="30000" dirty="0"/>
            <a:t>9th</a:t>
          </a:r>
          <a:r>
            <a:rPr lang="en-US" sz="1400" b="1" kern="1200" dirty="0"/>
            <a:t> Best Place to be a Woman Globally </a:t>
          </a:r>
        </a:p>
      </dsp:txBody>
      <dsp:txXfrm>
        <a:off x="1616238" y="3126711"/>
        <a:ext cx="1301600" cy="1376456"/>
      </dsp:txXfrm>
    </dsp:sp>
    <dsp:sp modelId="{8BDB5216-1B71-4C97-AFC8-B1D41C83BE73}">
      <dsp:nvSpPr>
        <dsp:cNvPr id="0" name=""/>
        <dsp:cNvSpPr/>
      </dsp:nvSpPr>
      <dsp:spPr>
        <a:xfrm>
          <a:off x="1282555" y="922178"/>
          <a:ext cx="1763667" cy="172746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7</a:t>
          </a:r>
          <a:r>
            <a:rPr lang="en-US" sz="1400" b="1" kern="1200" baseline="30000" dirty="0"/>
            <a:t>th</a:t>
          </a:r>
          <a:r>
            <a:rPr lang="en-US" sz="1400" b="1" kern="1200" dirty="0"/>
            <a:t> Global Most efficient Government </a:t>
          </a:r>
        </a:p>
      </dsp:txBody>
      <dsp:txXfrm>
        <a:off x="1540838" y="1175159"/>
        <a:ext cx="1247101" cy="1221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CA972-93E3-4A73-96A1-4504CB9F0883}">
      <dsp:nvSpPr>
        <dsp:cNvPr id="0" name=""/>
        <dsp:cNvSpPr/>
      </dsp:nvSpPr>
      <dsp:spPr>
        <a:xfrm>
          <a:off x="0" y="385"/>
          <a:ext cx="7632179" cy="570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  <a:cs typeface="Times New Roman" panose="02020603050405020304" pitchFamily="18" charset="0"/>
            </a:rPr>
            <a:t>Human Development and Agriculture for wealth creation</a:t>
          </a:r>
          <a:endParaRPr lang="en-US" sz="2200" kern="1200" dirty="0">
            <a:latin typeface="+mn-lt"/>
            <a:cs typeface="Times New Roman" panose="02020603050405020304" pitchFamily="18" charset="0"/>
          </a:endParaRPr>
        </a:p>
      </dsp:txBody>
      <dsp:txXfrm>
        <a:off x="27870" y="28255"/>
        <a:ext cx="7576439" cy="515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61423-657D-480E-AFAE-C0649CABC983}">
      <dsp:nvSpPr>
        <dsp:cNvPr id="0" name=""/>
        <dsp:cNvSpPr/>
      </dsp:nvSpPr>
      <dsp:spPr>
        <a:xfrm>
          <a:off x="0" y="189"/>
          <a:ext cx="7551811" cy="438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Times New Roman" panose="02020603050405020304" pitchFamily="18" charset="0"/>
            </a:rPr>
            <a:t>Competitiveness and Integration </a:t>
          </a:r>
          <a:endParaRPr lang="en-US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21391" y="21580"/>
        <a:ext cx="7509029" cy="395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17B67-F216-4303-AE97-E62A73AE3D2C}">
      <dsp:nvSpPr>
        <dsp:cNvPr id="0" name=""/>
        <dsp:cNvSpPr/>
      </dsp:nvSpPr>
      <dsp:spPr>
        <a:xfrm>
          <a:off x="0" y="0"/>
          <a:ext cx="7551811" cy="438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Times New Roman" panose="02020603050405020304" pitchFamily="18" charset="0"/>
            </a:rPr>
            <a:t>Urbanization and Agglomeration </a:t>
          </a:r>
          <a:endParaRPr lang="en-US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21391" y="21391"/>
        <a:ext cx="7509029" cy="395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904AE-0300-428B-9D80-A9D62240D316}">
      <dsp:nvSpPr>
        <dsp:cNvPr id="0" name=""/>
        <dsp:cNvSpPr/>
      </dsp:nvSpPr>
      <dsp:spPr>
        <a:xfrm>
          <a:off x="0" y="189"/>
          <a:ext cx="7551811" cy="4382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Times New Roman" panose="02020603050405020304" pitchFamily="18" charset="0"/>
            </a:rPr>
            <a:t>Accountable and Capable State Institutions </a:t>
          </a:r>
          <a:endParaRPr lang="en-US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21391" y="21580"/>
        <a:ext cx="7509029" cy="395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961E-BAF6-495C-8FC4-09D12A6CEB96}" type="datetimeFigureOut">
              <a:rPr lang="en-GB" smtClean="0"/>
              <a:t>09/02/2022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6681E-9E49-4745-9CEC-EE937A95F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27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9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051B50F-747F-44EB-853B-977236A03923}" type="datetimeFigureOut">
              <a:rPr lang="en-GB" smtClean="0"/>
              <a:pPr/>
              <a:t>09/02/2022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4" cy="4467225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48AA321-3115-4D6D-9C1E-1FFD6600DE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E530DC-E6EB-4AD2-A878-086AF686E7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0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FCD2F-C729-42F0-8932-9646D8DE731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9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/>
              <a:t>Base is the year growth acceleration started in each economy: 1977 for China, 1990 for Vietnam, 1962 for Korea, 1958 for Thailand, 1959 for Morocco, 1972 for Botswana, 1951 for Taiwan (China) and Brazil, and 2005 for Rwanda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FCD2F-C729-42F0-8932-9646D8DE73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2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700C9A-6532-4FDD-A407-ACB0ED5184DD}" type="slidenum">
              <a:rPr lang="en-GB" altLang="en-US">
                <a:solidFill>
                  <a:srgbClr val="000000"/>
                </a:solidFill>
              </a:rPr>
              <a:pPr/>
              <a:t>24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95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B6A084-C418-4943-B18D-3849D0BC1C3B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78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984E83-8555-4F2D-B8EC-4BBD6C4AB0B4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1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C0894-F876-4AD8-9963-A330633D92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3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4488" y="696913"/>
            <a:ext cx="619283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757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64EE8-72F9-4E9A-AEFF-F5C0457FC70C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rPr>
              <a:pPr marL="0" marR="0" lvl="0" indent="0" algn="r" defTabSz="8757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2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C0894-F876-4AD8-9963-A330633D92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0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B6A084-C418-4943-B18D-3849D0BC1C3B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57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F12C5-7BCF-4478-B47F-0DDFD5592BEE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65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B6A084-C418-4943-B18D-3849D0BC1C3B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F564F-38A9-4E81-BEE8-F82F68EAC2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59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Blue"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685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Blu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05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Blue"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551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Blu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5744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Blu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1121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Blu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496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508402" y="17356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" name="Rectangle 7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8401" y="935565"/>
            <a:ext cx="11206947" cy="35983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666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4AAA6-C57B-49BE-9440-4243F8867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9167" y="5795436"/>
            <a:ext cx="3912698" cy="448808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 MMMM YYYY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967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 Blu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642579" y="5045288"/>
            <a:ext cx="11208716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1677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dient">
    <p:bg>
      <p:bgPr>
        <a:gradFill>
          <a:gsLst>
            <a:gs pos="0">
              <a:srgbClr val="00BDF2"/>
            </a:gs>
            <a:gs pos="20000">
              <a:srgbClr val="00B3F0"/>
            </a:gs>
            <a:gs pos="75000">
              <a:srgbClr val="0066B3"/>
            </a:gs>
            <a:gs pos="100000">
              <a:srgbClr val="00478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490939" y="1208620"/>
            <a:ext cx="11206947" cy="690033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Rectangle 7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90939" y="1970616"/>
            <a:ext cx="11206947" cy="14583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73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1033713" y="6228433"/>
            <a:ext cx="797267" cy="456000"/>
            <a:chOff x="7677944" y="4205288"/>
            <a:chExt cx="1204913" cy="688975"/>
          </a:xfrm>
        </p:grpSpPr>
        <p:sp>
          <p:nvSpPr>
            <p:cNvPr id="14" name="Freeform 5"/>
            <p:cNvSpPr>
              <a:spLocks/>
            </p:cNvSpPr>
            <p:nvPr userDrawn="1"/>
          </p:nvSpPr>
          <p:spPr bwMode="auto">
            <a:xfrm>
              <a:off x="7677944" y="4452938"/>
              <a:ext cx="374650" cy="441325"/>
            </a:xfrm>
            <a:custGeom>
              <a:avLst/>
              <a:gdLst>
                <a:gd name="T0" fmla="*/ 4134 w 4969"/>
                <a:gd name="T1" fmla="*/ 4240 h 5835"/>
                <a:gd name="T2" fmla="*/ 3890 w 4969"/>
                <a:gd name="T3" fmla="*/ 4426 h 5835"/>
                <a:gd name="T4" fmla="*/ 3635 w 4969"/>
                <a:gd name="T5" fmla="*/ 4568 h 5835"/>
                <a:gd name="T6" fmla="*/ 3372 w 4969"/>
                <a:gd name="T7" fmla="*/ 4667 h 5835"/>
                <a:gd name="T8" fmla="*/ 3103 w 4969"/>
                <a:gd name="T9" fmla="*/ 4721 h 5835"/>
                <a:gd name="T10" fmla="*/ 2735 w 4969"/>
                <a:gd name="T11" fmla="*/ 4722 h 5835"/>
                <a:gd name="T12" fmla="*/ 2218 w 4969"/>
                <a:gd name="T13" fmla="*/ 4595 h 5835"/>
                <a:gd name="T14" fmla="*/ 1785 w 4969"/>
                <a:gd name="T15" fmla="*/ 4332 h 5835"/>
                <a:gd name="T16" fmla="*/ 1452 w 4969"/>
                <a:gd name="T17" fmla="*/ 3953 h 5835"/>
                <a:gd name="T18" fmla="*/ 1240 w 4969"/>
                <a:gd name="T19" fmla="*/ 3475 h 5835"/>
                <a:gd name="T20" fmla="*/ 1166 w 4969"/>
                <a:gd name="T21" fmla="*/ 2917 h 5835"/>
                <a:gd name="T22" fmla="*/ 1240 w 4969"/>
                <a:gd name="T23" fmla="*/ 2360 h 5835"/>
                <a:gd name="T24" fmla="*/ 1452 w 4969"/>
                <a:gd name="T25" fmla="*/ 1881 h 5835"/>
                <a:gd name="T26" fmla="*/ 1785 w 4969"/>
                <a:gd name="T27" fmla="*/ 1501 h 5835"/>
                <a:gd name="T28" fmla="*/ 2218 w 4969"/>
                <a:gd name="T29" fmla="*/ 1238 h 5835"/>
                <a:gd name="T30" fmla="*/ 2735 w 4969"/>
                <a:gd name="T31" fmla="*/ 1112 h 5835"/>
                <a:gd name="T32" fmla="*/ 3103 w 4969"/>
                <a:gd name="T33" fmla="*/ 1114 h 5835"/>
                <a:gd name="T34" fmla="*/ 3372 w 4969"/>
                <a:gd name="T35" fmla="*/ 1166 h 5835"/>
                <a:gd name="T36" fmla="*/ 3635 w 4969"/>
                <a:gd name="T37" fmla="*/ 1265 h 5835"/>
                <a:gd name="T38" fmla="*/ 3890 w 4969"/>
                <a:gd name="T39" fmla="*/ 1407 h 5835"/>
                <a:gd name="T40" fmla="*/ 4134 w 4969"/>
                <a:gd name="T41" fmla="*/ 1593 h 5835"/>
                <a:gd name="T42" fmla="*/ 4969 w 4969"/>
                <a:gd name="T43" fmla="*/ 975 h 5835"/>
                <a:gd name="T44" fmla="*/ 4690 w 4969"/>
                <a:gd name="T45" fmla="*/ 678 h 5835"/>
                <a:gd name="T46" fmla="*/ 4351 w 4969"/>
                <a:gd name="T47" fmla="*/ 408 h 5835"/>
                <a:gd name="T48" fmla="*/ 3987 w 4969"/>
                <a:gd name="T49" fmla="*/ 207 h 5835"/>
                <a:gd name="T50" fmla="*/ 3595 w 4969"/>
                <a:gd name="T51" fmla="*/ 74 h 5835"/>
                <a:gd name="T52" fmla="*/ 3175 w 4969"/>
                <a:gd name="T53" fmla="*/ 8 h 5835"/>
                <a:gd name="T54" fmla="*/ 2728 w 4969"/>
                <a:gd name="T55" fmla="*/ 7 h 5835"/>
                <a:gd name="T56" fmla="*/ 2293 w 4969"/>
                <a:gd name="T57" fmla="*/ 62 h 5835"/>
                <a:gd name="T58" fmla="*/ 1880 w 4969"/>
                <a:gd name="T59" fmla="*/ 172 h 5835"/>
                <a:gd name="T60" fmla="*/ 1495 w 4969"/>
                <a:gd name="T61" fmla="*/ 333 h 5835"/>
                <a:gd name="T62" fmla="*/ 1143 w 4969"/>
                <a:gd name="T63" fmla="*/ 545 h 5835"/>
                <a:gd name="T64" fmla="*/ 826 w 4969"/>
                <a:gd name="T65" fmla="*/ 809 h 5835"/>
                <a:gd name="T66" fmla="*/ 541 w 4969"/>
                <a:gd name="T67" fmla="*/ 1136 h 5835"/>
                <a:gd name="T68" fmla="*/ 314 w 4969"/>
                <a:gd name="T69" fmla="*/ 1505 h 5835"/>
                <a:gd name="T70" fmla="*/ 148 w 4969"/>
                <a:gd name="T71" fmla="*/ 1914 h 5835"/>
                <a:gd name="T72" fmla="*/ 43 w 4969"/>
                <a:gd name="T73" fmla="*/ 2358 h 5835"/>
                <a:gd name="T74" fmla="*/ 1 w 4969"/>
                <a:gd name="T75" fmla="*/ 2835 h 5835"/>
                <a:gd name="T76" fmla="*/ 23 w 4969"/>
                <a:gd name="T77" fmla="*/ 3320 h 5835"/>
                <a:gd name="T78" fmla="*/ 106 w 4969"/>
                <a:gd name="T79" fmla="*/ 3775 h 5835"/>
                <a:gd name="T80" fmla="*/ 253 w 4969"/>
                <a:gd name="T81" fmla="*/ 4196 h 5835"/>
                <a:gd name="T82" fmla="*/ 459 w 4969"/>
                <a:gd name="T83" fmla="*/ 4579 h 5835"/>
                <a:gd name="T84" fmla="*/ 725 w 4969"/>
                <a:gd name="T85" fmla="*/ 4921 h 5835"/>
                <a:gd name="T86" fmla="*/ 1035 w 4969"/>
                <a:gd name="T87" fmla="*/ 5208 h 5835"/>
                <a:gd name="T88" fmla="*/ 1374 w 4969"/>
                <a:gd name="T89" fmla="*/ 5436 h 5835"/>
                <a:gd name="T90" fmla="*/ 1748 w 4969"/>
                <a:gd name="T91" fmla="*/ 5614 h 5835"/>
                <a:gd name="T92" fmla="*/ 2153 w 4969"/>
                <a:gd name="T93" fmla="*/ 5741 h 5835"/>
                <a:gd name="T94" fmla="*/ 2582 w 4969"/>
                <a:gd name="T95" fmla="*/ 5815 h 5835"/>
                <a:gd name="T96" fmla="*/ 3029 w 4969"/>
                <a:gd name="T97" fmla="*/ 5833 h 5835"/>
                <a:gd name="T98" fmla="*/ 3459 w 4969"/>
                <a:gd name="T99" fmla="*/ 5789 h 5835"/>
                <a:gd name="T100" fmla="*/ 3859 w 4969"/>
                <a:gd name="T101" fmla="*/ 5679 h 5835"/>
                <a:gd name="T102" fmla="*/ 4233 w 4969"/>
                <a:gd name="T103" fmla="*/ 5501 h 5835"/>
                <a:gd name="T104" fmla="*/ 4579 w 4969"/>
                <a:gd name="T105" fmla="*/ 5253 h 5835"/>
                <a:gd name="T106" fmla="*/ 4901 w 4969"/>
                <a:gd name="T107" fmla="*/ 4939 h 5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69" h="5835">
                  <a:moveTo>
                    <a:pt x="4314" y="4068"/>
                  </a:moveTo>
                  <a:lnTo>
                    <a:pt x="4289" y="4094"/>
                  </a:lnTo>
                  <a:lnTo>
                    <a:pt x="4251" y="4132"/>
                  </a:lnTo>
                  <a:lnTo>
                    <a:pt x="4212" y="4169"/>
                  </a:lnTo>
                  <a:lnTo>
                    <a:pt x="4173" y="4205"/>
                  </a:lnTo>
                  <a:lnTo>
                    <a:pt x="4134" y="4240"/>
                  </a:lnTo>
                  <a:lnTo>
                    <a:pt x="4093" y="4274"/>
                  </a:lnTo>
                  <a:lnTo>
                    <a:pt x="4053" y="4307"/>
                  </a:lnTo>
                  <a:lnTo>
                    <a:pt x="4013" y="4338"/>
                  </a:lnTo>
                  <a:lnTo>
                    <a:pt x="3973" y="4369"/>
                  </a:lnTo>
                  <a:lnTo>
                    <a:pt x="3931" y="4398"/>
                  </a:lnTo>
                  <a:lnTo>
                    <a:pt x="3890" y="4426"/>
                  </a:lnTo>
                  <a:lnTo>
                    <a:pt x="3848" y="4453"/>
                  </a:lnTo>
                  <a:lnTo>
                    <a:pt x="3806" y="4478"/>
                  </a:lnTo>
                  <a:lnTo>
                    <a:pt x="3763" y="4502"/>
                  </a:lnTo>
                  <a:lnTo>
                    <a:pt x="3721" y="4526"/>
                  </a:lnTo>
                  <a:lnTo>
                    <a:pt x="3679" y="4547"/>
                  </a:lnTo>
                  <a:lnTo>
                    <a:pt x="3635" y="4568"/>
                  </a:lnTo>
                  <a:lnTo>
                    <a:pt x="3592" y="4588"/>
                  </a:lnTo>
                  <a:lnTo>
                    <a:pt x="3549" y="4606"/>
                  </a:lnTo>
                  <a:lnTo>
                    <a:pt x="3505" y="4624"/>
                  </a:lnTo>
                  <a:lnTo>
                    <a:pt x="3461" y="4639"/>
                  </a:lnTo>
                  <a:lnTo>
                    <a:pt x="3417" y="4654"/>
                  </a:lnTo>
                  <a:lnTo>
                    <a:pt x="3372" y="4667"/>
                  </a:lnTo>
                  <a:lnTo>
                    <a:pt x="3328" y="4679"/>
                  </a:lnTo>
                  <a:lnTo>
                    <a:pt x="3284" y="4690"/>
                  </a:lnTo>
                  <a:lnTo>
                    <a:pt x="3239" y="4699"/>
                  </a:lnTo>
                  <a:lnTo>
                    <a:pt x="3194" y="4707"/>
                  </a:lnTo>
                  <a:lnTo>
                    <a:pt x="3148" y="4714"/>
                  </a:lnTo>
                  <a:lnTo>
                    <a:pt x="3103" y="4721"/>
                  </a:lnTo>
                  <a:lnTo>
                    <a:pt x="3059" y="4725"/>
                  </a:lnTo>
                  <a:lnTo>
                    <a:pt x="3013" y="4728"/>
                  </a:lnTo>
                  <a:lnTo>
                    <a:pt x="2967" y="4730"/>
                  </a:lnTo>
                  <a:lnTo>
                    <a:pt x="2921" y="4731"/>
                  </a:lnTo>
                  <a:lnTo>
                    <a:pt x="2826" y="4729"/>
                  </a:lnTo>
                  <a:lnTo>
                    <a:pt x="2735" y="4722"/>
                  </a:lnTo>
                  <a:lnTo>
                    <a:pt x="2643" y="4711"/>
                  </a:lnTo>
                  <a:lnTo>
                    <a:pt x="2554" y="4696"/>
                  </a:lnTo>
                  <a:lnTo>
                    <a:pt x="2466" y="4676"/>
                  </a:lnTo>
                  <a:lnTo>
                    <a:pt x="2382" y="4654"/>
                  </a:lnTo>
                  <a:lnTo>
                    <a:pt x="2298" y="4626"/>
                  </a:lnTo>
                  <a:lnTo>
                    <a:pt x="2218" y="4595"/>
                  </a:lnTo>
                  <a:lnTo>
                    <a:pt x="2139" y="4560"/>
                  </a:lnTo>
                  <a:lnTo>
                    <a:pt x="2063" y="4522"/>
                  </a:lnTo>
                  <a:lnTo>
                    <a:pt x="1990" y="4479"/>
                  </a:lnTo>
                  <a:lnTo>
                    <a:pt x="1919" y="4434"/>
                  </a:lnTo>
                  <a:lnTo>
                    <a:pt x="1851" y="4385"/>
                  </a:lnTo>
                  <a:lnTo>
                    <a:pt x="1785" y="4332"/>
                  </a:lnTo>
                  <a:lnTo>
                    <a:pt x="1722" y="4276"/>
                  </a:lnTo>
                  <a:lnTo>
                    <a:pt x="1662" y="4218"/>
                  </a:lnTo>
                  <a:lnTo>
                    <a:pt x="1605" y="4156"/>
                  </a:lnTo>
                  <a:lnTo>
                    <a:pt x="1551" y="4091"/>
                  </a:lnTo>
                  <a:lnTo>
                    <a:pt x="1501" y="4023"/>
                  </a:lnTo>
                  <a:lnTo>
                    <a:pt x="1452" y="3953"/>
                  </a:lnTo>
                  <a:lnTo>
                    <a:pt x="1409" y="3880"/>
                  </a:lnTo>
                  <a:lnTo>
                    <a:pt x="1368" y="3803"/>
                  </a:lnTo>
                  <a:lnTo>
                    <a:pt x="1331" y="3725"/>
                  </a:lnTo>
                  <a:lnTo>
                    <a:pt x="1297" y="3644"/>
                  </a:lnTo>
                  <a:lnTo>
                    <a:pt x="1267" y="3560"/>
                  </a:lnTo>
                  <a:lnTo>
                    <a:pt x="1240" y="3475"/>
                  </a:lnTo>
                  <a:lnTo>
                    <a:pt x="1218" y="3387"/>
                  </a:lnTo>
                  <a:lnTo>
                    <a:pt x="1200" y="3297"/>
                  </a:lnTo>
                  <a:lnTo>
                    <a:pt x="1184" y="3205"/>
                  </a:lnTo>
                  <a:lnTo>
                    <a:pt x="1174" y="3111"/>
                  </a:lnTo>
                  <a:lnTo>
                    <a:pt x="1168" y="3015"/>
                  </a:lnTo>
                  <a:lnTo>
                    <a:pt x="1166" y="2917"/>
                  </a:lnTo>
                  <a:lnTo>
                    <a:pt x="1168" y="2819"/>
                  </a:lnTo>
                  <a:lnTo>
                    <a:pt x="1174" y="2723"/>
                  </a:lnTo>
                  <a:lnTo>
                    <a:pt x="1184" y="2630"/>
                  </a:lnTo>
                  <a:lnTo>
                    <a:pt x="1200" y="2537"/>
                  </a:lnTo>
                  <a:lnTo>
                    <a:pt x="1218" y="2447"/>
                  </a:lnTo>
                  <a:lnTo>
                    <a:pt x="1240" y="2360"/>
                  </a:lnTo>
                  <a:lnTo>
                    <a:pt x="1267" y="2273"/>
                  </a:lnTo>
                  <a:lnTo>
                    <a:pt x="1297" y="2191"/>
                  </a:lnTo>
                  <a:lnTo>
                    <a:pt x="1331" y="2109"/>
                  </a:lnTo>
                  <a:lnTo>
                    <a:pt x="1368" y="2031"/>
                  </a:lnTo>
                  <a:lnTo>
                    <a:pt x="1409" y="1955"/>
                  </a:lnTo>
                  <a:lnTo>
                    <a:pt x="1452" y="1881"/>
                  </a:lnTo>
                  <a:lnTo>
                    <a:pt x="1501" y="1810"/>
                  </a:lnTo>
                  <a:lnTo>
                    <a:pt x="1551" y="1742"/>
                  </a:lnTo>
                  <a:lnTo>
                    <a:pt x="1605" y="1677"/>
                  </a:lnTo>
                  <a:lnTo>
                    <a:pt x="1662" y="1615"/>
                  </a:lnTo>
                  <a:lnTo>
                    <a:pt x="1722" y="1557"/>
                  </a:lnTo>
                  <a:lnTo>
                    <a:pt x="1785" y="1501"/>
                  </a:lnTo>
                  <a:lnTo>
                    <a:pt x="1851" y="1449"/>
                  </a:lnTo>
                  <a:lnTo>
                    <a:pt x="1919" y="1400"/>
                  </a:lnTo>
                  <a:lnTo>
                    <a:pt x="1990" y="1354"/>
                  </a:lnTo>
                  <a:lnTo>
                    <a:pt x="2063" y="1311"/>
                  </a:lnTo>
                  <a:lnTo>
                    <a:pt x="2139" y="1273"/>
                  </a:lnTo>
                  <a:lnTo>
                    <a:pt x="2218" y="1238"/>
                  </a:lnTo>
                  <a:lnTo>
                    <a:pt x="2298" y="1207"/>
                  </a:lnTo>
                  <a:lnTo>
                    <a:pt x="2382" y="1181"/>
                  </a:lnTo>
                  <a:lnTo>
                    <a:pt x="2466" y="1157"/>
                  </a:lnTo>
                  <a:lnTo>
                    <a:pt x="2554" y="1137"/>
                  </a:lnTo>
                  <a:lnTo>
                    <a:pt x="2643" y="1123"/>
                  </a:lnTo>
                  <a:lnTo>
                    <a:pt x="2735" y="1112"/>
                  </a:lnTo>
                  <a:lnTo>
                    <a:pt x="2826" y="1105"/>
                  </a:lnTo>
                  <a:lnTo>
                    <a:pt x="2921" y="1103"/>
                  </a:lnTo>
                  <a:lnTo>
                    <a:pt x="2967" y="1103"/>
                  </a:lnTo>
                  <a:lnTo>
                    <a:pt x="3013" y="1105"/>
                  </a:lnTo>
                  <a:lnTo>
                    <a:pt x="3059" y="1108"/>
                  </a:lnTo>
                  <a:lnTo>
                    <a:pt x="3103" y="1114"/>
                  </a:lnTo>
                  <a:lnTo>
                    <a:pt x="3148" y="1119"/>
                  </a:lnTo>
                  <a:lnTo>
                    <a:pt x="3194" y="1126"/>
                  </a:lnTo>
                  <a:lnTo>
                    <a:pt x="3239" y="1134"/>
                  </a:lnTo>
                  <a:lnTo>
                    <a:pt x="3284" y="1143"/>
                  </a:lnTo>
                  <a:lnTo>
                    <a:pt x="3328" y="1155"/>
                  </a:lnTo>
                  <a:lnTo>
                    <a:pt x="3372" y="1166"/>
                  </a:lnTo>
                  <a:lnTo>
                    <a:pt x="3417" y="1180"/>
                  </a:lnTo>
                  <a:lnTo>
                    <a:pt x="3461" y="1195"/>
                  </a:lnTo>
                  <a:lnTo>
                    <a:pt x="3505" y="1210"/>
                  </a:lnTo>
                  <a:lnTo>
                    <a:pt x="3549" y="1227"/>
                  </a:lnTo>
                  <a:lnTo>
                    <a:pt x="3592" y="1245"/>
                  </a:lnTo>
                  <a:lnTo>
                    <a:pt x="3635" y="1265"/>
                  </a:lnTo>
                  <a:lnTo>
                    <a:pt x="3679" y="1286"/>
                  </a:lnTo>
                  <a:lnTo>
                    <a:pt x="3721" y="1308"/>
                  </a:lnTo>
                  <a:lnTo>
                    <a:pt x="3763" y="1331"/>
                  </a:lnTo>
                  <a:lnTo>
                    <a:pt x="3806" y="1356"/>
                  </a:lnTo>
                  <a:lnTo>
                    <a:pt x="3848" y="1380"/>
                  </a:lnTo>
                  <a:lnTo>
                    <a:pt x="3890" y="1407"/>
                  </a:lnTo>
                  <a:lnTo>
                    <a:pt x="3931" y="1435"/>
                  </a:lnTo>
                  <a:lnTo>
                    <a:pt x="3973" y="1465"/>
                  </a:lnTo>
                  <a:lnTo>
                    <a:pt x="4013" y="1495"/>
                  </a:lnTo>
                  <a:lnTo>
                    <a:pt x="4053" y="1527"/>
                  </a:lnTo>
                  <a:lnTo>
                    <a:pt x="4093" y="1559"/>
                  </a:lnTo>
                  <a:lnTo>
                    <a:pt x="4134" y="1593"/>
                  </a:lnTo>
                  <a:lnTo>
                    <a:pt x="4173" y="1628"/>
                  </a:lnTo>
                  <a:lnTo>
                    <a:pt x="4212" y="1664"/>
                  </a:lnTo>
                  <a:lnTo>
                    <a:pt x="4251" y="1702"/>
                  </a:lnTo>
                  <a:lnTo>
                    <a:pt x="4289" y="1740"/>
                  </a:lnTo>
                  <a:lnTo>
                    <a:pt x="4314" y="1766"/>
                  </a:lnTo>
                  <a:lnTo>
                    <a:pt x="4969" y="975"/>
                  </a:lnTo>
                  <a:lnTo>
                    <a:pt x="4953" y="955"/>
                  </a:lnTo>
                  <a:lnTo>
                    <a:pt x="4901" y="895"/>
                  </a:lnTo>
                  <a:lnTo>
                    <a:pt x="4850" y="838"/>
                  </a:lnTo>
                  <a:lnTo>
                    <a:pt x="4797" y="783"/>
                  </a:lnTo>
                  <a:lnTo>
                    <a:pt x="4743" y="729"/>
                  </a:lnTo>
                  <a:lnTo>
                    <a:pt x="4690" y="678"/>
                  </a:lnTo>
                  <a:lnTo>
                    <a:pt x="4635" y="627"/>
                  </a:lnTo>
                  <a:lnTo>
                    <a:pt x="4579" y="580"/>
                  </a:lnTo>
                  <a:lnTo>
                    <a:pt x="4524" y="534"/>
                  </a:lnTo>
                  <a:lnTo>
                    <a:pt x="4467" y="490"/>
                  </a:lnTo>
                  <a:lnTo>
                    <a:pt x="4409" y="448"/>
                  </a:lnTo>
                  <a:lnTo>
                    <a:pt x="4351" y="408"/>
                  </a:lnTo>
                  <a:lnTo>
                    <a:pt x="4292" y="370"/>
                  </a:lnTo>
                  <a:lnTo>
                    <a:pt x="4233" y="333"/>
                  </a:lnTo>
                  <a:lnTo>
                    <a:pt x="4173" y="299"/>
                  </a:lnTo>
                  <a:lnTo>
                    <a:pt x="4111" y="266"/>
                  </a:lnTo>
                  <a:lnTo>
                    <a:pt x="4050" y="236"/>
                  </a:lnTo>
                  <a:lnTo>
                    <a:pt x="3987" y="207"/>
                  </a:lnTo>
                  <a:lnTo>
                    <a:pt x="3924" y="180"/>
                  </a:lnTo>
                  <a:lnTo>
                    <a:pt x="3859" y="155"/>
                  </a:lnTo>
                  <a:lnTo>
                    <a:pt x="3795" y="133"/>
                  </a:lnTo>
                  <a:lnTo>
                    <a:pt x="3729" y="111"/>
                  </a:lnTo>
                  <a:lnTo>
                    <a:pt x="3662" y="91"/>
                  </a:lnTo>
                  <a:lnTo>
                    <a:pt x="3595" y="74"/>
                  </a:lnTo>
                  <a:lnTo>
                    <a:pt x="3527" y="58"/>
                  </a:lnTo>
                  <a:lnTo>
                    <a:pt x="3459" y="44"/>
                  </a:lnTo>
                  <a:lnTo>
                    <a:pt x="3389" y="33"/>
                  </a:lnTo>
                  <a:lnTo>
                    <a:pt x="3319" y="22"/>
                  </a:lnTo>
                  <a:lnTo>
                    <a:pt x="3247" y="14"/>
                  </a:lnTo>
                  <a:lnTo>
                    <a:pt x="3175" y="8"/>
                  </a:lnTo>
                  <a:lnTo>
                    <a:pt x="3102" y="3"/>
                  </a:lnTo>
                  <a:lnTo>
                    <a:pt x="3029" y="1"/>
                  </a:lnTo>
                  <a:lnTo>
                    <a:pt x="2953" y="0"/>
                  </a:lnTo>
                  <a:lnTo>
                    <a:pt x="2878" y="0"/>
                  </a:lnTo>
                  <a:lnTo>
                    <a:pt x="2804" y="3"/>
                  </a:lnTo>
                  <a:lnTo>
                    <a:pt x="2728" y="7"/>
                  </a:lnTo>
                  <a:lnTo>
                    <a:pt x="2655" y="12"/>
                  </a:lnTo>
                  <a:lnTo>
                    <a:pt x="2582" y="19"/>
                  </a:lnTo>
                  <a:lnTo>
                    <a:pt x="2509" y="27"/>
                  </a:lnTo>
                  <a:lnTo>
                    <a:pt x="2437" y="38"/>
                  </a:lnTo>
                  <a:lnTo>
                    <a:pt x="2364" y="49"/>
                  </a:lnTo>
                  <a:lnTo>
                    <a:pt x="2293" y="62"/>
                  </a:lnTo>
                  <a:lnTo>
                    <a:pt x="2223" y="77"/>
                  </a:lnTo>
                  <a:lnTo>
                    <a:pt x="2153" y="92"/>
                  </a:lnTo>
                  <a:lnTo>
                    <a:pt x="2084" y="110"/>
                  </a:lnTo>
                  <a:lnTo>
                    <a:pt x="2015" y="129"/>
                  </a:lnTo>
                  <a:lnTo>
                    <a:pt x="1948" y="150"/>
                  </a:lnTo>
                  <a:lnTo>
                    <a:pt x="1880" y="172"/>
                  </a:lnTo>
                  <a:lnTo>
                    <a:pt x="1813" y="195"/>
                  </a:lnTo>
                  <a:lnTo>
                    <a:pt x="1748" y="220"/>
                  </a:lnTo>
                  <a:lnTo>
                    <a:pt x="1683" y="246"/>
                  </a:lnTo>
                  <a:lnTo>
                    <a:pt x="1621" y="274"/>
                  </a:lnTo>
                  <a:lnTo>
                    <a:pt x="1557" y="303"/>
                  </a:lnTo>
                  <a:lnTo>
                    <a:pt x="1495" y="333"/>
                  </a:lnTo>
                  <a:lnTo>
                    <a:pt x="1434" y="365"/>
                  </a:lnTo>
                  <a:lnTo>
                    <a:pt x="1374" y="398"/>
                  </a:lnTo>
                  <a:lnTo>
                    <a:pt x="1315" y="433"/>
                  </a:lnTo>
                  <a:lnTo>
                    <a:pt x="1256" y="469"/>
                  </a:lnTo>
                  <a:lnTo>
                    <a:pt x="1200" y="507"/>
                  </a:lnTo>
                  <a:lnTo>
                    <a:pt x="1143" y="545"/>
                  </a:lnTo>
                  <a:lnTo>
                    <a:pt x="1088" y="585"/>
                  </a:lnTo>
                  <a:lnTo>
                    <a:pt x="1035" y="626"/>
                  </a:lnTo>
                  <a:lnTo>
                    <a:pt x="982" y="668"/>
                  </a:lnTo>
                  <a:lnTo>
                    <a:pt x="930" y="713"/>
                  </a:lnTo>
                  <a:lnTo>
                    <a:pt x="880" y="758"/>
                  </a:lnTo>
                  <a:lnTo>
                    <a:pt x="826" y="809"/>
                  </a:lnTo>
                  <a:lnTo>
                    <a:pt x="775" y="860"/>
                  </a:lnTo>
                  <a:lnTo>
                    <a:pt x="725" y="913"/>
                  </a:lnTo>
                  <a:lnTo>
                    <a:pt x="677" y="966"/>
                  </a:lnTo>
                  <a:lnTo>
                    <a:pt x="630" y="1022"/>
                  </a:lnTo>
                  <a:lnTo>
                    <a:pt x="585" y="1079"/>
                  </a:lnTo>
                  <a:lnTo>
                    <a:pt x="541" y="1136"/>
                  </a:lnTo>
                  <a:lnTo>
                    <a:pt x="499" y="1195"/>
                  </a:lnTo>
                  <a:lnTo>
                    <a:pt x="459" y="1255"/>
                  </a:lnTo>
                  <a:lnTo>
                    <a:pt x="421" y="1316"/>
                  </a:lnTo>
                  <a:lnTo>
                    <a:pt x="384" y="1377"/>
                  </a:lnTo>
                  <a:lnTo>
                    <a:pt x="349" y="1441"/>
                  </a:lnTo>
                  <a:lnTo>
                    <a:pt x="314" y="1505"/>
                  </a:lnTo>
                  <a:lnTo>
                    <a:pt x="283" y="1571"/>
                  </a:lnTo>
                  <a:lnTo>
                    <a:pt x="253" y="1637"/>
                  </a:lnTo>
                  <a:lnTo>
                    <a:pt x="224" y="1705"/>
                  </a:lnTo>
                  <a:lnTo>
                    <a:pt x="197" y="1773"/>
                  </a:lnTo>
                  <a:lnTo>
                    <a:pt x="172" y="1843"/>
                  </a:lnTo>
                  <a:lnTo>
                    <a:pt x="148" y="1914"/>
                  </a:lnTo>
                  <a:lnTo>
                    <a:pt x="127" y="1985"/>
                  </a:lnTo>
                  <a:lnTo>
                    <a:pt x="106" y="2059"/>
                  </a:lnTo>
                  <a:lnTo>
                    <a:pt x="89" y="2132"/>
                  </a:lnTo>
                  <a:lnTo>
                    <a:pt x="71" y="2206"/>
                  </a:lnTo>
                  <a:lnTo>
                    <a:pt x="57" y="2282"/>
                  </a:lnTo>
                  <a:lnTo>
                    <a:pt x="43" y="2358"/>
                  </a:lnTo>
                  <a:lnTo>
                    <a:pt x="32" y="2436"/>
                  </a:lnTo>
                  <a:lnTo>
                    <a:pt x="23" y="2513"/>
                  </a:lnTo>
                  <a:lnTo>
                    <a:pt x="14" y="2592"/>
                  </a:lnTo>
                  <a:lnTo>
                    <a:pt x="8" y="2673"/>
                  </a:lnTo>
                  <a:lnTo>
                    <a:pt x="4" y="2753"/>
                  </a:lnTo>
                  <a:lnTo>
                    <a:pt x="1" y="2835"/>
                  </a:lnTo>
                  <a:lnTo>
                    <a:pt x="0" y="2917"/>
                  </a:lnTo>
                  <a:lnTo>
                    <a:pt x="1" y="2999"/>
                  </a:lnTo>
                  <a:lnTo>
                    <a:pt x="4" y="3081"/>
                  </a:lnTo>
                  <a:lnTo>
                    <a:pt x="8" y="3161"/>
                  </a:lnTo>
                  <a:lnTo>
                    <a:pt x="14" y="3242"/>
                  </a:lnTo>
                  <a:lnTo>
                    <a:pt x="23" y="3320"/>
                  </a:lnTo>
                  <a:lnTo>
                    <a:pt x="32" y="3398"/>
                  </a:lnTo>
                  <a:lnTo>
                    <a:pt x="43" y="3476"/>
                  </a:lnTo>
                  <a:lnTo>
                    <a:pt x="57" y="3552"/>
                  </a:lnTo>
                  <a:lnTo>
                    <a:pt x="71" y="3627"/>
                  </a:lnTo>
                  <a:lnTo>
                    <a:pt x="89" y="3702"/>
                  </a:lnTo>
                  <a:lnTo>
                    <a:pt x="106" y="3775"/>
                  </a:lnTo>
                  <a:lnTo>
                    <a:pt x="127" y="3848"/>
                  </a:lnTo>
                  <a:lnTo>
                    <a:pt x="148" y="3920"/>
                  </a:lnTo>
                  <a:lnTo>
                    <a:pt x="172" y="3990"/>
                  </a:lnTo>
                  <a:lnTo>
                    <a:pt x="197" y="4060"/>
                  </a:lnTo>
                  <a:lnTo>
                    <a:pt x="224" y="4129"/>
                  </a:lnTo>
                  <a:lnTo>
                    <a:pt x="253" y="4196"/>
                  </a:lnTo>
                  <a:lnTo>
                    <a:pt x="283" y="4263"/>
                  </a:lnTo>
                  <a:lnTo>
                    <a:pt x="314" y="4328"/>
                  </a:lnTo>
                  <a:lnTo>
                    <a:pt x="349" y="4393"/>
                  </a:lnTo>
                  <a:lnTo>
                    <a:pt x="384" y="4456"/>
                  </a:lnTo>
                  <a:lnTo>
                    <a:pt x="421" y="4517"/>
                  </a:lnTo>
                  <a:lnTo>
                    <a:pt x="459" y="4579"/>
                  </a:lnTo>
                  <a:lnTo>
                    <a:pt x="499" y="4639"/>
                  </a:lnTo>
                  <a:lnTo>
                    <a:pt x="541" y="4698"/>
                  </a:lnTo>
                  <a:lnTo>
                    <a:pt x="585" y="4756"/>
                  </a:lnTo>
                  <a:lnTo>
                    <a:pt x="630" y="4812"/>
                  </a:lnTo>
                  <a:lnTo>
                    <a:pt x="677" y="4867"/>
                  </a:lnTo>
                  <a:lnTo>
                    <a:pt x="725" y="4921"/>
                  </a:lnTo>
                  <a:lnTo>
                    <a:pt x="775" y="4974"/>
                  </a:lnTo>
                  <a:lnTo>
                    <a:pt x="826" y="5026"/>
                  </a:lnTo>
                  <a:lnTo>
                    <a:pt x="880" y="5076"/>
                  </a:lnTo>
                  <a:lnTo>
                    <a:pt x="930" y="5121"/>
                  </a:lnTo>
                  <a:lnTo>
                    <a:pt x="982" y="5165"/>
                  </a:lnTo>
                  <a:lnTo>
                    <a:pt x="1035" y="5208"/>
                  </a:lnTo>
                  <a:lnTo>
                    <a:pt x="1088" y="5249"/>
                  </a:lnTo>
                  <a:lnTo>
                    <a:pt x="1143" y="5289"/>
                  </a:lnTo>
                  <a:lnTo>
                    <a:pt x="1200" y="5327"/>
                  </a:lnTo>
                  <a:lnTo>
                    <a:pt x="1256" y="5365"/>
                  </a:lnTo>
                  <a:lnTo>
                    <a:pt x="1315" y="5401"/>
                  </a:lnTo>
                  <a:lnTo>
                    <a:pt x="1374" y="5436"/>
                  </a:lnTo>
                  <a:lnTo>
                    <a:pt x="1434" y="5469"/>
                  </a:lnTo>
                  <a:lnTo>
                    <a:pt x="1495" y="5501"/>
                  </a:lnTo>
                  <a:lnTo>
                    <a:pt x="1557" y="5531"/>
                  </a:lnTo>
                  <a:lnTo>
                    <a:pt x="1621" y="5560"/>
                  </a:lnTo>
                  <a:lnTo>
                    <a:pt x="1683" y="5587"/>
                  </a:lnTo>
                  <a:lnTo>
                    <a:pt x="1748" y="5614"/>
                  </a:lnTo>
                  <a:lnTo>
                    <a:pt x="1813" y="5639"/>
                  </a:lnTo>
                  <a:lnTo>
                    <a:pt x="1880" y="5662"/>
                  </a:lnTo>
                  <a:lnTo>
                    <a:pt x="1948" y="5684"/>
                  </a:lnTo>
                  <a:lnTo>
                    <a:pt x="2015" y="5705"/>
                  </a:lnTo>
                  <a:lnTo>
                    <a:pt x="2084" y="5723"/>
                  </a:lnTo>
                  <a:lnTo>
                    <a:pt x="2153" y="5741"/>
                  </a:lnTo>
                  <a:lnTo>
                    <a:pt x="2223" y="5757"/>
                  </a:lnTo>
                  <a:lnTo>
                    <a:pt x="2293" y="5772"/>
                  </a:lnTo>
                  <a:lnTo>
                    <a:pt x="2364" y="5785"/>
                  </a:lnTo>
                  <a:lnTo>
                    <a:pt x="2437" y="5796"/>
                  </a:lnTo>
                  <a:lnTo>
                    <a:pt x="2509" y="5807"/>
                  </a:lnTo>
                  <a:lnTo>
                    <a:pt x="2582" y="5815"/>
                  </a:lnTo>
                  <a:lnTo>
                    <a:pt x="2655" y="5822"/>
                  </a:lnTo>
                  <a:lnTo>
                    <a:pt x="2728" y="5827"/>
                  </a:lnTo>
                  <a:lnTo>
                    <a:pt x="2804" y="5831"/>
                  </a:lnTo>
                  <a:lnTo>
                    <a:pt x="2878" y="5833"/>
                  </a:lnTo>
                  <a:lnTo>
                    <a:pt x="2953" y="5835"/>
                  </a:lnTo>
                  <a:lnTo>
                    <a:pt x="3029" y="5833"/>
                  </a:lnTo>
                  <a:lnTo>
                    <a:pt x="3102" y="5830"/>
                  </a:lnTo>
                  <a:lnTo>
                    <a:pt x="3175" y="5826"/>
                  </a:lnTo>
                  <a:lnTo>
                    <a:pt x="3247" y="5820"/>
                  </a:lnTo>
                  <a:lnTo>
                    <a:pt x="3319" y="5812"/>
                  </a:lnTo>
                  <a:lnTo>
                    <a:pt x="3389" y="5802"/>
                  </a:lnTo>
                  <a:lnTo>
                    <a:pt x="3459" y="5789"/>
                  </a:lnTo>
                  <a:lnTo>
                    <a:pt x="3527" y="5776"/>
                  </a:lnTo>
                  <a:lnTo>
                    <a:pt x="3595" y="5760"/>
                  </a:lnTo>
                  <a:lnTo>
                    <a:pt x="3662" y="5743"/>
                  </a:lnTo>
                  <a:lnTo>
                    <a:pt x="3729" y="5723"/>
                  </a:lnTo>
                  <a:lnTo>
                    <a:pt x="3795" y="5702"/>
                  </a:lnTo>
                  <a:lnTo>
                    <a:pt x="3859" y="5679"/>
                  </a:lnTo>
                  <a:lnTo>
                    <a:pt x="3924" y="5653"/>
                  </a:lnTo>
                  <a:lnTo>
                    <a:pt x="3987" y="5626"/>
                  </a:lnTo>
                  <a:lnTo>
                    <a:pt x="4050" y="5598"/>
                  </a:lnTo>
                  <a:lnTo>
                    <a:pt x="4111" y="5568"/>
                  </a:lnTo>
                  <a:lnTo>
                    <a:pt x="4173" y="5535"/>
                  </a:lnTo>
                  <a:lnTo>
                    <a:pt x="4233" y="5501"/>
                  </a:lnTo>
                  <a:lnTo>
                    <a:pt x="4292" y="5464"/>
                  </a:lnTo>
                  <a:lnTo>
                    <a:pt x="4351" y="5425"/>
                  </a:lnTo>
                  <a:lnTo>
                    <a:pt x="4409" y="5385"/>
                  </a:lnTo>
                  <a:lnTo>
                    <a:pt x="4467" y="5344"/>
                  </a:lnTo>
                  <a:lnTo>
                    <a:pt x="4524" y="5300"/>
                  </a:lnTo>
                  <a:lnTo>
                    <a:pt x="4579" y="5253"/>
                  </a:lnTo>
                  <a:lnTo>
                    <a:pt x="4635" y="5206"/>
                  </a:lnTo>
                  <a:lnTo>
                    <a:pt x="4690" y="5156"/>
                  </a:lnTo>
                  <a:lnTo>
                    <a:pt x="4743" y="5105"/>
                  </a:lnTo>
                  <a:lnTo>
                    <a:pt x="4797" y="5051"/>
                  </a:lnTo>
                  <a:lnTo>
                    <a:pt x="4850" y="4996"/>
                  </a:lnTo>
                  <a:lnTo>
                    <a:pt x="4901" y="4939"/>
                  </a:lnTo>
                  <a:lnTo>
                    <a:pt x="4953" y="4879"/>
                  </a:lnTo>
                  <a:lnTo>
                    <a:pt x="4969" y="4858"/>
                  </a:lnTo>
                  <a:lnTo>
                    <a:pt x="4314" y="40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399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8103394" y="4459288"/>
              <a:ext cx="87313" cy="427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399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8266907" y="4327525"/>
              <a:ext cx="271463" cy="565150"/>
            </a:xfrm>
            <a:custGeom>
              <a:avLst/>
              <a:gdLst>
                <a:gd name="T0" fmla="*/ 3449 w 3574"/>
                <a:gd name="T1" fmla="*/ 6194 h 7472"/>
                <a:gd name="T2" fmla="*/ 3335 w 3574"/>
                <a:gd name="T3" fmla="*/ 6255 h 7472"/>
                <a:gd name="T4" fmla="*/ 3224 w 3574"/>
                <a:gd name="T5" fmla="*/ 6308 h 7472"/>
                <a:gd name="T6" fmla="*/ 3115 w 3574"/>
                <a:gd name="T7" fmla="*/ 6353 h 7472"/>
                <a:gd name="T8" fmla="*/ 3007 w 3574"/>
                <a:gd name="T9" fmla="*/ 6388 h 7472"/>
                <a:gd name="T10" fmla="*/ 2929 w 3574"/>
                <a:gd name="T11" fmla="*/ 6408 h 7472"/>
                <a:gd name="T12" fmla="*/ 2876 w 3574"/>
                <a:gd name="T13" fmla="*/ 6420 h 7472"/>
                <a:gd name="T14" fmla="*/ 2826 w 3574"/>
                <a:gd name="T15" fmla="*/ 6429 h 7472"/>
                <a:gd name="T16" fmla="*/ 2775 w 3574"/>
                <a:gd name="T17" fmla="*/ 6435 h 7472"/>
                <a:gd name="T18" fmla="*/ 2726 w 3574"/>
                <a:gd name="T19" fmla="*/ 6439 h 7472"/>
                <a:gd name="T20" fmla="*/ 2676 w 3574"/>
                <a:gd name="T21" fmla="*/ 6442 h 7472"/>
                <a:gd name="T22" fmla="*/ 2617 w 3574"/>
                <a:gd name="T23" fmla="*/ 6441 h 7472"/>
                <a:gd name="T24" fmla="*/ 2552 w 3574"/>
                <a:gd name="T25" fmla="*/ 6437 h 7472"/>
                <a:gd name="T26" fmla="*/ 2492 w 3574"/>
                <a:gd name="T27" fmla="*/ 6428 h 7472"/>
                <a:gd name="T28" fmla="*/ 2436 w 3574"/>
                <a:gd name="T29" fmla="*/ 6414 h 7472"/>
                <a:gd name="T30" fmla="*/ 2384 w 3574"/>
                <a:gd name="T31" fmla="*/ 6395 h 7472"/>
                <a:gd name="T32" fmla="*/ 2338 w 3574"/>
                <a:gd name="T33" fmla="*/ 6370 h 7472"/>
                <a:gd name="T34" fmla="*/ 2296 w 3574"/>
                <a:gd name="T35" fmla="*/ 6342 h 7472"/>
                <a:gd name="T36" fmla="*/ 2258 w 3574"/>
                <a:gd name="T37" fmla="*/ 6308 h 7472"/>
                <a:gd name="T38" fmla="*/ 2225 w 3574"/>
                <a:gd name="T39" fmla="*/ 6269 h 7472"/>
                <a:gd name="T40" fmla="*/ 2197 w 3574"/>
                <a:gd name="T41" fmla="*/ 6225 h 7472"/>
                <a:gd name="T42" fmla="*/ 2172 w 3574"/>
                <a:gd name="T43" fmla="*/ 6175 h 7472"/>
                <a:gd name="T44" fmla="*/ 2151 w 3574"/>
                <a:gd name="T45" fmla="*/ 6121 h 7472"/>
                <a:gd name="T46" fmla="*/ 2136 w 3574"/>
                <a:gd name="T47" fmla="*/ 6060 h 7472"/>
                <a:gd name="T48" fmla="*/ 2123 w 3574"/>
                <a:gd name="T49" fmla="*/ 5995 h 7472"/>
                <a:gd name="T50" fmla="*/ 2115 w 3574"/>
                <a:gd name="T51" fmla="*/ 5924 h 7472"/>
                <a:gd name="T52" fmla="*/ 2112 w 3574"/>
                <a:gd name="T53" fmla="*/ 5847 h 7472"/>
                <a:gd name="T54" fmla="*/ 2111 w 3574"/>
                <a:gd name="T55" fmla="*/ 2816 h 7472"/>
                <a:gd name="T56" fmla="*/ 3286 w 3574"/>
                <a:gd name="T57" fmla="*/ 1755 h 7472"/>
                <a:gd name="T58" fmla="*/ 2111 w 3574"/>
                <a:gd name="T59" fmla="*/ 0 h 7472"/>
                <a:gd name="T60" fmla="*/ 977 w 3574"/>
                <a:gd name="T61" fmla="*/ 1755 h 7472"/>
                <a:gd name="T62" fmla="*/ 0 w 3574"/>
                <a:gd name="T63" fmla="*/ 2816 h 7472"/>
                <a:gd name="T64" fmla="*/ 977 w 3574"/>
                <a:gd name="T65" fmla="*/ 5997 h 7472"/>
                <a:gd name="T66" fmla="*/ 983 w 3574"/>
                <a:gd name="T67" fmla="*/ 6156 h 7472"/>
                <a:gd name="T68" fmla="*/ 1001 w 3574"/>
                <a:gd name="T69" fmla="*/ 6308 h 7472"/>
                <a:gd name="T70" fmla="*/ 1030 w 3574"/>
                <a:gd name="T71" fmla="*/ 6454 h 7472"/>
                <a:gd name="T72" fmla="*/ 1069 w 3574"/>
                <a:gd name="T73" fmla="*/ 6591 h 7472"/>
                <a:gd name="T74" fmla="*/ 1120 w 3574"/>
                <a:gd name="T75" fmla="*/ 6721 h 7472"/>
                <a:gd name="T76" fmla="*/ 1180 w 3574"/>
                <a:gd name="T77" fmla="*/ 6840 h 7472"/>
                <a:gd name="T78" fmla="*/ 1251 w 3574"/>
                <a:gd name="T79" fmla="*/ 6951 h 7472"/>
                <a:gd name="T80" fmla="*/ 1330 w 3574"/>
                <a:gd name="T81" fmla="*/ 7053 h 7472"/>
                <a:gd name="T82" fmla="*/ 1419 w 3574"/>
                <a:gd name="T83" fmla="*/ 7145 h 7472"/>
                <a:gd name="T84" fmla="*/ 1517 w 3574"/>
                <a:gd name="T85" fmla="*/ 7227 h 7472"/>
                <a:gd name="T86" fmla="*/ 1622 w 3574"/>
                <a:gd name="T87" fmla="*/ 7298 h 7472"/>
                <a:gd name="T88" fmla="*/ 1735 w 3574"/>
                <a:gd name="T89" fmla="*/ 7356 h 7472"/>
                <a:gd name="T90" fmla="*/ 1855 w 3574"/>
                <a:gd name="T91" fmla="*/ 7404 h 7472"/>
                <a:gd name="T92" fmla="*/ 1983 w 3574"/>
                <a:gd name="T93" fmla="*/ 7439 h 7472"/>
                <a:gd name="T94" fmla="*/ 2118 w 3574"/>
                <a:gd name="T95" fmla="*/ 7462 h 7472"/>
                <a:gd name="T96" fmla="*/ 2258 w 3574"/>
                <a:gd name="T97" fmla="*/ 7472 h 7472"/>
                <a:gd name="T98" fmla="*/ 2353 w 3574"/>
                <a:gd name="T99" fmla="*/ 7472 h 7472"/>
                <a:gd name="T100" fmla="*/ 2444 w 3574"/>
                <a:gd name="T101" fmla="*/ 7468 h 7472"/>
                <a:gd name="T102" fmla="*/ 2531 w 3574"/>
                <a:gd name="T103" fmla="*/ 7461 h 7472"/>
                <a:gd name="T104" fmla="*/ 2611 w 3574"/>
                <a:gd name="T105" fmla="*/ 7451 h 7472"/>
                <a:gd name="T106" fmla="*/ 2689 w 3574"/>
                <a:gd name="T107" fmla="*/ 7439 h 7472"/>
                <a:gd name="T108" fmla="*/ 2762 w 3574"/>
                <a:gd name="T109" fmla="*/ 7424 h 7472"/>
                <a:gd name="T110" fmla="*/ 2830 w 3574"/>
                <a:gd name="T111" fmla="*/ 7407 h 7472"/>
                <a:gd name="T112" fmla="*/ 2895 w 3574"/>
                <a:gd name="T113" fmla="*/ 7388 h 7472"/>
                <a:gd name="T114" fmla="*/ 2956 w 3574"/>
                <a:gd name="T115" fmla="*/ 7369 h 7472"/>
                <a:gd name="T116" fmla="*/ 3014 w 3574"/>
                <a:gd name="T117" fmla="*/ 7347 h 7472"/>
                <a:gd name="T118" fmla="*/ 3117 w 3574"/>
                <a:gd name="T119" fmla="*/ 7303 h 7472"/>
                <a:gd name="T120" fmla="*/ 3206 w 3574"/>
                <a:gd name="T121" fmla="*/ 7257 h 7472"/>
                <a:gd name="T122" fmla="*/ 3284 w 3574"/>
                <a:gd name="T123" fmla="*/ 7212 h 7472"/>
                <a:gd name="T124" fmla="*/ 3574 w 3574"/>
                <a:gd name="T125" fmla="*/ 6119 h 7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7472">
                  <a:moveTo>
                    <a:pt x="3506" y="6160"/>
                  </a:moveTo>
                  <a:lnTo>
                    <a:pt x="3449" y="6194"/>
                  </a:lnTo>
                  <a:lnTo>
                    <a:pt x="3391" y="6226"/>
                  </a:lnTo>
                  <a:lnTo>
                    <a:pt x="3335" y="6255"/>
                  </a:lnTo>
                  <a:lnTo>
                    <a:pt x="3279" y="6283"/>
                  </a:lnTo>
                  <a:lnTo>
                    <a:pt x="3224" y="6308"/>
                  </a:lnTo>
                  <a:lnTo>
                    <a:pt x="3168" y="6331"/>
                  </a:lnTo>
                  <a:lnTo>
                    <a:pt x="3115" y="6353"/>
                  </a:lnTo>
                  <a:lnTo>
                    <a:pt x="3060" y="6371"/>
                  </a:lnTo>
                  <a:lnTo>
                    <a:pt x="3007" y="6388"/>
                  </a:lnTo>
                  <a:lnTo>
                    <a:pt x="2955" y="6402"/>
                  </a:lnTo>
                  <a:lnTo>
                    <a:pt x="2929" y="6408"/>
                  </a:lnTo>
                  <a:lnTo>
                    <a:pt x="2902" y="6415"/>
                  </a:lnTo>
                  <a:lnTo>
                    <a:pt x="2876" y="6420"/>
                  </a:lnTo>
                  <a:lnTo>
                    <a:pt x="2852" y="6425"/>
                  </a:lnTo>
                  <a:lnTo>
                    <a:pt x="2826" y="6429"/>
                  </a:lnTo>
                  <a:lnTo>
                    <a:pt x="2800" y="6432"/>
                  </a:lnTo>
                  <a:lnTo>
                    <a:pt x="2775" y="6435"/>
                  </a:lnTo>
                  <a:lnTo>
                    <a:pt x="2751" y="6438"/>
                  </a:lnTo>
                  <a:lnTo>
                    <a:pt x="2726" y="6439"/>
                  </a:lnTo>
                  <a:lnTo>
                    <a:pt x="2701" y="6441"/>
                  </a:lnTo>
                  <a:lnTo>
                    <a:pt x="2676" y="6442"/>
                  </a:lnTo>
                  <a:lnTo>
                    <a:pt x="2651" y="6442"/>
                  </a:lnTo>
                  <a:lnTo>
                    <a:pt x="2617" y="6441"/>
                  </a:lnTo>
                  <a:lnTo>
                    <a:pt x="2584" y="6440"/>
                  </a:lnTo>
                  <a:lnTo>
                    <a:pt x="2552" y="6437"/>
                  </a:lnTo>
                  <a:lnTo>
                    <a:pt x="2521" y="6433"/>
                  </a:lnTo>
                  <a:lnTo>
                    <a:pt x="2492" y="6428"/>
                  </a:lnTo>
                  <a:lnTo>
                    <a:pt x="2463" y="6421"/>
                  </a:lnTo>
                  <a:lnTo>
                    <a:pt x="2436" y="6414"/>
                  </a:lnTo>
                  <a:lnTo>
                    <a:pt x="2409" y="6404"/>
                  </a:lnTo>
                  <a:lnTo>
                    <a:pt x="2384" y="6395"/>
                  </a:lnTo>
                  <a:lnTo>
                    <a:pt x="2361" y="6384"/>
                  </a:lnTo>
                  <a:lnTo>
                    <a:pt x="2338" y="6370"/>
                  </a:lnTo>
                  <a:lnTo>
                    <a:pt x="2316" y="6357"/>
                  </a:lnTo>
                  <a:lnTo>
                    <a:pt x="2296" y="6342"/>
                  </a:lnTo>
                  <a:lnTo>
                    <a:pt x="2276" y="6326"/>
                  </a:lnTo>
                  <a:lnTo>
                    <a:pt x="2258" y="6308"/>
                  </a:lnTo>
                  <a:lnTo>
                    <a:pt x="2241" y="6289"/>
                  </a:lnTo>
                  <a:lnTo>
                    <a:pt x="2225" y="6269"/>
                  </a:lnTo>
                  <a:lnTo>
                    <a:pt x="2210" y="6248"/>
                  </a:lnTo>
                  <a:lnTo>
                    <a:pt x="2197" y="6225"/>
                  </a:lnTo>
                  <a:lnTo>
                    <a:pt x="2183" y="6201"/>
                  </a:lnTo>
                  <a:lnTo>
                    <a:pt x="2172" y="6175"/>
                  </a:lnTo>
                  <a:lnTo>
                    <a:pt x="2161" y="6149"/>
                  </a:lnTo>
                  <a:lnTo>
                    <a:pt x="2151" y="6121"/>
                  </a:lnTo>
                  <a:lnTo>
                    <a:pt x="2143" y="6091"/>
                  </a:lnTo>
                  <a:lnTo>
                    <a:pt x="2136" y="6060"/>
                  </a:lnTo>
                  <a:lnTo>
                    <a:pt x="2128" y="6028"/>
                  </a:lnTo>
                  <a:lnTo>
                    <a:pt x="2123" y="5995"/>
                  </a:lnTo>
                  <a:lnTo>
                    <a:pt x="2119" y="5960"/>
                  </a:lnTo>
                  <a:lnTo>
                    <a:pt x="2115" y="5924"/>
                  </a:lnTo>
                  <a:lnTo>
                    <a:pt x="2113" y="5886"/>
                  </a:lnTo>
                  <a:lnTo>
                    <a:pt x="2112" y="5847"/>
                  </a:lnTo>
                  <a:lnTo>
                    <a:pt x="2111" y="5807"/>
                  </a:lnTo>
                  <a:lnTo>
                    <a:pt x="2111" y="2816"/>
                  </a:lnTo>
                  <a:lnTo>
                    <a:pt x="3286" y="2816"/>
                  </a:lnTo>
                  <a:lnTo>
                    <a:pt x="3286" y="1755"/>
                  </a:lnTo>
                  <a:lnTo>
                    <a:pt x="2111" y="1755"/>
                  </a:lnTo>
                  <a:lnTo>
                    <a:pt x="2111" y="0"/>
                  </a:lnTo>
                  <a:lnTo>
                    <a:pt x="977" y="607"/>
                  </a:lnTo>
                  <a:lnTo>
                    <a:pt x="977" y="1755"/>
                  </a:lnTo>
                  <a:lnTo>
                    <a:pt x="0" y="1755"/>
                  </a:lnTo>
                  <a:lnTo>
                    <a:pt x="0" y="2816"/>
                  </a:lnTo>
                  <a:lnTo>
                    <a:pt x="977" y="2816"/>
                  </a:lnTo>
                  <a:lnTo>
                    <a:pt x="977" y="5997"/>
                  </a:lnTo>
                  <a:lnTo>
                    <a:pt x="978" y="6078"/>
                  </a:lnTo>
                  <a:lnTo>
                    <a:pt x="983" y="6156"/>
                  </a:lnTo>
                  <a:lnTo>
                    <a:pt x="991" y="6233"/>
                  </a:lnTo>
                  <a:lnTo>
                    <a:pt x="1001" y="6308"/>
                  </a:lnTo>
                  <a:lnTo>
                    <a:pt x="1013" y="6383"/>
                  </a:lnTo>
                  <a:lnTo>
                    <a:pt x="1030" y="6454"/>
                  </a:lnTo>
                  <a:lnTo>
                    <a:pt x="1048" y="6524"/>
                  </a:lnTo>
                  <a:lnTo>
                    <a:pt x="1069" y="6591"/>
                  </a:lnTo>
                  <a:lnTo>
                    <a:pt x="1094" y="6657"/>
                  </a:lnTo>
                  <a:lnTo>
                    <a:pt x="1120" y="6721"/>
                  </a:lnTo>
                  <a:lnTo>
                    <a:pt x="1148" y="6781"/>
                  </a:lnTo>
                  <a:lnTo>
                    <a:pt x="1180" y="6840"/>
                  </a:lnTo>
                  <a:lnTo>
                    <a:pt x="1214" y="6898"/>
                  </a:lnTo>
                  <a:lnTo>
                    <a:pt x="1251" y="6951"/>
                  </a:lnTo>
                  <a:lnTo>
                    <a:pt x="1290" y="7004"/>
                  </a:lnTo>
                  <a:lnTo>
                    <a:pt x="1330" y="7053"/>
                  </a:lnTo>
                  <a:lnTo>
                    <a:pt x="1373" y="7101"/>
                  </a:lnTo>
                  <a:lnTo>
                    <a:pt x="1419" y="7145"/>
                  </a:lnTo>
                  <a:lnTo>
                    <a:pt x="1466" y="7187"/>
                  </a:lnTo>
                  <a:lnTo>
                    <a:pt x="1517" y="7227"/>
                  </a:lnTo>
                  <a:lnTo>
                    <a:pt x="1568" y="7264"/>
                  </a:lnTo>
                  <a:lnTo>
                    <a:pt x="1622" y="7298"/>
                  </a:lnTo>
                  <a:lnTo>
                    <a:pt x="1678" y="7329"/>
                  </a:lnTo>
                  <a:lnTo>
                    <a:pt x="1735" y="7356"/>
                  </a:lnTo>
                  <a:lnTo>
                    <a:pt x="1794" y="7382"/>
                  </a:lnTo>
                  <a:lnTo>
                    <a:pt x="1855" y="7404"/>
                  </a:lnTo>
                  <a:lnTo>
                    <a:pt x="1919" y="7423"/>
                  </a:lnTo>
                  <a:lnTo>
                    <a:pt x="1983" y="7439"/>
                  </a:lnTo>
                  <a:lnTo>
                    <a:pt x="2050" y="7452"/>
                  </a:lnTo>
                  <a:lnTo>
                    <a:pt x="2118" y="7462"/>
                  </a:lnTo>
                  <a:lnTo>
                    <a:pt x="2187" y="7469"/>
                  </a:lnTo>
                  <a:lnTo>
                    <a:pt x="2258" y="7472"/>
                  </a:lnTo>
                  <a:lnTo>
                    <a:pt x="2307" y="7472"/>
                  </a:lnTo>
                  <a:lnTo>
                    <a:pt x="2353" y="7472"/>
                  </a:lnTo>
                  <a:lnTo>
                    <a:pt x="2400" y="7470"/>
                  </a:lnTo>
                  <a:lnTo>
                    <a:pt x="2444" y="7468"/>
                  </a:lnTo>
                  <a:lnTo>
                    <a:pt x="2487" y="7465"/>
                  </a:lnTo>
                  <a:lnTo>
                    <a:pt x="2531" y="7461"/>
                  </a:lnTo>
                  <a:lnTo>
                    <a:pt x="2572" y="7456"/>
                  </a:lnTo>
                  <a:lnTo>
                    <a:pt x="2611" y="7451"/>
                  </a:lnTo>
                  <a:lnTo>
                    <a:pt x="2650" y="7445"/>
                  </a:lnTo>
                  <a:lnTo>
                    <a:pt x="2689" y="7439"/>
                  </a:lnTo>
                  <a:lnTo>
                    <a:pt x="2726" y="7432"/>
                  </a:lnTo>
                  <a:lnTo>
                    <a:pt x="2762" y="7424"/>
                  </a:lnTo>
                  <a:lnTo>
                    <a:pt x="2797" y="7416"/>
                  </a:lnTo>
                  <a:lnTo>
                    <a:pt x="2830" y="7407"/>
                  </a:lnTo>
                  <a:lnTo>
                    <a:pt x="2863" y="7399"/>
                  </a:lnTo>
                  <a:lnTo>
                    <a:pt x="2895" y="7388"/>
                  </a:lnTo>
                  <a:lnTo>
                    <a:pt x="2926" y="7379"/>
                  </a:lnTo>
                  <a:lnTo>
                    <a:pt x="2956" y="7369"/>
                  </a:lnTo>
                  <a:lnTo>
                    <a:pt x="2985" y="7359"/>
                  </a:lnTo>
                  <a:lnTo>
                    <a:pt x="3014" y="7347"/>
                  </a:lnTo>
                  <a:lnTo>
                    <a:pt x="3066" y="7326"/>
                  </a:lnTo>
                  <a:lnTo>
                    <a:pt x="3117" y="7303"/>
                  </a:lnTo>
                  <a:lnTo>
                    <a:pt x="3163" y="7279"/>
                  </a:lnTo>
                  <a:lnTo>
                    <a:pt x="3206" y="7257"/>
                  </a:lnTo>
                  <a:lnTo>
                    <a:pt x="3247" y="7234"/>
                  </a:lnTo>
                  <a:lnTo>
                    <a:pt x="3284" y="7212"/>
                  </a:lnTo>
                  <a:lnTo>
                    <a:pt x="3295" y="7205"/>
                  </a:lnTo>
                  <a:lnTo>
                    <a:pt x="3574" y="6119"/>
                  </a:lnTo>
                  <a:lnTo>
                    <a:pt x="3506" y="6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399"/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8605044" y="4459288"/>
              <a:ext cx="87313" cy="427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399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8044657" y="4205288"/>
              <a:ext cx="703263" cy="185737"/>
            </a:xfrm>
            <a:custGeom>
              <a:avLst/>
              <a:gdLst>
                <a:gd name="T0" fmla="*/ 9100 w 9291"/>
                <a:gd name="T1" fmla="*/ 2197 h 2462"/>
                <a:gd name="T2" fmla="*/ 8781 w 9291"/>
                <a:gd name="T3" fmla="*/ 1819 h 2462"/>
                <a:gd name="T4" fmla="*/ 8425 w 9291"/>
                <a:gd name="T5" fmla="*/ 1469 h 2462"/>
                <a:gd name="T6" fmla="*/ 8035 w 9291"/>
                <a:gd name="T7" fmla="*/ 1148 h 2462"/>
                <a:gd name="T8" fmla="*/ 7615 w 9291"/>
                <a:gd name="T9" fmla="*/ 862 h 2462"/>
                <a:gd name="T10" fmla="*/ 7168 w 9291"/>
                <a:gd name="T11" fmla="*/ 610 h 2462"/>
                <a:gd name="T12" fmla="*/ 6697 w 9291"/>
                <a:gd name="T13" fmla="*/ 399 h 2462"/>
                <a:gd name="T14" fmla="*/ 6206 w 9291"/>
                <a:gd name="T15" fmla="*/ 229 h 2462"/>
                <a:gd name="T16" fmla="*/ 5698 w 9291"/>
                <a:gd name="T17" fmla="*/ 104 h 2462"/>
                <a:gd name="T18" fmla="*/ 5178 w 9291"/>
                <a:gd name="T19" fmla="*/ 27 h 2462"/>
                <a:gd name="T20" fmla="*/ 4646 w 9291"/>
                <a:gd name="T21" fmla="*/ 0 h 2462"/>
                <a:gd name="T22" fmla="*/ 4123 w 9291"/>
                <a:gd name="T23" fmla="*/ 26 h 2462"/>
                <a:gd name="T24" fmla="*/ 3608 w 9291"/>
                <a:gd name="T25" fmla="*/ 102 h 2462"/>
                <a:gd name="T26" fmla="*/ 3104 w 9291"/>
                <a:gd name="T27" fmla="*/ 225 h 2462"/>
                <a:gd name="T28" fmla="*/ 2616 w 9291"/>
                <a:gd name="T29" fmla="*/ 392 h 2462"/>
                <a:gd name="T30" fmla="*/ 2147 w 9291"/>
                <a:gd name="T31" fmla="*/ 601 h 2462"/>
                <a:gd name="T32" fmla="*/ 1699 w 9291"/>
                <a:gd name="T33" fmla="*/ 849 h 2462"/>
                <a:gd name="T34" fmla="*/ 1276 w 9291"/>
                <a:gd name="T35" fmla="*/ 1136 h 2462"/>
                <a:gd name="T36" fmla="*/ 883 w 9291"/>
                <a:gd name="T37" fmla="*/ 1456 h 2462"/>
                <a:gd name="T38" fmla="*/ 521 w 9291"/>
                <a:gd name="T39" fmla="*/ 1810 h 2462"/>
                <a:gd name="T40" fmla="*/ 195 w 9291"/>
                <a:gd name="T41" fmla="*/ 2192 h 2462"/>
                <a:gd name="T42" fmla="*/ 1328 w 9291"/>
                <a:gd name="T43" fmla="*/ 2462 h 2462"/>
                <a:gd name="T44" fmla="*/ 1590 w 9291"/>
                <a:gd name="T45" fmla="*/ 2212 h 2462"/>
                <a:gd name="T46" fmla="*/ 1865 w 9291"/>
                <a:gd name="T47" fmla="*/ 1983 h 2462"/>
                <a:gd name="T48" fmla="*/ 2152 w 9291"/>
                <a:gd name="T49" fmla="*/ 1778 h 2462"/>
                <a:gd name="T50" fmla="*/ 2450 w 9291"/>
                <a:gd name="T51" fmla="*/ 1597 h 2462"/>
                <a:gd name="T52" fmla="*/ 2758 w 9291"/>
                <a:gd name="T53" fmla="*/ 1440 h 2462"/>
                <a:gd name="T54" fmla="*/ 3076 w 9291"/>
                <a:gd name="T55" fmla="*/ 1307 h 2462"/>
                <a:gd name="T56" fmla="*/ 3401 w 9291"/>
                <a:gd name="T57" fmla="*/ 1199 h 2462"/>
                <a:gd name="T58" fmla="*/ 3733 w 9291"/>
                <a:gd name="T59" fmla="*/ 1115 h 2462"/>
                <a:gd name="T60" fmla="*/ 4072 w 9291"/>
                <a:gd name="T61" fmla="*/ 1059 h 2462"/>
                <a:gd name="T62" fmla="*/ 4415 w 9291"/>
                <a:gd name="T63" fmla="*/ 1028 h 2462"/>
                <a:gd name="T64" fmla="*/ 4760 w 9291"/>
                <a:gd name="T65" fmla="*/ 1023 h 2462"/>
                <a:gd name="T66" fmla="*/ 5100 w 9291"/>
                <a:gd name="T67" fmla="*/ 1045 h 2462"/>
                <a:gd name="T68" fmla="*/ 5438 w 9291"/>
                <a:gd name="T69" fmla="*/ 1094 h 2462"/>
                <a:gd name="T70" fmla="*/ 5771 w 9291"/>
                <a:gd name="T71" fmla="*/ 1168 h 2462"/>
                <a:gd name="T72" fmla="*/ 6098 w 9291"/>
                <a:gd name="T73" fmla="*/ 1268 h 2462"/>
                <a:gd name="T74" fmla="*/ 6419 w 9291"/>
                <a:gd name="T75" fmla="*/ 1393 h 2462"/>
                <a:gd name="T76" fmla="*/ 6732 w 9291"/>
                <a:gd name="T77" fmla="*/ 1541 h 2462"/>
                <a:gd name="T78" fmla="*/ 7036 w 9291"/>
                <a:gd name="T79" fmla="*/ 1715 h 2462"/>
                <a:gd name="T80" fmla="*/ 7329 w 9291"/>
                <a:gd name="T81" fmla="*/ 1912 h 2462"/>
                <a:gd name="T82" fmla="*/ 7609 w 9291"/>
                <a:gd name="T83" fmla="*/ 2132 h 2462"/>
                <a:gd name="T84" fmla="*/ 7876 w 9291"/>
                <a:gd name="T85" fmla="*/ 2377 h 2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91" h="2462">
                  <a:moveTo>
                    <a:pt x="9291" y="2462"/>
                  </a:moveTo>
                  <a:lnTo>
                    <a:pt x="9198" y="2328"/>
                  </a:lnTo>
                  <a:lnTo>
                    <a:pt x="9100" y="2197"/>
                  </a:lnTo>
                  <a:lnTo>
                    <a:pt x="8999" y="2069"/>
                  </a:lnTo>
                  <a:lnTo>
                    <a:pt x="8893" y="1943"/>
                  </a:lnTo>
                  <a:lnTo>
                    <a:pt x="8781" y="1819"/>
                  </a:lnTo>
                  <a:lnTo>
                    <a:pt x="8667" y="1700"/>
                  </a:lnTo>
                  <a:lnTo>
                    <a:pt x="8548" y="1582"/>
                  </a:lnTo>
                  <a:lnTo>
                    <a:pt x="8425" y="1469"/>
                  </a:lnTo>
                  <a:lnTo>
                    <a:pt x="8299" y="1358"/>
                  </a:lnTo>
                  <a:lnTo>
                    <a:pt x="8169" y="1252"/>
                  </a:lnTo>
                  <a:lnTo>
                    <a:pt x="8035" y="1148"/>
                  </a:lnTo>
                  <a:lnTo>
                    <a:pt x="7899" y="1049"/>
                  </a:lnTo>
                  <a:lnTo>
                    <a:pt x="7759" y="953"/>
                  </a:lnTo>
                  <a:lnTo>
                    <a:pt x="7615" y="862"/>
                  </a:lnTo>
                  <a:lnTo>
                    <a:pt x="7469" y="774"/>
                  </a:lnTo>
                  <a:lnTo>
                    <a:pt x="7319" y="690"/>
                  </a:lnTo>
                  <a:lnTo>
                    <a:pt x="7168" y="610"/>
                  </a:lnTo>
                  <a:lnTo>
                    <a:pt x="7013" y="535"/>
                  </a:lnTo>
                  <a:lnTo>
                    <a:pt x="6856" y="465"/>
                  </a:lnTo>
                  <a:lnTo>
                    <a:pt x="6697" y="399"/>
                  </a:lnTo>
                  <a:lnTo>
                    <a:pt x="6535" y="337"/>
                  </a:lnTo>
                  <a:lnTo>
                    <a:pt x="6371" y="281"/>
                  </a:lnTo>
                  <a:lnTo>
                    <a:pt x="6206" y="229"/>
                  </a:lnTo>
                  <a:lnTo>
                    <a:pt x="6038" y="182"/>
                  </a:lnTo>
                  <a:lnTo>
                    <a:pt x="5869" y="140"/>
                  </a:lnTo>
                  <a:lnTo>
                    <a:pt x="5698" y="104"/>
                  </a:lnTo>
                  <a:lnTo>
                    <a:pt x="5526" y="72"/>
                  </a:lnTo>
                  <a:lnTo>
                    <a:pt x="5352" y="47"/>
                  </a:lnTo>
                  <a:lnTo>
                    <a:pt x="5178" y="27"/>
                  </a:lnTo>
                  <a:lnTo>
                    <a:pt x="5001" y="13"/>
                  </a:lnTo>
                  <a:lnTo>
                    <a:pt x="4824" y="3"/>
                  </a:lnTo>
                  <a:lnTo>
                    <a:pt x="4646" y="0"/>
                  </a:lnTo>
                  <a:lnTo>
                    <a:pt x="4471" y="3"/>
                  </a:lnTo>
                  <a:lnTo>
                    <a:pt x="4297" y="13"/>
                  </a:lnTo>
                  <a:lnTo>
                    <a:pt x="4123" y="26"/>
                  </a:lnTo>
                  <a:lnTo>
                    <a:pt x="3950" y="47"/>
                  </a:lnTo>
                  <a:lnTo>
                    <a:pt x="3779" y="71"/>
                  </a:lnTo>
                  <a:lnTo>
                    <a:pt x="3608" y="102"/>
                  </a:lnTo>
                  <a:lnTo>
                    <a:pt x="3438" y="137"/>
                  </a:lnTo>
                  <a:lnTo>
                    <a:pt x="3271" y="179"/>
                  </a:lnTo>
                  <a:lnTo>
                    <a:pt x="3104" y="225"/>
                  </a:lnTo>
                  <a:lnTo>
                    <a:pt x="2940" y="275"/>
                  </a:lnTo>
                  <a:lnTo>
                    <a:pt x="2777" y="331"/>
                  </a:lnTo>
                  <a:lnTo>
                    <a:pt x="2616" y="392"/>
                  </a:lnTo>
                  <a:lnTo>
                    <a:pt x="2457" y="457"/>
                  </a:lnTo>
                  <a:lnTo>
                    <a:pt x="2300" y="527"/>
                  </a:lnTo>
                  <a:lnTo>
                    <a:pt x="2147" y="601"/>
                  </a:lnTo>
                  <a:lnTo>
                    <a:pt x="1994" y="679"/>
                  </a:lnTo>
                  <a:lnTo>
                    <a:pt x="1845" y="763"/>
                  </a:lnTo>
                  <a:lnTo>
                    <a:pt x="1699" y="849"/>
                  </a:lnTo>
                  <a:lnTo>
                    <a:pt x="1555" y="941"/>
                  </a:lnTo>
                  <a:lnTo>
                    <a:pt x="1414" y="1036"/>
                  </a:lnTo>
                  <a:lnTo>
                    <a:pt x="1276" y="1136"/>
                  </a:lnTo>
                  <a:lnTo>
                    <a:pt x="1142" y="1239"/>
                  </a:lnTo>
                  <a:lnTo>
                    <a:pt x="1010" y="1346"/>
                  </a:lnTo>
                  <a:lnTo>
                    <a:pt x="883" y="1456"/>
                  </a:lnTo>
                  <a:lnTo>
                    <a:pt x="758" y="1571"/>
                  </a:lnTo>
                  <a:lnTo>
                    <a:pt x="637" y="1688"/>
                  </a:lnTo>
                  <a:lnTo>
                    <a:pt x="521" y="1810"/>
                  </a:lnTo>
                  <a:lnTo>
                    <a:pt x="408" y="1934"/>
                  </a:lnTo>
                  <a:lnTo>
                    <a:pt x="300" y="2061"/>
                  </a:lnTo>
                  <a:lnTo>
                    <a:pt x="195" y="2192"/>
                  </a:lnTo>
                  <a:lnTo>
                    <a:pt x="95" y="2326"/>
                  </a:lnTo>
                  <a:lnTo>
                    <a:pt x="0" y="2462"/>
                  </a:lnTo>
                  <a:lnTo>
                    <a:pt x="1328" y="2462"/>
                  </a:lnTo>
                  <a:lnTo>
                    <a:pt x="1414" y="2377"/>
                  </a:lnTo>
                  <a:lnTo>
                    <a:pt x="1501" y="2293"/>
                  </a:lnTo>
                  <a:lnTo>
                    <a:pt x="1590" y="2212"/>
                  </a:lnTo>
                  <a:lnTo>
                    <a:pt x="1680" y="2132"/>
                  </a:lnTo>
                  <a:lnTo>
                    <a:pt x="1772" y="2057"/>
                  </a:lnTo>
                  <a:lnTo>
                    <a:pt x="1865" y="1983"/>
                  </a:lnTo>
                  <a:lnTo>
                    <a:pt x="1959" y="1912"/>
                  </a:lnTo>
                  <a:lnTo>
                    <a:pt x="2055" y="1844"/>
                  </a:lnTo>
                  <a:lnTo>
                    <a:pt x="2152" y="1778"/>
                  </a:lnTo>
                  <a:lnTo>
                    <a:pt x="2250" y="1715"/>
                  </a:lnTo>
                  <a:lnTo>
                    <a:pt x="2350" y="1654"/>
                  </a:lnTo>
                  <a:lnTo>
                    <a:pt x="2450" y="1597"/>
                  </a:lnTo>
                  <a:lnTo>
                    <a:pt x="2552" y="1542"/>
                  </a:lnTo>
                  <a:lnTo>
                    <a:pt x="2654" y="1489"/>
                  </a:lnTo>
                  <a:lnTo>
                    <a:pt x="2758" y="1440"/>
                  </a:lnTo>
                  <a:lnTo>
                    <a:pt x="2864" y="1393"/>
                  </a:lnTo>
                  <a:lnTo>
                    <a:pt x="2969" y="1348"/>
                  </a:lnTo>
                  <a:lnTo>
                    <a:pt x="3076" y="1307"/>
                  </a:lnTo>
                  <a:lnTo>
                    <a:pt x="3184" y="1268"/>
                  </a:lnTo>
                  <a:lnTo>
                    <a:pt x="3292" y="1232"/>
                  </a:lnTo>
                  <a:lnTo>
                    <a:pt x="3401" y="1199"/>
                  </a:lnTo>
                  <a:lnTo>
                    <a:pt x="3512" y="1168"/>
                  </a:lnTo>
                  <a:lnTo>
                    <a:pt x="3622" y="1140"/>
                  </a:lnTo>
                  <a:lnTo>
                    <a:pt x="3733" y="1115"/>
                  </a:lnTo>
                  <a:lnTo>
                    <a:pt x="3846" y="1094"/>
                  </a:lnTo>
                  <a:lnTo>
                    <a:pt x="3958" y="1075"/>
                  </a:lnTo>
                  <a:lnTo>
                    <a:pt x="4072" y="1059"/>
                  </a:lnTo>
                  <a:lnTo>
                    <a:pt x="4186" y="1045"/>
                  </a:lnTo>
                  <a:lnTo>
                    <a:pt x="4300" y="1035"/>
                  </a:lnTo>
                  <a:lnTo>
                    <a:pt x="4415" y="1028"/>
                  </a:lnTo>
                  <a:lnTo>
                    <a:pt x="4531" y="1024"/>
                  </a:lnTo>
                  <a:lnTo>
                    <a:pt x="4646" y="1022"/>
                  </a:lnTo>
                  <a:lnTo>
                    <a:pt x="4760" y="1023"/>
                  </a:lnTo>
                  <a:lnTo>
                    <a:pt x="4873" y="1028"/>
                  </a:lnTo>
                  <a:lnTo>
                    <a:pt x="4987" y="1035"/>
                  </a:lnTo>
                  <a:lnTo>
                    <a:pt x="5100" y="1045"/>
                  </a:lnTo>
                  <a:lnTo>
                    <a:pt x="5213" y="1059"/>
                  </a:lnTo>
                  <a:lnTo>
                    <a:pt x="5325" y="1074"/>
                  </a:lnTo>
                  <a:lnTo>
                    <a:pt x="5438" y="1094"/>
                  </a:lnTo>
                  <a:lnTo>
                    <a:pt x="5549" y="1115"/>
                  </a:lnTo>
                  <a:lnTo>
                    <a:pt x="5660" y="1140"/>
                  </a:lnTo>
                  <a:lnTo>
                    <a:pt x="5771" y="1168"/>
                  </a:lnTo>
                  <a:lnTo>
                    <a:pt x="5880" y="1198"/>
                  </a:lnTo>
                  <a:lnTo>
                    <a:pt x="5990" y="1232"/>
                  </a:lnTo>
                  <a:lnTo>
                    <a:pt x="6098" y="1268"/>
                  </a:lnTo>
                  <a:lnTo>
                    <a:pt x="6206" y="1306"/>
                  </a:lnTo>
                  <a:lnTo>
                    <a:pt x="6313" y="1348"/>
                  </a:lnTo>
                  <a:lnTo>
                    <a:pt x="6419" y="1393"/>
                  </a:lnTo>
                  <a:lnTo>
                    <a:pt x="6524" y="1439"/>
                  </a:lnTo>
                  <a:lnTo>
                    <a:pt x="6629" y="1489"/>
                  </a:lnTo>
                  <a:lnTo>
                    <a:pt x="6732" y="1541"/>
                  </a:lnTo>
                  <a:lnTo>
                    <a:pt x="6834" y="1597"/>
                  </a:lnTo>
                  <a:lnTo>
                    <a:pt x="6936" y="1654"/>
                  </a:lnTo>
                  <a:lnTo>
                    <a:pt x="7036" y="1715"/>
                  </a:lnTo>
                  <a:lnTo>
                    <a:pt x="7135" y="1778"/>
                  </a:lnTo>
                  <a:lnTo>
                    <a:pt x="7232" y="1844"/>
                  </a:lnTo>
                  <a:lnTo>
                    <a:pt x="7329" y="1912"/>
                  </a:lnTo>
                  <a:lnTo>
                    <a:pt x="7423" y="1983"/>
                  </a:lnTo>
                  <a:lnTo>
                    <a:pt x="7517" y="2057"/>
                  </a:lnTo>
                  <a:lnTo>
                    <a:pt x="7609" y="2132"/>
                  </a:lnTo>
                  <a:lnTo>
                    <a:pt x="7700" y="2212"/>
                  </a:lnTo>
                  <a:lnTo>
                    <a:pt x="7789" y="2293"/>
                  </a:lnTo>
                  <a:lnTo>
                    <a:pt x="7876" y="2377"/>
                  </a:lnTo>
                  <a:lnTo>
                    <a:pt x="7962" y="2462"/>
                  </a:lnTo>
                  <a:lnTo>
                    <a:pt x="9291" y="2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399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8790782" y="4321175"/>
              <a:ext cx="92075" cy="92075"/>
            </a:xfrm>
            <a:custGeom>
              <a:avLst/>
              <a:gdLst>
                <a:gd name="T0" fmla="*/ 1101 w 1215"/>
                <a:gd name="T1" fmla="*/ 737 h 1213"/>
                <a:gd name="T2" fmla="*/ 1044 w 1215"/>
                <a:gd name="T3" fmla="*/ 874 h 1213"/>
                <a:gd name="T4" fmla="*/ 954 w 1215"/>
                <a:gd name="T5" fmla="*/ 986 h 1213"/>
                <a:gd name="T6" fmla="*/ 832 w 1215"/>
                <a:gd name="T7" fmla="*/ 1066 h 1213"/>
                <a:gd name="T8" fmla="*/ 688 w 1215"/>
                <a:gd name="T9" fmla="*/ 1110 h 1213"/>
                <a:gd name="T10" fmla="*/ 529 w 1215"/>
                <a:gd name="T11" fmla="*/ 1110 h 1213"/>
                <a:gd name="T12" fmla="*/ 383 w 1215"/>
                <a:gd name="T13" fmla="*/ 1066 h 1213"/>
                <a:gd name="T14" fmla="*/ 262 w 1215"/>
                <a:gd name="T15" fmla="*/ 986 h 1213"/>
                <a:gd name="T16" fmla="*/ 170 w 1215"/>
                <a:gd name="T17" fmla="*/ 874 h 1213"/>
                <a:gd name="T18" fmla="*/ 114 w 1215"/>
                <a:gd name="T19" fmla="*/ 737 h 1213"/>
                <a:gd name="T20" fmla="*/ 98 w 1215"/>
                <a:gd name="T21" fmla="*/ 580 h 1213"/>
                <a:gd name="T22" fmla="*/ 128 w 1215"/>
                <a:gd name="T23" fmla="*/ 429 h 1213"/>
                <a:gd name="T24" fmla="*/ 197 w 1215"/>
                <a:gd name="T25" fmla="*/ 299 h 1213"/>
                <a:gd name="T26" fmla="*/ 300 w 1215"/>
                <a:gd name="T27" fmla="*/ 197 h 1213"/>
                <a:gd name="T28" fmla="*/ 430 w 1215"/>
                <a:gd name="T29" fmla="*/ 128 h 1213"/>
                <a:gd name="T30" fmla="*/ 581 w 1215"/>
                <a:gd name="T31" fmla="*/ 99 h 1213"/>
                <a:gd name="T32" fmla="*/ 738 w 1215"/>
                <a:gd name="T33" fmla="*/ 113 h 1213"/>
                <a:gd name="T34" fmla="*/ 875 w 1215"/>
                <a:gd name="T35" fmla="*/ 170 h 1213"/>
                <a:gd name="T36" fmla="*/ 988 w 1215"/>
                <a:gd name="T37" fmla="*/ 262 h 1213"/>
                <a:gd name="T38" fmla="*/ 1068 w 1215"/>
                <a:gd name="T39" fmla="*/ 382 h 1213"/>
                <a:gd name="T40" fmla="*/ 1112 w 1215"/>
                <a:gd name="T41" fmla="*/ 527 h 1213"/>
                <a:gd name="T42" fmla="*/ 1212 w 1215"/>
                <a:gd name="T43" fmla="*/ 543 h 1213"/>
                <a:gd name="T44" fmla="*/ 1168 w 1215"/>
                <a:gd name="T45" fmla="*/ 367 h 1213"/>
                <a:gd name="T46" fmla="*/ 1080 w 1215"/>
                <a:gd name="T47" fmla="*/ 217 h 1213"/>
                <a:gd name="T48" fmla="*/ 952 w 1215"/>
                <a:gd name="T49" fmla="*/ 101 h 1213"/>
                <a:gd name="T50" fmla="*/ 792 w 1215"/>
                <a:gd name="T51" fmla="*/ 27 h 1213"/>
                <a:gd name="T52" fmla="*/ 608 w 1215"/>
                <a:gd name="T53" fmla="*/ 0 h 1213"/>
                <a:gd name="T54" fmla="*/ 423 w 1215"/>
                <a:gd name="T55" fmla="*/ 27 h 1213"/>
                <a:gd name="T56" fmla="*/ 265 w 1215"/>
                <a:gd name="T57" fmla="*/ 101 h 1213"/>
                <a:gd name="T58" fmla="*/ 137 w 1215"/>
                <a:gd name="T59" fmla="*/ 217 h 1213"/>
                <a:gd name="T60" fmla="*/ 47 w 1215"/>
                <a:gd name="T61" fmla="*/ 367 h 1213"/>
                <a:gd name="T62" fmla="*/ 4 w 1215"/>
                <a:gd name="T63" fmla="*/ 543 h 1213"/>
                <a:gd name="T64" fmla="*/ 13 w 1215"/>
                <a:gd name="T65" fmla="*/ 731 h 1213"/>
                <a:gd name="T66" fmla="*/ 72 w 1215"/>
                <a:gd name="T67" fmla="*/ 899 h 1213"/>
                <a:gd name="T68" fmla="*/ 175 w 1215"/>
                <a:gd name="T69" fmla="*/ 1039 h 1213"/>
                <a:gd name="T70" fmla="*/ 314 w 1215"/>
                <a:gd name="T71" fmla="*/ 1142 h 1213"/>
                <a:gd name="T72" fmla="*/ 483 w 1215"/>
                <a:gd name="T73" fmla="*/ 1200 h 1213"/>
                <a:gd name="T74" fmla="*/ 672 w 1215"/>
                <a:gd name="T75" fmla="*/ 1210 h 1213"/>
                <a:gd name="T76" fmla="*/ 848 w 1215"/>
                <a:gd name="T77" fmla="*/ 1166 h 1213"/>
                <a:gd name="T78" fmla="*/ 998 w 1215"/>
                <a:gd name="T79" fmla="*/ 1078 h 1213"/>
                <a:gd name="T80" fmla="*/ 1114 w 1215"/>
                <a:gd name="T81" fmla="*/ 950 h 1213"/>
                <a:gd name="T82" fmla="*/ 1188 w 1215"/>
                <a:gd name="T83" fmla="*/ 790 h 1213"/>
                <a:gd name="T84" fmla="*/ 1215 w 1215"/>
                <a:gd name="T85" fmla="*/ 607 h 1213"/>
                <a:gd name="T86" fmla="*/ 878 w 1215"/>
                <a:gd name="T87" fmla="*/ 405 h 1213"/>
                <a:gd name="T88" fmla="*/ 854 w 1215"/>
                <a:gd name="T89" fmla="*/ 348 h 1213"/>
                <a:gd name="T90" fmla="*/ 813 w 1215"/>
                <a:gd name="T91" fmla="*/ 306 h 1213"/>
                <a:gd name="T92" fmla="*/ 732 w 1215"/>
                <a:gd name="T93" fmla="*/ 271 h 1213"/>
                <a:gd name="T94" fmla="*/ 490 w 1215"/>
                <a:gd name="T95" fmla="*/ 925 h 1213"/>
                <a:gd name="T96" fmla="*/ 760 w 1215"/>
                <a:gd name="T97" fmla="*/ 653 h 1213"/>
                <a:gd name="T98" fmla="*/ 837 w 1215"/>
                <a:gd name="T99" fmla="*/ 603 h 1213"/>
                <a:gd name="T100" fmla="*/ 879 w 1215"/>
                <a:gd name="T101" fmla="*/ 518 h 1213"/>
                <a:gd name="T102" fmla="*/ 769 w 1215"/>
                <a:gd name="T103" fmla="*/ 490 h 1213"/>
                <a:gd name="T104" fmla="*/ 740 w 1215"/>
                <a:gd name="T105" fmla="*/ 539 h 1213"/>
                <a:gd name="T106" fmla="*/ 686 w 1215"/>
                <a:gd name="T107" fmla="*/ 559 h 1213"/>
                <a:gd name="T108" fmla="*/ 676 w 1215"/>
                <a:gd name="T109" fmla="*/ 374 h 1213"/>
                <a:gd name="T110" fmla="*/ 733 w 1215"/>
                <a:gd name="T111" fmla="*/ 391 h 1213"/>
                <a:gd name="T112" fmla="*/ 766 w 1215"/>
                <a:gd name="T113" fmla="*/ 436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5" h="1213">
                  <a:moveTo>
                    <a:pt x="1117" y="607"/>
                  </a:moveTo>
                  <a:lnTo>
                    <a:pt x="1116" y="634"/>
                  </a:lnTo>
                  <a:lnTo>
                    <a:pt x="1115" y="659"/>
                  </a:lnTo>
                  <a:lnTo>
                    <a:pt x="1112" y="686"/>
                  </a:lnTo>
                  <a:lnTo>
                    <a:pt x="1106" y="711"/>
                  </a:lnTo>
                  <a:lnTo>
                    <a:pt x="1101" y="737"/>
                  </a:lnTo>
                  <a:lnTo>
                    <a:pt x="1094" y="760"/>
                  </a:lnTo>
                  <a:lnTo>
                    <a:pt x="1087" y="784"/>
                  </a:lnTo>
                  <a:lnTo>
                    <a:pt x="1077" y="808"/>
                  </a:lnTo>
                  <a:lnTo>
                    <a:pt x="1068" y="830"/>
                  </a:lnTo>
                  <a:lnTo>
                    <a:pt x="1057" y="852"/>
                  </a:lnTo>
                  <a:lnTo>
                    <a:pt x="1044" y="874"/>
                  </a:lnTo>
                  <a:lnTo>
                    <a:pt x="1032" y="894"/>
                  </a:lnTo>
                  <a:lnTo>
                    <a:pt x="1018" y="914"/>
                  </a:lnTo>
                  <a:lnTo>
                    <a:pt x="1003" y="933"/>
                  </a:lnTo>
                  <a:lnTo>
                    <a:pt x="988" y="952"/>
                  </a:lnTo>
                  <a:lnTo>
                    <a:pt x="971" y="970"/>
                  </a:lnTo>
                  <a:lnTo>
                    <a:pt x="954" y="986"/>
                  </a:lnTo>
                  <a:lnTo>
                    <a:pt x="935" y="1002"/>
                  </a:lnTo>
                  <a:lnTo>
                    <a:pt x="915" y="1017"/>
                  </a:lnTo>
                  <a:lnTo>
                    <a:pt x="896" y="1030"/>
                  </a:lnTo>
                  <a:lnTo>
                    <a:pt x="875" y="1044"/>
                  </a:lnTo>
                  <a:lnTo>
                    <a:pt x="854" y="1055"/>
                  </a:lnTo>
                  <a:lnTo>
                    <a:pt x="832" y="1066"/>
                  </a:lnTo>
                  <a:lnTo>
                    <a:pt x="809" y="1077"/>
                  </a:lnTo>
                  <a:lnTo>
                    <a:pt x="787" y="1085"/>
                  </a:lnTo>
                  <a:lnTo>
                    <a:pt x="762" y="1093"/>
                  </a:lnTo>
                  <a:lnTo>
                    <a:pt x="738" y="1099"/>
                  </a:lnTo>
                  <a:lnTo>
                    <a:pt x="713" y="1106"/>
                  </a:lnTo>
                  <a:lnTo>
                    <a:pt x="688" y="1110"/>
                  </a:lnTo>
                  <a:lnTo>
                    <a:pt x="662" y="1113"/>
                  </a:lnTo>
                  <a:lnTo>
                    <a:pt x="635" y="1115"/>
                  </a:lnTo>
                  <a:lnTo>
                    <a:pt x="608" y="1115"/>
                  </a:lnTo>
                  <a:lnTo>
                    <a:pt x="581" y="1115"/>
                  </a:lnTo>
                  <a:lnTo>
                    <a:pt x="554" y="1113"/>
                  </a:lnTo>
                  <a:lnTo>
                    <a:pt x="529" y="1110"/>
                  </a:lnTo>
                  <a:lnTo>
                    <a:pt x="503" y="1106"/>
                  </a:lnTo>
                  <a:lnTo>
                    <a:pt x="478" y="1099"/>
                  </a:lnTo>
                  <a:lnTo>
                    <a:pt x="453" y="1093"/>
                  </a:lnTo>
                  <a:lnTo>
                    <a:pt x="430" y="1085"/>
                  </a:lnTo>
                  <a:lnTo>
                    <a:pt x="406" y="1077"/>
                  </a:lnTo>
                  <a:lnTo>
                    <a:pt x="383" y="1066"/>
                  </a:lnTo>
                  <a:lnTo>
                    <a:pt x="362" y="1055"/>
                  </a:lnTo>
                  <a:lnTo>
                    <a:pt x="340" y="1044"/>
                  </a:lnTo>
                  <a:lnTo>
                    <a:pt x="319" y="1030"/>
                  </a:lnTo>
                  <a:lnTo>
                    <a:pt x="300" y="1017"/>
                  </a:lnTo>
                  <a:lnTo>
                    <a:pt x="280" y="1002"/>
                  </a:lnTo>
                  <a:lnTo>
                    <a:pt x="262" y="986"/>
                  </a:lnTo>
                  <a:lnTo>
                    <a:pt x="245" y="970"/>
                  </a:lnTo>
                  <a:lnTo>
                    <a:pt x="227" y="952"/>
                  </a:lnTo>
                  <a:lnTo>
                    <a:pt x="212" y="933"/>
                  </a:lnTo>
                  <a:lnTo>
                    <a:pt x="197" y="914"/>
                  </a:lnTo>
                  <a:lnTo>
                    <a:pt x="183" y="894"/>
                  </a:lnTo>
                  <a:lnTo>
                    <a:pt x="170" y="874"/>
                  </a:lnTo>
                  <a:lnTo>
                    <a:pt x="158" y="852"/>
                  </a:lnTo>
                  <a:lnTo>
                    <a:pt x="147" y="830"/>
                  </a:lnTo>
                  <a:lnTo>
                    <a:pt x="137" y="808"/>
                  </a:lnTo>
                  <a:lnTo>
                    <a:pt x="128" y="784"/>
                  </a:lnTo>
                  <a:lnTo>
                    <a:pt x="120" y="760"/>
                  </a:lnTo>
                  <a:lnTo>
                    <a:pt x="114" y="737"/>
                  </a:lnTo>
                  <a:lnTo>
                    <a:pt x="108" y="711"/>
                  </a:lnTo>
                  <a:lnTo>
                    <a:pt x="104" y="686"/>
                  </a:lnTo>
                  <a:lnTo>
                    <a:pt x="101" y="659"/>
                  </a:lnTo>
                  <a:lnTo>
                    <a:pt x="98" y="634"/>
                  </a:lnTo>
                  <a:lnTo>
                    <a:pt x="98" y="607"/>
                  </a:lnTo>
                  <a:lnTo>
                    <a:pt x="98" y="580"/>
                  </a:lnTo>
                  <a:lnTo>
                    <a:pt x="101" y="553"/>
                  </a:lnTo>
                  <a:lnTo>
                    <a:pt x="104" y="527"/>
                  </a:lnTo>
                  <a:lnTo>
                    <a:pt x="108" y="502"/>
                  </a:lnTo>
                  <a:lnTo>
                    <a:pt x="114" y="477"/>
                  </a:lnTo>
                  <a:lnTo>
                    <a:pt x="120" y="452"/>
                  </a:lnTo>
                  <a:lnTo>
                    <a:pt x="128" y="429"/>
                  </a:lnTo>
                  <a:lnTo>
                    <a:pt x="137" y="405"/>
                  </a:lnTo>
                  <a:lnTo>
                    <a:pt x="147" y="382"/>
                  </a:lnTo>
                  <a:lnTo>
                    <a:pt x="158" y="361"/>
                  </a:lnTo>
                  <a:lnTo>
                    <a:pt x="170" y="339"/>
                  </a:lnTo>
                  <a:lnTo>
                    <a:pt x="183" y="318"/>
                  </a:lnTo>
                  <a:lnTo>
                    <a:pt x="197" y="299"/>
                  </a:lnTo>
                  <a:lnTo>
                    <a:pt x="212" y="279"/>
                  </a:lnTo>
                  <a:lnTo>
                    <a:pt x="227" y="262"/>
                  </a:lnTo>
                  <a:lnTo>
                    <a:pt x="245" y="244"/>
                  </a:lnTo>
                  <a:lnTo>
                    <a:pt x="262" y="228"/>
                  </a:lnTo>
                  <a:lnTo>
                    <a:pt x="280" y="211"/>
                  </a:lnTo>
                  <a:lnTo>
                    <a:pt x="300" y="197"/>
                  </a:lnTo>
                  <a:lnTo>
                    <a:pt x="319" y="182"/>
                  </a:lnTo>
                  <a:lnTo>
                    <a:pt x="340" y="170"/>
                  </a:lnTo>
                  <a:lnTo>
                    <a:pt x="362" y="157"/>
                  </a:lnTo>
                  <a:lnTo>
                    <a:pt x="383" y="146"/>
                  </a:lnTo>
                  <a:lnTo>
                    <a:pt x="406" y="137"/>
                  </a:lnTo>
                  <a:lnTo>
                    <a:pt x="430" y="128"/>
                  </a:lnTo>
                  <a:lnTo>
                    <a:pt x="453" y="120"/>
                  </a:lnTo>
                  <a:lnTo>
                    <a:pt x="478" y="113"/>
                  </a:lnTo>
                  <a:lnTo>
                    <a:pt x="503" y="108"/>
                  </a:lnTo>
                  <a:lnTo>
                    <a:pt x="529" y="103"/>
                  </a:lnTo>
                  <a:lnTo>
                    <a:pt x="554" y="101"/>
                  </a:lnTo>
                  <a:lnTo>
                    <a:pt x="581" y="99"/>
                  </a:lnTo>
                  <a:lnTo>
                    <a:pt x="608" y="98"/>
                  </a:lnTo>
                  <a:lnTo>
                    <a:pt x="635" y="99"/>
                  </a:lnTo>
                  <a:lnTo>
                    <a:pt x="662" y="101"/>
                  </a:lnTo>
                  <a:lnTo>
                    <a:pt x="688" y="103"/>
                  </a:lnTo>
                  <a:lnTo>
                    <a:pt x="713" y="108"/>
                  </a:lnTo>
                  <a:lnTo>
                    <a:pt x="738" y="113"/>
                  </a:lnTo>
                  <a:lnTo>
                    <a:pt x="762" y="120"/>
                  </a:lnTo>
                  <a:lnTo>
                    <a:pt x="787" y="128"/>
                  </a:lnTo>
                  <a:lnTo>
                    <a:pt x="809" y="137"/>
                  </a:lnTo>
                  <a:lnTo>
                    <a:pt x="832" y="146"/>
                  </a:lnTo>
                  <a:lnTo>
                    <a:pt x="854" y="157"/>
                  </a:lnTo>
                  <a:lnTo>
                    <a:pt x="875" y="170"/>
                  </a:lnTo>
                  <a:lnTo>
                    <a:pt x="896" y="182"/>
                  </a:lnTo>
                  <a:lnTo>
                    <a:pt x="915" y="197"/>
                  </a:lnTo>
                  <a:lnTo>
                    <a:pt x="935" y="211"/>
                  </a:lnTo>
                  <a:lnTo>
                    <a:pt x="954" y="228"/>
                  </a:lnTo>
                  <a:lnTo>
                    <a:pt x="971" y="244"/>
                  </a:lnTo>
                  <a:lnTo>
                    <a:pt x="988" y="262"/>
                  </a:lnTo>
                  <a:lnTo>
                    <a:pt x="1003" y="279"/>
                  </a:lnTo>
                  <a:lnTo>
                    <a:pt x="1018" y="299"/>
                  </a:lnTo>
                  <a:lnTo>
                    <a:pt x="1032" y="318"/>
                  </a:lnTo>
                  <a:lnTo>
                    <a:pt x="1044" y="339"/>
                  </a:lnTo>
                  <a:lnTo>
                    <a:pt x="1057" y="361"/>
                  </a:lnTo>
                  <a:lnTo>
                    <a:pt x="1068" y="382"/>
                  </a:lnTo>
                  <a:lnTo>
                    <a:pt x="1077" y="405"/>
                  </a:lnTo>
                  <a:lnTo>
                    <a:pt x="1087" y="429"/>
                  </a:lnTo>
                  <a:lnTo>
                    <a:pt x="1094" y="452"/>
                  </a:lnTo>
                  <a:lnTo>
                    <a:pt x="1101" y="477"/>
                  </a:lnTo>
                  <a:lnTo>
                    <a:pt x="1106" y="502"/>
                  </a:lnTo>
                  <a:lnTo>
                    <a:pt x="1112" y="527"/>
                  </a:lnTo>
                  <a:lnTo>
                    <a:pt x="1115" y="553"/>
                  </a:lnTo>
                  <a:lnTo>
                    <a:pt x="1116" y="580"/>
                  </a:lnTo>
                  <a:lnTo>
                    <a:pt x="1117" y="607"/>
                  </a:lnTo>
                  <a:close/>
                  <a:moveTo>
                    <a:pt x="1215" y="607"/>
                  </a:moveTo>
                  <a:lnTo>
                    <a:pt x="1214" y="575"/>
                  </a:lnTo>
                  <a:lnTo>
                    <a:pt x="1212" y="543"/>
                  </a:lnTo>
                  <a:lnTo>
                    <a:pt x="1208" y="512"/>
                  </a:lnTo>
                  <a:lnTo>
                    <a:pt x="1202" y="481"/>
                  </a:lnTo>
                  <a:lnTo>
                    <a:pt x="1196" y="451"/>
                  </a:lnTo>
                  <a:lnTo>
                    <a:pt x="1188" y="422"/>
                  </a:lnTo>
                  <a:lnTo>
                    <a:pt x="1179" y="395"/>
                  </a:lnTo>
                  <a:lnTo>
                    <a:pt x="1168" y="367"/>
                  </a:lnTo>
                  <a:lnTo>
                    <a:pt x="1157" y="340"/>
                  </a:lnTo>
                  <a:lnTo>
                    <a:pt x="1143" y="313"/>
                  </a:lnTo>
                  <a:lnTo>
                    <a:pt x="1129" y="287"/>
                  </a:lnTo>
                  <a:lnTo>
                    <a:pt x="1114" y="264"/>
                  </a:lnTo>
                  <a:lnTo>
                    <a:pt x="1097" y="240"/>
                  </a:lnTo>
                  <a:lnTo>
                    <a:pt x="1080" y="217"/>
                  </a:lnTo>
                  <a:lnTo>
                    <a:pt x="1060" y="195"/>
                  </a:lnTo>
                  <a:lnTo>
                    <a:pt x="1040" y="174"/>
                  </a:lnTo>
                  <a:lnTo>
                    <a:pt x="1020" y="154"/>
                  </a:lnTo>
                  <a:lnTo>
                    <a:pt x="998" y="136"/>
                  </a:lnTo>
                  <a:lnTo>
                    <a:pt x="975" y="117"/>
                  </a:lnTo>
                  <a:lnTo>
                    <a:pt x="952" y="101"/>
                  </a:lnTo>
                  <a:lnTo>
                    <a:pt x="927" y="85"/>
                  </a:lnTo>
                  <a:lnTo>
                    <a:pt x="901" y="71"/>
                  </a:lnTo>
                  <a:lnTo>
                    <a:pt x="875" y="59"/>
                  </a:lnTo>
                  <a:lnTo>
                    <a:pt x="848" y="46"/>
                  </a:lnTo>
                  <a:lnTo>
                    <a:pt x="821" y="36"/>
                  </a:lnTo>
                  <a:lnTo>
                    <a:pt x="792" y="27"/>
                  </a:lnTo>
                  <a:lnTo>
                    <a:pt x="763" y="18"/>
                  </a:lnTo>
                  <a:lnTo>
                    <a:pt x="733" y="12"/>
                  </a:lnTo>
                  <a:lnTo>
                    <a:pt x="703" y="7"/>
                  </a:lnTo>
                  <a:lnTo>
                    <a:pt x="672" y="3"/>
                  </a:lnTo>
                  <a:lnTo>
                    <a:pt x="640" y="1"/>
                  </a:lnTo>
                  <a:lnTo>
                    <a:pt x="608" y="0"/>
                  </a:lnTo>
                  <a:lnTo>
                    <a:pt x="576" y="1"/>
                  </a:lnTo>
                  <a:lnTo>
                    <a:pt x="544" y="3"/>
                  </a:lnTo>
                  <a:lnTo>
                    <a:pt x="513" y="7"/>
                  </a:lnTo>
                  <a:lnTo>
                    <a:pt x="483" y="12"/>
                  </a:lnTo>
                  <a:lnTo>
                    <a:pt x="453" y="18"/>
                  </a:lnTo>
                  <a:lnTo>
                    <a:pt x="423" y="27"/>
                  </a:lnTo>
                  <a:lnTo>
                    <a:pt x="396" y="36"/>
                  </a:lnTo>
                  <a:lnTo>
                    <a:pt x="368" y="46"/>
                  </a:lnTo>
                  <a:lnTo>
                    <a:pt x="341" y="59"/>
                  </a:lnTo>
                  <a:lnTo>
                    <a:pt x="314" y="71"/>
                  </a:lnTo>
                  <a:lnTo>
                    <a:pt x="289" y="85"/>
                  </a:lnTo>
                  <a:lnTo>
                    <a:pt x="265" y="101"/>
                  </a:lnTo>
                  <a:lnTo>
                    <a:pt x="241" y="117"/>
                  </a:lnTo>
                  <a:lnTo>
                    <a:pt x="218" y="136"/>
                  </a:lnTo>
                  <a:lnTo>
                    <a:pt x="195" y="154"/>
                  </a:lnTo>
                  <a:lnTo>
                    <a:pt x="175" y="174"/>
                  </a:lnTo>
                  <a:lnTo>
                    <a:pt x="155" y="195"/>
                  </a:lnTo>
                  <a:lnTo>
                    <a:pt x="137" y="217"/>
                  </a:lnTo>
                  <a:lnTo>
                    <a:pt x="118" y="240"/>
                  </a:lnTo>
                  <a:lnTo>
                    <a:pt x="102" y="264"/>
                  </a:lnTo>
                  <a:lnTo>
                    <a:pt x="86" y="287"/>
                  </a:lnTo>
                  <a:lnTo>
                    <a:pt x="72" y="313"/>
                  </a:lnTo>
                  <a:lnTo>
                    <a:pt x="59" y="340"/>
                  </a:lnTo>
                  <a:lnTo>
                    <a:pt x="47" y="367"/>
                  </a:lnTo>
                  <a:lnTo>
                    <a:pt x="37" y="395"/>
                  </a:lnTo>
                  <a:lnTo>
                    <a:pt x="27" y="422"/>
                  </a:lnTo>
                  <a:lnTo>
                    <a:pt x="19" y="451"/>
                  </a:lnTo>
                  <a:lnTo>
                    <a:pt x="13" y="481"/>
                  </a:lnTo>
                  <a:lnTo>
                    <a:pt x="8" y="512"/>
                  </a:lnTo>
                  <a:lnTo>
                    <a:pt x="4" y="543"/>
                  </a:lnTo>
                  <a:lnTo>
                    <a:pt x="1" y="575"/>
                  </a:lnTo>
                  <a:lnTo>
                    <a:pt x="0" y="607"/>
                  </a:lnTo>
                  <a:lnTo>
                    <a:pt x="1" y="639"/>
                  </a:lnTo>
                  <a:lnTo>
                    <a:pt x="4" y="670"/>
                  </a:lnTo>
                  <a:lnTo>
                    <a:pt x="8" y="701"/>
                  </a:lnTo>
                  <a:lnTo>
                    <a:pt x="13" y="731"/>
                  </a:lnTo>
                  <a:lnTo>
                    <a:pt x="19" y="761"/>
                  </a:lnTo>
                  <a:lnTo>
                    <a:pt x="27" y="790"/>
                  </a:lnTo>
                  <a:lnTo>
                    <a:pt x="37" y="819"/>
                  </a:lnTo>
                  <a:lnTo>
                    <a:pt x="47" y="847"/>
                  </a:lnTo>
                  <a:lnTo>
                    <a:pt x="59" y="874"/>
                  </a:lnTo>
                  <a:lnTo>
                    <a:pt x="72" y="899"/>
                  </a:lnTo>
                  <a:lnTo>
                    <a:pt x="86" y="925"/>
                  </a:lnTo>
                  <a:lnTo>
                    <a:pt x="102" y="950"/>
                  </a:lnTo>
                  <a:lnTo>
                    <a:pt x="118" y="974"/>
                  </a:lnTo>
                  <a:lnTo>
                    <a:pt x="137" y="996"/>
                  </a:lnTo>
                  <a:lnTo>
                    <a:pt x="155" y="1018"/>
                  </a:lnTo>
                  <a:lnTo>
                    <a:pt x="175" y="1039"/>
                  </a:lnTo>
                  <a:lnTo>
                    <a:pt x="195" y="1058"/>
                  </a:lnTo>
                  <a:lnTo>
                    <a:pt x="218" y="1078"/>
                  </a:lnTo>
                  <a:lnTo>
                    <a:pt x="241" y="1095"/>
                  </a:lnTo>
                  <a:lnTo>
                    <a:pt x="265" y="1112"/>
                  </a:lnTo>
                  <a:lnTo>
                    <a:pt x="289" y="1127"/>
                  </a:lnTo>
                  <a:lnTo>
                    <a:pt x="314" y="1142"/>
                  </a:lnTo>
                  <a:lnTo>
                    <a:pt x="341" y="1155"/>
                  </a:lnTo>
                  <a:lnTo>
                    <a:pt x="368" y="1166"/>
                  </a:lnTo>
                  <a:lnTo>
                    <a:pt x="396" y="1177"/>
                  </a:lnTo>
                  <a:lnTo>
                    <a:pt x="423" y="1186"/>
                  </a:lnTo>
                  <a:lnTo>
                    <a:pt x="453" y="1194"/>
                  </a:lnTo>
                  <a:lnTo>
                    <a:pt x="483" y="1200"/>
                  </a:lnTo>
                  <a:lnTo>
                    <a:pt x="513" y="1206"/>
                  </a:lnTo>
                  <a:lnTo>
                    <a:pt x="544" y="1210"/>
                  </a:lnTo>
                  <a:lnTo>
                    <a:pt x="576" y="1212"/>
                  </a:lnTo>
                  <a:lnTo>
                    <a:pt x="608" y="1213"/>
                  </a:lnTo>
                  <a:lnTo>
                    <a:pt x="640" y="1212"/>
                  </a:lnTo>
                  <a:lnTo>
                    <a:pt x="672" y="1210"/>
                  </a:lnTo>
                  <a:lnTo>
                    <a:pt x="703" y="1206"/>
                  </a:lnTo>
                  <a:lnTo>
                    <a:pt x="733" y="1200"/>
                  </a:lnTo>
                  <a:lnTo>
                    <a:pt x="763" y="1194"/>
                  </a:lnTo>
                  <a:lnTo>
                    <a:pt x="792" y="1186"/>
                  </a:lnTo>
                  <a:lnTo>
                    <a:pt x="821" y="1177"/>
                  </a:lnTo>
                  <a:lnTo>
                    <a:pt x="848" y="1166"/>
                  </a:lnTo>
                  <a:lnTo>
                    <a:pt x="875" y="1155"/>
                  </a:lnTo>
                  <a:lnTo>
                    <a:pt x="901" y="1142"/>
                  </a:lnTo>
                  <a:lnTo>
                    <a:pt x="927" y="1127"/>
                  </a:lnTo>
                  <a:lnTo>
                    <a:pt x="952" y="1112"/>
                  </a:lnTo>
                  <a:lnTo>
                    <a:pt x="975" y="1095"/>
                  </a:lnTo>
                  <a:lnTo>
                    <a:pt x="998" y="1078"/>
                  </a:lnTo>
                  <a:lnTo>
                    <a:pt x="1020" y="1058"/>
                  </a:lnTo>
                  <a:lnTo>
                    <a:pt x="1040" y="1039"/>
                  </a:lnTo>
                  <a:lnTo>
                    <a:pt x="1060" y="1018"/>
                  </a:lnTo>
                  <a:lnTo>
                    <a:pt x="1080" y="996"/>
                  </a:lnTo>
                  <a:lnTo>
                    <a:pt x="1097" y="974"/>
                  </a:lnTo>
                  <a:lnTo>
                    <a:pt x="1114" y="950"/>
                  </a:lnTo>
                  <a:lnTo>
                    <a:pt x="1129" y="925"/>
                  </a:lnTo>
                  <a:lnTo>
                    <a:pt x="1143" y="899"/>
                  </a:lnTo>
                  <a:lnTo>
                    <a:pt x="1157" y="874"/>
                  </a:lnTo>
                  <a:lnTo>
                    <a:pt x="1168" y="847"/>
                  </a:lnTo>
                  <a:lnTo>
                    <a:pt x="1179" y="819"/>
                  </a:lnTo>
                  <a:lnTo>
                    <a:pt x="1188" y="790"/>
                  </a:lnTo>
                  <a:lnTo>
                    <a:pt x="1196" y="761"/>
                  </a:lnTo>
                  <a:lnTo>
                    <a:pt x="1202" y="731"/>
                  </a:lnTo>
                  <a:lnTo>
                    <a:pt x="1208" y="701"/>
                  </a:lnTo>
                  <a:lnTo>
                    <a:pt x="1212" y="670"/>
                  </a:lnTo>
                  <a:lnTo>
                    <a:pt x="1214" y="639"/>
                  </a:lnTo>
                  <a:lnTo>
                    <a:pt x="1215" y="607"/>
                  </a:lnTo>
                  <a:close/>
                  <a:moveTo>
                    <a:pt x="886" y="464"/>
                  </a:moveTo>
                  <a:lnTo>
                    <a:pt x="885" y="451"/>
                  </a:lnTo>
                  <a:lnTo>
                    <a:pt x="884" y="439"/>
                  </a:lnTo>
                  <a:lnTo>
                    <a:pt x="882" y="426"/>
                  </a:lnTo>
                  <a:lnTo>
                    <a:pt x="880" y="415"/>
                  </a:lnTo>
                  <a:lnTo>
                    <a:pt x="878" y="405"/>
                  </a:lnTo>
                  <a:lnTo>
                    <a:pt x="875" y="395"/>
                  </a:lnTo>
                  <a:lnTo>
                    <a:pt x="872" y="384"/>
                  </a:lnTo>
                  <a:lnTo>
                    <a:pt x="868" y="374"/>
                  </a:lnTo>
                  <a:lnTo>
                    <a:pt x="863" y="366"/>
                  </a:lnTo>
                  <a:lnTo>
                    <a:pt x="859" y="356"/>
                  </a:lnTo>
                  <a:lnTo>
                    <a:pt x="854" y="348"/>
                  </a:lnTo>
                  <a:lnTo>
                    <a:pt x="847" y="340"/>
                  </a:lnTo>
                  <a:lnTo>
                    <a:pt x="841" y="333"/>
                  </a:lnTo>
                  <a:lnTo>
                    <a:pt x="835" y="325"/>
                  </a:lnTo>
                  <a:lnTo>
                    <a:pt x="828" y="318"/>
                  </a:lnTo>
                  <a:lnTo>
                    <a:pt x="821" y="312"/>
                  </a:lnTo>
                  <a:lnTo>
                    <a:pt x="813" y="306"/>
                  </a:lnTo>
                  <a:lnTo>
                    <a:pt x="805" y="301"/>
                  </a:lnTo>
                  <a:lnTo>
                    <a:pt x="797" y="296"/>
                  </a:lnTo>
                  <a:lnTo>
                    <a:pt x="789" y="290"/>
                  </a:lnTo>
                  <a:lnTo>
                    <a:pt x="771" y="282"/>
                  </a:lnTo>
                  <a:lnTo>
                    <a:pt x="751" y="276"/>
                  </a:lnTo>
                  <a:lnTo>
                    <a:pt x="732" y="271"/>
                  </a:lnTo>
                  <a:lnTo>
                    <a:pt x="711" y="267"/>
                  </a:lnTo>
                  <a:lnTo>
                    <a:pt x="690" y="265"/>
                  </a:lnTo>
                  <a:lnTo>
                    <a:pt x="668" y="264"/>
                  </a:lnTo>
                  <a:lnTo>
                    <a:pt x="377" y="264"/>
                  </a:lnTo>
                  <a:lnTo>
                    <a:pt x="377" y="925"/>
                  </a:lnTo>
                  <a:lnTo>
                    <a:pt x="490" y="925"/>
                  </a:lnTo>
                  <a:lnTo>
                    <a:pt x="490" y="671"/>
                  </a:lnTo>
                  <a:lnTo>
                    <a:pt x="617" y="671"/>
                  </a:lnTo>
                  <a:lnTo>
                    <a:pt x="747" y="925"/>
                  </a:lnTo>
                  <a:lnTo>
                    <a:pt x="879" y="925"/>
                  </a:lnTo>
                  <a:lnTo>
                    <a:pt x="744" y="658"/>
                  </a:lnTo>
                  <a:lnTo>
                    <a:pt x="760" y="653"/>
                  </a:lnTo>
                  <a:lnTo>
                    <a:pt x="775" y="647"/>
                  </a:lnTo>
                  <a:lnTo>
                    <a:pt x="789" y="640"/>
                  </a:lnTo>
                  <a:lnTo>
                    <a:pt x="802" y="633"/>
                  </a:lnTo>
                  <a:lnTo>
                    <a:pt x="814" y="623"/>
                  </a:lnTo>
                  <a:lnTo>
                    <a:pt x="827" y="613"/>
                  </a:lnTo>
                  <a:lnTo>
                    <a:pt x="837" y="603"/>
                  </a:lnTo>
                  <a:lnTo>
                    <a:pt x="846" y="590"/>
                  </a:lnTo>
                  <a:lnTo>
                    <a:pt x="856" y="578"/>
                  </a:lnTo>
                  <a:lnTo>
                    <a:pt x="863" y="565"/>
                  </a:lnTo>
                  <a:lnTo>
                    <a:pt x="870" y="550"/>
                  </a:lnTo>
                  <a:lnTo>
                    <a:pt x="875" y="535"/>
                  </a:lnTo>
                  <a:lnTo>
                    <a:pt x="879" y="518"/>
                  </a:lnTo>
                  <a:lnTo>
                    <a:pt x="882" y="501"/>
                  </a:lnTo>
                  <a:lnTo>
                    <a:pt x="885" y="483"/>
                  </a:lnTo>
                  <a:lnTo>
                    <a:pt x="886" y="464"/>
                  </a:lnTo>
                  <a:close/>
                  <a:moveTo>
                    <a:pt x="771" y="467"/>
                  </a:moveTo>
                  <a:lnTo>
                    <a:pt x="770" y="479"/>
                  </a:lnTo>
                  <a:lnTo>
                    <a:pt x="769" y="490"/>
                  </a:lnTo>
                  <a:lnTo>
                    <a:pt x="766" y="500"/>
                  </a:lnTo>
                  <a:lnTo>
                    <a:pt x="763" y="509"/>
                  </a:lnTo>
                  <a:lnTo>
                    <a:pt x="759" y="518"/>
                  </a:lnTo>
                  <a:lnTo>
                    <a:pt x="754" y="525"/>
                  </a:lnTo>
                  <a:lnTo>
                    <a:pt x="747" y="533"/>
                  </a:lnTo>
                  <a:lnTo>
                    <a:pt x="740" y="539"/>
                  </a:lnTo>
                  <a:lnTo>
                    <a:pt x="733" y="544"/>
                  </a:lnTo>
                  <a:lnTo>
                    <a:pt x="725" y="549"/>
                  </a:lnTo>
                  <a:lnTo>
                    <a:pt x="716" y="552"/>
                  </a:lnTo>
                  <a:lnTo>
                    <a:pt x="707" y="555"/>
                  </a:lnTo>
                  <a:lnTo>
                    <a:pt x="697" y="558"/>
                  </a:lnTo>
                  <a:lnTo>
                    <a:pt x="686" y="559"/>
                  </a:lnTo>
                  <a:lnTo>
                    <a:pt x="676" y="560"/>
                  </a:lnTo>
                  <a:lnTo>
                    <a:pt x="665" y="561"/>
                  </a:lnTo>
                  <a:lnTo>
                    <a:pt x="490" y="561"/>
                  </a:lnTo>
                  <a:lnTo>
                    <a:pt x="490" y="373"/>
                  </a:lnTo>
                  <a:lnTo>
                    <a:pt x="665" y="373"/>
                  </a:lnTo>
                  <a:lnTo>
                    <a:pt x="676" y="374"/>
                  </a:lnTo>
                  <a:lnTo>
                    <a:pt x="686" y="375"/>
                  </a:lnTo>
                  <a:lnTo>
                    <a:pt x="697" y="376"/>
                  </a:lnTo>
                  <a:lnTo>
                    <a:pt x="707" y="379"/>
                  </a:lnTo>
                  <a:lnTo>
                    <a:pt x="716" y="382"/>
                  </a:lnTo>
                  <a:lnTo>
                    <a:pt x="725" y="386"/>
                  </a:lnTo>
                  <a:lnTo>
                    <a:pt x="733" y="391"/>
                  </a:lnTo>
                  <a:lnTo>
                    <a:pt x="740" y="397"/>
                  </a:lnTo>
                  <a:lnTo>
                    <a:pt x="747" y="403"/>
                  </a:lnTo>
                  <a:lnTo>
                    <a:pt x="754" y="410"/>
                  </a:lnTo>
                  <a:lnTo>
                    <a:pt x="759" y="418"/>
                  </a:lnTo>
                  <a:lnTo>
                    <a:pt x="763" y="426"/>
                  </a:lnTo>
                  <a:lnTo>
                    <a:pt x="766" y="436"/>
                  </a:lnTo>
                  <a:lnTo>
                    <a:pt x="769" y="445"/>
                  </a:lnTo>
                  <a:lnTo>
                    <a:pt x="770" y="455"/>
                  </a:lnTo>
                  <a:lnTo>
                    <a:pt x="771" y="4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399"/>
            </a:p>
          </p:txBody>
        </p:sp>
      </p:grpSp>
    </p:spTree>
    <p:extLst>
      <p:ext uri="{BB962C8B-B14F-4D97-AF65-F5344CB8AC3E}">
        <p14:creationId xmlns:p14="http://schemas.microsoft.com/office/powerpoint/2010/main" val="2883454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39" y="1547853"/>
            <a:ext cx="11206947" cy="437534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543" indent="-228543" algn="l">
              <a:buClr>
                <a:srgbClr val="97999B"/>
              </a:buClr>
              <a:buSzPct val="100000"/>
              <a:buFont typeface="Symbol"/>
              <a:buChar char="·"/>
              <a:defRPr lang="en-US" b="0" dirty="0" smtClean="0">
                <a:solidFill>
                  <a:srgbClr val="53565A"/>
                </a:solidFill>
              </a:defRPr>
            </a:lvl1pPr>
            <a:lvl2pPr marL="457086" indent="-228543" algn="l">
              <a:buClr>
                <a:srgbClr val="97999B"/>
              </a:buClr>
              <a:buSzPct val="100000"/>
              <a:buFont typeface="Arial"/>
              <a:buChar char="–"/>
              <a:defRPr lang="en-US" b="0" dirty="0" smtClean="0">
                <a:solidFill>
                  <a:srgbClr val="53565A"/>
                </a:solidFill>
              </a:defRPr>
            </a:lvl2pPr>
            <a:lvl3pPr marL="685629" indent="-228543" algn="l">
              <a:buClr>
                <a:srgbClr val="97999B"/>
              </a:buClr>
              <a:buSzPct val="100000"/>
              <a:buFont typeface="Wingdings" panose="05000000000000000000" pitchFamily="2" charset="2"/>
              <a:buChar char="§"/>
              <a:defRPr lang="en-US" b="0" dirty="0" smtClean="0">
                <a:solidFill>
                  <a:srgbClr val="53565A"/>
                </a:solidFill>
              </a:defRPr>
            </a:lvl3pPr>
            <a:lvl4pPr marL="914171" indent="-228543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lang="en-US" b="0" dirty="0" smtClean="0">
                <a:solidFill>
                  <a:srgbClr val="53565A"/>
                </a:solidFill>
              </a:defRPr>
            </a:lvl4pPr>
            <a:lvl5pPr marL="1142714" indent="-228543" algn="l">
              <a:buClr>
                <a:srgbClr val="97999B"/>
              </a:buClr>
              <a:buSzPct val="100000"/>
              <a:buFont typeface="Symbol"/>
              <a:buChar char="·"/>
              <a:defRPr lang="en-US" b="0" baseline="0" dirty="0">
                <a:solidFill>
                  <a:srgbClr val="53565A"/>
                </a:solidFill>
              </a:defRPr>
            </a:lvl5pPr>
            <a:lvl6pPr marL="1371257" indent="-228543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599800" indent="-228543" algn="l">
              <a:buClr>
                <a:srgbClr val="97999B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rgbClr val="53565A"/>
                </a:solidFill>
              </a:defRPr>
            </a:lvl7pPr>
            <a:lvl8pPr marL="1828343" indent="-228543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8pPr>
            <a:lvl9pPr marL="2056886" indent="-228543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246C66-677D-499E-AF64-04421B0FE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892656" y="207432"/>
            <a:ext cx="11206946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85">
            <a:extLst>
              <a:ext uri="{FF2B5EF4-FFF2-40B4-BE49-F238E27FC236}">
                <a16:creationId xmlns:a16="http://schemas.microsoft.com/office/drawing/2014/main" id="{CE57E99C-B8B7-43D2-980C-8BABF8E431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80360" y="6435395"/>
            <a:ext cx="461313" cy="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>
              <a:defRPr/>
            </a:pPr>
            <a:fld id="{5C6D668D-E824-9349-9624-ABE028BE5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7">
            <a:extLst>
              <a:ext uri="{FF2B5EF4-FFF2-40B4-BE49-F238E27FC236}">
                <a16:creationId xmlns:a16="http://schemas.microsoft.com/office/drawing/2014/main" id="{00AE94D2-7619-40B7-A9AA-0DDD570FD7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950134" y="6436085"/>
            <a:ext cx="142203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2">
            <a:extLst>
              <a:ext uri="{FF2B5EF4-FFF2-40B4-BE49-F238E27FC236}">
                <a16:creationId xmlns:a16="http://schemas.microsoft.com/office/drawing/2014/main" id="{414A6B3C-AF26-4628-87F3-22CE542681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926586" y="6436085"/>
            <a:ext cx="542572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2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28" y="114301"/>
            <a:ext cx="11593056" cy="504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528" y="1431925"/>
            <a:ext cx="5664678" cy="48831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727" y="1431925"/>
            <a:ext cx="5666631" cy="4883150"/>
          </a:xfrm>
        </p:spPr>
        <p:txBody>
          <a:bodyPr/>
          <a:lstStyle>
            <a:lvl1pPr>
              <a:buClr>
                <a:schemeClr val="accent2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04835C-9472-4241-BCDA-E5ACDC3F3B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804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938" y="1512972"/>
            <a:ext cx="5400328" cy="4560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543" indent="-228543" algn="l">
              <a:buClr>
                <a:srgbClr val="97999B"/>
              </a:buClr>
              <a:buSzPct val="100000"/>
              <a:buFont typeface="Symbol"/>
              <a:buChar char="·"/>
              <a:defRPr lang="en-US" b="0" dirty="0" smtClean="0">
                <a:solidFill>
                  <a:srgbClr val="53565A"/>
                </a:solidFill>
              </a:defRPr>
            </a:lvl1pPr>
            <a:lvl2pPr marL="457086" indent="-228543" algn="l">
              <a:buClr>
                <a:srgbClr val="97999B"/>
              </a:buClr>
              <a:buSzPct val="100000"/>
              <a:buFont typeface="Arial"/>
              <a:buChar char="–"/>
              <a:defRPr lang="en-US" b="0" dirty="0" smtClean="0">
                <a:solidFill>
                  <a:srgbClr val="53565A"/>
                </a:solidFill>
              </a:defRPr>
            </a:lvl2pPr>
            <a:lvl3pPr marL="685629" indent="-228543" algn="l">
              <a:buClr>
                <a:srgbClr val="97999B"/>
              </a:buClr>
              <a:buSzPct val="100000"/>
              <a:buFont typeface="Wingdings" panose="05000000000000000000" pitchFamily="2" charset="2"/>
              <a:buChar char="§"/>
              <a:defRPr lang="en-US" b="0" dirty="0" smtClean="0">
                <a:solidFill>
                  <a:srgbClr val="53565A"/>
                </a:solidFill>
              </a:defRPr>
            </a:lvl3pPr>
            <a:lvl4pPr marL="914171" indent="-228543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lang="en-US" b="0" dirty="0" smtClean="0">
                <a:solidFill>
                  <a:srgbClr val="53565A"/>
                </a:solidFill>
              </a:defRPr>
            </a:lvl4pPr>
            <a:lvl5pPr marL="1142714" indent="-228543" algn="l">
              <a:buClr>
                <a:srgbClr val="97999B"/>
              </a:buClr>
              <a:buSzPct val="100000"/>
              <a:buFont typeface="Symbol"/>
              <a:buChar char="·"/>
              <a:defRPr lang="en-US" b="0" dirty="0">
                <a:solidFill>
                  <a:srgbClr val="53565A"/>
                </a:solidFill>
              </a:defRPr>
            </a:lvl5pPr>
            <a:lvl6pPr marL="1371257" indent="-228543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599800" indent="-228543" algn="l">
              <a:buClr>
                <a:srgbClr val="97999B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rgbClr val="53565A"/>
                </a:solidFill>
              </a:defRPr>
            </a:lvl7pPr>
            <a:lvl8pPr marL="1828343" indent="-228543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8pPr>
            <a:lvl9pPr marL="2056886" indent="-228543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1" y="1512972"/>
            <a:ext cx="5400327" cy="4560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543" indent="-228543" algn="l">
              <a:buClr>
                <a:srgbClr val="97999B"/>
              </a:buClr>
              <a:buSzPct val="100000"/>
              <a:buFont typeface="Symbol"/>
              <a:buChar char="·"/>
              <a:defRPr lang="en-US" b="0" smtClean="0">
                <a:solidFill>
                  <a:srgbClr val="53565A"/>
                </a:solidFill>
              </a:defRPr>
            </a:lvl1pPr>
            <a:lvl2pPr marL="457086" indent="-228543" algn="l">
              <a:buClr>
                <a:srgbClr val="97999B"/>
              </a:buClr>
              <a:buSzPct val="100000"/>
              <a:buFont typeface="Arial"/>
              <a:buChar char="–"/>
              <a:defRPr lang="en-US" b="0" smtClean="0">
                <a:solidFill>
                  <a:srgbClr val="53565A"/>
                </a:solidFill>
              </a:defRPr>
            </a:lvl2pPr>
            <a:lvl3pPr marL="685629" indent="-228543" algn="l">
              <a:buClr>
                <a:srgbClr val="97999B"/>
              </a:buClr>
              <a:buSzPct val="100000"/>
              <a:buFont typeface="Wingdings" panose="05000000000000000000" pitchFamily="2" charset="2"/>
              <a:buChar char="§"/>
              <a:defRPr lang="en-US" b="0" smtClean="0">
                <a:solidFill>
                  <a:srgbClr val="53565A"/>
                </a:solidFill>
              </a:defRPr>
            </a:lvl3pPr>
            <a:lvl4pPr marL="914171" indent="-228543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lang="en-US" b="0" smtClean="0">
                <a:solidFill>
                  <a:srgbClr val="53565A"/>
                </a:solidFill>
              </a:defRPr>
            </a:lvl4pPr>
            <a:lvl5pPr marL="1142714" indent="-228543" algn="l">
              <a:buClr>
                <a:srgbClr val="97999B"/>
              </a:buClr>
              <a:buSzPct val="100000"/>
              <a:buFont typeface="Symbol"/>
              <a:buChar char="·"/>
              <a:defRPr lang="en-US" b="0" dirty="0">
                <a:solidFill>
                  <a:srgbClr val="53565A"/>
                </a:solidFill>
              </a:defRPr>
            </a:lvl5pPr>
            <a:lvl6pPr marL="1371257" indent="-228543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599800" indent="-228543" algn="l">
              <a:buClr>
                <a:srgbClr val="97999B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rgbClr val="53565A"/>
                </a:solidFill>
              </a:defRPr>
            </a:lvl7pPr>
            <a:lvl8pPr marL="1828343" indent="-228543" algn="l">
              <a:buClr>
                <a:srgbClr val="97999B"/>
              </a:buClr>
              <a:buSzPct val="100000"/>
              <a:buFont typeface="Arial" panose="020B0604020202020204" pitchFamily="34" charset="0"/>
              <a:buChar char="○"/>
              <a:defRPr b="0">
                <a:solidFill>
                  <a:srgbClr val="53565A"/>
                </a:solidFill>
              </a:defRPr>
            </a:lvl8pPr>
            <a:lvl9pPr marL="2056886" indent="-228543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9144A9-A96B-478E-BDBE-3481DCCCF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892656" y="207432"/>
            <a:ext cx="11206946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Rectangle 85">
            <a:extLst>
              <a:ext uri="{FF2B5EF4-FFF2-40B4-BE49-F238E27FC236}">
                <a16:creationId xmlns:a16="http://schemas.microsoft.com/office/drawing/2014/main" id="{D885FA98-1B8E-4402-A4DA-590028A311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80360" y="6435395"/>
            <a:ext cx="461313" cy="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>
              <a:defRPr/>
            </a:pPr>
            <a:fld id="{5C6D668D-E824-9349-9624-ABE028BE5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87">
            <a:extLst>
              <a:ext uri="{FF2B5EF4-FFF2-40B4-BE49-F238E27FC236}">
                <a16:creationId xmlns:a16="http://schemas.microsoft.com/office/drawing/2014/main" id="{AEC71CA2-D4AD-4769-A521-AAA92D84C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950134" y="6436085"/>
            <a:ext cx="142203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2">
            <a:extLst>
              <a:ext uri="{FF2B5EF4-FFF2-40B4-BE49-F238E27FC236}">
                <a16:creationId xmlns:a16="http://schemas.microsoft.com/office/drawing/2014/main" id="{2FC57A35-810C-4F5D-A693-AD265F15DC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926586" y="6436085"/>
            <a:ext cx="542572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21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2DEC29-5A90-46BA-A752-D9D1B46A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892656" y="207432"/>
            <a:ext cx="11206946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Rectangle 85">
            <a:extLst>
              <a:ext uri="{FF2B5EF4-FFF2-40B4-BE49-F238E27FC236}">
                <a16:creationId xmlns:a16="http://schemas.microsoft.com/office/drawing/2014/main" id="{36DD9B25-92DB-4C65-A119-9781D2FDE7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80360" y="6435395"/>
            <a:ext cx="461313" cy="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>
              <a:defRPr/>
            </a:pPr>
            <a:fld id="{5C6D668D-E824-9349-9624-ABE028BE5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87">
            <a:extLst>
              <a:ext uri="{FF2B5EF4-FFF2-40B4-BE49-F238E27FC236}">
                <a16:creationId xmlns:a16="http://schemas.microsoft.com/office/drawing/2014/main" id="{D08D2BEB-636C-4360-AD34-752C0F5CDD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950134" y="6436085"/>
            <a:ext cx="142203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2">
            <a:extLst>
              <a:ext uri="{FF2B5EF4-FFF2-40B4-BE49-F238E27FC236}">
                <a16:creationId xmlns:a16="http://schemas.microsoft.com/office/drawing/2014/main" id="{B87F19A5-9605-4F64-B74C-3FD62C4D6C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926586" y="6436085"/>
            <a:ext cx="542572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6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7232E51-46AE-4052-AA5A-35EA55E8E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892656" y="207432"/>
            <a:ext cx="11206946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7578A-EF93-403C-A80D-9A1341F1A21E}"/>
              </a:ext>
            </a:extLst>
          </p:cNvPr>
          <p:cNvSpPr txBox="1"/>
          <p:nvPr userDrawn="1"/>
        </p:nvSpPr>
        <p:spPr>
          <a:xfrm>
            <a:off x="480359" y="1049572"/>
            <a:ext cx="10351797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399" b="1" baseline="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3528FD-8A04-4D82-892C-BFC81C4B2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1650" y="6276531"/>
            <a:ext cx="1556817" cy="461872"/>
          </a:xfrm>
          <a:prstGeom prst="rect">
            <a:avLst/>
          </a:prstGeom>
        </p:spPr>
      </p:pic>
      <p:sp>
        <p:nvSpPr>
          <p:cNvPr id="15" name="Rectangle 85">
            <a:extLst>
              <a:ext uri="{FF2B5EF4-FFF2-40B4-BE49-F238E27FC236}">
                <a16:creationId xmlns:a16="http://schemas.microsoft.com/office/drawing/2014/main" id="{24DA9A73-ADB0-45C4-BACC-7CF39DAFD1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80360" y="6435395"/>
            <a:ext cx="461313" cy="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>
              <a:defRPr/>
            </a:pPr>
            <a:fld id="{5C6D668D-E824-9349-9624-ABE028BE5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87">
            <a:extLst>
              <a:ext uri="{FF2B5EF4-FFF2-40B4-BE49-F238E27FC236}">
                <a16:creationId xmlns:a16="http://schemas.microsoft.com/office/drawing/2014/main" id="{9DF14EB7-707B-4C33-943D-9DF41C8627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950134" y="6436085"/>
            <a:ext cx="142203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92">
            <a:extLst>
              <a:ext uri="{FF2B5EF4-FFF2-40B4-BE49-F238E27FC236}">
                <a16:creationId xmlns:a16="http://schemas.microsoft.com/office/drawing/2014/main" id="{A682110A-256E-473E-BE4E-D772A59A2D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926586" y="6436085"/>
            <a:ext cx="542572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CDB7EEB-4371-495E-B1DA-ACA84264CABA}" type="datetimeFigureOut">
              <a:rPr lang="en-GB"/>
              <a:pPr>
                <a:defRPr/>
              </a:pPr>
              <a:t>09/02/2022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82F5C3-DA2D-4A2E-83D8-F07447B2C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2530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F564F-38A9-4E81-BEE8-F82F68EAC2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4297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28" y="114301"/>
            <a:ext cx="11593056" cy="504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528" y="1431925"/>
            <a:ext cx="5664678" cy="48831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727" y="1431925"/>
            <a:ext cx="5666631" cy="4883150"/>
          </a:xfrm>
        </p:spPr>
        <p:txBody>
          <a:bodyPr/>
          <a:lstStyle>
            <a:lvl1pPr>
              <a:buClr>
                <a:schemeClr val="accent2"/>
              </a:buCl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04835C-9472-4241-BCDA-E5ACDC3F3B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3156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C9F11-88E3-4EB9-90CE-BA3F7B623A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3254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A52F-9BEB-4226-BE92-9BBD62CF14A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354" y="32732"/>
            <a:ext cx="11952472" cy="458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638782"/>
      </p:ext>
    </p:extLst>
  </p:cSld>
  <p:clrMapOvr>
    <a:masterClrMapping/>
  </p:clrMapOvr>
</p:sldLayout>
</file>

<file path=ppt/slideLayouts/slideLayout2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38_Section Header"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41371"/>
            <a:ext cx="12188825" cy="232229"/>
          </a:xfrm>
          <a:prstGeom prst="rect">
            <a:avLst/>
          </a:prstGeom>
          <a:solidFill>
            <a:srgbClr val="004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4869542"/>
            <a:ext cx="12188825" cy="23222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92320-2DAC-479A-9391-2AB6964F4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43" y="5341255"/>
            <a:ext cx="2035489" cy="1207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"/>
          <a:stretch/>
        </p:blipFill>
        <p:spPr>
          <a:xfrm>
            <a:off x="-1" y="0"/>
            <a:ext cx="12188825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2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Divi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8"/>
          <p:cNvSpPr>
            <a:spLocks noGrp="1" noChangeArrowheads="1"/>
          </p:cNvSpPr>
          <p:nvPr>
            <p:ph type="ctrTitle"/>
          </p:nvPr>
        </p:nvSpPr>
        <p:spPr>
          <a:xfrm>
            <a:off x="453236" y="5829056"/>
            <a:ext cx="11208716" cy="69003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D338D-274A-4F11-B2BC-1B0BC16240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02" y="4779452"/>
            <a:ext cx="2009816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C9F11-88E3-4EB9-90CE-BA3F7B623A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2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Divi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1F9A62F-9369-446D-A3FC-D6AA49E3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" y="5941677"/>
            <a:ext cx="11896139" cy="458273"/>
          </a:xfrm>
          <a:noFill/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2AF0D-2F0E-45FB-B88B-303FD41F5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02" y="4779452"/>
            <a:ext cx="2009816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9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Divider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2987E6-8A0E-494C-A601-90539D43B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" y="5941677"/>
            <a:ext cx="11896139" cy="458273"/>
          </a:xfrm>
          <a:noFill/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22D39-B519-43EA-AC70-BCC56634B1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02" y="4779452"/>
            <a:ext cx="2009816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9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ppendix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63609B-AB41-4D1F-BA0E-65B3CAEB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" y="5941677"/>
            <a:ext cx="11896139" cy="458273"/>
          </a:xfrm>
          <a:noFill/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3A8294-CF97-43F1-BE31-DDB01ED38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02" y="4779452"/>
            <a:ext cx="2009816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9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ppendix 2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68D6DB-D28E-463D-ADDE-3EA5834F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" y="5941677"/>
            <a:ext cx="11896139" cy="458273"/>
          </a:xfrm>
          <a:noFill/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D77F4-1F8C-4F97-9C78-D03FF363D8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02" y="4779452"/>
            <a:ext cx="2009816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6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Appendix 3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42AFD6-EDAB-4340-9E26-1F7857D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43" y="5941677"/>
            <a:ext cx="11896139" cy="458273"/>
          </a:xfrm>
          <a:noFill/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D59B1-4F7B-4BB7-BE2B-D8161D59CF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502" y="4779452"/>
            <a:ext cx="2009816" cy="5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0A52F-9BEB-4226-BE92-9BBD62CF14A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354" y="32732"/>
            <a:ext cx="11952472" cy="4582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02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38_Section Header"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441371"/>
            <a:ext cx="12188825" cy="232229"/>
          </a:xfrm>
          <a:prstGeom prst="rect">
            <a:avLst/>
          </a:prstGeom>
          <a:solidFill>
            <a:srgbClr val="004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4869542"/>
            <a:ext cx="12188825" cy="232229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92320-2DAC-479A-9391-2AB6964F4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143" y="5341255"/>
            <a:ext cx="2035489" cy="1207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8"/>
          <a:stretch/>
        </p:blipFill>
        <p:spPr>
          <a:xfrm>
            <a:off x="-1" y="0"/>
            <a:ext cx="12188825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2381"/>
      </p:ext>
    </p:extLst>
  </p:cSld>
  <p:clrMapOvr>
    <a:masterClrMapping/>
  </p:clrMapOvr>
  <p:timing>
    <p:tnLst>
      <p:par>
        <p:cTn dur="indefinite" id="1" nodeType="tmRoot" restart="never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4515" y="6248400"/>
            <a:ext cx="3859795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5325" y="6248400"/>
            <a:ext cx="2844059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A91E66E1-D13F-4BFA-AECB-B211426FD7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5C88B0-6FEF-4046-9E85-CCBACAB94F3D}" type="datetime1">
              <a:rPr lang="en-GB"/>
              <a:pPr>
                <a:defRPr/>
              </a:pPr>
              <a:t>09/02/2022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2"/>
          <p:cNvSpPr>
            <a:spLocks noChangeShapeType="1"/>
          </p:cNvSpPr>
          <p:nvPr userDrawn="1"/>
        </p:nvSpPr>
        <p:spPr bwMode="auto">
          <a:xfrm>
            <a:off x="1625177" y="1066800"/>
            <a:ext cx="10237767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1" descr="armoir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1032" y="119064"/>
            <a:ext cx="1159631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8600"/>
            <a:ext cx="10258928" cy="838200"/>
          </a:xfrm>
          <a:prstGeom prst="rect">
            <a:avLst/>
          </a:prstGeom>
        </p:spPr>
        <p:txBody>
          <a:bodyPr anchor="b" anchorCtr="0"/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F87D1A-0EC6-4871-A636-846DA2CEC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58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rmoir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1032" y="119064"/>
            <a:ext cx="1159631" cy="93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1568042" y="1054100"/>
            <a:ext cx="10510745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285" y="167884"/>
            <a:ext cx="7803135" cy="72008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3232" y="1340772"/>
            <a:ext cx="10846379" cy="453650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6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6330" y="6475414"/>
            <a:ext cx="1102495" cy="382587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40276F-C2E8-4339-A318-DE880B228F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176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5286" y="260648"/>
            <a:ext cx="9708340" cy="720080"/>
          </a:xfrm>
          <a:prstGeom prst="rect">
            <a:avLst/>
          </a:prstGeom>
        </p:spPr>
        <p:txBody>
          <a:bodyPr/>
          <a:lstStyle>
            <a:lvl1pPr>
              <a:defRPr sz="2999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727745" y="1053723"/>
            <a:ext cx="1050975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23232" y="1340774"/>
            <a:ext cx="10846379" cy="453650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799" b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buClrTx/>
              <a:defRPr sz="1799" b="0">
                <a:solidFill>
                  <a:srgbClr val="29C000"/>
                </a:solidFill>
                <a:latin typeface="Trebuchet MS"/>
                <a:cs typeface="Trebuchet MS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5670" y="6442264"/>
            <a:ext cx="1103158" cy="415738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D7532DAD-2E9E-4B68-8B2A-8B3868FF474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1" descr="armoiri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202087" y="118855"/>
            <a:ext cx="1157828" cy="936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44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88825" cy="76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354" y="32732"/>
            <a:ext cx="11952472" cy="45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[Title]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529" y="1431925"/>
            <a:ext cx="1151883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2912" y="6673850"/>
            <a:ext cx="394574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6C9F11-88E3-4EB9-90CE-BA3F7B623A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10901"/>
            <a:ext cx="12188825" cy="1463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295948" y="352281"/>
            <a:ext cx="884583" cy="180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fc" descr="BNR RESTRICTED"/>
          <p:cNvSpPr txBox="1"/>
          <p:nvPr userDrawn="1"/>
        </p:nvSpPr>
        <p:spPr>
          <a:xfrm>
            <a:off x="0" y="6537960"/>
            <a:ext cx="12188825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1" i="0" u="none" baseline="0" smtClean="0">
                <a:solidFill>
                  <a:srgbClr val="000099"/>
                </a:solidFill>
                <a:latin typeface="arial" panose="020B0604020202020204" pitchFamily="34" charset="0"/>
              </a:rPr>
              <a:t>BNR RESTRICTED</a:t>
            </a:r>
            <a:endParaRPr lang="en-GB" sz="850" b="1" i="0" u="none" baseline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" name="hc" descr=" "/>
          <p:cNvSpPr txBox="1"/>
          <p:nvPr userDrawn="1"/>
        </p:nvSpPr>
        <p:spPr>
          <a:xfrm>
            <a:off x="0" y="0"/>
            <a:ext cx="12188825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903" r:id="rId3"/>
    <p:sldLayoutId id="2147483802" r:id="rId4"/>
    <p:sldLayoutId id="2147483829" r:id="rId5"/>
    <p:sldLayoutId id="2147483991" r:id="rId6"/>
    <p:sldLayoutId id="2147483992" r:id="rId7"/>
    <p:sldLayoutId id="2147483993" r:id="rId8"/>
    <p:sldLayoutId id="214748399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44475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£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563" indent="-144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80359" y="1664473"/>
            <a:ext cx="11228107" cy="44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80360" y="6435395"/>
            <a:ext cx="461313" cy="3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1pPr>
          </a:lstStyle>
          <a:p>
            <a:pPr>
              <a:defRPr/>
            </a:pPr>
            <a:fld id="{5C6D668D-E824-9349-9624-ABE028BE5F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Rectangle 8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950134" y="6436085"/>
            <a:ext cx="142203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92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926586" y="6436085"/>
            <a:ext cx="5425720" cy="36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 bwMode="black">
          <a:xfrm>
            <a:off x="1892656" y="207432"/>
            <a:ext cx="11206946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070EF-5A5F-4C85-966E-3EAF7A1F484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51650" y="6276531"/>
            <a:ext cx="1556817" cy="4618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9B2E9C-926C-4927-A68B-647672DDB1B6}"/>
              </a:ext>
            </a:extLst>
          </p:cNvPr>
          <p:cNvSpPr txBox="1"/>
          <p:nvPr userDrawn="1"/>
        </p:nvSpPr>
        <p:spPr>
          <a:xfrm>
            <a:off x="480359" y="1049572"/>
            <a:ext cx="10351797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399" b="1" baseline="0" dirty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Subtitle</a:t>
            </a:r>
          </a:p>
        </p:txBody>
      </p:sp>
      <p:sp>
        <p:nvSpPr>
          <p:cNvPr id="2" name="fc" descr="BNR RESTRICTED"/>
          <p:cNvSpPr txBox="1"/>
          <p:nvPr userDrawn="1"/>
        </p:nvSpPr>
        <p:spPr>
          <a:xfrm>
            <a:off x="0" y="6537960"/>
            <a:ext cx="12188825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850" b="1" i="0" u="none" baseline="0" smtClean="0">
                <a:solidFill>
                  <a:srgbClr val="000099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BNR RESTRICTED</a:t>
            </a:r>
            <a:endParaRPr lang="en-GB" sz="850" b="1" i="0" u="none" baseline="0" dirty="0" err="1" smtClean="0">
              <a:solidFill>
                <a:srgbClr val="000099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4" name="hc" descr=" "/>
          <p:cNvSpPr txBox="1"/>
          <p:nvPr userDrawn="1"/>
        </p:nvSpPr>
        <p:spPr>
          <a:xfrm>
            <a:off x="0" y="0"/>
            <a:ext cx="12188825" cy="22313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  <a:ea typeface="Roboto" panose="02000000000000000000" pitchFamily="2" charset="0"/>
              </a:rPr>
              <a:t> </a:t>
            </a:r>
            <a:endParaRPr lang="en-GB" sz="850" b="0" i="0" u="none" baseline="0" dirty="0" err="1" smtClean="0">
              <a:solidFill>
                <a:srgbClr val="000000"/>
              </a:solidFill>
              <a:latin typeface="Microsoft Sans Serif" panose="020B060402020202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90" r:id="rId14"/>
  </p:sldLayoutIdLst>
  <p:hf hdr="0" ftr="0" dt="0"/>
  <p:txStyles>
    <p:titleStyle>
      <a:lvl1pPr algn="l" defTabSz="609448" rtl="0" eaLnBrk="1" latinLnBrk="0" hangingPunct="1">
        <a:spcBef>
          <a:spcPct val="0"/>
        </a:spcBef>
        <a:buNone/>
        <a:defRPr sz="3732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228543" indent="-228543" algn="l" defTabSz="609448" rtl="0" eaLnBrk="1" latinLnBrk="0" hangingPunct="1">
        <a:spcBef>
          <a:spcPts val="1600"/>
        </a:spcBef>
        <a:buClr>
          <a:srgbClr val="97999B"/>
        </a:buClr>
        <a:buSzPct val="100000"/>
        <a:buFont typeface="Symbol"/>
        <a:buChar char="·"/>
        <a:defRPr sz="2133" b="0" i="0" kern="1200" baseline="0">
          <a:solidFill>
            <a:srgbClr val="53565A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  <a:lvl2pPr marL="457086" indent="-228543" algn="l" defTabSz="609448" rtl="0" eaLnBrk="1" latinLnBrk="0" hangingPunct="1">
        <a:spcBef>
          <a:spcPts val="533"/>
        </a:spcBef>
        <a:buClr>
          <a:srgbClr val="97999B"/>
        </a:buClr>
        <a:buSzPct val="100000"/>
        <a:buFont typeface="Arial"/>
        <a:buChar char="–"/>
        <a:defRPr sz="2133" b="0" i="0" kern="1200" baseline="0">
          <a:solidFill>
            <a:srgbClr val="53565A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2pPr>
      <a:lvl3pPr marL="685629" indent="-228543" algn="l" defTabSz="609448" rtl="0" eaLnBrk="1" latinLnBrk="0" hangingPunct="1">
        <a:spcBef>
          <a:spcPts val="533"/>
        </a:spcBef>
        <a:buClr>
          <a:srgbClr val="97999B"/>
        </a:buClr>
        <a:buSzPct val="100000"/>
        <a:buFont typeface="Wingdings" panose="05000000000000000000" pitchFamily="2" charset="2"/>
        <a:buChar char="§"/>
        <a:defRPr lang="en-US" sz="2133" b="0" i="0" kern="1200" baseline="0" dirty="0">
          <a:solidFill>
            <a:srgbClr val="53565A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3pPr>
      <a:lvl4pPr marL="914171" indent="-228543" algn="l" defTabSz="609448" rtl="0" eaLnBrk="1" latinLnBrk="0" hangingPunct="1">
        <a:spcBef>
          <a:spcPts val="533"/>
        </a:spcBef>
        <a:buClr>
          <a:srgbClr val="97999B"/>
        </a:buClr>
        <a:buSzPct val="100000"/>
        <a:buFont typeface="Arial" panose="020B0604020202020204" pitchFamily="34" charset="0"/>
        <a:buChar char="○"/>
        <a:defRPr sz="2133" b="0" i="0" kern="1200" baseline="0">
          <a:solidFill>
            <a:srgbClr val="53565A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4pPr>
      <a:lvl5pPr marL="1142714" indent="-228543" algn="l" defTabSz="609448" rtl="0" eaLnBrk="1" latinLnBrk="0" hangingPunct="1">
        <a:spcBef>
          <a:spcPts val="533"/>
        </a:spcBef>
        <a:buClr>
          <a:srgbClr val="97999B"/>
        </a:buClr>
        <a:buSzPct val="100000"/>
        <a:buFont typeface="Wingdings" panose="05000000000000000000" pitchFamily="2" charset="2"/>
        <a:buChar char="§"/>
        <a:defRPr sz="2133" b="0" i="0" kern="1200" baseline="0">
          <a:solidFill>
            <a:srgbClr val="53565A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5pPr>
      <a:lvl6pPr marL="1371257" indent="-228543" algn="l" defTabSz="609448" rtl="0" eaLnBrk="1" latinLnBrk="0" hangingPunct="1">
        <a:spcBef>
          <a:spcPct val="20000"/>
        </a:spcBef>
        <a:buClr>
          <a:srgbClr val="97999B"/>
        </a:buClr>
        <a:buSzPct val="100000"/>
        <a:buFont typeface="Arial"/>
        <a:buChar char="–"/>
        <a:defRPr sz="2133" b="0" kern="1200">
          <a:solidFill>
            <a:srgbClr val="53565A"/>
          </a:solidFill>
          <a:latin typeface="+mn-lt"/>
          <a:ea typeface="+mn-ea"/>
          <a:cs typeface="+mn-cs"/>
        </a:defRPr>
      </a:lvl6pPr>
      <a:lvl7pPr marL="1599800" indent="-228543" algn="l" defTabSz="609448" rtl="0" eaLnBrk="1" latinLnBrk="0" hangingPunct="1">
        <a:spcBef>
          <a:spcPct val="20000"/>
        </a:spcBef>
        <a:buClr>
          <a:srgbClr val="97999B"/>
        </a:buClr>
        <a:buSzPct val="100000"/>
        <a:buFont typeface="Wingdings" panose="05000000000000000000" pitchFamily="2" charset="2"/>
        <a:buChar char="§"/>
        <a:defRPr sz="2133" b="0" kern="1200">
          <a:solidFill>
            <a:srgbClr val="53565A"/>
          </a:solidFill>
          <a:latin typeface="+mn-lt"/>
          <a:ea typeface="+mn-ea"/>
          <a:cs typeface="+mn-cs"/>
        </a:defRPr>
      </a:lvl7pPr>
      <a:lvl8pPr marL="1828343" indent="-228543" algn="l" defTabSz="609448" rtl="0" eaLnBrk="1" latinLnBrk="0" hangingPunct="1">
        <a:spcBef>
          <a:spcPct val="20000"/>
        </a:spcBef>
        <a:buClr>
          <a:srgbClr val="97999B"/>
        </a:buClr>
        <a:buSzPct val="100000"/>
        <a:buFont typeface="Arial" panose="020B0604020202020204" pitchFamily="34" charset="0"/>
        <a:buChar char="○"/>
        <a:defRPr sz="2133" b="0" kern="1200">
          <a:solidFill>
            <a:srgbClr val="53565A"/>
          </a:solidFill>
          <a:latin typeface="+mn-lt"/>
          <a:ea typeface="+mn-ea"/>
          <a:cs typeface="+mn-cs"/>
        </a:defRPr>
      </a:lvl8pPr>
      <a:lvl9pPr marL="2056886" indent="-228543" algn="l" defTabSz="609448" rtl="0" eaLnBrk="1" latinLnBrk="0" hangingPunct="1">
        <a:spcBef>
          <a:spcPct val="20000"/>
        </a:spcBef>
        <a:buClr>
          <a:srgbClr val="97999B"/>
        </a:buClr>
        <a:buSzPct val="100000"/>
        <a:buFont typeface="Wingdings" panose="05000000000000000000" pitchFamily="2" charset="2"/>
        <a:buChar char="§"/>
        <a:defRPr sz="2133" b="0" kern="120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609448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88825" cy="76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accent3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686" y="32732"/>
            <a:ext cx="11896139" cy="45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[Title]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051" y="1431925"/>
            <a:ext cx="11433308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82912" y="6673850"/>
            <a:ext cx="394574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6C9F11-88E3-4EB9-90CE-BA3F7B623A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10901"/>
            <a:ext cx="12188825" cy="1463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-295948" y="352281"/>
            <a:ext cx="884583" cy="180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fc" descr="BNR RESTRICTED"/>
          <p:cNvSpPr txBox="1"/>
          <p:nvPr userDrawn="1"/>
        </p:nvSpPr>
        <p:spPr>
          <a:xfrm>
            <a:off x="0" y="6537960"/>
            <a:ext cx="12188825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1" i="0" u="none" baseline="0" smtClean="0">
                <a:solidFill>
                  <a:srgbClr val="000099"/>
                </a:solidFill>
                <a:latin typeface="arial" panose="020B0604020202020204" pitchFamily="34" charset="0"/>
              </a:rPr>
              <a:t>BNR RESTRICTED</a:t>
            </a:r>
            <a:endParaRPr lang="en-GB" sz="850" b="1" i="0" u="none" baseline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4" name="hc" descr=" "/>
          <p:cNvSpPr txBox="1"/>
          <p:nvPr userDrawn="1"/>
        </p:nvSpPr>
        <p:spPr>
          <a:xfrm>
            <a:off x="0" y="0"/>
            <a:ext cx="12188825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6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1" r:id="rId7"/>
    <p:sldLayoutId id="2147483984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44475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£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508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3563" indent="-1444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107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 ?><Relationships xmlns="http://schemas.openxmlformats.org/package/2006/relationships"><Relationship Id="rId2" Target="../media/image29.pn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2" Target="../media/image30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 ?><Relationships xmlns="http://schemas.openxmlformats.org/package/2006/relationships"><Relationship Id="rId2" Target="../media/image31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 ?><Relationships xmlns="http://schemas.openxmlformats.org/package/2006/relationships"><Relationship Id="rId2" Target="../media/image32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3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34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5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0.pn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cofin.gov.rw/fileadmin/user_upload/Minecofin/Publications/STRATEGIES/NST1/NST_A5_booklet_final_2.04.19_WEB.pdf" TargetMode="External"/><Relationship Id="rId2" Type="http://schemas.openxmlformats.org/officeDocument/2006/relationships/hyperlink" Target="https://www.minecofin.gov.rw/fileadmin/user_upload/Minecofin/Publications/STRATEGIES/Vision_2050/English-Vision_2050_Full_version-Web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knowledge.worldbank.org/handle/10986/30732#:~:text=The%20report%20identifies%20four%20essential,agricultural%20modernization%2C%20and%20capable%20and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chart" Target="../charts/chart1.xml"/><Relationship Id="rId5" Type="http://schemas.openxmlformats.org/officeDocument/2006/relationships/image" Target="../media/image26.png"/><Relationship Id="rId10" Type="http://schemas.openxmlformats.org/officeDocument/2006/relationships/chart" Target="../charts/chart4.xml"/><Relationship Id="rId4" Type="http://schemas.openxmlformats.org/officeDocument/2006/relationships/notesSlide" Target="../notesSlides/notesSlide4.xml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738" y="4719010"/>
            <a:ext cx="7794625" cy="677108"/>
          </a:xfrm>
          <a:solidFill>
            <a:schemeClr val="bg1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MS PMincho" panose="02020600040205080304" pitchFamily="18" charset="-128"/>
                <a:cs typeface="Times New Roman" panose="02020603050405020304" pitchFamily="18" charset="0"/>
              </a:rPr>
              <a:t>Rwanda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MS PMincho" panose="02020600040205080304" pitchFamily="18" charset="-128"/>
                <a:cs typeface="Times New Roman" panose="02020603050405020304" pitchFamily="18" charset="0"/>
              </a:rPr>
              <a:t>Vision 2050</a:t>
            </a:r>
            <a:endParaRPr lang="en-GB" sz="6000" b="1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7892" name="Picture 2" descr="emblemrwenvo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7" y="475785"/>
            <a:ext cx="1009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669271" y="5502908"/>
            <a:ext cx="8165561" cy="1261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GB" sz="1800" b="1" dirty="0" smtClean="0">
                <a:solidFill>
                  <a:schemeClr val="tx1"/>
                </a:solidFill>
              </a:rPr>
              <a:t>Female </a:t>
            </a:r>
            <a:r>
              <a:rPr lang="en-GB" sz="1800" b="1" dirty="0">
                <a:solidFill>
                  <a:schemeClr val="tx1"/>
                </a:solidFill>
              </a:rPr>
              <a:t>Working Group on Socio-Economic Transformation </a:t>
            </a:r>
            <a:endParaRPr lang="en-GB" sz="1800" b="1" dirty="0">
              <a:solidFill>
                <a:schemeClr val="tx1"/>
              </a:solidFill>
              <a:ea typeface="MS PMincho" panose="02020600040205080304" pitchFamily="18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chemeClr val="accent2">
                    <a:lumMod val="75000"/>
                  </a:schemeClr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Dr.</a:t>
            </a: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 Thierry KALISA</a:t>
            </a:r>
            <a:endParaRPr lang="en-GB" sz="1800" b="1" dirty="0">
              <a:solidFill>
                <a:schemeClr val="accent2">
                  <a:lumMod val="75000"/>
                </a:schemeClr>
              </a:solidFill>
              <a:ea typeface="MS PMincho" panose="02020600040205080304" pitchFamily="18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800" b="1" dirty="0" smtClean="0">
                <a:solidFill>
                  <a:schemeClr val="tx1"/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Chief </a:t>
            </a:r>
            <a:r>
              <a:rPr lang="en-GB" sz="1800" b="1" dirty="0" smtClean="0">
                <a:solidFill>
                  <a:schemeClr val="tx1"/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Economist, </a:t>
            </a:r>
            <a:r>
              <a:rPr lang="en-GB" sz="1800" b="1" dirty="0" smtClean="0">
                <a:solidFill>
                  <a:schemeClr val="tx1"/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BNR</a:t>
            </a:r>
            <a:endParaRPr lang="en-GB" sz="1800" b="1" dirty="0" smtClean="0">
              <a:solidFill>
                <a:schemeClr val="tx1"/>
              </a:solidFill>
              <a:ea typeface="MS PMincho" panose="02020600040205080304" pitchFamily="18" charset="-128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10</a:t>
            </a:r>
            <a:r>
              <a:rPr lang="en-GB" sz="1800" b="1" baseline="30000" dirty="0" smtClean="0">
                <a:solidFill>
                  <a:schemeClr val="accent2">
                    <a:lumMod val="75000"/>
                  </a:schemeClr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th</a:t>
            </a:r>
            <a:r>
              <a:rPr lang="en-GB" sz="1800" b="1" dirty="0" smtClean="0">
                <a:solidFill>
                  <a:schemeClr val="accent2">
                    <a:lumMod val="75000"/>
                  </a:schemeClr>
                </a:solidFill>
                <a:ea typeface="MS PMincho" panose="02020600040205080304" pitchFamily="18" charset="-128"/>
                <a:cs typeface="Times New Roman" panose="02020603050405020304" pitchFamily="18" charset="0"/>
              </a:rPr>
              <a:t> February 2022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/>
            </a:r>
            <a:b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1600" b="1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82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493963" y="-1"/>
            <a:ext cx="6979879" cy="430887"/>
          </a:xfrm>
          <a:prstGeom prst="rect">
            <a:avLst/>
          </a:prstGeom>
          <a:solidFill>
            <a:schemeClr val="accent1"/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/>
              <a:t>Social Progress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1596841" y="2673926"/>
            <a:ext cx="8526228" cy="331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19063" indent="-119063" defTabSz="895350" eaLnBrk="0" hangingPunct="0">
              <a:spcBef>
                <a:spcPts val="400"/>
              </a:spcBef>
              <a:buClr>
                <a:srgbClr val="97999B"/>
              </a:buClr>
              <a:buSzPct val="100000"/>
              <a:buFont typeface="Symbol" pitchFamily="18" charset="2"/>
              <a:buChar char="·"/>
              <a:tabLst>
                <a:tab pos="0" algn="r"/>
              </a:tabLst>
              <a:defRPr sz="1300" b="1">
                <a:solidFill>
                  <a:srgbClr val="606060"/>
                </a:solidFill>
                <a:ea typeface="ヒラギノ角ゴ Pro W3"/>
                <a:cs typeface="ヒラギノ角ゴ Pro W3"/>
              </a:defRPr>
            </a:lvl1pPr>
            <a:lvl2pPr marL="576263" lvl="1" indent="-119063" defTabSz="895350" eaLnBrk="0" hangingPunct="0">
              <a:spcBef>
                <a:spcPts val="400"/>
              </a:spcBef>
              <a:buClr>
                <a:srgbClr val="97999B"/>
              </a:buClr>
              <a:buSzPct val="100000"/>
              <a:buFont typeface="Symbol" pitchFamily="18" charset="2"/>
              <a:buChar char="·"/>
              <a:tabLst>
                <a:tab pos="0" algn="r"/>
              </a:tabLst>
              <a:defRPr sz="1300">
                <a:solidFill>
                  <a:srgbClr val="606060"/>
                </a:solidFill>
                <a:ea typeface="ヒラギノ角ゴ Pro W3"/>
                <a:cs typeface="ヒラギノ角ゴ Pro W3"/>
              </a:defRPr>
            </a:lvl2pPr>
          </a:lstStyle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Under 5 mortality per 1,000		: 34.3 (MDG Target:50.1)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Maternity Mortality per 100,000		: 210 (MDG target: 268)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Life expectancy			: from  49 years in 2000 to 69 years by 2019;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Literacy rates (aged 15 to 24)		: from 48% in 2000 to 86.5% in 2018;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Financial inclusion			: from 48% in 2008 to 93% in 2020;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Mobile phones owners			: from  6% in 2006 to  76.49% in 2019;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Pupils – qualified teacher ratio in Secondary	: 28-1 in 2018;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Access to improved sanitation facilities (% of population): 87.3% in 2017;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Access to clean water (% of population)	:88.5% in 2016;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A hub for rapidly integrating East Africa	: located centrally bordering 3 countries in East Africa, part of EAC Common Market and Customers Union with market potential of over 125 million people</a:t>
            </a:r>
          </a:p>
          <a:p>
            <a:pPr lvl="1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tx1"/>
                </a:solidFill>
              </a:rPr>
              <a:t> Market of over 12 million people with a rapidly growing middle class.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1596841" y="2207166"/>
            <a:ext cx="7836040" cy="405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/>
          <a:p>
            <a:pPr marL="139303" indent="-139303" eaLnBrk="0" hangingPunct="0">
              <a:spcBef>
                <a:spcPts val="975"/>
              </a:spcBef>
              <a:buClr>
                <a:srgbClr val="97999B"/>
              </a:buClr>
              <a:buSzPct val="100000"/>
              <a:defRPr/>
            </a:pPr>
            <a:r>
              <a:rPr lang="en-GB" b="1" dirty="0">
                <a:solidFill>
                  <a:srgbClr val="11A0DB"/>
                </a:solidFill>
                <a:ea typeface="STKaiti"/>
                <a:cs typeface="Arial" pitchFamily="34" charset="0"/>
              </a:rPr>
              <a:t>Social progress has accompanied economic progress</a:t>
            </a:r>
            <a:endParaRPr lang="en-GB" b="1" i="1" dirty="0">
              <a:solidFill>
                <a:srgbClr val="11A0DB"/>
              </a:solidFill>
              <a:ea typeface="STKaiti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gray">
          <a:xfrm>
            <a:off x="1479451" y="544459"/>
            <a:ext cx="8171633" cy="371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fontAlgn="b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chemeClr val="accent1"/>
                </a:solidFill>
              </a:rPr>
              <a:t>Social progress has been possible due to good governance</a:t>
            </a:r>
          </a:p>
        </p:txBody>
      </p:sp>
      <p:sp>
        <p:nvSpPr>
          <p:cNvPr id="18" name="Content Placeholder 1"/>
          <p:cNvSpPr>
            <a:spLocks/>
          </p:cNvSpPr>
          <p:nvPr/>
        </p:nvSpPr>
        <p:spPr bwMode="auto">
          <a:xfrm>
            <a:off x="1596841" y="1028308"/>
            <a:ext cx="858225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 eaLnBrk="0" hangingPunct="0">
              <a:spcBef>
                <a:spcPts val="400"/>
              </a:spcBef>
              <a:buClr>
                <a:srgbClr val="97999B"/>
              </a:buClr>
              <a:buSzPct val="100000"/>
              <a:tabLst>
                <a:tab pos="0" algn="r"/>
              </a:tabLst>
            </a:pPr>
            <a:r>
              <a:rPr lang="en-GB" sz="1300" b="1" dirty="0">
                <a:ea typeface="ヒラギノ角ゴ Pro W3"/>
                <a:cs typeface="ヒラギノ角ゴ Pro W3"/>
              </a:rPr>
              <a:t>Kigali representative of this progress:</a:t>
            </a:r>
          </a:p>
          <a:p>
            <a:pPr marL="742950" lvl="1" indent="-285750" defTabSz="895350" eaLnBrk="0" hangingPunct="0">
              <a:spcBef>
                <a:spcPts val="4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tabLst>
                <a:tab pos="0" algn="r"/>
              </a:tabLst>
            </a:pPr>
            <a:r>
              <a:rPr lang="en-GB" dirty="0">
                <a:ea typeface="ヒラギノ角ゴ Pro W3"/>
                <a:cs typeface="ヒラギノ角ゴ Pro W3"/>
              </a:rPr>
              <a:t>Clean and green city, with the lowest crime of any capital city in the region;</a:t>
            </a:r>
          </a:p>
          <a:p>
            <a:pPr marL="742950" lvl="1" indent="-285750" defTabSz="895350" eaLnBrk="0" hangingPunct="0">
              <a:spcBef>
                <a:spcPts val="4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tabLst>
                <a:tab pos="0" algn="r"/>
              </a:tabLst>
            </a:pPr>
            <a:r>
              <a:rPr lang="en-GB" dirty="0">
                <a:ea typeface="ヒラギノ角ゴ Pro W3"/>
                <a:cs typeface="ヒラギノ角ゴ Pro W3"/>
              </a:rPr>
              <a:t>Winner of UN Habitat Award (2008) the highest award for an urban area;</a:t>
            </a:r>
          </a:p>
          <a:p>
            <a:pPr marL="742950" lvl="1" indent="-285750" defTabSz="895350" eaLnBrk="0" hangingPunct="0">
              <a:spcBef>
                <a:spcPts val="400"/>
              </a:spcBef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  <a:tabLst>
                <a:tab pos="0" algn="r"/>
              </a:tabLst>
            </a:pPr>
            <a:r>
              <a:rPr lang="en-US" dirty="0">
                <a:ea typeface="ヒラギノ角ゴ Pro W3"/>
                <a:cs typeface="ヒラギノ角ゴ Pro W3"/>
              </a:rPr>
              <a:t>Safe for women to walk alone (2nd Globally – Gallup report).</a:t>
            </a:r>
          </a:p>
        </p:txBody>
      </p:sp>
    </p:spTree>
    <p:extLst>
      <p:ext uri="{BB962C8B-B14F-4D97-AF65-F5344CB8AC3E}">
        <p14:creationId xmlns:p14="http://schemas.microsoft.com/office/powerpoint/2010/main" val="7453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2665413"/>
            <a:ext cx="14811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E95926-7D32-4CE3-BE1F-BA7AAAE0A5B4}" type="slidenum">
              <a:rPr lang="en-ZA" altLang="en-US"/>
              <a:pPr/>
              <a:t>11</a:t>
            </a:fld>
            <a:endParaRPr lang="en-ZA" altLang="en-US"/>
          </a:p>
        </p:txBody>
      </p:sp>
      <p:sp>
        <p:nvSpPr>
          <p:cNvPr id="24580" name="Title 1"/>
          <p:cNvSpPr>
            <a:spLocks noGrp="1"/>
          </p:cNvSpPr>
          <p:nvPr>
            <p:ph type="title" idx="4294967295"/>
          </p:nvPr>
        </p:nvSpPr>
        <p:spPr>
          <a:xfrm>
            <a:off x="2671762" y="11153"/>
            <a:ext cx="6477000" cy="430887"/>
          </a:xfrm>
        </p:spPr>
        <p:txBody>
          <a:bodyPr/>
          <a:lstStyle/>
          <a:p>
            <a:r>
              <a:rPr lang="en-US" altLang="en-US" sz="2800" b="1" dirty="0">
                <a:cs typeface="Times New Roman" panose="02020603050405020304" pitchFamily="18" charset="0"/>
              </a:rPr>
              <a:t>Rwanda on International Scene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305210" y="999535"/>
          <a:ext cx="8077200" cy="553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06059" y="1944195"/>
            <a:ext cx="1539875" cy="277813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WB Report 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9719" y="5741087"/>
            <a:ext cx="1879600" cy="46166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World Travel Guide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25575" y="1048448"/>
            <a:ext cx="2214563" cy="46166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Global Cyber Security Index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3439" y="5775327"/>
            <a:ext cx="2413000" cy="276999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Gallup Global Report 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3439" y="1619128"/>
            <a:ext cx="1962150" cy="46166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World Economic Forum 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9721" y="3397188"/>
            <a:ext cx="1446213" cy="6000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b="1" dirty="0">
                <a:solidFill>
                  <a:schemeClr val="bg1"/>
                </a:solidFill>
                <a:latin typeface="Arial" charset="0"/>
                <a:cs typeface="Arial" charset="0"/>
              </a:rPr>
              <a:t>Global Competitiveness report 2018/19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5734" y="3466394"/>
            <a:ext cx="18288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WEF:Global Gender Gap Index 2020</a:t>
            </a:r>
          </a:p>
        </p:txBody>
      </p:sp>
    </p:spTree>
    <p:extLst>
      <p:ext uri="{BB962C8B-B14F-4D97-AF65-F5344CB8AC3E}">
        <p14:creationId xmlns:p14="http://schemas.microsoft.com/office/powerpoint/2010/main" val="6762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012" y="2514600"/>
            <a:ext cx="8610600" cy="646331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The COVID-19 Impact</a:t>
            </a:r>
            <a:endParaRPr lang="en-US" sz="2800" b="1" dirty="0">
              <a:solidFill>
                <a:srgbClr val="FFFFFF"/>
              </a:solidFill>
              <a:latin typeface="+mj-lt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1679043" y="6400800"/>
            <a:ext cx="19027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274423-982F-4257-898E-C46813CD3906}" type="slidenum">
              <a:rPr lang="en-GB" altLang="en-US" smtClean="0">
                <a:solidFill>
                  <a:srgbClr val="0084B4"/>
                </a:solidFill>
              </a:rPr>
              <a:pPr/>
              <a:t>12</a:t>
            </a:fld>
            <a:endParaRPr lang="en-GB" altLang="en-US" dirty="0" smtClean="0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24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Economic Recovery: Composite index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7" y="1411495"/>
            <a:ext cx="11020353" cy="46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0331" y="5948118"/>
            <a:ext cx="153889" cy="138499"/>
          </a:xfrm>
        </p:spPr>
        <p:txBody>
          <a:bodyPr/>
          <a:lstStyle/>
          <a:p>
            <a:fld id="{48A2F751-F4AC-4430-BFB5-B231CAE7FF06}" type="slidenum">
              <a:rPr lang="en-US" b="1">
                <a:solidFill>
                  <a:schemeClr val="tx1"/>
                </a:solidFill>
                <a:latin typeface="Arial Black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559866" y="4393770"/>
            <a:ext cx="9875642" cy="180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119063" indent="-119063" defTabSz="895350" eaLnBrk="0" hangingPunct="0">
              <a:spcBef>
                <a:spcPts val="400"/>
              </a:spcBef>
              <a:buClr>
                <a:srgbClr val="97999B"/>
              </a:buClr>
              <a:buSzPct val="100000"/>
              <a:buFont typeface="Symbol" pitchFamily="18" charset="2"/>
              <a:buChar char="·"/>
              <a:tabLst>
                <a:tab pos="0" algn="r"/>
              </a:tabLst>
              <a:defRPr sz="1300" b="1">
                <a:solidFill>
                  <a:srgbClr val="606060"/>
                </a:solidFill>
                <a:ea typeface="ヒラギノ角ゴ Pro W3"/>
                <a:cs typeface="ヒラギノ角ゴ Pro W3"/>
              </a:defRPr>
            </a:lvl1pPr>
            <a:lvl2pPr marL="576263" lvl="1" indent="-119063" defTabSz="895350" eaLnBrk="0" hangingPunct="0">
              <a:spcBef>
                <a:spcPts val="400"/>
              </a:spcBef>
              <a:buClr>
                <a:srgbClr val="97999B"/>
              </a:buClr>
              <a:buSzPct val="100000"/>
              <a:buFont typeface="Symbol" pitchFamily="18" charset="2"/>
              <a:buChar char="·"/>
              <a:tabLst>
                <a:tab pos="0" algn="r"/>
              </a:tabLst>
              <a:defRPr sz="1300">
                <a:solidFill>
                  <a:srgbClr val="606060"/>
                </a:solidFill>
                <a:ea typeface="ヒラギノ角ゴ Pro W3"/>
                <a:cs typeface="ヒラギノ角ゴ Pro W3"/>
              </a:defRPr>
            </a:lvl2pPr>
          </a:lstStyle>
          <a:p>
            <a:pPr lvl="0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Negative growth in 2020 due to the COVID 19 pandemic with services and industry sectors declining by </a:t>
            </a:r>
            <a:r>
              <a:rPr lang="en-US" sz="1800" b="0" dirty="0" smtClean="0">
                <a:solidFill>
                  <a:schemeClr val="tx1"/>
                </a:solidFill>
              </a:rPr>
              <a:t>6% </a:t>
            </a:r>
            <a:r>
              <a:rPr lang="en-US" sz="1800" b="0" dirty="0">
                <a:solidFill>
                  <a:schemeClr val="tx1"/>
                </a:solidFill>
              </a:rPr>
              <a:t>and </a:t>
            </a:r>
            <a:r>
              <a:rPr lang="en-US" sz="1800" b="0" dirty="0" smtClean="0">
                <a:solidFill>
                  <a:schemeClr val="tx1"/>
                </a:solidFill>
              </a:rPr>
              <a:t>4% </a:t>
            </a:r>
            <a:r>
              <a:rPr lang="en-US" sz="1800" b="0" dirty="0">
                <a:solidFill>
                  <a:schemeClr val="tx1"/>
                </a:solidFill>
              </a:rPr>
              <a:t>respectively</a:t>
            </a:r>
            <a:r>
              <a:rPr lang="en-US" sz="1800" b="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800" b="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2021: Economic recovery with 10.2% growth</a:t>
            </a:r>
            <a:endParaRPr lang="en-GB" sz="1800" b="0" dirty="0">
              <a:solidFill>
                <a:schemeClr val="tx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8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For the medium-term, we are anticipating a recovery: </a:t>
            </a:r>
            <a:r>
              <a:rPr lang="en-GB" sz="1800" b="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10.2% </a:t>
            </a:r>
            <a:r>
              <a:rPr lang="en-GB" sz="18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2021 and </a:t>
            </a:r>
            <a:r>
              <a:rPr lang="en-GB" sz="1800" b="0" dirty="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7.2% </a:t>
            </a:r>
            <a:r>
              <a:rPr lang="en-GB" sz="18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in 2022. </a:t>
            </a:r>
          </a:p>
          <a:p>
            <a:pPr lvl="0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r>
              <a:rPr lang="en-GB" sz="1800" b="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pre-COVID-19 growth level of 8.0% will be reached by 2023. </a:t>
            </a:r>
            <a:endParaRPr lang="en-US" sz="1800" b="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0070C0"/>
              </a:buClr>
              <a:buSzPct val="80000"/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/>
              </a:solidFill>
              <a:ea typeface="Geneva"/>
              <a:cs typeface="Geneva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 idx="4294967295"/>
          </p:nvPr>
        </p:nvSpPr>
        <p:spPr>
          <a:xfrm>
            <a:off x="1293813" y="60325"/>
            <a:ext cx="9598025" cy="369888"/>
          </a:xfrm>
        </p:spPr>
        <p:txBody>
          <a:bodyPr/>
          <a:lstStyle/>
          <a:p>
            <a:pPr eaLnBrk="1" hangingPunct="1"/>
            <a:r>
              <a:rPr lang="en-GB" altLang="en-US" b="1" dirty="0"/>
              <a:t> Real Sector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11339"/>
              </p:ext>
            </p:extLst>
          </p:nvPr>
        </p:nvGraphicFramePr>
        <p:xfrm>
          <a:off x="1764870" y="955969"/>
          <a:ext cx="8861505" cy="3042594"/>
        </p:xfrm>
        <a:graphic>
          <a:graphicData uri="http://schemas.openxmlformats.org/drawingml/2006/table">
            <a:tbl>
              <a:tblPr/>
              <a:tblGrid>
                <a:gridCol w="1734883">
                  <a:extLst>
                    <a:ext uri="{9D8B030D-6E8A-4147-A177-3AD203B41FA5}">
                      <a16:colId xmlns:a16="http://schemas.microsoft.com/office/drawing/2014/main" val="3069339268"/>
                    </a:ext>
                  </a:extLst>
                </a:gridCol>
                <a:gridCol w="595302">
                  <a:extLst>
                    <a:ext uri="{9D8B030D-6E8A-4147-A177-3AD203B41FA5}">
                      <a16:colId xmlns:a16="http://schemas.microsoft.com/office/drawing/2014/main" val="3968304591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4127880831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2687854138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2721082806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3983570678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1450259446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2982324886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436872290"/>
                    </a:ext>
                  </a:extLst>
                </a:gridCol>
                <a:gridCol w="816415">
                  <a:extLst>
                    <a:ext uri="{9D8B030D-6E8A-4147-A177-3AD203B41FA5}">
                      <a16:colId xmlns:a16="http://schemas.microsoft.com/office/drawing/2014/main" val="1406799447"/>
                    </a:ext>
                  </a:extLst>
                </a:gridCol>
              </a:tblGrid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517168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GDP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8.9%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9.4%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    -3.4%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36135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Agriculture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20676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Food crops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75388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Calibri Light" panose="020F03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591451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Mining &amp; quarrying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-31.0%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22.6%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49083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Manufacturing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14.4%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637720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19.6%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0060"/>
                  </a:ext>
                </a:extLst>
              </a:tr>
              <a:tr h="338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Sevices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10.4%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7.2%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5.6%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9.7%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B0F0"/>
                          </a:solidFill>
                          <a:effectLst/>
                          <a:latin typeface="Trebuchet MS" panose="020B0603020202020204" pitchFamily="34" charset="0"/>
                        </a:rPr>
                        <a:t>8.2%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-6.0%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65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3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Labor Force Indicators in %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811" y="1268194"/>
            <a:ext cx="9735361" cy="49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012" y="2514600"/>
            <a:ext cx="8610600" cy="120032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Vision 2050: The Rwanda that We Want</a:t>
            </a:r>
            <a:endParaRPr lang="en-US" sz="2800" b="1" dirty="0">
              <a:solidFill>
                <a:srgbClr val="FFFFFF"/>
              </a:solidFill>
              <a:latin typeface="+mj-lt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1679043" y="6400800"/>
            <a:ext cx="19027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274423-982F-4257-898E-C46813CD3906}" type="slidenum">
              <a:rPr lang="en-GB" altLang="en-US" smtClean="0">
                <a:solidFill>
                  <a:srgbClr val="0084B4"/>
                </a:solidFill>
              </a:rPr>
              <a:pPr/>
              <a:t>16</a:t>
            </a:fld>
            <a:endParaRPr lang="en-GB" altLang="en-US" dirty="0" smtClean="0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183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F2D0BFB-0515-466D-B34B-5DEEB0F4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82" y="168733"/>
            <a:ext cx="10811063" cy="868437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GB" sz="2799" dirty="0">
                <a:solidFill>
                  <a:srgbClr val="2E75B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NST1 growth targets reflect the Vision 2050 requirements</a:t>
            </a:r>
            <a:endParaRPr lang="en-US" sz="2799" dirty="0">
              <a:solidFill>
                <a:srgbClr val="2E75B6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08F83E2-8BD8-40FA-8410-7B3FAFAED5F7}"/>
              </a:ext>
            </a:extLst>
          </p:cNvPr>
          <p:cNvSpPr/>
          <p:nvPr/>
        </p:nvSpPr>
        <p:spPr>
          <a:xfrm>
            <a:off x="3224459" y="3324316"/>
            <a:ext cx="1464725" cy="1225859"/>
          </a:xfrm>
          <a:prstGeom prst="wedgeRectCallou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99" b="1" dirty="0">
                <a:latin typeface="Gill Sans MT" panose="020B0502020104020203" pitchFamily="34" charset="0"/>
              </a:rPr>
              <a:t>Avg. growth of 9.1%</a:t>
            </a:r>
          </a:p>
          <a:p>
            <a:r>
              <a:rPr lang="en-US" sz="1799" b="1" dirty="0">
                <a:latin typeface="Gill Sans MT" panose="020B0502020104020203" pitchFamily="34" charset="0"/>
              </a:rPr>
              <a:t>over NST1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4127E5-616F-4542-AF7E-BCA20BAD2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705609"/>
              </p:ext>
            </p:extLst>
          </p:nvPr>
        </p:nvGraphicFramePr>
        <p:xfrm>
          <a:off x="700465" y="1481773"/>
          <a:ext cx="8420176" cy="471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37B810-8F5A-4D53-B22B-4B9DA0EB4908}"/>
              </a:ext>
            </a:extLst>
          </p:cNvPr>
          <p:cNvCxnSpPr>
            <a:cxnSpLocks/>
          </p:cNvCxnSpPr>
          <p:nvPr/>
        </p:nvCxnSpPr>
        <p:spPr>
          <a:xfrm flipV="1">
            <a:off x="2951370" y="4775673"/>
            <a:ext cx="2010901" cy="1539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862F2E4-2E8C-4E0E-95A3-65E24903F049}"/>
              </a:ext>
            </a:extLst>
          </p:cNvPr>
          <p:cNvSpPr/>
          <p:nvPr/>
        </p:nvSpPr>
        <p:spPr>
          <a:xfrm>
            <a:off x="9718445" y="1215422"/>
            <a:ext cx="2189463" cy="48133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799" dirty="0">
                <a:solidFill>
                  <a:schemeClr val="tx1"/>
                </a:solidFill>
                <a:latin typeface="Gill Sans MT" panose="020B0502020104020203" pitchFamily="34" charset="0"/>
              </a:rPr>
              <a:t>NST1 will serve as the implementation for the first four years of the Vision 2050 journey:</a:t>
            </a:r>
          </a:p>
          <a:p>
            <a:endParaRPr lang="en-GB" sz="1799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799" b="1" dirty="0">
                <a:solidFill>
                  <a:schemeClr val="tx1"/>
                </a:solidFill>
                <a:latin typeface="Gill Sans MT" panose="020B0502020104020203" pitchFamily="34" charset="0"/>
              </a:rPr>
              <a:t>Upper middle-income </a:t>
            </a:r>
            <a:r>
              <a:rPr lang="en-GB" sz="1799" dirty="0">
                <a:solidFill>
                  <a:schemeClr val="tx1"/>
                </a:solidFill>
                <a:latin typeface="Gill Sans MT" panose="020B0502020104020203" pitchFamily="34" charset="0"/>
              </a:rPr>
              <a:t>by 2035 (USD 4,035 per capita)</a:t>
            </a:r>
          </a:p>
          <a:p>
            <a:endParaRPr lang="en-GB" sz="1799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GB" sz="1799" b="1" dirty="0">
                <a:solidFill>
                  <a:schemeClr val="tx1"/>
                </a:solidFill>
                <a:latin typeface="Gill Sans MT" panose="020B0502020104020203" pitchFamily="34" charset="0"/>
              </a:rPr>
              <a:t>High-income </a:t>
            </a:r>
            <a:r>
              <a:rPr lang="en-GB" sz="1799" dirty="0">
                <a:solidFill>
                  <a:schemeClr val="tx1"/>
                </a:solidFill>
                <a:latin typeface="Gill Sans MT" panose="020B0502020104020203" pitchFamily="34" charset="0"/>
              </a:rPr>
              <a:t>by 2050 (USD 12,476 per capita)</a:t>
            </a:r>
            <a:endParaRPr lang="en-US" sz="1799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FA1DEC-47C9-480F-9FEF-8B9D3B824B0D}"/>
              </a:ext>
            </a:extLst>
          </p:cNvPr>
          <p:cNvCxnSpPr>
            <a:cxnSpLocks/>
          </p:cNvCxnSpPr>
          <p:nvPr/>
        </p:nvCxnSpPr>
        <p:spPr>
          <a:xfrm flipV="1">
            <a:off x="5636874" y="4070251"/>
            <a:ext cx="735721" cy="633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8D6F6B9-2224-42D4-9477-2B95F4050DB4}"/>
              </a:ext>
            </a:extLst>
          </p:cNvPr>
          <p:cNvSpPr/>
          <p:nvPr/>
        </p:nvSpPr>
        <p:spPr>
          <a:xfrm>
            <a:off x="5231452" y="1714719"/>
            <a:ext cx="1464725" cy="1225859"/>
          </a:xfrm>
          <a:prstGeom prst="wedgeRectCallou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99" b="1" dirty="0">
                <a:latin typeface="Gill Sans MT" panose="020B0502020104020203" pitchFamily="34" charset="0"/>
              </a:rPr>
              <a:t>Avg. growth of 12% over 2025-2035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CD5304-259F-4FBA-9A00-CCC80BA9B3CC}"/>
              </a:ext>
            </a:extLst>
          </p:cNvPr>
          <p:cNvCxnSpPr>
            <a:cxnSpLocks/>
          </p:cNvCxnSpPr>
          <p:nvPr/>
        </p:nvCxnSpPr>
        <p:spPr>
          <a:xfrm flipV="1">
            <a:off x="6451370" y="1894901"/>
            <a:ext cx="1232895" cy="21028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584DC130-AADE-4E58-81E6-9365C9BCABDB}"/>
              </a:ext>
            </a:extLst>
          </p:cNvPr>
          <p:cNvSpPr/>
          <p:nvPr/>
        </p:nvSpPr>
        <p:spPr>
          <a:xfrm>
            <a:off x="8322055" y="1525559"/>
            <a:ext cx="1355046" cy="1225859"/>
          </a:xfrm>
          <a:prstGeom prst="wedgeRectCallou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99" b="1" dirty="0">
                <a:latin typeface="Gill Sans MT" panose="020B0502020104020203" pitchFamily="34" charset="0"/>
              </a:rPr>
              <a:t>Avg. growth of &gt;9% over 2036-2050</a:t>
            </a:r>
          </a:p>
        </p:txBody>
      </p:sp>
    </p:spTree>
    <p:extLst>
      <p:ext uri="{BB962C8B-B14F-4D97-AF65-F5344CB8AC3E}">
        <p14:creationId xmlns:p14="http://schemas.microsoft.com/office/powerpoint/2010/main" val="41441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9070" y="261473"/>
            <a:ext cx="10264555" cy="7319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99" dirty="0">
                <a:solidFill>
                  <a:srgbClr val="2E75B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NST1 implementation will determine</a:t>
            </a:r>
            <a:br>
              <a:rPr lang="en-US" sz="3199" dirty="0">
                <a:solidFill>
                  <a:srgbClr val="2E75B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3199" dirty="0">
                <a:solidFill>
                  <a:srgbClr val="2E75B6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the future growth Path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73429" y="1115817"/>
          <a:ext cx="10352257" cy="489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5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5"/>
          <p:cNvSpPr txBox="1">
            <a:spLocks noChangeArrowheads="1"/>
          </p:cNvSpPr>
          <p:nvPr/>
        </p:nvSpPr>
        <p:spPr bwMode="gray">
          <a:xfrm>
            <a:off x="301687" y="60326"/>
            <a:ext cx="11520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99F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Table of Contents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99FE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2156137"/>
              </p:ext>
            </p:extLst>
          </p:nvPr>
        </p:nvGraphicFramePr>
        <p:xfrm>
          <a:off x="1694563" y="2120935"/>
          <a:ext cx="8519953" cy="257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423">
                  <a:extLst>
                    <a:ext uri="{9D8B030D-6E8A-4147-A177-3AD203B41FA5}">
                      <a16:colId xmlns:a16="http://schemas.microsoft.com/office/drawing/2014/main" val="947577944"/>
                    </a:ext>
                  </a:extLst>
                </a:gridCol>
                <a:gridCol w="228189">
                  <a:extLst>
                    <a:ext uri="{9D8B030D-6E8A-4147-A177-3AD203B41FA5}">
                      <a16:colId xmlns:a16="http://schemas.microsoft.com/office/drawing/2014/main" val="2368564218"/>
                    </a:ext>
                  </a:extLst>
                </a:gridCol>
                <a:gridCol w="7626941">
                  <a:extLst>
                    <a:ext uri="{9D8B030D-6E8A-4147-A177-3AD203B41FA5}">
                      <a16:colId xmlns:a16="http://schemas.microsoft.com/office/drawing/2014/main" val="4112768039"/>
                    </a:ext>
                  </a:extLst>
                </a:gridCol>
                <a:gridCol w="228400">
                  <a:extLst>
                    <a:ext uri="{9D8B030D-6E8A-4147-A177-3AD203B41FA5}">
                      <a16:colId xmlns:a16="http://schemas.microsoft.com/office/drawing/2014/main" val="1371564031"/>
                    </a:ext>
                  </a:extLst>
                </a:gridCol>
              </a:tblGrid>
              <a:tr h="1152944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1.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Where are we coming from: Vision 2020 Implementation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"/>
                        </a:spcBef>
                      </a:pP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34055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2.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GB" sz="2400" b="0" smtClean="0">
                          <a:solidFill>
                            <a:srgbClr val="53565A"/>
                          </a:solidFill>
                        </a:rPr>
                        <a:t> </a:t>
                      </a:r>
                      <a:endParaRPr lang="en-GB" sz="2400" b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The COVID-19 Impact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"/>
                        </a:spcBef>
                      </a:pP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36903"/>
                  </a:ext>
                </a:extLst>
              </a:tr>
              <a:tr h="712250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3.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 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"/>
                        </a:spcBef>
                      </a:pPr>
                      <a:r>
                        <a:rPr lang="en-GB" sz="2400" b="0" dirty="0" smtClean="0">
                          <a:solidFill>
                            <a:srgbClr val="53565A"/>
                          </a:solidFill>
                        </a:rPr>
                        <a:t>Vision 2050:</a:t>
                      </a:r>
                      <a:r>
                        <a:rPr lang="en-GB" sz="2400" b="0" baseline="0" dirty="0" smtClean="0">
                          <a:solidFill>
                            <a:srgbClr val="53565A"/>
                          </a:solidFill>
                        </a:rPr>
                        <a:t> The Rwanda that We Want</a:t>
                      </a: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50"/>
                        </a:spcBef>
                      </a:pPr>
                      <a:endParaRPr lang="en-GB" sz="2400" b="0" dirty="0">
                        <a:solidFill>
                          <a:srgbClr val="53565A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520264"/>
                  </a:ext>
                </a:extLst>
              </a:tr>
            </a:tbl>
          </a:graphicData>
        </a:graphic>
      </p:graphicFrame>
      <p:sp>
        <p:nvSpPr>
          <p:cNvPr id="8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11682912" y="6673850"/>
            <a:ext cx="394574" cy="2413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4835C-9472-4241-BCDA-E5ACDC3F3B41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0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5"/>
          <p:cNvSpPr>
            <a:spLocks noChangeArrowheads="1"/>
          </p:cNvSpPr>
          <p:nvPr/>
        </p:nvSpPr>
        <p:spPr bwMode="auto">
          <a:xfrm>
            <a:off x="1522412" y="4916490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altLang="en-US" sz="9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1414" y="75122"/>
            <a:ext cx="9905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Key Prerequisites and drivers for future Growth in Rwanda</a:t>
            </a:r>
            <a:endParaRPr lang="en-US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16114" y="2269566"/>
            <a:ext cx="2859754" cy="2318871"/>
            <a:chOff x="4651459" y="1651350"/>
            <a:chExt cx="2859754" cy="23188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Oval 44"/>
            <p:cNvSpPr/>
            <p:nvPr/>
          </p:nvSpPr>
          <p:spPr>
            <a:xfrm>
              <a:off x="4651459" y="1651350"/>
              <a:ext cx="2859754" cy="231887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Oval 4"/>
            <p:cNvSpPr txBox="1"/>
            <p:nvPr/>
          </p:nvSpPr>
          <p:spPr>
            <a:xfrm>
              <a:off x="5070260" y="1990941"/>
              <a:ext cx="2022152" cy="16396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srgbClr val="0070C0"/>
                  </a:solidFill>
                  <a:latin typeface="Calibri" panose="020F0502020204030204"/>
                </a:rPr>
                <a:t>High Growth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4756" y="2141997"/>
            <a:ext cx="502473" cy="90148"/>
            <a:chOff x="5830100" y="1523782"/>
            <a:chExt cx="502473" cy="90148"/>
          </a:xfrm>
        </p:grpSpPr>
        <p:sp>
          <p:nvSpPr>
            <p:cNvPr id="43" name="Left Arrow 42"/>
            <p:cNvSpPr/>
            <p:nvPr/>
          </p:nvSpPr>
          <p:spPr>
            <a:xfrm rot="16200000">
              <a:off x="6036263" y="1317619"/>
              <a:ext cx="90148" cy="502473"/>
            </a:xfrm>
            <a:prstGeom prst="leftArrow">
              <a:avLst/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Left Arrow 6"/>
            <p:cNvSpPr txBox="1"/>
            <p:nvPr/>
          </p:nvSpPr>
          <p:spPr>
            <a:xfrm rot="16200000">
              <a:off x="6047532" y="1431969"/>
              <a:ext cx="67611" cy="25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9181" y="621611"/>
            <a:ext cx="1993623" cy="1477863"/>
            <a:chOff x="5084525" y="3395"/>
            <a:chExt cx="1993623" cy="1477863"/>
          </a:xfrm>
        </p:grpSpPr>
        <p:sp>
          <p:nvSpPr>
            <p:cNvPr id="41" name="Oval 40"/>
            <p:cNvSpPr/>
            <p:nvPr/>
          </p:nvSpPr>
          <p:spPr>
            <a:xfrm>
              <a:off x="5084525" y="3395"/>
              <a:ext cx="1993623" cy="147786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Oval 8"/>
            <p:cNvSpPr txBox="1"/>
            <p:nvPr/>
          </p:nvSpPr>
          <p:spPr>
            <a:xfrm>
              <a:off x="5376484" y="219823"/>
              <a:ext cx="1409705" cy="1045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Calibri" panose="020F0502020204030204"/>
                </a:rPr>
                <a:t>Highly-developed Human capital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43451" y="2476389"/>
            <a:ext cx="240106" cy="502473"/>
            <a:chOff x="7378796" y="1858173"/>
            <a:chExt cx="240106" cy="502473"/>
          </a:xfrm>
        </p:grpSpPr>
        <p:sp>
          <p:nvSpPr>
            <p:cNvPr id="39" name="Left Arrow 38"/>
            <p:cNvSpPr/>
            <p:nvPr/>
          </p:nvSpPr>
          <p:spPr>
            <a:xfrm rot="20020446">
              <a:off x="7378796" y="1858173"/>
              <a:ext cx="240106" cy="502473"/>
            </a:xfrm>
            <a:prstGeom prst="leftArrow">
              <a:avLst/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Left Arrow 10"/>
            <p:cNvSpPr txBox="1"/>
            <p:nvPr/>
          </p:nvSpPr>
          <p:spPr>
            <a:xfrm rot="20020446">
              <a:off x="7435710" y="1970481"/>
              <a:ext cx="180079" cy="25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792387" y="1229074"/>
            <a:ext cx="2325359" cy="1817949"/>
            <a:chOff x="7527731" y="610858"/>
            <a:chExt cx="2325359" cy="1817949"/>
          </a:xfrm>
        </p:grpSpPr>
        <p:sp>
          <p:nvSpPr>
            <p:cNvPr id="37" name="Oval 36"/>
            <p:cNvSpPr/>
            <p:nvPr/>
          </p:nvSpPr>
          <p:spPr>
            <a:xfrm>
              <a:off x="7527731" y="610858"/>
              <a:ext cx="2325359" cy="1817949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Oval 12"/>
            <p:cNvSpPr txBox="1"/>
            <p:nvPr/>
          </p:nvSpPr>
          <p:spPr>
            <a:xfrm>
              <a:off x="7868272" y="877090"/>
              <a:ext cx="1644277" cy="1285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Calibri" panose="020F0502020204030204"/>
                </a:rPr>
                <a:t>Competitive Private Sector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63240" y="3794853"/>
            <a:ext cx="176998" cy="502473"/>
            <a:chOff x="7398585" y="3176637"/>
            <a:chExt cx="176998" cy="502473"/>
          </a:xfrm>
        </p:grpSpPr>
        <p:sp>
          <p:nvSpPr>
            <p:cNvPr id="35" name="Left Arrow 34"/>
            <p:cNvSpPr/>
            <p:nvPr/>
          </p:nvSpPr>
          <p:spPr>
            <a:xfrm rot="1422018">
              <a:off x="7398585" y="3176637"/>
              <a:ext cx="176998" cy="502473"/>
            </a:xfrm>
            <a:prstGeom prst="leftArrow">
              <a:avLst/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Left Arrow 14"/>
            <p:cNvSpPr txBox="1"/>
            <p:nvPr/>
          </p:nvSpPr>
          <p:spPr>
            <a:xfrm rot="1422018">
              <a:off x="7440969" y="3311148"/>
              <a:ext cx="132748" cy="25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61354" y="3597683"/>
            <a:ext cx="2444460" cy="1978312"/>
            <a:chOff x="7496699" y="2979468"/>
            <a:chExt cx="2444460" cy="1978312"/>
          </a:xfrm>
        </p:grpSpPr>
        <p:sp>
          <p:nvSpPr>
            <p:cNvPr id="33" name="Oval 32"/>
            <p:cNvSpPr/>
            <p:nvPr/>
          </p:nvSpPr>
          <p:spPr>
            <a:xfrm>
              <a:off x="7496699" y="2979468"/>
              <a:ext cx="2444460" cy="1978312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Oval 16"/>
            <p:cNvSpPr txBox="1"/>
            <p:nvPr/>
          </p:nvSpPr>
          <p:spPr>
            <a:xfrm>
              <a:off x="7854682" y="3269185"/>
              <a:ext cx="1728494" cy="13988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Calibri" panose="020F0502020204030204"/>
                </a:rPr>
                <a:t>Well-managed Urbanization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59291" y="4758528"/>
            <a:ext cx="2573403" cy="1477863"/>
            <a:chOff x="4794635" y="4140312"/>
            <a:chExt cx="2573403" cy="1477863"/>
          </a:xfrm>
        </p:grpSpPr>
        <p:sp>
          <p:nvSpPr>
            <p:cNvPr id="31" name="Oval 30"/>
            <p:cNvSpPr/>
            <p:nvPr/>
          </p:nvSpPr>
          <p:spPr>
            <a:xfrm>
              <a:off x="4794635" y="4140312"/>
              <a:ext cx="2573403" cy="1477863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18"/>
            <p:cNvSpPr txBox="1"/>
            <p:nvPr/>
          </p:nvSpPr>
          <p:spPr>
            <a:xfrm>
              <a:off x="5171501" y="4356740"/>
              <a:ext cx="1819671" cy="1045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Calibri" panose="020F0502020204030204"/>
                </a:rPr>
                <a:t>Efficient and Accountable institutions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56900" y="3760618"/>
            <a:ext cx="421171" cy="502473"/>
            <a:chOff x="4192244" y="3142402"/>
            <a:chExt cx="421171" cy="502473"/>
          </a:xfrm>
        </p:grpSpPr>
        <p:sp>
          <p:nvSpPr>
            <p:cNvPr id="29" name="Left Arrow 28"/>
            <p:cNvSpPr/>
            <p:nvPr/>
          </p:nvSpPr>
          <p:spPr>
            <a:xfrm rot="9651042">
              <a:off x="4192244" y="3142402"/>
              <a:ext cx="421171" cy="502473"/>
            </a:xfrm>
            <a:prstGeom prst="leftArrow">
              <a:avLst/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Left Arrow 20"/>
            <p:cNvSpPr txBox="1"/>
            <p:nvPr/>
          </p:nvSpPr>
          <p:spPr>
            <a:xfrm rot="20451042">
              <a:off x="4195157" y="3285290"/>
              <a:ext cx="315878" cy="25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83011" y="3511570"/>
            <a:ext cx="2385803" cy="2036451"/>
            <a:chOff x="1718355" y="2893354"/>
            <a:chExt cx="2385803" cy="2036451"/>
          </a:xfrm>
        </p:grpSpPr>
        <p:sp>
          <p:nvSpPr>
            <p:cNvPr id="27" name="Oval 26"/>
            <p:cNvSpPr/>
            <p:nvPr/>
          </p:nvSpPr>
          <p:spPr>
            <a:xfrm>
              <a:off x="1718355" y="2893354"/>
              <a:ext cx="2385803" cy="2036451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22"/>
            <p:cNvSpPr txBox="1"/>
            <p:nvPr/>
          </p:nvSpPr>
          <p:spPr>
            <a:xfrm>
              <a:off x="2067748" y="3191585"/>
              <a:ext cx="1687017" cy="143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Calibri" panose="020F0502020204030204"/>
                </a:rPr>
                <a:t>Modern Agriculture/Food sector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8562" y="2511782"/>
            <a:ext cx="390323" cy="502473"/>
            <a:chOff x="4283906" y="1893566"/>
            <a:chExt cx="390323" cy="502473"/>
          </a:xfrm>
        </p:grpSpPr>
        <p:sp>
          <p:nvSpPr>
            <p:cNvPr id="25" name="Left Arrow 24"/>
            <p:cNvSpPr/>
            <p:nvPr/>
          </p:nvSpPr>
          <p:spPr>
            <a:xfrm rot="12154212">
              <a:off x="4283906" y="1893566"/>
              <a:ext cx="390323" cy="502473"/>
            </a:xfrm>
            <a:prstGeom prst="leftArrow">
              <a:avLst/>
            </a:prstGeom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Left Arrow 24"/>
            <p:cNvSpPr txBox="1"/>
            <p:nvPr/>
          </p:nvSpPr>
          <p:spPr>
            <a:xfrm rot="22954212">
              <a:off x="4287643" y="2000457"/>
              <a:ext cx="292742" cy="251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55851" y="1245550"/>
            <a:ext cx="2134581" cy="1937139"/>
            <a:chOff x="2091195" y="627334"/>
            <a:chExt cx="2134581" cy="1937139"/>
          </a:xfrm>
        </p:grpSpPr>
        <p:sp>
          <p:nvSpPr>
            <p:cNvPr id="23" name="Oval 22"/>
            <p:cNvSpPr/>
            <p:nvPr/>
          </p:nvSpPr>
          <p:spPr>
            <a:xfrm>
              <a:off x="2091195" y="627334"/>
              <a:ext cx="2134581" cy="1937139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26"/>
            <p:cNvSpPr txBox="1"/>
            <p:nvPr/>
          </p:nvSpPr>
          <p:spPr>
            <a:xfrm>
              <a:off x="2403797" y="911021"/>
              <a:ext cx="1509377" cy="136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latin typeface="Calibri" panose="020F0502020204030204"/>
                </a:rPr>
                <a:t>Trade and regional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17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297151" y="0"/>
            <a:ext cx="8025201" cy="8286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sz="2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Common Success Factors across</a:t>
            </a:r>
            <a:br>
              <a:rPr lang="en-GB" altLang="en-US" sz="2600" b="1" dirty="0">
                <a:solidFill>
                  <a:schemeClr val="accent1"/>
                </a:solidFill>
                <a:cs typeface="Times New Roman" panose="02020603050405020304" pitchFamily="18" charset="0"/>
              </a:rPr>
            </a:br>
            <a:r>
              <a:rPr lang="en-GB" altLang="en-US" sz="2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successful High Income Countries</a:t>
            </a:r>
            <a:r>
              <a:rPr lang="en-US" altLang="en-US" sz="2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6B5B31-C56E-46B0-8581-6F9ACC182867}" type="slidenum">
              <a:rPr lang="en-US" altLang="en-US" sz="1000">
                <a:solidFill>
                  <a:srgbClr val="464653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solidFill>
                <a:srgbClr val="464653"/>
              </a:solidFill>
              <a:latin typeface="Calibri" panose="020F0502020204030204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996176" y="1122363"/>
            <a:ext cx="10563922" cy="42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Well-governed and fast growing countries with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Visionary Leadership</a:t>
            </a:r>
          </a:p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High investment in human capital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(with focus on Research and Development)</a:t>
            </a:r>
          </a:p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Attracting and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expanding FDI with swiftness</a:t>
            </a:r>
          </a:p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High focus on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productivity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(productivity of </a:t>
            </a:r>
            <a:r>
              <a:rPr lang="en-US" altLang="en-US" sz="22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labour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competitiveness of firms led to increased productivity of the economy)</a:t>
            </a:r>
          </a:p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Labor intensive industries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that later moved into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technology intensive industries and services</a:t>
            </a:r>
          </a:p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 shared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national mindset for development  </a:t>
            </a:r>
          </a:p>
          <a:p>
            <a:pPr algn="just">
              <a:lnSpc>
                <a:spcPct val="130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Development of 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long term savings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</a:rPr>
              <a:t>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43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659062" y="166689"/>
            <a:ext cx="7651750" cy="739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26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Rwanda: Key Success factors in Development progress 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5754AB-1EDD-4CD4-BC6B-C834759C259A}" type="slidenum">
              <a:rPr lang="en-US" altLang="en-US" sz="1000">
                <a:solidFill>
                  <a:srgbClr val="464653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solidFill>
                <a:srgbClr val="464653"/>
              </a:solidFill>
              <a:latin typeface="Calibri" panose="020F0502020204030204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906966" y="1531242"/>
            <a:ext cx="10775946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Visionary Leadership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Good Governance and accountability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Inclusive development model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 gender equality, pro-poor, unity and solidarity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Home grown initiatives (e.g. </a:t>
            </a:r>
            <a:r>
              <a:rPr lang="en-US" altLang="en-US" sz="22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Umuganda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Gacaca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Agaciro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Kwigira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Ubudashyikirwa</a:t>
            </a: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,) etc.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Determination to succeed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after a tragic past following the Genocide committed against the Tutsi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Investment in human capital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 mainly capacity building from a low base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Results oriented institutional framework </a:t>
            </a:r>
            <a:r>
              <a:rPr lang="en-US" altLang="en-US" sz="22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 performance contracts</a:t>
            </a:r>
          </a:p>
        </p:txBody>
      </p:sp>
    </p:spTree>
    <p:extLst>
      <p:ext uri="{BB962C8B-B14F-4D97-AF65-F5344CB8AC3E}">
        <p14:creationId xmlns:p14="http://schemas.microsoft.com/office/powerpoint/2010/main" val="17789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7"/>
          <p:cNvGrpSpPr>
            <a:grpSpLocks/>
          </p:cNvGrpSpPr>
          <p:nvPr/>
        </p:nvGrpSpPr>
        <p:grpSpPr bwMode="auto">
          <a:xfrm>
            <a:off x="1887538" y="1862138"/>
            <a:ext cx="8488363" cy="4349750"/>
            <a:chOff x="1112" y="1706"/>
            <a:chExt cx="3598" cy="1681"/>
          </a:xfrm>
        </p:grpSpPr>
        <p:sp>
          <p:nvSpPr>
            <p:cNvPr id="5" name="Title 1"/>
            <p:cNvSpPr>
              <a:spLocks/>
            </p:cNvSpPr>
            <p:nvPr/>
          </p:nvSpPr>
          <p:spPr bwMode="auto">
            <a:xfrm>
              <a:off x="1112" y="2234"/>
              <a:ext cx="349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r>
                <a:rPr lang="en-US" sz="1200" kern="0">
                  <a:solidFill>
                    <a:srgbClr val="646464"/>
                  </a:solidFill>
                  <a:latin typeface="Arial"/>
                </a:rPr>
                <a:t/>
              </a:r>
              <a:br>
                <a:rPr lang="en-US" sz="1200" kern="0">
                  <a:solidFill>
                    <a:srgbClr val="646464"/>
                  </a:solidFill>
                  <a:latin typeface="Arial"/>
                </a:rPr>
              </a:br>
              <a:r>
                <a:rPr lang="en-US" sz="1200" kern="0">
                  <a:solidFill>
                    <a:srgbClr val="646464"/>
                  </a:solidFill>
                  <a:latin typeface="Arial"/>
                </a:rPr>
                <a:t/>
              </a:r>
              <a:br>
                <a:rPr lang="en-US" sz="1200" kern="0">
                  <a:solidFill>
                    <a:srgbClr val="646464"/>
                  </a:solidFill>
                  <a:latin typeface="Arial"/>
                </a:rPr>
              </a:br>
              <a:r>
                <a:rPr lang="en-US" sz="1200" kern="0">
                  <a:solidFill>
                    <a:srgbClr val="646464"/>
                  </a:solidFill>
                  <a:latin typeface="Arial"/>
                </a:rPr>
                <a:t/>
              </a:r>
              <a:br>
                <a:rPr lang="en-US" sz="1200" kern="0">
                  <a:solidFill>
                    <a:srgbClr val="646464"/>
                  </a:solidFill>
                  <a:latin typeface="Arial"/>
                </a:rPr>
              </a:br>
              <a:r>
                <a:rPr lang="en-US" sz="1200" kern="0">
                  <a:solidFill>
                    <a:srgbClr val="646464"/>
                  </a:solidFill>
                  <a:latin typeface="Arial"/>
                </a:rPr>
                <a:t/>
              </a:r>
              <a:br>
                <a:rPr lang="en-US" sz="1200" kern="0">
                  <a:solidFill>
                    <a:srgbClr val="646464"/>
                  </a:solidFill>
                  <a:latin typeface="Arial"/>
                </a:rPr>
              </a:br>
              <a:r>
                <a:rPr lang="en-US" sz="1200" kern="0">
                  <a:solidFill>
                    <a:srgbClr val="646464"/>
                  </a:solidFill>
                  <a:latin typeface="Arial"/>
                </a:rPr>
                <a:t/>
              </a:r>
              <a:br>
                <a:rPr lang="en-US" sz="1200" kern="0">
                  <a:solidFill>
                    <a:srgbClr val="646464"/>
                  </a:solidFill>
                  <a:latin typeface="Arial"/>
                </a:rPr>
              </a:br>
              <a:endParaRPr lang="en-US" sz="1050" b="1" kern="0">
                <a:solidFill>
                  <a:srgbClr val="646464"/>
                </a:solidFill>
                <a:latin typeface="Arial"/>
              </a:endParaRPr>
            </a:p>
          </p:txBody>
        </p: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1253" y="1706"/>
              <a:ext cx="3457" cy="25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tIns="68580" bIns="0" anchor="ctr"/>
            <a:lstStyle/>
            <a:p>
              <a:pPr algn="ctr" defTabSz="685800">
                <a:defRPr/>
              </a:pPr>
              <a:r>
                <a:rPr lang="en-US" sz="135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</a:rPr>
                <a:t>Rwanda Vision 2050</a:t>
              </a:r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1112" y="1997"/>
              <a:ext cx="578" cy="13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646464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/>
            </a:extLst>
          </p:spPr>
          <p:txBody>
            <a:bodyPr wrap="none" tIns="0" bIns="68580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</a:t>
              </a: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14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14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14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healthy,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well educated &amp;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highly skilled labor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force to sustain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economy</a:t>
              </a: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900" kern="0" dirty="0">
                  <a:solidFill>
                    <a:srgbClr val="0000FF"/>
                  </a:solidFill>
                  <a:latin typeface="Arial"/>
                </a:rPr>
                <a:t> 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1735" y="1997"/>
              <a:ext cx="700" cy="13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646464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/>
            </a:extLst>
          </p:spPr>
          <p:txBody>
            <a:bodyPr wrap="none" tIns="40500" bIns="68580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525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525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525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Competitiveness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integration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Production of inputs for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neighboring countries,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such as materials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modern constructions,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aviation, mosquito nets,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organic fertilizers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aquaculture.</a:t>
              </a:r>
              <a:endParaRPr lang="en-US" sz="1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2461" y="1991"/>
              <a:ext cx="662" cy="1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646464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/>
            </a:extLst>
          </p:spPr>
          <p:txBody>
            <a:bodyPr wrap="none" tIns="40500" bIns="68580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 for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wealth creation</a:t>
              </a: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i="1" kern="0" dirty="0">
                <a:solidFill>
                  <a:srgbClr val="0000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Transformed agricultural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Sector will be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market-driven, linked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to urbanization and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trade, and nearly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times more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2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than today</a:t>
              </a:r>
              <a:endParaRPr lang="en-US" sz="1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3149" y="1991"/>
              <a:ext cx="714" cy="1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646464"/>
              </a:solidFill>
              <a:miter lim="800000"/>
              <a:headEnd type="none" w="lg" len="lg"/>
              <a:tailEnd type="none" w="lg" len="lg"/>
            </a:ln>
            <a:effectLst/>
            <a:extLst>
              <a:ext uri="{AF507438-7753-43e0-B8FC-AC1667EBCBE1}"/>
            </a:extLst>
          </p:spPr>
          <p:txBody>
            <a:bodyPr wrap="none" tIns="40500" bIns="68580"/>
            <a:lstStyle/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b="1" kern="0" dirty="0">
                <a:solidFill>
                  <a:srgbClr val="FFFFFF"/>
                </a:solidFill>
                <a:latin typeface="Arial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Urbanization and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6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Agglomeration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900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 well beyond access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tackling the issues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sustainable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energy generation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utilization, </a:t>
              </a:r>
            </a:p>
            <a:p>
              <a:pPr algn="ctr" defTabSz="685800">
                <a:lnSpc>
                  <a:spcPct val="90000"/>
                </a:lnSpc>
                <a:defRPr/>
              </a:pPr>
              <a:r>
                <a:rPr lang="en-US" sz="1400" b="1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and sanitation</a:t>
              </a:r>
              <a:r>
                <a:rPr lang="en-US" sz="900" i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750" kern="0" dirty="0">
                <a:solidFill>
                  <a:srgbClr val="64646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85800">
                <a:lnSpc>
                  <a:spcPct val="90000"/>
                </a:lnSpc>
                <a:defRPr/>
              </a:pPr>
              <a:endParaRPr lang="en-US" sz="750" b="1" kern="0" dirty="0">
                <a:solidFill>
                  <a:srgbClr val="646464"/>
                </a:solidFill>
                <a:latin typeface="Arial"/>
              </a:endParaRPr>
            </a:p>
          </p:txBody>
        </p:sp>
      </p:grpSp>
      <p:pic>
        <p:nvPicPr>
          <p:cNvPr id="52227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2" y="2686051"/>
            <a:ext cx="9207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2682876"/>
            <a:ext cx="11541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2571750"/>
            <a:ext cx="900113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89213"/>
            <a:ext cx="1257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8462962" y="2514601"/>
            <a:ext cx="2019300" cy="37195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646464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/>
          </a:extLst>
        </p:spPr>
        <p:txBody>
          <a:bodyPr wrap="none" tIns="40500" bIns="68580"/>
          <a:lstStyle/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750" b="1" kern="0" dirty="0">
              <a:solidFill>
                <a:srgbClr val="646464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900" b="1" kern="0" dirty="0">
              <a:solidFill>
                <a:srgbClr val="FFFFFF"/>
              </a:solidFill>
              <a:latin typeface="Arial"/>
            </a:endParaRPr>
          </a:p>
          <a:p>
            <a:pPr algn="ctr" defTabSz="685800">
              <a:lnSpc>
                <a:spcPct val="90000"/>
              </a:lnSpc>
              <a:defRPr/>
            </a:pPr>
            <a:r>
              <a:rPr lang="en-US" sz="15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Accountable &amp; Capable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15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Institutions </a:t>
            </a:r>
          </a:p>
          <a:p>
            <a:pPr algn="ctr" defTabSz="685800">
              <a:lnSpc>
                <a:spcPct val="90000"/>
              </a:lnSpc>
              <a:defRPr/>
            </a:pPr>
            <a:endParaRPr lang="en-US" sz="900" i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900" i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90000"/>
              </a:lnSpc>
              <a:defRPr/>
            </a:pPr>
            <a:r>
              <a:rPr lang="en-US" sz="900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institutions &amp;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1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Governance, accountable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1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citizens, and fully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14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rooted in the rule of law.</a:t>
            </a:r>
            <a:endParaRPr lang="en-US" sz="1400" b="1" kern="0" dirty="0">
              <a:solidFill>
                <a:srgbClr val="6464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2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037" y="2587625"/>
            <a:ext cx="12573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23409" y="514351"/>
            <a:ext cx="3613873" cy="492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chemeClr val="accent1"/>
                </a:solidFill>
                <a:ea typeface="+mj-ea"/>
                <a:cs typeface="Times New Roman" panose="02020603050405020304" pitchFamily="18" charset="0"/>
              </a:rPr>
              <a:t>Pillars of Vision 2050 </a:t>
            </a:r>
          </a:p>
        </p:txBody>
      </p:sp>
    </p:spTree>
    <p:extLst>
      <p:ext uri="{BB962C8B-B14F-4D97-AF65-F5344CB8AC3E}">
        <p14:creationId xmlns:p14="http://schemas.microsoft.com/office/powerpoint/2010/main" val="39657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5882967"/>
              </p:ext>
            </p:extLst>
          </p:nvPr>
        </p:nvGraphicFramePr>
        <p:xfrm>
          <a:off x="2864836" y="267629"/>
          <a:ext cx="7632179" cy="571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21111" y="1219200"/>
            <a:ext cx="10593659" cy="455295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None/>
              <a:defRPr/>
            </a:pPr>
            <a:r>
              <a:rPr lang="en-US" sz="2200" b="1" dirty="0">
                <a:latin typeface="+mn-lt"/>
                <a:cs typeface="Times New Roman" panose="02020603050405020304" pitchFamily="18" charset="0"/>
              </a:rPr>
              <a:t>Human Development Pillar</a:t>
            </a:r>
            <a:endParaRPr lang="en-US" sz="2200" dirty="0">
              <a:latin typeface="+mn-lt"/>
              <a:cs typeface="Times New Roman" panose="02020603050405020304" pitchFamily="18" charset="0"/>
            </a:endParaRP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High quality &amp; access to affordable health care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Improving maternal and child health care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Access to affordable high quality education</a:t>
            </a:r>
          </a:p>
          <a:p>
            <a:pPr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transformed workforce for higher productivity</a:t>
            </a:r>
          </a:p>
          <a:p>
            <a:pPr marL="0" indent="0" defTabSz="342900" eaLnBrk="1" fontAlgn="auto" hangingPunct="1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en-US" sz="2200" b="1" dirty="0">
                <a:latin typeface="+mn-lt"/>
                <a:cs typeface="Times New Roman" panose="02020603050405020304" pitchFamily="18" charset="0"/>
              </a:rPr>
              <a:t>Agriculture for wealth creation Pillar</a:t>
            </a:r>
            <a:endParaRPr lang="en-US" sz="2200" dirty="0">
              <a:latin typeface="+mn-lt"/>
              <a:cs typeface="Times New Roman" panose="02020603050405020304" pitchFamily="18" charset="0"/>
            </a:endParaRPr>
          </a:p>
          <a:p>
            <a:pPr marL="0" indent="0" defTabSz="342900" eaLnBrk="1" fontAlgn="auto" hangingPunct="1">
              <a:lnSpc>
                <a:spcPct val="100000"/>
              </a:lnSpc>
              <a:spcAft>
                <a:spcPts val="0"/>
              </a:spcAft>
              <a:buClrTx/>
              <a:buNone/>
              <a:defRPr/>
            </a:pPr>
            <a:r>
              <a:rPr lang="en-US" sz="2200" b="1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Modern and market-oriented agriculture</a:t>
            </a:r>
            <a:r>
              <a:rPr lang="en-US" sz="2200" dirty="0">
                <a:solidFill>
                  <a:srgbClr val="00B050"/>
                </a:solidFill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  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Scaled up use of modern inputs and technologies to maximize productivity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Increased access to agriculture finance and risk sharing facilities</a:t>
            </a:r>
          </a:p>
          <a:p>
            <a:pPr algn="just" eaLnBrk="1" fontAlgn="auto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Integration within global value chains for higher-value products</a:t>
            </a:r>
          </a:p>
          <a:p>
            <a:pPr lvl="1"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endParaRPr lang="en-US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lvl="1"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endParaRPr lang="en-US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2C4052-C04C-426E-8E96-83DDBA30FE5B}" type="slidenum">
              <a:rPr lang="en-GB"/>
              <a:pPr>
                <a:defRPr/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8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08755740"/>
              </p:ext>
            </p:extLst>
          </p:nvPr>
        </p:nvGraphicFramePr>
        <p:xfrm>
          <a:off x="2915636" y="358410"/>
          <a:ext cx="7551811" cy="43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5259" y="1262064"/>
            <a:ext cx="11329639" cy="4986337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diversified economy built upon future industries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Competitive manufacturing anchored to a regional logistics hub</a:t>
            </a:r>
          </a:p>
          <a:p>
            <a:pPr lvl="1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By 2050, “Made in Rwanda” household goods used at home &amp; worldwide.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State-of-the-art industrial parks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Commercial agro-processing and agri-businesses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Local-content dominated construction industry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Modern and innovative services sectors driving transformative growth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latin typeface="+mn-lt"/>
                <a:cs typeface="Times New Roman" panose="02020603050405020304" pitchFamily="18" charset="0"/>
              </a:rPr>
              <a:t>By 2050, Rwanda’s manufacturing and commercial agriculture sectors will be regionally and globally competitive with access to modern, high quality, and cost-effective services as inputs. 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Export-oriented knowledge services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High-end sustainable tourism</a:t>
            </a:r>
          </a:p>
          <a:p>
            <a:pPr lvl="1" defTabSz="342900" eaLnBrk="1" fontAlgn="auto" hangingPunct="1">
              <a:spcBef>
                <a:spcPts val="0"/>
              </a:spcBef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Development of new tourism products, diversifying the MICE events &amp; </a:t>
            </a:r>
            <a:r>
              <a:rPr lang="en-GB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continue to position Rwanda at the global frontier for conservation</a:t>
            </a:r>
            <a:r>
              <a:rPr lang="en-US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Universal access to financial services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Strengthening Export Competitiveness and trade connectivity</a:t>
            </a: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Char char="o"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4F2E33-A0FA-4251-8547-CE53012A97B7}" type="slidenum">
              <a:rPr lang="en-GB"/>
              <a:pPr>
                <a:defRPr/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1012" y="2514600"/>
            <a:ext cx="8610600" cy="1200329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Where we </a:t>
            </a:r>
            <a:r>
              <a:rPr lang="en-US" sz="36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are coming </a:t>
            </a:r>
            <a:r>
              <a:rPr lang="en-US" sz="36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from: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Vision 2020 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Implementation</a:t>
            </a:r>
            <a:endParaRPr lang="en-US" sz="2800" b="1" dirty="0">
              <a:solidFill>
                <a:srgbClr val="FFFFFF"/>
              </a:solidFill>
              <a:latin typeface="+mj-lt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0963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11679043" y="6400800"/>
            <a:ext cx="190272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274423-982F-4257-898E-C46813CD3906}" type="slidenum">
              <a:rPr lang="en-GB" altLang="en-US" smtClean="0">
                <a:solidFill>
                  <a:srgbClr val="0084B4"/>
                </a:solidFill>
              </a:rPr>
              <a:pPr/>
              <a:t>3</a:t>
            </a:fld>
            <a:endParaRPr lang="en-GB" altLang="en-US" dirty="0" smtClean="0">
              <a:solidFill>
                <a:srgbClr val="0084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390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3512400"/>
              </p:ext>
            </p:extLst>
          </p:nvPr>
        </p:nvGraphicFramePr>
        <p:xfrm>
          <a:off x="2907170" y="383556"/>
          <a:ext cx="7551811" cy="43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21833" y="1239838"/>
            <a:ext cx="10288859" cy="5059362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34290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Universal access to daily amenities</a:t>
            </a:r>
          </a:p>
          <a:p>
            <a:pPr defTabSz="342900" eaLnBrk="1" fontAlgn="auto" hangingPunct="1">
              <a:lnSpc>
                <a:spcPct val="12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Affordable and high-quality housing</a:t>
            </a:r>
          </a:p>
          <a:p>
            <a:pPr lvl="1"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en-GB" sz="18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More than 70% of Rwandans are projected to be living in urban areas.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Ease of mobility and efficient transport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US" sz="2000" b="1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Urbanization as a driver of growth</a:t>
            </a:r>
          </a:p>
          <a:p>
            <a:pPr lvl="1" defTabSz="342900" eaLnBrk="1" fontAlgn="auto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Agglomeration will drive growth to keep unemployment in urban areas below 5% between 2035 and 2050</a:t>
            </a: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Sustainable supply and demand for energy</a:t>
            </a:r>
          </a:p>
          <a:p>
            <a:pPr lvl="1" defTabSz="342900" eaLnBrk="1" fontAlgn="auto" hangingPunct="1"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endParaRPr lang="en-US" sz="2000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Sustainable utilities and resource management</a:t>
            </a:r>
          </a:p>
          <a:p>
            <a:pPr lvl="1" algn="just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19F356-A5CB-4C0F-B95C-3AD6DDEB7239}" type="slidenum">
              <a:rPr lang="en-GB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0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3227412"/>
              </p:ext>
            </p:extLst>
          </p:nvPr>
        </p:nvGraphicFramePr>
        <p:xfrm>
          <a:off x="2700812" y="445632"/>
          <a:ext cx="7551811" cy="43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60550" y="1265239"/>
            <a:ext cx="8572500" cy="4975225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4313" indent="-214313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defRPr/>
            </a:pPr>
            <a:endParaRPr lang="en-US" b="1" dirty="0" smtClean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defRPr/>
            </a:pPr>
            <a:endParaRPr lang="en-US" b="1" dirty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defRPr/>
            </a:pPr>
            <a:endParaRPr lang="en-US" b="1" dirty="0" smtClean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defRPr/>
            </a:pPr>
            <a:endParaRPr lang="en-US" b="1" dirty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defRPr/>
            </a:pPr>
            <a:endParaRPr lang="en-US" b="1" dirty="0" smtClean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marL="214313" indent="-214313"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defRPr/>
            </a:pPr>
            <a:endParaRPr lang="en-US" sz="1000" b="1" dirty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defTabSz="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u="sng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Effective and accountable institutions </a:t>
            </a:r>
            <a:r>
              <a:rPr lang="en-US" sz="2000" b="1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for socioeconomic transformation</a:t>
            </a: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US" sz="800" b="1" dirty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Deepening Decentralization to bring services closer to the citizens</a:t>
            </a: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endParaRPr lang="en-US" sz="900" b="1" dirty="0">
              <a:solidFill>
                <a:srgbClr val="0066FF"/>
              </a:solidFill>
              <a:latin typeface="+mn-lt"/>
              <a:cs typeface="Times New Roman" panose="02020603050405020304" pitchFamily="18" charset="0"/>
            </a:endParaRPr>
          </a:p>
          <a:p>
            <a:pPr defTabSz="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cs typeface="Times New Roman" panose="02020603050405020304" pitchFamily="18" charset="0"/>
              </a:rPr>
              <a:t>Rule of law and justice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6AEB6D-EA6E-41DF-BC33-2F079B12FC83}" type="slidenum">
              <a:rPr lang="en-GB"/>
              <a:pPr>
                <a:defRPr/>
              </a:pPr>
              <a:t>31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081212" y="1490664"/>
            <a:ext cx="8102600" cy="1462087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solidFill>
                  <a:schemeClr val="tx2"/>
                </a:solidFill>
                <a:cs typeface="Times New Roman" panose="02020603050405020304" pitchFamily="18" charset="0"/>
              </a:rPr>
              <a:t>To fulfil the Vision 2050 aspirations, Rwanda’s institutions and governance will need to become modern, accountable to citizens, and fully rooted in the rule of law.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655887" y="120651"/>
            <a:ext cx="7696200" cy="8747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Key considerations for </a:t>
            </a:r>
            <a:r>
              <a:rPr lang="en-US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Vision 2050 </a:t>
            </a:r>
            <a:r>
              <a:rPr 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success</a:t>
            </a:r>
            <a:endParaRPr lang="en-US" altLang="en-US" sz="2400" b="1" dirty="0">
              <a:solidFill>
                <a:schemeClr val="accent4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939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0382BC-77DE-4264-B55F-067913814C33}" type="slidenum">
              <a:rPr lang="en-US" altLang="en-US" sz="1000">
                <a:solidFill>
                  <a:srgbClr val="464653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>
              <a:solidFill>
                <a:srgbClr val="464653"/>
              </a:solidFill>
              <a:latin typeface="Calibri" panose="020F0502020204030204" pitchFamily="34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94732" y="1225551"/>
            <a:ext cx="11088179" cy="566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Strong and sustainable macroeconomic fundamentals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Positive values for societal transformation</a:t>
            </a:r>
          </a:p>
          <a:p>
            <a:pPr lvl="1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Self-sufficiency as a Nation (</a:t>
            </a:r>
            <a:r>
              <a:rPr lang="en-US" altLang="en-US" sz="1600" i="1" dirty="0" err="1">
                <a:latin typeface="+mn-lt"/>
                <a:cs typeface="Times New Roman" panose="02020603050405020304" pitchFamily="18" charset="0"/>
              </a:rPr>
              <a:t>Kwigira</a:t>
            </a: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), Solidarity and Dignity (</a:t>
            </a:r>
            <a:r>
              <a:rPr lang="en-US" altLang="en-US" sz="1600" i="1" dirty="0" err="1">
                <a:latin typeface="+mn-lt"/>
                <a:cs typeface="Times New Roman" panose="02020603050405020304" pitchFamily="18" charset="0"/>
              </a:rPr>
              <a:t>Agaciro</a:t>
            </a: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) 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Unity and Rwandan Identity/culture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Integrity 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Equity (including gender)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Transparency and openness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Accountability 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1600" i="1" dirty="0">
                <a:latin typeface="+mn-lt"/>
                <a:cs typeface="Times New Roman" panose="02020603050405020304" pitchFamily="18" charset="0"/>
              </a:rPr>
              <a:t>Community participation and contributing to local innovation</a:t>
            </a: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 rigorous and effective monitoring and implementation framework</a:t>
            </a:r>
            <a:endParaRPr lang="en-US" altLang="en-US" sz="2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sz="22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Prerequisites: 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Consistency in prioritization;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Increasing the role of private sector;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Deepening regional integration;</a:t>
            </a:r>
          </a:p>
          <a:p>
            <a:pPr lvl="2"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Adopting an unconventional approach.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altLang="en-US" sz="2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438400" y="217489"/>
            <a:ext cx="7872412" cy="611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Vision 2050 Implementation</a:t>
            </a: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C90A9A-9A99-4039-8B26-EB6E77A5A0EA}" type="slidenum">
              <a:rPr lang="en-US" altLang="en-US" sz="1000">
                <a:solidFill>
                  <a:srgbClr val="464653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>
              <a:solidFill>
                <a:srgbClr val="464653"/>
              </a:solidFill>
              <a:latin typeface="Calibri" panose="020F0502020204030204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71650" y="1122363"/>
            <a:ext cx="8539162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Vision 2050 will be implemented through Medium Term Development Strategies – Starting with NST 1 that acts as the bridge between Vision 2020 and Vision 2050.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+mn-lt"/>
                <a:cs typeface="Times New Roman" panose="02020603050405020304" pitchFamily="18" charset="0"/>
              </a:rPr>
              <a:t>There will be </a:t>
            </a: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a mid-term review in 2035 to allow for readjusting plans and targets as necessary.</a:t>
            </a: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GB" altLang="en-US" sz="20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+mn-lt"/>
                <a:cs typeface="Times New Roman" panose="02020603050405020304" pitchFamily="18" charset="0"/>
              </a:rPr>
              <a:t>A mechanism for regular assessment of progress achieved and alignment of the Vision to take into account Rwanda’s changing development context will be implemented.</a:t>
            </a:r>
            <a:endParaRPr lang="en-US" altLang="en-US" sz="20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en-US" sz="32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en-US" sz="12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en-US" altLang="en-US" sz="21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1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Slide Number Placeholder 1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9075738" y="5013325"/>
            <a:ext cx="233363" cy="179388"/>
          </a:xfrm>
        </p:spPr>
        <p:txBody>
          <a:bodyPr anchor="t"/>
          <a:lstStyle>
            <a:lvl1pPr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7910" indent="-160735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128588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00113" indent="-128588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57288" indent="-128588" defTabSz="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00188" indent="-128588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43088" indent="-128588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85988" indent="-128588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528888" indent="-128588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C2A5434-54B3-4FE3-892E-3BC51028DCAA}" type="slidenum">
              <a:rPr lang="en-US" altLang="en-US" sz="675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34</a:t>
            </a:fld>
            <a:endParaRPr lang="en-US" altLang="en-US" sz="675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43" name="Group 7"/>
          <p:cNvGrpSpPr>
            <a:grpSpLocks/>
          </p:cNvGrpSpPr>
          <p:nvPr/>
        </p:nvGrpSpPr>
        <p:grpSpPr bwMode="auto">
          <a:xfrm>
            <a:off x="2197101" y="1449388"/>
            <a:ext cx="7850187" cy="4775200"/>
            <a:chOff x="1539242" y="1853225"/>
            <a:chExt cx="6029647" cy="2998304"/>
          </a:xfrm>
        </p:grpSpPr>
        <p:sp>
          <p:nvSpPr>
            <p:cNvPr id="1048679" name="Isosceles Triangle 8"/>
            <p:cNvSpPr/>
            <p:nvPr/>
          </p:nvSpPr>
          <p:spPr>
            <a:xfrm>
              <a:off x="1539242" y="1853225"/>
              <a:ext cx="6029647" cy="554208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endParaRPr lang="en-GB" sz="1238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80" name="Rectangle 9"/>
            <p:cNvSpPr/>
            <p:nvPr/>
          </p:nvSpPr>
          <p:spPr>
            <a:xfrm>
              <a:off x="1539242" y="2695501"/>
              <a:ext cx="1922902" cy="10386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GB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Economic Transformation</a:t>
              </a:r>
              <a:endPara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350">
                <a:defRPr/>
              </a:pPr>
              <a:endParaRPr lang="en-GB" altLang="en-US" sz="1238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81" name="Rectangle 10"/>
            <p:cNvSpPr/>
            <p:nvPr/>
          </p:nvSpPr>
          <p:spPr>
            <a:xfrm>
              <a:off x="3592614" y="2695501"/>
              <a:ext cx="1922902" cy="10386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GB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 Transformation</a:t>
              </a:r>
              <a:endPara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82" name="Rectangle 11"/>
            <p:cNvSpPr/>
            <p:nvPr/>
          </p:nvSpPr>
          <p:spPr>
            <a:xfrm>
              <a:off x="5645987" y="2695501"/>
              <a:ext cx="1922902" cy="10386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GB" altLang="en-US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Transformational Governance</a:t>
              </a:r>
              <a:endPara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83" name="Rectangle 12"/>
            <p:cNvSpPr/>
            <p:nvPr/>
          </p:nvSpPr>
          <p:spPr>
            <a:xfrm>
              <a:off x="1539242" y="3803916"/>
              <a:ext cx="6029647" cy="10476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514350">
                <a:defRPr/>
              </a:pPr>
              <a:r>
                <a:rPr lang="en-GB" altLang="en-US" sz="1500" b="1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Cross-Cutting Areas:</a:t>
              </a:r>
            </a:p>
            <a:p>
              <a:pPr algn="ctr" defTabSz="514350">
                <a:tabLst>
                  <a:tab pos="3220046" algn="r"/>
                </a:tabLst>
                <a:defRPr/>
              </a:pPr>
              <a:r>
                <a:rPr lang="en-US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Capacity Development, HIV/AIDS and Non-Communicable Diseases</a:t>
              </a:r>
              <a:r>
                <a:rPr lang="en-GB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 defTabSz="514350">
                <a:tabLst>
                  <a:tab pos="3220046" algn="r"/>
                </a:tabLst>
                <a:defRPr/>
              </a:pPr>
              <a:r>
                <a:rPr lang="en-US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Disability and Social Inclusion, Gender and Family Promotion,</a:t>
              </a:r>
              <a:endParaRPr lang="en-GB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350">
                <a:tabLst>
                  <a:tab pos="3220046" algn="r"/>
                </a:tabLst>
                <a:defRPr/>
              </a:pPr>
              <a:r>
                <a:rPr lang="en-US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Regional Integration and International Positioning,</a:t>
              </a:r>
              <a:endParaRPr lang="en-GB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350">
                <a:tabLst>
                  <a:tab pos="3220046" algn="r"/>
                </a:tabLst>
                <a:defRPr/>
              </a:pPr>
              <a:r>
                <a:rPr lang="en-US" alt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Environment and Climate Change, Disaster Management</a:t>
              </a:r>
              <a:endParaRPr lang="en-GB" alt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14350">
                <a:defRPr/>
              </a:pPr>
              <a:endParaRPr lang="en-GB" sz="1125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84" name="Rectangle 13"/>
            <p:cNvSpPr/>
            <p:nvPr/>
          </p:nvSpPr>
          <p:spPr>
            <a:xfrm>
              <a:off x="2645185" y="1965860"/>
              <a:ext cx="4053094" cy="6608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350">
                <a:defRPr/>
              </a:pPr>
              <a:r>
                <a:rPr lang="en-GB" altLang="en-US" sz="165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Strategy for Transformation,1</a:t>
              </a:r>
              <a:endParaRPr lang="en-GB" sz="16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3419475" y="320676"/>
            <a:ext cx="5772150" cy="492125"/>
          </a:xfrm>
        </p:spPr>
        <p:txBody>
          <a:bodyPr vert="horz" wrap="square" lIns="51435" tIns="25718" rIns="51435" bIns="25718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chemeClr val="accent1"/>
                </a:solidFill>
                <a:ea typeface="+mn-ea"/>
                <a:cs typeface="Times New Roman" panose="02020603050405020304" pitchFamily="18" charset="0"/>
              </a:rPr>
              <a:t>NST1 Structure</a:t>
            </a:r>
            <a:endParaRPr lang="en-US" altLang="en-US" sz="2400" b="1" dirty="0">
              <a:solidFill>
                <a:schemeClr val="accent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48686" name="Rectangle 16"/>
          <p:cNvSpPr/>
          <p:nvPr/>
        </p:nvSpPr>
        <p:spPr bwMode="auto">
          <a:xfrm>
            <a:off x="3252788" y="2840038"/>
            <a:ext cx="5605463" cy="2476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514350">
              <a:defRPr/>
            </a:pPr>
            <a:r>
              <a:rPr lang="en-US" altLang="en-US" sz="1125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NST1 Pillars</a:t>
            </a:r>
            <a:endParaRPr lang="en-GB" altLang="en-US" sz="112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14350">
              <a:defRPr/>
            </a:pPr>
            <a:endParaRPr lang="en-GB" sz="1125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3776663" y="241300"/>
            <a:ext cx="5370513" cy="6223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Links to Resourceful Documents</a:t>
            </a:r>
            <a:endParaRPr lang="en-US" alt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906A9E-B59B-4D4A-9E47-83DA40903628}" type="slidenum">
              <a:rPr lang="en-US" altLang="en-US" smtClean="0">
                <a:solidFill>
                  <a:schemeClr val="tx2"/>
                </a:solidFill>
                <a:latin typeface="Calibri" panose="020F0502020204030204" pitchFamily="34" charset="0"/>
              </a:rPr>
              <a:pPr/>
              <a:t>35</a:t>
            </a:fld>
            <a:endParaRPr lang="en-US" altLang="en-US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5786" y="1317625"/>
            <a:ext cx="1152292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Rwanda Vision 2050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lang="en-US" altLang="en-US" sz="1400" b="1" dirty="0">
                <a:solidFill>
                  <a:schemeClr val="accent4"/>
                </a:solidFill>
                <a:latin typeface="Times New Roman" panose="02020603050405020304" pitchFamily="18" charset="0"/>
                <a:hlinkClick r:id="rId2"/>
              </a:rPr>
              <a:t>https://</a:t>
            </a:r>
            <a:r>
              <a:rPr lang="en-US" altLang="en-US" sz="1400" b="1" dirty="0" smtClean="0">
                <a:solidFill>
                  <a:schemeClr val="accent4"/>
                </a:solidFill>
                <a:latin typeface="Times New Roman" panose="02020603050405020304" pitchFamily="18" charset="0"/>
                <a:hlinkClick r:id="rId2"/>
              </a:rPr>
              <a:t>www.minecofin.gov.rw/fileadmin/user_upload/Minecofin/Publications/STRATEGIES/Vision_2050/English-Vision_2050_Full_version-Web.pdf</a:t>
            </a:r>
            <a:endParaRPr lang="en-US" altLang="en-US" sz="1400" b="1" dirty="0" smtClean="0">
              <a:solidFill>
                <a:schemeClr val="accent4"/>
              </a:solidFill>
              <a:latin typeface="Times New Roman" panose="02020603050405020304" pitchFamily="18" charset="0"/>
            </a:endParaRPr>
          </a:p>
          <a:p>
            <a:pPr marL="5715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National Strategy for Transformation/7YGP (2017-2024)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lang="en-US" altLang="en-US" sz="1400" dirty="0">
                <a:latin typeface="Times New Roman" panose="02020603050405020304" pitchFamily="18" charset="0"/>
                <a:hlinkClick r:id="rId3"/>
              </a:rPr>
              <a:t>https://</a:t>
            </a:r>
            <a:r>
              <a:rPr lang="en-US" altLang="en-US" sz="1400" dirty="0" smtClean="0">
                <a:latin typeface="Times New Roman" panose="02020603050405020304" pitchFamily="18" charset="0"/>
                <a:hlinkClick r:id="rId3"/>
              </a:rPr>
              <a:t>www.minecofin.gov.rw/fileadmin/user_upload/Minecofin/Publications/STRATEGIES/NST1/NST_A5_booklet_final_2.04.19_WEB.pdf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marL="5715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Future Drivers of Growth in Rwanda – Joint </a:t>
            </a:r>
            <a:r>
              <a:rPr lang="en-US" altLang="en-US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GoR</a:t>
            </a: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&amp; World Bank Study Report</a:t>
            </a:r>
          </a:p>
          <a:p>
            <a:pPr marL="0" lvl="1" indent="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lang="en-US" altLang="en-US" sz="1400" dirty="0">
                <a:latin typeface="Times New Roman" panose="02020603050405020304" pitchFamily="18" charset="0"/>
                <a:hlinkClick r:id="rId4"/>
              </a:rPr>
              <a:t>https://openknowledge.worldbank.org/handle/10986/30732#:~:</a:t>
            </a:r>
            <a:r>
              <a:rPr lang="en-US" altLang="en-US" sz="1400" dirty="0" smtClean="0">
                <a:latin typeface="Times New Roman" panose="02020603050405020304" pitchFamily="18" charset="0"/>
                <a:hlinkClick r:id="rId4"/>
              </a:rPr>
              <a:t>text=The%20report%20identifies%20four%20essential,agricultural%20modernization%2C%20and%20capable%20and</a:t>
            </a:r>
            <a:endParaRPr lang="en-US" altLang="en-US" sz="1400" dirty="0" smtClean="0">
              <a:latin typeface="Times New Roman" panose="02020603050405020304" pitchFamily="18" charset="0"/>
            </a:endParaRPr>
          </a:p>
          <a:p>
            <a:pPr marL="342900" lvl="1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Key Statistics on Rwanda:</a:t>
            </a:r>
          </a:p>
          <a:p>
            <a:pPr marL="0" lvl="1" indent="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defRPr/>
            </a:pPr>
            <a:r>
              <a:rPr lang="en-US" altLang="en-US" sz="1400" dirty="0">
                <a:latin typeface="Times New Roman" panose="02020603050405020304" pitchFamily="18" charset="0"/>
              </a:rPr>
              <a:t>https://www.minecofin.gov.rw/publications/data?tx_filelist_filelist%5Baction%5D=list&amp;tx_filelist_filelist%5Bcontroller%5D=File&amp;tx_filelist_filelist%5Bpath%5D=%2Fuser_upload%2FMinecofin%2FPublications%2FDATA%2FRwanda_Key_Economic_Statistics%2F&amp;cHash=942f6282fd87e23ee1e2c002f4668a59</a:t>
            </a:r>
          </a:p>
          <a:p>
            <a:pPr marL="0" lvl="1" indent="0" algn="just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defRPr/>
            </a:pPr>
            <a:endParaRPr lang="en-US" altLang="en-US" b="1" dirty="0">
              <a:solidFill>
                <a:schemeClr val="accent4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90725" y="1163638"/>
            <a:ext cx="8386762" cy="5135562"/>
          </a:xfrm>
        </p:spPr>
        <p:txBody>
          <a:bodyPr/>
          <a:lstStyle/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BFFC34-7B33-4D07-A619-FEE2CA671BC7}" type="slidenum">
              <a:rPr lang="en-GB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26629" name="Text Placeholder 2"/>
          <p:cNvSpPr txBox="1">
            <a:spLocks/>
          </p:cNvSpPr>
          <p:nvPr/>
        </p:nvSpPr>
        <p:spPr bwMode="auto">
          <a:xfrm>
            <a:off x="2771775" y="1163638"/>
            <a:ext cx="7067550" cy="4064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2800" b="1" dirty="0">
              <a:solidFill>
                <a:srgbClr val="333399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rgbClr val="333399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en-US" sz="5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 marL="273050" indent="-273050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GB" sz="2600" dirty="0">
              <a:ea typeface="MS PMincho" pitchFamily="18" charset="-128"/>
            </a:endParaRPr>
          </a:p>
          <a:p>
            <a:pPr marL="273050" indent="-273050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US" sz="2600" dirty="0">
              <a:ea typeface="MS PMincho" pitchFamily="18" charset="-128"/>
            </a:endParaRPr>
          </a:p>
          <a:p>
            <a:pPr marL="273050" indent="-273050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US" sz="2600" dirty="0">
              <a:ea typeface="MS PMincho" pitchFamily="18" charset="-128"/>
            </a:endParaRPr>
          </a:p>
          <a:p>
            <a:pPr marL="273050" indent="-273050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76000"/>
              <a:defRPr/>
            </a:pPr>
            <a:r>
              <a:rPr lang="en-US" sz="2600" dirty="0">
                <a:ea typeface="MS PMincho" pitchFamily="18" charset="-128"/>
              </a:rPr>
              <a:t/>
            </a:r>
            <a:br>
              <a:rPr lang="en-US" sz="2600" dirty="0">
                <a:ea typeface="MS PMincho" pitchFamily="18" charset="-128"/>
              </a:rPr>
            </a:br>
            <a:endParaRPr lang="en-US" sz="2600" dirty="0">
              <a:ea typeface="MS PMincho" pitchFamily="18" charset="-128"/>
            </a:endParaRPr>
          </a:p>
          <a:p>
            <a:pPr marL="273050" indent="-273050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US" sz="2600" dirty="0">
              <a:ea typeface="MS PMincho" pitchFamily="18" charset="-128"/>
            </a:endParaRPr>
          </a:p>
          <a:p>
            <a:pPr marL="273050" indent="-273050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/>
            </a:pPr>
            <a:endParaRPr lang="en-GB" sz="2600" dirty="0">
              <a:ea typeface="MS PMincho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1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1679616" y="6600825"/>
            <a:ext cx="155492" cy="15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2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47880A-B625-4824-8985-FBB632F3C69B}" type="slidenum">
              <a:rPr lang="en-US" altLang="en-US" sz="10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21192" y="76201"/>
            <a:ext cx="9826220" cy="276999"/>
          </a:xfrm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800" b="1" dirty="0">
                <a:solidFill>
                  <a:schemeClr val="accent1"/>
                </a:solidFill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 series of Development Strategies Implementing the Vision 2020 have been developed</a:t>
            </a:r>
          </a:p>
        </p:txBody>
      </p:sp>
      <p:graphicFrame>
        <p:nvGraphicFramePr>
          <p:cNvPr id="22" name="Diagram 21"/>
          <p:cNvGraphicFramePr/>
          <p:nvPr>
            <p:extLst/>
          </p:nvPr>
        </p:nvGraphicFramePr>
        <p:xfrm>
          <a:off x="1564859" y="791662"/>
          <a:ext cx="9076494" cy="568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41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2771775" y="341313"/>
            <a:ext cx="6259512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Vision 2020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90726" y="1341439"/>
            <a:ext cx="8135937" cy="4535487"/>
          </a:xfrm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296CA2-7B5B-4667-94EC-A3FFA51F83BC}" type="slidenum">
              <a:rPr lang="en-GB" altLang="en-US" smtClean="0">
                <a:solidFill>
                  <a:schemeClr val="bg1"/>
                </a:solidFill>
              </a:rPr>
              <a:pPr/>
              <a:t>5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30310"/>
              </p:ext>
            </p:extLst>
          </p:nvPr>
        </p:nvGraphicFramePr>
        <p:xfrm>
          <a:off x="1878013" y="1185967"/>
          <a:ext cx="8596321" cy="4846111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55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261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Pillars of Vision 2020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00000">
                          <a:srgbClr val="0068A7"/>
                        </a:gs>
                        <a:gs pos="0">
                          <a:srgbClr val="062E5A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Cross-Cutting Areas</a:t>
                      </a:r>
                      <a:endParaRPr lang="en-US" sz="2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0068A7"/>
                        </a:gs>
                        <a:gs pos="0">
                          <a:srgbClr val="062E5A"/>
                        </a:gs>
                      </a:gsLst>
                      <a:lin ang="162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1. Good Governance and a capable state</a:t>
                      </a:r>
                      <a:endParaRPr lang="en-US" sz="2000" b="0" dirty="0" smtClean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</a:gradFill>
                  </a:tcPr>
                </a:tc>
                <a:tc row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1. Gender equality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 Protection of environment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sustainable natural resource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management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Science and technology, including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ICT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29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GB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Human Resource development and a knowledge based economy</a:t>
                      </a: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2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3. A private Sector–led Economy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7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4. Infrastructure development</a:t>
                      </a: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5. Productive and Market Oriented Agriculture</a:t>
                      </a: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7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6. Regional and International Economic Integration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5208" marR="87604" marT="43802" marB="43802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EEF4FF"/>
                        </a:gs>
                        <a:gs pos="0">
                          <a:srgbClr val="E1EBFF"/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04" marR="87604" marT="43802" marB="438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2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438400" y="217489"/>
            <a:ext cx="7872412" cy="611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2020 Implementation Progress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5D9F13-9DCB-4F67-914F-2027B56BC5D3}" type="slidenum">
              <a:rPr lang="en-US" altLang="en-US" sz="1000">
                <a:solidFill>
                  <a:srgbClr val="464653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rgbClr val="46465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37179"/>
              </p:ext>
            </p:extLst>
          </p:nvPr>
        </p:nvGraphicFramePr>
        <p:xfrm>
          <a:off x="1684337" y="1204913"/>
          <a:ext cx="8759824" cy="4881562"/>
        </p:xfrm>
        <a:graphic>
          <a:graphicData uri="http://schemas.openxmlformats.org/drawingml/2006/table">
            <a:tbl>
              <a:tblPr/>
              <a:tblGrid>
                <a:gridCol w="4375091">
                  <a:extLst>
                    <a:ext uri="{9D8B030D-6E8A-4147-A177-3AD203B41FA5}">
                      <a16:colId xmlns:a16="http://schemas.microsoft.com/office/drawing/2014/main" val="184497406"/>
                    </a:ext>
                  </a:extLst>
                </a:gridCol>
                <a:gridCol w="1556932">
                  <a:extLst>
                    <a:ext uri="{9D8B030D-6E8A-4147-A177-3AD203B41FA5}">
                      <a16:colId xmlns:a16="http://schemas.microsoft.com/office/drawing/2014/main" val="1199495174"/>
                    </a:ext>
                  </a:extLst>
                </a:gridCol>
                <a:gridCol w="1284938">
                  <a:extLst>
                    <a:ext uri="{9D8B030D-6E8A-4147-A177-3AD203B41FA5}">
                      <a16:colId xmlns:a16="http://schemas.microsoft.com/office/drawing/2014/main" val="90375699"/>
                    </a:ext>
                  </a:extLst>
                </a:gridCol>
                <a:gridCol w="1542863">
                  <a:extLst>
                    <a:ext uri="{9D8B030D-6E8A-4147-A177-3AD203B41FA5}">
                      <a16:colId xmlns:a16="http://schemas.microsoft.com/office/drawing/2014/main" val="915944248"/>
                    </a:ext>
                  </a:extLst>
                </a:gridCol>
              </a:tblGrid>
              <a:tr h="56442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Indicator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Baseline </a:t>
                      </a:r>
                      <a:b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(status in 2000)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Vision 2020 Targets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Current Status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96921"/>
                  </a:ext>
                </a:extLst>
              </a:tr>
              <a:tr h="415010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Examples of Indicators Fully Achieved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86470"/>
                  </a:ext>
                </a:extLst>
              </a:tr>
              <a:tr h="57594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Life </a:t>
                      </a:r>
                      <a:r>
                        <a:rPr kumimoji="0"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expectancy (years)</a:t>
                      </a:r>
                    </a:p>
                  </a:txBody>
                  <a:tcPr marL="5080" marR="5080" marT="50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49</a:t>
                      </a:r>
                      <a:endParaRPr kumimoji="0"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67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13156"/>
                  </a:ext>
                </a:extLst>
              </a:tr>
              <a:tr h="576199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Women </a:t>
                      </a:r>
                      <a:r>
                        <a:rPr kumimoji="0"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representation in decision making organs (%)</a:t>
                      </a:r>
                    </a:p>
                  </a:txBody>
                  <a:tcPr marL="5715" marR="5715" marT="57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30 (2012)</a:t>
                      </a:r>
                      <a:endParaRPr kumimoji="0"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5715" marR="5715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715" marR="5715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</a:t>
                      </a:r>
                    </a:p>
                  </a:txBody>
                  <a:tcPr marL="5715" marR="5715" marT="57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213428"/>
                  </a:ext>
                </a:extLst>
              </a:tr>
              <a:tr h="422498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of adult population accessing financial </a:t>
                      </a: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services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93%</a:t>
                      </a:r>
                      <a:endParaRPr lang="en-GB" sz="14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21386"/>
                  </a:ext>
                </a:extLst>
              </a:tr>
              <a:tr h="48145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Internet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users per 100 people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62.3%</a:t>
                      </a:r>
                      <a:endParaRPr lang="en-GB" sz="14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825"/>
                  </a:ext>
                </a:extLst>
              </a:tr>
              <a:tr h="37429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Mobile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subscriptions per 100 people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83%</a:t>
                      </a:r>
                      <a:endParaRPr lang="en-GB" sz="14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81909"/>
                  </a:ext>
                </a:extLst>
              </a:tr>
              <a:tr h="283342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Forest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cover (% of land area)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30.4%</a:t>
                      </a:r>
                      <a:endParaRPr lang="en-GB" sz="14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84708"/>
                  </a:ext>
                </a:extLst>
              </a:tr>
              <a:tr h="374337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Examples of Indicators on Track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722735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Access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 improved sanitation facilities (% of 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pop.)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080" marR="5080" marT="50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20</a:t>
                      </a:r>
                      <a:endParaRPr kumimoji="0"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86.2%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70534"/>
                  </a:ext>
                </a:extLst>
              </a:tr>
              <a:tr h="25852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Access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to clean water (% of population.)</a:t>
                      </a:r>
                    </a:p>
                  </a:txBody>
                  <a:tcPr marL="5080" marR="5080" marT="50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52</a:t>
                      </a:r>
                      <a:endParaRPr kumimoji="0"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87.4%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11870"/>
                  </a:ext>
                </a:extLst>
              </a:tr>
              <a:tr h="297022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Maternal </a:t>
                      </a: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mortality rate per 100,000</a:t>
                      </a:r>
                    </a:p>
                  </a:txBody>
                  <a:tcPr marL="5080" marR="5080" marT="50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1071</a:t>
                      </a:r>
                      <a:endParaRPr kumimoji="0"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200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210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784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2438400" y="217489"/>
            <a:ext cx="7872412" cy="611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2020 Implementation Progress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100000"/>
              <a:buFont typeface="Lucida Grande"/>
              <a:buChar char="-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0084B4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rgbClr val="0084B4"/>
                </a:solidFill>
                <a:latin typeface="Arial" panose="020B0604020202020204" pitchFamily="34" charset="0"/>
                <a:ea typeface="MS PMincho" pitchFamily="18" charset="-128"/>
                <a:cs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23A9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4pPr>
            <a:lvl5pPr marL="2057400" indent="-228600">
              <a:spcBef>
                <a:spcPts val="3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Calibri" panose="020F0502020204030204" pitchFamily="34" charset="0"/>
                <a:ea typeface="MS PMincho" pitchFamily="18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1CB5A5-5C96-4698-84E6-40C1821117F0}" type="slidenum">
              <a:rPr lang="en-US" altLang="en-US" sz="1000">
                <a:solidFill>
                  <a:srgbClr val="464653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solidFill>
                <a:srgbClr val="46465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96408"/>
              </p:ext>
            </p:extLst>
          </p:nvPr>
        </p:nvGraphicFramePr>
        <p:xfrm>
          <a:off x="1684337" y="1204913"/>
          <a:ext cx="8759824" cy="4984750"/>
        </p:xfrm>
        <a:graphic>
          <a:graphicData uri="http://schemas.openxmlformats.org/drawingml/2006/table">
            <a:tbl>
              <a:tblPr/>
              <a:tblGrid>
                <a:gridCol w="4375091">
                  <a:extLst>
                    <a:ext uri="{9D8B030D-6E8A-4147-A177-3AD203B41FA5}">
                      <a16:colId xmlns:a16="http://schemas.microsoft.com/office/drawing/2014/main" val="184497406"/>
                    </a:ext>
                  </a:extLst>
                </a:gridCol>
                <a:gridCol w="1556932">
                  <a:extLst>
                    <a:ext uri="{9D8B030D-6E8A-4147-A177-3AD203B41FA5}">
                      <a16:colId xmlns:a16="http://schemas.microsoft.com/office/drawing/2014/main" val="1199495174"/>
                    </a:ext>
                  </a:extLst>
                </a:gridCol>
                <a:gridCol w="1284938">
                  <a:extLst>
                    <a:ext uri="{9D8B030D-6E8A-4147-A177-3AD203B41FA5}">
                      <a16:colId xmlns:a16="http://schemas.microsoft.com/office/drawing/2014/main" val="90375699"/>
                    </a:ext>
                  </a:extLst>
                </a:gridCol>
                <a:gridCol w="1542863">
                  <a:extLst>
                    <a:ext uri="{9D8B030D-6E8A-4147-A177-3AD203B41FA5}">
                      <a16:colId xmlns:a16="http://schemas.microsoft.com/office/drawing/2014/main" val="915944248"/>
                    </a:ext>
                  </a:extLst>
                </a:gridCol>
              </a:tblGrid>
              <a:tr h="935830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Indicator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Baseline </a:t>
                      </a:r>
                      <a:b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(status in 2000)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Vision 2020 Targets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Current Status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96921"/>
                  </a:ext>
                </a:extLst>
              </a:tr>
              <a:tr h="496383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Examples of Indicators Lagging Behind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86470"/>
                  </a:ext>
                </a:extLst>
              </a:tr>
              <a:tr h="953564">
                <a:tc>
                  <a:txBody>
                    <a:bodyPr/>
                    <a:lstStyle/>
                    <a:p>
                      <a:pPr algn="l" rtl="0" fontAlgn="t"/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rtl="0" fontAlgn="t"/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Percentage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of population under poverty line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60.4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38.2%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13156"/>
                  </a:ext>
                </a:extLst>
              </a:tr>
              <a:tr h="97231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Child Malnutrition (</a:t>
                      </a:r>
                      <a:r>
                        <a:rPr lang="en-GB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Chronic </a:t>
                      </a:r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malnutrition </a:t>
                      </a:r>
                      <a:r>
                        <a:rPr lang="en-GB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(%))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080" marR="5080" marT="50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-</a:t>
                      </a:r>
                      <a:endParaRPr kumimoji="0"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38%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121386"/>
                  </a:ext>
                </a:extLst>
              </a:tr>
              <a:tr h="775753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Urban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population (%)</a:t>
                      </a:r>
                    </a:p>
                  </a:txBody>
                  <a:tcPr marL="5080" marR="5080" marT="508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</a:t>
                      </a:r>
                      <a:endParaRPr kumimoji="0"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35</a:t>
                      </a: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18.4%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5080" marR="5080" marT="50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5825"/>
                  </a:ext>
                </a:extLst>
              </a:tr>
              <a:tr h="850901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of HHs using Wood as  source of energy </a:t>
                      </a:r>
                    </a:p>
                  </a:txBody>
                  <a:tcPr marL="3310" marR="3310" marT="3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79.9</a:t>
                      </a:r>
                    </a:p>
                  </a:txBody>
                  <a:tcPr marL="3310" marR="3310" marT="3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81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168275"/>
            <a:ext cx="5853112" cy="719138"/>
          </a:xfrm>
        </p:spPr>
        <p:txBody>
          <a:bodyPr/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Vision 2020 Implementation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0390" y="1293541"/>
            <a:ext cx="11351942" cy="5241074"/>
          </a:xfrm>
        </p:spPr>
        <p:txBody>
          <a:bodyPr/>
          <a:lstStyle/>
          <a:p>
            <a:r>
              <a:rPr lang="en-US" altLang="en-US" sz="2400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Vision 2020 has been largely achieved 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Life expectancy (years) has increased from 49 in 2000 to 67 exceeding the target of 66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Of course all targets have not been achieved but does it mean that it is a failure?</a:t>
            </a:r>
          </a:p>
          <a:p>
            <a:r>
              <a:rPr lang="en-GB" altLang="en-US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example, Rwanda is not a middle income country yet, but will reach this status most likely in the coming 4-5 years.</a:t>
            </a:r>
          </a:p>
          <a:p>
            <a:endParaRPr lang="en-GB" altLang="en-US" sz="2400" b="1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altLang="en-US" sz="24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terms of social achievements and standards of living, Rwandans are not necessarily worse off than some middle income countries like for example: Congo (</a:t>
            </a:r>
            <a:r>
              <a:rPr lang="en-GB" altLang="en-US" sz="24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Braza</a:t>
            </a:r>
            <a:r>
              <a:rPr lang="en-GB" altLang="en-US" sz="24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), Djibouti, Mauritania…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B3F3B0-69A0-4FE6-86B3-E96E9CD2FF08}" type="slidenum">
              <a:rPr lang="en-GB" altLang="en-US" smtClean="0">
                <a:solidFill>
                  <a:schemeClr val="bg1"/>
                </a:solidFill>
              </a:rPr>
              <a:pPr/>
              <a:t>8</a:t>
            </a:fld>
            <a:endParaRPr lang="en-GB" altLang="en-US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 idx="4294967295"/>
          </p:nvPr>
        </p:nvSpPr>
        <p:spPr>
          <a:xfrm>
            <a:off x="1806577" y="36515"/>
            <a:ext cx="8859837" cy="430887"/>
          </a:xfrm>
        </p:spPr>
        <p:txBody>
          <a:bodyPr/>
          <a:lstStyle/>
          <a:p>
            <a:pPr algn="ctr"/>
            <a:r>
              <a:rPr lang="en-GB" sz="2800" b="1" dirty="0"/>
              <a:t>Rwanda’s Development Hat Trick</a:t>
            </a:r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gray">
          <a:xfrm>
            <a:off x="6216171" y="641355"/>
            <a:ext cx="25087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"/>
            <a:r>
              <a:rPr lang="en-GB" sz="1200" b="1" dirty="0">
                <a:solidFill>
                  <a:srgbClr val="11A0DB"/>
                </a:solidFill>
              </a:rPr>
              <a:t>GDP </a:t>
            </a:r>
            <a:r>
              <a:rPr lang="en-GB" sz="1200" b="1" dirty="0">
                <a:solidFill>
                  <a:schemeClr val="bg1"/>
                </a:solidFill>
              </a:rPr>
              <a:t>Per</a:t>
            </a:r>
            <a:r>
              <a:rPr lang="en-GB" sz="1200" b="1" dirty="0">
                <a:solidFill>
                  <a:srgbClr val="11A0DB"/>
                </a:solidFill>
              </a:rPr>
              <a:t> Per Capita (US$)</a:t>
            </a:r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gray">
          <a:xfrm>
            <a:off x="1421505" y="2962063"/>
            <a:ext cx="4173415" cy="55613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lIns="0" tIns="0" rIns="0" bIns="0" anchor="b"/>
          <a:lstStyle/>
          <a:p>
            <a:pPr algn="ctr" fontAlgn="b"/>
            <a:r>
              <a:rPr lang="en-GB" b="1" dirty="0">
                <a:solidFill>
                  <a:schemeClr val="bg1"/>
                </a:solidFill>
              </a:rPr>
              <a:t>Sustained economic growth has lifted more than </a:t>
            </a:r>
          </a:p>
          <a:p>
            <a:pPr algn="ctr" fontAlgn="b"/>
            <a:r>
              <a:rPr lang="en-GB" b="1" dirty="0">
                <a:solidFill>
                  <a:schemeClr val="bg1"/>
                </a:solidFill>
              </a:rPr>
              <a:t>1 million people out of poverty</a:t>
            </a:r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gray">
          <a:xfrm>
            <a:off x="5962268" y="3341690"/>
            <a:ext cx="0" cy="2903537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51" name="Rectangle 18"/>
          <p:cNvSpPr txBox="1">
            <a:spLocks noChangeArrowheads="1"/>
          </p:cNvSpPr>
          <p:nvPr/>
        </p:nvSpPr>
        <p:spPr bwMode="gray">
          <a:xfrm>
            <a:off x="1265250" y="1171199"/>
            <a:ext cx="4485922" cy="1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7475" indent="-117475" defTabSz="1838325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1pPr>
            <a:lvl2pPr marL="742950" indent="-285750" defTabSz="1838325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2pPr>
            <a:lvl3pPr marL="1143000" indent="-228600" defTabSz="1838325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3pPr>
            <a:lvl4pPr marL="1600200" indent="-228600" defTabSz="1838325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4pPr>
            <a:lvl5pPr marL="2057400" indent="-228600" defTabSz="1838325" eaLnBrk="0" hangingPunct="0"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5pPr>
            <a:lvl6pPr marL="2514600" indent="-228600" defTabSz="1838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6pPr>
            <a:lvl7pPr marL="2971800" indent="-228600" defTabSz="1838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7pPr>
            <a:lvl8pPr marL="3429000" indent="-228600" defTabSz="1838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8pPr>
            <a:lvl9pPr marL="3886200" indent="-228600" defTabSz="1838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Geneva" pitchFamily="34" charset="0"/>
                <a:cs typeface="Geneva" pitchFamily="34" charset="0"/>
              </a:defRPr>
            </a:lvl9pPr>
          </a:lstStyle>
          <a:p>
            <a:pPr marL="285750" indent="-285750">
              <a:spcBef>
                <a:spcPts val="400"/>
              </a:spcBef>
              <a:spcAft>
                <a:spcPts val="600"/>
              </a:spcAft>
              <a:buClr>
                <a:srgbClr val="0070C0"/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1600" dirty="0">
                <a:latin typeface="+mn-lt"/>
                <a:ea typeface="ヒラギノ角ゴ Pro W3"/>
                <a:cs typeface="ヒラギノ角ゴ Pro W3"/>
              </a:rPr>
              <a:t>Rapid</a:t>
            </a:r>
            <a:r>
              <a:rPr lang="en-GB" sz="1600" dirty="0">
                <a:latin typeface="+mj-lt"/>
                <a:ea typeface="ヒラギノ角ゴ Pro W3"/>
                <a:cs typeface="ヒラギノ角ゴ Pro W3"/>
              </a:rPr>
              <a:t> economic growth and macroeconomic stability: resilient to shocks;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Clr>
                <a:srgbClr val="0070C0"/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  <a:ea typeface="ヒラギノ角ゴ Pro W3"/>
                <a:cs typeface="ヒラギノ角ゴ Pro W3"/>
              </a:rPr>
              <a:t>Important poverty reduction;</a:t>
            </a:r>
          </a:p>
          <a:p>
            <a:pPr marL="285750" indent="-285750">
              <a:spcBef>
                <a:spcPts val="400"/>
              </a:spcBef>
              <a:spcAft>
                <a:spcPts val="600"/>
              </a:spcAft>
              <a:buClr>
                <a:srgbClr val="0070C0"/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1600" dirty="0">
                <a:latin typeface="+mj-lt"/>
                <a:ea typeface="ヒラギノ角ゴ Pro W3"/>
                <a:cs typeface="ヒラギノ角ゴ Pro W3"/>
              </a:rPr>
              <a:t>Reduced inequality and increased access to services: health, education, financial inclusion;</a:t>
            </a:r>
          </a:p>
        </p:txBody>
      </p:sp>
      <p:sp>
        <p:nvSpPr>
          <p:cNvPr id="10254" name="Line 12"/>
          <p:cNvSpPr>
            <a:spLocks noChangeShapeType="1"/>
          </p:cNvSpPr>
          <p:nvPr/>
        </p:nvSpPr>
        <p:spPr bwMode="gray">
          <a:xfrm>
            <a:off x="5955596" y="691695"/>
            <a:ext cx="4397" cy="2425700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255" name="Rectangle 14"/>
          <p:cNvSpPr>
            <a:spLocks noChangeArrowheads="1"/>
          </p:cNvSpPr>
          <p:nvPr/>
        </p:nvSpPr>
        <p:spPr bwMode="gray">
          <a:xfrm>
            <a:off x="1362257" y="600502"/>
            <a:ext cx="4291908" cy="49109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lIns="0" tIns="0" rIns="0" bIns="0" anchor="b"/>
          <a:lstStyle/>
          <a:p>
            <a:pPr algn="ctr" fontAlgn="b"/>
            <a:r>
              <a:rPr lang="en-GB" b="1" dirty="0">
                <a:solidFill>
                  <a:schemeClr val="bg1"/>
                </a:solidFill>
              </a:rPr>
              <a:t>Rwanda’s development hat trick over last two decades</a:t>
            </a:r>
          </a:p>
        </p:txBody>
      </p:sp>
      <p:sp>
        <p:nvSpPr>
          <p:cNvPr id="10257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3248" y="6598132"/>
            <a:ext cx="94318" cy="2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r>
              <a:rPr lang="en-GB" sz="800">
                <a:solidFill>
                  <a:srgbClr val="53565A"/>
                </a:solidFill>
                <a:cs typeface="ヒラギノ角ゴ Pro W3"/>
              </a:rPr>
              <a:t>5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871">
            <a:off x="8626642" y="3116364"/>
            <a:ext cx="1947878" cy="1206244"/>
          </a:xfrm>
          <a:prstGeom prst="rect">
            <a:avLst/>
          </a:prstGeom>
        </p:spPr>
      </p:pic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6320967" y="3220044"/>
          <a:ext cx="3056439" cy="165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64787" y="3033913"/>
            <a:ext cx="582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2005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7607" y="470003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2020</a:t>
            </a: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gray">
          <a:xfrm>
            <a:off x="6216171" y="2913504"/>
            <a:ext cx="250873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"/>
            <a:r>
              <a:rPr lang="en-GB" sz="1200" b="1" dirty="0">
                <a:solidFill>
                  <a:srgbClr val="11A0DB"/>
                </a:solidFill>
              </a:rPr>
              <a:t>Economic Transformation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8554" y="4875372"/>
            <a:ext cx="1606059" cy="987314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1339429" y="3565553"/>
          <a:ext cx="4572000" cy="315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59201" y="817414"/>
          <a:ext cx="4275880" cy="203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D6474789-57FE-4AF7-A3A1-2C18FEE5A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78643" y="4943418"/>
          <a:ext cx="3056439" cy="183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20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OCTab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Blan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heme/theme1.xml><?xml version="1.0" encoding="utf-8"?>
<a:theme xmlns:a="http://schemas.openxmlformats.org/drawingml/2006/main" name="1_Default Design">
  <a:themeElements>
    <a:clrScheme name="Custom 19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B01958"/>
      </a:hlink>
      <a:folHlink>
        <a:srgbClr val="D8B36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6FB12D"/>
        </a:accent1>
        <a:accent2>
          <a:srgbClr val="D2D1B7"/>
        </a:accent2>
        <a:accent3>
          <a:srgbClr val="FFFFFF"/>
        </a:accent3>
        <a:accent4>
          <a:srgbClr val="000000"/>
        </a:accent4>
        <a:accent5>
          <a:srgbClr val="BBD5AD"/>
        </a:accent5>
        <a:accent6>
          <a:srgbClr val="BEBDA6"/>
        </a:accent6>
        <a:hlink>
          <a:srgbClr val="336600"/>
        </a:hlink>
        <a:folHlink>
          <a:srgbClr val="D5E3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CG_Widescreen">
  <a:themeElements>
    <a:clrScheme name="Rwanda">
      <a:dk1>
        <a:srgbClr val="292B2C"/>
      </a:dk1>
      <a:lt1>
        <a:srgbClr val="FFFFFF"/>
      </a:lt1>
      <a:dk2>
        <a:srgbClr val="4D9BF1"/>
      </a:dk2>
      <a:lt2>
        <a:srgbClr val="F1E82F"/>
      </a:lt2>
      <a:accent1>
        <a:srgbClr val="F1E82F"/>
      </a:accent1>
      <a:accent2>
        <a:srgbClr val="4D9BF1"/>
      </a:accent2>
      <a:accent3>
        <a:srgbClr val="2C8042"/>
      </a:accent3>
      <a:accent4>
        <a:srgbClr val="97999B"/>
      </a:accent4>
      <a:accent5>
        <a:srgbClr val="090266"/>
      </a:accent5>
      <a:accent6>
        <a:srgbClr val="A3FBA3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baseline="0" dirty="0" err="1" smtClean="0">
            <a:solidFill>
              <a:schemeClr val="accent4">
                <a:lumMod val="75000"/>
              </a:schemeClr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2_Default Design">
  <a:themeElements>
    <a:clrScheme name="Silverback">
      <a:dk1>
        <a:srgbClr val="4D4D4D"/>
      </a:dk1>
      <a:lt1>
        <a:srgbClr val="FFFFFF"/>
      </a:lt1>
      <a:dk2>
        <a:srgbClr val="4D4D4D"/>
      </a:dk2>
      <a:lt2>
        <a:srgbClr val="C0C0C0"/>
      </a:lt2>
      <a:accent1>
        <a:srgbClr val="3399FE"/>
      </a:accent1>
      <a:accent2>
        <a:srgbClr val="006600"/>
      </a:accent2>
      <a:accent3>
        <a:srgbClr val="FCCB03"/>
      </a:accent3>
      <a:accent4>
        <a:srgbClr val="A6A6A6"/>
      </a:accent4>
      <a:accent5>
        <a:srgbClr val="2D3791"/>
      </a:accent5>
      <a:accent6>
        <a:srgbClr val="B01958"/>
      </a:accent6>
      <a:hlink>
        <a:srgbClr val="3399FE"/>
      </a:hlink>
      <a:folHlink>
        <a:srgbClr val="D8B36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FFFF"/>
        </a:dk2>
        <a:lt2>
          <a:srgbClr val="C0C0C0"/>
        </a:lt2>
        <a:accent1>
          <a:srgbClr val="6FB12D"/>
        </a:accent1>
        <a:accent2>
          <a:srgbClr val="D2D1B7"/>
        </a:accent2>
        <a:accent3>
          <a:srgbClr val="FFFFFF"/>
        </a:accent3>
        <a:accent4>
          <a:srgbClr val="000000"/>
        </a:accent4>
        <a:accent5>
          <a:srgbClr val="BBD5AD"/>
        </a:accent5>
        <a:accent6>
          <a:srgbClr val="BEBDA6"/>
        </a:accent6>
        <a:hlink>
          <a:srgbClr val="336600"/>
        </a:hlink>
        <a:folHlink>
          <a:srgbClr val="D5E3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XMLData TextToDisplay="RightsWATCHMark">8|CITI-No PII-Internal|{00000000-0000-0000-0000-000000000000}</XMLData>
</file>

<file path=customXml/item2.xml><?xml version="1.0" encoding="utf-8"?>
<XMLData TextToDisplay="%CLASSIFICATIONDATETIME%">09:59 25/07/2021</XMLDat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XMLData TextToDisplay="%DOCUMENTGUID%">{00000000-0000-0000-0000-000000000000}</XMLData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E6C7F9895CD4AABB941F92E2BC560" ma:contentTypeVersion="3" ma:contentTypeDescription="Create a new document." ma:contentTypeScope="" ma:versionID="ad7dadc3a463f46d69a3a91868b5609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9f6538dc4e576cb7b95150882e7fae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668A5CD-5E10-4975-9E99-F9AA6DCAC937}">
  <ds:schemaRefs/>
</ds:datastoreItem>
</file>

<file path=customXml/itemProps2.xml><?xml version="1.0" encoding="utf-8"?>
<ds:datastoreItem xmlns:ds="http://schemas.openxmlformats.org/officeDocument/2006/customXml" ds:itemID="{E26CF453-15DB-44EF-8745-EE749AC842DA}">
  <ds:schemaRefs/>
</ds:datastoreItem>
</file>

<file path=customXml/itemProps3.xml><?xml version="1.0" encoding="utf-8"?>
<ds:datastoreItem xmlns:ds="http://schemas.openxmlformats.org/officeDocument/2006/customXml" ds:itemID="{5497FC13-5832-4F1C-A181-9AE382F2F69B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CA3DBACC-74FE-4721-A7EF-360D8223272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5D32858-398E-471D-A5CE-43858D5628A8}">
  <ds:schemaRefs/>
</ds:datastoreItem>
</file>

<file path=customXml/itemProps6.xml><?xml version="1.0" encoding="utf-8"?>
<ds:datastoreItem xmlns:ds="http://schemas.openxmlformats.org/officeDocument/2006/customXml" ds:itemID="{FF5FBE5B-AB80-4AF7-92A0-7FEB3A716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SFD_Theme</Template>
  <TotalTime>0</TotalTime>
  <Words>2345</Words>
  <Application>Microsoft Office PowerPoint</Application>
  <PresentationFormat>Custom</PresentationFormat>
  <Paragraphs>560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62" baseType="lpstr">
      <vt:lpstr>ＭＳ Ｐゴシック</vt:lpstr>
      <vt:lpstr>ＭＳ Ｐゴシック</vt:lpstr>
      <vt:lpstr>Aharoni</vt:lpstr>
      <vt:lpstr>Arial</vt:lpstr>
      <vt:lpstr>Arial</vt:lpstr>
      <vt:lpstr>Arial Black</vt:lpstr>
      <vt:lpstr>Bookman Old Style</vt:lpstr>
      <vt:lpstr>Calibri</vt:lpstr>
      <vt:lpstr>Calibri Light</vt:lpstr>
      <vt:lpstr>Cambria</vt:lpstr>
      <vt:lpstr>Courier New</vt:lpstr>
      <vt:lpstr>Geneva</vt:lpstr>
      <vt:lpstr>Gill Sans MT</vt:lpstr>
      <vt:lpstr>Microsoft Sans Serif</vt:lpstr>
      <vt:lpstr>MS PMincho</vt:lpstr>
      <vt:lpstr>Roboto</vt:lpstr>
      <vt:lpstr>STKaiti</vt:lpstr>
      <vt:lpstr>Symbol</vt:lpstr>
      <vt:lpstr>Times New Roman</vt:lpstr>
      <vt:lpstr>Trebuchet MS</vt:lpstr>
      <vt:lpstr>Wingdings</vt:lpstr>
      <vt:lpstr>Wingdings 3</vt:lpstr>
      <vt:lpstr>ヒラギノ角ゴ Pro W3</vt:lpstr>
      <vt:lpstr>1_Default Design</vt:lpstr>
      <vt:lpstr>1_ICG_Widescreen</vt:lpstr>
      <vt:lpstr>2_Default Design</vt:lpstr>
      <vt:lpstr>Rwanda Vision 2050</vt:lpstr>
      <vt:lpstr>PowerPoint Presentation</vt:lpstr>
      <vt:lpstr>PowerPoint Presentation</vt:lpstr>
      <vt:lpstr>A series of Development Strategies Implementing the Vision 2020 have been developed</vt:lpstr>
      <vt:lpstr>Vision 2020</vt:lpstr>
      <vt:lpstr>  Vision 2020 Implementation Progress</vt:lpstr>
      <vt:lpstr>  Vision 2020 Implementation Progress</vt:lpstr>
      <vt:lpstr>Vision 2020 Implementation</vt:lpstr>
      <vt:lpstr>Rwanda’s Development Hat Trick</vt:lpstr>
      <vt:lpstr>Social Progress</vt:lpstr>
      <vt:lpstr>Rwanda on International Scene</vt:lpstr>
      <vt:lpstr>PowerPoint Presentation</vt:lpstr>
      <vt:lpstr>Economic Recovery: Composite index</vt:lpstr>
      <vt:lpstr> Real Sector</vt:lpstr>
      <vt:lpstr>Labor Force Indicators in % </vt:lpstr>
      <vt:lpstr>PowerPoint Presentation</vt:lpstr>
      <vt:lpstr>NST1 growth targets reflect the Vision 2050 requirements</vt:lpstr>
      <vt:lpstr>NST1 implementation will determine the future growth Path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Success Factors across successful High Income Countries </vt:lpstr>
      <vt:lpstr>Rwanda: Key Success factors in Development progress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considerations for Vision 2050 success</vt:lpstr>
      <vt:lpstr>  Vision 2050 Implementation</vt:lpstr>
      <vt:lpstr>NST1 Structure</vt:lpstr>
      <vt:lpstr>Links to Resourceful Documents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NOT-APPL</cp:keywords>
  <dc:description>NOT-APPL</dc:description>
  <cp:lastModifiedBy/>
  <cp:revision>1</cp:revision>
  <dcterms:created xsi:type="dcterms:W3CDTF">2016-11-08T11:44:47Z</dcterms:created>
  <dcterms:modified xsi:type="dcterms:W3CDTF">2022-02-09T14:15:11Z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itiLogoLeft" pid="2">
    <vt:lpwstr>1071.36</vt:lpwstr>
  </property>
  <property fmtid="{D5CDD505-2E9C-101B-9397-08002B2CF9AE}" name="CitiLogoTop" pid="3">
    <vt:lpwstr>739.8751</vt:lpwstr>
  </property>
  <property fmtid="{D5CDD505-2E9C-101B-9397-08002B2CF9AE}" name="Classification" pid="4">
    <vt:lpwstr>RESTRICTED</vt:lpwstr>
  </property>
  <property fmtid="{D5CDD505-2E9C-101B-9397-08002B2CF9AE}" name="ContentTypeId" pid="5">
    <vt:lpwstr>0x010100D16E6C7F9895CD4AABB941F92E2BC560</vt:lpwstr>
  </property>
  <property fmtid="{D5CDD505-2E9C-101B-9397-08002B2CF9AE}" name="DocClassification" pid="6">
    <vt:lpwstr>CLANOTAPP</vt:lpwstr>
  </property>
  <property fmtid="{D5CDD505-2E9C-101B-9397-08002B2CF9AE}" name="Footers" pid="7">
    <vt:lpwstr>External No Footers</vt:lpwstr>
  </property>
  <property fmtid="{D5CDD505-2E9C-101B-9397-08002B2CF9AE}" name="Is_Custom_Template" pid="8">
    <vt:lpwstr>true</vt:lpwstr>
  </property>
  <property fmtid="{D5CDD505-2E9C-101B-9397-08002B2CF9AE}" name="NXPowerLiteLastOptimized" pid="9">
    <vt:lpwstr>2046743</vt:lpwstr>
  </property>
  <property fmtid="{D5CDD505-2E9C-101B-9397-08002B2CF9AE}" name="NXPowerLiteSettings" pid="10">
    <vt:lpwstr>F7000400038000</vt:lpwstr>
  </property>
  <property fmtid="{D5CDD505-2E9C-101B-9397-08002B2CF9AE}" name="NXPowerLiteVersion" pid="11">
    <vt:lpwstr>S9.1.2</vt:lpwstr>
  </property>
  <property fmtid="{D5CDD505-2E9C-101B-9397-08002B2CF9AE}" name="PNSOpt" pid="12">
    <vt:lpwstr>5</vt:lpwstr>
  </property>
  <property fmtid="{D5CDD505-2E9C-101B-9397-08002B2CF9AE}" name="PageNumAlign" pid="13">
    <vt:lpwstr>L</vt:lpwstr>
  </property>
  <property fmtid="{D5CDD505-2E9C-101B-9397-08002B2CF9AE}" name="PageNumSectionTitleDiff" pid="14">
    <vt:lpwstr>20</vt:lpwstr>
  </property>
  <property fmtid="{D5CDD505-2E9C-101B-9397-08002B2CF9AE}" name="PageNumberCentre" pid="15">
    <vt:lpwstr>479.875</vt:lpwstr>
  </property>
  <property fmtid="{D5CDD505-2E9C-101B-9397-08002B2CF9AE}" name="PageNumberCustomLeft" pid="16">
    <vt:lpwstr>102.875</vt:lpwstr>
  </property>
  <property fmtid="{D5CDD505-2E9C-101B-9397-08002B2CF9AE}" name="PageNumberCustomTop" pid="17">
    <vt:lpwstr>529</vt:lpwstr>
  </property>
  <property fmtid="{D5CDD505-2E9C-101B-9397-08002B2CF9AE}" name="PageNumberLeft" pid="18">
    <vt:lpwstr>102.875</vt:lpwstr>
  </property>
  <property fmtid="{D5CDD505-2E9C-101B-9397-08002B2CF9AE}" name="PageNumberTop" pid="19">
    <vt:lpwstr>529</vt:lpwstr>
  </property>
  <property fmtid="{D5CDD505-2E9C-101B-9397-08002B2CF9AE}" name="Pitchbook Compatible" pid="20">
    <vt:lpwstr>Yes</vt:lpwstr>
  </property>
  <property fmtid="{D5CDD505-2E9C-101B-9397-08002B2CF9AE}" name="RightsWATCHMark" pid="21">
    <vt:lpwstr>8|CITI-No PII-Internal|{00000000-0000-0000-0000-000000000000}</vt:lpwstr>
  </property>
  <property fmtid="{D5CDD505-2E9C-101B-9397-08002B2CF9AE}" name="SectionTitleAlign" pid="22">
    <vt:lpwstr>L</vt:lpwstr>
  </property>
  <property fmtid="{D5CDD505-2E9C-101B-9397-08002B2CF9AE}" name="SectionTitleLeft" pid="23">
    <vt:lpwstr>122.875</vt:lpwstr>
  </property>
  <property fmtid="{D5CDD505-2E9C-101B-9397-08002B2CF9AE}" name="SectionTitleTop" pid="24">
    <vt:lpwstr>529</vt:lpwstr>
  </property>
  <property fmtid="{D5CDD505-2E9C-101B-9397-08002B2CF9AE}" name="Source" pid="25">
    <vt:lpwstr>External</vt:lpwstr>
  </property>
  <property fmtid="{D5CDD505-2E9C-101B-9397-08002B2CF9AE}" name="TOCHeaderLeft" pid="26">
    <vt:lpwstr>12.24</vt:lpwstr>
  </property>
  <property fmtid="{D5CDD505-2E9C-101B-9397-08002B2CF9AE}" name="TOCHeaderTop" pid="27">
    <vt:lpwstr>5.04</vt:lpwstr>
  </property>
  <property fmtid="{D5CDD505-2E9C-101B-9397-08002B2CF9AE}" name="TOCOpt" pid="28">
    <vt:lpwstr>1</vt:lpwstr>
  </property>
  <property fmtid="{D5CDD505-2E9C-101B-9397-08002B2CF9AE}" name="TitusGUID" pid="29">
    <vt:lpwstr>7620d79c-05b1-4aa4-8583-93919181fcd7</vt:lpwstr>
  </property>
</Properties>
</file>