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8" r:id="rId3"/>
    <p:sldId id="350" r:id="rId4"/>
    <p:sldId id="349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11" r:id="rId16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8785" autoAdjust="0"/>
  </p:normalViewPr>
  <p:slideViewPr>
    <p:cSldViewPr>
      <p:cViewPr varScale="1">
        <p:scale>
          <a:sx n="122" d="100"/>
          <a:sy n="122" d="100"/>
        </p:scale>
        <p:origin x="24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0BA46-A6C3-4016-B2C1-C12822AB270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BC9D4-9A9F-46DF-A920-BF0FED4C81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High revenue potential</a:t>
          </a:r>
          <a:r>
            <a:rPr lang="en-GB" sz="2000" dirty="0"/>
            <a:t>, as properties are visible and immovable</a:t>
          </a:r>
          <a:endParaRPr lang="en-US" sz="2000" dirty="0"/>
        </a:p>
      </dgm:t>
    </dgm:pt>
    <dgm:pt modelId="{AA8084CB-3490-492E-BBE1-B4CE210D67C6}" type="parTrans" cxnId="{A1BABD74-4070-45A7-90F2-A78609A90E15}">
      <dgm:prSet/>
      <dgm:spPr/>
      <dgm:t>
        <a:bodyPr/>
        <a:lstStyle/>
        <a:p>
          <a:endParaRPr lang="en-US"/>
        </a:p>
      </dgm:t>
    </dgm:pt>
    <dgm:pt modelId="{16169986-90E6-43D5-AA4C-5E2A9558E649}" type="sibTrans" cxnId="{A1BABD74-4070-45A7-90F2-A78609A90E15}">
      <dgm:prSet/>
      <dgm:spPr/>
      <dgm:t>
        <a:bodyPr/>
        <a:lstStyle/>
        <a:p>
          <a:endParaRPr lang="en-US"/>
        </a:p>
      </dgm:t>
    </dgm:pt>
    <dgm:pt modelId="{55CAF873-287E-464F-8F43-F15E08D68D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Relatively progressive </a:t>
          </a:r>
          <a:r>
            <a:rPr lang="en-GB" sz="2000" dirty="0"/>
            <a:t>tax linked to wealth, as compared to largely regressive local taxes and fees</a:t>
          </a:r>
          <a:endParaRPr lang="en-US" sz="2000" dirty="0"/>
        </a:p>
      </dgm:t>
    </dgm:pt>
    <dgm:pt modelId="{1F784DF3-9463-4F1E-B0E1-1F03D0ED8543}" type="parTrans" cxnId="{0D7E0186-BB6B-49B1-B03F-402C69FBAC1B}">
      <dgm:prSet/>
      <dgm:spPr/>
      <dgm:t>
        <a:bodyPr/>
        <a:lstStyle/>
        <a:p>
          <a:endParaRPr lang="en-US"/>
        </a:p>
      </dgm:t>
    </dgm:pt>
    <dgm:pt modelId="{6418C6C3-4757-4D10-8E47-1BA3C5C36583}" type="sibTrans" cxnId="{0D7E0186-BB6B-49B1-B03F-402C69FBAC1B}">
      <dgm:prSet/>
      <dgm:spPr/>
      <dgm:t>
        <a:bodyPr/>
        <a:lstStyle/>
        <a:p>
          <a:endParaRPr lang="en-US"/>
        </a:p>
      </dgm:t>
    </dgm:pt>
    <dgm:pt modelId="{AE23592B-7670-4B4C-80B6-F9FC794252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/>
            <a:t>Transparency</a:t>
          </a:r>
          <a:r>
            <a:rPr lang="en-GB" sz="2000" dirty="0"/>
            <a:t> potential through links to observable wealth</a:t>
          </a:r>
          <a:endParaRPr lang="en-US" sz="2000" dirty="0"/>
        </a:p>
      </dgm:t>
    </dgm:pt>
    <dgm:pt modelId="{EE15D739-9176-491F-B81D-B2A99994BFC3}" type="parTrans" cxnId="{0A9332E8-6B60-48FC-90A6-1EDC1B852D3C}">
      <dgm:prSet/>
      <dgm:spPr/>
      <dgm:t>
        <a:bodyPr/>
        <a:lstStyle/>
        <a:p>
          <a:endParaRPr lang="en-US"/>
        </a:p>
      </dgm:t>
    </dgm:pt>
    <dgm:pt modelId="{A3DD6F24-5F1E-4853-8BB2-36F06A5CC16E}" type="sibTrans" cxnId="{0A9332E8-6B60-48FC-90A6-1EDC1B852D3C}">
      <dgm:prSet/>
      <dgm:spPr/>
      <dgm:t>
        <a:bodyPr/>
        <a:lstStyle/>
        <a:p>
          <a:endParaRPr lang="en-US"/>
        </a:p>
      </dgm:t>
    </dgm:pt>
    <dgm:pt modelId="{F4C039E0-A028-420B-8DB5-836E10202CDB}" type="pres">
      <dgm:prSet presAssocID="{48E0BA46-A6C3-4016-B2C1-C12822AB270E}" presName="root" presStyleCnt="0">
        <dgm:presLayoutVars>
          <dgm:dir/>
          <dgm:resizeHandles val="exact"/>
        </dgm:presLayoutVars>
      </dgm:prSet>
      <dgm:spPr/>
    </dgm:pt>
    <dgm:pt modelId="{16E2EB76-2AFE-4550-9D59-EB5A7C3A514D}" type="pres">
      <dgm:prSet presAssocID="{98CBC9D4-9A9F-46DF-A920-BF0FED4C8117}" presName="compNode" presStyleCnt="0"/>
      <dgm:spPr/>
    </dgm:pt>
    <dgm:pt modelId="{39938B0D-FE04-47E3-AF78-6367F892586A}" type="pres">
      <dgm:prSet presAssocID="{98CBC9D4-9A9F-46DF-A920-BF0FED4C8117}" presName="iconRect" presStyleLbl="node1" presStyleIdx="0" presStyleCnt="3" custLinFactX="-100000" custLinFactNeighborX="-105125" custLinFactNeighborY="18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A2C745B1-C918-41AC-8DFD-935424A203A3}" type="pres">
      <dgm:prSet presAssocID="{98CBC9D4-9A9F-46DF-A920-BF0FED4C8117}" presName="spaceRect" presStyleCnt="0"/>
      <dgm:spPr/>
    </dgm:pt>
    <dgm:pt modelId="{3F8A2FAA-D54B-4360-A632-30B6BA2D3DAD}" type="pres">
      <dgm:prSet presAssocID="{98CBC9D4-9A9F-46DF-A920-BF0FED4C8117}" presName="textRect" presStyleLbl="revTx" presStyleIdx="0" presStyleCnt="3" custScaleX="162845" custLinFactNeighborX="-93050" custLinFactNeighborY="-3352">
        <dgm:presLayoutVars>
          <dgm:chMax val="1"/>
          <dgm:chPref val="1"/>
        </dgm:presLayoutVars>
      </dgm:prSet>
      <dgm:spPr/>
    </dgm:pt>
    <dgm:pt modelId="{02221703-B774-4AD3-89CF-7011C2B3B577}" type="pres">
      <dgm:prSet presAssocID="{16169986-90E6-43D5-AA4C-5E2A9558E649}" presName="sibTrans" presStyleCnt="0"/>
      <dgm:spPr/>
    </dgm:pt>
    <dgm:pt modelId="{14D23229-697B-4353-8477-115C61EABC31}" type="pres">
      <dgm:prSet presAssocID="{55CAF873-287E-464F-8F43-F15E08D68D1B}" presName="compNode" presStyleCnt="0"/>
      <dgm:spPr/>
    </dgm:pt>
    <dgm:pt modelId="{622C98CA-F382-4812-97EF-258AC8555E5B}" type="pres">
      <dgm:prSet presAssocID="{55CAF873-287E-464F-8F43-F15E08D68D1B}" presName="iconRect" presStyleLbl="node1" presStyleIdx="1" presStyleCnt="3" custLinFactNeighborX="-88654" custLinFactNeighborY="-175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186F675-7324-4F9B-86FD-6E3A89D65E2B}" type="pres">
      <dgm:prSet presAssocID="{55CAF873-287E-464F-8F43-F15E08D68D1B}" presName="spaceRect" presStyleCnt="0"/>
      <dgm:spPr/>
    </dgm:pt>
    <dgm:pt modelId="{74645BDD-7249-42CD-BD36-1B2F108C6D16}" type="pres">
      <dgm:prSet presAssocID="{55CAF873-287E-464F-8F43-F15E08D68D1B}" presName="textRect" presStyleLbl="revTx" presStyleIdx="1" presStyleCnt="3" custScaleX="174399" custLinFactNeighborX="-38535" custLinFactNeighborY="-4084">
        <dgm:presLayoutVars>
          <dgm:chMax val="1"/>
          <dgm:chPref val="1"/>
        </dgm:presLayoutVars>
      </dgm:prSet>
      <dgm:spPr/>
    </dgm:pt>
    <dgm:pt modelId="{3245636D-5486-4115-8983-B5C8509971CF}" type="pres">
      <dgm:prSet presAssocID="{6418C6C3-4757-4D10-8E47-1BA3C5C36583}" presName="sibTrans" presStyleCnt="0"/>
      <dgm:spPr/>
    </dgm:pt>
    <dgm:pt modelId="{C4A19AC2-24BF-48D6-B58A-8F7AA6413561}" type="pres">
      <dgm:prSet presAssocID="{AE23592B-7670-4B4C-80B6-F9FC7942527D}" presName="compNode" presStyleCnt="0"/>
      <dgm:spPr/>
    </dgm:pt>
    <dgm:pt modelId="{1D81CEFD-39B8-4D90-A169-15BF8D44DDB1}" type="pres">
      <dgm:prSet presAssocID="{AE23592B-7670-4B4C-80B6-F9FC7942527D}" presName="iconRect" presStyleLbl="node1" presStyleIdx="2" presStyleCnt="3" custLinFactNeighborX="-9147" custLinFactNeighborY="-16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6F3E41E-9EA6-4EF9-B4BC-E442957101B6}" type="pres">
      <dgm:prSet presAssocID="{AE23592B-7670-4B4C-80B6-F9FC7942527D}" presName="spaceRect" presStyleCnt="0"/>
      <dgm:spPr/>
    </dgm:pt>
    <dgm:pt modelId="{9F273CC7-A413-490A-AEEB-35EE7F1EACB2}" type="pres">
      <dgm:prSet presAssocID="{AE23592B-7670-4B4C-80B6-F9FC7942527D}" presName="textRect" presStyleLbl="revTx" presStyleIdx="2" presStyleCnt="3" custScaleX="162876" custLinFactNeighborX="-4256" custLinFactNeighborY="-3891">
        <dgm:presLayoutVars>
          <dgm:chMax val="1"/>
          <dgm:chPref val="1"/>
        </dgm:presLayoutVars>
      </dgm:prSet>
      <dgm:spPr/>
    </dgm:pt>
  </dgm:ptLst>
  <dgm:cxnLst>
    <dgm:cxn modelId="{4222EB31-2B45-48ED-A41A-C28898212BBE}" type="presOf" srcId="{98CBC9D4-9A9F-46DF-A920-BF0FED4C8117}" destId="{3F8A2FAA-D54B-4360-A632-30B6BA2D3DAD}" srcOrd="0" destOrd="0" presId="urn:microsoft.com/office/officeart/2018/2/layout/IconLabelList"/>
    <dgm:cxn modelId="{B4F44D3E-9612-4396-9F77-4FB3D8837684}" type="presOf" srcId="{AE23592B-7670-4B4C-80B6-F9FC7942527D}" destId="{9F273CC7-A413-490A-AEEB-35EE7F1EACB2}" srcOrd="0" destOrd="0" presId="urn:microsoft.com/office/officeart/2018/2/layout/IconLabelList"/>
    <dgm:cxn modelId="{4D50304F-A6F0-4D3D-B1C8-BBE15CC21E54}" type="presOf" srcId="{55CAF873-287E-464F-8F43-F15E08D68D1B}" destId="{74645BDD-7249-42CD-BD36-1B2F108C6D16}" srcOrd="0" destOrd="0" presId="urn:microsoft.com/office/officeart/2018/2/layout/IconLabelList"/>
    <dgm:cxn modelId="{A1BABD74-4070-45A7-90F2-A78609A90E15}" srcId="{48E0BA46-A6C3-4016-B2C1-C12822AB270E}" destId="{98CBC9D4-9A9F-46DF-A920-BF0FED4C8117}" srcOrd="0" destOrd="0" parTransId="{AA8084CB-3490-492E-BBE1-B4CE210D67C6}" sibTransId="{16169986-90E6-43D5-AA4C-5E2A9558E649}"/>
    <dgm:cxn modelId="{0D7E0186-BB6B-49B1-B03F-402C69FBAC1B}" srcId="{48E0BA46-A6C3-4016-B2C1-C12822AB270E}" destId="{55CAF873-287E-464F-8F43-F15E08D68D1B}" srcOrd="1" destOrd="0" parTransId="{1F784DF3-9463-4F1E-B0E1-1F03D0ED8543}" sibTransId="{6418C6C3-4757-4D10-8E47-1BA3C5C36583}"/>
    <dgm:cxn modelId="{EFC915CA-D5C0-49BB-AEBE-803617F82FE3}" type="presOf" srcId="{48E0BA46-A6C3-4016-B2C1-C12822AB270E}" destId="{F4C039E0-A028-420B-8DB5-836E10202CDB}" srcOrd="0" destOrd="0" presId="urn:microsoft.com/office/officeart/2018/2/layout/IconLabelList"/>
    <dgm:cxn modelId="{0A9332E8-6B60-48FC-90A6-1EDC1B852D3C}" srcId="{48E0BA46-A6C3-4016-B2C1-C12822AB270E}" destId="{AE23592B-7670-4B4C-80B6-F9FC7942527D}" srcOrd="2" destOrd="0" parTransId="{EE15D739-9176-491F-B81D-B2A99994BFC3}" sibTransId="{A3DD6F24-5F1E-4853-8BB2-36F06A5CC16E}"/>
    <dgm:cxn modelId="{C3EAED20-40C5-4A17-B306-4ABD2E4C7A58}" type="presParOf" srcId="{F4C039E0-A028-420B-8DB5-836E10202CDB}" destId="{16E2EB76-2AFE-4550-9D59-EB5A7C3A514D}" srcOrd="0" destOrd="0" presId="urn:microsoft.com/office/officeart/2018/2/layout/IconLabelList"/>
    <dgm:cxn modelId="{4BF08E06-8058-4495-8A6B-9EC4A736756E}" type="presParOf" srcId="{16E2EB76-2AFE-4550-9D59-EB5A7C3A514D}" destId="{39938B0D-FE04-47E3-AF78-6367F892586A}" srcOrd="0" destOrd="0" presId="urn:microsoft.com/office/officeart/2018/2/layout/IconLabelList"/>
    <dgm:cxn modelId="{9BBB73F7-D699-4BD0-9498-0576AF7E5F13}" type="presParOf" srcId="{16E2EB76-2AFE-4550-9D59-EB5A7C3A514D}" destId="{A2C745B1-C918-41AC-8DFD-935424A203A3}" srcOrd="1" destOrd="0" presId="urn:microsoft.com/office/officeart/2018/2/layout/IconLabelList"/>
    <dgm:cxn modelId="{9743DD64-F148-4D2B-99B9-2F1E825A822F}" type="presParOf" srcId="{16E2EB76-2AFE-4550-9D59-EB5A7C3A514D}" destId="{3F8A2FAA-D54B-4360-A632-30B6BA2D3DAD}" srcOrd="2" destOrd="0" presId="urn:microsoft.com/office/officeart/2018/2/layout/IconLabelList"/>
    <dgm:cxn modelId="{6F7A9B80-056D-4ED5-B334-6164BB8E50B1}" type="presParOf" srcId="{F4C039E0-A028-420B-8DB5-836E10202CDB}" destId="{02221703-B774-4AD3-89CF-7011C2B3B577}" srcOrd="1" destOrd="0" presId="urn:microsoft.com/office/officeart/2018/2/layout/IconLabelList"/>
    <dgm:cxn modelId="{1EB4160B-4FDF-466C-BDF4-BBC1C5F2E46F}" type="presParOf" srcId="{F4C039E0-A028-420B-8DB5-836E10202CDB}" destId="{14D23229-697B-4353-8477-115C61EABC31}" srcOrd="2" destOrd="0" presId="urn:microsoft.com/office/officeart/2018/2/layout/IconLabelList"/>
    <dgm:cxn modelId="{09CD06EE-B79D-449E-B9E0-E2BC717BE8F8}" type="presParOf" srcId="{14D23229-697B-4353-8477-115C61EABC31}" destId="{622C98CA-F382-4812-97EF-258AC8555E5B}" srcOrd="0" destOrd="0" presId="urn:microsoft.com/office/officeart/2018/2/layout/IconLabelList"/>
    <dgm:cxn modelId="{6D2CECAF-8BBD-4687-9A92-6014AD53CD00}" type="presParOf" srcId="{14D23229-697B-4353-8477-115C61EABC31}" destId="{0186F675-7324-4F9B-86FD-6E3A89D65E2B}" srcOrd="1" destOrd="0" presId="urn:microsoft.com/office/officeart/2018/2/layout/IconLabelList"/>
    <dgm:cxn modelId="{A339DB26-8611-4EC6-830A-566C00116E55}" type="presParOf" srcId="{14D23229-697B-4353-8477-115C61EABC31}" destId="{74645BDD-7249-42CD-BD36-1B2F108C6D16}" srcOrd="2" destOrd="0" presId="urn:microsoft.com/office/officeart/2018/2/layout/IconLabelList"/>
    <dgm:cxn modelId="{33C7FAB0-86DA-43AE-A3B1-2829ACC06933}" type="presParOf" srcId="{F4C039E0-A028-420B-8DB5-836E10202CDB}" destId="{3245636D-5486-4115-8983-B5C8509971CF}" srcOrd="3" destOrd="0" presId="urn:microsoft.com/office/officeart/2018/2/layout/IconLabelList"/>
    <dgm:cxn modelId="{DB446A5F-A5E7-46DF-98B4-0EF02A5265C6}" type="presParOf" srcId="{F4C039E0-A028-420B-8DB5-836E10202CDB}" destId="{C4A19AC2-24BF-48D6-B58A-8F7AA6413561}" srcOrd="4" destOrd="0" presId="urn:microsoft.com/office/officeart/2018/2/layout/IconLabelList"/>
    <dgm:cxn modelId="{ECF7F16A-C586-4104-BF5D-28FC6D8AE9F5}" type="presParOf" srcId="{C4A19AC2-24BF-48D6-B58A-8F7AA6413561}" destId="{1D81CEFD-39B8-4D90-A169-15BF8D44DDB1}" srcOrd="0" destOrd="0" presId="urn:microsoft.com/office/officeart/2018/2/layout/IconLabelList"/>
    <dgm:cxn modelId="{F5C4D978-D0A1-4AF5-90F5-8F737434C8B8}" type="presParOf" srcId="{C4A19AC2-24BF-48D6-B58A-8F7AA6413561}" destId="{06F3E41E-9EA6-4EF9-B4BC-E442957101B6}" srcOrd="1" destOrd="0" presId="urn:microsoft.com/office/officeart/2018/2/layout/IconLabelList"/>
    <dgm:cxn modelId="{3B94C97E-D685-4C10-9B66-4AC7EBF28EBD}" type="presParOf" srcId="{C4A19AC2-24BF-48D6-B58A-8F7AA6413561}" destId="{9F273CC7-A413-490A-AEEB-35EE7F1EACB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38B0D-FE04-47E3-AF78-6367F892586A}">
      <dsp:nvSpPr>
        <dsp:cNvPr id="0" name=""/>
        <dsp:cNvSpPr/>
      </dsp:nvSpPr>
      <dsp:spPr>
        <a:xfrm>
          <a:off x="0" y="908839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A2FAA-D54B-4360-A632-30B6BA2D3DAD}">
      <dsp:nvSpPr>
        <dsp:cNvPr id="0" name=""/>
        <dsp:cNvSpPr/>
      </dsp:nvSpPr>
      <dsp:spPr>
        <a:xfrm>
          <a:off x="0" y="1986447"/>
          <a:ext cx="2931210" cy="97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High revenue potential</a:t>
          </a:r>
          <a:r>
            <a:rPr lang="en-GB" sz="2000" kern="1200" dirty="0"/>
            <a:t>, as properties are visible and immovable</a:t>
          </a:r>
          <a:endParaRPr lang="en-US" sz="2000" kern="1200" dirty="0"/>
        </a:p>
      </dsp:txBody>
      <dsp:txXfrm>
        <a:off x="0" y="1986447"/>
        <a:ext cx="2931210" cy="973163"/>
      </dsp:txXfrm>
    </dsp:sp>
    <dsp:sp modelId="{622C98CA-F382-4812-97EF-258AC8555E5B}">
      <dsp:nvSpPr>
        <dsp:cNvPr id="0" name=""/>
        <dsp:cNvSpPr/>
      </dsp:nvSpPr>
      <dsp:spPr>
        <a:xfrm>
          <a:off x="4186130" y="751999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45BDD-7249-42CD-BD36-1B2F108C6D16}">
      <dsp:nvSpPr>
        <dsp:cNvPr id="0" name=""/>
        <dsp:cNvSpPr/>
      </dsp:nvSpPr>
      <dsp:spPr>
        <a:xfrm>
          <a:off x="3046007" y="1979324"/>
          <a:ext cx="3139182" cy="97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Relatively progressive </a:t>
          </a:r>
          <a:r>
            <a:rPr lang="en-GB" sz="2000" kern="1200" dirty="0"/>
            <a:t>tax linked to wealth, as compared to largely regressive local taxes and fees</a:t>
          </a:r>
          <a:endParaRPr lang="en-US" sz="2000" kern="1200" dirty="0"/>
        </a:p>
      </dsp:txBody>
      <dsp:txXfrm>
        <a:off x="3046007" y="1979324"/>
        <a:ext cx="3139182" cy="973163"/>
      </dsp:txXfrm>
    </dsp:sp>
    <dsp:sp modelId="{1D81CEFD-39B8-4D90-A169-15BF8D44DDB1}">
      <dsp:nvSpPr>
        <dsp:cNvPr id="0" name=""/>
        <dsp:cNvSpPr/>
      </dsp:nvSpPr>
      <dsp:spPr>
        <a:xfrm>
          <a:off x="8180612" y="76200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73CC7-A413-490A-AEEB-35EE7F1EACB2}">
      <dsp:nvSpPr>
        <dsp:cNvPr id="0" name=""/>
        <dsp:cNvSpPr/>
      </dsp:nvSpPr>
      <dsp:spPr>
        <a:xfrm>
          <a:off x="7117211" y="1981202"/>
          <a:ext cx="2931768" cy="97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Transparency</a:t>
          </a:r>
          <a:r>
            <a:rPr lang="en-GB" sz="2000" kern="1200" dirty="0"/>
            <a:t> potential through links to observable wealth</a:t>
          </a:r>
          <a:endParaRPr lang="en-US" sz="2000" kern="1200" dirty="0"/>
        </a:p>
      </dsp:txBody>
      <dsp:txXfrm>
        <a:off x="7117211" y="1981202"/>
        <a:ext cx="2931768" cy="97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7BA50-4033-444C-B5E4-8FFBEB036051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C108-3957-4B71-89D3-8D941B9B2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230F-C278-4E6F-BE01-0F10BE9A03DF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37" y="4416311"/>
            <a:ext cx="5486727" cy="41829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275" y="8829648"/>
            <a:ext cx="2971092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FED09-BE96-4397-BB0D-8FC8D24B5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8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336801" y="1828800"/>
            <a:ext cx="7201463" cy="2376264"/>
          </a:xfrm>
          <a:ln w="28575">
            <a:noFill/>
          </a:ln>
        </p:spPr>
        <p:txBody>
          <a:bodyPr anchor="ctr"/>
          <a:lstStyle>
            <a:lvl1pPr algn="ctr">
              <a:buNone/>
              <a:defRPr sz="32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519937" y="4653136"/>
            <a:ext cx="5954184" cy="792088"/>
          </a:xfrm>
          <a:ln w="19050">
            <a:noFill/>
          </a:ln>
        </p:spPr>
        <p:txBody>
          <a:bodyPr anchor="ctr"/>
          <a:lstStyle>
            <a:lvl1pPr algn="r">
              <a:buNone/>
              <a:defRPr sz="22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12192000" cy="764704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noProof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42264"/>
            <a:ext cx="12192000" cy="415736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>
                <a:latin typeface="Arial"/>
                <a:cs typeface="Arial"/>
              </a:rPr>
              <a:t>Ministry of Trade and Industry 2013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838201"/>
            <a:ext cx="11811000" cy="5562599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8556" y="6442264"/>
            <a:ext cx="1103445" cy="415738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66800" y="622280"/>
            <a:ext cx="11125200" cy="0"/>
          </a:xfrm>
          <a:prstGeom prst="line">
            <a:avLst/>
          </a:prstGeom>
          <a:ln w="28575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1143001" y="153044"/>
            <a:ext cx="10161700" cy="469236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2076"/>
            <a:ext cx="12192000" cy="415925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>
                <a:latin typeface="Arial"/>
                <a:cs typeface="Arial"/>
              </a:rPr>
              <a:t>Economic Policy Research Network </a:t>
            </a:r>
            <a:r>
              <a:rPr lang="en-AE" sz="1200" noProof="0" dirty="0">
                <a:latin typeface="Arial"/>
                <a:cs typeface="Arial"/>
              </a:rPr>
              <a:t>–</a:t>
            </a:r>
            <a:r>
              <a:rPr lang="en-GB" sz="1200" noProof="0" dirty="0">
                <a:latin typeface="Arial"/>
                <a:cs typeface="Arial"/>
              </a:rPr>
              <a:t> www.eprnrwanda.org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70"/>
            <a:ext cx="1066799" cy="53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95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11734800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buClr>
                <a:schemeClr val="accent2"/>
              </a:buClr>
              <a:defRPr sz="1800" b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Tx/>
              <a:defRPr sz="1800" b="0">
                <a:solidFill>
                  <a:srgbClr val="29C000"/>
                </a:solidFill>
                <a:latin typeface="Arial"/>
                <a:cs typeface="Arial"/>
              </a:defRPr>
            </a:lvl2pPr>
            <a:lvl3pPr>
              <a:buClrTx/>
              <a:defRPr sz="1600" b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3pPr>
            <a:lvl4pPr>
              <a:buClr>
                <a:schemeClr val="accent1">
                  <a:lumMod val="75000"/>
                </a:schemeClr>
              </a:buClr>
              <a:defRPr sz="1600" b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defRPr>
            </a:lvl4pPr>
            <a:lvl5pPr>
              <a:buClr>
                <a:schemeClr val="accent2"/>
              </a:buClr>
              <a:defRPr sz="16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xfrm>
            <a:off x="11088556" y="6452872"/>
            <a:ext cx="1103445" cy="405131"/>
          </a:xfrm>
        </p:spPr>
        <p:txBody>
          <a:bodyPr anchor="ctr"/>
          <a:lstStyle>
            <a:lvl1pPr algn="ctr">
              <a:defRPr sz="1400">
                <a:solidFill>
                  <a:srgbClr val="29C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532DAD-2E9E-4B68-8B2A-8B3868FF4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633076"/>
            <a:ext cx="11049000" cy="52725"/>
          </a:xfrm>
          <a:prstGeom prst="line">
            <a:avLst/>
          </a:prstGeom>
          <a:ln w="28575">
            <a:gradFill flip="none" rotWithShape="1">
              <a:gsLst>
                <a:gs pos="500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1143000" y="195178"/>
            <a:ext cx="10820400" cy="437898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title style</a:t>
            </a:r>
            <a:endParaRPr lang="en-GB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42076"/>
            <a:ext cx="12192000" cy="415925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>
                <a:latin typeface="Arial"/>
                <a:cs typeface="Arial"/>
              </a:rPr>
              <a:t>Economic Policy Research Network</a:t>
            </a:r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70"/>
            <a:ext cx="1142999" cy="53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52551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03200" y="1219200"/>
            <a:ext cx="11379200" cy="4910138"/>
          </a:xfrm>
          <a:prstGeom prst="roundRect">
            <a:avLst/>
          </a:prstGeom>
          <a:ln w="190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16678"/>
            <a:ext cx="2641600" cy="365125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29C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7532DAD-2E9E-4B68-8B2A-8B3868FF47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9" r:id="rId2"/>
    <p:sldLayoutId id="2147483910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400" b="0" kern="1200">
          <a:ln>
            <a:noFill/>
          </a:ln>
          <a:solidFill>
            <a:schemeClr val="tx1"/>
          </a:solidFill>
          <a:latin typeface="Arial"/>
          <a:ea typeface="MS PMincho" pitchFamily="18" charset="-128"/>
          <a:cs typeface="Arial"/>
        </a:defRPr>
      </a:lvl1pPr>
      <a:lvl2pPr marL="547688" indent="-27305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Lucida Grande"/>
        <a:buChar char="-"/>
        <a:defRPr sz="2400" b="0" kern="1200">
          <a:ln>
            <a:noFill/>
          </a:ln>
          <a:solidFill>
            <a:schemeClr val="accent2"/>
          </a:solidFill>
          <a:latin typeface="Arial"/>
          <a:ea typeface="+mn-ea"/>
          <a:cs typeface="Arial"/>
        </a:defRPr>
      </a:lvl2pPr>
      <a:lvl3pPr marL="822325" indent="-228600" algn="l" rtl="0" eaLnBrk="1" fontAlgn="base" hangingPunct="1">
        <a:spcBef>
          <a:spcPts val="500"/>
        </a:spcBef>
        <a:spcAft>
          <a:spcPct val="0"/>
        </a:spcAft>
        <a:buClr>
          <a:schemeClr val="accent1">
            <a:lumMod val="75000"/>
          </a:schemeClr>
        </a:buClr>
        <a:buSzPct val="76000"/>
        <a:buFont typeface="Wingdings 3" pitchFamily="18" charset="2"/>
        <a:buChar char=""/>
        <a:defRPr sz="2000" b="0" kern="1200">
          <a:ln>
            <a:noFill/>
          </a:ln>
          <a:solidFill>
            <a:schemeClr val="accent1">
              <a:lumMod val="75000"/>
            </a:schemeClr>
          </a:solidFill>
          <a:latin typeface="Arial"/>
          <a:ea typeface="+mn-ea"/>
          <a:cs typeface="Arial"/>
        </a:defRPr>
      </a:lvl3pPr>
      <a:lvl4pPr marL="1096963" indent="-228600" algn="l" rtl="0" eaLnBrk="1" fontAlgn="base" hangingPunct="1">
        <a:spcBef>
          <a:spcPts val="400"/>
        </a:spcBef>
        <a:spcAft>
          <a:spcPct val="0"/>
        </a:spcAft>
        <a:buClr>
          <a:srgbClr val="23A900"/>
        </a:buClr>
        <a:buSzPct val="70000"/>
        <a:buFont typeface="Wingdings" pitchFamily="2" charset="2"/>
        <a:buChar char="§"/>
        <a:defRPr sz="1800" b="0" kern="12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 sz="1600" b="0" kern="1200">
          <a:ln>
            <a:noFill/>
          </a:ln>
          <a:solidFill>
            <a:schemeClr val="accent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90106" y="1295400"/>
            <a:ext cx="9468394" cy="2376264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latin typeface="+mn-lt"/>
              </a:rPr>
              <a:t>Unlocking the Property Tax Potential for Domestic Revenue Mobilization </a:t>
            </a:r>
            <a:endParaRPr lang="en-US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90800" y="3846174"/>
            <a:ext cx="7315200" cy="1817576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1"/>
                </a:solidFill>
              </a:rPr>
              <a:t>Dr. Colette Nyirakamana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</a:rPr>
              <a:t>Research Lead, Local Government Revenue Initiative (LoGRI)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</a:rPr>
              <a:t>Senior Research Associate, University of Toronto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tx1"/>
                </a:solidFill>
              </a:rPr>
              <a:t>EPRN Conference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</a:rPr>
              <a:t>Kigali, June 27, 2024</a:t>
            </a:r>
          </a:p>
          <a:p>
            <a:pPr algn="ctr"/>
            <a:endParaRPr lang="en-IN" alt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651" y="206490"/>
            <a:ext cx="2257697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466703" y="5410200"/>
            <a:ext cx="7315200" cy="457200"/>
          </a:xfrm>
          <a:prstGeom prst="roundRect">
            <a:avLst/>
          </a:prstGeom>
          <a:noFill/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200" b="0" kern="1200" baseline="0">
                <a:ln>
                  <a:noFill/>
                </a:ln>
                <a:solidFill>
                  <a:schemeClr val="accent2"/>
                </a:solidFill>
                <a:latin typeface="Arial"/>
                <a:ea typeface="MS PMincho" pitchFamily="18" charset="-128"/>
                <a:cs typeface="Arial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Lucida Grande"/>
              <a:buChar char="-"/>
              <a:defRPr sz="2400" b="0" kern="1200">
                <a:ln>
                  <a:noFill/>
                </a:ln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6000"/>
              <a:buFont typeface="Wingdings 3" pitchFamily="18" charset="2"/>
              <a:buChar char=""/>
              <a:defRPr sz="2000" b="0" kern="12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23A900"/>
              </a:buClr>
              <a:buSzPct val="70000"/>
              <a:buFont typeface="Wingdings" pitchFamily="2" charset="2"/>
              <a:buChar char="§"/>
              <a:defRPr sz="18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 sz="16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96AE31-3976-8382-8072-273C5200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5" y="89338"/>
            <a:ext cx="4866750" cy="5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037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57069D-1376-9175-BDE0-CABA7F900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29B4B-E40E-BDD7-E30D-F2BB5075CB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DEC60-0885-EC7C-AA13-D8EEAF6D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Transparency for Taxpayers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59F54-56F6-B3FA-3F8C-F418B568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67" y="1232385"/>
            <a:ext cx="9848088" cy="4896104"/>
          </a:xfrm>
          <a:prstGeom prst="rect">
            <a:avLst/>
          </a:prstGeom>
        </p:spPr>
      </p:pic>
      <p:pic>
        <p:nvPicPr>
          <p:cNvPr id="6" name="Picture 5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1683B834-0A94-EE9E-905C-55D18054B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9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904512-9563-A0C2-71FC-B1D6DFC39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087535"/>
            <a:ext cx="10363200" cy="4856066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Automation is critical to improvements, but many systems are complex, very expensive, unsustainable and/or create “lock-in” with providers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is subject to significant risks of corruption and, at minimum, very limited market transparency</a:t>
            </a:r>
          </a:p>
          <a:p>
            <a:pPr lvl="1"/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Adopting simplified and lower-cost systems, putting more emphasis on interoperability, flexibility and sustainable local support, avoiding “lock-in” with providers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4A2C6-D7A1-2C3C-A3E5-D597ADB81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2714DA-9F1F-FFCC-9086-EA11C125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3. Appropriate IT Systems</a:t>
            </a:r>
          </a:p>
        </p:txBody>
      </p:sp>
      <p:pic>
        <p:nvPicPr>
          <p:cNvPr id="5" name="Picture 4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B9796E3C-8461-0D5D-31FA-D26E7332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0A723F-8F99-8EA9-4903-301BD16FE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1577" y="1071479"/>
            <a:ext cx="10439400" cy="5333999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limited public trust leads to low compliance </a:t>
            </a:r>
            <a:r>
              <a:rPr lang="en-US" sz="22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political support for reform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trust reflects (a) lack of transparency and equity and (b) weak reciprocity/accountability, reflected in limited and poorly communicated service delivery</a:t>
            </a:r>
          </a:p>
          <a:p>
            <a:pPr lvl="1"/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outreach to taxpayers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 strategies that provide transparency and evidence of fairness and equity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strong revenue-services linkages, potentially including participatory budgeting or earmarking of funds for visible public services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1B7FC-9C00-2F33-6F91-48ED85C81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C8E28-5637-5A94-C2F7-6F6E43C8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4. Building Trust and Political Support </a:t>
            </a:r>
          </a:p>
        </p:txBody>
      </p:sp>
      <p:pic>
        <p:nvPicPr>
          <p:cNvPr id="5" name="Picture 4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FC92D590-B9BB-B5F5-A5E5-09C9F3494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E540C-6BC2-9E2F-AC27-C36467255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534FEF-17AB-EC77-B271-625FF7DA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Reform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C00000"/>
                </a:solidFill>
              </a:rPr>
              <a:t>Experience in Freetown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9DCEA3-0C69-E501-9F1A-8B12FFB647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884938"/>
            <a:ext cx="10440251" cy="5368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Doubled assessed properties, fully mapped and automated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Five-fold increase in revenue potential, driven by large increases in assessment for previously undervalued high-value properties</a:t>
            </a: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revenue tripled in the first full year of implementation, with compliance highest among higher-value properties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 in responding to political resistance by building popular and political support through transparency, participatory budgeting, clear evidence of impact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444E3FC-B2F8-490A-EC53-9DB6187BD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41572"/>
              </p:ext>
            </p:extLst>
          </p:nvPr>
        </p:nvGraphicFramePr>
        <p:xfrm>
          <a:off x="2286000" y="2438400"/>
          <a:ext cx="6576611" cy="163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61400" imgH="2451100" progId="Excel.Sheet.12">
                  <p:embed/>
                </p:oleObj>
              </mc:Choice>
              <mc:Fallback>
                <p:oleObj name="Worksheet" r:id="rId2" imgW="8661400" imgH="2451100" progId="Excel.Sheet.12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DF050546-F998-9043-4A15-A7A0A2CE7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38400"/>
                        <a:ext cx="6576611" cy="1639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7FA719E4-EB61-4B89-AF32-0138585B7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9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CE4FD-D982-4DFC-2415-0F0F41BBA0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76300"/>
            <a:ext cx="10820400" cy="51435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latin typeface="+mn-lt"/>
              </a:rPr>
              <a:t>The approach presented is not a one-size-fits-all  but a template for thinking about the best strategies for reform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dirty="0">
                <a:latin typeface="+mn-lt"/>
              </a:rPr>
              <a:t>Local strategies should reflect</a:t>
            </a:r>
          </a:p>
          <a:p>
            <a:pPr marL="1257300" lvl="1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Legal institutional constraints and settings</a:t>
            </a:r>
          </a:p>
          <a:p>
            <a:pPr marL="1257300" lvl="1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Technical capacity and resources</a:t>
            </a:r>
          </a:p>
          <a:p>
            <a:pPr marL="1257300" lvl="1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Administrative organization </a:t>
            </a:r>
          </a:p>
          <a:p>
            <a:pPr marL="1257300" lvl="1" indent="-571500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Political dynamics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D226B-2E77-B12F-83F2-EBE208ED2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3D9DB2-7736-E6C2-8335-BE2E79CF5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Conclusion </a:t>
            </a:r>
          </a:p>
        </p:txBody>
      </p:sp>
      <p:pic>
        <p:nvPicPr>
          <p:cNvPr id="5" name="Picture 4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4EA7C45E-C5D3-788A-3EFC-CB0A3BD07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76600" y="1219200"/>
            <a:ext cx="5401097" cy="2376264"/>
          </a:xfrm>
        </p:spPr>
        <p:txBody>
          <a:bodyPr/>
          <a:lstStyle/>
          <a:p>
            <a:pPr algn="ctr"/>
            <a:r>
              <a:rPr lang="en-US" sz="6000" i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88319-1F10-A27D-C852-8849E94ACA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Thank you</a:t>
            </a:r>
          </a:p>
          <a:p>
            <a:r>
              <a:rPr lang="en-US" dirty="0" err="1">
                <a:solidFill>
                  <a:srgbClr val="C00000"/>
                </a:solidFill>
              </a:rPr>
              <a:t>Murakoze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84004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3000" y="1149002"/>
            <a:ext cx="9817100" cy="4946998"/>
          </a:xfrm>
        </p:spPr>
        <p:txBody>
          <a:bodyPr/>
          <a:lstStyle/>
          <a:p>
            <a:pPr marL="45720" indent="0" algn="ctr">
              <a:buNone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Property taxes should be a popular, progressive and easy to collect tax.  </a:t>
            </a:r>
          </a:p>
          <a:p>
            <a:pPr marL="388620" indent="-342900" algn="just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8915400" cy="720080"/>
          </a:xfrm>
        </p:spPr>
        <p:txBody>
          <a:bodyPr/>
          <a:lstStyle/>
          <a:p>
            <a:pPr lvl="0"/>
            <a:r>
              <a:rPr lang="en-GB" sz="3000" dirty="0">
                <a:solidFill>
                  <a:srgbClr val="C00000"/>
                </a:solidFill>
              </a:rPr>
              <a:t>Potential for Equitable Revenue Raising</a:t>
            </a:r>
            <a:endParaRPr lang="en-US" sz="3000" dirty="0">
              <a:solidFill>
                <a:srgbClr val="C00000"/>
              </a:solidFill>
            </a:endParaRP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1B2B298E-AED2-6D07-08FD-3197ADFA6D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712667"/>
              </p:ext>
            </p:extLst>
          </p:nvPr>
        </p:nvGraphicFramePr>
        <p:xfrm>
          <a:off x="1039586" y="1981201"/>
          <a:ext cx="10619014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B63E5364-EBC0-A4AF-F3E6-49C84A61E9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A1A09C-E2CA-6658-19F2-CCB1E6BF5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1" y="1378226"/>
            <a:ext cx="6095999" cy="4260574"/>
          </a:xfrm>
        </p:spPr>
        <p:txBody>
          <a:bodyPr/>
          <a:lstStyle/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Most underperforming major tax type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Frequently highly regressive and unfair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Limited links to service delivery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Weak accountability</a:t>
            </a:r>
          </a:p>
          <a:p>
            <a:pPr defTabSz="457200">
              <a:buClr>
                <a:schemeClr val="accent1"/>
              </a:buClr>
              <a:buSzPct val="80000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457200"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Various reform barriers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A39FC-104B-A1C3-E06B-178EC6E1E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52D976-68CE-D37B-0A8A-D9B65A5F1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solidFill>
                  <a:srgbClr val="C00000"/>
                </a:solidFill>
              </a:rPr>
              <a:t>Divergence</a:t>
            </a:r>
            <a:r>
              <a:rPr lang="en-GB" sz="3000" b="1" dirty="0"/>
              <a:t> </a:t>
            </a:r>
            <a:r>
              <a:rPr lang="en-GB" sz="3000" dirty="0">
                <a:solidFill>
                  <a:srgbClr val="C00000"/>
                </a:solidFill>
              </a:rPr>
              <a:t>Between Potential and Practice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7711E-409A-2E6B-918D-5218B5C1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800485"/>
            <a:ext cx="2849926" cy="2279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620220-2EFC-0F3F-6EC8-443C0E2C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917" y="3826616"/>
            <a:ext cx="2552700" cy="2628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B3398F-7EC3-4A0A-4815-243C86CD34CB}"/>
              </a:ext>
            </a:extLst>
          </p:cNvPr>
          <p:cNvSpPr txBox="1"/>
          <p:nvPr/>
        </p:nvSpPr>
        <p:spPr>
          <a:xfrm>
            <a:off x="9906000" y="3200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vs</a:t>
            </a:r>
          </a:p>
        </p:txBody>
      </p:sp>
      <p:pic>
        <p:nvPicPr>
          <p:cNvPr id="8" name="Picture 7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49695906-D6AC-0457-2594-51EE15E17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9101" y="1143000"/>
            <a:ext cx="10515600" cy="4953000"/>
          </a:xfrm>
        </p:spPr>
        <p:txBody>
          <a:bodyPr/>
          <a:lstStyle/>
          <a:p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incomplete property records: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Many systems aim to legally register properties before they can be taxed, but this process is time-consuming, costly, incomplete, and difficult to update
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Inefficient property valuation systems: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Most countries rely on either (a) expert valuation, which is costly and non-transparent, (b) zonal systems that lack progressivity or (c) incomplete and unverified self-reporting systems.
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Lack of automation: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Many systems are still manual, making data management very difficult and limiting opportunities for control and transparency.
</a:t>
            </a:r>
            <a:r>
              <a:rPr lang="en-CA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Ineffective cooperation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between government agencies, compromising administrative efficiency
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links between revenue collected and service delivery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, limiting public trust and tax compliance
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Political resistance to reforms, from </a:t>
            </a:r>
            <a:r>
              <a:rPr lang="en-CA" sz="2000" dirty="0">
                <a:latin typeface="Calibri" panose="020F0502020204030204" pitchFamily="34" charset="0"/>
                <a:cs typeface="Calibri" panose="020F0502020204030204" pitchFamily="34" charset="0"/>
              </a:rPr>
              <a:t>administrators, top taxpayers and central governments, which limits reform and effective enforcement of tax obligations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Distinctive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C00000"/>
                </a:solidFill>
              </a:rPr>
              <a:t>Features of Low-Income Countries</a:t>
            </a:r>
          </a:p>
        </p:txBody>
      </p:sp>
      <p:pic>
        <p:nvPicPr>
          <p:cNvPr id="5" name="Picture 4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7843D6D3-5EEC-5FE7-B9A7-4DD0DC436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1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FEFD17-EB61-D545-764E-585A7C822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556" y="1676400"/>
            <a:ext cx="10287000" cy="320039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>
                <a:solidFill>
                  <a:srgbClr val="0070C0"/>
                </a:solidFill>
                <a:latin typeface="+mn-lt"/>
                <a:ea typeface="+mj-ea"/>
              </a:rPr>
              <a:t>Is the push for capacity development and technology an adequate strategy for reform?</a:t>
            </a:r>
            <a:br>
              <a:rPr lang="en-US" sz="3200" b="1" dirty="0">
                <a:solidFill>
                  <a:srgbClr val="0070C0"/>
                </a:solidFill>
                <a:latin typeface="+mn-lt"/>
                <a:ea typeface="+mj-ea"/>
              </a:rPr>
            </a:br>
            <a:r>
              <a:rPr lang="en-US" sz="3200" b="1" dirty="0">
                <a:latin typeface="+mn-lt"/>
                <a:ea typeface="+mj-ea"/>
              </a:rPr>
              <a:t>OR</a:t>
            </a:r>
            <a:br>
              <a:rPr lang="en-US" sz="3200" b="1" dirty="0">
                <a:solidFill>
                  <a:srgbClr val="0070C0"/>
                </a:solidFill>
                <a:latin typeface="+mn-lt"/>
                <a:ea typeface="+mj-ea"/>
              </a:rPr>
            </a:br>
            <a:r>
              <a:rPr lang="en-US" sz="3200" b="1" dirty="0">
                <a:solidFill>
                  <a:srgbClr val="0070C0"/>
                </a:solidFill>
                <a:latin typeface="+mn-lt"/>
                <a:ea typeface="+mj-ea"/>
              </a:rPr>
              <a:t>Can reform strategies be simplified and better aligned to existing capacity, institutional and political constraints?</a:t>
            </a:r>
            <a:br>
              <a:rPr lang="en-US" sz="3200" b="1" dirty="0">
                <a:solidFill>
                  <a:srgbClr val="0070C0"/>
                </a:solidFill>
                <a:latin typeface="+mn-lt"/>
                <a:ea typeface="+mj-ea"/>
              </a:rPr>
            </a:br>
            <a:endParaRPr lang="en-US" sz="3200" b="1" dirty="0">
              <a:solidFill>
                <a:srgbClr val="0070C0"/>
              </a:solidFill>
              <a:latin typeface="+mn-lt"/>
              <a:ea typeface="+mj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A99307-43AC-94C5-339B-3FFB12879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5" name="Picture 4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BED8B2AB-C7BA-3701-DCD7-7E3D39C2A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4D8025-FA2F-DB66-9C9F-8C09EA9DC3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955865"/>
            <a:ext cx="10618902" cy="5486399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systems rely on central government registration of land and land ownership prior to property taxation.  Such registration is contentious, costly and slow – creating a barrier to property taxation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addressing systems are often complex and incomplete, leading to gaps in registration and undermining delivery and enforcement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Allow properties to be registered for tax purposes </a:t>
            </a:r>
            <a:r>
              <a:rPr lang="en-US" sz="2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separate from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cadaster processes – and use data to support land registration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satellite data to identify and map properties and support simple addressing.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0E463-2BE5-EE13-5840-D46B4B6FC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A2DADE-15E4-08AD-DEA9-C163CC0B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1. Simplified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C00000"/>
                </a:solidFill>
              </a:rPr>
              <a:t>Property Identification</a:t>
            </a:r>
          </a:p>
        </p:txBody>
      </p:sp>
      <p:pic>
        <p:nvPicPr>
          <p:cNvPr id="5" name="Picture 4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71862A10-E24E-C7BF-C46C-FC1DFD267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0BC75-0AFF-B23E-A331-14C812568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A48273-9253-1F18-0C03-9D6CF126E4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1719A0-726E-6BBF-AD2C-969B9A01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Mapping Freetown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30E9F-251C-9BBD-AF36-BC47D4DD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1296"/>
            <a:ext cx="6019800" cy="341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73919-07A5-129A-0931-63BCE863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03996"/>
            <a:ext cx="5880100" cy="3403600"/>
          </a:xfrm>
          <a:prstGeom prst="rect">
            <a:avLst/>
          </a:prstGeom>
        </p:spPr>
      </p:pic>
      <p:pic>
        <p:nvPicPr>
          <p:cNvPr id="7" name="Picture 6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C1424B0C-D7AE-3C37-CFA6-6F7914440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8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428B4-1E3F-3A86-D980-1CEB9C9E01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678" y="1340221"/>
            <a:ext cx="10896600" cy="4953000"/>
          </a:xfrm>
        </p:spPr>
        <p:txBody>
          <a:bodyPr/>
          <a:lstStyle/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valuation is slow, expensive and subjective – and so often out of date, incomplete and prone to collusion and corruption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Area based systems are highly regressive, undermining revenue, equity and trust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valuation models – often called “points-based” 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simple models for translating easily observable property characteristics into taxable values.   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costs, increased speed, very transparent.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3E266-8B2B-01ED-9CD1-0D032E8BC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E38B1F-8C5E-2D95-EFDC-46FACC64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615"/>
            <a:ext cx="10161700" cy="469236"/>
          </a:xfrm>
        </p:spPr>
        <p:txBody>
          <a:bodyPr/>
          <a:lstStyle/>
          <a:p>
            <a:r>
              <a:rPr lang="en-US" sz="3000" dirty="0">
                <a:solidFill>
                  <a:srgbClr val="C00000"/>
                </a:solidFill>
              </a:rPr>
              <a:t>2. Simplified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C00000"/>
                </a:solidFill>
              </a:rPr>
              <a:t>Property Valuation</a:t>
            </a:r>
          </a:p>
        </p:txBody>
      </p:sp>
      <p:pic>
        <p:nvPicPr>
          <p:cNvPr id="7" name="Picture 6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AAFB8511-25C3-9CCA-BE60-F26C86F47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2F6BA7-2619-E914-6897-FBFEC9D293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4B21A-8936-A6F1-5E15-359D2E8CE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D6DD2C-EA84-4AAF-B698-2FF22BD6154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22FD9-10A8-0169-B25C-9E16E515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52" y="1224675"/>
            <a:ext cx="9540240" cy="5071264"/>
          </a:xfrm>
          <a:prstGeom prst="rect">
            <a:avLst/>
          </a:prstGeom>
        </p:spPr>
      </p:pic>
      <p:pic>
        <p:nvPicPr>
          <p:cNvPr id="6" name="Picture 5" descr="A logo for a government venue initiative&#10;&#10;Description automatically generated">
            <a:extLst>
              <a:ext uri="{FF2B5EF4-FFF2-40B4-BE49-F238E27FC236}">
                <a16:creationId xmlns:a16="http://schemas.microsoft.com/office/drawing/2014/main" id="{B65358FD-D54F-8363-73F2-39217695F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00" y="0"/>
            <a:ext cx="1231900" cy="7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69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INICOM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txDef>
      <a:spPr>
        <a:solidFill>
          <a:srgbClr val="FFCCFF"/>
        </a:solidFill>
      </a:spPr>
      <a:bodyPr wrap="square" rtlCol="0">
        <a:spAutoFit/>
      </a:bodyPr>
      <a:lstStyle>
        <a:defPPr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753</Words>
  <Application>Microsoft Macintosh PowerPoint</Application>
  <PresentationFormat>Widescreen</PresentationFormat>
  <Paragraphs>93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Lucida Grande</vt:lpstr>
      <vt:lpstr>Trebuchet MS</vt:lpstr>
      <vt:lpstr>Wingdings</vt:lpstr>
      <vt:lpstr>Wingdings 3</vt:lpstr>
      <vt:lpstr>Default Theme</vt:lpstr>
      <vt:lpstr>Worksheet</vt:lpstr>
      <vt:lpstr>PowerPoint Presentation</vt:lpstr>
      <vt:lpstr>Potential for Equitable Revenue Raising</vt:lpstr>
      <vt:lpstr>Divergence Between Potential and Practice</vt:lpstr>
      <vt:lpstr>Distinctive Features of Low-Income Countries</vt:lpstr>
      <vt:lpstr>PowerPoint Presentation</vt:lpstr>
      <vt:lpstr>1. Simplified Property Identification</vt:lpstr>
      <vt:lpstr>Mapping Freetown </vt:lpstr>
      <vt:lpstr>2. Simplified Property Valuation</vt:lpstr>
      <vt:lpstr>PowerPoint Presentation</vt:lpstr>
      <vt:lpstr>Transparency for Taxpayers </vt:lpstr>
      <vt:lpstr>3. Appropriate IT Systems</vt:lpstr>
      <vt:lpstr>4. Building Trust and Political Support </vt:lpstr>
      <vt:lpstr>Reform Experience in Freetown</vt:lpstr>
      <vt:lpstr>Conclusion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Louis</dc:creator>
  <cp:lastModifiedBy>Microsoft Office User</cp:lastModifiedBy>
  <cp:revision>169</cp:revision>
  <cp:lastPrinted>2013-05-17T08:49:18Z</cp:lastPrinted>
  <dcterms:created xsi:type="dcterms:W3CDTF">2012-08-21T12:53:26Z</dcterms:created>
  <dcterms:modified xsi:type="dcterms:W3CDTF">2024-06-27T10:57:09Z</dcterms:modified>
</cp:coreProperties>
</file>