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081" r:id="rId1"/>
  </p:sldMasterIdLst>
  <p:notesMasterIdLst>
    <p:notesMasterId r:id="rId14"/>
  </p:notesMasterIdLst>
  <p:sldIdLst>
    <p:sldId id="405" r:id="rId2"/>
    <p:sldId id="448" r:id="rId3"/>
    <p:sldId id="452" r:id="rId4"/>
    <p:sldId id="453" r:id="rId5"/>
    <p:sldId id="431" r:id="rId6"/>
    <p:sldId id="455" r:id="rId7"/>
    <p:sldId id="454" r:id="rId8"/>
    <p:sldId id="457" r:id="rId9"/>
    <p:sldId id="456" r:id="rId10"/>
    <p:sldId id="433" r:id="rId11"/>
    <p:sldId id="458" r:id="rId12"/>
    <p:sldId id="460" r:id="rId13"/>
  </p:sldIdLst>
  <p:sldSz cx="12188825" cy="6858000"/>
  <p:notesSz cx="6858000" cy="9144000"/>
  <p:defaultTextStyle>
    <a:defPPr>
      <a:defRPr lang="en-US"/>
    </a:defPPr>
    <a:lvl1pPr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608013" indent="-1508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217613" indent="-3032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827213" indent="-4556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436813" indent="-6080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6" autoAdjust="0"/>
    <p:restoredTop sz="95000" autoAdjust="0"/>
  </p:normalViewPr>
  <p:slideViewPr>
    <p:cSldViewPr>
      <p:cViewPr varScale="1">
        <p:scale>
          <a:sx n="109" d="100"/>
          <a:sy n="109" d="100"/>
        </p:scale>
        <p:origin x="390" y="114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5B2BA16-F7FE-9DE5-B09F-7EF4D4C847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21898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F4A9D5-C578-B95A-781D-08B7F8D707D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21898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4F8BF0-DA79-BE40-9D2C-E4493CA6B516}" type="datetimeFigureOut">
              <a:rPr lang="en-US"/>
              <a:pPr>
                <a:defRPr/>
              </a:pPr>
              <a:t>3/8/2023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A40ED0B-F599-2307-C4DB-A465FBBEEF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53DA3D6-CF8B-1ABC-3DBD-A9181DC767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B19645-3083-BEA6-2909-16F82B01E2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21898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3A0D8-FB2C-3401-BC7B-28EF855B1F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F9C854F-0813-A340-8D9B-96B91BD1A9F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0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6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72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68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C854F-0813-A340-8D9B-96B91BD1A9FB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06914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C854F-0813-A340-8D9B-96B91BD1A9FB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5597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C854F-0813-A340-8D9B-96B91BD1A9FB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22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C854F-0813-A340-8D9B-96B91BD1A9FB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4434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C854F-0813-A340-8D9B-96B91BD1A9F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376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C854F-0813-A340-8D9B-96B91BD1A9FB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2352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C854F-0813-A340-8D9B-96B91BD1A9FB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6047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C854F-0813-A340-8D9B-96B91BD1A9FB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651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C854F-0813-A340-8D9B-96B91BD1A9F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72115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C854F-0813-A340-8D9B-96B91BD1A9F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94666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C854F-0813-A340-8D9B-96B91BD1A9FB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6927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E3E5A-CD0B-4533-8B4F-E8BBA2C75FCF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9BD7-E328-8647-B97A-36A40530785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3063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AF9C1A-A3D8-427D-A795-2FB5D6753A19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FC27-1D29-8940-AAE3-F7C6ACB723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296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E91229-2556-401B-BE20-C14DE7F53C8C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A0122-65A3-1B46-9BA7-1C7E232A292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1698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Servic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573016"/>
            <a:ext cx="12188825" cy="3284984"/>
          </a:xfrm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IN" noProof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441" y="4504429"/>
            <a:ext cx="10969943" cy="711081"/>
          </a:xfrm>
        </p:spPr>
        <p:txBody>
          <a:bodyPr>
            <a:noAutofit/>
          </a:bodyPr>
          <a:lstStyle>
            <a:lvl1pPr algn="ctr">
              <a:defRPr sz="3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3488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Servic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88825" cy="3284984"/>
          </a:xfrm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IN" noProof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441" y="915141"/>
            <a:ext cx="10969943" cy="711081"/>
          </a:xfrm>
        </p:spPr>
        <p:txBody>
          <a:bodyPr>
            <a:noAutofit/>
          </a:bodyPr>
          <a:lstStyle>
            <a:lvl1pPr algn="ctr">
              <a:defRPr sz="3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23725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Servic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E3BF72-4204-E16D-8C1F-8982E023E392}"/>
              </a:ext>
            </a:extLst>
          </p:cNvPr>
          <p:cNvSpPr/>
          <p:nvPr userDrawn="1"/>
        </p:nvSpPr>
        <p:spPr>
          <a:xfrm>
            <a:off x="3502025" y="0"/>
            <a:ext cx="3024188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898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502123" cy="6858000"/>
          </a:xfrm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IN" noProof="0"/>
          </a:p>
        </p:txBody>
      </p:sp>
    </p:spTree>
    <p:extLst>
      <p:ext uri="{BB962C8B-B14F-4D97-AF65-F5344CB8AC3E}">
        <p14:creationId xmlns:p14="http://schemas.microsoft.com/office/powerpoint/2010/main" val="757470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d im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6">
            <a:extLst>
              <a:ext uri="{FF2B5EF4-FFF2-40B4-BE49-F238E27FC236}">
                <a16:creationId xmlns:a16="http://schemas.microsoft.com/office/drawing/2014/main" id="{FAEBA4CA-AF89-D023-A5A9-A7A2D7B67D0F}"/>
              </a:ext>
            </a:extLst>
          </p:cNvPr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0297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Picture Placeholder 22"/>
          <p:cNvSpPr>
            <a:spLocks noGrp="1"/>
          </p:cNvSpPr>
          <p:nvPr>
            <p:ph type="pic" sz="quarter" idx="10"/>
          </p:nvPr>
        </p:nvSpPr>
        <p:spPr>
          <a:xfrm>
            <a:off x="6195" y="0"/>
            <a:ext cx="9017957" cy="6858000"/>
          </a:xfrm>
          <a:custGeom>
            <a:avLst/>
            <a:gdLst>
              <a:gd name="connsiteX0" fmla="*/ 8284616 w 9005432"/>
              <a:gd name="connsiteY0" fmla="*/ 3647432 h 6848475"/>
              <a:gd name="connsiteX1" fmla="*/ 8673190 w 9005432"/>
              <a:gd name="connsiteY1" fmla="*/ 3740837 h 6848475"/>
              <a:gd name="connsiteX2" fmla="*/ 8910265 w 9005432"/>
              <a:gd name="connsiteY2" fmla="*/ 4668013 h 6848475"/>
              <a:gd name="connsiteX3" fmla="*/ 7628782 w 9005432"/>
              <a:gd name="connsiteY3" fmla="*/ 6848475 h 6848475"/>
              <a:gd name="connsiteX4" fmla="*/ 6052559 w 9005432"/>
              <a:gd name="connsiteY4" fmla="*/ 6848475 h 6848475"/>
              <a:gd name="connsiteX5" fmla="*/ 7744116 w 9005432"/>
              <a:gd name="connsiteY5" fmla="*/ 3983821 h 6848475"/>
              <a:gd name="connsiteX6" fmla="*/ 8284616 w 9005432"/>
              <a:gd name="connsiteY6" fmla="*/ 3647432 h 6848475"/>
              <a:gd name="connsiteX7" fmla="*/ 5896963 w 9005432"/>
              <a:gd name="connsiteY7" fmla="*/ 2674133 h 6848475"/>
              <a:gd name="connsiteX8" fmla="*/ 6180755 w 9005432"/>
              <a:gd name="connsiteY8" fmla="*/ 2743702 h 6848475"/>
              <a:gd name="connsiteX9" fmla="*/ 6353663 w 9005432"/>
              <a:gd name="connsiteY9" fmla="*/ 3421437 h 6848475"/>
              <a:gd name="connsiteX10" fmla="*/ 4336394 w 9005432"/>
              <a:gd name="connsiteY10" fmla="*/ 6848475 h 6848475"/>
              <a:gd name="connsiteX11" fmla="*/ 3183668 w 9005432"/>
              <a:gd name="connsiteY11" fmla="*/ 6848475 h 6848475"/>
              <a:gd name="connsiteX12" fmla="*/ 5495523 w 9005432"/>
              <a:gd name="connsiteY12" fmla="*/ 2916333 h 6848475"/>
              <a:gd name="connsiteX13" fmla="*/ 5896963 w 9005432"/>
              <a:gd name="connsiteY13" fmla="*/ 2674133 h 6848475"/>
              <a:gd name="connsiteX14" fmla="*/ 7304577 w 9005432"/>
              <a:gd name="connsiteY14" fmla="*/ 2509015 h 6848475"/>
              <a:gd name="connsiteX15" fmla="*/ 7693067 w 9005432"/>
              <a:gd name="connsiteY15" fmla="*/ 2602425 h 6848475"/>
              <a:gd name="connsiteX16" fmla="*/ 7930089 w 9005432"/>
              <a:gd name="connsiteY16" fmla="*/ 3529650 h 6848475"/>
              <a:gd name="connsiteX17" fmla="*/ 5976256 w 9005432"/>
              <a:gd name="connsiteY17" fmla="*/ 6848475 h 6848475"/>
              <a:gd name="connsiteX18" fmla="*/ 4400378 w 9005432"/>
              <a:gd name="connsiteY18" fmla="*/ 6848475 h 6848475"/>
              <a:gd name="connsiteX19" fmla="*/ 6764195 w 9005432"/>
              <a:gd name="connsiteY19" fmla="*/ 2845422 h 6848475"/>
              <a:gd name="connsiteX20" fmla="*/ 7304577 w 9005432"/>
              <a:gd name="connsiteY20" fmla="*/ 2509015 h 6848475"/>
              <a:gd name="connsiteX21" fmla="*/ 5245422 w 9005432"/>
              <a:gd name="connsiteY21" fmla="*/ 1467913 h 6848475"/>
              <a:gd name="connsiteX22" fmla="*/ 5566647 w 9005432"/>
              <a:gd name="connsiteY22" fmla="*/ 1541419 h 6848475"/>
              <a:gd name="connsiteX23" fmla="*/ 5765210 w 9005432"/>
              <a:gd name="connsiteY23" fmla="*/ 2315098 h 6848475"/>
              <a:gd name="connsiteX24" fmla="*/ 3094222 w 9005432"/>
              <a:gd name="connsiteY24" fmla="*/ 6848475 h 6848475"/>
              <a:gd name="connsiteX25" fmla="*/ 1787551 w 9005432"/>
              <a:gd name="connsiteY25" fmla="*/ 6848475 h 6848475"/>
              <a:gd name="connsiteX26" fmla="*/ 4791612 w 9005432"/>
              <a:gd name="connsiteY26" fmla="*/ 1746029 h 6848475"/>
              <a:gd name="connsiteX27" fmla="*/ 5245422 w 9005432"/>
              <a:gd name="connsiteY27" fmla="*/ 1467913 h 6848475"/>
              <a:gd name="connsiteX28" fmla="*/ 3715660 w 9005432"/>
              <a:gd name="connsiteY28" fmla="*/ 0 h 6848475"/>
              <a:gd name="connsiteX29" fmla="*/ 5317238 w 9005432"/>
              <a:gd name="connsiteY29" fmla="*/ 0 h 6848475"/>
              <a:gd name="connsiteX30" fmla="*/ 5265988 w 9005432"/>
              <a:gd name="connsiteY30" fmla="*/ 780125 h 6848475"/>
              <a:gd name="connsiteX31" fmla="*/ 1691266 w 9005432"/>
              <a:gd name="connsiteY31" fmla="*/ 6848475 h 6848475"/>
              <a:gd name="connsiteX32" fmla="*/ 0 w 9005432"/>
              <a:gd name="connsiteY32" fmla="*/ 6848475 h 6848475"/>
              <a:gd name="connsiteX33" fmla="*/ 0 w 9005432"/>
              <a:gd name="connsiteY33" fmla="*/ 6304945 h 6848475"/>
              <a:gd name="connsiteX34" fmla="*/ 3715660 w 9005432"/>
              <a:gd name="connsiteY34" fmla="*/ 0 h 6848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005432" h="6848475">
                <a:moveTo>
                  <a:pt x="8284616" y="3647432"/>
                </a:moveTo>
                <a:cubicBezTo>
                  <a:pt x="8415492" y="3639227"/>
                  <a:pt x="8550648" y="3668901"/>
                  <a:pt x="8673190" y="3740837"/>
                </a:cubicBezTo>
                <a:cubicBezTo>
                  <a:pt x="8993561" y="3932666"/>
                  <a:pt x="9102487" y="4341903"/>
                  <a:pt x="8910265" y="4668013"/>
                </a:cubicBezTo>
                <a:cubicBezTo>
                  <a:pt x="8910265" y="4668013"/>
                  <a:pt x="8910265" y="4668013"/>
                  <a:pt x="7628782" y="6848475"/>
                </a:cubicBezTo>
                <a:cubicBezTo>
                  <a:pt x="7628782" y="6848475"/>
                  <a:pt x="7628782" y="6848475"/>
                  <a:pt x="6052559" y="6848475"/>
                </a:cubicBezTo>
                <a:cubicBezTo>
                  <a:pt x="6052559" y="6848475"/>
                  <a:pt x="6052559" y="6848475"/>
                  <a:pt x="7744116" y="3983821"/>
                </a:cubicBezTo>
                <a:cubicBezTo>
                  <a:pt x="7860250" y="3780002"/>
                  <a:pt x="8066489" y="3661108"/>
                  <a:pt x="8284616" y="3647432"/>
                </a:cubicBezTo>
                <a:close/>
                <a:moveTo>
                  <a:pt x="5896963" y="2674133"/>
                </a:moveTo>
                <a:cubicBezTo>
                  <a:pt x="5993136" y="2668776"/>
                  <a:pt x="6091899" y="2690954"/>
                  <a:pt x="6180755" y="2743702"/>
                </a:cubicBezTo>
                <a:cubicBezTo>
                  <a:pt x="6411300" y="2877970"/>
                  <a:pt x="6494552" y="3184869"/>
                  <a:pt x="6353663" y="3421437"/>
                </a:cubicBezTo>
                <a:cubicBezTo>
                  <a:pt x="6353663" y="3421437"/>
                  <a:pt x="6353663" y="3421437"/>
                  <a:pt x="4336394" y="6848475"/>
                </a:cubicBezTo>
                <a:cubicBezTo>
                  <a:pt x="4336394" y="6848475"/>
                  <a:pt x="4336394" y="6848475"/>
                  <a:pt x="3183668" y="6848475"/>
                </a:cubicBezTo>
                <a:cubicBezTo>
                  <a:pt x="3183668" y="6848475"/>
                  <a:pt x="3183668" y="6848475"/>
                  <a:pt x="5495523" y="2916333"/>
                </a:cubicBezTo>
                <a:cubicBezTo>
                  <a:pt x="5583579" y="2768478"/>
                  <a:pt x="5736675" y="2683062"/>
                  <a:pt x="5896963" y="2674133"/>
                </a:cubicBezTo>
                <a:close/>
                <a:moveTo>
                  <a:pt x="7304577" y="2509015"/>
                </a:moveTo>
                <a:cubicBezTo>
                  <a:pt x="7435425" y="2500810"/>
                  <a:pt x="7570552" y="2530485"/>
                  <a:pt x="7693067" y="2602425"/>
                </a:cubicBezTo>
                <a:cubicBezTo>
                  <a:pt x="8013367" y="2794264"/>
                  <a:pt x="8122269" y="3203522"/>
                  <a:pt x="7930089" y="3529650"/>
                </a:cubicBezTo>
                <a:cubicBezTo>
                  <a:pt x="7930089" y="3529650"/>
                  <a:pt x="7930089" y="3529650"/>
                  <a:pt x="5976256" y="6848475"/>
                </a:cubicBezTo>
                <a:cubicBezTo>
                  <a:pt x="5976256" y="6848475"/>
                  <a:pt x="5976256" y="6848475"/>
                  <a:pt x="4400378" y="6848475"/>
                </a:cubicBezTo>
                <a:cubicBezTo>
                  <a:pt x="4400378" y="6848475"/>
                  <a:pt x="4400378" y="6848475"/>
                  <a:pt x="6764195" y="2845422"/>
                </a:cubicBezTo>
                <a:cubicBezTo>
                  <a:pt x="6880304" y="2641592"/>
                  <a:pt x="7086498" y="2522691"/>
                  <a:pt x="7304577" y="2509015"/>
                </a:cubicBezTo>
                <a:close/>
                <a:moveTo>
                  <a:pt x="5245422" y="1467913"/>
                </a:moveTo>
                <a:cubicBezTo>
                  <a:pt x="5354073" y="1460495"/>
                  <a:pt x="5465765" y="1483873"/>
                  <a:pt x="5566647" y="1541419"/>
                </a:cubicBezTo>
                <a:cubicBezTo>
                  <a:pt x="5835668" y="1701270"/>
                  <a:pt x="5925341" y="2046549"/>
                  <a:pt x="5765210" y="2315098"/>
                </a:cubicBezTo>
                <a:cubicBezTo>
                  <a:pt x="5765210" y="2315098"/>
                  <a:pt x="5765210" y="2315098"/>
                  <a:pt x="3094222" y="6848475"/>
                </a:cubicBezTo>
                <a:cubicBezTo>
                  <a:pt x="3094222" y="6848475"/>
                  <a:pt x="3094222" y="6848475"/>
                  <a:pt x="1787551" y="6848475"/>
                </a:cubicBezTo>
                <a:cubicBezTo>
                  <a:pt x="1787551" y="6848475"/>
                  <a:pt x="1787551" y="6848475"/>
                  <a:pt x="4791612" y="1746029"/>
                </a:cubicBezTo>
                <a:cubicBezTo>
                  <a:pt x="4891694" y="1578185"/>
                  <a:pt x="5064336" y="1480276"/>
                  <a:pt x="5245422" y="1467913"/>
                </a:cubicBezTo>
                <a:close/>
                <a:moveTo>
                  <a:pt x="3715660" y="0"/>
                </a:moveTo>
                <a:cubicBezTo>
                  <a:pt x="3715660" y="0"/>
                  <a:pt x="3715660" y="0"/>
                  <a:pt x="5317238" y="0"/>
                </a:cubicBezTo>
                <a:cubicBezTo>
                  <a:pt x="5419739" y="242990"/>
                  <a:pt x="5413333" y="530741"/>
                  <a:pt x="5265988" y="780125"/>
                </a:cubicBezTo>
                <a:cubicBezTo>
                  <a:pt x="5265988" y="780125"/>
                  <a:pt x="5265988" y="780125"/>
                  <a:pt x="1691266" y="6848475"/>
                </a:cubicBezTo>
                <a:cubicBezTo>
                  <a:pt x="1691266" y="6848475"/>
                  <a:pt x="1691266" y="6848475"/>
                  <a:pt x="0" y="6848475"/>
                </a:cubicBezTo>
                <a:cubicBezTo>
                  <a:pt x="0" y="6848475"/>
                  <a:pt x="0" y="6848475"/>
                  <a:pt x="0" y="6304945"/>
                </a:cubicBezTo>
                <a:cubicBezTo>
                  <a:pt x="0" y="6304945"/>
                  <a:pt x="0" y="6304945"/>
                  <a:pt x="371566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IN" noProof="0" dirty="0"/>
          </a:p>
        </p:txBody>
      </p:sp>
    </p:spTree>
    <p:extLst>
      <p:ext uri="{BB962C8B-B14F-4D97-AF65-F5344CB8AC3E}">
        <p14:creationId xmlns:p14="http://schemas.microsoft.com/office/powerpoint/2010/main" val="2575586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d im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6">
            <a:extLst>
              <a:ext uri="{FF2B5EF4-FFF2-40B4-BE49-F238E27FC236}">
                <a16:creationId xmlns:a16="http://schemas.microsoft.com/office/drawing/2014/main" id="{FF74B6DA-4939-2C2A-FFAB-17DA1E378710}"/>
              </a:ext>
            </a:extLst>
          </p:cNvPr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0"/>
            <a:ext cx="81788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Picture Placeholder 19"/>
          <p:cNvSpPr>
            <a:spLocks noGrp="1"/>
          </p:cNvSpPr>
          <p:nvPr>
            <p:ph type="pic" sz="quarter" idx="10"/>
          </p:nvPr>
        </p:nvSpPr>
        <p:spPr>
          <a:xfrm>
            <a:off x="415553" y="1589"/>
            <a:ext cx="8068067" cy="5647259"/>
          </a:xfrm>
          <a:custGeom>
            <a:avLst/>
            <a:gdLst>
              <a:gd name="connsiteX0" fmla="*/ 4894327 w 8068067"/>
              <a:gd name="connsiteY0" fmla="*/ 0 h 5647259"/>
              <a:gd name="connsiteX1" fmla="*/ 6075254 w 8068067"/>
              <a:gd name="connsiteY1" fmla="*/ 0 h 5647259"/>
              <a:gd name="connsiteX2" fmla="*/ 6102093 w 8068067"/>
              <a:gd name="connsiteY2" fmla="*/ 0 h 5647259"/>
              <a:gd name="connsiteX3" fmla="*/ 6692556 w 8068067"/>
              <a:gd name="connsiteY3" fmla="*/ 0 h 5647259"/>
              <a:gd name="connsiteX4" fmla="*/ 6699266 w 8068067"/>
              <a:gd name="connsiteY4" fmla="*/ 0 h 5647259"/>
              <a:gd name="connsiteX5" fmla="*/ 8068067 w 8068067"/>
              <a:gd name="connsiteY5" fmla="*/ 0 h 5647259"/>
              <a:gd name="connsiteX6" fmla="*/ 4914456 w 8068067"/>
              <a:gd name="connsiteY6" fmla="*/ 5356262 h 5647259"/>
              <a:gd name="connsiteX7" fmla="*/ 4102569 w 8068067"/>
              <a:gd name="connsiteY7" fmla="*/ 5564077 h 5647259"/>
              <a:gd name="connsiteX8" fmla="*/ 3894565 w 8068067"/>
              <a:gd name="connsiteY8" fmla="*/ 4752928 h 5647259"/>
              <a:gd name="connsiteX9" fmla="*/ 4411220 w 8068067"/>
              <a:gd name="connsiteY9" fmla="*/ 3881446 h 5647259"/>
              <a:gd name="connsiteX10" fmla="*/ 4102569 w 8068067"/>
              <a:gd name="connsiteY10" fmla="*/ 3908261 h 5647259"/>
              <a:gd name="connsiteX11" fmla="*/ 3975083 w 8068067"/>
              <a:gd name="connsiteY11" fmla="*/ 3613298 h 5647259"/>
              <a:gd name="connsiteX12" fmla="*/ 3679852 w 8068067"/>
              <a:gd name="connsiteY12" fmla="*/ 4122780 h 5647259"/>
              <a:gd name="connsiteX13" fmla="*/ 2968611 w 8068067"/>
              <a:gd name="connsiteY13" fmla="*/ 4310483 h 5647259"/>
              <a:gd name="connsiteX14" fmla="*/ 2780737 w 8068067"/>
              <a:gd name="connsiteY14" fmla="*/ 3599890 h 5647259"/>
              <a:gd name="connsiteX15" fmla="*/ 4894327 w 8068067"/>
              <a:gd name="connsiteY15" fmla="*/ 0 h 5647259"/>
              <a:gd name="connsiteX16" fmla="*/ 3176770 w 8068067"/>
              <a:gd name="connsiteY16" fmla="*/ 0 h 5647259"/>
              <a:gd name="connsiteX17" fmla="*/ 4828859 w 8068067"/>
              <a:gd name="connsiteY17" fmla="*/ 0 h 5647259"/>
              <a:gd name="connsiteX18" fmla="*/ 2350725 w 8068067"/>
              <a:gd name="connsiteY18" fmla="*/ 4204317 h 5647259"/>
              <a:gd name="connsiteX19" fmla="*/ 1376932 w 8068067"/>
              <a:gd name="connsiteY19" fmla="*/ 4459124 h 5647259"/>
              <a:gd name="connsiteX20" fmla="*/ 1128447 w 8068067"/>
              <a:gd name="connsiteY20" fmla="*/ 3486834 h 5647259"/>
              <a:gd name="connsiteX21" fmla="*/ 3176770 w 8068067"/>
              <a:gd name="connsiteY21" fmla="*/ 0 h 5647259"/>
              <a:gd name="connsiteX22" fmla="*/ 1441995 w 8068067"/>
              <a:gd name="connsiteY22" fmla="*/ 0 h 5647259"/>
              <a:gd name="connsiteX23" fmla="*/ 3093037 w 8068067"/>
              <a:gd name="connsiteY23" fmla="*/ 0 h 5647259"/>
              <a:gd name="connsiteX24" fmla="*/ 1321187 w 8068067"/>
              <a:gd name="connsiteY24" fmla="*/ 3007956 h 5647259"/>
              <a:gd name="connsiteX25" fmla="*/ 348012 w 8068067"/>
              <a:gd name="connsiteY25" fmla="*/ 3262527 h 5647259"/>
              <a:gd name="connsiteX26" fmla="*/ 99685 w 8068067"/>
              <a:gd name="connsiteY26" fmla="*/ 2291138 h 5647259"/>
              <a:gd name="connsiteX27" fmla="*/ 1441995 w 8068067"/>
              <a:gd name="connsiteY27" fmla="*/ 0 h 5647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068067" h="5647259">
                <a:moveTo>
                  <a:pt x="4894327" y="0"/>
                </a:moveTo>
                <a:cubicBezTo>
                  <a:pt x="4894327" y="0"/>
                  <a:pt x="4894327" y="0"/>
                  <a:pt x="6075254" y="0"/>
                </a:cubicBezTo>
                <a:cubicBezTo>
                  <a:pt x="6075254" y="0"/>
                  <a:pt x="6075254" y="0"/>
                  <a:pt x="6102093" y="0"/>
                </a:cubicBezTo>
                <a:cubicBezTo>
                  <a:pt x="6102093" y="0"/>
                  <a:pt x="6102093" y="0"/>
                  <a:pt x="6692556" y="0"/>
                </a:cubicBezTo>
                <a:cubicBezTo>
                  <a:pt x="6692556" y="0"/>
                  <a:pt x="6692556" y="0"/>
                  <a:pt x="6699266" y="0"/>
                </a:cubicBezTo>
                <a:lnTo>
                  <a:pt x="8068067" y="0"/>
                </a:lnTo>
                <a:cubicBezTo>
                  <a:pt x="8068067" y="0"/>
                  <a:pt x="8068067" y="0"/>
                  <a:pt x="4914456" y="5356262"/>
                </a:cubicBezTo>
                <a:cubicBezTo>
                  <a:pt x="4746711" y="5637817"/>
                  <a:pt x="4384381" y="5731669"/>
                  <a:pt x="4102569" y="5564077"/>
                </a:cubicBezTo>
                <a:cubicBezTo>
                  <a:pt x="3820757" y="5396484"/>
                  <a:pt x="3726820" y="5034484"/>
                  <a:pt x="3894565" y="4752928"/>
                </a:cubicBezTo>
                <a:cubicBezTo>
                  <a:pt x="3894565" y="4752928"/>
                  <a:pt x="3894565" y="4752928"/>
                  <a:pt x="4411220" y="3881446"/>
                </a:cubicBezTo>
                <a:cubicBezTo>
                  <a:pt x="4323993" y="3948483"/>
                  <a:pt x="4203216" y="3961891"/>
                  <a:pt x="4102569" y="3908261"/>
                </a:cubicBezTo>
                <a:cubicBezTo>
                  <a:pt x="4001922" y="3841224"/>
                  <a:pt x="3954953" y="3727261"/>
                  <a:pt x="3975083" y="3613298"/>
                </a:cubicBezTo>
                <a:cubicBezTo>
                  <a:pt x="3975083" y="3613298"/>
                  <a:pt x="3975083" y="3613298"/>
                  <a:pt x="3679852" y="4122780"/>
                </a:cubicBezTo>
                <a:cubicBezTo>
                  <a:pt x="3532236" y="4370817"/>
                  <a:pt x="3210164" y="4457965"/>
                  <a:pt x="2968611" y="4310483"/>
                </a:cubicBezTo>
                <a:cubicBezTo>
                  <a:pt x="2720348" y="4163002"/>
                  <a:pt x="2633121" y="3847928"/>
                  <a:pt x="2780737" y="3599890"/>
                </a:cubicBezTo>
                <a:cubicBezTo>
                  <a:pt x="2780737" y="3599890"/>
                  <a:pt x="2780737" y="3599890"/>
                  <a:pt x="4894327" y="0"/>
                </a:cubicBezTo>
                <a:close/>
                <a:moveTo>
                  <a:pt x="3176770" y="0"/>
                </a:moveTo>
                <a:lnTo>
                  <a:pt x="4828859" y="0"/>
                </a:lnTo>
                <a:cubicBezTo>
                  <a:pt x="4828859" y="0"/>
                  <a:pt x="4828859" y="0"/>
                  <a:pt x="2350725" y="4204317"/>
                </a:cubicBezTo>
                <a:cubicBezTo>
                  <a:pt x="2155966" y="4546295"/>
                  <a:pt x="1719438" y="4653582"/>
                  <a:pt x="1376932" y="4459124"/>
                </a:cubicBezTo>
                <a:cubicBezTo>
                  <a:pt x="1041141" y="4257961"/>
                  <a:pt x="926972" y="3822106"/>
                  <a:pt x="1128447" y="3486834"/>
                </a:cubicBezTo>
                <a:cubicBezTo>
                  <a:pt x="1128447" y="3486834"/>
                  <a:pt x="1128447" y="3486834"/>
                  <a:pt x="3176770" y="0"/>
                </a:cubicBezTo>
                <a:close/>
                <a:moveTo>
                  <a:pt x="1441995" y="0"/>
                </a:moveTo>
                <a:cubicBezTo>
                  <a:pt x="1441995" y="0"/>
                  <a:pt x="1441995" y="0"/>
                  <a:pt x="3093037" y="0"/>
                </a:cubicBezTo>
                <a:cubicBezTo>
                  <a:pt x="3093037" y="0"/>
                  <a:pt x="3093037" y="0"/>
                  <a:pt x="1321187" y="3007956"/>
                </a:cubicBezTo>
                <a:cubicBezTo>
                  <a:pt x="1126552" y="3349617"/>
                  <a:pt x="690301" y="3456805"/>
                  <a:pt x="348012" y="3262527"/>
                </a:cubicBezTo>
                <a:cubicBezTo>
                  <a:pt x="12434" y="3061550"/>
                  <a:pt x="-101662" y="2626100"/>
                  <a:pt x="99685" y="2291138"/>
                </a:cubicBezTo>
                <a:cubicBezTo>
                  <a:pt x="99685" y="2291138"/>
                  <a:pt x="99685" y="2291138"/>
                  <a:pt x="1441995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rtlCol="0"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 dirty="0"/>
          </a:p>
        </p:txBody>
      </p:sp>
    </p:spTree>
    <p:extLst>
      <p:ext uri="{BB962C8B-B14F-4D97-AF65-F5344CB8AC3E}">
        <p14:creationId xmlns:p14="http://schemas.microsoft.com/office/powerpoint/2010/main" val="3819753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d im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B9F1B2-40AF-CD95-70AA-BB37D04C99C5}"/>
              </a:ext>
            </a:extLst>
          </p:cNvPr>
          <p:cNvSpPr/>
          <p:nvPr userDrawn="1"/>
        </p:nvSpPr>
        <p:spPr>
          <a:xfrm>
            <a:off x="5086350" y="0"/>
            <a:ext cx="7102475" cy="6858000"/>
          </a:xfrm>
          <a:custGeom>
            <a:avLst/>
            <a:gdLst>
              <a:gd name="connsiteX0" fmla="*/ 0 w 6742485"/>
              <a:gd name="connsiteY0" fmla="*/ 0 h 6858000"/>
              <a:gd name="connsiteX1" fmla="*/ 6742485 w 6742485"/>
              <a:gd name="connsiteY1" fmla="*/ 0 h 6858000"/>
              <a:gd name="connsiteX2" fmla="*/ 6742485 w 6742485"/>
              <a:gd name="connsiteY2" fmla="*/ 6858000 h 6858000"/>
              <a:gd name="connsiteX3" fmla="*/ 0 w 6742485"/>
              <a:gd name="connsiteY3" fmla="*/ 6858000 h 6858000"/>
              <a:gd name="connsiteX4" fmla="*/ 0 w 6742485"/>
              <a:gd name="connsiteY4" fmla="*/ 0 h 6858000"/>
              <a:gd name="connsiteX0" fmla="*/ 0 w 6742485"/>
              <a:gd name="connsiteY0" fmla="*/ 0 h 6858000"/>
              <a:gd name="connsiteX1" fmla="*/ 6742485 w 6742485"/>
              <a:gd name="connsiteY1" fmla="*/ 0 h 6858000"/>
              <a:gd name="connsiteX2" fmla="*/ 6742485 w 6742485"/>
              <a:gd name="connsiteY2" fmla="*/ 6858000 h 6858000"/>
              <a:gd name="connsiteX3" fmla="*/ 0 w 6742485"/>
              <a:gd name="connsiteY3" fmla="*/ 6858000 h 6858000"/>
              <a:gd name="connsiteX4" fmla="*/ 4891 w 6742485"/>
              <a:gd name="connsiteY4" fmla="*/ 3282462 h 6858000"/>
              <a:gd name="connsiteX5" fmla="*/ 0 w 6742485"/>
              <a:gd name="connsiteY5" fmla="*/ 0 h 6858000"/>
              <a:gd name="connsiteX0" fmla="*/ 0 w 6742485"/>
              <a:gd name="connsiteY0" fmla="*/ 0 h 6858000"/>
              <a:gd name="connsiteX1" fmla="*/ 1821968 w 6742485"/>
              <a:gd name="connsiteY1" fmla="*/ 0 h 6858000"/>
              <a:gd name="connsiteX2" fmla="*/ 6742485 w 6742485"/>
              <a:gd name="connsiteY2" fmla="*/ 0 h 6858000"/>
              <a:gd name="connsiteX3" fmla="*/ 6742485 w 6742485"/>
              <a:gd name="connsiteY3" fmla="*/ 6858000 h 6858000"/>
              <a:gd name="connsiteX4" fmla="*/ 0 w 6742485"/>
              <a:gd name="connsiteY4" fmla="*/ 6858000 h 6858000"/>
              <a:gd name="connsiteX5" fmla="*/ 4891 w 6742485"/>
              <a:gd name="connsiteY5" fmla="*/ 3282462 h 6858000"/>
              <a:gd name="connsiteX6" fmla="*/ 0 w 6742485"/>
              <a:gd name="connsiteY6" fmla="*/ 0 h 6858000"/>
              <a:gd name="connsiteX0" fmla="*/ 0 w 6742485"/>
              <a:gd name="connsiteY0" fmla="*/ 0 h 6858000"/>
              <a:gd name="connsiteX1" fmla="*/ 1821968 w 6742485"/>
              <a:gd name="connsiteY1" fmla="*/ 0 h 6858000"/>
              <a:gd name="connsiteX2" fmla="*/ 6742485 w 6742485"/>
              <a:gd name="connsiteY2" fmla="*/ 0 h 6858000"/>
              <a:gd name="connsiteX3" fmla="*/ 6742485 w 6742485"/>
              <a:gd name="connsiteY3" fmla="*/ 6858000 h 6858000"/>
              <a:gd name="connsiteX4" fmla="*/ 1786798 w 6742485"/>
              <a:gd name="connsiteY4" fmla="*/ 6858000 h 6858000"/>
              <a:gd name="connsiteX5" fmla="*/ 0 w 6742485"/>
              <a:gd name="connsiteY5" fmla="*/ 6858000 h 6858000"/>
              <a:gd name="connsiteX6" fmla="*/ 4891 w 6742485"/>
              <a:gd name="connsiteY6" fmla="*/ 3282462 h 6858000"/>
              <a:gd name="connsiteX7" fmla="*/ 0 w 6742485"/>
              <a:gd name="connsiteY7" fmla="*/ 0 h 6858000"/>
              <a:gd name="connsiteX0" fmla="*/ 0 w 6742485"/>
              <a:gd name="connsiteY0" fmla="*/ 0 h 6858000"/>
              <a:gd name="connsiteX1" fmla="*/ 1821968 w 6742485"/>
              <a:gd name="connsiteY1" fmla="*/ 0 h 6858000"/>
              <a:gd name="connsiteX2" fmla="*/ 6742485 w 6742485"/>
              <a:gd name="connsiteY2" fmla="*/ 0 h 6858000"/>
              <a:gd name="connsiteX3" fmla="*/ 6742485 w 6742485"/>
              <a:gd name="connsiteY3" fmla="*/ 6858000 h 6858000"/>
              <a:gd name="connsiteX4" fmla="*/ 1786798 w 6742485"/>
              <a:gd name="connsiteY4" fmla="*/ 6858000 h 6858000"/>
              <a:gd name="connsiteX5" fmla="*/ 4891 w 6742485"/>
              <a:gd name="connsiteY5" fmla="*/ 3282462 h 6858000"/>
              <a:gd name="connsiteX6" fmla="*/ 0 w 6742485"/>
              <a:gd name="connsiteY6" fmla="*/ 0 h 6858000"/>
              <a:gd name="connsiteX0" fmla="*/ 0 w 6737594"/>
              <a:gd name="connsiteY0" fmla="*/ 3282462 h 6858000"/>
              <a:gd name="connsiteX1" fmla="*/ 1817077 w 6737594"/>
              <a:gd name="connsiteY1" fmla="*/ 0 h 6858000"/>
              <a:gd name="connsiteX2" fmla="*/ 6737594 w 6737594"/>
              <a:gd name="connsiteY2" fmla="*/ 0 h 6858000"/>
              <a:gd name="connsiteX3" fmla="*/ 6737594 w 6737594"/>
              <a:gd name="connsiteY3" fmla="*/ 6858000 h 6858000"/>
              <a:gd name="connsiteX4" fmla="*/ 1781907 w 6737594"/>
              <a:gd name="connsiteY4" fmla="*/ 6858000 h 6858000"/>
              <a:gd name="connsiteX5" fmla="*/ 0 w 6737594"/>
              <a:gd name="connsiteY5" fmla="*/ 3282462 h 6858000"/>
              <a:gd name="connsiteX0" fmla="*/ 0 w 6737594"/>
              <a:gd name="connsiteY0" fmla="*/ 3282462 h 6858000"/>
              <a:gd name="connsiteX1" fmla="*/ 1817077 w 6737594"/>
              <a:gd name="connsiteY1" fmla="*/ 0 h 6858000"/>
              <a:gd name="connsiteX2" fmla="*/ 6737594 w 6737594"/>
              <a:gd name="connsiteY2" fmla="*/ 0 h 6858000"/>
              <a:gd name="connsiteX3" fmla="*/ 6737594 w 6737594"/>
              <a:gd name="connsiteY3" fmla="*/ 6858000 h 6858000"/>
              <a:gd name="connsiteX4" fmla="*/ 1781907 w 6737594"/>
              <a:gd name="connsiteY4" fmla="*/ 6858000 h 6858000"/>
              <a:gd name="connsiteX5" fmla="*/ 0 w 6737594"/>
              <a:gd name="connsiteY5" fmla="*/ 3282462 h 6858000"/>
              <a:gd name="connsiteX0" fmla="*/ 0 w 7593379"/>
              <a:gd name="connsiteY0" fmla="*/ 3294185 h 6858000"/>
              <a:gd name="connsiteX1" fmla="*/ 2672862 w 7593379"/>
              <a:gd name="connsiteY1" fmla="*/ 0 h 6858000"/>
              <a:gd name="connsiteX2" fmla="*/ 7593379 w 7593379"/>
              <a:gd name="connsiteY2" fmla="*/ 0 h 6858000"/>
              <a:gd name="connsiteX3" fmla="*/ 7593379 w 7593379"/>
              <a:gd name="connsiteY3" fmla="*/ 6858000 h 6858000"/>
              <a:gd name="connsiteX4" fmla="*/ 2637692 w 7593379"/>
              <a:gd name="connsiteY4" fmla="*/ 6858000 h 6858000"/>
              <a:gd name="connsiteX5" fmla="*/ 0 w 7593379"/>
              <a:gd name="connsiteY5" fmla="*/ 329418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93379" h="6858000">
                <a:moveTo>
                  <a:pt x="0" y="3294185"/>
                </a:moveTo>
                <a:lnTo>
                  <a:pt x="2672862" y="0"/>
                </a:lnTo>
                <a:lnTo>
                  <a:pt x="7593379" y="0"/>
                </a:lnTo>
                <a:lnTo>
                  <a:pt x="7593379" y="6858000"/>
                </a:lnTo>
                <a:lnTo>
                  <a:pt x="2637692" y="6858000"/>
                </a:lnTo>
                <a:lnTo>
                  <a:pt x="0" y="329418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898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5882190" y="0"/>
            <a:ext cx="6306635" cy="6858000"/>
          </a:xfrm>
          <a:custGeom>
            <a:avLst/>
            <a:gdLst>
              <a:gd name="connsiteX0" fmla="*/ 1700851 w 6306635"/>
              <a:gd name="connsiteY0" fmla="*/ 0 h 6858000"/>
              <a:gd name="connsiteX1" fmla="*/ 6306635 w 6306635"/>
              <a:gd name="connsiteY1" fmla="*/ 0 h 6858000"/>
              <a:gd name="connsiteX2" fmla="*/ 6306635 w 6306635"/>
              <a:gd name="connsiteY2" fmla="*/ 6858000 h 6858000"/>
              <a:gd name="connsiteX3" fmla="*/ 1667930 w 6306635"/>
              <a:gd name="connsiteY3" fmla="*/ 6858000 h 6858000"/>
              <a:gd name="connsiteX4" fmla="*/ 0 w 6306635"/>
              <a:gd name="connsiteY4" fmla="*/ 32824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06635" h="6858000">
                <a:moveTo>
                  <a:pt x="1700851" y="0"/>
                </a:moveTo>
                <a:lnTo>
                  <a:pt x="6306635" y="0"/>
                </a:lnTo>
                <a:lnTo>
                  <a:pt x="6306635" y="6858000"/>
                </a:lnTo>
                <a:lnTo>
                  <a:pt x="1667930" y="6858000"/>
                </a:lnTo>
                <a:lnTo>
                  <a:pt x="0" y="328246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FontTx/>
              <a:buNone/>
              <a:defRPr sz="3200"/>
            </a:lvl1pPr>
          </a:lstStyle>
          <a:p>
            <a:pPr lvl="0"/>
            <a:endParaRPr lang="en-IN" noProof="0" dirty="0"/>
          </a:p>
        </p:txBody>
      </p:sp>
    </p:spTree>
    <p:extLst>
      <p:ext uri="{BB962C8B-B14F-4D97-AF65-F5344CB8AC3E}">
        <p14:creationId xmlns:p14="http://schemas.microsoft.com/office/powerpoint/2010/main" val="29644038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006180" y="0"/>
            <a:ext cx="3600400" cy="6858000"/>
          </a:xfrm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IN" noProof="0"/>
          </a:p>
        </p:txBody>
      </p:sp>
    </p:spTree>
    <p:extLst>
      <p:ext uri="{BB962C8B-B14F-4D97-AF65-F5344CB8AC3E}">
        <p14:creationId xmlns:p14="http://schemas.microsoft.com/office/powerpoint/2010/main" val="2444967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88825" cy="6858000"/>
          </a:xfrm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IN" noProof="0"/>
          </a:p>
        </p:txBody>
      </p:sp>
    </p:spTree>
    <p:extLst>
      <p:ext uri="{BB962C8B-B14F-4D97-AF65-F5344CB8AC3E}">
        <p14:creationId xmlns:p14="http://schemas.microsoft.com/office/powerpoint/2010/main" val="489101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7F5046-53BD-43CF-83A9-7198B97637BA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7483-C066-F744-A31F-244FFFCCE6E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4519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Best Team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3961D45-2678-B951-E186-4CA71DDF47AA}"/>
              </a:ext>
            </a:extLst>
          </p:cNvPr>
          <p:cNvCxnSpPr/>
          <p:nvPr userDrawn="1"/>
        </p:nvCxnSpPr>
        <p:spPr>
          <a:xfrm>
            <a:off x="5662613" y="985838"/>
            <a:ext cx="863600" cy="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441" y="274641"/>
            <a:ext cx="10969943" cy="711081"/>
          </a:xfrm>
        </p:spPr>
        <p:txBody>
          <a:bodyPr>
            <a:noAutofit/>
          </a:bodyPr>
          <a:lstStyle>
            <a:lvl1pPr algn="ctr">
              <a:defRPr sz="3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833564" y="2179640"/>
            <a:ext cx="1057275" cy="10572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</a:ln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5567365" y="2020483"/>
            <a:ext cx="1057275" cy="10572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</a:ln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301164" y="2179640"/>
            <a:ext cx="1057275" cy="105727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</a:ln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IN" noProof="0"/>
          </a:p>
        </p:txBody>
      </p:sp>
    </p:spTree>
    <p:extLst>
      <p:ext uri="{BB962C8B-B14F-4D97-AF65-F5344CB8AC3E}">
        <p14:creationId xmlns:p14="http://schemas.microsoft.com/office/powerpoint/2010/main" val="18238587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254001" y="260351"/>
            <a:ext cx="7699040" cy="3038405"/>
          </a:xfr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222982" y="260351"/>
            <a:ext cx="3714549" cy="6333657"/>
          </a:xfr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254001" y="3555603"/>
            <a:ext cx="3714549" cy="3038405"/>
          </a:xfr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238492" y="3555603"/>
            <a:ext cx="3714549" cy="3038405"/>
          </a:xfr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/>
          </a:p>
        </p:txBody>
      </p:sp>
    </p:spTree>
    <p:extLst>
      <p:ext uri="{BB962C8B-B14F-4D97-AF65-F5344CB8AC3E}">
        <p14:creationId xmlns:p14="http://schemas.microsoft.com/office/powerpoint/2010/main" val="11399300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254001" y="260351"/>
            <a:ext cx="3714549" cy="3038405"/>
          </a:xfr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4238492" y="260351"/>
            <a:ext cx="3714549" cy="3038405"/>
          </a:xfr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222982" y="260351"/>
            <a:ext cx="3714549" cy="3038405"/>
          </a:xfr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254001" y="3555603"/>
            <a:ext cx="3714549" cy="3038405"/>
          </a:xfr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238492" y="3555603"/>
            <a:ext cx="3714549" cy="3038405"/>
          </a:xfr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222982" y="3555603"/>
            <a:ext cx="3714549" cy="3038405"/>
          </a:xfr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/>
          </a:p>
        </p:txBody>
      </p:sp>
    </p:spTree>
    <p:extLst>
      <p:ext uri="{BB962C8B-B14F-4D97-AF65-F5344CB8AC3E}">
        <p14:creationId xmlns:p14="http://schemas.microsoft.com/office/powerpoint/2010/main" val="1374567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09575" y="404815"/>
            <a:ext cx="5487988" cy="6048375"/>
          </a:xfrm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6294560" y="404815"/>
            <a:ext cx="5487988" cy="6048375"/>
          </a:xfrm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/>
          </a:p>
        </p:txBody>
      </p:sp>
    </p:spTree>
    <p:extLst>
      <p:ext uri="{BB962C8B-B14F-4D97-AF65-F5344CB8AC3E}">
        <p14:creationId xmlns:p14="http://schemas.microsoft.com/office/powerpoint/2010/main" val="405504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gital Marke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76C463C6-C61B-6EF3-17A8-9F9DCA48BAC3}"/>
              </a:ext>
            </a:extLst>
          </p:cNvPr>
          <p:cNvSpPr/>
          <p:nvPr userDrawn="1"/>
        </p:nvSpPr>
        <p:spPr>
          <a:xfrm>
            <a:off x="6083300" y="1138238"/>
            <a:ext cx="6108700" cy="5256212"/>
          </a:xfrm>
          <a:custGeom>
            <a:avLst/>
            <a:gdLst>
              <a:gd name="connsiteX0" fmla="*/ 0 w 6094412"/>
              <a:gd name="connsiteY0" fmla="*/ 0 h 4968552"/>
              <a:gd name="connsiteX1" fmla="*/ 6094412 w 6094412"/>
              <a:gd name="connsiteY1" fmla="*/ 0 h 4968552"/>
              <a:gd name="connsiteX2" fmla="*/ 6094412 w 6094412"/>
              <a:gd name="connsiteY2" fmla="*/ 4968552 h 4968552"/>
              <a:gd name="connsiteX3" fmla="*/ 0 w 6094412"/>
              <a:gd name="connsiteY3" fmla="*/ 4968552 h 4968552"/>
              <a:gd name="connsiteX4" fmla="*/ 0 w 6094412"/>
              <a:gd name="connsiteY4" fmla="*/ 0 h 4968552"/>
              <a:gd name="connsiteX0" fmla="*/ 10604 w 6105016"/>
              <a:gd name="connsiteY0" fmla="*/ 0 h 4968552"/>
              <a:gd name="connsiteX1" fmla="*/ 6105016 w 6105016"/>
              <a:gd name="connsiteY1" fmla="*/ 0 h 4968552"/>
              <a:gd name="connsiteX2" fmla="*/ 6105016 w 6105016"/>
              <a:gd name="connsiteY2" fmla="*/ 4968552 h 4968552"/>
              <a:gd name="connsiteX3" fmla="*/ 10604 w 6105016"/>
              <a:gd name="connsiteY3" fmla="*/ 4968552 h 4968552"/>
              <a:gd name="connsiteX4" fmla="*/ 0 w 6105016"/>
              <a:gd name="connsiteY4" fmla="*/ 2510368 h 4968552"/>
              <a:gd name="connsiteX5" fmla="*/ 10604 w 6105016"/>
              <a:gd name="connsiteY5" fmla="*/ 0 h 4968552"/>
              <a:gd name="connsiteX0" fmla="*/ 10604 w 6108192"/>
              <a:gd name="connsiteY0" fmla="*/ 0 h 4968552"/>
              <a:gd name="connsiteX1" fmla="*/ 6105016 w 6108192"/>
              <a:gd name="connsiteY1" fmla="*/ 0 h 4968552"/>
              <a:gd name="connsiteX2" fmla="*/ 6108192 w 6108192"/>
              <a:gd name="connsiteY2" fmla="*/ 4351360 h 4968552"/>
              <a:gd name="connsiteX3" fmla="*/ 6105016 w 6108192"/>
              <a:gd name="connsiteY3" fmla="*/ 4968552 h 4968552"/>
              <a:gd name="connsiteX4" fmla="*/ 10604 w 6108192"/>
              <a:gd name="connsiteY4" fmla="*/ 4968552 h 4968552"/>
              <a:gd name="connsiteX5" fmla="*/ 0 w 6108192"/>
              <a:gd name="connsiteY5" fmla="*/ 2510368 h 4968552"/>
              <a:gd name="connsiteX6" fmla="*/ 10604 w 6108192"/>
              <a:gd name="connsiteY6" fmla="*/ 0 h 4968552"/>
              <a:gd name="connsiteX0" fmla="*/ 10604 w 6108192"/>
              <a:gd name="connsiteY0" fmla="*/ 0 h 5128933"/>
              <a:gd name="connsiteX1" fmla="*/ 6105016 w 6108192"/>
              <a:gd name="connsiteY1" fmla="*/ 0 h 5128933"/>
              <a:gd name="connsiteX2" fmla="*/ 6108192 w 6108192"/>
              <a:gd name="connsiteY2" fmla="*/ 4351360 h 5128933"/>
              <a:gd name="connsiteX3" fmla="*/ 10604 w 6108192"/>
              <a:gd name="connsiteY3" fmla="*/ 4968552 h 5128933"/>
              <a:gd name="connsiteX4" fmla="*/ 0 w 6108192"/>
              <a:gd name="connsiteY4" fmla="*/ 2510368 h 5128933"/>
              <a:gd name="connsiteX5" fmla="*/ 10604 w 6108192"/>
              <a:gd name="connsiteY5" fmla="*/ 0 h 5128933"/>
              <a:gd name="connsiteX0" fmla="*/ 10604 w 6108192"/>
              <a:gd name="connsiteY0" fmla="*/ 0 h 4422454"/>
              <a:gd name="connsiteX1" fmla="*/ 6105016 w 6108192"/>
              <a:gd name="connsiteY1" fmla="*/ 0 h 4422454"/>
              <a:gd name="connsiteX2" fmla="*/ 6108192 w 6108192"/>
              <a:gd name="connsiteY2" fmla="*/ 4351360 h 4422454"/>
              <a:gd name="connsiteX3" fmla="*/ 0 w 6108192"/>
              <a:gd name="connsiteY3" fmla="*/ 2510368 h 4422454"/>
              <a:gd name="connsiteX4" fmla="*/ 10604 w 6108192"/>
              <a:gd name="connsiteY4" fmla="*/ 0 h 4422454"/>
              <a:gd name="connsiteX0" fmla="*/ 10604 w 6108192"/>
              <a:gd name="connsiteY0" fmla="*/ 0 h 4351360"/>
              <a:gd name="connsiteX1" fmla="*/ 6105016 w 6108192"/>
              <a:gd name="connsiteY1" fmla="*/ 0 h 4351360"/>
              <a:gd name="connsiteX2" fmla="*/ 6108192 w 6108192"/>
              <a:gd name="connsiteY2" fmla="*/ 4351360 h 4351360"/>
              <a:gd name="connsiteX3" fmla="*/ 0 w 6108192"/>
              <a:gd name="connsiteY3" fmla="*/ 2510368 h 4351360"/>
              <a:gd name="connsiteX4" fmla="*/ 10604 w 6108192"/>
              <a:gd name="connsiteY4" fmla="*/ 0 h 4351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08192" h="4351360">
                <a:moveTo>
                  <a:pt x="10604" y="0"/>
                </a:moveTo>
                <a:lnTo>
                  <a:pt x="6105016" y="0"/>
                </a:lnTo>
                <a:cubicBezTo>
                  <a:pt x="6106075" y="1450453"/>
                  <a:pt x="6107133" y="2900907"/>
                  <a:pt x="6108192" y="4351360"/>
                </a:cubicBezTo>
                <a:lnTo>
                  <a:pt x="0" y="2510368"/>
                </a:lnTo>
                <a:cubicBezTo>
                  <a:pt x="3535" y="1673579"/>
                  <a:pt x="7069" y="836789"/>
                  <a:pt x="10604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898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0"/>
          </p:nvPr>
        </p:nvSpPr>
        <p:spPr>
          <a:xfrm>
            <a:off x="1" y="-2"/>
            <a:ext cx="12188824" cy="4149082"/>
          </a:xfrm>
          <a:custGeom>
            <a:avLst/>
            <a:gdLst>
              <a:gd name="connsiteX0" fmla="*/ 0 w 12188824"/>
              <a:gd name="connsiteY0" fmla="*/ 0 h 3861048"/>
              <a:gd name="connsiteX1" fmla="*/ 12188824 w 12188824"/>
              <a:gd name="connsiteY1" fmla="*/ 0 h 3861048"/>
              <a:gd name="connsiteX2" fmla="*/ 12188824 w 12188824"/>
              <a:gd name="connsiteY2" fmla="*/ 1196330 h 3861048"/>
              <a:gd name="connsiteX3" fmla="*/ 6094413 w 12188824"/>
              <a:gd name="connsiteY3" fmla="*/ 2996951 h 3861048"/>
              <a:gd name="connsiteX4" fmla="*/ 1 w 12188824"/>
              <a:gd name="connsiteY4" fmla="*/ 1196329 h 3861048"/>
              <a:gd name="connsiteX5" fmla="*/ 1 w 12188824"/>
              <a:gd name="connsiteY5" fmla="*/ 3861048 h 3861048"/>
              <a:gd name="connsiteX6" fmla="*/ 0 w 12188824"/>
              <a:gd name="connsiteY6" fmla="*/ 3861048 h 3861048"/>
              <a:gd name="connsiteX0" fmla="*/ 0 w 12188824"/>
              <a:gd name="connsiteY0" fmla="*/ 0 h 3861048"/>
              <a:gd name="connsiteX1" fmla="*/ 12188824 w 12188824"/>
              <a:gd name="connsiteY1" fmla="*/ 0 h 3861048"/>
              <a:gd name="connsiteX2" fmla="*/ 12188824 w 12188824"/>
              <a:gd name="connsiteY2" fmla="*/ 1196330 h 3861048"/>
              <a:gd name="connsiteX3" fmla="*/ 6094413 w 12188824"/>
              <a:gd name="connsiteY3" fmla="*/ 2996951 h 3861048"/>
              <a:gd name="connsiteX4" fmla="*/ 1 w 12188824"/>
              <a:gd name="connsiteY4" fmla="*/ 1196329 h 3861048"/>
              <a:gd name="connsiteX5" fmla="*/ 1 w 12188824"/>
              <a:gd name="connsiteY5" fmla="*/ 3861048 h 3861048"/>
              <a:gd name="connsiteX6" fmla="*/ 0 w 12188824"/>
              <a:gd name="connsiteY6" fmla="*/ 0 h 3861048"/>
              <a:gd name="connsiteX0" fmla="*/ 0 w 12188824"/>
              <a:gd name="connsiteY0" fmla="*/ 0 h 2996951"/>
              <a:gd name="connsiteX1" fmla="*/ 12188824 w 12188824"/>
              <a:gd name="connsiteY1" fmla="*/ 0 h 2996951"/>
              <a:gd name="connsiteX2" fmla="*/ 12188824 w 12188824"/>
              <a:gd name="connsiteY2" fmla="*/ 1196330 h 2996951"/>
              <a:gd name="connsiteX3" fmla="*/ 6094413 w 12188824"/>
              <a:gd name="connsiteY3" fmla="*/ 2996951 h 2996951"/>
              <a:gd name="connsiteX4" fmla="*/ 1 w 12188824"/>
              <a:gd name="connsiteY4" fmla="*/ 1196329 h 2996951"/>
              <a:gd name="connsiteX5" fmla="*/ 0 w 12188824"/>
              <a:gd name="connsiteY5" fmla="*/ 0 h 2996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8824" h="2996951">
                <a:moveTo>
                  <a:pt x="0" y="0"/>
                </a:moveTo>
                <a:lnTo>
                  <a:pt x="12188824" y="0"/>
                </a:lnTo>
                <a:lnTo>
                  <a:pt x="12188824" y="1196330"/>
                </a:lnTo>
                <a:lnTo>
                  <a:pt x="6094413" y="2996951"/>
                </a:lnTo>
                <a:lnTo>
                  <a:pt x="1" y="1196329"/>
                </a:lnTo>
                <a:cubicBezTo>
                  <a:pt x="1" y="797553"/>
                  <a:pt x="0" y="398776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IN" noProof="0"/>
          </a:p>
        </p:txBody>
      </p:sp>
    </p:spTree>
    <p:extLst>
      <p:ext uri="{BB962C8B-B14F-4D97-AF65-F5344CB8AC3E}">
        <p14:creationId xmlns:p14="http://schemas.microsoft.com/office/powerpoint/2010/main" val="5766112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gital 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29">
            <a:extLst>
              <a:ext uri="{FF2B5EF4-FFF2-40B4-BE49-F238E27FC236}">
                <a16:creationId xmlns:a16="http://schemas.microsoft.com/office/drawing/2014/main" id="{13DD465A-A060-7F7F-67E4-829CDFC85140}"/>
              </a:ext>
            </a:extLst>
          </p:cNvPr>
          <p:cNvSpPr/>
          <p:nvPr userDrawn="1"/>
        </p:nvSpPr>
        <p:spPr>
          <a:xfrm>
            <a:off x="5270500" y="0"/>
            <a:ext cx="4705350" cy="3598863"/>
          </a:xfrm>
          <a:custGeom>
            <a:avLst/>
            <a:gdLst>
              <a:gd name="connsiteX0" fmla="*/ 20027 w 4706440"/>
              <a:gd name="connsiteY0" fmla="*/ 0 h 3598132"/>
              <a:gd name="connsiteX1" fmla="*/ 4706440 w 4706440"/>
              <a:gd name="connsiteY1" fmla="*/ 0 h 3598132"/>
              <a:gd name="connsiteX2" fmla="*/ 4697721 w 4706440"/>
              <a:gd name="connsiteY2" fmla="*/ 2266822 h 3598132"/>
              <a:gd name="connsiteX3" fmla="*/ 2336726 w 4706440"/>
              <a:gd name="connsiteY3" fmla="*/ 3598132 h 3598132"/>
              <a:gd name="connsiteX4" fmla="*/ 0 w 4706440"/>
              <a:gd name="connsiteY4" fmla="*/ 2228686 h 3598132"/>
              <a:gd name="connsiteX5" fmla="*/ 20027 w 4706440"/>
              <a:gd name="connsiteY5" fmla="*/ 0 h 3598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06440" h="3598132">
                <a:moveTo>
                  <a:pt x="20027" y="0"/>
                </a:moveTo>
                <a:lnTo>
                  <a:pt x="4706440" y="0"/>
                </a:lnTo>
                <a:lnTo>
                  <a:pt x="4697721" y="2266822"/>
                </a:lnTo>
                <a:lnTo>
                  <a:pt x="2336726" y="3598132"/>
                </a:lnTo>
                <a:lnTo>
                  <a:pt x="0" y="2228686"/>
                </a:lnTo>
                <a:lnTo>
                  <a:pt x="20027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898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0"/>
          </p:nvPr>
        </p:nvSpPr>
        <p:spPr>
          <a:xfrm>
            <a:off x="-22226" y="620687"/>
            <a:ext cx="4105276" cy="5590450"/>
          </a:xfrm>
          <a:custGeom>
            <a:avLst/>
            <a:gdLst>
              <a:gd name="connsiteX0" fmla="*/ 3198813 w 4105276"/>
              <a:gd name="connsiteY0" fmla="*/ 3210787 h 5590450"/>
              <a:gd name="connsiteX1" fmla="*/ 4105276 w 4105276"/>
              <a:gd name="connsiteY1" fmla="*/ 3742600 h 5590450"/>
              <a:gd name="connsiteX2" fmla="*/ 4094164 w 4105276"/>
              <a:gd name="connsiteY2" fmla="*/ 4787175 h 5590450"/>
              <a:gd name="connsiteX3" fmla="*/ 3181351 w 4105276"/>
              <a:gd name="connsiteY3" fmla="*/ 5301525 h 5590450"/>
              <a:gd name="connsiteX4" fmla="*/ 2281238 w 4105276"/>
              <a:gd name="connsiteY4" fmla="*/ 4769713 h 5590450"/>
              <a:gd name="connsiteX5" fmla="*/ 2287588 w 4105276"/>
              <a:gd name="connsiteY5" fmla="*/ 3725137 h 5590450"/>
              <a:gd name="connsiteX6" fmla="*/ 1109663 w 4105276"/>
              <a:gd name="connsiteY6" fmla="*/ 3064737 h 5590450"/>
              <a:gd name="connsiteX7" fmla="*/ 2197100 w 4105276"/>
              <a:gd name="connsiteY7" fmla="*/ 3702912 h 5590450"/>
              <a:gd name="connsiteX8" fmla="*/ 2190750 w 4105276"/>
              <a:gd name="connsiteY8" fmla="*/ 4961800 h 5590450"/>
              <a:gd name="connsiteX9" fmla="*/ 1087438 w 4105276"/>
              <a:gd name="connsiteY9" fmla="*/ 5590450 h 5590450"/>
              <a:gd name="connsiteX10" fmla="*/ 0 w 4105276"/>
              <a:gd name="connsiteY10" fmla="*/ 4945925 h 5590450"/>
              <a:gd name="connsiteX11" fmla="*/ 6350 w 4105276"/>
              <a:gd name="connsiteY11" fmla="*/ 3685450 h 5590450"/>
              <a:gd name="connsiteX12" fmla="*/ 22225 w 4105276"/>
              <a:gd name="connsiteY12" fmla="*/ 1912190 h 5590450"/>
              <a:gd name="connsiteX13" fmla="*/ 606425 w 4105276"/>
              <a:gd name="connsiteY13" fmla="*/ 2253911 h 5590450"/>
              <a:gd name="connsiteX14" fmla="*/ 595313 w 4105276"/>
              <a:gd name="connsiteY14" fmla="*/ 3300074 h 5590450"/>
              <a:gd name="connsiteX15" fmla="*/ 22225 w 4105276"/>
              <a:gd name="connsiteY15" fmla="*/ 3622560 h 5590450"/>
              <a:gd name="connsiteX16" fmla="*/ 2287587 w 4105276"/>
              <a:gd name="connsiteY16" fmla="*/ 0 h 5590450"/>
              <a:gd name="connsiteX17" fmla="*/ 3867149 w 4105276"/>
              <a:gd name="connsiteY17" fmla="*/ 927100 h 5590450"/>
              <a:gd name="connsiteX18" fmla="*/ 3849687 w 4105276"/>
              <a:gd name="connsiteY18" fmla="*/ 2757488 h 5590450"/>
              <a:gd name="connsiteX19" fmla="*/ 2259012 w 4105276"/>
              <a:gd name="connsiteY19" fmla="*/ 3660775 h 5590450"/>
              <a:gd name="connsiteX20" fmla="*/ 679449 w 4105276"/>
              <a:gd name="connsiteY20" fmla="*/ 2728913 h 5590450"/>
              <a:gd name="connsiteX21" fmla="*/ 690562 w 4105276"/>
              <a:gd name="connsiteY21" fmla="*/ 903287 h 559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105276" h="5590450">
                <a:moveTo>
                  <a:pt x="3198813" y="3210787"/>
                </a:moveTo>
                <a:lnTo>
                  <a:pt x="4105276" y="3742600"/>
                </a:lnTo>
                <a:lnTo>
                  <a:pt x="4094164" y="4787175"/>
                </a:lnTo>
                <a:lnTo>
                  <a:pt x="3181351" y="5301525"/>
                </a:lnTo>
                <a:lnTo>
                  <a:pt x="2281238" y="4769713"/>
                </a:lnTo>
                <a:lnTo>
                  <a:pt x="2287588" y="3725137"/>
                </a:lnTo>
                <a:close/>
                <a:moveTo>
                  <a:pt x="1109663" y="3064737"/>
                </a:moveTo>
                <a:lnTo>
                  <a:pt x="2197100" y="3702912"/>
                </a:lnTo>
                <a:lnTo>
                  <a:pt x="2190750" y="4961800"/>
                </a:lnTo>
                <a:lnTo>
                  <a:pt x="1087438" y="5590450"/>
                </a:lnTo>
                <a:lnTo>
                  <a:pt x="0" y="4945925"/>
                </a:lnTo>
                <a:lnTo>
                  <a:pt x="6350" y="3685450"/>
                </a:lnTo>
                <a:close/>
                <a:moveTo>
                  <a:pt x="22225" y="1912190"/>
                </a:moveTo>
                <a:lnTo>
                  <a:pt x="606425" y="2253911"/>
                </a:lnTo>
                <a:lnTo>
                  <a:pt x="595313" y="3300074"/>
                </a:lnTo>
                <a:lnTo>
                  <a:pt x="22225" y="3622560"/>
                </a:lnTo>
                <a:close/>
                <a:moveTo>
                  <a:pt x="2287587" y="0"/>
                </a:moveTo>
                <a:lnTo>
                  <a:pt x="3867149" y="927100"/>
                </a:lnTo>
                <a:lnTo>
                  <a:pt x="3849687" y="2757488"/>
                </a:lnTo>
                <a:lnTo>
                  <a:pt x="2259012" y="3660775"/>
                </a:lnTo>
                <a:lnTo>
                  <a:pt x="679449" y="2728913"/>
                </a:lnTo>
                <a:lnTo>
                  <a:pt x="690562" y="90328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rtlCol="0" anchor="ctr">
            <a:noAutofit/>
          </a:bodyPr>
          <a:lstStyle>
            <a:lvl1pPr marL="0" indent="0" algn="ctr">
              <a:buFontTx/>
              <a:buNone/>
              <a:defRPr sz="2800"/>
            </a:lvl1pPr>
          </a:lstStyle>
          <a:p>
            <a:pPr lvl="0"/>
            <a:endParaRPr lang="en-IN" noProof="0"/>
          </a:p>
        </p:txBody>
      </p:sp>
    </p:spTree>
    <p:extLst>
      <p:ext uri="{BB962C8B-B14F-4D97-AF65-F5344CB8AC3E}">
        <p14:creationId xmlns:p14="http://schemas.microsoft.com/office/powerpoint/2010/main" val="26251814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-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icture Placeholder 35"/>
          <p:cNvSpPr>
            <a:spLocks noGrp="1"/>
          </p:cNvSpPr>
          <p:nvPr>
            <p:ph type="pic" sz="quarter" idx="13"/>
          </p:nvPr>
        </p:nvSpPr>
        <p:spPr>
          <a:xfrm>
            <a:off x="4967069" y="998124"/>
            <a:ext cx="2276389" cy="4861750"/>
          </a:xfrm>
          <a:custGeom>
            <a:avLst/>
            <a:gdLst>
              <a:gd name="connsiteX0" fmla="*/ 240887 w 2276389"/>
              <a:gd name="connsiteY0" fmla="*/ 0 h 4861750"/>
              <a:gd name="connsiteX1" fmla="*/ 523931 w 2276389"/>
              <a:gd name="connsiteY1" fmla="*/ 0 h 4861750"/>
              <a:gd name="connsiteX2" fmla="*/ 523931 w 2276389"/>
              <a:gd name="connsiteY2" fmla="*/ 80929 h 4861750"/>
              <a:gd name="connsiteX3" fmla="*/ 644375 w 2276389"/>
              <a:gd name="connsiteY3" fmla="*/ 203822 h 4861750"/>
              <a:gd name="connsiteX4" fmla="*/ 1632015 w 2276389"/>
              <a:gd name="connsiteY4" fmla="*/ 203822 h 4861750"/>
              <a:gd name="connsiteX5" fmla="*/ 1752458 w 2276389"/>
              <a:gd name="connsiteY5" fmla="*/ 80929 h 4861750"/>
              <a:gd name="connsiteX6" fmla="*/ 1752458 w 2276389"/>
              <a:gd name="connsiteY6" fmla="*/ 0 h 4861750"/>
              <a:gd name="connsiteX7" fmla="*/ 2035501 w 2276389"/>
              <a:gd name="connsiteY7" fmla="*/ 0 h 4861750"/>
              <a:gd name="connsiteX8" fmla="*/ 2276389 w 2276389"/>
              <a:gd name="connsiteY8" fmla="*/ 239790 h 4861750"/>
              <a:gd name="connsiteX9" fmla="*/ 2276389 w 2276389"/>
              <a:gd name="connsiteY9" fmla="*/ 4621960 h 4861750"/>
              <a:gd name="connsiteX10" fmla="*/ 2035501 w 2276389"/>
              <a:gd name="connsiteY10" fmla="*/ 4861750 h 4861750"/>
              <a:gd name="connsiteX11" fmla="*/ 240887 w 2276389"/>
              <a:gd name="connsiteY11" fmla="*/ 4861750 h 4861750"/>
              <a:gd name="connsiteX12" fmla="*/ 0 w 2276389"/>
              <a:gd name="connsiteY12" fmla="*/ 4621960 h 4861750"/>
              <a:gd name="connsiteX13" fmla="*/ 0 w 2276389"/>
              <a:gd name="connsiteY13" fmla="*/ 239790 h 4861750"/>
              <a:gd name="connsiteX14" fmla="*/ 240887 w 2276389"/>
              <a:gd name="connsiteY14" fmla="*/ 0 h 486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276389" h="4861750">
                <a:moveTo>
                  <a:pt x="240887" y="0"/>
                </a:moveTo>
                <a:cubicBezTo>
                  <a:pt x="523931" y="0"/>
                  <a:pt x="523931" y="0"/>
                  <a:pt x="523931" y="0"/>
                </a:cubicBezTo>
                <a:cubicBezTo>
                  <a:pt x="523931" y="80929"/>
                  <a:pt x="523931" y="80929"/>
                  <a:pt x="523931" y="80929"/>
                </a:cubicBezTo>
                <a:cubicBezTo>
                  <a:pt x="523931" y="146872"/>
                  <a:pt x="578131" y="203822"/>
                  <a:pt x="644375" y="203822"/>
                </a:cubicBezTo>
                <a:cubicBezTo>
                  <a:pt x="1632015" y="203822"/>
                  <a:pt x="1632015" y="203822"/>
                  <a:pt x="1632015" y="203822"/>
                </a:cubicBezTo>
                <a:cubicBezTo>
                  <a:pt x="1698259" y="203822"/>
                  <a:pt x="1752458" y="146872"/>
                  <a:pt x="1752458" y="80929"/>
                </a:cubicBezTo>
                <a:cubicBezTo>
                  <a:pt x="1752458" y="0"/>
                  <a:pt x="1752458" y="0"/>
                  <a:pt x="1752458" y="0"/>
                </a:cubicBezTo>
                <a:cubicBezTo>
                  <a:pt x="2035501" y="0"/>
                  <a:pt x="2035501" y="0"/>
                  <a:pt x="2035501" y="0"/>
                </a:cubicBezTo>
                <a:cubicBezTo>
                  <a:pt x="2171001" y="0"/>
                  <a:pt x="2276389" y="107906"/>
                  <a:pt x="2276389" y="239790"/>
                </a:cubicBezTo>
                <a:cubicBezTo>
                  <a:pt x="2276389" y="4621960"/>
                  <a:pt x="2276389" y="4621960"/>
                  <a:pt x="2276389" y="4621960"/>
                </a:cubicBezTo>
                <a:cubicBezTo>
                  <a:pt x="2276389" y="4753845"/>
                  <a:pt x="2171001" y="4861750"/>
                  <a:pt x="2035501" y="4861750"/>
                </a:cubicBezTo>
                <a:cubicBezTo>
                  <a:pt x="240887" y="4861750"/>
                  <a:pt x="240887" y="4861750"/>
                  <a:pt x="240887" y="4861750"/>
                </a:cubicBezTo>
                <a:cubicBezTo>
                  <a:pt x="108399" y="4861750"/>
                  <a:pt x="0" y="4753845"/>
                  <a:pt x="0" y="4621960"/>
                </a:cubicBezTo>
                <a:cubicBezTo>
                  <a:pt x="0" y="239790"/>
                  <a:pt x="0" y="239790"/>
                  <a:pt x="0" y="239790"/>
                </a:cubicBezTo>
                <a:cubicBezTo>
                  <a:pt x="0" y="107906"/>
                  <a:pt x="108399" y="0"/>
                  <a:pt x="240887" y="0"/>
                </a:cubicBezTo>
                <a:close/>
              </a:path>
            </a:pathLst>
          </a:custGeom>
        </p:spPr>
        <p:txBody>
          <a:bodyPr rtlCol="0" anchor="ctr">
            <a:noAutofit/>
          </a:bodyPr>
          <a:lstStyle>
            <a:lvl1pPr marL="0" indent="0" algn="ctr">
              <a:buFontTx/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5E09468-0773-437E-3ABF-6EF57133010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36F65-4D82-4979-8F61-C1D6DD0A11CF}" type="datetime1">
              <a:rPr lang="en-US" smtClean="0"/>
              <a:t>3/8/2023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7CA4B8F-2268-AED3-6E93-137356C0350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DB82DAC-C27C-AE8C-0EFE-58CE360D31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30A4394-3573-6440-B2AD-FADA1CD98C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2460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c-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BE97D01-E4DB-21E7-AA4A-CA8BA5376316}"/>
              </a:ext>
            </a:extLst>
          </p:cNvPr>
          <p:cNvCxnSpPr/>
          <p:nvPr userDrawn="1"/>
        </p:nvCxnSpPr>
        <p:spPr>
          <a:xfrm>
            <a:off x="5662613" y="985838"/>
            <a:ext cx="863600" cy="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Picture Placeholder 58"/>
          <p:cNvSpPr>
            <a:spLocks noGrp="1"/>
          </p:cNvSpPr>
          <p:nvPr>
            <p:ph type="pic" sz="quarter" idx="14"/>
          </p:nvPr>
        </p:nvSpPr>
        <p:spPr>
          <a:xfrm>
            <a:off x="1625490" y="2785573"/>
            <a:ext cx="3562539" cy="1979800"/>
          </a:xfrm>
          <a:custGeom>
            <a:avLst/>
            <a:gdLst>
              <a:gd name="connsiteX0" fmla="*/ 0 w 3562539"/>
              <a:gd name="connsiteY0" fmla="*/ 0 h 1979800"/>
              <a:gd name="connsiteX1" fmla="*/ 3562539 w 3562539"/>
              <a:gd name="connsiteY1" fmla="*/ 0 h 1979800"/>
              <a:gd name="connsiteX2" fmla="*/ 3562539 w 3562539"/>
              <a:gd name="connsiteY2" fmla="*/ 1979800 h 1979800"/>
              <a:gd name="connsiteX3" fmla="*/ 0 w 3562539"/>
              <a:gd name="connsiteY3" fmla="*/ 1979800 h 197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62539" h="1979800">
                <a:moveTo>
                  <a:pt x="0" y="0"/>
                </a:moveTo>
                <a:lnTo>
                  <a:pt x="3562539" y="0"/>
                </a:lnTo>
                <a:lnTo>
                  <a:pt x="3562539" y="1979800"/>
                </a:lnTo>
                <a:lnTo>
                  <a:pt x="0" y="1979800"/>
                </a:lnTo>
                <a:close/>
              </a:path>
            </a:pathLst>
          </a:custGeom>
        </p:spPr>
        <p:txBody>
          <a:bodyPr rtlCol="0"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endParaRPr lang="en-IN" noProof="0"/>
          </a:p>
        </p:txBody>
      </p:sp>
      <p:sp>
        <p:nvSpPr>
          <p:cNvPr id="60" name="Picture Placeholder 59"/>
          <p:cNvSpPr>
            <a:spLocks noGrp="1"/>
          </p:cNvSpPr>
          <p:nvPr>
            <p:ph type="pic" sz="quarter" idx="15"/>
          </p:nvPr>
        </p:nvSpPr>
        <p:spPr>
          <a:xfrm>
            <a:off x="6993902" y="2785572"/>
            <a:ext cx="3562539" cy="1979800"/>
          </a:xfrm>
          <a:custGeom>
            <a:avLst/>
            <a:gdLst>
              <a:gd name="connsiteX0" fmla="*/ 0 w 3562539"/>
              <a:gd name="connsiteY0" fmla="*/ 0 h 1979800"/>
              <a:gd name="connsiteX1" fmla="*/ 3562539 w 3562539"/>
              <a:gd name="connsiteY1" fmla="*/ 0 h 1979800"/>
              <a:gd name="connsiteX2" fmla="*/ 3562539 w 3562539"/>
              <a:gd name="connsiteY2" fmla="*/ 1979800 h 1979800"/>
              <a:gd name="connsiteX3" fmla="*/ 0 w 3562539"/>
              <a:gd name="connsiteY3" fmla="*/ 1979800 h 197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62539" h="1979800">
                <a:moveTo>
                  <a:pt x="0" y="0"/>
                </a:moveTo>
                <a:lnTo>
                  <a:pt x="3562539" y="0"/>
                </a:lnTo>
                <a:lnTo>
                  <a:pt x="3562539" y="1979800"/>
                </a:lnTo>
                <a:lnTo>
                  <a:pt x="0" y="19798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IN" noProof="0"/>
          </a:p>
        </p:txBody>
      </p:sp>
      <p:sp>
        <p:nvSpPr>
          <p:cNvPr id="58" name="Picture Placeholder 57"/>
          <p:cNvSpPr>
            <a:spLocks noGrp="1"/>
          </p:cNvSpPr>
          <p:nvPr>
            <p:ph type="pic" sz="quarter" idx="13"/>
          </p:nvPr>
        </p:nvSpPr>
        <p:spPr>
          <a:xfrm>
            <a:off x="3818274" y="2272212"/>
            <a:ext cx="4543486" cy="2524940"/>
          </a:xfrm>
          <a:custGeom>
            <a:avLst/>
            <a:gdLst>
              <a:gd name="connsiteX0" fmla="*/ 0 w 4543486"/>
              <a:gd name="connsiteY0" fmla="*/ 0 h 2524940"/>
              <a:gd name="connsiteX1" fmla="*/ 4543486 w 4543486"/>
              <a:gd name="connsiteY1" fmla="*/ 0 h 2524940"/>
              <a:gd name="connsiteX2" fmla="*/ 4543486 w 4543486"/>
              <a:gd name="connsiteY2" fmla="*/ 2524940 h 2524940"/>
              <a:gd name="connsiteX3" fmla="*/ 0 w 4543486"/>
              <a:gd name="connsiteY3" fmla="*/ 2524940 h 252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43486" h="2524940">
                <a:moveTo>
                  <a:pt x="0" y="0"/>
                </a:moveTo>
                <a:lnTo>
                  <a:pt x="4543486" y="0"/>
                </a:lnTo>
                <a:lnTo>
                  <a:pt x="4543486" y="2524940"/>
                </a:lnTo>
                <a:lnTo>
                  <a:pt x="0" y="2524940"/>
                </a:lnTo>
                <a:close/>
              </a:path>
            </a:pathLst>
          </a:custGeom>
        </p:spPr>
        <p:txBody>
          <a:bodyPr rtlCol="0" anchor="ctr">
            <a:noAutofit/>
          </a:bodyPr>
          <a:lstStyle>
            <a:lvl1pPr marL="0" indent="0" algn="ctr">
              <a:buFontTx/>
              <a:buNone/>
              <a:defRPr sz="24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62" name="Title 1"/>
          <p:cNvSpPr>
            <a:spLocks noGrp="1"/>
          </p:cNvSpPr>
          <p:nvPr>
            <p:ph type="title"/>
          </p:nvPr>
        </p:nvSpPr>
        <p:spPr>
          <a:xfrm>
            <a:off x="609441" y="274641"/>
            <a:ext cx="10969943" cy="711081"/>
          </a:xfrm>
        </p:spPr>
        <p:txBody>
          <a:bodyPr>
            <a:noAutofit/>
          </a:bodyPr>
          <a:lstStyle>
            <a:lvl1pPr algn="ctr">
              <a:defRPr sz="3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07C5486D-A7DF-67E3-4D2A-BA4BD551886D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29DE9-9110-4E7F-A773-2C1E1099D99B}" type="datetime1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78EBB983-5D8C-EA68-EDA7-9DFBFC19B65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567330C-C964-D275-216E-F0885B55A68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EF0A0778-765C-C146-A4ED-8267B797DB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79932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-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45848B2-448E-378B-11CD-BB5F1A182E21}"/>
              </a:ext>
            </a:extLst>
          </p:cNvPr>
          <p:cNvCxnSpPr/>
          <p:nvPr userDrawn="1"/>
        </p:nvCxnSpPr>
        <p:spPr>
          <a:xfrm>
            <a:off x="5662613" y="985838"/>
            <a:ext cx="863600" cy="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itle 1"/>
          <p:cNvSpPr>
            <a:spLocks noGrp="1"/>
          </p:cNvSpPr>
          <p:nvPr>
            <p:ph type="title"/>
          </p:nvPr>
        </p:nvSpPr>
        <p:spPr>
          <a:xfrm>
            <a:off x="609441" y="274641"/>
            <a:ext cx="10969943" cy="711081"/>
          </a:xfrm>
        </p:spPr>
        <p:txBody>
          <a:bodyPr>
            <a:noAutofit/>
          </a:bodyPr>
          <a:lstStyle>
            <a:lvl1pPr algn="ctr">
              <a:defRPr sz="3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1620600" y="1822682"/>
            <a:ext cx="2935519" cy="3676429"/>
          </a:xfrm>
          <a:custGeom>
            <a:avLst/>
            <a:gdLst>
              <a:gd name="connsiteX0" fmla="*/ 16354 w 2935519"/>
              <a:gd name="connsiteY0" fmla="*/ 0 h 3676429"/>
              <a:gd name="connsiteX1" fmla="*/ 2919165 w 2935519"/>
              <a:gd name="connsiteY1" fmla="*/ 2717 h 3676429"/>
              <a:gd name="connsiteX2" fmla="*/ 2935519 w 2935519"/>
              <a:gd name="connsiteY2" fmla="*/ 19021 h 3676429"/>
              <a:gd name="connsiteX3" fmla="*/ 2932793 w 2935519"/>
              <a:gd name="connsiteY3" fmla="*/ 3662843 h 3676429"/>
              <a:gd name="connsiteX4" fmla="*/ 2919165 w 2935519"/>
              <a:gd name="connsiteY4" fmla="*/ 3676429 h 3676429"/>
              <a:gd name="connsiteX5" fmla="*/ 13628 w 2935519"/>
              <a:gd name="connsiteY5" fmla="*/ 3676429 h 3676429"/>
              <a:gd name="connsiteX6" fmla="*/ 0 w 2935519"/>
              <a:gd name="connsiteY6" fmla="*/ 3660126 h 3676429"/>
              <a:gd name="connsiteX7" fmla="*/ 0 w 2935519"/>
              <a:gd name="connsiteY7" fmla="*/ 16303 h 3676429"/>
              <a:gd name="connsiteX8" fmla="*/ 16354 w 2935519"/>
              <a:gd name="connsiteY8" fmla="*/ 0 h 3676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35519" h="3676429">
                <a:moveTo>
                  <a:pt x="16354" y="0"/>
                </a:moveTo>
                <a:cubicBezTo>
                  <a:pt x="2919165" y="2717"/>
                  <a:pt x="2919165" y="2717"/>
                  <a:pt x="2919165" y="2717"/>
                </a:cubicBezTo>
                <a:cubicBezTo>
                  <a:pt x="2927342" y="2717"/>
                  <a:pt x="2935519" y="8152"/>
                  <a:pt x="2935519" y="19021"/>
                </a:cubicBezTo>
                <a:lnTo>
                  <a:pt x="2932793" y="3662843"/>
                </a:lnTo>
                <a:cubicBezTo>
                  <a:pt x="2932793" y="3670995"/>
                  <a:pt x="2927342" y="3676429"/>
                  <a:pt x="2919165" y="3676429"/>
                </a:cubicBezTo>
                <a:cubicBezTo>
                  <a:pt x="13628" y="3676429"/>
                  <a:pt x="13628" y="3676429"/>
                  <a:pt x="13628" y="3676429"/>
                </a:cubicBezTo>
                <a:cubicBezTo>
                  <a:pt x="5451" y="3676429"/>
                  <a:pt x="0" y="3668277"/>
                  <a:pt x="0" y="3660126"/>
                </a:cubicBezTo>
                <a:cubicBezTo>
                  <a:pt x="0" y="16303"/>
                  <a:pt x="0" y="16303"/>
                  <a:pt x="0" y="16303"/>
                </a:cubicBezTo>
                <a:cubicBezTo>
                  <a:pt x="0" y="8152"/>
                  <a:pt x="8177" y="0"/>
                  <a:pt x="16354" y="0"/>
                </a:cubicBezTo>
                <a:close/>
              </a:path>
            </a:pathLst>
          </a:custGeom>
        </p:spPr>
        <p:txBody>
          <a:bodyPr rtlCol="0" anchor="ctr">
            <a:noAutofit/>
          </a:bodyPr>
          <a:lstStyle>
            <a:lvl1pPr marL="0" indent="0" algn="ctr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en-IN" noProof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AD972FE0-4563-6B4A-5668-4A1E51E5759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58778-3E30-49DC-86D9-E648E7652AAF}" type="datetime1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BAF8A886-4E44-FF52-390B-F187171506E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12B7445-9BB8-511E-2CBC-D1AA4EB58B1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4CB7A17-11A2-CF42-8B91-52DAB93E7B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5251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ockup">
    <p:bg>
      <p:bgPr>
        <a:gradFill rotWithShape="0">
          <a:gsLst>
            <a:gs pos="0">
              <a:srgbClr val="9C319F"/>
            </a:gs>
            <a:gs pos="5000">
              <a:srgbClr val="9C319F"/>
            </a:gs>
            <a:gs pos="100000">
              <a:srgbClr val="5D92BB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23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E59D00-4BB0-43E6-A901-20A0A55ABD37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4045D-BA63-E342-9C2D-1660E78C684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23744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88825" cy="6858000"/>
          </a:xfrm>
        </p:spPr>
        <p:txBody>
          <a:bodyPr rtlCol="0" anchor="ctr">
            <a:normAutofit/>
          </a:bodyPr>
          <a:lstStyle>
            <a:lvl1pPr marL="0" indent="0" algn="ctr">
              <a:buFontTx/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IN" noProof="0"/>
          </a:p>
        </p:txBody>
      </p:sp>
    </p:spTree>
    <p:extLst>
      <p:ext uri="{BB962C8B-B14F-4D97-AF65-F5344CB8AC3E}">
        <p14:creationId xmlns:p14="http://schemas.microsoft.com/office/powerpoint/2010/main" val="1740977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EB1A57-C4CC-4276-9A65-59065E54AFD8}" type="datetime1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69A4-BA5A-8244-A187-401AC745304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33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CCD308-350A-48DB-87A2-DA83039B5B1A}" type="datetime1">
              <a:rPr lang="en-US" smtClean="0"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7FDE2-D1E5-6E44-A56D-0DEFBC1D6A3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4430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433A55-6951-4D0F-8211-F5188541A250}" type="datetime1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9BD7-E328-8647-B97A-36A40530785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58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D70E28-C543-4115-8FE0-E35318C77331}" type="datetime1">
              <a:rPr lang="en-US" smtClean="0"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AC6AE-6A9B-7343-8A86-72DE2D63BF5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1928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735718-C04E-47C6-92E4-A82369A92278}" type="datetime1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F1B2-788D-4547-B02E-4B6967C9D96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001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B50A16-74B9-4269-9CA8-75EBC7DD5046}" type="datetime1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AD40D-24B1-8248-837E-30035BAE9A5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555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F31C0E-02FA-42DC-BE30-508A3BAE025F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29BD7-E328-8647-B97A-36A40530785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98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82" r:id="rId1"/>
    <p:sldLayoutId id="2147485083" r:id="rId2"/>
    <p:sldLayoutId id="2147485084" r:id="rId3"/>
    <p:sldLayoutId id="2147485085" r:id="rId4"/>
    <p:sldLayoutId id="2147485086" r:id="rId5"/>
    <p:sldLayoutId id="2147485087" r:id="rId6"/>
    <p:sldLayoutId id="2147485088" r:id="rId7"/>
    <p:sldLayoutId id="2147485089" r:id="rId8"/>
    <p:sldLayoutId id="2147485090" r:id="rId9"/>
    <p:sldLayoutId id="2147485091" r:id="rId10"/>
    <p:sldLayoutId id="2147485092" r:id="rId11"/>
    <p:sldLayoutId id="2147485042" r:id="rId12"/>
    <p:sldLayoutId id="2147485043" r:id="rId13"/>
    <p:sldLayoutId id="2147485044" r:id="rId14"/>
    <p:sldLayoutId id="2147485045" r:id="rId15"/>
    <p:sldLayoutId id="2147485046" r:id="rId16"/>
    <p:sldLayoutId id="2147485047" r:id="rId17"/>
    <p:sldLayoutId id="2147485048" r:id="rId18"/>
    <p:sldLayoutId id="2147485049" r:id="rId19"/>
    <p:sldLayoutId id="2147485050" r:id="rId20"/>
    <p:sldLayoutId id="2147485052" r:id="rId21"/>
    <p:sldLayoutId id="2147485053" r:id="rId22"/>
    <p:sldLayoutId id="2147485055" r:id="rId23"/>
    <p:sldLayoutId id="2147485056" r:id="rId24"/>
    <p:sldLayoutId id="2147485057" r:id="rId25"/>
    <p:sldLayoutId id="2147485033" r:id="rId26"/>
    <p:sldLayoutId id="2147485058" r:id="rId27"/>
    <p:sldLayoutId id="2147485059" r:id="rId28"/>
    <p:sldLayoutId id="2147485064" r:id="rId29"/>
    <p:sldLayoutId id="2147485065" r:id="rId30"/>
  </p:sldLayoutIdLst>
  <p:hf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eprnrwand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TextBox 12"/>
          <p:cNvSpPr txBox="1">
            <a:spLocks noChangeArrowheads="1"/>
          </p:cNvSpPr>
          <p:nvPr/>
        </p:nvSpPr>
        <p:spPr bwMode="auto">
          <a:xfrm>
            <a:off x="1701924" y="2852936"/>
            <a:ext cx="10009113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4000" b="1" dirty="0" smtClean="0">
                <a:latin typeface="Century Gothic" panose="020B0502020202020204" pitchFamily="34" charset="0"/>
              </a:rPr>
              <a:t>Trade </a:t>
            </a:r>
            <a:r>
              <a:rPr lang="fr-FR" sz="4000" b="1" dirty="0" err="1" smtClean="0">
                <a:latin typeface="Century Gothic" panose="020B0502020202020204" pitchFamily="34" charset="0"/>
              </a:rPr>
              <a:t>policies</a:t>
            </a:r>
            <a:r>
              <a:rPr lang="fr-FR" sz="4000" b="1" dirty="0" smtClean="0">
                <a:latin typeface="Century Gothic" panose="020B0502020202020204" pitchFamily="34" charset="0"/>
              </a:rPr>
              <a:t> and </a:t>
            </a:r>
            <a:r>
              <a:rPr lang="fr-FR" sz="4000" b="1" dirty="0" err="1" smtClean="0">
                <a:latin typeface="Century Gothic" panose="020B0502020202020204" pitchFamily="34" charset="0"/>
              </a:rPr>
              <a:t>measures</a:t>
            </a:r>
            <a:r>
              <a:rPr lang="fr-FR" sz="4000" b="1" dirty="0" smtClean="0">
                <a:latin typeface="Century Gothic" panose="020B0502020202020204" pitchFamily="34" charset="0"/>
              </a:rPr>
              <a:t> </a:t>
            </a:r>
            <a:r>
              <a:rPr lang="fr-FR" sz="4000" b="1" dirty="0" err="1" smtClean="0">
                <a:latin typeface="Century Gothic" panose="020B0502020202020204" pitchFamily="34" charset="0"/>
              </a:rPr>
              <a:t>taken</a:t>
            </a:r>
            <a:r>
              <a:rPr lang="fr-FR" sz="4000" b="1" dirty="0" smtClean="0">
                <a:latin typeface="Century Gothic" panose="020B0502020202020204" pitchFamily="34" charset="0"/>
              </a:rPr>
              <a:t> to </a:t>
            </a:r>
            <a:r>
              <a:rPr lang="fr-FR" sz="4000" b="1" dirty="0" err="1" smtClean="0">
                <a:latin typeface="Century Gothic" panose="020B0502020202020204" pitchFamily="34" charset="0"/>
              </a:rPr>
              <a:t>curb</a:t>
            </a:r>
            <a:r>
              <a:rPr lang="fr-FR" sz="4000" b="1" dirty="0" smtClean="0">
                <a:latin typeface="Century Gothic" panose="020B0502020202020204" pitchFamily="34" charset="0"/>
              </a:rPr>
              <a:t> </a:t>
            </a:r>
            <a:r>
              <a:rPr lang="fr-FR" sz="4000" b="1" dirty="0" err="1" smtClean="0">
                <a:latin typeface="Century Gothic" panose="020B0502020202020204" pitchFamily="34" charset="0"/>
              </a:rPr>
              <a:t>inflationary</a:t>
            </a:r>
            <a:r>
              <a:rPr lang="fr-FR" sz="4000" b="1" dirty="0" smtClean="0">
                <a:latin typeface="Century Gothic" panose="020B0502020202020204" pitchFamily="34" charset="0"/>
              </a:rPr>
              <a:t> </a:t>
            </a:r>
            <a:r>
              <a:rPr lang="fr-FR" sz="4000" b="1" dirty="0" smtClean="0">
                <a:latin typeface="Century Gothic" panose="020B0502020202020204" pitchFamily="34" charset="0"/>
              </a:rPr>
              <a:t>pressures</a:t>
            </a:r>
          </a:p>
          <a:p>
            <a:endParaRPr lang="fr-FR" sz="4000" b="1" dirty="0">
              <a:latin typeface="Century Gothic" panose="020B0502020202020204" pitchFamily="34" charset="0"/>
            </a:endParaRPr>
          </a:p>
          <a:p>
            <a:pPr algn="ctr"/>
            <a:r>
              <a:rPr lang="fr-FR" sz="1800" b="1" dirty="0" err="1" smtClean="0">
                <a:latin typeface="Century Gothic" panose="020B0502020202020204" pitchFamily="34" charset="0"/>
              </a:rPr>
              <a:t>Presented</a:t>
            </a:r>
            <a:r>
              <a:rPr lang="fr-FR" sz="1800" b="1" dirty="0" smtClean="0">
                <a:latin typeface="Century Gothic" panose="020B0502020202020204" pitchFamily="34" charset="0"/>
              </a:rPr>
              <a:t> </a:t>
            </a:r>
            <a:r>
              <a:rPr lang="fr-FR" sz="1800" b="1" dirty="0" err="1" smtClean="0">
                <a:latin typeface="Century Gothic" panose="020B0502020202020204" pitchFamily="34" charset="0"/>
              </a:rPr>
              <a:t>during</a:t>
            </a:r>
            <a:r>
              <a:rPr lang="fr-FR" sz="1800" b="1" dirty="0" smtClean="0">
                <a:latin typeface="Century Gothic" panose="020B0502020202020204" pitchFamily="34" charset="0"/>
              </a:rPr>
              <a:t> the Policy dialogue on inflation </a:t>
            </a:r>
            <a:r>
              <a:rPr lang="fr-FR" sz="1800" b="1" dirty="0" err="1" smtClean="0">
                <a:latin typeface="Century Gothic" panose="020B0502020202020204" pitchFamily="34" charset="0"/>
              </a:rPr>
              <a:t>organised</a:t>
            </a:r>
            <a:r>
              <a:rPr lang="fr-FR" sz="1800" b="1" dirty="0" smtClean="0">
                <a:latin typeface="Century Gothic" panose="020B0502020202020204" pitchFamily="34" charset="0"/>
              </a:rPr>
              <a:t> by EPRN (</a:t>
            </a:r>
            <a:r>
              <a:rPr lang="fr-FR" sz="1800" b="1" dirty="0" smtClean="0">
                <a:latin typeface="Century Gothic" panose="020B0502020202020204" pitchFamily="34" charset="0"/>
                <a:hlinkClick r:id="rId2"/>
              </a:rPr>
              <a:t>www.eprnrwanda.org</a:t>
            </a:r>
            <a:r>
              <a:rPr lang="fr-FR" sz="1800" b="1" dirty="0" smtClean="0">
                <a:latin typeface="Century Gothic" panose="020B0502020202020204" pitchFamily="34" charset="0"/>
              </a:rPr>
              <a:t> )</a:t>
            </a:r>
            <a:endParaRPr lang="fr-FR" sz="1800" b="1" dirty="0">
              <a:latin typeface="Century Gothic" panose="020B0502020202020204" pitchFamily="34" charset="0"/>
            </a:endParaRPr>
          </a:p>
        </p:txBody>
      </p:sp>
      <p:pic>
        <p:nvPicPr>
          <p:cNvPr id="5" name="Picture 1" descr="armoiri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5744863" y="548680"/>
            <a:ext cx="1923233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13"/>
          <p:cNvSpPr txBox="1">
            <a:spLocks noChangeArrowheads="1"/>
          </p:cNvSpPr>
          <p:nvPr/>
        </p:nvSpPr>
        <p:spPr bwMode="auto">
          <a:xfrm>
            <a:off x="8542684" y="6279951"/>
            <a:ext cx="3304852" cy="461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GB" altLang="en-US" sz="2399" b="1" dirty="0">
                <a:latin typeface="Bookman Old Style" panose="02050604050505020204" pitchFamily="18" charset="0"/>
                <a:cs typeface="Arial" pitchFamily="34" charset="0"/>
              </a:rPr>
              <a:t>UGUSHYINGO 2022</a:t>
            </a:r>
            <a:endParaRPr lang="en-US" altLang="en-US" sz="2399" b="1" dirty="0"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EC98E1-1B7C-0AD2-0C98-8D15B8DB4653}"/>
              </a:ext>
            </a:extLst>
          </p:cNvPr>
          <p:cNvSpPr/>
          <p:nvPr/>
        </p:nvSpPr>
        <p:spPr>
          <a:xfrm>
            <a:off x="323443" y="6279951"/>
            <a:ext cx="11729787" cy="531813"/>
          </a:xfrm>
          <a:prstGeom prst="rect">
            <a:avLst/>
          </a:prstGeom>
          <a:solidFill>
            <a:srgbClr val="00B05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89000" anchor="ctr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prstClr val="white"/>
                </a:solidFill>
                <a:latin typeface="Cambria" pitchFamily="18" charset="0"/>
                <a:cs typeface="Trebuchet MS"/>
              </a:rPr>
              <a:t>MINISTRY OF TRADE AND INDUSTRY						FEBRUARY 2023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7483-C066-F744-A31F-244FFFCCE6EB}" type="slidenum">
              <a:rPr lang="en-US" altLang="en-US" smtClean="0"/>
              <a:pPr/>
              <a:t>1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2364" y="5575101"/>
            <a:ext cx="1847850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99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62" y="116632"/>
            <a:ext cx="10534081" cy="648337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n-US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Trade Policies and Measures taken to curb </a:t>
            </a:r>
            <a:r>
              <a:rPr lang="en-US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inflation</a:t>
            </a:r>
            <a:endParaRPr lang="en-US" sz="28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" descr="armoiri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45741" y="332656"/>
            <a:ext cx="1215894" cy="125742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745345-7F4B-A1ED-6C2C-CB827434CBE6}"/>
              </a:ext>
            </a:extLst>
          </p:cNvPr>
          <p:cNvCxnSpPr/>
          <p:nvPr/>
        </p:nvCxnSpPr>
        <p:spPr>
          <a:xfrm>
            <a:off x="1557908" y="848073"/>
            <a:ext cx="10081120" cy="1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21804" y="1665348"/>
            <a:ext cx="11161239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800" dirty="0"/>
              <a:t>In collaboration with MINECOFIN and RRA, </a:t>
            </a:r>
            <a:r>
              <a:rPr lang="en-US" sz="3800" dirty="0" smtClean="0"/>
              <a:t> </a:t>
            </a:r>
            <a:r>
              <a:rPr lang="en-US" sz="3800" dirty="0"/>
              <a:t>Stay of </a:t>
            </a:r>
            <a:r>
              <a:rPr lang="en-US" sz="3800" dirty="0" smtClean="0"/>
              <a:t>applications </a:t>
            </a:r>
            <a:r>
              <a:rPr lang="en-US" sz="3800" dirty="0"/>
              <a:t>on sugar, wheat, Rice, cooking oils to reduce the price of these </a:t>
            </a:r>
            <a:r>
              <a:rPr lang="en-US" sz="3800" dirty="0" smtClean="0"/>
              <a:t>commodities;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800" dirty="0"/>
              <a:t>Duty remission on packaging </a:t>
            </a:r>
            <a:r>
              <a:rPr lang="en-US" sz="3800" dirty="0" smtClean="0"/>
              <a:t>materials;</a:t>
            </a:r>
            <a:endParaRPr lang="en-US" sz="3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800" dirty="0" smtClean="0"/>
              <a:t>Inspection to avoid speculation and stock hoarding;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800" dirty="0" smtClean="0"/>
              <a:t>Awareness through </a:t>
            </a:r>
            <a:r>
              <a:rPr lang="en-US" sz="3800" dirty="0"/>
              <a:t>Issuance of Public Notice on Price Display and </a:t>
            </a:r>
            <a:r>
              <a:rPr lang="en-US" sz="3800" dirty="0" smtClean="0"/>
              <a:t>invoicing;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EC98E1-1B7C-0AD2-0C98-8D15B8DB4653}"/>
              </a:ext>
            </a:extLst>
          </p:cNvPr>
          <p:cNvSpPr/>
          <p:nvPr/>
        </p:nvSpPr>
        <p:spPr>
          <a:xfrm>
            <a:off x="413297" y="6353571"/>
            <a:ext cx="11729787" cy="531813"/>
          </a:xfrm>
          <a:prstGeom prst="rect">
            <a:avLst/>
          </a:prstGeom>
          <a:solidFill>
            <a:srgbClr val="00B05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89000" anchor="ctr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prstClr val="white"/>
                </a:solidFill>
                <a:latin typeface="Cambria" pitchFamily="18" charset="0"/>
                <a:cs typeface="Trebuchet MS"/>
              </a:rPr>
              <a:t>MINISTRY OF TRADE AND INDUSTRY						FEBRUARY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7483-C066-F744-A31F-244FFFCCE6EB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891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62" y="116632"/>
            <a:ext cx="10534081" cy="648337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n-US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Trade Policies and Measures taken to </a:t>
            </a:r>
            <a:r>
              <a:rPr lang="en-US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curb inflation</a:t>
            </a:r>
            <a:endParaRPr lang="en-US" sz="28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" descr="armoiri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45741" y="332656"/>
            <a:ext cx="1215894" cy="125742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745345-7F4B-A1ED-6C2C-CB827434CBE6}"/>
              </a:ext>
            </a:extLst>
          </p:cNvPr>
          <p:cNvCxnSpPr/>
          <p:nvPr/>
        </p:nvCxnSpPr>
        <p:spPr>
          <a:xfrm>
            <a:off x="1557908" y="848073"/>
            <a:ext cx="10081120" cy="1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49796" y="1665348"/>
            <a:ext cx="1123324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/>
              <a:t>Looking for alternative markets to source basic commodities (Maize, sugar and wheat) in Zimbabwe and Mozambique</a:t>
            </a:r>
            <a:r>
              <a:rPr lang="en-US" sz="36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/>
              <a:t>MINICOM is conducting an assessment of transport costs of basic commodities countrywide to check if there is no speculation in transport prices of basic commodities</a:t>
            </a:r>
            <a:r>
              <a:rPr lang="en-US" sz="36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Linking farmers to processors (signing contracts)</a:t>
            </a:r>
            <a:endParaRPr lang="en-US" sz="36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EC98E1-1B7C-0AD2-0C98-8D15B8DB4653}"/>
              </a:ext>
            </a:extLst>
          </p:cNvPr>
          <p:cNvSpPr/>
          <p:nvPr/>
        </p:nvSpPr>
        <p:spPr>
          <a:xfrm>
            <a:off x="413297" y="6353571"/>
            <a:ext cx="11729787" cy="531813"/>
          </a:xfrm>
          <a:prstGeom prst="rect">
            <a:avLst/>
          </a:prstGeom>
          <a:solidFill>
            <a:srgbClr val="00B05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89000" anchor="ctr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prstClr val="white"/>
                </a:solidFill>
                <a:latin typeface="Cambria" pitchFamily="18" charset="0"/>
                <a:cs typeface="Trebuchet MS"/>
              </a:rPr>
              <a:t>MINISTRY OF TRADE AND INDUSTRY						FEBRUARY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7483-C066-F744-A31F-244FFFCCE6EB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194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62" y="116632"/>
            <a:ext cx="10534081" cy="648337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endParaRPr lang="en-US" sz="28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" descr="armoiri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45741" y="332656"/>
            <a:ext cx="1215894" cy="125742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745345-7F4B-A1ED-6C2C-CB827434CBE6}"/>
              </a:ext>
            </a:extLst>
          </p:cNvPr>
          <p:cNvCxnSpPr/>
          <p:nvPr/>
        </p:nvCxnSpPr>
        <p:spPr>
          <a:xfrm>
            <a:off x="1557908" y="848073"/>
            <a:ext cx="10081120" cy="1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953658" y="1574286"/>
            <a:ext cx="1082938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algn="just"/>
            <a:endParaRPr lang="en-US" sz="3200" dirty="0"/>
          </a:p>
          <a:p>
            <a:pPr algn="just"/>
            <a:r>
              <a:rPr lang="en-US" sz="3200" dirty="0" smtClean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EC98E1-1B7C-0AD2-0C98-8D15B8DB4653}"/>
              </a:ext>
            </a:extLst>
          </p:cNvPr>
          <p:cNvSpPr/>
          <p:nvPr/>
        </p:nvSpPr>
        <p:spPr>
          <a:xfrm>
            <a:off x="413297" y="6353571"/>
            <a:ext cx="11729787" cy="531813"/>
          </a:xfrm>
          <a:prstGeom prst="rect">
            <a:avLst/>
          </a:prstGeom>
          <a:solidFill>
            <a:srgbClr val="00B05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89000" anchor="ctr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prstClr val="white"/>
                </a:solidFill>
                <a:latin typeface="Cambria" pitchFamily="18" charset="0"/>
                <a:cs typeface="Trebuchet MS"/>
              </a:rPr>
              <a:t>MINISTRY OF TRADE AND INDUSTRY						FEBRUARY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7483-C066-F744-A31F-244FFFCCE6EB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>
          <a:xfrm>
            <a:off x="4747729" y="3198168"/>
            <a:ext cx="26933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D16349"/>
              </a:buClr>
              <a:buSzPct val="85000"/>
            </a:pPr>
            <a:r>
              <a:rPr lang="en-US" b="1" dirty="0">
                <a:solidFill>
                  <a:srgbClr val="0070C0"/>
                </a:solidFill>
                <a:latin typeface="Georgia"/>
              </a:rPr>
              <a:t>THANK YOU!!!!</a:t>
            </a:r>
          </a:p>
        </p:txBody>
      </p:sp>
    </p:spTree>
    <p:extLst>
      <p:ext uri="{BB962C8B-B14F-4D97-AF65-F5344CB8AC3E}">
        <p14:creationId xmlns:p14="http://schemas.microsoft.com/office/powerpoint/2010/main" val="24142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63" y="116632"/>
            <a:ext cx="10129168" cy="648337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B0F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Outline of the Presentation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" descr="armoiri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45741" y="332656"/>
            <a:ext cx="1215894" cy="125742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745345-7F4B-A1ED-6C2C-CB827434CBE6}"/>
              </a:ext>
            </a:extLst>
          </p:cNvPr>
          <p:cNvCxnSpPr/>
          <p:nvPr/>
        </p:nvCxnSpPr>
        <p:spPr>
          <a:xfrm>
            <a:off x="1557908" y="848073"/>
            <a:ext cx="10081120" cy="1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164685" y="1166504"/>
            <a:ext cx="10546351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Inflationary pressures</a:t>
            </a: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Causes of Food price inflation in Rwanda</a:t>
            </a: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Comparison of prices of basic commodities </a:t>
            </a: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Trade Policies and Measures to curb food prices </a:t>
            </a: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EC98E1-1B7C-0AD2-0C98-8D15B8DB4653}"/>
              </a:ext>
            </a:extLst>
          </p:cNvPr>
          <p:cNvSpPr/>
          <p:nvPr/>
        </p:nvSpPr>
        <p:spPr>
          <a:xfrm>
            <a:off x="413297" y="6281563"/>
            <a:ext cx="11729787" cy="531813"/>
          </a:xfrm>
          <a:prstGeom prst="rect">
            <a:avLst/>
          </a:prstGeom>
          <a:solidFill>
            <a:srgbClr val="00B05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89000" anchor="ctr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prstClr val="white"/>
                </a:solidFill>
                <a:latin typeface="Cambria" pitchFamily="18" charset="0"/>
                <a:cs typeface="Trebuchet MS"/>
              </a:rPr>
              <a:t>MINISTRY OF TRADE AND INDUSTRY						FEBRUARY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7483-C066-F744-A31F-244FFFCCE6EB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00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63" y="116632"/>
            <a:ext cx="10129168" cy="648337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rgbClr val="00B0F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INFLATIONARY PRESSURE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" descr="armoiri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45741" y="332656"/>
            <a:ext cx="1215894" cy="125742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745345-7F4B-A1ED-6C2C-CB827434CBE6}"/>
              </a:ext>
            </a:extLst>
          </p:cNvPr>
          <p:cNvCxnSpPr/>
          <p:nvPr/>
        </p:nvCxnSpPr>
        <p:spPr>
          <a:xfrm>
            <a:off x="1557908" y="848073"/>
            <a:ext cx="10081120" cy="1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89756" y="1166504"/>
            <a:ext cx="11953327" cy="8471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3200" dirty="0" smtClean="0">
                <a:latin typeface="+mn-lt"/>
                <a:cs typeface="Arial" panose="020B0604020202020204" pitchFamily="34" charset="0"/>
              </a:rPr>
              <a:t>Inflationary pressure occurs when the demand is very high than the supply.</a:t>
            </a:r>
          </a:p>
          <a:p>
            <a:pPr marL="514350" indent="-5143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3200" dirty="0" smtClean="0">
                <a:latin typeface="+mn-lt"/>
                <a:cs typeface="Arial" panose="020B0604020202020204" pitchFamily="34" charset="0"/>
              </a:rPr>
              <a:t>Due to these pressures, either more items are needed to be produced to keep up with or surpass customer demand, or prices will rise as a result of a shortage of supplies. </a:t>
            </a:r>
          </a:p>
          <a:p>
            <a:pPr marL="514350" indent="-5143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3200" dirty="0" smtClean="0">
                <a:latin typeface="+mn-lt"/>
                <a:cs typeface="Arial" panose="020B0604020202020204" pitchFamily="34" charset="0"/>
              </a:rPr>
              <a:t>Due to supply and demand, inflationary forces lead the economy to change.</a:t>
            </a:r>
          </a:p>
          <a:p>
            <a:pPr marL="514350" indent="-5143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/>
              <a:t>entire food system by increasing costs along the value chain from farm to table. On-farm production costs, commodity transport costs, milling, processing, and value addition activities may all be affected.</a:t>
            </a:r>
          </a:p>
          <a:p>
            <a:pPr marL="514350" indent="-5143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3200" dirty="0" smtClean="0">
              <a:latin typeface="+mn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n-US" sz="35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EC98E1-1B7C-0AD2-0C98-8D15B8DB4653}"/>
              </a:ext>
            </a:extLst>
          </p:cNvPr>
          <p:cNvSpPr/>
          <p:nvPr/>
        </p:nvSpPr>
        <p:spPr>
          <a:xfrm>
            <a:off x="413297" y="6281563"/>
            <a:ext cx="11729787" cy="531813"/>
          </a:xfrm>
          <a:prstGeom prst="rect">
            <a:avLst/>
          </a:prstGeom>
          <a:solidFill>
            <a:srgbClr val="00B05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89000" anchor="ctr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prstClr val="white"/>
                </a:solidFill>
                <a:latin typeface="Cambria" pitchFamily="18" charset="0"/>
                <a:cs typeface="Trebuchet MS"/>
              </a:rPr>
              <a:t>MINISTRY OF TRADE AND INDUSTRY						FEBRUARY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7483-C066-F744-A31F-244FFFCCE6EB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46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42" y="87213"/>
            <a:ext cx="10512862" cy="1325563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Causes of food Inflation in Rwanda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764" y="1052736"/>
            <a:ext cx="11809311" cy="5805264"/>
          </a:xfrm>
        </p:spPr>
        <p:txBody>
          <a:bodyPr>
            <a:normAutofit fontScale="25000" lnSpcReduction="20000"/>
          </a:bodyPr>
          <a:lstStyle/>
          <a:p>
            <a:pPr marL="182880" algn="just">
              <a:lnSpc>
                <a:spcPct val="120000"/>
              </a:lnSpc>
            </a:pPr>
            <a:r>
              <a:rPr lang="en-US" sz="9600" dirty="0"/>
              <a:t>Food prices have been fluctuating overtime since the outbreak of the </a:t>
            </a:r>
            <a:r>
              <a:rPr lang="en-US" sz="9600" dirty="0" smtClean="0"/>
              <a:t>Covid19 pandemic in 2020; </a:t>
            </a:r>
          </a:p>
          <a:p>
            <a:pPr marL="182880" algn="just">
              <a:lnSpc>
                <a:spcPct val="120000"/>
              </a:lnSpc>
            </a:pPr>
            <a:r>
              <a:rPr lang="en-GB" sz="9600" dirty="0" smtClean="0"/>
              <a:t>Ukraine –Russia war </a:t>
            </a:r>
            <a:r>
              <a:rPr lang="en-GB" sz="9600" dirty="0"/>
              <a:t>affected </a:t>
            </a:r>
            <a:r>
              <a:rPr lang="en-GB" sz="9600" dirty="0" smtClean="0"/>
              <a:t>price </a:t>
            </a:r>
            <a:r>
              <a:rPr lang="en-GB" sz="9600" dirty="0"/>
              <a:t>of essential commodities like bread (wheat grain), cooking </a:t>
            </a:r>
            <a:r>
              <a:rPr lang="en-GB" sz="9600" dirty="0" smtClean="0"/>
              <a:t>oils, </a:t>
            </a:r>
            <a:r>
              <a:rPr lang="en-GB" sz="9600" dirty="0"/>
              <a:t>fuel, </a:t>
            </a:r>
            <a:r>
              <a:rPr lang="en-GB" sz="9600" dirty="0" smtClean="0"/>
              <a:t>soap </a:t>
            </a:r>
            <a:r>
              <a:rPr lang="en-GB" sz="9600" dirty="0"/>
              <a:t>etc</a:t>
            </a:r>
            <a:r>
              <a:rPr lang="en-GB" sz="9600" dirty="0" smtClean="0"/>
              <a:t>.</a:t>
            </a:r>
          </a:p>
          <a:p>
            <a:pPr marL="182880" algn="just">
              <a:lnSpc>
                <a:spcPct val="120000"/>
              </a:lnSpc>
            </a:pPr>
            <a:r>
              <a:rPr lang="en-GB" sz="9600" dirty="0"/>
              <a:t>I</a:t>
            </a:r>
            <a:r>
              <a:rPr lang="en-GB" sz="9600" dirty="0" smtClean="0"/>
              <a:t>ncreases </a:t>
            </a:r>
            <a:r>
              <a:rPr lang="en-GB" sz="9600" dirty="0"/>
              <a:t>in fuel prices resulted into </a:t>
            </a:r>
            <a:r>
              <a:rPr lang="en-GB" sz="9600" dirty="0" smtClean="0"/>
              <a:t>high transportation </a:t>
            </a:r>
            <a:r>
              <a:rPr lang="en-GB" sz="9600" dirty="0"/>
              <a:t>costs, which in turn affect negatively consumers in terms of food availability and </a:t>
            </a:r>
            <a:r>
              <a:rPr lang="en-GB" sz="9600" dirty="0" smtClean="0"/>
              <a:t>affordability.</a:t>
            </a:r>
          </a:p>
          <a:p>
            <a:pPr algn="just">
              <a:lnSpc>
                <a:spcPct val="120000"/>
              </a:lnSpc>
            </a:pPr>
            <a:r>
              <a:rPr lang="en-US" sz="9600" dirty="0" smtClean="0"/>
              <a:t>Prices </a:t>
            </a:r>
            <a:r>
              <a:rPr lang="en-US" sz="9600" dirty="0"/>
              <a:t>of other strategic commodities have increased due to a </a:t>
            </a:r>
            <a:r>
              <a:rPr lang="en-US" sz="9600" dirty="0" smtClean="0"/>
              <a:t>number of </a:t>
            </a:r>
            <a:r>
              <a:rPr lang="en-US" sz="9600" dirty="0"/>
              <a:t>factors: supply chain disruptions, export bans, rebounding demand </a:t>
            </a:r>
            <a:r>
              <a:rPr lang="en-US" sz="9600" dirty="0" smtClean="0"/>
              <a:t>trends</a:t>
            </a:r>
            <a:r>
              <a:rPr lang="en-US" sz="9600" dirty="0"/>
              <a:t> </a:t>
            </a:r>
            <a:r>
              <a:rPr lang="en-US" sz="9600" dirty="0" smtClean="0"/>
              <a:t>among others;</a:t>
            </a:r>
          </a:p>
          <a:p>
            <a:pPr algn="just">
              <a:lnSpc>
                <a:spcPct val="120000"/>
              </a:lnSpc>
            </a:pPr>
            <a:r>
              <a:rPr lang="en-US" sz="9600" dirty="0" smtClean="0"/>
              <a:t>Low production at national level due to prolonged dry season, high prices of fertilizers and pesticides</a:t>
            </a:r>
          </a:p>
          <a:p>
            <a:pPr algn="just">
              <a:lnSpc>
                <a:spcPct val="120000"/>
              </a:lnSpc>
            </a:pPr>
            <a:r>
              <a:rPr lang="en-US" sz="9600" dirty="0"/>
              <a:t>entire food system </a:t>
            </a:r>
            <a:r>
              <a:rPr lang="en-US" sz="9600" dirty="0" smtClean="0"/>
              <a:t>was affected along </a:t>
            </a:r>
            <a:r>
              <a:rPr lang="en-US" sz="9600" dirty="0"/>
              <a:t>the value chain from farm to table. On-farm production costs, commodity transport costs, milling, </a:t>
            </a:r>
            <a:r>
              <a:rPr lang="en-US" sz="9600" dirty="0" smtClean="0"/>
              <a:t>processing </a:t>
            </a:r>
            <a:r>
              <a:rPr lang="en-US" sz="9600" dirty="0"/>
              <a:t>and value addition activities </a:t>
            </a:r>
            <a:r>
              <a:rPr lang="en-US" sz="9600" dirty="0" smtClean="0"/>
              <a:t>have been all </a:t>
            </a:r>
            <a:r>
              <a:rPr lang="en-US" sz="9600" dirty="0"/>
              <a:t>affected.</a:t>
            </a:r>
          </a:p>
          <a:p>
            <a:pPr algn="just">
              <a:lnSpc>
                <a:spcPct val="120000"/>
              </a:lnSpc>
            </a:pPr>
            <a:endParaRPr lang="en-US" sz="9600" dirty="0" smtClean="0"/>
          </a:p>
          <a:p>
            <a:pPr algn="just">
              <a:lnSpc>
                <a:spcPct val="120000"/>
              </a:lnSpc>
            </a:pPr>
            <a:endParaRPr lang="en-US" sz="11200" dirty="0" smtClean="0"/>
          </a:p>
          <a:p>
            <a:pPr algn="just">
              <a:lnSpc>
                <a:spcPct val="120000"/>
              </a:lnSpc>
            </a:pPr>
            <a:endParaRPr lang="en-US" sz="11200" dirty="0"/>
          </a:p>
          <a:p>
            <a:pPr marL="0" indent="0">
              <a:buNone/>
            </a:pPr>
            <a:endParaRPr lang="en-US" sz="4600" dirty="0"/>
          </a:p>
          <a:p>
            <a:pPr algn="just"/>
            <a:endParaRPr lang="en-GB" dirty="0" smtClean="0"/>
          </a:p>
          <a:p>
            <a:pPr algn="jus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9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63" y="116632"/>
            <a:ext cx="10129168" cy="648337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B0F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Price variation of basic commodities in Rwanda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" descr="armoiri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45741" y="332656"/>
            <a:ext cx="1215894" cy="125742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745345-7F4B-A1ED-6C2C-CB827434CBE6}"/>
              </a:ext>
            </a:extLst>
          </p:cNvPr>
          <p:cNvCxnSpPr/>
          <p:nvPr/>
        </p:nvCxnSpPr>
        <p:spPr>
          <a:xfrm>
            <a:off x="1557908" y="848073"/>
            <a:ext cx="10081120" cy="1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7AEC98E1-1B7C-0AD2-0C98-8D15B8DB4653}"/>
              </a:ext>
            </a:extLst>
          </p:cNvPr>
          <p:cNvSpPr/>
          <p:nvPr/>
        </p:nvSpPr>
        <p:spPr>
          <a:xfrm>
            <a:off x="413296" y="6346887"/>
            <a:ext cx="11729787" cy="531813"/>
          </a:xfrm>
          <a:prstGeom prst="rect">
            <a:avLst/>
          </a:prstGeom>
          <a:solidFill>
            <a:srgbClr val="00B05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89000" anchor="ctr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prstClr val="white"/>
                </a:solidFill>
                <a:latin typeface="Cambria" pitchFamily="18" charset="0"/>
                <a:cs typeface="Trebuchet MS"/>
              </a:rPr>
              <a:t>MINISTRY OF TRADE AND INDUSTRY						FEBRUARY 2023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7483-C066-F744-A31F-244FFFCCE6EB}" type="slidenum">
              <a:rPr lang="en-US" altLang="en-US" smtClean="0"/>
              <a:pPr/>
              <a:t>5</a:t>
            </a:fld>
            <a:endParaRPr lang="en-US" alt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657111"/>
              </p:ext>
            </p:extLst>
          </p:nvPr>
        </p:nvGraphicFramePr>
        <p:xfrm>
          <a:off x="549795" y="1514940"/>
          <a:ext cx="11089233" cy="41914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3548">
                  <a:extLst>
                    <a:ext uri="{9D8B030D-6E8A-4147-A177-3AD203B41FA5}">
                      <a16:colId xmlns:a16="http://schemas.microsoft.com/office/drawing/2014/main" val="3124916545"/>
                    </a:ext>
                  </a:extLst>
                </a:gridCol>
                <a:gridCol w="647313">
                  <a:extLst>
                    <a:ext uri="{9D8B030D-6E8A-4147-A177-3AD203B41FA5}">
                      <a16:colId xmlns:a16="http://schemas.microsoft.com/office/drawing/2014/main" val="1892215381"/>
                    </a:ext>
                  </a:extLst>
                </a:gridCol>
                <a:gridCol w="645149">
                  <a:extLst>
                    <a:ext uri="{9D8B030D-6E8A-4147-A177-3AD203B41FA5}">
                      <a16:colId xmlns:a16="http://schemas.microsoft.com/office/drawing/2014/main" val="2875583221"/>
                    </a:ext>
                  </a:extLst>
                </a:gridCol>
                <a:gridCol w="756642">
                  <a:extLst>
                    <a:ext uri="{9D8B030D-6E8A-4147-A177-3AD203B41FA5}">
                      <a16:colId xmlns:a16="http://schemas.microsoft.com/office/drawing/2014/main" val="1917919104"/>
                    </a:ext>
                  </a:extLst>
                </a:gridCol>
                <a:gridCol w="654891">
                  <a:extLst>
                    <a:ext uri="{9D8B030D-6E8A-4147-A177-3AD203B41FA5}">
                      <a16:colId xmlns:a16="http://schemas.microsoft.com/office/drawing/2014/main" val="3696104211"/>
                    </a:ext>
                  </a:extLst>
                </a:gridCol>
                <a:gridCol w="773962">
                  <a:extLst>
                    <a:ext uri="{9D8B030D-6E8A-4147-A177-3AD203B41FA5}">
                      <a16:colId xmlns:a16="http://schemas.microsoft.com/office/drawing/2014/main" val="93323207"/>
                    </a:ext>
                  </a:extLst>
                </a:gridCol>
                <a:gridCol w="596439">
                  <a:extLst>
                    <a:ext uri="{9D8B030D-6E8A-4147-A177-3AD203B41FA5}">
                      <a16:colId xmlns:a16="http://schemas.microsoft.com/office/drawing/2014/main" val="1029969590"/>
                    </a:ext>
                  </a:extLst>
                </a:gridCol>
                <a:gridCol w="596439">
                  <a:extLst>
                    <a:ext uri="{9D8B030D-6E8A-4147-A177-3AD203B41FA5}">
                      <a16:colId xmlns:a16="http://schemas.microsoft.com/office/drawing/2014/main" val="521932457"/>
                    </a:ext>
                  </a:extLst>
                </a:gridCol>
                <a:gridCol w="654891">
                  <a:extLst>
                    <a:ext uri="{9D8B030D-6E8A-4147-A177-3AD203B41FA5}">
                      <a16:colId xmlns:a16="http://schemas.microsoft.com/office/drawing/2014/main" val="350402151"/>
                    </a:ext>
                  </a:extLst>
                </a:gridCol>
                <a:gridCol w="608344">
                  <a:extLst>
                    <a:ext uri="{9D8B030D-6E8A-4147-A177-3AD203B41FA5}">
                      <a16:colId xmlns:a16="http://schemas.microsoft.com/office/drawing/2014/main" val="2457067176"/>
                    </a:ext>
                  </a:extLst>
                </a:gridCol>
                <a:gridCol w="596439">
                  <a:extLst>
                    <a:ext uri="{9D8B030D-6E8A-4147-A177-3AD203B41FA5}">
                      <a16:colId xmlns:a16="http://schemas.microsoft.com/office/drawing/2014/main" val="1773705639"/>
                    </a:ext>
                  </a:extLst>
                </a:gridCol>
                <a:gridCol w="636489">
                  <a:extLst>
                    <a:ext uri="{9D8B030D-6E8A-4147-A177-3AD203B41FA5}">
                      <a16:colId xmlns:a16="http://schemas.microsoft.com/office/drawing/2014/main" val="2036874435"/>
                    </a:ext>
                  </a:extLst>
                </a:gridCol>
                <a:gridCol w="613758">
                  <a:extLst>
                    <a:ext uri="{9D8B030D-6E8A-4147-A177-3AD203B41FA5}">
                      <a16:colId xmlns:a16="http://schemas.microsoft.com/office/drawing/2014/main" val="49082317"/>
                    </a:ext>
                  </a:extLst>
                </a:gridCol>
                <a:gridCol w="1015148">
                  <a:extLst>
                    <a:ext uri="{9D8B030D-6E8A-4147-A177-3AD203B41FA5}">
                      <a16:colId xmlns:a16="http://schemas.microsoft.com/office/drawing/2014/main" val="829447449"/>
                    </a:ext>
                  </a:extLst>
                </a:gridCol>
                <a:gridCol w="1149781">
                  <a:extLst>
                    <a:ext uri="{9D8B030D-6E8A-4147-A177-3AD203B41FA5}">
                      <a16:colId xmlns:a16="http://schemas.microsoft.com/office/drawing/2014/main" val="809707467"/>
                    </a:ext>
                  </a:extLst>
                </a:gridCol>
              </a:tblGrid>
              <a:tr h="660146">
                <a:tc gridSpan="1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Commodity: MAIZE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Average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%age change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547208"/>
                  </a:ext>
                </a:extLst>
              </a:tr>
              <a:tr h="9206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Year/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Month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Jan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Feb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Mar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Apr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May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Jun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Jul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Aug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Sep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Oct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Nov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Dec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7388007"/>
                  </a:ext>
                </a:extLst>
              </a:tr>
              <a:tr h="5221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2019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285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315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338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347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372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444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473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480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395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100%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70907378"/>
                  </a:ext>
                </a:extLst>
              </a:tr>
              <a:tr h="5221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2020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475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352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299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351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297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260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252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303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345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352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383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334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-16%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63622444"/>
                  </a:ext>
                </a:extLst>
              </a:tr>
              <a:tr h="5221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2021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390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294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248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248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249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250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250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270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328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354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295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-25%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86605839"/>
                  </a:ext>
                </a:extLst>
              </a:tr>
              <a:tr h="5221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354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383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399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408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480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479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608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667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687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482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22%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26157162"/>
                  </a:ext>
                </a:extLst>
              </a:tr>
              <a:tr h="5221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624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612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55%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6886119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49795" y="5696978"/>
            <a:ext cx="114492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Prices </a:t>
            </a:r>
            <a:r>
              <a:rPr lang="en-GB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of maize keeps increasing due to high demand arising from human consumption and animal feed production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4473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63" y="116632"/>
            <a:ext cx="10129168" cy="648337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B0F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Price variation of food commodities in Rwanda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" descr="armoiri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45741" y="332656"/>
            <a:ext cx="1215894" cy="125742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745345-7F4B-A1ED-6C2C-CB827434CBE6}"/>
              </a:ext>
            </a:extLst>
          </p:cNvPr>
          <p:cNvCxnSpPr/>
          <p:nvPr/>
        </p:nvCxnSpPr>
        <p:spPr>
          <a:xfrm>
            <a:off x="1557908" y="848073"/>
            <a:ext cx="10081120" cy="1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7AEC98E1-1B7C-0AD2-0C98-8D15B8DB4653}"/>
              </a:ext>
            </a:extLst>
          </p:cNvPr>
          <p:cNvSpPr/>
          <p:nvPr/>
        </p:nvSpPr>
        <p:spPr>
          <a:xfrm>
            <a:off x="413296" y="6346887"/>
            <a:ext cx="11729787" cy="531813"/>
          </a:xfrm>
          <a:prstGeom prst="rect">
            <a:avLst/>
          </a:prstGeom>
          <a:solidFill>
            <a:srgbClr val="00B05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89000" anchor="ctr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prstClr val="white"/>
                </a:solidFill>
                <a:latin typeface="Cambria" pitchFamily="18" charset="0"/>
                <a:cs typeface="Trebuchet MS"/>
              </a:rPr>
              <a:t>MINISTRY OF TRADE AND INDUSTRY						FEBRUARY 2023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7483-C066-F744-A31F-244FFFCCE6EB}" type="slidenum">
              <a:rPr lang="en-US" altLang="en-US" smtClean="0"/>
              <a:pPr/>
              <a:t>6</a:t>
            </a:fld>
            <a:endParaRPr lang="en-US" altLang="en-US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532287"/>
              </p:ext>
            </p:extLst>
          </p:nvPr>
        </p:nvGraphicFramePr>
        <p:xfrm>
          <a:off x="619339" y="1599548"/>
          <a:ext cx="10875672" cy="3672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3536">
                  <a:extLst>
                    <a:ext uri="{9D8B030D-6E8A-4147-A177-3AD203B41FA5}">
                      <a16:colId xmlns:a16="http://schemas.microsoft.com/office/drawing/2014/main" val="376611185"/>
                    </a:ext>
                  </a:extLst>
                </a:gridCol>
                <a:gridCol w="665981">
                  <a:extLst>
                    <a:ext uri="{9D8B030D-6E8A-4147-A177-3AD203B41FA5}">
                      <a16:colId xmlns:a16="http://schemas.microsoft.com/office/drawing/2014/main" val="2344480818"/>
                    </a:ext>
                  </a:extLst>
                </a:gridCol>
                <a:gridCol w="665981">
                  <a:extLst>
                    <a:ext uri="{9D8B030D-6E8A-4147-A177-3AD203B41FA5}">
                      <a16:colId xmlns:a16="http://schemas.microsoft.com/office/drawing/2014/main" val="1245687587"/>
                    </a:ext>
                  </a:extLst>
                </a:gridCol>
                <a:gridCol w="702143">
                  <a:extLst>
                    <a:ext uri="{9D8B030D-6E8A-4147-A177-3AD203B41FA5}">
                      <a16:colId xmlns:a16="http://schemas.microsoft.com/office/drawing/2014/main" val="1542981346"/>
                    </a:ext>
                  </a:extLst>
                </a:gridCol>
                <a:gridCol w="638859">
                  <a:extLst>
                    <a:ext uri="{9D8B030D-6E8A-4147-A177-3AD203B41FA5}">
                      <a16:colId xmlns:a16="http://schemas.microsoft.com/office/drawing/2014/main" val="4273868796"/>
                    </a:ext>
                  </a:extLst>
                </a:gridCol>
                <a:gridCol w="735291">
                  <a:extLst>
                    <a:ext uri="{9D8B030D-6E8A-4147-A177-3AD203B41FA5}">
                      <a16:colId xmlns:a16="http://schemas.microsoft.com/office/drawing/2014/main" val="2862181814"/>
                    </a:ext>
                  </a:extLst>
                </a:gridCol>
                <a:gridCol w="612741">
                  <a:extLst>
                    <a:ext uri="{9D8B030D-6E8A-4147-A177-3AD203B41FA5}">
                      <a16:colId xmlns:a16="http://schemas.microsoft.com/office/drawing/2014/main" val="977873650"/>
                    </a:ext>
                  </a:extLst>
                </a:gridCol>
                <a:gridCol w="665981">
                  <a:extLst>
                    <a:ext uri="{9D8B030D-6E8A-4147-A177-3AD203B41FA5}">
                      <a16:colId xmlns:a16="http://schemas.microsoft.com/office/drawing/2014/main" val="3384322465"/>
                    </a:ext>
                  </a:extLst>
                </a:gridCol>
                <a:gridCol w="672008">
                  <a:extLst>
                    <a:ext uri="{9D8B030D-6E8A-4147-A177-3AD203B41FA5}">
                      <a16:colId xmlns:a16="http://schemas.microsoft.com/office/drawing/2014/main" val="1628524100"/>
                    </a:ext>
                  </a:extLst>
                </a:gridCol>
                <a:gridCol w="665981">
                  <a:extLst>
                    <a:ext uri="{9D8B030D-6E8A-4147-A177-3AD203B41FA5}">
                      <a16:colId xmlns:a16="http://schemas.microsoft.com/office/drawing/2014/main" val="3172304611"/>
                    </a:ext>
                  </a:extLst>
                </a:gridCol>
                <a:gridCol w="665981">
                  <a:extLst>
                    <a:ext uri="{9D8B030D-6E8A-4147-A177-3AD203B41FA5}">
                      <a16:colId xmlns:a16="http://schemas.microsoft.com/office/drawing/2014/main" val="2266726578"/>
                    </a:ext>
                  </a:extLst>
                </a:gridCol>
                <a:gridCol w="687074">
                  <a:extLst>
                    <a:ext uri="{9D8B030D-6E8A-4147-A177-3AD203B41FA5}">
                      <a16:colId xmlns:a16="http://schemas.microsoft.com/office/drawing/2014/main" val="261823343"/>
                    </a:ext>
                  </a:extLst>
                </a:gridCol>
                <a:gridCol w="665981">
                  <a:extLst>
                    <a:ext uri="{9D8B030D-6E8A-4147-A177-3AD203B41FA5}">
                      <a16:colId xmlns:a16="http://schemas.microsoft.com/office/drawing/2014/main" val="490253159"/>
                    </a:ext>
                  </a:extLst>
                </a:gridCol>
                <a:gridCol w="942583">
                  <a:extLst>
                    <a:ext uri="{9D8B030D-6E8A-4147-A177-3AD203B41FA5}">
                      <a16:colId xmlns:a16="http://schemas.microsoft.com/office/drawing/2014/main" val="3515181255"/>
                    </a:ext>
                  </a:extLst>
                </a:gridCol>
                <a:gridCol w="875551">
                  <a:extLst>
                    <a:ext uri="{9D8B030D-6E8A-4147-A177-3AD203B41FA5}">
                      <a16:colId xmlns:a16="http://schemas.microsoft.com/office/drawing/2014/main" val="991070973"/>
                    </a:ext>
                  </a:extLst>
                </a:gridCol>
              </a:tblGrid>
              <a:tr h="638895">
                <a:tc gridSpan="1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Commodity: UMUCERI-KIGORI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Average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-1778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% </a:t>
                      </a:r>
                      <a:r>
                        <a:rPr lang="en-US" sz="1800" dirty="0">
                          <a:effectLst/>
                        </a:rPr>
                        <a:t>change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925692"/>
                  </a:ext>
                </a:extLst>
              </a:tr>
              <a:tr h="9249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Year/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Month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Jan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Feb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Apr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May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Jun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Jul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Aug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Sep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Oct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Nov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Dec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76770428"/>
                  </a:ext>
                </a:extLst>
              </a:tr>
              <a:tr h="6550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2021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740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751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749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727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727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730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706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696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695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682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683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686</a:t>
                      </a: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714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100%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09500431"/>
                  </a:ext>
                </a:extLst>
              </a:tr>
              <a:tr h="7268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2022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772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758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758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983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993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1006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1042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1100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1158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1188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980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37%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04473561"/>
                  </a:ext>
                </a:extLst>
              </a:tr>
              <a:tr h="7268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2023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1239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1300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1270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78%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52313952"/>
                  </a:ext>
                </a:extLst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518300" y="5494341"/>
            <a:ext cx="111207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average price of short grain rice increased from 37% in 2022 to 78% in January and Feb 2023. </a:t>
            </a:r>
            <a:r>
              <a:rPr lang="en-GB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The country always </a:t>
            </a:r>
            <a:r>
              <a:rPr lang="en-GB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import rice from Tanzania, Pakistan and India to complement with local production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GB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43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63" y="116632"/>
            <a:ext cx="10129168" cy="648337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B0F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Price variation of food commodities in Rwanda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" descr="armoiri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45741" y="332656"/>
            <a:ext cx="1215894" cy="125742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745345-7F4B-A1ED-6C2C-CB827434CBE6}"/>
              </a:ext>
            </a:extLst>
          </p:cNvPr>
          <p:cNvCxnSpPr/>
          <p:nvPr/>
        </p:nvCxnSpPr>
        <p:spPr>
          <a:xfrm>
            <a:off x="1557908" y="848073"/>
            <a:ext cx="10081120" cy="1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7AEC98E1-1B7C-0AD2-0C98-8D15B8DB4653}"/>
              </a:ext>
            </a:extLst>
          </p:cNvPr>
          <p:cNvSpPr/>
          <p:nvPr/>
        </p:nvSpPr>
        <p:spPr>
          <a:xfrm>
            <a:off x="413296" y="6346887"/>
            <a:ext cx="11729787" cy="531813"/>
          </a:xfrm>
          <a:prstGeom prst="rect">
            <a:avLst/>
          </a:prstGeom>
          <a:solidFill>
            <a:srgbClr val="00B05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89000" anchor="ctr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prstClr val="white"/>
                </a:solidFill>
                <a:latin typeface="Cambria" pitchFamily="18" charset="0"/>
                <a:cs typeface="Trebuchet MS"/>
              </a:rPr>
              <a:t>MINISTRY OF TRADE AND INDUSTRY						FEBRUARY 2023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7483-C066-F744-A31F-244FFFCCE6EB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14" name="Rectangle 13"/>
          <p:cNvSpPr/>
          <p:nvPr/>
        </p:nvSpPr>
        <p:spPr>
          <a:xfrm>
            <a:off x="504084" y="5229200"/>
            <a:ext cx="111207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Beans price increased by 30% throughout the year 2022. The main causes included low production and high demand from </a:t>
            </a:r>
            <a:r>
              <a:rPr lang="en-GB" dirty="0" smtClean="0"/>
              <a:t>schools. Low </a:t>
            </a:r>
            <a:r>
              <a:rPr lang="en-GB" dirty="0"/>
              <a:t>agricultural production resulted from the prolonged dry season.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115927"/>
              </p:ext>
            </p:extLst>
          </p:nvPr>
        </p:nvGraphicFramePr>
        <p:xfrm>
          <a:off x="693811" y="1882656"/>
          <a:ext cx="10009116" cy="3189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2681">
                  <a:extLst>
                    <a:ext uri="{9D8B030D-6E8A-4147-A177-3AD203B41FA5}">
                      <a16:colId xmlns:a16="http://schemas.microsoft.com/office/drawing/2014/main" val="913978036"/>
                    </a:ext>
                  </a:extLst>
                </a:gridCol>
                <a:gridCol w="535814">
                  <a:extLst>
                    <a:ext uri="{9D8B030D-6E8A-4147-A177-3AD203B41FA5}">
                      <a16:colId xmlns:a16="http://schemas.microsoft.com/office/drawing/2014/main" val="4074242486"/>
                    </a:ext>
                  </a:extLst>
                </a:gridCol>
                <a:gridCol w="535814">
                  <a:extLst>
                    <a:ext uri="{9D8B030D-6E8A-4147-A177-3AD203B41FA5}">
                      <a16:colId xmlns:a16="http://schemas.microsoft.com/office/drawing/2014/main" val="1561492610"/>
                    </a:ext>
                  </a:extLst>
                </a:gridCol>
                <a:gridCol w="577350">
                  <a:extLst>
                    <a:ext uri="{9D8B030D-6E8A-4147-A177-3AD203B41FA5}">
                      <a16:colId xmlns:a16="http://schemas.microsoft.com/office/drawing/2014/main" val="1167450773"/>
                    </a:ext>
                  </a:extLst>
                </a:gridCol>
                <a:gridCol w="535814">
                  <a:extLst>
                    <a:ext uri="{9D8B030D-6E8A-4147-A177-3AD203B41FA5}">
                      <a16:colId xmlns:a16="http://schemas.microsoft.com/office/drawing/2014/main" val="130219327"/>
                    </a:ext>
                  </a:extLst>
                </a:gridCol>
                <a:gridCol w="601232">
                  <a:extLst>
                    <a:ext uri="{9D8B030D-6E8A-4147-A177-3AD203B41FA5}">
                      <a16:colId xmlns:a16="http://schemas.microsoft.com/office/drawing/2014/main" val="3827113288"/>
                    </a:ext>
                  </a:extLst>
                </a:gridCol>
                <a:gridCol w="535814">
                  <a:extLst>
                    <a:ext uri="{9D8B030D-6E8A-4147-A177-3AD203B41FA5}">
                      <a16:colId xmlns:a16="http://schemas.microsoft.com/office/drawing/2014/main" val="3782756367"/>
                    </a:ext>
                  </a:extLst>
                </a:gridCol>
                <a:gridCol w="535814">
                  <a:extLst>
                    <a:ext uri="{9D8B030D-6E8A-4147-A177-3AD203B41FA5}">
                      <a16:colId xmlns:a16="http://schemas.microsoft.com/office/drawing/2014/main" val="1411463682"/>
                    </a:ext>
                  </a:extLst>
                </a:gridCol>
                <a:gridCol w="555542">
                  <a:extLst>
                    <a:ext uri="{9D8B030D-6E8A-4147-A177-3AD203B41FA5}">
                      <a16:colId xmlns:a16="http://schemas.microsoft.com/office/drawing/2014/main" val="1908625630"/>
                    </a:ext>
                  </a:extLst>
                </a:gridCol>
                <a:gridCol w="535814">
                  <a:extLst>
                    <a:ext uri="{9D8B030D-6E8A-4147-A177-3AD203B41FA5}">
                      <a16:colId xmlns:a16="http://schemas.microsoft.com/office/drawing/2014/main" val="451417328"/>
                    </a:ext>
                  </a:extLst>
                </a:gridCol>
                <a:gridCol w="639653">
                  <a:extLst>
                    <a:ext uri="{9D8B030D-6E8A-4147-A177-3AD203B41FA5}">
                      <a16:colId xmlns:a16="http://schemas.microsoft.com/office/drawing/2014/main" val="190617318"/>
                    </a:ext>
                  </a:extLst>
                </a:gridCol>
                <a:gridCol w="639653">
                  <a:extLst>
                    <a:ext uri="{9D8B030D-6E8A-4147-A177-3AD203B41FA5}">
                      <a16:colId xmlns:a16="http://schemas.microsoft.com/office/drawing/2014/main" val="3446876847"/>
                    </a:ext>
                  </a:extLst>
                </a:gridCol>
                <a:gridCol w="639653">
                  <a:extLst>
                    <a:ext uri="{9D8B030D-6E8A-4147-A177-3AD203B41FA5}">
                      <a16:colId xmlns:a16="http://schemas.microsoft.com/office/drawing/2014/main" val="1160088651"/>
                    </a:ext>
                  </a:extLst>
                </a:gridCol>
                <a:gridCol w="1212846">
                  <a:extLst>
                    <a:ext uri="{9D8B030D-6E8A-4147-A177-3AD203B41FA5}">
                      <a16:colId xmlns:a16="http://schemas.microsoft.com/office/drawing/2014/main" val="3159325343"/>
                    </a:ext>
                  </a:extLst>
                </a:gridCol>
                <a:gridCol w="1125622">
                  <a:extLst>
                    <a:ext uri="{9D8B030D-6E8A-4147-A177-3AD203B41FA5}">
                      <a16:colId xmlns:a16="http://schemas.microsoft.com/office/drawing/2014/main" val="739457798"/>
                    </a:ext>
                  </a:extLst>
                </a:gridCol>
              </a:tblGrid>
              <a:tr h="13386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Year/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Month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Jan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Feb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Apr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Jun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Jul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Aug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Sep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Oct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Nov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Dec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Annual Average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%age change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271094"/>
                  </a:ext>
                </a:extLst>
              </a:tr>
              <a:tr h="96563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702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677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677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683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653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620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629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604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587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582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570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548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627.6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5837075"/>
                  </a:ext>
                </a:extLst>
              </a:tr>
              <a:tr h="88501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561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569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590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597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655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663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799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860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938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1126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1306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1130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816.1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30%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55681409"/>
                  </a:ext>
                </a:extLst>
              </a:tr>
            </a:tbl>
          </a:graphicData>
        </a:graphic>
      </p:graphicFrame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1565574" y="1394192"/>
            <a:ext cx="230425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Beans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12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63" y="116632"/>
            <a:ext cx="10129168" cy="648337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B0F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Price variation of food commodities in Rwanda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" descr="armoiri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45741" y="332656"/>
            <a:ext cx="1215894" cy="125742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745345-7F4B-A1ED-6C2C-CB827434CBE6}"/>
              </a:ext>
            </a:extLst>
          </p:cNvPr>
          <p:cNvCxnSpPr/>
          <p:nvPr/>
        </p:nvCxnSpPr>
        <p:spPr>
          <a:xfrm>
            <a:off x="1557908" y="848073"/>
            <a:ext cx="10081120" cy="1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7AEC98E1-1B7C-0AD2-0C98-8D15B8DB4653}"/>
              </a:ext>
            </a:extLst>
          </p:cNvPr>
          <p:cNvSpPr/>
          <p:nvPr/>
        </p:nvSpPr>
        <p:spPr>
          <a:xfrm>
            <a:off x="413296" y="6346887"/>
            <a:ext cx="11729787" cy="531813"/>
          </a:xfrm>
          <a:prstGeom prst="rect">
            <a:avLst/>
          </a:prstGeom>
          <a:solidFill>
            <a:srgbClr val="00B05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89000" anchor="ctr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prstClr val="white"/>
                </a:solidFill>
                <a:latin typeface="Cambria" pitchFamily="18" charset="0"/>
                <a:cs typeface="Trebuchet MS"/>
              </a:rPr>
              <a:t>MINISTRY OF TRADE AND INDUSTRY						FEBRUARY 2023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7483-C066-F744-A31F-244FFFCCE6EB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14" name="Rectangle 13"/>
          <p:cNvSpPr/>
          <p:nvPr/>
        </p:nvSpPr>
        <p:spPr>
          <a:xfrm>
            <a:off x="504084" y="5432785"/>
            <a:ext cx="108467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The price of </a:t>
            </a:r>
            <a:r>
              <a:rPr lang="en-GB" dirty="0" err="1"/>
              <a:t>irish</a:t>
            </a:r>
            <a:r>
              <a:rPr lang="en-GB" dirty="0"/>
              <a:t> potatoes increased throughout the year 2022. </a:t>
            </a:r>
            <a:r>
              <a:rPr lang="en-GB" dirty="0" smtClean="0"/>
              <a:t>Reasons: shortages </a:t>
            </a:r>
            <a:r>
              <a:rPr lang="en-GB" dirty="0"/>
              <a:t>in supply which resulted from famers’ inability to access to fertilizers and potato seeds.  </a:t>
            </a:r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639558"/>
              </p:ext>
            </p:extLst>
          </p:nvPr>
        </p:nvGraphicFramePr>
        <p:xfrm>
          <a:off x="512820" y="1691059"/>
          <a:ext cx="10558879" cy="3658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5958">
                  <a:extLst>
                    <a:ext uri="{9D8B030D-6E8A-4147-A177-3AD203B41FA5}">
                      <a16:colId xmlns:a16="http://schemas.microsoft.com/office/drawing/2014/main" val="3894337099"/>
                    </a:ext>
                  </a:extLst>
                </a:gridCol>
                <a:gridCol w="577919">
                  <a:extLst>
                    <a:ext uri="{9D8B030D-6E8A-4147-A177-3AD203B41FA5}">
                      <a16:colId xmlns:a16="http://schemas.microsoft.com/office/drawing/2014/main" val="423174189"/>
                    </a:ext>
                  </a:extLst>
                </a:gridCol>
                <a:gridCol w="576007">
                  <a:extLst>
                    <a:ext uri="{9D8B030D-6E8A-4147-A177-3AD203B41FA5}">
                      <a16:colId xmlns:a16="http://schemas.microsoft.com/office/drawing/2014/main" val="1129809280"/>
                    </a:ext>
                  </a:extLst>
                </a:gridCol>
                <a:gridCol w="675515">
                  <a:extLst>
                    <a:ext uri="{9D8B030D-6E8A-4147-A177-3AD203B41FA5}">
                      <a16:colId xmlns:a16="http://schemas.microsoft.com/office/drawing/2014/main" val="219580290"/>
                    </a:ext>
                  </a:extLst>
                </a:gridCol>
                <a:gridCol w="584618">
                  <a:extLst>
                    <a:ext uri="{9D8B030D-6E8A-4147-A177-3AD203B41FA5}">
                      <a16:colId xmlns:a16="http://schemas.microsoft.com/office/drawing/2014/main" val="3857639035"/>
                    </a:ext>
                  </a:extLst>
                </a:gridCol>
                <a:gridCol w="691782">
                  <a:extLst>
                    <a:ext uri="{9D8B030D-6E8A-4147-A177-3AD203B41FA5}">
                      <a16:colId xmlns:a16="http://schemas.microsoft.com/office/drawing/2014/main" val="607500327"/>
                    </a:ext>
                  </a:extLst>
                </a:gridCol>
                <a:gridCol w="569308">
                  <a:extLst>
                    <a:ext uri="{9D8B030D-6E8A-4147-A177-3AD203B41FA5}">
                      <a16:colId xmlns:a16="http://schemas.microsoft.com/office/drawing/2014/main" val="1831820339"/>
                    </a:ext>
                  </a:extLst>
                </a:gridCol>
                <a:gridCol w="531993">
                  <a:extLst>
                    <a:ext uri="{9D8B030D-6E8A-4147-A177-3AD203B41FA5}">
                      <a16:colId xmlns:a16="http://schemas.microsoft.com/office/drawing/2014/main" val="400451391"/>
                    </a:ext>
                  </a:extLst>
                </a:gridCol>
                <a:gridCol w="646810">
                  <a:extLst>
                    <a:ext uri="{9D8B030D-6E8A-4147-A177-3AD203B41FA5}">
                      <a16:colId xmlns:a16="http://schemas.microsoft.com/office/drawing/2014/main" val="1768745845"/>
                    </a:ext>
                  </a:extLst>
                </a:gridCol>
                <a:gridCol w="598971">
                  <a:extLst>
                    <a:ext uri="{9D8B030D-6E8A-4147-A177-3AD203B41FA5}">
                      <a16:colId xmlns:a16="http://schemas.microsoft.com/office/drawing/2014/main" val="2802429384"/>
                    </a:ext>
                  </a:extLst>
                </a:gridCol>
                <a:gridCol w="561655">
                  <a:extLst>
                    <a:ext uri="{9D8B030D-6E8A-4147-A177-3AD203B41FA5}">
                      <a16:colId xmlns:a16="http://schemas.microsoft.com/office/drawing/2014/main" val="1349741791"/>
                    </a:ext>
                  </a:extLst>
                </a:gridCol>
                <a:gridCol w="628632">
                  <a:extLst>
                    <a:ext uri="{9D8B030D-6E8A-4147-A177-3AD203B41FA5}">
                      <a16:colId xmlns:a16="http://schemas.microsoft.com/office/drawing/2014/main" val="1956543043"/>
                    </a:ext>
                  </a:extLst>
                </a:gridCol>
                <a:gridCol w="604710">
                  <a:extLst>
                    <a:ext uri="{9D8B030D-6E8A-4147-A177-3AD203B41FA5}">
                      <a16:colId xmlns:a16="http://schemas.microsoft.com/office/drawing/2014/main" val="1772295014"/>
                    </a:ext>
                  </a:extLst>
                </a:gridCol>
                <a:gridCol w="1267488">
                  <a:extLst>
                    <a:ext uri="{9D8B030D-6E8A-4147-A177-3AD203B41FA5}">
                      <a16:colId xmlns:a16="http://schemas.microsoft.com/office/drawing/2014/main" val="1746677409"/>
                    </a:ext>
                  </a:extLst>
                </a:gridCol>
                <a:gridCol w="1067513">
                  <a:extLst>
                    <a:ext uri="{9D8B030D-6E8A-4147-A177-3AD203B41FA5}">
                      <a16:colId xmlns:a16="http://schemas.microsoft.com/office/drawing/2014/main" val="3584797369"/>
                    </a:ext>
                  </a:extLst>
                </a:gridCol>
              </a:tblGrid>
              <a:tr h="748423">
                <a:tc gridSpan="1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Commodity: Irish potatoes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Average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% change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8465375"/>
                  </a:ext>
                </a:extLst>
              </a:tr>
              <a:tr h="8122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Year/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Month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Jan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</a:t>
                      </a:r>
                      <a:r>
                        <a:rPr lang="en-US" sz="1600" dirty="0" smtClean="0">
                          <a:effectLst/>
                        </a:rPr>
                        <a:t>eb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Apr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</a:t>
                      </a:r>
                      <a:r>
                        <a:rPr lang="en-US" sz="1600" dirty="0" smtClean="0">
                          <a:effectLst/>
                        </a:rPr>
                        <a:t>un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</a:t>
                      </a:r>
                      <a:r>
                        <a:rPr lang="en-US" sz="1600" dirty="0" smtClean="0">
                          <a:effectLst/>
                        </a:rPr>
                        <a:t>ul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Aug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</a:t>
                      </a:r>
                      <a:r>
                        <a:rPr lang="en-US" sz="1600" dirty="0" smtClean="0">
                          <a:effectLst/>
                        </a:rPr>
                        <a:t>ep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</a:t>
                      </a:r>
                      <a:r>
                        <a:rPr lang="en-US" sz="1600" dirty="0" smtClean="0">
                          <a:effectLst/>
                        </a:rPr>
                        <a:t>ct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</a:t>
                      </a:r>
                      <a:r>
                        <a:rPr lang="en-US" sz="1600" dirty="0" smtClean="0">
                          <a:effectLst/>
                        </a:rPr>
                        <a:t>ov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</a:t>
                      </a:r>
                      <a:r>
                        <a:rPr lang="en-US" sz="1600" dirty="0" smtClean="0">
                          <a:effectLst/>
                        </a:rPr>
                        <a:t>ec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2273225"/>
                  </a:ext>
                </a:extLst>
              </a:tr>
              <a:tr h="4733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333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346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368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348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350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362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408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476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472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319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369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4929858"/>
                  </a:ext>
                </a:extLst>
              </a:tr>
              <a:tr h="5604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284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288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330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313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286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288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336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327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274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233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298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-19%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58331720"/>
                  </a:ext>
                </a:extLst>
              </a:tr>
              <a:tr h="5907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323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350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350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396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439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465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490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508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481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464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415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28919966"/>
                  </a:ext>
                </a:extLst>
              </a:tr>
              <a:tr h="4733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2023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521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625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573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55%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99194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89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63" y="116632"/>
            <a:ext cx="10129168" cy="648337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B0F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Price variation of food commodities in Rwanda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" descr="armoiri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45741" y="332656"/>
            <a:ext cx="1215894" cy="125742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745345-7F4B-A1ED-6C2C-CB827434CBE6}"/>
              </a:ext>
            </a:extLst>
          </p:cNvPr>
          <p:cNvCxnSpPr/>
          <p:nvPr/>
        </p:nvCxnSpPr>
        <p:spPr>
          <a:xfrm>
            <a:off x="1557908" y="848073"/>
            <a:ext cx="10081120" cy="1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7AEC98E1-1B7C-0AD2-0C98-8D15B8DB4653}"/>
              </a:ext>
            </a:extLst>
          </p:cNvPr>
          <p:cNvSpPr/>
          <p:nvPr/>
        </p:nvSpPr>
        <p:spPr>
          <a:xfrm>
            <a:off x="413296" y="6346887"/>
            <a:ext cx="11729787" cy="531813"/>
          </a:xfrm>
          <a:prstGeom prst="rect">
            <a:avLst/>
          </a:prstGeom>
          <a:solidFill>
            <a:srgbClr val="00B05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89000" anchor="ctr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prstClr val="white"/>
                </a:solidFill>
                <a:latin typeface="Cambria" pitchFamily="18" charset="0"/>
                <a:cs typeface="Trebuchet MS"/>
              </a:rPr>
              <a:t>MINISTRY OF TRADE AND INDUSTRY						FEBRUARY 2023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7483-C066-F744-A31F-244FFFCCE6EB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14" name="Rectangle 13"/>
          <p:cNvSpPr/>
          <p:nvPr/>
        </p:nvSpPr>
        <p:spPr>
          <a:xfrm>
            <a:off x="504084" y="5229200"/>
            <a:ext cx="11120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099310"/>
              </p:ext>
            </p:extLst>
          </p:nvPr>
        </p:nvGraphicFramePr>
        <p:xfrm>
          <a:off x="765820" y="2111994"/>
          <a:ext cx="10153131" cy="26368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0232">
                  <a:extLst>
                    <a:ext uri="{9D8B030D-6E8A-4147-A177-3AD203B41FA5}">
                      <a16:colId xmlns:a16="http://schemas.microsoft.com/office/drawing/2014/main" val="2845504114"/>
                    </a:ext>
                  </a:extLst>
                </a:gridCol>
                <a:gridCol w="558377">
                  <a:extLst>
                    <a:ext uri="{9D8B030D-6E8A-4147-A177-3AD203B41FA5}">
                      <a16:colId xmlns:a16="http://schemas.microsoft.com/office/drawing/2014/main" val="1689624387"/>
                    </a:ext>
                  </a:extLst>
                </a:gridCol>
                <a:gridCol w="558377">
                  <a:extLst>
                    <a:ext uri="{9D8B030D-6E8A-4147-A177-3AD203B41FA5}">
                      <a16:colId xmlns:a16="http://schemas.microsoft.com/office/drawing/2014/main" val="2431535852"/>
                    </a:ext>
                  </a:extLst>
                </a:gridCol>
                <a:gridCol w="603979">
                  <a:extLst>
                    <a:ext uri="{9D8B030D-6E8A-4147-A177-3AD203B41FA5}">
                      <a16:colId xmlns:a16="http://schemas.microsoft.com/office/drawing/2014/main" val="1608791831"/>
                    </a:ext>
                  </a:extLst>
                </a:gridCol>
                <a:gridCol w="558377">
                  <a:extLst>
                    <a:ext uri="{9D8B030D-6E8A-4147-A177-3AD203B41FA5}">
                      <a16:colId xmlns:a16="http://schemas.microsoft.com/office/drawing/2014/main" val="1309019661"/>
                    </a:ext>
                  </a:extLst>
                </a:gridCol>
                <a:gridCol w="630326">
                  <a:extLst>
                    <a:ext uri="{9D8B030D-6E8A-4147-A177-3AD203B41FA5}">
                      <a16:colId xmlns:a16="http://schemas.microsoft.com/office/drawing/2014/main" val="224050923"/>
                    </a:ext>
                  </a:extLst>
                </a:gridCol>
                <a:gridCol w="558377">
                  <a:extLst>
                    <a:ext uri="{9D8B030D-6E8A-4147-A177-3AD203B41FA5}">
                      <a16:colId xmlns:a16="http://schemas.microsoft.com/office/drawing/2014/main" val="2663645562"/>
                    </a:ext>
                  </a:extLst>
                </a:gridCol>
                <a:gridCol w="558377">
                  <a:extLst>
                    <a:ext uri="{9D8B030D-6E8A-4147-A177-3AD203B41FA5}">
                      <a16:colId xmlns:a16="http://schemas.microsoft.com/office/drawing/2014/main" val="4266846507"/>
                    </a:ext>
                  </a:extLst>
                </a:gridCol>
                <a:gridCol w="579657">
                  <a:extLst>
                    <a:ext uri="{9D8B030D-6E8A-4147-A177-3AD203B41FA5}">
                      <a16:colId xmlns:a16="http://schemas.microsoft.com/office/drawing/2014/main" val="270136288"/>
                    </a:ext>
                  </a:extLst>
                </a:gridCol>
                <a:gridCol w="558377">
                  <a:extLst>
                    <a:ext uri="{9D8B030D-6E8A-4147-A177-3AD203B41FA5}">
                      <a16:colId xmlns:a16="http://schemas.microsoft.com/office/drawing/2014/main" val="598298030"/>
                    </a:ext>
                  </a:extLst>
                </a:gridCol>
                <a:gridCol w="558377">
                  <a:extLst>
                    <a:ext uri="{9D8B030D-6E8A-4147-A177-3AD203B41FA5}">
                      <a16:colId xmlns:a16="http://schemas.microsoft.com/office/drawing/2014/main" val="3869904438"/>
                    </a:ext>
                  </a:extLst>
                </a:gridCol>
                <a:gridCol w="591818">
                  <a:extLst>
                    <a:ext uri="{9D8B030D-6E8A-4147-A177-3AD203B41FA5}">
                      <a16:colId xmlns:a16="http://schemas.microsoft.com/office/drawing/2014/main" val="1945254755"/>
                    </a:ext>
                  </a:extLst>
                </a:gridCol>
                <a:gridCol w="565470">
                  <a:extLst>
                    <a:ext uri="{9D8B030D-6E8A-4147-A177-3AD203B41FA5}">
                      <a16:colId xmlns:a16="http://schemas.microsoft.com/office/drawing/2014/main" val="3828944273"/>
                    </a:ext>
                  </a:extLst>
                </a:gridCol>
                <a:gridCol w="1293083">
                  <a:extLst>
                    <a:ext uri="{9D8B030D-6E8A-4147-A177-3AD203B41FA5}">
                      <a16:colId xmlns:a16="http://schemas.microsoft.com/office/drawing/2014/main" val="1623333212"/>
                    </a:ext>
                  </a:extLst>
                </a:gridCol>
                <a:gridCol w="1129927">
                  <a:extLst>
                    <a:ext uri="{9D8B030D-6E8A-4147-A177-3AD203B41FA5}">
                      <a16:colId xmlns:a16="http://schemas.microsoft.com/office/drawing/2014/main" val="26764172"/>
                    </a:ext>
                  </a:extLst>
                </a:gridCol>
              </a:tblGrid>
              <a:tr h="10000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Year/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Month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Jan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Feb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Apr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Jun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Jul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Aug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Sep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Oct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Nov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Dec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Annual Average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%age change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1838344"/>
                  </a:ext>
                </a:extLst>
              </a:tr>
              <a:tr h="7828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248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242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153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156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188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214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236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204.58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5950967"/>
                  </a:ext>
                </a:extLst>
              </a:tr>
              <a:tr h="8539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249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259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269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304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272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239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251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311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341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388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287.75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41%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359257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48963" y="1429468"/>
            <a:ext cx="3752657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Cooking Banana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3687" y="4906035"/>
            <a:ext cx="1061231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latin typeface="+mn-lt"/>
                <a:ea typeface="Times New Roman" panose="02020603050405020304" pitchFamily="18" charset="0"/>
              </a:rPr>
              <a:t>Price of banana increased by 41% in 2022. This was mainly due to higher transportation costs and low production. Also increases in prices of substitutes like </a:t>
            </a:r>
            <a:r>
              <a:rPr lang="en-GB" dirty="0" err="1">
                <a:latin typeface="+mn-lt"/>
                <a:ea typeface="Times New Roman" panose="02020603050405020304" pitchFamily="18" charset="0"/>
              </a:rPr>
              <a:t>irish</a:t>
            </a:r>
            <a:r>
              <a:rPr lang="en-GB" dirty="0">
                <a:latin typeface="+mn-lt"/>
                <a:ea typeface="Times New Roman" panose="02020603050405020304" pitchFamily="18" charset="0"/>
              </a:rPr>
              <a:t> potatoes and sweet potatoes has led to increases in demand for cooking banana</a:t>
            </a:r>
            <a:r>
              <a:rPr lang="en-GB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44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19323</TotalTime>
  <Words>1034</Words>
  <Application>Microsoft Office PowerPoint</Application>
  <PresentationFormat>Custom</PresentationFormat>
  <Paragraphs>409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Bookman Old Style</vt:lpstr>
      <vt:lpstr>Calibri</vt:lpstr>
      <vt:lpstr>Calibri Light</vt:lpstr>
      <vt:lpstr>Cambria</vt:lpstr>
      <vt:lpstr>Century Gothic</vt:lpstr>
      <vt:lpstr>Georgia</vt:lpstr>
      <vt:lpstr>Open Sans</vt:lpstr>
      <vt:lpstr>Times New Roman</vt:lpstr>
      <vt:lpstr>Trebuchet MS</vt:lpstr>
      <vt:lpstr>Wingdings</vt:lpstr>
      <vt:lpstr>Office Theme</vt:lpstr>
      <vt:lpstr>PowerPoint Presentation</vt:lpstr>
      <vt:lpstr>Outline of the Presentation</vt:lpstr>
      <vt:lpstr>INFLATIONARY PRESSURE</vt:lpstr>
      <vt:lpstr>Causes of food Inflation in Rwanda</vt:lpstr>
      <vt:lpstr>Price variation of basic commodities in Rwanda</vt:lpstr>
      <vt:lpstr>Price variation of food commodities in Rwanda</vt:lpstr>
      <vt:lpstr>Price variation of food commodities in Rwanda</vt:lpstr>
      <vt:lpstr>Price variation of food commodities in Rwanda</vt:lpstr>
      <vt:lpstr>Price variation of food commodities in Rwanda</vt:lpstr>
      <vt:lpstr>Trade Policies and Measures taken to curb inflation</vt:lpstr>
      <vt:lpstr>Trade Policies and Measures taken to curb inflation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Infinite Business PowerPoint Template</dc:title>
  <dc:creator>Julian</dc:creator>
  <cp:lastModifiedBy>user</cp:lastModifiedBy>
  <cp:revision>1064</cp:revision>
  <dcterms:created xsi:type="dcterms:W3CDTF">2013-09-12T13:05:01Z</dcterms:created>
  <dcterms:modified xsi:type="dcterms:W3CDTF">2023-03-08T16:24:14Z</dcterms:modified>
</cp:coreProperties>
</file>