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8" r:id="rId4"/>
    <p:sldId id="3374" r:id="rId5"/>
    <p:sldId id="320" r:id="rId6"/>
    <p:sldId id="258" r:id="rId7"/>
    <p:sldId id="260" r:id="rId8"/>
    <p:sldId id="317" r:id="rId9"/>
    <p:sldId id="3314" r:id="rId10"/>
    <p:sldId id="3376" r:id="rId11"/>
    <p:sldId id="3380" r:id="rId12"/>
    <p:sldId id="259" r:id="rId13"/>
    <p:sldId id="3373" r:id="rId14"/>
    <p:sldId id="3348" r:id="rId15"/>
    <p:sldId id="3330" r:id="rId16"/>
    <p:sldId id="3378" r:id="rId17"/>
    <p:sldId id="3379" r:id="rId18"/>
    <p:sldId id="3377" r:id="rId19"/>
    <p:sldId id="3333" r:id="rId20"/>
    <p:sldId id="33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84F57-4F3B-4752-9701-03F2D69A08DE}" v="2260" dt="2021-07-13T10:32:34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0392b7a9d0670f0/Documents/Wealth%20of%20N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Growth of Capital 1990 - 2014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Human Capital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Sheet1!$B$32:$F$32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Sheet1!$B$33:$F$33</c:f>
              <c:numCache>
                <c:formatCode>General</c:formatCode>
                <c:ptCount val="5"/>
                <c:pt idx="0">
                  <c:v>-4.5</c:v>
                </c:pt>
                <c:pt idx="1">
                  <c:v>4.9000000000000004</c:v>
                </c:pt>
                <c:pt idx="2">
                  <c:v>9.1</c:v>
                </c:pt>
                <c:pt idx="3">
                  <c:v>14.1</c:v>
                </c:pt>
                <c:pt idx="4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5E-484C-B971-122CBE0E8B48}"/>
            </c:ext>
          </c:extLst>
        </c:ser>
        <c:ser>
          <c:idx val="1"/>
          <c:order val="1"/>
          <c:tx>
            <c:strRef>
              <c:f>Sheet1!$A$34</c:f>
              <c:strCache>
                <c:ptCount val="1"/>
                <c:pt idx="0">
                  <c:v>Produced Capital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Sheet1!$B$32:$F$32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Sheet1!$B$34:$F$34</c:f>
              <c:numCache>
                <c:formatCode>General</c:formatCode>
                <c:ptCount val="5"/>
                <c:pt idx="0">
                  <c:v>1.2</c:v>
                </c:pt>
                <c:pt idx="1">
                  <c:v>4.2</c:v>
                </c:pt>
                <c:pt idx="2">
                  <c:v>10.1</c:v>
                </c:pt>
                <c:pt idx="3">
                  <c:v>23.5</c:v>
                </c:pt>
                <c:pt idx="4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5E-484C-B971-122CBE0E8B48}"/>
            </c:ext>
          </c:extLst>
        </c:ser>
        <c:ser>
          <c:idx val="2"/>
          <c:order val="2"/>
          <c:tx>
            <c:strRef>
              <c:f>Sheet1!$A$35</c:f>
              <c:strCache>
                <c:ptCount val="1"/>
                <c:pt idx="0">
                  <c:v>Natural Capital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Sheet1!$B$32:$F$32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2014</c:v>
                </c:pt>
              </c:numCache>
            </c:numRef>
          </c:cat>
          <c:val>
            <c:numRef>
              <c:f>Sheet1!$B$35:$F$35</c:f>
              <c:numCache>
                <c:formatCode>General</c:formatCode>
                <c:ptCount val="5"/>
                <c:pt idx="0">
                  <c:v>-3.7</c:v>
                </c:pt>
                <c:pt idx="1">
                  <c:v>-3.1</c:v>
                </c:pt>
                <c:pt idx="2">
                  <c:v>-1.6</c:v>
                </c:pt>
                <c:pt idx="3">
                  <c:v>10.8</c:v>
                </c:pt>
                <c:pt idx="4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5E-484C-B971-122CBE0E8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8867320"/>
        <c:axId val="448865680"/>
      </c:lineChart>
      <c:catAx>
        <c:axId val="44886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65680"/>
        <c:crosses val="autoZero"/>
        <c:auto val="1"/>
        <c:lblAlgn val="ctr"/>
        <c:lblOffset val="100"/>
        <c:noMultiLvlLbl val="0"/>
      </c:catAx>
      <c:valAx>
        <c:axId val="44886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86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Population Employed by type of Capital and Value Added as % of GDP - World Bank Estimates</a:t>
            </a:r>
          </a:p>
          <a:p>
            <a:pPr>
              <a:defRPr sz="1200"/>
            </a:pPr>
            <a:endParaRPr lang="en-GB" sz="1200"/>
          </a:p>
          <a:p>
            <a:pPr>
              <a:defRPr sz="1200"/>
            </a:pPr>
            <a:endParaRPr lang="en-GB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Sheet1!$A$53:$A$55</c:f>
              <c:strCache>
                <c:ptCount val="3"/>
                <c:pt idx="0">
                  <c:v>Human Capital</c:v>
                </c:pt>
                <c:pt idx="1">
                  <c:v>Produced Capital</c:v>
                </c:pt>
                <c:pt idx="2">
                  <c:v>Natural Capital</c:v>
                </c:pt>
              </c:strCache>
            </c:strRef>
          </c:cat>
          <c:val>
            <c:numRef>
              <c:f>Sheet1!$B$53:$B$55</c:f>
              <c:numCache>
                <c:formatCode>General</c:formatCode>
                <c:ptCount val="3"/>
                <c:pt idx="0">
                  <c:v>29.2</c:v>
                </c:pt>
                <c:pt idx="1">
                  <c:v>9.1</c:v>
                </c:pt>
                <c:pt idx="2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6-5F45-B2A9-36F6738B79FF}"/>
            </c:ext>
          </c:extLst>
        </c:ser>
        <c:ser>
          <c:idx val="1"/>
          <c:order val="1"/>
          <c:tx>
            <c:strRef>
              <c:f>Sheet1!$C$52</c:f>
              <c:strCache>
                <c:ptCount val="1"/>
                <c:pt idx="0">
                  <c:v>Value Added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Sheet1!$A$53:$A$55</c:f>
              <c:strCache>
                <c:ptCount val="3"/>
                <c:pt idx="0">
                  <c:v>Human Capital</c:v>
                </c:pt>
                <c:pt idx="1">
                  <c:v>Produced Capital</c:v>
                </c:pt>
                <c:pt idx="2">
                  <c:v>Natural Capital</c:v>
                </c:pt>
              </c:strCache>
            </c:strRef>
          </c:cat>
          <c:val>
            <c:numRef>
              <c:f>Sheet1!$C$53:$C$55</c:f>
              <c:numCache>
                <c:formatCode>General</c:formatCode>
                <c:ptCount val="3"/>
                <c:pt idx="0">
                  <c:v>49.3</c:v>
                </c:pt>
                <c:pt idx="1">
                  <c:v>18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6-5F45-B2A9-36F6738B79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376912"/>
        <c:axId val="336005152"/>
      </c:barChart>
      <c:catAx>
        <c:axId val="33237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005152"/>
        <c:crosses val="autoZero"/>
        <c:auto val="1"/>
        <c:lblAlgn val="ctr"/>
        <c:lblOffset val="100"/>
        <c:noMultiLvlLbl val="0"/>
      </c:catAx>
      <c:valAx>
        <c:axId val="33600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37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9.png"/><Relationship Id="rId6" Type="http://schemas.openxmlformats.org/officeDocument/2006/relationships/image" Target="../media/image21.sv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9.png"/><Relationship Id="rId6" Type="http://schemas.openxmlformats.org/officeDocument/2006/relationships/image" Target="../media/image21.sv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36C8F-312C-48ED-814C-8EBF960D017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F3B659D9-42EE-47CE-8C56-A1D30FC28BCA}">
      <dgm:prSet phldrT="[Text]" custT="1"/>
      <dgm:spPr/>
      <dgm:t>
        <a:bodyPr/>
        <a:lstStyle/>
        <a:p>
          <a:r>
            <a:rPr lang="en-ZA" sz="1600" b="1" dirty="0"/>
            <a:t>Total Population</a:t>
          </a:r>
        </a:p>
      </dgm:t>
    </dgm:pt>
    <dgm:pt modelId="{A059A450-1E26-4D84-B65A-D271BCAECA4C}" type="parTrans" cxnId="{323A8EDC-BBFE-489A-B009-010FCB5C6F63}">
      <dgm:prSet/>
      <dgm:spPr/>
      <dgm:t>
        <a:bodyPr/>
        <a:lstStyle/>
        <a:p>
          <a:endParaRPr lang="en-ZA" sz="2800" b="1"/>
        </a:p>
      </dgm:t>
    </dgm:pt>
    <dgm:pt modelId="{BDF4C1A3-53C6-4DEF-85E4-2E8770716EB2}" type="sibTrans" cxnId="{323A8EDC-BBFE-489A-B009-010FCB5C6F63}">
      <dgm:prSet/>
      <dgm:spPr/>
      <dgm:t>
        <a:bodyPr/>
        <a:lstStyle/>
        <a:p>
          <a:endParaRPr lang="en-ZA" sz="2800" b="1"/>
        </a:p>
      </dgm:t>
    </dgm:pt>
    <dgm:pt modelId="{A789E181-4337-481A-B259-4167FF477026}" type="asst">
      <dgm:prSet phldrT="[Text]" custT="1"/>
      <dgm:spPr/>
      <dgm:t>
        <a:bodyPr/>
        <a:lstStyle/>
        <a:p>
          <a:r>
            <a:rPr lang="en-ZA" sz="1600" b="1" dirty="0"/>
            <a:t>Working age population</a:t>
          </a:r>
        </a:p>
      </dgm:t>
    </dgm:pt>
    <dgm:pt modelId="{7C81A131-BEA7-474A-B655-68CCD4D93B44}" type="parTrans" cxnId="{2940E114-F15D-4910-A785-17EE8DB1595B}">
      <dgm:prSet/>
      <dgm:spPr/>
      <dgm:t>
        <a:bodyPr/>
        <a:lstStyle/>
        <a:p>
          <a:endParaRPr lang="en-ZA" sz="2800" b="1"/>
        </a:p>
      </dgm:t>
    </dgm:pt>
    <dgm:pt modelId="{12B6E237-C276-404C-AE73-DEA417EC963E}" type="sibTrans" cxnId="{2940E114-F15D-4910-A785-17EE8DB1595B}">
      <dgm:prSet/>
      <dgm:spPr/>
      <dgm:t>
        <a:bodyPr/>
        <a:lstStyle/>
        <a:p>
          <a:endParaRPr lang="en-ZA" sz="2800" b="1"/>
        </a:p>
      </dgm:t>
    </dgm:pt>
    <dgm:pt modelId="{272B7886-F990-4AFE-90F1-0056FF8F2B56}" type="asst">
      <dgm:prSet custT="1"/>
      <dgm:spPr/>
      <dgm:t>
        <a:bodyPr/>
        <a:lstStyle/>
        <a:p>
          <a:r>
            <a:rPr lang="en-ZA" sz="1600" b="1" dirty="0"/>
            <a:t>Non-working age population</a:t>
          </a:r>
        </a:p>
      </dgm:t>
    </dgm:pt>
    <dgm:pt modelId="{30D4B003-35E2-4952-8C4F-1BD34ECB7DA1}" type="parTrans" cxnId="{44B1D4D1-8871-4487-8AFB-6F0F957EB613}">
      <dgm:prSet/>
      <dgm:spPr/>
      <dgm:t>
        <a:bodyPr/>
        <a:lstStyle/>
        <a:p>
          <a:endParaRPr lang="en-ZA" sz="2800" b="1"/>
        </a:p>
      </dgm:t>
    </dgm:pt>
    <dgm:pt modelId="{C6D51C3D-7A2B-4AE0-B1C1-C6EDD2116769}" type="sibTrans" cxnId="{44B1D4D1-8871-4487-8AFB-6F0F957EB613}">
      <dgm:prSet/>
      <dgm:spPr/>
      <dgm:t>
        <a:bodyPr/>
        <a:lstStyle/>
        <a:p>
          <a:endParaRPr lang="en-ZA" sz="2800" b="1"/>
        </a:p>
      </dgm:t>
    </dgm:pt>
    <dgm:pt modelId="{A30862FA-942F-49E6-9C08-5F29A3B66AC4}" type="asst">
      <dgm:prSet custT="1"/>
      <dgm:spPr/>
      <dgm:t>
        <a:bodyPr/>
        <a:lstStyle/>
        <a:p>
          <a:r>
            <a:rPr lang="en-ZA" sz="1600" b="1" dirty="0"/>
            <a:t>In labour force</a:t>
          </a:r>
        </a:p>
      </dgm:t>
    </dgm:pt>
    <dgm:pt modelId="{79EEFDC2-B11F-4782-BEE4-08262C90F26C}" type="parTrans" cxnId="{777D1E17-8F4B-4627-8779-FA55F05E194C}">
      <dgm:prSet/>
      <dgm:spPr/>
      <dgm:t>
        <a:bodyPr/>
        <a:lstStyle/>
        <a:p>
          <a:endParaRPr lang="en-ZA" sz="2800" b="1"/>
        </a:p>
      </dgm:t>
    </dgm:pt>
    <dgm:pt modelId="{E42D7B00-8A91-419E-981C-028DC11C4DDD}" type="sibTrans" cxnId="{777D1E17-8F4B-4627-8779-FA55F05E194C}">
      <dgm:prSet/>
      <dgm:spPr/>
      <dgm:t>
        <a:bodyPr/>
        <a:lstStyle/>
        <a:p>
          <a:endParaRPr lang="en-ZA" sz="2800" b="1"/>
        </a:p>
      </dgm:t>
    </dgm:pt>
    <dgm:pt modelId="{635AFF65-1F7E-44AE-A153-251FF3C1F5C1}" type="asst">
      <dgm:prSet custT="1"/>
      <dgm:spPr/>
      <dgm:t>
        <a:bodyPr/>
        <a:lstStyle/>
        <a:p>
          <a:r>
            <a:rPr lang="en-ZA" sz="1600" b="1" dirty="0"/>
            <a:t>Not in labour force</a:t>
          </a:r>
        </a:p>
      </dgm:t>
    </dgm:pt>
    <dgm:pt modelId="{61F3F2D3-97A5-476A-83EF-169F6D59264C}" type="parTrans" cxnId="{39D932FB-AEE7-46DD-B9D6-746E9EA7ED6B}">
      <dgm:prSet/>
      <dgm:spPr/>
      <dgm:t>
        <a:bodyPr/>
        <a:lstStyle/>
        <a:p>
          <a:endParaRPr lang="en-ZA" sz="2800" b="1"/>
        </a:p>
      </dgm:t>
    </dgm:pt>
    <dgm:pt modelId="{CA6ACFBC-A4E5-4360-9E7F-38C98820390D}" type="sibTrans" cxnId="{39D932FB-AEE7-46DD-B9D6-746E9EA7ED6B}">
      <dgm:prSet/>
      <dgm:spPr/>
      <dgm:t>
        <a:bodyPr/>
        <a:lstStyle/>
        <a:p>
          <a:endParaRPr lang="en-ZA" sz="2800" b="1"/>
        </a:p>
      </dgm:t>
    </dgm:pt>
    <dgm:pt modelId="{91877950-C0F1-480E-92A8-32207C7471BA}" type="asst">
      <dgm:prSet custT="1"/>
      <dgm:spPr/>
      <dgm:t>
        <a:bodyPr/>
        <a:lstStyle/>
        <a:p>
          <a:r>
            <a:rPr lang="en-ZA" sz="1600" b="1" dirty="0"/>
            <a:t>Unemployed</a:t>
          </a:r>
        </a:p>
      </dgm:t>
    </dgm:pt>
    <dgm:pt modelId="{7F9FB232-307A-4ADC-A3AA-28CE70679765}" type="parTrans" cxnId="{CDE7A4EB-0C38-462F-A702-5DA3E2AFA1D8}">
      <dgm:prSet/>
      <dgm:spPr/>
      <dgm:t>
        <a:bodyPr/>
        <a:lstStyle/>
        <a:p>
          <a:endParaRPr lang="en-ZA" sz="2800" b="1"/>
        </a:p>
      </dgm:t>
    </dgm:pt>
    <dgm:pt modelId="{A62DE2BC-4208-4520-86A0-8057AAB39B4F}" type="sibTrans" cxnId="{CDE7A4EB-0C38-462F-A702-5DA3E2AFA1D8}">
      <dgm:prSet/>
      <dgm:spPr/>
      <dgm:t>
        <a:bodyPr/>
        <a:lstStyle/>
        <a:p>
          <a:endParaRPr lang="en-ZA" sz="2800" b="1"/>
        </a:p>
      </dgm:t>
    </dgm:pt>
    <dgm:pt modelId="{E0108583-118D-48F0-8B20-EBD08CEE356E}" type="asst">
      <dgm:prSet custT="1"/>
      <dgm:spPr/>
      <dgm:t>
        <a:bodyPr/>
        <a:lstStyle/>
        <a:p>
          <a:r>
            <a:rPr lang="en-ZA" sz="1600" b="1" dirty="0"/>
            <a:t>Employed</a:t>
          </a:r>
        </a:p>
      </dgm:t>
    </dgm:pt>
    <dgm:pt modelId="{93ED0CCA-7F92-481C-AD34-566549891819}" type="parTrans" cxnId="{BFCFAFCA-0E90-49B1-B425-18944EB88682}">
      <dgm:prSet/>
      <dgm:spPr/>
      <dgm:t>
        <a:bodyPr/>
        <a:lstStyle/>
        <a:p>
          <a:endParaRPr lang="en-ZA" sz="2800" b="1"/>
        </a:p>
      </dgm:t>
    </dgm:pt>
    <dgm:pt modelId="{9E0A18AF-1D08-4CFB-BE2F-6AD4A90C5285}" type="sibTrans" cxnId="{BFCFAFCA-0E90-49B1-B425-18944EB88682}">
      <dgm:prSet/>
      <dgm:spPr/>
      <dgm:t>
        <a:bodyPr/>
        <a:lstStyle/>
        <a:p>
          <a:endParaRPr lang="en-ZA" sz="2800" b="1"/>
        </a:p>
      </dgm:t>
    </dgm:pt>
    <dgm:pt modelId="{2B8DE512-DF83-4F76-8431-3270E4384AA3}" type="asst">
      <dgm:prSet custT="1"/>
      <dgm:spPr/>
      <dgm:t>
        <a:bodyPr/>
        <a:lstStyle/>
        <a:p>
          <a:r>
            <a:rPr lang="en-ZA" sz="1600" b="1" dirty="0"/>
            <a:t>Formal employment</a:t>
          </a:r>
        </a:p>
      </dgm:t>
    </dgm:pt>
    <dgm:pt modelId="{2909B2D8-EFD8-447E-82C7-559CB4E99B02}" type="parTrans" cxnId="{8CDDE4F8-19DC-4227-9B97-D83A06A37F2D}">
      <dgm:prSet/>
      <dgm:spPr/>
      <dgm:t>
        <a:bodyPr/>
        <a:lstStyle/>
        <a:p>
          <a:endParaRPr lang="en-ZA" sz="2800" b="1"/>
        </a:p>
      </dgm:t>
    </dgm:pt>
    <dgm:pt modelId="{48589C26-2ABB-4250-847C-8999AF095358}" type="sibTrans" cxnId="{8CDDE4F8-19DC-4227-9B97-D83A06A37F2D}">
      <dgm:prSet/>
      <dgm:spPr/>
      <dgm:t>
        <a:bodyPr/>
        <a:lstStyle/>
        <a:p>
          <a:endParaRPr lang="en-ZA" sz="2800" b="1"/>
        </a:p>
      </dgm:t>
    </dgm:pt>
    <dgm:pt modelId="{6AABA254-17E6-4883-9C0C-A625058AE5CB}" type="asst">
      <dgm:prSet custT="1"/>
      <dgm:spPr/>
      <dgm:t>
        <a:bodyPr/>
        <a:lstStyle/>
        <a:p>
          <a:r>
            <a:rPr lang="en-ZA" sz="1600" b="1" dirty="0"/>
            <a:t>Informal employment</a:t>
          </a:r>
        </a:p>
      </dgm:t>
    </dgm:pt>
    <dgm:pt modelId="{BFCCD728-A495-4D54-911C-4E1A351625D8}" type="parTrans" cxnId="{B7319D28-8E58-427B-B1C3-33973D991856}">
      <dgm:prSet/>
      <dgm:spPr/>
      <dgm:t>
        <a:bodyPr/>
        <a:lstStyle/>
        <a:p>
          <a:endParaRPr lang="en-ZA" sz="2800" b="1"/>
        </a:p>
      </dgm:t>
    </dgm:pt>
    <dgm:pt modelId="{E36F3BAD-11DF-463E-9BB8-EF7F207A1F2F}" type="sibTrans" cxnId="{B7319D28-8E58-427B-B1C3-33973D991856}">
      <dgm:prSet/>
      <dgm:spPr/>
      <dgm:t>
        <a:bodyPr/>
        <a:lstStyle/>
        <a:p>
          <a:endParaRPr lang="en-ZA" sz="2800" b="1"/>
        </a:p>
      </dgm:t>
    </dgm:pt>
    <dgm:pt modelId="{65809A98-6A3C-4969-BCE9-DD82C03CEBB0}" type="asst">
      <dgm:prSet custT="1"/>
      <dgm:spPr/>
      <dgm:t>
        <a:bodyPr/>
        <a:lstStyle/>
        <a:p>
          <a:r>
            <a:rPr lang="en-ZA" sz="1600" b="1" dirty="0"/>
            <a:t>Employment in the informal sector</a:t>
          </a:r>
        </a:p>
      </dgm:t>
    </dgm:pt>
    <dgm:pt modelId="{C56F44CC-BA6A-4189-8445-20A659BD0ECE}" type="parTrans" cxnId="{31AC9C06-A7D1-4628-9B9E-62DFBFFCE7D0}">
      <dgm:prSet/>
      <dgm:spPr/>
      <dgm:t>
        <a:bodyPr/>
        <a:lstStyle/>
        <a:p>
          <a:endParaRPr lang="en-ZA" sz="2800" b="1"/>
        </a:p>
      </dgm:t>
    </dgm:pt>
    <dgm:pt modelId="{9E3DACC8-AF02-4F3B-BAB6-292F55F3DA12}" type="sibTrans" cxnId="{31AC9C06-A7D1-4628-9B9E-62DFBFFCE7D0}">
      <dgm:prSet/>
      <dgm:spPr/>
      <dgm:t>
        <a:bodyPr/>
        <a:lstStyle/>
        <a:p>
          <a:endParaRPr lang="en-ZA" sz="2800" b="1"/>
        </a:p>
      </dgm:t>
    </dgm:pt>
    <dgm:pt modelId="{F24ECC7A-4497-46C1-B191-B6FB78D2A7BA}" type="asst">
      <dgm:prSet custT="1"/>
      <dgm:spPr/>
      <dgm:t>
        <a:bodyPr/>
        <a:lstStyle/>
        <a:p>
          <a:r>
            <a:rPr lang="en-ZA" sz="1600" b="1" dirty="0"/>
            <a:t>Employment Outside the Informal Sector</a:t>
          </a:r>
        </a:p>
      </dgm:t>
    </dgm:pt>
    <dgm:pt modelId="{F8A4D2DC-BDEA-437E-B17B-6843FF7D1EA7}" type="parTrans" cxnId="{7756EFFA-64C9-414A-A895-4795D5BC5F73}">
      <dgm:prSet/>
      <dgm:spPr/>
      <dgm:t>
        <a:bodyPr/>
        <a:lstStyle/>
        <a:p>
          <a:endParaRPr lang="en-ZA" sz="2800" b="1"/>
        </a:p>
      </dgm:t>
    </dgm:pt>
    <dgm:pt modelId="{D5505A00-9FCD-4009-8D18-3BF9C10D86DF}" type="sibTrans" cxnId="{7756EFFA-64C9-414A-A895-4795D5BC5F73}">
      <dgm:prSet/>
      <dgm:spPr/>
      <dgm:t>
        <a:bodyPr/>
        <a:lstStyle/>
        <a:p>
          <a:endParaRPr lang="en-ZA" sz="2800" b="1"/>
        </a:p>
      </dgm:t>
    </dgm:pt>
    <dgm:pt modelId="{9A516BFF-FABE-4DEA-8C4B-384D3021E044}" type="pres">
      <dgm:prSet presAssocID="{28036C8F-312C-48ED-814C-8EBF960D017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21E2AD-7AA5-4F47-98C5-C0190B5F130B}" type="pres">
      <dgm:prSet presAssocID="{F3B659D9-42EE-47CE-8C56-A1D30FC28BCA}" presName="hierRoot1" presStyleCnt="0">
        <dgm:presLayoutVars>
          <dgm:hierBranch val="init"/>
        </dgm:presLayoutVars>
      </dgm:prSet>
      <dgm:spPr/>
    </dgm:pt>
    <dgm:pt modelId="{139B7FEB-CE0D-4824-A570-61FD0A66A63F}" type="pres">
      <dgm:prSet presAssocID="{F3B659D9-42EE-47CE-8C56-A1D30FC28BCA}" presName="rootComposite1" presStyleCnt="0"/>
      <dgm:spPr/>
    </dgm:pt>
    <dgm:pt modelId="{662F92C6-33A4-4F0B-A8EE-E5EDD753FB11}" type="pres">
      <dgm:prSet presAssocID="{F3B659D9-42EE-47CE-8C56-A1D30FC28BC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92636C-596B-4109-A355-7CBFAAEEB096}" type="pres">
      <dgm:prSet presAssocID="{F3B659D9-42EE-47CE-8C56-A1D30FC28BCA}" presName="topArc1" presStyleLbl="parChTrans1D1" presStyleIdx="0" presStyleCnt="22"/>
      <dgm:spPr/>
    </dgm:pt>
    <dgm:pt modelId="{1E898564-3AA4-44C7-A2A7-C7168F9F3D1B}" type="pres">
      <dgm:prSet presAssocID="{F3B659D9-42EE-47CE-8C56-A1D30FC28BCA}" presName="bottomArc1" presStyleLbl="parChTrans1D1" presStyleIdx="1" presStyleCnt="22"/>
      <dgm:spPr/>
    </dgm:pt>
    <dgm:pt modelId="{C3FD0DE8-13A2-4338-A6DD-0B06FECF9470}" type="pres">
      <dgm:prSet presAssocID="{F3B659D9-42EE-47CE-8C56-A1D30FC28BCA}" presName="topConnNode1" presStyleLbl="node1" presStyleIdx="0" presStyleCnt="0"/>
      <dgm:spPr/>
      <dgm:t>
        <a:bodyPr/>
        <a:lstStyle/>
        <a:p>
          <a:endParaRPr lang="en-US"/>
        </a:p>
      </dgm:t>
    </dgm:pt>
    <dgm:pt modelId="{DDCADC7F-87B5-4FA0-9C3F-F9BA968EBC92}" type="pres">
      <dgm:prSet presAssocID="{F3B659D9-42EE-47CE-8C56-A1D30FC28BCA}" presName="hierChild2" presStyleCnt="0"/>
      <dgm:spPr/>
    </dgm:pt>
    <dgm:pt modelId="{B21A0A10-E728-4705-B295-C94740768628}" type="pres">
      <dgm:prSet presAssocID="{F3B659D9-42EE-47CE-8C56-A1D30FC28BCA}" presName="hierChild3" presStyleCnt="0"/>
      <dgm:spPr/>
    </dgm:pt>
    <dgm:pt modelId="{FCE44C3A-D0FD-4E41-9FA1-8CF6DED8BC29}" type="pres">
      <dgm:prSet presAssocID="{7C81A131-BEA7-474A-B655-68CCD4D93B44}" presName="Name101" presStyleLbl="parChTrans1D2" presStyleIdx="0" presStyleCnt="2"/>
      <dgm:spPr/>
      <dgm:t>
        <a:bodyPr/>
        <a:lstStyle/>
        <a:p>
          <a:endParaRPr lang="en-US"/>
        </a:p>
      </dgm:t>
    </dgm:pt>
    <dgm:pt modelId="{0DBAC45C-12E8-406E-BE02-F3BEEDD6FA32}" type="pres">
      <dgm:prSet presAssocID="{A789E181-4337-481A-B259-4167FF477026}" presName="hierRoot3" presStyleCnt="0">
        <dgm:presLayoutVars>
          <dgm:hierBranch val="init"/>
        </dgm:presLayoutVars>
      </dgm:prSet>
      <dgm:spPr/>
    </dgm:pt>
    <dgm:pt modelId="{F5018540-A779-4C58-8499-73C72FCCCC03}" type="pres">
      <dgm:prSet presAssocID="{A789E181-4337-481A-B259-4167FF477026}" presName="rootComposite3" presStyleCnt="0"/>
      <dgm:spPr/>
    </dgm:pt>
    <dgm:pt modelId="{F7C5A6AE-DD87-4BFA-B6C7-C1646C394390}" type="pres">
      <dgm:prSet presAssocID="{A789E181-4337-481A-B259-4167FF47702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C15A7-05E3-4A8F-8F57-6F4A0370382A}" type="pres">
      <dgm:prSet presAssocID="{A789E181-4337-481A-B259-4167FF477026}" presName="topArc3" presStyleLbl="parChTrans1D1" presStyleIdx="2" presStyleCnt="22"/>
      <dgm:spPr/>
    </dgm:pt>
    <dgm:pt modelId="{4B6F5C7A-562A-40A4-81BB-5B4CBFA7C854}" type="pres">
      <dgm:prSet presAssocID="{A789E181-4337-481A-B259-4167FF477026}" presName="bottomArc3" presStyleLbl="parChTrans1D1" presStyleIdx="3" presStyleCnt="22"/>
      <dgm:spPr/>
    </dgm:pt>
    <dgm:pt modelId="{E7C3515E-92B5-468E-8A29-AF5DFEC22418}" type="pres">
      <dgm:prSet presAssocID="{A789E181-4337-481A-B259-4167FF477026}" presName="topConnNode3" presStyleLbl="asst1" presStyleIdx="0" presStyleCnt="0"/>
      <dgm:spPr/>
      <dgm:t>
        <a:bodyPr/>
        <a:lstStyle/>
        <a:p>
          <a:endParaRPr lang="en-US"/>
        </a:p>
      </dgm:t>
    </dgm:pt>
    <dgm:pt modelId="{DCCB3F53-2DCC-4D72-96EC-670577CDF980}" type="pres">
      <dgm:prSet presAssocID="{A789E181-4337-481A-B259-4167FF477026}" presName="hierChild6" presStyleCnt="0"/>
      <dgm:spPr/>
    </dgm:pt>
    <dgm:pt modelId="{A709EEBF-A179-4032-AA45-B77B94A94BD8}" type="pres">
      <dgm:prSet presAssocID="{A789E181-4337-481A-B259-4167FF477026}" presName="hierChild7" presStyleCnt="0"/>
      <dgm:spPr/>
    </dgm:pt>
    <dgm:pt modelId="{1445303C-052A-4789-95B9-0C70180D950F}" type="pres">
      <dgm:prSet presAssocID="{79EEFDC2-B11F-4782-BEE4-08262C90F26C}" presName="Name101" presStyleLbl="parChTrans1D3" presStyleIdx="0" presStyleCnt="2"/>
      <dgm:spPr/>
      <dgm:t>
        <a:bodyPr/>
        <a:lstStyle/>
        <a:p>
          <a:endParaRPr lang="en-US"/>
        </a:p>
      </dgm:t>
    </dgm:pt>
    <dgm:pt modelId="{C6A0D34A-381B-4C4F-8E2B-C652141F4477}" type="pres">
      <dgm:prSet presAssocID="{A30862FA-942F-49E6-9C08-5F29A3B66AC4}" presName="hierRoot3" presStyleCnt="0">
        <dgm:presLayoutVars>
          <dgm:hierBranch val="init"/>
        </dgm:presLayoutVars>
      </dgm:prSet>
      <dgm:spPr/>
    </dgm:pt>
    <dgm:pt modelId="{E53960A9-2B4A-4DCA-9420-02B01B631D99}" type="pres">
      <dgm:prSet presAssocID="{A30862FA-942F-49E6-9C08-5F29A3B66AC4}" presName="rootComposite3" presStyleCnt="0"/>
      <dgm:spPr/>
    </dgm:pt>
    <dgm:pt modelId="{3AFAD4B1-1047-41DC-AEF6-2D9FCF7FAF7C}" type="pres">
      <dgm:prSet presAssocID="{A30862FA-942F-49E6-9C08-5F29A3B66AC4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6AFEE-FDEA-4DD5-8F68-E79D9A0F81B7}" type="pres">
      <dgm:prSet presAssocID="{A30862FA-942F-49E6-9C08-5F29A3B66AC4}" presName="topArc3" presStyleLbl="parChTrans1D1" presStyleIdx="4" presStyleCnt="22"/>
      <dgm:spPr/>
    </dgm:pt>
    <dgm:pt modelId="{C07E42AF-CC73-449B-B124-5963F7018A8E}" type="pres">
      <dgm:prSet presAssocID="{A30862FA-942F-49E6-9C08-5F29A3B66AC4}" presName="bottomArc3" presStyleLbl="parChTrans1D1" presStyleIdx="5" presStyleCnt="22"/>
      <dgm:spPr/>
    </dgm:pt>
    <dgm:pt modelId="{D22E07B9-347C-47B5-A02A-47F0BE75A20B}" type="pres">
      <dgm:prSet presAssocID="{A30862FA-942F-49E6-9C08-5F29A3B66AC4}" presName="topConnNode3" presStyleLbl="asst1" presStyleIdx="0" presStyleCnt="0"/>
      <dgm:spPr/>
      <dgm:t>
        <a:bodyPr/>
        <a:lstStyle/>
        <a:p>
          <a:endParaRPr lang="en-US"/>
        </a:p>
      </dgm:t>
    </dgm:pt>
    <dgm:pt modelId="{67EE6565-EDA7-410E-A572-0AA53C0411F1}" type="pres">
      <dgm:prSet presAssocID="{A30862FA-942F-49E6-9C08-5F29A3B66AC4}" presName="hierChild6" presStyleCnt="0"/>
      <dgm:spPr/>
    </dgm:pt>
    <dgm:pt modelId="{4482F968-34C5-44FA-AED0-540C750232C8}" type="pres">
      <dgm:prSet presAssocID="{A30862FA-942F-49E6-9C08-5F29A3B66AC4}" presName="hierChild7" presStyleCnt="0"/>
      <dgm:spPr/>
    </dgm:pt>
    <dgm:pt modelId="{CB40629A-B74D-4C8C-8671-C18CD7DB0592}" type="pres">
      <dgm:prSet presAssocID="{7F9FB232-307A-4ADC-A3AA-28CE70679765}" presName="Name101" presStyleLbl="parChTrans1D4" presStyleIdx="0" presStyleCnt="6"/>
      <dgm:spPr/>
      <dgm:t>
        <a:bodyPr/>
        <a:lstStyle/>
        <a:p>
          <a:endParaRPr lang="en-US"/>
        </a:p>
      </dgm:t>
    </dgm:pt>
    <dgm:pt modelId="{F3E5D730-6068-415A-BD98-A59C02EAC074}" type="pres">
      <dgm:prSet presAssocID="{91877950-C0F1-480E-92A8-32207C7471BA}" presName="hierRoot3" presStyleCnt="0">
        <dgm:presLayoutVars>
          <dgm:hierBranch val="init"/>
        </dgm:presLayoutVars>
      </dgm:prSet>
      <dgm:spPr/>
    </dgm:pt>
    <dgm:pt modelId="{C6B679EC-F649-4990-8F99-F85980E7CDD8}" type="pres">
      <dgm:prSet presAssocID="{91877950-C0F1-480E-92A8-32207C7471BA}" presName="rootComposite3" presStyleCnt="0"/>
      <dgm:spPr/>
    </dgm:pt>
    <dgm:pt modelId="{717CB98C-DACB-4450-917F-8F934954C3F6}" type="pres">
      <dgm:prSet presAssocID="{91877950-C0F1-480E-92A8-32207C7471BA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DCD30-B3C8-4747-B4F4-3F90A7CB1EEC}" type="pres">
      <dgm:prSet presAssocID="{91877950-C0F1-480E-92A8-32207C7471BA}" presName="topArc3" presStyleLbl="parChTrans1D1" presStyleIdx="6" presStyleCnt="22"/>
      <dgm:spPr/>
    </dgm:pt>
    <dgm:pt modelId="{71AAB74B-F82C-44E0-BC92-A5F6C52E014C}" type="pres">
      <dgm:prSet presAssocID="{91877950-C0F1-480E-92A8-32207C7471BA}" presName="bottomArc3" presStyleLbl="parChTrans1D1" presStyleIdx="7" presStyleCnt="22"/>
      <dgm:spPr/>
    </dgm:pt>
    <dgm:pt modelId="{A0B0DAE3-F5A5-4853-A9E1-7D4450C94800}" type="pres">
      <dgm:prSet presAssocID="{91877950-C0F1-480E-92A8-32207C7471BA}" presName="topConnNode3" presStyleLbl="asst1" presStyleIdx="0" presStyleCnt="0"/>
      <dgm:spPr/>
      <dgm:t>
        <a:bodyPr/>
        <a:lstStyle/>
        <a:p>
          <a:endParaRPr lang="en-US"/>
        </a:p>
      </dgm:t>
    </dgm:pt>
    <dgm:pt modelId="{D99FFF64-2CFA-4560-941A-C013840CB04D}" type="pres">
      <dgm:prSet presAssocID="{91877950-C0F1-480E-92A8-32207C7471BA}" presName="hierChild6" presStyleCnt="0"/>
      <dgm:spPr/>
    </dgm:pt>
    <dgm:pt modelId="{630B7FD9-344C-4B8C-AF8F-4A949D59B0A4}" type="pres">
      <dgm:prSet presAssocID="{91877950-C0F1-480E-92A8-32207C7471BA}" presName="hierChild7" presStyleCnt="0"/>
      <dgm:spPr/>
    </dgm:pt>
    <dgm:pt modelId="{762A0D5A-B679-42FB-92E4-96883E04A2B7}" type="pres">
      <dgm:prSet presAssocID="{93ED0CCA-7F92-481C-AD34-566549891819}" presName="Name101" presStyleLbl="parChTrans1D4" presStyleIdx="1" presStyleCnt="6"/>
      <dgm:spPr/>
      <dgm:t>
        <a:bodyPr/>
        <a:lstStyle/>
        <a:p>
          <a:endParaRPr lang="en-US"/>
        </a:p>
      </dgm:t>
    </dgm:pt>
    <dgm:pt modelId="{D285DE4C-DF9C-4014-A827-E5369E84AADC}" type="pres">
      <dgm:prSet presAssocID="{E0108583-118D-48F0-8B20-EBD08CEE356E}" presName="hierRoot3" presStyleCnt="0">
        <dgm:presLayoutVars>
          <dgm:hierBranch val="init"/>
        </dgm:presLayoutVars>
      </dgm:prSet>
      <dgm:spPr/>
    </dgm:pt>
    <dgm:pt modelId="{6646FDF5-F2D7-4AA0-8106-3286C7560324}" type="pres">
      <dgm:prSet presAssocID="{E0108583-118D-48F0-8B20-EBD08CEE356E}" presName="rootComposite3" presStyleCnt="0"/>
      <dgm:spPr/>
    </dgm:pt>
    <dgm:pt modelId="{33F1E934-1E39-4AE7-AAEF-57B01670A428}" type="pres">
      <dgm:prSet presAssocID="{E0108583-118D-48F0-8B20-EBD08CEE356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BC9F4-71CF-4E49-BB43-4BF27A1B8B65}" type="pres">
      <dgm:prSet presAssocID="{E0108583-118D-48F0-8B20-EBD08CEE356E}" presName="topArc3" presStyleLbl="parChTrans1D1" presStyleIdx="8" presStyleCnt="22"/>
      <dgm:spPr/>
    </dgm:pt>
    <dgm:pt modelId="{BA1DA2E5-1380-4F6B-961C-5B98BEEC8AFF}" type="pres">
      <dgm:prSet presAssocID="{E0108583-118D-48F0-8B20-EBD08CEE356E}" presName="bottomArc3" presStyleLbl="parChTrans1D1" presStyleIdx="9" presStyleCnt="22"/>
      <dgm:spPr/>
    </dgm:pt>
    <dgm:pt modelId="{7B038F88-D875-4621-8835-0DE8448F1248}" type="pres">
      <dgm:prSet presAssocID="{E0108583-118D-48F0-8B20-EBD08CEE356E}" presName="topConnNode3" presStyleLbl="asst1" presStyleIdx="0" presStyleCnt="0"/>
      <dgm:spPr/>
      <dgm:t>
        <a:bodyPr/>
        <a:lstStyle/>
        <a:p>
          <a:endParaRPr lang="en-US"/>
        </a:p>
      </dgm:t>
    </dgm:pt>
    <dgm:pt modelId="{6852D184-F9FE-467E-A8AE-190295984C70}" type="pres">
      <dgm:prSet presAssocID="{E0108583-118D-48F0-8B20-EBD08CEE356E}" presName="hierChild6" presStyleCnt="0"/>
      <dgm:spPr/>
    </dgm:pt>
    <dgm:pt modelId="{73D964B6-F738-437A-A859-240CD74621FD}" type="pres">
      <dgm:prSet presAssocID="{E0108583-118D-48F0-8B20-EBD08CEE356E}" presName="hierChild7" presStyleCnt="0"/>
      <dgm:spPr/>
    </dgm:pt>
    <dgm:pt modelId="{73EBF468-9865-4F29-8D84-27225016C35B}" type="pres">
      <dgm:prSet presAssocID="{2909B2D8-EFD8-447E-82C7-559CB4E99B02}" presName="Name101" presStyleLbl="parChTrans1D4" presStyleIdx="2" presStyleCnt="6"/>
      <dgm:spPr/>
      <dgm:t>
        <a:bodyPr/>
        <a:lstStyle/>
        <a:p>
          <a:endParaRPr lang="en-US"/>
        </a:p>
      </dgm:t>
    </dgm:pt>
    <dgm:pt modelId="{C523974E-21F6-43DA-A069-0F4FFD2CB5F9}" type="pres">
      <dgm:prSet presAssocID="{2B8DE512-DF83-4F76-8431-3270E4384AA3}" presName="hierRoot3" presStyleCnt="0">
        <dgm:presLayoutVars>
          <dgm:hierBranch val="init"/>
        </dgm:presLayoutVars>
      </dgm:prSet>
      <dgm:spPr/>
    </dgm:pt>
    <dgm:pt modelId="{01C04E39-60DD-4679-8136-F5B80DAC67C1}" type="pres">
      <dgm:prSet presAssocID="{2B8DE512-DF83-4F76-8431-3270E4384AA3}" presName="rootComposite3" presStyleCnt="0"/>
      <dgm:spPr/>
    </dgm:pt>
    <dgm:pt modelId="{EAA31ECB-A36F-4D04-B87D-DD6DEAC66529}" type="pres">
      <dgm:prSet presAssocID="{2B8DE512-DF83-4F76-8431-3270E4384AA3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896F7-609C-464E-AD62-5C54FE24B39F}" type="pres">
      <dgm:prSet presAssocID="{2B8DE512-DF83-4F76-8431-3270E4384AA3}" presName="topArc3" presStyleLbl="parChTrans1D1" presStyleIdx="10" presStyleCnt="22"/>
      <dgm:spPr/>
    </dgm:pt>
    <dgm:pt modelId="{9E18BE2C-D3FB-412D-84CF-FCE57DEFC5CA}" type="pres">
      <dgm:prSet presAssocID="{2B8DE512-DF83-4F76-8431-3270E4384AA3}" presName="bottomArc3" presStyleLbl="parChTrans1D1" presStyleIdx="11" presStyleCnt="22"/>
      <dgm:spPr/>
    </dgm:pt>
    <dgm:pt modelId="{3C593041-E301-405C-93CA-067A5826C219}" type="pres">
      <dgm:prSet presAssocID="{2B8DE512-DF83-4F76-8431-3270E4384AA3}" presName="topConnNode3" presStyleLbl="asst1" presStyleIdx="0" presStyleCnt="0"/>
      <dgm:spPr/>
      <dgm:t>
        <a:bodyPr/>
        <a:lstStyle/>
        <a:p>
          <a:endParaRPr lang="en-US"/>
        </a:p>
      </dgm:t>
    </dgm:pt>
    <dgm:pt modelId="{77E0929F-D69D-4A0D-910B-6DE8D67D6B97}" type="pres">
      <dgm:prSet presAssocID="{2B8DE512-DF83-4F76-8431-3270E4384AA3}" presName="hierChild6" presStyleCnt="0"/>
      <dgm:spPr/>
    </dgm:pt>
    <dgm:pt modelId="{9BC82553-E9D0-441E-987B-B854C66A053B}" type="pres">
      <dgm:prSet presAssocID="{2B8DE512-DF83-4F76-8431-3270E4384AA3}" presName="hierChild7" presStyleCnt="0"/>
      <dgm:spPr/>
    </dgm:pt>
    <dgm:pt modelId="{2A48B3A5-2E15-470C-98D7-B1F0D5EA7A2C}" type="pres">
      <dgm:prSet presAssocID="{BFCCD728-A495-4D54-911C-4E1A351625D8}" presName="Name101" presStyleLbl="parChTrans1D4" presStyleIdx="3" presStyleCnt="6"/>
      <dgm:spPr/>
      <dgm:t>
        <a:bodyPr/>
        <a:lstStyle/>
        <a:p>
          <a:endParaRPr lang="en-US"/>
        </a:p>
      </dgm:t>
    </dgm:pt>
    <dgm:pt modelId="{113889AB-113F-4D41-9F75-34788C4450F3}" type="pres">
      <dgm:prSet presAssocID="{6AABA254-17E6-4883-9C0C-A625058AE5CB}" presName="hierRoot3" presStyleCnt="0">
        <dgm:presLayoutVars>
          <dgm:hierBranch val="init"/>
        </dgm:presLayoutVars>
      </dgm:prSet>
      <dgm:spPr/>
    </dgm:pt>
    <dgm:pt modelId="{6F344070-7137-4B66-B959-F3B2F7F25B61}" type="pres">
      <dgm:prSet presAssocID="{6AABA254-17E6-4883-9C0C-A625058AE5CB}" presName="rootComposite3" presStyleCnt="0"/>
      <dgm:spPr/>
    </dgm:pt>
    <dgm:pt modelId="{42239D3E-FE67-46ED-8754-DC97A2B282E6}" type="pres">
      <dgm:prSet presAssocID="{6AABA254-17E6-4883-9C0C-A625058AE5CB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0482A7-54B9-4924-AB70-5DD3D44DCE97}" type="pres">
      <dgm:prSet presAssocID="{6AABA254-17E6-4883-9C0C-A625058AE5CB}" presName="topArc3" presStyleLbl="parChTrans1D1" presStyleIdx="12" presStyleCnt="22"/>
      <dgm:spPr/>
    </dgm:pt>
    <dgm:pt modelId="{5E33E871-562D-42BD-9D33-B5EEA97B175A}" type="pres">
      <dgm:prSet presAssocID="{6AABA254-17E6-4883-9C0C-A625058AE5CB}" presName="bottomArc3" presStyleLbl="parChTrans1D1" presStyleIdx="13" presStyleCnt="22"/>
      <dgm:spPr/>
    </dgm:pt>
    <dgm:pt modelId="{F201AF7C-087F-4931-99AF-31F56BA71C46}" type="pres">
      <dgm:prSet presAssocID="{6AABA254-17E6-4883-9C0C-A625058AE5CB}" presName="topConnNode3" presStyleLbl="asst1" presStyleIdx="0" presStyleCnt="0"/>
      <dgm:spPr/>
      <dgm:t>
        <a:bodyPr/>
        <a:lstStyle/>
        <a:p>
          <a:endParaRPr lang="en-US"/>
        </a:p>
      </dgm:t>
    </dgm:pt>
    <dgm:pt modelId="{21EC7C9E-AD72-4689-ABCF-76D219D7D79F}" type="pres">
      <dgm:prSet presAssocID="{6AABA254-17E6-4883-9C0C-A625058AE5CB}" presName="hierChild6" presStyleCnt="0"/>
      <dgm:spPr/>
    </dgm:pt>
    <dgm:pt modelId="{DF4A43DB-9602-40BC-9236-D0716701C0B0}" type="pres">
      <dgm:prSet presAssocID="{6AABA254-17E6-4883-9C0C-A625058AE5CB}" presName="hierChild7" presStyleCnt="0"/>
      <dgm:spPr/>
    </dgm:pt>
    <dgm:pt modelId="{A998E159-6D3D-4A42-B0E6-7DCC177F3AD8}" type="pres">
      <dgm:prSet presAssocID="{C56F44CC-BA6A-4189-8445-20A659BD0ECE}" presName="Name101" presStyleLbl="parChTrans1D4" presStyleIdx="4" presStyleCnt="6"/>
      <dgm:spPr/>
      <dgm:t>
        <a:bodyPr/>
        <a:lstStyle/>
        <a:p>
          <a:endParaRPr lang="en-US"/>
        </a:p>
      </dgm:t>
    </dgm:pt>
    <dgm:pt modelId="{979B1DB1-361F-419F-B8D2-E3A7628869A8}" type="pres">
      <dgm:prSet presAssocID="{65809A98-6A3C-4969-BCE9-DD82C03CEBB0}" presName="hierRoot3" presStyleCnt="0">
        <dgm:presLayoutVars>
          <dgm:hierBranch val="init"/>
        </dgm:presLayoutVars>
      </dgm:prSet>
      <dgm:spPr/>
    </dgm:pt>
    <dgm:pt modelId="{646D5D81-EBB1-44AE-8396-9AD13ACB2A89}" type="pres">
      <dgm:prSet presAssocID="{65809A98-6A3C-4969-BCE9-DD82C03CEBB0}" presName="rootComposite3" presStyleCnt="0"/>
      <dgm:spPr/>
    </dgm:pt>
    <dgm:pt modelId="{E005C643-7756-4B4B-8B12-9C1D573C3A90}" type="pres">
      <dgm:prSet presAssocID="{65809A98-6A3C-4969-BCE9-DD82C03CEBB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B1380E-8372-4B64-99C6-BEC0F44FC76B}" type="pres">
      <dgm:prSet presAssocID="{65809A98-6A3C-4969-BCE9-DD82C03CEBB0}" presName="topArc3" presStyleLbl="parChTrans1D1" presStyleIdx="14" presStyleCnt="22"/>
      <dgm:spPr/>
    </dgm:pt>
    <dgm:pt modelId="{DAA5925F-3169-4996-B3BC-1035422B0945}" type="pres">
      <dgm:prSet presAssocID="{65809A98-6A3C-4969-BCE9-DD82C03CEBB0}" presName="bottomArc3" presStyleLbl="parChTrans1D1" presStyleIdx="15" presStyleCnt="22"/>
      <dgm:spPr/>
    </dgm:pt>
    <dgm:pt modelId="{FAF3CC3A-1B30-4185-9F2E-2079AF76437C}" type="pres">
      <dgm:prSet presAssocID="{65809A98-6A3C-4969-BCE9-DD82C03CEBB0}" presName="topConnNode3" presStyleLbl="asst1" presStyleIdx="0" presStyleCnt="0"/>
      <dgm:spPr/>
      <dgm:t>
        <a:bodyPr/>
        <a:lstStyle/>
        <a:p>
          <a:endParaRPr lang="en-US"/>
        </a:p>
      </dgm:t>
    </dgm:pt>
    <dgm:pt modelId="{6B7CA45E-4489-4AD7-9B65-F603EDF367D6}" type="pres">
      <dgm:prSet presAssocID="{65809A98-6A3C-4969-BCE9-DD82C03CEBB0}" presName="hierChild6" presStyleCnt="0"/>
      <dgm:spPr/>
    </dgm:pt>
    <dgm:pt modelId="{EFFE3861-0768-4033-B55F-7989405B27C0}" type="pres">
      <dgm:prSet presAssocID="{65809A98-6A3C-4969-BCE9-DD82C03CEBB0}" presName="hierChild7" presStyleCnt="0"/>
      <dgm:spPr/>
    </dgm:pt>
    <dgm:pt modelId="{56141E0E-D433-4FBB-92BD-96AF2219F123}" type="pres">
      <dgm:prSet presAssocID="{F8A4D2DC-BDEA-437E-B17B-6843FF7D1EA7}" presName="Name101" presStyleLbl="parChTrans1D4" presStyleIdx="5" presStyleCnt="6"/>
      <dgm:spPr/>
      <dgm:t>
        <a:bodyPr/>
        <a:lstStyle/>
        <a:p>
          <a:endParaRPr lang="en-US"/>
        </a:p>
      </dgm:t>
    </dgm:pt>
    <dgm:pt modelId="{A72668AA-6DC8-4C62-BD22-54DC9F52DD73}" type="pres">
      <dgm:prSet presAssocID="{F24ECC7A-4497-46C1-B191-B6FB78D2A7BA}" presName="hierRoot3" presStyleCnt="0">
        <dgm:presLayoutVars>
          <dgm:hierBranch val="init"/>
        </dgm:presLayoutVars>
      </dgm:prSet>
      <dgm:spPr/>
    </dgm:pt>
    <dgm:pt modelId="{269D95EF-1848-47D2-A245-57855E80C442}" type="pres">
      <dgm:prSet presAssocID="{F24ECC7A-4497-46C1-B191-B6FB78D2A7BA}" presName="rootComposite3" presStyleCnt="0"/>
      <dgm:spPr/>
    </dgm:pt>
    <dgm:pt modelId="{B4A7E743-9DCD-45E7-9CB0-641D681211D0}" type="pres">
      <dgm:prSet presAssocID="{F24ECC7A-4497-46C1-B191-B6FB78D2A7BA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BD88A3-3164-4299-9983-28F76D13505C}" type="pres">
      <dgm:prSet presAssocID="{F24ECC7A-4497-46C1-B191-B6FB78D2A7BA}" presName="topArc3" presStyleLbl="parChTrans1D1" presStyleIdx="16" presStyleCnt="22"/>
      <dgm:spPr/>
    </dgm:pt>
    <dgm:pt modelId="{FCB76311-8768-4B6A-9E90-35EBBF59CAE0}" type="pres">
      <dgm:prSet presAssocID="{F24ECC7A-4497-46C1-B191-B6FB78D2A7BA}" presName="bottomArc3" presStyleLbl="parChTrans1D1" presStyleIdx="17" presStyleCnt="22"/>
      <dgm:spPr/>
    </dgm:pt>
    <dgm:pt modelId="{FF575B08-F55E-4B20-A5AB-210278BA4FAA}" type="pres">
      <dgm:prSet presAssocID="{F24ECC7A-4497-46C1-B191-B6FB78D2A7BA}" presName="topConnNode3" presStyleLbl="asst1" presStyleIdx="0" presStyleCnt="0"/>
      <dgm:spPr/>
      <dgm:t>
        <a:bodyPr/>
        <a:lstStyle/>
        <a:p>
          <a:endParaRPr lang="en-US"/>
        </a:p>
      </dgm:t>
    </dgm:pt>
    <dgm:pt modelId="{95B7C1F5-6478-4984-84C8-BA129B776E02}" type="pres">
      <dgm:prSet presAssocID="{F24ECC7A-4497-46C1-B191-B6FB78D2A7BA}" presName="hierChild6" presStyleCnt="0"/>
      <dgm:spPr/>
    </dgm:pt>
    <dgm:pt modelId="{C3CB227E-E042-4FB9-B760-6D09BD8F642F}" type="pres">
      <dgm:prSet presAssocID="{F24ECC7A-4497-46C1-B191-B6FB78D2A7BA}" presName="hierChild7" presStyleCnt="0"/>
      <dgm:spPr/>
    </dgm:pt>
    <dgm:pt modelId="{8F680334-B1F9-460D-BCCB-9073F38E6F63}" type="pres">
      <dgm:prSet presAssocID="{61F3F2D3-97A5-476A-83EF-169F6D59264C}" presName="Name101" presStyleLbl="parChTrans1D3" presStyleIdx="1" presStyleCnt="2"/>
      <dgm:spPr/>
      <dgm:t>
        <a:bodyPr/>
        <a:lstStyle/>
        <a:p>
          <a:endParaRPr lang="en-US"/>
        </a:p>
      </dgm:t>
    </dgm:pt>
    <dgm:pt modelId="{DFA2E8E1-9B5C-4409-AFA9-FA4851FC1112}" type="pres">
      <dgm:prSet presAssocID="{635AFF65-1F7E-44AE-A153-251FF3C1F5C1}" presName="hierRoot3" presStyleCnt="0">
        <dgm:presLayoutVars>
          <dgm:hierBranch val="init"/>
        </dgm:presLayoutVars>
      </dgm:prSet>
      <dgm:spPr/>
    </dgm:pt>
    <dgm:pt modelId="{7DC83BF2-D7B2-4CC2-B84D-178806245901}" type="pres">
      <dgm:prSet presAssocID="{635AFF65-1F7E-44AE-A153-251FF3C1F5C1}" presName="rootComposite3" presStyleCnt="0"/>
      <dgm:spPr/>
    </dgm:pt>
    <dgm:pt modelId="{F6F7368F-7BD7-44E8-BF54-E5B53C1F0B56}" type="pres">
      <dgm:prSet presAssocID="{635AFF65-1F7E-44AE-A153-251FF3C1F5C1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D3A12-08E9-40DC-9BDF-B707C909F641}" type="pres">
      <dgm:prSet presAssocID="{635AFF65-1F7E-44AE-A153-251FF3C1F5C1}" presName="topArc3" presStyleLbl="parChTrans1D1" presStyleIdx="18" presStyleCnt="22"/>
      <dgm:spPr/>
    </dgm:pt>
    <dgm:pt modelId="{9CD42505-4885-47D6-AD88-DE0CCD6E36A3}" type="pres">
      <dgm:prSet presAssocID="{635AFF65-1F7E-44AE-A153-251FF3C1F5C1}" presName="bottomArc3" presStyleLbl="parChTrans1D1" presStyleIdx="19" presStyleCnt="22"/>
      <dgm:spPr/>
    </dgm:pt>
    <dgm:pt modelId="{39F52C76-87EE-412D-970A-3AED84585AE9}" type="pres">
      <dgm:prSet presAssocID="{635AFF65-1F7E-44AE-A153-251FF3C1F5C1}" presName="topConnNode3" presStyleLbl="asst1" presStyleIdx="0" presStyleCnt="0"/>
      <dgm:spPr/>
      <dgm:t>
        <a:bodyPr/>
        <a:lstStyle/>
        <a:p>
          <a:endParaRPr lang="en-US"/>
        </a:p>
      </dgm:t>
    </dgm:pt>
    <dgm:pt modelId="{27B18F81-564A-427D-A843-043E7D9B7D78}" type="pres">
      <dgm:prSet presAssocID="{635AFF65-1F7E-44AE-A153-251FF3C1F5C1}" presName="hierChild6" presStyleCnt="0"/>
      <dgm:spPr/>
    </dgm:pt>
    <dgm:pt modelId="{3BF5ED05-7D2C-49E0-8782-9D1A01AB002F}" type="pres">
      <dgm:prSet presAssocID="{635AFF65-1F7E-44AE-A153-251FF3C1F5C1}" presName="hierChild7" presStyleCnt="0"/>
      <dgm:spPr/>
    </dgm:pt>
    <dgm:pt modelId="{9FAB84E4-1D40-4C4E-8C72-232E6904BD32}" type="pres">
      <dgm:prSet presAssocID="{30D4B003-35E2-4952-8C4F-1BD34ECB7DA1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8F0CC45B-FA78-4F95-B986-5D2B482772D1}" type="pres">
      <dgm:prSet presAssocID="{272B7886-F990-4AFE-90F1-0056FF8F2B56}" presName="hierRoot3" presStyleCnt="0">
        <dgm:presLayoutVars>
          <dgm:hierBranch val="init"/>
        </dgm:presLayoutVars>
      </dgm:prSet>
      <dgm:spPr/>
    </dgm:pt>
    <dgm:pt modelId="{811DDFB4-F6D8-491C-9EBC-B577E5E52C17}" type="pres">
      <dgm:prSet presAssocID="{272B7886-F990-4AFE-90F1-0056FF8F2B56}" presName="rootComposite3" presStyleCnt="0"/>
      <dgm:spPr/>
    </dgm:pt>
    <dgm:pt modelId="{90673BDF-B1E9-48B1-9FD9-EE46A96DBEB9}" type="pres">
      <dgm:prSet presAssocID="{272B7886-F990-4AFE-90F1-0056FF8F2B5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E9CCA-CB8A-4E8D-97FF-9CA6D26A0CF9}" type="pres">
      <dgm:prSet presAssocID="{272B7886-F990-4AFE-90F1-0056FF8F2B56}" presName="topArc3" presStyleLbl="parChTrans1D1" presStyleIdx="20" presStyleCnt="22"/>
      <dgm:spPr/>
    </dgm:pt>
    <dgm:pt modelId="{B02503C7-21BF-4A15-893D-BDA9A18D951A}" type="pres">
      <dgm:prSet presAssocID="{272B7886-F990-4AFE-90F1-0056FF8F2B56}" presName="bottomArc3" presStyleLbl="parChTrans1D1" presStyleIdx="21" presStyleCnt="22"/>
      <dgm:spPr/>
    </dgm:pt>
    <dgm:pt modelId="{1B8EECEF-688E-432C-B13C-97E58CB5A8D5}" type="pres">
      <dgm:prSet presAssocID="{272B7886-F990-4AFE-90F1-0056FF8F2B56}" presName="topConnNode3" presStyleLbl="asst1" presStyleIdx="0" presStyleCnt="0"/>
      <dgm:spPr/>
      <dgm:t>
        <a:bodyPr/>
        <a:lstStyle/>
        <a:p>
          <a:endParaRPr lang="en-US"/>
        </a:p>
      </dgm:t>
    </dgm:pt>
    <dgm:pt modelId="{135271B6-8217-4CBA-874F-D5332031447F}" type="pres">
      <dgm:prSet presAssocID="{272B7886-F990-4AFE-90F1-0056FF8F2B56}" presName="hierChild6" presStyleCnt="0"/>
      <dgm:spPr/>
    </dgm:pt>
    <dgm:pt modelId="{27D92296-D7CF-4F1B-8311-0AF789DB0875}" type="pres">
      <dgm:prSet presAssocID="{272B7886-F990-4AFE-90F1-0056FF8F2B56}" presName="hierChild7" presStyleCnt="0"/>
      <dgm:spPr/>
    </dgm:pt>
  </dgm:ptLst>
  <dgm:cxnLst>
    <dgm:cxn modelId="{869548F3-A032-46DF-B4B8-899AFC02C78D}" type="presOf" srcId="{65809A98-6A3C-4969-BCE9-DD82C03CEBB0}" destId="{FAF3CC3A-1B30-4185-9F2E-2079AF76437C}" srcOrd="1" destOrd="0" presId="urn:microsoft.com/office/officeart/2008/layout/HalfCircleOrganizationChart"/>
    <dgm:cxn modelId="{FECB4479-420A-45A0-ADDD-8F7B4793E697}" type="presOf" srcId="{F8A4D2DC-BDEA-437E-B17B-6843FF7D1EA7}" destId="{56141E0E-D433-4FBB-92BD-96AF2219F123}" srcOrd="0" destOrd="0" presId="urn:microsoft.com/office/officeart/2008/layout/HalfCircleOrganizationChart"/>
    <dgm:cxn modelId="{B6057D8E-35CD-4191-A867-18C758595F3A}" type="presOf" srcId="{F24ECC7A-4497-46C1-B191-B6FB78D2A7BA}" destId="{B4A7E743-9DCD-45E7-9CB0-641D681211D0}" srcOrd="0" destOrd="0" presId="urn:microsoft.com/office/officeart/2008/layout/HalfCircleOrganizationChart"/>
    <dgm:cxn modelId="{92A05026-90F9-4A72-AE4F-4AF2CA3EE22E}" type="presOf" srcId="{F3B659D9-42EE-47CE-8C56-A1D30FC28BCA}" destId="{662F92C6-33A4-4F0B-A8EE-E5EDD753FB11}" srcOrd="0" destOrd="0" presId="urn:microsoft.com/office/officeart/2008/layout/HalfCircleOrganizationChart"/>
    <dgm:cxn modelId="{5315FA4C-E076-429D-A7BB-8C31B138AF21}" type="presOf" srcId="{2909B2D8-EFD8-447E-82C7-559CB4E99B02}" destId="{73EBF468-9865-4F29-8D84-27225016C35B}" srcOrd="0" destOrd="0" presId="urn:microsoft.com/office/officeart/2008/layout/HalfCircleOrganizationChart"/>
    <dgm:cxn modelId="{7AFAA406-85B5-4F85-80B9-356167034A97}" type="presOf" srcId="{A789E181-4337-481A-B259-4167FF477026}" destId="{F7C5A6AE-DD87-4BFA-B6C7-C1646C394390}" srcOrd="0" destOrd="0" presId="urn:microsoft.com/office/officeart/2008/layout/HalfCircleOrganizationChart"/>
    <dgm:cxn modelId="{9D90948F-88D4-484D-A147-CDE5BEBD81F2}" type="presOf" srcId="{91877950-C0F1-480E-92A8-32207C7471BA}" destId="{717CB98C-DACB-4450-917F-8F934954C3F6}" srcOrd="0" destOrd="0" presId="urn:microsoft.com/office/officeart/2008/layout/HalfCircleOrganizationChart"/>
    <dgm:cxn modelId="{0D155B4A-8C07-46D4-9F7B-F5176842F95A}" type="presOf" srcId="{28036C8F-312C-48ED-814C-8EBF960D0171}" destId="{9A516BFF-FABE-4DEA-8C4B-384D3021E044}" srcOrd="0" destOrd="0" presId="urn:microsoft.com/office/officeart/2008/layout/HalfCircleOrganizationChart"/>
    <dgm:cxn modelId="{81270736-D4AC-497F-99ED-706156D9FF3F}" type="presOf" srcId="{93ED0CCA-7F92-481C-AD34-566549891819}" destId="{762A0D5A-B679-42FB-92E4-96883E04A2B7}" srcOrd="0" destOrd="0" presId="urn:microsoft.com/office/officeart/2008/layout/HalfCircleOrganizationChart"/>
    <dgm:cxn modelId="{0C620E41-900B-4611-90D7-0317F4ADEF02}" type="presOf" srcId="{272B7886-F990-4AFE-90F1-0056FF8F2B56}" destId="{1B8EECEF-688E-432C-B13C-97E58CB5A8D5}" srcOrd="1" destOrd="0" presId="urn:microsoft.com/office/officeart/2008/layout/HalfCircleOrganizationChart"/>
    <dgm:cxn modelId="{876BB770-E515-4825-AC3B-ADE1678E9A21}" type="presOf" srcId="{6AABA254-17E6-4883-9C0C-A625058AE5CB}" destId="{F201AF7C-087F-4931-99AF-31F56BA71C46}" srcOrd="1" destOrd="0" presId="urn:microsoft.com/office/officeart/2008/layout/HalfCircleOrganizationChart"/>
    <dgm:cxn modelId="{777D1E17-8F4B-4627-8779-FA55F05E194C}" srcId="{A789E181-4337-481A-B259-4167FF477026}" destId="{A30862FA-942F-49E6-9C08-5F29A3B66AC4}" srcOrd="0" destOrd="0" parTransId="{79EEFDC2-B11F-4782-BEE4-08262C90F26C}" sibTransId="{E42D7B00-8A91-419E-981C-028DC11C4DDD}"/>
    <dgm:cxn modelId="{23C91E93-9981-4AB7-B656-2F4FF655F805}" type="presOf" srcId="{E0108583-118D-48F0-8B20-EBD08CEE356E}" destId="{7B038F88-D875-4621-8835-0DE8448F1248}" srcOrd="1" destOrd="0" presId="urn:microsoft.com/office/officeart/2008/layout/HalfCircleOrganizationChart"/>
    <dgm:cxn modelId="{3E6648E7-C86D-4C7C-865E-D16347808732}" type="presOf" srcId="{BFCCD728-A495-4D54-911C-4E1A351625D8}" destId="{2A48B3A5-2E15-470C-98D7-B1F0D5EA7A2C}" srcOrd="0" destOrd="0" presId="urn:microsoft.com/office/officeart/2008/layout/HalfCircleOrganizationChart"/>
    <dgm:cxn modelId="{1C192DF6-5B79-4EC9-9027-E01231036ABB}" type="presOf" srcId="{65809A98-6A3C-4969-BCE9-DD82C03CEBB0}" destId="{E005C643-7756-4B4B-8B12-9C1D573C3A90}" srcOrd="0" destOrd="0" presId="urn:microsoft.com/office/officeart/2008/layout/HalfCircleOrganizationChart"/>
    <dgm:cxn modelId="{98AB8218-C349-44D2-9ACC-7E835ED7D0CB}" type="presOf" srcId="{A30862FA-942F-49E6-9C08-5F29A3B66AC4}" destId="{3AFAD4B1-1047-41DC-AEF6-2D9FCF7FAF7C}" srcOrd="0" destOrd="0" presId="urn:microsoft.com/office/officeart/2008/layout/HalfCircleOrganizationChart"/>
    <dgm:cxn modelId="{6D48B32A-6017-4E3D-AF76-B1C30931B438}" type="presOf" srcId="{F24ECC7A-4497-46C1-B191-B6FB78D2A7BA}" destId="{FF575B08-F55E-4B20-A5AB-210278BA4FAA}" srcOrd="1" destOrd="0" presId="urn:microsoft.com/office/officeart/2008/layout/HalfCircleOrganizationChart"/>
    <dgm:cxn modelId="{C9E99218-E8BE-4D4D-B4C9-C483846C511C}" type="presOf" srcId="{635AFF65-1F7E-44AE-A153-251FF3C1F5C1}" destId="{39F52C76-87EE-412D-970A-3AED84585AE9}" srcOrd="1" destOrd="0" presId="urn:microsoft.com/office/officeart/2008/layout/HalfCircleOrganizationChart"/>
    <dgm:cxn modelId="{F2B2F762-41E3-492E-8266-76D5B1FAD646}" type="presOf" srcId="{635AFF65-1F7E-44AE-A153-251FF3C1F5C1}" destId="{F6F7368F-7BD7-44E8-BF54-E5B53C1F0B56}" srcOrd="0" destOrd="0" presId="urn:microsoft.com/office/officeart/2008/layout/HalfCircleOrganizationChart"/>
    <dgm:cxn modelId="{BFCFAFCA-0E90-49B1-B425-18944EB88682}" srcId="{A30862FA-942F-49E6-9C08-5F29A3B66AC4}" destId="{E0108583-118D-48F0-8B20-EBD08CEE356E}" srcOrd="1" destOrd="0" parTransId="{93ED0CCA-7F92-481C-AD34-566549891819}" sibTransId="{9E0A18AF-1D08-4CFB-BE2F-6AD4A90C5285}"/>
    <dgm:cxn modelId="{3D910FBC-E32A-4FED-92DA-5165AAA8EEAB}" type="presOf" srcId="{E0108583-118D-48F0-8B20-EBD08CEE356E}" destId="{33F1E934-1E39-4AE7-AAEF-57B01670A428}" srcOrd="0" destOrd="0" presId="urn:microsoft.com/office/officeart/2008/layout/HalfCircleOrganizationChart"/>
    <dgm:cxn modelId="{2940E114-F15D-4910-A785-17EE8DB1595B}" srcId="{F3B659D9-42EE-47CE-8C56-A1D30FC28BCA}" destId="{A789E181-4337-481A-B259-4167FF477026}" srcOrd="0" destOrd="0" parTransId="{7C81A131-BEA7-474A-B655-68CCD4D93B44}" sibTransId="{12B6E237-C276-404C-AE73-DEA417EC963E}"/>
    <dgm:cxn modelId="{7756EFFA-64C9-414A-A895-4795D5BC5F73}" srcId="{6AABA254-17E6-4883-9C0C-A625058AE5CB}" destId="{F24ECC7A-4497-46C1-B191-B6FB78D2A7BA}" srcOrd="1" destOrd="0" parTransId="{F8A4D2DC-BDEA-437E-B17B-6843FF7D1EA7}" sibTransId="{D5505A00-9FCD-4009-8D18-3BF9C10D86DF}"/>
    <dgm:cxn modelId="{6E603A8A-4E68-4D66-A507-2BD8340438CF}" type="presOf" srcId="{A789E181-4337-481A-B259-4167FF477026}" destId="{E7C3515E-92B5-468E-8A29-AF5DFEC22418}" srcOrd="1" destOrd="0" presId="urn:microsoft.com/office/officeart/2008/layout/HalfCircleOrganizationChart"/>
    <dgm:cxn modelId="{323A8EDC-BBFE-489A-B009-010FCB5C6F63}" srcId="{28036C8F-312C-48ED-814C-8EBF960D0171}" destId="{F3B659D9-42EE-47CE-8C56-A1D30FC28BCA}" srcOrd="0" destOrd="0" parTransId="{A059A450-1E26-4D84-B65A-D271BCAECA4C}" sibTransId="{BDF4C1A3-53C6-4DEF-85E4-2E8770716EB2}"/>
    <dgm:cxn modelId="{941F77ED-30B1-47D8-9256-FBE19D0425E7}" type="presOf" srcId="{2B8DE512-DF83-4F76-8431-3270E4384AA3}" destId="{3C593041-E301-405C-93CA-067A5826C219}" srcOrd="1" destOrd="0" presId="urn:microsoft.com/office/officeart/2008/layout/HalfCircleOrganizationChart"/>
    <dgm:cxn modelId="{0933396F-9123-4CBF-A918-CCCBA5FE9FEC}" type="presOf" srcId="{7C81A131-BEA7-474A-B655-68CCD4D93B44}" destId="{FCE44C3A-D0FD-4E41-9FA1-8CF6DED8BC29}" srcOrd="0" destOrd="0" presId="urn:microsoft.com/office/officeart/2008/layout/HalfCircleOrganizationChart"/>
    <dgm:cxn modelId="{39D932FB-AEE7-46DD-B9D6-746E9EA7ED6B}" srcId="{A789E181-4337-481A-B259-4167FF477026}" destId="{635AFF65-1F7E-44AE-A153-251FF3C1F5C1}" srcOrd="1" destOrd="0" parTransId="{61F3F2D3-97A5-476A-83EF-169F6D59264C}" sibTransId="{CA6ACFBC-A4E5-4360-9E7F-38C98820390D}"/>
    <dgm:cxn modelId="{B7319D28-8E58-427B-B1C3-33973D991856}" srcId="{E0108583-118D-48F0-8B20-EBD08CEE356E}" destId="{6AABA254-17E6-4883-9C0C-A625058AE5CB}" srcOrd="1" destOrd="0" parTransId="{BFCCD728-A495-4D54-911C-4E1A351625D8}" sibTransId="{E36F3BAD-11DF-463E-9BB8-EF7F207A1F2F}"/>
    <dgm:cxn modelId="{7400C78A-1895-4629-8A2D-DF324F003172}" type="presOf" srcId="{272B7886-F990-4AFE-90F1-0056FF8F2B56}" destId="{90673BDF-B1E9-48B1-9FD9-EE46A96DBEB9}" srcOrd="0" destOrd="0" presId="urn:microsoft.com/office/officeart/2008/layout/HalfCircleOrganizationChart"/>
    <dgm:cxn modelId="{00D988B4-BDAC-4837-B4D6-14D04DACAB10}" type="presOf" srcId="{6AABA254-17E6-4883-9C0C-A625058AE5CB}" destId="{42239D3E-FE67-46ED-8754-DC97A2B282E6}" srcOrd="0" destOrd="0" presId="urn:microsoft.com/office/officeart/2008/layout/HalfCircleOrganizationChart"/>
    <dgm:cxn modelId="{0F02A924-8905-492C-AE80-A6E576226E01}" type="presOf" srcId="{A30862FA-942F-49E6-9C08-5F29A3B66AC4}" destId="{D22E07B9-347C-47B5-A02A-47F0BE75A20B}" srcOrd="1" destOrd="0" presId="urn:microsoft.com/office/officeart/2008/layout/HalfCircleOrganizationChart"/>
    <dgm:cxn modelId="{3A6ACD06-2358-4314-B958-4A3D24F447F8}" type="presOf" srcId="{79EEFDC2-B11F-4782-BEE4-08262C90F26C}" destId="{1445303C-052A-4789-95B9-0C70180D950F}" srcOrd="0" destOrd="0" presId="urn:microsoft.com/office/officeart/2008/layout/HalfCircleOrganizationChart"/>
    <dgm:cxn modelId="{44B1D4D1-8871-4487-8AFB-6F0F957EB613}" srcId="{F3B659D9-42EE-47CE-8C56-A1D30FC28BCA}" destId="{272B7886-F990-4AFE-90F1-0056FF8F2B56}" srcOrd="1" destOrd="0" parTransId="{30D4B003-35E2-4952-8C4F-1BD34ECB7DA1}" sibTransId="{C6D51C3D-7A2B-4AE0-B1C1-C6EDD2116769}"/>
    <dgm:cxn modelId="{CDE7A4EB-0C38-462F-A702-5DA3E2AFA1D8}" srcId="{A30862FA-942F-49E6-9C08-5F29A3B66AC4}" destId="{91877950-C0F1-480E-92A8-32207C7471BA}" srcOrd="0" destOrd="0" parTransId="{7F9FB232-307A-4ADC-A3AA-28CE70679765}" sibTransId="{A62DE2BC-4208-4520-86A0-8057AAB39B4F}"/>
    <dgm:cxn modelId="{AF4AAE3F-A0CE-4713-99CA-9F68C71920DA}" type="presOf" srcId="{61F3F2D3-97A5-476A-83EF-169F6D59264C}" destId="{8F680334-B1F9-460D-BCCB-9073F38E6F63}" srcOrd="0" destOrd="0" presId="urn:microsoft.com/office/officeart/2008/layout/HalfCircleOrganizationChart"/>
    <dgm:cxn modelId="{8CDDE4F8-19DC-4227-9B97-D83A06A37F2D}" srcId="{E0108583-118D-48F0-8B20-EBD08CEE356E}" destId="{2B8DE512-DF83-4F76-8431-3270E4384AA3}" srcOrd="0" destOrd="0" parTransId="{2909B2D8-EFD8-447E-82C7-559CB4E99B02}" sibTransId="{48589C26-2ABB-4250-847C-8999AF095358}"/>
    <dgm:cxn modelId="{C6575B9D-011E-494E-A910-72E9245FB971}" type="presOf" srcId="{F3B659D9-42EE-47CE-8C56-A1D30FC28BCA}" destId="{C3FD0DE8-13A2-4338-A6DD-0B06FECF9470}" srcOrd="1" destOrd="0" presId="urn:microsoft.com/office/officeart/2008/layout/HalfCircleOrganizationChart"/>
    <dgm:cxn modelId="{0431CBDE-4831-458D-BF1A-E42433E4EAA4}" type="presOf" srcId="{91877950-C0F1-480E-92A8-32207C7471BA}" destId="{A0B0DAE3-F5A5-4853-A9E1-7D4450C94800}" srcOrd="1" destOrd="0" presId="urn:microsoft.com/office/officeart/2008/layout/HalfCircleOrganizationChart"/>
    <dgm:cxn modelId="{50CE9F36-BD98-49F7-93C5-F2A6726FF56B}" type="presOf" srcId="{2B8DE512-DF83-4F76-8431-3270E4384AA3}" destId="{EAA31ECB-A36F-4D04-B87D-DD6DEAC66529}" srcOrd="0" destOrd="0" presId="urn:microsoft.com/office/officeart/2008/layout/HalfCircleOrganizationChart"/>
    <dgm:cxn modelId="{31AC9C06-A7D1-4628-9B9E-62DFBFFCE7D0}" srcId="{6AABA254-17E6-4883-9C0C-A625058AE5CB}" destId="{65809A98-6A3C-4969-BCE9-DD82C03CEBB0}" srcOrd="0" destOrd="0" parTransId="{C56F44CC-BA6A-4189-8445-20A659BD0ECE}" sibTransId="{9E3DACC8-AF02-4F3B-BAB6-292F55F3DA12}"/>
    <dgm:cxn modelId="{7127E9BF-596D-4CA5-A6D1-10B25F5FA2C8}" type="presOf" srcId="{7F9FB232-307A-4ADC-A3AA-28CE70679765}" destId="{CB40629A-B74D-4C8C-8671-C18CD7DB0592}" srcOrd="0" destOrd="0" presId="urn:microsoft.com/office/officeart/2008/layout/HalfCircleOrganizationChart"/>
    <dgm:cxn modelId="{7EB3C5D1-D3DD-4B60-ABE1-9764E50A2EDF}" type="presOf" srcId="{C56F44CC-BA6A-4189-8445-20A659BD0ECE}" destId="{A998E159-6D3D-4A42-B0E6-7DCC177F3AD8}" srcOrd="0" destOrd="0" presId="urn:microsoft.com/office/officeart/2008/layout/HalfCircleOrganizationChart"/>
    <dgm:cxn modelId="{9960B63A-CF50-4CD0-9771-64AD7A241174}" type="presOf" srcId="{30D4B003-35E2-4952-8C4F-1BD34ECB7DA1}" destId="{9FAB84E4-1D40-4C4E-8C72-232E6904BD32}" srcOrd="0" destOrd="0" presId="urn:microsoft.com/office/officeart/2008/layout/HalfCircleOrganizationChart"/>
    <dgm:cxn modelId="{651133B1-DB5D-43FF-85CA-A6ADF8F16D53}" type="presParOf" srcId="{9A516BFF-FABE-4DEA-8C4B-384D3021E044}" destId="{8221E2AD-7AA5-4F47-98C5-C0190B5F130B}" srcOrd="0" destOrd="0" presId="urn:microsoft.com/office/officeart/2008/layout/HalfCircleOrganizationChart"/>
    <dgm:cxn modelId="{97CB3F7E-2C00-41C8-A211-A9DB8E6241F3}" type="presParOf" srcId="{8221E2AD-7AA5-4F47-98C5-C0190B5F130B}" destId="{139B7FEB-CE0D-4824-A570-61FD0A66A63F}" srcOrd="0" destOrd="0" presId="urn:microsoft.com/office/officeart/2008/layout/HalfCircleOrganizationChart"/>
    <dgm:cxn modelId="{A3CD6B8B-458A-43B0-94A2-07825593E508}" type="presParOf" srcId="{139B7FEB-CE0D-4824-A570-61FD0A66A63F}" destId="{662F92C6-33A4-4F0B-A8EE-E5EDD753FB11}" srcOrd="0" destOrd="0" presId="urn:microsoft.com/office/officeart/2008/layout/HalfCircleOrganizationChart"/>
    <dgm:cxn modelId="{F68952EF-6332-4E04-B7AB-6F93615DE9FB}" type="presParOf" srcId="{139B7FEB-CE0D-4824-A570-61FD0A66A63F}" destId="{FC92636C-596B-4109-A355-7CBFAAEEB096}" srcOrd="1" destOrd="0" presId="urn:microsoft.com/office/officeart/2008/layout/HalfCircleOrganizationChart"/>
    <dgm:cxn modelId="{EBD185E4-D194-4323-BA3C-FEBB4E658131}" type="presParOf" srcId="{139B7FEB-CE0D-4824-A570-61FD0A66A63F}" destId="{1E898564-3AA4-44C7-A2A7-C7168F9F3D1B}" srcOrd="2" destOrd="0" presId="urn:microsoft.com/office/officeart/2008/layout/HalfCircleOrganizationChart"/>
    <dgm:cxn modelId="{3A7F26E3-A68D-4B2E-8BB6-33897A2C2FE4}" type="presParOf" srcId="{139B7FEB-CE0D-4824-A570-61FD0A66A63F}" destId="{C3FD0DE8-13A2-4338-A6DD-0B06FECF9470}" srcOrd="3" destOrd="0" presId="urn:microsoft.com/office/officeart/2008/layout/HalfCircleOrganizationChart"/>
    <dgm:cxn modelId="{E78D2D7B-8300-4CD1-85EE-8474CE3E0BC5}" type="presParOf" srcId="{8221E2AD-7AA5-4F47-98C5-C0190B5F130B}" destId="{DDCADC7F-87B5-4FA0-9C3F-F9BA968EBC92}" srcOrd="1" destOrd="0" presId="urn:microsoft.com/office/officeart/2008/layout/HalfCircleOrganizationChart"/>
    <dgm:cxn modelId="{4E94E465-53D3-48E0-AAE1-93BF8F48D3B6}" type="presParOf" srcId="{8221E2AD-7AA5-4F47-98C5-C0190B5F130B}" destId="{B21A0A10-E728-4705-B295-C94740768628}" srcOrd="2" destOrd="0" presId="urn:microsoft.com/office/officeart/2008/layout/HalfCircleOrganizationChart"/>
    <dgm:cxn modelId="{28B27E14-ADA3-4FDD-867B-8F210A4C0555}" type="presParOf" srcId="{B21A0A10-E728-4705-B295-C94740768628}" destId="{FCE44C3A-D0FD-4E41-9FA1-8CF6DED8BC29}" srcOrd="0" destOrd="0" presId="urn:microsoft.com/office/officeart/2008/layout/HalfCircleOrganizationChart"/>
    <dgm:cxn modelId="{205DEFA9-DDFF-42CE-B09E-D3BE2DBF2A63}" type="presParOf" srcId="{B21A0A10-E728-4705-B295-C94740768628}" destId="{0DBAC45C-12E8-406E-BE02-F3BEEDD6FA32}" srcOrd="1" destOrd="0" presId="urn:microsoft.com/office/officeart/2008/layout/HalfCircleOrganizationChart"/>
    <dgm:cxn modelId="{1485558B-6FD0-4B6D-88A8-EA7B3F569D33}" type="presParOf" srcId="{0DBAC45C-12E8-406E-BE02-F3BEEDD6FA32}" destId="{F5018540-A779-4C58-8499-73C72FCCCC03}" srcOrd="0" destOrd="0" presId="urn:microsoft.com/office/officeart/2008/layout/HalfCircleOrganizationChart"/>
    <dgm:cxn modelId="{868C8AA5-1293-4237-944F-5FAA390F47C9}" type="presParOf" srcId="{F5018540-A779-4C58-8499-73C72FCCCC03}" destId="{F7C5A6AE-DD87-4BFA-B6C7-C1646C394390}" srcOrd="0" destOrd="0" presId="urn:microsoft.com/office/officeart/2008/layout/HalfCircleOrganizationChart"/>
    <dgm:cxn modelId="{D46395CB-7E2A-4E61-BDB4-59E4FA53704F}" type="presParOf" srcId="{F5018540-A779-4C58-8499-73C72FCCCC03}" destId="{3BCC15A7-05E3-4A8F-8F57-6F4A0370382A}" srcOrd="1" destOrd="0" presId="urn:microsoft.com/office/officeart/2008/layout/HalfCircleOrganizationChart"/>
    <dgm:cxn modelId="{21B93883-BE34-4825-B15D-B47377F4AFCE}" type="presParOf" srcId="{F5018540-A779-4C58-8499-73C72FCCCC03}" destId="{4B6F5C7A-562A-40A4-81BB-5B4CBFA7C854}" srcOrd="2" destOrd="0" presId="urn:microsoft.com/office/officeart/2008/layout/HalfCircleOrganizationChart"/>
    <dgm:cxn modelId="{030DF142-0543-427E-AAE4-3F07FD3F4C52}" type="presParOf" srcId="{F5018540-A779-4C58-8499-73C72FCCCC03}" destId="{E7C3515E-92B5-468E-8A29-AF5DFEC22418}" srcOrd="3" destOrd="0" presId="urn:microsoft.com/office/officeart/2008/layout/HalfCircleOrganizationChart"/>
    <dgm:cxn modelId="{B1AA036B-2F0A-4F68-AA2D-3B2932C0BDF6}" type="presParOf" srcId="{0DBAC45C-12E8-406E-BE02-F3BEEDD6FA32}" destId="{DCCB3F53-2DCC-4D72-96EC-670577CDF980}" srcOrd="1" destOrd="0" presId="urn:microsoft.com/office/officeart/2008/layout/HalfCircleOrganizationChart"/>
    <dgm:cxn modelId="{44906ACF-5753-49DA-B9FA-EFAE182FA420}" type="presParOf" srcId="{0DBAC45C-12E8-406E-BE02-F3BEEDD6FA32}" destId="{A709EEBF-A179-4032-AA45-B77B94A94BD8}" srcOrd="2" destOrd="0" presId="urn:microsoft.com/office/officeart/2008/layout/HalfCircleOrganizationChart"/>
    <dgm:cxn modelId="{DA431787-1679-4C05-BF71-E259A2DA1B69}" type="presParOf" srcId="{A709EEBF-A179-4032-AA45-B77B94A94BD8}" destId="{1445303C-052A-4789-95B9-0C70180D950F}" srcOrd="0" destOrd="0" presId="urn:microsoft.com/office/officeart/2008/layout/HalfCircleOrganizationChart"/>
    <dgm:cxn modelId="{B7B773A5-8705-4AD8-B922-6D144BFEBA94}" type="presParOf" srcId="{A709EEBF-A179-4032-AA45-B77B94A94BD8}" destId="{C6A0D34A-381B-4C4F-8E2B-C652141F4477}" srcOrd="1" destOrd="0" presId="urn:microsoft.com/office/officeart/2008/layout/HalfCircleOrganizationChart"/>
    <dgm:cxn modelId="{C779B9A1-20F4-4044-BF1F-ADFA9D08F108}" type="presParOf" srcId="{C6A0D34A-381B-4C4F-8E2B-C652141F4477}" destId="{E53960A9-2B4A-4DCA-9420-02B01B631D99}" srcOrd="0" destOrd="0" presId="urn:microsoft.com/office/officeart/2008/layout/HalfCircleOrganizationChart"/>
    <dgm:cxn modelId="{693DE9D3-D451-4EF1-B208-616A4AB577DB}" type="presParOf" srcId="{E53960A9-2B4A-4DCA-9420-02B01B631D99}" destId="{3AFAD4B1-1047-41DC-AEF6-2D9FCF7FAF7C}" srcOrd="0" destOrd="0" presId="urn:microsoft.com/office/officeart/2008/layout/HalfCircleOrganizationChart"/>
    <dgm:cxn modelId="{6A018F61-F6B8-4245-9FC4-9A9A4D47EFEB}" type="presParOf" srcId="{E53960A9-2B4A-4DCA-9420-02B01B631D99}" destId="{8756AFEE-FDEA-4DD5-8F68-E79D9A0F81B7}" srcOrd="1" destOrd="0" presId="urn:microsoft.com/office/officeart/2008/layout/HalfCircleOrganizationChart"/>
    <dgm:cxn modelId="{56434F23-C200-4420-BDA9-0853B5004A39}" type="presParOf" srcId="{E53960A9-2B4A-4DCA-9420-02B01B631D99}" destId="{C07E42AF-CC73-449B-B124-5963F7018A8E}" srcOrd="2" destOrd="0" presId="urn:microsoft.com/office/officeart/2008/layout/HalfCircleOrganizationChart"/>
    <dgm:cxn modelId="{0D025CCA-C837-4B6A-8A0A-6B36F6B6D9EA}" type="presParOf" srcId="{E53960A9-2B4A-4DCA-9420-02B01B631D99}" destId="{D22E07B9-347C-47B5-A02A-47F0BE75A20B}" srcOrd="3" destOrd="0" presId="urn:microsoft.com/office/officeart/2008/layout/HalfCircleOrganizationChart"/>
    <dgm:cxn modelId="{823E987C-5587-4C62-8DDF-7F78D24106D5}" type="presParOf" srcId="{C6A0D34A-381B-4C4F-8E2B-C652141F4477}" destId="{67EE6565-EDA7-410E-A572-0AA53C0411F1}" srcOrd="1" destOrd="0" presId="urn:microsoft.com/office/officeart/2008/layout/HalfCircleOrganizationChart"/>
    <dgm:cxn modelId="{50737BB1-3535-456E-A4FA-B6F3F1AC6A0E}" type="presParOf" srcId="{C6A0D34A-381B-4C4F-8E2B-C652141F4477}" destId="{4482F968-34C5-44FA-AED0-540C750232C8}" srcOrd="2" destOrd="0" presId="urn:microsoft.com/office/officeart/2008/layout/HalfCircleOrganizationChart"/>
    <dgm:cxn modelId="{9EF6801F-A825-4002-B4A0-53FBBCD9A4CD}" type="presParOf" srcId="{4482F968-34C5-44FA-AED0-540C750232C8}" destId="{CB40629A-B74D-4C8C-8671-C18CD7DB0592}" srcOrd="0" destOrd="0" presId="urn:microsoft.com/office/officeart/2008/layout/HalfCircleOrganizationChart"/>
    <dgm:cxn modelId="{7D31B3DE-8B94-4CCF-B705-8DF4F5DBC390}" type="presParOf" srcId="{4482F968-34C5-44FA-AED0-540C750232C8}" destId="{F3E5D730-6068-415A-BD98-A59C02EAC074}" srcOrd="1" destOrd="0" presId="urn:microsoft.com/office/officeart/2008/layout/HalfCircleOrganizationChart"/>
    <dgm:cxn modelId="{B6FD0507-7AC5-486F-897F-798864E9292F}" type="presParOf" srcId="{F3E5D730-6068-415A-BD98-A59C02EAC074}" destId="{C6B679EC-F649-4990-8F99-F85980E7CDD8}" srcOrd="0" destOrd="0" presId="urn:microsoft.com/office/officeart/2008/layout/HalfCircleOrganizationChart"/>
    <dgm:cxn modelId="{9CA33A59-5A00-473F-A054-48BE38656CE3}" type="presParOf" srcId="{C6B679EC-F649-4990-8F99-F85980E7CDD8}" destId="{717CB98C-DACB-4450-917F-8F934954C3F6}" srcOrd="0" destOrd="0" presId="urn:microsoft.com/office/officeart/2008/layout/HalfCircleOrganizationChart"/>
    <dgm:cxn modelId="{658BAE05-A022-4BE4-AB5F-9EADFF4D9161}" type="presParOf" srcId="{C6B679EC-F649-4990-8F99-F85980E7CDD8}" destId="{F9CDCD30-B3C8-4747-B4F4-3F90A7CB1EEC}" srcOrd="1" destOrd="0" presId="urn:microsoft.com/office/officeart/2008/layout/HalfCircleOrganizationChart"/>
    <dgm:cxn modelId="{293B8548-DCA5-416F-92E6-052B53683816}" type="presParOf" srcId="{C6B679EC-F649-4990-8F99-F85980E7CDD8}" destId="{71AAB74B-F82C-44E0-BC92-A5F6C52E014C}" srcOrd="2" destOrd="0" presId="urn:microsoft.com/office/officeart/2008/layout/HalfCircleOrganizationChart"/>
    <dgm:cxn modelId="{040B4486-148D-4945-8993-DDFD708F6AAC}" type="presParOf" srcId="{C6B679EC-F649-4990-8F99-F85980E7CDD8}" destId="{A0B0DAE3-F5A5-4853-A9E1-7D4450C94800}" srcOrd="3" destOrd="0" presId="urn:microsoft.com/office/officeart/2008/layout/HalfCircleOrganizationChart"/>
    <dgm:cxn modelId="{168BB110-FB67-4E02-A36C-79064ECC9DCE}" type="presParOf" srcId="{F3E5D730-6068-415A-BD98-A59C02EAC074}" destId="{D99FFF64-2CFA-4560-941A-C013840CB04D}" srcOrd="1" destOrd="0" presId="urn:microsoft.com/office/officeart/2008/layout/HalfCircleOrganizationChart"/>
    <dgm:cxn modelId="{6049984E-FAAF-4B27-9CF2-7AF41E3E783A}" type="presParOf" srcId="{F3E5D730-6068-415A-BD98-A59C02EAC074}" destId="{630B7FD9-344C-4B8C-AF8F-4A949D59B0A4}" srcOrd="2" destOrd="0" presId="urn:microsoft.com/office/officeart/2008/layout/HalfCircleOrganizationChart"/>
    <dgm:cxn modelId="{4494F574-4499-40EA-8665-9D7BD215D502}" type="presParOf" srcId="{4482F968-34C5-44FA-AED0-540C750232C8}" destId="{762A0D5A-B679-42FB-92E4-96883E04A2B7}" srcOrd="2" destOrd="0" presId="urn:microsoft.com/office/officeart/2008/layout/HalfCircleOrganizationChart"/>
    <dgm:cxn modelId="{47F3CC03-8C80-4265-988D-E53F8843B73A}" type="presParOf" srcId="{4482F968-34C5-44FA-AED0-540C750232C8}" destId="{D285DE4C-DF9C-4014-A827-E5369E84AADC}" srcOrd="3" destOrd="0" presId="urn:microsoft.com/office/officeart/2008/layout/HalfCircleOrganizationChart"/>
    <dgm:cxn modelId="{614B3B1D-847A-45D6-92FD-EC4FF052C31C}" type="presParOf" srcId="{D285DE4C-DF9C-4014-A827-E5369E84AADC}" destId="{6646FDF5-F2D7-4AA0-8106-3286C7560324}" srcOrd="0" destOrd="0" presId="urn:microsoft.com/office/officeart/2008/layout/HalfCircleOrganizationChart"/>
    <dgm:cxn modelId="{39B3F55F-BD94-4D6A-B6A7-8422D0C4A98B}" type="presParOf" srcId="{6646FDF5-F2D7-4AA0-8106-3286C7560324}" destId="{33F1E934-1E39-4AE7-AAEF-57B01670A428}" srcOrd="0" destOrd="0" presId="urn:microsoft.com/office/officeart/2008/layout/HalfCircleOrganizationChart"/>
    <dgm:cxn modelId="{9E09D367-1363-4241-B6D8-3BDCFDB4DCCC}" type="presParOf" srcId="{6646FDF5-F2D7-4AA0-8106-3286C7560324}" destId="{422BC9F4-71CF-4E49-BB43-4BF27A1B8B65}" srcOrd="1" destOrd="0" presId="urn:microsoft.com/office/officeart/2008/layout/HalfCircleOrganizationChart"/>
    <dgm:cxn modelId="{23EB4BA3-BF1D-468D-9780-D42052A8AB4D}" type="presParOf" srcId="{6646FDF5-F2D7-4AA0-8106-3286C7560324}" destId="{BA1DA2E5-1380-4F6B-961C-5B98BEEC8AFF}" srcOrd="2" destOrd="0" presId="urn:microsoft.com/office/officeart/2008/layout/HalfCircleOrganizationChart"/>
    <dgm:cxn modelId="{48E308B9-094F-419F-85E7-64C33BDE55C1}" type="presParOf" srcId="{6646FDF5-F2D7-4AA0-8106-3286C7560324}" destId="{7B038F88-D875-4621-8835-0DE8448F1248}" srcOrd="3" destOrd="0" presId="urn:microsoft.com/office/officeart/2008/layout/HalfCircleOrganizationChart"/>
    <dgm:cxn modelId="{86CC0972-84FD-46AD-9B6A-52A881403BA3}" type="presParOf" srcId="{D285DE4C-DF9C-4014-A827-E5369E84AADC}" destId="{6852D184-F9FE-467E-A8AE-190295984C70}" srcOrd="1" destOrd="0" presId="urn:microsoft.com/office/officeart/2008/layout/HalfCircleOrganizationChart"/>
    <dgm:cxn modelId="{02EF70CF-0AFC-4E82-8DBA-BB43EF9409A9}" type="presParOf" srcId="{D285DE4C-DF9C-4014-A827-E5369E84AADC}" destId="{73D964B6-F738-437A-A859-240CD74621FD}" srcOrd="2" destOrd="0" presId="urn:microsoft.com/office/officeart/2008/layout/HalfCircleOrganizationChart"/>
    <dgm:cxn modelId="{262CA4F4-8997-41B6-87A8-3625B1EA4993}" type="presParOf" srcId="{73D964B6-F738-437A-A859-240CD74621FD}" destId="{73EBF468-9865-4F29-8D84-27225016C35B}" srcOrd="0" destOrd="0" presId="urn:microsoft.com/office/officeart/2008/layout/HalfCircleOrganizationChart"/>
    <dgm:cxn modelId="{FC201408-A986-407C-B602-DF8543757479}" type="presParOf" srcId="{73D964B6-F738-437A-A859-240CD74621FD}" destId="{C523974E-21F6-43DA-A069-0F4FFD2CB5F9}" srcOrd="1" destOrd="0" presId="urn:microsoft.com/office/officeart/2008/layout/HalfCircleOrganizationChart"/>
    <dgm:cxn modelId="{AD32428F-D1FD-4E6C-9B72-29D5E0BC1275}" type="presParOf" srcId="{C523974E-21F6-43DA-A069-0F4FFD2CB5F9}" destId="{01C04E39-60DD-4679-8136-F5B80DAC67C1}" srcOrd="0" destOrd="0" presId="urn:microsoft.com/office/officeart/2008/layout/HalfCircleOrganizationChart"/>
    <dgm:cxn modelId="{43EFB210-0F52-4B69-9E03-2A04C4DF875D}" type="presParOf" srcId="{01C04E39-60DD-4679-8136-F5B80DAC67C1}" destId="{EAA31ECB-A36F-4D04-B87D-DD6DEAC66529}" srcOrd="0" destOrd="0" presId="urn:microsoft.com/office/officeart/2008/layout/HalfCircleOrganizationChart"/>
    <dgm:cxn modelId="{7E621E7C-B7F4-4012-9900-936BC913EDC5}" type="presParOf" srcId="{01C04E39-60DD-4679-8136-F5B80DAC67C1}" destId="{B33896F7-609C-464E-AD62-5C54FE24B39F}" srcOrd="1" destOrd="0" presId="urn:microsoft.com/office/officeart/2008/layout/HalfCircleOrganizationChart"/>
    <dgm:cxn modelId="{0AF30F55-0A37-4CED-9504-1DBD545BD810}" type="presParOf" srcId="{01C04E39-60DD-4679-8136-F5B80DAC67C1}" destId="{9E18BE2C-D3FB-412D-84CF-FCE57DEFC5CA}" srcOrd="2" destOrd="0" presId="urn:microsoft.com/office/officeart/2008/layout/HalfCircleOrganizationChart"/>
    <dgm:cxn modelId="{90D201E2-19BE-4316-8CD2-4587D34D1660}" type="presParOf" srcId="{01C04E39-60DD-4679-8136-F5B80DAC67C1}" destId="{3C593041-E301-405C-93CA-067A5826C219}" srcOrd="3" destOrd="0" presId="urn:microsoft.com/office/officeart/2008/layout/HalfCircleOrganizationChart"/>
    <dgm:cxn modelId="{1AC2A47C-5C40-4E1F-AE55-BE88EE2A45B3}" type="presParOf" srcId="{C523974E-21F6-43DA-A069-0F4FFD2CB5F9}" destId="{77E0929F-D69D-4A0D-910B-6DE8D67D6B97}" srcOrd="1" destOrd="0" presId="urn:microsoft.com/office/officeart/2008/layout/HalfCircleOrganizationChart"/>
    <dgm:cxn modelId="{F1E820F0-C80D-49D2-A44C-85FBFEC695D3}" type="presParOf" srcId="{C523974E-21F6-43DA-A069-0F4FFD2CB5F9}" destId="{9BC82553-E9D0-441E-987B-B854C66A053B}" srcOrd="2" destOrd="0" presId="urn:microsoft.com/office/officeart/2008/layout/HalfCircleOrganizationChart"/>
    <dgm:cxn modelId="{548433C1-C71E-4AD4-AF3E-368582949ACE}" type="presParOf" srcId="{73D964B6-F738-437A-A859-240CD74621FD}" destId="{2A48B3A5-2E15-470C-98D7-B1F0D5EA7A2C}" srcOrd="2" destOrd="0" presId="urn:microsoft.com/office/officeart/2008/layout/HalfCircleOrganizationChart"/>
    <dgm:cxn modelId="{5161C9A9-D557-4140-A66F-512F390A3951}" type="presParOf" srcId="{73D964B6-F738-437A-A859-240CD74621FD}" destId="{113889AB-113F-4D41-9F75-34788C4450F3}" srcOrd="3" destOrd="0" presId="urn:microsoft.com/office/officeart/2008/layout/HalfCircleOrganizationChart"/>
    <dgm:cxn modelId="{23B49049-1D0E-44A1-8032-97285213FC8A}" type="presParOf" srcId="{113889AB-113F-4D41-9F75-34788C4450F3}" destId="{6F344070-7137-4B66-B959-F3B2F7F25B61}" srcOrd="0" destOrd="0" presId="urn:microsoft.com/office/officeart/2008/layout/HalfCircleOrganizationChart"/>
    <dgm:cxn modelId="{16E0150C-882B-4AA0-B21A-9C0E86B2873A}" type="presParOf" srcId="{6F344070-7137-4B66-B959-F3B2F7F25B61}" destId="{42239D3E-FE67-46ED-8754-DC97A2B282E6}" srcOrd="0" destOrd="0" presId="urn:microsoft.com/office/officeart/2008/layout/HalfCircleOrganizationChart"/>
    <dgm:cxn modelId="{DCA1E158-DFC8-4EFF-B46D-412D8C680092}" type="presParOf" srcId="{6F344070-7137-4B66-B959-F3B2F7F25B61}" destId="{D70482A7-54B9-4924-AB70-5DD3D44DCE97}" srcOrd="1" destOrd="0" presId="urn:microsoft.com/office/officeart/2008/layout/HalfCircleOrganizationChart"/>
    <dgm:cxn modelId="{78EA4E6E-E89C-4CB8-A5D3-080EC47B91C7}" type="presParOf" srcId="{6F344070-7137-4B66-B959-F3B2F7F25B61}" destId="{5E33E871-562D-42BD-9D33-B5EEA97B175A}" srcOrd="2" destOrd="0" presId="urn:microsoft.com/office/officeart/2008/layout/HalfCircleOrganizationChart"/>
    <dgm:cxn modelId="{B98D6B5B-1251-49C9-B97C-294C750BEBE3}" type="presParOf" srcId="{6F344070-7137-4B66-B959-F3B2F7F25B61}" destId="{F201AF7C-087F-4931-99AF-31F56BA71C46}" srcOrd="3" destOrd="0" presId="urn:microsoft.com/office/officeart/2008/layout/HalfCircleOrganizationChart"/>
    <dgm:cxn modelId="{5A37F71E-EB94-416D-ACCC-5B24D804566D}" type="presParOf" srcId="{113889AB-113F-4D41-9F75-34788C4450F3}" destId="{21EC7C9E-AD72-4689-ABCF-76D219D7D79F}" srcOrd="1" destOrd="0" presId="urn:microsoft.com/office/officeart/2008/layout/HalfCircleOrganizationChart"/>
    <dgm:cxn modelId="{C3AA9FE2-2E2C-4BA5-910E-462BD4241BD0}" type="presParOf" srcId="{113889AB-113F-4D41-9F75-34788C4450F3}" destId="{DF4A43DB-9602-40BC-9236-D0716701C0B0}" srcOrd="2" destOrd="0" presId="urn:microsoft.com/office/officeart/2008/layout/HalfCircleOrganizationChart"/>
    <dgm:cxn modelId="{4F9824D6-A3E1-4614-8CAD-C95F772DE76D}" type="presParOf" srcId="{DF4A43DB-9602-40BC-9236-D0716701C0B0}" destId="{A998E159-6D3D-4A42-B0E6-7DCC177F3AD8}" srcOrd="0" destOrd="0" presId="urn:microsoft.com/office/officeart/2008/layout/HalfCircleOrganizationChart"/>
    <dgm:cxn modelId="{BC876133-5FB1-4C00-8D8F-93C96F0E736B}" type="presParOf" srcId="{DF4A43DB-9602-40BC-9236-D0716701C0B0}" destId="{979B1DB1-361F-419F-B8D2-E3A7628869A8}" srcOrd="1" destOrd="0" presId="urn:microsoft.com/office/officeart/2008/layout/HalfCircleOrganizationChart"/>
    <dgm:cxn modelId="{7D89F0B7-326E-478B-BCC1-10D6A998DB02}" type="presParOf" srcId="{979B1DB1-361F-419F-B8D2-E3A7628869A8}" destId="{646D5D81-EBB1-44AE-8396-9AD13ACB2A89}" srcOrd="0" destOrd="0" presId="urn:microsoft.com/office/officeart/2008/layout/HalfCircleOrganizationChart"/>
    <dgm:cxn modelId="{39456816-095F-477F-9FB1-67A173AF83F0}" type="presParOf" srcId="{646D5D81-EBB1-44AE-8396-9AD13ACB2A89}" destId="{E005C643-7756-4B4B-8B12-9C1D573C3A90}" srcOrd="0" destOrd="0" presId="urn:microsoft.com/office/officeart/2008/layout/HalfCircleOrganizationChart"/>
    <dgm:cxn modelId="{A9076B3C-A7EB-4E99-9B74-AE98D45CD0FB}" type="presParOf" srcId="{646D5D81-EBB1-44AE-8396-9AD13ACB2A89}" destId="{E0B1380E-8372-4B64-99C6-BEC0F44FC76B}" srcOrd="1" destOrd="0" presId="urn:microsoft.com/office/officeart/2008/layout/HalfCircleOrganizationChart"/>
    <dgm:cxn modelId="{3C52A3CA-E274-46DD-B5C6-83CE46CC6496}" type="presParOf" srcId="{646D5D81-EBB1-44AE-8396-9AD13ACB2A89}" destId="{DAA5925F-3169-4996-B3BC-1035422B0945}" srcOrd="2" destOrd="0" presId="urn:microsoft.com/office/officeart/2008/layout/HalfCircleOrganizationChart"/>
    <dgm:cxn modelId="{9AF94A0A-623E-4760-9C2A-CE39B7B28EC1}" type="presParOf" srcId="{646D5D81-EBB1-44AE-8396-9AD13ACB2A89}" destId="{FAF3CC3A-1B30-4185-9F2E-2079AF76437C}" srcOrd="3" destOrd="0" presId="urn:microsoft.com/office/officeart/2008/layout/HalfCircleOrganizationChart"/>
    <dgm:cxn modelId="{A17FC23D-AA6A-4BA6-8D92-8836A91CA2B0}" type="presParOf" srcId="{979B1DB1-361F-419F-B8D2-E3A7628869A8}" destId="{6B7CA45E-4489-4AD7-9B65-F603EDF367D6}" srcOrd="1" destOrd="0" presId="urn:microsoft.com/office/officeart/2008/layout/HalfCircleOrganizationChart"/>
    <dgm:cxn modelId="{E2F2C2B4-B683-4614-9336-B9F118C3AC52}" type="presParOf" srcId="{979B1DB1-361F-419F-B8D2-E3A7628869A8}" destId="{EFFE3861-0768-4033-B55F-7989405B27C0}" srcOrd="2" destOrd="0" presId="urn:microsoft.com/office/officeart/2008/layout/HalfCircleOrganizationChart"/>
    <dgm:cxn modelId="{049DB3AC-2F7C-4D8E-BA3B-33A43D08A9CB}" type="presParOf" srcId="{DF4A43DB-9602-40BC-9236-D0716701C0B0}" destId="{56141E0E-D433-4FBB-92BD-96AF2219F123}" srcOrd="2" destOrd="0" presId="urn:microsoft.com/office/officeart/2008/layout/HalfCircleOrganizationChart"/>
    <dgm:cxn modelId="{7EB5FCA1-7901-45E1-9174-C48E8EA449FA}" type="presParOf" srcId="{DF4A43DB-9602-40BC-9236-D0716701C0B0}" destId="{A72668AA-6DC8-4C62-BD22-54DC9F52DD73}" srcOrd="3" destOrd="0" presId="urn:microsoft.com/office/officeart/2008/layout/HalfCircleOrganizationChart"/>
    <dgm:cxn modelId="{79178FA6-E46A-4D96-B845-55B9436C9B71}" type="presParOf" srcId="{A72668AA-6DC8-4C62-BD22-54DC9F52DD73}" destId="{269D95EF-1848-47D2-A245-57855E80C442}" srcOrd="0" destOrd="0" presId="urn:microsoft.com/office/officeart/2008/layout/HalfCircleOrganizationChart"/>
    <dgm:cxn modelId="{7968F0C7-57BB-402F-923F-BBC7BF0EFB10}" type="presParOf" srcId="{269D95EF-1848-47D2-A245-57855E80C442}" destId="{B4A7E743-9DCD-45E7-9CB0-641D681211D0}" srcOrd="0" destOrd="0" presId="urn:microsoft.com/office/officeart/2008/layout/HalfCircleOrganizationChart"/>
    <dgm:cxn modelId="{3E698579-557B-40EE-9B17-BBE6FDC6FD40}" type="presParOf" srcId="{269D95EF-1848-47D2-A245-57855E80C442}" destId="{27BD88A3-3164-4299-9983-28F76D13505C}" srcOrd="1" destOrd="0" presId="urn:microsoft.com/office/officeart/2008/layout/HalfCircleOrganizationChart"/>
    <dgm:cxn modelId="{E1E8B987-48DB-43FE-9988-E57C7A9A2FD6}" type="presParOf" srcId="{269D95EF-1848-47D2-A245-57855E80C442}" destId="{FCB76311-8768-4B6A-9E90-35EBBF59CAE0}" srcOrd="2" destOrd="0" presId="urn:microsoft.com/office/officeart/2008/layout/HalfCircleOrganizationChart"/>
    <dgm:cxn modelId="{C74E47FA-8510-4B46-A404-39B6BFE433E3}" type="presParOf" srcId="{269D95EF-1848-47D2-A245-57855E80C442}" destId="{FF575B08-F55E-4B20-A5AB-210278BA4FAA}" srcOrd="3" destOrd="0" presId="urn:microsoft.com/office/officeart/2008/layout/HalfCircleOrganizationChart"/>
    <dgm:cxn modelId="{35025752-CBA6-4EFC-878D-0EA5B20919C1}" type="presParOf" srcId="{A72668AA-6DC8-4C62-BD22-54DC9F52DD73}" destId="{95B7C1F5-6478-4984-84C8-BA129B776E02}" srcOrd="1" destOrd="0" presId="urn:microsoft.com/office/officeart/2008/layout/HalfCircleOrganizationChart"/>
    <dgm:cxn modelId="{388527FC-2752-49FF-B83F-88B6EF755DB4}" type="presParOf" srcId="{A72668AA-6DC8-4C62-BD22-54DC9F52DD73}" destId="{C3CB227E-E042-4FB9-B760-6D09BD8F642F}" srcOrd="2" destOrd="0" presId="urn:microsoft.com/office/officeart/2008/layout/HalfCircleOrganizationChart"/>
    <dgm:cxn modelId="{E932257F-6B81-4810-9C01-972276374D59}" type="presParOf" srcId="{A709EEBF-A179-4032-AA45-B77B94A94BD8}" destId="{8F680334-B1F9-460D-BCCB-9073F38E6F63}" srcOrd="2" destOrd="0" presId="urn:microsoft.com/office/officeart/2008/layout/HalfCircleOrganizationChart"/>
    <dgm:cxn modelId="{249C2C09-0281-4C55-9BB9-03B4466D4715}" type="presParOf" srcId="{A709EEBF-A179-4032-AA45-B77B94A94BD8}" destId="{DFA2E8E1-9B5C-4409-AFA9-FA4851FC1112}" srcOrd="3" destOrd="0" presId="urn:microsoft.com/office/officeart/2008/layout/HalfCircleOrganizationChart"/>
    <dgm:cxn modelId="{7CD7B5E7-628E-4CF9-B4C9-B7C767D20338}" type="presParOf" srcId="{DFA2E8E1-9B5C-4409-AFA9-FA4851FC1112}" destId="{7DC83BF2-D7B2-4CC2-B84D-178806245901}" srcOrd="0" destOrd="0" presId="urn:microsoft.com/office/officeart/2008/layout/HalfCircleOrganizationChart"/>
    <dgm:cxn modelId="{A16023C0-1834-4BAA-BD73-59698FB787D8}" type="presParOf" srcId="{7DC83BF2-D7B2-4CC2-B84D-178806245901}" destId="{F6F7368F-7BD7-44E8-BF54-E5B53C1F0B56}" srcOrd="0" destOrd="0" presId="urn:microsoft.com/office/officeart/2008/layout/HalfCircleOrganizationChart"/>
    <dgm:cxn modelId="{33EEBAD6-7714-43D8-B8B9-92FAF88FA62A}" type="presParOf" srcId="{7DC83BF2-D7B2-4CC2-B84D-178806245901}" destId="{DBCD3A12-08E9-40DC-9BDF-B707C909F641}" srcOrd="1" destOrd="0" presId="urn:microsoft.com/office/officeart/2008/layout/HalfCircleOrganizationChart"/>
    <dgm:cxn modelId="{E497FD87-D462-4A07-8ADA-49863C6A2212}" type="presParOf" srcId="{7DC83BF2-D7B2-4CC2-B84D-178806245901}" destId="{9CD42505-4885-47D6-AD88-DE0CCD6E36A3}" srcOrd="2" destOrd="0" presId="urn:microsoft.com/office/officeart/2008/layout/HalfCircleOrganizationChart"/>
    <dgm:cxn modelId="{411AED03-18A1-49D4-93B0-ABBF60660D67}" type="presParOf" srcId="{7DC83BF2-D7B2-4CC2-B84D-178806245901}" destId="{39F52C76-87EE-412D-970A-3AED84585AE9}" srcOrd="3" destOrd="0" presId="urn:microsoft.com/office/officeart/2008/layout/HalfCircleOrganizationChart"/>
    <dgm:cxn modelId="{78136716-AB3C-4C49-831A-91B3D20C0796}" type="presParOf" srcId="{DFA2E8E1-9B5C-4409-AFA9-FA4851FC1112}" destId="{27B18F81-564A-427D-A843-043E7D9B7D78}" srcOrd="1" destOrd="0" presId="urn:microsoft.com/office/officeart/2008/layout/HalfCircleOrganizationChart"/>
    <dgm:cxn modelId="{62D41140-FB60-4805-A3F6-EB0CEB823138}" type="presParOf" srcId="{DFA2E8E1-9B5C-4409-AFA9-FA4851FC1112}" destId="{3BF5ED05-7D2C-49E0-8782-9D1A01AB002F}" srcOrd="2" destOrd="0" presId="urn:microsoft.com/office/officeart/2008/layout/HalfCircleOrganizationChart"/>
    <dgm:cxn modelId="{41747B57-108F-4D34-A34E-58A897CF50BF}" type="presParOf" srcId="{B21A0A10-E728-4705-B295-C94740768628}" destId="{9FAB84E4-1D40-4C4E-8C72-232E6904BD32}" srcOrd="2" destOrd="0" presId="urn:microsoft.com/office/officeart/2008/layout/HalfCircleOrganizationChart"/>
    <dgm:cxn modelId="{0AC6157B-320F-429A-8F32-DAC47E007414}" type="presParOf" srcId="{B21A0A10-E728-4705-B295-C94740768628}" destId="{8F0CC45B-FA78-4F95-B986-5D2B482772D1}" srcOrd="3" destOrd="0" presId="urn:microsoft.com/office/officeart/2008/layout/HalfCircleOrganizationChart"/>
    <dgm:cxn modelId="{5C20EA8F-168A-47F9-BAEB-C1CB735E9B52}" type="presParOf" srcId="{8F0CC45B-FA78-4F95-B986-5D2B482772D1}" destId="{811DDFB4-F6D8-491C-9EBC-B577E5E52C17}" srcOrd="0" destOrd="0" presId="urn:microsoft.com/office/officeart/2008/layout/HalfCircleOrganizationChart"/>
    <dgm:cxn modelId="{A896A711-90A9-4419-9F3A-76D4EC035119}" type="presParOf" srcId="{811DDFB4-F6D8-491C-9EBC-B577E5E52C17}" destId="{90673BDF-B1E9-48B1-9FD9-EE46A96DBEB9}" srcOrd="0" destOrd="0" presId="urn:microsoft.com/office/officeart/2008/layout/HalfCircleOrganizationChart"/>
    <dgm:cxn modelId="{234A23F2-9FC4-45F2-B9FC-3AEBC7765EDC}" type="presParOf" srcId="{811DDFB4-F6D8-491C-9EBC-B577E5E52C17}" destId="{FFCE9CCA-CB8A-4E8D-97FF-9CA6D26A0CF9}" srcOrd="1" destOrd="0" presId="urn:microsoft.com/office/officeart/2008/layout/HalfCircleOrganizationChart"/>
    <dgm:cxn modelId="{4B32EE23-ADD1-4B01-ABD3-EC8DEA802A8F}" type="presParOf" srcId="{811DDFB4-F6D8-491C-9EBC-B577E5E52C17}" destId="{B02503C7-21BF-4A15-893D-BDA9A18D951A}" srcOrd="2" destOrd="0" presId="urn:microsoft.com/office/officeart/2008/layout/HalfCircleOrganizationChart"/>
    <dgm:cxn modelId="{ED8E1151-AEE5-4B83-80EA-F019C1D87C0F}" type="presParOf" srcId="{811DDFB4-F6D8-491C-9EBC-B577E5E52C17}" destId="{1B8EECEF-688E-432C-B13C-97E58CB5A8D5}" srcOrd="3" destOrd="0" presId="urn:microsoft.com/office/officeart/2008/layout/HalfCircleOrganizationChart"/>
    <dgm:cxn modelId="{F8D00B9A-E387-43F7-9A31-26B1E6E61B51}" type="presParOf" srcId="{8F0CC45B-FA78-4F95-B986-5D2B482772D1}" destId="{135271B6-8217-4CBA-874F-D5332031447F}" srcOrd="1" destOrd="0" presId="urn:microsoft.com/office/officeart/2008/layout/HalfCircleOrganizationChart"/>
    <dgm:cxn modelId="{ACF05E8A-A779-419E-9D0D-68445EC0A615}" type="presParOf" srcId="{8F0CC45B-FA78-4F95-B986-5D2B482772D1}" destId="{27D92296-D7CF-4F1B-8311-0AF789DB087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3A47B-F89F-4C19-8756-F01AFC1A5C8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A5CD38-E2E3-461B-AB4E-B1C0A777E158}">
      <dgm:prSet/>
      <dgm:spPr/>
      <dgm:t>
        <a:bodyPr/>
        <a:lstStyle/>
        <a:p>
          <a:r>
            <a:rPr lang="en-ZA"/>
            <a:t>Most informal sector operators use Natural Capital for their livelihoods</a:t>
          </a:r>
          <a:endParaRPr lang="en-US"/>
        </a:p>
      </dgm:t>
    </dgm:pt>
    <dgm:pt modelId="{9A44CE8C-3252-4D37-8B6B-083143C3EA57}" type="parTrans" cxnId="{FA8CF107-BC7F-42BF-B5DE-E4D66BA2FC9A}">
      <dgm:prSet/>
      <dgm:spPr/>
      <dgm:t>
        <a:bodyPr/>
        <a:lstStyle/>
        <a:p>
          <a:endParaRPr lang="en-US"/>
        </a:p>
      </dgm:t>
    </dgm:pt>
    <dgm:pt modelId="{79D0D912-536D-4F53-8B4C-2081B3836E7D}" type="sibTrans" cxnId="{FA8CF107-BC7F-42BF-B5DE-E4D66BA2FC9A}">
      <dgm:prSet/>
      <dgm:spPr/>
      <dgm:t>
        <a:bodyPr/>
        <a:lstStyle/>
        <a:p>
          <a:endParaRPr lang="en-US"/>
        </a:p>
      </dgm:t>
    </dgm:pt>
    <dgm:pt modelId="{019D6C8B-4FE2-4AA7-8DE9-6BE131B86B94}">
      <dgm:prSet/>
      <dgm:spPr/>
      <dgm:t>
        <a:bodyPr/>
        <a:lstStyle/>
        <a:p>
          <a:r>
            <a:rPr lang="en-ZA"/>
            <a:t>The value of that Natural Capital element is difficult to measure</a:t>
          </a:r>
          <a:endParaRPr lang="en-US"/>
        </a:p>
      </dgm:t>
    </dgm:pt>
    <dgm:pt modelId="{AFBCC1B2-AC0A-438E-B309-798F006AAEAF}" type="parTrans" cxnId="{9DBFB616-3B55-4775-9858-FCD19B486779}">
      <dgm:prSet/>
      <dgm:spPr/>
      <dgm:t>
        <a:bodyPr/>
        <a:lstStyle/>
        <a:p>
          <a:endParaRPr lang="en-US"/>
        </a:p>
      </dgm:t>
    </dgm:pt>
    <dgm:pt modelId="{73CE79E1-5207-44B2-937B-42A85236A3E7}" type="sibTrans" cxnId="{9DBFB616-3B55-4775-9858-FCD19B486779}">
      <dgm:prSet/>
      <dgm:spPr/>
      <dgm:t>
        <a:bodyPr/>
        <a:lstStyle/>
        <a:p>
          <a:endParaRPr lang="en-US"/>
        </a:p>
      </dgm:t>
    </dgm:pt>
    <dgm:pt modelId="{8A692A66-5713-468D-948F-C719FF9FE133}">
      <dgm:prSet/>
      <dgm:spPr/>
      <dgm:t>
        <a:bodyPr/>
        <a:lstStyle/>
        <a:p>
          <a:r>
            <a:rPr lang="en-ZA"/>
            <a:t>How do we account for the livelihoods of the majority of the population who depend on Natural Capital</a:t>
          </a:r>
          <a:endParaRPr lang="en-US"/>
        </a:p>
      </dgm:t>
    </dgm:pt>
    <dgm:pt modelId="{85CE4FA8-F24F-42DC-BF85-8E33117BA68A}" type="parTrans" cxnId="{228312FC-C676-4B4F-9437-9F6A59D3FAE1}">
      <dgm:prSet/>
      <dgm:spPr/>
      <dgm:t>
        <a:bodyPr/>
        <a:lstStyle/>
        <a:p>
          <a:endParaRPr lang="en-US"/>
        </a:p>
      </dgm:t>
    </dgm:pt>
    <dgm:pt modelId="{99383CE3-DAB4-402A-9EB0-3599AFA46C4D}" type="sibTrans" cxnId="{228312FC-C676-4B4F-9437-9F6A59D3FAE1}">
      <dgm:prSet/>
      <dgm:spPr/>
      <dgm:t>
        <a:bodyPr/>
        <a:lstStyle/>
        <a:p>
          <a:endParaRPr lang="en-US"/>
        </a:p>
      </dgm:t>
    </dgm:pt>
    <dgm:pt modelId="{B246685C-6C66-43F8-AB0B-E0BB18179C38}">
      <dgm:prSet/>
      <dgm:spPr/>
      <dgm:t>
        <a:bodyPr/>
        <a:lstStyle/>
        <a:p>
          <a:r>
            <a:rPr lang="en-ZA"/>
            <a:t>Alternatively, how can we transform/formalise informal entrepreneurship?</a:t>
          </a:r>
          <a:endParaRPr lang="en-US"/>
        </a:p>
      </dgm:t>
    </dgm:pt>
    <dgm:pt modelId="{881AFF06-642E-428B-BECA-AA3555915B7E}" type="parTrans" cxnId="{1BBE8304-C40C-4E23-9659-6DED5362E696}">
      <dgm:prSet/>
      <dgm:spPr/>
      <dgm:t>
        <a:bodyPr/>
        <a:lstStyle/>
        <a:p>
          <a:endParaRPr lang="en-US"/>
        </a:p>
      </dgm:t>
    </dgm:pt>
    <dgm:pt modelId="{5C449A50-696B-47C1-8588-320D85531CD6}" type="sibTrans" cxnId="{1BBE8304-C40C-4E23-9659-6DED5362E696}">
      <dgm:prSet/>
      <dgm:spPr/>
      <dgm:t>
        <a:bodyPr/>
        <a:lstStyle/>
        <a:p>
          <a:endParaRPr lang="en-US"/>
        </a:p>
      </dgm:t>
    </dgm:pt>
    <dgm:pt modelId="{7BBB1CDF-AAE2-45B4-9EF9-0CE4987FA2DF}" type="pres">
      <dgm:prSet presAssocID="{8C83A47B-F89F-4C19-8756-F01AFC1A5C8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0ABCF-FD9A-4FEA-939D-4768AAF368DC}" type="pres">
      <dgm:prSet presAssocID="{ABA5CD38-E2E3-461B-AB4E-B1C0A777E158}" presName="compNode" presStyleCnt="0"/>
      <dgm:spPr/>
    </dgm:pt>
    <dgm:pt modelId="{7A08A300-3612-42E8-82D2-1AFBD217FA36}" type="pres">
      <dgm:prSet presAssocID="{ABA5CD38-E2E3-461B-AB4E-B1C0A777E1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285941E-A812-45E2-8293-1E03C324CFB7}" type="pres">
      <dgm:prSet presAssocID="{ABA5CD38-E2E3-461B-AB4E-B1C0A777E158}" presName="spaceRect" presStyleCnt="0"/>
      <dgm:spPr/>
    </dgm:pt>
    <dgm:pt modelId="{3F8D97EF-598B-4A68-A838-4C25799CE9D3}" type="pres">
      <dgm:prSet presAssocID="{ABA5CD38-E2E3-461B-AB4E-B1C0A777E158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937E306-8172-4CE6-BFA7-93CBF3FCD5B0}" type="pres">
      <dgm:prSet presAssocID="{79D0D912-536D-4F53-8B4C-2081B3836E7D}" presName="sibTrans" presStyleCnt="0"/>
      <dgm:spPr/>
    </dgm:pt>
    <dgm:pt modelId="{5D519B99-66FC-499F-A9DE-5F66FF82A2DE}" type="pres">
      <dgm:prSet presAssocID="{019D6C8B-4FE2-4AA7-8DE9-6BE131B86B94}" presName="compNode" presStyleCnt="0"/>
      <dgm:spPr/>
    </dgm:pt>
    <dgm:pt modelId="{66194197-97E5-4DE5-9240-7A8025F7A541}" type="pres">
      <dgm:prSet presAssocID="{019D6C8B-4FE2-4AA7-8DE9-6BE131B86B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B755541-49DB-42D8-A901-3A302954076C}" type="pres">
      <dgm:prSet presAssocID="{019D6C8B-4FE2-4AA7-8DE9-6BE131B86B94}" presName="spaceRect" presStyleCnt="0"/>
      <dgm:spPr/>
    </dgm:pt>
    <dgm:pt modelId="{C9D6146D-6D2B-4A06-8C21-0E2C929E2580}" type="pres">
      <dgm:prSet presAssocID="{019D6C8B-4FE2-4AA7-8DE9-6BE131B86B94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C4BA87B-F343-4BB1-9256-B025CB6E276A}" type="pres">
      <dgm:prSet presAssocID="{73CE79E1-5207-44B2-937B-42A85236A3E7}" presName="sibTrans" presStyleCnt="0"/>
      <dgm:spPr/>
    </dgm:pt>
    <dgm:pt modelId="{1559AE44-8CED-4BE0-944E-2B0A4330507D}" type="pres">
      <dgm:prSet presAssocID="{8A692A66-5713-468D-948F-C719FF9FE133}" presName="compNode" presStyleCnt="0"/>
      <dgm:spPr/>
    </dgm:pt>
    <dgm:pt modelId="{82DD17DA-61F5-4564-9A01-D28487991DB9}" type="pres">
      <dgm:prSet presAssocID="{8A692A66-5713-468D-948F-C719FF9FE1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5BF2124-F3F8-48BD-B67E-43A2976FE88E}" type="pres">
      <dgm:prSet presAssocID="{8A692A66-5713-468D-948F-C719FF9FE133}" presName="spaceRect" presStyleCnt="0"/>
      <dgm:spPr/>
    </dgm:pt>
    <dgm:pt modelId="{23A403DC-12CD-449B-B024-3683C06F1ECC}" type="pres">
      <dgm:prSet presAssocID="{8A692A66-5713-468D-948F-C719FF9FE133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AAA027E-0679-4E01-B405-4EA9E8400A7F}" type="pres">
      <dgm:prSet presAssocID="{99383CE3-DAB4-402A-9EB0-3599AFA46C4D}" presName="sibTrans" presStyleCnt="0"/>
      <dgm:spPr/>
    </dgm:pt>
    <dgm:pt modelId="{7A8BB792-E1A2-4072-B7D7-4E9CC1B48BE4}" type="pres">
      <dgm:prSet presAssocID="{B246685C-6C66-43F8-AB0B-E0BB18179C38}" presName="compNode" presStyleCnt="0"/>
      <dgm:spPr/>
    </dgm:pt>
    <dgm:pt modelId="{72E472CF-713D-49CE-9BF7-53703248F945}" type="pres">
      <dgm:prSet presAssocID="{B246685C-6C66-43F8-AB0B-E0BB18179C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B12A693A-F90C-407C-B313-10C0A1D8871F}" type="pres">
      <dgm:prSet presAssocID="{B246685C-6C66-43F8-AB0B-E0BB18179C38}" presName="spaceRect" presStyleCnt="0"/>
      <dgm:spPr/>
    </dgm:pt>
    <dgm:pt modelId="{F39EDDE9-5A64-400C-9960-6A2C861BC4B9}" type="pres">
      <dgm:prSet presAssocID="{B246685C-6C66-43F8-AB0B-E0BB18179C3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8DE4C-707A-498B-8F04-0F409CD5CED6}" type="presOf" srcId="{019D6C8B-4FE2-4AA7-8DE9-6BE131B86B94}" destId="{C9D6146D-6D2B-4A06-8C21-0E2C929E2580}" srcOrd="0" destOrd="0" presId="urn:microsoft.com/office/officeart/2018/2/layout/IconLabelList"/>
    <dgm:cxn modelId="{78E48CF6-3DDB-437F-A794-6152149CB2DF}" type="presOf" srcId="{B246685C-6C66-43F8-AB0B-E0BB18179C38}" destId="{F39EDDE9-5A64-400C-9960-6A2C861BC4B9}" srcOrd="0" destOrd="0" presId="urn:microsoft.com/office/officeart/2018/2/layout/IconLabelList"/>
    <dgm:cxn modelId="{FA8CF107-BC7F-42BF-B5DE-E4D66BA2FC9A}" srcId="{8C83A47B-F89F-4C19-8756-F01AFC1A5C82}" destId="{ABA5CD38-E2E3-461B-AB4E-B1C0A777E158}" srcOrd="0" destOrd="0" parTransId="{9A44CE8C-3252-4D37-8B6B-083143C3EA57}" sibTransId="{79D0D912-536D-4F53-8B4C-2081B3836E7D}"/>
    <dgm:cxn modelId="{9DBFB616-3B55-4775-9858-FCD19B486779}" srcId="{8C83A47B-F89F-4C19-8756-F01AFC1A5C82}" destId="{019D6C8B-4FE2-4AA7-8DE9-6BE131B86B94}" srcOrd="1" destOrd="0" parTransId="{AFBCC1B2-AC0A-438E-B309-798F006AAEAF}" sibTransId="{73CE79E1-5207-44B2-937B-42A85236A3E7}"/>
    <dgm:cxn modelId="{95F72EC1-92DF-42C4-B889-F54DE9C12BE6}" type="presOf" srcId="{8A692A66-5713-468D-948F-C719FF9FE133}" destId="{23A403DC-12CD-449B-B024-3683C06F1ECC}" srcOrd="0" destOrd="0" presId="urn:microsoft.com/office/officeart/2018/2/layout/IconLabelList"/>
    <dgm:cxn modelId="{1BBE8304-C40C-4E23-9659-6DED5362E696}" srcId="{8C83A47B-F89F-4C19-8756-F01AFC1A5C82}" destId="{B246685C-6C66-43F8-AB0B-E0BB18179C38}" srcOrd="3" destOrd="0" parTransId="{881AFF06-642E-428B-BECA-AA3555915B7E}" sibTransId="{5C449A50-696B-47C1-8588-320D85531CD6}"/>
    <dgm:cxn modelId="{CD37F530-6714-44DE-8C84-71ED1DAA7A2E}" type="presOf" srcId="{ABA5CD38-E2E3-461B-AB4E-B1C0A777E158}" destId="{3F8D97EF-598B-4A68-A838-4C25799CE9D3}" srcOrd="0" destOrd="0" presId="urn:microsoft.com/office/officeart/2018/2/layout/IconLabelList"/>
    <dgm:cxn modelId="{EE9383EB-2C9B-45F6-A92D-C2BF28E92568}" type="presOf" srcId="{8C83A47B-F89F-4C19-8756-F01AFC1A5C82}" destId="{7BBB1CDF-AAE2-45B4-9EF9-0CE4987FA2DF}" srcOrd="0" destOrd="0" presId="urn:microsoft.com/office/officeart/2018/2/layout/IconLabelList"/>
    <dgm:cxn modelId="{228312FC-C676-4B4F-9437-9F6A59D3FAE1}" srcId="{8C83A47B-F89F-4C19-8756-F01AFC1A5C82}" destId="{8A692A66-5713-468D-948F-C719FF9FE133}" srcOrd="2" destOrd="0" parTransId="{85CE4FA8-F24F-42DC-BF85-8E33117BA68A}" sibTransId="{99383CE3-DAB4-402A-9EB0-3599AFA46C4D}"/>
    <dgm:cxn modelId="{22EE68CA-47B0-438F-931F-5A4659DC5DD3}" type="presParOf" srcId="{7BBB1CDF-AAE2-45B4-9EF9-0CE4987FA2DF}" destId="{B940ABCF-FD9A-4FEA-939D-4768AAF368DC}" srcOrd="0" destOrd="0" presId="urn:microsoft.com/office/officeart/2018/2/layout/IconLabelList"/>
    <dgm:cxn modelId="{C47EAEC6-B627-4B06-9DD9-4BBCD4CB57D6}" type="presParOf" srcId="{B940ABCF-FD9A-4FEA-939D-4768AAF368DC}" destId="{7A08A300-3612-42E8-82D2-1AFBD217FA36}" srcOrd="0" destOrd="0" presId="urn:microsoft.com/office/officeart/2018/2/layout/IconLabelList"/>
    <dgm:cxn modelId="{6F036201-0D5E-4B0A-AC67-9A01F8772595}" type="presParOf" srcId="{B940ABCF-FD9A-4FEA-939D-4768AAF368DC}" destId="{9285941E-A812-45E2-8293-1E03C324CFB7}" srcOrd="1" destOrd="0" presId="urn:microsoft.com/office/officeart/2018/2/layout/IconLabelList"/>
    <dgm:cxn modelId="{B6A58EFC-7C53-46C2-85C9-D3B7302E0EC2}" type="presParOf" srcId="{B940ABCF-FD9A-4FEA-939D-4768AAF368DC}" destId="{3F8D97EF-598B-4A68-A838-4C25799CE9D3}" srcOrd="2" destOrd="0" presId="urn:microsoft.com/office/officeart/2018/2/layout/IconLabelList"/>
    <dgm:cxn modelId="{0D2CBC4E-1D86-41F7-9D94-52A73DA8D686}" type="presParOf" srcId="{7BBB1CDF-AAE2-45B4-9EF9-0CE4987FA2DF}" destId="{7937E306-8172-4CE6-BFA7-93CBF3FCD5B0}" srcOrd="1" destOrd="0" presId="urn:microsoft.com/office/officeart/2018/2/layout/IconLabelList"/>
    <dgm:cxn modelId="{CF708646-D06D-4BCD-B607-6F907D8252C7}" type="presParOf" srcId="{7BBB1CDF-AAE2-45B4-9EF9-0CE4987FA2DF}" destId="{5D519B99-66FC-499F-A9DE-5F66FF82A2DE}" srcOrd="2" destOrd="0" presId="urn:microsoft.com/office/officeart/2018/2/layout/IconLabelList"/>
    <dgm:cxn modelId="{83A4287C-43BC-4F2C-BFD7-64E97D9A8898}" type="presParOf" srcId="{5D519B99-66FC-499F-A9DE-5F66FF82A2DE}" destId="{66194197-97E5-4DE5-9240-7A8025F7A541}" srcOrd="0" destOrd="0" presId="urn:microsoft.com/office/officeart/2018/2/layout/IconLabelList"/>
    <dgm:cxn modelId="{577E0C70-8579-4784-9878-9A7EAF1BB9D1}" type="presParOf" srcId="{5D519B99-66FC-499F-A9DE-5F66FF82A2DE}" destId="{9B755541-49DB-42D8-A901-3A302954076C}" srcOrd="1" destOrd="0" presId="urn:microsoft.com/office/officeart/2018/2/layout/IconLabelList"/>
    <dgm:cxn modelId="{68B984D8-B77E-4603-8EFE-C502B7B5FC6A}" type="presParOf" srcId="{5D519B99-66FC-499F-A9DE-5F66FF82A2DE}" destId="{C9D6146D-6D2B-4A06-8C21-0E2C929E2580}" srcOrd="2" destOrd="0" presId="urn:microsoft.com/office/officeart/2018/2/layout/IconLabelList"/>
    <dgm:cxn modelId="{74DEDE59-0A88-4411-B574-09B1E2D27BC6}" type="presParOf" srcId="{7BBB1CDF-AAE2-45B4-9EF9-0CE4987FA2DF}" destId="{FC4BA87B-F343-4BB1-9256-B025CB6E276A}" srcOrd="3" destOrd="0" presId="urn:microsoft.com/office/officeart/2018/2/layout/IconLabelList"/>
    <dgm:cxn modelId="{C000713E-9356-421D-9377-E52641F54A16}" type="presParOf" srcId="{7BBB1CDF-AAE2-45B4-9EF9-0CE4987FA2DF}" destId="{1559AE44-8CED-4BE0-944E-2B0A4330507D}" srcOrd="4" destOrd="0" presId="urn:microsoft.com/office/officeart/2018/2/layout/IconLabelList"/>
    <dgm:cxn modelId="{23EB129D-0765-4CF0-B94A-887F4F0954F1}" type="presParOf" srcId="{1559AE44-8CED-4BE0-944E-2B0A4330507D}" destId="{82DD17DA-61F5-4564-9A01-D28487991DB9}" srcOrd="0" destOrd="0" presId="urn:microsoft.com/office/officeart/2018/2/layout/IconLabelList"/>
    <dgm:cxn modelId="{6220D8A9-EC82-43A4-B072-CA947DEDE7E1}" type="presParOf" srcId="{1559AE44-8CED-4BE0-944E-2B0A4330507D}" destId="{35BF2124-F3F8-48BD-B67E-43A2976FE88E}" srcOrd="1" destOrd="0" presId="urn:microsoft.com/office/officeart/2018/2/layout/IconLabelList"/>
    <dgm:cxn modelId="{5FBBFEB5-04DB-4B8F-BDDB-5A1524575EB1}" type="presParOf" srcId="{1559AE44-8CED-4BE0-944E-2B0A4330507D}" destId="{23A403DC-12CD-449B-B024-3683C06F1ECC}" srcOrd="2" destOrd="0" presId="urn:microsoft.com/office/officeart/2018/2/layout/IconLabelList"/>
    <dgm:cxn modelId="{52998854-DCDE-4550-8614-56A0A573BAC6}" type="presParOf" srcId="{7BBB1CDF-AAE2-45B4-9EF9-0CE4987FA2DF}" destId="{8AAA027E-0679-4E01-B405-4EA9E8400A7F}" srcOrd="5" destOrd="0" presId="urn:microsoft.com/office/officeart/2018/2/layout/IconLabelList"/>
    <dgm:cxn modelId="{ECAF47F5-D81A-4BFB-AAEA-8882B26FEBDB}" type="presParOf" srcId="{7BBB1CDF-AAE2-45B4-9EF9-0CE4987FA2DF}" destId="{7A8BB792-E1A2-4072-B7D7-4E9CC1B48BE4}" srcOrd="6" destOrd="0" presId="urn:microsoft.com/office/officeart/2018/2/layout/IconLabelList"/>
    <dgm:cxn modelId="{D67E7710-88A4-4837-96AF-31B2C12CD864}" type="presParOf" srcId="{7A8BB792-E1A2-4072-B7D7-4E9CC1B48BE4}" destId="{72E472CF-713D-49CE-9BF7-53703248F945}" srcOrd="0" destOrd="0" presId="urn:microsoft.com/office/officeart/2018/2/layout/IconLabelList"/>
    <dgm:cxn modelId="{AE730155-3C8D-4D1E-B9FE-59213E0B910A}" type="presParOf" srcId="{7A8BB792-E1A2-4072-B7D7-4E9CC1B48BE4}" destId="{B12A693A-F90C-407C-B313-10C0A1D8871F}" srcOrd="1" destOrd="0" presId="urn:microsoft.com/office/officeart/2018/2/layout/IconLabelList"/>
    <dgm:cxn modelId="{B967D252-D35B-4E2A-AA0B-5029335A07DC}" type="presParOf" srcId="{7A8BB792-E1A2-4072-B7D7-4E9CC1B48BE4}" destId="{F39EDDE9-5A64-400C-9960-6A2C861BC4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ECF22-35E1-4CFE-9C5A-37FF7D32929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71A623B-48AD-46E9-BDE4-79B38BC390C5}">
      <dgm:prSet custT="1"/>
      <dgm:spPr>
        <a:solidFill>
          <a:srgbClr val="FF0000"/>
        </a:solidFill>
      </dgm:spPr>
      <dgm:t>
        <a:bodyPr/>
        <a:lstStyle/>
        <a:p>
          <a:r>
            <a:rPr lang="en-ZA" sz="1800"/>
            <a:t>Do nothing (Unacceptable)</a:t>
          </a:r>
        </a:p>
      </dgm:t>
    </dgm:pt>
    <dgm:pt modelId="{B67552C7-BA9B-46E9-B686-6F768AAE783B}" type="parTrans" cxnId="{1867ADD2-1961-465C-A978-50D28CF4B11D}">
      <dgm:prSet/>
      <dgm:spPr/>
      <dgm:t>
        <a:bodyPr/>
        <a:lstStyle/>
        <a:p>
          <a:endParaRPr lang="en-ZA" sz="2800"/>
        </a:p>
      </dgm:t>
    </dgm:pt>
    <dgm:pt modelId="{5D326E95-0979-4AB8-9A06-3079A7F54495}" type="sibTrans" cxnId="{1867ADD2-1961-465C-A978-50D28CF4B11D}">
      <dgm:prSet/>
      <dgm:spPr/>
      <dgm:t>
        <a:bodyPr/>
        <a:lstStyle/>
        <a:p>
          <a:endParaRPr lang="en-ZA" sz="2800"/>
        </a:p>
      </dgm:t>
    </dgm:pt>
    <dgm:pt modelId="{C4EE43DC-D7B8-4E45-8BD4-93BAD5E07CD7}">
      <dgm:prSet custT="1"/>
      <dgm:spPr/>
      <dgm:t>
        <a:bodyPr/>
        <a:lstStyle/>
        <a:p>
          <a:r>
            <a:rPr lang="en-ZA" sz="1100"/>
            <a:t>Leaves intact the existing negative impacts such as:</a:t>
          </a:r>
        </a:p>
      </dgm:t>
    </dgm:pt>
    <dgm:pt modelId="{C1492B07-8A0D-430E-8650-D3D3F09F15B2}" type="parTrans" cxnId="{46B439F9-9961-4E0E-B3E1-D3AC1FF14CBD}">
      <dgm:prSet/>
      <dgm:spPr/>
      <dgm:t>
        <a:bodyPr/>
        <a:lstStyle/>
        <a:p>
          <a:endParaRPr lang="en-ZA" sz="2800"/>
        </a:p>
      </dgm:t>
    </dgm:pt>
    <dgm:pt modelId="{220F8D2E-12A5-4A4E-9B07-F9838B3483F8}" type="sibTrans" cxnId="{46B439F9-9961-4E0E-B3E1-D3AC1FF14CBD}">
      <dgm:prSet/>
      <dgm:spPr/>
      <dgm:t>
        <a:bodyPr/>
        <a:lstStyle/>
        <a:p>
          <a:endParaRPr lang="en-ZA" sz="2800"/>
        </a:p>
      </dgm:t>
    </dgm:pt>
    <dgm:pt modelId="{E8DD6DED-6E6C-415A-95B4-6D367E119C6A}">
      <dgm:prSet custT="1"/>
      <dgm:spPr/>
      <dgm:t>
        <a:bodyPr/>
        <a:lstStyle/>
        <a:p>
          <a:r>
            <a:rPr lang="en-ZA" sz="1000"/>
            <a:t>Unfair competition -  formal businesses</a:t>
          </a:r>
        </a:p>
      </dgm:t>
    </dgm:pt>
    <dgm:pt modelId="{F66B9485-52EE-4A38-A0B4-16B53FBC51F0}" type="parTrans" cxnId="{8404B379-7CEC-405C-BCCF-FA1C8EE2ED6C}">
      <dgm:prSet/>
      <dgm:spPr/>
      <dgm:t>
        <a:bodyPr/>
        <a:lstStyle/>
        <a:p>
          <a:endParaRPr lang="en-ZA" sz="2800"/>
        </a:p>
      </dgm:t>
    </dgm:pt>
    <dgm:pt modelId="{54A40756-1620-4516-BAD6-24708DDD3320}" type="sibTrans" cxnId="{8404B379-7CEC-405C-BCCF-FA1C8EE2ED6C}">
      <dgm:prSet/>
      <dgm:spPr/>
      <dgm:t>
        <a:bodyPr/>
        <a:lstStyle/>
        <a:p>
          <a:endParaRPr lang="en-ZA" sz="2800"/>
        </a:p>
      </dgm:t>
    </dgm:pt>
    <dgm:pt modelId="{1FF66191-7EE8-4C8E-A146-33DF83A998F4}">
      <dgm:prSet custT="1"/>
      <dgm:spPr/>
      <dgm:t>
        <a:bodyPr/>
        <a:lstStyle/>
        <a:p>
          <a:r>
            <a:rPr lang="en-ZA" sz="1000"/>
            <a:t>No access to credit to expand – informal businesses</a:t>
          </a:r>
        </a:p>
      </dgm:t>
    </dgm:pt>
    <dgm:pt modelId="{25E22F9B-9F5B-46F5-ABA0-C289FB22140A}" type="parTrans" cxnId="{A518B2B0-7CE0-471B-AE0C-55C20E88AA5F}">
      <dgm:prSet/>
      <dgm:spPr/>
      <dgm:t>
        <a:bodyPr/>
        <a:lstStyle/>
        <a:p>
          <a:endParaRPr lang="en-ZA" sz="2800"/>
        </a:p>
      </dgm:t>
    </dgm:pt>
    <dgm:pt modelId="{F497A70E-8F20-4CB6-820D-EF317D17439D}" type="sibTrans" cxnId="{A518B2B0-7CE0-471B-AE0C-55C20E88AA5F}">
      <dgm:prSet/>
      <dgm:spPr/>
      <dgm:t>
        <a:bodyPr/>
        <a:lstStyle/>
        <a:p>
          <a:endParaRPr lang="en-ZA" sz="2800"/>
        </a:p>
      </dgm:t>
    </dgm:pt>
    <dgm:pt modelId="{B248A65F-EBDD-4592-9C7A-176E5AE1CAC4}">
      <dgm:prSet custT="1"/>
      <dgm:spPr/>
      <dgm:t>
        <a:bodyPr/>
        <a:lstStyle/>
        <a:p>
          <a:r>
            <a:rPr lang="en-ZA" sz="1000"/>
            <a:t>No guarantee that health and safety standards have been followed – customers</a:t>
          </a:r>
        </a:p>
      </dgm:t>
    </dgm:pt>
    <dgm:pt modelId="{4E25BA26-EEF5-4265-845A-12E61C128586}" type="parTrans" cxnId="{809DDBF3-57E3-479E-84D6-8E72F81B15A2}">
      <dgm:prSet/>
      <dgm:spPr/>
      <dgm:t>
        <a:bodyPr/>
        <a:lstStyle/>
        <a:p>
          <a:endParaRPr lang="en-ZA" sz="2800"/>
        </a:p>
      </dgm:t>
    </dgm:pt>
    <dgm:pt modelId="{D4B6D718-C819-4115-8C90-F28F8FEEE178}" type="sibTrans" cxnId="{809DDBF3-57E3-479E-84D6-8E72F81B15A2}">
      <dgm:prSet/>
      <dgm:spPr/>
      <dgm:t>
        <a:bodyPr/>
        <a:lstStyle/>
        <a:p>
          <a:endParaRPr lang="en-ZA" sz="2800"/>
        </a:p>
      </dgm:t>
    </dgm:pt>
    <dgm:pt modelId="{A417BDD2-435C-4B32-B6B3-195F9960DC70}">
      <dgm:prSet custT="1"/>
      <dgm:spPr/>
      <dgm:t>
        <a:bodyPr/>
        <a:lstStyle/>
        <a:p>
          <a:r>
            <a:rPr lang="en-ZA" sz="1000"/>
            <a:t>Taxes owed are not collected – Governments </a:t>
          </a:r>
        </a:p>
      </dgm:t>
    </dgm:pt>
    <dgm:pt modelId="{3CCF467F-8911-4A44-87E8-B05598D10628}" type="parTrans" cxnId="{798A0004-B36E-4AD8-B114-B368A0838F58}">
      <dgm:prSet/>
      <dgm:spPr/>
      <dgm:t>
        <a:bodyPr/>
        <a:lstStyle/>
        <a:p>
          <a:endParaRPr lang="en-ZA" sz="2800"/>
        </a:p>
      </dgm:t>
    </dgm:pt>
    <dgm:pt modelId="{B67E6C16-C85D-4DDA-A5AF-68C250AE672B}" type="sibTrans" cxnId="{798A0004-B36E-4AD8-B114-B368A0838F58}">
      <dgm:prSet/>
      <dgm:spPr/>
      <dgm:t>
        <a:bodyPr/>
        <a:lstStyle/>
        <a:p>
          <a:endParaRPr lang="en-ZA" sz="2800"/>
        </a:p>
      </dgm:t>
    </dgm:pt>
    <dgm:pt modelId="{B4374096-939C-4661-9572-F4AC34224B2B}">
      <dgm:prSet custT="1"/>
      <dgm:spPr>
        <a:solidFill>
          <a:srgbClr val="FF0000"/>
        </a:solidFill>
      </dgm:spPr>
      <dgm:t>
        <a:bodyPr/>
        <a:lstStyle/>
        <a:p>
          <a:r>
            <a:rPr lang="en-ZA" sz="1600" dirty="0"/>
            <a:t>De-regulate formal entrepreneurship (Unacceptable)</a:t>
          </a:r>
        </a:p>
      </dgm:t>
    </dgm:pt>
    <dgm:pt modelId="{0CEA50EC-5132-4E96-86FC-C851DD52798F}" type="parTrans" cxnId="{E3414AE3-273B-4EBC-8DD7-D4EFC0A1230F}">
      <dgm:prSet/>
      <dgm:spPr/>
      <dgm:t>
        <a:bodyPr/>
        <a:lstStyle/>
        <a:p>
          <a:endParaRPr lang="en-ZA" sz="2800"/>
        </a:p>
      </dgm:t>
    </dgm:pt>
    <dgm:pt modelId="{541DA8FF-C87F-4CF5-AA19-E4487455C719}" type="sibTrans" cxnId="{E3414AE3-273B-4EBC-8DD7-D4EFC0A1230F}">
      <dgm:prSet/>
      <dgm:spPr/>
      <dgm:t>
        <a:bodyPr/>
        <a:lstStyle/>
        <a:p>
          <a:endParaRPr lang="en-ZA" sz="2800"/>
        </a:p>
      </dgm:t>
    </dgm:pt>
    <dgm:pt modelId="{5DA64642-4EDB-492A-939C-D91366671838}">
      <dgm:prSet custT="1"/>
      <dgm:spPr/>
      <dgm:t>
        <a:bodyPr/>
        <a:lstStyle/>
        <a:p>
          <a:r>
            <a:rPr lang="en-ZA" sz="1000" dirty="0"/>
            <a:t>Results in levelling down rather than levelling up of working conditions</a:t>
          </a:r>
        </a:p>
      </dgm:t>
    </dgm:pt>
    <dgm:pt modelId="{9ECE7619-215B-4D90-91AD-9ADD6675615A}" type="parTrans" cxnId="{360FCCD4-B726-4EE1-97F6-FEDEAF281D2B}">
      <dgm:prSet/>
      <dgm:spPr/>
      <dgm:t>
        <a:bodyPr/>
        <a:lstStyle/>
        <a:p>
          <a:endParaRPr lang="en-ZA" sz="2800"/>
        </a:p>
      </dgm:t>
    </dgm:pt>
    <dgm:pt modelId="{979B1086-8DBF-4B87-A4FF-2ACD8CC749B1}" type="sibTrans" cxnId="{360FCCD4-B726-4EE1-97F6-FEDEAF281D2B}">
      <dgm:prSet/>
      <dgm:spPr/>
      <dgm:t>
        <a:bodyPr/>
        <a:lstStyle/>
        <a:p>
          <a:endParaRPr lang="en-ZA" sz="2800"/>
        </a:p>
      </dgm:t>
    </dgm:pt>
    <dgm:pt modelId="{BA30BAA0-4186-42A7-92C4-A839D9CC5098}">
      <dgm:prSet custT="1"/>
      <dgm:spPr>
        <a:solidFill>
          <a:srgbClr val="FF0000"/>
        </a:solidFill>
      </dgm:spPr>
      <dgm:t>
        <a:bodyPr/>
        <a:lstStyle/>
        <a:p>
          <a:r>
            <a:rPr lang="en-ZA" sz="1600" dirty="0"/>
            <a:t>Eradicate informal entrepreneurship (Unacceptable)</a:t>
          </a:r>
        </a:p>
      </dgm:t>
    </dgm:pt>
    <dgm:pt modelId="{72E04F0A-856D-4BA8-A0BE-AC5126164E22}" type="parTrans" cxnId="{343457D9-1BD2-4F70-9C38-357435D2ED77}">
      <dgm:prSet/>
      <dgm:spPr/>
      <dgm:t>
        <a:bodyPr/>
        <a:lstStyle/>
        <a:p>
          <a:endParaRPr lang="en-ZA" sz="2800"/>
        </a:p>
      </dgm:t>
    </dgm:pt>
    <dgm:pt modelId="{56399010-818E-4B84-8643-6CA77ED587CC}" type="sibTrans" cxnId="{343457D9-1BD2-4F70-9C38-357435D2ED77}">
      <dgm:prSet/>
      <dgm:spPr/>
      <dgm:t>
        <a:bodyPr/>
        <a:lstStyle/>
        <a:p>
          <a:endParaRPr lang="en-ZA" sz="2800"/>
        </a:p>
      </dgm:t>
    </dgm:pt>
    <dgm:pt modelId="{7956C1ED-6AC0-4DA5-94A1-E3A36BFEC2DA}">
      <dgm:prSet custT="1"/>
      <dgm:spPr/>
      <dgm:t>
        <a:bodyPr/>
        <a:lstStyle/>
        <a:p>
          <a:r>
            <a:rPr lang="en-ZA" sz="1000" dirty="0"/>
            <a:t>Leads to governments repressing enterprise culture and jobs</a:t>
          </a:r>
        </a:p>
      </dgm:t>
    </dgm:pt>
    <dgm:pt modelId="{EABBD144-EA96-462B-88B0-6AD15B534137}" type="parTrans" cxnId="{8850E809-16AD-4D8E-8742-37718ED5CF56}">
      <dgm:prSet/>
      <dgm:spPr/>
      <dgm:t>
        <a:bodyPr/>
        <a:lstStyle/>
        <a:p>
          <a:endParaRPr lang="en-ZA" sz="2800"/>
        </a:p>
      </dgm:t>
    </dgm:pt>
    <dgm:pt modelId="{AE6258D1-FDE8-4DB6-AF80-D76A7B5DAF0C}" type="sibTrans" cxnId="{8850E809-16AD-4D8E-8742-37718ED5CF56}">
      <dgm:prSet/>
      <dgm:spPr/>
      <dgm:t>
        <a:bodyPr/>
        <a:lstStyle/>
        <a:p>
          <a:endParaRPr lang="en-ZA" sz="2800"/>
        </a:p>
      </dgm:t>
    </dgm:pt>
    <dgm:pt modelId="{7F299B50-04E7-41BD-A870-A69A03B4F97A}">
      <dgm:prSet custT="1"/>
      <dgm:spPr>
        <a:solidFill>
          <a:srgbClr val="00B050"/>
        </a:solidFill>
      </dgm:spPr>
      <dgm:t>
        <a:bodyPr/>
        <a:lstStyle/>
        <a:p>
          <a:r>
            <a:rPr lang="en-ZA" sz="1600" dirty="0"/>
            <a:t>Formalise informal entrepreneurship (Most viable policy choice)</a:t>
          </a:r>
        </a:p>
      </dgm:t>
    </dgm:pt>
    <dgm:pt modelId="{1060D975-5EAF-4B3C-A6C8-9DCB972E3429}" type="parTrans" cxnId="{40032D64-7E51-42DB-9253-CDE6BB4C746F}">
      <dgm:prSet/>
      <dgm:spPr/>
      <dgm:t>
        <a:bodyPr/>
        <a:lstStyle/>
        <a:p>
          <a:endParaRPr lang="en-ZA" sz="2800"/>
        </a:p>
      </dgm:t>
    </dgm:pt>
    <dgm:pt modelId="{B16F97A0-0617-410D-B607-6B05F69DCC7C}" type="sibTrans" cxnId="{40032D64-7E51-42DB-9253-CDE6BB4C746F}">
      <dgm:prSet/>
      <dgm:spPr/>
      <dgm:t>
        <a:bodyPr/>
        <a:lstStyle/>
        <a:p>
          <a:endParaRPr lang="en-ZA" sz="2800"/>
        </a:p>
      </dgm:t>
    </dgm:pt>
    <dgm:pt modelId="{11864AAF-946E-4BBD-A521-CDFE626FBB7F}">
      <dgm:prSet custT="1"/>
      <dgm:spPr>
        <a:solidFill>
          <a:srgbClr val="00B050"/>
        </a:solidFill>
      </dgm:spPr>
      <dgm:t>
        <a:bodyPr/>
        <a:lstStyle/>
        <a:p>
          <a:r>
            <a:rPr lang="en-ZA" sz="1600" dirty="0"/>
            <a:t>But: The other unacceptable options can have their uses too:</a:t>
          </a:r>
        </a:p>
      </dgm:t>
    </dgm:pt>
    <dgm:pt modelId="{81FC0970-40D5-4363-9537-322093495EAD}" type="parTrans" cxnId="{33B4500E-059A-4769-834F-B52E8F69F5DE}">
      <dgm:prSet/>
      <dgm:spPr/>
      <dgm:t>
        <a:bodyPr/>
        <a:lstStyle/>
        <a:p>
          <a:endParaRPr lang="en-ZA" sz="2800"/>
        </a:p>
      </dgm:t>
    </dgm:pt>
    <dgm:pt modelId="{F0E19942-CA4B-4F16-B71E-AA64546AF598}" type="sibTrans" cxnId="{33B4500E-059A-4769-834F-B52E8F69F5DE}">
      <dgm:prSet/>
      <dgm:spPr/>
      <dgm:t>
        <a:bodyPr/>
        <a:lstStyle/>
        <a:p>
          <a:endParaRPr lang="en-ZA" sz="2800"/>
        </a:p>
      </dgm:t>
    </dgm:pt>
    <dgm:pt modelId="{D99C8655-7E55-44B7-8CFC-690FA604EAA6}">
      <dgm:prSet custT="1"/>
      <dgm:spPr/>
      <dgm:t>
        <a:bodyPr/>
        <a:lstStyle/>
        <a:p>
          <a:r>
            <a:rPr lang="en-ZA" sz="1000"/>
            <a:t>Doing nothing: Sometimes can be supportive to small-scale entrepreneurial endeavour for closer social relations</a:t>
          </a:r>
        </a:p>
      </dgm:t>
    </dgm:pt>
    <dgm:pt modelId="{BC53F7C6-1725-48FD-8E5A-3067A90EE7AC}" type="parTrans" cxnId="{4F3316F2-0584-4683-B2DE-744D71EB154B}">
      <dgm:prSet/>
      <dgm:spPr/>
      <dgm:t>
        <a:bodyPr/>
        <a:lstStyle/>
        <a:p>
          <a:endParaRPr lang="en-ZA" sz="2800"/>
        </a:p>
      </dgm:t>
    </dgm:pt>
    <dgm:pt modelId="{E2782C9C-C5C6-473F-820D-229938EFCCEC}" type="sibTrans" cxnId="{4F3316F2-0584-4683-B2DE-744D71EB154B}">
      <dgm:prSet/>
      <dgm:spPr/>
      <dgm:t>
        <a:bodyPr/>
        <a:lstStyle/>
        <a:p>
          <a:endParaRPr lang="en-ZA" sz="2800"/>
        </a:p>
      </dgm:t>
    </dgm:pt>
    <dgm:pt modelId="{05DF8D60-893B-421A-85AA-625D74E4F478}">
      <dgm:prSet custT="1"/>
      <dgm:spPr/>
      <dgm:t>
        <a:bodyPr/>
        <a:lstStyle/>
        <a:p>
          <a:r>
            <a:rPr lang="en-ZA" sz="1000"/>
            <a:t>De-regulate: Useful when seeking to simplify compliance especially for business start-ups</a:t>
          </a:r>
        </a:p>
      </dgm:t>
    </dgm:pt>
    <dgm:pt modelId="{BC9A1E5F-A565-418D-9AC4-4BF773ABB927}" type="parTrans" cxnId="{872CF4F6-8745-4A02-A0AF-C105C222424F}">
      <dgm:prSet/>
      <dgm:spPr/>
      <dgm:t>
        <a:bodyPr/>
        <a:lstStyle/>
        <a:p>
          <a:endParaRPr lang="en-ZA" sz="2800"/>
        </a:p>
      </dgm:t>
    </dgm:pt>
    <dgm:pt modelId="{F435768D-92C7-4B3D-9840-AEC591DE7BA5}" type="sibTrans" cxnId="{872CF4F6-8745-4A02-A0AF-C105C222424F}">
      <dgm:prSet/>
      <dgm:spPr/>
      <dgm:t>
        <a:bodyPr/>
        <a:lstStyle/>
        <a:p>
          <a:endParaRPr lang="en-ZA" sz="2800"/>
        </a:p>
      </dgm:t>
    </dgm:pt>
    <dgm:pt modelId="{6F1C5C52-38C9-491F-8A4F-D0AD8E878B5F}">
      <dgm:prSet custT="1"/>
      <dgm:spPr/>
      <dgm:t>
        <a:bodyPr/>
        <a:lstStyle/>
        <a:p>
          <a:r>
            <a:rPr lang="en-ZA" sz="1000"/>
            <a:t>Eradication: Useful for tackling those who fail to comply </a:t>
          </a:r>
        </a:p>
      </dgm:t>
    </dgm:pt>
    <dgm:pt modelId="{576146A6-E41F-43AC-8E7E-9ABDA7987AB7}" type="parTrans" cxnId="{F8EBF463-FDB0-4690-8C1F-6D5E35E96D06}">
      <dgm:prSet/>
      <dgm:spPr/>
      <dgm:t>
        <a:bodyPr/>
        <a:lstStyle/>
        <a:p>
          <a:endParaRPr lang="en-ZA" sz="2800"/>
        </a:p>
      </dgm:t>
    </dgm:pt>
    <dgm:pt modelId="{3508938E-7E7E-4218-A357-9B222AF05016}" type="sibTrans" cxnId="{F8EBF463-FDB0-4690-8C1F-6D5E35E96D06}">
      <dgm:prSet/>
      <dgm:spPr/>
      <dgm:t>
        <a:bodyPr/>
        <a:lstStyle/>
        <a:p>
          <a:endParaRPr lang="en-ZA" sz="2800"/>
        </a:p>
      </dgm:t>
    </dgm:pt>
    <dgm:pt modelId="{A6D519BF-9323-4DE9-8209-DE55EDD86925}">
      <dgm:prSet custT="1"/>
      <dgm:spPr/>
      <dgm:t>
        <a:bodyPr/>
        <a:lstStyle/>
        <a:p>
          <a:r>
            <a:rPr lang="en-ZA" sz="900" dirty="0"/>
            <a:t>Direct controls: Seek compliant behaviour by ensuring that benefits of operating in formal economy outweigh the cost of working in the informal economy.</a:t>
          </a:r>
        </a:p>
        <a:p>
          <a:r>
            <a:rPr lang="en-ZA" sz="900" b="1" dirty="0">
              <a:solidFill>
                <a:srgbClr val="FF0000"/>
              </a:solidFill>
            </a:rPr>
            <a:t>Stick</a:t>
          </a:r>
          <a:r>
            <a:rPr lang="en-ZA" sz="900" dirty="0"/>
            <a:t> - increase the cost of non-compliance</a:t>
          </a:r>
        </a:p>
        <a:p>
          <a:endParaRPr lang="en-ZA" sz="900" dirty="0"/>
        </a:p>
        <a:p>
          <a:r>
            <a:rPr lang="en-ZA" sz="900" b="1" dirty="0">
              <a:solidFill>
                <a:schemeClr val="accent6">
                  <a:lumMod val="50000"/>
                </a:schemeClr>
              </a:solidFill>
            </a:rPr>
            <a:t>Carrot </a:t>
          </a:r>
          <a:r>
            <a:rPr lang="en-ZA" sz="900" dirty="0"/>
            <a:t>– make the conduct of formal entrepreneurship more beneficial</a:t>
          </a:r>
        </a:p>
      </dgm:t>
    </dgm:pt>
    <dgm:pt modelId="{F5220663-3751-42F0-9077-09C142DBFEF3}" type="parTrans" cxnId="{7C595584-4D28-4ACA-BF25-A36B5E77A817}">
      <dgm:prSet/>
      <dgm:spPr/>
      <dgm:t>
        <a:bodyPr/>
        <a:lstStyle/>
        <a:p>
          <a:endParaRPr lang="en-ZA"/>
        </a:p>
      </dgm:t>
    </dgm:pt>
    <dgm:pt modelId="{A73DA3CF-B652-43EA-8578-ACF3312939C1}" type="sibTrans" cxnId="{7C595584-4D28-4ACA-BF25-A36B5E77A817}">
      <dgm:prSet/>
      <dgm:spPr/>
      <dgm:t>
        <a:bodyPr/>
        <a:lstStyle/>
        <a:p>
          <a:endParaRPr lang="en-ZA"/>
        </a:p>
      </dgm:t>
    </dgm:pt>
    <dgm:pt modelId="{03B95B65-5799-46FA-9C1B-0003B7CD0A18}">
      <dgm:prSet custT="1"/>
      <dgm:spPr/>
      <dgm:t>
        <a:bodyPr/>
        <a:lstStyle/>
        <a:p>
          <a:pPr algn="l"/>
          <a:r>
            <a:rPr lang="en-ZA" sz="1000" dirty="0"/>
            <a:t>Indirect controls: Seek behaviour change through a social contract between state and citizens based on high trust, high commitment culture</a:t>
          </a:r>
        </a:p>
      </dgm:t>
    </dgm:pt>
    <dgm:pt modelId="{8AF5A7CC-EDB1-4B55-9934-24C5BA558342}" type="parTrans" cxnId="{B597AC94-1ED1-4D33-BFD1-D90D392D0F5C}">
      <dgm:prSet/>
      <dgm:spPr/>
      <dgm:t>
        <a:bodyPr/>
        <a:lstStyle/>
        <a:p>
          <a:endParaRPr lang="en-ZA"/>
        </a:p>
      </dgm:t>
    </dgm:pt>
    <dgm:pt modelId="{30497DA7-62F8-42C5-BED9-C1A190D1003D}" type="sibTrans" cxnId="{B597AC94-1ED1-4D33-BFD1-D90D392D0F5C}">
      <dgm:prSet/>
      <dgm:spPr/>
      <dgm:t>
        <a:bodyPr/>
        <a:lstStyle/>
        <a:p>
          <a:endParaRPr lang="en-ZA"/>
        </a:p>
      </dgm:t>
    </dgm:pt>
    <dgm:pt modelId="{61910BDB-7A34-42A9-BBB4-859E183B9A24}">
      <dgm:prSet custT="1"/>
      <dgm:spPr/>
      <dgm:t>
        <a:bodyPr/>
        <a:lstStyle/>
        <a:p>
          <a:endParaRPr lang="en-ZA" sz="700"/>
        </a:p>
      </dgm:t>
    </dgm:pt>
    <dgm:pt modelId="{A5CAB652-0D6F-401F-B8A7-6ACA85AFF1FC}" type="parTrans" cxnId="{36725AF6-3328-4609-89F8-53B50943884E}">
      <dgm:prSet/>
      <dgm:spPr/>
      <dgm:t>
        <a:bodyPr/>
        <a:lstStyle/>
        <a:p>
          <a:endParaRPr lang="en-ZA"/>
        </a:p>
      </dgm:t>
    </dgm:pt>
    <dgm:pt modelId="{6ABDDFD9-C6A6-4FE6-97C1-4D68104045AB}" type="sibTrans" cxnId="{36725AF6-3328-4609-89F8-53B50943884E}">
      <dgm:prSet/>
      <dgm:spPr/>
      <dgm:t>
        <a:bodyPr/>
        <a:lstStyle/>
        <a:p>
          <a:endParaRPr lang="en-ZA"/>
        </a:p>
      </dgm:t>
    </dgm:pt>
    <dgm:pt modelId="{B9088539-8556-4817-8B21-D978F964F3CE}" type="pres">
      <dgm:prSet presAssocID="{A32ECF22-35E1-4CFE-9C5A-37FF7D3292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C1C615-236C-4C1B-AA74-95D42EDC636C}" type="pres">
      <dgm:prSet presAssocID="{F71A623B-48AD-46E9-BDE4-79B38BC390C5}" presName="root" presStyleCnt="0"/>
      <dgm:spPr/>
    </dgm:pt>
    <dgm:pt modelId="{216537AC-2ED6-4D62-A52D-524507612B21}" type="pres">
      <dgm:prSet presAssocID="{F71A623B-48AD-46E9-BDE4-79B38BC390C5}" presName="rootComposite" presStyleCnt="0"/>
      <dgm:spPr/>
    </dgm:pt>
    <dgm:pt modelId="{2530561B-2A57-4E86-85F6-060AAFF87760}" type="pres">
      <dgm:prSet presAssocID="{F71A623B-48AD-46E9-BDE4-79B38BC390C5}" presName="rootText" presStyleLbl="node1" presStyleIdx="0" presStyleCnt="5"/>
      <dgm:spPr/>
      <dgm:t>
        <a:bodyPr/>
        <a:lstStyle/>
        <a:p>
          <a:endParaRPr lang="en-US"/>
        </a:p>
      </dgm:t>
    </dgm:pt>
    <dgm:pt modelId="{3B6B5B1D-3D35-451D-AC40-4EA38F18C670}" type="pres">
      <dgm:prSet presAssocID="{F71A623B-48AD-46E9-BDE4-79B38BC390C5}" presName="rootConnector" presStyleLbl="node1" presStyleIdx="0" presStyleCnt="5"/>
      <dgm:spPr/>
      <dgm:t>
        <a:bodyPr/>
        <a:lstStyle/>
        <a:p>
          <a:endParaRPr lang="en-US"/>
        </a:p>
      </dgm:t>
    </dgm:pt>
    <dgm:pt modelId="{7098DB26-241D-4FCB-B4E1-AF03F0D96322}" type="pres">
      <dgm:prSet presAssocID="{F71A623B-48AD-46E9-BDE4-79B38BC390C5}" presName="childShape" presStyleCnt="0"/>
      <dgm:spPr/>
    </dgm:pt>
    <dgm:pt modelId="{5C00E422-EA0E-42B3-875C-37414537B856}" type="pres">
      <dgm:prSet presAssocID="{C1492B07-8A0D-430E-8650-D3D3F09F15B2}" presName="Name13" presStyleLbl="parChTrans1D2" presStyleIdx="0" presStyleCnt="8"/>
      <dgm:spPr/>
      <dgm:t>
        <a:bodyPr/>
        <a:lstStyle/>
        <a:p>
          <a:endParaRPr lang="en-US"/>
        </a:p>
      </dgm:t>
    </dgm:pt>
    <dgm:pt modelId="{AABC4F53-94FA-4FB7-99C2-945C827FA7FE}" type="pres">
      <dgm:prSet presAssocID="{C4EE43DC-D7B8-4E45-8BD4-93BAD5E07CD7}" presName="childText" presStyleLbl="bgAcc1" presStyleIdx="0" presStyleCnt="8" custScaleY="294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00E65-6778-4F56-B573-1357146ACB87}" type="pres">
      <dgm:prSet presAssocID="{B4374096-939C-4661-9572-F4AC34224B2B}" presName="root" presStyleCnt="0"/>
      <dgm:spPr/>
    </dgm:pt>
    <dgm:pt modelId="{2D4630CA-B381-44DA-A4E4-E9754FDF67A4}" type="pres">
      <dgm:prSet presAssocID="{B4374096-939C-4661-9572-F4AC34224B2B}" presName="rootComposite" presStyleCnt="0"/>
      <dgm:spPr/>
    </dgm:pt>
    <dgm:pt modelId="{9BD832FE-BD9B-43B4-A400-D6776392CCA3}" type="pres">
      <dgm:prSet presAssocID="{B4374096-939C-4661-9572-F4AC34224B2B}" presName="rootText" presStyleLbl="node1" presStyleIdx="1" presStyleCnt="5"/>
      <dgm:spPr/>
      <dgm:t>
        <a:bodyPr/>
        <a:lstStyle/>
        <a:p>
          <a:endParaRPr lang="en-US"/>
        </a:p>
      </dgm:t>
    </dgm:pt>
    <dgm:pt modelId="{AC4AF27E-D297-4CB8-882C-011433FA7701}" type="pres">
      <dgm:prSet presAssocID="{B4374096-939C-4661-9572-F4AC34224B2B}" presName="rootConnector" presStyleLbl="node1" presStyleIdx="1" presStyleCnt="5"/>
      <dgm:spPr/>
      <dgm:t>
        <a:bodyPr/>
        <a:lstStyle/>
        <a:p>
          <a:endParaRPr lang="en-US"/>
        </a:p>
      </dgm:t>
    </dgm:pt>
    <dgm:pt modelId="{57556006-8070-4A74-8BC7-6507B50B8A59}" type="pres">
      <dgm:prSet presAssocID="{B4374096-939C-4661-9572-F4AC34224B2B}" presName="childShape" presStyleCnt="0"/>
      <dgm:spPr/>
    </dgm:pt>
    <dgm:pt modelId="{A937A573-901C-44C7-AF8A-EFCFE5B67335}" type="pres">
      <dgm:prSet presAssocID="{9ECE7619-215B-4D90-91AD-9ADD6675615A}" presName="Name13" presStyleLbl="parChTrans1D2" presStyleIdx="1" presStyleCnt="8"/>
      <dgm:spPr/>
      <dgm:t>
        <a:bodyPr/>
        <a:lstStyle/>
        <a:p>
          <a:endParaRPr lang="en-US"/>
        </a:p>
      </dgm:t>
    </dgm:pt>
    <dgm:pt modelId="{57F01D6C-ABEA-4F41-AFC7-93B602762FF9}" type="pres">
      <dgm:prSet presAssocID="{5DA64642-4EDB-492A-939C-D91366671838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6003D-88B7-4047-A03D-74EB2409A98A}" type="pres">
      <dgm:prSet presAssocID="{BA30BAA0-4186-42A7-92C4-A839D9CC5098}" presName="root" presStyleCnt="0"/>
      <dgm:spPr/>
    </dgm:pt>
    <dgm:pt modelId="{26118256-BA8A-4DCD-B99F-148AFF36D0AC}" type="pres">
      <dgm:prSet presAssocID="{BA30BAA0-4186-42A7-92C4-A839D9CC5098}" presName="rootComposite" presStyleCnt="0"/>
      <dgm:spPr/>
    </dgm:pt>
    <dgm:pt modelId="{E3C9C379-C7AA-478C-A985-9A7272B5DF05}" type="pres">
      <dgm:prSet presAssocID="{BA30BAA0-4186-42A7-92C4-A839D9CC5098}" presName="rootText" presStyleLbl="node1" presStyleIdx="2" presStyleCnt="5"/>
      <dgm:spPr/>
      <dgm:t>
        <a:bodyPr/>
        <a:lstStyle/>
        <a:p>
          <a:endParaRPr lang="en-US"/>
        </a:p>
      </dgm:t>
    </dgm:pt>
    <dgm:pt modelId="{4AB26E2B-41C9-4CC9-9D15-A6578F7B02D4}" type="pres">
      <dgm:prSet presAssocID="{BA30BAA0-4186-42A7-92C4-A839D9CC5098}" presName="rootConnector" presStyleLbl="node1" presStyleIdx="2" presStyleCnt="5"/>
      <dgm:spPr/>
      <dgm:t>
        <a:bodyPr/>
        <a:lstStyle/>
        <a:p>
          <a:endParaRPr lang="en-US"/>
        </a:p>
      </dgm:t>
    </dgm:pt>
    <dgm:pt modelId="{8C70BBA8-3D55-40CB-8108-0BEC19421DB2}" type="pres">
      <dgm:prSet presAssocID="{BA30BAA0-4186-42A7-92C4-A839D9CC5098}" presName="childShape" presStyleCnt="0"/>
      <dgm:spPr/>
    </dgm:pt>
    <dgm:pt modelId="{599BFE62-90FD-4EA1-9DA4-30EC1E22E43D}" type="pres">
      <dgm:prSet presAssocID="{EABBD144-EA96-462B-88B0-6AD15B53413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D446DE4C-4395-4DF4-89D0-B9BD006F1C07}" type="pres">
      <dgm:prSet presAssocID="{7956C1ED-6AC0-4DA5-94A1-E3A36BFEC2DA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7B5B1-58F4-46F5-8950-85C661506046}" type="pres">
      <dgm:prSet presAssocID="{7F299B50-04E7-41BD-A870-A69A03B4F97A}" presName="root" presStyleCnt="0"/>
      <dgm:spPr/>
    </dgm:pt>
    <dgm:pt modelId="{736FF8BE-88BE-4020-A3E9-BC3FE77603EC}" type="pres">
      <dgm:prSet presAssocID="{7F299B50-04E7-41BD-A870-A69A03B4F97A}" presName="rootComposite" presStyleCnt="0"/>
      <dgm:spPr/>
    </dgm:pt>
    <dgm:pt modelId="{6CF498DE-0639-4203-A7E3-75FC97552B3D}" type="pres">
      <dgm:prSet presAssocID="{7F299B50-04E7-41BD-A870-A69A03B4F97A}" presName="rootText" presStyleLbl="node1" presStyleIdx="3" presStyleCnt="5"/>
      <dgm:spPr/>
      <dgm:t>
        <a:bodyPr/>
        <a:lstStyle/>
        <a:p>
          <a:endParaRPr lang="en-US"/>
        </a:p>
      </dgm:t>
    </dgm:pt>
    <dgm:pt modelId="{EF141251-ACF3-4761-85FB-D4B0C8983B39}" type="pres">
      <dgm:prSet presAssocID="{7F299B50-04E7-41BD-A870-A69A03B4F97A}" presName="rootConnector" presStyleLbl="node1" presStyleIdx="3" presStyleCnt="5"/>
      <dgm:spPr/>
      <dgm:t>
        <a:bodyPr/>
        <a:lstStyle/>
        <a:p>
          <a:endParaRPr lang="en-US"/>
        </a:p>
      </dgm:t>
    </dgm:pt>
    <dgm:pt modelId="{7744D3F2-AA1E-4AB4-8982-7BFB4CB3E62D}" type="pres">
      <dgm:prSet presAssocID="{7F299B50-04E7-41BD-A870-A69A03B4F97A}" presName="childShape" presStyleCnt="0"/>
      <dgm:spPr/>
    </dgm:pt>
    <dgm:pt modelId="{16C7ACDA-BC0B-42F1-8648-20477C806F14}" type="pres">
      <dgm:prSet presAssocID="{F5220663-3751-42F0-9077-09C142DBFEF3}" presName="Name13" presStyleLbl="parChTrans1D2" presStyleIdx="3" presStyleCnt="8"/>
      <dgm:spPr/>
      <dgm:t>
        <a:bodyPr/>
        <a:lstStyle/>
        <a:p>
          <a:endParaRPr lang="en-US"/>
        </a:p>
      </dgm:t>
    </dgm:pt>
    <dgm:pt modelId="{92B9FE6D-C010-4072-B15F-17FAE24DB5BE}" type="pres">
      <dgm:prSet presAssocID="{A6D519BF-9323-4DE9-8209-DE55EDD86925}" presName="childText" presStyleLbl="bgAcc1" presStyleIdx="3" presStyleCnt="8" custScaleY="223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F080C-A3EA-44A3-A62F-D9C7F5BE8756}" type="pres">
      <dgm:prSet presAssocID="{8AF5A7CC-EDB1-4B55-9934-24C5BA558342}" presName="Name13" presStyleLbl="parChTrans1D2" presStyleIdx="4" presStyleCnt="8"/>
      <dgm:spPr/>
      <dgm:t>
        <a:bodyPr/>
        <a:lstStyle/>
        <a:p>
          <a:endParaRPr lang="en-US"/>
        </a:p>
      </dgm:t>
    </dgm:pt>
    <dgm:pt modelId="{BCDDDBE5-3550-46CD-957B-2FEDD3F5EBEA}" type="pres">
      <dgm:prSet presAssocID="{03B95B65-5799-46FA-9C1B-0003B7CD0A18}" presName="childText" presStyleLbl="bgAcc1" presStyleIdx="4" presStyleCnt="8" custScaleY="12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3233F-DAE6-4F57-82C9-DDAB4C511262}" type="pres">
      <dgm:prSet presAssocID="{11864AAF-946E-4BBD-A521-CDFE626FBB7F}" presName="root" presStyleCnt="0"/>
      <dgm:spPr/>
    </dgm:pt>
    <dgm:pt modelId="{1CABA8FA-FBCB-47E4-87B8-10AEB6FA6A5A}" type="pres">
      <dgm:prSet presAssocID="{11864AAF-946E-4BBD-A521-CDFE626FBB7F}" presName="rootComposite" presStyleCnt="0"/>
      <dgm:spPr/>
    </dgm:pt>
    <dgm:pt modelId="{6143C04A-0E95-426E-A0ED-E491264A2308}" type="pres">
      <dgm:prSet presAssocID="{11864AAF-946E-4BBD-A521-CDFE626FBB7F}" presName="rootText" presStyleLbl="node1" presStyleIdx="4" presStyleCnt="5"/>
      <dgm:spPr/>
      <dgm:t>
        <a:bodyPr/>
        <a:lstStyle/>
        <a:p>
          <a:endParaRPr lang="en-US"/>
        </a:p>
      </dgm:t>
    </dgm:pt>
    <dgm:pt modelId="{2AEEE015-0FED-4E3D-B55A-8E38889E25CD}" type="pres">
      <dgm:prSet presAssocID="{11864AAF-946E-4BBD-A521-CDFE626FBB7F}" presName="rootConnector" presStyleLbl="node1" presStyleIdx="4" presStyleCnt="5"/>
      <dgm:spPr/>
      <dgm:t>
        <a:bodyPr/>
        <a:lstStyle/>
        <a:p>
          <a:endParaRPr lang="en-US"/>
        </a:p>
      </dgm:t>
    </dgm:pt>
    <dgm:pt modelId="{855B1E40-BE3C-428D-A83A-DB15EF5AAD28}" type="pres">
      <dgm:prSet presAssocID="{11864AAF-946E-4BBD-A521-CDFE626FBB7F}" presName="childShape" presStyleCnt="0"/>
      <dgm:spPr/>
    </dgm:pt>
    <dgm:pt modelId="{4424583F-841C-43E1-A3F6-60AE73D7A5BD}" type="pres">
      <dgm:prSet presAssocID="{BC53F7C6-1725-48FD-8E5A-3067A90EE7AC}" presName="Name13" presStyleLbl="parChTrans1D2" presStyleIdx="5" presStyleCnt="8"/>
      <dgm:spPr/>
      <dgm:t>
        <a:bodyPr/>
        <a:lstStyle/>
        <a:p>
          <a:endParaRPr lang="en-US"/>
        </a:p>
      </dgm:t>
    </dgm:pt>
    <dgm:pt modelId="{A3B96D74-95FB-41F1-B4C8-F28BB754F890}" type="pres">
      <dgm:prSet presAssocID="{D99C8655-7E55-44B7-8CFC-690FA604EAA6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44604-B0EF-4B84-852C-C7AB0A233800}" type="pres">
      <dgm:prSet presAssocID="{BC9A1E5F-A565-418D-9AC4-4BF773ABB927}" presName="Name13" presStyleLbl="parChTrans1D2" presStyleIdx="6" presStyleCnt="8"/>
      <dgm:spPr/>
      <dgm:t>
        <a:bodyPr/>
        <a:lstStyle/>
        <a:p>
          <a:endParaRPr lang="en-US"/>
        </a:p>
      </dgm:t>
    </dgm:pt>
    <dgm:pt modelId="{1D08EE9E-C71D-4DA2-9EAD-4C321059F635}" type="pres">
      <dgm:prSet presAssocID="{05DF8D60-893B-421A-85AA-625D74E4F478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2B5AA-2C33-430C-ABC2-83615F63AB4A}" type="pres">
      <dgm:prSet presAssocID="{576146A6-E41F-43AC-8E7E-9ABDA7987AB7}" presName="Name13" presStyleLbl="parChTrans1D2" presStyleIdx="7" presStyleCnt="8"/>
      <dgm:spPr/>
      <dgm:t>
        <a:bodyPr/>
        <a:lstStyle/>
        <a:p>
          <a:endParaRPr lang="en-US"/>
        </a:p>
      </dgm:t>
    </dgm:pt>
    <dgm:pt modelId="{5D9366C4-3EB4-4114-85F4-EAC9B47C59E7}" type="pres">
      <dgm:prSet presAssocID="{6F1C5C52-38C9-491F-8A4F-D0AD8E878B5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2CF4F6-8745-4A02-A0AF-C105C222424F}" srcId="{11864AAF-946E-4BBD-A521-CDFE626FBB7F}" destId="{05DF8D60-893B-421A-85AA-625D74E4F478}" srcOrd="1" destOrd="0" parTransId="{BC9A1E5F-A565-418D-9AC4-4BF773ABB927}" sibTransId="{F435768D-92C7-4B3D-9840-AEC591DE7BA5}"/>
    <dgm:cxn modelId="{533123C5-BEA4-408B-9AEA-C4D5E061A5DA}" type="presOf" srcId="{7F299B50-04E7-41BD-A870-A69A03B4F97A}" destId="{EF141251-ACF3-4761-85FB-D4B0C8983B39}" srcOrd="1" destOrd="0" presId="urn:microsoft.com/office/officeart/2005/8/layout/hierarchy3"/>
    <dgm:cxn modelId="{360FCCD4-B726-4EE1-97F6-FEDEAF281D2B}" srcId="{B4374096-939C-4661-9572-F4AC34224B2B}" destId="{5DA64642-4EDB-492A-939C-D91366671838}" srcOrd="0" destOrd="0" parTransId="{9ECE7619-215B-4D90-91AD-9ADD6675615A}" sibTransId="{979B1086-8DBF-4B87-A4FF-2ACD8CC749B1}"/>
    <dgm:cxn modelId="{B5D8C23E-A28E-414B-88F3-ABE0754DED29}" type="presOf" srcId="{B4374096-939C-4661-9572-F4AC34224B2B}" destId="{9BD832FE-BD9B-43B4-A400-D6776392CCA3}" srcOrd="0" destOrd="0" presId="urn:microsoft.com/office/officeart/2005/8/layout/hierarchy3"/>
    <dgm:cxn modelId="{B5EF6B39-4ABE-4C23-AFE2-AE5474773163}" type="presOf" srcId="{B4374096-939C-4661-9572-F4AC34224B2B}" destId="{AC4AF27E-D297-4CB8-882C-011433FA7701}" srcOrd="1" destOrd="0" presId="urn:microsoft.com/office/officeart/2005/8/layout/hierarchy3"/>
    <dgm:cxn modelId="{9849B2E1-377E-490C-89FF-D4B8C3DB6812}" type="presOf" srcId="{A417BDD2-435C-4B32-B6B3-195F9960DC70}" destId="{AABC4F53-94FA-4FB7-99C2-945C827FA7FE}" srcOrd="0" destOrd="4" presId="urn:microsoft.com/office/officeart/2005/8/layout/hierarchy3"/>
    <dgm:cxn modelId="{46E9E96E-B3C6-43B0-A20C-D633A38D7074}" type="presOf" srcId="{A6D519BF-9323-4DE9-8209-DE55EDD86925}" destId="{92B9FE6D-C010-4072-B15F-17FAE24DB5BE}" srcOrd="0" destOrd="0" presId="urn:microsoft.com/office/officeart/2005/8/layout/hierarchy3"/>
    <dgm:cxn modelId="{B7BC94DD-99CA-4B5C-B8A9-096973673E75}" type="presOf" srcId="{11864AAF-946E-4BBD-A521-CDFE626FBB7F}" destId="{6143C04A-0E95-426E-A0ED-E491264A2308}" srcOrd="0" destOrd="0" presId="urn:microsoft.com/office/officeart/2005/8/layout/hierarchy3"/>
    <dgm:cxn modelId="{8404B379-7CEC-405C-BCCF-FA1C8EE2ED6C}" srcId="{C4EE43DC-D7B8-4E45-8BD4-93BAD5E07CD7}" destId="{E8DD6DED-6E6C-415A-95B4-6D367E119C6A}" srcOrd="0" destOrd="0" parTransId="{F66B9485-52EE-4A38-A0B4-16B53FBC51F0}" sibTransId="{54A40756-1620-4516-BAD6-24708DDD3320}"/>
    <dgm:cxn modelId="{4F3316F2-0584-4683-B2DE-744D71EB154B}" srcId="{11864AAF-946E-4BBD-A521-CDFE626FBB7F}" destId="{D99C8655-7E55-44B7-8CFC-690FA604EAA6}" srcOrd="0" destOrd="0" parTransId="{BC53F7C6-1725-48FD-8E5A-3067A90EE7AC}" sibTransId="{E2782C9C-C5C6-473F-820D-229938EFCCEC}"/>
    <dgm:cxn modelId="{E3414AE3-273B-4EBC-8DD7-D4EFC0A1230F}" srcId="{A32ECF22-35E1-4CFE-9C5A-37FF7D32929C}" destId="{B4374096-939C-4661-9572-F4AC34224B2B}" srcOrd="1" destOrd="0" parTransId="{0CEA50EC-5132-4E96-86FC-C851DD52798F}" sibTransId="{541DA8FF-C87F-4CF5-AA19-E4487455C719}"/>
    <dgm:cxn modelId="{C14A747C-1BE9-4C4C-8D57-96890353FC0F}" type="presOf" srcId="{BC53F7C6-1725-48FD-8E5A-3067A90EE7AC}" destId="{4424583F-841C-43E1-A3F6-60AE73D7A5BD}" srcOrd="0" destOrd="0" presId="urn:microsoft.com/office/officeart/2005/8/layout/hierarchy3"/>
    <dgm:cxn modelId="{49371AD6-2152-4970-BD1C-052F574447A4}" type="presOf" srcId="{F71A623B-48AD-46E9-BDE4-79B38BC390C5}" destId="{2530561B-2A57-4E86-85F6-060AAFF87760}" srcOrd="0" destOrd="0" presId="urn:microsoft.com/office/officeart/2005/8/layout/hierarchy3"/>
    <dgm:cxn modelId="{C7CB8702-A81F-46AF-BE51-03462B39A78E}" type="presOf" srcId="{7956C1ED-6AC0-4DA5-94A1-E3A36BFEC2DA}" destId="{D446DE4C-4395-4DF4-89D0-B9BD006F1C07}" srcOrd="0" destOrd="0" presId="urn:microsoft.com/office/officeart/2005/8/layout/hierarchy3"/>
    <dgm:cxn modelId="{2B8D38F2-A18C-4A2B-A920-6DCA34B4FC40}" type="presOf" srcId="{8AF5A7CC-EDB1-4B55-9934-24C5BA558342}" destId="{82AF080C-A3EA-44A3-A62F-D9C7F5BE8756}" srcOrd="0" destOrd="0" presId="urn:microsoft.com/office/officeart/2005/8/layout/hierarchy3"/>
    <dgm:cxn modelId="{92E31CE3-78C5-4CBD-9C6F-989EDD49F0EE}" type="presOf" srcId="{05DF8D60-893B-421A-85AA-625D74E4F478}" destId="{1D08EE9E-C71D-4DA2-9EAD-4C321059F635}" srcOrd="0" destOrd="0" presId="urn:microsoft.com/office/officeart/2005/8/layout/hierarchy3"/>
    <dgm:cxn modelId="{F5AB6B89-7C85-42C9-884B-1AF28B307B72}" type="presOf" srcId="{576146A6-E41F-43AC-8E7E-9ABDA7987AB7}" destId="{6272B5AA-2C33-430C-ABC2-83615F63AB4A}" srcOrd="0" destOrd="0" presId="urn:microsoft.com/office/officeart/2005/8/layout/hierarchy3"/>
    <dgm:cxn modelId="{9A848604-FAC0-4424-B1E5-CE29AAAD6F8F}" type="presOf" srcId="{03B95B65-5799-46FA-9C1B-0003B7CD0A18}" destId="{BCDDDBE5-3550-46CD-957B-2FEDD3F5EBEA}" srcOrd="0" destOrd="0" presId="urn:microsoft.com/office/officeart/2005/8/layout/hierarchy3"/>
    <dgm:cxn modelId="{B597AC94-1ED1-4D33-BFD1-D90D392D0F5C}" srcId="{7F299B50-04E7-41BD-A870-A69A03B4F97A}" destId="{03B95B65-5799-46FA-9C1B-0003B7CD0A18}" srcOrd="1" destOrd="0" parTransId="{8AF5A7CC-EDB1-4B55-9934-24C5BA558342}" sibTransId="{30497DA7-62F8-42C5-BED9-C1A190D1003D}"/>
    <dgm:cxn modelId="{8850E809-16AD-4D8E-8742-37718ED5CF56}" srcId="{BA30BAA0-4186-42A7-92C4-A839D9CC5098}" destId="{7956C1ED-6AC0-4DA5-94A1-E3A36BFEC2DA}" srcOrd="0" destOrd="0" parTransId="{EABBD144-EA96-462B-88B0-6AD15B534137}" sibTransId="{AE6258D1-FDE8-4DB6-AF80-D76A7B5DAF0C}"/>
    <dgm:cxn modelId="{E6FEC368-E408-4EB0-AFA4-549E563D6DFB}" type="presOf" srcId="{5DA64642-4EDB-492A-939C-D91366671838}" destId="{57F01D6C-ABEA-4F41-AFC7-93B602762FF9}" srcOrd="0" destOrd="0" presId="urn:microsoft.com/office/officeart/2005/8/layout/hierarchy3"/>
    <dgm:cxn modelId="{F3715E3E-6877-4608-8F38-15128B9B83DD}" type="presOf" srcId="{BA30BAA0-4186-42A7-92C4-A839D9CC5098}" destId="{E3C9C379-C7AA-478C-A985-9A7272B5DF05}" srcOrd="0" destOrd="0" presId="urn:microsoft.com/office/officeart/2005/8/layout/hierarchy3"/>
    <dgm:cxn modelId="{494C03D4-A133-4459-AFFB-2BC4710059FF}" type="presOf" srcId="{E8DD6DED-6E6C-415A-95B4-6D367E119C6A}" destId="{AABC4F53-94FA-4FB7-99C2-945C827FA7FE}" srcOrd="0" destOrd="1" presId="urn:microsoft.com/office/officeart/2005/8/layout/hierarchy3"/>
    <dgm:cxn modelId="{EB60FF56-04E2-48EB-9944-FBCECE8CBAEF}" type="presOf" srcId="{BC9A1E5F-A565-418D-9AC4-4BF773ABB927}" destId="{08844604-B0EF-4B84-852C-C7AB0A233800}" srcOrd="0" destOrd="0" presId="urn:microsoft.com/office/officeart/2005/8/layout/hierarchy3"/>
    <dgm:cxn modelId="{A2BD8734-68C1-44B9-A900-AEE905A1A975}" type="presOf" srcId="{B248A65F-EBDD-4592-9C7A-176E5AE1CAC4}" destId="{AABC4F53-94FA-4FB7-99C2-945C827FA7FE}" srcOrd="0" destOrd="3" presId="urn:microsoft.com/office/officeart/2005/8/layout/hierarchy3"/>
    <dgm:cxn modelId="{779D4191-424C-4441-A229-D73C06D6BB8A}" type="presOf" srcId="{9ECE7619-215B-4D90-91AD-9ADD6675615A}" destId="{A937A573-901C-44C7-AF8A-EFCFE5B67335}" srcOrd="0" destOrd="0" presId="urn:microsoft.com/office/officeart/2005/8/layout/hierarchy3"/>
    <dgm:cxn modelId="{46B439F9-9961-4E0E-B3E1-D3AC1FF14CBD}" srcId="{F71A623B-48AD-46E9-BDE4-79B38BC390C5}" destId="{C4EE43DC-D7B8-4E45-8BD4-93BAD5E07CD7}" srcOrd="0" destOrd="0" parTransId="{C1492B07-8A0D-430E-8650-D3D3F09F15B2}" sibTransId="{220F8D2E-12A5-4A4E-9B07-F9838B3483F8}"/>
    <dgm:cxn modelId="{FA23EEF6-D007-4445-BF07-721972AD18EF}" type="presOf" srcId="{EABBD144-EA96-462B-88B0-6AD15B534137}" destId="{599BFE62-90FD-4EA1-9DA4-30EC1E22E43D}" srcOrd="0" destOrd="0" presId="urn:microsoft.com/office/officeart/2005/8/layout/hierarchy3"/>
    <dgm:cxn modelId="{798A0004-B36E-4AD8-B114-B368A0838F58}" srcId="{C4EE43DC-D7B8-4E45-8BD4-93BAD5E07CD7}" destId="{A417BDD2-435C-4B32-B6B3-195F9960DC70}" srcOrd="3" destOrd="0" parTransId="{3CCF467F-8911-4A44-87E8-B05598D10628}" sibTransId="{B67E6C16-C85D-4DDA-A5AF-68C250AE672B}"/>
    <dgm:cxn modelId="{1867ADD2-1961-465C-A978-50D28CF4B11D}" srcId="{A32ECF22-35E1-4CFE-9C5A-37FF7D32929C}" destId="{F71A623B-48AD-46E9-BDE4-79B38BC390C5}" srcOrd="0" destOrd="0" parTransId="{B67552C7-BA9B-46E9-B686-6F768AAE783B}" sibTransId="{5D326E95-0979-4AB8-9A06-3079A7F54495}"/>
    <dgm:cxn modelId="{36725AF6-3328-4609-89F8-53B50943884E}" srcId="{A6D519BF-9323-4DE9-8209-DE55EDD86925}" destId="{61910BDB-7A34-42A9-BBB4-859E183B9A24}" srcOrd="0" destOrd="0" parTransId="{A5CAB652-0D6F-401F-B8A7-6ACA85AFF1FC}" sibTransId="{6ABDDFD9-C6A6-4FE6-97C1-4D68104045AB}"/>
    <dgm:cxn modelId="{F4171EBF-A7AC-4E51-B745-BC6A10CCC12A}" type="presOf" srcId="{C1492B07-8A0D-430E-8650-D3D3F09F15B2}" destId="{5C00E422-EA0E-42B3-875C-37414537B856}" srcOrd="0" destOrd="0" presId="urn:microsoft.com/office/officeart/2005/8/layout/hierarchy3"/>
    <dgm:cxn modelId="{10083B27-C800-448F-9739-78CD4B5027B8}" type="presOf" srcId="{F71A623B-48AD-46E9-BDE4-79B38BC390C5}" destId="{3B6B5B1D-3D35-451D-AC40-4EA38F18C670}" srcOrd="1" destOrd="0" presId="urn:microsoft.com/office/officeart/2005/8/layout/hierarchy3"/>
    <dgm:cxn modelId="{A518B2B0-7CE0-471B-AE0C-55C20E88AA5F}" srcId="{C4EE43DC-D7B8-4E45-8BD4-93BAD5E07CD7}" destId="{1FF66191-7EE8-4C8E-A146-33DF83A998F4}" srcOrd="1" destOrd="0" parTransId="{25E22F9B-9F5B-46F5-ABA0-C289FB22140A}" sibTransId="{F497A70E-8F20-4CB6-820D-EF317D17439D}"/>
    <dgm:cxn modelId="{B85D96B7-8192-4355-B2CA-1C29023A14CF}" type="presOf" srcId="{A32ECF22-35E1-4CFE-9C5A-37FF7D32929C}" destId="{B9088539-8556-4817-8B21-D978F964F3CE}" srcOrd="0" destOrd="0" presId="urn:microsoft.com/office/officeart/2005/8/layout/hierarchy3"/>
    <dgm:cxn modelId="{40032D64-7E51-42DB-9253-CDE6BB4C746F}" srcId="{A32ECF22-35E1-4CFE-9C5A-37FF7D32929C}" destId="{7F299B50-04E7-41BD-A870-A69A03B4F97A}" srcOrd="3" destOrd="0" parTransId="{1060D975-5EAF-4B3C-A6C8-9DCB972E3429}" sibTransId="{B16F97A0-0617-410D-B607-6B05F69DCC7C}"/>
    <dgm:cxn modelId="{C6E0F100-4D4D-4022-B5F2-01237357F0C5}" type="presOf" srcId="{6F1C5C52-38C9-491F-8A4F-D0AD8E878B5F}" destId="{5D9366C4-3EB4-4114-85F4-EAC9B47C59E7}" srcOrd="0" destOrd="0" presId="urn:microsoft.com/office/officeart/2005/8/layout/hierarchy3"/>
    <dgm:cxn modelId="{38B2F3E7-FD63-4DBE-B90D-BB5CEFF9730C}" type="presOf" srcId="{BA30BAA0-4186-42A7-92C4-A839D9CC5098}" destId="{4AB26E2B-41C9-4CC9-9D15-A6578F7B02D4}" srcOrd="1" destOrd="0" presId="urn:microsoft.com/office/officeart/2005/8/layout/hierarchy3"/>
    <dgm:cxn modelId="{DD5D5FB0-750C-401E-B1AA-EA1945B2464C}" type="presOf" srcId="{C4EE43DC-D7B8-4E45-8BD4-93BAD5E07CD7}" destId="{AABC4F53-94FA-4FB7-99C2-945C827FA7FE}" srcOrd="0" destOrd="0" presId="urn:microsoft.com/office/officeart/2005/8/layout/hierarchy3"/>
    <dgm:cxn modelId="{809DDBF3-57E3-479E-84D6-8E72F81B15A2}" srcId="{C4EE43DC-D7B8-4E45-8BD4-93BAD5E07CD7}" destId="{B248A65F-EBDD-4592-9C7A-176E5AE1CAC4}" srcOrd="2" destOrd="0" parTransId="{4E25BA26-EEF5-4265-845A-12E61C128586}" sibTransId="{D4B6D718-C819-4115-8C90-F28F8FEEE178}"/>
    <dgm:cxn modelId="{8AE32B70-AF2F-4847-8BAE-39DB83F49C93}" type="presOf" srcId="{7F299B50-04E7-41BD-A870-A69A03B4F97A}" destId="{6CF498DE-0639-4203-A7E3-75FC97552B3D}" srcOrd="0" destOrd="0" presId="urn:microsoft.com/office/officeart/2005/8/layout/hierarchy3"/>
    <dgm:cxn modelId="{33B4500E-059A-4769-834F-B52E8F69F5DE}" srcId="{A32ECF22-35E1-4CFE-9C5A-37FF7D32929C}" destId="{11864AAF-946E-4BBD-A521-CDFE626FBB7F}" srcOrd="4" destOrd="0" parTransId="{81FC0970-40D5-4363-9537-322093495EAD}" sibTransId="{F0E19942-CA4B-4F16-B71E-AA64546AF598}"/>
    <dgm:cxn modelId="{4D228CBC-AA0C-447E-8E59-07757499FAB1}" type="presOf" srcId="{11864AAF-946E-4BBD-A521-CDFE626FBB7F}" destId="{2AEEE015-0FED-4E3D-B55A-8E38889E25CD}" srcOrd="1" destOrd="0" presId="urn:microsoft.com/office/officeart/2005/8/layout/hierarchy3"/>
    <dgm:cxn modelId="{EBE5A5C7-0601-481E-B1C4-BEBDCB2946A2}" type="presOf" srcId="{1FF66191-7EE8-4C8E-A146-33DF83A998F4}" destId="{AABC4F53-94FA-4FB7-99C2-945C827FA7FE}" srcOrd="0" destOrd="2" presId="urn:microsoft.com/office/officeart/2005/8/layout/hierarchy3"/>
    <dgm:cxn modelId="{7C595584-4D28-4ACA-BF25-A36B5E77A817}" srcId="{7F299B50-04E7-41BD-A870-A69A03B4F97A}" destId="{A6D519BF-9323-4DE9-8209-DE55EDD86925}" srcOrd="0" destOrd="0" parTransId="{F5220663-3751-42F0-9077-09C142DBFEF3}" sibTransId="{A73DA3CF-B652-43EA-8578-ACF3312939C1}"/>
    <dgm:cxn modelId="{4629C683-17D8-4E64-A6B9-A0443C8028F2}" type="presOf" srcId="{F5220663-3751-42F0-9077-09C142DBFEF3}" destId="{16C7ACDA-BC0B-42F1-8648-20477C806F14}" srcOrd="0" destOrd="0" presId="urn:microsoft.com/office/officeart/2005/8/layout/hierarchy3"/>
    <dgm:cxn modelId="{343457D9-1BD2-4F70-9C38-357435D2ED77}" srcId="{A32ECF22-35E1-4CFE-9C5A-37FF7D32929C}" destId="{BA30BAA0-4186-42A7-92C4-A839D9CC5098}" srcOrd="2" destOrd="0" parTransId="{72E04F0A-856D-4BA8-A0BE-AC5126164E22}" sibTransId="{56399010-818E-4B84-8643-6CA77ED587CC}"/>
    <dgm:cxn modelId="{F8EBF463-FDB0-4690-8C1F-6D5E35E96D06}" srcId="{11864AAF-946E-4BBD-A521-CDFE626FBB7F}" destId="{6F1C5C52-38C9-491F-8A4F-D0AD8E878B5F}" srcOrd="2" destOrd="0" parTransId="{576146A6-E41F-43AC-8E7E-9ABDA7987AB7}" sibTransId="{3508938E-7E7E-4218-A357-9B222AF05016}"/>
    <dgm:cxn modelId="{C1002906-A0BD-43BF-84E0-7C93C69D8A84}" type="presOf" srcId="{61910BDB-7A34-42A9-BBB4-859E183B9A24}" destId="{92B9FE6D-C010-4072-B15F-17FAE24DB5BE}" srcOrd="0" destOrd="1" presId="urn:microsoft.com/office/officeart/2005/8/layout/hierarchy3"/>
    <dgm:cxn modelId="{AAAFCA7B-F39A-43F7-84C5-563643E87DC3}" type="presOf" srcId="{D99C8655-7E55-44B7-8CFC-690FA604EAA6}" destId="{A3B96D74-95FB-41F1-B4C8-F28BB754F890}" srcOrd="0" destOrd="0" presId="urn:microsoft.com/office/officeart/2005/8/layout/hierarchy3"/>
    <dgm:cxn modelId="{D8B7E768-60B8-4A12-BCE7-00B4B8181440}" type="presParOf" srcId="{B9088539-8556-4817-8B21-D978F964F3CE}" destId="{8DC1C615-236C-4C1B-AA74-95D42EDC636C}" srcOrd="0" destOrd="0" presId="urn:microsoft.com/office/officeart/2005/8/layout/hierarchy3"/>
    <dgm:cxn modelId="{11B114CE-2AF2-4814-BEBF-5D31422FD9CE}" type="presParOf" srcId="{8DC1C615-236C-4C1B-AA74-95D42EDC636C}" destId="{216537AC-2ED6-4D62-A52D-524507612B21}" srcOrd="0" destOrd="0" presId="urn:microsoft.com/office/officeart/2005/8/layout/hierarchy3"/>
    <dgm:cxn modelId="{EEE7BC5E-267E-402F-94BA-DCB361BC18F5}" type="presParOf" srcId="{216537AC-2ED6-4D62-A52D-524507612B21}" destId="{2530561B-2A57-4E86-85F6-060AAFF87760}" srcOrd="0" destOrd="0" presId="urn:microsoft.com/office/officeart/2005/8/layout/hierarchy3"/>
    <dgm:cxn modelId="{1C8538C3-45A6-40E6-A57B-037B5C3FCDEB}" type="presParOf" srcId="{216537AC-2ED6-4D62-A52D-524507612B21}" destId="{3B6B5B1D-3D35-451D-AC40-4EA38F18C670}" srcOrd="1" destOrd="0" presId="urn:microsoft.com/office/officeart/2005/8/layout/hierarchy3"/>
    <dgm:cxn modelId="{2D86CFA2-C9B1-4992-A493-21A690CEBB9A}" type="presParOf" srcId="{8DC1C615-236C-4C1B-AA74-95D42EDC636C}" destId="{7098DB26-241D-4FCB-B4E1-AF03F0D96322}" srcOrd="1" destOrd="0" presId="urn:microsoft.com/office/officeart/2005/8/layout/hierarchy3"/>
    <dgm:cxn modelId="{92AD3DA2-FD7A-4C24-B8B6-E522CA57D6FA}" type="presParOf" srcId="{7098DB26-241D-4FCB-B4E1-AF03F0D96322}" destId="{5C00E422-EA0E-42B3-875C-37414537B856}" srcOrd="0" destOrd="0" presId="urn:microsoft.com/office/officeart/2005/8/layout/hierarchy3"/>
    <dgm:cxn modelId="{0E795123-CF55-48B9-A583-607E3AF03B80}" type="presParOf" srcId="{7098DB26-241D-4FCB-B4E1-AF03F0D96322}" destId="{AABC4F53-94FA-4FB7-99C2-945C827FA7FE}" srcOrd="1" destOrd="0" presId="urn:microsoft.com/office/officeart/2005/8/layout/hierarchy3"/>
    <dgm:cxn modelId="{48E083C5-A9E0-4A4B-9CE4-AE552105FB32}" type="presParOf" srcId="{B9088539-8556-4817-8B21-D978F964F3CE}" destId="{0E000E65-6778-4F56-B573-1357146ACB87}" srcOrd="1" destOrd="0" presId="urn:microsoft.com/office/officeart/2005/8/layout/hierarchy3"/>
    <dgm:cxn modelId="{3C92A9DA-187D-4F10-9D4A-3EF9DDC3F515}" type="presParOf" srcId="{0E000E65-6778-4F56-B573-1357146ACB87}" destId="{2D4630CA-B381-44DA-A4E4-E9754FDF67A4}" srcOrd="0" destOrd="0" presId="urn:microsoft.com/office/officeart/2005/8/layout/hierarchy3"/>
    <dgm:cxn modelId="{95F0048D-CE11-4F8B-AAA1-D7B05BEE5DD6}" type="presParOf" srcId="{2D4630CA-B381-44DA-A4E4-E9754FDF67A4}" destId="{9BD832FE-BD9B-43B4-A400-D6776392CCA3}" srcOrd="0" destOrd="0" presId="urn:microsoft.com/office/officeart/2005/8/layout/hierarchy3"/>
    <dgm:cxn modelId="{01C1D22F-0885-49B5-B622-124A4D798652}" type="presParOf" srcId="{2D4630CA-B381-44DA-A4E4-E9754FDF67A4}" destId="{AC4AF27E-D297-4CB8-882C-011433FA7701}" srcOrd="1" destOrd="0" presId="urn:microsoft.com/office/officeart/2005/8/layout/hierarchy3"/>
    <dgm:cxn modelId="{579E934A-6590-45FD-BB43-8E755F38C6C2}" type="presParOf" srcId="{0E000E65-6778-4F56-B573-1357146ACB87}" destId="{57556006-8070-4A74-8BC7-6507B50B8A59}" srcOrd="1" destOrd="0" presId="urn:microsoft.com/office/officeart/2005/8/layout/hierarchy3"/>
    <dgm:cxn modelId="{B70063B0-A76C-46E9-A514-53C5EB395D4E}" type="presParOf" srcId="{57556006-8070-4A74-8BC7-6507B50B8A59}" destId="{A937A573-901C-44C7-AF8A-EFCFE5B67335}" srcOrd="0" destOrd="0" presId="urn:microsoft.com/office/officeart/2005/8/layout/hierarchy3"/>
    <dgm:cxn modelId="{F276FEF0-10DF-41DE-9F2E-F955AB351379}" type="presParOf" srcId="{57556006-8070-4A74-8BC7-6507B50B8A59}" destId="{57F01D6C-ABEA-4F41-AFC7-93B602762FF9}" srcOrd="1" destOrd="0" presId="urn:microsoft.com/office/officeart/2005/8/layout/hierarchy3"/>
    <dgm:cxn modelId="{9FFDBF2C-711A-4763-AA67-8167F4565DFE}" type="presParOf" srcId="{B9088539-8556-4817-8B21-D978F964F3CE}" destId="{EFE6003D-88B7-4047-A03D-74EB2409A98A}" srcOrd="2" destOrd="0" presId="urn:microsoft.com/office/officeart/2005/8/layout/hierarchy3"/>
    <dgm:cxn modelId="{17A8B976-743B-4EF4-BA0A-41FC1ADD5BE7}" type="presParOf" srcId="{EFE6003D-88B7-4047-A03D-74EB2409A98A}" destId="{26118256-BA8A-4DCD-B99F-148AFF36D0AC}" srcOrd="0" destOrd="0" presId="urn:microsoft.com/office/officeart/2005/8/layout/hierarchy3"/>
    <dgm:cxn modelId="{BFAC6F9D-3D53-4ED3-839C-43BFCC6CC997}" type="presParOf" srcId="{26118256-BA8A-4DCD-B99F-148AFF36D0AC}" destId="{E3C9C379-C7AA-478C-A985-9A7272B5DF05}" srcOrd="0" destOrd="0" presId="urn:microsoft.com/office/officeart/2005/8/layout/hierarchy3"/>
    <dgm:cxn modelId="{EAD448F1-5FB3-44FE-922F-92034AD157C7}" type="presParOf" srcId="{26118256-BA8A-4DCD-B99F-148AFF36D0AC}" destId="{4AB26E2B-41C9-4CC9-9D15-A6578F7B02D4}" srcOrd="1" destOrd="0" presId="urn:microsoft.com/office/officeart/2005/8/layout/hierarchy3"/>
    <dgm:cxn modelId="{C4E8DB34-82AA-4BED-8085-CC87BD47A627}" type="presParOf" srcId="{EFE6003D-88B7-4047-A03D-74EB2409A98A}" destId="{8C70BBA8-3D55-40CB-8108-0BEC19421DB2}" srcOrd="1" destOrd="0" presId="urn:microsoft.com/office/officeart/2005/8/layout/hierarchy3"/>
    <dgm:cxn modelId="{CCF6025A-DEE0-4B56-9A9A-4D9FAFF36462}" type="presParOf" srcId="{8C70BBA8-3D55-40CB-8108-0BEC19421DB2}" destId="{599BFE62-90FD-4EA1-9DA4-30EC1E22E43D}" srcOrd="0" destOrd="0" presId="urn:microsoft.com/office/officeart/2005/8/layout/hierarchy3"/>
    <dgm:cxn modelId="{5DE994E5-DC30-4E5B-BADA-7F03D00A1B9A}" type="presParOf" srcId="{8C70BBA8-3D55-40CB-8108-0BEC19421DB2}" destId="{D446DE4C-4395-4DF4-89D0-B9BD006F1C07}" srcOrd="1" destOrd="0" presId="urn:microsoft.com/office/officeart/2005/8/layout/hierarchy3"/>
    <dgm:cxn modelId="{3AF6FA6C-88F5-42ED-86DD-518F934DEC16}" type="presParOf" srcId="{B9088539-8556-4817-8B21-D978F964F3CE}" destId="{F3B7B5B1-58F4-46F5-8950-85C661506046}" srcOrd="3" destOrd="0" presId="urn:microsoft.com/office/officeart/2005/8/layout/hierarchy3"/>
    <dgm:cxn modelId="{80B48F2C-CF2D-443E-AAF0-5D09E0D51533}" type="presParOf" srcId="{F3B7B5B1-58F4-46F5-8950-85C661506046}" destId="{736FF8BE-88BE-4020-A3E9-BC3FE77603EC}" srcOrd="0" destOrd="0" presId="urn:microsoft.com/office/officeart/2005/8/layout/hierarchy3"/>
    <dgm:cxn modelId="{14AFC1B5-B10A-4624-88DE-65D7B88DF99E}" type="presParOf" srcId="{736FF8BE-88BE-4020-A3E9-BC3FE77603EC}" destId="{6CF498DE-0639-4203-A7E3-75FC97552B3D}" srcOrd="0" destOrd="0" presId="urn:microsoft.com/office/officeart/2005/8/layout/hierarchy3"/>
    <dgm:cxn modelId="{65BF8256-DD3B-458A-99CB-9AC6DEFD8653}" type="presParOf" srcId="{736FF8BE-88BE-4020-A3E9-BC3FE77603EC}" destId="{EF141251-ACF3-4761-85FB-D4B0C8983B39}" srcOrd="1" destOrd="0" presId="urn:microsoft.com/office/officeart/2005/8/layout/hierarchy3"/>
    <dgm:cxn modelId="{E308DC8D-7531-44D8-9512-42111D1C452F}" type="presParOf" srcId="{F3B7B5B1-58F4-46F5-8950-85C661506046}" destId="{7744D3F2-AA1E-4AB4-8982-7BFB4CB3E62D}" srcOrd="1" destOrd="0" presId="urn:microsoft.com/office/officeart/2005/8/layout/hierarchy3"/>
    <dgm:cxn modelId="{B8882115-B86D-4551-9AC1-6B8B42F426EA}" type="presParOf" srcId="{7744D3F2-AA1E-4AB4-8982-7BFB4CB3E62D}" destId="{16C7ACDA-BC0B-42F1-8648-20477C806F14}" srcOrd="0" destOrd="0" presId="urn:microsoft.com/office/officeart/2005/8/layout/hierarchy3"/>
    <dgm:cxn modelId="{A39F53D7-8327-4FF5-85EA-AF6F3FF6E569}" type="presParOf" srcId="{7744D3F2-AA1E-4AB4-8982-7BFB4CB3E62D}" destId="{92B9FE6D-C010-4072-B15F-17FAE24DB5BE}" srcOrd="1" destOrd="0" presId="urn:microsoft.com/office/officeart/2005/8/layout/hierarchy3"/>
    <dgm:cxn modelId="{90175492-20F3-4C75-BC68-2B3D0DF26A92}" type="presParOf" srcId="{7744D3F2-AA1E-4AB4-8982-7BFB4CB3E62D}" destId="{82AF080C-A3EA-44A3-A62F-D9C7F5BE8756}" srcOrd="2" destOrd="0" presId="urn:microsoft.com/office/officeart/2005/8/layout/hierarchy3"/>
    <dgm:cxn modelId="{E7276D98-A194-4455-8F63-1437B3CF51FF}" type="presParOf" srcId="{7744D3F2-AA1E-4AB4-8982-7BFB4CB3E62D}" destId="{BCDDDBE5-3550-46CD-957B-2FEDD3F5EBEA}" srcOrd="3" destOrd="0" presId="urn:microsoft.com/office/officeart/2005/8/layout/hierarchy3"/>
    <dgm:cxn modelId="{E965A6D8-9D93-4EB8-B06F-7DBD0C7A0893}" type="presParOf" srcId="{B9088539-8556-4817-8B21-D978F964F3CE}" destId="{9033233F-DAE6-4F57-82C9-DDAB4C511262}" srcOrd="4" destOrd="0" presId="urn:microsoft.com/office/officeart/2005/8/layout/hierarchy3"/>
    <dgm:cxn modelId="{8DBCBC9B-5E59-4C93-BBF9-890C6ECEEC98}" type="presParOf" srcId="{9033233F-DAE6-4F57-82C9-DDAB4C511262}" destId="{1CABA8FA-FBCB-47E4-87B8-10AEB6FA6A5A}" srcOrd="0" destOrd="0" presId="urn:microsoft.com/office/officeart/2005/8/layout/hierarchy3"/>
    <dgm:cxn modelId="{47BCB60F-FC1A-4B11-A4C2-0C8C55C4BF04}" type="presParOf" srcId="{1CABA8FA-FBCB-47E4-87B8-10AEB6FA6A5A}" destId="{6143C04A-0E95-426E-A0ED-E491264A2308}" srcOrd="0" destOrd="0" presId="urn:microsoft.com/office/officeart/2005/8/layout/hierarchy3"/>
    <dgm:cxn modelId="{922BB62F-9C2D-41EC-8285-7D014368DD06}" type="presParOf" srcId="{1CABA8FA-FBCB-47E4-87B8-10AEB6FA6A5A}" destId="{2AEEE015-0FED-4E3D-B55A-8E38889E25CD}" srcOrd="1" destOrd="0" presId="urn:microsoft.com/office/officeart/2005/8/layout/hierarchy3"/>
    <dgm:cxn modelId="{034F0C89-D8CF-4B71-8F76-602C1FB9BD27}" type="presParOf" srcId="{9033233F-DAE6-4F57-82C9-DDAB4C511262}" destId="{855B1E40-BE3C-428D-A83A-DB15EF5AAD28}" srcOrd="1" destOrd="0" presId="urn:microsoft.com/office/officeart/2005/8/layout/hierarchy3"/>
    <dgm:cxn modelId="{5E348346-4EE1-4A45-BA13-FC11B2386650}" type="presParOf" srcId="{855B1E40-BE3C-428D-A83A-DB15EF5AAD28}" destId="{4424583F-841C-43E1-A3F6-60AE73D7A5BD}" srcOrd="0" destOrd="0" presId="urn:microsoft.com/office/officeart/2005/8/layout/hierarchy3"/>
    <dgm:cxn modelId="{D2E60DF9-0720-4D00-A4B4-0151E4A4095D}" type="presParOf" srcId="{855B1E40-BE3C-428D-A83A-DB15EF5AAD28}" destId="{A3B96D74-95FB-41F1-B4C8-F28BB754F890}" srcOrd="1" destOrd="0" presId="urn:microsoft.com/office/officeart/2005/8/layout/hierarchy3"/>
    <dgm:cxn modelId="{DA46BBFA-3F18-45A9-AF16-5EA9F829BAF1}" type="presParOf" srcId="{855B1E40-BE3C-428D-A83A-DB15EF5AAD28}" destId="{08844604-B0EF-4B84-852C-C7AB0A233800}" srcOrd="2" destOrd="0" presId="urn:microsoft.com/office/officeart/2005/8/layout/hierarchy3"/>
    <dgm:cxn modelId="{30E86A97-62D4-4EE2-94E5-C58C9FE3F1E1}" type="presParOf" srcId="{855B1E40-BE3C-428D-A83A-DB15EF5AAD28}" destId="{1D08EE9E-C71D-4DA2-9EAD-4C321059F635}" srcOrd="3" destOrd="0" presId="urn:microsoft.com/office/officeart/2005/8/layout/hierarchy3"/>
    <dgm:cxn modelId="{EE62D092-6181-4471-B303-1F1A7FEAF94F}" type="presParOf" srcId="{855B1E40-BE3C-428D-A83A-DB15EF5AAD28}" destId="{6272B5AA-2C33-430C-ABC2-83615F63AB4A}" srcOrd="4" destOrd="0" presId="urn:microsoft.com/office/officeart/2005/8/layout/hierarchy3"/>
    <dgm:cxn modelId="{3DE8F7BC-CFF8-4685-9290-A6D21988815C}" type="presParOf" srcId="{855B1E40-BE3C-428D-A83A-DB15EF5AAD28}" destId="{5D9366C4-3EB4-4114-85F4-EAC9B47C59E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AD5E1C-EA34-49B2-87D1-BFC86D55931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71D408CB-812F-48CD-9F69-4B7C0D69129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ZA" dirty="0"/>
            <a:t>Tackling informal sector entrepreneurship</a:t>
          </a:r>
        </a:p>
      </dgm:t>
    </dgm:pt>
    <dgm:pt modelId="{83F17619-7A2A-45EB-8CB1-C38685A3BF73}" type="parTrans" cxnId="{236DFFD3-F654-42A6-AF3D-BA91EB10D1A4}">
      <dgm:prSet/>
      <dgm:spPr/>
      <dgm:t>
        <a:bodyPr/>
        <a:lstStyle/>
        <a:p>
          <a:endParaRPr lang="en-ZA"/>
        </a:p>
      </dgm:t>
    </dgm:pt>
    <dgm:pt modelId="{87AE8C61-86D3-4120-9A56-CEE1B1FA244A}" type="sibTrans" cxnId="{236DFFD3-F654-42A6-AF3D-BA91EB10D1A4}">
      <dgm:prSet/>
      <dgm:spPr/>
      <dgm:t>
        <a:bodyPr/>
        <a:lstStyle/>
        <a:p>
          <a:endParaRPr lang="en-ZA"/>
        </a:p>
      </dgm:t>
    </dgm:pt>
    <dgm:pt modelId="{2BE6F000-1D2E-4D99-9B1D-368CFF2DFF01}">
      <dgm:prSet phldrT="[Text]"/>
      <dgm:spPr>
        <a:solidFill>
          <a:schemeClr val="tx2"/>
        </a:solidFill>
      </dgm:spPr>
      <dgm:t>
        <a:bodyPr/>
        <a:lstStyle/>
        <a:p>
          <a:r>
            <a:rPr lang="en-ZA" dirty="0"/>
            <a:t>Direct controls</a:t>
          </a:r>
        </a:p>
      </dgm:t>
    </dgm:pt>
    <dgm:pt modelId="{C88AC238-B454-4361-A78B-6886F1092F24}" type="parTrans" cxnId="{C0739F46-BEE9-4C3D-941A-4ABEDFA19AB3}">
      <dgm:prSet/>
      <dgm:spPr/>
      <dgm:t>
        <a:bodyPr/>
        <a:lstStyle/>
        <a:p>
          <a:endParaRPr lang="en-ZA"/>
        </a:p>
      </dgm:t>
    </dgm:pt>
    <dgm:pt modelId="{706E3D2F-749A-43C6-B981-0DD5D60167D0}" type="sibTrans" cxnId="{C0739F46-BEE9-4C3D-941A-4ABEDFA19AB3}">
      <dgm:prSet/>
      <dgm:spPr/>
      <dgm:t>
        <a:bodyPr/>
        <a:lstStyle/>
        <a:p>
          <a:endParaRPr lang="en-ZA"/>
        </a:p>
      </dgm:t>
    </dgm:pt>
    <dgm:pt modelId="{B6A5FEE6-24B0-46DD-965F-2B36FEF5472B}">
      <dgm:prSet phldrT="[Text]"/>
      <dgm:spPr/>
      <dgm:t>
        <a:bodyPr/>
        <a:lstStyle/>
        <a:p>
          <a:r>
            <a:rPr lang="en-ZA" dirty="0"/>
            <a:t>Deterrents (‘sticks’)</a:t>
          </a:r>
        </a:p>
      </dgm:t>
    </dgm:pt>
    <dgm:pt modelId="{F0AF72AA-1AD5-413D-8B53-53C26E3CD790}" type="parTrans" cxnId="{D097AE26-DCA4-4E1F-9F9B-A738CA90E276}">
      <dgm:prSet/>
      <dgm:spPr/>
      <dgm:t>
        <a:bodyPr/>
        <a:lstStyle/>
        <a:p>
          <a:endParaRPr lang="en-ZA"/>
        </a:p>
      </dgm:t>
    </dgm:pt>
    <dgm:pt modelId="{6C5543EA-6168-4C02-9C48-0F197E211741}" type="sibTrans" cxnId="{D097AE26-DCA4-4E1F-9F9B-A738CA90E276}">
      <dgm:prSet/>
      <dgm:spPr/>
      <dgm:t>
        <a:bodyPr/>
        <a:lstStyle/>
        <a:p>
          <a:endParaRPr lang="en-ZA"/>
        </a:p>
      </dgm:t>
    </dgm:pt>
    <dgm:pt modelId="{B7E1998A-50C5-462B-8BAB-8263826C8D64}">
      <dgm:prSet phldrT="[Text]"/>
      <dgm:spPr/>
      <dgm:t>
        <a:bodyPr/>
        <a:lstStyle/>
        <a:p>
          <a:r>
            <a:rPr lang="en-ZA" dirty="0"/>
            <a:t>Incentives (‘carrots’)</a:t>
          </a:r>
        </a:p>
      </dgm:t>
    </dgm:pt>
    <dgm:pt modelId="{BC08E37D-910B-46D6-830D-647275DB462D}" type="parTrans" cxnId="{4BE62891-6EA7-4523-BFA5-AB4B0D526655}">
      <dgm:prSet/>
      <dgm:spPr/>
      <dgm:t>
        <a:bodyPr/>
        <a:lstStyle/>
        <a:p>
          <a:endParaRPr lang="en-ZA"/>
        </a:p>
      </dgm:t>
    </dgm:pt>
    <dgm:pt modelId="{0807BF02-188D-46FD-ABE4-AAD830444B44}" type="sibTrans" cxnId="{4BE62891-6EA7-4523-BFA5-AB4B0D526655}">
      <dgm:prSet/>
      <dgm:spPr/>
      <dgm:t>
        <a:bodyPr/>
        <a:lstStyle/>
        <a:p>
          <a:endParaRPr lang="en-ZA"/>
        </a:p>
      </dgm:t>
    </dgm:pt>
    <dgm:pt modelId="{D84FEA94-B157-4E80-BF50-5E1F0713DFF1}">
      <dgm:prSet phldrT="[Text]"/>
      <dgm:spPr>
        <a:solidFill>
          <a:schemeClr val="tx2"/>
        </a:solidFill>
      </dgm:spPr>
      <dgm:t>
        <a:bodyPr/>
        <a:lstStyle/>
        <a:p>
          <a:r>
            <a:rPr lang="en-ZA" dirty="0"/>
            <a:t>Indirect controls</a:t>
          </a:r>
        </a:p>
      </dgm:t>
    </dgm:pt>
    <dgm:pt modelId="{9F386086-3049-42F2-BDDA-C8E0FAE26375}" type="parTrans" cxnId="{E8649E4A-23C6-4AE0-8DFD-F633846ECB35}">
      <dgm:prSet/>
      <dgm:spPr/>
      <dgm:t>
        <a:bodyPr/>
        <a:lstStyle/>
        <a:p>
          <a:endParaRPr lang="en-ZA"/>
        </a:p>
      </dgm:t>
    </dgm:pt>
    <dgm:pt modelId="{2284CA9B-8520-48BE-93C7-FFD392E51DEE}" type="sibTrans" cxnId="{E8649E4A-23C6-4AE0-8DFD-F633846ECB35}">
      <dgm:prSet/>
      <dgm:spPr/>
      <dgm:t>
        <a:bodyPr/>
        <a:lstStyle/>
        <a:p>
          <a:endParaRPr lang="en-ZA"/>
        </a:p>
      </dgm:t>
    </dgm:pt>
    <dgm:pt modelId="{62357F01-B71C-4361-9123-BE274151A6BE}">
      <dgm:prSet phldrT="[Text]"/>
      <dgm:spPr/>
      <dgm:t>
        <a:bodyPr/>
        <a:lstStyle/>
        <a:p>
          <a:r>
            <a:rPr lang="en-ZA" dirty="0"/>
            <a:t>Reduce asymmetry between formal and informal institutions</a:t>
          </a:r>
        </a:p>
      </dgm:t>
    </dgm:pt>
    <dgm:pt modelId="{4F0766F8-351A-4C2D-8D6F-EA899AC77B02}" type="parTrans" cxnId="{736664FE-F993-4313-81DF-3408C9D3B5BB}">
      <dgm:prSet/>
      <dgm:spPr/>
      <dgm:t>
        <a:bodyPr/>
        <a:lstStyle/>
        <a:p>
          <a:endParaRPr lang="en-ZA"/>
        </a:p>
      </dgm:t>
    </dgm:pt>
    <dgm:pt modelId="{D252CDFD-473D-4795-9EC1-4FA07DA565D2}" type="sibTrans" cxnId="{736664FE-F993-4313-81DF-3408C9D3B5BB}">
      <dgm:prSet/>
      <dgm:spPr/>
      <dgm:t>
        <a:bodyPr/>
        <a:lstStyle/>
        <a:p>
          <a:endParaRPr lang="en-ZA"/>
        </a:p>
      </dgm:t>
    </dgm:pt>
    <dgm:pt modelId="{EB5DCE65-5092-4A73-A2E5-1A5EF3B4D634}">
      <dgm:prSet/>
      <dgm:spPr/>
      <dgm:t>
        <a:bodyPr/>
        <a:lstStyle/>
        <a:p>
          <a:r>
            <a:rPr lang="en-ZA" dirty="0"/>
            <a:t>Improved detection</a:t>
          </a:r>
        </a:p>
      </dgm:t>
    </dgm:pt>
    <dgm:pt modelId="{66396237-6BF5-420E-952B-9440DC12C243}" type="parTrans" cxnId="{9B97B92E-5A4B-472E-A092-350EBD53E9C0}">
      <dgm:prSet/>
      <dgm:spPr/>
      <dgm:t>
        <a:bodyPr/>
        <a:lstStyle/>
        <a:p>
          <a:endParaRPr lang="en-ZA"/>
        </a:p>
      </dgm:t>
    </dgm:pt>
    <dgm:pt modelId="{A3AED13B-ADCF-4834-AD1F-D641D970A12C}" type="sibTrans" cxnId="{9B97B92E-5A4B-472E-A092-350EBD53E9C0}">
      <dgm:prSet/>
      <dgm:spPr/>
      <dgm:t>
        <a:bodyPr/>
        <a:lstStyle/>
        <a:p>
          <a:endParaRPr lang="en-ZA"/>
        </a:p>
      </dgm:t>
    </dgm:pt>
    <dgm:pt modelId="{16C50836-AFE3-4233-A282-5047CD0EF28E}">
      <dgm:prSet/>
      <dgm:spPr/>
      <dgm:t>
        <a:bodyPr/>
        <a:lstStyle/>
        <a:p>
          <a:r>
            <a:rPr lang="en-ZA" dirty="0"/>
            <a:t>Increased penalties</a:t>
          </a:r>
        </a:p>
      </dgm:t>
    </dgm:pt>
    <dgm:pt modelId="{42D5052B-8089-4645-97C9-0205DC6F47BB}" type="parTrans" cxnId="{D3DD10E1-DC66-4E94-8618-D55FA9424453}">
      <dgm:prSet/>
      <dgm:spPr/>
      <dgm:t>
        <a:bodyPr/>
        <a:lstStyle/>
        <a:p>
          <a:endParaRPr lang="en-ZA"/>
        </a:p>
      </dgm:t>
    </dgm:pt>
    <dgm:pt modelId="{10B58797-DEF1-4FD1-8870-F522754B664F}" type="sibTrans" cxnId="{D3DD10E1-DC66-4E94-8618-D55FA9424453}">
      <dgm:prSet/>
      <dgm:spPr/>
      <dgm:t>
        <a:bodyPr/>
        <a:lstStyle/>
        <a:p>
          <a:endParaRPr lang="en-ZA"/>
        </a:p>
      </dgm:t>
    </dgm:pt>
    <dgm:pt modelId="{803BF282-7365-4F0C-AC83-DE8D5AD97DBA}">
      <dgm:prSet/>
      <dgm:spPr/>
      <dgm:t>
        <a:bodyPr/>
        <a:lstStyle/>
        <a:p>
          <a:r>
            <a:rPr lang="en-ZA" dirty="0"/>
            <a:t>For businesses</a:t>
          </a:r>
        </a:p>
      </dgm:t>
    </dgm:pt>
    <dgm:pt modelId="{5723C88B-41C8-4056-9293-FC2BE50F8591}" type="parTrans" cxnId="{19B17040-F6DF-4FEE-A20A-4476CEDB5A22}">
      <dgm:prSet/>
      <dgm:spPr/>
      <dgm:t>
        <a:bodyPr/>
        <a:lstStyle/>
        <a:p>
          <a:endParaRPr lang="en-ZA"/>
        </a:p>
      </dgm:t>
    </dgm:pt>
    <dgm:pt modelId="{362C0E39-F97E-45CF-BB08-EB690CC7D363}" type="sibTrans" cxnId="{19B17040-F6DF-4FEE-A20A-4476CEDB5A22}">
      <dgm:prSet/>
      <dgm:spPr/>
      <dgm:t>
        <a:bodyPr/>
        <a:lstStyle/>
        <a:p>
          <a:endParaRPr lang="en-ZA"/>
        </a:p>
      </dgm:t>
    </dgm:pt>
    <dgm:pt modelId="{1DEE0388-46A8-4B0B-B1CF-CBB4C1271766}">
      <dgm:prSet/>
      <dgm:spPr/>
      <dgm:t>
        <a:bodyPr/>
        <a:lstStyle/>
        <a:p>
          <a:r>
            <a:rPr lang="en-ZA" dirty="0"/>
            <a:t>For individuals</a:t>
          </a:r>
        </a:p>
      </dgm:t>
    </dgm:pt>
    <dgm:pt modelId="{B03B9AFA-3186-493C-A72F-A2F800377FFA}" type="parTrans" cxnId="{FF70F616-6922-46F2-A6BD-650D498B7311}">
      <dgm:prSet/>
      <dgm:spPr/>
      <dgm:t>
        <a:bodyPr/>
        <a:lstStyle/>
        <a:p>
          <a:endParaRPr lang="en-ZA"/>
        </a:p>
      </dgm:t>
    </dgm:pt>
    <dgm:pt modelId="{CC6F4091-8597-4EFC-A195-1D50E656FD84}" type="sibTrans" cxnId="{FF70F616-6922-46F2-A6BD-650D498B7311}">
      <dgm:prSet/>
      <dgm:spPr/>
      <dgm:t>
        <a:bodyPr/>
        <a:lstStyle/>
        <a:p>
          <a:endParaRPr lang="en-ZA"/>
        </a:p>
      </dgm:t>
    </dgm:pt>
    <dgm:pt modelId="{2C51182D-5278-4574-B25F-E6E7EB40F079}">
      <dgm:prSet/>
      <dgm:spPr/>
      <dgm:t>
        <a:bodyPr/>
        <a:lstStyle/>
        <a:p>
          <a:r>
            <a:rPr lang="en-ZA" dirty="0"/>
            <a:t>Change informal institutions (values, norms, and beliefs)</a:t>
          </a:r>
        </a:p>
      </dgm:t>
    </dgm:pt>
    <dgm:pt modelId="{21EE1FAD-30DE-427B-9968-511BD7E6E762}" type="parTrans" cxnId="{36C72D26-B546-4431-85A2-0C48A1E3ACCD}">
      <dgm:prSet/>
      <dgm:spPr/>
      <dgm:t>
        <a:bodyPr/>
        <a:lstStyle/>
        <a:p>
          <a:endParaRPr lang="en-ZA"/>
        </a:p>
      </dgm:t>
    </dgm:pt>
    <dgm:pt modelId="{CB7C681B-444B-474D-B10C-7B6D18A73C61}" type="sibTrans" cxnId="{36C72D26-B546-4431-85A2-0C48A1E3ACCD}">
      <dgm:prSet/>
      <dgm:spPr/>
      <dgm:t>
        <a:bodyPr/>
        <a:lstStyle/>
        <a:p>
          <a:endParaRPr lang="en-ZA"/>
        </a:p>
      </dgm:t>
    </dgm:pt>
    <dgm:pt modelId="{8B6FCE3D-3640-4B56-89BD-0C48127FCF48}">
      <dgm:prSet/>
      <dgm:spPr/>
      <dgm:t>
        <a:bodyPr/>
        <a:lstStyle/>
        <a:p>
          <a:r>
            <a:rPr lang="en-ZA" dirty="0"/>
            <a:t>Change formal institutions (laws, regulations and codes)</a:t>
          </a:r>
        </a:p>
      </dgm:t>
    </dgm:pt>
    <dgm:pt modelId="{F3A54280-0D96-4049-B892-2C4B24002426}" type="parTrans" cxnId="{A39B91A3-F81A-475C-8CEE-5E9850E97083}">
      <dgm:prSet/>
      <dgm:spPr/>
      <dgm:t>
        <a:bodyPr/>
        <a:lstStyle/>
        <a:p>
          <a:endParaRPr lang="en-ZA"/>
        </a:p>
      </dgm:t>
    </dgm:pt>
    <dgm:pt modelId="{681E7CD8-110B-4B14-A337-F0D18DBBC8AC}" type="sibTrans" cxnId="{A39B91A3-F81A-475C-8CEE-5E9850E97083}">
      <dgm:prSet/>
      <dgm:spPr/>
      <dgm:t>
        <a:bodyPr/>
        <a:lstStyle/>
        <a:p>
          <a:endParaRPr lang="en-ZA"/>
        </a:p>
      </dgm:t>
    </dgm:pt>
    <dgm:pt modelId="{B8A76624-EBA2-437E-A6D1-EABB13B0A24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dirty="0"/>
            <a:t>Data matching and sharing, joined-up strategy and operations</a:t>
          </a:r>
        </a:p>
      </dgm:t>
    </dgm:pt>
    <dgm:pt modelId="{16D33C49-DFB7-4009-8F14-641DA2F40F3A}" type="parTrans" cxnId="{86AECBFA-4138-4977-B18D-CE9071061826}">
      <dgm:prSet/>
      <dgm:spPr/>
      <dgm:t>
        <a:bodyPr/>
        <a:lstStyle/>
        <a:p>
          <a:endParaRPr lang="en-ZA"/>
        </a:p>
      </dgm:t>
    </dgm:pt>
    <dgm:pt modelId="{FA7560D8-16F9-4AB7-9618-D591F321B691}" type="sibTrans" cxnId="{86AECBFA-4138-4977-B18D-CE9071061826}">
      <dgm:prSet/>
      <dgm:spPr/>
      <dgm:t>
        <a:bodyPr/>
        <a:lstStyle/>
        <a:p>
          <a:endParaRPr lang="en-ZA"/>
        </a:p>
      </dgm:t>
    </dgm:pt>
    <dgm:pt modelId="{616312B3-E282-48E9-9BE2-EBAF14AACAE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dirty="0"/>
            <a:t>Increasing sanctions, advertising penalties</a:t>
          </a:r>
        </a:p>
      </dgm:t>
    </dgm:pt>
    <dgm:pt modelId="{D3F4DEAF-04B5-4AD2-8B54-D4C4A3FEE9B7}" type="parTrans" cxnId="{F4339176-BBF6-4B9C-9774-ACA3856656F5}">
      <dgm:prSet/>
      <dgm:spPr/>
      <dgm:t>
        <a:bodyPr/>
        <a:lstStyle/>
        <a:p>
          <a:endParaRPr lang="en-ZA"/>
        </a:p>
      </dgm:t>
    </dgm:pt>
    <dgm:pt modelId="{DA4C630A-0E06-4A72-A414-F94FFA12183A}" type="sibTrans" cxnId="{F4339176-BBF6-4B9C-9774-ACA3856656F5}">
      <dgm:prSet/>
      <dgm:spPr/>
      <dgm:t>
        <a:bodyPr/>
        <a:lstStyle/>
        <a:p>
          <a:endParaRPr lang="en-ZA"/>
        </a:p>
      </dgm:t>
    </dgm:pt>
    <dgm:pt modelId="{0215A6E7-FC40-45C4-A627-8E365A45E53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dirty="0"/>
            <a:t>Simplify compliance, direct and indirect tax incentives, supply chain responsibility, support and advice to start-ups</a:t>
          </a:r>
        </a:p>
      </dgm:t>
    </dgm:pt>
    <dgm:pt modelId="{6CF76383-1053-4DDB-818F-3450FC81B966}" type="parTrans" cxnId="{7D12F72D-AC1B-433B-972F-253123A43993}">
      <dgm:prSet/>
      <dgm:spPr/>
      <dgm:t>
        <a:bodyPr/>
        <a:lstStyle/>
        <a:p>
          <a:endParaRPr lang="en-ZA"/>
        </a:p>
      </dgm:t>
    </dgm:pt>
    <dgm:pt modelId="{63410E66-5ECF-4CD8-9A29-70FD70ED1799}" type="sibTrans" cxnId="{7D12F72D-AC1B-433B-972F-253123A43993}">
      <dgm:prSet/>
      <dgm:spPr/>
      <dgm:t>
        <a:bodyPr/>
        <a:lstStyle/>
        <a:p>
          <a:endParaRPr lang="en-ZA"/>
        </a:p>
      </dgm:t>
    </dgm:pt>
    <dgm:pt modelId="{33AC71BB-9AB5-453F-A370-CE2C2F2FE0D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dirty="0"/>
            <a:t>Supply side incentives (e.g., society-wide amnesties, voluntary disclosure, smoothing transaction to formalisation)</a:t>
          </a:r>
        </a:p>
      </dgm:t>
    </dgm:pt>
    <dgm:pt modelId="{88664318-E7D1-4142-9DD7-DEC5CA3BE55F}" type="parTrans" cxnId="{19C18CB9-E61F-4826-8ADE-B2B489ACE9E3}">
      <dgm:prSet/>
      <dgm:spPr/>
      <dgm:t>
        <a:bodyPr/>
        <a:lstStyle/>
        <a:p>
          <a:endParaRPr lang="en-ZA"/>
        </a:p>
      </dgm:t>
    </dgm:pt>
    <dgm:pt modelId="{C68B6AB4-54F8-4907-AAC8-4126557199FC}" type="sibTrans" cxnId="{19C18CB9-E61F-4826-8ADE-B2B489ACE9E3}">
      <dgm:prSet/>
      <dgm:spPr/>
      <dgm:t>
        <a:bodyPr/>
        <a:lstStyle/>
        <a:p>
          <a:endParaRPr lang="en-ZA"/>
        </a:p>
      </dgm:t>
    </dgm:pt>
    <dgm:pt modelId="{DDA279BD-BFA7-4C80-9F70-723A59E8916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dirty="0"/>
            <a:t>Demand-side incentives (service vouchers, target direct taxes, targeted indirect taxes)</a:t>
          </a:r>
        </a:p>
      </dgm:t>
    </dgm:pt>
    <dgm:pt modelId="{59DA4670-5BAA-490C-B0E2-E5530B998831}" type="parTrans" cxnId="{12813C31-F7F2-4F1B-880F-407B24469964}">
      <dgm:prSet/>
      <dgm:spPr/>
      <dgm:t>
        <a:bodyPr/>
        <a:lstStyle/>
        <a:p>
          <a:endParaRPr lang="en-ZA"/>
        </a:p>
      </dgm:t>
    </dgm:pt>
    <dgm:pt modelId="{BFBE349D-2D7D-4BDC-8AD6-A2B933B0980F}" type="sibTrans" cxnId="{12813C31-F7F2-4F1B-880F-407B24469964}">
      <dgm:prSet/>
      <dgm:spPr/>
      <dgm:t>
        <a:bodyPr/>
        <a:lstStyle/>
        <a:p>
          <a:endParaRPr lang="en-ZA"/>
        </a:p>
      </dgm:t>
    </dgm:pt>
    <dgm:pt modelId="{C3FA389B-A73D-46CC-80FB-82C769A4700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dirty="0"/>
            <a:t>Tax education, normative appeals, education and awareness raising of benefits of declared work</a:t>
          </a:r>
        </a:p>
      </dgm:t>
    </dgm:pt>
    <dgm:pt modelId="{2C289874-61C8-40A0-AAD9-4E44EF0F977D}" type="parTrans" cxnId="{17756C52-F314-47A2-A049-E68EC503CA92}">
      <dgm:prSet/>
      <dgm:spPr/>
      <dgm:t>
        <a:bodyPr/>
        <a:lstStyle/>
        <a:p>
          <a:endParaRPr lang="en-ZA"/>
        </a:p>
      </dgm:t>
    </dgm:pt>
    <dgm:pt modelId="{AF517C60-9874-47EB-95F1-5FCC653B1B4A}" type="sibTrans" cxnId="{17756C52-F314-47A2-A049-E68EC503CA92}">
      <dgm:prSet/>
      <dgm:spPr/>
      <dgm:t>
        <a:bodyPr/>
        <a:lstStyle/>
        <a:p>
          <a:endParaRPr lang="en-ZA"/>
        </a:p>
      </dgm:t>
    </dgm:pt>
    <dgm:pt modelId="{38E9D4E0-8449-45E1-820A-269B3274D67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dirty="0"/>
            <a:t>Procedural fairness and justice, redistributive justice, wider economic and social developments</a:t>
          </a:r>
        </a:p>
      </dgm:t>
    </dgm:pt>
    <dgm:pt modelId="{217B3F20-78FF-4E62-9DA1-73857B1BCC3F}" type="parTrans" cxnId="{2A5B9F69-4F50-409C-951C-6811A081E395}">
      <dgm:prSet/>
      <dgm:spPr/>
      <dgm:t>
        <a:bodyPr/>
        <a:lstStyle/>
        <a:p>
          <a:endParaRPr lang="en-ZA"/>
        </a:p>
      </dgm:t>
    </dgm:pt>
    <dgm:pt modelId="{71783FF2-C37C-46D9-8AD6-AA326161499D}" type="sibTrans" cxnId="{2A5B9F69-4F50-409C-951C-6811A081E395}">
      <dgm:prSet/>
      <dgm:spPr/>
      <dgm:t>
        <a:bodyPr/>
        <a:lstStyle/>
        <a:p>
          <a:endParaRPr lang="en-ZA"/>
        </a:p>
      </dgm:t>
    </dgm:pt>
    <dgm:pt modelId="{179D3234-B113-4F20-A843-75FF1FE4A5E2}" type="pres">
      <dgm:prSet presAssocID="{E5AD5E1C-EA34-49B2-87D1-BFC86D5593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2550C-D3BA-4EE9-8DEC-019C16BA6B1A}" type="pres">
      <dgm:prSet presAssocID="{71D408CB-812F-48CD-9F69-4B7C0D691291}" presName="root1" presStyleCnt="0"/>
      <dgm:spPr/>
    </dgm:pt>
    <dgm:pt modelId="{0ED32C74-3195-436B-B937-3528DCA94A89}" type="pres">
      <dgm:prSet presAssocID="{71D408CB-812F-48CD-9F69-4B7C0D69129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924C29-109F-4919-8A7C-86CA56C8920F}" type="pres">
      <dgm:prSet presAssocID="{71D408CB-812F-48CD-9F69-4B7C0D691291}" presName="level2hierChild" presStyleCnt="0"/>
      <dgm:spPr/>
    </dgm:pt>
    <dgm:pt modelId="{B2C094B9-415E-48F4-87A8-1AF86AAF9673}" type="pres">
      <dgm:prSet presAssocID="{C88AC238-B454-4361-A78B-6886F1092F2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D1CD8C9-E40D-4BBB-93C4-9C0A61CDF420}" type="pres">
      <dgm:prSet presAssocID="{C88AC238-B454-4361-A78B-6886F1092F2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F08BA7A-2007-431B-A202-A78B2F5B8C47}" type="pres">
      <dgm:prSet presAssocID="{2BE6F000-1D2E-4D99-9B1D-368CFF2DFF01}" presName="root2" presStyleCnt="0"/>
      <dgm:spPr/>
    </dgm:pt>
    <dgm:pt modelId="{7090E3E7-FA9E-4F23-A0D9-CF3143ACFB89}" type="pres">
      <dgm:prSet presAssocID="{2BE6F000-1D2E-4D99-9B1D-368CFF2DFF0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C65FB-7322-4D16-A4E9-7EF8D2F49388}" type="pres">
      <dgm:prSet presAssocID="{2BE6F000-1D2E-4D99-9B1D-368CFF2DFF01}" presName="level3hierChild" presStyleCnt="0"/>
      <dgm:spPr/>
    </dgm:pt>
    <dgm:pt modelId="{A0D0369A-F2F0-4EDB-94B3-E2BA814A57DF}" type="pres">
      <dgm:prSet presAssocID="{F0AF72AA-1AD5-413D-8B53-53C26E3CD790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8691E45-2CDC-4BA9-8C19-E64CED27AE13}" type="pres">
      <dgm:prSet presAssocID="{F0AF72AA-1AD5-413D-8B53-53C26E3CD79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DD3A466-409E-45BA-8D99-2ED452CC321B}" type="pres">
      <dgm:prSet presAssocID="{B6A5FEE6-24B0-46DD-965F-2B36FEF5472B}" presName="root2" presStyleCnt="0"/>
      <dgm:spPr/>
    </dgm:pt>
    <dgm:pt modelId="{D7494255-02BD-491F-8834-44DBCD5CF04E}" type="pres">
      <dgm:prSet presAssocID="{B6A5FEE6-24B0-46DD-965F-2B36FEF5472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A939B1-20F0-41E4-98B5-8FB84D0C27AA}" type="pres">
      <dgm:prSet presAssocID="{B6A5FEE6-24B0-46DD-965F-2B36FEF5472B}" presName="level3hierChild" presStyleCnt="0"/>
      <dgm:spPr/>
    </dgm:pt>
    <dgm:pt modelId="{B0FFAFD4-496E-4B03-85CE-83ECCB4FD284}" type="pres">
      <dgm:prSet presAssocID="{66396237-6BF5-420E-952B-9440DC12C243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DBF0A68A-57FE-4544-8024-DB7E48B55C29}" type="pres">
      <dgm:prSet presAssocID="{66396237-6BF5-420E-952B-9440DC12C243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A22EA764-8022-4522-8B41-088170E73122}" type="pres">
      <dgm:prSet presAssocID="{EB5DCE65-5092-4A73-A2E5-1A5EF3B4D634}" presName="root2" presStyleCnt="0"/>
      <dgm:spPr/>
    </dgm:pt>
    <dgm:pt modelId="{00A3431C-DB4F-4A7B-B4F2-6C96BE910B46}" type="pres">
      <dgm:prSet presAssocID="{EB5DCE65-5092-4A73-A2E5-1A5EF3B4D634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995E7-833E-43B8-B83C-C959AD984C58}" type="pres">
      <dgm:prSet presAssocID="{EB5DCE65-5092-4A73-A2E5-1A5EF3B4D634}" presName="level3hierChild" presStyleCnt="0"/>
      <dgm:spPr/>
    </dgm:pt>
    <dgm:pt modelId="{D296C314-AA9F-479C-926E-C393A08B1EC9}" type="pres">
      <dgm:prSet presAssocID="{16D33C49-DFB7-4009-8F14-641DA2F40F3A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879E0F6A-A5B9-4024-B769-2911A67BD94E}" type="pres">
      <dgm:prSet presAssocID="{16D33C49-DFB7-4009-8F14-641DA2F40F3A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6AF7C875-15F9-4CB0-B733-B73C982C4B0F}" type="pres">
      <dgm:prSet presAssocID="{B8A76624-EBA2-437E-A6D1-EABB13B0A241}" presName="root2" presStyleCnt="0"/>
      <dgm:spPr/>
    </dgm:pt>
    <dgm:pt modelId="{FD8A9B42-CF43-4524-A402-2BB899A8CD50}" type="pres">
      <dgm:prSet presAssocID="{B8A76624-EBA2-437E-A6D1-EABB13B0A241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F8BC-B8C4-41DF-8592-F129C7F3EEDB}" type="pres">
      <dgm:prSet presAssocID="{B8A76624-EBA2-437E-A6D1-EABB13B0A241}" presName="level3hierChild" presStyleCnt="0"/>
      <dgm:spPr/>
    </dgm:pt>
    <dgm:pt modelId="{E073D14D-3000-4B18-B181-8AC2AFB8AE9F}" type="pres">
      <dgm:prSet presAssocID="{42D5052B-8089-4645-97C9-0205DC6F47BB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2E9F8EC0-CC30-47E0-9F2D-232DE24DEA9D}" type="pres">
      <dgm:prSet presAssocID="{42D5052B-8089-4645-97C9-0205DC6F47BB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9682C444-BC58-4B54-BDE6-F21C224E94C9}" type="pres">
      <dgm:prSet presAssocID="{16C50836-AFE3-4233-A282-5047CD0EF28E}" presName="root2" presStyleCnt="0"/>
      <dgm:spPr/>
    </dgm:pt>
    <dgm:pt modelId="{F41554E6-9AAB-477D-B4B9-B00F552BC1EF}" type="pres">
      <dgm:prSet presAssocID="{16C50836-AFE3-4233-A282-5047CD0EF28E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26915-9F66-4AA7-A32B-466977B29DB0}" type="pres">
      <dgm:prSet presAssocID="{16C50836-AFE3-4233-A282-5047CD0EF28E}" presName="level3hierChild" presStyleCnt="0"/>
      <dgm:spPr/>
    </dgm:pt>
    <dgm:pt modelId="{4E42019E-5DB9-4E57-B1AC-9583AD733A43}" type="pres">
      <dgm:prSet presAssocID="{D3F4DEAF-04B5-4AD2-8B54-D4C4A3FEE9B7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E6E4CE0C-D98C-4708-B4BE-EB56A22E3E74}" type="pres">
      <dgm:prSet presAssocID="{D3F4DEAF-04B5-4AD2-8B54-D4C4A3FEE9B7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5E779371-8049-47A5-91C8-F7DD77BCCF25}" type="pres">
      <dgm:prSet presAssocID="{616312B3-E282-48E9-9BE2-EBAF14AACAEF}" presName="root2" presStyleCnt="0"/>
      <dgm:spPr/>
    </dgm:pt>
    <dgm:pt modelId="{6EBEB62C-8815-4F59-8BF5-480A9707B5C0}" type="pres">
      <dgm:prSet presAssocID="{616312B3-E282-48E9-9BE2-EBAF14AACAEF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D124C-405E-4F6F-AD9A-28BB49DC02DE}" type="pres">
      <dgm:prSet presAssocID="{616312B3-E282-48E9-9BE2-EBAF14AACAEF}" presName="level3hierChild" presStyleCnt="0"/>
      <dgm:spPr/>
    </dgm:pt>
    <dgm:pt modelId="{3DE84D4A-7AA6-4CF0-9411-62E59B9B0A77}" type="pres">
      <dgm:prSet presAssocID="{BC08E37D-910B-46D6-830D-647275DB462D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6F912A7-34D4-4B10-BF9D-87D2718C4B7D}" type="pres">
      <dgm:prSet presAssocID="{BC08E37D-910B-46D6-830D-647275DB462D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FD5855F-B55D-4F0B-B7B5-078277E2C84E}" type="pres">
      <dgm:prSet presAssocID="{B7E1998A-50C5-462B-8BAB-8263826C8D64}" presName="root2" presStyleCnt="0"/>
      <dgm:spPr/>
    </dgm:pt>
    <dgm:pt modelId="{0F6119D5-4BA8-4FA8-953B-42B320520DD4}" type="pres">
      <dgm:prSet presAssocID="{B7E1998A-50C5-462B-8BAB-8263826C8D6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6496D-E02B-43D6-9157-41153D72CBED}" type="pres">
      <dgm:prSet presAssocID="{B7E1998A-50C5-462B-8BAB-8263826C8D64}" presName="level3hierChild" presStyleCnt="0"/>
      <dgm:spPr/>
    </dgm:pt>
    <dgm:pt modelId="{A8DD95A7-3EFC-4BBA-93C2-9954356C5805}" type="pres">
      <dgm:prSet presAssocID="{5723C88B-41C8-4056-9293-FC2BE50F8591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FD0DD71E-25FB-4418-84D3-1DDDA7381E91}" type="pres">
      <dgm:prSet presAssocID="{5723C88B-41C8-4056-9293-FC2BE50F8591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CB241C2C-4007-4C3A-90E8-94D3001C894C}" type="pres">
      <dgm:prSet presAssocID="{803BF282-7365-4F0C-AC83-DE8D5AD97DBA}" presName="root2" presStyleCnt="0"/>
      <dgm:spPr/>
    </dgm:pt>
    <dgm:pt modelId="{A3799A2C-0EF4-4CD0-8D21-2D6B993397A5}" type="pres">
      <dgm:prSet presAssocID="{803BF282-7365-4F0C-AC83-DE8D5AD97DBA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3D325-909B-4384-B1DF-37050DEDA677}" type="pres">
      <dgm:prSet presAssocID="{803BF282-7365-4F0C-AC83-DE8D5AD97DBA}" presName="level3hierChild" presStyleCnt="0"/>
      <dgm:spPr/>
    </dgm:pt>
    <dgm:pt modelId="{6ADB5A38-D140-4918-85FD-937659B525D0}" type="pres">
      <dgm:prSet presAssocID="{6CF76383-1053-4DDB-818F-3450FC81B966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8641CCC5-D25C-4345-A2F8-A6162BBB069D}" type="pres">
      <dgm:prSet presAssocID="{6CF76383-1053-4DDB-818F-3450FC81B966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BE551BB7-C658-4D7F-B6D2-1436BDEBF75F}" type="pres">
      <dgm:prSet presAssocID="{0215A6E7-FC40-45C4-A627-8E365A45E534}" presName="root2" presStyleCnt="0"/>
      <dgm:spPr/>
    </dgm:pt>
    <dgm:pt modelId="{06F689A1-999F-4730-9F44-E7B8AB226C1F}" type="pres">
      <dgm:prSet presAssocID="{0215A6E7-FC40-45C4-A627-8E365A45E534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C94EE-043F-43D2-93A0-1D36B0E5DF19}" type="pres">
      <dgm:prSet presAssocID="{0215A6E7-FC40-45C4-A627-8E365A45E534}" presName="level3hierChild" presStyleCnt="0"/>
      <dgm:spPr/>
    </dgm:pt>
    <dgm:pt modelId="{88D7EDF5-1134-416C-B5D1-9BCB096B7E1B}" type="pres">
      <dgm:prSet presAssocID="{B03B9AFA-3186-493C-A72F-A2F800377FFA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0D57B126-B5C0-4B7A-A0D8-8BA0808B4D8C}" type="pres">
      <dgm:prSet presAssocID="{B03B9AFA-3186-493C-A72F-A2F800377FFA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CAE7A5D8-FD25-4F75-A4AD-F0B28E55459D}" type="pres">
      <dgm:prSet presAssocID="{1DEE0388-46A8-4B0B-B1CF-CBB4C1271766}" presName="root2" presStyleCnt="0"/>
      <dgm:spPr/>
    </dgm:pt>
    <dgm:pt modelId="{827E4D49-EA41-4611-ADFA-1D4D1352B003}" type="pres">
      <dgm:prSet presAssocID="{1DEE0388-46A8-4B0B-B1CF-CBB4C1271766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9E556-BA04-41FB-9D26-05363518270E}" type="pres">
      <dgm:prSet presAssocID="{1DEE0388-46A8-4B0B-B1CF-CBB4C1271766}" presName="level3hierChild" presStyleCnt="0"/>
      <dgm:spPr/>
    </dgm:pt>
    <dgm:pt modelId="{ED07F441-D2E3-46CD-AAC8-FF09DD81DE44}" type="pres">
      <dgm:prSet presAssocID="{88664318-E7D1-4142-9DD7-DEC5CA3BE55F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5AE9AB78-66B9-40B3-86D3-801FF2AA273F}" type="pres">
      <dgm:prSet presAssocID="{88664318-E7D1-4142-9DD7-DEC5CA3BE55F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28670A83-B3AA-419E-956B-61FEFC7F179E}" type="pres">
      <dgm:prSet presAssocID="{33AC71BB-9AB5-453F-A370-CE2C2F2FE0D9}" presName="root2" presStyleCnt="0"/>
      <dgm:spPr/>
    </dgm:pt>
    <dgm:pt modelId="{906C4014-B7A1-4708-B17F-E913EC1B2D46}" type="pres">
      <dgm:prSet presAssocID="{33AC71BB-9AB5-453F-A370-CE2C2F2FE0D9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53642-DB96-4A37-97F9-7EC05E4DBDDB}" type="pres">
      <dgm:prSet presAssocID="{33AC71BB-9AB5-453F-A370-CE2C2F2FE0D9}" presName="level3hierChild" presStyleCnt="0"/>
      <dgm:spPr/>
    </dgm:pt>
    <dgm:pt modelId="{42546451-9A29-4945-87FE-20020F393B3E}" type="pres">
      <dgm:prSet presAssocID="{59DA4670-5BAA-490C-B0E2-E5530B998831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626F514E-079C-4C9E-8218-05D91AB8CC19}" type="pres">
      <dgm:prSet presAssocID="{59DA4670-5BAA-490C-B0E2-E5530B998831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E4C6D386-A3A5-4969-A0A8-C75E409393EB}" type="pres">
      <dgm:prSet presAssocID="{DDA279BD-BFA7-4C80-9F70-723A59E89169}" presName="root2" presStyleCnt="0"/>
      <dgm:spPr/>
    </dgm:pt>
    <dgm:pt modelId="{D649A72F-FEC3-426C-A6D4-46F7A380007E}" type="pres">
      <dgm:prSet presAssocID="{DDA279BD-BFA7-4C80-9F70-723A59E89169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7902C-1C68-4C6E-B7C9-A1D668F7147A}" type="pres">
      <dgm:prSet presAssocID="{DDA279BD-BFA7-4C80-9F70-723A59E89169}" presName="level3hierChild" presStyleCnt="0"/>
      <dgm:spPr/>
    </dgm:pt>
    <dgm:pt modelId="{D44DC8D8-470B-4891-91F8-2622DECE818B}" type="pres">
      <dgm:prSet presAssocID="{9F386086-3049-42F2-BDDA-C8E0FAE2637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6EBF152-C178-4DA6-A01D-37147092DA66}" type="pres">
      <dgm:prSet presAssocID="{9F386086-3049-42F2-BDDA-C8E0FAE2637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88F4C18-6477-4F4A-961C-2821BCFF746B}" type="pres">
      <dgm:prSet presAssocID="{D84FEA94-B157-4E80-BF50-5E1F0713DFF1}" presName="root2" presStyleCnt="0"/>
      <dgm:spPr/>
    </dgm:pt>
    <dgm:pt modelId="{342CAC50-6423-4942-97BC-8B0587FA1C3D}" type="pres">
      <dgm:prSet presAssocID="{D84FEA94-B157-4E80-BF50-5E1F0713DF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39F27-4761-4B0C-999D-F4E0A68BE0DC}" type="pres">
      <dgm:prSet presAssocID="{D84FEA94-B157-4E80-BF50-5E1F0713DFF1}" presName="level3hierChild" presStyleCnt="0"/>
      <dgm:spPr/>
    </dgm:pt>
    <dgm:pt modelId="{84AD574B-6D19-4183-B6FE-E7F8A6AFC2DF}" type="pres">
      <dgm:prSet presAssocID="{4F0766F8-351A-4C2D-8D6F-EA899AC77B0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5F272E9-6E8F-4B47-BC7C-805CA4C7ACA6}" type="pres">
      <dgm:prSet presAssocID="{4F0766F8-351A-4C2D-8D6F-EA899AC77B0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8EFCFBA-00E3-4A55-9340-4B77A822441F}" type="pres">
      <dgm:prSet presAssocID="{62357F01-B71C-4361-9123-BE274151A6BE}" presName="root2" presStyleCnt="0"/>
      <dgm:spPr/>
    </dgm:pt>
    <dgm:pt modelId="{4C7E551A-FEB5-4B78-ADF8-01F0E635D27B}" type="pres">
      <dgm:prSet presAssocID="{62357F01-B71C-4361-9123-BE274151A6B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CEBEE-76B5-4CD8-B81D-CAF70C739269}" type="pres">
      <dgm:prSet presAssocID="{62357F01-B71C-4361-9123-BE274151A6BE}" presName="level3hierChild" presStyleCnt="0"/>
      <dgm:spPr/>
    </dgm:pt>
    <dgm:pt modelId="{CB918906-40AD-4D2B-9D83-A8BAC87B805D}" type="pres">
      <dgm:prSet presAssocID="{21EE1FAD-30DE-427B-9968-511BD7E6E762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0FE0F4D2-FC5E-464F-A28B-07B3BFF7C48F}" type="pres">
      <dgm:prSet presAssocID="{21EE1FAD-30DE-427B-9968-511BD7E6E762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CD070A97-86EB-49D8-9434-3F0813FE2254}" type="pres">
      <dgm:prSet presAssocID="{2C51182D-5278-4574-B25F-E6E7EB40F079}" presName="root2" presStyleCnt="0"/>
      <dgm:spPr/>
    </dgm:pt>
    <dgm:pt modelId="{C8C024BF-DE8B-4118-974F-FB34B88852FB}" type="pres">
      <dgm:prSet presAssocID="{2C51182D-5278-4574-B25F-E6E7EB40F079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A25F3-0FDB-47EE-A6D1-F2F1C10FE1A5}" type="pres">
      <dgm:prSet presAssocID="{2C51182D-5278-4574-B25F-E6E7EB40F079}" presName="level3hierChild" presStyleCnt="0"/>
      <dgm:spPr/>
    </dgm:pt>
    <dgm:pt modelId="{62C96AB8-39F8-4E3B-AA71-23DE4D68BEA1}" type="pres">
      <dgm:prSet presAssocID="{2C289874-61C8-40A0-AAD9-4E44EF0F977D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B8587901-1A3C-4EA9-A6C5-C472663E9D51}" type="pres">
      <dgm:prSet presAssocID="{2C289874-61C8-40A0-AAD9-4E44EF0F977D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6424156A-91A5-447C-8CBC-6465961ABAD3}" type="pres">
      <dgm:prSet presAssocID="{C3FA389B-A73D-46CC-80FB-82C769A47006}" presName="root2" presStyleCnt="0"/>
      <dgm:spPr/>
    </dgm:pt>
    <dgm:pt modelId="{F8CC11B5-3A54-44B4-B5BA-EA8D4030C277}" type="pres">
      <dgm:prSet presAssocID="{C3FA389B-A73D-46CC-80FB-82C769A47006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775DA-D886-49FB-9178-F828A0EFA62D}" type="pres">
      <dgm:prSet presAssocID="{C3FA389B-A73D-46CC-80FB-82C769A47006}" presName="level3hierChild" presStyleCnt="0"/>
      <dgm:spPr/>
    </dgm:pt>
    <dgm:pt modelId="{ED8526B4-16D8-4E6D-A3C6-A816F4D8E72D}" type="pres">
      <dgm:prSet presAssocID="{F3A54280-0D96-4049-B892-2C4B24002426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F4000637-2AF5-4273-88DE-6514A4FF4AEE}" type="pres">
      <dgm:prSet presAssocID="{F3A54280-0D96-4049-B892-2C4B24002426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CF10EDEC-1689-494E-A895-8278F80242D7}" type="pres">
      <dgm:prSet presAssocID="{8B6FCE3D-3640-4B56-89BD-0C48127FCF48}" presName="root2" presStyleCnt="0"/>
      <dgm:spPr/>
    </dgm:pt>
    <dgm:pt modelId="{E7B2ACB8-8E2E-45A3-8556-B41FCA2BB1E4}" type="pres">
      <dgm:prSet presAssocID="{8B6FCE3D-3640-4B56-89BD-0C48127FCF48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29F6F7-0CBF-4F3C-A8B0-E0606829C3EA}" type="pres">
      <dgm:prSet presAssocID="{8B6FCE3D-3640-4B56-89BD-0C48127FCF48}" presName="level3hierChild" presStyleCnt="0"/>
      <dgm:spPr/>
    </dgm:pt>
    <dgm:pt modelId="{186BEEC1-A91E-4250-83AB-99838455B8DB}" type="pres">
      <dgm:prSet presAssocID="{217B3F20-78FF-4E62-9DA1-73857B1BCC3F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E80B9DE7-3540-4270-922C-2A9440075E03}" type="pres">
      <dgm:prSet presAssocID="{217B3F20-78FF-4E62-9DA1-73857B1BCC3F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3CAB72DA-E08A-4756-89F0-3A8ABEB2D13A}" type="pres">
      <dgm:prSet presAssocID="{38E9D4E0-8449-45E1-820A-269B3274D67E}" presName="root2" presStyleCnt="0"/>
      <dgm:spPr/>
    </dgm:pt>
    <dgm:pt modelId="{4C273006-DC13-408D-894B-7860E353D259}" type="pres">
      <dgm:prSet presAssocID="{38E9D4E0-8449-45E1-820A-269B3274D67E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4B0998-A64B-435F-8078-6B69120314FF}" type="pres">
      <dgm:prSet presAssocID="{38E9D4E0-8449-45E1-820A-269B3274D67E}" presName="level3hierChild" presStyleCnt="0"/>
      <dgm:spPr/>
    </dgm:pt>
  </dgm:ptLst>
  <dgm:cxnLst>
    <dgm:cxn modelId="{10EB7593-63CB-486D-B4EA-435D55DD5C12}" type="presOf" srcId="{F0AF72AA-1AD5-413D-8B53-53C26E3CD790}" destId="{A0D0369A-F2F0-4EDB-94B3-E2BA814A57DF}" srcOrd="0" destOrd="0" presId="urn:microsoft.com/office/officeart/2005/8/layout/hierarchy2"/>
    <dgm:cxn modelId="{EA368E8B-DB16-4F8D-B3C5-C95DBD912C06}" type="presOf" srcId="{803BF282-7365-4F0C-AC83-DE8D5AD97DBA}" destId="{A3799A2C-0EF4-4CD0-8D21-2D6B993397A5}" srcOrd="0" destOrd="0" presId="urn:microsoft.com/office/officeart/2005/8/layout/hierarchy2"/>
    <dgm:cxn modelId="{D097AE26-DCA4-4E1F-9F9B-A738CA90E276}" srcId="{2BE6F000-1D2E-4D99-9B1D-368CFF2DFF01}" destId="{B6A5FEE6-24B0-46DD-965F-2B36FEF5472B}" srcOrd="0" destOrd="0" parTransId="{F0AF72AA-1AD5-413D-8B53-53C26E3CD790}" sibTransId="{6C5543EA-6168-4C02-9C48-0F197E211741}"/>
    <dgm:cxn modelId="{19B17040-F6DF-4FEE-A20A-4476CEDB5A22}" srcId="{B7E1998A-50C5-462B-8BAB-8263826C8D64}" destId="{803BF282-7365-4F0C-AC83-DE8D5AD97DBA}" srcOrd="0" destOrd="0" parTransId="{5723C88B-41C8-4056-9293-FC2BE50F8591}" sibTransId="{362C0E39-F97E-45CF-BB08-EB690CC7D363}"/>
    <dgm:cxn modelId="{C0CA9ED0-1489-4064-A0DC-AB354A24A847}" type="presOf" srcId="{5723C88B-41C8-4056-9293-FC2BE50F8591}" destId="{A8DD95A7-3EFC-4BBA-93C2-9954356C5805}" srcOrd="0" destOrd="0" presId="urn:microsoft.com/office/officeart/2005/8/layout/hierarchy2"/>
    <dgm:cxn modelId="{22A30F92-590C-4362-8D8A-33394C450401}" type="presOf" srcId="{2C51182D-5278-4574-B25F-E6E7EB40F079}" destId="{C8C024BF-DE8B-4118-974F-FB34B88852FB}" srcOrd="0" destOrd="0" presId="urn:microsoft.com/office/officeart/2005/8/layout/hierarchy2"/>
    <dgm:cxn modelId="{5069B70E-A548-4586-BFAE-08C20FE3FED4}" type="presOf" srcId="{2C289874-61C8-40A0-AAD9-4E44EF0F977D}" destId="{B8587901-1A3C-4EA9-A6C5-C472663E9D51}" srcOrd="1" destOrd="0" presId="urn:microsoft.com/office/officeart/2005/8/layout/hierarchy2"/>
    <dgm:cxn modelId="{12B9F834-2BD3-4628-8761-10F2FE57B45B}" type="presOf" srcId="{BC08E37D-910B-46D6-830D-647275DB462D}" destId="{56F912A7-34D4-4B10-BF9D-87D2718C4B7D}" srcOrd="1" destOrd="0" presId="urn:microsoft.com/office/officeart/2005/8/layout/hierarchy2"/>
    <dgm:cxn modelId="{FB5371B7-096D-49EE-AC1D-9529F9970D6A}" type="presOf" srcId="{16D33C49-DFB7-4009-8F14-641DA2F40F3A}" destId="{879E0F6A-A5B9-4024-B769-2911A67BD94E}" srcOrd="1" destOrd="0" presId="urn:microsoft.com/office/officeart/2005/8/layout/hierarchy2"/>
    <dgm:cxn modelId="{6996550B-AB23-4F06-9AC7-0CE331E4DCDF}" type="presOf" srcId="{B6A5FEE6-24B0-46DD-965F-2B36FEF5472B}" destId="{D7494255-02BD-491F-8834-44DBCD5CF04E}" srcOrd="0" destOrd="0" presId="urn:microsoft.com/office/officeart/2005/8/layout/hierarchy2"/>
    <dgm:cxn modelId="{4BE62891-6EA7-4523-BFA5-AB4B0D526655}" srcId="{2BE6F000-1D2E-4D99-9B1D-368CFF2DFF01}" destId="{B7E1998A-50C5-462B-8BAB-8263826C8D64}" srcOrd="1" destOrd="0" parTransId="{BC08E37D-910B-46D6-830D-647275DB462D}" sibTransId="{0807BF02-188D-46FD-ABE4-AAD830444B44}"/>
    <dgm:cxn modelId="{17756C52-F314-47A2-A049-E68EC503CA92}" srcId="{2C51182D-5278-4574-B25F-E6E7EB40F079}" destId="{C3FA389B-A73D-46CC-80FB-82C769A47006}" srcOrd="0" destOrd="0" parTransId="{2C289874-61C8-40A0-AAD9-4E44EF0F977D}" sibTransId="{AF517C60-9874-47EB-95F1-5FCC653B1B4A}"/>
    <dgm:cxn modelId="{1C5D57D1-588B-4139-A44D-E07175971E34}" type="presOf" srcId="{C88AC238-B454-4361-A78B-6886F1092F24}" destId="{B2C094B9-415E-48F4-87A8-1AF86AAF9673}" srcOrd="0" destOrd="0" presId="urn:microsoft.com/office/officeart/2005/8/layout/hierarchy2"/>
    <dgm:cxn modelId="{F4339176-BBF6-4B9C-9774-ACA3856656F5}" srcId="{16C50836-AFE3-4233-A282-5047CD0EF28E}" destId="{616312B3-E282-48E9-9BE2-EBAF14AACAEF}" srcOrd="0" destOrd="0" parTransId="{D3F4DEAF-04B5-4AD2-8B54-D4C4A3FEE9B7}" sibTransId="{DA4C630A-0E06-4A72-A414-F94FFA12183A}"/>
    <dgm:cxn modelId="{EAC8F4AE-989A-4369-B2A6-B08B0FA089D3}" type="presOf" srcId="{42D5052B-8089-4645-97C9-0205DC6F47BB}" destId="{2E9F8EC0-CC30-47E0-9F2D-232DE24DEA9D}" srcOrd="1" destOrd="0" presId="urn:microsoft.com/office/officeart/2005/8/layout/hierarchy2"/>
    <dgm:cxn modelId="{5311FEDE-5EC3-4F6A-8991-704B22D68B28}" type="presOf" srcId="{16D33C49-DFB7-4009-8F14-641DA2F40F3A}" destId="{D296C314-AA9F-479C-926E-C393A08B1EC9}" srcOrd="0" destOrd="0" presId="urn:microsoft.com/office/officeart/2005/8/layout/hierarchy2"/>
    <dgm:cxn modelId="{30DBA967-3A0F-4F80-B9E6-CE8A399C4EFD}" type="presOf" srcId="{5723C88B-41C8-4056-9293-FC2BE50F8591}" destId="{FD0DD71E-25FB-4418-84D3-1DDDA7381E91}" srcOrd="1" destOrd="0" presId="urn:microsoft.com/office/officeart/2005/8/layout/hierarchy2"/>
    <dgm:cxn modelId="{CE7AEEC6-B177-4A56-BE1D-8D55B3342630}" type="presOf" srcId="{BC08E37D-910B-46D6-830D-647275DB462D}" destId="{3DE84D4A-7AA6-4CF0-9411-62E59B9B0A77}" srcOrd="0" destOrd="0" presId="urn:microsoft.com/office/officeart/2005/8/layout/hierarchy2"/>
    <dgm:cxn modelId="{9107AF18-D17C-425E-8D2B-5CCA9231A553}" type="presOf" srcId="{8B6FCE3D-3640-4B56-89BD-0C48127FCF48}" destId="{E7B2ACB8-8E2E-45A3-8556-B41FCA2BB1E4}" srcOrd="0" destOrd="0" presId="urn:microsoft.com/office/officeart/2005/8/layout/hierarchy2"/>
    <dgm:cxn modelId="{86AECBFA-4138-4977-B18D-CE9071061826}" srcId="{EB5DCE65-5092-4A73-A2E5-1A5EF3B4D634}" destId="{B8A76624-EBA2-437E-A6D1-EABB13B0A241}" srcOrd="0" destOrd="0" parTransId="{16D33C49-DFB7-4009-8F14-641DA2F40F3A}" sibTransId="{FA7560D8-16F9-4AB7-9618-D591F321B691}"/>
    <dgm:cxn modelId="{236DFFD3-F654-42A6-AF3D-BA91EB10D1A4}" srcId="{E5AD5E1C-EA34-49B2-87D1-BFC86D55931D}" destId="{71D408CB-812F-48CD-9F69-4B7C0D691291}" srcOrd="0" destOrd="0" parTransId="{83F17619-7A2A-45EB-8CB1-C38685A3BF73}" sibTransId="{87AE8C61-86D3-4120-9A56-CEE1B1FA244A}"/>
    <dgm:cxn modelId="{FF70F616-6922-46F2-A6BD-650D498B7311}" srcId="{B7E1998A-50C5-462B-8BAB-8263826C8D64}" destId="{1DEE0388-46A8-4B0B-B1CF-CBB4C1271766}" srcOrd="1" destOrd="0" parTransId="{B03B9AFA-3186-493C-A72F-A2F800377FFA}" sibTransId="{CC6F4091-8597-4EFC-A195-1D50E656FD84}"/>
    <dgm:cxn modelId="{71082D53-550F-4734-B426-BB1CC4A8CCFD}" type="presOf" srcId="{C88AC238-B454-4361-A78B-6886F1092F24}" destId="{BD1CD8C9-E40D-4BBB-93C4-9C0A61CDF420}" srcOrd="1" destOrd="0" presId="urn:microsoft.com/office/officeart/2005/8/layout/hierarchy2"/>
    <dgm:cxn modelId="{C786E3E5-C0F8-4DD8-9E5C-92E29164C2A4}" type="presOf" srcId="{2BE6F000-1D2E-4D99-9B1D-368CFF2DFF01}" destId="{7090E3E7-FA9E-4F23-A0D9-CF3143ACFB89}" srcOrd="0" destOrd="0" presId="urn:microsoft.com/office/officeart/2005/8/layout/hierarchy2"/>
    <dgm:cxn modelId="{295F90C0-4136-4FD5-A2EA-FB153E2C0028}" type="presOf" srcId="{1DEE0388-46A8-4B0B-B1CF-CBB4C1271766}" destId="{827E4D49-EA41-4611-ADFA-1D4D1352B003}" srcOrd="0" destOrd="0" presId="urn:microsoft.com/office/officeart/2005/8/layout/hierarchy2"/>
    <dgm:cxn modelId="{D23AC5D7-661C-4896-9557-61B486EC7D44}" type="presOf" srcId="{D84FEA94-B157-4E80-BF50-5E1F0713DFF1}" destId="{342CAC50-6423-4942-97BC-8B0587FA1C3D}" srcOrd="0" destOrd="0" presId="urn:microsoft.com/office/officeart/2005/8/layout/hierarchy2"/>
    <dgm:cxn modelId="{E6DFCEBA-613B-4C71-B516-8CB570EACD42}" type="presOf" srcId="{4F0766F8-351A-4C2D-8D6F-EA899AC77B02}" destId="{25F272E9-6E8F-4B47-BC7C-805CA4C7ACA6}" srcOrd="1" destOrd="0" presId="urn:microsoft.com/office/officeart/2005/8/layout/hierarchy2"/>
    <dgm:cxn modelId="{814F7C81-87CF-4519-B609-AB6811E013AB}" type="presOf" srcId="{88664318-E7D1-4142-9DD7-DEC5CA3BE55F}" destId="{5AE9AB78-66B9-40B3-86D3-801FF2AA273F}" srcOrd="1" destOrd="0" presId="urn:microsoft.com/office/officeart/2005/8/layout/hierarchy2"/>
    <dgm:cxn modelId="{6EEE8AD2-2C53-41F2-AE08-F0C338065C8C}" type="presOf" srcId="{21EE1FAD-30DE-427B-9968-511BD7E6E762}" destId="{0FE0F4D2-FC5E-464F-A28B-07B3BFF7C48F}" srcOrd="1" destOrd="0" presId="urn:microsoft.com/office/officeart/2005/8/layout/hierarchy2"/>
    <dgm:cxn modelId="{6BF5C1F1-5368-4BB0-A723-2C17194E7F87}" type="presOf" srcId="{2C289874-61C8-40A0-AAD9-4E44EF0F977D}" destId="{62C96AB8-39F8-4E3B-AA71-23DE4D68BEA1}" srcOrd="0" destOrd="0" presId="urn:microsoft.com/office/officeart/2005/8/layout/hierarchy2"/>
    <dgm:cxn modelId="{7E3AD3A2-08EA-4F22-9539-EAEE6C4AF8B7}" type="presOf" srcId="{F3A54280-0D96-4049-B892-2C4B24002426}" destId="{F4000637-2AF5-4273-88DE-6514A4FF4AEE}" srcOrd="1" destOrd="0" presId="urn:microsoft.com/office/officeart/2005/8/layout/hierarchy2"/>
    <dgm:cxn modelId="{DB769D7D-94DB-4655-BC1E-286952666C66}" type="presOf" srcId="{9F386086-3049-42F2-BDDA-C8E0FAE26375}" destId="{D44DC8D8-470B-4891-91F8-2622DECE818B}" srcOrd="0" destOrd="0" presId="urn:microsoft.com/office/officeart/2005/8/layout/hierarchy2"/>
    <dgm:cxn modelId="{4BCF4250-93D2-4C75-842C-3864248BF401}" type="presOf" srcId="{D3F4DEAF-04B5-4AD2-8B54-D4C4A3FEE9B7}" destId="{4E42019E-5DB9-4E57-B1AC-9583AD733A43}" srcOrd="0" destOrd="0" presId="urn:microsoft.com/office/officeart/2005/8/layout/hierarchy2"/>
    <dgm:cxn modelId="{E8649E4A-23C6-4AE0-8DFD-F633846ECB35}" srcId="{71D408CB-812F-48CD-9F69-4B7C0D691291}" destId="{D84FEA94-B157-4E80-BF50-5E1F0713DFF1}" srcOrd="1" destOrd="0" parTransId="{9F386086-3049-42F2-BDDA-C8E0FAE26375}" sibTransId="{2284CA9B-8520-48BE-93C7-FFD392E51DEE}"/>
    <dgm:cxn modelId="{E1876B0A-0267-4677-B2D4-C8C88820BAFE}" type="presOf" srcId="{DDA279BD-BFA7-4C80-9F70-723A59E89169}" destId="{D649A72F-FEC3-426C-A6D4-46F7A380007E}" srcOrd="0" destOrd="0" presId="urn:microsoft.com/office/officeart/2005/8/layout/hierarchy2"/>
    <dgm:cxn modelId="{2202CC47-1B9F-401E-805C-623E40947C35}" type="presOf" srcId="{4F0766F8-351A-4C2D-8D6F-EA899AC77B02}" destId="{84AD574B-6D19-4183-B6FE-E7F8A6AFC2DF}" srcOrd="0" destOrd="0" presId="urn:microsoft.com/office/officeart/2005/8/layout/hierarchy2"/>
    <dgm:cxn modelId="{B2BC0114-786F-4DA4-8783-8C064471F92D}" type="presOf" srcId="{E5AD5E1C-EA34-49B2-87D1-BFC86D55931D}" destId="{179D3234-B113-4F20-A843-75FF1FE4A5E2}" srcOrd="0" destOrd="0" presId="urn:microsoft.com/office/officeart/2005/8/layout/hierarchy2"/>
    <dgm:cxn modelId="{FFC8202A-9BA7-4B5D-985B-EAA1D480E3E1}" type="presOf" srcId="{9F386086-3049-42F2-BDDA-C8E0FAE26375}" destId="{F6EBF152-C178-4DA6-A01D-37147092DA66}" srcOrd="1" destOrd="0" presId="urn:microsoft.com/office/officeart/2005/8/layout/hierarchy2"/>
    <dgm:cxn modelId="{0394601B-BCA9-4246-BAF6-29F83E7AB112}" type="presOf" srcId="{16C50836-AFE3-4233-A282-5047CD0EF28E}" destId="{F41554E6-9AAB-477D-B4B9-B00F552BC1EF}" srcOrd="0" destOrd="0" presId="urn:microsoft.com/office/officeart/2005/8/layout/hierarchy2"/>
    <dgm:cxn modelId="{AABDB408-2262-449A-991E-8E5D8F40FEB9}" type="presOf" srcId="{66396237-6BF5-420E-952B-9440DC12C243}" destId="{B0FFAFD4-496E-4B03-85CE-83ECCB4FD284}" srcOrd="0" destOrd="0" presId="urn:microsoft.com/office/officeart/2005/8/layout/hierarchy2"/>
    <dgm:cxn modelId="{736664FE-F993-4313-81DF-3408C9D3B5BB}" srcId="{D84FEA94-B157-4E80-BF50-5E1F0713DFF1}" destId="{62357F01-B71C-4361-9123-BE274151A6BE}" srcOrd="0" destOrd="0" parTransId="{4F0766F8-351A-4C2D-8D6F-EA899AC77B02}" sibTransId="{D252CDFD-473D-4795-9EC1-4FA07DA565D2}"/>
    <dgm:cxn modelId="{3DA851CA-F14A-4FF5-B65E-40006E48AAB3}" type="presOf" srcId="{B8A76624-EBA2-437E-A6D1-EABB13B0A241}" destId="{FD8A9B42-CF43-4524-A402-2BB899A8CD50}" srcOrd="0" destOrd="0" presId="urn:microsoft.com/office/officeart/2005/8/layout/hierarchy2"/>
    <dgm:cxn modelId="{9B97B92E-5A4B-472E-A092-350EBD53E9C0}" srcId="{B6A5FEE6-24B0-46DD-965F-2B36FEF5472B}" destId="{EB5DCE65-5092-4A73-A2E5-1A5EF3B4D634}" srcOrd="0" destOrd="0" parTransId="{66396237-6BF5-420E-952B-9440DC12C243}" sibTransId="{A3AED13B-ADCF-4834-AD1F-D641D970A12C}"/>
    <dgm:cxn modelId="{C8D8496F-3ACC-4DE5-8716-5E15B97EC313}" type="presOf" srcId="{EB5DCE65-5092-4A73-A2E5-1A5EF3B4D634}" destId="{00A3431C-DB4F-4A7B-B4F2-6C96BE910B46}" srcOrd="0" destOrd="0" presId="urn:microsoft.com/office/officeart/2005/8/layout/hierarchy2"/>
    <dgm:cxn modelId="{1C1F86FE-1D6C-447F-A28F-24D243439515}" type="presOf" srcId="{B7E1998A-50C5-462B-8BAB-8263826C8D64}" destId="{0F6119D5-4BA8-4FA8-953B-42B320520DD4}" srcOrd="0" destOrd="0" presId="urn:microsoft.com/office/officeart/2005/8/layout/hierarchy2"/>
    <dgm:cxn modelId="{6DB149BF-2FB3-44A7-B774-216385C7622C}" type="presOf" srcId="{D3F4DEAF-04B5-4AD2-8B54-D4C4A3FEE9B7}" destId="{E6E4CE0C-D98C-4708-B4BE-EB56A22E3E74}" srcOrd="1" destOrd="0" presId="urn:microsoft.com/office/officeart/2005/8/layout/hierarchy2"/>
    <dgm:cxn modelId="{B3526875-7CD6-4066-BA3B-76448703BC39}" type="presOf" srcId="{F3A54280-0D96-4049-B892-2C4B24002426}" destId="{ED8526B4-16D8-4E6D-A3C6-A816F4D8E72D}" srcOrd="0" destOrd="0" presId="urn:microsoft.com/office/officeart/2005/8/layout/hierarchy2"/>
    <dgm:cxn modelId="{96698D23-5CC4-4E0D-8BEE-EEDA00A6923D}" type="presOf" srcId="{59DA4670-5BAA-490C-B0E2-E5530B998831}" destId="{626F514E-079C-4C9E-8218-05D91AB8CC19}" srcOrd="1" destOrd="0" presId="urn:microsoft.com/office/officeart/2005/8/layout/hierarchy2"/>
    <dgm:cxn modelId="{2310A3F1-6F2E-40BD-8989-6150F2D27C9D}" type="presOf" srcId="{21EE1FAD-30DE-427B-9968-511BD7E6E762}" destId="{CB918906-40AD-4D2B-9D83-A8BAC87B805D}" srcOrd="0" destOrd="0" presId="urn:microsoft.com/office/officeart/2005/8/layout/hierarchy2"/>
    <dgm:cxn modelId="{D0D6C153-8025-4C41-AF10-B840AB4003FE}" type="presOf" srcId="{6CF76383-1053-4DDB-818F-3450FC81B966}" destId="{6ADB5A38-D140-4918-85FD-937659B525D0}" srcOrd="0" destOrd="0" presId="urn:microsoft.com/office/officeart/2005/8/layout/hierarchy2"/>
    <dgm:cxn modelId="{C0739F46-BEE9-4C3D-941A-4ABEDFA19AB3}" srcId="{71D408CB-812F-48CD-9F69-4B7C0D691291}" destId="{2BE6F000-1D2E-4D99-9B1D-368CFF2DFF01}" srcOrd="0" destOrd="0" parTransId="{C88AC238-B454-4361-A78B-6886F1092F24}" sibTransId="{706E3D2F-749A-43C6-B981-0DD5D60167D0}"/>
    <dgm:cxn modelId="{7D12F72D-AC1B-433B-972F-253123A43993}" srcId="{803BF282-7365-4F0C-AC83-DE8D5AD97DBA}" destId="{0215A6E7-FC40-45C4-A627-8E365A45E534}" srcOrd="0" destOrd="0" parTransId="{6CF76383-1053-4DDB-818F-3450FC81B966}" sibTransId="{63410E66-5ECF-4CD8-9A29-70FD70ED1799}"/>
    <dgm:cxn modelId="{B77EA7B1-1B46-48FF-A170-73BC573E09D6}" type="presOf" srcId="{59DA4670-5BAA-490C-B0E2-E5530B998831}" destId="{42546451-9A29-4945-87FE-20020F393B3E}" srcOrd="0" destOrd="0" presId="urn:microsoft.com/office/officeart/2005/8/layout/hierarchy2"/>
    <dgm:cxn modelId="{2C8A8A9D-76AF-4FB9-AF69-A2AEF8D927A5}" type="presOf" srcId="{88664318-E7D1-4142-9DD7-DEC5CA3BE55F}" destId="{ED07F441-D2E3-46CD-AAC8-FF09DD81DE44}" srcOrd="0" destOrd="0" presId="urn:microsoft.com/office/officeart/2005/8/layout/hierarchy2"/>
    <dgm:cxn modelId="{1FB85869-3AA1-447E-8031-9F552374EC71}" type="presOf" srcId="{B03B9AFA-3186-493C-A72F-A2F800377FFA}" destId="{0D57B126-B5C0-4B7A-A0D8-8BA0808B4D8C}" srcOrd="1" destOrd="0" presId="urn:microsoft.com/office/officeart/2005/8/layout/hierarchy2"/>
    <dgm:cxn modelId="{D3DD10E1-DC66-4E94-8618-D55FA9424453}" srcId="{B6A5FEE6-24B0-46DD-965F-2B36FEF5472B}" destId="{16C50836-AFE3-4233-A282-5047CD0EF28E}" srcOrd="1" destOrd="0" parTransId="{42D5052B-8089-4645-97C9-0205DC6F47BB}" sibTransId="{10B58797-DEF1-4FD1-8870-F522754B664F}"/>
    <dgm:cxn modelId="{F058C2A6-2CEE-48B1-83D7-B5E2A65893A7}" type="presOf" srcId="{616312B3-E282-48E9-9BE2-EBAF14AACAEF}" destId="{6EBEB62C-8815-4F59-8BF5-480A9707B5C0}" srcOrd="0" destOrd="0" presId="urn:microsoft.com/office/officeart/2005/8/layout/hierarchy2"/>
    <dgm:cxn modelId="{2A5B9F69-4F50-409C-951C-6811A081E395}" srcId="{8B6FCE3D-3640-4B56-89BD-0C48127FCF48}" destId="{38E9D4E0-8449-45E1-820A-269B3274D67E}" srcOrd="0" destOrd="0" parTransId="{217B3F20-78FF-4E62-9DA1-73857B1BCC3F}" sibTransId="{71783FF2-C37C-46D9-8AD6-AA326161499D}"/>
    <dgm:cxn modelId="{12813C31-F7F2-4F1B-880F-407B24469964}" srcId="{1DEE0388-46A8-4B0B-B1CF-CBB4C1271766}" destId="{DDA279BD-BFA7-4C80-9F70-723A59E89169}" srcOrd="1" destOrd="0" parTransId="{59DA4670-5BAA-490C-B0E2-E5530B998831}" sibTransId="{BFBE349D-2D7D-4BDC-8AD6-A2B933B0980F}"/>
    <dgm:cxn modelId="{BF54963E-1AF0-4C66-9604-BEE8DF3CBCA1}" type="presOf" srcId="{B03B9AFA-3186-493C-A72F-A2F800377FFA}" destId="{88D7EDF5-1134-416C-B5D1-9BCB096B7E1B}" srcOrd="0" destOrd="0" presId="urn:microsoft.com/office/officeart/2005/8/layout/hierarchy2"/>
    <dgm:cxn modelId="{ADD0D6E6-077B-4518-A9EB-4CF0632CF8D7}" type="presOf" srcId="{217B3F20-78FF-4E62-9DA1-73857B1BCC3F}" destId="{E80B9DE7-3540-4270-922C-2A9440075E03}" srcOrd="1" destOrd="0" presId="urn:microsoft.com/office/officeart/2005/8/layout/hierarchy2"/>
    <dgm:cxn modelId="{1C48932F-CF98-461D-A678-B33F0E61C920}" type="presOf" srcId="{6CF76383-1053-4DDB-818F-3450FC81B966}" destId="{8641CCC5-D25C-4345-A2F8-A6162BBB069D}" srcOrd="1" destOrd="0" presId="urn:microsoft.com/office/officeart/2005/8/layout/hierarchy2"/>
    <dgm:cxn modelId="{5F67EB85-E2FF-4492-8DD5-D1B05F213FE0}" type="presOf" srcId="{38E9D4E0-8449-45E1-820A-269B3274D67E}" destId="{4C273006-DC13-408D-894B-7860E353D259}" srcOrd="0" destOrd="0" presId="urn:microsoft.com/office/officeart/2005/8/layout/hierarchy2"/>
    <dgm:cxn modelId="{19C18CB9-E61F-4826-8ADE-B2B489ACE9E3}" srcId="{1DEE0388-46A8-4B0B-B1CF-CBB4C1271766}" destId="{33AC71BB-9AB5-453F-A370-CE2C2F2FE0D9}" srcOrd="0" destOrd="0" parTransId="{88664318-E7D1-4142-9DD7-DEC5CA3BE55F}" sibTransId="{C68B6AB4-54F8-4907-AAC8-4126557199FC}"/>
    <dgm:cxn modelId="{36C72D26-B546-4431-85A2-0C48A1E3ACCD}" srcId="{62357F01-B71C-4361-9123-BE274151A6BE}" destId="{2C51182D-5278-4574-B25F-E6E7EB40F079}" srcOrd="0" destOrd="0" parTransId="{21EE1FAD-30DE-427B-9968-511BD7E6E762}" sibTransId="{CB7C681B-444B-474D-B10C-7B6D18A73C61}"/>
    <dgm:cxn modelId="{108FBEDD-7E1D-45D4-9448-D98852030F92}" type="presOf" srcId="{0215A6E7-FC40-45C4-A627-8E365A45E534}" destId="{06F689A1-999F-4730-9F44-E7B8AB226C1F}" srcOrd="0" destOrd="0" presId="urn:microsoft.com/office/officeart/2005/8/layout/hierarchy2"/>
    <dgm:cxn modelId="{A37D2C15-5195-4EF2-9F8A-FBFF17F7705E}" type="presOf" srcId="{C3FA389B-A73D-46CC-80FB-82C769A47006}" destId="{F8CC11B5-3A54-44B4-B5BA-EA8D4030C277}" srcOrd="0" destOrd="0" presId="urn:microsoft.com/office/officeart/2005/8/layout/hierarchy2"/>
    <dgm:cxn modelId="{270B135C-0311-44B3-8915-741623318CE4}" type="presOf" srcId="{42D5052B-8089-4645-97C9-0205DC6F47BB}" destId="{E073D14D-3000-4B18-B181-8AC2AFB8AE9F}" srcOrd="0" destOrd="0" presId="urn:microsoft.com/office/officeart/2005/8/layout/hierarchy2"/>
    <dgm:cxn modelId="{5C0F34CF-F44F-496F-9E8C-F4951365347F}" type="presOf" srcId="{F0AF72AA-1AD5-413D-8B53-53C26E3CD790}" destId="{A8691E45-2CDC-4BA9-8C19-E64CED27AE13}" srcOrd="1" destOrd="0" presId="urn:microsoft.com/office/officeart/2005/8/layout/hierarchy2"/>
    <dgm:cxn modelId="{F41D7E67-A192-4691-9C13-918C570EB2AD}" type="presOf" srcId="{62357F01-B71C-4361-9123-BE274151A6BE}" destId="{4C7E551A-FEB5-4B78-ADF8-01F0E635D27B}" srcOrd="0" destOrd="0" presId="urn:microsoft.com/office/officeart/2005/8/layout/hierarchy2"/>
    <dgm:cxn modelId="{A69925DD-70C4-4D91-9D41-794FE388E313}" type="presOf" srcId="{33AC71BB-9AB5-453F-A370-CE2C2F2FE0D9}" destId="{906C4014-B7A1-4708-B17F-E913EC1B2D46}" srcOrd="0" destOrd="0" presId="urn:microsoft.com/office/officeart/2005/8/layout/hierarchy2"/>
    <dgm:cxn modelId="{56A0B143-1097-426E-8864-DD1262A40FEC}" type="presOf" srcId="{71D408CB-812F-48CD-9F69-4B7C0D691291}" destId="{0ED32C74-3195-436B-B937-3528DCA94A89}" srcOrd="0" destOrd="0" presId="urn:microsoft.com/office/officeart/2005/8/layout/hierarchy2"/>
    <dgm:cxn modelId="{A39B91A3-F81A-475C-8CEE-5E9850E97083}" srcId="{62357F01-B71C-4361-9123-BE274151A6BE}" destId="{8B6FCE3D-3640-4B56-89BD-0C48127FCF48}" srcOrd="1" destOrd="0" parTransId="{F3A54280-0D96-4049-B892-2C4B24002426}" sibTransId="{681E7CD8-110B-4B14-A337-F0D18DBBC8AC}"/>
    <dgm:cxn modelId="{E32708A3-0D6E-4AB1-9C88-FEE364D9EDE9}" type="presOf" srcId="{66396237-6BF5-420E-952B-9440DC12C243}" destId="{DBF0A68A-57FE-4544-8024-DB7E48B55C29}" srcOrd="1" destOrd="0" presId="urn:microsoft.com/office/officeart/2005/8/layout/hierarchy2"/>
    <dgm:cxn modelId="{052C372F-7EE6-45F7-B8C1-DCA74B39005A}" type="presOf" srcId="{217B3F20-78FF-4E62-9DA1-73857B1BCC3F}" destId="{186BEEC1-A91E-4250-83AB-99838455B8DB}" srcOrd="0" destOrd="0" presId="urn:microsoft.com/office/officeart/2005/8/layout/hierarchy2"/>
    <dgm:cxn modelId="{D3567D05-C037-4C2C-9516-F6A69733655B}" type="presParOf" srcId="{179D3234-B113-4F20-A843-75FF1FE4A5E2}" destId="{02F2550C-D3BA-4EE9-8DEC-019C16BA6B1A}" srcOrd="0" destOrd="0" presId="urn:microsoft.com/office/officeart/2005/8/layout/hierarchy2"/>
    <dgm:cxn modelId="{08FCC004-C62D-4DDB-AD9F-8DCD97E844DF}" type="presParOf" srcId="{02F2550C-D3BA-4EE9-8DEC-019C16BA6B1A}" destId="{0ED32C74-3195-436B-B937-3528DCA94A89}" srcOrd="0" destOrd="0" presId="urn:microsoft.com/office/officeart/2005/8/layout/hierarchy2"/>
    <dgm:cxn modelId="{A9C80FA4-D9B0-439E-A3E3-BB085975C7D0}" type="presParOf" srcId="{02F2550C-D3BA-4EE9-8DEC-019C16BA6B1A}" destId="{38924C29-109F-4919-8A7C-86CA56C8920F}" srcOrd="1" destOrd="0" presId="urn:microsoft.com/office/officeart/2005/8/layout/hierarchy2"/>
    <dgm:cxn modelId="{1C58FE94-7376-4A84-A053-ECE98D3941DB}" type="presParOf" srcId="{38924C29-109F-4919-8A7C-86CA56C8920F}" destId="{B2C094B9-415E-48F4-87A8-1AF86AAF9673}" srcOrd="0" destOrd="0" presId="urn:microsoft.com/office/officeart/2005/8/layout/hierarchy2"/>
    <dgm:cxn modelId="{6F15D872-74E2-4CAA-B227-3A111659DF0F}" type="presParOf" srcId="{B2C094B9-415E-48F4-87A8-1AF86AAF9673}" destId="{BD1CD8C9-E40D-4BBB-93C4-9C0A61CDF420}" srcOrd="0" destOrd="0" presId="urn:microsoft.com/office/officeart/2005/8/layout/hierarchy2"/>
    <dgm:cxn modelId="{2E15D0A2-668C-42D5-8251-C6C05A357DB7}" type="presParOf" srcId="{38924C29-109F-4919-8A7C-86CA56C8920F}" destId="{7F08BA7A-2007-431B-A202-A78B2F5B8C47}" srcOrd="1" destOrd="0" presId="urn:microsoft.com/office/officeart/2005/8/layout/hierarchy2"/>
    <dgm:cxn modelId="{335EDBBB-4404-4011-9669-7F164860E434}" type="presParOf" srcId="{7F08BA7A-2007-431B-A202-A78B2F5B8C47}" destId="{7090E3E7-FA9E-4F23-A0D9-CF3143ACFB89}" srcOrd="0" destOrd="0" presId="urn:microsoft.com/office/officeart/2005/8/layout/hierarchy2"/>
    <dgm:cxn modelId="{0E7EE2BE-7B14-4D26-8188-1B20123C50D3}" type="presParOf" srcId="{7F08BA7A-2007-431B-A202-A78B2F5B8C47}" destId="{398C65FB-7322-4D16-A4E9-7EF8D2F49388}" srcOrd="1" destOrd="0" presId="urn:microsoft.com/office/officeart/2005/8/layout/hierarchy2"/>
    <dgm:cxn modelId="{C4A6A139-27AA-43C8-9A23-9D69BC2B07A6}" type="presParOf" srcId="{398C65FB-7322-4D16-A4E9-7EF8D2F49388}" destId="{A0D0369A-F2F0-4EDB-94B3-E2BA814A57DF}" srcOrd="0" destOrd="0" presId="urn:microsoft.com/office/officeart/2005/8/layout/hierarchy2"/>
    <dgm:cxn modelId="{E528F0FE-DB8C-4901-96E7-AAF9D7C3824C}" type="presParOf" srcId="{A0D0369A-F2F0-4EDB-94B3-E2BA814A57DF}" destId="{A8691E45-2CDC-4BA9-8C19-E64CED27AE13}" srcOrd="0" destOrd="0" presId="urn:microsoft.com/office/officeart/2005/8/layout/hierarchy2"/>
    <dgm:cxn modelId="{BD75CFC8-61CF-4ABD-A21C-E4076568D61E}" type="presParOf" srcId="{398C65FB-7322-4D16-A4E9-7EF8D2F49388}" destId="{8DD3A466-409E-45BA-8D99-2ED452CC321B}" srcOrd="1" destOrd="0" presId="urn:microsoft.com/office/officeart/2005/8/layout/hierarchy2"/>
    <dgm:cxn modelId="{964430B0-972E-4641-8D4A-60E18C2A5365}" type="presParOf" srcId="{8DD3A466-409E-45BA-8D99-2ED452CC321B}" destId="{D7494255-02BD-491F-8834-44DBCD5CF04E}" srcOrd="0" destOrd="0" presId="urn:microsoft.com/office/officeart/2005/8/layout/hierarchy2"/>
    <dgm:cxn modelId="{AF17C6C8-DF3C-466D-8E83-D04CFCF273FB}" type="presParOf" srcId="{8DD3A466-409E-45BA-8D99-2ED452CC321B}" destId="{58A939B1-20F0-41E4-98B5-8FB84D0C27AA}" srcOrd="1" destOrd="0" presId="urn:microsoft.com/office/officeart/2005/8/layout/hierarchy2"/>
    <dgm:cxn modelId="{E4943C9C-404A-49FE-97D9-8F9485E5B8FA}" type="presParOf" srcId="{58A939B1-20F0-41E4-98B5-8FB84D0C27AA}" destId="{B0FFAFD4-496E-4B03-85CE-83ECCB4FD284}" srcOrd="0" destOrd="0" presId="urn:microsoft.com/office/officeart/2005/8/layout/hierarchy2"/>
    <dgm:cxn modelId="{7C9497AA-4D3E-442E-94DA-D3189F854F8C}" type="presParOf" srcId="{B0FFAFD4-496E-4B03-85CE-83ECCB4FD284}" destId="{DBF0A68A-57FE-4544-8024-DB7E48B55C29}" srcOrd="0" destOrd="0" presId="urn:microsoft.com/office/officeart/2005/8/layout/hierarchy2"/>
    <dgm:cxn modelId="{9D4AD7F9-F1F5-4E72-A405-B4B46F58285B}" type="presParOf" srcId="{58A939B1-20F0-41E4-98B5-8FB84D0C27AA}" destId="{A22EA764-8022-4522-8B41-088170E73122}" srcOrd="1" destOrd="0" presId="urn:microsoft.com/office/officeart/2005/8/layout/hierarchy2"/>
    <dgm:cxn modelId="{5FA8A80A-4243-4DEA-B4BC-96C6E43BB586}" type="presParOf" srcId="{A22EA764-8022-4522-8B41-088170E73122}" destId="{00A3431C-DB4F-4A7B-B4F2-6C96BE910B46}" srcOrd="0" destOrd="0" presId="urn:microsoft.com/office/officeart/2005/8/layout/hierarchy2"/>
    <dgm:cxn modelId="{4C131438-98F2-44D2-A1ED-162990BCFE4E}" type="presParOf" srcId="{A22EA764-8022-4522-8B41-088170E73122}" destId="{AB2995E7-833E-43B8-B83C-C959AD984C58}" srcOrd="1" destOrd="0" presId="urn:microsoft.com/office/officeart/2005/8/layout/hierarchy2"/>
    <dgm:cxn modelId="{6A081617-42AE-4D76-A251-3308370481B8}" type="presParOf" srcId="{AB2995E7-833E-43B8-B83C-C959AD984C58}" destId="{D296C314-AA9F-479C-926E-C393A08B1EC9}" srcOrd="0" destOrd="0" presId="urn:microsoft.com/office/officeart/2005/8/layout/hierarchy2"/>
    <dgm:cxn modelId="{40B6387B-184F-4DF2-9498-E3E2807D5794}" type="presParOf" srcId="{D296C314-AA9F-479C-926E-C393A08B1EC9}" destId="{879E0F6A-A5B9-4024-B769-2911A67BD94E}" srcOrd="0" destOrd="0" presId="urn:microsoft.com/office/officeart/2005/8/layout/hierarchy2"/>
    <dgm:cxn modelId="{ED48CE9F-AE42-4EFF-8127-BC7A4DBCC7A3}" type="presParOf" srcId="{AB2995E7-833E-43B8-B83C-C959AD984C58}" destId="{6AF7C875-15F9-4CB0-B733-B73C982C4B0F}" srcOrd="1" destOrd="0" presId="urn:microsoft.com/office/officeart/2005/8/layout/hierarchy2"/>
    <dgm:cxn modelId="{66A99541-B96C-4FDD-97C1-3A02CC192B58}" type="presParOf" srcId="{6AF7C875-15F9-4CB0-B733-B73C982C4B0F}" destId="{FD8A9B42-CF43-4524-A402-2BB899A8CD50}" srcOrd="0" destOrd="0" presId="urn:microsoft.com/office/officeart/2005/8/layout/hierarchy2"/>
    <dgm:cxn modelId="{AED260ED-4C72-418F-A30A-2F103691D8DA}" type="presParOf" srcId="{6AF7C875-15F9-4CB0-B733-B73C982C4B0F}" destId="{4525F8BC-B8C4-41DF-8592-F129C7F3EEDB}" srcOrd="1" destOrd="0" presId="urn:microsoft.com/office/officeart/2005/8/layout/hierarchy2"/>
    <dgm:cxn modelId="{AB61D22F-98F2-44BB-9170-D5C37D0C9702}" type="presParOf" srcId="{58A939B1-20F0-41E4-98B5-8FB84D0C27AA}" destId="{E073D14D-3000-4B18-B181-8AC2AFB8AE9F}" srcOrd="2" destOrd="0" presId="urn:microsoft.com/office/officeart/2005/8/layout/hierarchy2"/>
    <dgm:cxn modelId="{8340E8D2-B69F-44B2-BC11-E85B5D2788D2}" type="presParOf" srcId="{E073D14D-3000-4B18-B181-8AC2AFB8AE9F}" destId="{2E9F8EC0-CC30-47E0-9F2D-232DE24DEA9D}" srcOrd="0" destOrd="0" presId="urn:microsoft.com/office/officeart/2005/8/layout/hierarchy2"/>
    <dgm:cxn modelId="{82384869-753E-48A1-A55E-E390C0A6B613}" type="presParOf" srcId="{58A939B1-20F0-41E4-98B5-8FB84D0C27AA}" destId="{9682C444-BC58-4B54-BDE6-F21C224E94C9}" srcOrd="3" destOrd="0" presId="urn:microsoft.com/office/officeart/2005/8/layout/hierarchy2"/>
    <dgm:cxn modelId="{E250A431-26D8-41B3-A7F5-293269378316}" type="presParOf" srcId="{9682C444-BC58-4B54-BDE6-F21C224E94C9}" destId="{F41554E6-9AAB-477D-B4B9-B00F552BC1EF}" srcOrd="0" destOrd="0" presId="urn:microsoft.com/office/officeart/2005/8/layout/hierarchy2"/>
    <dgm:cxn modelId="{41DE76A8-B578-4267-AF5A-F33D6F623557}" type="presParOf" srcId="{9682C444-BC58-4B54-BDE6-F21C224E94C9}" destId="{12D26915-9F66-4AA7-A32B-466977B29DB0}" srcOrd="1" destOrd="0" presId="urn:microsoft.com/office/officeart/2005/8/layout/hierarchy2"/>
    <dgm:cxn modelId="{8D331C13-20A1-4888-AB10-35F6479799C6}" type="presParOf" srcId="{12D26915-9F66-4AA7-A32B-466977B29DB0}" destId="{4E42019E-5DB9-4E57-B1AC-9583AD733A43}" srcOrd="0" destOrd="0" presId="urn:microsoft.com/office/officeart/2005/8/layout/hierarchy2"/>
    <dgm:cxn modelId="{1EA9E570-949A-4586-BD1F-943767C42AC4}" type="presParOf" srcId="{4E42019E-5DB9-4E57-B1AC-9583AD733A43}" destId="{E6E4CE0C-D98C-4708-B4BE-EB56A22E3E74}" srcOrd="0" destOrd="0" presId="urn:microsoft.com/office/officeart/2005/8/layout/hierarchy2"/>
    <dgm:cxn modelId="{163A85C1-6120-4238-AC41-0F208A99BAB2}" type="presParOf" srcId="{12D26915-9F66-4AA7-A32B-466977B29DB0}" destId="{5E779371-8049-47A5-91C8-F7DD77BCCF25}" srcOrd="1" destOrd="0" presId="urn:microsoft.com/office/officeart/2005/8/layout/hierarchy2"/>
    <dgm:cxn modelId="{A9A60F16-3CD7-4B83-841D-FB0FBC76F099}" type="presParOf" srcId="{5E779371-8049-47A5-91C8-F7DD77BCCF25}" destId="{6EBEB62C-8815-4F59-8BF5-480A9707B5C0}" srcOrd="0" destOrd="0" presId="urn:microsoft.com/office/officeart/2005/8/layout/hierarchy2"/>
    <dgm:cxn modelId="{8DB0025B-7697-42D4-8949-57E43F5F198E}" type="presParOf" srcId="{5E779371-8049-47A5-91C8-F7DD77BCCF25}" destId="{CA0D124C-405E-4F6F-AD9A-28BB49DC02DE}" srcOrd="1" destOrd="0" presId="urn:microsoft.com/office/officeart/2005/8/layout/hierarchy2"/>
    <dgm:cxn modelId="{61C10765-D21E-4CA8-9E61-D83F1DAC4448}" type="presParOf" srcId="{398C65FB-7322-4D16-A4E9-7EF8D2F49388}" destId="{3DE84D4A-7AA6-4CF0-9411-62E59B9B0A77}" srcOrd="2" destOrd="0" presId="urn:microsoft.com/office/officeart/2005/8/layout/hierarchy2"/>
    <dgm:cxn modelId="{50C62D84-500C-4846-B96C-7D004FA62065}" type="presParOf" srcId="{3DE84D4A-7AA6-4CF0-9411-62E59B9B0A77}" destId="{56F912A7-34D4-4B10-BF9D-87D2718C4B7D}" srcOrd="0" destOrd="0" presId="urn:microsoft.com/office/officeart/2005/8/layout/hierarchy2"/>
    <dgm:cxn modelId="{717D9A94-7DC5-4D57-BE94-2189CC09067B}" type="presParOf" srcId="{398C65FB-7322-4D16-A4E9-7EF8D2F49388}" destId="{2FD5855F-B55D-4F0B-B7B5-078277E2C84E}" srcOrd="3" destOrd="0" presId="urn:microsoft.com/office/officeart/2005/8/layout/hierarchy2"/>
    <dgm:cxn modelId="{F0D11E4F-E4FE-4351-B7C6-87F04D46E664}" type="presParOf" srcId="{2FD5855F-B55D-4F0B-B7B5-078277E2C84E}" destId="{0F6119D5-4BA8-4FA8-953B-42B320520DD4}" srcOrd="0" destOrd="0" presId="urn:microsoft.com/office/officeart/2005/8/layout/hierarchy2"/>
    <dgm:cxn modelId="{E8E3CF8C-C443-4800-9AD7-3702FCF50DA5}" type="presParOf" srcId="{2FD5855F-B55D-4F0B-B7B5-078277E2C84E}" destId="{F176496D-E02B-43D6-9157-41153D72CBED}" srcOrd="1" destOrd="0" presId="urn:microsoft.com/office/officeart/2005/8/layout/hierarchy2"/>
    <dgm:cxn modelId="{A70BD4D0-C98A-4F2D-AB96-F20DAB2E76D3}" type="presParOf" srcId="{F176496D-E02B-43D6-9157-41153D72CBED}" destId="{A8DD95A7-3EFC-4BBA-93C2-9954356C5805}" srcOrd="0" destOrd="0" presId="urn:microsoft.com/office/officeart/2005/8/layout/hierarchy2"/>
    <dgm:cxn modelId="{130395F8-F1A3-4D90-A421-78B05321D476}" type="presParOf" srcId="{A8DD95A7-3EFC-4BBA-93C2-9954356C5805}" destId="{FD0DD71E-25FB-4418-84D3-1DDDA7381E91}" srcOrd="0" destOrd="0" presId="urn:microsoft.com/office/officeart/2005/8/layout/hierarchy2"/>
    <dgm:cxn modelId="{E5A11F70-DCF3-42D9-BCB6-423778B97E7B}" type="presParOf" srcId="{F176496D-E02B-43D6-9157-41153D72CBED}" destId="{CB241C2C-4007-4C3A-90E8-94D3001C894C}" srcOrd="1" destOrd="0" presId="urn:microsoft.com/office/officeart/2005/8/layout/hierarchy2"/>
    <dgm:cxn modelId="{06865D52-FDC0-4AD9-B6DD-51B4938F7988}" type="presParOf" srcId="{CB241C2C-4007-4C3A-90E8-94D3001C894C}" destId="{A3799A2C-0EF4-4CD0-8D21-2D6B993397A5}" srcOrd="0" destOrd="0" presId="urn:microsoft.com/office/officeart/2005/8/layout/hierarchy2"/>
    <dgm:cxn modelId="{2129259B-21B3-4B99-893E-72C2BA847C30}" type="presParOf" srcId="{CB241C2C-4007-4C3A-90E8-94D3001C894C}" destId="{D863D325-909B-4384-B1DF-37050DEDA677}" srcOrd="1" destOrd="0" presId="urn:microsoft.com/office/officeart/2005/8/layout/hierarchy2"/>
    <dgm:cxn modelId="{945D22B0-BEEE-43C6-8535-E7149B87CA18}" type="presParOf" srcId="{D863D325-909B-4384-B1DF-37050DEDA677}" destId="{6ADB5A38-D140-4918-85FD-937659B525D0}" srcOrd="0" destOrd="0" presId="urn:microsoft.com/office/officeart/2005/8/layout/hierarchy2"/>
    <dgm:cxn modelId="{00E79C64-B5BF-4614-B172-89E6EF6E9BD8}" type="presParOf" srcId="{6ADB5A38-D140-4918-85FD-937659B525D0}" destId="{8641CCC5-D25C-4345-A2F8-A6162BBB069D}" srcOrd="0" destOrd="0" presId="urn:microsoft.com/office/officeart/2005/8/layout/hierarchy2"/>
    <dgm:cxn modelId="{83D6C1CC-D1FB-42F6-B8CC-0CBD7785DE1B}" type="presParOf" srcId="{D863D325-909B-4384-B1DF-37050DEDA677}" destId="{BE551BB7-C658-4D7F-B6D2-1436BDEBF75F}" srcOrd="1" destOrd="0" presId="urn:microsoft.com/office/officeart/2005/8/layout/hierarchy2"/>
    <dgm:cxn modelId="{86E6F397-61A5-4B74-8B3E-04DDFF8433B8}" type="presParOf" srcId="{BE551BB7-C658-4D7F-B6D2-1436BDEBF75F}" destId="{06F689A1-999F-4730-9F44-E7B8AB226C1F}" srcOrd="0" destOrd="0" presId="urn:microsoft.com/office/officeart/2005/8/layout/hierarchy2"/>
    <dgm:cxn modelId="{A8DFFADF-4D76-4776-B964-9DEA6A9BCB23}" type="presParOf" srcId="{BE551BB7-C658-4D7F-B6D2-1436BDEBF75F}" destId="{8BFC94EE-043F-43D2-93A0-1D36B0E5DF19}" srcOrd="1" destOrd="0" presId="urn:microsoft.com/office/officeart/2005/8/layout/hierarchy2"/>
    <dgm:cxn modelId="{84269272-B8E9-4FEB-9C02-F715D697BF42}" type="presParOf" srcId="{F176496D-E02B-43D6-9157-41153D72CBED}" destId="{88D7EDF5-1134-416C-B5D1-9BCB096B7E1B}" srcOrd="2" destOrd="0" presId="urn:microsoft.com/office/officeart/2005/8/layout/hierarchy2"/>
    <dgm:cxn modelId="{B38BE7FC-8A7C-46ED-B90A-AC69E3DF65F9}" type="presParOf" srcId="{88D7EDF5-1134-416C-B5D1-9BCB096B7E1B}" destId="{0D57B126-B5C0-4B7A-A0D8-8BA0808B4D8C}" srcOrd="0" destOrd="0" presId="urn:microsoft.com/office/officeart/2005/8/layout/hierarchy2"/>
    <dgm:cxn modelId="{94B256D1-3CCF-4E80-9759-6F27F4E317B8}" type="presParOf" srcId="{F176496D-E02B-43D6-9157-41153D72CBED}" destId="{CAE7A5D8-FD25-4F75-A4AD-F0B28E55459D}" srcOrd="3" destOrd="0" presId="urn:microsoft.com/office/officeart/2005/8/layout/hierarchy2"/>
    <dgm:cxn modelId="{5D04F20D-384C-4522-BD84-EB9F047DD231}" type="presParOf" srcId="{CAE7A5D8-FD25-4F75-A4AD-F0B28E55459D}" destId="{827E4D49-EA41-4611-ADFA-1D4D1352B003}" srcOrd="0" destOrd="0" presId="urn:microsoft.com/office/officeart/2005/8/layout/hierarchy2"/>
    <dgm:cxn modelId="{333A15B3-3E4D-4B00-B828-3B50F4B98D79}" type="presParOf" srcId="{CAE7A5D8-FD25-4F75-A4AD-F0B28E55459D}" destId="{96D9E556-BA04-41FB-9D26-05363518270E}" srcOrd="1" destOrd="0" presId="urn:microsoft.com/office/officeart/2005/8/layout/hierarchy2"/>
    <dgm:cxn modelId="{E1AE3DF2-356A-42EF-BCE1-7A93A26A336D}" type="presParOf" srcId="{96D9E556-BA04-41FB-9D26-05363518270E}" destId="{ED07F441-D2E3-46CD-AAC8-FF09DD81DE44}" srcOrd="0" destOrd="0" presId="urn:microsoft.com/office/officeart/2005/8/layout/hierarchy2"/>
    <dgm:cxn modelId="{7095FFED-75F0-4565-AFB0-5D6CE963E1A2}" type="presParOf" srcId="{ED07F441-D2E3-46CD-AAC8-FF09DD81DE44}" destId="{5AE9AB78-66B9-40B3-86D3-801FF2AA273F}" srcOrd="0" destOrd="0" presId="urn:microsoft.com/office/officeart/2005/8/layout/hierarchy2"/>
    <dgm:cxn modelId="{8E09D6FB-2101-46F6-8118-809D6E5CD4DF}" type="presParOf" srcId="{96D9E556-BA04-41FB-9D26-05363518270E}" destId="{28670A83-B3AA-419E-956B-61FEFC7F179E}" srcOrd="1" destOrd="0" presId="urn:microsoft.com/office/officeart/2005/8/layout/hierarchy2"/>
    <dgm:cxn modelId="{2781DFB3-23D2-4EE8-BF07-9158BE601231}" type="presParOf" srcId="{28670A83-B3AA-419E-956B-61FEFC7F179E}" destId="{906C4014-B7A1-4708-B17F-E913EC1B2D46}" srcOrd="0" destOrd="0" presId="urn:microsoft.com/office/officeart/2005/8/layout/hierarchy2"/>
    <dgm:cxn modelId="{B9BF2E56-8CF5-4C3A-B0FE-D70DB84D7FAE}" type="presParOf" srcId="{28670A83-B3AA-419E-956B-61FEFC7F179E}" destId="{69F53642-DB96-4A37-97F9-7EC05E4DBDDB}" srcOrd="1" destOrd="0" presId="urn:microsoft.com/office/officeart/2005/8/layout/hierarchy2"/>
    <dgm:cxn modelId="{E95ACBA1-5F10-47CE-AD98-93F644B92674}" type="presParOf" srcId="{96D9E556-BA04-41FB-9D26-05363518270E}" destId="{42546451-9A29-4945-87FE-20020F393B3E}" srcOrd="2" destOrd="0" presId="urn:microsoft.com/office/officeart/2005/8/layout/hierarchy2"/>
    <dgm:cxn modelId="{EAF16944-D97E-46BD-AA01-E05034787F51}" type="presParOf" srcId="{42546451-9A29-4945-87FE-20020F393B3E}" destId="{626F514E-079C-4C9E-8218-05D91AB8CC19}" srcOrd="0" destOrd="0" presId="urn:microsoft.com/office/officeart/2005/8/layout/hierarchy2"/>
    <dgm:cxn modelId="{BA560FA4-C3C6-497F-9488-FE9A0068D514}" type="presParOf" srcId="{96D9E556-BA04-41FB-9D26-05363518270E}" destId="{E4C6D386-A3A5-4969-A0A8-C75E409393EB}" srcOrd="3" destOrd="0" presId="urn:microsoft.com/office/officeart/2005/8/layout/hierarchy2"/>
    <dgm:cxn modelId="{B4904A11-C3BA-4A49-9C3C-EF6EE6FE2389}" type="presParOf" srcId="{E4C6D386-A3A5-4969-A0A8-C75E409393EB}" destId="{D649A72F-FEC3-426C-A6D4-46F7A380007E}" srcOrd="0" destOrd="0" presId="urn:microsoft.com/office/officeart/2005/8/layout/hierarchy2"/>
    <dgm:cxn modelId="{693B8C84-495F-449D-AA3C-8ED906810418}" type="presParOf" srcId="{E4C6D386-A3A5-4969-A0A8-C75E409393EB}" destId="{7567902C-1C68-4C6E-B7C9-A1D668F7147A}" srcOrd="1" destOrd="0" presId="urn:microsoft.com/office/officeart/2005/8/layout/hierarchy2"/>
    <dgm:cxn modelId="{D136B869-91AF-4785-B04E-DD813D656AA6}" type="presParOf" srcId="{38924C29-109F-4919-8A7C-86CA56C8920F}" destId="{D44DC8D8-470B-4891-91F8-2622DECE818B}" srcOrd="2" destOrd="0" presId="urn:microsoft.com/office/officeart/2005/8/layout/hierarchy2"/>
    <dgm:cxn modelId="{97C4D55A-7F2A-496C-8424-C442C8E909B7}" type="presParOf" srcId="{D44DC8D8-470B-4891-91F8-2622DECE818B}" destId="{F6EBF152-C178-4DA6-A01D-37147092DA66}" srcOrd="0" destOrd="0" presId="urn:microsoft.com/office/officeart/2005/8/layout/hierarchy2"/>
    <dgm:cxn modelId="{875856C4-9EC0-43FE-908C-6AC75BFDBA23}" type="presParOf" srcId="{38924C29-109F-4919-8A7C-86CA56C8920F}" destId="{B88F4C18-6477-4F4A-961C-2821BCFF746B}" srcOrd="3" destOrd="0" presId="urn:microsoft.com/office/officeart/2005/8/layout/hierarchy2"/>
    <dgm:cxn modelId="{E666BD0E-1C5A-4E5E-A934-DEE27211FCD7}" type="presParOf" srcId="{B88F4C18-6477-4F4A-961C-2821BCFF746B}" destId="{342CAC50-6423-4942-97BC-8B0587FA1C3D}" srcOrd="0" destOrd="0" presId="urn:microsoft.com/office/officeart/2005/8/layout/hierarchy2"/>
    <dgm:cxn modelId="{B48A359F-2975-4E91-B395-239DCAA1B3AB}" type="presParOf" srcId="{B88F4C18-6477-4F4A-961C-2821BCFF746B}" destId="{F9B39F27-4761-4B0C-999D-F4E0A68BE0DC}" srcOrd="1" destOrd="0" presId="urn:microsoft.com/office/officeart/2005/8/layout/hierarchy2"/>
    <dgm:cxn modelId="{3224352B-AEA9-4883-B0F1-75D48A3B3A4E}" type="presParOf" srcId="{F9B39F27-4761-4B0C-999D-F4E0A68BE0DC}" destId="{84AD574B-6D19-4183-B6FE-E7F8A6AFC2DF}" srcOrd="0" destOrd="0" presId="urn:microsoft.com/office/officeart/2005/8/layout/hierarchy2"/>
    <dgm:cxn modelId="{4C080742-0F29-426C-A563-EDAF6B969B2D}" type="presParOf" srcId="{84AD574B-6D19-4183-B6FE-E7F8A6AFC2DF}" destId="{25F272E9-6E8F-4B47-BC7C-805CA4C7ACA6}" srcOrd="0" destOrd="0" presId="urn:microsoft.com/office/officeart/2005/8/layout/hierarchy2"/>
    <dgm:cxn modelId="{FEABA22A-8BA8-4754-955C-047ECC6308C0}" type="presParOf" srcId="{F9B39F27-4761-4B0C-999D-F4E0A68BE0DC}" destId="{F8EFCFBA-00E3-4A55-9340-4B77A822441F}" srcOrd="1" destOrd="0" presId="urn:microsoft.com/office/officeart/2005/8/layout/hierarchy2"/>
    <dgm:cxn modelId="{09279CE6-6664-4297-9640-F5D5D32D9756}" type="presParOf" srcId="{F8EFCFBA-00E3-4A55-9340-4B77A822441F}" destId="{4C7E551A-FEB5-4B78-ADF8-01F0E635D27B}" srcOrd="0" destOrd="0" presId="urn:microsoft.com/office/officeart/2005/8/layout/hierarchy2"/>
    <dgm:cxn modelId="{A042E2C1-1576-4ADF-BCA1-E597BAADFD09}" type="presParOf" srcId="{F8EFCFBA-00E3-4A55-9340-4B77A822441F}" destId="{223CEBEE-76B5-4CD8-B81D-CAF70C739269}" srcOrd="1" destOrd="0" presId="urn:microsoft.com/office/officeart/2005/8/layout/hierarchy2"/>
    <dgm:cxn modelId="{343673F1-C6B4-489F-977F-331C5E5AE3FF}" type="presParOf" srcId="{223CEBEE-76B5-4CD8-B81D-CAF70C739269}" destId="{CB918906-40AD-4D2B-9D83-A8BAC87B805D}" srcOrd="0" destOrd="0" presId="urn:microsoft.com/office/officeart/2005/8/layout/hierarchy2"/>
    <dgm:cxn modelId="{3467F53A-42E6-4941-8EBD-BEC843A7D3BF}" type="presParOf" srcId="{CB918906-40AD-4D2B-9D83-A8BAC87B805D}" destId="{0FE0F4D2-FC5E-464F-A28B-07B3BFF7C48F}" srcOrd="0" destOrd="0" presId="urn:microsoft.com/office/officeart/2005/8/layout/hierarchy2"/>
    <dgm:cxn modelId="{7D8BBB44-C63E-42DB-A58E-3E43FC9082D0}" type="presParOf" srcId="{223CEBEE-76B5-4CD8-B81D-CAF70C739269}" destId="{CD070A97-86EB-49D8-9434-3F0813FE2254}" srcOrd="1" destOrd="0" presId="urn:microsoft.com/office/officeart/2005/8/layout/hierarchy2"/>
    <dgm:cxn modelId="{4415D91E-823C-4799-A8C6-D27641310758}" type="presParOf" srcId="{CD070A97-86EB-49D8-9434-3F0813FE2254}" destId="{C8C024BF-DE8B-4118-974F-FB34B88852FB}" srcOrd="0" destOrd="0" presId="urn:microsoft.com/office/officeart/2005/8/layout/hierarchy2"/>
    <dgm:cxn modelId="{6CEB6030-FCFF-410F-86C7-2695C963F652}" type="presParOf" srcId="{CD070A97-86EB-49D8-9434-3F0813FE2254}" destId="{B33A25F3-0FDB-47EE-A6D1-F2F1C10FE1A5}" srcOrd="1" destOrd="0" presId="urn:microsoft.com/office/officeart/2005/8/layout/hierarchy2"/>
    <dgm:cxn modelId="{3D224681-7ECF-4374-9D98-3C812D3530C4}" type="presParOf" srcId="{B33A25F3-0FDB-47EE-A6D1-F2F1C10FE1A5}" destId="{62C96AB8-39F8-4E3B-AA71-23DE4D68BEA1}" srcOrd="0" destOrd="0" presId="urn:microsoft.com/office/officeart/2005/8/layout/hierarchy2"/>
    <dgm:cxn modelId="{101F6445-6BF2-413E-BE6A-1A9429C5C982}" type="presParOf" srcId="{62C96AB8-39F8-4E3B-AA71-23DE4D68BEA1}" destId="{B8587901-1A3C-4EA9-A6C5-C472663E9D51}" srcOrd="0" destOrd="0" presId="urn:microsoft.com/office/officeart/2005/8/layout/hierarchy2"/>
    <dgm:cxn modelId="{55D038D8-E294-4DB8-970B-679C9C3D036D}" type="presParOf" srcId="{B33A25F3-0FDB-47EE-A6D1-F2F1C10FE1A5}" destId="{6424156A-91A5-447C-8CBC-6465961ABAD3}" srcOrd="1" destOrd="0" presId="urn:microsoft.com/office/officeart/2005/8/layout/hierarchy2"/>
    <dgm:cxn modelId="{73F7DF57-EBF7-4348-8F86-F2D1140E477F}" type="presParOf" srcId="{6424156A-91A5-447C-8CBC-6465961ABAD3}" destId="{F8CC11B5-3A54-44B4-B5BA-EA8D4030C277}" srcOrd="0" destOrd="0" presId="urn:microsoft.com/office/officeart/2005/8/layout/hierarchy2"/>
    <dgm:cxn modelId="{5A214369-0D42-4C24-9596-9CC82BE75757}" type="presParOf" srcId="{6424156A-91A5-447C-8CBC-6465961ABAD3}" destId="{957775DA-D886-49FB-9178-F828A0EFA62D}" srcOrd="1" destOrd="0" presId="urn:microsoft.com/office/officeart/2005/8/layout/hierarchy2"/>
    <dgm:cxn modelId="{74DC25BB-8361-43BB-895E-051B8EC90AF9}" type="presParOf" srcId="{223CEBEE-76B5-4CD8-B81D-CAF70C739269}" destId="{ED8526B4-16D8-4E6D-A3C6-A816F4D8E72D}" srcOrd="2" destOrd="0" presId="urn:microsoft.com/office/officeart/2005/8/layout/hierarchy2"/>
    <dgm:cxn modelId="{B897D71D-8A38-4DBF-AE50-9F859C719F3D}" type="presParOf" srcId="{ED8526B4-16D8-4E6D-A3C6-A816F4D8E72D}" destId="{F4000637-2AF5-4273-88DE-6514A4FF4AEE}" srcOrd="0" destOrd="0" presId="urn:microsoft.com/office/officeart/2005/8/layout/hierarchy2"/>
    <dgm:cxn modelId="{7155FB62-7D63-47F9-AA1E-EB231CF482A5}" type="presParOf" srcId="{223CEBEE-76B5-4CD8-B81D-CAF70C739269}" destId="{CF10EDEC-1689-494E-A895-8278F80242D7}" srcOrd="3" destOrd="0" presId="urn:microsoft.com/office/officeart/2005/8/layout/hierarchy2"/>
    <dgm:cxn modelId="{5579E021-CBDA-4786-9A9E-713AEEACEB6B}" type="presParOf" srcId="{CF10EDEC-1689-494E-A895-8278F80242D7}" destId="{E7B2ACB8-8E2E-45A3-8556-B41FCA2BB1E4}" srcOrd="0" destOrd="0" presId="urn:microsoft.com/office/officeart/2005/8/layout/hierarchy2"/>
    <dgm:cxn modelId="{1DC6EB76-B294-43B1-B180-FC0E8D7FD80C}" type="presParOf" srcId="{CF10EDEC-1689-494E-A895-8278F80242D7}" destId="{5429F6F7-0CBF-4F3C-A8B0-E0606829C3EA}" srcOrd="1" destOrd="0" presId="urn:microsoft.com/office/officeart/2005/8/layout/hierarchy2"/>
    <dgm:cxn modelId="{0523908D-FB77-41CD-A0ED-742888E88177}" type="presParOf" srcId="{5429F6F7-0CBF-4F3C-A8B0-E0606829C3EA}" destId="{186BEEC1-A91E-4250-83AB-99838455B8DB}" srcOrd="0" destOrd="0" presId="urn:microsoft.com/office/officeart/2005/8/layout/hierarchy2"/>
    <dgm:cxn modelId="{88E4C0EC-2A5F-4DE5-AC50-72CA56B8A742}" type="presParOf" srcId="{186BEEC1-A91E-4250-83AB-99838455B8DB}" destId="{E80B9DE7-3540-4270-922C-2A9440075E03}" srcOrd="0" destOrd="0" presId="urn:microsoft.com/office/officeart/2005/8/layout/hierarchy2"/>
    <dgm:cxn modelId="{CF14DECB-6C64-4831-82BD-9B8EF781127F}" type="presParOf" srcId="{5429F6F7-0CBF-4F3C-A8B0-E0606829C3EA}" destId="{3CAB72DA-E08A-4756-89F0-3A8ABEB2D13A}" srcOrd="1" destOrd="0" presId="urn:microsoft.com/office/officeart/2005/8/layout/hierarchy2"/>
    <dgm:cxn modelId="{61A332F1-562C-46B8-9A82-CD962429A77C}" type="presParOf" srcId="{3CAB72DA-E08A-4756-89F0-3A8ABEB2D13A}" destId="{4C273006-DC13-408D-894B-7860E353D259}" srcOrd="0" destOrd="0" presId="urn:microsoft.com/office/officeart/2005/8/layout/hierarchy2"/>
    <dgm:cxn modelId="{7AEADBC2-C5AA-4899-BF44-A53E9D0A44E6}" type="presParOf" srcId="{3CAB72DA-E08A-4756-89F0-3A8ABEB2D13A}" destId="{C84B0998-A64B-435F-8078-6B69120314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B84E4-1D40-4C4E-8C72-232E6904BD32}">
      <dsp:nvSpPr>
        <dsp:cNvPr id="0" name=""/>
        <dsp:cNvSpPr/>
      </dsp:nvSpPr>
      <dsp:spPr>
        <a:xfrm>
          <a:off x="10192866" y="847297"/>
          <a:ext cx="702561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702561" y="5078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80334-B1F9-460D-BCCB-9073F38E6F63}">
      <dsp:nvSpPr>
        <dsp:cNvPr id="0" name=""/>
        <dsp:cNvSpPr/>
      </dsp:nvSpPr>
      <dsp:spPr>
        <a:xfrm>
          <a:off x="8144433" y="2049270"/>
          <a:ext cx="702561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702561" y="50787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41E0E-D433-4FBB-92BD-96AF2219F123}">
      <dsp:nvSpPr>
        <dsp:cNvPr id="0" name=""/>
        <dsp:cNvSpPr/>
      </dsp:nvSpPr>
      <dsp:spPr>
        <a:xfrm>
          <a:off x="6095999" y="5655189"/>
          <a:ext cx="702561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702561" y="5078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8E159-6D3D-4A42-B0E6-7DCC177F3AD8}">
      <dsp:nvSpPr>
        <dsp:cNvPr id="0" name=""/>
        <dsp:cNvSpPr/>
      </dsp:nvSpPr>
      <dsp:spPr>
        <a:xfrm>
          <a:off x="5393438" y="5655189"/>
          <a:ext cx="702561" cy="507875"/>
        </a:xfrm>
        <a:custGeom>
          <a:avLst/>
          <a:gdLst/>
          <a:ahLst/>
          <a:cxnLst/>
          <a:rect l="0" t="0" r="0" b="0"/>
          <a:pathLst>
            <a:path>
              <a:moveTo>
                <a:pt x="702561" y="0"/>
              </a:moveTo>
              <a:lnTo>
                <a:pt x="702561" y="507875"/>
              </a:lnTo>
              <a:lnTo>
                <a:pt x="0" y="5078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8B3A5-2E15-470C-98D7-B1F0D5EA7A2C}">
      <dsp:nvSpPr>
        <dsp:cNvPr id="0" name=""/>
        <dsp:cNvSpPr/>
      </dsp:nvSpPr>
      <dsp:spPr>
        <a:xfrm>
          <a:off x="4047566" y="4453216"/>
          <a:ext cx="1726778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1726778" y="5078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BF468-9865-4F29-8D84-27225016C35B}">
      <dsp:nvSpPr>
        <dsp:cNvPr id="0" name=""/>
        <dsp:cNvSpPr/>
      </dsp:nvSpPr>
      <dsp:spPr>
        <a:xfrm>
          <a:off x="3345005" y="4453216"/>
          <a:ext cx="702561" cy="507875"/>
        </a:xfrm>
        <a:custGeom>
          <a:avLst/>
          <a:gdLst/>
          <a:ahLst/>
          <a:cxnLst/>
          <a:rect l="0" t="0" r="0" b="0"/>
          <a:pathLst>
            <a:path>
              <a:moveTo>
                <a:pt x="702561" y="0"/>
              </a:moveTo>
              <a:lnTo>
                <a:pt x="702561" y="507875"/>
              </a:lnTo>
              <a:lnTo>
                <a:pt x="0" y="5078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0D5A-B679-42FB-92E4-96883E04A2B7}">
      <dsp:nvSpPr>
        <dsp:cNvPr id="0" name=""/>
        <dsp:cNvSpPr/>
      </dsp:nvSpPr>
      <dsp:spPr>
        <a:xfrm>
          <a:off x="1999133" y="3251243"/>
          <a:ext cx="1726778" cy="5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875"/>
              </a:lnTo>
              <a:lnTo>
                <a:pt x="1726778" y="5078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0629A-B74D-4C8C-8671-C18CD7DB0592}">
      <dsp:nvSpPr>
        <dsp:cNvPr id="0" name=""/>
        <dsp:cNvSpPr/>
      </dsp:nvSpPr>
      <dsp:spPr>
        <a:xfrm>
          <a:off x="1296572" y="3251243"/>
          <a:ext cx="702561" cy="507875"/>
        </a:xfrm>
        <a:custGeom>
          <a:avLst/>
          <a:gdLst/>
          <a:ahLst/>
          <a:cxnLst/>
          <a:rect l="0" t="0" r="0" b="0"/>
          <a:pathLst>
            <a:path>
              <a:moveTo>
                <a:pt x="702561" y="0"/>
              </a:moveTo>
              <a:lnTo>
                <a:pt x="702561" y="507875"/>
              </a:lnTo>
              <a:lnTo>
                <a:pt x="0" y="5078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5303C-052A-4789-95B9-0C70180D950F}">
      <dsp:nvSpPr>
        <dsp:cNvPr id="0" name=""/>
        <dsp:cNvSpPr/>
      </dsp:nvSpPr>
      <dsp:spPr>
        <a:xfrm>
          <a:off x="2320788" y="2049270"/>
          <a:ext cx="5823644" cy="507875"/>
        </a:xfrm>
        <a:custGeom>
          <a:avLst/>
          <a:gdLst/>
          <a:ahLst/>
          <a:cxnLst/>
          <a:rect l="0" t="0" r="0" b="0"/>
          <a:pathLst>
            <a:path>
              <a:moveTo>
                <a:pt x="5823644" y="0"/>
              </a:moveTo>
              <a:lnTo>
                <a:pt x="5823644" y="507875"/>
              </a:lnTo>
              <a:lnTo>
                <a:pt x="0" y="50787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44C3A-D0FD-4E41-9FA1-8CF6DED8BC29}">
      <dsp:nvSpPr>
        <dsp:cNvPr id="0" name=""/>
        <dsp:cNvSpPr/>
      </dsp:nvSpPr>
      <dsp:spPr>
        <a:xfrm>
          <a:off x="8466087" y="847297"/>
          <a:ext cx="1726778" cy="507875"/>
        </a:xfrm>
        <a:custGeom>
          <a:avLst/>
          <a:gdLst/>
          <a:ahLst/>
          <a:cxnLst/>
          <a:rect l="0" t="0" r="0" b="0"/>
          <a:pathLst>
            <a:path>
              <a:moveTo>
                <a:pt x="1726778" y="0"/>
              </a:moveTo>
              <a:lnTo>
                <a:pt x="1726778" y="507875"/>
              </a:lnTo>
              <a:lnTo>
                <a:pt x="0" y="5078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2636C-596B-4109-A355-7CBFAAEEB096}">
      <dsp:nvSpPr>
        <dsp:cNvPr id="0" name=""/>
        <dsp:cNvSpPr/>
      </dsp:nvSpPr>
      <dsp:spPr>
        <a:xfrm>
          <a:off x="9769636" y="837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98564-3AA4-44C7-A2A7-C7168F9F3D1B}">
      <dsp:nvSpPr>
        <dsp:cNvPr id="0" name=""/>
        <dsp:cNvSpPr/>
      </dsp:nvSpPr>
      <dsp:spPr>
        <a:xfrm>
          <a:off x="9769636" y="837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F92C6-33A4-4F0B-A8EE-E5EDD753FB11}">
      <dsp:nvSpPr>
        <dsp:cNvPr id="0" name=""/>
        <dsp:cNvSpPr/>
      </dsp:nvSpPr>
      <dsp:spPr>
        <a:xfrm>
          <a:off x="9346406" y="153199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Total Population</a:t>
          </a:r>
        </a:p>
      </dsp:txBody>
      <dsp:txXfrm>
        <a:off x="9346406" y="153199"/>
        <a:ext cx="1692919" cy="541734"/>
      </dsp:txXfrm>
    </dsp:sp>
    <dsp:sp modelId="{3BCC15A7-05E3-4A8F-8F57-6F4A0370382A}">
      <dsp:nvSpPr>
        <dsp:cNvPr id="0" name=""/>
        <dsp:cNvSpPr/>
      </dsp:nvSpPr>
      <dsp:spPr>
        <a:xfrm>
          <a:off x="7721203" y="1202810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F5C7A-562A-40A4-81BB-5B4CBFA7C854}">
      <dsp:nvSpPr>
        <dsp:cNvPr id="0" name=""/>
        <dsp:cNvSpPr/>
      </dsp:nvSpPr>
      <dsp:spPr>
        <a:xfrm>
          <a:off x="7721203" y="1202810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5A6AE-DD87-4BFA-B6C7-C1646C394390}">
      <dsp:nvSpPr>
        <dsp:cNvPr id="0" name=""/>
        <dsp:cNvSpPr/>
      </dsp:nvSpPr>
      <dsp:spPr>
        <a:xfrm>
          <a:off x="7297973" y="1355173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Working age population</a:t>
          </a:r>
        </a:p>
      </dsp:txBody>
      <dsp:txXfrm>
        <a:off x="7297973" y="1355173"/>
        <a:ext cx="1692919" cy="541734"/>
      </dsp:txXfrm>
    </dsp:sp>
    <dsp:sp modelId="{8756AFEE-FDEA-4DD5-8F68-E79D9A0F81B7}">
      <dsp:nvSpPr>
        <dsp:cNvPr id="0" name=""/>
        <dsp:cNvSpPr/>
      </dsp:nvSpPr>
      <dsp:spPr>
        <a:xfrm>
          <a:off x="1575903" y="2404783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E42AF-CC73-449B-B124-5963F7018A8E}">
      <dsp:nvSpPr>
        <dsp:cNvPr id="0" name=""/>
        <dsp:cNvSpPr/>
      </dsp:nvSpPr>
      <dsp:spPr>
        <a:xfrm>
          <a:off x="1575903" y="2404783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AD4B1-1047-41DC-AEF6-2D9FCF7FAF7C}">
      <dsp:nvSpPr>
        <dsp:cNvPr id="0" name=""/>
        <dsp:cNvSpPr/>
      </dsp:nvSpPr>
      <dsp:spPr>
        <a:xfrm>
          <a:off x="1152673" y="2557146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In labour force</a:t>
          </a:r>
        </a:p>
      </dsp:txBody>
      <dsp:txXfrm>
        <a:off x="1152673" y="2557146"/>
        <a:ext cx="1692919" cy="541734"/>
      </dsp:txXfrm>
    </dsp:sp>
    <dsp:sp modelId="{F9CDCD30-B3C8-4747-B4F4-3F90A7CB1EEC}">
      <dsp:nvSpPr>
        <dsp:cNvPr id="0" name=""/>
        <dsp:cNvSpPr/>
      </dsp:nvSpPr>
      <dsp:spPr>
        <a:xfrm>
          <a:off x="551687" y="3606756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AB74B-F82C-44E0-BC92-A5F6C52E014C}">
      <dsp:nvSpPr>
        <dsp:cNvPr id="0" name=""/>
        <dsp:cNvSpPr/>
      </dsp:nvSpPr>
      <dsp:spPr>
        <a:xfrm>
          <a:off x="551687" y="3606756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CB98C-DACB-4450-917F-8F934954C3F6}">
      <dsp:nvSpPr>
        <dsp:cNvPr id="0" name=""/>
        <dsp:cNvSpPr/>
      </dsp:nvSpPr>
      <dsp:spPr>
        <a:xfrm>
          <a:off x="128457" y="3759119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Unemployed</a:t>
          </a:r>
        </a:p>
      </dsp:txBody>
      <dsp:txXfrm>
        <a:off x="128457" y="3759119"/>
        <a:ext cx="1692919" cy="541734"/>
      </dsp:txXfrm>
    </dsp:sp>
    <dsp:sp modelId="{422BC9F4-71CF-4E49-BB43-4BF27A1B8B65}">
      <dsp:nvSpPr>
        <dsp:cNvPr id="0" name=""/>
        <dsp:cNvSpPr/>
      </dsp:nvSpPr>
      <dsp:spPr>
        <a:xfrm>
          <a:off x="3624336" y="3606756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A2E5-1380-4F6B-961C-5B98BEEC8AFF}">
      <dsp:nvSpPr>
        <dsp:cNvPr id="0" name=""/>
        <dsp:cNvSpPr/>
      </dsp:nvSpPr>
      <dsp:spPr>
        <a:xfrm>
          <a:off x="3624336" y="3606756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1E934-1E39-4AE7-AAEF-57B01670A428}">
      <dsp:nvSpPr>
        <dsp:cNvPr id="0" name=""/>
        <dsp:cNvSpPr/>
      </dsp:nvSpPr>
      <dsp:spPr>
        <a:xfrm>
          <a:off x="3201106" y="3759119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Employed</a:t>
          </a:r>
        </a:p>
      </dsp:txBody>
      <dsp:txXfrm>
        <a:off x="3201106" y="3759119"/>
        <a:ext cx="1692919" cy="541734"/>
      </dsp:txXfrm>
    </dsp:sp>
    <dsp:sp modelId="{B33896F7-609C-464E-AD62-5C54FE24B39F}">
      <dsp:nvSpPr>
        <dsp:cNvPr id="0" name=""/>
        <dsp:cNvSpPr/>
      </dsp:nvSpPr>
      <dsp:spPr>
        <a:xfrm>
          <a:off x="2600120" y="4808729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8BE2C-D3FB-412D-84CF-FCE57DEFC5CA}">
      <dsp:nvSpPr>
        <dsp:cNvPr id="0" name=""/>
        <dsp:cNvSpPr/>
      </dsp:nvSpPr>
      <dsp:spPr>
        <a:xfrm>
          <a:off x="2600120" y="4808729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31ECB-A36F-4D04-B87D-DD6DEAC66529}">
      <dsp:nvSpPr>
        <dsp:cNvPr id="0" name=""/>
        <dsp:cNvSpPr/>
      </dsp:nvSpPr>
      <dsp:spPr>
        <a:xfrm>
          <a:off x="2176890" y="4961092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Formal employment</a:t>
          </a:r>
        </a:p>
      </dsp:txBody>
      <dsp:txXfrm>
        <a:off x="2176890" y="4961092"/>
        <a:ext cx="1692919" cy="541734"/>
      </dsp:txXfrm>
    </dsp:sp>
    <dsp:sp modelId="{D70482A7-54B9-4924-AB70-5DD3D44DCE97}">
      <dsp:nvSpPr>
        <dsp:cNvPr id="0" name=""/>
        <dsp:cNvSpPr/>
      </dsp:nvSpPr>
      <dsp:spPr>
        <a:xfrm>
          <a:off x="5672770" y="4808729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E871-562D-42BD-9D33-B5EEA97B175A}">
      <dsp:nvSpPr>
        <dsp:cNvPr id="0" name=""/>
        <dsp:cNvSpPr/>
      </dsp:nvSpPr>
      <dsp:spPr>
        <a:xfrm>
          <a:off x="5672770" y="4808729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39D3E-FE67-46ED-8754-DC97A2B282E6}">
      <dsp:nvSpPr>
        <dsp:cNvPr id="0" name=""/>
        <dsp:cNvSpPr/>
      </dsp:nvSpPr>
      <dsp:spPr>
        <a:xfrm>
          <a:off x="5249540" y="4961092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Informal employment</a:t>
          </a:r>
        </a:p>
      </dsp:txBody>
      <dsp:txXfrm>
        <a:off x="5249540" y="4961092"/>
        <a:ext cx="1692919" cy="541734"/>
      </dsp:txXfrm>
    </dsp:sp>
    <dsp:sp modelId="{E0B1380E-8372-4B64-99C6-BEC0F44FC76B}">
      <dsp:nvSpPr>
        <dsp:cNvPr id="0" name=""/>
        <dsp:cNvSpPr/>
      </dsp:nvSpPr>
      <dsp:spPr>
        <a:xfrm>
          <a:off x="4648553" y="6010702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5925F-3169-4996-B3BC-1035422B0945}">
      <dsp:nvSpPr>
        <dsp:cNvPr id="0" name=""/>
        <dsp:cNvSpPr/>
      </dsp:nvSpPr>
      <dsp:spPr>
        <a:xfrm>
          <a:off x="4648553" y="6010702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5C643-7756-4B4B-8B12-9C1D573C3A90}">
      <dsp:nvSpPr>
        <dsp:cNvPr id="0" name=""/>
        <dsp:cNvSpPr/>
      </dsp:nvSpPr>
      <dsp:spPr>
        <a:xfrm>
          <a:off x="4225323" y="6163065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Employment in the informal sector</a:t>
          </a:r>
        </a:p>
      </dsp:txBody>
      <dsp:txXfrm>
        <a:off x="4225323" y="6163065"/>
        <a:ext cx="1692919" cy="541734"/>
      </dsp:txXfrm>
    </dsp:sp>
    <dsp:sp modelId="{27BD88A3-3164-4299-9983-28F76D13505C}">
      <dsp:nvSpPr>
        <dsp:cNvPr id="0" name=""/>
        <dsp:cNvSpPr/>
      </dsp:nvSpPr>
      <dsp:spPr>
        <a:xfrm>
          <a:off x="6696986" y="6010702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76311-8768-4B6A-9E90-35EBBF59CAE0}">
      <dsp:nvSpPr>
        <dsp:cNvPr id="0" name=""/>
        <dsp:cNvSpPr/>
      </dsp:nvSpPr>
      <dsp:spPr>
        <a:xfrm>
          <a:off x="6696986" y="6010702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7E743-9DCD-45E7-9CB0-641D681211D0}">
      <dsp:nvSpPr>
        <dsp:cNvPr id="0" name=""/>
        <dsp:cNvSpPr/>
      </dsp:nvSpPr>
      <dsp:spPr>
        <a:xfrm>
          <a:off x="6273756" y="6163065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Employment Outside the Informal Sector</a:t>
          </a:r>
        </a:p>
      </dsp:txBody>
      <dsp:txXfrm>
        <a:off x="6273756" y="6163065"/>
        <a:ext cx="1692919" cy="541734"/>
      </dsp:txXfrm>
    </dsp:sp>
    <dsp:sp modelId="{DBCD3A12-08E9-40DC-9BDF-B707C909F641}">
      <dsp:nvSpPr>
        <dsp:cNvPr id="0" name=""/>
        <dsp:cNvSpPr/>
      </dsp:nvSpPr>
      <dsp:spPr>
        <a:xfrm>
          <a:off x="8745419" y="2404783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42505-4885-47D6-AD88-DE0CCD6E36A3}">
      <dsp:nvSpPr>
        <dsp:cNvPr id="0" name=""/>
        <dsp:cNvSpPr/>
      </dsp:nvSpPr>
      <dsp:spPr>
        <a:xfrm>
          <a:off x="8745419" y="2404783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7368F-7BD7-44E8-BF54-E5B53C1F0B56}">
      <dsp:nvSpPr>
        <dsp:cNvPr id="0" name=""/>
        <dsp:cNvSpPr/>
      </dsp:nvSpPr>
      <dsp:spPr>
        <a:xfrm>
          <a:off x="8322189" y="2557146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Not in labour force</a:t>
          </a:r>
        </a:p>
      </dsp:txBody>
      <dsp:txXfrm>
        <a:off x="8322189" y="2557146"/>
        <a:ext cx="1692919" cy="541734"/>
      </dsp:txXfrm>
    </dsp:sp>
    <dsp:sp modelId="{FFCE9CCA-CB8A-4E8D-97FF-9CA6D26A0CF9}">
      <dsp:nvSpPr>
        <dsp:cNvPr id="0" name=""/>
        <dsp:cNvSpPr/>
      </dsp:nvSpPr>
      <dsp:spPr>
        <a:xfrm>
          <a:off x="10793852" y="1202810"/>
          <a:ext cx="846459" cy="8464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503C7-21BF-4A15-893D-BDA9A18D951A}">
      <dsp:nvSpPr>
        <dsp:cNvPr id="0" name=""/>
        <dsp:cNvSpPr/>
      </dsp:nvSpPr>
      <dsp:spPr>
        <a:xfrm>
          <a:off x="10793852" y="1202810"/>
          <a:ext cx="846459" cy="8464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73BDF-B1E9-48B1-9FD9-EE46A96DBEB9}">
      <dsp:nvSpPr>
        <dsp:cNvPr id="0" name=""/>
        <dsp:cNvSpPr/>
      </dsp:nvSpPr>
      <dsp:spPr>
        <a:xfrm>
          <a:off x="10370622" y="1355173"/>
          <a:ext cx="1692919" cy="5417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/>
            <a:t>Non-working age population</a:t>
          </a:r>
        </a:p>
      </dsp:txBody>
      <dsp:txXfrm>
        <a:off x="10370622" y="1355173"/>
        <a:ext cx="1692919" cy="541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8A300-3612-42E8-82D2-1AFBD217FA36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D97EF-598B-4A68-A838-4C25799CE9D3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/>
            <a:t>Most informal sector operators use Natural Capital for their livelihoods</a:t>
          </a:r>
          <a:endParaRPr lang="en-US" sz="1200" kern="1200"/>
        </a:p>
      </dsp:txBody>
      <dsp:txXfrm>
        <a:off x="100682" y="2427484"/>
        <a:ext cx="2370489" cy="720000"/>
      </dsp:txXfrm>
    </dsp:sp>
    <dsp:sp modelId="{66194197-97E5-4DE5-9240-7A8025F7A541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6146D-6D2B-4A06-8C21-0E2C929E2580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/>
            <a:t>The value of that Natural Capital element is difficult to measure</a:t>
          </a:r>
          <a:endParaRPr lang="en-US" sz="1200" kern="1200"/>
        </a:p>
      </dsp:txBody>
      <dsp:txXfrm>
        <a:off x="2886007" y="2427484"/>
        <a:ext cx="2370489" cy="720000"/>
      </dsp:txXfrm>
    </dsp:sp>
    <dsp:sp modelId="{82DD17DA-61F5-4564-9A01-D28487991DB9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403DC-12CD-449B-B024-3683C06F1ECC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/>
            <a:t>How do we account for the livelihoods of the majority of the population who depend on Natural Capital</a:t>
          </a:r>
          <a:endParaRPr lang="en-US" sz="1200" kern="1200"/>
        </a:p>
      </dsp:txBody>
      <dsp:txXfrm>
        <a:off x="5671332" y="2427484"/>
        <a:ext cx="2370489" cy="720000"/>
      </dsp:txXfrm>
    </dsp:sp>
    <dsp:sp modelId="{72E472CF-713D-49CE-9BF7-53703248F945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EDDE9-5A64-400C-9960-6A2C861BC4B9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/>
            <a:t>Alternatively, how can we transform/formalise informal entrepreneurship?</a:t>
          </a:r>
          <a:endParaRPr lang="en-US" sz="1200" kern="1200"/>
        </a:p>
      </dsp:txBody>
      <dsp:txXfrm>
        <a:off x="8456657" y="2427484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0561B-2A57-4E86-85F6-060AAFF87760}">
      <dsp:nvSpPr>
        <dsp:cNvPr id="0" name=""/>
        <dsp:cNvSpPr/>
      </dsp:nvSpPr>
      <dsp:spPr>
        <a:xfrm>
          <a:off x="5134" y="535920"/>
          <a:ext cx="1750888" cy="87544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/>
            <a:t>Do nothing (Unacceptable)</a:t>
          </a:r>
        </a:p>
      </dsp:txBody>
      <dsp:txXfrm>
        <a:off x="30775" y="561561"/>
        <a:ext cx="1699606" cy="824162"/>
      </dsp:txXfrm>
    </dsp:sp>
    <dsp:sp modelId="{5C00E422-EA0E-42B3-875C-37414537B856}">
      <dsp:nvSpPr>
        <dsp:cNvPr id="0" name=""/>
        <dsp:cNvSpPr/>
      </dsp:nvSpPr>
      <dsp:spPr>
        <a:xfrm>
          <a:off x="180223" y="1411365"/>
          <a:ext cx="175088" cy="150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508"/>
              </a:lnTo>
              <a:lnTo>
                <a:pt x="175088" y="1506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C4F53-94FA-4FB7-99C2-945C827FA7FE}">
      <dsp:nvSpPr>
        <dsp:cNvPr id="0" name=""/>
        <dsp:cNvSpPr/>
      </dsp:nvSpPr>
      <dsp:spPr>
        <a:xfrm>
          <a:off x="355312" y="1630226"/>
          <a:ext cx="1400710" cy="2575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/>
            <a:t>Leaves intact the existing negative impacts such as: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000" kern="1200"/>
            <a:t>Unfair competition -  formal businesses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000" kern="1200"/>
            <a:t>No access to credit to expand – informal businesses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000" kern="1200"/>
            <a:t>No guarantee that health and safety standards have been followed – customers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000" kern="1200"/>
            <a:t>Taxes owed are not collected – Governments </a:t>
          </a:r>
        </a:p>
      </dsp:txBody>
      <dsp:txXfrm>
        <a:off x="396337" y="1671251"/>
        <a:ext cx="1318660" cy="2493244"/>
      </dsp:txXfrm>
    </dsp:sp>
    <dsp:sp modelId="{9BD832FE-BD9B-43B4-A400-D6776392CCA3}">
      <dsp:nvSpPr>
        <dsp:cNvPr id="0" name=""/>
        <dsp:cNvSpPr/>
      </dsp:nvSpPr>
      <dsp:spPr>
        <a:xfrm>
          <a:off x="2193745" y="535920"/>
          <a:ext cx="1750888" cy="87544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/>
            <a:t>De-regulate formal entrepreneurship (Unacceptable)</a:t>
          </a:r>
        </a:p>
      </dsp:txBody>
      <dsp:txXfrm>
        <a:off x="2219386" y="561561"/>
        <a:ext cx="1699606" cy="824162"/>
      </dsp:txXfrm>
    </dsp:sp>
    <dsp:sp modelId="{A937A573-901C-44C7-AF8A-EFCFE5B67335}">
      <dsp:nvSpPr>
        <dsp:cNvPr id="0" name=""/>
        <dsp:cNvSpPr/>
      </dsp:nvSpPr>
      <dsp:spPr>
        <a:xfrm>
          <a:off x="2368834" y="1411365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01D6C-ABEA-4F41-AFC7-93B602762FF9}">
      <dsp:nvSpPr>
        <dsp:cNvPr id="0" name=""/>
        <dsp:cNvSpPr/>
      </dsp:nvSpPr>
      <dsp:spPr>
        <a:xfrm>
          <a:off x="2543922" y="1630226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Results in levelling down rather than levelling up of working conditions</a:t>
          </a:r>
        </a:p>
      </dsp:txBody>
      <dsp:txXfrm>
        <a:off x="2569563" y="1655867"/>
        <a:ext cx="1349428" cy="824162"/>
      </dsp:txXfrm>
    </dsp:sp>
    <dsp:sp modelId="{E3C9C379-C7AA-478C-A985-9A7272B5DF05}">
      <dsp:nvSpPr>
        <dsp:cNvPr id="0" name=""/>
        <dsp:cNvSpPr/>
      </dsp:nvSpPr>
      <dsp:spPr>
        <a:xfrm>
          <a:off x="4382355" y="535920"/>
          <a:ext cx="1750888" cy="87544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/>
            <a:t>Eradicate informal entrepreneurship (Unacceptable)</a:t>
          </a:r>
        </a:p>
      </dsp:txBody>
      <dsp:txXfrm>
        <a:off x="4407996" y="561561"/>
        <a:ext cx="1699606" cy="824162"/>
      </dsp:txXfrm>
    </dsp:sp>
    <dsp:sp modelId="{599BFE62-90FD-4EA1-9DA4-30EC1E22E43D}">
      <dsp:nvSpPr>
        <dsp:cNvPr id="0" name=""/>
        <dsp:cNvSpPr/>
      </dsp:nvSpPr>
      <dsp:spPr>
        <a:xfrm>
          <a:off x="4557444" y="1411365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6DE4C-4395-4DF4-89D0-B9BD006F1C07}">
      <dsp:nvSpPr>
        <dsp:cNvPr id="0" name=""/>
        <dsp:cNvSpPr/>
      </dsp:nvSpPr>
      <dsp:spPr>
        <a:xfrm>
          <a:off x="4732533" y="1630226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Leads to governments repressing enterprise culture and jobs</a:t>
          </a:r>
        </a:p>
      </dsp:txBody>
      <dsp:txXfrm>
        <a:off x="4758174" y="1655867"/>
        <a:ext cx="1349428" cy="824162"/>
      </dsp:txXfrm>
    </dsp:sp>
    <dsp:sp modelId="{6CF498DE-0639-4203-A7E3-75FC97552B3D}">
      <dsp:nvSpPr>
        <dsp:cNvPr id="0" name=""/>
        <dsp:cNvSpPr/>
      </dsp:nvSpPr>
      <dsp:spPr>
        <a:xfrm>
          <a:off x="6570966" y="535920"/>
          <a:ext cx="1750888" cy="87544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/>
            <a:t>Formalise informal entrepreneurship (Most viable policy choice)</a:t>
          </a:r>
        </a:p>
      </dsp:txBody>
      <dsp:txXfrm>
        <a:off x="6596607" y="561561"/>
        <a:ext cx="1699606" cy="824162"/>
      </dsp:txXfrm>
    </dsp:sp>
    <dsp:sp modelId="{16C7ACDA-BC0B-42F1-8648-20477C806F14}">
      <dsp:nvSpPr>
        <dsp:cNvPr id="0" name=""/>
        <dsp:cNvSpPr/>
      </dsp:nvSpPr>
      <dsp:spPr>
        <a:xfrm>
          <a:off x="6746055" y="1411365"/>
          <a:ext cx="175088" cy="119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119"/>
              </a:lnTo>
              <a:lnTo>
                <a:pt x="175088" y="11981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9FE6D-C010-4072-B15F-17FAE24DB5BE}">
      <dsp:nvSpPr>
        <dsp:cNvPr id="0" name=""/>
        <dsp:cNvSpPr/>
      </dsp:nvSpPr>
      <dsp:spPr>
        <a:xfrm>
          <a:off x="6921144" y="1630226"/>
          <a:ext cx="1400710" cy="1958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kern="1200" dirty="0"/>
            <a:t>Direct controls: Seek compliant behaviour by ensuring that benefits of operating in formal economy outweigh the cost of working in the informal economy.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>
              <a:solidFill>
                <a:srgbClr val="FF0000"/>
              </a:solidFill>
            </a:rPr>
            <a:t>Stick</a:t>
          </a:r>
          <a:r>
            <a:rPr lang="en-ZA" sz="900" kern="1200" dirty="0"/>
            <a:t> - increase the cost of non-compliance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>
              <a:solidFill>
                <a:schemeClr val="accent6">
                  <a:lumMod val="50000"/>
                </a:schemeClr>
              </a:solidFill>
            </a:rPr>
            <a:t>Carrot </a:t>
          </a:r>
          <a:r>
            <a:rPr lang="en-ZA" sz="900" kern="1200" dirty="0"/>
            <a:t>– make the conduct of formal entrepreneurship more beneficial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700" kern="1200"/>
        </a:p>
      </dsp:txBody>
      <dsp:txXfrm>
        <a:off x="6962169" y="1671251"/>
        <a:ext cx="1318660" cy="1876467"/>
      </dsp:txXfrm>
    </dsp:sp>
    <dsp:sp modelId="{82AF080C-A3EA-44A3-A62F-D9C7F5BE8756}">
      <dsp:nvSpPr>
        <dsp:cNvPr id="0" name=""/>
        <dsp:cNvSpPr/>
      </dsp:nvSpPr>
      <dsp:spPr>
        <a:xfrm>
          <a:off x="6746055" y="1411365"/>
          <a:ext cx="175088" cy="293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815"/>
              </a:lnTo>
              <a:lnTo>
                <a:pt x="175088" y="2935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DDBE5-3550-46CD-957B-2FEDD3F5EBEA}">
      <dsp:nvSpPr>
        <dsp:cNvPr id="0" name=""/>
        <dsp:cNvSpPr/>
      </dsp:nvSpPr>
      <dsp:spPr>
        <a:xfrm>
          <a:off x="6921144" y="3807604"/>
          <a:ext cx="1400710" cy="107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Indirect controls: Seek behaviour change through a social contract between state and citizens based on high trust, high commitment culture</a:t>
          </a:r>
        </a:p>
      </dsp:txBody>
      <dsp:txXfrm>
        <a:off x="6952751" y="3839211"/>
        <a:ext cx="1337496" cy="1015937"/>
      </dsp:txXfrm>
    </dsp:sp>
    <dsp:sp modelId="{6143C04A-0E95-426E-A0ED-E491264A2308}">
      <dsp:nvSpPr>
        <dsp:cNvPr id="0" name=""/>
        <dsp:cNvSpPr/>
      </dsp:nvSpPr>
      <dsp:spPr>
        <a:xfrm>
          <a:off x="8759576" y="535920"/>
          <a:ext cx="1750888" cy="87544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/>
            <a:t>But: The other unacceptable options can have their uses too:</a:t>
          </a:r>
        </a:p>
      </dsp:txBody>
      <dsp:txXfrm>
        <a:off x="8785217" y="561561"/>
        <a:ext cx="1699606" cy="824162"/>
      </dsp:txXfrm>
    </dsp:sp>
    <dsp:sp modelId="{4424583F-841C-43E1-A3F6-60AE73D7A5BD}">
      <dsp:nvSpPr>
        <dsp:cNvPr id="0" name=""/>
        <dsp:cNvSpPr/>
      </dsp:nvSpPr>
      <dsp:spPr>
        <a:xfrm>
          <a:off x="8934665" y="1411365"/>
          <a:ext cx="175088" cy="6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583"/>
              </a:lnTo>
              <a:lnTo>
                <a:pt x="175088" y="65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96D74-95FB-41F1-B4C8-F28BB754F890}">
      <dsp:nvSpPr>
        <dsp:cNvPr id="0" name=""/>
        <dsp:cNvSpPr/>
      </dsp:nvSpPr>
      <dsp:spPr>
        <a:xfrm>
          <a:off x="9109754" y="1630226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/>
            <a:t>Doing nothing: Sometimes can be supportive to small-scale entrepreneurial endeavour for closer social relations</a:t>
          </a:r>
        </a:p>
      </dsp:txBody>
      <dsp:txXfrm>
        <a:off x="9135395" y="1655867"/>
        <a:ext cx="1349428" cy="824162"/>
      </dsp:txXfrm>
    </dsp:sp>
    <dsp:sp modelId="{08844604-B0EF-4B84-852C-C7AB0A233800}">
      <dsp:nvSpPr>
        <dsp:cNvPr id="0" name=""/>
        <dsp:cNvSpPr/>
      </dsp:nvSpPr>
      <dsp:spPr>
        <a:xfrm>
          <a:off x="8934665" y="1411365"/>
          <a:ext cx="175088" cy="1750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888"/>
              </a:lnTo>
              <a:lnTo>
                <a:pt x="175088" y="17508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8EE9E-C71D-4DA2-9EAD-4C321059F635}">
      <dsp:nvSpPr>
        <dsp:cNvPr id="0" name=""/>
        <dsp:cNvSpPr/>
      </dsp:nvSpPr>
      <dsp:spPr>
        <a:xfrm>
          <a:off x="9109754" y="2724531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/>
            <a:t>De-regulate: Useful when seeking to simplify compliance especially for business start-ups</a:t>
          </a:r>
        </a:p>
      </dsp:txBody>
      <dsp:txXfrm>
        <a:off x="9135395" y="2750172"/>
        <a:ext cx="1349428" cy="824162"/>
      </dsp:txXfrm>
    </dsp:sp>
    <dsp:sp modelId="{6272B5AA-2C33-430C-ABC2-83615F63AB4A}">
      <dsp:nvSpPr>
        <dsp:cNvPr id="0" name=""/>
        <dsp:cNvSpPr/>
      </dsp:nvSpPr>
      <dsp:spPr>
        <a:xfrm>
          <a:off x="8934665" y="1411365"/>
          <a:ext cx="175088" cy="2845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193"/>
              </a:lnTo>
              <a:lnTo>
                <a:pt x="175088" y="2845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366C4-3EB4-4114-85F4-EAC9B47C59E7}">
      <dsp:nvSpPr>
        <dsp:cNvPr id="0" name=""/>
        <dsp:cNvSpPr/>
      </dsp:nvSpPr>
      <dsp:spPr>
        <a:xfrm>
          <a:off x="9109754" y="3818836"/>
          <a:ext cx="1400710" cy="87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/>
            <a:t>Eradication: Useful for tackling those who fail to comply </a:t>
          </a:r>
        </a:p>
      </dsp:txBody>
      <dsp:txXfrm>
        <a:off x="9135395" y="3844477"/>
        <a:ext cx="1349428" cy="824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32C74-3195-436B-B937-3528DCA94A89}">
      <dsp:nvSpPr>
        <dsp:cNvPr id="0" name=""/>
        <dsp:cNvSpPr/>
      </dsp:nvSpPr>
      <dsp:spPr>
        <a:xfrm>
          <a:off x="756499" y="3287065"/>
          <a:ext cx="1603234" cy="80161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Tackling informal sector entrepreneurship</a:t>
          </a:r>
        </a:p>
      </dsp:txBody>
      <dsp:txXfrm>
        <a:off x="779978" y="3310544"/>
        <a:ext cx="1556276" cy="754659"/>
      </dsp:txXfrm>
    </dsp:sp>
    <dsp:sp modelId="{B2C094B9-415E-48F4-87A8-1AF86AAF9673}">
      <dsp:nvSpPr>
        <dsp:cNvPr id="0" name=""/>
        <dsp:cNvSpPr/>
      </dsp:nvSpPr>
      <dsp:spPr>
        <a:xfrm rot="17385029">
          <a:off x="1731510" y="2783440"/>
          <a:ext cx="189774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97741" y="113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600" kern="1200"/>
        </a:p>
      </dsp:txBody>
      <dsp:txXfrm>
        <a:off x="2632937" y="2747378"/>
        <a:ext cx="94887" cy="94887"/>
      </dsp:txXfrm>
    </dsp:sp>
    <dsp:sp modelId="{7090E3E7-FA9E-4F23-A0D9-CF3143ACFB89}">
      <dsp:nvSpPr>
        <dsp:cNvPr id="0" name=""/>
        <dsp:cNvSpPr/>
      </dsp:nvSpPr>
      <dsp:spPr>
        <a:xfrm>
          <a:off x="3001027" y="1500962"/>
          <a:ext cx="1603234" cy="80161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Direct controls</a:t>
          </a:r>
        </a:p>
      </dsp:txBody>
      <dsp:txXfrm>
        <a:off x="3024506" y="1524441"/>
        <a:ext cx="1556276" cy="754659"/>
      </dsp:txXfrm>
    </dsp:sp>
    <dsp:sp modelId="{A0D0369A-F2F0-4EDB-94B3-E2BA814A57DF}">
      <dsp:nvSpPr>
        <dsp:cNvPr id="0" name=""/>
        <dsp:cNvSpPr/>
      </dsp:nvSpPr>
      <dsp:spPr>
        <a:xfrm rot="18103853">
          <a:off x="4315233" y="1371842"/>
          <a:ext cx="121935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19351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4894425" y="1352741"/>
        <a:ext cx="60967" cy="60967"/>
      </dsp:txXfrm>
    </dsp:sp>
    <dsp:sp modelId="{D7494255-02BD-491F-8834-44DBCD5CF04E}">
      <dsp:nvSpPr>
        <dsp:cNvPr id="0" name=""/>
        <dsp:cNvSpPr/>
      </dsp:nvSpPr>
      <dsp:spPr>
        <a:xfrm>
          <a:off x="5245555" y="463870"/>
          <a:ext cx="1603234" cy="8016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Deterrents (‘sticks’)</a:t>
          </a:r>
        </a:p>
      </dsp:txBody>
      <dsp:txXfrm>
        <a:off x="5269034" y="487349"/>
        <a:ext cx="1556276" cy="754659"/>
      </dsp:txXfrm>
    </dsp:sp>
    <dsp:sp modelId="{B0FFAFD4-496E-4B03-85CE-83ECCB4FD284}">
      <dsp:nvSpPr>
        <dsp:cNvPr id="0" name=""/>
        <dsp:cNvSpPr/>
      </dsp:nvSpPr>
      <dsp:spPr>
        <a:xfrm rot="19457599">
          <a:off x="6774559" y="622831"/>
          <a:ext cx="789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89755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7149693" y="614469"/>
        <a:ext cx="39487" cy="39487"/>
      </dsp:txXfrm>
    </dsp:sp>
    <dsp:sp modelId="{00A3431C-DB4F-4A7B-B4F2-6C96BE910B46}">
      <dsp:nvSpPr>
        <dsp:cNvPr id="0" name=""/>
        <dsp:cNvSpPr/>
      </dsp:nvSpPr>
      <dsp:spPr>
        <a:xfrm>
          <a:off x="7490083" y="2940"/>
          <a:ext cx="1603234" cy="8016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Improved detection</a:t>
          </a:r>
        </a:p>
      </dsp:txBody>
      <dsp:txXfrm>
        <a:off x="7513562" y="26419"/>
        <a:ext cx="1556276" cy="754659"/>
      </dsp:txXfrm>
    </dsp:sp>
    <dsp:sp modelId="{D296C314-AA9F-479C-926E-C393A08B1EC9}">
      <dsp:nvSpPr>
        <dsp:cNvPr id="0" name=""/>
        <dsp:cNvSpPr/>
      </dsp:nvSpPr>
      <dsp:spPr>
        <a:xfrm>
          <a:off x="9093318" y="392367"/>
          <a:ext cx="64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1293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9397932" y="387716"/>
        <a:ext cx="32064" cy="32064"/>
      </dsp:txXfrm>
    </dsp:sp>
    <dsp:sp modelId="{FD8A9B42-CF43-4524-A402-2BB899A8CD50}">
      <dsp:nvSpPr>
        <dsp:cNvPr id="0" name=""/>
        <dsp:cNvSpPr/>
      </dsp:nvSpPr>
      <dsp:spPr>
        <a:xfrm>
          <a:off x="9734611" y="2940"/>
          <a:ext cx="1603234" cy="8016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Data matching and sharing, joined-up strategy and operations</a:t>
          </a:r>
        </a:p>
      </dsp:txBody>
      <dsp:txXfrm>
        <a:off x="9758090" y="26419"/>
        <a:ext cx="1556276" cy="754659"/>
      </dsp:txXfrm>
    </dsp:sp>
    <dsp:sp modelId="{E073D14D-3000-4B18-B181-8AC2AFB8AE9F}">
      <dsp:nvSpPr>
        <dsp:cNvPr id="0" name=""/>
        <dsp:cNvSpPr/>
      </dsp:nvSpPr>
      <dsp:spPr>
        <a:xfrm rot="2142401">
          <a:off x="6774559" y="1083761"/>
          <a:ext cx="789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89755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7149693" y="1075399"/>
        <a:ext cx="39487" cy="39487"/>
      </dsp:txXfrm>
    </dsp:sp>
    <dsp:sp modelId="{F41554E6-9AAB-477D-B4B9-B00F552BC1EF}">
      <dsp:nvSpPr>
        <dsp:cNvPr id="0" name=""/>
        <dsp:cNvSpPr/>
      </dsp:nvSpPr>
      <dsp:spPr>
        <a:xfrm>
          <a:off x="7490083" y="924800"/>
          <a:ext cx="1603234" cy="8016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Increased penalties</a:t>
          </a:r>
        </a:p>
      </dsp:txBody>
      <dsp:txXfrm>
        <a:off x="7513562" y="948279"/>
        <a:ext cx="1556276" cy="754659"/>
      </dsp:txXfrm>
    </dsp:sp>
    <dsp:sp modelId="{4E42019E-5DB9-4E57-B1AC-9583AD733A43}">
      <dsp:nvSpPr>
        <dsp:cNvPr id="0" name=""/>
        <dsp:cNvSpPr/>
      </dsp:nvSpPr>
      <dsp:spPr>
        <a:xfrm>
          <a:off x="9093318" y="1314226"/>
          <a:ext cx="64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1293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9397932" y="1309576"/>
        <a:ext cx="32064" cy="32064"/>
      </dsp:txXfrm>
    </dsp:sp>
    <dsp:sp modelId="{6EBEB62C-8815-4F59-8BF5-480A9707B5C0}">
      <dsp:nvSpPr>
        <dsp:cNvPr id="0" name=""/>
        <dsp:cNvSpPr/>
      </dsp:nvSpPr>
      <dsp:spPr>
        <a:xfrm>
          <a:off x="9734611" y="924800"/>
          <a:ext cx="1603234" cy="8016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Increasing sanctions, advertising penalties</a:t>
          </a:r>
        </a:p>
      </dsp:txBody>
      <dsp:txXfrm>
        <a:off x="9758090" y="948279"/>
        <a:ext cx="1556276" cy="754659"/>
      </dsp:txXfrm>
    </dsp:sp>
    <dsp:sp modelId="{3DE84D4A-7AA6-4CF0-9411-62E59B9B0A77}">
      <dsp:nvSpPr>
        <dsp:cNvPr id="0" name=""/>
        <dsp:cNvSpPr/>
      </dsp:nvSpPr>
      <dsp:spPr>
        <a:xfrm rot="3496147">
          <a:off x="4315233" y="2408935"/>
          <a:ext cx="121935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19351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4894425" y="2389833"/>
        <a:ext cx="60967" cy="60967"/>
      </dsp:txXfrm>
    </dsp:sp>
    <dsp:sp modelId="{0F6119D5-4BA8-4FA8-953B-42B320520DD4}">
      <dsp:nvSpPr>
        <dsp:cNvPr id="0" name=""/>
        <dsp:cNvSpPr/>
      </dsp:nvSpPr>
      <dsp:spPr>
        <a:xfrm>
          <a:off x="5245555" y="2538054"/>
          <a:ext cx="1603234" cy="8016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Incentives (‘carrots’)</a:t>
          </a:r>
        </a:p>
      </dsp:txBody>
      <dsp:txXfrm>
        <a:off x="5269034" y="2561533"/>
        <a:ext cx="1556276" cy="754659"/>
      </dsp:txXfrm>
    </dsp:sp>
    <dsp:sp modelId="{A8DD95A7-3EFC-4BBA-93C2-9954356C5805}">
      <dsp:nvSpPr>
        <dsp:cNvPr id="0" name=""/>
        <dsp:cNvSpPr/>
      </dsp:nvSpPr>
      <dsp:spPr>
        <a:xfrm rot="18770822">
          <a:off x="6697927" y="2581783"/>
          <a:ext cx="94301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43018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7145861" y="2569590"/>
        <a:ext cx="47150" cy="47150"/>
      </dsp:txXfrm>
    </dsp:sp>
    <dsp:sp modelId="{A3799A2C-0EF4-4CD0-8D21-2D6B993397A5}">
      <dsp:nvSpPr>
        <dsp:cNvPr id="0" name=""/>
        <dsp:cNvSpPr/>
      </dsp:nvSpPr>
      <dsp:spPr>
        <a:xfrm>
          <a:off x="7490083" y="1846659"/>
          <a:ext cx="1603234" cy="8016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For businesses</a:t>
          </a:r>
        </a:p>
      </dsp:txBody>
      <dsp:txXfrm>
        <a:off x="7513562" y="1870138"/>
        <a:ext cx="1556276" cy="754659"/>
      </dsp:txXfrm>
    </dsp:sp>
    <dsp:sp modelId="{6ADB5A38-D140-4918-85FD-937659B525D0}">
      <dsp:nvSpPr>
        <dsp:cNvPr id="0" name=""/>
        <dsp:cNvSpPr/>
      </dsp:nvSpPr>
      <dsp:spPr>
        <a:xfrm>
          <a:off x="9093318" y="2236086"/>
          <a:ext cx="64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1293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9397932" y="2231435"/>
        <a:ext cx="32064" cy="32064"/>
      </dsp:txXfrm>
    </dsp:sp>
    <dsp:sp modelId="{06F689A1-999F-4730-9F44-E7B8AB226C1F}">
      <dsp:nvSpPr>
        <dsp:cNvPr id="0" name=""/>
        <dsp:cNvSpPr/>
      </dsp:nvSpPr>
      <dsp:spPr>
        <a:xfrm>
          <a:off x="9734611" y="1846659"/>
          <a:ext cx="1603234" cy="8016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Simplify compliance, direct and indirect tax incentives, supply chain responsibility, support and advice to start-ups</a:t>
          </a:r>
        </a:p>
      </dsp:txBody>
      <dsp:txXfrm>
        <a:off x="9758090" y="1870138"/>
        <a:ext cx="1556276" cy="754659"/>
      </dsp:txXfrm>
    </dsp:sp>
    <dsp:sp modelId="{88D7EDF5-1134-416C-B5D1-9BCB096B7E1B}">
      <dsp:nvSpPr>
        <dsp:cNvPr id="0" name=""/>
        <dsp:cNvSpPr/>
      </dsp:nvSpPr>
      <dsp:spPr>
        <a:xfrm rot="2829178">
          <a:off x="6697927" y="3273178"/>
          <a:ext cx="94301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43018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7145861" y="3260984"/>
        <a:ext cx="47150" cy="47150"/>
      </dsp:txXfrm>
    </dsp:sp>
    <dsp:sp modelId="{827E4D49-EA41-4611-ADFA-1D4D1352B003}">
      <dsp:nvSpPr>
        <dsp:cNvPr id="0" name=""/>
        <dsp:cNvSpPr/>
      </dsp:nvSpPr>
      <dsp:spPr>
        <a:xfrm>
          <a:off x="7490083" y="3229449"/>
          <a:ext cx="1603234" cy="8016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For individuals</a:t>
          </a:r>
        </a:p>
      </dsp:txBody>
      <dsp:txXfrm>
        <a:off x="7513562" y="3252928"/>
        <a:ext cx="1556276" cy="754659"/>
      </dsp:txXfrm>
    </dsp:sp>
    <dsp:sp modelId="{ED07F441-D2E3-46CD-AAC8-FF09DD81DE44}">
      <dsp:nvSpPr>
        <dsp:cNvPr id="0" name=""/>
        <dsp:cNvSpPr/>
      </dsp:nvSpPr>
      <dsp:spPr>
        <a:xfrm rot="19457599">
          <a:off x="9019087" y="3388411"/>
          <a:ext cx="789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89755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9394221" y="3380049"/>
        <a:ext cx="39487" cy="39487"/>
      </dsp:txXfrm>
    </dsp:sp>
    <dsp:sp modelId="{906C4014-B7A1-4708-B17F-E913EC1B2D46}">
      <dsp:nvSpPr>
        <dsp:cNvPr id="0" name=""/>
        <dsp:cNvSpPr/>
      </dsp:nvSpPr>
      <dsp:spPr>
        <a:xfrm>
          <a:off x="9734611" y="2768519"/>
          <a:ext cx="1603234" cy="8016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Supply side incentives (e.g., society-wide amnesties, voluntary disclosure, smoothing transaction to formalisation)</a:t>
          </a:r>
        </a:p>
      </dsp:txBody>
      <dsp:txXfrm>
        <a:off x="9758090" y="2791998"/>
        <a:ext cx="1556276" cy="754659"/>
      </dsp:txXfrm>
    </dsp:sp>
    <dsp:sp modelId="{42546451-9A29-4945-87FE-20020F393B3E}">
      <dsp:nvSpPr>
        <dsp:cNvPr id="0" name=""/>
        <dsp:cNvSpPr/>
      </dsp:nvSpPr>
      <dsp:spPr>
        <a:xfrm rot="2142401">
          <a:off x="9019087" y="3849340"/>
          <a:ext cx="789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89755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9394221" y="3840978"/>
        <a:ext cx="39487" cy="39487"/>
      </dsp:txXfrm>
    </dsp:sp>
    <dsp:sp modelId="{D649A72F-FEC3-426C-A6D4-46F7A380007E}">
      <dsp:nvSpPr>
        <dsp:cNvPr id="0" name=""/>
        <dsp:cNvSpPr/>
      </dsp:nvSpPr>
      <dsp:spPr>
        <a:xfrm>
          <a:off x="9734611" y="3690379"/>
          <a:ext cx="1603234" cy="8016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Demand-side incentives (service vouchers, target direct taxes, targeted indirect taxes)</a:t>
          </a:r>
        </a:p>
      </dsp:txBody>
      <dsp:txXfrm>
        <a:off x="9758090" y="3713858"/>
        <a:ext cx="1556276" cy="754659"/>
      </dsp:txXfrm>
    </dsp:sp>
    <dsp:sp modelId="{D44DC8D8-470B-4891-91F8-2622DECE818B}">
      <dsp:nvSpPr>
        <dsp:cNvPr id="0" name=""/>
        <dsp:cNvSpPr/>
      </dsp:nvSpPr>
      <dsp:spPr>
        <a:xfrm rot="4214971">
          <a:off x="1731510" y="4569543"/>
          <a:ext cx="189774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97741" y="113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600" kern="1200"/>
        </a:p>
      </dsp:txBody>
      <dsp:txXfrm>
        <a:off x="2632937" y="4533482"/>
        <a:ext cx="94887" cy="94887"/>
      </dsp:txXfrm>
    </dsp:sp>
    <dsp:sp modelId="{342CAC50-6423-4942-97BC-8B0587FA1C3D}">
      <dsp:nvSpPr>
        <dsp:cNvPr id="0" name=""/>
        <dsp:cNvSpPr/>
      </dsp:nvSpPr>
      <dsp:spPr>
        <a:xfrm>
          <a:off x="3001027" y="5073168"/>
          <a:ext cx="1603234" cy="80161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Indirect controls</a:t>
          </a:r>
        </a:p>
      </dsp:txBody>
      <dsp:txXfrm>
        <a:off x="3024506" y="5096647"/>
        <a:ext cx="1556276" cy="754659"/>
      </dsp:txXfrm>
    </dsp:sp>
    <dsp:sp modelId="{84AD574B-6D19-4183-B6FE-E7F8A6AFC2DF}">
      <dsp:nvSpPr>
        <dsp:cNvPr id="0" name=""/>
        <dsp:cNvSpPr/>
      </dsp:nvSpPr>
      <dsp:spPr>
        <a:xfrm>
          <a:off x="4604262" y="5462595"/>
          <a:ext cx="64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1293" y="113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4908876" y="5457944"/>
        <a:ext cx="32064" cy="32064"/>
      </dsp:txXfrm>
    </dsp:sp>
    <dsp:sp modelId="{4C7E551A-FEB5-4B78-ADF8-01F0E635D27B}">
      <dsp:nvSpPr>
        <dsp:cNvPr id="0" name=""/>
        <dsp:cNvSpPr/>
      </dsp:nvSpPr>
      <dsp:spPr>
        <a:xfrm>
          <a:off x="5245555" y="5073168"/>
          <a:ext cx="1603234" cy="8016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Reduce asymmetry between formal and informal institutions</a:t>
          </a:r>
        </a:p>
      </dsp:txBody>
      <dsp:txXfrm>
        <a:off x="5269034" y="5096647"/>
        <a:ext cx="1556276" cy="754659"/>
      </dsp:txXfrm>
    </dsp:sp>
    <dsp:sp modelId="{CB918906-40AD-4D2B-9D83-A8BAC87B805D}">
      <dsp:nvSpPr>
        <dsp:cNvPr id="0" name=""/>
        <dsp:cNvSpPr/>
      </dsp:nvSpPr>
      <dsp:spPr>
        <a:xfrm rot="19457599">
          <a:off x="6774559" y="5232130"/>
          <a:ext cx="789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89755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7149693" y="5223768"/>
        <a:ext cx="39487" cy="39487"/>
      </dsp:txXfrm>
    </dsp:sp>
    <dsp:sp modelId="{C8C024BF-DE8B-4118-974F-FB34B88852FB}">
      <dsp:nvSpPr>
        <dsp:cNvPr id="0" name=""/>
        <dsp:cNvSpPr/>
      </dsp:nvSpPr>
      <dsp:spPr>
        <a:xfrm>
          <a:off x="7490083" y="4612238"/>
          <a:ext cx="1603234" cy="8016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Change informal institutions (values, norms, and beliefs)</a:t>
          </a:r>
        </a:p>
      </dsp:txBody>
      <dsp:txXfrm>
        <a:off x="7513562" y="4635717"/>
        <a:ext cx="1556276" cy="754659"/>
      </dsp:txXfrm>
    </dsp:sp>
    <dsp:sp modelId="{62C96AB8-39F8-4E3B-AA71-23DE4D68BEA1}">
      <dsp:nvSpPr>
        <dsp:cNvPr id="0" name=""/>
        <dsp:cNvSpPr/>
      </dsp:nvSpPr>
      <dsp:spPr>
        <a:xfrm>
          <a:off x="9093318" y="5001665"/>
          <a:ext cx="64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1293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9397932" y="4997015"/>
        <a:ext cx="32064" cy="32064"/>
      </dsp:txXfrm>
    </dsp:sp>
    <dsp:sp modelId="{F8CC11B5-3A54-44B4-B5BA-EA8D4030C277}">
      <dsp:nvSpPr>
        <dsp:cNvPr id="0" name=""/>
        <dsp:cNvSpPr/>
      </dsp:nvSpPr>
      <dsp:spPr>
        <a:xfrm>
          <a:off x="9734611" y="4612238"/>
          <a:ext cx="1603234" cy="8016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Tax education, normative appeals, education and awareness raising of benefits of declared work</a:t>
          </a:r>
        </a:p>
      </dsp:txBody>
      <dsp:txXfrm>
        <a:off x="9758090" y="4635717"/>
        <a:ext cx="1556276" cy="754659"/>
      </dsp:txXfrm>
    </dsp:sp>
    <dsp:sp modelId="{ED8526B4-16D8-4E6D-A3C6-A816F4D8E72D}">
      <dsp:nvSpPr>
        <dsp:cNvPr id="0" name=""/>
        <dsp:cNvSpPr/>
      </dsp:nvSpPr>
      <dsp:spPr>
        <a:xfrm rot="2142401">
          <a:off x="6774559" y="5693060"/>
          <a:ext cx="78975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89755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7149693" y="5684698"/>
        <a:ext cx="39487" cy="39487"/>
      </dsp:txXfrm>
    </dsp:sp>
    <dsp:sp modelId="{E7B2ACB8-8E2E-45A3-8556-B41FCA2BB1E4}">
      <dsp:nvSpPr>
        <dsp:cNvPr id="0" name=""/>
        <dsp:cNvSpPr/>
      </dsp:nvSpPr>
      <dsp:spPr>
        <a:xfrm>
          <a:off x="7490083" y="5534098"/>
          <a:ext cx="1603234" cy="8016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Change formal institutions (laws, regulations and codes)</a:t>
          </a:r>
        </a:p>
      </dsp:txBody>
      <dsp:txXfrm>
        <a:off x="7513562" y="5557577"/>
        <a:ext cx="1556276" cy="754659"/>
      </dsp:txXfrm>
    </dsp:sp>
    <dsp:sp modelId="{186BEEC1-A91E-4250-83AB-99838455B8DB}">
      <dsp:nvSpPr>
        <dsp:cNvPr id="0" name=""/>
        <dsp:cNvSpPr/>
      </dsp:nvSpPr>
      <dsp:spPr>
        <a:xfrm>
          <a:off x="9093318" y="5923525"/>
          <a:ext cx="64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1293" y="11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9397932" y="5918874"/>
        <a:ext cx="32064" cy="32064"/>
      </dsp:txXfrm>
    </dsp:sp>
    <dsp:sp modelId="{4C273006-DC13-408D-894B-7860E353D259}">
      <dsp:nvSpPr>
        <dsp:cNvPr id="0" name=""/>
        <dsp:cNvSpPr/>
      </dsp:nvSpPr>
      <dsp:spPr>
        <a:xfrm>
          <a:off x="9734611" y="5534098"/>
          <a:ext cx="1603234" cy="8016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/>
            <a:t>Procedural fairness and justice, redistributive justice, wider economic and social developments</a:t>
          </a:r>
        </a:p>
      </dsp:txBody>
      <dsp:txXfrm>
        <a:off x="9758090" y="5557577"/>
        <a:ext cx="1556276" cy="754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D22E3-55EC-4E13-87D8-A44C4566DAB8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E3CFE-0885-413F-80C3-352BC9B3A5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778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69DCAAB-1C99-46A2-9658-1DF8A36F3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15A208A-303B-453B-8529-949E5226E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9B1E-631A-44FC-9843-ABE0CE460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F22A2-078C-4DEE-B605-02228EAEC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E6A0-2035-4CC5-8473-51D04BE8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C29D7-D293-4F12-B6DF-33A04A36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845AC-348B-4FDB-AFF1-74C0B219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875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42B9-9932-46D1-9EDA-2A6569E1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6058A-4B99-441B-99FA-4B4040C9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124C7-89BF-40DF-8A75-CF356961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99524-4D5B-4D15-B2E5-4FDD61CB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4D7F0-E4FF-4CF3-8A7E-AAE07EE5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52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FD2BA-AA9B-4919-A8A6-A109021FB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7BE68-A194-4B16-8B40-B70B2AF93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B7405-E734-4F06-9B25-A4FB5BA1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56B8-D950-4117-9238-6E5F0A6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7FFA4-1D23-4838-B638-B9E43880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82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9FC9-3904-4CBC-A625-380D2BC5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07BC-DEE0-41B1-A3E3-7E9D418DD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43EFF-5122-4AE5-A233-7E7FF030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E3B69-70B3-40CA-8B7C-DFE4C6C8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D7B4-63D7-45F1-94C2-C7EA7009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211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06C5-4FCA-4DD6-8CDA-C9BD97BB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AE05C-FE28-4671-95CE-3ABE9A70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DCB8-1298-45C8-A17F-613042A0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B025-D0DD-4E84-9D57-EB37C260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0631-F00F-4267-8E2F-3E516FDC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458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41BC-C9CC-47FA-BD3B-B6858DDF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FF74-4D74-47E1-A3AC-64CFD99BE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8E38F-E425-4517-9B00-DFC85A73E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539BC-EDA0-4D5C-8896-5E107FF7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84F65-403A-4138-B101-00680015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FA38A-C7B6-4F92-85CE-B5F90498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390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3CF9-41F3-4BFB-B189-3F8094E5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BB6E-31A9-41BE-8345-27730A5E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6DF83-675E-4674-A142-C17BD989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4B896-13BB-45EC-A97B-33D08A43C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906AD-B20A-4A2D-95B0-D18C1E7C0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B83E0-5A27-47F4-9DA4-79672B53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C24FF-B4A0-49B3-B6A2-DE236F89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83B50-0274-4A34-91FE-DB5F2DCF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006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537F-6A3D-41DA-8239-8519DAB9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8DCBE-CCB2-4340-9AA8-7F6AD5D0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3BBA9-6823-43A3-8791-618180DC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328FF-2A8B-44D8-A69D-717EE922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755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881DF-68DF-4D64-AAA5-2C4B3EE1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45705-963E-49E3-A5D6-893B3C86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CE65B-5F45-4595-AE63-98D1CF48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134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6EA3-FF28-462B-B688-DF0A4E25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DB0D-F7BB-4A30-9B20-5EBEFDF3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9E2CF-93D0-43F5-B1A6-E0497EB5C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E09B9-0BA9-4939-9A2B-69DD8E0B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EC4E0-D250-49BF-8748-E6D83917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BFCD4-BE9C-44CD-9921-C315EA9A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1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80C7-3117-415C-89E4-CF038CDC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86C5F-9919-4473-8920-76027BBB2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16FF4-42A0-433B-B189-3B15962F9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58ECA-B406-49B2-BF79-35CC111D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3D758-C8A2-40B8-A4E5-BC33800A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71234-2A39-4AEC-9FA0-2576434F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211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BA35A-B252-493D-91CB-33FA4003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D52E-FB0C-42BB-BA7F-7AEE3697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5D9FE-37D9-4CEF-AF45-564129A4E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0666-052F-409B-881B-0DF1891892EF}" type="datetimeFigureOut">
              <a:rPr lang="en-ZA" smtClean="0"/>
              <a:t>2021/07/13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25EE-A57C-44A8-AB3E-F42A0DBFF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D0FB1-1084-46BE-B85B-8A22B037C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7987-A907-47DA-BEA8-7AEB99A28F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3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oecd.org/employment/leed/Background-Paper-PB-Informal-Entrepreneurship-final.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stick&#10;&#10;Description automatically generated with low confidence">
            <a:extLst>
              <a:ext uri="{FF2B5EF4-FFF2-40B4-BE49-F238E27FC236}">
                <a16:creationId xmlns:a16="http://schemas.microsoft.com/office/drawing/2014/main" id="{89DAF482-C886-45AD-ABF4-B5393567C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2996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4B59-FEAD-4F2F-967C-810F270CA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The role of Informal economy and entrepreneurship in socio-economic </a:t>
            </a:r>
            <a:r>
              <a:rPr lang="en-ZA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ZA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b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600" b="1" spc="-5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</a:t>
            </a:r>
            <a: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2600" b="1" spc="-5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Chulu</a:t>
            </a:r>
            <a: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sz="2600" b="1" spc="-5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UNDP Rwanda</a:t>
            </a:r>
            <a:endParaRPr lang="en-ZA" sz="2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:\Users\HP\Desktop\EPRN 2017\EPRN Logo March 2017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71" y="6152872"/>
            <a:ext cx="1215390" cy="54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14" y="6171922"/>
            <a:ext cx="1398905" cy="524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1" y="5740619"/>
            <a:ext cx="496526" cy="9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65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F99E6-154A-4D9E-89B4-EB119A82313C}"/>
              </a:ext>
            </a:extLst>
          </p:cNvPr>
          <p:cNvSpPr/>
          <p:nvPr/>
        </p:nvSpPr>
        <p:spPr>
          <a:xfrm>
            <a:off x="228600" y="114300"/>
            <a:ext cx="532447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Measuring GDP: GDP by Production Mode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011659-6A32-4FBB-9ECC-92EA108C3368}"/>
              </a:ext>
            </a:extLst>
          </p:cNvPr>
          <p:cNvSpPr/>
          <p:nvPr/>
        </p:nvSpPr>
        <p:spPr>
          <a:xfrm>
            <a:off x="228600" y="1012054"/>
            <a:ext cx="5749032" cy="3994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NISR produced GDP by product mode up to 2012</a:t>
            </a:r>
          </a:p>
          <a:p>
            <a:pPr algn="ctr"/>
            <a:endParaRPr lang="en-Z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20BAF2-93C8-44C3-AF4A-943570751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90936"/>
              </p:ext>
            </p:extLst>
          </p:nvPr>
        </p:nvGraphicFramePr>
        <p:xfrm>
          <a:off x="666750" y="1421074"/>
          <a:ext cx="5547620" cy="2007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024">
                  <a:extLst>
                    <a:ext uri="{9D8B030D-6E8A-4147-A177-3AD203B41FA5}">
                      <a16:colId xmlns:a16="http://schemas.microsoft.com/office/drawing/2014/main" val="4155288832"/>
                    </a:ext>
                  </a:extLst>
                </a:gridCol>
                <a:gridCol w="425649">
                  <a:extLst>
                    <a:ext uri="{9D8B030D-6E8A-4147-A177-3AD203B41FA5}">
                      <a16:colId xmlns:a16="http://schemas.microsoft.com/office/drawing/2014/main" val="248688358"/>
                    </a:ext>
                  </a:extLst>
                </a:gridCol>
                <a:gridCol w="425649">
                  <a:extLst>
                    <a:ext uri="{9D8B030D-6E8A-4147-A177-3AD203B41FA5}">
                      <a16:colId xmlns:a16="http://schemas.microsoft.com/office/drawing/2014/main" val="942582879"/>
                    </a:ext>
                  </a:extLst>
                </a:gridCol>
                <a:gridCol w="425649">
                  <a:extLst>
                    <a:ext uri="{9D8B030D-6E8A-4147-A177-3AD203B41FA5}">
                      <a16:colId xmlns:a16="http://schemas.microsoft.com/office/drawing/2014/main" val="501491731"/>
                    </a:ext>
                  </a:extLst>
                </a:gridCol>
                <a:gridCol w="425649">
                  <a:extLst>
                    <a:ext uri="{9D8B030D-6E8A-4147-A177-3AD203B41FA5}">
                      <a16:colId xmlns:a16="http://schemas.microsoft.com/office/drawing/2014/main" val="3331252689"/>
                    </a:ext>
                  </a:extLst>
                </a:gridCol>
              </a:tblGrid>
              <a:tr h="33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2009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2010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2011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2012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7602463"/>
                  </a:ext>
                </a:extLst>
              </a:tr>
              <a:tr h="33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</a:rPr>
                        <a:t>Gross Domestic Product in %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071518"/>
                  </a:ext>
                </a:extLst>
              </a:tr>
              <a:tr h="33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Formal sector %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342737"/>
                  </a:ext>
                </a:extLst>
              </a:tr>
              <a:tr h="33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Informal sector (monetary) in 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48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46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46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46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193224"/>
                  </a:ext>
                </a:extLst>
              </a:tr>
              <a:tr h="33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Non-monetary in 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7803586"/>
                  </a:ext>
                </a:extLst>
              </a:tr>
              <a:tr h="33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</a:rPr>
                        <a:t>Government and NGOs in %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</a:rPr>
                        <a:t>11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226906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305345-8D0C-4D70-9BE1-89B5A96C0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38569"/>
              </p:ext>
            </p:extLst>
          </p:nvPr>
        </p:nvGraphicFramePr>
        <p:xfrm>
          <a:off x="6296025" y="1411550"/>
          <a:ext cx="5749030" cy="4493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4622">
                  <a:extLst>
                    <a:ext uri="{9D8B030D-6E8A-4147-A177-3AD203B41FA5}">
                      <a16:colId xmlns:a16="http://schemas.microsoft.com/office/drawing/2014/main" val="3900207926"/>
                    </a:ext>
                  </a:extLst>
                </a:gridCol>
                <a:gridCol w="441102">
                  <a:extLst>
                    <a:ext uri="{9D8B030D-6E8A-4147-A177-3AD203B41FA5}">
                      <a16:colId xmlns:a16="http://schemas.microsoft.com/office/drawing/2014/main" val="3995053803"/>
                    </a:ext>
                  </a:extLst>
                </a:gridCol>
                <a:gridCol w="441102">
                  <a:extLst>
                    <a:ext uri="{9D8B030D-6E8A-4147-A177-3AD203B41FA5}">
                      <a16:colId xmlns:a16="http://schemas.microsoft.com/office/drawing/2014/main" val="2159976716"/>
                    </a:ext>
                  </a:extLst>
                </a:gridCol>
                <a:gridCol w="441102">
                  <a:extLst>
                    <a:ext uri="{9D8B030D-6E8A-4147-A177-3AD203B41FA5}">
                      <a16:colId xmlns:a16="http://schemas.microsoft.com/office/drawing/2014/main" val="384142042"/>
                    </a:ext>
                  </a:extLst>
                </a:gridCol>
                <a:gridCol w="441102">
                  <a:extLst>
                    <a:ext uri="{9D8B030D-6E8A-4147-A177-3AD203B41FA5}">
                      <a16:colId xmlns:a16="http://schemas.microsoft.com/office/drawing/2014/main" val="4160202711"/>
                    </a:ext>
                  </a:extLst>
                </a:gridCol>
              </a:tblGrid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 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2009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2010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2011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2012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8068456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dirty="0">
                          <a:effectLst/>
                        </a:rPr>
                        <a:t>Gross Domestic Product in % 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112078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Formal sector % 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24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23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24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1590003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Industry % 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4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5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5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4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0813121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Services % 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0">
                          <a:effectLst/>
                        </a:rPr>
                        <a:t>1</a:t>
                      </a:r>
                      <a:r>
                        <a:rPr lang="en-ZA" sz="1050" b="0">
                          <a:effectLst/>
                        </a:rPr>
                        <a:t>3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14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893450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Adjustments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541762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Informal sector (monetary) in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48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46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46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46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88341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Agriculture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8338903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Industry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9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757029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Services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17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17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339037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Non-monetary in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20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19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19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19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0600471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Agriculture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13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13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7972364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Industry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52187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Services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6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5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5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4227365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Government and NGOs in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3706529"/>
                  </a:ext>
                </a:extLst>
              </a:tr>
              <a:tr h="28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Services %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10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11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>
                          <a:effectLst/>
                        </a:rPr>
                        <a:t>12</a:t>
                      </a:r>
                      <a:endParaRPr lang="en-ZA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0" dirty="0">
                          <a:effectLst/>
                        </a:rPr>
                        <a:t>11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427945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9B63B-EA9A-4CEA-84A7-6011303FE439}"/>
              </a:ext>
            </a:extLst>
          </p:cNvPr>
          <p:cNvSpPr/>
          <p:nvPr/>
        </p:nvSpPr>
        <p:spPr>
          <a:xfrm>
            <a:off x="666750" y="3629025"/>
            <a:ext cx="5547620" cy="22169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600" dirty="0"/>
              <a:t>Non-monetary GDP includes: </a:t>
            </a:r>
          </a:p>
          <a:p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household labour, care giving, civic activity or even friends doing something for each other that does </a:t>
            </a:r>
            <a:r>
              <a:rPr lang="en-GB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have a </a:t>
            </a:r>
            <a:r>
              <a:rPr lang="en-GB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monetary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value but remains a vitally important part of the economy. </a:t>
            </a:r>
          </a:p>
          <a:p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</a:rPr>
              <a:t>If lumped up with informal sector GDP yields on average 65% of GDP as informal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5934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767667-6122-4A7F-8FFB-80C83EE65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02416"/>
              </p:ext>
            </p:extLst>
          </p:nvPr>
        </p:nvGraphicFramePr>
        <p:xfrm>
          <a:off x="2947386" y="710215"/>
          <a:ext cx="5788025" cy="2157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1053">
                  <a:extLst>
                    <a:ext uri="{9D8B030D-6E8A-4147-A177-3AD203B41FA5}">
                      <a16:colId xmlns:a16="http://schemas.microsoft.com/office/drawing/2014/main" val="889925944"/>
                    </a:ext>
                  </a:extLst>
                </a:gridCol>
                <a:gridCol w="862324">
                  <a:extLst>
                    <a:ext uri="{9D8B030D-6E8A-4147-A177-3AD203B41FA5}">
                      <a16:colId xmlns:a16="http://schemas.microsoft.com/office/drawing/2014/main" val="2775883886"/>
                    </a:ext>
                  </a:extLst>
                </a:gridCol>
                <a:gridCol w="862324">
                  <a:extLst>
                    <a:ext uri="{9D8B030D-6E8A-4147-A177-3AD203B41FA5}">
                      <a16:colId xmlns:a16="http://schemas.microsoft.com/office/drawing/2014/main" val="1332277398"/>
                    </a:ext>
                  </a:extLst>
                </a:gridCol>
                <a:gridCol w="862324">
                  <a:extLst>
                    <a:ext uri="{9D8B030D-6E8A-4147-A177-3AD203B41FA5}">
                      <a16:colId xmlns:a16="http://schemas.microsoft.com/office/drawing/2014/main" val="4283785757"/>
                    </a:ext>
                  </a:extLst>
                </a:gridCol>
              </a:tblGrid>
              <a:tr h="2396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Rwanda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58336"/>
                  </a:ext>
                </a:extLst>
              </a:tr>
              <a:tr h="2396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Total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Male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Female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1770249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 (16+ yrs)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</a:t>
                      </a:r>
                      <a:r>
                        <a:rPr lang="en-ZA" sz="1100" b="1" u="none" strike="noStrike" dirty="0">
                          <a:effectLst/>
                        </a:rPr>
                        <a:t>63 291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75 415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47 126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05196217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age group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4541335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 dirty="0">
                          <a:effectLst/>
                        </a:rPr>
                        <a:t>16-24 </a:t>
                      </a:r>
                      <a:r>
                        <a:rPr lang="en-ZA" sz="1100" u="none" strike="noStrike" dirty="0" err="1">
                          <a:effectLst/>
                        </a:rPr>
                        <a:t>yrs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29 442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33 383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24 559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53411512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25-34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72 530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83 961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56 398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97467928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35-54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81 174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97 269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59 351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52162691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55-64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65 151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86 150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40 687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89919573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65+yrs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47 007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61 904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19 010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271800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FF937E-8D71-4CAD-B6AB-4FADFC463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05341"/>
              </p:ext>
            </p:extLst>
          </p:nvPr>
        </p:nvGraphicFramePr>
        <p:xfrm>
          <a:off x="79899" y="3486144"/>
          <a:ext cx="5720824" cy="2275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888">
                  <a:extLst>
                    <a:ext uri="{9D8B030D-6E8A-4147-A177-3AD203B41FA5}">
                      <a16:colId xmlns:a16="http://schemas.microsoft.com/office/drawing/2014/main" val="490527754"/>
                    </a:ext>
                  </a:extLst>
                </a:gridCol>
                <a:gridCol w="852312">
                  <a:extLst>
                    <a:ext uri="{9D8B030D-6E8A-4147-A177-3AD203B41FA5}">
                      <a16:colId xmlns:a16="http://schemas.microsoft.com/office/drawing/2014/main" val="511550282"/>
                    </a:ext>
                  </a:extLst>
                </a:gridCol>
                <a:gridCol w="852312">
                  <a:extLst>
                    <a:ext uri="{9D8B030D-6E8A-4147-A177-3AD203B41FA5}">
                      <a16:colId xmlns:a16="http://schemas.microsoft.com/office/drawing/2014/main" val="2058814734"/>
                    </a:ext>
                  </a:extLst>
                </a:gridCol>
                <a:gridCol w="852312">
                  <a:extLst>
                    <a:ext uri="{9D8B030D-6E8A-4147-A177-3AD203B41FA5}">
                      <a16:colId xmlns:a16="http://schemas.microsoft.com/office/drawing/2014/main" val="1460463542"/>
                    </a:ext>
                  </a:extLst>
                </a:gridCol>
              </a:tblGrid>
              <a:tr h="2528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Urban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93330"/>
                  </a:ext>
                </a:extLst>
              </a:tr>
              <a:tr h="252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Total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Male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Female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6770452"/>
                  </a:ext>
                </a:extLst>
              </a:tr>
              <a:tr h="25282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 (16+ yrs)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</a:t>
                      </a:r>
                      <a:r>
                        <a:rPr lang="en-ZA" sz="11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147 432 </a:t>
                      </a:r>
                      <a:endParaRPr lang="en-ZA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173 798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111 277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72385042"/>
                  </a:ext>
                </a:extLst>
              </a:tr>
              <a:tr h="25282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age group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6447471"/>
                  </a:ext>
                </a:extLst>
              </a:tr>
              <a:tr h="252829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16-24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39 955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52 014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30 460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32578135"/>
                  </a:ext>
                </a:extLst>
              </a:tr>
              <a:tr h="252829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25-34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153 880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168 144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130 914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35772910"/>
                  </a:ext>
                </a:extLst>
              </a:tr>
              <a:tr h="252829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35-54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213 826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231 228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182 846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3602570"/>
                  </a:ext>
                </a:extLst>
              </a:tr>
              <a:tr h="252829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55-64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257 907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318 931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171 094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09124451"/>
                  </a:ext>
                </a:extLst>
              </a:tr>
              <a:tr h="252829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65+yrs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188 848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221 186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36 036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974276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EE8AB4-0BE5-4B59-BE2B-D37DB4CAA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98668"/>
              </p:ext>
            </p:extLst>
          </p:nvPr>
        </p:nvGraphicFramePr>
        <p:xfrm>
          <a:off x="5927724" y="3493765"/>
          <a:ext cx="5932844" cy="2267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1144">
                  <a:extLst>
                    <a:ext uri="{9D8B030D-6E8A-4147-A177-3AD203B41FA5}">
                      <a16:colId xmlns:a16="http://schemas.microsoft.com/office/drawing/2014/main" val="1101387267"/>
                    </a:ext>
                  </a:extLst>
                </a:gridCol>
                <a:gridCol w="883900">
                  <a:extLst>
                    <a:ext uri="{9D8B030D-6E8A-4147-A177-3AD203B41FA5}">
                      <a16:colId xmlns:a16="http://schemas.microsoft.com/office/drawing/2014/main" val="2137295575"/>
                    </a:ext>
                  </a:extLst>
                </a:gridCol>
                <a:gridCol w="883900">
                  <a:extLst>
                    <a:ext uri="{9D8B030D-6E8A-4147-A177-3AD203B41FA5}">
                      <a16:colId xmlns:a16="http://schemas.microsoft.com/office/drawing/2014/main" val="819869473"/>
                    </a:ext>
                  </a:extLst>
                </a:gridCol>
                <a:gridCol w="883900">
                  <a:extLst>
                    <a:ext uri="{9D8B030D-6E8A-4147-A177-3AD203B41FA5}">
                      <a16:colId xmlns:a16="http://schemas.microsoft.com/office/drawing/2014/main" val="25163521"/>
                    </a:ext>
                  </a:extLst>
                </a:gridCol>
              </a:tblGrid>
              <a:tr h="2531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Rural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060871"/>
                  </a:ext>
                </a:extLst>
              </a:tr>
              <a:tr h="25315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Total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Male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Female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9767647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Total (16+ yrs)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</a:t>
                      </a:r>
                      <a:r>
                        <a:rPr lang="en-ZA" sz="1100" b="1" u="none" strike="noStrike" dirty="0">
                          <a:effectLst/>
                        </a:rPr>
                        <a:t>35 121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41 947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26 104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9387371"/>
                  </a:ext>
                </a:extLst>
              </a:tr>
              <a:tr h="242607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age group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1565338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16-24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25 901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28 708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21 838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14143572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25-34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39 388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47 002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29 197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01045999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35-54 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39 379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48 586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27 891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9258573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 dirty="0">
                          <a:effectLst/>
                        </a:rPr>
                        <a:t>55-64 </a:t>
                      </a:r>
                      <a:r>
                        <a:rPr lang="en-ZA" sz="1100" u="none" strike="noStrike" dirty="0" err="1">
                          <a:effectLst/>
                        </a:rPr>
                        <a:t>yrs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32 777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42 821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21 456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14512230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u="none" strike="noStrike">
                          <a:effectLst/>
                        </a:rPr>
                        <a:t>65+yrs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25 694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>
                          <a:effectLst/>
                        </a:rPr>
                        <a:t>            30 388 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100" u="none" strike="noStrike" dirty="0">
                          <a:effectLst/>
                        </a:rPr>
                        <a:t>            17 813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43119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62B2F3D-0C57-4D35-9D13-D3868C10D3D0}"/>
              </a:ext>
            </a:extLst>
          </p:cNvPr>
          <p:cNvSpPr/>
          <p:nvPr/>
        </p:nvSpPr>
        <p:spPr>
          <a:xfrm>
            <a:off x="541538" y="79899"/>
            <a:ext cx="11174211" cy="443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Average monthly earnings from employment activity (Formal and Informal) RLFS 2020</a:t>
            </a:r>
          </a:p>
        </p:txBody>
      </p:sp>
    </p:spTree>
    <p:extLst>
      <p:ext uri="{BB962C8B-B14F-4D97-AF65-F5344CB8AC3E}">
        <p14:creationId xmlns:p14="http://schemas.microsoft.com/office/powerpoint/2010/main" val="342313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CFB8-3657-4339-912A-4AAF0805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8" y="120707"/>
            <a:ext cx="10515600" cy="573087"/>
          </a:xfrm>
        </p:spPr>
        <p:txBody>
          <a:bodyPr>
            <a:normAutofit/>
          </a:bodyPr>
          <a:lstStyle/>
          <a:p>
            <a:r>
              <a:rPr lang="en-ZA" sz="2000" b="1" dirty="0"/>
              <a:t>But informality plays a crucial role in Rwanda’s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4737-4CDA-497A-ACB7-DA1DE796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04" y="757032"/>
            <a:ext cx="6223768" cy="2424317"/>
          </a:xfrm>
        </p:spPr>
        <p:txBody>
          <a:bodyPr>
            <a:normAutofit fontScale="92500" lnSpcReduction="20000"/>
          </a:bodyPr>
          <a:lstStyle/>
          <a:p>
            <a:r>
              <a:rPr lang="en-ZA" sz="2000" dirty="0"/>
              <a:t>The informal sector accounts for over 65% of GDP</a:t>
            </a:r>
          </a:p>
          <a:p>
            <a:r>
              <a:rPr lang="en-ZA" sz="2000" dirty="0"/>
              <a:t>90% of all firms, micro, small and medium enterprises are informal</a:t>
            </a:r>
          </a:p>
          <a:p>
            <a:r>
              <a:rPr lang="en-ZA" sz="2000" dirty="0"/>
              <a:t>Currently, approximately 72% of the total employed population is informal (LFS)</a:t>
            </a:r>
          </a:p>
          <a:p>
            <a:r>
              <a:rPr lang="en-ZA" sz="2000" dirty="0"/>
              <a:t>93% of firms have fewer than five employees</a:t>
            </a:r>
          </a:p>
          <a:p>
            <a:r>
              <a:rPr lang="en-ZA" sz="2000" dirty="0"/>
              <a:t>But we cannot address informality without looking at earnings from employment activities</a:t>
            </a:r>
          </a:p>
          <a:p>
            <a:endParaRPr lang="en-ZA" sz="2000" dirty="0"/>
          </a:p>
          <a:p>
            <a:endParaRPr lang="en-ZA" sz="2000" dirty="0"/>
          </a:p>
          <a:p>
            <a:pPr lvl="1"/>
            <a:endParaRPr lang="en-ZA" sz="1800" dirty="0"/>
          </a:p>
        </p:txBody>
      </p:sp>
      <p:pic>
        <p:nvPicPr>
          <p:cNvPr id="2050" name="Picture 2" descr="Scale Clipart Unequal - Uneven Scale, HD Png Download , Transparent Png  Image - PNGitem">
            <a:extLst>
              <a:ext uri="{FF2B5EF4-FFF2-40B4-BE49-F238E27FC236}">
                <a16:creationId xmlns:a16="http://schemas.microsoft.com/office/drawing/2014/main" id="{7D4D8572-1F57-4A06-8B64-2D227338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69" y="1201028"/>
            <a:ext cx="5817627" cy="37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0A12A6-8409-4479-A8ED-2289CE90580A}"/>
              </a:ext>
            </a:extLst>
          </p:cNvPr>
          <p:cNvSpPr/>
          <p:nvPr/>
        </p:nvSpPr>
        <p:spPr>
          <a:xfrm>
            <a:off x="9123182" y="3181349"/>
            <a:ext cx="18383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/>
              <a:t>65% GDP</a:t>
            </a:r>
          </a:p>
          <a:p>
            <a:pPr algn="ctr"/>
            <a:r>
              <a:rPr lang="en-ZA" sz="1600" dirty="0"/>
              <a:t>Informal – 90% of all businesses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09EF5A-80A0-404D-AE18-CD792F19CB5F}"/>
              </a:ext>
            </a:extLst>
          </p:cNvPr>
          <p:cNvSpPr/>
          <p:nvPr/>
        </p:nvSpPr>
        <p:spPr>
          <a:xfrm>
            <a:off x="6320277" y="2928937"/>
            <a:ext cx="2272532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tx1"/>
                </a:solidFill>
              </a:rPr>
              <a:t>23.5% GDP contribution by Formal Sector - 10% of all businesses</a:t>
            </a:r>
          </a:p>
        </p:txBody>
      </p:sp>
      <p:pic>
        <p:nvPicPr>
          <p:cNvPr id="2056" name="Picture 8" descr="Over 3,000 workers in informal sector to benefit from new project | The New  Times | Rwanda">
            <a:extLst>
              <a:ext uri="{FF2B5EF4-FFF2-40B4-BE49-F238E27FC236}">
                <a16:creationId xmlns:a16="http://schemas.microsoft.com/office/drawing/2014/main" id="{7221D18F-A3D6-44C4-971A-303D4039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2" y="3244587"/>
            <a:ext cx="5723830" cy="32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1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0277-2CD7-CC48-9AE8-A041D9CEB1C3}"/>
              </a:ext>
            </a:extLst>
          </p:cNvPr>
          <p:cNvSpPr txBox="1"/>
          <p:nvPr/>
        </p:nvSpPr>
        <p:spPr>
          <a:xfrm>
            <a:off x="12832" y="35459"/>
            <a:ext cx="767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2400" dirty="0">
                <a:solidFill>
                  <a:srgbClr val="08204C"/>
                </a:solidFill>
                <a:latin typeface="Poppins" pitchFamily="2" charset="77"/>
                <a:cs typeface="Poppins" pitchFamily="2" charset="77"/>
              </a:rPr>
              <a:t>We have a problem… You don’t count if you’re not counted</a:t>
            </a: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97E080E8-FE16-AD4F-8474-F087344020C5}"/>
              </a:ext>
            </a:extLst>
          </p:cNvPr>
          <p:cNvSpPr/>
          <p:nvPr/>
        </p:nvSpPr>
        <p:spPr>
          <a:xfrm rot="5400000">
            <a:off x="5940126" y="1918595"/>
            <a:ext cx="3042464" cy="2426817"/>
          </a:xfrm>
          <a:custGeom>
            <a:avLst/>
            <a:gdLst>
              <a:gd name="connsiteX0" fmla="*/ 4443713 w 6084927"/>
              <a:gd name="connsiteY0" fmla="*/ 4079819 h 4853633"/>
              <a:gd name="connsiteX1" fmla="*/ 4443713 w 6084927"/>
              <a:gd name="connsiteY1" fmla="*/ 0 h 4853633"/>
              <a:gd name="connsiteX2" fmla="*/ 6084927 w 6084927"/>
              <a:gd name="connsiteY2" fmla="*/ 2039910 h 4853633"/>
              <a:gd name="connsiteX3" fmla="*/ 0 w 6084927"/>
              <a:gd name="connsiteY3" fmla="*/ 4816737 h 4853633"/>
              <a:gd name="connsiteX4" fmla="*/ 8488 w 6084927"/>
              <a:gd name="connsiteY4" fmla="*/ 4702750 h 4853633"/>
              <a:gd name="connsiteX5" fmla="*/ 4338710 w 6084927"/>
              <a:gd name="connsiteY5" fmla="*/ 574816 h 4853633"/>
              <a:gd name="connsiteX6" fmla="*/ 4443712 w 6084927"/>
              <a:gd name="connsiteY6" fmla="*/ 572161 h 4853633"/>
              <a:gd name="connsiteX7" fmla="*/ 4443712 w 6084927"/>
              <a:gd name="connsiteY7" fmla="*/ 3513727 h 4853633"/>
              <a:gd name="connsiteX8" fmla="*/ 4406101 w 6084927"/>
              <a:gd name="connsiteY8" fmla="*/ 3515627 h 4853633"/>
              <a:gd name="connsiteX9" fmla="*/ 2954035 w 6084927"/>
              <a:gd name="connsiteY9" fmla="*/ 4845028 h 4853633"/>
              <a:gd name="connsiteX10" fmla="*/ 2952776 w 6084927"/>
              <a:gd name="connsiteY10" fmla="*/ 4853633 h 4853633"/>
              <a:gd name="connsiteX11" fmla="*/ 1453459 w 6084927"/>
              <a:gd name="connsiteY11" fmla="*/ 3647353 h 48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4927" h="4853633">
                <a:moveTo>
                  <a:pt x="4443713" y="4079819"/>
                </a:moveTo>
                <a:lnTo>
                  <a:pt x="4443713" y="0"/>
                </a:lnTo>
                <a:lnTo>
                  <a:pt x="6084927" y="2039910"/>
                </a:lnTo>
                <a:close/>
                <a:moveTo>
                  <a:pt x="0" y="4816737"/>
                </a:moveTo>
                <a:lnTo>
                  <a:pt x="8488" y="4702750"/>
                </a:lnTo>
                <a:cubicBezTo>
                  <a:pt x="229182" y="2459185"/>
                  <a:pt x="2065764" y="690032"/>
                  <a:pt x="4338710" y="574816"/>
                </a:cubicBezTo>
                <a:lnTo>
                  <a:pt x="4443712" y="572161"/>
                </a:lnTo>
                <a:lnTo>
                  <a:pt x="4443712" y="3513727"/>
                </a:lnTo>
                <a:lnTo>
                  <a:pt x="4406101" y="3515627"/>
                </a:lnTo>
                <a:cubicBezTo>
                  <a:pt x="3677933" y="3589575"/>
                  <a:pt x="3089712" y="4136909"/>
                  <a:pt x="2954035" y="4845028"/>
                </a:cubicBezTo>
                <a:lnTo>
                  <a:pt x="2952776" y="4853633"/>
                </a:lnTo>
                <a:lnTo>
                  <a:pt x="1453459" y="3647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C7F12D52-9E92-0440-8E4C-A3DF1695168F}"/>
              </a:ext>
            </a:extLst>
          </p:cNvPr>
          <p:cNvSpPr/>
          <p:nvPr/>
        </p:nvSpPr>
        <p:spPr>
          <a:xfrm rot="5400000">
            <a:off x="4116090" y="1009966"/>
            <a:ext cx="2427421" cy="3042579"/>
          </a:xfrm>
          <a:custGeom>
            <a:avLst/>
            <a:gdLst>
              <a:gd name="connsiteX0" fmla="*/ 576010 w 4854841"/>
              <a:gd name="connsiteY0" fmla="*/ 1641215 h 6085158"/>
              <a:gd name="connsiteX1" fmla="*/ 3517577 w 4854841"/>
              <a:gd name="connsiteY1" fmla="*/ 1641215 h 6085158"/>
              <a:gd name="connsiteX2" fmla="*/ 3519477 w 4854841"/>
              <a:gd name="connsiteY2" fmla="*/ 1678825 h 6085158"/>
              <a:gd name="connsiteX3" fmla="*/ 4848877 w 4854841"/>
              <a:gd name="connsiteY3" fmla="*/ 3130891 h 6085158"/>
              <a:gd name="connsiteX4" fmla="*/ 4854841 w 4854841"/>
              <a:gd name="connsiteY4" fmla="*/ 3131763 h 6085158"/>
              <a:gd name="connsiteX5" fmla="*/ 3651200 w 4854841"/>
              <a:gd name="connsiteY5" fmla="*/ 4627801 h 6085158"/>
              <a:gd name="connsiteX6" fmla="*/ 4823720 w 4854841"/>
              <a:gd name="connsiteY6" fmla="*/ 6085158 h 6085158"/>
              <a:gd name="connsiteX7" fmla="*/ 4706599 w 4854841"/>
              <a:gd name="connsiteY7" fmla="*/ 6076438 h 6085158"/>
              <a:gd name="connsiteX8" fmla="*/ 578665 w 4854841"/>
              <a:gd name="connsiteY8" fmla="*/ 1746216 h 6085158"/>
              <a:gd name="connsiteX9" fmla="*/ 0 w 4854841"/>
              <a:gd name="connsiteY9" fmla="*/ 1641214 h 6085158"/>
              <a:gd name="connsiteX10" fmla="*/ 2039910 w 4854841"/>
              <a:gd name="connsiteY10" fmla="*/ 0 h 6085158"/>
              <a:gd name="connsiteX11" fmla="*/ 4079818 w 4854841"/>
              <a:gd name="connsiteY11" fmla="*/ 1641214 h 60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4841" h="6085158">
                <a:moveTo>
                  <a:pt x="576010" y="1641215"/>
                </a:moveTo>
                <a:lnTo>
                  <a:pt x="3517577" y="1641215"/>
                </a:lnTo>
                <a:lnTo>
                  <a:pt x="3519477" y="1678825"/>
                </a:lnTo>
                <a:cubicBezTo>
                  <a:pt x="3593425" y="2406993"/>
                  <a:pt x="4140758" y="2995213"/>
                  <a:pt x="4848877" y="3130891"/>
                </a:cubicBezTo>
                <a:lnTo>
                  <a:pt x="4854841" y="3131763"/>
                </a:lnTo>
                <a:lnTo>
                  <a:pt x="3651200" y="4627801"/>
                </a:lnTo>
                <a:lnTo>
                  <a:pt x="4823720" y="6085158"/>
                </a:lnTo>
                <a:lnTo>
                  <a:pt x="4706599" y="6076438"/>
                </a:lnTo>
                <a:cubicBezTo>
                  <a:pt x="2463034" y="5855743"/>
                  <a:pt x="693881" y="4019161"/>
                  <a:pt x="578665" y="1746216"/>
                </a:cubicBezTo>
                <a:close/>
                <a:moveTo>
                  <a:pt x="0" y="1641214"/>
                </a:moveTo>
                <a:lnTo>
                  <a:pt x="2039910" y="0"/>
                </a:lnTo>
                <a:lnTo>
                  <a:pt x="4079818" y="1641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D4F77FFF-CB03-7340-A4D2-2EEFD0C7B4D9}"/>
              </a:ext>
            </a:extLst>
          </p:cNvPr>
          <p:cNvSpPr/>
          <p:nvPr/>
        </p:nvSpPr>
        <p:spPr>
          <a:xfrm rot="5400000">
            <a:off x="3209547" y="3450834"/>
            <a:ext cx="3042737" cy="2427361"/>
          </a:xfrm>
          <a:custGeom>
            <a:avLst/>
            <a:gdLst>
              <a:gd name="connsiteX0" fmla="*/ 1641214 w 6085474"/>
              <a:gd name="connsiteY0" fmla="*/ 4282378 h 4854721"/>
              <a:gd name="connsiteX1" fmla="*/ 1641215 w 6085474"/>
              <a:gd name="connsiteY1" fmla="*/ 1340812 h 4854721"/>
              <a:gd name="connsiteX2" fmla="*/ 1678826 w 6085474"/>
              <a:gd name="connsiteY2" fmla="*/ 1338912 h 4854721"/>
              <a:gd name="connsiteX3" fmla="*/ 3130892 w 6085474"/>
              <a:gd name="connsiteY3" fmla="*/ 9511 h 4854721"/>
              <a:gd name="connsiteX4" fmla="*/ 3132283 w 6085474"/>
              <a:gd name="connsiteY4" fmla="*/ 0 h 4854721"/>
              <a:gd name="connsiteX5" fmla="*/ 4627802 w 6085474"/>
              <a:gd name="connsiteY5" fmla="*/ 1203224 h 4854721"/>
              <a:gd name="connsiteX6" fmla="*/ 6085474 w 6085474"/>
              <a:gd name="connsiteY6" fmla="*/ 30450 h 4854721"/>
              <a:gd name="connsiteX7" fmla="*/ 6076439 w 6085474"/>
              <a:gd name="connsiteY7" fmla="*/ 151789 h 4854721"/>
              <a:gd name="connsiteX8" fmla="*/ 1746217 w 6085474"/>
              <a:gd name="connsiteY8" fmla="*/ 4279723 h 4854721"/>
              <a:gd name="connsiteX9" fmla="*/ 0 w 6085474"/>
              <a:gd name="connsiteY9" fmla="*/ 2814812 h 4854721"/>
              <a:gd name="connsiteX10" fmla="*/ 1641214 w 6085474"/>
              <a:gd name="connsiteY10" fmla="*/ 774903 h 4854721"/>
              <a:gd name="connsiteX11" fmla="*/ 1641214 w 6085474"/>
              <a:gd name="connsiteY11" fmla="*/ 4282378 h 4854721"/>
              <a:gd name="connsiteX12" fmla="*/ 1641214 w 6085474"/>
              <a:gd name="connsiteY12" fmla="*/ 4854721 h 4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5474" h="4854721">
                <a:moveTo>
                  <a:pt x="1641214" y="4282378"/>
                </a:moveTo>
                <a:lnTo>
                  <a:pt x="1641215" y="1340812"/>
                </a:lnTo>
                <a:lnTo>
                  <a:pt x="1678826" y="1338912"/>
                </a:lnTo>
                <a:cubicBezTo>
                  <a:pt x="2406993" y="1264963"/>
                  <a:pt x="2995214" y="717630"/>
                  <a:pt x="3130892" y="9511"/>
                </a:cubicBezTo>
                <a:lnTo>
                  <a:pt x="3132283" y="0"/>
                </a:lnTo>
                <a:lnTo>
                  <a:pt x="4627802" y="1203224"/>
                </a:lnTo>
                <a:lnTo>
                  <a:pt x="6085474" y="30450"/>
                </a:lnTo>
                <a:lnTo>
                  <a:pt x="6076439" y="151789"/>
                </a:lnTo>
                <a:cubicBezTo>
                  <a:pt x="5855745" y="2395354"/>
                  <a:pt x="4019161" y="4164506"/>
                  <a:pt x="1746217" y="4279723"/>
                </a:cubicBezTo>
                <a:close/>
                <a:moveTo>
                  <a:pt x="0" y="2814812"/>
                </a:moveTo>
                <a:lnTo>
                  <a:pt x="1641214" y="774903"/>
                </a:lnTo>
                <a:lnTo>
                  <a:pt x="1641214" y="4282378"/>
                </a:lnTo>
                <a:lnTo>
                  <a:pt x="1641214" y="4854721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E067C105-1CEF-584F-A511-47FFD8134067}"/>
              </a:ext>
            </a:extLst>
          </p:cNvPr>
          <p:cNvSpPr/>
          <p:nvPr/>
        </p:nvSpPr>
        <p:spPr>
          <a:xfrm rot="5400000">
            <a:off x="5650526" y="3743941"/>
            <a:ext cx="2425519" cy="3040604"/>
          </a:xfrm>
          <a:custGeom>
            <a:avLst/>
            <a:gdLst>
              <a:gd name="connsiteX0" fmla="*/ 0 w 4851038"/>
              <a:gd name="connsiteY0" fmla="*/ 2953426 h 6081207"/>
              <a:gd name="connsiteX1" fmla="*/ 1203508 w 4851038"/>
              <a:gd name="connsiteY1" fmla="*/ 1457554 h 6081207"/>
              <a:gd name="connsiteX2" fmla="*/ 30830 w 4851038"/>
              <a:gd name="connsiteY2" fmla="*/ 0 h 6081207"/>
              <a:gd name="connsiteX3" fmla="*/ 148106 w 4851038"/>
              <a:gd name="connsiteY3" fmla="*/ 8732 h 6081207"/>
              <a:gd name="connsiteX4" fmla="*/ 4276040 w 4851038"/>
              <a:gd name="connsiteY4" fmla="*/ 4338954 h 6081207"/>
              <a:gd name="connsiteX5" fmla="*/ 4278596 w 4851038"/>
              <a:gd name="connsiteY5" fmla="*/ 4439993 h 6081207"/>
              <a:gd name="connsiteX6" fmla="*/ 4851038 w 4851038"/>
              <a:gd name="connsiteY6" fmla="*/ 4439993 h 6081207"/>
              <a:gd name="connsiteX7" fmla="*/ 2811130 w 4851038"/>
              <a:gd name="connsiteY7" fmla="*/ 6081207 h 6081207"/>
              <a:gd name="connsiteX8" fmla="*/ 771222 w 4851038"/>
              <a:gd name="connsiteY8" fmla="*/ 4439993 h 6081207"/>
              <a:gd name="connsiteX9" fmla="*/ 1336928 w 4851038"/>
              <a:gd name="connsiteY9" fmla="*/ 4439993 h 6081207"/>
              <a:gd name="connsiteX10" fmla="*/ 1335228 w 4851038"/>
              <a:gd name="connsiteY10" fmla="*/ 4406346 h 6081207"/>
              <a:gd name="connsiteX11" fmla="*/ 5829 w 4851038"/>
              <a:gd name="connsiteY11" fmla="*/ 2954279 h 608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1038" h="6081207">
                <a:moveTo>
                  <a:pt x="0" y="2953426"/>
                </a:moveTo>
                <a:lnTo>
                  <a:pt x="1203508" y="1457554"/>
                </a:lnTo>
                <a:lnTo>
                  <a:pt x="30830" y="0"/>
                </a:lnTo>
                <a:lnTo>
                  <a:pt x="148106" y="8732"/>
                </a:lnTo>
                <a:cubicBezTo>
                  <a:pt x="2391672" y="229427"/>
                  <a:pt x="4160825" y="2066009"/>
                  <a:pt x="4276040" y="4338954"/>
                </a:cubicBezTo>
                <a:lnTo>
                  <a:pt x="4278596" y="4439993"/>
                </a:lnTo>
                <a:lnTo>
                  <a:pt x="4851038" y="4439993"/>
                </a:lnTo>
                <a:lnTo>
                  <a:pt x="2811130" y="6081207"/>
                </a:lnTo>
                <a:lnTo>
                  <a:pt x="771222" y="4439993"/>
                </a:lnTo>
                <a:lnTo>
                  <a:pt x="1336928" y="4439993"/>
                </a:lnTo>
                <a:lnTo>
                  <a:pt x="1335228" y="4406346"/>
                </a:lnTo>
                <a:cubicBezTo>
                  <a:pt x="1261280" y="3678178"/>
                  <a:pt x="713947" y="3089956"/>
                  <a:pt x="5829" y="2954279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72781B-B6B7-2144-AF4A-4E37DC8B0E24}"/>
              </a:ext>
            </a:extLst>
          </p:cNvPr>
          <p:cNvSpPr txBox="1"/>
          <p:nvPr/>
        </p:nvSpPr>
        <p:spPr>
          <a:xfrm>
            <a:off x="5909149" y="2060501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A5758D-B06A-164F-96B8-6B714E82279D}"/>
              </a:ext>
            </a:extLst>
          </p:cNvPr>
          <p:cNvSpPr txBox="1"/>
          <p:nvPr/>
        </p:nvSpPr>
        <p:spPr>
          <a:xfrm>
            <a:off x="5709124" y="5180047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8A3664-E360-3648-90C6-85B65E6B8EE1}"/>
              </a:ext>
            </a:extLst>
          </p:cNvPr>
          <p:cNvSpPr txBox="1"/>
          <p:nvPr/>
        </p:nvSpPr>
        <p:spPr>
          <a:xfrm>
            <a:off x="7351067" y="3666862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1BAE2C-333A-AA4C-91DE-D9FACA6B49EC}"/>
              </a:ext>
            </a:extLst>
          </p:cNvPr>
          <p:cNvSpPr txBox="1"/>
          <p:nvPr/>
        </p:nvSpPr>
        <p:spPr>
          <a:xfrm>
            <a:off x="4249290" y="3530366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DFDCBB-0C84-684C-9987-EEA7C6E6AEA9}"/>
              </a:ext>
            </a:extLst>
          </p:cNvPr>
          <p:cNvSpPr txBox="1"/>
          <p:nvPr/>
        </p:nvSpPr>
        <p:spPr>
          <a:xfrm>
            <a:off x="8924387" y="1119954"/>
            <a:ext cx="274543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ECONOMIC WELL BEING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15510F-0DD7-EF43-B8C2-F27C9026760C}"/>
              </a:ext>
            </a:extLst>
          </p:cNvPr>
          <p:cNvSpPr txBox="1"/>
          <p:nvPr/>
        </p:nvSpPr>
        <p:spPr>
          <a:xfrm>
            <a:off x="8466716" y="4312175"/>
            <a:ext cx="334610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24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GDP: Observed Economy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02DB20CD-C485-754B-A6B1-4E1CA52727C6}"/>
              </a:ext>
            </a:extLst>
          </p:cNvPr>
          <p:cNvSpPr txBox="1">
            <a:spLocks/>
          </p:cNvSpPr>
          <p:nvPr/>
        </p:nvSpPr>
        <p:spPr>
          <a:xfrm>
            <a:off x="8259746" y="4900203"/>
            <a:ext cx="3932254" cy="182819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ZA" sz="1800" dirty="0">
                <a:solidFill>
                  <a:schemeClr val="tx1">
                    <a:lumMod val="50000"/>
                  </a:schemeClr>
                </a:solidFill>
                <a:latin typeface="Lato Light" panose="020F0502020204030203"/>
              </a:rPr>
              <a:t>(Expenditure) Sum of final Expenditures =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ZA" sz="1800" dirty="0">
                <a:solidFill>
                  <a:schemeClr val="tx1">
                    <a:lumMod val="50000"/>
                  </a:schemeClr>
                </a:solidFill>
                <a:latin typeface="Lato Light" panose="020F0502020204030203"/>
              </a:rPr>
              <a:t>(Income) Sum of income payments and costs incurred in production = 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ZA" sz="1800" dirty="0">
                <a:solidFill>
                  <a:schemeClr val="tx1">
                    <a:lumMod val="50000"/>
                  </a:schemeClr>
                </a:solidFill>
                <a:latin typeface="Lato Light" panose="020F0502020204030203"/>
              </a:rPr>
              <a:t>(Production) Sum of gross value Added</a:t>
            </a:r>
          </a:p>
          <a:p>
            <a:pPr algn="l" defTabSz="543818">
              <a:lnSpc>
                <a:spcPts val="175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5486BC-1AF2-ED46-B24E-161563522D08}"/>
              </a:ext>
            </a:extLst>
          </p:cNvPr>
          <p:cNvSpPr txBox="1"/>
          <p:nvPr/>
        </p:nvSpPr>
        <p:spPr>
          <a:xfrm>
            <a:off x="905601" y="1410716"/>
            <a:ext cx="137800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HAPPINESS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A3F49A70-0329-F34C-A3CB-FAEC305A76C9}"/>
              </a:ext>
            </a:extLst>
          </p:cNvPr>
          <p:cNvSpPr txBox="1">
            <a:spLocks/>
          </p:cNvSpPr>
          <p:nvPr/>
        </p:nvSpPr>
        <p:spPr>
          <a:xfrm>
            <a:off x="1594604" y="1949352"/>
            <a:ext cx="2157179" cy="11356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Family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Friends 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Work Satisfaction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Communities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40FC42-B6C4-5A40-9AB6-75047875B6D3}"/>
              </a:ext>
            </a:extLst>
          </p:cNvPr>
          <p:cNvSpPr txBox="1"/>
          <p:nvPr/>
        </p:nvSpPr>
        <p:spPr>
          <a:xfrm>
            <a:off x="1028589" y="4450568"/>
            <a:ext cx="2338846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20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LIVING CONDITIONS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F2E8D031-3A30-5044-BC54-E2654874F146}"/>
              </a:ext>
            </a:extLst>
          </p:cNvPr>
          <p:cNvSpPr txBox="1">
            <a:spLocks/>
          </p:cNvSpPr>
          <p:nvPr/>
        </p:nvSpPr>
        <p:spPr>
          <a:xfrm>
            <a:off x="1528690" y="4825532"/>
            <a:ext cx="2608177" cy="11356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Environment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Health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Education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Inequality</a:t>
            </a:r>
          </a:p>
        </p:txBody>
      </p:sp>
      <p:sp>
        <p:nvSpPr>
          <p:cNvPr id="53" name="Freeform 1023">
            <a:extLst>
              <a:ext uri="{FF2B5EF4-FFF2-40B4-BE49-F238E27FC236}">
                <a16:creationId xmlns:a16="http://schemas.microsoft.com/office/drawing/2014/main" id="{129B0FC0-F993-0641-86DB-C0145FB28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4028" y="4900203"/>
            <a:ext cx="637039" cy="637039"/>
          </a:xfrm>
          <a:custGeom>
            <a:avLst/>
            <a:gdLst>
              <a:gd name="T0" fmla="*/ 3670157 w 290207"/>
              <a:gd name="T1" fmla="*/ 5477950 h 290151"/>
              <a:gd name="T2" fmla="*/ 3670157 w 290207"/>
              <a:gd name="T3" fmla="*/ 4845325 h 290151"/>
              <a:gd name="T4" fmla="*/ 1584205 w 290207"/>
              <a:gd name="T5" fmla="*/ 4859715 h 290151"/>
              <a:gd name="T6" fmla="*/ 1792085 w 290207"/>
              <a:gd name="T7" fmla="*/ 4126449 h 290151"/>
              <a:gd name="T8" fmla="*/ 2236500 w 290207"/>
              <a:gd name="T9" fmla="*/ 4327731 h 290151"/>
              <a:gd name="T10" fmla="*/ 5240015 w 290207"/>
              <a:gd name="T11" fmla="*/ 1804432 h 290151"/>
              <a:gd name="T12" fmla="*/ 2649283 w 290207"/>
              <a:gd name="T13" fmla="*/ 1423059 h 290151"/>
              <a:gd name="T14" fmla="*/ 3337750 w 290207"/>
              <a:gd name="T15" fmla="*/ 1514130 h 290151"/>
              <a:gd name="T16" fmla="*/ 2649283 w 290207"/>
              <a:gd name="T17" fmla="*/ 1605202 h 290151"/>
              <a:gd name="T18" fmla="*/ 2649283 w 290207"/>
              <a:gd name="T19" fmla="*/ 1423059 h 290151"/>
              <a:gd name="T20" fmla="*/ 1870901 w 290207"/>
              <a:gd name="T21" fmla="*/ 3961101 h 290151"/>
              <a:gd name="T22" fmla="*/ 4874450 w 290207"/>
              <a:gd name="T23" fmla="*/ 1437791 h 290151"/>
              <a:gd name="T24" fmla="*/ 5039301 w 290207"/>
              <a:gd name="T25" fmla="*/ 841146 h 290151"/>
              <a:gd name="T26" fmla="*/ 4752598 w 290207"/>
              <a:gd name="T27" fmla="*/ 1071158 h 290151"/>
              <a:gd name="T28" fmla="*/ 5555429 w 290207"/>
              <a:gd name="T29" fmla="*/ 1495302 h 290151"/>
              <a:gd name="T30" fmla="*/ 5139671 w 290207"/>
              <a:gd name="T31" fmla="*/ 877052 h 290151"/>
              <a:gd name="T32" fmla="*/ 93200 w 290207"/>
              <a:gd name="T33" fmla="*/ 0 h 290151"/>
              <a:gd name="T34" fmla="*/ 4609201 w 290207"/>
              <a:gd name="T35" fmla="*/ 86224 h 290151"/>
              <a:gd name="T36" fmla="*/ 4516025 w 290207"/>
              <a:gd name="T37" fmla="*/ 603897 h 290151"/>
              <a:gd name="T38" fmla="*/ 4429994 w 290207"/>
              <a:gd name="T39" fmla="*/ 172546 h 290151"/>
              <a:gd name="T40" fmla="*/ 179216 w 290207"/>
              <a:gd name="T41" fmla="*/ 5607360 h 290151"/>
              <a:gd name="T42" fmla="*/ 3498122 w 290207"/>
              <a:gd name="T43" fmla="*/ 4759072 h 290151"/>
              <a:gd name="T44" fmla="*/ 4429994 w 290207"/>
              <a:gd name="T45" fmla="*/ 4665598 h 290151"/>
              <a:gd name="T46" fmla="*/ 2544751 w 290207"/>
              <a:gd name="T47" fmla="*/ 4759072 h 290151"/>
              <a:gd name="T48" fmla="*/ 1483861 w 290207"/>
              <a:gd name="T49" fmla="*/ 5075377 h 290151"/>
              <a:gd name="T50" fmla="*/ 587786 w 290207"/>
              <a:gd name="T51" fmla="*/ 4198348 h 290151"/>
              <a:gd name="T52" fmla="*/ 1763397 w 290207"/>
              <a:gd name="T53" fmla="*/ 3012178 h 290151"/>
              <a:gd name="T54" fmla="*/ 1218620 w 290207"/>
              <a:gd name="T55" fmla="*/ 2710236 h 290151"/>
              <a:gd name="T56" fmla="*/ 1218620 w 290207"/>
              <a:gd name="T57" fmla="*/ 1437791 h 290151"/>
              <a:gd name="T58" fmla="*/ 2258041 w 290207"/>
              <a:gd name="T59" fmla="*/ 1524048 h 290151"/>
              <a:gd name="T60" fmla="*/ 1218620 w 290207"/>
              <a:gd name="T61" fmla="*/ 1610319 h 290151"/>
              <a:gd name="T62" fmla="*/ 1218620 w 290207"/>
              <a:gd name="T63" fmla="*/ 2530489 h 290151"/>
              <a:gd name="T64" fmla="*/ 1942626 w 290207"/>
              <a:gd name="T65" fmla="*/ 3012178 h 290151"/>
              <a:gd name="T66" fmla="*/ 759822 w 290207"/>
              <a:gd name="T67" fmla="*/ 4198348 h 290151"/>
              <a:gd name="T68" fmla="*/ 1663024 w 290207"/>
              <a:gd name="T69" fmla="*/ 3932364 h 290151"/>
              <a:gd name="T70" fmla="*/ 4501690 w 290207"/>
              <a:gd name="T71" fmla="*/ 1071158 h 290151"/>
              <a:gd name="T72" fmla="*/ 4487376 w 290207"/>
              <a:gd name="T73" fmla="*/ 927350 h 290151"/>
              <a:gd name="T74" fmla="*/ 4623530 w 290207"/>
              <a:gd name="T75" fmla="*/ 941739 h 290151"/>
              <a:gd name="T76" fmla="*/ 5039301 w 290207"/>
              <a:gd name="T77" fmla="*/ 661380 h 290151"/>
              <a:gd name="T78" fmla="*/ 5677274 w 290207"/>
              <a:gd name="T79" fmla="*/ 1164612 h 290151"/>
              <a:gd name="T80" fmla="*/ 5490922 w 290207"/>
              <a:gd name="T81" fmla="*/ 1804432 h 290151"/>
              <a:gd name="T82" fmla="*/ 5512410 w 290207"/>
              <a:gd name="T83" fmla="*/ 1955386 h 290151"/>
              <a:gd name="T84" fmla="*/ 5390551 w 290207"/>
              <a:gd name="T85" fmla="*/ 1955386 h 290151"/>
              <a:gd name="T86" fmla="*/ 4609201 w 290207"/>
              <a:gd name="T87" fmla="*/ 2695869 h 290151"/>
              <a:gd name="T88" fmla="*/ 4580526 w 290207"/>
              <a:gd name="T89" fmla="*/ 4816592 h 290151"/>
              <a:gd name="T90" fmla="*/ 3584151 w 290207"/>
              <a:gd name="T91" fmla="*/ 5779869 h 290151"/>
              <a:gd name="T92" fmla="*/ 0 w 290207"/>
              <a:gd name="T93" fmla="*/ 5686422 h 290151"/>
              <a:gd name="T94" fmla="*/ 93200 w 290207"/>
              <a:gd name="T95" fmla="*/ 0 h 2901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0207" h="290151">
                <a:moveTo>
                  <a:pt x="184636" y="243236"/>
                </a:moveTo>
                <a:lnTo>
                  <a:pt x="184636" y="274994"/>
                </a:lnTo>
                <a:lnTo>
                  <a:pt x="216731" y="243236"/>
                </a:lnTo>
                <a:lnTo>
                  <a:pt x="184636" y="243236"/>
                </a:lnTo>
                <a:close/>
                <a:moveTo>
                  <a:pt x="90155" y="207148"/>
                </a:moveTo>
                <a:lnTo>
                  <a:pt x="79697" y="243958"/>
                </a:lnTo>
                <a:lnTo>
                  <a:pt x="116840" y="233853"/>
                </a:lnTo>
                <a:lnTo>
                  <a:pt x="90155" y="207148"/>
                </a:lnTo>
                <a:close/>
                <a:moveTo>
                  <a:pt x="251350" y="78312"/>
                </a:moveTo>
                <a:lnTo>
                  <a:pt x="112513" y="217253"/>
                </a:lnTo>
                <a:lnTo>
                  <a:pt x="125134" y="229523"/>
                </a:lnTo>
                <a:lnTo>
                  <a:pt x="263611" y="90582"/>
                </a:lnTo>
                <a:lnTo>
                  <a:pt x="251350" y="78312"/>
                </a:lnTo>
                <a:close/>
                <a:moveTo>
                  <a:pt x="133278" y="71437"/>
                </a:moveTo>
                <a:lnTo>
                  <a:pt x="163585" y="71437"/>
                </a:lnTo>
                <a:cubicBezTo>
                  <a:pt x="166110" y="71437"/>
                  <a:pt x="167914" y="73342"/>
                  <a:pt x="167914" y="76009"/>
                </a:cubicBezTo>
                <a:cubicBezTo>
                  <a:pt x="167914" y="78676"/>
                  <a:pt x="166110" y="80581"/>
                  <a:pt x="163585" y="80581"/>
                </a:cubicBezTo>
                <a:lnTo>
                  <a:pt x="133278" y="80581"/>
                </a:lnTo>
                <a:cubicBezTo>
                  <a:pt x="130752" y="80581"/>
                  <a:pt x="128587" y="78676"/>
                  <a:pt x="128587" y="76009"/>
                </a:cubicBezTo>
                <a:cubicBezTo>
                  <a:pt x="128587" y="73342"/>
                  <a:pt x="130752" y="71437"/>
                  <a:pt x="133278" y="71437"/>
                </a:cubicBezTo>
                <a:close/>
                <a:moveTo>
                  <a:pt x="232598" y="59546"/>
                </a:moveTo>
                <a:lnTo>
                  <a:pt x="94121" y="198848"/>
                </a:lnTo>
                <a:lnTo>
                  <a:pt x="106382" y="211118"/>
                </a:lnTo>
                <a:lnTo>
                  <a:pt x="245220" y="72177"/>
                </a:lnTo>
                <a:lnTo>
                  <a:pt x="232598" y="59546"/>
                </a:lnTo>
                <a:close/>
                <a:moveTo>
                  <a:pt x="253514" y="42224"/>
                </a:moveTo>
                <a:cubicBezTo>
                  <a:pt x="251711" y="42224"/>
                  <a:pt x="249547" y="42946"/>
                  <a:pt x="248105" y="44028"/>
                </a:cubicBezTo>
                <a:lnTo>
                  <a:pt x="239090" y="53772"/>
                </a:lnTo>
                <a:lnTo>
                  <a:pt x="270103" y="84447"/>
                </a:lnTo>
                <a:lnTo>
                  <a:pt x="279479" y="75064"/>
                </a:lnTo>
                <a:cubicBezTo>
                  <a:pt x="282003" y="72177"/>
                  <a:pt x="282003" y="67847"/>
                  <a:pt x="279479" y="64959"/>
                </a:cubicBezTo>
                <a:lnTo>
                  <a:pt x="258563" y="44028"/>
                </a:lnTo>
                <a:cubicBezTo>
                  <a:pt x="257481" y="42946"/>
                  <a:pt x="255317" y="42224"/>
                  <a:pt x="253514" y="42224"/>
                </a:cubicBezTo>
                <a:close/>
                <a:moveTo>
                  <a:pt x="4688" y="0"/>
                </a:moveTo>
                <a:lnTo>
                  <a:pt x="227189" y="0"/>
                </a:lnTo>
                <a:cubicBezTo>
                  <a:pt x="229713" y="0"/>
                  <a:pt x="231877" y="1805"/>
                  <a:pt x="231877" y="4331"/>
                </a:cubicBezTo>
                <a:lnTo>
                  <a:pt x="231877" y="25984"/>
                </a:lnTo>
                <a:cubicBezTo>
                  <a:pt x="231877" y="28510"/>
                  <a:pt x="229713" y="30315"/>
                  <a:pt x="227189" y="30315"/>
                </a:cubicBezTo>
                <a:cubicBezTo>
                  <a:pt x="224665" y="30315"/>
                  <a:pt x="222862" y="28510"/>
                  <a:pt x="222862" y="25984"/>
                </a:cubicBezTo>
                <a:lnTo>
                  <a:pt x="222862" y="8661"/>
                </a:lnTo>
                <a:lnTo>
                  <a:pt x="9016" y="8661"/>
                </a:lnTo>
                <a:lnTo>
                  <a:pt x="9016" y="281490"/>
                </a:lnTo>
                <a:lnTo>
                  <a:pt x="175981" y="281490"/>
                </a:lnTo>
                <a:lnTo>
                  <a:pt x="175981" y="238906"/>
                </a:lnTo>
                <a:cubicBezTo>
                  <a:pt x="175981" y="236380"/>
                  <a:pt x="177785" y="234214"/>
                  <a:pt x="180309" y="234214"/>
                </a:cubicBezTo>
                <a:lnTo>
                  <a:pt x="222862" y="234214"/>
                </a:lnTo>
                <a:lnTo>
                  <a:pt x="222862" y="144354"/>
                </a:lnTo>
                <a:lnTo>
                  <a:pt x="128019" y="238906"/>
                </a:lnTo>
                <a:cubicBezTo>
                  <a:pt x="127659" y="239628"/>
                  <a:pt x="126938" y="239988"/>
                  <a:pt x="126216" y="239988"/>
                </a:cubicBezTo>
                <a:lnTo>
                  <a:pt x="74648" y="254785"/>
                </a:lnTo>
                <a:cubicBezTo>
                  <a:pt x="74287" y="254785"/>
                  <a:pt x="73566" y="254785"/>
                  <a:pt x="73206" y="254785"/>
                </a:cubicBezTo>
                <a:cubicBezTo>
                  <a:pt x="49044" y="254785"/>
                  <a:pt x="29571" y="235297"/>
                  <a:pt x="29571" y="210757"/>
                </a:cubicBezTo>
                <a:cubicBezTo>
                  <a:pt x="29571" y="186578"/>
                  <a:pt x="49044" y="166729"/>
                  <a:pt x="73206" y="166729"/>
                </a:cubicBezTo>
                <a:cubicBezTo>
                  <a:pt x="81860" y="166729"/>
                  <a:pt x="88712" y="159872"/>
                  <a:pt x="88712" y="151211"/>
                </a:cubicBezTo>
                <a:cubicBezTo>
                  <a:pt x="88712" y="142910"/>
                  <a:pt x="81860" y="136054"/>
                  <a:pt x="73206" y="136054"/>
                </a:cubicBezTo>
                <a:lnTo>
                  <a:pt x="61305" y="136054"/>
                </a:lnTo>
                <a:cubicBezTo>
                  <a:pt x="43635" y="136054"/>
                  <a:pt x="29571" y="121618"/>
                  <a:pt x="29571" y="103935"/>
                </a:cubicBezTo>
                <a:cubicBezTo>
                  <a:pt x="29571" y="86613"/>
                  <a:pt x="43635" y="72177"/>
                  <a:pt x="61305" y="72177"/>
                </a:cubicBezTo>
                <a:lnTo>
                  <a:pt x="108907" y="72177"/>
                </a:lnTo>
                <a:cubicBezTo>
                  <a:pt x="111431" y="72177"/>
                  <a:pt x="113595" y="73982"/>
                  <a:pt x="113595" y="76508"/>
                </a:cubicBezTo>
                <a:cubicBezTo>
                  <a:pt x="113595" y="79034"/>
                  <a:pt x="111431" y="80838"/>
                  <a:pt x="108907" y="80838"/>
                </a:cubicBezTo>
                <a:lnTo>
                  <a:pt x="61305" y="80838"/>
                </a:lnTo>
                <a:cubicBezTo>
                  <a:pt x="48323" y="80838"/>
                  <a:pt x="38226" y="91304"/>
                  <a:pt x="38226" y="103935"/>
                </a:cubicBezTo>
                <a:cubicBezTo>
                  <a:pt x="38226" y="116566"/>
                  <a:pt x="48323" y="127032"/>
                  <a:pt x="61305" y="127032"/>
                </a:cubicBezTo>
                <a:lnTo>
                  <a:pt x="73206" y="127032"/>
                </a:lnTo>
                <a:cubicBezTo>
                  <a:pt x="86548" y="127032"/>
                  <a:pt x="97728" y="137858"/>
                  <a:pt x="97728" y="151211"/>
                </a:cubicBezTo>
                <a:cubicBezTo>
                  <a:pt x="97728" y="164564"/>
                  <a:pt x="86548" y="175751"/>
                  <a:pt x="73206" y="175751"/>
                </a:cubicBezTo>
                <a:cubicBezTo>
                  <a:pt x="54093" y="175751"/>
                  <a:pt x="38226" y="191269"/>
                  <a:pt x="38226" y="210757"/>
                </a:cubicBezTo>
                <a:cubicBezTo>
                  <a:pt x="38226" y="229162"/>
                  <a:pt x="51929" y="244319"/>
                  <a:pt x="69960" y="246123"/>
                </a:cubicBezTo>
                <a:lnTo>
                  <a:pt x="83663" y="197404"/>
                </a:lnTo>
                <a:cubicBezTo>
                  <a:pt x="83663" y="196682"/>
                  <a:pt x="84385" y="196321"/>
                  <a:pt x="84745" y="195600"/>
                </a:cubicBezTo>
                <a:lnTo>
                  <a:pt x="226468" y="53772"/>
                </a:lnTo>
                <a:lnTo>
                  <a:pt x="225747" y="52328"/>
                </a:lnTo>
                <a:cubicBezTo>
                  <a:pt x="223944" y="50885"/>
                  <a:pt x="223944" y="47998"/>
                  <a:pt x="225747" y="46554"/>
                </a:cubicBezTo>
                <a:cubicBezTo>
                  <a:pt x="227189" y="44750"/>
                  <a:pt x="230074" y="44750"/>
                  <a:pt x="231877" y="46554"/>
                </a:cubicBezTo>
                <a:lnTo>
                  <a:pt x="232598" y="47276"/>
                </a:lnTo>
                <a:lnTo>
                  <a:pt x="241974" y="38254"/>
                </a:lnTo>
                <a:cubicBezTo>
                  <a:pt x="244859" y="35006"/>
                  <a:pt x="249187" y="33202"/>
                  <a:pt x="253514" y="33202"/>
                </a:cubicBezTo>
                <a:cubicBezTo>
                  <a:pt x="257842" y="33202"/>
                  <a:pt x="261808" y="35006"/>
                  <a:pt x="265054" y="38254"/>
                </a:cubicBezTo>
                <a:lnTo>
                  <a:pt x="285609" y="58464"/>
                </a:lnTo>
                <a:cubicBezTo>
                  <a:pt x="291740" y="64959"/>
                  <a:pt x="291740" y="75064"/>
                  <a:pt x="285609" y="81199"/>
                </a:cubicBezTo>
                <a:lnTo>
                  <a:pt x="276233" y="90582"/>
                </a:lnTo>
                <a:lnTo>
                  <a:pt x="277315" y="92026"/>
                </a:lnTo>
                <a:cubicBezTo>
                  <a:pt x="279118" y="93830"/>
                  <a:pt x="279118" y="96356"/>
                  <a:pt x="277315" y="98161"/>
                </a:cubicBezTo>
                <a:cubicBezTo>
                  <a:pt x="276594" y="98883"/>
                  <a:pt x="275512" y="99243"/>
                  <a:pt x="274069" y="99243"/>
                </a:cubicBezTo>
                <a:cubicBezTo>
                  <a:pt x="273348" y="99243"/>
                  <a:pt x="271906" y="98883"/>
                  <a:pt x="271184" y="98161"/>
                </a:cubicBezTo>
                <a:lnTo>
                  <a:pt x="270103" y="97078"/>
                </a:lnTo>
                <a:lnTo>
                  <a:pt x="231877" y="135332"/>
                </a:lnTo>
                <a:lnTo>
                  <a:pt x="231877" y="238906"/>
                </a:lnTo>
                <a:cubicBezTo>
                  <a:pt x="231877" y="239988"/>
                  <a:pt x="231156" y="241071"/>
                  <a:pt x="230435" y="241793"/>
                </a:cubicBezTo>
                <a:lnTo>
                  <a:pt x="183554" y="288708"/>
                </a:lnTo>
                <a:cubicBezTo>
                  <a:pt x="182473" y="289790"/>
                  <a:pt x="181391" y="290151"/>
                  <a:pt x="180309" y="290151"/>
                </a:cubicBezTo>
                <a:lnTo>
                  <a:pt x="4688" y="290151"/>
                </a:lnTo>
                <a:cubicBezTo>
                  <a:pt x="2164" y="290151"/>
                  <a:pt x="0" y="288347"/>
                  <a:pt x="0" y="285460"/>
                </a:cubicBezTo>
                <a:lnTo>
                  <a:pt x="0" y="4331"/>
                </a:lnTo>
                <a:cubicBezTo>
                  <a:pt x="0" y="1805"/>
                  <a:pt x="2164" y="0"/>
                  <a:pt x="4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>
              <a:solidFill>
                <a:srgbClr val="AAAAAA"/>
              </a:solidFill>
              <a:latin typeface="Calibri" panose="020F0502020204030204"/>
            </a:endParaRPr>
          </a:p>
        </p:txBody>
      </p:sp>
      <p:sp>
        <p:nvSpPr>
          <p:cNvPr id="54" name="Freeform 1024">
            <a:extLst>
              <a:ext uri="{FF2B5EF4-FFF2-40B4-BE49-F238E27FC236}">
                <a16:creationId xmlns:a16="http://schemas.microsoft.com/office/drawing/2014/main" id="{2BC86284-5AD1-BC41-89FF-5D5D148E68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4857" y="4140186"/>
            <a:ext cx="637039" cy="637039"/>
          </a:xfrm>
          <a:custGeom>
            <a:avLst/>
            <a:gdLst>
              <a:gd name="T0" fmla="*/ 2048306 w 290151"/>
              <a:gd name="T1" fmla="*/ 5000275 h 290151"/>
              <a:gd name="T2" fmla="*/ 474371 w 290151"/>
              <a:gd name="T3" fmla="*/ 5000275 h 290151"/>
              <a:gd name="T4" fmla="*/ 1613868 w 290151"/>
              <a:gd name="T5" fmla="*/ 4205917 h 290151"/>
              <a:gd name="T6" fmla="*/ 560869 w 290151"/>
              <a:gd name="T7" fmla="*/ 4388056 h 290151"/>
              <a:gd name="T8" fmla="*/ 4488890 w 290151"/>
              <a:gd name="T9" fmla="*/ 3736553 h 290151"/>
              <a:gd name="T10" fmla="*/ 4424856 w 290151"/>
              <a:gd name="T11" fmla="*/ 4169303 h 290151"/>
              <a:gd name="T12" fmla="*/ 4545818 w 290151"/>
              <a:gd name="T13" fmla="*/ 3743779 h 290151"/>
              <a:gd name="T14" fmla="*/ 4830421 w 290151"/>
              <a:gd name="T15" fmla="*/ 3765391 h 290151"/>
              <a:gd name="T16" fmla="*/ 4375067 w 290151"/>
              <a:gd name="T17" fmla="*/ 4342407 h 290151"/>
              <a:gd name="T18" fmla="*/ 4588507 w 290151"/>
              <a:gd name="T19" fmla="*/ 3570675 h 290151"/>
              <a:gd name="T20" fmla="*/ 2016784 w 290151"/>
              <a:gd name="T21" fmla="*/ 3608837 h 290151"/>
              <a:gd name="T22" fmla="*/ 1264894 w 290151"/>
              <a:gd name="T23" fmla="*/ 3608837 h 290151"/>
              <a:gd name="T24" fmla="*/ 910225 w 290151"/>
              <a:gd name="T25" fmla="*/ 3510199 h 290151"/>
              <a:gd name="T26" fmla="*/ 561492 w 290151"/>
              <a:gd name="T27" fmla="*/ 3692338 h 290151"/>
              <a:gd name="T28" fmla="*/ 560869 w 290151"/>
              <a:gd name="T29" fmla="*/ 2814459 h 290151"/>
              <a:gd name="T30" fmla="*/ 1613868 w 290151"/>
              <a:gd name="T31" fmla="*/ 2996631 h 290151"/>
              <a:gd name="T32" fmla="*/ 560869 w 290151"/>
              <a:gd name="T33" fmla="*/ 2814459 h 290151"/>
              <a:gd name="T34" fmla="*/ 4549836 w 290151"/>
              <a:gd name="T35" fmla="*/ 3052396 h 290151"/>
              <a:gd name="T36" fmla="*/ 5039091 w 290151"/>
              <a:gd name="T37" fmla="*/ 2727537 h 290151"/>
              <a:gd name="T38" fmla="*/ 5312500 w 290151"/>
              <a:gd name="T39" fmla="*/ 2994664 h 290151"/>
              <a:gd name="T40" fmla="*/ 4549836 w 290151"/>
              <a:gd name="T41" fmla="*/ 3254557 h 290151"/>
              <a:gd name="T42" fmla="*/ 4017348 w 290151"/>
              <a:gd name="T43" fmla="*/ 2778077 h 290151"/>
              <a:gd name="T44" fmla="*/ 3837483 w 290151"/>
              <a:gd name="T45" fmla="*/ 3528881 h 290151"/>
              <a:gd name="T46" fmla="*/ 3117982 w 290151"/>
              <a:gd name="T47" fmla="*/ 3745501 h 290151"/>
              <a:gd name="T48" fmla="*/ 3679200 w 290151"/>
              <a:gd name="T49" fmla="*/ 4265296 h 290151"/>
              <a:gd name="T50" fmla="*/ 3341039 w 290151"/>
              <a:gd name="T51" fmla="*/ 4799553 h 290151"/>
              <a:gd name="T52" fmla="*/ 3499335 w 290151"/>
              <a:gd name="T53" fmla="*/ 4359149 h 290151"/>
              <a:gd name="T54" fmla="*/ 3010044 w 290151"/>
              <a:gd name="T55" fmla="*/ 4113702 h 290151"/>
              <a:gd name="T56" fmla="*/ 3657598 w 290151"/>
              <a:gd name="T57" fmla="*/ 3427822 h 290151"/>
              <a:gd name="T58" fmla="*/ 3636035 w 290151"/>
              <a:gd name="T59" fmla="*/ 2871938 h 290151"/>
              <a:gd name="T60" fmla="*/ 2508893 w 290151"/>
              <a:gd name="T61" fmla="*/ 4902840 h 290151"/>
              <a:gd name="T62" fmla="*/ 2508893 w 290151"/>
              <a:gd name="T63" fmla="*/ 2271678 h 290151"/>
              <a:gd name="T64" fmla="*/ 2048306 w 290151"/>
              <a:gd name="T65" fmla="*/ 2185843 h 290151"/>
              <a:gd name="T66" fmla="*/ 474371 w 290151"/>
              <a:gd name="T67" fmla="*/ 2185843 h 290151"/>
              <a:gd name="T68" fmla="*/ 4049803 w 290151"/>
              <a:gd name="T69" fmla="*/ 1391442 h 290151"/>
              <a:gd name="T70" fmla="*/ 3121489 w 290151"/>
              <a:gd name="T71" fmla="*/ 1573584 h 290151"/>
              <a:gd name="T72" fmla="*/ 1698436 w 290151"/>
              <a:gd name="T73" fmla="*/ 1391442 h 290151"/>
              <a:gd name="T74" fmla="*/ 2626747 w 290151"/>
              <a:gd name="T75" fmla="*/ 1573584 h 290151"/>
              <a:gd name="T76" fmla="*/ 1698436 w 290151"/>
              <a:gd name="T77" fmla="*/ 1391442 h 290151"/>
              <a:gd name="T78" fmla="*/ 1352520 w 290151"/>
              <a:gd name="T79" fmla="*/ 1482514 h 290151"/>
              <a:gd name="T80" fmla="*/ 474371 w 290151"/>
              <a:gd name="T81" fmla="*/ 1482514 h 290151"/>
              <a:gd name="T82" fmla="*/ 1337142 w 290151"/>
              <a:gd name="T83" fmla="*/ 438512 h 290151"/>
              <a:gd name="T84" fmla="*/ 3270919 w 290151"/>
              <a:gd name="T85" fmla="*/ 438512 h 290151"/>
              <a:gd name="T86" fmla="*/ 553576 w 290151"/>
              <a:gd name="T87" fmla="*/ 172546 h 290151"/>
              <a:gd name="T88" fmla="*/ 553576 w 290151"/>
              <a:gd name="T89" fmla="*/ 5607360 h 290151"/>
              <a:gd name="T90" fmla="*/ 4435510 w 290151"/>
              <a:gd name="T91" fmla="*/ 5075377 h 290151"/>
              <a:gd name="T92" fmla="*/ 2329161 w 290151"/>
              <a:gd name="T93" fmla="*/ 2192604 h 290151"/>
              <a:gd name="T94" fmla="*/ 4435510 w 290151"/>
              <a:gd name="T95" fmla="*/ 553576 h 290151"/>
              <a:gd name="T96" fmla="*/ 3443426 w 290151"/>
              <a:gd name="T97" fmla="*/ 438512 h 290151"/>
              <a:gd name="T98" fmla="*/ 1164592 w 290151"/>
              <a:gd name="T99" fmla="*/ 438512 h 290151"/>
              <a:gd name="T100" fmla="*/ 553576 w 290151"/>
              <a:gd name="T101" fmla="*/ 0 h 290151"/>
              <a:gd name="T102" fmla="*/ 4608061 w 290151"/>
              <a:gd name="T103" fmla="*/ 2099149 h 290151"/>
              <a:gd name="T104" fmla="*/ 5779816 w 290151"/>
              <a:gd name="T105" fmla="*/ 4989109 h 290151"/>
              <a:gd name="T106" fmla="*/ 4608061 w 290151"/>
              <a:gd name="T107" fmla="*/ 5226334 h 290151"/>
              <a:gd name="T108" fmla="*/ 0 w 290151"/>
              <a:gd name="T109" fmla="*/ 5226334 h 2901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0151" h="290151">
                <a:moveTo>
                  <a:pt x="28141" y="246062"/>
                </a:moveTo>
                <a:lnTo>
                  <a:pt x="98496" y="246062"/>
                </a:lnTo>
                <a:cubicBezTo>
                  <a:pt x="101022" y="246062"/>
                  <a:pt x="102826" y="248348"/>
                  <a:pt x="102826" y="251015"/>
                </a:cubicBezTo>
                <a:cubicBezTo>
                  <a:pt x="102826" y="253301"/>
                  <a:pt x="101022" y="255206"/>
                  <a:pt x="98496" y="255206"/>
                </a:cubicBezTo>
                <a:lnTo>
                  <a:pt x="28141" y="255206"/>
                </a:lnTo>
                <a:cubicBezTo>
                  <a:pt x="25616" y="255206"/>
                  <a:pt x="23812" y="253301"/>
                  <a:pt x="23812" y="251015"/>
                </a:cubicBezTo>
                <a:cubicBezTo>
                  <a:pt x="23812" y="248348"/>
                  <a:pt x="25616" y="246062"/>
                  <a:pt x="28141" y="246062"/>
                </a:cubicBezTo>
                <a:close/>
                <a:moveTo>
                  <a:pt x="28157" y="211137"/>
                </a:moveTo>
                <a:lnTo>
                  <a:pt x="81018" y="211137"/>
                </a:lnTo>
                <a:cubicBezTo>
                  <a:pt x="83552" y="211137"/>
                  <a:pt x="85363" y="213042"/>
                  <a:pt x="85363" y="215709"/>
                </a:cubicBezTo>
                <a:cubicBezTo>
                  <a:pt x="85363" y="218376"/>
                  <a:pt x="83552" y="220281"/>
                  <a:pt x="81018" y="220281"/>
                </a:cubicBezTo>
                <a:lnTo>
                  <a:pt x="28157" y="220281"/>
                </a:lnTo>
                <a:cubicBezTo>
                  <a:pt x="25622" y="220281"/>
                  <a:pt x="23812" y="218376"/>
                  <a:pt x="23812" y="215709"/>
                </a:cubicBezTo>
                <a:cubicBezTo>
                  <a:pt x="23812" y="213042"/>
                  <a:pt x="25622" y="211137"/>
                  <a:pt x="28157" y="211137"/>
                </a:cubicBezTo>
                <a:close/>
                <a:moveTo>
                  <a:pt x="225346" y="187576"/>
                </a:moveTo>
                <a:cubicBezTo>
                  <a:pt x="223203" y="187576"/>
                  <a:pt x="221417" y="187938"/>
                  <a:pt x="219631" y="189024"/>
                </a:cubicBezTo>
                <a:cubicBezTo>
                  <a:pt x="217488" y="190110"/>
                  <a:pt x="215344" y="192645"/>
                  <a:pt x="214630" y="195541"/>
                </a:cubicBezTo>
                <a:cubicBezTo>
                  <a:pt x="212844" y="201334"/>
                  <a:pt x="216416" y="207851"/>
                  <a:pt x="222131" y="209300"/>
                </a:cubicBezTo>
                <a:cubicBezTo>
                  <a:pt x="228203" y="211110"/>
                  <a:pt x="233918" y="207851"/>
                  <a:pt x="235704" y="201696"/>
                </a:cubicBezTo>
                <a:cubicBezTo>
                  <a:pt x="236775" y="198800"/>
                  <a:pt x="236061" y="195903"/>
                  <a:pt x="234632" y="193369"/>
                </a:cubicBezTo>
                <a:cubicBezTo>
                  <a:pt x="233561" y="190834"/>
                  <a:pt x="231061" y="188662"/>
                  <a:pt x="228203" y="187938"/>
                </a:cubicBezTo>
                <a:cubicBezTo>
                  <a:pt x="227132" y="187576"/>
                  <a:pt x="226060" y="187576"/>
                  <a:pt x="225346" y="187576"/>
                </a:cubicBezTo>
                <a:close/>
                <a:moveTo>
                  <a:pt x="230346" y="179248"/>
                </a:moveTo>
                <a:cubicBezTo>
                  <a:pt x="235704" y="181059"/>
                  <a:pt x="239990" y="184317"/>
                  <a:pt x="242490" y="189024"/>
                </a:cubicBezTo>
                <a:cubicBezTo>
                  <a:pt x="244991" y="193731"/>
                  <a:pt x="245705" y="199162"/>
                  <a:pt x="244276" y="204231"/>
                </a:cubicBezTo>
                <a:cubicBezTo>
                  <a:pt x="241776" y="212920"/>
                  <a:pt x="233918" y="218713"/>
                  <a:pt x="225346" y="218713"/>
                </a:cubicBezTo>
                <a:cubicBezTo>
                  <a:pt x="223203" y="218713"/>
                  <a:pt x="221417" y="218351"/>
                  <a:pt x="219631" y="217989"/>
                </a:cubicBezTo>
                <a:cubicBezTo>
                  <a:pt x="209272" y="214731"/>
                  <a:pt x="203200" y="203507"/>
                  <a:pt x="206058" y="193369"/>
                </a:cubicBezTo>
                <a:cubicBezTo>
                  <a:pt x="207486" y="187938"/>
                  <a:pt x="211058" y="183955"/>
                  <a:pt x="215702" y="181059"/>
                </a:cubicBezTo>
                <a:cubicBezTo>
                  <a:pt x="220345" y="178524"/>
                  <a:pt x="225346" y="177800"/>
                  <a:pt x="230346" y="179248"/>
                </a:cubicBezTo>
                <a:close/>
                <a:moveTo>
                  <a:pt x="68129" y="176212"/>
                </a:moveTo>
                <a:lnTo>
                  <a:pt x="96971" y="176212"/>
                </a:lnTo>
                <a:cubicBezTo>
                  <a:pt x="99463" y="176212"/>
                  <a:pt x="101244" y="178498"/>
                  <a:pt x="101244" y="181165"/>
                </a:cubicBezTo>
                <a:cubicBezTo>
                  <a:pt x="101244" y="183451"/>
                  <a:pt x="99463" y="185356"/>
                  <a:pt x="96971" y="185356"/>
                </a:cubicBezTo>
                <a:lnTo>
                  <a:pt x="68129" y="185356"/>
                </a:lnTo>
                <a:cubicBezTo>
                  <a:pt x="65636" y="185356"/>
                  <a:pt x="63500" y="183451"/>
                  <a:pt x="63500" y="181165"/>
                </a:cubicBezTo>
                <a:cubicBezTo>
                  <a:pt x="63500" y="178498"/>
                  <a:pt x="65636" y="176212"/>
                  <a:pt x="68129" y="176212"/>
                </a:cubicBezTo>
                <a:close/>
                <a:moveTo>
                  <a:pt x="28188" y="176212"/>
                </a:moveTo>
                <a:lnTo>
                  <a:pt x="45694" y="176212"/>
                </a:lnTo>
                <a:cubicBezTo>
                  <a:pt x="48247" y="176212"/>
                  <a:pt x="50435" y="178498"/>
                  <a:pt x="50435" y="181165"/>
                </a:cubicBezTo>
                <a:cubicBezTo>
                  <a:pt x="50435" y="183451"/>
                  <a:pt x="48247" y="185356"/>
                  <a:pt x="45694" y="185356"/>
                </a:cubicBezTo>
                <a:lnTo>
                  <a:pt x="28188" y="185356"/>
                </a:lnTo>
                <a:cubicBezTo>
                  <a:pt x="25635" y="185356"/>
                  <a:pt x="23812" y="183451"/>
                  <a:pt x="23812" y="181165"/>
                </a:cubicBezTo>
                <a:cubicBezTo>
                  <a:pt x="23812" y="178498"/>
                  <a:pt x="25635" y="176212"/>
                  <a:pt x="28188" y="176212"/>
                </a:cubicBezTo>
                <a:close/>
                <a:moveTo>
                  <a:pt x="28157" y="141287"/>
                </a:moveTo>
                <a:lnTo>
                  <a:pt x="81018" y="141287"/>
                </a:lnTo>
                <a:cubicBezTo>
                  <a:pt x="83552" y="141287"/>
                  <a:pt x="85363" y="143192"/>
                  <a:pt x="85363" y="145859"/>
                </a:cubicBezTo>
                <a:cubicBezTo>
                  <a:pt x="85363" y="148526"/>
                  <a:pt x="83552" y="150431"/>
                  <a:pt x="81018" y="150431"/>
                </a:cubicBezTo>
                <a:lnTo>
                  <a:pt x="28157" y="150431"/>
                </a:lnTo>
                <a:cubicBezTo>
                  <a:pt x="25622" y="150431"/>
                  <a:pt x="23812" y="148526"/>
                  <a:pt x="23812" y="145859"/>
                </a:cubicBezTo>
                <a:cubicBezTo>
                  <a:pt x="23812" y="143192"/>
                  <a:pt x="25622" y="141287"/>
                  <a:pt x="28157" y="141287"/>
                </a:cubicBezTo>
                <a:close/>
                <a:moveTo>
                  <a:pt x="198785" y="130761"/>
                </a:moveTo>
                <a:cubicBezTo>
                  <a:pt x="205648" y="128587"/>
                  <a:pt x="211427" y="128949"/>
                  <a:pt x="216123" y="132211"/>
                </a:cubicBezTo>
                <a:cubicBezTo>
                  <a:pt x="222263" y="135473"/>
                  <a:pt x="226237" y="142721"/>
                  <a:pt x="228404" y="153231"/>
                </a:cubicBezTo>
                <a:cubicBezTo>
                  <a:pt x="228765" y="154319"/>
                  <a:pt x="229487" y="154681"/>
                  <a:pt x="229849" y="154681"/>
                </a:cubicBezTo>
                <a:cubicBezTo>
                  <a:pt x="230571" y="154681"/>
                  <a:pt x="230932" y="154681"/>
                  <a:pt x="231655" y="153956"/>
                </a:cubicBezTo>
                <a:cubicBezTo>
                  <a:pt x="238156" y="143808"/>
                  <a:pt x="245019" y="138010"/>
                  <a:pt x="252965" y="136922"/>
                </a:cubicBezTo>
                <a:cubicBezTo>
                  <a:pt x="259467" y="135835"/>
                  <a:pt x="265968" y="138010"/>
                  <a:pt x="272470" y="143446"/>
                </a:cubicBezTo>
                <a:cubicBezTo>
                  <a:pt x="274276" y="145258"/>
                  <a:pt x="274276" y="147795"/>
                  <a:pt x="272831" y="149607"/>
                </a:cubicBezTo>
                <a:cubicBezTo>
                  <a:pt x="271025" y="151782"/>
                  <a:pt x="268497" y="151782"/>
                  <a:pt x="266691" y="150332"/>
                </a:cubicBezTo>
                <a:cubicBezTo>
                  <a:pt x="261995" y="146708"/>
                  <a:pt x="258022" y="144896"/>
                  <a:pt x="254410" y="145621"/>
                </a:cubicBezTo>
                <a:cubicBezTo>
                  <a:pt x="247908" y="146708"/>
                  <a:pt x="242490" y="153231"/>
                  <a:pt x="239240" y="158668"/>
                </a:cubicBezTo>
                <a:cubicBezTo>
                  <a:pt x="236711" y="162292"/>
                  <a:pt x="232738" y="164104"/>
                  <a:pt x="228404" y="163379"/>
                </a:cubicBezTo>
                <a:cubicBezTo>
                  <a:pt x="223708" y="162654"/>
                  <a:pt x="220457" y="159030"/>
                  <a:pt x="219735" y="154681"/>
                </a:cubicBezTo>
                <a:cubicBezTo>
                  <a:pt x="218290" y="147070"/>
                  <a:pt x="215401" y="141996"/>
                  <a:pt x="211789" y="139459"/>
                </a:cubicBezTo>
                <a:cubicBezTo>
                  <a:pt x="208899" y="138010"/>
                  <a:pt x="206009" y="138010"/>
                  <a:pt x="201674" y="139459"/>
                </a:cubicBezTo>
                <a:cubicBezTo>
                  <a:pt x="195895" y="140909"/>
                  <a:pt x="192283" y="143808"/>
                  <a:pt x="190477" y="147433"/>
                </a:cubicBezTo>
                <a:cubicBezTo>
                  <a:pt x="188671" y="152869"/>
                  <a:pt x="190838" y="160117"/>
                  <a:pt x="193728" y="165191"/>
                </a:cubicBezTo>
                <a:cubicBezTo>
                  <a:pt x="195895" y="169178"/>
                  <a:pt x="195173" y="173889"/>
                  <a:pt x="192644" y="177151"/>
                </a:cubicBezTo>
                <a:cubicBezTo>
                  <a:pt x="189394" y="180413"/>
                  <a:pt x="185059" y="181863"/>
                  <a:pt x="180725" y="180051"/>
                </a:cubicBezTo>
                <a:cubicBezTo>
                  <a:pt x="172417" y="177151"/>
                  <a:pt x="165555" y="177151"/>
                  <a:pt x="161581" y="179326"/>
                </a:cubicBezTo>
                <a:cubicBezTo>
                  <a:pt x="159053" y="180776"/>
                  <a:pt x="157247" y="183675"/>
                  <a:pt x="156525" y="188024"/>
                </a:cubicBezTo>
                <a:cubicBezTo>
                  <a:pt x="155080" y="193461"/>
                  <a:pt x="155802" y="198172"/>
                  <a:pt x="157969" y="201071"/>
                </a:cubicBezTo>
                <a:cubicBezTo>
                  <a:pt x="161581" y="205421"/>
                  <a:pt x="169167" y="206508"/>
                  <a:pt x="174585" y="206870"/>
                </a:cubicBezTo>
                <a:cubicBezTo>
                  <a:pt x="179280" y="207233"/>
                  <a:pt x="183253" y="210132"/>
                  <a:pt x="184698" y="214119"/>
                </a:cubicBezTo>
                <a:cubicBezTo>
                  <a:pt x="186143" y="218468"/>
                  <a:pt x="185059" y="222817"/>
                  <a:pt x="181447" y="225716"/>
                </a:cubicBezTo>
                <a:cubicBezTo>
                  <a:pt x="176391" y="230065"/>
                  <a:pt x="173140" y="234052"/>
                  <a:pt x="172056" y="237676"/>
                </a:cubicBezTo>
                <a:cubicBezTo>
                  <a:pt x="171334" y="239488"/>
                  <a:pt x="169889" y="240938"/>
                  <a:pt x="167722" y="240938"/>
                </a:cubicBezTo>
                <a:cubicBezTo>
                  <a:pt x="167361" y="240938"/>
                  <a:pt x="166999" y="240938"/>
                  <a:pt x="166638" y="240575"/>
                </a:cubicBezTo>
                <a:cubicBezTo>
                  <a:pt x="164110" y="240213"/>
                  <a:pt x="163026" y="237314"/>
                  <a:pt x="163749" y="235139"/>
                </a:cubicBezTo>
                <a:cubicBezTo>
                  <a:pt x="165193" y="229703"/>
                  <a:pt x="169528" y="224629"/>
                  <a:pt x="175668" y="218830"/>
                </a:cubicBezTo>
                <a:cubicBezTo>
                  <a:pt x="176391" y="218468"/>
                  <a:pt x="176752" y="217743"/>
                  <a:pt x="176391" y="217018"/>
                </a:cubicBezTo>
                <a:cubicBezTo>
                  <a:pt x="176029" y="216656"/>
                  <a:pt x="175668" y="215931"/>
                  <a:pt x="174585" y="215931"/>
                </a:cubicBezTo>
                <a:cubicBezTo>
                  <a:pt x="163387" y="215206"/>
                  <a:pt x="155802" y="212307"/>
                  <a:pt x="151107" y="206508"/>
                </a:cubicBezTo>
                <a:cubicBezTo>
                  <a:pt x="147133" y="201434"/>
                  <a:pt x="146050" y="194548"/>
                  <a:pt x="147856" y="186212"/>
                </a:cubicBezTo>
                <a:cubicBezTo>
                  <a:pt x="148939" y="179326"/>
                  <a:pt x="152190" y="174614"/>
                  <a:pt x="157247" y="171715"/>
                </a:cubicBezTo>
                <a:cubicBezTo>
                  <a:pt x="163749" y="167728"/>
                  <a:pt x="172417" y="168091"/>
                  <a:pt x="183614" y="172077"/>
                </a:cubicBezTo>
                <a:cubicBezTo>
                  <a:pt x="185059" y="172440"/>
                  <a:pt x="185420" y="171715"/>
                  <a:pt x="185782" y="171352"/>
                </a:cubicBezTo>
                <a:cubicBezTo>
                  <a:pt x="186143" y="170990"/>
                  <a:pt x="186504" y="170265"/>
                  <a:pt x="185782" y="169178"/>
                </a:cubicBezTo>
                <a:cubicBezTo>
                  <a:pt x="180725" y="159393"/>
                  <a:pt x="179641" y="150694"/>
                  <a:pt x="182531" y="144171"/>
                </a:cubicBezTo>
                <a:cubicBezTo>
                  <a:pt x="185059" y="138010"/>
                  <a:pt x="190477" y="133298"/>
                  <a:pt x="198785" y="130761"/>
                </a:cubicBezTo>
                <a:close/>
                <a:moveTo>
                  <a:pt x="125948" y="114039"/>
                </a:moveTo>
                <a:lnTo>
                  <a:pt x="125948" y="246123"/>
                </a:lnTo>
                <a:lnTo>
                  <a:pt x="281490" y="246123"/>
                </a:lnTo>
                <a:lnTo>
                  <a:pt x="281490" y="114039"/>
                </a:lnTo>
                <a:lnTo>
                  <a:pt x="125948" y="114039"/>
                </a:lnTo>
                <a:close/>
                <a:moveTo>
                  <a:pt x="28141" y="104775"/>
                </a:moveTo>
                <a:lnTo>
                  <a:pt x="98496" y="104775"/>
                </a:lnTo>
                <a:cubicBezTo>
                  <a:pt x="101022" y="104775"/>
                  <a:pt x="102826" y="107061"/>
                  <a:pt x="102826" y="109728"/>
                </a:cubicBezTo>
                <a:cubicBezTo>
                  <a:pt x="102826" y="112014"/>
                  <a:pt x="101022" y="113919"/>
                  <a:pt x="98496" y="113919"/>
                </a:cubicBezTo>
                <a:lnTo>
                  <a:pt x="28141" y="113919"/>
                </a:lnTo>
                <a:cubicBezTo>
                  <a:pt x="25616" y="113919"/>
                  <a:pt x="23812" y="112014"/>
                  <a:pt x="23812" y="109728"/>
                </a:cubicBezTo>
                <a:cubicBezTo>
                  <a:pt x="23812" y="107061"/>
                  <a:pt x="25616" y="104775"/>
                  <a:pt x="28141" y="104775"/>
                </a:cubicBezTo>
                <a:close/>
                <a:moveTo>
                  <a:pt x="156701" y="69850"/>
                </a:moveTo>
                <a:lnTo>
                  <a:pt x="203302" y="69850"/>
                </a:lnTo>
                <a:cubicBezTo>
                  <a:pt x="205811" y="69850"/>
                  <a:pt x="207604" y="71755"/>
                  <a:pt x="207604" y="74422"/>
                </a:cubicBezTo>
                <a:cubicBezTo>
                  <a:pt x="207604" y="76708"/>
                  <a:pt x="205811" y="78994"/>
                  <a:pt x="203302" y="78994"/>
                </a:cubicBezTo>
                <a:lnTo>
                  <a:pt x="156701" y="78994"/>
                </a:lnTo>
                <a:cubicBezTo>
                  <a:pt x="154551" y="78994"/>
                  <a:pt x="152400" y="76708"/>
                  <a:pt x="152400" y="74422"/>
                </a:cubicBezTo>
                <a:cubicBezTo>
                  <a:pt x="152400" y="71755"/>
                  <a:pt x="154551" y="69850"/>
                  <a:pt x="156701" y="69850"/>
                </a:cubicBezTo>
                <a:close/>
                <a:moveTo>
                  <a:pt x="85263" y="69850"/>
                </a:moveTo>
                <a:lnTo>
                  <a:pt x="131865" y="69850"/>
                </a:lnTo>
                <a:cubicBezTo>
                  <a:pt x="134374" y="69850"/>
                  <a:pt x="136166" y="71755"/>
                  <a:pt x="136166" y="74422"/>
                </a:cubicBezTo>
                <a:cubicBezTo>
                  <a:pt x="136166" y="76708"/>
                  <a:pt x="134374" y="78994"/>
                  <a:pt x="131865" y="78994"/>
                </a:cubicBezTo>
                <a:lnTo>
                  <a:pt x="85263" y="78994"/>
                </a:lnTo>
                <a:cubicBezTo>
                  <a:pt x="83113" y="78994"/>
                  <a:pt x="80962" y="76708"/>
                  <a:pt x="80962" y="74422"/>
                </a:cubicBezTo>
                <a:cubicBezTo>
                  <a:pt x="80962" y="71755"/>
                  <a:pt x="83113" y="69850"/>
                  <a:pt x="85263" y="69850"/>
                </a:cubicBezTo>
                <a:close/>
                <a:moveTo>
                  <a:pt x="28184" y="69850"/>
                </a:moveTo>
                <a:lnTo>
                  <a:pt x="63525" y="69850"/>
                </a:lnTo>
                <a:cubicBezTo>
                  <a:pt x="66076" y="69850"/>
                  <a:pt x="67897" y="71755"/>
                  <a:pt x="67897" y="74422"/>
                </a:cubicBezTo>
                <a:cubicBezTo>
                  <a:pt x="67897" y="76708"/>
                  <a:pt x="66076" y="78994"/>
                  <a:pt x="63525" y="78994"/>
                </a:cubicBezTo>
                <a:lnTo>
                  <a:pt x="28184" y="78994"/>
                </a:lnTo>
                <a:cubicBezTo>
                  <a:pt x="25633" y="78994"/>
                  <a:pt x="23812" y="76708"/>
                  <a:pt x="23812" y="74422"/>
                </a:cubicBezTo>
                <a:cubicBezTo>
                  <a:pt x="23812" y="71755"/>
                  <a:pt x="25633" y="69850"/>
                  <a:pt x="28184" y="69850"/>
                </a:cubicBezTo>
                <a:close/>
                <a:moveTo>
                  <a:pt x="67124" y="8661"/>
                </a:moveTo>
                <a:lnTo>
                  <a:pt x="67124" y="22014"/>
                </a:lnTo>
                <a:cubicBezTo>
                  <a:pt x="67124" y="29231"/>
                  <a:pt x="73259" y="35006"/>
                  <a:pt x="80477" y="35006"/>
                </a:cubicBezTo>
                <a:lnTo>
                  <a:pt x="150849" y="35006"/>
                </a:lnTo>
                <a:cubicBezTo>
                  <a:pt x="158067" y="35006"/>
                  <a:pt x="164202" y="29231"/>
                  <a:pt x="164202" y="22014"/>
                </a:cubicBezTo>
                <a:lnTo>
                  <a:pt x="164202" y="8661"/>
                </a:lnTo>
                <a:lnTo>
                  <a:pt x="67124" y="8661"/>
                </a:lnTo>
                <a:close/>
                <a:moveTo>
                  <a:pt x="27788" y="8661"/>
                </a:moveTo>
                <a:cubicBezTo>
                  <a:pt x="17322" y="8661"/>
                  <a:pt x="8661" y="17322"/>
                  <a:pt x="8661" y="27788"/>
                </a:cubicBezTo>
                <a:lnTo>
                  <a:pt x="8661" y="262363"/>
                </a:lnTo>
                <a:cubicBezTo>
                  <a:pt x="8661" y="272829"/>
                  <a:pt x="17322" y="281490"/>
                  <a:pt x="27788" y="281490"/>
                </a:cubicBezTo>
                <a:lnTo>
                  <a:pt x="203539" y="281490"/>
                </a:lnTo>
                <a:cubicBezTo>
                  <a:pt x="214005" y="281490"/>
                  <a:pt x="222666" y="272829"/>
                  <a:pt x="222666" y="262363"/>
                </a:cubicBezTo>
                <a:lnTo>
                  <a:pt x="222666" y="254785"/>
                </a:lnTo>
                <a:lnTo>
                  <a:pt x="121618" y="254785"/>
                </a:lnTo>
                <a:cubicBezTo>
                  <a:pt x="119092" y="254785"/>
                  <a:pt x="116926" y="252980"/>
                  <a:pt x="116926" y="250454"/>
                </a:cubicBezTo>
                <a:lnTo>
                  <a:pt x="116926" y="110070"/>
                </a:lnTo>
                <a:cubicBezTo>
                  <a:pt x="116926" y="107543"/>
                  <a:pt x="119092" y="105378"/>
                  <a:pt x="121618" y="105378"/>
                </a:cubicBezTo>
                <a:lnTo>
                  <a:pt x="222666" y="105378"/>
                </a:lnTo>
                <a:lnTo>
                  <a:pt x="222666" y="27788"/>
                </a:lnTo>
                <a:cubicBezTo>
                  <a:pt x="222666" y="17322"/>
                  <a:pt x="214005" y="8661"/>
                  <a:pt x="203539" y="8661"/>
                </a:cubicBezTo>
                <a:lnTo>
                  <a:pt x="172863" y="8661"/>
                </a:lnTo>
                <a:lnTo>
                  <a:pt x="172863" y="22014"/>
                </a:lnTo>
                <a:cubicBezTo>
                  <a:pt x="172863" y="33923"/>
                  <a:pt x="163120" y="43667"/>
                  <a:pt x="150849" y="43667"/>
                </a:cubicBezTo>
                <a:lnTo>
                  <a:pt x="80477" y="43667"/>
                </a:lnTo>
                <a:cubicBezTo>
                  <a:pt x="68207" y="43667"/>
                  <a:pt x="58463" y="33923"/>
                  <a:pt x="58463" y="22014"/>
                </a:cubicBezTo>
                <a:lnTo>
                  <a:pt x="58463" y="8661"/>
                </a:lnTo>
                <a:lnTo>
                  <a:pt x="27788" y="8661"/>
                </a:lnTo>
                <a:close/>
                <a:moveTo>
                  <a:pt x="27788" y="0"/>
                </a:moveTo>
                <a:lnTo>
                  <a:pt x="203539" y="0"/>
                </a:lnTo>
                <a:cubicBezTo>
                  <a:pt x="219057" y="0"/>
                  <a:pt x="231327" y="12270"/>
                  <a:pt x="231327" y="27788"/>
                </a:cubicBezTo>
                <a:lnTo>
                  <a:pt x="231327" y="105378"/>
                </a:lnTo>
                <a:lnTo>
                  <a:pt x="285821" y="105378"/>
                </a:lnTo>
                <a:cubicBezTo>
                  <a:pt x="287986" y="105378"/>
                  <a:pt x="290151" y="107543"/>
                  <a:pt x="290151" y="110070"/>
                </a:cubicBezTo>
                <a:lnTo>
                  <a:pt x="290151" y="250454"/>
                </a:lnTo>
                <a:cubicBezTo>
                  <a:pt x="290151" y="252980"/>
                  <a:pt x="287986" y="254785"/>
                  <a:pt x="285821" y="254785"/>
                </a:cubicBezTo>
                <a:lnTo>
                  <a:pt x="231327" y="254785"/>
                </a:lnTo>
                <a:lnTo>
                  <a:pt x="231327" y="262363"/>
                </a:lnTo>
                <a:cubicBezTo>
                  <a:pt x="231327" y="277520"/>
                  <a:pt x="219057" y="290151"/>
                  <a:pt x="203539" y="290151"/>
                </a:cubicBezTo>
                <a:lnTo>
                  <a:pt x="27788" y="290151"/>
                </a:lnTo>
                <a:cubicBezTo>
                  <a:pt x="12270" y="290151"/>
                  <a:pt x="0" y="277520"/>
                  <a:pt x="0" y="262363"/>
                </a:cubicBezTo>
                <a:lnTo>
                  <a:pt x="0" y="27788"/>
                </a:lnTo>
                <a:cubicBezTo>
                  <a:pt x="0" y="12270"/>
                  <a:pt x="12270" y="0"/>
                  <a:pt x="2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>
              <a:solidFill>
                <a:srgbClr val="AAAAAA"/>
              </a:solidFill>
              <a:latin typeface="Calibri" panose="020F0502020204030204"/>
            </a:endParaRPr>
          </a:p>
        </p:txBody>
      </p:sp>
      <p:sp>
        <p:nvSpPr>
          <p:cNvPr id="56" name="Freeform 906">
            <a:extLst>
              <a:ext uri="{FF2B5EF4-FFF2-40B4-BE49-F238E27FC236}">
                <a16:creationId xmlns:a16="http://schemas.microsoft.com/office/drawing/2014/main" id="{7A42B8A6-1199-C045-9D79-FE69E40B8B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5459" y="2563884"/>
            <a:ext cx="637039" cy="585232"/>
          </a:xfrm>
          <a:custGeom>
            <a:avLst/>
            <a:gdLst>
              <a:gd name="T0" fmla="*/ 2147483646 w 805"/>
              <a:gd name="T1" fmla="*/ 2147483646 h 740"/>
              <a:gd name="T2" fmla="*/ 2147483646 w 805"/>
              <a:gd name="T3" fmla="*/ 2147483646 h 740"/>
              <a:gd name="T4" fmla="*/ 2147483646 w 805"/>
              <a:gd name="T5" fmla="*/ 2147483646 h 740"/>
              <a:gd name="T6" fmla="*/ 2147483646 w 805"/>
              <a:gd name="T7" fmla="*/ 2147483646 h 740"/>
              <a:gd name="T8" fmla="*/ 2147483646 w 805"/>
              <a:gd name="T9" fmla="*/ 2147483646 h 740"/>
              <a:gd name="T10" fmla="*/ 2147483646 w 805"/>
              <a:gd name="T11" fmla="*/ 2147483646 h 740"/>
              <a:gd name="T12" fmla="*/ 2147483646 w 805"/>
              <a:gd name="T13" fmla="*/ 2147483646 h 740"/>
              <a:gd name="T14" fmla="*/ 2147483646 w 805"/>
              <a:gd name="T15" fmla="*/ 2147483646 h 740"/>
              <a:gd name="T16" fmla="*/ 2147483646 w 805"/>
              <a:gd name="T17" fmla="*/ 2147483646 h 740"/>
              <a:gd name="T18" fmla="*/ 2147483646 w 805"/>
              <a:gd name="T19" fmla="*/ 2147483646 h 740"/>
              <a:gd name="T20" fmla="*/ 2147483646 w 805"/>
              <a:gd name="T21" fmla="*/ 2147483646 h 740"/>
              <a:gd name="T22" fmla="*/ 2147483646 w 805"/>
              <a:gd name="T23" fmla="*/ 2147483646 h 740"/>
              <a:gd name="T24" fmla="*/ 2147483646 w 805"/>
              <a:gd name="T25" fmla="*/ 2147483646 h 740"/>
              <a:gd name="T26" fmla="*/ 2147483646 w 805"/>
              <a:gd name="T27" fmla="*/ 2147483646 h 740"/>
              <a:gd name="T28" fmla="*/ 2147483646 w 805"/>
              <a:gd name="T29" fmla="*/ 2147483646 h 740"/>
              <a:gd name="T30" fmla="*/ 2147483646 w 805"/>
              <a:gd name="T31" fmla="*/ 2147483646 h 740"/>
              <a:gd name="T32" fmla="*/ 2147483646 w 805"/>
              <a:gd name="T33" fmla="*/ 2147483646 h 740"/>
              <a:gd name="T34" fmla="*/ 2147483646 w 805"/>
              <a:gd name="T35" fmla="*/ 2147483646 h 740"/>
              <a:gd name="T36" fmla="*/ 2147483646 w 805"/>
              <a:gd name="T37" fmla="*/ 2147483646 h 740"/>
              <a:gd name="T38" fmla="*/ 2147483646 w 805"/>
              <a:gd name="T39" fmla="*/ 2147483646 h 740"/>
              <a:gd name="T40" fmla="*/ 2147483646 w 805"/>
              <a:gd name="T41" fmla="*/ 2147483646 h 740"/>
              <a:gd name="T42" fmla="*/ 2147483646 w 805"/>
              <a:gd name="T43" fmla="*/ 2147483646 h 740"/>
              <a:gd name="T44" fmla="*/ 2147483646 w 805"/>
              <a:gd name="T45" fmla="*/ 2147483646 h 740"/>
              <a:gd name="T46" fmla="*/ 2147483646 w 805"/>
              <a:gd name="T47" fmla="*/ 2147483646 h 740"/>
              <a:gd name="T48" fmla="*/ 2147483646 w 805"/>
              <a:gd name="T49" fmla="*/ 2147483646 h 740"/>
              <a:gd name="T50" fmla="*/ 2147483646 w 805"/>
              <a:gd name="T51" fmla="*/ 2147483646 h 740"/>
              <a:gd name="T52" fmla="*/ 2147483646 w 805"/>
              <a:gd name="T53" fmla="*/ 2147483646 h 740"/>
              <a:gd name="T54" fmla="*/ 2147483646 w 805"/>
              <a:gd name="T55" fmla="*/ 2147483646 h 740"/>
              <a:gd name="T56" fmla="*/ 2147483646 w 805"/>
              <a:gd name="T57" fmla="*/ 2147483646 h 740"/>
              <a:gd name="T58" fmla="*/ 2147483646 w 805"/>
              <a:gd name="T59" fmla="*/ 2147483646 h 740"/>
              <a:gd name="T60" fmla="*/ 2147483646 w 805"/>
              <a:gd name="T61" fmla="*/ 2147483646 h 740"/>
              <a:gd name="T62" fmla="*/ 2147483646 w 805"/>
              <a:gd name="T63" fmla="*/ 2147483646 h 740"/>
              <a:gd name="T64" fmla="*/ 2147483646 w 805"/>
              <a:gd name="T65" fmla="*/ 2147483646 h 740"/>
              <a:gd name="T66" fmla="*/ 2147483646 w 805"/>
              <a:gd name="T67" fmla="*/ 0 h 740"/>
              <a:gd name="T68" fmla="*/ 2147483646 w 805"/>
              <a:gd name="T69" fmla="*/ 0 h 740"/>
              <a:gd name="T70" fmla="*/ 2147483646 w 805"/>
              <a:gd name="T71" fmla="*/ 0 h 740"/>
              <a:gd name="T72" fmla="*/ 2147483646 w 805"/>
              <a:gd name="T73" fmla="*/ 2147483646 h 740"/>
              <a:gd name="T74" fmla="*/ 2147483646 w 805"/>
              <a:gd name="T75" fmla="*/ 2147483646 h 740"/>
              <a:gd name="T76" fmla="*/ 2147483646 w 805"/>
              <a:gd name="T77" fmla="*/ 2147483646 h 740"/>
              <a:gd name="T78" fmla="*/ 2147483646 w 805"/>
              <a:gd name="T79" fmla="*/ 2147483646 h 740"/>
              <a:gd name="T80" fmla="*/ 0 w 805"/>
              <a:gd name="T81" fmla="*/ 2147483646 h 740"/>
              <a:gd name="T82" fmla="*/ 0 w 805"/>
              <a:gd name="T83" fmla="*/ 2147483646 h 740"/>
              <a:gd name="T84" fmla="*/ 2147483646 w 805"/>
              <a:gd name="T85" fmla="*/ 2147483646 h 740"/>
              <a:gd name="T86" fmla="*/ 2147483646 w 805"/>
              <a:gd name="T87" fmla="*/ 2147483646 h 740"/>
              <a:gd name="T88" fmla="*/ 2147483646 w 805"/>
              <a:gd name="T89" fmla="*/ 2147483646 h 740"/>
              <a:gd name="T90" fmla="*/ 2147483646 w 805"/>
              <a:gd name="T91" fmla="*/ 2147483646 h 740"/>
              <a:gd name="T92" fmla="*/ 2147483646 w 805"/>
              <a:gd name="T93" fmla="*/ 2147483646 h 740"/>
              <a:gd name="T94" fmla="*/ 2147483646 w 805"/>
              <a:gd name="T95" fmla="*/ 2147483646 h 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5" h="740">
                <a:moveTo>
                  <a:pt x="109" y="715"/>
                </a:moveTo>
                <a:lnTo>
                  <a:pt x="158" y="564"/>
                </a:lnTo>
                <a:lnTo>
                  <a:pt x="646" y="564"/>
                </a:lnTo>
                <a:lnTo>
                  <a:pt x="693" y="715"/>
                </a:lnTo>
                <a:lnTo>
                  <a:pt x="109" y="715"/>
                </a:lnTo>
                <a:close/>
                <a:moveTo>
                  <a:pt x="318" y="61"/>
                </a:moveTo>
                <a:lnTo>
                  <a:pt x="318" y="61"/>
                </a:lnTo>
                <a:cubicBezTo>
                  <a:pt x="324" y="39"/>
                  <a:pt x="345" y="25"/>
                  <a:pt x="368" y="25"/>
                </a:cubicBezTo>
                <a:lnTo>
                  <a:pt x="435" y="25"/>
                </a:lnTo>
                <a:cubicBezTo>
                  <a:pt x="458" y="25"/>
                  <a:pt x="478" y="39"/>
                  <a:pt x="485" y="61"/>
                </a:cubicBezTo>
                <a:lnTo>
                  <a:pt x="522" y="176"/>
                </a:lnTo>
                <a:lnTo>
                  <a:pt x="281" y="176"/>
                </a:lnTo>
                <a:lnTo>
                  <a:pt x="318" y="61"/>
                </a:lnTo>
                <a:close/>
                <a:moveTo>
                  <a:pt x="273" y="200"/>
                </a:moveTo>
                <a:lnTo>
                  <a:pt x="530" y="200"/>
                </a:lnTo>
                <a:lnTo>
                  <a:pt x="552" y="270"/>
                </a:lnTo>
                <a:lnTo>
                  <a:pt x="251" y="270"/>
                </a:lnTo>
                <a:lnTo>
                  <a:pt x="273" y="200"/>
                </a:lnTo>
                <a:close/>
                <a:moveTo>
                  <a:pt x="243" y="294"/>
                </a:moveTo>
                <a:lnTo>
                  <a:pt x="559" y="294"/>
                </a:lnTo>
                <a:lnTo>
                  <a:pt x="607" y="445"/>
                </a:lnTo>
                <a:lnTo>
                  <a:pt x="195" y="445"/>
                </a:lnTo>
                <a:lnTo>
                  <a:pt x="243" y="294"/>
                </a:lnTo>
                <a:close/>
                <a:moveTo>
                  <a:pt x="188" y="470"/>
                </a:moveTo>
                <a:lnTo>
                  <a:pt x="616" y="470"/>
                </a:lnTo>
                <a:lnTo>
                  <a:pt x="637" y="540"/>
                </a:lnTo>
                <a:lnTo>
                  <a:pt x="165" y="540"/>
                </a:lnTo>
                <a:lnTo>
                  <a:pt x="188" y="470"/>
                </a:lnTo>
                <a:close/>
                <a:moveTo>
                  <a:pt x="791" y="715"/>
                </a:moveTo>
                <a:lnTo>
                  <a:pt x="719" y="715"/>
                </a:lnTo>
                <a:lnTo>
                  <a:pt x="509" y="54"/>
                </a:lnTo>
                <a:cubicBezTo>
                  <a:pt x="498" y="22"/>
                  <a:pt x="469" y="0"/>
                  <a:pt x="435" y="0"/>
                </a:cubicBezTo>
                <a:lnTo>
                  <a:pt x="368" y="0"/>
                </a:lnTo>
                <a:cubicBezTo>
                  <a:pt x="334" y="0"/>
                  <a:pt x="304" y="22"/>
                  <a:pt x="294" y="54"/>
                </a:cubicBezTo>
                <a:lnTo>
                  <a:pt x="84" y="715"/>
                </a:lnTo>
                <a:lnTo>
                  <a:pt x="11" y="715"/>
                </a:lnTo>
                <a:cubicBezTo>
                  <a:pt x="5" y="715"/>
                  <a:pt x="0" y="721"/>
                  <a:pt x="0" y="727"/>
                </a:cubicBezTo>
                <a:cubicBezTo>
                  <a:pt x="0" y="734"/>
                  <a:pt x="5" y="739"/>
                  <a:pt x="11" y="739"/>
                </a:cubicBezTo>
                <a:lnTo>
                  <a:pt x="791" y="739"/>
                </a:lnTo>
                <a:cubicBezTo>
                  <a:pt x="798" y="739"/>
                  <a:pt x="804" y="734"/>
                  <a:pt x="804" y="727"/>
                </a:cubicBezTo>
                <a:cubicBezTo>
                  <a:pt x="804" y="721"/>
                  <a:pt x="798" y="715"/>
                  <a:pt x="791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>
              <a:solidFill>
                <a:srgbClr val="AAAAAA"/>
              </a:solidFill>
              <a:latin typeface="Calibri" panose="020F0502020204030204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2A21E26-A890-4437-BB9E-90B9127C96B3}"/>
              </a:ext>
            </a:extLst>
          </p:cNvPr>
          <p:cNvSpPr txBox="1">
            <a:spLocks/>
          </p:cNvSpPr>
          <p:nvPr/>
        </p:nvSpPr>
        <p:spPr>
          <a:xfrm>
            <a:off x="8951728" y="1531329"/>
            <a:ext cx="2608177" cy="142192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Leisure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Non-market activity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Wealth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(Unemployment)</a:t>
            </a:r>
          </a:p>
          <a:p>
            <a:pPr marL="171450" indent="-171450" algn="l" defTabSz="543818">
              <a:lnSpc>
                <a:spcPts val="175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(Insecurity)</a:t>
            </a:r>
          </a:p>
        </p:txBody>
      </p:sp>
      <p:sp>
        <p:nvSpPr>
          <p:cNvPr id="25" name="Freeform 1014">
            <a:extLst>
              <a:ext uri="{FF2B5EF4-FFF2-40B4-BE49-F238E27FC236}">
                <a16:creationId xmlns:a16="http://schemas.microsoft.com/office/drawing/2014/main" id="{0096540C-CD9A-4388-A24E-64519D79C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9543" y="2158107"/>
            <a:ext cx="937820" cy="937820"/>
          </a:xfrm>
          <a:custGeom>
            <a:avLst/>
            <a:gdLst>
              <a:gd name="T0" fmla="*/ 2601363 w 289476"/>
              <a:gd name="T1" fmla="*/ 5569630 h 290150"/>
              <a:gd name="T2" fmla="*/ 2939550 w 289476"/>
              <a:gd name="T3" fmla="*/ 3616578 h 290150"/>
              <a:gd name="T4" fmla="*/ 3277745 w 289476"/>
              <a:gd name="T5" fmla="*/ 4875678 h 290150"/>
              <a:gd name="T6" fmla="*/ 2358751 w 289476"/>
              <a:gd name="T7" fmla="*/ 3308922 h 290150"/>
              <a:gd name="T8" fmla="*/ 5891240 w 289476"/>
              <a:gd name="T9" fmla="*/ 3661064 h 290150"/>
              <a:gd name="T10" fmla="*/ 5338203 w 289476"/>
              <a:gd name="T11" fmla="*/ 3812396 h 290150"/>
              <a:gd name="T12" fmla="*/ 5161220 w 289476"/>
              <a:gd name="T13" fmla="*/ 5693548 h 290150"/>
              <a:gd name="T14" fmla="*/ 5611046 w 289476"/>
              <a:gd name="T15" fmla="*/ 3639431 h 290150"/>
              <a:gd name="T16" fmla="*/ 4490248 w 289476"/>
              <a:gd name="T17" fmla="*/ 3639431 h 290150"/>
              <a:gd name="T18" fmla="*/ 4490248 w 289476"/>
              <a:gd name="T19" fmla="*/ 5780006 h 290150"/>
              <a:gd name="T20" fmla="*/ 3907700 w 289476"/>
              <a:gd name="T21" fmla="*/ 3812396 h 290150"/>
              <a:gd name="T22" fmla="*/ 4799908 w 289476"/>
              <a:gd name="T23" fmla="*/ 2731289 h 290150"/>
              <a:gd name="T24" fmla="*/ 2947111 w 289476"/>
              <a:gd name="T25" fmla="*/ 2870514 h 290150"/>
              <a:gd name="T26" fmla="*/ 2947111 w 289476"/>
              <a:gd name="T27" fmla="*/ 2213710 h 290150"/>
              <a:gd name="T28" fmla="*/ 2845887 w 289476"/>
              <a:gd name="T29" fmla="*/ 2301268 h 290150"/>
              <a:gd name="T30" fmla="*/ 3032779 w 289476"/>
              <a:gd name="T31" fmla="*/ 1858537 h 290150"/>
              <a:gd name="T32" fmla="*/ 2947111 w 289476"/>
              <a:gd name="T33" fmla="*/ 1770946 h 290150"/>
              <a:gd name="T34" fmla="*/ 2055731 w 289476"/>
              <a:gd name="T35" fmla="*/ 2705824 h 290150"/>
              <a:gd name="T36" fmla="*/ 1513877 w 289476"/>
              <a:gd name="T37" fmla="*/ 2848998 h 290150"/>
              <a:gd name="T38" fmla="*/ 1338164 w 289476"/>
              <a:gd name="T39" fmla="*/ 5662562 h 290150"/>
              <a:gd name="T40" fmla="*/ 1777522 w 289476"/>
              <a:gd name="T41" fmla="*/ 2677192 h 290150"/>
              <a:gd name="T42" fmla="*/ 664460 w 289476"/>
              <a:gd name="T43" fmla="*/ 2677192 h 290150"/>
              <a:gd name="T44" fmla="*/ 664460 w 289476"/>
              <a:gd name="T45" fmla="*/ 5748451 h 290150"/>
              <a:gd name="T46" fmla="*/ 93317 w 289476"/>
              <a:gd name="T47" fmla="*/ 2848998 h 290150"/>
              <a:gd name="T48" fmla="*/ 979358 w 289476"/>
              <a:gd name="T49" fmla="*/ 1767943 h 290150"/>
              <a:gd name="T50" fmla="*/ 888363 w 289476"/>
              <a:gd name="T51" fmla="*/ 561714 h 290150"/>
              <a:gd name="T52" fmla="*/ 2358751 w 289476"/>
              <a:gd name="T53" fmla="*/ 2314513 h 290150"/>
              <a:gd name="T54" fmla="*/ 3520327 w 289476"/>
              <a:gd name="T55" fmla="*/ 2314513 h 290150"/>
              <a:gd name="T56" fmla="*/ 4990742 w 289476"/>
              <a:gd name="T57" fmla="*/ 561714 h 290150"/>
              <a:gd name="T58" fmla="*/ 3836494 w 289476"/>
              <a:gd name="T59" fmla="*/ 1291451 h 290150"/>
              <a:gd name="T60" fmla="*/ 2049948 w 289476"/>
              <a:gd name="T61" fmla="*/ 1291451 h 290150"/>
              <a:gd name="T62" fmla="*/ 1084118 w 289476"/>
              <a:gd name="T63" fmla="*/ 231831 h 290150"/>
              <a:gd name="T64" fmla="*/ 2498450 w 289476"/>
              <a:gd name="T65" fmla="*/ 1298628 h 290150"/>
              <a:gd name="T66" fmla="*/ 4556943 w 289476"/>
              <a:gd name="T67" fmla="*/ 339922 h 290150"/>
              <a:gd name="T68" fmla="*/ 5174513 w 289476"/>
              <a:gd name="T69" fmla="*/ 554617 h 290150"/>
              <a:gd name="T70" fmla="*/ 3704152 w 289476"/>
              <a:gd name="T71" fmla="*/ 2314513 h 290150"/>
              <a:gd name="T72" fmla="*/ 3027799 w 289476"/>
              <a:gd name="T73" fmla="*/ 4975850 h 290150"/>
              <a:gd name="T74" fmla="*/ 2601363 w 289476"/>
              <a:gd name="T75" fmla="*/ 5748451 h 290150"/>
              <a:gd name="T76" fmla="*/ 2079353 w 289476"/>
              <a:gd name="T77" fmla="*/ 2049811 h 290150"/>
              <a:gd name="T78" fmla="*/ 844291 w 289476"/>
              <a:gd name="T79" fmla="*/ 311415 h 290150"/>
              <a:gd name="T80" fmla="*/ 2575520 w 289476"/>
              <a:gd name="T81" fmla="*/ 534007 h 290150"/>
              <a:gd name="T82" fmla="*/ 2935866 w 289476"/>
              <a:gd name="T83" fmla="*/ 173201 h 290150"/>
              <a:gd name="T84" fmla="*/ 2935866 w 289476"/>
              <a:gd name="T85" fmla="*/ 1068005 h 2901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476" h="290150">
                <a:moveTo>
                  <a:pt x="115414" y="166104"/>
                </a:moveTo>
                <a:lnTo>
                  <a:pt x="115414" y="267737"/>
                </a:lnTo>
                <a:cubicBezTo>
                  <a:pt x="115414" y="274560"/>
                  <a:pt x="120810" y="279588"/>
                  <a:pt x="127285" y="279588"/>
                </a:cubicBezTo>
                <a:cubicBezTo>
                  <a:pt x="134120" y="279588"/>
                  <a:pt x="139516" y="274560"/>
                  <a:pt x="139516" y="267737"/>
                </a:cubicBezTo>
                <a:lnTo>
                  <a:pt x="139516" y="185856"/>
                </a:lnTo>
                <a:cubicBezTo>
                  <a:pt x="139516" y="183701"/>
                  <a:pt x="141674" y="181547"/>
                  <a:pt x="143833" y="181547"/>
                </a:cubicBezTo>
                <a:cubicBezTo>
                  <a:pt x="146351" y="181547"/>
                  <a:pt x="148150" y="183701"/>
                  <a:pt x="148150" y="185856"/>
                </a:cubicBezTo>
                <a:lnTo>
                  <a:pt x="148150" y="232902"/>
                </a:lnTo>
                <a:cubicBezTo>
                  <a:pt x="148150" y="239366"/>
                  <a:pt x="153905" y="244753"/>
                  <a:pt x="160380" y="244753"/>
                </a:cubicBezTo>
                <a:cubicBezTo>
                  <a:pt x="166855" y="244753"/>
                  <a:pt x="172251" y="239366"/>
                  <a:pt x="172251" y="232902"/>
                </a:cubicBezTo>
                <a:lnTo>
                  <a:pt x="172251" y="166104"/>
                </a:lnTo>
                <a:lnTo>
                  <a:pt x="115414" y="166104"/>
                </a:lnTo>
                <a:close/>
                <a:moveTo>
                  <a:pt x="234861" y="137108"/>
                </a:moveTo>
                <a:cubicBezTo>
                  <a:pt x="237026" y="134937"/>
                  <a:pt x="239552" y="134937"/>
                  <a:pt x="241356" y="137108"/>
                </a:cubicBezTo>
                <a:lnTo>
                  <a:pt x="288259" y="183781"/>
                </a:lnTo>
                <a:cubicBezTo>
                  <a:pt x="289342" y="185228"/>
                  <a:pt x="289702" y="187037"/>
                  <a:pt x="289342" y="188484"/>
                </a:cubicBezTo>
                <a:cubicBezTo>
                  <a:pt x="288620" y="190293"/>
                  <a:pt x="286816" y="191378"/>
                  <a:pt x="285012" y="191378"/>
                </a:cubicBezTo>
                <a:lnTo>
                  <a:pt x="261199" y="191378"/>
                </a:lnTo>
                <a:lnTo>
                  <a:pt x="261199" y="285809"/>
                </a:lnTo>
                <a:cubicBezTo>
                  <a:pt x="261199" y="288341"/>
                  <a:pt x="259395" y="290150"/>
                  <a:pt x="256870" y="290150"/>
                </a:cubicBezTo>
                <a:cubicBezTo>
                  <a:pt x="254705" y="290150"/>
                  <a:pt x="252540" y="288341"/>
                  <a:pt x="252540" y="285809"/>
                </a:cubicBezTo>
                <a:lnTo>
                  <a:pt x="252540" y="187037"/>
                </a:lnTo>
                <a:cubicBezTo>
                  <a:pt x="252540" y="184504"/>
                  <a:pt x="254705" y="182695"/>
                  <a:pt x="256870" y="182695"/>
                </a:cubicBezTo>
                <a:lnTo>
                  <a:pt x="274549" y="182695"/>
                </a:lnTo>
                <a:lnTo>
                  <a:pt x="238108" y="146153"/>
                </a:lnTo>
                <a:lnTo>
                  <a:pt x="202029" y="182695"/>
                </a:lnTo>
                <a:lnTo>
                  <a:pt x="219708" y="182695"/>
                </a:lnTo>
                <a:cubicBezTo>
                  <a:pt x="221872" y="182695"/>
                  <a:pt x="223676" y="184504"/>
                  <a:pt x="223676" y="187037"/>
                </a:cubicBezTo>
                <a:lnTo>
                  <a:pt x="223676" y="285809"/>
                </a:lnTo>
                <a:cubicBezTo>
                  <a:pt x="223676" y="288341"/>
                  <a:pt x="221872" y="290150"/>
                  <a:pt x="219708" y="290150"/>
                </a:cubicBezTo>
                <a:cubicBezTo>
                  <a:pt x="216821" y="290150"/>
                  <a:pt x="215017" y="288341"/>
                  <a:pt x="215017" y="285809"/>
                </a:cubicBezTo>
                <a:lnTo>
                  <a:pt x="215017" y="191378"/>
                </a:lnTo>
                <a:lnTo>
                  <a:pt x="191205" y="191378"/>
                </a:lnTo>
                <a:cubicBezTo>
                  <a:pt x="189401" y="191378"/>
                  <a:pt x="187958" y="190293"/>
                  <a:pt x="187236" y="188484"/>
                </a:cubicBezTo>
                <a:cubicBezTo>
                  <a:pt x="186875" y="187037"/>
                  <a:pt x="186875" y="185228"/>
                  <a:pt x="188318" y="183781"/>
                </a:cubicBezTo>
                <a:lnTo>
                  <a:pt x="234861" y="137108"/>
                </a:lnTo>
                <a:close/>
                <a:moveTo>
                  <a:pt x="144203" y="134937"/>
                </a:moveTo>
                <a:cubicBezTo>
                  <a:pt x="146489" y="134937"/>
                  <a:pt x="148394" y="137135"/>
                  <a:pt x="148394" y="139700"/>
                </a:cubicBezTo>
                <a:cubicBezTo>
                  <a:pt x="148394" y="141898"/>
                  <a:pt x="146489" y="144096"/>
                  <a:pt x="144203" y="144096"/>
                </a:cubicBezTo>
                <a:cubicBezTo>
                  <a:pt x="141536" y="144096"/>
                  <a:pt x="139250" y="141898"/>
                  <a:pt x="139250" y="139700"/>
                </a:cubicBezTo>
                <a:cubicBezTo>
                  <a:pt x="139250" y="137135"/>
                  <a:pt x="141536" y="134937"/>
                  <a:pt x="144203" y="134937"/>
                </a:cubicBezTo>
                <a:close/>
                <a:moveTo>
                  <a:pt x="144203" y="111125"/>
                </a:moveTo>
                <a:cubicBezTo>
                  <a:pt x="146489" y="111125"/>
                  <a:pt x="148394" y="112957"/>
                  <a:pt x="148394" y="115521"/>
                </a:cubicBezTo>
                <a:cubicBezTo>
                  <a:pt x="148394" y="118086"/>
                  <a:pt x="146489" y="120284"/>
                  <a:pt x="144203" y="120284"/>
                </a:cubicBezTo>
                <a:cubicBezTo>
                  <a:pt x="141536" y="120284"/>
                  <a:pt x="139250" y="118086"/>
                  <a:pt x="139250" y="115521"/>
                </a:cubicBezTo>
                <a:cubicBezTo>
                  <a:pt x="139250" y="112957"/>
                  <a:pt x="141536" y="111125"/>
                  <a:pt x="144203" y="111125"/>
                </a:cubicBezTo>
                <a:close/>
                <a:moveTo>
                  <a:pt x="144203" y="88900"/>
                </a:moveTo>
                <a:cubicBezTo>
                  <a:pt x="146489" y="88900"/>
                  <a:pt x="148394" y="90731"/>
                  <a:pt x="148394" y="93296"/>
                </a:cubicBezTo>
                <a:cubicBezTo>
                  <a:pt x="148394" y="95860"/>
                  <a:pt x="146489" y="98058"/>
                  <a:pt x="144203" y="98058"/>
                </a:cubicBezTo>
                <a:cubicBezTo>
                  <a:pt x="141536" y="98058"/>
                  <a:pt x="139250" y="95860"/>
                  <a:pt x="139250" y="93296"/>
                </a:cubicBezTo>
                <a:cubicBezTo>
                  <a:pt x="139250" y="90731"/>
                  <a:pt x="141536" y="88900"/>
                  <a:pt x="144203" y="88900"/>
                </a:cubicBezTo>
                <a:close/>
                <a:moveTo>
                  <a:pt x="47919" y="88749"/>
                </a:moveTo>
                <a:cubicBezTo>
                  <a:pt x="49711" y="87312"/>
                  <a:pt x="52577" y="87312"/>
                  <a:pt x="54010" y="88749"/>
                </a:cubicBezTo>
                <a:lnTo>
                  <a:pt x="100588" y="135829"/>
                </a:lnTo>
                <a:cubicBezTo>
                  <a:pt x="102021" y="136907"/>
                  <a:pt x="102380" y="139063"/>
                  <a:pt x="101663" y="140501"/>
                </a:cubicBezTo>
                <a:cubicBezTo>
                  <a:pt x="100946" y="142298"/>
                  <a:pt x="99513" y="143016"/>
                  <a:pt x="97363" y="143016"/>
                </a:cubicBezTo>
                <a:lnTo>
                  <a:pt x="74075" y="143016"/>
                </a:lnTo>
                <a:lnTo>
                  <a:pt x="74075" y="284253"/>
                </a:lnTo>
                <a:cubicBezTo>
                  <a:pt x="74075" y="286769"/>
                  <a:pt x="71925" y="288566"/>
                  <a:pt x="69775" y="288566"/>
                </a:cubicBezTo>
                <a:cubicBezTo>
                  <a:pt x="67267" y="288566"/>
                  <a:pt x="65476" y="286769"/>
                  <a:pt x="65476" y="284253"/>
                </a:cubicBezTo>
                <a:lnTo>
                  <a:pt x="65476" y="138704"/>
                </a:lnTo>
                <a:cubicBezTo>
                  <a:pt x="65476" y="136548"/>
                  <a:pt x="67267" y="134391"/>
                  <a:pt x="69775" y="134391"/>
                </a:cubicBezTo>
                <a:lnTo>
                  <a:pt x="86973" y="134391"/>
                </a:lnTo>
                <a:lnTo>
                  <a:pt x="51144" y="98093"/>
                </a:lnTo>
                <a:lnTo>
                  <a:pt x="14956" y="134391"/>
                </a:lnTo>
                <a:lnTo>
                  <a:pt x="32513" y="134391"/>
                </a:lnTo>
                <a:cubicBezTo>
                  <a:pt x="34662" y="134391"/>
                  <a:pt x="36812" y="136548"/>
                  <a:pt x="36812" y="138704"/>
                </a:cubicBezTo>
                <a:lnTo>
                  <a:pt x="36812" y="284253"/>
                </a:lnTo>
                <a:cubicBezTo>
                  <a:pt x="36812" y="286769"/>
                  <a:pt x="34662" y="288566"/>
                  <a:pt x="32513" y="288566"/>
                </a:cubicBezTo>
                <a:cubicBezTo>
                  <a:pt x="30005" y="288566"/>
                  <a:pt x="27855" y="286769"/>
                  <a:pt x="27855" y="284253"/>
                </a:cubicBezTo>
                <a:lnTo>
                  <a:pt x="27855" y="143016"/>
                </a:lnTo>
                <a:lnTo>
                  <a:pt x="4566" y="143016"/>
                </a:lnTo>
                <a:cubicBezTo>
                  <a:pt x="2416" y="143016"/>
                  <a:pt x="983" y="142298"/>
                  <a:pt x="625" y="140501"/>
                </a:cubicBezTo>
                <a:cubicBezTo>
                  <a:pt x="-450" y="139063"/>
                  <a:pt x="-92" y="136907"/>
                  <a:pt x="1341" y="135829"/>
                </a:cubicBezTo>
                <a:lnTo>
                  <a:pt x="47919" y="88749"/>
                </a:lnTo>
                <a:close/>
                <a:moveTo>
                  <a:pt x="51742" y="20299"/>
                </a:moveTo>
                <a:cubicBezTo>
                  <a:pt x="49943" y="20299"/>
                  <a:pt x="48145" y="21017"/>
                  <a:pt x="46706" y="22094"/>
                </a:cubicBezTo>
                <a:cubicBezTo>
                  <a:pt x="44907" y="23531"/>
                  <a:pt x="43828" y="26045"/>
                  <a:pt x="43468" y="28199"/>
                </a:cubicBezTo>
                <a:cubicBezTo>
                  <a:pt x="43468" y="30713"/>
                  <a:pt x="44188" y="32868"/>
                  <a:pt x="45986" y="34664"/>
                </a:cubicBezTo>
                <a:lnTo>
                  <a:pt x="107860" y="96792"/>
                </a:lnTo>
                <a:cubicBezTo>
                  <a:pt x="112896" y="101820"/>
                  <a:pt x="115414" y="108644"/>
                  <a:pt x="115414" y="116186"/>
                </a:cubicBezTo>
                <a:lnTo>
                  <a:pt x="115414" y="157485"/>
                </a:lnTo>
                <a:lnTo>
                  <a:pt x="172251" y="157485"/>
                </a:lnTo>
                <a:lnTo>
                  <a:pt x="172251" y="116186"/>
                </a:lnTo>
                <a:cubicBezTo>
                  <a:pt x="172251" y="108644"/>
                  <a:pt x="175129" y="101820"/>
                  <a:pt x="179806" y="96792"/>
                </a:cubicBezTo>
                <a:lnTo>
                  <a:pt x="241679" y="34664"/>
                </a:lnTo>
                <a:cubicBezTo>
                  <a:pt x="243478" y="32868"/>
                  <a:pt x="244557" y="30713"/>
                  <a:pt x="244197" y="28199"/>
                </a:cubicBezTo>
                <a:cubicBezTo>
                  <a:pt x="244197" y="26045"/>
                  <a:pt x="243118" y="23531"/>
                  <a:pt x="241319" y="22094"/>
                </a:cubicBezTo>
                <a:cubicBezTo>
                  <a:pt x="237722" y="19580"/>
                  <a:pt x="232686" y="19939"/>
                  <a:pt x="229089" y="23172"/>
                </a:cubicBezTo>
                <a:lnTo>
                  <a:pt x="187720" y="64830"/>
                </a:lnTo>
                <a:cubicBezTo>
                  <a:pt x="181604" y="70576"/>
                  <a:pt x="174050" y="73808"/>
                  <a:pt x="165417" y="73808"/>
                </a:cubicBezTo>
                <a:lnTo>
                  <a:pt x="122249" y="73808"/>
                </a:lnTo>
                <a:cubicBezTo>
                  <a:pt x="113975" y="73808"/>
                  <a:pt x="106061" y="70576"/>
                  <a:pt x="100305" y="64830"/>
                </a:cubicBezTo>
                <a:lnTo>
                  <a:pt x="58577" y="23172"/>
                </a:lnTo>
                <a:cubicBezTo>
                  <a:pt x="56778" y="21376"/>
                  <a:pt x="54260" y="20299"/>
                  <a:pt x="51742" y="20299"/>
                </a:cubicBezTo>
                <a:close/>
                <a:moveTo>
                  <a:pt x="53046" y="11635"/>
                </a:moveTo>
                <a:cubicBezTo>
                  <a:pt x="57318" y="11949"/>
                  <a:pt x="61634" y="13834"/>
                  <a:pt x="65052" y="17066"/>
                </a:cubicBezTo>
                <a:lnTo>
                  <a:pt x="106421" y="58725"/>
                </a:lnTo>
                <a:cubicBezTo>
                  <a:pt x="110737" y="63035"/>
                  <a:pt x="116133" y="65189"/>
                  <a:pt x="122249" y="65189"/>
                </a:cubicBezTo>
                <a:lnTo>
                  <a:pt x="165417" y="65189"/>
                </a:lnTo>
                <a:cubicBezTo>
                  <a:pt x="171532" y="65189"/>
                  <a:pt x="177288" y="63035"/>
                  <a:pt x="181604" y="58725"/>
                </a:cubicBezTo>
                <a:lnTo>
                  <a:pt x="222973" y="17066"/>
                </a:lnTo>
                <a:cubicBezTo>
                  <a:pt x="226391" y="13834"/>
                  <a:pt x="230617" y="11949"/>
                  <a:pt x="234844" y="11635"/>
                </a:cubicBezTo>
                <a:cubicBezTo>
                  <a:pt x="239071" y="11320"/>
                  <a:pt x="243298" y="12577"/>
                  <a:pt x="246715" y="15630"/>
                </a:cubicBezTo>
                <a:cubicBezTo>
                  <a:pt x="250672" y="18503"/>
                  <a:pt x="252831" y="23172"/>
                  <a:pt x="253190" y="27840"/>
                </a:cubicBezTo>
                <a:cubicBezTo>
                  <a:pt x="253190" y="32868"/>
                  <a:pt x="251392" y="37537"/>
                  <a:pt x="248154" y="41128"/>
                </a:cubicBezTo>
                <a:lnTo>
                  <a:pt x="186281" y="102898"/>
                </a:lnTo>
                <a:cubicBezTo>
                  <a:pt x="183043" y="106489"/>
                  <a:pt x="181245" y="110798"/>
                  <a:pt x="181245" y="116186"/>
                </a:cubicBezTo>
                <a:lnTo>
                  <a:pt x="181245" y="232902"/>
                </a:lnTo>
                <a:cubicBezTo>
                  <a:pt x="181245" y="244394"/>
                  <a:pt x="171892" y="253372"/>
                  <a:pt x="160380" y="253372"/>
                </a:cubicBezTo>
                <a:cubicBezTo>
                  <a:pt x="156064" y="253372"/>
                  <a:pt x="151747" y="252294"/>
                  <a:pt x="148150" y="249781"/>
                </a:cubicBezTo>
                <a:lnTo>
                  <a:pt x="148150" y="267737"/>
                </a:lnTo>
                <a:cubicBezTo>
                  <a:pt x="148150" y="268096"/>
                  <a:pt x="148150" y="268096"/>
                  <a:pt x="148150" y="268096"/>
                </a:cubicBezTo>
                <a:cubicBezTo>
                  <a:pt x="148150" y="279229"/>
                  <a:pt x="139156" y="288566"/>
                  <a:pt x="127285" y="288566"/>
                </a:cubicBezTo>
                <a:cubicBezTo>
                  <a:pt x="116133" y="288566"/>
                  <a:pt x="106780" y="279229"/>
                  <a:pt x="106780" y="267737"/>
                </a:cubicBezTo>
                <a:lnTo>
                  <a:pt x="106780" y="116186"/>
                </a:lnTo>
                <a:cubicBezTo>
                  <a:pt x="106780" y="110798"/>
                  <a:pt x="104982" y="106489"/>
                  <a:pt x="101744" y="102898"/>
                </a:cubicBezTo>
                <a:lnTo>
                  <a:pt x="39871" y="41128"/>
                </a:lnTo>
                <a:cubicBezTo>
                  <a:pt x="36633" y="37537"/>
                  <a:pt x="34475" y="32868"/>
                  <a:pt x="34835" y="27840"/>
                </a:cubicBezTo>
                <a:cubicBezTo>
                  <a:pt x="35194" y="23172"/>
                  <a:pt x="37353" y="18503"/>
                  <a:pt x="41310" y="15630"/>
                </a:cubicBezTo>
                <a:cubicBezTo>
                  <a:pt x="44547" y="12577"/>
                  <a:pt x="48774" y="11320"/>
                  <a:pt x="53046" y="11635"/>
                </a:cubicBezTo>
                <a:close/>
                <a:moveTo>
                  <a:pt x="143653" y="8694"/>
                </a:moveTo>
                <a:cubicBezTo>
                  <a:pt x="133937" y="8694"/>
                  <a:pt x="126021" y="16663"/>
                  <a:pt x="126021" y="26806"/>
                </a:cubicBezTo>
                <a:cubicBezTo>
                  <a:pt x="126021" y="36949"/>
                  <a:pt x="133937" y="44919"/>
                  <a:pt x="143653" y="44919"/>
                </a:cubicBezTo>
                <a:cubicBezTo>
                  <a:pt x="153728" y="44919"/>
                  <a:pt x="161644" y="36949"/>
                  <a:pt x="161644" y="26806"/>
                </a:cubicBezTo>
                <a:cubicBezTo>
                  <a:pt x="161644" y="16663"/>
                  <a:pt x="153728" y="8694"/>
                  <a:pt x="143653" y="8694"/>
                </a:cubicBezTo>
                <a:close/>
                <a:moveTo>
                  <a:pt x="143653" y="0"/>
                </a:moveTo>
                <a:cubicBezTo>
                  <a:pt x="158406" y="0"/>
                  <a:pt x="170640" y="11954"/>
                  <a:pt x="170640" y="26806"/>
                </a:cubicBezTo>
                <a:cubicBezTo>
                  <a:pt x="170640" y="41658"/>
                  <a:pt x="158406" y="53613"/>
                  <a:pt x="143653" y="53613"/>
                </a:cubicBezTo>
                <a:cubicBezTo>
                  <a:pt x="128899" y="53613"/>
                  <a:pt x="117025" y="41658"/>
                  <a:pt x="117025" y="26806"/>
                </a:cubicBezTo>
                <a:cubicBezTo>
                  <a:pt x="117025" y="11954"/>
                  <a:pt x="128899" y="0"/>
                  <a:pt x="1436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" name="Freeform 1005">
            <a:extLst>
              <a:ext uri="{FF2B5EF4-FFF2-40B4-BE49-F238E27FC236}">
                <a16:creationId xmlns:a16="http://schemas.microsoft.com/office/drawing/2014/main" id="{739FE48F-A88D-4D5F-98A8-DF7887F11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25932" y="3229394"/>
            <a:ext cx="506310" cy="514196"/>
          </a:xfrm>
          <a:custGeom>
            <a:avLst/>
            <a:gdLst>
              <a:gd name="T0" fmla="*/ 1415018 w 280627"/>
              <a:gd name="T1" fmla="*/ 5217954 h 285391"/>
              <a:gd name="T2" fmla="*/ 1283401 w 280627"/>
              <a:gd name="T3" fmla="*/ 5273784 h 285391"/>
              <a:gd name="T4" fmla="*/ 2144420 w 280627"/>
              <a:gd name="T5" fmla="*/ 5151636 h 285391"/>
              <a:gd name="T6" fmla="*/ 2053437 w 280627"/>
              <a:gd name="T7" fmla="*/ 5242090 h 285391"/>
              <a:gd name="T8" fmla="*/ 172254 w 280627"/>
              <a:gd name="T9" fmla="*/ 5099447 h 285391"/>
              <a:gd name="T10" fmla="*/ 2878396 w 280627"/>
              <a:gd name="T11" fmla="*/ 5334177 h 285391"/>
              <a:gd name="T12" fmla="*/ 172254 w 280627"/>
              <a:gd name="T13" fmla="*/ 4871884 h 285391"/>
              <a:gd name="T14" fmla="*/ 4077676 w 280627"/>
              <a:gd name="T15" fmla="*/ 4202994 h 285391"/>
              <a:gd name="T16" fmla="*/ 4382360 w 280627"/>
              <a:gd name="T17" fmla="*/ 4816288 h 285391"/>
              <a:gd name="T18" fmla="*/ 4396519 w 280627"/>
              <a:gd name="T19" fmla="*/ 4046100 h 285391"/>
              <a:gd name="T20" fmla="*/ 4573675 w 280627"/>
              <a:gd name="T21" fmla="*/ 4046100 h 285391"/>
              <a:gd name="T22" fmla="*/ 4552407 w 280627"/>
              <a:gd name="T23" fmla="*/ 4958898 h 285391"/>
              <a:gd name="T24" fmla="*/ 3850931 w 280627"/>
              <a:gd name="T25" fmla="*/ 4958898 h 285391"/>
              <a:gd name="T26" fmla="*/ 3829639 w 280627"/>
              <a:gd name="T27" fmla="*/ 4046100 h 285391"/>
              <a:gd name="T28" fmla="*/ 3050648 w 280627"/>
              <a:gd name="T29" fmla="*/ 3278722 h 285391"/>
              <a:gd name="T30" fmla="*/ 5268695 w 280627"/>
              <a:gd name="T31" fmla="*/ 5476394 h 285391"/>
              <a:gd name="T32" fmla="*/ 5268695 w 280627"/>
              <a:gd name="T33" fmla="*/ 3143610 h 285391"/>
              <a:gd name="T34" fmla="*/ 2231859 w 280627"/>
              <a:gd name="T35" fmla="*/ 1876588 h 285391"/>
              <a:gd name="T36" fmla="*/ 2566400 w 280627"/>
              <a:gd name="T37" fmla="*/ 2400284 h 285391"/>
              <a:gd name="T38" fmla="*/ 1817300 w 280627"/>
              <a:gd name="T39" fmla="*/ 2450502 h 285391"/>
              <a:gd name="T40" fmla="*/ 2231859 w 280627"/>
              <a:gd name="T41" fmla="*/ 3648501 h 285391"/>
              <a:gd name="T42" fmla="*/ 2057292 w 280627"/>
              <a:gd name="T43" fmla="*/ 3777633 h 285391"/>
              <a:gd name="T44" fmla="*/ 1722745 w 280627"/>
              <a:gd name="T45" fmla="*/ 3253959 h 285391"/>
              <a:gd name="T46" fmla="*/ 2471849 w 280627"/>
              <a:gd name="T47" fmla="*/ 3196534 h 285391"/>
              <a:gd name="T48" fmla="*/ 2057292 w 280627"/>
              <a:gd name="T49" fmla="*/ 2005736 h 285391"/>
              <a:gd name="T50" fmla="*/ 4113020 w 280627"/>
              <a:gd name="T51" fmla="*/ 1770951 h 285391"/>
              <a:gd name="T52" fmla="*/ 4945662 w 280627"/>
              <a:gd name="T53" fmla="*/ 2965804 h 285391"/>
              <a:gd name="T54" fmla="*/ 4113020 w 280627"/>
              <a:gd name="T55" fmla="*/ 1770951 h 285391"/>
              <a:gd name="T56" fmla="*/ 3235552 w 280627"/>
              <a:gd name="T57" fmla="*/ 1996402 h 285391"/>
              <a:gd name="T58" fmla="*/ 866273 w 280627"/>
              <a:gd name="T59" fmla="*/ 2846379 h 285391"/>
              <a:gd name="T60" fmla="*/ 2678929 w 280627"/>
              <a:gd name="T61" fmla="*/ 4110644 h 285391"/>
              <a:gd name="T62" fmla="*/ 695020 w 280627"/>
              <a:gd name="T63" fmla="*/ 2846379 h 285391"/>
              <a:gd name="T64" fmla="*/ 172254 w 280627"/>
              <a:gd name="T65" fmla="*/ 1116585 h 285391"/>
              <a:gd name="T66" fmla="*/ 2878396 w 280627"/>
              <a:gd name="T67" fmla="*/ 4793657 h 285391"/>
              <a:gd name="T68" fmla="*/ 3337771 w 280627"/>
              <a:gd name="T69" fmla="*/ 2965804 h 285391"/>
              <a:gd name="T70" fmla="*/ 4148880 w 280627"/>
              <a:gd name="T71" fmla="*/ 1600225 h 285391"/>
              <a:gd name="T72" fmla="*/ 437824 w 280627"/>
              <a:gd name="T73" fmla="*/ 860578 h 285391"/>
              <a:gd name="T74" fmla="*/ 2081247 w 280627"/>
              <a:gd name="T75" fmla="*/ 526790 h 285391"/>
              <a:gd name="T76" fmla="*/ 552743 w 280627"/>
              <a:gd name="T77" fmla="*/ 177774 h 285391"/>
              <a:gd name="T78" fmla="*/ 437824 w 280627"/>
              <a:gd name="T79" fmla="*/ 689886 h 285391"/>
              <a:gd name="T80" fmla="*/ 4148880 w 280627"/>
              <a:gd name="T81" fmla="*/ 547635 h 285391"/>
              <a:gd name="T82" fmla="*/ 552743 w 280627"/>
              <a:gd name="T83" fmla="*/ 0 h 285391"/>
              <a:gd name="T84" fmla="*/ 4313990 w 280627"/>
              <a:gd name="T85" fmla="*/ 1600225 h 285391"/>
              <a:gd name="T86" fmla="*/ 5117934 w 280627"/>
              <a:gd name="T87" fmla="*/ 2965804 h 285391"/>
              <a:gd name="T88" fmla="*/ 5584498 w 280627"/>
              <a:gd name="T89" fmla="*/ 5334177 h 285391"/>
              <a:gd name="T90" fmla="*/ 0 w 280627"/>
              <a:gd name="T91" fmla="*/ 5099447 h 2853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0627" h="285391">
                <a:moveTo>
                  <a:pt x="64492" y="260527"/>
                </a:moveTo>
                <a:cubicBezTo>
                  <a:pt x="66145" y="258763"/>
                  <a:pt x="68791" y="258763"/>
                  <a:pt x="70114" y="260527"/>
                </a:cubicBezTo>
                <a:cubicBezTo>
                  <a:pt x="70775" y="261233"/>
                  <a:pt x="71106" y="262291"/>
                  <a:pt x="71106" y="263702"/>
                </a:cubicBezTo>
                <a:cubicBezTo>
                  <a:pt x="71106" y="264760"/>
                  <a:pt x="70775" y="265819"/>
                  <a:pt x="70114" y="266524"/>
                </a:cubicBezTo>
                <a:cubicBezTo>
                  <a:pt x="69453" y="267583"/>
                  <a:pt x="68460" y="267935"/>
                  <a:pt x="67468" y="267935"/>
                </a:cubicBezTo>
                <a:cubicBezTo>
                  <a:pt x="66476" y="267935"/>
                  <a:pt x="65153" y="267583"/>
                  <a:pt x="64492" y="266524"/>
                </a:cubicBezTo>
                <a:cubicBezTo>
                  <a:pt x="63830" y="265819"/>
                  <a:pt x="63500" y="264760"/>
                  <a:pt x="63500" y="263702"/>
                </a:cubicBezTo>
                <a:cubicBezTo>
                  <a:pt x="63500" y="262291"/>
                  <a:pt x="63830" y="261233"/>
                  <a:pt x="64492" y="260527"/>
                </a:cubicBezTo>
                <a:close/>
                <a:moveTo>
                  <a:pt x="107759" y="260350"/>
                </a:moveTo>
                <a:cubicBezTo>
                  <a:pt x="110426" y="260350"/>
                  <a:pt x="112331" y="262255"/>
                  <a:pt x="112331" y="264922"/>
                </a:cubicBezTo>
                <a:cubicBezTo>
                  <a:pt x="112331" y="267208"/>
                  <a:pt x="110426" y="269494"/>
                  <a:pt x="107759" y="269494"/>
                </a:cubicBezTo>
                <a:cubicBezTo>
                  <a:pt x="105092" y="269494"/>
                  <a:pt x="103187" y="267208"/>
                  <a:pt x="103187" y="264922"/>
                </a:cubicBezTo>
                <a:cubicBezTo>
                  <a:pt x="103187" y="262255"/>
                  <a:pt x="105092" y="260350"/>
                  <a:pt x="107759" y="260350"/>
                </a:cubicBezTo>
                <a:close/>
                <a:moveTo>
                  <a:pt x="8657" y="246213"/>
                </a:moveTo>
                <a:lnTo>
                  <a:pt x="8657" y="257714"/>
                </a:lnTo>
                <a:cubicBezTo>
                  <a:pt x="8657" y="268138"/>
                  <a:pt x="17313" y="276764"/>
                  <a:pt x="27774" y="276764"/>
                </a:cubicBezTo>
                <a:lnTo>
                  <a:pt x="146445" y="276764"/>
                </a:lnTo>
                <a:cubicBezTo>
                  <a:pt x="145363" y="274608"/>
                  <a:pt x="144641" y="272092"/>
                  <a:pt x="144641" y="269576"/>
                </a:cubicBezTo>
                <a:lnTo>
                  <a:pt x="144641" y="250526"/>
                </a:lnTo>
                <a:lnTo>
                  <a:pt x="22003" y="250526"/>
                </a:lnTo>
                <a:cubicBezTo>
                  <a:pt x="16953" y="250526"/>
                  <a:pt x="12264" y="249088"/>
                  <a:pt x="8657" y="246213"/>
                </a:cubicBezTo>
                <a:close/>
                <a:moveTo>
                  <a:pt x="210959" y="194388"/>
                </a:moveTo>
                <a:cubicBezTo>
                  <a:pt x="205262" y="194388"/>
                  <a:pt x="200989" y="199073"/>
                  <a:pt x="200989" y="204479"/>
                </a:cubicBezTo>
                <a:cubicBezTo>
                  <a:pt x="200989" y="207723"/>
                  <a:pt x="202413" y="210606"/>
                  <a:pt x="204906" y="212408"/>
                </a:cubicBezTo>
                <a:cubicBezTo>
                  <a:pt x="206330" y="213489"/>
                  <a:pt x="207042" y="214931"/>
                  <a:pt x="206330" y="216733"/>
                </a:cubicBezTo>
                <a:lnTo>
                  <a:pt x="201701" y="243403"/>
                </a:lnTo>
                <a:lnTo>
                  <a:pt x="220217" y="243403"/>
                </a:lnTo>
                <a:lnTo>
                  <a:pt x="215588" y="216733"/>
                </a:lnTo>
                <a:cubicBezTo>
                  <a:pt x="215232" y="214931"/>
                  <a:pt x="215944" y="213489"/>
                  <a:pt x="217012" y="212408"/>
                </a:cubicBezTo>
                <a:cubicBezTo>
                  <a:pt x="219505" y="210606"/>
                  <a:pt x="220929" y="207723"/>
                  <a:pt x="220929" y="204479"/>
                </a:cubicBezTo>
                <a:cubicBezTo>
                  <a:pt x="220929" y="199073"/>
                  <a:pt x="216656" y="194388"/>
                  <a:pt x="210959" y="194388"/>
                </a:cubicBezTo>
                <a:close/>
                <a:moveTo>
                  <a:pt x="210959" y="185738"/>
                </a:moveTo>
                <a:cubicBezTo>
                  <a:pt x="221285" y="185738"/>
                  <a:pt x="229831" y="194028"/>
                  <a:pt x="229831" y="204479"/>
                </a:cubicBezTo>
                <a:cubicBezTo>
                  <a:pt x="229831" y="209525"/>
                  <a:pt x="227695" y="214210"/>
                  <a:pt x="224490" y="217454"/>
                </a:cubicBezTo>
                <a:lnTo>
                  <a:pt x="229831" y="247007"/>
                </a:lnTo>
                <a:cubicBezTo>
                  <a:pt x="229831" y="248088"/>
                  <a:pt x="229475" y="249530"/>
                  <a:pt x="228763" y="250611"/>
                </a:cubicBezTo>
                <a:cubicBezTo>
                  <a:pt x="227695" y="251332"/>
                  <a:pt x="226627" y="252053"/>
                  <a:pt x="225558" y="252053"/>
                </a:cubicBezTo>
                <a:lnTo>
                  <a:pt x="196716" y="252053"/>
                </a:lnTo>
                <a:cubicBezTo>
                  <a:pt x="195292" y="252053"/>
                  <a:pt x="194224" y="251332"/>
                  <a:pt x="193512" y="250611"/>
                </a:cubicBezTo>
                <a:cubicBezTo>
                  <a:pt x="192799" y="249530"/>
                  <a:pt x="192087" y="248088"/>
                  <a:pt x="192443" y="247007"/>
                </a:cubicBezTo>
                <a:lnTo>
                  <a:pt x="197784" y="217454"/>
                </a:lnTo>
                <a:cubicBezTo>
                  <a:pt x="194224" y="214210"/>
                  <a:pt x="192443" y="209525"/>
                  <a:pt x="192443" y="204479"/>
                </a:cubicBezTo>
                <a:cubicBezTo>
                  <a:pt x="192443" y="194028"/>
                  <a:pt x="200989" y="185738"/>
                  <a:pt x="210959" y="185738"/>
                </a:cubicBezTo>
                <a:close/>
                <a:moveTo>
                  <a:pt x="160512" y="158870"/>
                </a:moveTo>
                <a:cubicBezTo>
                  <a:pt x="156545" y="158870"/>
                  <a:pt x="153298" y="161745"/>
                  <a:pt x="153298" y="165699"/>
                </a:cubicBezTo>
                <a:lnTo>
                  <a:pt x="153298" y="269576"/>
                </a:lnTo>
                <a:cubicBezTo>
                  <a:pt x="153298" y="273529"/>
                  <a:pt x="156545" y="276764"/>
                  <a:pt x="160512" y="276764"/>
                </a:cubicBezTo>
                <a:lnTo>
                  <a:pt x="264756" y="276764"/>
                </a:lnTo>
                <a:cubicBezTo>
                  <a:pt x="268363" y="276764"/>
                  <a:pt x="271970" y="273529"/>
                  <a:pt x="271970" y="269576"/>
                </a:cubicBezTo>
                <a:lnTo>
                  <a:pt x="271970" y="165699"/>
                </a:lnTo>
                <a:cubicBezTo>
                  <a:pt x="271970" y="161745"/>
                  <a:pt x="268363" y="158870"/>
                  <a:pt x="264756" y="158870"/>
                </a:cubicBezTo>
                <a:lnTo>
                  <a:pt x="160512" y="158870"/>
                </a:lnTo>
                <a:close/>
                <a:moveTo>
                  <a:pt x="107767" y="90488"/>
                </a:moveTo>
                <a:cubicBezTo>
                  <a:pt x="110325" y="90488"/>
                  <a:pt x="112153" y="92300"/>
                  <a:pt x="112153" y="94838"/>
                </a:cubicBezTo>
                <a:lnTo>
                  <a:pt x="112153" y="101002"/>
                </a:lnTo>
                <a:cubicBezTo>
                  <a:pt x="120558" y="102814"/>
                  <a:pt x="127868" y="107890"/>
                  <a:pt x="131157" y="115503"/>
                </a:cubicBezTo>
                <a:cubicBezTo>
                  <a:pt x="132253" y="117678"/>
                  <a:pt x="131157" y="120216"/>
                  <a:pt x="128964" y="121304"/>
                </a:cubicBezTo>
                <a:cubicBezTo>
                  <a:pt x="126771" y="122029"/>
                  <a:pt x="124213" y="121304"/>
                  <a:pt x="123117" y="119129"/>
                </a:cubicBezTo>
                <a:cubicBezTo>
                  <a:pt x="120558" y="113328"/>
                  <a:pt x="114711" y="109703"/>
                  <a:pt x="107767" y="109703"/>
                </a:cubicBezTo>
                <a:cubicBezTo>
                  <a:pt x="98630" y="109703"/>
                  <a:pt x="91321" y="115866"/>
                  <a:pt x="91321" y="123842"/>
                </a:cubicBezTo>
                <a:cubicBezTo>
                  <a:pt x="91321" y="130368"/>
                  <a:pt x="93879" y="138343"/>
                  <a:pt x="107767" y="138343"/>
                </a:cubicBezTo>
                <a:cubicBezTo>
                  <a:pt x="126406" y="138343"/>
                  <a:pt x="132984" y="150307"/>
                  <a:pt x="132984" y="161546"/>
                </a:cubicBezTo>
                <a:cubicBezTo>
                  <a:pt x="132984" y="172785"/>
                  <a:pt x="123848" y="182574"/>
                  <a:pt x="112153" y="184386"/>
                </a:cubicBezTo>
                <a:lnTo>
                  <a:pt x="112153" y="190913"/>
                </a:lnTo>
                <a:cubicBezTo>
                  <a:pt x="112153" y="193088"/>
                  <a:pt x="110325" y="194901"/>
                  <a:pt x="107767" y="194901"/>
                </a:cubicBezTo>
                <a:cubicBezTo>
                  <a:pt x="105209" y="194901"/>
                  <a:pt x="103381" y="193088"/>
                  <a:pt x="103381" y="190913"/>
                </a:cubicBezTo>
                <a:lnTo>
                  <a:pt x="103381" y="184386"/>
                </a:lnTo>
                <a:cubicBezTo>
                  <a:pt x="94610" y="182936"/>
                  <a:pt x="87666" y="177498"/>
                  <a:pt x="84012" y="169885"/>
                </a:cubicBezTo>
                <a:cubicBezTo>
                  <a:pt x="83281" y="167709"/>
                  <a:pt x="84377" y="165172"/>
                  <a:pt x="86570" y="164447"/>
                </a:cubicBezTo>
                <a:cubicBezTo>
                  <a:pt x="88763" y="163359"/>
                  <a:pt x="91321" y="164447"/>
                  <a:pt x="92417" y="166622"/>
                </a:cubicBezTo>
                <a:cubicBezTo>
                  <a:pt x="94610" y="172423"/>
                  <a:pt x="100823" y="176048"/>
                  <a:pt x="107767" y="176048"/>
                </a:cubicBezTo>
                <a:cubicBezTo>
                  <a:pt x="116904" y="176048"/>
                  <a:pt x="124213" y="169522"/>
                  <a:pt x="124213" y="161546"/>
                </a:cubicBezTo>
                <a:cubicBezTo>
                  <a:pt x="124213" y="155020"/>
                  <a:pt x="121289" y="147044"/>
                  <a:pt x="107767" y="147044"/>
                </a:cubicBezTo>
                <a:cubicBezTo>
                  <a:pt x="89128" y="147044"/>
                  <a:pt x="82550" y="135081"/>
                  <a:pt x="82550" y="123842"/>
                </a:cubicBezTo>
                <a:cubicBezTo>
                  <a:pt x="82550" y="112603"/>
                  <a:pt x="91321" y="103177"/>
                  <a:pt x="103381" y="101364"/>
                </a:cubicBezTo>
                <a:lnTo>
                  <a:pt x="103381" y="94838"/>
                </a:lnTo>
                <a:cubicBezTo>
                  <a:pt x="103381" y="92300"/>
                  <a:pt x="105209" y="90488"/>
                  <a:pt x="107767" y="90488"/>
                </a:cubicBezTo>
                <a:close/>
                <a:moveTo>
                  <a:pt x="206683" y="89499"/>
                </a:moveTo>
                <a:cubicBezTo>
                  <a:pt x="190090" y="89499"/>
                  <a:pt x="176383" y="103157"/>
                  <a:pt x="176383" y="119691"/>
                </a:cubicBezTo>
                <a:lnTo>
                  <a:pt x="176383" y="149884"/>
                </a:lnTo>
                <a:lnTo>
                  <a:pt x="248524" y="149884"/>
                </a:lnTo>
                <a:lnTo>
                  <a:pt x="248524" y="119691"/>
                </a:lnTo>
                <a:cubicBezTo>
                  <a:pt x="248524" y="103157"/>
                  <a:pt x="235178" y="89499"/>
                  <a:pt x="218225" y="89499"/>
                </a:cubicBezTo>
                <a:lnTo>
                  <a:pt x="206683" y="89499"/>
                </a:lnTo>
                <a:close/>
                <a:moveTo>
                  <a:pt x="108081" y="69850"/>
                </a:moveTo>
                <a:cubicBezTo>
                  <a:pt x="129239" y="69850"/>
                  <a:pt x="148962" y="78874"/>
                  <a:pt x="162948" y="94757"/>
                </a:cubicBezTo>
                <a:cubicBezTo>
                  <a:pt x="164741" y="96923"/>
                  <a:pt x="164383" y="99450"/>
                  <a:pt x="162589" y="100893"/>
                </a:cubicBezTo>
                <a:cubicBezTo>
                  <a:pt x="160796" y="102337"/>
                  <a:pt x="158286" y="102337"/>
                  <a:pt x="156493" y="100532"/>
                </a:cubicBezTo>
                <a:cubicBezTo>
                  <a:pt x="144300" y="86455"/>
                  <a:pt x="126729" y="78513"/>
                  <a:pt x="108081" y="78513"/>
                </a:cubicBezTo>
                <a:cubicBezTo>
                  <a:pt x="72579" y="78513"/>
                  <a:pt x="43531" y="107752"/>
                  <a:pt x="43531" y="143849"/>
                </a:cubicBezTo>
                <a:cubicBezTo>
                  <a:pt x="43531" y="179586"/>
                  <a:pt x="72579" y="208825"/>
                  <a:pt x="108081" y="208825"/>
                </a:cubicBezTo>
                <a:cubicBezTo>
                  <a:pt x="115253" y="208825"/>
                  <a:pt x="122425" y="207381"/>
                  <a:pt x="129239" y="205215"/>
                </a:cubicBezTo>
                <a:cubicBezTo>
                  <a:pt x="131391" y="204132"/>
                  <a:pt x="133901" y="205576"/>
                  <a:pt x="134618" y="207742"/>
                </a:cubicBezTo>
                <a:cubicBezTo>
                  <a:pt x="135335" y="209908"/>
                  <a:pt x="134259" y="212435"/>
                  <a:pt x="132108" y="213157"/>
                </a:cubicBezTo>
                <a:cubicBezTo>
                  <a:pt x="124218" y="216044"/>
                  <a:pt x="116329" y="217127"/>
                  <a:pt x="108081" y="217127"/>
                </a:cubicBezTo>
                <a:cubicBezTo>
                  <a:pt x="67558" y="217127"/>
                  <a:pt x="34925" y="184278"/>
                  <a:pt x="34925" y="143849"/>
                </a:cubicBezTo>
                <a:cubicBezTo>
                  <a:pt x="34925" y="103059"/>
                  <a:pt x="67558" y="69850"/>
                  <a:pt x="108081" y="69850"/>
                </a:cubicBezTo>
                <a:close/>
                <a:moveTo>
                  <a:pt x="22003" y="43491"/>
                </a:moveTo>
                <a:cubicBezTo>
                  <a:pt x="14789" y="43491"/>
                  <a:pt x="8657" y="49242"/>
                  <a:pt x="8657" y="56431"/>
                </a:cubicBezTo>
                <a:lnTo>
                  <a:pt x="8657" y="229319"/>
                </a:lnTo>
                <a:cubicBezTo>
                  <a:pt x="8657" y="236508"/>
                  <a:pt x="14789" y="242259"/>
                  <a:pt x="22003" y="242259"/>
                </a:cubicBezTo>
                <a:lnTo>
                  <a:pt x="144641" y="242259"/>
                </a:lnTo>
                <a:lnTo>
                  <a:pt x="144641" y="165699"/>
                </a:lnTo>
                <a:cubicBezTo>
                  <a:pt x="144641" y="157072"/>
                  <a:pt x="151855" y="149884"/>
                  <a:pt x="160512" y="149884"/>
                </a:cubicBezTo>
                <a:lnTo>
                  <a:pt x="167726" y="149884"/>
                </a:lnTo>
                <a:lnTo>
                  <a:pt x="167726" y="119691"/>
                </a:lnTo>
                <a:cubicBezTo>
                  <a:pt x="167726" y="98125"/>
                  <a:pt x="185040" y="80872"/>
                  <a:pt x="206683" y="80872"/>
                </a:cubicBezTo>
                <a:lnTo>
                  <a:pt x="208486" y="80872"/>
                </a:lnTo>
                <a:lnTo>
                  <a:pt x="208486" y="56431"/>
                </a:lnTo>
                <a:cubicBezTo>
                  <a:pt x="208486" y="49242"/>
                  <a:pt x="202354" y="43491"/>
                  <a:pt x="195140" y="43491"/>
                </a:cubicBezTo>
                <a:lnTo>
                  <a:pt x="22003" y="43491"/>
                </a:lnTo>
                <a:close/>
                <a:moveTo>
                  <a:pt x="104584" y="17463"/>
                </a:moveTo>
                <a:cubicBezTo>
                  <a:pt x="107251" y="17463"/>
                  <a:pt x="109156" y="19661"/>
                  <a:pt x="109156" y="22225"/>
                </a:cubicBezTo>
                <a:cubicBezTo>
                  <a:pt x="109156" y="24423"/>
                  <a:pt x="107251" y="26621"/>
                  <a:pt x="104584" y="26621"/>
                </a:cubicBezTo>
                <a:cubicBezTo>
                  <a:pt x="101917" y="26621"/>
                  <a:pt x="100012" y="24423"/>
                  <a:pt x="100012" y="22225"/>
                </a:cubicBezTo>
                <a:cubicBezTo>
                  <a:pt x="100012" y="19661"/>
                  <a:pt x="101917" y="17463"/>
                  <a:pt x="104584" y="17463"/>
                </a:cubicBezTo>
                <a:close/>
                <a:moveTo>
                  <a:pt x="27774" y="8986"/>
                </a:moveTo>
                <a:cubicBezTo>
                  <a:pt x="17313" y="8986"/>
                  <a:pt x="8657" y="17253"/>
                  <a:pt x="8657" y="27676"/>
                </a:cubicBezTo>
                <a:lnTo>
                  <a:pt x="8657" y="39178"/>
                </a:lnTo>
                <a:cubicBezTo>
                  <a:pt x="12264" y="36303"/>
                  <a:pt x="16953" y="34865"/>
                  <a:pt x="22003" y="34865"/>
                </a:cubicBezTo>
                <a:lnTo>
                  <a:pt x="195140" y="34865"/>
                </a:lnTo>
                <a:cubicBezTo>
                  <a:pt x="200190" y="34865"/>
                  <a:pt x="204518" y="36303"/>
                  <a:pt x="208486" y="39178"/>
                </a:cubicBezTo>
                <a:lnTo>
                  <a:pt x="208486" y="27676"/>
                </a:lnTo>
                <a:cubicBezTo>
                  <a:pt x="208486" y="17253"/>
                  <a:pt x="199829" y="8986"/>
                  <a:pt x="189368" y="8986"/>
                </a:cubicBezTo>
                <a:lnTo>
                  <a:pt x="27774" y="8986"/>
                </a:lnTo>
                <a:close/>
                <a:moveTo>
                  <a:pt x="27774" y="0"/>
                </a:moveTo>
                <a:lnTo>
                  <a:pt x="189368" y="0"/>
                </a:lnTo>
                <a:cubicBezTo>
                  <a:pt x="204518" y="0"/>
                  <a:pt x="216782" y="12580"/>
                  <a:pt x="216782" y="27676"/>
                </a:cubicBezTo>
                <a:lnTo>
                  <a:pt x="216782" y="80872"/>
                </a:lnTo>
                <a:lnTo>
                  <a:pt x="218225" y="80872"/>
                </a:lnTo>
                <a:cubicBezTo>
                  <a:pt x="239867" y="80872"/>
                  <a:pt x="257181" y="98125"/>
                  <a:pt x="257181" y="119691"/>
                </a:cubicBezTo>
                <a:lnTo>
                  <a:pt x="257181" y="149884"/>
                </a:lnTo>
                <a:lnTo>
                  <a:pt x="264756" y="149884"/>
                </a:lnTo>
                <a:cubicBezTo>
                  <a:pt x="273412" y="149884"/>
                  <a:pt x="280627" y="157072"/>
                  <a:pt x="280627" y="165699"/>
                </a:cubicBezTo>
                <a:lnTo>
                  <a:pt x="280627" y="269576"/>
                </a:lnTo>
                <a:cubicBezTo>
                  <a:pt x="280627" y="278202"/>
                  <a:pt x="273412" y="285391"/>
                  <a:pt x="264756" y="285391"/>
                </a:cubicBezTo>
                <a:lnTo>
                  <a:pt x="27774" y="285391"/>
                </a:lnTo>
                <a:cubicBezTo>
                  <a:pt x="12264" y="285391"/>
                  <a:pt x="0" y="273170"/>
                  <a:pt x="0" y="257714"/>
                </a:cubicBezTo>
                <a:lnTo>
                  <a:pt x="0" y="27676"/>
                </a:lnTo>
                <a:cubicBezTo>
                  <a:pt x="0" y="12580"/>
                  <a:pt x="12264" y="0"/>
                  <a:pt x="27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7" name="Freeform 996">
            <a:extLst>
              <a:ext uri="{FF2B5EF4-FFF2-40B4-BE49-F238E27FC236}">
                <a16:creationId xmlns:a16="http://schemas.microsoft.com/office/drawing/2014/main" id="{7876E80B-3B7C-4874-A58B-E5B6E204A3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2161" y="4543008"/>
            <a:ext cx="583312" cy="637039"/>
          </a:xfrm>
          <a:custGeom>
            <a:avLst/>
            <a:gdLst>
              <a:gd name="T0" fmla="*/ 3039845 w 267017"/>
              <a:gd name="T1" fmla="*/ 2375526 h 290151"/>
              <a:gd name="T2" fmla="*/ 2864331 w 267017"/>
              <a:gd name="T3" fmla="*/ 2375526 h 290151"/>
              <a:gd name="T4" fmla="*/ 1607980 w 267017"/>
              <a:gd name="T5" fmla="*/ 2276868 h 290151"/>
              <a:gd name="T6" fmla="*/ 1607980 w 267017"/>
              <a:gd name="T7" fmla="*/ 2459016 h 290151"/>
              <a:gd name="T8" fmla="*/ 1607980 w 267017"/>
              <a:gd name="T9" fmla="*/ 2276868 h 290151"/>
              <a:gd name="T10" fmla="*/ 3075130 w 267017"/>
              <a:gd name="T11" fmla="*/ 1546703 h 290151"/>
              <a:gd name="T12" fmla="*/ 3013824 w 267017"/>
              <a:gd name="T13" fmla="*/ 3186733 h 290151"/>
              <a:gd name="T14" fmla="*/ 2952521 w 267017"/>
              <a:gd name="T15" fmla="*/ 3035698 h 290151"/>
              <a:gd name="T16" fmla="*/ 2952521 w 267017"/>
              <a:gd name="T17" fmla="*/ 1546703 h 290151"/>
              <a:gd name="T18" fmla="*/ 1635044 w 267017"/>
              <a:gd name="T19" fmla="*/ 1546703 h 290151"/>
              <a:gd name="T20" fmla="*/ 1635044 w 267017"/>
              <a:gd name="T21" fmla="*/ 3035698 h 290151"/>
              <a:gd name="T22" fmla="*/ 1573760 w 267017"/>
              <a:gd name="T23" fmla="*/ 3186733 h 290151"/>
              <a:gd name="T24" fmla="*/ 1519265 w 267017"/>
              <a:gd name="T25" fmla="*/ 1546703 h 290151"/>
              <a:gd name="T26" fmla="*/ 2365141 w 267017"/>
              <a:gd name="T27" fmla="*/ 1547291 h 290151"/>
              <a:gd name="T28" fmla="*/ 2677274 w 267017"/>
              <a:gd name="T29" fmla="*/ 1889254 h 290151"/>
              <a:gd name="T30" fmla="*/ 2517723 w 267017"/>
              <a:gd name="T31" fmla="*/ 1960510 h 290151"/>
              <a:gd name="T32" fmla="*/ 2025228 w 267017"/>
              <a:gd name="T33" fmla="*/ 2038887 h 290151"/>
              <a:gd name="T34" fmla="*/ 2705041 w 267017"/>
              <a:gd name="T35" fmla="*/ 2672960 h 290151"/>
              <a:gd name="T36" fmla="*/ 2365141 w 267017"/>
              <a:gd name="T37" fmla="*/ 3164565 h 290151"/>
              <a:gd name="T38" fmla="*/ 2191714 w 267017"/>
              <a:gd name="T39" fmla="*/ 3164565 h 290151"/>
              <a:gd name="T40" fmla="*/ 1886517 w 267017"/>
              <a:gd name="T41" fmla="*/ 2822571 h 290151"/>
              <a:gd name="T42" fmla="*/ 2039101 w 267017"/>
              <a:gd name="T43" fmla="*/ 2751339 h 290151"/>
              <a:gd name="T44" fmla="*/ 2538566 w 267017"/>
              <a:gd name="T45" fmla="*/ 2672960 h 290151"/>
              <a:gd name="T46" fmla="*/ 1858752 w 267017"/>
              <a:gd name="T47" fmla="*/ 2038887 h 290151"/>
              <a:gd name="T48" fmla="*/ 2191714 w 267017"/>
              <a:gd name="T49" fmla="*/ 1547291 h 290151"/>
              <a:gd name="T50" fmla="*/ 2300605 w 267017"/>
              <a:gd name="T51" fmla="*/ 867294 h 290151"/>
              <a:gd name="T52" fmla="*/ 2300605 w 267017"/>
              <a:gd name="T53" fmla="*/ 3827696 h 290151"/>
              <a:gd name="T54" fmla="*/ 3038433 w 267017"/>
              <a:gd name="T55" fmla="*/ 3634625 h 290151"/>
              <a:gd name="T56" fmla="*/ 3727989 w 267017"/>
              <a:gd name="T57" fmla="*/ 4099405 h 290151"/>
              <a:gd name="T58" fmla="*/ 2300605 w 267017"/>
              <a:gd name="T59" fmla="*/ 867294 h 290151"/>
              <a:gd name="T60" fmla="*/ 3893465 w 267017"/>
              <a:gd name="T61" fmla="*/ 2354646 h 290151"/>
              <a:gd name="T62" fmla="*/ 3852097 w 267017"/>
              <a:gd name="T63" fmla="*/ 4342546 h 290151"/>
              <a:gd name="T64" fmla="*/ 3762461 w 267017"/>
              <a:gd name="T65" fmla="*/ 4335359 h 290151"/>
              <a:gd name="T66" fmla="*/ 2300605 w 267017"/>
              <a:gd name="T67" fmla="*/ 4006464 h 290151"/>
              <a:gd name="T68" fmla="*/ 2300605 w 267017"/>
              <a:gd name="T69" fmla="*/ 695734 h 290151"/>
              <a:gd name="T70" fmla="*/ 4562168 w 267017"/>
              <a:gd name="T71" fmla="*/ 2365128 h 290151"/>
              <a:gd name="T72" fmla="*/ 5122063 w 267017"/>
              <a:gd name="T73" fmla="*/ 3472199 h 290151"/>
              <a:gd name="T74" fmla="*/ 4555244 w 267017"/>
              <a:gd name="T75" fmla="*/ 3889176 h 290151"/>
              <a:gd name="T76" fmla="*/ 3677373 w 267017"/>
              <a:gd name="T77" fmla="*/ 5068160 h 290151"/>
              <a:gd name="T78" fmla="*/ 3470002 w 267017"/>
              <a:gd name="T79" fmla="*/ 5693568 h 290151"/>
              <a:gd name="T80" fmla="*/ 3304110 w 267017"/>
              <a:gd name="T81" fmla="*/ 5693568 h 290151"/>
              <a:gd name="T82" fmla="*/ 3677373 w 267017"/>
              <a:gd name="T83" fmla="*/ 4895623 h 290151"/>
              <a:gd name="T84" fmla="*/ 4375521 w 267017"/>
              <a:gd name="T85" fmla="*/ 3838854 h 290151"/>
              <a:gd name="T86" fmla="*/ 4887042 w 267017"/>
              <a:gd name="T87" fmla="*/ 3522547 h 290151"/>
              <a:gd name="T88" fmla="*/ 4887042 w 267017"/>
              <a:gd name="T89" fmla="*/ 3263746 h 290151"/>
              <a:gd name="T90" fmla="*/ 4389336 w 267017"/>
              <a:gd name="T91" fmla="*/ 2372325 h 290151"/>
              <a:gd name="T92" fmla="*/ 165930 w 267017"/>
              <a:gd name="T93" fmla="*/ 2372325 h 290151"/>
              <a:gd name="T94" fmla="*/ 442420 w 267017"/>
              <a:gd name="T95" fmla="*/ 3465038 h 290151"/>
              <a:gd name="T96" fmla="*/ 988468 w 267017"/>
              <a:gd name="T97" fmla="*/ 4435510 h 290151"/>
              <a:gd name="T98" fmla="*/ 1099040 w 267017"/>
              <a:gd name="T99" fmla="*/ 5779816 h 290151"/>
              <a:gd name="T100" fmla="*/ 843307 w 267017"/>
              <a:gd name="T101" fmla="*/ 4507422 h 290151"/>
              <a:gd name="T102" fmla="*/ 304114 w 267017"/>
              <a:gd name="T103" fmla="*/ 3558483 h 290151"/>
              <a:gd name="T104" fmla="*/ 0 w 267017"/>
              <a:gd name="T105" fmla="*/ 2372325 h 2901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017" h="290151">
                <a:moveTo>
                  <a:pt x="153797" y="114300"/>
                </a:moveTo>
                <a:cubicBezTo>
                  <a:pt x="156464" y="114300"/>
                  <a:pt x="158369" y="116205"/>
                  <a:pt x="158369" y="119253"/>
                </a:cubicBezTo>
                <a:cubicBezTo>
                  <a:pt x="158369" y="121539"/>
                  <a:pt x="156464" y="123444"/>
                  <a:pt x="153797" y="123444"/>
                </a:cubicBezTo>
                <a:cubicBezTo>
                  <a:pt x="151130" y="123444"/>
                  <a:pt x="149225" y="121539"/>
                  <a:pt x="149225" y="119253"/>
                </a:cubicBezTo>
                <a:cubicBezTo>
                  <a:pt x="149225" y="116205"/>
                  <a:pt x="151130" y="114300"/>
                  <a:pt x="153797" y="114300"/>
                </a:cubicBezTo>
                <a:close/>
                <a:moveTo>
                  <a:pt x="83771" y="114300"/>
                </a:moveTo>
                <a:cubicBezTo>
                  <a:pt x="86336" y="114300"/>
                  <a:pt x="88534" y="116205"/>
                  <a:pt x="88534" y="119253"/>
                </a:cubicBezTo>
                <a:cubicBezTo>
                  <a:pt x="88534" y="121539"/>
                  <a:pt x="86336" y="123444"/>
                  <a:pt x="83771" y="123444"/>
                </a:cubicBezTo>
                <a:cubicBezTo>
                  <a:pt x="81207" y="123444"/>
                  <a:pt x="79375" y="121539"/>
                  <a:pt x="79375" y="119253"/>
                </a:cubicBezTo>
                <a:cubicBezTo>
                  <a:pt x="79375" y="116205"/>
                  <a:pt x="81207" y="114300"/>
                  <a:pt x="83771" y="114300"/>
                </a:cubicBezTo>
                <a:close/>
                <a:moveTo>
                  <a:pt x="153820" y="77645"/>
                </a:moveTo>
                <a:cubicBezTo>
                  <a:pt x="155594" y="76200"/>
                  <a:pt x="158433" y="76200"/>
                  <a:pt x="160207" y="77645"/>
                </a:cubicBezTo>
                <a:cubicBezTo>
                  <a:pt x="182207" y="100033"/>
                  <a:pt x="182207" y="136504"/>
                  <a:pt x="160207" y="158532"/>
                </a:cubicBezTo>
                <a:cubicBezTo>
                  <a:pt x="159142" y="159254"/>
                  <a:pt x="158078" y="159976"/>
                  <a:pt x="157013" y="159976"/>
                </a:cubicBezTo>
                <a:cubicBezTo>
                  <a:pt x="155949" y="159976"/>
                  <a:pt x="154884" y="159254"/>
                  <a:pt x="153820" y="158532"/>
                </a:cubicBezTo>
                <a:cubicBezTo>
                  <a:pt x="152400" y="156726"/>
                  <a:pt x="152400" y="154198"/>
                  <a:pt x="153820" y="152393"/>
                </a:cubicBezTo>
                <a:cubicBezTo>
                  <a:pt x="172626" y="133616"/>
                  <a:pt x="172626" y="102922"/>
                  <a:pt x="153820" y="83783"/>
                </a:cubicBezTo>
                <a:cubicBezTo>
                  <a:pt x="152400" y="82339"/>
                  <a:pt x="152400" y="79450"/>
                  <a:pt x="153820" y="77645"/>
                </a:cubicBezTo>
                <a:close/>
                <a:moveTo>
                  <a:pt x="79151" y="77645"/>
                </a:moveTo>
                <a:cubicBezTo>
                  <a:pt x="80570" y="76200"/>
                  <a:pt x="83409" y="76200"/>
                  <a:pt x="85183" y="77645"/>
                </a:cubicBezTo>
                <a:cubicBezTo>
                  <a:pt x="86957" y="79450"/>
                  <a:pt x="86957" y="82339"/>
                  <a:pt x="85183" y="83783"/>
                </a:cubicBezTo>
                <a:cubicBezTo>
                  <a:pt x="66731" y="102922"/>
                  <a:pt x="66731" y="133616"/>
                  <a:pt x="85183" y="152393"/>
                </a:cubicBezTo>
                <a:cubicBezTo>
                  <a:pt x="86957" y="154198"/>
                  <a:pt x="86957" y="156726"/>
                  <a:pt x="85183" y="158532"/>
                </a:cubicBezTo>
                <a:cubicBezTo>
                  <a:pt x="84473" y="159254"/>
                  <a:pt x="83054" y="159976"/>
                  <a:pt x="81989" y="159976"/>
                </a:cubicBezTo>
                <a:cubicBezTo>
                  <a:pt x="80925" y="159976"/>
                  <a:pt x="79860" y="159254"/>
                  <a:pt x="79151" y="158532"/>
                </a:cubicBezTo>
                <a:cubicBezTo>
                  <a:pt x="57150" y="136504"/>
                  <a:pt x="57150" y="100033"/>
                  <a:pt x="79151" y="77645"/>
                </a:cubicBezTo>
                <a:close/>
                <a:moveTo>
                  <a:pt x="118881" y="73025"/>
                </a:moveTo>
                <a:cubicBezTo>
                  <a:pt x="121050" y="73025"/>
                  <a:pt x="123218" y="75171"/>
                  <a:pt x="123218" y="77675"/>
                </a:cubicBezTo>
                <a:lnTo>
                  <a:pt x="123218" y="82324"/>
                </a:lnTo>
                <a:cubicBezTo>
                  <a:pt x="130446" y="83755"/>
                  <a:pt x="136589" y="88404"/>
                  <a:pt x="139480" y="94842"/>
                </a:cubicBezTo>
                <a:cubicBezTo>
                  <a:pt x="140203" y="96988"/>
                  <a:pt x="139119" y="99492"/>
                  <a:pt x="136951" y="100565"/>
                </a:cubicBezTo>
                <a:cubicBezTo>
                  <a:pt x="134782" y="101280"/>
                  <a:pt x="132253" y="100565"/>
                  <a:pt x="131168" y="98419"/>
                </a:cubicBezTo>
                <a:cubicBezTo>
                  <a:pt x="129362" y="93769"/>
                  <a:pt x="124302" y="90550"/>
                  <a:pt x="118881" y="90550"/>
                </a:cubicBezTo>
                <a:cubicBezTo>
                  <a:pt x="111292" y="90550"/>
                  <a:pt x="105510" y="95915"/>
                  <a:pt x="105510" y="102353"/>
                </a:cubicBezTo>
                <a:cubicBezTo>
                  <a:pt x="105510" y="109864"/>
                  <a:pt x="110208" y="113798"/>
                  <a:pt x="118881" y="113798"/>
                </a:cubicBezTo>
                <a:cubicBezTo>
                  <a:pt x="135144" y="113798"/>
                  <a:pt x="140926" y="124528"/>
                  <a:pt x="140926" y="134184"/>
                </a:cubicBezTo>
                <a:cubicBezTo>
                  <a:pt x="140926" y="143841"/>
                  <a:pt x="133337" y="152067"/>
                  <a:pt x="123218" y="153856"/>
                </a:cubicBezTo>
                <a:lnTo>
                  <a:pt x="123218" y="158863"/>
                </a:lnTo>
                <a:cubicBezTo>
                  <a:pt x="123218" y="161366"/>
                  <a:pt x="121050" y="163155"/>
                  <a:pt x="118881" y="163155"/>
                </a:cubicBezTo>
                <a:cubicBezTo>
                  <a:pt x="116352" y="163155"/>
                  <a:pt x="114183" y="161366"/>
                  <a:pt x="114183" y="158863"/>
                </a:cubicBezTo>
                <a:lnTo>
                  <a:pt x="114183" y="153856"/>
                </a:lnTo>
                <a:cubicBezTo>
                  <a:pt x="106956" y="152425"/>
                  <a:pt x="100812" y="148133"/>
                  <a:pt x="98283" y="141695"/>
                </a:cubicBezTo>
                <a:cubicBezTo>
                  <a:pt x="97199" y="139192"/>
                  <a:pt x="98283" y="136688"/>
                  <a:pt x="100451" y="135615"/>
                </a:cubicBezTo>
                <a:cubicBezTo>
                  <a:pt x="102981" y="134900"/>
                  <a:pt x="105510" y="135973"/>
                  <a:pt x="106233" y="138119"/>
                </a:cubicBezTo>
                <a:cubicBezTo>
                  <a:pt x="108040" y="142768"/>
                  <a:pt x="113099" y="145987"/>
                  <a:pt x="118881" y="145987"/>
                </a:cubicBezTo>
                <a:cubicBezTo>
                  <a:pt x="126109" y="145987"/>
                  <a:pt x="132253" y="140622"/>
                  <a:pt x="132253" y="134184"/>
                </a:cubicBezTo>
                <a:cubicBezTo>
                  <a:pt x="132253" y="126316"/>
                  <a:pt x="127555" y="122382"/>
                  <a:pt x="118881" y="122382"/>
                </a:cubicBezTo>
                <a:cubicBezTo>
                  <a:pt x="102619" y="122382"/>
                  <a:pt x="96837" y="112010"/>
                  <a:pt x="96837" y="102353"/>
                </a:cubicBezTo>
                <a:cubicBezTo>
                  <a:pt x="96837" y="92339"/>
                  <a:pt x="104065" y="84112"/>
                  <a:pt x="114183" y="82324"/>
                </a:cubicBezTo>
                <a:lnTo>
                  <a:pt x="114183" y="77675"/>
                </a:lnTo>
                <a:cubicBezTo>
                  <a:pt x="114183" y="75171"/>
                  <a:pt x="116352" y="73025"/>
                  <a:pt x="118881" y="73025"/>
                </a:cubicBezTo>
                <a:close/>
                <a:moveTo>
                  <a:pt x="119856" y="43540"/>
                </a:moveTo>
                <a:cubicBezTo>
                  <a:pt x="78903" y="43540"/>
                  <a:pt x="45134" y="76924"/>
                  <a:pt x="45134" y="118205"/>
                </a:cubicBezTo>
                <a:cubicBezTo>
                  <a:pt x="45134" y="158769"/>
                  <a:pt x="78903" y="192153"/>
                  <a:pt x="119856" y="192153"/>
                </a:cubicBezTo>
                <a:cubicBezTo>
                  <a:pt x="132430" y="192153"/>
                  <a:pt x="145003" y="189281"/>
                  <a:pt x="156140" y="182820"/>
                </a:cubicBezTo>
                <a:cubicBezTo>
                  <a:pt x="156858" y="182461"/>
                  <a:pt x="157217" y="182461"/>
                  <a:pt x="158295" y="182461"/>
                </a:cubicBezTo>
                <a:cubicBezTo>
                  <a:pt x="159013" y="182461"/>
                  <a:pt x="159732" y="182461"/>
                  <a:pt x="160450" y="183179"/>
                </a:cubicBezTo>
                <a:lnTo>
                  <a:pt x="194219" y="205793"/>
                </a:lnTo>
                <a:lnTo>
                  <a:pt x="194219" y="118205"/>
                </a:lnTo>
                <a:cubicBezTo>
                  <a:pt x="194219" y="76924"/>
                  <a:pt x="160810" y="43540"/>
                  <a:pt x="119856" y="43540"/>
                </a:cubicBezTo>
                <a:close/>
                <a:moveTo>
                  <a:pt x="119856" y="34925"/>
                </a:moveTo>
                <a:cubicBezTo>
                  <a:pt x="165480" y="34925"/>
                  <a:pt x="202841" y="71899"/>
                  <a:pt x="202841" y="118205"/>
                </a:cubicBezTo>
                <a:lnTo>
                  <a:pt x="202841" y="214050"/>
                </a:lnTo>
                <a:cubicBezTo>
                  <a:pt x="202841" y="215845"/>
                  <a:pt x="202122" y="217280"/>
                  <a:pt x="200685" y="217998"/>
                </a:cubicBezTo>
                <a:cubicBezTo>
                  <a:pt x="199967" y="218357"/>
                  <a:pt x="199248" y="218716"/>
                  <a:pt x="198530" y="218716"/>
                </a:cubicBezTo>
                <a:cubicBezTo>
                  <a:pt x="197812" y="218716"/>
                  <a:pt x="196734" y="218357"/>
                  <a:pt x="196015" y="217639"/>
                </a:cubicBezTo>
                <a:lnTo>
                  <a:pt x="157936" y="191794"/>
                </a:lnTo>
                <a:cubicBezTo>
                  <a:pt x="146081" y="197896"/>
                  <a:pt x="133148" y="201127"/>
                  <a:pt x="119856" y="201127"/>
                </a:cubicBezTo>
                <a:cubicBezTo>
                  <a:pt x="73873" y="201127"/>
                  <a:pt x="36512" y="163794"/>
                  <a:pt x="36512" y="118205"/>
                </a:cubicBezTo>
                <a:cubicBezTo>
                  <a:pt x="36512" y="71899"/>
                  <a:pt x="73873" y="34925"/>
                  <a:pt x="119856" y="34925"/>
                </a:cubicBezTo>
                <a:close/>
                <a:moveTo>
                  <a:pt x="118479" y="0"/>
                </a:moveTo>
                <a:cubicBezTo>
                  <a:pt x="184020" y="0"/>
                  <a:pt x="237317" y="53050"/>
                  <a:pt x="237677" y="118731"/>
                </a:cubicBezTo>
                <a:cubicBezTo>
                  <a:pt x="238037" y="120897"/>
                  <a:pt x="242719" y="136054"/>
                  <a:pt x="261085" y="158068"/>
                </a:cubicBezTo>
                <a:cubicBezTo>
                  <a:pt x="263606" y="161316"/>
                  <a:pt x="267927" y="167451"/>
                  <a:pt x="266847" y="174307"/>
                </a:cubicBezTo>
                <a:cubicBezTo>
                  <a:pt x="266487" y="177195"/>
                  <a:pt x="264686" y="181164"/>
                  <a:pt x="258924" y="184412"/>
                </a:cubicBezTo>
                <a:cubicBezTo>
                  <a:pt x="251002" y="189104"/>
                  <a:pt x="241638" y="193073"/>
                  <a:pt x="237317" y="195239"/>
                </a:cubicBezTo>
                <a:cubicBezTo>
                  <a:pt x="238037" y="203178"/>
                  <a:pt x="239838" y="222666"/>
                  <a:pt x="237317" y="236380"/>
                </a:cubicBezTo>
                <a:cubicBezTo>
                  <a:pt x="234076" y="252258"/>
                  <a:pt x="207427" y="254424"/>
                  <a:pt x="191582" y="254424"/>
                </a:cubicBezTo>
                <a:cubicBezTo>
                  <a:pt x="187621" y="254424"/>
                  <a:pt x="180779" y="255867"/>
                  <a:pt x="180779" y="264529"/>
                </a:cubicBezTo>
                <a:lnTo>
                  <a:pt x="180779" y="285821"/>
                </a:lnTo>
                <a:cubicBezTo>
                  <a:pt x="180779" y="287986"/>
                  <a:pt x="178978" y="290151"/>
                  <a:pt x="176457" y="290151"/>
                </a:cubicBezTo>
                <a:cubicBezTo>
                  <a:pt x="173937" y="290151"/>
                  <a:pt x="172136" y="287986"/>
                  <a:pt x="172136" y="285821"/>
                </a:cubicBezTo>
                <a:lnTo>
                  <a:pt x="172136" y="264529"/>
                </a:lnTo>
                <a:cubicBezTo>
                  <a:pt x="172136" y="252980"/>
                  <a:pt x="179698" y="245763"/>
                  <a:pt x="191582" y="245763"/>
                </a:cubicBezTo>
                <a:cubicBezTo>
                  <a:pt x="212469" y="245763"/>
                  <a:pt x="227234" y="241432"/>
                  <a:pt x="228314" y="234575"/>
                </a:cubicBezTo>
                <a:cubicBezTo>
                  <a:pt x="231195" y="219057"/>
                  <a:pt x="227954" y="193073"/>
                  <a:pt x="227954" y="192713"/>
                </a:cubicBezTo>
                <a:cubicBezTo>
                  <a:pt x="227954" y="190908"/>
                  <a:pt x="229034" y="189104"/>
                  <a:pt x="230835" y="188021"/>
                </a:cubicBezTo>
                <a:cubicBezTo>
                  <a:pt x="230835" y="188021"/>
                  <a:pt x="243799" y="182969"/>
                  <a:pt x="254603" y="176834"/>
                </a:cubicBezTo>
                <a:cubicBezTo>
                  <a:pt x="257844" y="175029"/>
                  <a:pt x="258204" y="173225"/>
                  <a:pt x="258204" y="172503"/>
                </a:cubicBezTo>
                <a:cubicBezTo>
                  <a:pt x="258564" y="169977"/>
                  <a:pt x="256403" y="166368"/>
                  <a:pt x="254603" y="163842"/>
                </a:cubicBezTo>
                <a:cubicBezTo>
                  <a:pt x="232636" y="137858"/>
                  <a:pt x="229034" y="120536"/>
                  <a:pt x="229034" y="119814"/>
                </a:cubicBezTo>
                <a:cubicBezTo>
                  <a:pt x="228674" y="119814"/>
                  <a:pt x="228674" y="119453"/>
                  <a:pt x="228674" y="119092"/>
                </a:cubicBezTo>
                <a:cubicBezTo>
                  <a:pt x="228674" y="58103"/>
                  <a:pt x="179338" y="8661"/>
                  <a:pt x="118479" y="8661"/>
                </a:cubicBezTo>
                <a:cubicBezTo>
                  <a:pt x="57979" y="8661"/>
                  <a:pt x="8643" y="58103"/>
                  <a:pt x="8643" y="119092"/>
                </a:cubicBezTo>
                <a:cubicBezTo>
                  <a:pt x="8643" y="138219"/>
                  <a:pt x="13684" y="156985"/>
                  <a:pt x="23047" y="173586"/>
                </a:cubicBezTo>
                <a:lnTo>
                  <a:pt x="23047" y="173947"/>
                </a:lnTo>
                <a:cubicBezTo>
                  <a:pt x="26649" y="180082"/>
                  <a:pt x="30610" y="186217"/>
                  <a:pt x="34571" y="192713"/>
                </a:cubicBezTo>
                <a:cubicBezTo>
                  <a:pt x="41414" y="203539"/>
                  <a:pt x="47896" y="214005"/>
                  <a:pt x="51497" y="222666"/>
                </a:cubicBezTo>
                <a:cubicBezTo>
                  <a:pt x="60860" y="243236"/>
                  <a:pt x="61580" y="284016"/>
                  <a:pt x="61580" y="285460"/>
                </a:cubicBezTo>
                <a:cubicBezTo>
                  <a:pt x="61580" y="287986"/>
                  <a:pt x="59419" y="290151"/>
                  <a:pt x="57259" y="290151"/>
                </a:cubicBezTo>
                <a:cubicBezTo>
                  <a:pt x="54738" y="290151"/>
                  <a:pt x="52577" y="287986"/>
                  <a:pt x="52577" y="285821"/>
                </a:cubicBezTo>
                <a:cubicBezTo>
                  <a:pt x="52577" y="285460"/>
                  <a:pt x="52217" y="245041"/>
                  <a:pt x="43934" y="226275"/>
                </a:cubicBezTo>
                <a:cubicBezTo>
                  <a:pt x="39973" y="218335"/>
                  <a:pt x="33491" y="207870"/>
                  <a:pt x="27009" y="197043"/>
                </a:cubicBezTo>
                <a:cubicBezTo>
                  <a:pt x="23047" y="191269"/>
                  <a:pt x="19086" y="184773"/>
                  <a:pt x="15845" y="178638"/>
                </a:cubicBezTo>
                <a:lnTo>
                  <a:pt x="15485" y="178277"/>
                </a:lnTo>
                <a:cubicBezTo>
                  <a:pt x="5402" y="160233"/>
                  <a:pt x="0" y="140023"/>
                  <a:pt x="0" y="119092"/>
                </a:cubicBezTo>
                <a:cubicBezTo>
                  <a:pt x="0" y="53411"/>
                  <a:pt x="52937" y="0"/>
                  <a:pt x="1184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3DCB0-D6B2-4F38-9181-FA68E7054F88}"/>
              </a:ext>
            </a:extLst>
          </p:cNvPr>
          <p:cNvSpPr/>
          <p:nvPr/>
        </p:nvSpPr>
        <p:spPr>
          <a:xfrm>
            <a:off x="3076575" y="695512"/>
            <a:ext cx="5847812" cy="52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Measuring the Non-Observed Economy</a:t>
            </a:r>
          </a:p>
        </p:txBody>
      </p:sp>
    </p:spTree>
    <p:extLst>
      <p:ext uri="{BB962C8B-B14F-4D97-AF65-F5344CB8AC3E}">
        <p14:creationId xmlns:p14="http://schemas.microsoft.com/office/powerpoint/2010/main" val="412414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1E4064-2155-4BF4-A493-45FFA996FDFC}"/>
              </a:ext>
            </a:extLst>
          </p:cNvPr>
          <p:cNvGrpSpPr/>
          <p:nvPr/>
        </p:nvGrpSpPr>
        <p:grpSpPr>
          <a:xfrm>
            <a:off x="9028394" y="2767337"/>
            <a:ext cx="3163783" cy="2370338"/>
            <a:chOff x="9028394" y="2767337"/>
            <a:chExt cx="3163783" cy="23703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874BC0-2063-426F-8FAD-DA70EE1B178D}"/>
                </a:ext>
              </a:extLst>
            </p:cNvPr>
            <p:cNvSpPr/>
            <p:nvPr/>
          </p:nvSpPr>
          <p:spPr>
            <a:xfrm>
              <a:off x="9750817" y="2767337"/>
              <a:ext cx="2441360" cy="237033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ZA" sz="2000" b="1" dirty="0">
                  <a:solidFill>
                    <a:srgbClr val="7030A0"/>
                  </a:solidFill>
                </a:rPr>
                <a:t>INCLUSIVE WEALTH - UNEP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CCA463-BD99-4D51-B76C-CB6A3F8DAA93}"/>
                </a:ext>
              </a:extLst>
            </p:cNvPr>
            <p:cNvSpPr txBox="1"/>
            <p:nvPr/>
          </p:nvSpPr>
          <p:spPr>
            <a:xfrm>
              <a:off x="9028394" y="2930689"/>
              <a:ext cx="3018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8000" dirty="0">
                  <a:solidFill>
                    <a:schemeClr val="accent3">
                      <a:lumMod val="75000"/>
                    </a:schemeClr>
                  </a:solidFill>
                </a:rPr>
                <a:t>=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6D740-329D-4E96-8015-5DF2D55EAAE6}"/>
              </a:ext>
            </a:extLst>
          </p:cNvPr>
          <p:cNvCxnSpPr/>
          <p:nvPr/>
        </p:nvCxnSpPr>
        <p:spPr>
          <a:xfrm>
            <a:off x="2219417" y="3577701"/>
            <a:ext cx="583263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A3CAAC-6E51-4286-804A-7BC1684D2418}"/>
              </a:ext>
            </a:extLst>
          </p:cNvPr>
          <p:cNvSpPr txBox="1"/>
          <p:nvPr/>
        </p:nvSpPr>
        <p:spPr>
          <a:xfrm>
            <a:off x="346211" y="1045032"/>
            <a:ext cx="615553" cy="4551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ZA" sz="2800" b="1" dirty="0"/>
              <a:t>The Real Wealth of Nations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DB5417-E865-4B92-9711-91D88272A11D}"/>
              </a:ext>
            </a:extLst>
          </p:cNvPr>
          <p:cNvGrpSpPr/>
          <p:nvPr/>
        </p:nvGrpSpPr>
        <p:grpSpPr>
          <a:xfrm>
            <a:off x="1932195" y="4209013"/>
            <a:ext cx="6605165" cy="2474847"/>
            <a:chOff x="1932195" y="4209013"/>
            <a:chExt cx="6605165" cy="24748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DB5432-2650-486F-98EF-5F493BFD2567}"/>
                </a:ext>
              </a:extLst>
            </p:cNvPr>
            <p:cNvSpPr txBox="1"/>
            <p:nvPr/>
          </p:nvSpPr>
          <p:spPr>
            <a:xfrm>
              <a:off x="4884199" y="4732463"/>
              <a:ext cx="3018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8000" dirty="0">
                  <a:solidFill>
                    <a:schemeClr val="accent3">
                      <a:lumMod val="75000"/>
                    </a:schemeClr>
                  </a:solidFill>
                </a:rPr>
                <a:t>+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EE9CEB-8959-4FA7-99E0-A60E1EDB5E79}"/>
                </a:ext>
              </a:extLst>
            </p:cNvPr>
            <p:cNvGrpSpPr/>
            <p:nvPr/>
          </p:nvGrpSpPr>
          <p:grpSpPr>
            <a:xfrm>
              <a:off x="1932195" y="4313522"/>
              <a:ext cx="2441360" cy="2370338"/>
              <a:chOff x="1932195" y="4313522"/>
              <a:chExt cx="2441360" cy="237033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D22BA4D-8324-4DA7-B2FB-55DB0BB2DE3C}"/>
                  </a:ext>
                </a:extLst>
              </p:cNvPr>
              <p:cNvSpPr/>
              <p:nvPr/>
            </p:nvSpPr>
            <p:spPr>
              <a:xfrm>
                <a:off x="1932195" y="4313522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00B050"/>
                    </a:solidFill>
                  </a:rPr>
                  <a:t>NATURAL CAPITAL</a:t>
                </a:r>
              </a:p>
              <a:p>
                <a:pPr algn="ctr"/>
                <a:r>
                  <a:rPr lang="en-ZA" sz="1200" dirty="0"/>
                  <a:t>Forests, Agricultural land, the Atmosphere, Oceans, Ecosystems, Subsoil resources</a:t>
                </a:r>
              </a:p>
            </p:txBody>
          </p:sp>
          <p:pic>
            <p:nvPicPr>
              <p:cNvPr id="4102" name="Picture 6" descr="Call for experts on climate action, environment &amp; resources management |  EASME">
                <a:extLst>
                  <a:ext uri="{FF2B5EF4-FFF2-40B4-BE49-F238E27FC236}">
                    <a16:creationId xmlns:a16="http://schemas.microsoft.com/office/drawing/2014/main" id="{39C9B72E-AD14-4D1D-AAED-A9B76BD63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371" y="4437809"/>
                <a:ext cx="639007" cy="837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3D68430-8DCA-46DE-AF2C-72339D39044D}"/>
                </a:ext>
              </a:extLst>
            </p:cNvPr>
            <p:cNvGrpSpPr/>
            <p:nvPr/>
          </p:nvGrpSpPr>
          <p:grpSpPr>
            <a:xfrm>
              <a:off x="6096000" y="4209013"/>
              <a:ext cx="2441360" cy="2370338"/>
              <a:chOff x="6096000" y="4209013"/>
              <a:chExt cx="2441360" cy="237033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5B350BA-9487-4C0A-B3B6-D493532DD230}"/>
                  </a:ext>
                </a:extLst>
              </p:cNvPr>
              <p:cNvSpPr/>
              <p:nvPr/>
            </p:nvSpPr>
            <p:spPr>
              <a:xfrm>
                <a:off x="6096000" y="4209013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002060"/>
                    </a:solidFill>
                  </a:rPr>
                  <a:t>SOCIAL CAPITAL</a:t>
                </a:r>
              </a:p>
              <a:p>
                <a:pPr algn="ctr"/>
                <a:r>
                  <a:rPr lang="en-ZA" sz="1200" dirty="0"/>
                  <a:t>Community, Shared Values, Vision, Shared Identity</a:t>
                </a:r>
              </a:p>
            </p:txBody>
          </p:sp>
          <p:pic>
            <p:nvPicPr>
              <p:cNvPr id="4104" name="Picture 8" descr="Social and relationship capital - Grindrod Integrated Annual Report 2017">
                <a:extLst>
                  <a:ext uri="{FF2B5EF4-FFF2-40B4-BE49-F238E27FC236}">
                    <a16:creationId xmlns:a16="http://schemas.microsoft.com/office/drawing/2014/main" id="{AB56A60A-9F98-4188-B76A-5B3FD2EA0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771" y="4322106"/>
                <a:ext cx="885818" cy="866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06" name="Picture 10" descr="RBC Capital Markets | Diversity &amp; Inclusion">
            <a:extLst>
              <a:ext uri="{FF2B5EF4-FFF2-40B4-BE49-F238E27FC236}">
                <a16:creationId xmlns:a16="http://schemas.microsoft.com/office/drawing/2014/main" id="{3138A16A-6006-49F5-B385-B9AF192B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082" y="2873546"/>
            <a:ext cx="894857" cy="8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F8CDC63-B0A4-4BEC-A765-2F52F7745E7A}"/>
              </a:ext>
            </a:extLst>
          </p:cNvPr>
          <p:cNvGrpSpPr/>
          <p:nvPr/>
        </p:nvGrpSpPr>
        <p:grpSpPr>
          <a:xfrm>
            <a:off x="1932195" y="599576"/>
            <a:ext cx="9913594" cy="2383320"/>
            <a:chOff x="1932195" y="599576"/>
            <a:chExt cx="9913594" cy="23833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417781-7A85-4E07-A2DD-1841B5C76F5A}"/>
                </a:ext>
              </a:extLst>
            </p:cNvPr>
            <p:cNvGrpSpPr/>
            <p:nvPr/>
          </p:nvGrpSpPr>
          <p:grpSpPr>
            <a:xfrm>
              <a:off x="4884200" y="612558"/>
              <a:ext cx="3629485" cy="2370338"/>
              <a:chOff x="4884200" y="612558"/>
              <a:chExt cx="3629485" cy="237033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B2AE556-34AB-4AC8-9436-61673BB967F8}"/>
                  </a:ext>
                </a:extLst>
              </p:cNvPr>
              <p:cNvSpPr/>
              <p:nvPr/>
            </p:nvSpPr>
            <p:spPr>
              <a:xfrm>
                <a:off x="6072325" y="612558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C00000"/>
                    </a:solidFill>
                  </a:rPr>
                  <a:t>HUMAN CAPITAL</a:t>
                </a:r>
              </a:p>
              <a:p>
                <a:pPr algn="ctr"/>
                <a:r>
                  <a:rPr lang="en-ZA" sz="1400" dirty="0"/>
                  <a:t>Knowledge, Aptitude, Education and Skills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A6743-CD44-4EBC-A8E7-DAF59AB474F1}"/>
                  </a:ext>
                </a:extLst>
              </p:cNvPr>
              <p:cNvSpPr txBox="1"/>
              <p:nvPr/>
            </p:nvSpPr>
            <p:spPr>
              <a:xfrm>
                <a:off x="4884200" y="1136007"/>
                <a:ext cx="3018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0" dirty="0">
                    <a:solidFill>
                      <a:schemeClr val="accent3">
                        <a:lumMod val="75000"/>
                      </a:schemeClr>
                    </a:solidFill>
                  </a:rPr>
                  <a:t>+</a:t>
                </a:r>
              </a:p>
            </p:txBody>
          </p:sp>
          <p:pic>
            <p:nvPicPr>
              <p:cNvPr id="4098" name="Picture 2" descr="Nueterra Capital | Human Resources for Portfolio Companies - Nueterra  Capital">
                <a:extLst>
                  <a:ext uri="{FF2B5EF4-FFF2-40B4-BE49-F238E27FC236}">
                    <a16:creationId xmlns:a16="http://schemas.microsoft.com/office/drawing/2014/main" id="{F9E6018E-A1A8-438B-A8CF-24564E26C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062" y="749840"/>
                <a:ext cx="928236" cy="928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817446-C31B-4876-8C27-BF31DB9E4C75}"/>
                </a:ext>
              </a:extLst>
            </p:cNvPr>
            <p:cNvGrpSpPr/>
            <p:nvPr/>
          </p:nvGrpSpPr>
          <p:grpSpPr>
            <a:xfrm>
              <a:off x="1932195" y="599576"/>
              <a:ext cx="2441360" cy="2370338"/>
              <a:chOff x="1932195" y="599576"/>
              <a:chExt cx="2441360" cy="237033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296E151-3FCC-441B-BBC9-CE2A217DA699}"/>
                  </a:ext>
                </a:extLst>
              </p:cNvPr>
              <p:cNvSpPr/>
              <p:nvPr/>
            </p:nvSpPr>
            <p:spPr>
              <a:xfrm>
                <a:off x="1932195" y="599576"/>
                <a:ext cx="2441360" cy="237033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ZA" sz="1600" b="1" dirty="0">
                    <a:solidFill>
                      <a:srgbClr val="00B0F0"/>
                    </a:solidFill>
                  </a:rPr>
                  <a:t>BUILT CAPITAL</a:t>
                </a:r>
              </a:p>
              <a:p>
                <a:pPr algn="ctr"/>
                <a:r>
                  <a:rPr lang="en-ZA" sz="1400" dirty="0"/>
                  <a:t>Roads, Dams, Buildings, machinery and Equipment</a:t>
                </a:r>
              </a:p>
            </p:txBody>
          </p:sp>
          <p:pic>
            <p:nvPicPr>
              <p:cNvPr id="4100" name="Picture 4" descr="Gear setting icon graphic design template Vector Image">
                <a:extLst>
                  <a:ext uri="{FF2B5EF4-FFF2-40B4-BE49-F238E27FC236}">
                    <a16:creationId xmlns:a16="http://schemas.microsoft.com/office/drawing/2014/main" id="{3DB8CB1E-A49C-43A1-9B21-0C4FC9313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51" t="22268" r="17286" b="24758"/>
              <a:stretch/>
            </p:blipFill>
            <p:spPr bwMode="auto">
              <a:xfrm>
                <a:off x="2552281" y="811218"/>
                <a:ext cx="1094964" cy="900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FD116A-CB7F-4E3C-B26D-0FD836AB5659}"/>
                </a:ext>
              </a:extLst>
            </p:cNvPr>
            <p:cNvGrpSpPr/>
            <p:nvPr/>
          </p:nvGrpSpPr>
          <p:grpSpPr>
            <a:xfrm>
              <a:off x="9026963" y="1015736"/>
              <a:ext cx="2818826" cy="1443710"/>
              <a:chOff x="9026963" y="1015736"/>
              <a:chExt cx="2818826" cy="14437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9B5627-49E0-4E3E-BE29-D674B94E7270}"/>
                  </a:ext>
                </a:extLst>
              </p:cNvPr>
              <p:cNvSpPr txBox="1"/>
              <p:nvPr/>
            </p:nvSpPr>
            <p:spPr>
              <a:xfrm>
                <a:off x="9026963" y="1016356"/>
                <a:ext cx="3018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0" dirty="0">
                    <a:solidFill>
                      <a:schemeClr val="accent3">
                        <a:lumMod val="75000"/>
                      </a:schemeClr>
                    </a:solidFill>
                  </a:rPr>
                  <a:t>=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12634E1-E0C2-4904-9272-23E2FA40C8DB}"/>
                  </a:ext>
                </a:extLst>
              </p:cNvPr>
              <p:cNvSpPr/>
              <p:nvPr/>
            </p:nvSpPr>
            <p:spPr>
              <a:xfrm>
                <a:off x="9999234" y="1015736"/>
                <a:ext cx="1846555" cy="14437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7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GDP</a:t>
                </a: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EB48753-C3BD-474A-A652-C052A0CEC998}"/>
              </a:ext>
            </a:extLst>
          </p:cNvPr>
          <p:cNvSpPr/>
          <p:nvPr/>
        </p:nvSpPr>
        <p:spPr>
          <a:xfrm>
            <a:off x="4162425" y="2930689"/>
            <a:ext cx="1933575" cy="3496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OBSERVED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45845D-A90E-4382-839D-4FD5D6D02958}"/>
              </a:ext>
            </a:extLst>
          </p:cNvPr>
          <p:cNvSpPr/>
          <p:nvPr/>
        </p:nvSpPr>
        <p:spPr>
          <a:xfrm>
            <a:off x="4068331" y="3777705"/>
            <a:ext cx="1933575" cy="3496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NON-OBSERVED</a:t>
            </a:r>
          </a:p>
        </p:txBody>
      </p:sp>
    </p:spTree>
    <p:extLst>
      <p:ext uri="{BB962C8B-B14F-4D97-AF65-F5344CB8AC3E}">
        <p14:creationId xmlns:p14="http://schemas.microsoft.com/office/powerpoint/2010/main" val="21136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919DA26-4353-45B4-B5EE-6C7020300D03}"/>
              </a:ext>
            </a:extLst>
          </p:cNvPr>
          <p:cNvGraphicFramePr>
            <a:graphicFrameLocks/>
          </p:cNvGraphicFramePr>
          <p:nvPr/>
        </p:nvGraphicFramePr>
        <p:xfrm>
          <a:off x="536992" y="970671"/>
          <a:ext cx="5301099" cy="514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F1146F3-DD7A-4258-B34A-6F5C8C6D883F}"/>
              </a:ext>
            </a:extLst>
          </p:cNvPr>
          <p:cNvSpPr txBox="1">
            <a:spLocks/>
          </p:cNvSpPr>
          <p:nvPr/>
        </p:nvSpPr>
        <p:spPr>
          <a:xfrm>
            <a:off x="363415" y="115130"/>
            <a:ext cx="11465169" cy="64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Rwanda’s Development Conundrum: Tradeoff between Natural, Built and Human Capital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9C39FA-5309-3448-AF29-08E2DE0E41DB}"/>
              </a:ext>
            </a:extLst>
          </p:cNvPr>
          <p:cNvGraphicFramePr>
            <a:graphicFrameLocks/>
          </p:cNvGraphicFramePr>
          <p:nvPr/>
        </p:nvGraphicFramePr>
        <p:xfrm>
          <a:off x="5985728" y="734121"/>
          <a:ext cx="5669280" cy="581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75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03E62-1ACE-4091-A5E3-D45D74BB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3200">
                <a:solidFill>
                  <a:srgbClr val="FFFFFF"/>
                </a:solidFill>
              </a:rPr>
              <a:t>Formalising the informal economy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0EF6C8-C060-43B5-B832-25F1033EB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6717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44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2B44-F341-40B3-9804-701E4AD8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178694"/>
            <a:ext cx="10515600" cy="238557"/>
          </a:xfrm>
        </p:spPr>
        <p:txBody>
          <a:bodyPr>
            <a:noAutofit/>
          </a:bodyPr>
          <a:lstStyle/>
          <a:p>
            <a:r>
              <a:rPr lang="en-ZA" sz="2800" dirty="0"/>
              <a:t>Four policy options to tackle informal entrepreneurship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2C7625-DAAA-4BE5-8B7D-3E372E51F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44437"/>
              </p:ext>
            </p:extLst>
          </p:nvPr>
        </p:nvGraphicFramePr>
        <p:xfrm>
          <a:off x="722790" y="782813"/>
          <a:ext cx="10515600" cy="542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48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E9D8F9-C1FC-468B-A6FF-69A372A46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080401"/>
              </p:ext>
            </p:extLst>
          </p:nvPr>
        </p:nvGraphicFramePr>
        <p:xfrm>
          <a:off x="97654" y="452761"/>
          <a:ext cx="12094346" cy="633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68D2527-F22A-4A33-8E56-088A41D0AC89}"/>
              </a:ext>
            </a:extLst>
          </p:cNvPr>
          <p:cNvSpPr/>
          <p:nvPr/>
        </p:nvSpPr>
        <p:spPr>
          <a:xfrm>
            <a:off x="0" y="-44389"/>
            <a:ext cx="6862439" cy="497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Conceptual Framework: Formalising informal sector entrepreneurship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FECE4F-9F06-425F-8AB1-F5C635B79353}"/>
              </a:ext>
            </a:extLst>
          </p:cNvPr>
          <p:cNvSpPr/>
          <p:nvPr/>
        </p:nvSpPr>
        <p:spPr>
          <a:xfrm>
            <a:off x="150920" y="6613864"/>
            <a:ext cx="7013360" cy="24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800" dirty="0">
                <a:solidFill>
                  <a:schemeClr val="tx1"/>
                </a:solidFill>
              </a:rPr>
              <a:t>Williams, CC : Informal Sector Entrepreneurship (</a:t>
            </a:r>
            <a:r>
              <a:rPr lang="en-ZA" sz="800" dirty="0">
                <a:solidFill>
                  <a:schemeClr val="tx1"/>
                </a:solidFill>
                <a:hlinkClick r:id="rId7"/>
              </a:rPr>
              <a:t>https://www.oecd.org/employment/leed/Background-Paper-PB-Informal-Entrepreneurship-final.pdf</a:t>
            </a:r>
            <a:r>
              <a:rPr lang="en-ZA" sz="800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9748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>
            <a:extLst>
              <a:ext uri="{FF2B5EF4-FFF2-40B4-BE49-F238E27FC236}">
                <a16:creationId xmlns:a16="http://schemas.microsoft.com/office/drawing/2014/main" id="{55D3976F-1BFA-BB4E-817B-D4A18214EE50}"/>
              </a:ext>
            </a:extLst>
          </p:cNvPr>
          <p:cNvSpPr>
            <a:spLocks/>
          </p:cNvSpPr>
          <p:nvPr/>
        </p:nvSpPr>
        <p:spPr bwMode="auto">
          <a:xfrm>
            <a:off x="3953956" y="2398104"/>
            <a:ext cx="2897876" cy="2180708"/>
          </a:xfrm>
          <a:custGeom>
            <a:avLst/>
            <a:gdLst>
              <a:gd name="connsiteX0" fmla="*/ 2369466 w 5795751"/>
              <a:gd name="connsiteY0" fmla="*/ 2903444 h 4361416"/>
              <a:gd name="connsiteX1" fmla="*/ 1841831 w 5795751"/>
              <a:gd name="connsiteY1" fmla="*/ 3148899 h 4361416"/>
              <a:gd name="connsiteX2" fmla="*/ 1779757 w 5795751"/>
              <a:gd name="connsiteY2" fmla="*/ 3118217 h 4361416"/>
              <a:gd name="connsiteX3" fmla="*/ 1764238 w 5795751"/>
              <a:gd name="connsiteY3" fmla="*/ 3194921 h 4361416"/>
              <a:gd name="connsiteX4" fmla="*/ 1655607 w 5795751"/>
              <a:gd name="connsiteY4" fmla="*/ 3379012 h 4361416"/>
              <a:gd name="connsiteX5" fmla="*/ 1283160 w 5795751"/>
              <a:gd name="connsiteY5" fmla="*/ 3394353 h 4361416"/>
              <a:gd name="connsiteX6" fmla="*/ 1221085 w 5795751"/>
              <a:gd name="connsiteY6" fmla="*/ 3501740 h 4361416"/>
              <a:gd name="connsiteX7" fmla="*/ 1453865 w 5795751"/>
              <a:gd name="connsiteY7" fmla="*/ 3547762 h 4361416"/>
              <a:gd name="connsiteX8" fmla="*/ 1717682 w 5795751"/>
              <a:gd name="connsiteY8" fmla="*/ 3486399 h 4361416"/>
              <a:gd name="connsiteX9" fmla="*/ 1872869 w 5795751"/>
              <a:gd name="connsiteY9" fmla="*/ 3286967 h 4361416"/>
              <a:gd name="connsiteX10" fmla="*/ 2493615 w 5795751"/>
              <a:gd name="connsiteY10" fmla="*/ 2934126 h 4361416"/>
              <a:gd name="connsiteX11" fmla="*/ 2369466 w 5795751"/>
              <a:gd name="connsiteY11" fmla="*/ 2903444 h 4361416"/>
              <a:gd name="connsiteX12" fmla="*/ 619514 w 5795751"/>
              <a:gd name="connsiteY12" fmla="*/ 2468529 h 4361416"/>
              <a:gd name="connsiteX13" fmla="*/ 495606 w 5795751"/>
              <a:gd name="connsiteY13" fmla="*/ 2808291 h 4361416"/>
              <a:gd name="connsiteX14" fmla="*/ 727933 w 5795751"/>
              <a:gd name="connsiteY14" fmla="*/ 3209827 h 4361416"/>
              <a:gd name="connsiteX15" fmla="*/ 836352 w 5795751"/>
              <a:gd name="connsiteY15" fmla="*/ 3734913 h 4361416"/>
              <a:gd name="connsiteX16" fmla="*/ 1285517 w 5795751"/>
              <a:gd name="connsiteY16" fmla="*/ 3966569 h 4361416"/>
              <a:gd name="connsiteX17" fmla="*/ 1285517 w 5795751"/>
              <a:gd name="connsiteY17" fmla="*/ 3843019 h 4361416"/>
              <a:gd name="connsiteX18" fmla="*/ 944771 w 5795751"/>
              <a:gd name="connsiteY18" fmla="*/ 3673139 h 4361416"/>
              <a:gd name="connsiteX19" fmla="*/ 867329 w 5795751"/>
              <a:gd name="connsiteY19" fmla="*/ 3194384 h 4361416"/>
              <a:gd name="connsiteX20" fmla="*/ 867329 w 5795751"/>
              <a:gd name="connsiteY20" fmla="*/ 3163496 h 4361416"/>
              <a:gd name="connsiteX21" fmla="*/ 836352 w 5795751"/>
              <a:gd name="connsiteY21" fmla="*/ 3132609 h 4361416"/>
              <a:gd name="connsiteX22" fmla="*/ 619514 w 5795751"/>
              <a:gd name="connsiteY22" fmla="*/ 2792847 h 4361416"/>
              <a:gd name="connsiteX23" fmla="*/ 712445 w 5795751"/>
              <a:gd name="connsiteY23" fmla="*/ 2545748 h 4361416"/>
              <a:gd name="connsiteX24" fmla="*/ 619514 w 5795751"/>
              <a:gd name="connsiteY24" fmla="*/ 2468529 h 4361416"/>
              <a:gd name="connsiteX25" fmla="*/ 639869 w 5795751"/>
              <a:gd name="connsiteY25" fmla="*/ 1759778 h 4361416"/>
              <a:gd name="connsiteX26" fmla="*/ 840638 w 5795751"/>
              <a:gd name="connsiteY26" fmla="*/ 2299783 h 4361416"/>
              <a:gd name="connsiteX27" fmla="*/ 1581937 w 5795751"/>
              <a:gd name="connsiteY27" fmla="*/ 2562071 h 4361416"/>
              <a:gd name="connsiteX28" fmla="*/ 2107024 w 5795751"/>
              <a:gd name="connsiteY28" fmla="*/ 3040361 h 4361416"/>
              <a:gd name="connsiteX29" fmla="*/ 2107024 w 5795751"/>
              <a:gd name="connsiteY29" fmla="*/ 2916932 h 4361416"/>
              <a:gd name="connsiteX30" fmla="*/ 1690043 w 5795751"/>
              <a:gd name="connsiteY30" fmla="*/ 2484928 h 4361416"/>
              <a:gd name="connsiteX31" fmla="*/ 1690043 w 5795751"/>
              <a:gd name="connsiteY31" fmla="*/ 2438641 h 4361416"/>
              <a:gd name="connsiteX32" fmla="*/ 1628268 w 5795751"/>
              <a:gd name="connsiteY32" fmla="*/ 2438641 h 4361416"/>
              <a:gd name="connsiteX33" fmla="*/ 917857 w 5795751"/>
              <a:gd name="connsiteY33" fmla="*/ 2207210 h 4361416"/>
              <a:gd name="connsiteX34" fmla="*/ 763419 w 5795751"/>
              <a:gd name="connsiteY34" fmla="*/ 1775206 h 4361416"/>
              <a:gd name="connsiteX35" fmla="*/ 759750 w 5795751"/>
              <a:gd name="connsiteY35" fmla="*/ 1774290 h 4361416"/>
              <a:gd name="connsiteX36" fmla="*/ 752425 w 5795751"/>
              <a:gd name="connsiteY36" fmla="*/ 1772460 h 4361416"/>
              <a:gd name="connsiteX37" fmla="*/ 737358 w 5795751"/>
              <a:gd name="connsiteY37" fmla="*/ 1768697 h 4361416"/>
              <a:gd name="connsiteX38" fmla="*/ 713532 w 5795751"/>
              <a:gd name="connsiteY38" fmla="*/ 1762747 h 4361416"/>
              <a:gd name="connsiteX39" fmla="*/ 709366 w 5795751"/>
              <a:gd name="connsiteY39" fmla="*/ 1761706 h 4361416"/>
              <a:gd name="connsiteX40" fmla="*/ 704343 w 5795751"/>
              <a:gd name="connsiteY40" fmla="*/ 1760452 h 4361416"/>
              <a:gd name="connsiteX41" fmla="*/ 702609 w 5795751"/>
              <a:gd name="connsiteY41" fmla="*/ 1760019 h 4361416"/>
              <a:gd name="connsiteX42" fmla="*/ 701644 w 5795751"/>
              <a:gd name="connsiteY42" fmla="*/ 1759778 h 4361416"/>
              <a:gd name="connsiteX43" fmla="*/ 704343 w 5795751"/>
              <a:gd name="connsiteY43" fmla="*/ 1760452 h 4361416"/>
              <a:gd name="connsiteX44" fmla="*/ 713532 w 5795751"/>
              <a:gd name="connsiteY44" fmla="*/ 1762747 h 4361416"/>
              <a:gd name="connsiteX45" fmla="*/ 727706 w 5795751"/>
              <a:gd name="connsiteY45" fmla="*/ 1766287 h 4361416"/>
              <a:gd name="connsiteX46" fmla="*/ 759750 w 5795751"/>
              <a:gd name="connsiteY46" fmla="*/ 1774290 h 4361416"/>
              <a:gd name="connsiteX47" fmla="*/ 760161 w 5795751"/>
              <a:gd name="connsiteY47" fmla="*/ 1774393 h 4361416"/>
              <a:gd name="connsiteX48" fmla="*/ 763419 w 5795751"/>
              <a:gd name="connsiteY48" fmla="*/ 1775206 h 4361416"/>
              <a:gd name="connsiteX49" fmla="*/ 639869 w 5795751"/>
              <a:gd name="connsiteY49" fmla="*/ 1759778 h 4361416"/>
              <a:gd name="connsiteX50" fmla="*/ 3415387 w 5795751"/>
              <a:gd name="connsiteY50" fmla="*/ 1561959 h 4361416"/>
              <a:gd name="connsiteX51" fmla="*/ 3418765 w 5795751"/>
              <a:gd name="connsiteY51" fmla="*/ 1563640 h 4361416"/>
              <a:gd name="connsiteX52" fmla="*/ 3417798 w 5795751"/>
              <a:gd name="connsiteY52" fmla="*/ 1563159 h 4361416"/>
              <a:gd name="connsiteX53" fmla="*/ 3403007 w 5795751"/>
              <a:gd name="connsiteY53" fmla="*/ 1555799 h 4361416"/>
              <a:gd name="connsiteX54" fmla="*/ 3415387 w 5795751"/>
              <a:gd name="connsiteY54" fmla="*/ 1561959 h 4361416"/>
              <a:gd name="connsiteX55" fmla="*/ 3411029 w 5795751"/>
              <a:gd name="connsiteY55" fmla="*/ 1559791 h 4361416"/>
              <a:gd name="connsiteX56" fmla="*/ 3356876 w 5795751"/>
              <a:gd name="connsiteY56" fmla="*/ 1532845 h 4361416"/>
              <a:gd name="connsiteX57" fmla="*/ 3392656 w 5795751"/>
              <a:gd name="connsiteY57" fmla="*/ 1550648 h 4361416"/>
              <a:gd name="connsiteX58" fmla="*/ 3403007 w 5795751"/>
              <a:gd name="connsiteY58" fmla="*/ 1555799 h 4361416"/>
              <a:gd name="connsiteX59" fmla="*/ 3382985 w 5795751"/>
              <a:gd name="connsiteY59" fmla="*/ 1545837 h 4361416"/>
              <a:gd name="connsiteX60" fmla="*/ 3356876 w 5795751"/>
              <a:gd name="connsiteY60" fmla="*/ 1532845 h 4361416"/>
              <a:gd name="connsiteX61" fmla="*/ 3310460 w 5795751"/>
              <a:gd name="connsiteY61" fmla="*/ 1502051 h 4361416"/>
              <a:gd name="connsiteX62" fmla="*/ 3425197 w 5795751"/>
              <a:gd name="connsiteY62" fmla="*/ 2451038 h 4361416"/>
              <a:gd name="connsiteX63" fmla="*/ 3447174 w 5795751"/>
              <a:gd name="connsiteY63" fmla="*/ 2475974 h 4361416"/>
              <a:gd name="connsiteX64" fmla="*/ 3359567 w 5795751"/>
              <a:gd name="connsiteY64" fmla="*/ 2503136 h 4361416"/>
              <a:gd name="connsiteX65" fmla="*/ 3001017 w 5795751"/>
              <a:gd name="connsiteY65" fmla="*/ 2809639 h 4361416"/>
              <a:gd name="connsiteX66" fmla="*/ 3108940 w 5795751"/>
              <a:gd name="connsiteY66" fmla="*/ 2871228 h 4361416"/>
              <a:gd name="connsiteX67" fmla="*/ 4003164 w 5795751"/>
              <a:gd name="connsiteY67" fmla="*/ 2686460 h 4361416"/>
              <a:gd name="connsiteX68" fmla="*/ 4080252 w 5795751"/>
              <a:gd name="connsiteY68" fmla="*/ 2578679 h 4361416"/>
              <a:gd name="connsiteX69" fmla="*/ 3614109 w 5795751"/>
              <a:gd name="connsiteY69" fmla="*/ 2444433 h 4361416"/>
              <a:gd name="connsiteX70" fmla="*/ 3569591 w 5795751"/>
              <a:gd name="connsiteY70" fmla="*/ 2449371 h 4361416"/>
              <a:gd name="connsiteX71" fmla="*/ 3515484 w 5795751"/>
              <a:gd name="connsiteY71" fmla="*/ 2385926 h 4361416"/>
              <a:gd name="connsiteX72" fmla="*/ 3418765 w 5795751"/>
              <a:gd name="connsiteY72" fmla="*/ 1563640 h 4361416"/>
              <a:gd name="connsiteX73" fmla="*/ 3310460 w 5795751"/>
              <a:gd name="connsiteY73" fmla="*/ 1502051 h 4361416"/>
              <a:gd name="connsiteX74" fmla="*/ 2103524 w 5795751"/>
              <a:gd name="connsiteY74" fmla="*/ 1033016 h 4361416"/>
              <a:gd name="connsiteX75" fmla="*/ 2103794 w 5795751"/>
              <a:gd name="connsiteY75" fmla="*/ 1033084 h 4361416"/>
              <a:gd name="connsiteX76" fmla="*/ 2105057 w 5795751"/>
              <a:gd name="connsiteY76" fmla="*/ 1033402 h 4361416"/>
              <a:gd name="connsiteX77" fmla="*/ 2106017 w 5795751"/>
              <a:gd name="connsiteY77" fmla="*/ 1033644 h 4361416"/>
              <a:gd name="connsiteX78" fmla="*/ 2103353 w 5795751"/>
              <a:gd name="connsiteY78" fmla="*/ 1032973 h 4361416"/>
              <a:gd name="connsiteX79" fmla="*/ 2103410 w 5795751"/>
              <a:gd name="connsiteY79" fmla="*/ 1032987 h 4361416"/>
              <a:gd name="connsiteX80" fmla="*/ 2103524 w 5795751"/>
              <a:gd name="connsiteY80" fmla="*/ 1033016 h 4361416"/>
              <a:gd name="connsiteX81" fmla="*/ 2099529 w 5795751"/>
              <a:gd name="connsiteY81" fmla="*/ 1032010 h 4361416"/>
              <a:gd name="connsiteX82" fmla="*/ 2100781 w 5795751"/>
              <a:gd name="connsiteY82" fmla="*/ 1032325 h 4361416"/>
              <a:gd name="connsiteX83" fmla="*/ 2103353 w 5795751"/>
              <a:gd name="connsiteY83" fmla="*/ 1032973 h 4361416"/>
              <a:gd name="connsiteX84" fmla="*/ 2090172 w 5795751"/>
              <a:gd name="connsiteY84" fmla="*/ 1029653 h 4361416"/>
              <a:gd name="connsiteX85" fmla="*/ 2096652 w 5795751"/>
              <a:gd name="connsiteY85" fmla="*/ 1031285 h 4361416"/>
              <a:gd name="connsiteX86" fmla="*/ 2099529 w 5795751"/>
              <a:gd name="connsiteY86" fmla="*/ 1032010 h 4361416"/>
              <a:gd name="connsiteX87" fmla="*/ 2088109 w 5795751"/>
              <a:gd name="connsiteY87" fmla="*/ 1029133 h 4361416"/>
              <a:gd name="connsiteX88" fmla="*/ 2088168 w 5795751"/>
              <a:gd name="connsiteY88" fmla="*/ 1029148 h 4361416"/>
              <a:gd name="connsiteX89" fmla="*/ 2090172 w 5795751"/>
              <a:gd name="connsiteY89" fmla="*/ 1029653 h 4361416"/>
              <a:gd name="connsiteX90" fmla="*/ 2087899 w 5795751"/>
              <a:gd name="connsiteY90" fmla="*/ 1029080 h 4361416"/>
              <a:gd name="connsiteX91" fmla="*/ 2088084 w 5795751"/>
              <a:gd name="connsiteY91" fmla="*/ 1029127 h 4361416"/>
              <a:gd name="connsiteX92" fmla="*/ 2088109 w 5795751"/>
              <a:gd name="connsiteY92" fmla="*/ 1029133 h 4361416"/>
              <a:gd name="connsiteX93" fmla="*/ 2087595 w 5795751"/>
              <a:gd name="connsiteY93" fmla="*/ 1029004 h 4361416"/>
              <a:gd name="connsiteX94" fmla="*/ 2087789 w 5795751"/>
              <a:gd name="connsiteY94" fmla="*/ 1029052 h 4361416"/>
              <a:gd name="connsiteX95" fmla="*/ 2087899 w 5795751"/>
              <a:gd name="connsiteY95" fmla="*/ 1029080 h 4361416"/>
              <a:gd name="connsiteX96" fmla="*/ 2087339 w 5795751"/>
              <a:gd name="connsiteY96" fmla="*/ 1028939 h 4361416"/>
              <a:gd name="connsiteX97" fmla="*/ 2087594 w 5795751"/>
              <a:gd name="connsiteY97" fmla="*/ 1029003 h 4361416"/>
              <a:gd name="connsiteX98" fmla="*/ 2087595 w 5795751"/>
              <a:gd name="connsiteY98" fmla="*/ 1029004 h 4361416"/>
              <a:gd name="connsiteX99" fmla="*/ 2087025 w 5795751"/>
              <a:gd name="connsiteY99" fmla="*/ 1028860 h 4361416"/>
              <a:gd name="connsiteX100" fmla="*/ 2087221 w 5795751"/>
              <a:gd name="connsiteY100" fmla="*/ 1028909 h 4361416"/>
              <a:gd name="connsiteX101" fmla="*/ 2087339 w 5795751"/>
              <a:gd name="connsiteY101" fmla="*/ 1028939 h 4361416"/>
              <a:gd name="connsiteX102" fmla="*/ 2085996 w 5795751"/>
              <a:gd name="connsiteY102" fmla="*/ 1028601 h 4361416"/>
              <a:gd name="connsiteX103" fmla="*/ 2086779 w 5795751"/>
              <a:gd name="connsiteY103" fmla="*/ 1028798 h 4361416"/>
              <a:gd name="connsiteX104" fmla="*/ 2087025 w 5795751"/>
              <a:gd name="connsiteY104" fmla="*/ 1028860 h 4361416"/>
              <a:gd name="connsiteX105" fmla="*/ 2084852 w 5795751"/>
              <a:gd name="connsiteY105" fmla="*/ 1028313 h 4361416"/>
              <a:gd name="connsiteX106" fmla="*/ 2085812 w 5795751"/>
              <a:gd name="connsiteY106" fmla="*/ 1028554 h 4361416"/>
              <a:gd name="connsiteX107" fmla="*/ 2085996 w 5795751"/>
              <a:gd name="connsiteY107" fmla="*/ 1028601 h 4361416"/>
              <a:gd name="connsiteX108" fmla="*/ 2079524 w 5795751"/>
              <a:gd name="connsiteY108" fmla="*/ 1026970 h 4361416"/>
              <a:gd name="connsiteX109" fmla="*/ 2082936 w 5795751"/>
              <a:gd name="connsiteY109" fmla="*/ 1027830 h 4361416"/>
              <a:gd name="connsiteX110" fmla="*/ 2084852 w 5795751"/>
              <a:gd name="connsiteY110" fmla="*/ 1028313 h 4361416"/>
              <a:gd name="connsiteX111" fmla="*/ 2073977 w 5795751"/>
              <a:gd name="connsiteY111" fmla="*/ 1025573 h 4361416"/>
              <a:gd name="connsiteX112" fmla="*/ 2076031 w 5795751"/>
              <a:gd name="connsiteY112" fmla="*/ 1026090 h 4361416"/>
              <a:gd name="connsiteX113" fmla="*/ 2079524 w 5795751"/>
              <a:gd name="connsiteY113" fmla="*/ 1026970 h 4361416"/>
              <a:gd name="connsiteX114" fmla="*/ 2062929 w 5795751"/>
              <a:gd name="connsiteY114" fmla="*/ 1022790 h 4361416"/>
              <a:gd name="connsiteX115" fmla="*/ 2070513 w 5795751"/>
              <a:gd name="connsiteY115" fmla="*/ 1024700 h 4361416"/>
              <a:gd name="connsiteX116" fmla="*/ 2073977 w 5795751"/>
              <a:gd name="connsiteY116" fmla="*/ 1025573 h 4361416"/>
              <a:gd name="connsiteX117" fmla="*/ 2050095 w 5795751"/>
              <a:gd name="connsiteY117" fmla="*/ 1019557 h 4361416"/>
              <a:gd name="connsiteX118" fmla="*/ 2062929 w 5795751"/>
              <a:gd name="connsiteY118" fmla="*/ 1022790 h 4361416"/>
              <a:gd name="connsiteX119" fmla="*/ 2052282 w 5795751"/>
              <a:gd name="connsiteY119" fmla="*/ 1020108 h 4361416"/>
              <a:gd name="connsiteX120" fmla="*/ 2045327 w 5795751"/>
              <a:gd name="connsiteY120" fmla="*/ 1018356 h 4361416"/>
              <a:gd name="connsiteX121" fmla="*/ 2047212 w 5795751"/>
              <a:gd name="connsiteY121" fmla="*/ 1018830 h 4361416"/>
              <a:gd name="connsiteX122" fmla="*/ 2050095 w 5795751"/>
              <a:gd name="connsiteY122" fmla="*/ 1019557 h 4361416"/>
              <a:gd name="connsiteX123" fmla="*/ 2044605 w 5795751"/>
              <a:gd name="connsiteY123" fmla="*/ 1018174 h 4361416"/>
              <a:gd name="connsiteX124" fmla="*/ 2044793 w 5795751"/>
              <a:gd name="connsiteY124" fmla="*/ 1018221 h 4361416"/>
              <a:gd name="connsiteX125" fmla="*/ 2045327 w 5795751"/>
              <a:gd name="connsiteY125" fmla="*/ 1018356 h 4361416"/>
              <a:gd name="connsiteX126" fmla="*/ 1983194 w 5795751"/>
              <a:gd name="connsiteY126" fmla="*/ 1002704 h 4361416"/>
              <a:gd name="connsiteX127" fmla="*/ 2013900 w 5795751"/>
              <a:gd name="connsiteY127" fmla="*/ 1358514 h 4361416"/>
              <a:gd name="connsiteX128" fmla="*/ 2182782 w 5795751"/>
              <a:gd name="connsiteY128" fmla="*/ 1497744 h 4361416"/>
              <a:gd name="connsiteX129" fmla="*/ 2197895 w 5795751"/>
              <a:gd name="connsiteY129" fmla="*/ 1728345 h 4361416"/>
              <a:gd name="connsiteX130" fmla="*/ 2205952 w 5795751"/>
              <a:gd name="connsiteY130" fmla="*/ 1744834 h 4361416"/>
              <a:gd name="connsiteX131" fmla="*/ 2205025 w 5795751"/>
              <a:gd name="connsiteY131" fmla="*/ 1745331 h 4361416"/>
              <a:gd name="connsiteX132" fmla="*/ 1347752 w 5795751"/>
              <a:gd name="connsiteY132" fmla="*/ 1857231 h 4361416"/>
              <a:gd name="connsiteX133" fmla="*/ 1301625 w 5795751"/>
              <a:gd name="connsiteY133" fmla="*/ 1964349 h 4361416"/>
              <a:gd name="connsiteX134" fmla="*/ 1639893 w 5795751"/>
              <a:gd name="connsiteY134" fmla="*/ 2025559 h 4361416"/>
              <a:gd name="connsiteX135" fmla="*/ 2256126 w 5795751"/>
              <a:gd name="connsiteY135" fmla="*/ 1857709 h 4361416"/>
              <a:gd name="connsiteX136" fmla="*/ 2272514 w 5795751"/>
              <a:gd name="connsiteY136" fmla="*/ 1848906 h 4361416"/>
              <a:gd name="connsiteX137" fmla="*/ 2277538 w 5795751"/>
              <a:gd name="connsiteY137" fmla="*/ 1855489 h 4361416"/>
              <a:gd name="connsiteX138" fmla="*/ 2443781 w 5795751"/>
              <a:gd name="connsiteY138" fmla="*/ 1977315 h 4361416"/>
              <a:gd name="connsiteX139" fmla="*/ 2551252 w 5795751"/>
              <a:gd name="connsiteY139" fmla="*/ 2379536 h 4361416"/>
              <a:gd name="connsiteX140" fmla="*/ 2889016 w 5795751"/>
              <a:gd name="connsiteY140" fmla="*/ 2565176 h 4361416"/>
              <a:gd name="connsiteX141" fmla="*/ 2904369 w 5795751"/>
              <a:gd name="connsiteY141" fmla="*/ 2441416 h 4361416"/>
              <a:gd name="connsiteX142" fmla="*/ 2658722 w 5795751"/>
              <a:gd name="connsiteY142" fmla="*/ 2302185 h 4361416"/>
              <a:gd name="connsiteX143" fmla="*/ 2581958 w 5795751"/>
              <a:gd name="connsiteY143" fmla="*/ 1946375 h 4361416"/>
              <a:gd name="connsiteX144" fmla="*/ 2581958 w 5795751"/>
              <a:gd name="connsiteY144" fmla="*/ 1884495 h 4361416"/>
              <a:gd name="connsiteX145" fmla="*/ 2520546 w 5795751"/>
              <a:gd name="connsiteY145" fmla="*/ 1869025 h 4361416"/>
              <a:gd name="connsiteX146" fmla="*/ 2336311 w 5795751"/>
              <a:gd name="connsiteY146" fmla="*/ 1729795 h 4361416"/>
              <a:gd name="connsiteX147" fmla="*/ 2305605 w 5795751"/>
              <a:gd name="connsiteY147" fmla="*/ 1466804 h 4361416"/>
              <a:gd name="connsiteX148" fmla="*/ 2320958 w 5795751"/>
              <a:gd name="connsiteY148" fmla="*/ 1420394 h 4361416"/>
              <a:gd name="connsiteX149" fmla="*/ 2259546 w 5795751"/>
              <a:gd name="connsiteY149" fmla="*/ 1389454 h 4361416"/>
              <a:gd name="connsiteX150" fmla="*/ 2121370 w 5795751"/>
              <a:gd name="connsiteY150" fmla="*/ 1296634 h 4361416"/>
              <a:gd name="connsiteX151" fmla="*/ 2106017 w 5795751"/>
              <a:gd name="connsiteY151" fmla="*/ 1033644 h 4361416"/>
              <a:gd name="connsiteX152" fmla="*/ 2104098 w 5795751"/>
              <a:gd name="connsiteY152" fmla="*/ 1033160 h 4361416"/>
              <a:gd name="connsiteX153" fmla="*/ 2103794 w 5795751"/>
              <a:gd name="connsiteY153" fmla="*/ 1033084 h 4361416"/>
              <a:gd name="connsiteX154" fmla="*/ 2103410 w 5795751"/>
              <a:gd name="connsiteY154" fmla="*/ 1032987 h 4361416"/>
              <a:gd name="connsiteX155" fmla="*/ 2100781 w 5795751"/>
              <a:gd name="connsiteY155" fmla="*/ 1032325 h 4361416"/>
              <a:gd name="connsiteX156" fmla="*/ 2098341 w 5795751"/>
              <a:gd name="connsiteY156" fmla="*/ 1031710 h 4361416"/>
              <a:gd name="connsiteX157" fmla="*/ 2096652 w 5795751"/>
              <a:gd name="connsiteY157" fmla="*/ 1031285 h 4361416"/>
              <a:gd name="connsiteX158" fmla="*/ 2090664 w 5795751"/>
              <a:gd name="connsiteY158" fmla="*/ 1029776 h 4361416"/>
              <a:gd name="connsiteX159" fmla="*/ 2088168 w 5795751"/>
              <a:gd name="connsiteY159" fmla="*/ 1029148 h 4361416"/>
              <a:gd name="connsiteX160" fmla="*/ 2088084 w 5795751"/>
              <a:gd name="connsiteY160" fmla="*/ 1029127 h 4361416"/>
              <a:gd name="connsiteX161" fmla="*/ 2087789 w 5795751"/>
              <a:gd name="connsiteY161" fmla="*/ 1029052 h 4361416"/>
              <a:gd name="connsiteX162" fmla="*/ 2087594 w 5795751"/>
              <a:gd name="connsiteY162" fmla="*/ 1029003 h 4361416"/>
              <a:gd name="connsiteX163" fmla="*/ 2087221 w 5795751"/>
              <a:gd name="connsiteY163" fmla="*/ 1028909 h 4361416"/>
              <a:gd name="connsiteX164" fmla="*/ 2086779 w 5795751"/>
              <a:gd name="connsiteY164" fmla="*/ 1028798 h 4361416"/>
              <a:gd name="connsiteX165" fmla="*/ 2085812 w 5795751"/>
              <a:gd name="connsiteY165" fmla="*/ 1028554 h 4361416"/>
              <a:gd name="connsiteX166" fmla="*/ 2082936 w 5795751"/>
              <a:gd name="connsiteY166" fmla="*/ 1027830 h 4361416"/>
              <a:gd name="connsiteX167" fmla="*/ 2080109 w 5795751"/>
              <a:gd name="connsiteY167" fmla="*/ 1027117 h 4361416"/>
              <a:gd name="connsiteX168" fmla="*/ 2047212 w 5795751"/>
              <a:gd name="connsiteY168" fmla="*/ 1018830 h 4361416"/>
              <a:gd name="connsiteX169" fmla="*/ 2045565 w 5795751"/>
              <a:gd name="connsiteY169" fmla="*/ 1018415 h 4361416"/>
              <a:gd name="connsiteX170" fmla="*/ 2044793 w 5795751"/>
              <a:gd name="connsiteY170" fmla="*/ 1018221 h 4361416"/>
              <a:gd name="connsiteX171" fmla="*/ 2040138 w 5795751"/>
              <a:gd name="connsiteY171" fmla="*/ 1017048 h 4361416"/>
              <a:gd name="connsiteX172" fmla="*/ 1983194 w 5795751"/>
              <a:gd name="connsiteY172" fmla="*/ 1002704 h 4361416"/>
              <a:gd name="connsiteX173" fmla="*/ 2359849 w 5795751"/>
              <a:gd name="connsiteY173" fmla="*/ 498319 h 4361416"/>
              <a:gd name="connsiteX174" fmla="*/ 2240440 w 5795751"/>
              <a:gd name="connsiteY174" fmla="*/ 515756 h 4361416"/>
              <a:gd name="connsiteX175" fmla="*/ 1793619 w 5795751"/>
              <a:gd name="connsiteY175" fmla="*/ 853812 h 4361416"/>
              <a:gd name="connsiteX176" fmla="*/ 1100275 w 5795751"/>
              <a:gd name="connsiteY176" fmla="*/ 1606753 h 4361416"/>
              <a:gd name="connsiteX177" fmla="*/ 1223536 w 5795751"/>
              <a:gd name="connsiteY177" fmla="*/ 1606753 h 4361416"/>
              <a:gd name="connsiteX178" fmla="*/ 1839842 w 5795751"/>
              <a:gd name="connsiteY178" fmla="*/ 976741 h 4361416"/>
              <a:gd name="connsiteX179" fmla="*/ 1870657 w 5795751"/>
              <a:gd name="connsiteY179" fmla="*/ 976741 h 4361416"/>
              <a:gd name="connsiteX180" fmla="*/ 1886064 w 5795751"/>
              <a:gd name="connsiteY180" fmla="*/ 946009 h 4361416"/>
              <a:gd name="connsiteX181" fmla="*/ 2271255 w 5795751"/>
              <a:gd name="connsiteY181" fmla="*/ 638686 h 4361416"/>
              <a:gd name="connsiteX182" fmla="*/ 2810522 w 5795751"/>
              <a:gd name="connsiteY182" fmla="*/ 730883 h 4361416"/>
              <a:gd name="connsiteX183" fmla="*/ 2872153 w 5795751"/>
              <a:gd name="connsiteY183" fmla="*/ 623319 h 4361416"/>
              <a:gd name="connsiteX184" fmla="*/ 2359849 w 5795751"/>
              <a:gd name="connsiteY184" fmla="*/ 498319 h 4361416"/>
              <a:gd name="connsiteX185" fmla="*/ 4463621 w 5795751"/>
              <a:gd name="connsiteY185" fmla="*/ 269792 h 4361416"/>
              <a:gd name="connsiteX186" fmla="*/ 4417472 w 5795751"/>
              <a:gd name="connsiteY186" fmla="*/ 377262 h 4361416"/>
              <a:gd name="connsiteX187" fmla="*/ 4232874 w 5795751"/>
              <a:gd name="connsiteY187" fmla="*/ 561497 h 4361416"/>
              <a:gd name="connsiteX188" fmla="*/ 3879063 w 5795751"/>
              <a:gd name="connsiteY188" fmla="*/ 546144 h 4361416"/>
              <a:gd name="connsiteX189" fmla="*/ 3817530 w 5795751"/>
              <a:gd name="connsiteY189" fmla="*/ 515438 h 4361416"/>
              <a:gd name="connsiteX190" fmla="*/ 3786764 w 5795751"/>
              <a:gd name="connsiteY190" fmla="*/ 561497 h 4361416"/>
              <a:gd name="connsiteX191" fmla="*/ 3709848 w 5795751"/>
              <a:gd name="connsiteY191" fmla="*/ 638262 h 4361416"/>
              <a:gd name="connsiteX192" fmla="*/ 3638701 w 5795751"/>
              <a:gd name="connsiteY192" fmla="*/ 636343 h 4361416"/>
              <a:gd name="connsiteX193" fmla="*/ 3613375 w 5795751"/>
              <a:gd name="connsiteY193" fmla="*/ 627762 h 4361416"/>
              <a:gd name="connsiteX194" fmla="*/ 3575193 w 5795751"/>
              <a:gd name="connsiteY194" fmla="*/ 576226 h 4361416"/>
              <a:gd name="connsiteX195" fmla="*/ 3384540 w 5795751"/>
              <a:gd name="connsiteY195" fmla="*/ 406710 h 4361416"/>
              <a:gd name="connsiteX196" fmla="*/ 3323176 w 5795751"/>
              <a:gd name="connsiteY196" fmla="*/ 514718 h 4361416"/>
              <a:gd name="connsiteX197" fmla="*/ 3654115 w 5795751"/>
              <a:gd name="connsiteY197" fmla="*/ 975349 h 4361416"/>
              <a:gd name="connsiteX198" fmla="*/ 3661496 w 5795751"/>
              <a:gd name="connsiteY198" fmla="*/ 1001212 h 4361416"/>
              <a:gd name="connsiteX199" fmla="*/ 3609981 w 5795751"/>
              <a:gd name="connsiteY199" fmla="*/ 1034459 h 4361416"/>
              <a:gd name="connsiteX200" fmla="*/ 2812222 w 5795751"/>
              <a:gd name="connsiteY200" fmla="*/ 993918 h 4361416"/>
              <a:gd name="connsiteX201" fmla="*/ 2765674 w 5795751"/>
              <a:gd name="connsiteY201" fmla="*/ 1024669 h 4361416"/>
              <a:gd name="connsiteX202" fmla="*/ 2719127 w 5795751"/>
              <a:gd name="connsiteY202" fmla="*/ 1070796 h 4361416"/>
              <a:gd name="connsiteX203" fmla="*/ 3262179 w 5795751"/>
              <a:gd name="connsiteY203" fmla="*/ 1255306 h 4361416"/>
              <a:gd name="connsiteX204" fmla="*/ 3637467 w 5795751"/>
              <a:gd name="connsiteY204" fmla="*/ 1164493 h 4361416"/>
              <a:gd name="connsiteX205" fmla="*/ 3694539 w 5795751"/>
              <a:gd name="connsiteY205" fmla="*/ 1131802 h 4361416"/>
              <a:gd name="connsiteX206" fmla="*/ 3709336 w 5795751"/>
              <a:gd name="connsiteY206" fmla="*/ 1206886 h 4361416"/>
              <a:gd name="connsiteX207" fmla="*/ 3706699 w 5795751"/>
              <a:gd name="connsiteY207" fmla="*/ 1857104 h 4361416"/>
              <a:gd name="connsiteX208" fmla="*/ 3829427 w 5795751"/>
              <a:gd name="connsiteY208" fmla="*/ 1872534 h 4361416"/>
              <a:gd name="connsiteX209" fmla="*/ 3715722 w 5795751"/>
              <a:gd name="connsiteY209" fmla="*/ 807140 h 4361416"/>
              <a:gd name="connsiteX210" fmla="*/ 3692436 w 5795751"/>
              <a:gd name="connsiteY210" fmla="*/ 761085 h 4361416"/>
              <a:gd name="connsiteX211" fmla="*/ 3717540 w 5795751"/>
              <a:gd name="connsiteY211" fmla="*/ 761085 h 4361416"/>
              <a:gd name="connsiteX212" fmla="*/ 3755998 w 5795751"/>
              <a:gd name="connsiteY212" fmla="*/ 761085 h 4361416"/>
              <a:gd name="connsiteX213" fmla="*/ 3863680 w 5795751"/>
              <a:gd name="connsiteY213" fmla="*/ 668967 h 4361416"/>
              <a:gd name="connsiteX214" fmla="*/ 4263641 w 5795751"/>
              <a:gd name="connsiteY214" fmla="*/ 684320 h 4361416"/>
              <a:gd name="connsiteX215" fmla="*/ 4479004 w 5795751"/>
              <a:gd name="connsiteY215" fmla="*/ 515438 h 4361416"/>
              <a:gd name="connsiteX216" fmla="*/ 5078946 w 5795751"/>
              <a:gd name="connsiteY216" fmla="*/ 653614 h 4361416"/>
              <a:gd name="connsiteX217" fmla="*/ 5063563 w 5795751"/>
              <a:gd name="connsiteY217" fmla="*/ 530791 h 4361416"/>
              <a:gd name="connsiteX218" fmla="*/ 4525154 w 5795751"/>
              <a:gd name="connsiteY218" fmla="*/ 377262 h 4361416"/>
              <a:gd name="connsiteX219" fmla="*/ 4463621 w 5795751"/>
              <a:gd name="connsiteY219" fmla="*/ 269792 h 4361416"/>
              <a:gd name="connsiteX220" fmla="*/ 4126403 w 5795751"/>
              <a:gd name="connsiteY220" fmla="*/ 371 h 4361416"/>
              <a:gd name="connsiteX221" fmla="*/ 5795751 w 5795751"/>
              <a:gd name="connsiteY221" fmla="*/ 590303 h 4361416"/>
              <a:gd name="connsiteX222" fmla="*/ 4776464 w 5795751"/>
              <a:gd name="connsiteY222" fmla="*/ 1391980 h 4361416"/>
              <a:gd name="connsiteX223" fmla="*/ 4405815 w 5795751"/>
              <a:gd name="connsiteY223" fmla="*/ 2147406 h 4361416"/>
              <a:gd name="connsiteX224" fmla="*/ 3571854 w 5795751"/>
              <a:gd name="connsiteY224" fmla="*/ 3103252 h 4361416"/>
              <a:gd name="connsiteX225" fmla="*/ 2042924 w 5795751"/>
              <a:gd name="connsiteY225" fmla="*/ 3627425 h 4361416"/>
              <a:gd name="connsiteX226" fmla="*/ 1502394 w 5795751"/>
              <a:gd name="connsiteY226" fmla="*/ 4352017 h 4361416"/>
              <a:gd name="connsiteX227" fmla="*/ 313226 w 5795751"/>
              <a:gd name="connsiteY227" fmla="*/ 3565758 h 4361416"/>
              <a:gd name="connsiteX228" fmla="*/ 236008 w 5795751"/>
              <a:gd name="connsiteY228" fmla="*/ 2517411 h 4361416"/>
              <a:gd name="connsiteX229" fmla="*/ 822869 w 5795751"/>
              <a:gd name="connsiteY229" fmla="*/ 1222395 h 4361416"/>
              <a:gd name="connsiteX230" fmla="*/ 2830554 w 5795751"/>
              <a:gd name="connsiteY230" fmla="*/ 297383 h 4361416"/>
              <a:gd name="connsiteX231" fmla="*/ 4126403 w 5795751"/>
              <a:gd name="connsiteY231" fmla="*/ 371 h 43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5795751" h="4361416">
                <a:moveTo>
                  <a:pt x="2369466" y="2903444"/>
                </a:moveTo>
                <a:cubicBezTo>
                  <a:pt x="2369466" y="2918785"/>
                  <a:pt x="2214279" y="3271626"/>
                  <a:pt x="1841831" y="3148899"/>
                </a:cubicBezTo>
                <a:cubicBezTo>
                  <a:pt x="1841831" y="3148899"/>
                  <a:pt x="1841831" y="3148899"/>
                  <a:pt x="1779757" y="3118217"/>
                </a:cubicBezTo>
                <a:cubicBezTo>
                  <a:pt x="1779757" y="3118217"/>
                  <a:pt x="1779757" y="3118217"/>
                  <a:pt x="1764238" y="3194921"/>
                </a:cubicBezTo>
                <a:cubicBezTo>
                  <a:pt x="1764238" y="3286967"/>
                  <a:pt x="1717682" y="3348330"/>
                  <a:pt x="1655607" y="3379012"/>
                </a:cubicBezTo>
                <a:cubicBezTo>
                  <a:pt x="1546977" y="3455717"/>
                  <a:pt x="1376272" y="3440376"/>
                  <a:pt x="1283160" y="3394353"/>
                </a:cubicBezTo>
                <a:cubicBezTo>
                  <a:pt x="1283160" y="3394353"/>
                  <a:pt x="1283160" y="3394353"/>
                  <a:pt x="1221085" y="3501740"/>
                </a:cubicBezTo>
                <a:cubicBezTo>
                  <a:pt x="1298678" y="3532421"/>
                  <a:pt x="1376272" y="3547762"/>
                  <a:pt x="1453865" y="3547762"/>
                </a:cubicBezTo>
                <a:cubicBezTo>
                  <a:pt x="1546977" y="3547762"/>
                  <a:pt x="1640089" y="3532421"/>
                  <a:pt x="1717682" y="3486399"/>
                </a:cubicBezTo>
                <a:cubicBezTo>
                  <a:pt x="1795275" y="3440376"/>
                  <a:pt x="1857350" y="3363671"/>
                  <a:pt x="1872869" y="3286967"/>
                </a:cubicBezTo>
                <a:cubicBezTo>
                  <a:pt x="2214279" y="3363671"/>
                  <a:pt x="2431540" y="3102876"/>
                  <a:pt x="2493615" y="2934126"/>
                </a:cubicBezTo>
                <a:cubicBezTo>
                  <a:pt x="2493615" y="2934126"/>
                  <a:pt x="2493615" y="2934126"/>
                  <a:pt x="2369466" y="2903444"/>
                </a:cubicBezTo>
                <a:close/>
                <a:moveTo>
                  <a:pt x="619514" y="2468529"/>
                </a:moveTo>
                <a:cubicBezTo>
                  <a:pt x="604026" y="2468529"/>
                  <a:pt x="480118" y="2607523"/>
                  <a:pt x="495606" y="2808291"/>
                </a:cubicBezTo>
                <a:cubicBezTo>
                  <a:pt x="511095" y="2947284"/>
                  <a:pt x="588537" y="3086278"/>
                  <a:pt x="727933" y="3209827"/>
                </a:cubicBezTo>
                <a:cubicBezTo>
                  <a:pt x="696956" y="3395152"/>
                  <a:pt x="727933" y="3595920"/>
                  <a:pt x="836352" y="3734913"/>
                </a:cubicBezTo>
                <a:cubicBezTo>
                  <a:pt x="944771" y="3873907"/>
                  <a:pt x="1099656" y="3966569"/>
                  <a:pt x="1285517" y="3966569"/>
                </a:cubicBezTo>
                <a:lnTo>
                  <a:pt x="1285517" y="3843019"/>
                </a:lnTo>
                <a:cubicBezTo>
                  <a:pt x="1146121" y="3843019"/>
                  <a:pt x="1022214" y="3781245"/>
                  <a:pt x="944771" y="3673139"/>
                </a:cubicBezTo>
                <a:cubicBezTo>
                  <a:pt x="851841" y="3534145"/>
                  <a:pt x="820864" y="3364264"/>
                  <a:pt x="867329" y="3194384"/>
                </a:cubicBezTo>
                <a:cubicBezTo>
                  <a:pt x="867329" y="3194384"/>
                  <a:pt x="867329" y="3194384"/>
                  <a:pt x="867329" y="3163496"/>
                </a:cubicBezTo>
                <a:cubicBezTo>
                  <a:pt x="867329" y="3163496"/>
                  <a:pt x="867329" y="3163496"/>
                  <a:pt x="836352" y="3132609"/>
                </a:cubicBezTo>
                <a:cubicBezTo>
                  <a:pt x="712445" y="3024503"/>
                  <a:pt x="635002" y="2916397"/>
                  <a:pt x="619514" y="2792847"/>
                </a:cubicBezTo>
                <a:cubicBezTo>
                  <a:pt x="619514" y="2653854"/>
                  <a:pt x="712445" y="2545748"/>
                  <a:pt x="712445" y="2545748"/>
                </a:cubicBezTo>
                <a:cubicBezTo>
                  <a:pt x="712445" y="2545748"/>
                  <a:pt x="712445" y="2545748"/>
                  <a:pt x="619514" y="2468529"/>
                </a:cubicBezTo>
                <a:close/>
                <a:moveTo>
                  <a:pt x="639869" y="1759778"/>
                </a:moveTo>
                <a:cubicBezTo>
                  <a:pt x="639869" y="1775206"/>
                  <a:pt x="608982" y="2068352"/>
                  <a:pt x="840638" y="2299783"/>
                </a:cubicBezTo>
                <a:cubicBezTo>
                  <a:pt x="995075" y="2469499"/>
                  <a:pt x="1257619" y="2562071"/>
                  <a:pt x="1581937" y="2562071"/>
                </a:cubicBezTo>
                <a:cubicBezTo>
                  <a:pt x="1659156" y="2839788"/>
                  <a:pt x="1859924" y="3024932"/>
                  <a:pt x="2107024" y="3040361"/>
                </a:cubicBezTo>
                <a:lnTo>
                  <a:pt x="2107024" y="2916932"/>
                </a:lnTo>
                <a:cubicBezTo>
                  <a:pt x="1921699" y="2901503"/>
                  <a:pt x="1751818" y="2731787"/>
                  <a:pt x="1690043" y="2484928"/>
                </a:cubicBezTo>
                <a:cubicBezTo>
                  <a:pt x="1690043" y="2484928"/>
                  <a:pt x="1690043" y="2484928"/>
                  <a:pt x="1690043" y="2438641"/>
                </a:cubicBezTo>
                <a:cubicBezTo>
                  <a:pt x="1690043" y="2438641"/>
                  <a:pt x="1690043" y="2438641"/>
                  <a:pt x="1628268" y="2438641"/>
                </a:cubicBezTo>
                <a:cubicBezTo>
                  <a:pt x="1319394" y="2454070"/>
                  <a:pt x="1072294" y="2376926"/>
                  <a:pt x="917857" y="2207210"/>
                </a:cubicBezTo>
                <a:cubicBezTo>
                  <a:pt x="747976" y="2022066"/>
                  <a:pt x="763419" y="1775206"/>
                  <a:pt x="763419" y="1775206"/>
                </a:cubicBezTo>
                <a:lnTo>
                  <a:pt x="759750" y="1774290"/>
                </a:lnTo>
                <a:lnTo>
                  <a:pt x="752425" y="1772460"/>
                </a:lnTo>
                <a:cubicBezTo>
                  <a:pt x="748760" y="1771545"/>
                  <a:pt x="743873" y="1770325"/>
                  <a:pt x="737358" y="1768697"/>
                </a:cubicBezTo>
                <a:lnTo>
                  <a:pt x="713532" y="1762747"/>
                </a:lnTo>
                <a:lnTo>
                  <a:pt x="709366" y="1761706"/>
                </a:lnTo>
                <a:lnTo>
                  <a:pt x="704343" y="1760452"/>
                </a:lnTo>
                <a:lnTo>
                  <a:pt x="702609" y="1760019"/>
                </a:lnTo>
                <a:cubicBezTo>
                  <a:pt x="701644" y="1759778"/>
                  <a:pt x="701644" y="1759778"/>
                  <a:pt x="701644" y="1759778"/>
                </a:cubicBezTo>
                <a:lnTo>
                  <a:pt x="704343" y="1760452"/>
                </a:lnTo>
                <a:lnTo>
                  <a:pt x="713532" y="1762747"/>
                </a:lnTo>
                <a:lnTo>
                  <a:pt x="727706" y="1766287"/>
                </a:lnTo>
                <a:lnTo>
                  <a:pt x="759750" y="1774290"/>
                </a:lnTo>
                <a:lnTo>
                  <a:pt x="760161" y="1774393"/>
                </a:lnTo>
                <a:cubicBezTo>
                  <a:pt x="763419" y="1775206"/>
                  <a:pt x="763419" y="1775206"/>
                  <a:pt x="763419" y="1775206"/>
                </a:cubicBezTo>
                <a:cubicBezTo>
                  <a:pt x="763419" y="1775206"/>
                  <a:pt x="763419" y="1775206"/>
                  <a:pt x="639869" y="1759778"/>
                </a:cubicBezTo>
                <a:close/>
                <a:moveTo>
                  <a:pt x="3415387" y="1561959"/>
                </a:moveTo>
                <a:lnTo>
                  <a:pt x="3418765" y="1563640"/>
                </a:lnTo>
                <a:cubicBezTo>
                  <a:pt x="3418765" y="1563640"/>
                  <a:pt x="3418765" y="1563640"/>
                  <a:pt x="3417798" y="1563159"/>
                </a:cubicBezTo>
                <a:close/>
                <a:moveTo>
                  <a:pt x="3403007" y="1555799"/>
                </a:moveTo>
                <a:lnTo>
                  <a:pt x="3415387" y="1561959"/>
                </a:lnTo>
                <a:lnTo>
                  <a:pt x="3411029" y="1559791"/>
                </a:lnTo>
                <a:close/>
                <a:moveTo>
                  <a:pt x="3356876" y="1532845"/>
                </a:moveTo>
                <a:cubicBezTo>
                  <a:pt x="3372348" y="1540544"/>
                  <a:pt x="3383952" y="1546318"/>
                  <a:pt x="3392656" y="1550648"/>
                </a:cubicBezTo>
                <a:lnTo>
                  <a:pt x="3403007" y="1555799"/>
                </a:lnTo>
                <a:lnTo>
                  <a:pt x="3382985" y="1545837"/>
                </a:lnTo>
                <a:cubicBezTo>
                  <a:pt x="3356876" y="1532845"/>
                  <a:pt x="3356876" y="1532845"/>
                  <a:pt x="3356876" y="1532845"/>
                </a:cubicBezTo>
                <a:close/>
                <a:moveTo>
                  <a:pt x="3310460" y="1502051"/>
                </a:moveTo>
                <a:cubicBezTo>
                  <a:pt x="3310460" y="1502051"/>
                  <a:pt x="3038489" y="1962166"/>
                  <a:pt x="3425197" y="2451038"/>
                </a:cubicBezTo>
                <a:lnTo>
                  <a:pt x="3447174" y="2475974"/>
                </a:lnTo>
                <a:lnTo>
                  <a:pt x="3359567" y="2503136"/>
                </a:lnTo>
                <a:cubicBezTo>
                  <a:pt x="3130862" y="2597445"/>
                  <a:pt x="3001017" y="2809639"/>
                  <a:pt x="3001017" y="2809639"/>
                </a:cubicBezTo>
                <a:cubicBezTo>
                  <a:pt x="3001017" y="2809639"/>
                  <a:pt x="3001017" y="2809639"/>
                  <a:pt x="3108940" y="2871228"/>
                </a:cubicBezTo>
                <a:cubicBezTo>
                  <a:pt x="3124358" y="2855831"/>
                  <a:pt x="3432711" y="2347719"/>
                  <a:pt x="4003164" y="2686460"/>
                </a:cubicBezTo>
                <a:cubicBezTo>
                  <a:pt x="4003164" y="2686460"/>
                  <a:pt x="4003164" y="2686460"/>
                  <a:pt x="4080252" y="2578679"/>
                </a:cubicBezTo>
                <a:cubicBezTo>
                  <a:pt x="3918367" y="2486295"/>
                  <a:pt x="3765154" y="2437216"/>
                  <a:pt x="3614109" y="2444433"/>
                </a:cubicBezTo>
                <a:lnTo>
                  <a:pt x="3569591" y="2449371"/>
                </a:lnTo>
                <a:lnTo>
                  <a:pt x="3515484" y="2385926"/>
                </a:lnTo>
                <a:cubicBezTo>
                  <a:pt x="3185776" y="1957895"/>
                  <a:pt x="3404259" y="1578075"/>
                  <a:pt x="3418765" y="1563640"/>
                </a:cubicBezTo>
                <a:cubicBezTo>
                  <a:pt x="3418765" y="1563640"/>
                  <a:pt x="3418765" y="1563640"/>
                  <a:pt x="3310460" y="1502051"/>
                </a:cubicBezTo>
                <a:close/>
                <a:moveTo>
                  <a:pt x="2103524" y="1033016"/>
                </a:moveTo>
                <a:lnTo>
                  <a:pt x="2103794" y="1033084"/>
                </a:lnTo>
                <a:lnTo>
                  <a:pt x="2105057" y="1033402"/>
                </a:lnTo>
                <a:cubicBezTo>
                  <a:pt x="2106017" y="1033644"/>
                  <a:pt x="2106017" y="1033644"/>
                  <a:pt x="2106017" y="1033644"/>
                </a:cubicBezTo>
                <a:close/>
                <a:moveTo>
                  <a:pt x="2103353" y="1032973"/>
                </a:moveTo>
                <a:lnTo>
                  <a:pt x="2103410" y="1032987"/>
                </a:lnTo>
                <a:lnTo>
                  <a:pt x="2103524" y="1033016"/>
                </a:lnTo>
                <a:close/>
                <a:moveTo>
                  <a:pt x="2099529" y="1032010"/>
                </a:moveTo>
                <a:lnTo>
                  <a:pt x="2100781" y="1032325"/>
                </a:lnTo>
                <a:lnTo>
                  <a:pt x="2103353" y="1032973"/>
                </a:lnTo>
                <a:close/>
                <a:moveTo>
                  <a:pt x="2090172" y="1029653"/>
                </a:moveTo>
                <a:lnTo>
                  <a:pt x="2096652" y="1031285"/>
                </a:lnTo>
                <a:lnTo>
                  <a:pt x="2099529" y="1032010"/>
                </a:lnTo>
                <a:close/>
                <a:moveTo>
                  <a:pt x="2088109" y="1029133"/>
                </a:moveTo>
                <a:lnTo>
                  <a:pt x="2088168" y="1029148"/>
                </a:lnTo>
                <a:lnTo>
                  <a:pt x="2090172" y="1029653"/>
                </a:lnTo>
                <a:close/>
                <a:moveTo>
                  <a:pt x="2087899" y="1029080"/>
                </a:moveTo>
                <a:lnTo>
                  <a:pt x="2088084" y="1029127"/>
                </a:lnTo>
                <a:lnTo>
                  <a:pt x="2088109" y="1029133"/>
                </a:lnTo>
                <a:close/>
                <a:moveTo>
                  <a:pt x="2087595" y="1029004"/>
                </a:moveTo>
                <a:lnTo>
                  <a:pt x="2087789" y="1029052"/>
                </a:lnTo>
                <a:lnTo>
                  <a:pt x="2087899" y="1029080"/>
                </a:lnTo>
                <a:close/>
                <a:moveTo>
                  <a:pt x="2087339" y="1028939"/>
                </a:moveTo>
                <a:lnTo>
                  <a:pt x="2087594" y="1029003"/>
                </a:lnTo>
                <a:lnTo>
                  <a:pt x="2087595" y="1029004"/>
                </a:lnTo>
                <a:close/>
                <a:moveTo>
                  <a:pt x="2087025" y="1028860"/>
                </a:moveTo>
                <a:lnTo>
                  <a:pt x="2087221" y="1028909"/>
                </a:lnTo>
                <a:lnTo>
                  <a:pt x="2087339" y="1028939"/>
                </a:lnTo>
                <a:close/>
                <a:moveTo>
                  <a:pt x="2085996" y="1028601"/>
                </a:moveTo>
                <a:lnTo>
                  <a:pt x="2086779" y="1028798"/>
                </a:lnTo>
                <a:lnTo>
                  <a:pt x="2087025" y="1028860"/>
                </a:lnTo>
                <a:close/>
                <a:moveTo>
                  <a:pt x="2084852" y="1028313"/>
                </a:moveTo>
                <a:lnTo>
                  <a:pt x="2085812" y="1028554"/>
                </a:lnTo>
                <a:lnTo>
                  <a:pt x="2085996" y="1028601"/>
                </a:lnTo>
                <a:close/>
                <a:moveTo>
                  <a:pt x="2079524" y="1026970"/>
                </a:moveTo>
                <a:lnTo>
                  <a:pt x="2082936" y="1027830"/>
                </a:lnTo>
                <a:lnTo>
                  <a:pt x="2084852" y="1028313"/>
                </a:lnTo>
                <a:close/>
                <a:moveTo>
                  <a:pt x="2073977" y="1025573"/>
                </a:moveTo>
                <a:lnTo>
                  <a:pt x="2076031" y="1026090"/>
                </a:lnTo>
                <a:lnTo>
                  <a:pt x="2079524" y="1026970"/>
                </a:lnTo>
                <a:close/>
                <a:moveTo>
                  <a:pt x="2062929" y="1022790"/>
                </a:moveTo>
                <a:lnTo>
                  <a:pt x="2070513" y="1024700"/>
                </a:lnTo>
                <a:lnTo>
                  <a:pt x="2073977" y="1025573"/>
                </a:lnTo>
                <a:close/>
                <a:moveTo>
                  <a:pt x="2050095" y="1019557"/>
                </a:moveTo>
                <a:lnTo>
                  <a:pt x="2062929" y="1022790"/>
                </a:lnTo>
                <a:lnTo>
                  <a:pt x="2052282" y="1020108"/>
                </a:lnTo>
                <a:close/>
                <a:moveTo>
                  <a:pt x="2045327" y="1018356"/>
                </a:moveTo>
                <a:lnTo>
                  <a:pt x="2047212" y="1018830"/>
                </a:lnTo>
                <a:lnTo>
                  <a:pt x="2050095" y="1019557"/>
                </a:lnTo>
                <a:close/>
                <a:moveTo>
                  <a:pt x="2044605" y="1018174"/>
                </a:moveTo>
                <a:lnTo>
                  <a:pt x="2044793" y="1018221"/>
                </a:lnTo>
                <a:lnTo>
                  <a:pt x="2045327" y="1018356"/>
                </a:lnTo>
                <a:close/>
                <a:moveTo>
                  <a:pt x="1983194" y="1002704"/>
                </a:moveTo>
                <a:cubicBezTo>
                  <a:pt x="1983194" y="1018174"/>
                  <a:pt x="1921782" y="1203814"/>
                  <a:pt x="2013900" y="1358514"/>
                </a:cubicBezTo>
                <a:cubicBezTo>
                  <a:pt x="2044605" y="1420394"/>
                  <a:pt x="2106017" y="1466804"/>
                  <a:pt x="2182782" y="1497744"/>
                </a:cubicBezTo>
                <a:cubicBezTo>
                  <a:pt x="2159753" y="1578962"/>
                  <a:pt x="2171267" y="1660180"/>
                  <a:pt x="2197895" y="1728345"/>
                </a:cubicBezTo>
                <a:lnTo>
                  <a:pt x="2205952" y="1744834"/>
                </a:lnTo>
                <a:lnTo>
                  <a:pt x="2205025" y="1745331"/>
                </a:lnTo>
                <a:cubicBezTo>
                  <a:pt x="2077022" y="1812937"/>
                  <a:pt x="1722537" y="1981564"/>
                  <a:pt x="1347752" y="1857231"/>
                </a:cubicBezTo>
                <a:cubicBezTo>
                  <a:pt x="1347752" y="1857231"/>
                  <a:pt x="1347752" y="1857231"/>
                  <a:pt x="1301625" y="1964349"/>
                </a:cubicBezTo>
                <a:cubicBezTo>
                  <a:pt x="1424631" y="2010256"/>
                  <a:pt x="1532262" y="2025559"/>
                  <a:pt x="1639893" y="2025559"/>
                </a:cubicBezTo>
                <a:cubicBezTo>
                  <a:pt x="1916657" y="2025559"/>
                  <a:pt x="2150177" y="1913659"/>
                  <a:pt x="2256126" y="1857709"/>
                </a:cubicBezTo>
                <a:lnTo>
                  <a:pt x="2272514" y="1848906"/>
                </a:lnTo>
                <a:lnTo>
                  <a:pt x="2277538" y="1855489"/>
                </a:lnTo>
                <a:cubicBezTo>
                  <a:pt x="2328634" y="1913501"/>
                  <a:pt x="2386208" y="1954110"/>
                  <a:pt x="2443781" y="1977315"/>
                </a:cubicBezTo>
                <a:cubicBezTo>
                  <a:pt x="2428428" y="2116545"/>
                  <a:pt x="2474487" y="2255775"/>
                  <a:pt x="2551252" y="2379536"/>
                </a:cubicBezTo>
                <a:cubicBezTo>
                  <a:pt x="2643369" y="2487826"/>
                  <a:pt x="2750840" y="2549706"/>
                  <a:pt x="2889016" y="2565176"/>
                </a:cubicBezTo>
                <a:lnTo>
                  <a:pt x="2904369" y="2441416"/>
                </a:lnTo>
                <a:cubicBezTo>
                  <a:pt x="2796899" y="2425946"/>
                  <a:pt x="2720134" y="2379536"/>
                  <a:pt x="2658722" y="2302185"/>
                </a:cubicBezTo>
                <a:cubicBezTo>
                  <a:pt x="2581958" y="2209365"/>
                  <a:pt x="2551252" y="2070135"/>
                  <a:pt x="2581958" y="1946375"/>
                </a:cubicBezTo>
                <a:cubicBezTo>
                  <a:pt x="2581958" y="1946375"/>
                  <a:pt x="2581958" y="1946375"/>
                  <a:pt x="2581958" y="1884495"/>
                </a:cubicBezTo>
                <a:cubicBezTo>
                  <a:pt x="2581958" y="1884495"/>
                  <a:pt x="2581958" y="1884495"/>
                  <a:pt x="2520546" y="1869025"/>
                </a:cubicBezTo>
                <a:cubicBezTo>
                  <a:pt x="2443781" y="1853555"/>
                  <a:pt x="2382370" y="1807145"/>
                  <a:pt x="2336311" y="1729795"/>
                </a:cubicBezTo>
                <a:cubicBezTo>
                  <a:pt x="2290252" y="1652445"/>
                  <a:pt x="2274899" y="1559624"/>
                  <a:pt x="2305605" y="1466804"/>
                </a:cubicBezTo>
                <a:cubicBezTo>
                  <a:pt x="2305605" y="1466804"/>
                  <a:pt x="2305605" y="1466804"/>
                  <a:pt x="2320958" y="1420394"/>
                </a:cubicBezTo>
                <a:cubicBezTo>
                  <a:pt x="2320958" y="1420394"/>
                  <a:pt x="2320958" y="1420394"/>
                  <a:pt x="2259546" y="1389454"/>
                </a:cubicBezTo>
                <a:cubicBezTo>
                  <a:pt x="2198135" y="1373984"/>
                  <a:pt x="2152076" y="1343044"/>
                  <a:pt x="2121370" y="1296634"/>
                </a:cubicBezTo>
                <a:cubicBezTo>
                  <a:pt x="2059958" y="1188344"/>
                  <a:pt x="2090664" y="1049114"/>
                  <a:pt x="2106017" y="1033644"/>
                </a:cubicBezTo>
                <a:cubicBezTo>
                  <a:pt x="2106017" y="1033644"/>
                  <a:pt x="2106017" y="1033644"/>
                  <a:pt x="2104098" y="1033160"/>
                </a:cubicBezTo>
                <a:lnTo>
                  <a:pt x="2103794" y="1033084"/>
                </a:lnTo>
                <a:lnTo>
                  <a:pt x="2103410" y="1032987"/>
                </a:lnTo>
                <a:lnTo>
                  <a:pt x="2100781" y="1032325"/>
                </a:lnTo>
                <a:lnTo>
                  <a:pt x="2098341" y="1031710"/>
                </a:lnTo>
                <a:lnTo>
                  <a:pt x="2096652" y="1031285"/>
                </a:lnTo>
                <a:lnTo>
                  <a:pt x="2090664" y="1029776"/>
                </a:lnTo>
                <a:lnTo>
                  <a:pt x="2088168" y="1029148"/>
                </a:lnTo>
                <a:lnTo>
                  <a:pt x="2088084" y="1029127"/>
                </a:lnTo>
                <a:lnTo>
                  <a:pt x="2087789" y="1029052"/>
                </a:lnTo>
                <a:lnTo>
                  <a:pt x="2087594" y="1029003"/>
                </a:lnTo>
                <a:lnTo>
                  <a:pt x="2087221" y="1028909"/>
                </a:lnTo>
                <a:lnTo>
                  <a:pt x="2086779" y="1028798"/>
                </a:lnTo>
                <a:lnTo>
                  <a:pt x="2085812" y="1028554"/>
                </a:lnTo>
                <a:lnTo>
                  <a:pt x="2082936" y="1027830"/>
                </a:lnTo>
                <a:lnTo>
                  <a:pt x="2080109" y="1027117"/>
                </a:lnTo>
                <a:lnTo>
                  <a:pt x="2047212" y="1018830"/>
                </a:lnTo>
                <a:lnTo>
                  <a:pt x="2045565" y="1018415"/>
                </a:lnTo>
                <a:lnTo>
                  <a:pt x="2044793" y="1018221"/>
                </a:lnTo>
                <a:lnTo>
                  <a:pt x="2040138" y="1017048"/>
                </a:lnTo>
                <a:cubicBezTo>
                  <a:pt x="2024935" y="1013219"/>
                  <a:pt x="2006223" y="1008505"/>
                  <a:pt x="1983194" y="1002704"/>
                </a:cubicBezTo>
                <a:close/>
                <a:moveTo>
                  <a:pt x="2359849" y="498319"/>
                </a:moveTo>
                <a:cubicBezTo>
                  <a:pt x="2320849" y="500630"/>
                  <a:pt x="2280885" y="506152"/>
                  <a:pt x="2240440" y="515756"/>
                </a:cubicBezTo>
                <a:cubicBezTo>
                  <a:pt x="2070956" y="561855"/>
                  <a:pt x="1916880" y="669418"/>
                  <a:pt x="1793619" y="853812"/>
                </a:cubicBezTo>
                <a:cubicBezTo>
                  <a:pt x="1346797" y="930642"/>
                  <a:pt x="1115683" y="1176501"/>
                  <a:pt x="1100275" y="1606753"/>
                </a:cubicBezTo>
                <a:cubicBezTo>
                  <a:pt x="1100275" y="1606753"/>
                  <a:pt x="1100275" y="1606753"/>
                  <a:pt x="1223536" y="1606753"/>
                </a:cubicBezTo>
                <a:cubicBezTo>
                  <a:pt x="1238944" y="1237965"/>
                  <a:pt x="1439243" y="1022839"/>
                  <a:pt x="1839842" y="976741"/>
                </a:cubicBezTo>
                <a:cubicBezTo>
                  <a:pt x="1839842" y="976741"/>
                  <a:pt x="1839842" y="976741"/>
                  <a:pt x="1870657" y="976741"/>
                </a:cubicBezTo>
                <a:cubicBezTo>
                  <a:pt x="1870657" y="976741"/>
                  <a:pt x="1870657" y="976741"/>
                  <a:pt x="1886064" y="946009"/>
                </a:cubicBezTo>
                <a:cubicBezTo>
                  <a:pt x="1993918" y="776981"/>
                  <a:pt x="2117179" y="669418"/>
                  <a:pt x="2271255" y="638686"/>
                </a:cubicBezTo>
                <a:cubicBezTo>
                  <a:pt x="2548593" y="577221"/>
                  <a:pt x="2795115" y="730883"/>
                  <a:pt x="2810522" y="730883"/>
                </a:cubicBezTo>
                <a:cubicBezTo>
                  <a:pt x="2810522" y="730883"/>
                  <a:pt x="2810522" y="730883"/>
                  <a:pt x="2872153" y="623319"/>
                </a:cubicBezTo>
                <a:cubicBezTo>
                  <a:pt x="2858671" y="623319"/>
                  <a:pt x="2632853" y="482143"/>
                  <a:pt x="2359849" y="498319"/>
                </a:cubicBezTo>
                <a:close/>
                <a:moveTo>
                  <a:pt x="4463621" y="269792"/>
                </a:moveTo>
                <a:cubicBezTo>
                  <a:pt x="4463621" y="269792"/>
                  <a:pt x="4463621" y="269792"/>
                  <a:pt x="4417472" y="377262"/>
                </a:cubicBezTo>
                <a:cubicBezTo>
                  <a:pt x="4371322" y="469380"/>
                  <a:pt x="4309790" y="530791"/>
                  <a:pt x="4232874" y="561497"/>
                </a:cubicBezTo>
                <a:cubicBezTo>
                  <a:pt x="4079043" y="622909"/>
                  <a:pt x="3909829" y="561497"/>
                  <a:pt x="3879063" y="546144"/>
                </a:cubicBezTo>
                <a:cubicBezTo>
                  <a:pt x="3879063" y="546144"/>
                  <a:pt x="3879063" y="546144"/>
                  <a:pt x="3817530" y="515438"/>
                </a:cubicBezTo>
                <a:cubicBezTo>
                  <a:pt x="3817530" y="515438"/>
                  <a:pt x="3817530" y="515438"/>
                  <a:pt x="3786764" y="561497"/>
                </a:cubicBezTo>
                <a:cubicBezTo>
                  <a:pt x="3771381" y="607556"/>
                  <a:pt x="3740615" y="622909"/>
                  <a:pt x="3709848" y="638262"/>
                </a:cubicBezTo>
                <a:cubicBezTo>
                  <a:pt x="3686773" y="645938"/>
                  <a:pt x="3659853" y="642100"/>
                  <a:pt x="3638701" y="636343"/>
                </a:cubicBezTo>
                <a:lnTo>
                  <a:pt x="3613375" y="627762"/>
                </a:lnTo>
                <a:lnTo>
                  <a:pt x="3575193" y="576226"/>
                </a:lnTo>
                <a:cubicBezTo>
                  <a:pt x="3480900" y="459508"/>
                  <a:pt x="3396046" y="412496"/>
                  <a:pt x="3384540" y="406710"/>
                </a:cubicBezTo>
                <a:cubicBezTo>
                  <a:pt x="3384540" y="406710"/>
                  <a:pt x="3384540" y="406710"/>
                  <a:pt x="3323176" y="514718"/>
                </a:cubicBezTo>
                <a:cubicBezTo>
                  <a:pt x="3342352" y="524362"/>
                  <a:pt x="3541305" y="636468"/>
                  <a:pt x="3654115" y="975349"/>
                </a:cubicBezTo>
                <a:lnTo>
                  <a:pt x="3661496" y="1001212"/>
                </a:lnTo>
                <a:lnTo>
                  <a:pt x="3609981" y="1034459"/>
                </a:lnTo>
                <a:cubicBezTo>
                  <a:pt x="3180419" y="1277709"/>
                  <a:pt x="2812222" y="993918"/>
                  <a:pt x="2812222" y="993918"/>
                </a:cubicBezTo>
                <a:cubicBezTo>
                  <a:pt x="2812222" y="993918"/>
                  <a:pt x="2812222" y="993918"/>
                  <a:pt x="2765674" y="1024669"/>
                </a:cubicBezTo>
                <a:cubicBezTo>
                  <a:pt x="2765674" y="1024669"/>
                  <a:pt x="2765674" y="1024669"/>
                  <a:pt x="2719127" y="1070796"/>
                </a:cubicBezTo>
                <a:cubicBezTo>
                  <a:pt x="2734643" y="1101548"/>
                  <a:pt x="2951864" y="1255306"/>
                  <a:pt x="3262179" y="1255306"/>
                </a:cubicBezTo>
                <a:cubicBezTo>
                  <a:pt x="3378548" y="1255306"/>
                  <a:pt x="3503644" y="1229359"/>
                  <a:pt x="3637467" y="1164493"/>
                </a:cubicBezTo>
                <a:lnTo>
                  <a:pt x="3694539" y="1131802"/>
                </a:lnTo>
                <a:lnTo>
                  <a:pt x="3709336" y="1206886"/>
                </a:lnTo>
                <a:cubicBezTo>
                  <a:pt x="3736422" y="1380711"/>
                  <a:pt x="3741216" y="1594799"/>
                  <a:pt x="3706699" y="1857104"/>
                </a:cubicBezTo>
                <a:cubicBezTo>
                  <a:pt x="3706699" y="1857104"/>
                  <a:pt x="3706699" y="1857104"/>
                  <a:pt x="3829427" y="1872534"/>
                </a:cubicBezTo>
                <a:cubicBezTo>
                  <a:pt x="3889832" y="1372996"/>
                  <a:pt x="3818101" y="1032940"/>
                  <a:pt x="3715722" y="807140"/>
                </a:cubicBezTo>
                <a:lnTo>
                  <a:pt x="3692436" y="761085"/>
                </a:lnTo>
                <a:lnTo>
                  <a:pt x="3717540" y="761085"/>
                </a:lnTo>
                <a:cubicBezTo>
                  <a:pt x="3729077" y="761085"/>
                  <a:pt x="3740615" y="761085"/>
                  <a:pt x="3755998" y="761085"/>
                </a:cubicBezTo>
                <a:cubicBezTo>
                  <a:pt x="3802147" y="745732"/>
                  <a:pt x="3832913" y="715026"/>
                  <a:pt x="3863680" y="668967"/>
                </a:cubicBezTo>
                <a:cubicBezTo>
                  <a:pt x="3955978" y="699673"/>
                  <a:pt x="4125193" y="730379"/>
                  <a:pt x="4263641" y="684320"/>
                </a:cubicBezTo>
                <a:cubicBezTo>
                  <a:pt x="4355939" y="653614"/>
                  <a:pt x="4432855" y="592203"/>
                  <a:pt x="4479004" y="515438"/>
                </a:cubicBezTo>
                <a:cubicBezTo>
                  <a:pt x="4678985" y="715026"/>
                  <a:pt x="5063563" y="653614"/>
                  <a:pt x="5078946" y="653614"/>
                </a:cubicBezTo>
                <a:cubicBezTo>
                  <a:pt x="5078946" y="653614"/>
                  <a:pt x="5078946" y="653614"/>
                  <a:pt x="5063563" y="530791"/>
                </a:cubicBezTo>
                <a:cubicBezTo>
                  <a:pt x="5063563" y="530791"/>
                  <a:pt x="4648219" y="592203"/>
                  <a:pt x="4525154" y="377262"/>
                </a:cubicBezTo>
                <a:cubicBezTo>
                  <a:pt x="4525154" y="377262"/>
                  <a:pt x="4525154" y="377262"/>
                  <a:pt x="4463621" y="269792"/>
                </a:cubicBezTo>
                <a:close/>
                <a:moveTo>
                  <a:pt x="4126403" y="371"/>
                </a:moveTo>
                <a:cubicBezTo>
                  <a:pt x="4720723" y="9823"/>
                  <a:pt x="5326648" y="200064"/>
                  <a:pt x="5795751" y="590303"/>
                </a:cubicBezTo>
                <a:cubicBezTo>
                  <a:pt x="5502320" y="682805"/>
                  <a:pt x="4961790" y="944891"/>
                  <a:pt x="4776464" y="1391980"/>
                </a:cubicBezTo>
                <a:cubicBezTo>
                  <a:pt x="4513921" y="1391980"/>
                  <a:pt x="4158716" y="1654067"/>
                  <a:pt x="4405815" y="2147406"/>
                </a:cubicBezTo>
                <a:cubicBezTo>
                  <a:pt x="4637471" y="2640746"/>
                  <a:pt x="4313152" y="3041584"/>
                  <a:pt x="3571854" y="3103252"/>
                </a:cubicBezTo>
                <a:cubicBezTo>
                  <a:pt x="2892330" y="3164919"/>
                  <a:pt x="2459905" y="3257420"/>
                  <a:pt x="2042924" y="3627425"/>
                </a:cubicBezTo>
                <a:cubicBezTo>
                  <a:pt x="1595056" y="4043680"/>
                  <a:pt x="1502394" y="4352017"/>
                  <a:pt x="1502394" y="4352017"/>
                </a:cubicBezTo>
                <a:cubicBezTo>
                  <a:pt x="1502394" y="4352017"/>
                  <a:pt x="328670" y="4506186"/>
                  <a:pt x="313226" y="3565758"/>
                </a:cubicBezTo>
                <a:cubicBezTo>
                  <a:pt x="-196417" y="3288254"/>
                  <a:pt x="19795" y="2609912"/>
                  <a:pt x="236008" y="2517411"/>
                </a:cubicBezTo>
                <a:cubicBezTo>
                  <a:pt x="50683" y="1916153"/>
                  <a:pt x="390445" y="1284062"/>
                  <a:pt x="822869" y="1222395"/>
                </a:cubicBezTo>
                <a:cubicBezTo>
                  <a:pt x="1162631" y="466969"/>
                  <a:pt x="2104699" y="127798"/>
                  <a:pt x="2830554" y="297383"/>
                </a:cubicBezTo>
                <a:cubicBezTo>
                  <a:pt x="3208926" y="95037"/>
                  <a:pt x="3664154" y="-6979"/>
                  <a:pt x="4126403" y="371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C61BD74-E575-4047-B24B-B707CDED4010}"/>
              </a:ext>
            </a:extLst>
          </p:cNvPr>
          <p:cNvSpPr>
            <a:spLocks/>
          </p:cNvSpPr>
          <p:nvPr/>
        </p:nvSpPr>
        <p:spPr bwMode="auto">
          <a:xfrm>
            <a:off x="4765848" y="3825664"/>
            <a:ext cx="3024273" cy="1357096"/>
          </a:xfrm>
          <a:custGeom>
            <a:avLst/>
            <a:gdLst>
              <a:gd name="T0" fmla="*/ 0 w 392"/>
              <a:gd name="T1" fmla="*/ 113 h 176"/>
              <a:gd name="T2" fmla="*/ 32 w 392"/>
              <a:gd name="T3" fmla="*/ 61 h 176"/>
              <a:gd name="T4" fmla="*/ 119 w 392"/>
              <a:gd name="T5" fmla="*/ 28 h 176"/>
              <a:gd name="T6" fmla="*/ 183 w 392"/>
              <a:gd name="T7" fmla="*/ 13 h 176"/>
              <a:gd name="T8" fmla="*/ 307 w 392"/>
              <a:gd name="T9" fmla="*/ 66 h 176"/>
              <a:gd name="T10" fmla="*/ 349 w 392"/>
              <a:gd name="T11" fmla="*/ 95 h 176"/>
              <a:gd name="T12" fmla="*/ 381 w 392"/>
              <a:gd name="T13" fmla="*/ 165 h 176"/>
              <a:gd name="T14" fmla="*/ 296 w 392"/>
              <a:gd name="T15" fmla="*/ 156 h 176"/>
              <a:gd name="T16" fmla="*/ 130 w 392"/>
              <a:gd name="T17" fmla="*/ 157 h 176"/>
              <a:gd name="T18" fmla="*/ 0 w 392"/>
              <a:gd name="T1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2" h="176">
                <a:moveTo>
                  <a:pt x="0" y="113"/>
                </a:moveTo>
                <a:cubicBezTo>
                  <a:pt x="0" y="113"/>
                  <a:pt x="6" y="81"/>
                  <a:pt x="32" y="61"/>
                </a:cubicBezTo>
                <a:cubicBezTo>
                  <a:pt x="58" y="40"/>
                  <a:pt x="88" y="30"/>
                  <a:pt x="119" y="28"/>
                </a:cubicBezTo>
                <a:cubicBezTo>
                  <a:pt x="150" y="27"/>
                  <a:pt x="168" y="18"/>
                  <a:pt x="183" y="13"/>
                </a:cubicBezTo>
                <a:cubicBezTo>
                  <a:pt x="198" y="7"/>
                  <a:pt x="259" y="0"/>
                  <a:pt x="307" y="66"/>
                </a:cubicBezTo>
                <a:cubicBezTo>
                  <a:pt x="319" y="59"/>
                  <a:pt x="347" y="66"/>
                  <a:pt x="349" y="95"/>
                </a:cubicBezTo>
                <a:cubicBezTo>
                  <a:pt x="367" y="119"/>
                  <a:pt x="392" y="140"/>
                  <a:pt x="381" y="165"/>
                </a:cubicBezTo>
                <a:cubicBezTo>
                  <a:pt x="377" y="173"/>
                  <a:pt x="324" y="166"/>
                  <a:pt x="296" y="156"/>
                </a:cubicBezTo>
                <a:cubicBezTo>
                  <a:pt x="263" y="144"/>
                  <a:pt x="192" y="136"/>
                  <a:pt x="130" y="157"/>
                </a:cubicBezTo>
                <a:cubicBezTo>
                  <a:pt x="71" y="176"/>
                  <a:pt x="4" y="149"/>
                  <a:pt x="0" y="113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F43C98E-21D6-2C4B-AAE3-771599C955E0}"/>
              </a:ext>
            </a:extLst>
          </p:cNvPr>
          <p:cNvSpPr>
            <a:spLocks/>
          </p:cNvSpPr>
          <p:nvPr/>
        </p:nvSpPr>
        <p:spPr bwMode="auto">
          <a:xfrm>
            <a:off x="4842361" y="4103525"/>
            <a:ext cx="2653790" cy="865803"/>
          </a:xfrm>
          <a:custGeom>
            <a:avLst/>
            <a:gdLst>
              <a:gd name="connsiteX0" fmla="*/ 4329161 w 5307579"/>
              <a:gd name="connsiteY0" fmla="*/ 1334053 h 1731606"/>
              <a:gd name="connsiteX1" fmla="*/ 4630682 w 5307579"/>
              <a:gd name="connsiteY1" fmla="*/ 1464930 h 1731606"/>
              <a:gd name="connsiteX2" fmla="*/ 4876826 w 5307579"/>
              <a:gd name="connsiteY2" fmla="*/ 1356350 h 1731606"/>
              <a:gd name="connsiteX3" fmla="*/ 5307579 w 5307579"/>
              <a:gd name="connsiteY3" fmla="*/ 1573509 h 1731606"/>
              <a:gd name="connsiteX4" fmla="*/ 5199891 w 5307579"/>
              <a:gd name="connsiteY4" fmla="*/ 1651066 h 1731606"/>
              <a:gd name="connsiteX5" fmla="*/ 4876826 w 5307579"/>
              <a:gd name="connsiteY5" fmla="*/ 1480441 h 1731606"/>
              <a:gd name="connsiteX6" fmla="*/ 4692218 w 5307579"/>
              <a:gd name="connsiteY6" fmla="*/ 1589021 h 1731606"/>
              <a:gd name="connsiteX7" fmla="*/ 4646066 w 5307579"/>
              <a:gd name="connsiteY7" fmla="*/ 1651066 h 1731606"/>
              <a:gd name="connsiteX8" fmla="*/ 4584530 w 5307579"/>
              <a:gd name="connsiteY8" fmla="*/ 1589021 h 1731606"/>
              <a:gd name="connsiteX9" fmla="*/ 4015321 w 5307579"/>
              <a:gd name="connsiteY9" fmla="*/ 1557998 h 1731606"/>
              <a:gd name="connsiteX10" fmla="*/ 3938401 w 5307579"/>
              <a:gd name="connsiteY10" fmla="*/ 1464930 h 1731606"/>
              <a:gd name="connsiteX11" fmla="*/ 4329161 w 5307579"/>
              <a:gd name="connsiteY11" fmla="*/ 1334053 h 1731606"/>
              <a:gd name="connsiteX12" fmla="*/ 1604800 w 5307579"/>
              <a:gd name="connsiteY12" fmla="*/ 507401 h 1731606"/>
              <a:gd name="connsiteX13" fmla="*/ 1651068 w 5307579"/>
              <a:gd name="connsiteY13" fmla="*/ 631211 h 1731606"/>
              <a:gd name="connsiteX14" fmla="*/ 1065494 w 5307579"/>
              <a:gd name="connsiteY14" fmla="*/ 1214473 h 1731606"/>
              <a:gd name="connsiteX15" fmla="*/ 1051557 w 5307579"/>
              <a:gd name="connsiteY15" fmla="*/ 1248278 h 1731606"/>
              <a:gd name="connsiteX16" fmla="*/ 1070810 w 5307579"/>
              <a:gd name="connsiteY16" fmla="*/ 1259240 h 1731606"/>
              <a:gd name="connsiteX17" fmla="*/ 1235922 w 5307579"/>
              <a:gd name="connsiteY17" fmla="*/ 1422333 h 1731606"/>
              <a:gd name="connsiteX18" fmla="*/ 1452208 w 5307579"/>
              <a:gd name="connsiteY18" fmla="*/ 1422333 h 1731606"/>
              <a:gd name="connsiteX19" fmla="*/ 1699392 w 5307579"/>
              <a:gd name="connsiteY19" fmla="*/ 1669751 h 1731606"/>
              <a:gd name="connsiteX20" fmla="*/ 1591249 w 5307579"/>
              <a:gd name="connsiteY20" fmla="*/ 1731606 h 1731606"/>
              <a:gd name="connsiteX21" fmla="*/ 1405861 w 5307579"/>
              <a:gd name="connsiteY21" fmla="*/ 1546042 h 1731606"/>
              <a:gd name="connsiteX22" fmla="*/ 1235922 w 5307579"/>
              <a:gd name="connsiteY22" fmla="*/ 1561506 h 1731606"/>
              <a:gd name="connsiteX23" fmla="*/ 1174125 w 5307579"/>
              <a:gd name="connsiteY23" fmla="*/ 1576970 h 1731606"/>
              <a:gd name="connsiteX24" fmla="*/ 1143227 w 5307579"/>
              <a:gd name="connsiteY24" fmla="*/ 1530579 h 1731606"/>
              <a:gd name="connsiteX25" fmla="*/ 957839 w 5307579"/>
              <a:gd name="connsiteY25" fmla="*/ 1345015 h 1731606"/>
              <a:gd name="connsiteX26" fmla="*/ 726104 w 5307579"/>
              <a:gd name="connsiteY26" fmla="*/ 1360479 h 1731606"/>
              <a:gd name="connsiteX27" fmla="*/ 679757 w 5307579"/>
              <a:gd name="connsiteY27" fmla="*/ 1391406 h 1731606"/>
              <a:gd name="connsiteX28" fmla="*/ 648859 w 5307579"/>
              <a:gd name="connsiteY28" fmla="*/ 1345015 h 1731606"/>
              <a:gd name="connsiteX29" fmla="*/ 355327 w 5307579"/>
              <a:gd name="connsiteY29" fmla="*/ 1113060 h 1731606"/>
              <a:gd name="connsiteX30" fmla="*/ 77245 w 5307579"/>
              <a:gd name="connsiteY30" fmla="*/ 1159451 h 1731606"/>
              <a:gd name="connsiteX31" fmla="*/ 0 w 5307579"/>
              <a:gd name="connsiteY31" fmla="*/ 1051206 h 1731606"/>
              <a:gd name="connsiteX32" fmla="*/ 386225 w 5307579"/>
              <a:gd name="connsiteY32" fmla="*/ 989351 h 1731606"/>
              <a:gd name="connsiteX33" fmla="*/ 726104 w 5307579"/>
              <a:gd name="connsiteY33" fmla="*/ 1236770 h 1731606"/>
              <a:gd name="connsiteX34" fmla="*/ 932493 w 5307579"/>
              <a:gd name="connsiteY34" fmla="*/ 1204151 h 1731606"/>
              <a:gd name="connsiteX35" fmla="*/ 944805 w 5307579"/>
              <a:gd name="connsiteY35" fmla="*/ 1207097 h 1731606"/>
              <a:gd name="connsiteX36" fmla="*/ 945220 w 5307579"/>
              <a:gd name="connsiteY36" fmla="*/ 1205922 h 1731606"/>
              <a:gd name="connsiteX37" fmla="*/ 1604800 w 5307579"/>
              <a:gd name="connsiteY37" fmla="*/ 507401 h 1731606"/>
              <a:gd name="connsiteX38" fmla="*/ 2484507 w 5307579"/>
              <a:gd name="connsiteY38" fmla="*/ 338267 h 1731606"/>
              <a:gd name="connsiteX39" fmla="*/ 2732689 w 5307579"/>
              <a:gd name="connsiteY39" fmla="*/ 523158 h 1731606"/>
              <a:gd name="connsiteX40" fmla="*/ 2949848 w 5307579"/>
              <a:gd name="connsiteY40" fmla="*/ 415305 h 1731606"/>
              <a:gd name="connsiteX41" fmla="*/ 2996382 w 5307579"/>
              <a:gd name="connsiteY41" fmla="*/ 353675 h 1731606"/>
              <a:gd name="connsiteX42" fmla="*/ 3042916 w 5307579"/>
              <a:gd name="connsiteY42" fmla="*/ 430713 h 1731606"/>
              <a:gd name="connsiteX43" fmla="*/ 3244564 w 5307579"/>
              <a:gd name="connsiteY43" fmla="*/ 569381 h 1731606"/>
              <a:gd name="connsiteX44" fmla="*/ 3570304 w 5307579"/>
              <a:gd name="connsiteY44" fmla="*/ 492343 h 1731606"/>
              <a:gd name="connsiteX45" fmla="*/ 3632349 w 5307579"/>
              <a:gd name="connsiteY45" fmla="*/ 584789 h 1731606"/>
              <a:gd name="connsiteX46" fmla="*/ 3306610 w 5307579"/>
              <a:gd name="connsiteY46" fmla="*/ 692642 h 1731606"/>
              <a:gd name="connsiteX47" fmla="*/ 3213542 w 5307579"/>
              <a:gd name="connsiteY47" fmla="*/ 692642 h 1731606"/>
              <a:gd name="connsiteX48" fmla="*/ 2996382 w 5307579"/>
              <a:gd name="connsiteY48" fmla="*/ 553974 h 1731606"/>
              <a:gd name="connsiteX49" fmla="*/ 2732689 w 5307579"/>
              <a:gd name="connsiteY49" fmla="*/ 646419 h 1731606"/>
              <a:gd name="connsiteX50" fmla="*/ 2375927 w 5307579"/>
              <a:gd name="connsiteY50" fmla="*/ 399897 h 1731606"/>
              <a:gd name="connsiteX51" fmla="*/ 2484507 w 5307579"/>
              <a:gd name="connsiteY51" fmla="*/ 338267 h 1731606"/>
              <a:gd name="connsiteX52" fmla="*/ 2210511 w 5307579"/>
              <a:gd name="connsiteY52" fmla="*/ 128864 h 1731606"/>
              <a:gd name="connsiteX53" fmla="*/ 2318930 w 5307579"/>
              <a:gd name="connsiteY53" fmla="*/ 190494 h 1731606"/>
              <a:gd name="connsiteX54" fmla="*/ 2283113 w 5307579"/>
              <a:gd name="connsiteY54" fmla="*/ 172679 h 1731606"/>
              <a:gd name="connsiteX55" fmla="*/ 2267110 w 5307579"/>
              <a:gd name="connsiteY55" fmla="*/ 164720 h 1731606"/>
              <a:gd name="connsiteX56" fmla="*/ 2256976 w 5307579"/>
              <a:gd name="connsiteY56" fmla="*/ 159679 h 1731606"/>
              <a:gd name="connsiteX57" fmla="*/ 2264720 w 5307579"/>
              <a:gd name="connsiteY57" fmla="*/ 163531 h 1731606"/>
              <a:gd name="connsiteX58" fmla="*/ 2267110 w 5307579"/>
              <a:gd name="connsiteY58" fmla="*/ 164720 h 1731606"/>
              <a:gd name="connsiteX59" fmla="*/ 2292793 w 5307579"/>
              <a:gd name="connsiteY59" fmla="*/ 177494 h 1731606"/>
              <a:gd name="connsiteX60" fmla="*/ 2318930 w 5307579"/>
              <a:gd name="connsiteY60" fmla="*/ 190494 h 1731606"/>
              <a:gd name="connsiteX61" fmla="*/ 2428513 w 5307579"/>
              <a:gd name="connsiteY61" fmla="*/ 1013330 h 1731606"/>
              <a:gd name="connsiteX62" fmla="*/ 2480760 w 5307579"/>
              <a:gd name="connsiteY62" fmla="*/ 1072382 h 1731606"/>
              <a:gd name="connsiteX63" fmla="*/ 2509739 w 5307579"/>
              <a:gd name="connsiteY63" fmla="*/ 1068965 h 1731606"/>
              <a:gd name="connsiteX64" fmla="*/ 2979977 w 5307579"/>
              <a:gd name="connsiteY64" fmla="*/ 1205796 h 1731606"/>
              <a:gd name="connsiteX65" fmla="*/ 2918306 w 5307579"/>
              <a:gd name="connsiteY65" fmla="*/ 1313720 h 1731606"/>
              <a:gd name="connsiteX66" fmla="*/ 2008666 w 5307579"/>
              <a:gd name="connsiteY66" fmla="*/ 1514149 h 1731606"/>
              <a:gd name="connsiteX67" fmla="*/ 1900742 w 5307579"/>
              <a:gd name="connsiteY67" fmla="*/ 1452479 h 1731606"/>
              <a:gd name="connsiteX68" fmla="*/ 2178260 w 5307579"/>
              <a:gd name="connsiteY68" fmla="*/ 1174961 h 1731606"/>
              <a:gd name="connsiteX69" fmla="*/ 2325209 w 5307579"/>
              <a:gd name="connsiteY69" fmla="*/ 1103896 h 1731606"/>
              <a:gd name="connsiteX70" fmla="*/ 2334102 w 5307579"/>
              <a:gd name="connsiteY70" fmla="*/ 1101512 h 1731606"/>
              <a:gd name="connsiteX71" fmla="*/ 2325369 w 5307579"/>
              <a:gd name="connsiteY71" fmla="*/ 1091351 h 1731606"/>
              <a:gd name="connsiteX72" fmla="*/ 2210511 w 5307579"/>
              <a:gd name="connsiteY72" fmla="*/ 128864 h 1731606"/>
              <a:gd name="connsiteX73" fmla="*/ 1556769 w 5307579"/>
              <a:gd name="connsiteY73" fmla="*/ 83561 h 1731606"/>
              <a:gd name="connsiteX74" fmla="*/ 1796040 w 5307579"/>
              <a:gd name="connsiteY74" fmla="*/ 156248 h 1731606"/>
              <a:gd name="connsiteX75" fmla="*/ 1749730 w 5307579"/>
              <a:gd name="connsiteY75" fmla="*/ 263365 h 1731606"/>
              <a:gd name="connsiteX76" fmla="*/ 1379246 w 5307579"/>
              <a:gd name="connsiteY76" fmla="*/ 232760 h 1731606"/>
              <a:gd name="connsiteX77" fmla="*/ 1240315 w 5307579"/>
              <a:gd name="connsiteY77" fmla="*/ 416391 h 1731606"/>
              <a:gd name="connsiteX78" fmla="*/ 1224878 w 5307579"/>
              <a:gd name="connsiteY78" fmla="*/ 492904 h 1731606"/>
              <a:gd name="connsiteX79" fmla="*/ 1163131 w 5307579"/>
              <a:gd name="connsiteY79" fmla="*/ 462299 h 1731606"/>
              <a:gd name="connsiteX80" fmla="*/ 622842 w 5307579"/>
              <a:gd name="connsiteY80" fmla="*/ 676535 h 1731606"/>
              <a:gd name="connsiteX81" fmla="*/ 499348 w 5307579"/>
              <a:gd name="connsiteY81" fmla="*/ 615325 h 1731606"/>
              <a:gd name="connsiteX82" fmla="*/ 1147694 w 5307579"/>
              <a:gd name="connsiteY82" fmla="*/ 324576 h 1731606"/>
              <a:gd name="connsiteX83" fmla="*/ 1317499 w 5307579"/>
              <a:gd name="connsiteY83" fmla="*/ 125643 h 1731606"/>
              <a:gd name="connsiteX84" fmla="*/ 1556769 w 5307579"/>
              <a:gd name="connsiteY84" fmla="*/ 83561 h 1731606"/>
              <a:gd name="connsiteX85" fmla="*/ 3521849 w 5307579"/>
              <a:gd name="connsiteY85" fmla="*/ 0 h 1731606"/>
              <a:gd name="connsiteX86" fmla="*/ 3660297 w 5307579"/>
              <a:gd name="connsiteY86" fmla="*/ 201224 h 1731606"/>
              <a:gd name="connsiteX87" fmla="*/ 3829511 w 5307579"/>
              <a:gd name="connsiteY87" fmla="*/ 232181 h 1731606"/>
              <a:gd name="connsiteX88" fmla="*/ 3891044 w 5307579"/>
              <a:gd name="connsiteY88" fmla="*/ 216703 h 1731606"/>
              <a:gd name="connsiteX89" fmla="*/ 3906427 w 5307579"/>
              <a:gd name="connsiteY89" fmla="*/ 278617 h 1731606"/>
              <a:gd name="connsiteX90" fmla="*/ 4060258 w 5307579"/>
              <a:gd name="connsiteY90" fmla="*/ 479841 h 1731606"/>
              <a:gd name="connsiteX91" fmla="*/ 4291005 w 5307579"/>
              <a:gd name="connsiteY91" fmla="*/ 510799 h 1731606"/>
              <a:gd name="connsiteX92" fmla="*/ 4352537 w 5307579"/>
              <a:gd name="connsiteY92" fmla="*/ 495320 h 1731606"/>
              <a:gd name="connsiteX93" fmla="*/ 4367921 w 5307579"/>
              <a:gd name="connsiteY93" fmla="*/ 541756 h 1731606"/>
              <a:gd name="connsiteX94" fmla="*/ 4614050 w 5307579"/>
              <a:gd name="connsiteY94" fmla="*/ 820374 h 1731606"/>
              <a:gd name="connsiteX95" fmla="*/ 4890947 w 5307579"/>
              <a:gd name="connsiteY95" fmla="*/ 835853 h 1731606"/>
              <a:gd name="connsiteX96" fmla="*/ 4937096 w 5307579"/>
              <a:gd name="connsiteY96" fmla="*/ 944204 h 1731606"/>
              <a:gd name="connsiteX97" fmla="*/ 4752498 w 5307579"/>
              <a:gd name="connsiteY97" fmla="*/ 990640 h 1731606"/>
              <a:gd name="connsiteX98" fmla="*/ 4552518 w 5307579"/>
              <a:gd name="connsiteY98" fmla="*/ 944204 h 1731606"/>
              <a:gd name="connsiteX99" fmla="*/ 4275622 w 5307579"/>
              <a:gd name="connsiteY99" fmla="*/ 634629 h 1731606"/>
              <a:gd name="connsiteX100" fmla="*/ 4061460 w 5307579"/>
              <a:gd name="connsiteY100" fmla="*/ 617215 h 1731606"/>
              <a:gd name="connsiteX101" fmla="*/ 4049879 w 5307579"/>
              <a:gd name="connsiteY101" fmla="*/ 611858 h 1731606"/>
              <a:gd name="connsiteX102" fmla="*/ 4047572 w 5307579"/>
              <a:gd name="connsiteY102" fmla="*/ 616310 h 1731606"/>
              <a:gd name="connsiteX103" fmla="*/ 3261120 w 5307579"/>
              <a:gd name="connsiteY103" fmla="*/ 1175881 h 1731606"/>
              <a:gd name="connsiteX104" fmla="*/ 3245758 w 5307579"/>
              <a:gd name="connsiteY104" fmla="*/ 1067059 h 1731606"/>
              <a:gd name="connsiteX105" fmla="*/ 3941960 w 5307579"/>
              <a:gd name="connsiteY105" fmla="*/ 552388 h 1731606"/>
              <a:gd name="connsiteX106" fmla="*/ 3942956 w 5307579"/>
              <a:gd name="connsiteY106" fmla="*/ 550711 h 1731606"/>
              <a:gd name="connsiteX107" fmla="*/ 3935030 w 5307579"/>
              <a:gd name="connsiteY107" fmla="*/ 545384 h 1731606"/>
              <a:gd name="connsiteX108" fmla="*/ 3798745 w 5307579"/>
              <a:gd name="connsiteY108" fmla="*/ 356011 h 1731606"/>
              <a:gd name="connsiteX109" fmla="*/ 3583381 w 5307579"/>
              <a:gd name="connsiteY109" fmla="*/ 309575 h 1731606"/>
              <a:gd name="connsiteX110" fmla="*/ 3398784 w 5307579"/>
              <a:gd name="connsiteY110" fmla="*/ 15479 h 1731606"/>
              <a:gd name="connsiteX111" fmla="*/ 3521849 w 5307579"/>
              <a:gd name="connsiteY111" fmla="*/ 0 h 173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307579" h="1731606">
                <a:moveTo>
                  <a:pt x="4329161" y="1334053"/>
                </a:moveTo>
                <a:cubicBezTo>
                  <a:pt x="4428046" y="1340596"/>
                  <a:pt x="4532609" y="1377678"/>
                  <a:pt x="4630682" y="1464930"/>
                </a:cubicBezTo>
                <a:cubicBezTo>
                  <a:pt x="4692218" y="1387373"/>
                  <a:pt x="4784522" y="1356350"/>
                  <a:pt x="4876826" y="1356350"/>
                </a:cubicBezTo>
                <a:cubicBezTo>
                  <a:pt x="5030667" y="1356350"/>
                  <a:pt x="5199891" y="1433907"/>
                  <a:pt x="5307579" y="1573509"/>
                </a:cubicBezTo>
                <a:cubicBezTo>
                  <a:pt x="5199891" y="1651066"/>
                  <a:pt x="5199891" y="1651066"/>
                  <a:pt x="5199891" y="1651066"/>
                </a:cubicBezTo>
                <a:cubicBezTo>
                  <a:pt x="5138355" y="1557998"/>
                  <a:pt x="5015283" y="1464930"/>
                  <a:pt x="4876826" y="1480441"/>
                </a:cubicBezTo>
                <a:cubicBezTo>
                  <a:pt x="4799906" y="1480441"/>
                  <a:pt x="4738370" y="1511464"/>
                  <a:pt x="4692218" y="1589021"/>
                </a:cubicBezTo>
                <a:lnTo>
                  <a:pt x="4646066" y="1651066"/>
                </a:lnTo>
                <a:cubicBezTo>
                  <a:pt x="4584530" y="1589021"/>
                  <a:pt x="4584530" y="1589021"/>
                  <a:pt x="4584530" y="1589021"/>
                </a:cubicBezTo>
                <a:cubicBezTo>
                  <a:pt x="4338386" y="1309816"/>
                  <a:pt x="4030705" y="1557998"/>
                  <a:pt x="4015321" y="1557998"/>
                </a:cubicBezTo>
                <a:cubicBezTo>
                  <a:pt x="3938401" y="1464930"/>
                  <a:pt x="3938401" y="1464930"/>
                  <a:pt x="3938401" y="1464930"/>
                </a:cubicBezTo>
                <a:cubicBezTo>
                  <a:pt x="4015321" y="1397068"/>
                  <a:pt x="4164354" y="1323146"/>
                  <a:pt x="4329161" y="1334053"/>
                </a:cubicBezTo>
                <a:close/>
                <a:moveTo>
                  <a:pt x="1604800" y="507401"/>
                </a:moveTo>
                <a:cubicBezTo>
                  <a:pt x="1651068" y="631211"/>
                  <a:pt x="1651068" y="631211"/>
                  <a:pt x="1651068" y="631211"/>
                </a:cubicBezTo>
                <a:cubicBezTo>
                  <a:pt x="1304061" y="747283"/>
                  <a:pt x="1130558" y="1063580"/>
                  <a:pt x="1065494" y="1214473"/>
                </a:cubicBezTo>
                <a:lnTo>
                  <a:pt x="1051557" y="1248278"/>
                </a:lnTo>
                <a:lnTo>
                  <a:pt x="1070810" y="1259240"/>
                </a:lnTo>
                <a:cubicBezTo>
                  <a:pt x="1134537" y="1300557"/>
                  <a:pt x="1189574" y="1352746"/>
                  <a:pt x="1235922" y="1422333"/>
                </a:cubicBezTo>
                <a:cubicBezTo>
                  <a:pt x="1313166" y="1406870"/>
                  <a:pt x="1390412" y="1406870"/>
                  <a:pt x="1452208" y="1422333"/>
                </a:cubicBezTo>
                <a:cubicBezTo>
                  <a:pt x="1622147" y="1499651"/>
                  <a:pt x="1699392" y="1669751"/>
                  <a:pt x="1699392" y="1669751"/>
                </a:cubicBezTo>
                <a:lnTo>
                  <a:pt x="1591249" y="1731606"/>
                </a:lnTo>
                <a:cubicBezTo>
                  <a:pt x="1591249" y="1731606"/>
                  <a:pt x="1529453" y="1592433"/>
                  <a:pt x="1405861" y="1546042"/>
                </a:cubicBezTo>
                <a:cubicBezTo>
                  <a:pt x="1359514" y="1530579"/>
                  <a:pt x="1297718" y="1530579"/>
                  <a:pt x="1235922" y="1561506"/>
                </a:cubicBezTo>
                <a:cubicBezTo>
                  <a:pt x="1174125" y="1576970"/>
                  <a:pt x="1174125" y="1576970"/>
                  <a:pt x="1174125" y="1576970"/>
                </a:cubicBezTo>
                <a:cubicBezTo>
                  <a:pt x="1143227" y="1530579"/>
                  <a:pt x="1143227" y="1530579"/>
                  <a:pt x="1143227" y="1530579"/>
                </a:cubicBezTo>
                <a:cubicBezTo>
                  <a:pt x="1112329" y="1437797"/>
                  <a:pt x="1035084" y="1375942"/>
                  <a:pt x="957839" y="1345015"/>
                </a:cubicBezTo>
                <a:cubicBezTo>
                  <a:pt x="880594" y="1314088"/>
                  <a:pt x="803349" y="1329551"/>
                  <a:pt x="726104" y="1360479"/>
                </a:cubicBezTo>
                <a:cubicBezTo>
                  <a:pt x="679757" y="1391406"/>
                  <a:pt x="679757" y="1391406"/>
                  <a:pt x="679757" y="1391406"/>
                </a:cubicBezTo>
                <a:cubicBezTo>
                  <a:pt x="648859" y="1345015"/>
                  <a:pt x="648859" y="1345015"/>
                  <a:pt x="648859" y="1345015"/>
                </a:cubicBezTo>
                <a:cubicBezTo>
                  <a:pt x="571614" y="1221306"/>
                  <a:pt x="478920" y="1143988"/>
                  <a:pt x="355327" y="1113060"/>
                </a:cubicBezTo>
                <a:cubicBezTo>
                  <a:pt x="247184" y="1082133"/>
                  <a:pt x="154490" y="1097597"/>
                  <a:pt x="77245" y="1159451"/>
                </a:cubicBezTo>
                <a:cubicBezTo>
                  <a:pt x="0" y="1051206"/>
                  <a:pt x="0" y="1051206"/>
                  <a:pt x="0" y="1051206"/>
                </a:cubicBezTo>
                <a:cubicBezTo>
                  <a:pt x="123592" y="973888"/>
                  <a:pt x="247184" y="958424"/>
                  <a:pt x="386225" y="989351"/>
                </a:cubicBezTo>
                <a:cubicBezTo>
                  <a:pt x="509818" y="1020279"/>
                  <a:pt x="633410" y="1113060"/>
                  <a:pt x="726104" y="1236770"/>
                </a:cubicBezTo>
                <a:cubicBezTo>
                  <a:pt x="784038" y="1201977"/>
                  <a:pt x="859352" y="1193278"/>
                  <a:pt x="932493" y="1204151"/>
                </a:cubicBezTo>
                <a:lnTo>
                  <a:pt x="944805" y="1207097"/>
                </a:lnTo>
                <a:lnTo>
                  <a:pt x="945220" y="1205922"/>
                </a:lnTo>
                <a:cubicBezTo>
                  <a:pt x="1001755" y="1054390"/>
                  <a:pt x="1191284" y="658294"/>
                  <a:pt x="1604800" y="507401"/>
                </a:cubicBezTo>
                <a:close/>
                <a:moveTo>
                  <a:pt x="2484507" y="338267"/>
                </a:moveTo>
                <a:cubicBezTo>
                  <a:pt x="2531041" y="430713"/>
                  <a:pt x="2639620" y="507751"/>
                  <a:pt x="2732689" y="523158"/>
                </a:cubicBezTo>
                <a:cubicBezTo>
                  <a:pt x="2825757" y="523158"/>
                  <a:pt x="2887803" y="492343"/>
                  <a:pt x="2949848" y="415305"/>
                </a:cubicBezTo>
                <a:cubicBezTo>
                  <a:pt x="2996382" y="353675"/>
                  <a:pt x="2996382" y="353675"/>
                  <a:pt x="2996382" y="353675"/>
                </a:cubicBezTo>
                <a:cubicBezTo>
                  <a:pt x="3042916" y="430713"/>
                  <a:pt x="3042916" y="430713"/>
                  <a:pt x="3042916" y="430713"/>
                </a:cubicBezTo>
                <a:cubicBezTo>
                  <a:pt x="3104962" y="507751"/>
                  <a:pt x="3167008" y="553974"/>
                  <a:pt x="3244564" y="569381"/>
                </a:cubicBezTo>
                <a:cubicBezTo>
                  <a:pt x="3399678" y="600196"/>
                  <a:pt x="3570304" y="492343"/>
                  <a:pt x="3570304" y="492343"/>
                </a:cubicBezTo>
                <a:cubicBezTo>
                  <a:pt x="3632349" y="584789"/>
                  <a:pt x="3632349" y="584789"/>
                  <a:pt x="3632349" y="584789"/>
                </a:cubicBezTo>
                <a:cubicBezTo>
                  <a:pt x="3632349" y="584789"/>
                  <a:pt x="3477235" y="692642"/>
                  <a:pt x="3306610" y="692642"/>
                </a:cubicBezTo>
                <a:cubicBezTo>
                  <a:pt x="3275587" y="692642"/>
                  <a:pt x="3244564" y="692642"/>
                  <a:pt x="3213542" y="692642"/>
                </a:cubicBezTo>
                <a:cubicBezTo>
                  <a:pt x="3135985" y="677234"/>
                  <a:pt x="3058428" y="631012"/>
                  <a:pt x="2996382" y="553974"/>
                </a:cubicBezTo>
                <a:cubicBezTo>
                  <a:pt x="2918825" y="615604"/>
                  <a:pt x="2825757" y="646419"/>
                  <a:pt x="2732689" y="646419"/>
                </a:cubicBezTo>
                <a:cubicBezTo>
                  <a:pt x="2593086" y="631012"/>
                  <a:pt x="2453484" y="523158"/>
                  <a:pt x="2375927" y="399897"/>
                </a:cubicBezTo>
                <a:cubicBezTo>
                  <a:pt x="2484507" y="338267"/>
                  <a:pt x="2484507" y="338267"/>
                  <a:pt x="2484507" y="338267"/>
                </a:cubicBezTo>
                <a:close/>
                <a:moveTo>
                  <a:pt x="2210511" y="128864"/>
                </a:moveTo>
                <a:cubicBezTo>
                  <a:pt x="2318930" y="190494"/>
                  <a:pt x="2318930" y="190494"/>
                  <a:pt x="2318930" y="190494"/>
                </a:cubicBezTo>
                <a:cubicBezTo>
                  <a:pt x="2303441" y="182790"/>
                  <a:pt x="2291825" y="177013"/>
                  <a:pt x="2283113" y="172679"/>
                </a:cubicBezTo>
                <a:lnTo>
                  <a:pt x="2267110" y="164720"/>
                </a:lnTo>
                <a:lnTo>
                  <a:pt x="2256976" y="159679"/>
                </a:lnTo>
                <a:cubicBezTo>
                  <a:pt x="2256976" y="159679"/>
                  <a:pt x="2256976" y="159679"/>
                  <a:pt x="2264720" y="163531"/>
                </a:cubicBezTo>
                <a:lnTo>
                  <a:pt x="2267110" y="164720"/>
                </a:lnTo>
                <a:lnTo>
                  <a:pt x="2292793" y="177494"/>
                </a:lnTo>
                <a:cubicBezTo>
                  <a:pt x="2318930" y="190494"/>
                  <a:pt x="2318930" y="190494"/>
                  <a:pt x="2318930" y="190494"/>
                </a:cubicBezTo>
                <a:cubicBezTo>
                  <a:pt x="2304409" y="204939"/>
                  <a:pt x="2085695" y="585013"/>
                  <a:pt x="2428513" y="1013330"/>
                </a:cubicBezTo>
                <a:lnTo>
                  <a:pt x="2480760" y="1072382"/>
                </a:lnTo>
                <a:lnTo>
                  <a:pt x="2509739" y="1068965"/>
                </a:lnTo>
                <a:cubicBezTo>
                  <a:pt x="2644643" y="1063183"/>
                  <a:pt x="2802674" y="1097873"/>
                  <a:pt x="2979977" y="1205796"/>
                </a:cubicBezTo>
                <a:cubicBezTo>
                  <a:pt x="2918306" y="1313720"/>
                  <a:pt x="2918306" y="1313720"/>
                  <a:pt x="2918306" y="1313720"/>
                </a:cubicBezTo>
                <a:cubicBezTo>
                  <a:pt x="2332436" y="974532"/>
                  <a:pt x="2024083" y="1483314"/>
                  <a:pt x="2008666" y="1514149"/>
                </a:cubicBezTo>
                <a:cubicBezTo>
                  <a:pt x="1900742" y="1452479"/>
                  <a:pt x="1900742" y="1452479"/>
                  <a:pt x="1900742" y="1452479"/>
                </a:cubicBezTo>
                <a:cubicBezTo>
                  <a:pt x="1900742" y="1437061"/>
                  <a:pt x="2008666" y="1282885"/>
                  <a:pt x="2178260" y="1174961"/>
                </a:cubicBezTo>
                <a:cubicBezTo>
                  <a:pt x="2220659" y="1147980"/>
                  <a:pt x="2269802" y="1122927"/>
                  <a:pt x="2325209" y="1103896"/>
                </a:cubicBezTo>
                <a:lnTo>
                  <a:pt x="2334102" y="1101512"/>
                </a:lnTo>
                <a:lnTo>
                  <a:pt x="2325369" y="1091351"/>
                </a:lnTo>
                <a:cubicBezTo>
                  <a:pt x="1938253" y="591093"/>
                  <a:pt x="2210511" y="143309"/>
                  <a:pt x="2210511" y="128864"/>
                </a:cubicBezTo>
                <a:close/>
                <a:moveTo>
                  <a:pt x="1556769" y="83561"/>
                </a:moveTo>
                <a:cubicBezTo>
                  <a:pt x="1641672" y="87386"/>
                  <a:pt x="1726575" y="110340"/>
                  <a:pt x="1796040" y="156248"/>
                </a:cubicBezTo>
                <a:cubicBezTo>
                  <a:pt x="1749730" y="263365"/>
                  <a:pt x="1749730" y="263365"/>
                  <a:pt x="1749730" y="263365"/>
                </a:cubicBezTo>
                <a:cubicBezTo>
                  <a:pt x="1641672" y="202155"/>
                  <a:pt x="1487304" y="186853"/>
                  <a:pt x="1379246" y="232760"/>
                </a:cubicBezTo>
                <a:cubicBezTo>
                  <a:pt x="1302062" y="278668"/>
                  <a:pt x="1255752" y="339878"/>
                  <a:pt x="1240315" y="416391"/>
                </a:cubicBezTo>
                <a:cubicBezTo>
                  <a:pt x="1224878" y="492904"/>
                  <a:pt x="1224878" y="492904"/>
                  <a:pt x="1224878" y="492904"/>
                </a:cubicBezTo>
                <a:cubicBezTo>
                  <a:pt x="1163131" y="462299"/>
                  <a:pt x="1163131" y="462299"/>
                  <a:pt x="1163131" y="462299"/>
                </a:cubicBezTo>
                <a:cubicBezTo>
                  <a:pt x="808084" y="309273"/>
                  <a:pt x="622842" y="661232"/>
                  <a:pt x="622842" y="676535"/>
                </a:cubicBezTo>
                <a:cubicBezTo>
                  <a:pt x="499348" y="615325"/>
                  <a:pt x="499348" y="615325"/>
                  <a:pt x="499348" y="615325"/>
                </a:cubicBezTo>
                <a:cubicBezTo>
                  <a:pt x="576532" y="462299"/>
                  <a:pt x="808084" y="217458"/>
                  <a:pt x="1147694" y="324576"/>
                </a:cubicBezTo>
                <a:cubicBezTo>
                  <a:pt x="1178568" y="232760"/>
                  <a:pt x="1224878" y="171550"/>
                  <a:pt x="1317499" y="125643"/>
                </a:cubicBezTo>
                <a:cubicBezTo>
                  <a:pt x="1386964" y="95038"/>
                  <a:pt x="1471867" y="79735"/>
                  <a:pt x="1556769" y="83561"/>
                </a:cubicBezTo>
                <a:close/>
                <a:moveTo>
                  <a:pt x="3521849" y="0"/>
                </a:moveTo>
                <a:cubicBezTo>
                  <a:pt x="3521849" y="0"/>
                  <a:pt x="3552615" y="139309"/>
                  <a:pt x="3660297" y="201224"/>
                </a:cubicBezTo>
                <a:cubicBezTo>
                  <a:pt x="3706446" y="232181"/>
                  <a:pt x="3767979" y="247660"/>
                  <a:pt x="3829511" y="232181"/>
                </a:cubicBezTo>
                <a:cubicBezTo>
                  <a:pt x="3891044" y="216703"/>
                  <a:pt x="3891044" y="216703"/>
                  <a:pt x="3891044" y="216703"/>
                </a:cubicBezTo>
                <a:cubicBezTo>
                  <a:pt x="3906427" y="278617"/>
                  <a:pt x="3906427" y="278617"/>
                  <a:pt x="3906427" y="278617"/>
                </a:cubicBezTo>
                <a:cubicBezTo>
                  <a:pt x="3921810" y="356011"/>
                  <a:pt x="3983343" y="433405"/>
                  <a:pt x="4060258" y="479841"/>
                </a:cubicBezTo>
                <a:cubicBezTo>
                  <a:pt x="4137174" y="526277"/>
                  <a:pt x="4214089" y="541756"/>
                  <a:pt x="4291005" y="510799"/>
                </a:cubicBezTo>
                <a:cubicBezTo>
                  <a:pt x="4352537" y="495320"/>
                  <a:pt x="4352537" y="495320"/>
                  <a:pt x="4352537" y="495320"/>
                </a:cubicBezTo>
                <a:cubicBezTo>
                  <a:pt x="4367921" y="541756"/>
                  <a:pt x="4367921" y="541756"/>
                  <a:pt x="4367921" y="541756"/>
                </a:cubicBezTo>
                <a:cubicBezTo>
                  <a:pt x="4414070" y="681065"/>
                  <a:pt x="4490986" y="773937"/>
                  <a:pt x="4614050" y="820374"/>
                </a:cubicBezTo>
                <a:cubicBezTo>
                  <a:pt x="4706349" y="866810"/>
                  <a:pt x="4798648" y="866810"/>
                  <a:pt x="4890947" y="835853"/>
                </a:cubicBezTo>
                <a:cubicBezTo>
                  <a:pt x="4937096" y="944204"/>
                  <a:pt x="4937096" y="944204"/>
                  <a:pt x="4937096" y="944204"/>
                </a:cubicBezTo>
                <a:cubicBezTo>
                  <a:pt x="4875564" y="975161"/>
                  <a:pt x="4814031" y="990640"/>
                  <a:pt x="4752498" y="990640"/>
                </a:cubicBezTo>
                <a:cubicBezTo>
                  <a:pt x="4690966" y="990640"/>
                  <a:pt x="4629434" y="975161"/>
                  <a:pt x="4552518" y="944204"/>
                </a:cubicBezTo>
                <a:cubicBezTo>
                  <a:pt x="4429453" y="882289"/>
                  <a:pt x="4321771" y="773937"/>
                  <a:pt x="4275622" y="634629"/>
                </a:cubicBezTo>
                <a:cubicBezTo>
                  <a:pt x="4206398" y="646238"/>
                  <a:pt x="4128521" y="640433"/>
                  <a:pt x="4061460" y="617215"/>
                </a:cubicBezTo>
                <a:lnTo>
                  <a:pt x="4049879" y="611858"/>
                </a:lnTo>
                <a:lnTo>
                  <a:pt x="4047572" y="616310"/>
                </a:lnTo>
                <a:cubicBezTo>
                  <a:pt x="3967123" y="762210"/>
                  <a:pt x="3710466" y="1112725"/>
                  <a:pt x="3261120" y="1175881"/>
                </a:cubicBezTo>
                <a:cubicBezTo>
                  <a:pt x="3245758" y="1067059"/>
                  <a:pt x="3245758" y="1067059"/>
                  <a:pt x="3245758" y="1067059"/>
                </a:cubicBezTo>
                <a:cubicBezTo>
                  <a:pt x="3632694" y="1003903"/>
                  <a:pt x="3867508" y="673914"/>
                  <a:pt x="3941960" y="552388"/>
                </a:cubicBezTo>
                <a:lnTo>
                  <a:pt x="3942956" y="550711"/>
                </a:lnTo>
                <a:lnTo>
                  <a:pt x="3935030" y="545384"/>
                </a:lnTo>
                <a:cubicBezTo>
                  <a:pt x="3876622" y="495320"/>
                  <a:pt x="3833357" y="425666"/>
                  <a:pt x="3798745" y="356011"/>
                </a:cubicBezTo>
                <a:cubicBezTo>
                  <a:pt x="3721830" y="371490"/>
                  <a:pt x="3644914" y="340533"/>
                  <a:pt x="3583381" y="309575"/>
                </a:cubicBezTo>
                <a:cubicBezTo>
                  <a:pt x="3444933" y="216703"/>
                  <a:pt x="3398784" y="30957"/>
                  <a:pt x="3398784" y="15479"/>
                </a:cubicBezTo>
                <a:cubicBezTo>
                  <a:pt x="3521849" y="0"/>
                  <a:pt x="3521849" y="0"/>
                  <a:pt x="3521849" y="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90FAB92-A634-EF44-BC32-4209C05252C0}"/>
              </a:ext>
            </a:extLst>
          </p:cNvPr>
          <p:cNvSpPr>
            <a:spLocks/>
          </p:cNvSpPr>
          <p:nvPr/>
        </p:nvSpPr>
        <p:spPr bwMode="auto">
          <a:xfrm>
            <a:off x="6147107" y="2738376"/>
            <a:ext cx="1735635" cy="1489987"/>
          </a:xfrm>
          <a:custGeom>
            <a:avLst/>
            <a:gdLst>
              <a:gd name="T0" fmla="*/ 6 w 225"/>
              <a:gd name="T1" fmla="*/ 143 h 193"/>
              <a:gd name="T2" fmla="*/ 131 w 225"/>
              <a:gd name="T3" fmla="*/ 193 h 193"/>
              <a:gd name="T4" fmla="*/ 172 w 225"/>
              <a:gd name="T5" fmla="*/ 137 h 193"/>
              <a:gd name="T6" fmla="*/ 220 w 225"/>
              <a:gd name="T7" fmla="*/ 125 h 193"/>
              <a:gd name="T8" fmla="*/ 166 w 225"/>
              <a:gd name="T9" fmla="*/ 60 h 193"/>
              <a:gd name="T10" fmla="*/ 102 w 225"/>
              <a:gd name="T11" fmla="*/ 0 h 193"/>
              <a:gd name="T12" fmla="*/ 34 w 225"/>
              <a:gd name="T13" fmla="*/ 55 h 193"/>
              <a:gd name="T14" fmla="*/ 13 w 225"/>
              <a:gd name="T15" fmla="*/ 94 h 193"/>
              <a:gd name="T16" fmla="*/ 6 w 225"/>
              <a:gd name="T17" fmla="*/ 14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193">
                <a:moveTo>
                  <a:pt x="6" y="143"/>
                </a:moveTo>
                <a:cubicBezTo>
                  <a:pt x="6" y="143"/>
                  <a:pt x="73" y="119"/>
                  <a:pt x="131" y="193"/>
                </a:cubicBezTo>
                <a:cubicBezTo>
                  <a:pt x="174" y="183"/>
                  <a:pt x="172" y="137"/>
                  <a:pt x="172" y="137"/>
                </a:cubicBezTo>
                <a:cubicBezTo>
                  <a:pt x="172" y="137"/>
                  <a:pt x="214" y="149"/>
                  <a:pt x="220" y="125"/>
                </a:cubicBezTo>
                <a:cubicBezTo>
                  <a:pt x="225" y="104"/>
                  <a:pt x="205" y="58"/>
                  <a:pt x="166" y="60"/>
                </a:cubicBezTo>
                <a:cubicBezTo>
                  <a:pt x="161" y="32"/>
                  <a:pt x="131" y="4"/>
                  <a:pt x="102" y="0"/>
                </a:cubicBezTo>
                <a:cubicBezTo>
                  <a:pt x="72" y="13"/>
                  <a:pt x="40" y="24"/>
                  <a:pt x="34" y="55"/>
                </a:cubicBezTo>
                <a:cubicBezTo>
                  <a:pt x="14" y="54"/>
                  <a:pt x="0" y="63"/>
                  <a:pt x="13" y="94"/>
                </a:cubicBezTo>
                <a:cubicBezTo>
                  <a:pt x="23" y="119"/>
                  <a:pt x="15" y="133"/>
                  <a:pt x="6" y="143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950612B-A7AD-5C48-AFD3-2FDE31F0E156}"/>
              </a:ext>
            </a:extLst>
          </p:cNvPr>
          <p:cNvSpPr>
            <a:spLocks/>
          </p:cNvSpPr>
          <p:nvPr/>
        </p:nvSpPr>
        <p:spPr bwMode="auto">
          <a:xfrm>
            <a:off x="6381088" y="2946030"/>
            <a:ext cx="1322014" cy="980308"/>
          </a:xfrm>
          <a:custGeom>
            <a:avLst/>
            <a:gdLst>
              <a:gd name="connsiteX0" fmla="*/ 28655 w 2644028"/>
              <a:gd name="connsiteY0" fmla="*/ 833059 h 1960616"/>
              <a:gd name="connsiteX1" fmla="*/ 152058 w 2644028"/>
              <a:gd name="connsiteY1" fmla="*/ 879397 h 1960616"/>
              <a:gd name="connsiteX2" fmla="*/ 146964 w 2644028"/>
              <a:gd name="connsiteY2" fmla="*/ 878122 h 1960616"/>
              <a:gd name="connsiteX3" fmla="*/ 137640 w 2644028"/>
              <a:gd name="connsiteY3" fmla="*/ 875788 h 1960616"/>
              <a:gd name="connsiteX4" fmla="*/ 126028 w 2644028"/>
              <a:gd name="connsiteY4" fmla="*/ 872881 h 1960616"/>
              <a:gd name="connsiteX5" fmla="*/ 104775 w 2644028"/>
              <a:gd name="connsiteY5" fmla="*/ 867561 h 1960616"/>
              <a:gd name="connsiteX6" fmla="*/ 98070 w 2644028"/>
              <a:gd name="connsiteY6" fmla="*/ 865882 h 1960616"/>
              <a:gd name="connsiteX7" fmla="*/ 95451 w 2644028"/>
              <a:gd name="connsiteY7" fmla="*/ 865227 h 1960616"/>
              <a:gd name="connsiteX8" fmla="*/ 90357 w 2644028"/>
              <a:gd name="connsiteY8" fmla="*/ 863951 h 1960616"/>
              <a:gd name="connsiteX9" fmla="*/ 91321 w 2644028"/>
              <a:gd name="connsiteY9" fmla="*/ 864193 h 1960616"/>
              <a:gd name="connsiteX10" fmla="*/ 95451 w 2644028"/>
              <a:gd name="connsiteY10" fmla="*/ 865227 h 1960616"/>
              <a:gd name="connsiteX11" fmla="*/ 104775 w 2644028"/>
              <a:gd name="connsiteY11" fmla="*/ 867561 h 1960616"/>
              <a:gd name="connsiteX12" fmla="*/ 116387 w 2644028"/>
              <a:gd name="connsiteY12" fmla="*/ 870468 h 1960616"/>
              <a:gd name="connsiteX13" fmla="*/ 137640 w 2644028"/>
              <a:gd name="connsiteY13" fmla="*/ 875788 h 1960616"/>
              <a:gd name="connsiteX14" fmla="*/ 144345 w 2644028"/>
              <a:gd name="connsiteY14" fmla="*/ 877467 h 1960616"/>
              <a:gd name="connsiteX15" fmla="*/ 146964 w 2644028"/>
              <a:gd name="connsiteY15" fmla="*/ 878122 h 1960616"/>
              <a:gd name="connsiteX16" fmla="*/ 151094 w 2644028"/>
              <a:gd name="connsiteY16" fmla="*/ 879156 h 1960616"/>
              <a:gd name="connsiteX17" fmla="*/ 152058 w 2644028"/>
              <a:gd name="connsiteY17" fmla="*/ 879397 h 1960616"/>
              <a:gd name="connsiteX18" fmla="*/ 260036 w 2644028"/>
              <a:gd name="connsiteY18" fmla="*/ 1311885 h 1960616"/>
              <a:gd name="connsiteX19" fmla="*/ 799927 w 2644028"/>
              <a:gd name="connsiteY19" fmla="*/ 1311885 h 1960616"/>
              <a:gd name="connsiteX20" fmla="*/ 907905 w 2644028"/>
              <a:gd name="connsiteY20" fmla="*/ 1250101 h 1960616"/>
              <a:gd name="connsiteX21" fmla="*/ 892479 w 2644028"/>
              <a:gd name="connsiteY21" fmla="*/ 1373669 h 1960616"/>
              <a:gd name="connsiteX22" fmla="*/ 1154712 w 2644028"/>
              <a:gd name="connsiteY22" fmla="*/ 1759818 h 1960616"/>
              <a:gd name="connsiteX23" fmla="*/ 1710028 w 2644028"/>
              <a:gd name="connsiteY23" fmla="*/ 1698034 h 1960616"/>
              <a:gd name="connsiteX24" fmla="*/ 1787155 w 2644028"/>
              <a:gd name="connsiteY24" fmla="*/ 1790710 h 1960616"/>
              <a:gd name="connsiteX25" fmla="*/ 1401519 w 2644028"/>
              <a:gd name="connsiteY25" fmla="*/ 1960616 h 1960616"/>
              <a:gd name="connsiteX26" fmla="*/ 1093010 w 2644028"/>
              <a:gd name="connsiteY26" fmla="*/ 1883386 h 1960616"/>
              <a:gd name="connsiteX27" fmla="*/ 769076 w 2644028"/>
              <a:gd name="connsiteY27" fmla="*/ 1466345 h 1960616"/>
              <a:gd name="connsiteX28" fmla="*/ 182909 w 2644028"/>
              <a:gd name="connsiteY28" fmla="*/ 1404561 h 1960616"/>
              <a:gd name="connsiteX29" fmla="*/ 28655 w 2644028"/>
              <a:gd name="connsiteY29" fmla="*/ 833059 h 1960616"/>
              <a:gd name="connsiteX30" fmla="*/ 2188390 w 2644028"/>
              <a:gd name="connsiteY30" fmla="*/ 743705 h 1960616"/>
              <a:gd name="connsiteX31" fmla="*/ 2572784 w 2644028"/>
              <a:gd name="connsiteY31" fmla="*/ 927883 h 1960616"/>
              <a:gd name="connsiteX32" fmla="*/ 2588160 w 2644028"/>
              <a:gd name="connsiteY32" fmla="*/ 1342283 h 1960616"/>
              <a:gd name="connsiteX33" fmla="*/ 2173014 w 2644028"/>
              <a:gd name="connsiteY33" fmla="*/ 1541809 h 1960616"/>
              <a:gd name="connsiteX34" fmla="*/ 2157638 w 2644028"/>
              <a:gd name="connsiteY34" fmla="*/ 1541809 h 1960616"/>
              <a:gd name="connsiteX35" fmla="*/ 2173014 w 2644028"/>
              <a:gd name="connsiteY35" fmla="*/ 1419024 h 1960616"/>
              <a:gd name="connsiteX36" fmla="*/ 2480530 w 2644028"/>
              <a:gd name="connsiteY36" fmla="*/ 1280891 h 1960616"/>
              <a:gd name="connsiteX37" fmla="*/ 2465154 w 2644028"/>
              <a:gd name="connsiteY37" fmla="*/ 989276 h 1960616"/>
              <a:gd name="connsiteX38" fmla="*/ 2203765 w 2644028"/>
              <a:gd name="connsiteY38" fmla="*/ 866491 h 1960616"/>
              <a:gd name="connsiteX39" fmla="*/ 2188390 w 2644028"/>
              <a:gd name="connsiteY39" fmla="*/ 743705 h 1960616"/>
              <a:gd name="connsiteX40" fmla="*/ 1367076 w 2644028"/>
              <a:gd name="connsiteY40" fmla="*/ 647817 h 1960616"/>
              <a:gd name="connsiteX41" fmla="*/ 1492549 w 2644028"/>
              <a:gd name="connsiteY41" fmla="*/ 663336 h 1960616"/>
              <a:gd name="connsiteX42" fmla="*/ 1575963 w 2644028"/>
              <a:gd name="connsiteY42" fmla="*/ 1141564 h 1960616"/>
              <a:gd name="connsiteX43" fmla="*/ 1601637 w 2644028"/>
              <a:gd name="connsiteY43" fmla="*/ 1171723 h 1960616"/>
              <a:gd name="connsiteX44" fmla="*/ 1648471 w 2644028"/>
              <a:gd name="connsiteY44" fmla="*/ 1144185 h 1960616"/>
              <a:gd name="connsiteX45" fmla="*/ 1895372 w 2644028"/>
              <a:gd name="connsiteY45" fmla="*/ 897491 h 1960616"/>
              <a:gd name="connsiteX46" fmla="*/ 1988505 w 2644028"/>
              <a:gd name="connsiteY46" fmla="*/ 958805 h 1960616"/>
              <a:gd name="connsiteX47" fmla="*/ 1321049 w 2644028"/>
              <a:gd name="connsiteY47" fmla="*/ 1372676 h 1960616"/>
              <a:gd name="connsiteX48" fmla="*/ 1134782 w 2644028"/>
              <a:gd name="connsiteY48" fmla="*/ 1342019 h 1960616"/>
              <a:gd name="connsiteX49" fmla="*/ 1181349 w 2644028"/>
              <a:gd name="connsiteY49" fmla="*/ 1234719 h 1960616"/>
              <a:gd name="connsiteX50" fmla="*/ 1421944 w 2644028"/>
              <a:gd name="connsiteY50" fmla="*/ 1238551 h 1960616"/>
              <a:gd name="connsiteX51" fmla="*/ 1480505 w 2644028"/>
              <a:gd name="connsiteY51" fmla="*/ 1221108 h 1960616"/>
              <a:gd name="connsiteX52" fmla="*/ 1469145 w 2644028"/>
              <a:gd name="connsiteY52" fmla="*/ 1209004 h 1960616"/>
              <a:gd name="connsiteX53" fmla="*/ 1367076 w 2644028"/>
              <a:gd name="connsiteY53" fmla="*/ 647817 h 1960616"/>
              <a:gd name="connsiteX54" fmla="*/ 950523 w 2644028"/>
              <a:gd name="connsiteY54" fmla="*/ 2909 h 1960616"/>
              <a:gd name="connsiteX55" fmla="*/ 1305193 w 2644028"/>
              <a:gd name="connsiteY55" fmla="*/ 142577 h 1960616"/>
              <a:gd name="connsiteX56" fmla="*/ 1752385 w 2644028"/>
              <a:gd name="connsiteY56" fmla="*/ 266726 h 1960616"/>
              <a:gd name="connsiteX57" fmla="*/ 1875749 w 2644028"/>
              <a:gd name="connsiteY57" fmla="*/ 623655 h 1960616"/>
              <a:gd name="connsiteX58" fmla="*/ 1752385 w 2644028"/>
              <a:gd name="connsiteY58" fmla="*/ 623655 h 1960616"/>
              <a:gd name="connsiteX59" fmla="*/ 1675283 w 2644028"/>
              <a:gd name="connsiteY59" fmla="*/ 359838 h 1960616"/>
              <a:gd name="connsiteX60" fmla="*/ 1410727 w 2644028"/>
              <a:gd name="connsiteY60" fmla="*/ 272546 h 1960616"/>
              <a:gd name="connsiteX61" fmla="*/ 1296758 w 2644028"/>
              <a:gd name="connsiteY61" fmla="*/ 267682 h 1960616"/>
              <a:gd name="connsiteX62" fmla="*/ 1274013 w 2644028"/>
              <a:gd name="connsiteY62" fmla="*/ 290860 h 1960616"/>
              <a:gd name="connsiteX63" fmla="*/ 1107522 w 2644028"/>
              <a:gd name="connsiteY63" fmla="*/ 849868 h 1960616"/>
              <a:gd name="connsiteX64" fmla="*/ 986093 w 2644028"/>
              <a:gd name="connsiteY64" fmla="*/ 865275 h 1960616"/>
              <a:gd name="connsiteX65" fmla="*/ 1188870 w 2644028"/>
              <a:gd name="connsiteY65" fmla="*/ 213100 h 1960616"/>
              <a:gd name="connsiteX66" fmla="*/ 1189531 w 2644028"/>
              <a:gd name="connsiteY66" fmla="*/ 212402 h 1960616"/>
              <a:gd name="connsiteX67" fmla="*/ 1167614 w 2644028"/>
              <a:gd name="connsiteY67" fmla="*/ 190346 h 1960616"/>
              <a:gd name="connsiteX68" fmla="*/ 965943 w 2644028"/>
              <a:gd name="connsiteY68" fmla="*/ 127058 h 1960616"/>
              <a:gd name="connsiteX69" fmla="*/ 703796 w 2644028"/>
              <a:gd name="connsiteY69" fmla="*/ 235689 h 1960616"/>
              <a:gd name="connsiteX70" fmla="*/ 611273 w 2644028"/>
              <a:gd name="connsiteY70" fmla="*/ 158096 h 1960616"/>
              <a:gd name="connsiteX71" fmla="*/ 950523 w 2644028"/>
              <a:gd name="connsiteY71" fmla="*/ 2909 h 196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644028" h="1960616">
                <a:moveTo>
                  <a:pt x="28655" y="833059"/>
                </a:moveTo>
                <a:cubicBezTo>
                  <a:pt x="152058" y="879397"/>
                  <a:pt x="152058" y="879397"/>
                  <a:pt x="152058" y="879397"/>
                </a:cubicBezTo>
                <a:lnTo>
                  <a:pt x="146964" y="878122"/>
                </a:lnTo>
                <a:lnTo>
                  <a:pt x="137640" y="875788"/>
                </a:lnTo>
                <a:lnTo>
                  <a:pt x="126028" y="872881"/>
                </a:lnTo>
                <a:lnTo>
                  <a:pt x="104775" y="867561"/>
                </a:lnTo>
                <a:lnTo>
                  <a:pt x="98070" y="865882"/>
                </a:lnTo>
                <a:lnTo>
                  <a:pt x="95451" y="865227"/>
                </a:lnTo>
                <a:lnTo>
                  <a:pt x="90357" y="863951"/>
                </a:lnTo>
                <a:cubicBezTo>
                  <a:pt x="90357" y="863951"/>
                  <a:pt x="90357" y="863951"/>
                  <a:pt x="91321" y="864193"/>
                </a:cubicBezTo>
                <a:lnTo>
                  <a:pt x="95451" y="865227"/>
                </a:lnTo>
                <a:lnTo>
                  <a:pt x="104775" y="867561"/>
                </a:lnTo>
                <a:lnTo>
                  <a:pt x="116387" y="870468"/>
                </a:lnTo>
                <a:lnTo>
                  <a:pt x="137640" y="875788"/>
                </a:lnTo>
                <a:lnTo>
                  <a:pt x="144345" y="877467"/>
                </a:lnTo>
                <a:lnTo>
                  <a:pt x="146964" y="878122"/>
                </a:lnTo>
                <a:lnTo>
                  <a:pt x="151094" y="879156"/>
                </a:lnTo>
                <a:cubicBezTo>
                  <a:pt x="152058" y="879397"/>
                  <a:pt x="152058" y="879397"/>
                  <a:pt x="152058" y="879397"/>
                </a:cubicBezTo>
                <a:cubicBezTo>
                  <a:pt x="152058" y="894843"/>
                  <a:pt x="59506" y="1141979"/>
                  <a:pt x="260036" y="1311885"/>
                </a:cubicBezTo>
                <a:cubicBezTo>
                  <a:pt x="475993" y="1497237"/>
                  <a:pt x="799927" y="1311885"/>
                  <a:pt x="799927" y="1311885"/>
                </a:cubicBezTo>
                <a:cubicBezTo>
                  <a:pt x="907905" y="1250101"/>
                  <a:pt x="907905" y="1250101"/>
                  <a:pt x="907905" y="1250101"/>
                </a:cubicBezTo>
                <a:cubicBezTo>
                  <a:pt x="892479" y="1373669"/>
                  <a:pt x="892479" y="1373669"/>
                  <a:pt x="892479" y="1373669"/>
                </a:cubicBezTo>
                <a:cubicBezTo>
                  <a:pt x="892479" y="1389115"/>
                  <a:pt x="861629" y="1620805"/>
                  <a:pt x="1154712" y="1759818"/>
                </a:cubicBezTo>
                <a:cubicBezTo>
                  <a:pt x="1447795" y="1929724"/>
                  <a:pt x="1602050" y="1790710"/>
                  <a:pt x="1710028" y="1698034"/>
                </a:cubicBezTo>
                <a:cubicBezTo>
                  <a:pt x="1787155" y="1790710"/>
                  <a:pt x="1787155" y="1790710"/>
                  <a:pt x="1787155" y="1790710"/>
                </a:cubicBezTo>
                <a:cubicBezTo>
                  <a:pt x="1710028" y="1852494"/>
                  <a:pt x="1586624" y="1960616"/>
                  <a:pt x="1401519" y="1960616"/>
                </a:cubicBezTo>
                <a:cubicBezTo>
                  <a:pt x="1308966" y="1960616"/>
                  <a:pt x="1200988" y="1945170"/>
                  <a:pt x="1093010" y="1883386"/>
                </a:cubicBezTo>
                <a:cubicBezTo>
                  <a:pt x="846203" y="1744372"/>
                  <a:pt x="784501" y="1574467"/>
                  <a:pt x="769076" y="1466345"/>
                </a:cubicBezTo>
                <a:cubicBezTo>
                  <a:pt x="645672" y="1512683"/>
                  <a:pt x="383440" y="1574467"/>
                  <a:pt x="182909" y="1404561"/>
                </a:cubicBezTo>
                <a:cubicBezTo>
                  <a:pt x="-33047" y="1219209"/>
                  <a:pt x="-17622" y="956627"/>
                  <a:pt x="28655" y="833059"/>
                </a:cubicBezTo>
                <a:close/>
                <a:moveTo>
                  <a:pt x="2188390" y="743705"/>
                </a:moveTo>
                <a:cubicBezTo>
                  <a:pt x="2342147" y="728357"/>
                  <a:pt x="2480530" y="789750"/>
                  <a:pt x="2572784" y="927883"/>
                </a:cubicBezTo>
                <a:cubicBezTo>
                  <a:pt x="2665039" y="1066017"/>
                  <a:pt x="2665039" y="1234846"/>
                  <a:pt x="2588160" y="1342283"/>
                </a:cubicBezTo>
                <a:cubicBezTo>
                  <a:pt x="2449778" y="1541809"/>
                  <a:pt x="2234517" y="1541809"/>
                  <a:pt x="2173014" y="1541809"/>
                </a:cubicBezTo>
                <a:cubicBezTo>
                  <a:pt x="2173014" y="1541809"/>
                  <a:pt x="2157638" y="1541809"/>
                  <a:pt x="2157638" y="1541809"/>
                </a:cubicBezTo>
                <a:cubicBezTo>
                  <a:pt x="2173014" y="1419024"/>
                  <a:pt x="2173014" y="1419024"/>
                  <a:pt x="2173014" y="1419024"/>
                </a:cubicBezTo>
                <a:cubicBezTo>
                  <a:pt x="2173014" y="1419024"/>
                  <a:pt x="2372899" y="1434372"/>
                  <a:pt x="2480530" y="1280891"/>
                </a:cubicBezTo>
                <a:cubicBezTo>
                  <a:pt x="2542033" y="1204150"/>
                  <a:pt x="2526657" y="1096713"/>
                  <a:pt x="2465154" y="989276"/>
                </a:cubicBezTo>
                <a:cubicBezTo>
                  <a:pt x="2434402" y="943231"/>
                  <a:pt x="2357523" y="851142"/>
                  <a:pt x="2203765" y="866491"/>
                </a:cubicBezTo>
                <a:cubicBezTo>
                  <a:pt x="2188390" y="743705"/>
                  <a:pt x="2188390" y="743705"/>
                  <a:pt x="2188390" y="743705"/>
                </a:cubicBezTo>
                <a:close/>
                <a:moveTo>
                  <a:pt x="1367076" y="647817"/>
                </a:moveTo>
                <a:cubicBezTo>
                  <a:pt x="1492549" y="663336"/>
                  <a:pt x="1492549" y="663336"/>
                  <a:pt x="1492549" y="663336"/>
                </a:cubicBezTo>
                <a:cubicBezTo>
                  <a:pt x="1478826" y="758387"/>
                  <a:pt x="1489118" y="1007898"/>
                  <a:pt x="1575963" y="1141564"/>
                </a:cubicBezTo>
                <a:lnTo>
                  <a:pt x="1601637" y="1171723"/>
                </a:lnTo>
                <a:lnTo>
                  <a:pt x="1648471" y="1144185"/>
                </a:lnTo>
                <a:cubicBezTo>
                  <a:pt x="1729478" y="1091014"/>
                  <a:pt x="1813880" y="1012455"/>
                  <a:pt x="1895372" y="897491"/>
                </a:cubicBezTo>
                <a:cubicBezTo>
                  <a:pt x="1988505" y="958805"/>
                  <a:pt x="1988505" y="958805"/>
                  <a:pt x="1988505" y="958805"/>
                </a:cubicBezTo>
                <a:cubicBezTo>
                  <a:pt x="1755671" y="1296033"/>
                  <a:pt x="1491793" y="1372676"/>
                  <a:pt x="1321049" y="1372676"/>
                </a:cubicBezTo>
                <a:cubicBezTo>
                  <a:pt x="1212393" y="1372676"/>
                  <a:pt x="1134782" y="1342019"/>
                  <a:pt x="1134782" y="1342019"/>
                </a:cubicBezTo>
                <a:cubicBezTo>
                  <a:pt x="1181349" y="1234719"/>
                  <a:pt x="1181349" y="1234719"/>
                  <a:pt x="1181349" y="1234719"/>
                </a:cubicBezTo>
                <a:cubicBezTo>
                  <a:pt x="1189110" y="1234719"/>
                  <a:pt x="1286124" y="1265376"/>
                  <a:pt x="1421944" y="1238551"/>
                </a:cubicBezTo>
                <a:lnTo>
                  <a:pt x="1480505" y="1221108"/>
                </a:lnTo>
                <a:lnTo>
                  <a:pt x="1469145" y="1209004"/>
                </a:lnTo>
                <a:cubicBezTo>
                  <a:pt x="1331052" y="1011050"/>
                  <a:pt x="1367076" y="674975"/>
                  <a:pt x="1367076" y="647817"/>
                </a:cubicBezTo>
                <a:close/>
                <a:moveTo>
                  <a:pt x="950523" y="2909"/>
                </a:moveTo>
                <a:cubicBezTo>
                  <a:pt x="1073886" y="-12609"/>
                  <a:pt x="1197250" y="33947"/>
                  <a:pt x="1305193" y="142577"/>
                </a:cubicBezTo>
                <a:cubicBezTo>
                  <a:pt x="1521079" y="142577"/>
                  <a:pt x="1659863" y="173614"/>
                  <a:pt x="1752385" y="266726"/>
                </a:cubicBezTo>
                <a:cubicBezTo>
                  <a:pt x="1844908" y="359838"/>
                  <a:pt x="1875749" y="468468"/>
                  <a:pt x="1875749" y="623655"/>
                </a:cubicBezTo>
                <a:cubicBezTo>
                  <a:pt x="1752385" y="623655"/>
                  <a:pt x="1752385" y="623655"/>
                  <a:pt x="1752385" y="623655"/>
                </a:cubicBezTo>
                <a:cubicBezTo>
                  <a:pt x="1752385" y="499506"/>
                  <a:pt x="1721545" y="421913"/>
                  <a:pt x="1675283" y="359838"/>
                </a:cubicBezTo>
                <a:cubicBezTo>
                  <a:pt x="1617457" y="313282"/>
                  <a:pt x="1533608" y="284185"/>
                  <a:pt x="1410727" y="272546"/>
                </a:cubicBezTo>
                <a:lnTo>
                  <a:pt x="1296758" y="267682"/>
                </a:lnTo>
                <a:lnTo>
                  <a:pt x="1274013" y="290860"/>
                </a:lnTo>
                <a:cubicBezTo>
                  <a:pt x="1201440" y="373194"/>
                  <a:pt x="1073370" y="572530"/>
                  <a:pt x="1107522" y="849868"/>
                </a:cubicBezTo>
                <a:lnTo>
                  <a:pt x="986093" y="865275"/>
                </a:lnTo>
                <a:cubicBezTo>
                  <a:pt x="940557" y="541715"/>
                  <a:pt x="1099933" y="313490"/>
                  <a:pt x="1188870" y="213100"/>
                </a:cubicBezTo>
                <a:lnTo>
                  <a:pt x="1189531" y="212402"/>
                </a:lnTo>
                <a:lnTo>
                  <a:pt x="1167614" y="190346"/>
                </a:lnTo>
                <a:cubicBezTo>
                  <a:pt x="1104727" y="138697"/>
                  <a:pt x="1035335" y="115419"/>
                  <a:pt x="965943" y="127058"/>
                </a:cubicBezTo>
                <a:cubicBezTo>
                  <a:pt x="811739" y="127058"/>
                  <a:pt x="703796" y="235689"/>
                  <a:pt x="703796" y="235689"/>
                </a:cubicBezTo>
                <a:cubicBezTo>
                  <a:pt x="611273" y="158096"/>
                  <a:pt x="611273" y="158096"/>
                  <a:pt x="611273" y="158096"/>
                </a:cubicBezTo>
                <a:cubicBezTo>
                  <a:pt x="626693" y="158096"/>
                  <a:pt x="750057" y="2909"/>
                  <a:pt x="950523" y="2909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22D0DAC-672F-8045-A6C4-D6747EAD5E0C}"/>
              </a:ext>
            </a:extLst>
          </p:cNvPr>
          <p:cNvSpPr>
            <a:spLocks/>
          </p:cNvSpPr>
          <p:nvPr/>
        </p:nvSpPr>
        <p:spPr bwMode="auto">
          <a:xfrm>
            <a:off x="7588771" y="4188093"/>
            <a:ext cx="209404" cy="193296"/>
          </a:xfrm>
          <a:custGeom>
            <a:avLst/>
            <a:gdLst>
              <a:gd name="T0" fmla="*/ 12 w 52"/>
              <a:gd name="T1" fmla="*/ 48 h 48"/>
              <a:gd name="T2" fmla="*/ 0 w 52"/>
              <a:gd name="T3" fmla="*/ 37 h 48"/>
              <a:gd name="T4" fmla="*/ 41 w 52"/>
              <a:gd name="T5" fmla="*/ 0 h 48"/>
              <a:gd name="T6" fmla="*/ 52 w 52"/>
              <a:gd name="T7" fmla="*/ 12 h 48"/>
              <a:gd name="T8" fmla="*/ 12 w 52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8">
                <a:moveTo>
                  <a:pt x="12" y="48"/>
                </a:moveTo>
                <a:lnTo>
                  <a:pt x="0" y="37"/>
                </a:lnTo>
                <a:lnTo>
                  <a:pt x="41" y="0"/>
                </a:lnTo>
                <a:lnTo>
                  <a:pt x="52" y="12"/>
                </a:lnTo>
                <a:lnTo>
                  <a:pt x="1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7752DFD-962F-D947-B1CA-E97E99B5E051}"/>
              </a:ext>
            </a:extLst>
          </p:cNvPr>
          <p:cNvSpPr>
            <a:spLocks/>
          </p:cNvSpPr>
          <p:nvPr/>
        </p:nvSpPr>
        <p:spPr bwMode="auto">
          <a:xfrm>
            <a:off x="7367287" y="3910230"/>
            <a:ext cx="648346" cy="1075207"/>
          </a:xfrm>
          <a:custGeom>
            <a:avLst/>
            <a:gdLst>
              <a:gd name="T0" fmla="*/ 24 w 84"/>
              <a:gd name="T1" fmla="*/ 0 h 139"/>
              <a:gd name="T2" fmla="*/ 0 w 84"/>
              <a:gd name="T3" fmla="*/ 44 h 139"/>
              <a:gd name="T4" fmla="*/ 23 w 84"/>
              <a:gd name="T5" fmla="*/ 81 h 139"/>
              <a:gd name="T6" fmla="*/ 56 w 84"/>
              <a:gd name="T7" fmla="*/ 139 h 139"/>
              <a:gd name="T8" fmla="*/ 80 w 84"/>
              <a:gd name="T9" fmla="*/ 46 h 139"/>
              <a:gd name="T10" fmla="*/ 24 w 84"/>
              <a:gd name="T1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139">
                <a:moveTo>
                  <a:pt x="24" y="0"/>
                </a:moveTo>
                <a:cubicBezTo>
                  <a:pt x="24" y="0"/>
                  <a:pt x="27" y="24"/>
                  <a:pt x="0" y="44"/>
                </a:cubicBezTo>
                <a:cubicBezTo>
                  <a:pt x="30" y="59"/>
                  <a:pt x="23" y="81"/>
                  <a:pt x="23" y="81"/>
                </a:cubicBezTo>
                <a:cubicBezTo>
                  <a:pt x="23" y="81"/>
                  <a:pt x="58" y="109"/>
                  <a:pt x="56" y="139"/>
                </a:cubicBezTo>
                <a:cubicBezTo>
                  <a:pt x="83" y="119"/>
                  <a:pt x="84" y="68"/>
                  <a:pt x="80" y="46"/>
                </a:cubicBezTo>
                <a:cubicBezTo>
                  <a:pt x="77" y="24"/>
                  <a:pt x="63" y="2"/>
                  <a:pt x="24" y="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5412741E-903D-EF42-A423-87B64B018E62}"/>
              </a:ext>
            </a:extLst>
          </p:cNvPr>
          <p:cNvSpPr>
            <a:spLocks/>
          </p:cNvSpPr>
          <p:nvPr/>
        </p:nvSpPr>
        <p:spPr bwMode="auto">
          <a:xfrm>
            <a:off x="7588771" y="3958554"/>
            <a:ext cx="384489" cy="861776"/>
          </a:xfrm>
          <a:custGeom>
            <a:avLst/>
            <a:gdLst>
              <a:gd name="connsiteX0" fmla="*/ 144972 w 768978"/>
              <a:gd name="connsiteY0" fmla="*/ 982586 h 1723552"/>
              <a:gd name="connsiteX1" fmla="*/ 578192 w 768978"/>
              <a:gd name="connsiteY1" fmla="*/ 1198701 h 1723552"/>
              <a:gd name="connsiteX2" fmla="*/ 562720 w 768978"/>
              <a:gd name="connsiteY2" fmla="*/ 1723552 h 1723552"/>
              <a:gd name="connsiteX3" fmla="*/ 454415 w 768978"/>
              <a:gd name="connsiteY3" fmla="*/ 1646368 h 1723552"/>
              <a:gd name="connsiteX4" fmla="*/ 500831 w 768978"/>
              <a:gd name="connsiteY4" fmla="*/ 1677242 h 1723552"/>
              <a:gd name="connsiteX5" fmla="*/ 454415 w 768978"/>
              <a:gd name="connsiteY5" fmla="*/ 1646368 h 1723552"/>
              <a:gd name="connsiteX6" fmla="*/ 469887 w 768978"/>
              <a:gd name="connsiteY6" fmla="*/ 1275885 h 1723552"/>
              <a:gd name="connsiteX7" fmla="*/ 144972 w 768978"/>
              <a:gd name="connsiteY7" fmla="*/ 1106080 h 1723552"/>
              <a:gd name="connsiteX8" fmla="*/ 144972 w 768978"/>
              <a:gd name="connsiteY8" fmla="*/ 982586 h 1723552"/>
              <a:gd name="connsiteX9" fmla="*/ 15476 w 768978"/>
              <a:gd name="connsiteY9" fmla="*/ 0 h 1723552"/>
              <a:gd name="connsiteX10" fmla="*/ 386907 w 768978"/>
              <a:gd name="connsiteY10" fmla="*/ 216419 h 1723552"/>
              <a:gd name="connsiteX11" fmla="*/ 448813 w 768978"/>
              <a:gd name="connsiteY11" fmla="*/ 448295 h 1723552"/>
              <a:gd name="connsiteX12" fmla="*/ 696433 w 768978"/>
              <a:gd name="connsiteY12" fmla="*/ 571963 h 1723552"/>
              <a:gd name="connsiteX13" fmla="*/ 742862 w 768978"/>
              <a:gd name="connsiteY13" fmla="*/ 958424 h 1723552"/>
              <a:gd name="connsiteX14" fmla="*/ 634528 w 768978"/>
              <a:gd name="connsiteY14" fmla="*/ 912049 h 1723552"/>
              <a:gd name="connsiteX15" fmla="*/ 603575 w 768978"/>
              <a:gd name="connsiteY15" fmla="*/ 649255 h 1723552"/>
              <a:gd name="connsiteX16" fmla="*/ 371431 w 768978"/>
              <a:gd name="connsiteY16" fmla="*/ 571963 h 1723552"/>
              <a:gd name="connsiteX17" fmla="*/ 294050 w 768978"/>
              <a:gd name="connsiteY17" fmla="*/ 571963 h 1723552"/>
              <a:gd name="connsiteX18" fmla="*/ 309526 w 768978"/>
              <a:gd name="connsiteY18" fmla="*/ 494670 h 1723552"/>
              <a:gd name="connsiteX19" fmla="*/ 294050 w 768978"/>
              <a:gd name="connsiteY19" fmla="*/ 293711 h 1723552"/>
              <a:gd name="connsiteX20" fmla="*/ 0 w 768978"/>
              <a:gd name="connsiteY20" fmla="*/ 123668 h 1723552"/>
              <a:gd name="connsiteX21" fmla="*/ 15476 w 768978"/>
              <a:gd name="connsiteY21" fmla="*/ 0 h 17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78" h="1723552">
                <a:moveTo>
                  <a:pt x="144972" y="982586"/>
                </a:moveTo>
                <a:cubicBezTo>
                  <a:pt x="160444" y="982586"/>
                  <a:pt x="438943" y="998023"/>
                  <a:pt x="578192" y="1198701"/>
                </a:cubicBezTo>
                <a:cubicBezTo>
                  <a:pt x="732913" y="1430253"/>
                  <a:pt x="562720" y="1708115"/>
                  <a:pt x="562720" y="1723552"/>
                </a:cubicBezTo>
                <a:cubicBezTo>
                  <a:pt x="454415" y="1646368"/>
                  <a:pt x="454415" y="1646368"/>
                  <a:pt x="454415" y="1646368"/>
                </a:cubicBezTo>
                <a:cubicBezTo>
                  <a:pt x="500831" y="1677242"/>
                  <a:pt x="500831" y="1677242"/>
                  <a:pt x="500831" y="1677242"/>
                </a:cubicBezTo>
                <a:cubicBezTo>
                  <a:pt x="454415" y="1646368"/>
                  <a:pt x="454415" y="1646368"/>
                  <a:pt x="454415" y="1646368"/>
                </a:cubicBezTo>
                <a:cubicBezTo>
                  <a:pt x="454415" y="1646368"/>
                  <a:pt x="578192" y="1430253"/>
                  <a:pt x="469887" y="1275885"/>
                </a:cubicBezTo>
                <a:cubicBezTo>
                  <a:pt x="377054" y="1121517"/>
                  <a:pt x="144972" y="1106080"/>
                  <a:pt x="144972" y="1106080"/>
                </a:cubicBezTo>
                <a:cubicBezTo>
                  <a:pt x="144972" y="982586"/>
                  <a:pt x="144972" y="982586"/>
                  <a:pt x="144972" y="982586"/>
                </a:cubicBezTo>
                <a:close/>
                <a:moveTo>
                  <a:pt x="15476" y="0"/>
                </a:moveTo>
                <a:cubicBezTo>
                  <a:pt x="30953" y="0"/>
                  <a:pt x="278573" y="46376"/>
                  <a:pt x="386907" y="216419"/>
                </a:cubicBezTo>
                <a:cubicBezTo>
                  <a:pt x="433336" y="278252"/>
                  <a:pt x="448813" y="355545"/>
                  <a:pt x="448813" y="448295"/>
                </a:cubicBezTo>
                <a:cubicBezTo>
                  <a:pt x="541670" y="448295"/>
                  <a:pt x="634528" y="494670"/>
                  <a:pt x="696433" y="571963"/>
                </a:cubicBezTo>
                <a:cubicBezTo>
                  <a:pt x="773815" y="680172"/>
                  <a:pt x="789291" y="834756"/>
                  <a:pt x="742862" y="958424"/>
                </a:cubicBezTo>
                <a:cubicBezTo>
                  <a:pt x="634528" y="912049"/>
                  <a:pt x="634528" y="912049"/>
                  <a:pt x="634528" y="912049"/>
                </a:cubicBezTo>
                <a:cubicBezTo>
                  <a:pt x="665481" y="819298"/>
                  <a:pt x="650004" y="726547"/>
                  <a:pt x="603575" y="649255"/>
                </a:cubicBezTo>
                <a:cubicBezTo>
                  <a:pt x="541670" y="587421"/>
                  <a:pt x="479765" y="556504"/>
                  <a:pt x="371431" y="571963"/>
                </a:cubicBezTo>
                <a:cubicBezTo>
                  <a:pt x="294050" y="571963"/>
                  <a:pt x="294050" y="571963"/>
                  <a:pt x="294050" y="571963"/>
                </a:cubicBezTo>
                <a:cubicBezTo>
                  <a:pt x="309526" y="494670"/>
                  <a:pt x="309526" y="494670"/>
                  <a:pt x="309526" y="494670"/>
                </a:cubicBezTo>
                <a:cubicBezTo>
                  <a:pt x="325002" y="417378"/>
                  <a:pt x="325002" y="340086"/>
                  <a:pt x="294050" y="293711"/>
                </a:cubicBezTo>
                <a:cubicBezTo>
                  <a:pt x="201192" y="154585"/>
                  <a:pt x="0" y="123668"/>
                  <a:pt x="0" y="123668"/>
                </a:cubicBezTo>
                <a:cubicBezTo>
                  <a:pt x="15476" y="0"/>
                  <a:pt x="15476" y="0"/>
                  <a:pt x="15476" y="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99" dirty="0">
              <a:latin typeface="Roboto Light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308989-52B0-BA4B-9A18-99F01763FE5F}"/>
              </a:ext>
            </a:extLst>
          </p:cNvPr>
          <p:cNvGrpSpPr/>
          <p:nvPr/>
        </p:nvGrpSpPr>
        <p:grpSpPr>
          <a:xfrm>
            <a:off x="7041100" y="2088799"/>
            <a:ext cx="1727135" cy="1381528"/>
            <a:chOff x="5680908" y="-3844082"/>
            <a:chExt cx="2705855" cy="686079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A513D7-7F87-4940-9B60-5D76415A5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908" y="-3844082"/>
              <a:ext cx="1659263" cy="6860792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83AA82-132C-F241-A0ED-F77169026945}"/>
                </a:ext>
              </a:extLst>
            </p:cNvPr>
            <p:cNvCxnSpPr/>
            <p:nvPr/>
          </p:nvCxnSpPr>
          <p:spPr>
            <a:xfrm>
              <a:off x="7387431" y="-3842950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BF5A7-9362-0148-BF28-C430133D5385}"/>
              </a:ext>
            </a:extLst>
          </p:cNvPr>
          <p:cNvGrpSpPr/>
          <p:nvPr/>
        </p:nvGrpSpPr>
        <p:grpSpPr>
          <a:xfrm flipV="1">
            <a:off x="7757905" y="4381388"/>
            <a:ext cx="1024647" cy="755905"/>
            <a:chOff x="6327522" y="1596985"/>
            <a:chExt cx="2059241" cy="9111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8D221AE-CCAA-2446-9CC4-A589B13D2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522" y="1596985"/>
              <a:ext cx="939702" cy="911138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D0D6C-E31F-5D4C-8350-66A9783510DD}"/>
                </a:ext>
              </a:extLst>
            </p:cNvPr>
            <p:cNvCxnSpPr/>
            <p:nvPr/>
          </p:nvCxnSpPr>
          <p:spPr>
            <a:xfrm>
              <a:off x="7387431" y="1596985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38373B-FBCD-0744-BB63-5C3E407323ED}"/>
              </a:ext>
            </a:extLst>
          </p:cNvPr>
          <p:cNvGrpSpPr/>
          <p:nvPr/>
        </p:nvGrpSpPr>
        <p:grpSpPr>
          <a:xfrm flipH="1" flipV="1">
            <a:off x="3375180" y="4582738"/>
            <a:ext cx="2663198" cy="602842"/>
            <a:chOff x="2651521" y="476446"/>
            <a:chExt cx="5735242" cy="144707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1304CE2-CA4F-6147-9676-AB3FB4E37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521" y="483216"/>
              <a:ext cx="4703154" cy="1440304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B3AC27C-3914-F546-9D42-CC05D617DB98}"/>
                </a:ext>
              </a:extLst>
            </p:cNvPr>
            <p:cNvCxnSpPr/>
            <p:nvPr/>
          </p:nvCxnSpPr>
          <p:spPr>
            <a:xfrm>
              <a:off x="7387431" y="476446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0F3B3D-0715-5B48-8F12-62A869943CE1}"/>
              </a:ext>
            </a:extLst>
          </p:cNvPr>
          <p:cNvGrpSpPr/>
          <p:nvPr/>
        </p:nvGrpSpPr>
        <p:grpSpPr>
          <a:xfrm flipH="1">
            <a:off x="3396665" y="2110192"/>
            <a:ext cx="1775807" cy="1147666"/>
            <a:chOff x="4440358" y="-517705"/>
            <a:chExt cx="3946405" cy="32383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78F9D7-C492-C343-9174-813740619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0358" y="-517705"/>
              <a:ext cx="2947072" cy="3238300"/>
            </a:xfrm>
            <a:prstGeom prst="line">
              <a:avLst/>
            </a:prstGeom>
            <a:ln w="38100" cap="rnd">
              <a:solidFill>
                <a:schemeClr val="tx2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899158B-51E8-6745-9890-437C6C27B623}"/>
                </a:ext>
              </a:extLst>
            </p:cNvPr>
            <p:cNvCxnSpPr/>
            <p:nvPr/>
          </p:nvCxnSpPr>
          <p:spPr>
            <a:xfrm>
              <a:off x="7387431" y="-517705"/>
              <a:ext cx="999332" cy="0"/>
            </a:xfrm>
            <a:prstGeom prst="straightConnector1">
              <a:avLst/>
            </a:prstGeom>
            <a:ln w="38100" cap="rnd">
              <a:solidFill>
                <a:schemeClr val="tx2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0428BFC-D95E-594A-B633-0FA671EED610}"/>
              </a:ext>
            </a:extLst>
          </p:cNvPr>
          <p:cNvSpPr txBox="1"/>
          <p:nvPr/>
        </p:nvSpPr>
        <p:spPr>
          <a:xfrm>
            <a:off x="8882773" y="1745525"/>
            <a:ext cx="152317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OUR POLICIES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01CC5E08-ED6B-CC49-B0E9-ED4EA807D663}"/>
              </a:ext>
            </a:extLst>
          </p:cNvPr>
          <p:cNvSpPr txBox="1">
            <a:spLocks/>
          </p:cNvSpPr>
          <p:nvPr/>
        </p:nvSpPr>
        <p:spPr>
          <a:xfrm>
            <a:off x="8827500" y="2078701"/>
            <a:ext cx="2661766" cy="101390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 or Indirect Controls: Its not one or the other – both are required! Which policy mix is most effective to elicit </a:t>
            </a:r>
            <a:r>
              <a:rPr lang="en-GB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formalisation</a:t>
            </a: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FBDA75-E999-CD49-A4E4-7853DBFD0611}"/>
              </a:ext>
            </a:extLst>
          </p:cNvPr>
          <p:cNvSpPr txBox="1"/>
          <p:nvPr/>
        </p:nvSpPr>
        <p:spPr>
          <a:xfrm>
            <a:off x="8882773" y="4797247"/>
            <a:ext cx="286809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FIXING THE DUAL ECONOMY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0A56A098-59B6-7E46-9CA1-B09D242F56DA}"/>
              </a:ext>
            </a:extLst>
          </p:cNvPr>
          <p:cNvSpPr txBox="1">
            <a:spLocks/>
          </p:cNvSpPr>
          <p:nvPr/>
        </p:nvSpPr>
        <p:spPr>
          <a:xfrm>
            <a:off x="8827500" y="5130423"/>
            <a:ext cx="2661766" cy="10700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Move away from deterring informal</a:t>
            </a:r>
          </a:p>
          <a:p>
            <a:pPr algn="l">
              <a:lnSpc>
                <a:spcPct val="100000"/>
              </a:lnSpc>
            </a:pPr>
            <a:r>
              <a:rPr lang="en-GB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entrepreneurship and towards the use of incentives and indirect controls to formalise the informal sector</a:t>
            </a:r>
            <a:endParaRPr lang="en-US" sz="1200" dirty="0">
              <a:solidFill>
                <a:schemeClr val="tx1"/>
              </a:solidFill>
              <a:latin typeface="Roboto Light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057492-56A9-854D-9C40-6A4F8169B888}"/>
              </a:ext>
            </a:extLst>
          </p:cNvPr>
          <p:cNvSpPr txBox="1"/>
          <p:nvPr/>
        </p:nvSpPr>
        <p:spPr>
          <a:xfrm>
            <a:off x="-25409" y="4788267"/>
            <a:ext cx="385220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THE ECONOMICS TO ACHIEVE THEM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A5832755-8126-E547-AD86-C5CBB7A77872}"/>
              </a:ext>
            </a:extLst>
          </p:cNvPr>
          <p:cNvSpPr txBox="1">
            <a:spLocks/>
          </p:cNvSpPr>
          <p:nvPr/>
        </p:nvSpPr>
        <p:spPr>
          <a:xfrm>
            <a:off x="644857" y="5130423"/>
            <a:ext cx="2661766" cy="7830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do we account for undeclared work? How do we improve the data/information  ecosystem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BAD37D-0E80-054E-BBC7-66B2D888CDC4}"/>
              </a:ext>
            </a:extLst>
          </p:cNvPr>
          <p:cNvSpPr txBox="1"/>
          <p:nvPr/>
        </p:nvSpPr>
        <p:spPr>
          <a:xfrm>
            <a:off x="534237" y="1745525"/>
            <a:ext cx="271260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League Spartan" charset="0"/>
                <a:cs typeface="Poppins" pitchFamily="2" charset="77"/>
              </a:rPr>
              <a:t>VISIONS OF THE FUTURE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3F7C3F6-CC79-DE4F-8AF2-0215F43F03D2}"/>
              </a:ext>
            </a:extLst>
          </p:cNvPr>
          <p:cNvSpPr txBox="1">
            <a:spLocks/>
          </p:cNvSpPr>
          <p:nvPr/>
        </p:nvSpPr>
        <p:spPr>
          <a:xfrm>
            <a:off x="355108" y="2078701"/>
            <a:ext cx="3204838" cy="124473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LNOB GDP of the poor? Non-observable GDP and how to measure informal economy realistically? Are we putting a proper value on Natural Capital on which a large proportion of the population depends?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13D12-4731-C745-BB70-3A657B593621}"/>
              </a:ext>
            </a:extLst>
          </p:cNvPr>
          <p:cNvSpPr txBox="1"/>
          <p:nvPr/>
        </p:nvSpPr>
        <p:spPr>
          <a:xfrm>
            <a:off x="3241695" y="271529"/>
            <a:ext cx="57086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>
                <a:ln w="2540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n-US" sz="33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NEED MORE THINKING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06B23C-224C-194D-B168-D31C065A5E0E}"/>
              </a:ext>
            </a:extLst>
          </p:cNvPr>
          <p:cNvSpPr txBox="1"/>
          <p:nvPr/>
        </p:nvSpPr>
        <p:spPr>
          <a:xfrm>
            <a:off x="4210200" y="825527"/>
            <a:ext cx="377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IN-TRAY IS GROWING</a:t>
            </a:r>
          </a:p>
        </p:txBody>
      </p:sp>
    </p:spTree>
    <p:extLst>
      <p:ext uri="{BB962C8B-B14F-4D97-AF65-F5344CB8AC3E}">
        <p14:creationId xmlns:p14="http://schemas.microsoft.com/office/powerpoint/2010/main" val="36530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657-EF59-41A0-8198-6F9EDCD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0497"/>
          </a:xfrm>
        </p:spPr>
        <p:txBody>
          <a:bodyPr>
            <a:noAutofit/>
          </a:bodyPr>
          <a:lstStyle/>
          <a:p>
            <a:r>
              <a:rPr lang="en-ZA" sz="2400" dirty="0"/>
              <a:t>What is the Informal Economy?</a:t>
            </a:r>
            <a:br>
              <a:rPr lang="en-ZA" sz="2400" dirty="0"/>
            </a:br>
            <a:endParaRPr lang="en-Z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017E1-E75E-4EDF-9B9B-464E5EB0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850"/>
            <a:ext cx="8633719" cy="4351338"/>
          </a:xfrm>
        </p:spPr>
        <p:txBody>
          <a:bodyPr>
            <a:normAutofit/>
          </a:bodyPr>
          <a:lstStyle/>
          <a:p>
            <a:r>
              <a:rPr lang="en-GB" sz="2000" b="0" i="0" dirty="0">
                <a:solidFill>
                  <a:schemeClr val="tx2"/>
                </a:solidFill>
                <a:effectLst/>
              </a:rPr>
              <a:t>In 2015, the ILO </a:t>
            </a:r>
            <a:r>
              <a:rPr lang="en-GB" sz="2000" dirty="0">
                <a:solidFill>
                  <a:schemeClr val="tx2"/>
                </a:solidFill>
              </a:rPr>
              <a:t>desc</a:t>
            </a:r>
            <a:r>
              <a:rPr lang="en-GB" sz="2000" b="0" i="0" dirty="0">
                <a:solidFill>
                  <a:schemeClr val="tx2"/>
                </a:solidFill>
                <a:effectLst/>
              </a:rPr>
              <a:t>ribed the “informal economy” as referring to </a:t>
            </a:r>
            <a:r>
              <a:rPr lang="en-GB" sz="2000" b="1" i="1" dirty="0">
                <a:solidFill>
                  <a:schemeClr val="tx2"/>
                </a:solidFill>
                <a:effectLst/>
              </a:rPr>
              <a:t>all economic activities by workers and economic units that are – in law or in practice – not covered or insufficiently covered by formal arrangements</a:t>
            </a:r>
            <a:r>
              <a:rPr lang="en-GB" sz="2000" b="0" i="0" dirty="0">
                <a:solidFill>
                  <a:schemeClr val="tx2"/>
                </a:solidFill>
                <a:effectLst/>
              </a:rPr>
              <a:t>.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chemeClr val="tx2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b="0" i="0" dirty="0">
              <a:solidFill>
                <a:schemeClr val="tx2"/>
              </a:solidFill>
              <a:effectLst/>
            </a:endParaRP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b="0" i="0" dirty="0">
              <a:solidFill>
                <a:schemeClr val="tx2"/>
              </a:solidFill>
              <a:effectLst/>
            </a:endParaRPr>
          </a:p>
          <a:p>
            <a:pPr marL="0" indent="0">
              <a:buNone/>
            </a:pPr>
            <a:endParaRPr lang="en-GB" sz="2000" b="0" i="0" dirty="0">
              <a:solidFill>
                <a:schemeClr val="tx2"/>
              </a:solidFill>
              <a:effectLst/>
            </a:endParaRPr>
          </a:p>
          <a:p>
            <a:r>
              <a:rPr lang="en-GB" sz="2000" b="0" i="0" dirty="0">
                <a:solidFill>
                  <a:schemeClr val="tx2"/>
                </a:solidFill>
                <a:effectLst/>
              </a:rPr>
              <a:t>The informal economy does not cover illicit activities. </a:t>
            </a:r>
            <a:endParaRPr lang="en-ZA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Theif Icon #3036 - Free Icons Library">
            <a:extLst>
              <a:ext uri="{FF2B5EF4-FFF2-40B4-BE49-F238E27FC236}">
                <a16:creationId xmlns:a16="http://schemas.microsoft.com/office/drawing/2014/main" id="{BFB6CD28-EA08-464F-BAB1-C8E13AB0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7" y="39259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rmality and inclusive green growth">
            <a:extLst>
              <a:ext uri="{FF2B5EF4-FFF2-40B4-BE49-F238E27FC236}">
                <a16:creationId xmlns:a16="http://schemas.microsoft.com/office/drawing/2014/main" id="{84E6CA71-9917-4784-AB47-2D8450B12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37" y="714436"/>
            <a:ext cx="3607763" cy="23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7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76D63AAB-E910-4F9F-B8B5-A1F9EA891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>
          <a:xfrm>
            <a:off x="20" y="-210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DF59522-24E3-49E0-B1B8-5D0EE6EF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Build Back Better – Thank You!</a:t>
            </a:r>
          </a:p>
        </p:txBody>
      </p:sp>
    </p:spTree>
    <p:extLst>
      <p:ext uri="{BB962C8B-B14F-4D97-AF65-F5344CB8AC3E}">
        <p14:creationId xmlns:p14="http://schemas.microsoft.com/office/powerpoint/2010/main" val="90138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CE3231-D611-4DBF-899A-01362AA01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802240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3F51B19-4100-4C9A-A260-7B7D4A61C852}"/>
              </a:ext>
            </a:extLst>
          </p:cNvPr>
          <p:cNvSpPr/>
          <p:nvPr/>
        </p:nvSpPr>
        <p:spPr>
          <a:xfrm>
            <a:off x="328474" y="213064"/>
            <a:ext cx="6676008" cy="69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2"/>
                </a:solidFill>
              </a:rPr>
              <a:t>The Informal Economy: Labour Force Framework</a:t>
            </a:r>
          </a:p>
        </p:txBody>
      </p:sp>
    </p:spTree>
    <p:extLst>
      <p:ext uri="{BB962C8B-B14F-4D97-AF65-F5344CB8AC3E}">
        <p14:creationId xmlns:p14="http://schemas.microsoft.com/office/powerpoint/2010/main" val="427867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037A1-2B90-4AFA-B6DB-184FBECEB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74" y="899625"/>
            <a:ext cx="8520766" cy="53591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FA94B6-D797-4AA4-BE7C-3AAE2B47B933}"/>
              </a:ext>
            </a:extLst>
          </p:cNvPr>
          <p:cNvSpPr/>
          <p:nvPr/>
        </p:nvSpPr>
        <p:spPr>
          <a:xfrm>
            <a:off x="209550" y="171450"/>
            <a:ext cx="4276725" cy="4762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/>
              <a:t>In Rwanda (LFS 2021)</a:t>
            </a:r>
          </a:p>
        </p:txBody>
      </p:sp>
    </p:spTree>
    <p:extLst>
      <p:ext uri="{BB962C8B-B14F-4D97-AF65-F5344CB8AC3E}">
        <p14:creationId xmlns:p14="http://schemas.microsoft.com/office/powerpoint/2010/main" val="272844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o Rwandan city markets closed over an increase of COVID-19 cases | CGTN  Africa">
            <a:extLst>
              <a:ext uri="{FF2B5EF4-FFF2-40B4-BE49-F238E27FC236}">
                <a16:creationId xmlns:a16="http://schemas.microsoft.com/office/drawing/2014/main" id="{D8C4422C-4C08-4CAE-B0CC-60F29113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488481" cy="37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de-in-Rwanda campaign to go online as SMEs eye new markets |  Africa-OnTheRise">
            <a:extLst>
              <a:ext uri="{FF2B5EF4-FFF2-40B4-BE49-F238E27FC236}">
                <a16:creationId xmlns:a16="http://schemas.microsoft.com/office/drawing/2014/main" id="{81E145BE-7791-4660-BA32-1CFF0E8C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82" y="-53398"/>
            <a:ext cx="5715878" cy="38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93EFA6-753B-4A21-BA7B-ABF499B9603D}"/>
              </a:ext>
            </a:extLst>
          </p:cNvPr>
          <p:cNvSpPr/>
          <p:nvPr/>
        </p:nvSpPr>
        <p:spPr>
          <a:xfrm>
            <a:off x="0" y="3750259"/>
            <a:ext cx="6463759" cy="31077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/>
              <a:t>Features of Informality</a:t>
            </a:r>
          </a:p>
          <a:p>
            <a:endParaRPr lang="en-ZA" dirty="0"/>
          </a:p>
          <a:p>
            <a:r>
              <a:rPr lang="en-ZA" sz="2000" dirty="0"/>
              <a:t>Ease of entry</a:t>
            </a:r>
          </a:p>
          <a:p>
            <a:r>
              <a:rPr lang="en-ZA" sz="2000" dirty="0"/>
              <a:t>Small scale of activity</a:t>
            </a:r>
          </a:p>
          <a:p>
            <a:r>
              <a:rPr lang="en-ZA" sz="2000" dirty="0"/>
              <a:t>Self employment, with a high proportion of family workers</a:t>
            </a:r>
          </a:p>
          <a:p>
            <a:r>
              <a:rPr lang="en-ZA" sz="2000" dirty="0"/>
              <a:t>Little capital and equipment</a:t>
            </a:r>
          </a:p>
          <a:p>
            <a:r>
              <a:rPr lang="en-ZA" sz="2000" dirty="0"/>
              <a:t>Labour intensive technologies</a:t>
            </a:r>
          </a:p>
          <a:p>
            <a:r>
              <a:rPr lang="en-ZA" sz="2000" dirty="0"/>
              <a:t>Low skills</a:t>
            </a:r>
          </a:p>
          <a:p>
            <a:r>
              <a:rPr lang="en-ZA" sz="2000" dirty="0"/>
              <a:t>Low level of organisation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1412FF-8C17-4EAE-AA6D-F58880AF5872}"/>
              </a:ext>
            </a:extLst>
          </p:cNvPr>
          <p:cNvSpPr/>
          <p:nvPr/>
        </p:nvSpPr>
        <p:spPr>
          <a:xfrm>
            <a:off x="6476121" y="3750259"/>
            <a:ext cx="5715878" cy="31077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b="1">
                <a:solidFill>
                  <a:schemeClr val="bg1"/>
                </a:solidFill>
              </a:rPr>
              <a:t>Self-employment in informal enterprises</a:t>
            </a:r>
            <a:r>
              <a:rPr lang="en-GB" altLang="en-US">
                <a:solidFill>
                  <a:schemeClr val="bg1"/>
                </a:solidFill>
              </a:rPr>
              <a:t>: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chemeClr val="bg1"/>
                </a:solidFill>
              </a:rPr>
              <a:t>employers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chemeClr val="bg1"/>
                </a:solidFill>
              </a:rPr>
              <a:t>own account operators (don’t employ anyone else)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chemeClr val="bg1"/>
                </a:solidFill>
              </a:rPr>
              <a:t>unpaid contributing family workers</a:t>
            </a:r>
          </a:p>
          <a:p>
            <a:pPr marL="971550" lvl="1" indent="-457200">
              <a:lnSpc>
                <a:spcPct val="80000"/>
              </a:lnSpc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b="1">
                <a:solidFill>
                  <a:schemeClr val="bg1"/>
                </a:solidFill>
              </a:rPr>
              <a:t>Wage employment in informal jobs</a:t>
            </a:r>
            <a:r>
              <a:rPr lang="en-GB" altLang="en-US">
                <a:solidFill>
                  <a:schemeClr val="bg1"/>
                </a:solidFill>
              </a:rPr>
              <a:t>: 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chemeClr val="bg1"/>
                </a:solidFill>
              </a:rPr>
              <a:t>non-standard employees of informal enterprises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chemeClr val="bg1"/>
                </a:solidFill>
              </a:rPr>
              <a:t>non-standard employees of formal enterprises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chemeClr val="bg1"/>
                </a:solidFill>
              </a:rPr>
              <a:t>casual or day labourers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chemeClr val="bg1"/>
                </a:solidFill>
              </a:rPr>
              <a:t>industrial outworkers (also called homeworkers)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0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: Shape 3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C49E9-1DDE-47D0-A01B-DDDCDB85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ZA" sz="2800" dirty="0">
                <a:solidFill>
                  <a:srgbClr val="FFFFFF"/>
                </a:solidFill>
              </a:rPr>
              <a:t>CHARACETRISTICS OF THE INFORMAL ECONOMY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DDE5-74E5-4D5C-AF99-AC7979AA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ZA" sz="2000" dirty="0">
                <a:solidFill>
                  <a:srgbClr val="FEFFFF"/>
                </a:solidFill>
              </a:rPr>
              <a:t>Across the world, 2 billion workers – 61% of all workers including agriculture are informal workers.</a:t>
            </a:r>
          </a:p>
          <a:p>
            <a:r>
              <a:rPr lang="en-ZA" sz="2000" dirty="0">
                <a:solidFill>
                  <a:srgbClr val="FEFFFF"/>
                </a:solidFill>
              </a:rPr>
              <a:t>Informality has a strong rural dimension, with about 3 out of every 5 informal workers living in rural areas</a:t>
            </a:r>
          </a:p>
          <a:p>
            <a:r>
              <a:rPr lang="en-ZA" sz="2000" dirty="0">
                <a:solidFill>
                  <a:srgbClr val="FEFFFF"/>
                </a:solidFill>
              </a:rPr>
              <a:t>Agriculture and industry sectors are the most exposed to informality</a:t>
            </a:r>
          </a:p>
          <a:p>
            <a:r>
              <a:rPr lang="en-ZA" sz="2000" dirty="0">
                <a:solidFill>
                  <a:srgbClr val="FEFFFF"/>
                </a:solidFill>
              </a:rPr>
              <a:t>Within households, a majority of working households rely solely on informal employment</a:t>
            </a:r>
          </a:p>
          <a:p>
            <a:r>
              <a:rPr lang="en-ZA" sz="2000" dirty="0">
                <a:solidFill>
                  <a:srgbClr val="FEFFFF"/>
                </a:solidFill>
              </a:rPr>
              <a:t>A large number of children and older individuals live in completely informal households</a:t>
            </a:r>
          </a:p>
          <a:p>
            <a:r>
              <a:rPr lang="en-ZA" sz="2000" dirty="0">
                <a:solidFill>
                  <a:srgbClr val="FEFFFF"/>
                </a:solidFill>
              </a:rPr>
              <a:t>Informal economy workers face high risks of occupational risks in inferior working conditions and are most likely to fall into poverty</a:t>
            </a:r>
          </a:p>
        </p:txBody>
      </p:sp>
    </p:spTree>
    <p:extLst>
      <p:ext uri="{BB962C8B-B14F-4D97-AF65-F5344CB8AC3E}">
        <p14:creationId xmlns:p14="http://schemas.microsoft.com/office/powerpoint/2010/main" val="16399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E2DB-AD0A-4539-B9F3-ECA9064B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23"/>
            <a:ext cx="10515600" cy="543065"/>
          </a:xfrm>
        </p:spPr>
        <p:txBody>
          <a:bodyPr>
            <a:noAutofit/>
          </a:bodyPr>
          <a:lstStyle/>
          <a:p>
            <a:r>
              <a:rPr lang="en-ZA" sz="2400" dirty="0"/>
              <a:t>The Informal Economy in Rwanda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EB8D7-C659-42F9-9F1C-F427536D9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800101"/>
            <a:ext cx="11544300" cy="5857874"/>
          </a:xfrm>
        </p:spPr>
        <p:txBody>
          <a:bodyPr>
            <a:normAutofit/>
          </a:bodyPr>
          <a:lstStyle/>
          <a:p>
            <a:r>
              <a:rPr lang="en-GB" sz="2000" dirty="0"/>
              <a:t>Rwanda’s definition: The Informal Sector is defined as all persons 16 years of age and above who were engaged in unregistered private business enterprises that do not keep written records of accounts.</a:t>
            </a:r>
          </a:p>
          <a:p>
            <a:r>
              <a:rPr lang="en-GB" sz="2000" dirty="0"/>
              <a:t>Composition</a:t>
            </a:r>
          </a:p>
          <a:p>
            <a:pPr marL="457200" lvl="1" indent="0">
              <a:buNone/>
            </a:pPr>
            <a:endParaRPr lang="en-GB" sz="1800" dirty="0"/>
          </a:p>
          <a:p>
            <a:pPr lvl="1"/>
            <a:r>
              <a:rPr lang="en-GB" sz="1800" dirty="0"/>
              <a:t>Domestic workers</a:t>
            </a:r>
          </a:p>
          <a:p>
            <a:pPr lvl="1"/>
            <a:r>
              <a:rPr lang="en-GB" sz="1800" dirty="0"/>
              <a:t>Hawkers</a:t>
            </a:r>
          </a:p>
          <a:p>
            <a:pPr lvl="1"/>
            <a:r>
              <a:rPr lang="en-GB" sz="1800" dirty="0"/>
              <a:t>Taxi bicycles</a:t>
            </a:r>
          </a:p>
          <a:p>
            <a:pPr lvl="1"/>
            <a:r>
              <a:rPr lang="en-GB" sz="1800" dirty="0"/>
              <a:t>Street vendors</a:t>
            </a:r>
          </a:p>
          <a:p>
            <a:pPr lvl="1"/>
            <a:r>
              <a:rPr lang="en-GB" sz="1800" dirty="0"/>
              <a:t>Barbers and hairdressers</a:t>
            </a:r>
          </a:p>
          <a:p>
            <a:pPr lvl="1"/>
            <a:r>
              <a:rPr lang="en-GB" sz="1800" dirty="0"/>
              <a:t>Workers in restaurants</a:t>
            </a:r>
          </a:p>
          <a:p>
            <a:pPr lvl="1"/>
            <a:r>
              <a:rPr lang="en-GB" sz="1800" dirty="0"/>
              <a:t>Casual labourers in mines, tea plantations</a:t>
            </a:r>
          </a:p>
          <a:p>
            <a:pPr lvl="1"/>
            <a:r>
              <a:rPr lang="en-GB" sz="1800" dirty="0"/>
              <a:t>Other unregistered service providers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sz="2000" dirty="0"/>
              <a:t>73.4% of total employment outside agriculture are in the informal sector</a:t>
            </a:r>
          </a:p>
          <a:p>
            <a:r>
              <a:rPr lang="en-GB" sz="2000" dirty="0"/>
              <a:t>Three out of every four people in Rwanda are employed in the informal sector.</a:t>
            </a:r>
          </a:p>
          <a:p>
            <a:r>
              <a:rPr lang="en-GB" sz="2000" dirty="0"/>
              <a:t>For women, the percentage reaches 80%.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97536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18D8324-4ACC-4116-BA7D-E24C609AA2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0"/>
            <a:ext cx="82296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Segmented </a:t>
            </a:r>
            <a:r>
              <a:rPr lang="en-US" altLang="en-US" sz="2400" dirty="0" err="1"/>
              <a:t>labour</a:t>
            </a:r>
            <a:r>
              <a:rPr lang="en-US" altLang="en-US" sz="2400" dirty="0"/>
              <a:t> markets/ employment structures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324B493-D10F-4BAC-9897-F4993C4E12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19200"/>
            <a:ext cx="830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	</a:t>
            </a:r>
            <a:r>
              <a:rPr lang="en-US" altLang="en-US" sz="1800" b="1" dirty="0"/>
              <a:t>What do we mean by segmentation?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Constraints exist which prevent individuals from moving into better employment opportunities (or improving the quality of existing employment)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b="1" dirty="0"/>
              <a:t>What causes segmentation?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Discrimination, social norms, unequal wealth/assets, lack of credit, lack of public goods/services, </a:t>
            </a:r>
            <a:r>
              <a:rPr lang="en-US" altLang="en-US" sz="1800" dirty="0" err="1"/>
              <a:t>etc</a:t>
            </a:r>
            <a:endParaRPr lang="en-US" altLang="en-US" sz="18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i="1" dirty="0"/>
              <a:t>Unpaid care responsibilities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/>
              <a:t>	Why does segmentation matter?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Reinforces existing patterns of poverty and social exclusion.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Issue of equity: class, gender, racial, caste </a:t>
            </a:r>
            <a:r>
              <a:rPr lang="en-US" altLang="en-US" sz="1800" i="1" dirty="0"/>
              <a:t>segmentation</a:t>
            </a:r>
            <a:r>
              <a:rPr lang="en-US" altLang="en-US" sz="1800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Issue of basic rights and the choices available to individuals.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C83B64-B9D3-45B2-AC80-D3D502BA2FA8}"/>
              </a:ext>
            </a:extLst>
          </p:cNvPr>
          <p:cNvGrpSpPr/>
          <p:nvPr/>
        </p:nvGrpSpPr>
        <p:grpSpPr>
          <a:xfrm>
            <a:off x="2065008" y="360590"/>
            <a:ext cx="7320299" cy="6008302"/>
            <a:chOff x="7756152" y="554909"/>
            <a:chExt cx="14640597" cy="120166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CF73511-A81E-C042-84B2-5D44FA6FA8BF}"/>
                </a:ext>
              </a:extLst>
            </p:cNvPr>
            <p:cNvSpPr txBox="1"/>
            <p:nvPr/>
          </p:nvSpPr>
          <p:spPr>
            <a:xfrm>
              <a:off x="8267830" y="554909"/>
              <a:ext cx="78420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Montserrat" pitchFamily="2" charset="77"/>
                  <a:ea typeface="Roboto" panose="02000000000000000000" pitchFamily="2" charset="0"/>
                </a:rPr>
                <a:t>Segmentation of the informal economy: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8D799E-0026-8B4E-A4AD-8EBA258E0706}"/>
                </a:ext>
              </a:extLst>
            </p:cNvPr>
            <p:cNvSpPr/>
            <p:nvPr/>
          </p:nvSpPr>
          <p:spPr>
            <a:xfrm>
              <a:off x="10692973" y="1554124"/>
              <a:ext cx="299720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AB98A49-3A67-1E49-B57C-B99B2D19F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152" y="6479444"/>
              <a:ext cx="8851117" cy="4801771"/>
            </a:xfrm>
            <a:custGeom>
              <a:avLst/>
              <a:gdLst>
                <a:gd name="T0" fmla="*/ 1401 w 2802"/>
                <a:gd name="T1" fmla="*/ 0 h 1336"/>
                <a:gd name="T2" fmla="*/ 2802 w 2802"/>
                <a:gd name="T3" fmla="*/ 669 h 1336"/>
                <a:gd name="T4" fmla="*/ 1401 w 2802"/>
                <a:gd name="T5" fmla="*/ 1336 h 1336"/>
                <a:gd name="T6" fmla="*/ 0 w 2802"/>
                <a:gd name="T7" fmla="*/ 669 h 1336"/>
                <a:gd name="T8" fmla="*/ 1401 w 2802"/>
                <a:gd name="T9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1336">
                  <a:moveTo>
                    <a:pt x="1401" y="0"/>
                  </a:moveTo>
                  <a:lnTo>
                    <a:pt x="2802" y="669"/>
                  </a:lnTo>
                  <a:lnTo>
                    <a:pt x="1401" y="1336"/>
                  </a:lnTo>
                  <a:lnTo>
                    <a:pt x="0" y="669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87D1AF2-2BC7-CB43-A301-EB029A352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1713" y="8883925"/>
              <a:ext cx="4425561" cy="3687588"/>
            </a:xfrm>
            <a:custGeom>
              <a:avLst/>
              <a:gdLst>
                <a:gd name="T0" fmla="*/ 0 w 1401"/>
                <a:gd name="T1" fmla="*/ 1026 h 1026"/>
                <a:gd name="T2" fmla="*/ 1401 w 1401"/>
                <a:gd name="T3" fmla="*/ 357 h 1026"/>
                <a:gd name="T4" fmla="*/ 1401 w 1401"/>
                <a:gd name="T5" fmla="*/ 0 h 1026"/>
                <a:gd name="T6" fmla="*/ 0 w 1401"/>
                <a:gd name="T7" fmla="*/ 667 h 1026"/>
                <a:gd name="T8" fmla="*/ 0 w 1401"/>
                <a:gd name="T9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1" h="1026">
                  <a:moveTo>
                    <a:pt x="0" y="1026"/>
                  </a:moveTo>
                  <a:lnTo>
                    <a:pt x="1401" y="357"/>
                  </a:lnTo>
                  <a:lnTo>
                    <a:pt x="1401" y="0"/>
                  </a:lnTo>
                  <a:lnTo>
                    <a:pt x="0" y="667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B758B2C-C7AC-D448-895E-1FA32344D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152" y="8883925"/>
              <a:ext cx="4425561" cy="3687588"/>
            </a:xfrm>
            <a:custGeom>
              <a:avLst/>
              <a:gdLst>
                <a:gd name="T0" fmla="*/ 1401 w 1401"/>
                <a:gd name="T1" fmla="*/ 1026 h 1026"/>
                <a:gd name="T2" fmla="*/ 0 w 1401"/>
                <a:gd name="T3" fmla="*/ 357 h 1026"/>
                <a:gd name="T4" fmla="*/ 0 w 1401"/>
                <a:gd name="T5" fmla="*/ 0 h 1026"/>
                <a:gd name="T6" fmla="*/ 1401 w 1401"/>
                <a:gd name="T7" fmla="*/ 667 h 1026"/>
                <a:gd name="T8" fmla="*/ 1401 w 1401"/>
                <a:gd name="T9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1" h="1026">
                  <a:moveTo>
                    <a:pt x="1401" y="1026"/>
                  </a:moveTo>
                  <a:lnTo>
                    <a:pt x="0" y="357"/>
                  </a:lnTo>
                  <a:lnTo>
                    <a:pt x="0" y="0"/>
                  </a:lnTo>
                  <a:lnTo>
                    <a:pt x="1401" y="667"/>
                  </a:lnTo>
                  <a:lnTo>
                    <a:pt x="1401" y="10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6205910-EFF3-1341-B307-EE9CD148E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451" y="5804021"/>
              <a:ext cx="7356518" cy="3990945"/>
            </a:xfrm>
            <a:custGeom>
              <a:avLst/>
              <a:gdLst>
                <a:gd name="T0" fmla="*/ 1401 w 2802"/>
                <a:gd name="T1" fmla="*/ 0 h 1336"/>
                <a:gd name="T2" fmla="*/ 2802 w 2802"/>
                <a:gd name="T3" fmla="*/ 669 h 1336"/>
                <a:gd name="T4" fmla="*/ 1401 w 2802"/>
                <a:gd name="T5" fmla="*/ 1336 h 1336"/>
                <a:gd name="T6" fmla="*/ 0 w 2802"/>
                <a:gd name="T7" fmla="*/ 669 h 1336"/>
                <a:gd name="T8" fmla="*/ 1401 w 2802"/>
                <a:gd name="T9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1336">
                  <a:moveTo>
                    <a:pt x="1401" y="0"/>
                  </a:moveTo>
                  <a:lnTo>
                    <a:pt x="2802" y="669"/>
                  </a:lnTo>
                  <a:lnTo>
                    <a:pt x="1401" y="1336"/>
                  </a:lnTo>
                  <a:lnTo>
                    <a:pt x="0" y="669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0267463-C843-BD43-B96A-F71EF595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1712" y="7802482"/>
              <a:ext cx="3678261" cy="3064902"/>
            </a:xfrm>
            <a:custGeom>
              <a:avLst/>
              <a:gdLst>
                <a:gd name="T0" fmla="*/ 0 w 1401"/>
                <a:gd name="T1" fmla="*/ 1026 h 1026"/>
                <a:gd name="T2" fmla="*/ 1401 w 1401"/>
                <a:gd name="T3" fmla="*/ 357 h 1026"/>
                <a:gd name="T4" fmla="*/ 1401 w 1401"/>
                <a:gd name="T5" fmla="*/ 0 h 1026"/>
                <a:gd name="T6" fmla="*/ 0 w 1401"/>
                <a:gd name="T7" fmla="*/ 667 h 1026"/>
                <a:gd name="T8" fmla="*/ 0 w 1401"/>
                <a:gd name="T9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1" h="1026">
                  <a:moveTo>
                    <a:pt x="0" y="1026"/>
                  </a:moveTo>
                  <a:lnTo>
                    <a:pt x="1401" y="357"/>
                  </a:lnTo>
                  <a:lnTo>
                    <a:pt x="1401" y="0"/>
                  </a:lnTo>
                  <a:lnTo>
                    <a:pt x="0" y="667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D0294CA-CBEB-ED4E-9633-3C56084F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451" y="7802482"/>
              <a:ext cx="3678261" cy="3064902"/>
            </a:xfrm>
            <a:custGeom>
              <a:avLst/>
              <a:gdLst>
                <a:gd name="T0" fmla="*/ 1401 w 1401"/>
                <a:gd name="T1" fmla="*/ 1026 h 1026"/>
                <a:gd name="T2" fmla="*/ 0 w 1401"/>
                <a:gd name="T3" fmla="*/ 357 h 1026"/>
                <a:gd name="T4" fmla="*/ 0 w 1401"/>
                <a:gd name="T5" fmla="*/ 0 h 1026"/>
                <a:gd name="T6" fmla="*/ 1401 w 1401"/>
                <a:gd name="T7" fmla="*/ 667 h 1026"/>
                <a:gd name="T8" fmla="*/ 1401 w 1401"/>
                <a:gd name="T9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1" h="1026">
                  <a:moveTo>
                    <a:pt x="1401" y="1026"/>
                  </a:moveTo>
                  <a:lnTo>
                    <a:pt x="0" y="357"/>
                  </a:lnTo>
                  <a:lnTo>
                    <a:pt x="0" y="0"/>
                  </a:lnTo>
                  <a:lnTo>
                    <a:pt x="1401" y="667"/>
                  </a:lnTo>
                  <a:lnTo>
                    <a:pt x="1401" y="10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3EDFCDD-01EB-0C4D-947F-7674D9BF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013" y="5227485"/>
              <a:ext cx="5941400" cy="3226213"/>
            </a:xfrm>
            <a:custGeom>
              <a:avLst/>
              <a:gdLst>
                <a:gd name="T0" fmla="*/ 1130 w 2263"/>
                <a:gd name="T1" fmla="*/ 0 h 1080"/>
                <a:gd name="T2" fmla="*/ 2263 w 2263"/>
                <a:gd name="T3" fmla="*/ 540 h 1080"/>
                <a:gd name="T4" fmla="*/ 1130 w 2263"/>
                <a:gd name="T5" fmla="*/ 1080 h 1080"/>
                <a:gd name="T6" fmla="*/ 0 w 2263"/>
                <a:gd name="T7" fmla="*/ 540 h 1080"/>
                <a:gd name="T8" fmla="*/ 1130 w 2263"/>
                <a:gd name="T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3" h="1080">
                  <a:moveTo>
                    <a:pt x="1130" y="0"/>
                  </a:moveTo>
                  <a:lnTo>
                    <a:pt x="2263" y="540"/>
                  </a:lnTo>
                  <a:lnTo>
                    <a:pt x="1130" y="1080"/>
                  </a:lnTo>
                  <a:lnTo>
                    <a:pt x="0" y="54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CC4C8D8-99CB-7645-8457-54CB63D4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7776" y="6840590"/>
              <a:ext cx="2974639" cy="2676563"/>
            </a:xfrm>
            <a:custGeom>
              <a:avLst/>
              <a:gdLst>
                <a:gd name="T0" fmla="*/ 0 w 1133"/>
                <a:gd name="T1" fmla="*/ 896 h 896"/>
                <a:gd name="T2" fmla="*/ 1133 w 1133"/>
                <a:gd name="T3" fmla="*/ 357 h 896"/>
                <a:gd name="T4" fmla="*/ 1133 w 1133"/>
                <a:gd name="T5" fmla="*/ 0 h 896"/>
                <a:gd name="T6" fmla="*/ 0 w 1133"/>
                <a:gd name="T7" fmla="*/ 542 h 896"/>
                <a:gd name="T8" fmla="*/ 0 w 1133"/>
                <a:gd name="T9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896">
                  <a:moveTo>
                    <a:pt x="0" y="896"/>
                  </a:moveTo>
                  <a:lnTo>
                    <a:pt x="1133" y="357"/>
                  </a:lnTo>
                  <a:lnTo>
                    <a:pt x="1133" y="0"/>
                  </a:lnTo>
                  <a:lnTo>
                    <a:pt x="0" y="542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B7F51D7-6FDB-B44D-BF7D-746873B55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013" y="6840590"/>
              <a:ext cx="2966761" cy="2676563"/>
            </a:xfrm>
            <a:custGeom>
              <a:avLst/>
              <a:gdLst>
                <a:gd name="T0" fmla="*/ 1130 w 1130"/>
                <a:gd name="T1" fmla="*/ 896 h 896"/>
                <a:gd name="T2" fmla="*/ 0 w 1130"/>
                <a:gd name="T3" fmla="*/ 357 h 896"/>
                <a:gd name="T4" fmla="*/ 0 w 1130"/>
                <a:gd name="T5" fmla="*/ 0 h 896"/>
                <a:gd name="T6" fmla="*/ 1130 w 1130"/>
                <a:gd name="T7" fmla="*/ 542 h 896"/>
                <a:gd name="T8" fmla="*/ 1130 w 1130"/>
                <a:gd name="T9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896">
                  <a:moveTo>
                    <a:pt x="1130" y="896"/>
                  </a:moveTo>
                  <a:lnTo>
                    <a:pt x="0" y="357"/>
                  </a:lnTo>
                  <a:lnTo>
                    <a:pt x="0" y="0"/>
                  </a:lnTo>
                  <a:lnTo>
                    <a:pt x="1130" y="542"/>
                  </a:lnTo>
                  <a:lnTo>
                    <a:pt x="1130" y="8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60FCD01-A08F-AD47-A07B-3B26E2CB2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350" y="4973571"/>
              <a:ext cx="4200724" cy="2282247"/>
            </a:xfrm>
            <a:custGeom>
              <a:avLst/>
              <a:gdLst>
                <a:gd name="T0" fmla="*/ 799 w 1600"/>
                <a:gd name="T1" fmla="*/ 0 h 764"/>
                <a:gd name="T2" fmla="*/ 1600 w 1600"/>
                <a:gd name="T3" fmla="*/ 382 h 764"/>
                <a:gd name="T4" fmla="*/ 799 w 1600"/>
                <a:gd name="T5" fmla="*/ 764 h 764"/>
                <a:gd name="T6" fmla="*/ 0 w 1600"/>
                <a:gd name="T7" fmla="*/ 382 h 764"/>
                <a:gd name="T8" fmla="*/ 799 w 1600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764">
                  <a:moveTo>
                    <a:pt x="799" y="0"/>
                  </a:moveTo>
                  <a:lnTo>
                    <a:pt x="1600" y="382"/>
                  </a:lnTo>
                  <a:lnTo>
                    <a:pt x="799" y="764"/>
                  </a:lnTo>
                  <a:lnTo>
                    <a:pt x="0" y="382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25E01A1-48F7-0C4D-BEFE-0952A67EE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9089" y="6114693"/>
              <a:ext cx="2102989" cy="2061193"/>
            </a:xfrm>
            <a:custGeom>
              <a:avLst/>
              <a:gdLst>
                <a:gd name="T0" fmla="*/ 0 w 801"/>
                <a:gd name="T1" fmla="*/ 690 h 690"/>
                <a:gd name="T2" fmla="*/ 801 w 801"/>
                <a:gd name="T3" fmla="*/ 308 h 690"/>
                <a:gd name="T4" fmla="*/ 801 w 801"/>
                <a:gd name="T5" fmla="*/ 0 h 690"/>
                <a:gd name="T6" fmla="*/ 0 w 801"/>
                <a:gd name="T7" fmla="*/ 382 h 690"/>
                <a:gd name="T8" fmla="*/ 0 w 801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690">
                  <a:moveTo>
                    <a:pt x="0" y="690"/>
                  </a:moveTo>
                  <a:lnTo>
                    <a:pt x="801" y="308"/>
                  </a:lnTo>
                  <a:lnTo>
                    <a:pt x="801" y="0"/>
                  </a:lnTo>
                  <a:lnTo>
                    <a:pt x="0" y="382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78909F8-4278-F549-8B21-EDD39FAD7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350" y="6114693"/>
              <a:ext cx="2097739" cy="2061193"/>
            </a:xfrm>
            <a:custGeom>
              <a:avLst/>
              <a:gdLst>
                <a:gd name="T0" fmla="*/ 799 w 799"/>
                <a:gd name="T1" fmla="*/ 690 h 690"/>
                <a:gd name="T2" fmla="*/ 0 w 799"/>
                <a:gd name="T3" fmla="*/ 308 h 690"/>
                <a:gd name="T4" fmla="*/ 0 w 799"/>
                <a:gd name="T5" fmla="*/ 0 h 690"/>
                <a:gd name="T6" fmla="*/ 799 w 799"/>
                <a:gd name="T7" fmla="*/ 382 h 690"/>
                <a:gd name="T8" fmla="*/ 799 w 799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690">
                  <a:moveTo>
                    <a:pt x="799" y="690"/>
                  </a:moveTo>
                  <a:lnTo>
                    <a:pt x="0" y="308"/>
                  </a:lnTo>
                  <a:lnTo>
                    <a:pt x="0" y="0"/>
                  </a:lnTo>
                  <a:lnTo>
                    <a:pt x="799" y="382"/>
                  </a:lnTo>
                  <a:lnTo>
                    <a:pt x="799" y="69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19E39DE-4949-4F47-ABF2-C60623F25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8331" y="4447817"/>
              <a:ext cx="2966760" cy="1610119"/>
            </a:xfrm>
            <a:custGeom>
              <a:avLst/>
              <a:gdLst>
                <a:gd name="T0" fmla="*/ 565 w 1130"/>
                <a:gd name="T1" fmla="*/ 0 h 539"/>
                <a:gd name="T2" fmla="*/ 1130 w 1130"/>
                <a:gd name="T3" fmla="*/ 271 h 539"/>
                <a:gd name="T4" fmla="*/ 565 w 1130"/>
                <a:gd name="T5" fmla="*/ 539 h 539"/>
                <a:gd name="T6" fmla="*/ 0 w 1130"/>
                <a:gd name="T7" fmla="*/ 271 h 539"/>
                <a:gd name="T8" fmla="*/ 565 w 1130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539">
                  <a:moveTo>
                    <a:pt x="565" y="0"/>
                  </a:moveTo>
                  <a:lnTo>
                    <a:pt x="1130" y="271"/>
                  </a:lnTo>
                  <a:lnTo>
                    <a:pt x="565" y="539"/>
                  </a:lnTo>
                  <a:lnTo>
                    <a:pt x="0" y="271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53D367C-8DAA-9F4A-A7A7-25A059382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1714" y="5257358"/>
              <a:ext cx="1483381" cy="1678826"/>
            </a:xfrm>
            <a:custGeom>
              <a:avLst/>
              <a:gdLst>
                <a:gd name="T0" fmla="*/ 0 w 565"/>
                <a:gd name="T1" fmla="*/ 562 h 562"/>
                <a:gd name="T2" fmla="*/ 565 w 565"/>
                <a:gd name="T3" fmla="*/ 294 h 562"/>
                <a:gd name="T4" fmla="*/ 565 w 565"/>
                <a:gd name="T5" fmla="*/ 0 h 562"/>
                <a:gd name="T6" fmla="*/ 0 w 565"/>
                <a:gd name="T7" fmla="*/ 268 h 562"/>
                <a:gd name="T8" fmla="*/ 0 w 56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562">
                  <a:moveTo>
                    <a:pt x="0" y="562"/>
                  </a:moveTo>
                  <a:lnTo>
                    <a:pt x="565" y="294"/>
                  </a:lnTo>
                  <a:lnTo>
                    <a:pt x="565" y="0"/>
                  </a:lnTo>
                  <a:lnTo>
                    <a:pt x="0" y="268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B5E144E-85FD-6147-9C24-012ED7CA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8331" y="5257358"/>
              <a:ext cx="1483381" cy="1678826"/>
            </a:xfrm>
            <a:custGeom>
              <a:avLst/>
              <a:gdLst>
                <a:gd name="T0" fmla="*/ 565 w 565"/>
                <a:gd name="T1" fmla="*/ 562 h 562"/>
                <a:gd name="T2" fmla="*/ 0 w 565"/>
                <a:gd name="T3" fmla="*/ 294 h 562"/>
                <a:gd name="T4" fmla="*/ 0 w 565"/>
                <a:gd name="T5" fmla="*/ 0 h 562"/>
                <a:gd name="T6" fmla="*/ 565 w 565"/>
                <a:gd name="T7" fmla="*/ 268 h 562"/>
                <a:gd name="T8" fmla="*/ 565 w 56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562">
                  <a:moveTo>
                    <a:pt x="565" y="562"/>
                  </a:moveTo>
                  <a:lnTo>
                    <a:pt x="0" y="294"/>
                  </a:lnTo>
                  <a:lnTo>
                    <a:pt x="0" y="0"/>
                  </a:lnTo>
                  <a:lnTo>
                    <a:pt x="565" y="268"/>
                  </a:lnTo>
                  <a:lnTo>
                    <a:pt x="565" y="56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6E779CA3-F217-2441-B93C-32E53FCCA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132" y="3939987"/>
              <a:ext cx="2389163" cy="1881956"/>
            </a:xfrm>
            <a:custGeom>
              <a:avLst/>
              <a:gdLst>
                <a:gd name="T0" fmla="*/ 454 w 910"/>
                <a:gd name="T1" fmla="*/ 0 h 630"/>
                <a:gd name="T2" fmla="*/ 910 w 910"/>
                <a:gd name="T3" fmla="*/ 413 h 630"/>
                <a:gd name="T4" fmla="*/ 454 w 910"/>
                <a:gd name="T5" fmla="*/ 630 h 630"/>
                <a:gd name="T6" fmla="*/ 0 w 910"/>
                <a:gd name="T7" fmla="*/ 413 h 630"/>
                <a:gd name="T8" fmla="*/ 454 w 910"/>
                <a:gd name="T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630">
                  <a:moveTo>
                    <a:pt x="454" y="0"/>
                  </a:moveTo>
                  <a:lnTo>
                    <a:pt x="910" y="413"/>
                  </a:lnTo>
                  <a:lnTo>
                    <a:pt x="454" y="630"/>
                  </a:lnTo>
                  <a:lnTo>
                    <a:pt x="0" y="413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0B76C8AF-ABB1-384F-9620-ABA661B3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132" y="3939987"/>
              <a:ext cx="1191956" cy="1881956"/>
            </a:xfrm>
            <a:custGeom>
              <a:avLst/>
              <a:gdLst>
                <a:gd name="T0" fmla="*/ 454 w 454"/>
                <a:gd name="T1" fmla="*/ 0 h 630"/>
                <a:gd name="T2" fmla="*/ 454 w 454"/>
                <a:gd name="T3" fmla="*/ 630 h 630"/>
                <a:gd name="T4" fmla="*/ 0 w 454"/>
                <a:gd name="T5" fmla="*/ 413 h 630"/>
                <a:gd name="T6" fmla="*/ 454 w 454"/>
                <a:gd name="T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630">
                  <a:moveTo>
                    <a:pt x="454" y="0"/>
                  </a:moveTo>
                  <a:lnTo>
                    <a:pt x="454" y="630"/>
                  </a:lnTo>
                  <a:lnTo>
                    <a:pt x="0" y="413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4B63652-A56C-B34A-8D15-61BB10242EF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4294" y="3942212"/>
              <a:ext cx="22860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9DF1DCA-33A5-6B49-A0AA-3775AC8DA433}"/>
                </a:ext>
              </a:extLst>
            </p:cNvPr>
            <p:cNvCxnSpPr>
              <a:cxnSpLocks/>
            </p:cNvCxnSpPr>
            <p:nvPr/>
          </p:nvCxnSpPr>
          <p:spPr>
            <a:xfrm>
              <a:off x="14252167" y="6142860"/>
              <a:ext cx="228600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2BCA48-516F-7F40-9F29-4207E03438ED}"/>
                </a:ext>
              </a:extLst>
            </p:cNvPr>
            <p:cNvCxnSpPr>
              <a:cxnSpLocks/>
            </p:cNvCxnSpPr>
            <p:nvPr/>
          </p:nvCxnSpPr>
          <p:spPr>
            <a:xfrm>
              <a:off x="15840480" y="7836756"/>
              <a:ext cx="1579765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5BFD5C0-D20A-9348-8C54-1D6269FA89B4}"/>
                </a:ext>
              </a:extLst>
            </p:cNvPr>
            <p:cNvCxnSpPr>
              <a:cxnSpLocks/>
            </p:cNvCxnSpPr>
            <p:nvPr/>
          </p:nvCxnSpPr>
          <p:spPr>
            <a:xfrm>
              <a:off x="15152413" y="6936184"/>
              <a:ext cx="2122361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5FB7420-5594-914B-8ABE-138D551184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55628" y="5328998"/>
              <a:ext cx="1265859" cy="19615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7877D88-BF4C-4D43-8D4B-DB907B72F20F}"/>
                </a:ext>
              </a:extLst>
            </p:cNvPr>
            <p:cNvSpPr txBox="1"/>
            <p:nvPr/>
          </p:nvSpPr>
          <p:spPr>
            <a:xfrm>
              <a:off x="14721079" y="3375019"/>
              <a:ext cx="1984518" cy="67710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Montserrat" pitchFamily="2" charset="77"/>
                  <a:ea typeface="League Spartan" charset="0"/>
                  <a:cs typeface="Poppins" pitchFamily="2" charset="77"/>
                </a:rPr>
                <a:t>Employer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389DE6-EE5A-644B-A2D6-0A6C702F7B48}"/>
                </a:ext>
              </a:extLst>
            </p:cNvPr>
            <p:cNvSpPr txBox="1"/>
            <p:nvPr/>
          </p:nvSpPr>
          <p:spPr>
            <a:xfrm>
              <a:off x="16607273" y="5751195"/>
              <a:ext cx="4355552" cy="67710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Montserrat" pitchFamily="2" charset="77"/>
                  <a:ea typeface="League Spartan" charset="0"/>
                  <a:cs typeface="Poppins" pitchFamily="2" charset="77"/>
                </a:rPr>
                <a:t>Own account operators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3C9FC6-3341-FE40-9000-872F5538D92A}"/>
                </a:ext>
              </a:extLst>
            </p:cNvPr>
            <p:cNvSpPr txBox="1"/>
            <p:nvPr/>
          </p:nvSpPr>
          <p:spPr>
            <a:xfrm>
              <a:off x="17490783" y="7194309"/>
              <a:ext cx="4089582" cy="11695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Montserrat" pitchFamily="2" charset="77"/>
                  <a:ea typeface="League Spartan" charset="0"/>
                  <a:cs typeface="Poppins" pitchFamily="2" charset="77"/>
                </a:rPr>
                <a:t>Industrial Outworkers</a:t>
              </a:r>
            </a:p>
            <a:p>
              <a:r>
                <a:rPr lang="en-US" sz="1600" b="1" dirty="0">
                  <a:solidFill>
                    <a:schemeClr val="tx2"/>
                  </a:solidFill>
                  <a:latin typeface="Montserrat" pitchFamily="2" charset="77"/>
                  <a:ea typeface="League Spartan" charset="0"/>
                  <a:cs typeface="Poppins" pitchFamily="2" charset="77"/>
                </a:rPr>
                <a:t>/Homeworkers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0BC52A-5BD8-BF4A-A30A-691AB7F51806}"/>
                </a:ext>
              </a:extLst>
            </p:cNvPr>
            <p:cNvSpPr txBox="1"/>
            <p:nvPr/>
          </p:nvSpPr>
          <p:spPr>
            <a:xfrm>
              <a:off x="17986565" y="8703993"/>
              <a:ext cx="4410184" cy="67710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Montserrat" pitchFamily="2" charset="77"/>
                  <a:ea typeface="League Spartan" charset="0"/>
                  <a:cs typeface="Poppins" pitchFamily="2" charset="77"/>
                </a:rPr>
                <a:t> Unpaid Family Workers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5BE168-63C1-D54F-B288-925255FD061E}"/>
                </a:ext>
              </a:extLst>
            </p:cNvPr>
            <p:cNvSpPr txBox="1"/>
            <p:nvPr/>
          </p:nvSpPr>
          <p:spPr>
            <a:xfrm>
              <a:off x="17235387" y="6545411"/>
              <a:ext cx="4208460" cy="67710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Montserrat" pitchFamily="2" charset="77"/>
                  <a:ea typeface="League Spartan" charset="0"/>
                  <a:cs typeface="Poppins" pitchFamily="2" charset="77"/>
                </a:rPr>
                <a:t>Casual wage operators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B2C71E-FC41-C946-B11A-3B75F7888C5C}"/>
                </a:ext>
              </a:extLst>
            </p:cNvPr>
            <p:cNvSpPr txBox="1"/>
            <p:nvPr/>
          </p:nvSpPr>
          <p:spPr>
            <a:xfrm>
              <a:off x="14945413" y="4899155"/>
              <a:ext cx="4114716" cy="67710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Montserrat" pitchFamily="2" charset="77"/>
                  <a:ea typeface="League Spartan" charset="0"/>
                  <a:cs typeface="Poppins" pitchFamily="2" charset="77"/>
                </a:rPr>
                <a:t>Regular wage workers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136FB60-FE54-430F-BEC5-D88C7D33D251}"/>
                </a:ext>
              </a:extLst>
            </p:cNvPr>
            <p:cNvCxnSpPr>
              <a:cxnSpLocks/>
            </p:cNvCxnSpPr>
            <p:nvPr/>
          </p:nvCxnSpPr>
          <p:spPr>
            <a:xfrm>
              <a:off x="16578258" y="9042545"/>
              <a:ext cx="1579765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48A643-D9D1-4AF5-96E5-94C1D4FA3C59}"/>
              </a:ext>
            </a:extLst>
          </p:cNvPr>
          <p:cNvSpPr txBox="1"/>
          <p:nvPr/>
        </p:nvSpPr>
        <p:spPr>
          <a:xfrm>
            <a:off x="9350854" y="979031"/>
            <a:ext cx="2403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Segmentation by Sex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5B4003-D382-4BE3-A15C-7049F063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119" y="1422049"/>
            <a:ext cx="593640" cy="9446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4E8FE0-E00E-44F1-95DB-261689C3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220" y="1807069"/>
            <a:ext cx="225332" cy="3862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0E411C2-74D2-40C2-94BC-35DEB066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198" y="2760125"/>
            <a:ext cx="522015" cy="8306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1666303-712E-4F0E-AFA6-57B88B93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751" y="4538603"/>
            <a:ext cx="294100" cy="4679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9E8D36-3665-43DF-91F9-A21FD1A20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935" y="2775042"/>
            <a:ext cx="475845" cy="8157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CB54D90-8C6E-4179-BB68-97EBCC67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23" y="3918379"/>
            <a:ext cx="650272" cy="111475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69C2C95-ABFB-4DEC-8F35-A9CBFF82FA39}"/>
              </a:ext>
            </a:extLst>
          </p:cNvPr>
          <p:cNvSpPr/>
          <p:nvPr/>
        </p:nvSpPr>
        <p:spPr>
          <a:xfrm>
            <a:off x="10477439" y="1629323"/>
            <a:ext cx="1472546" cy="48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900" dirty="0"/>
              <a:t>Predominantly Men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870B5CD-070D-4419-96E1-D501AF200390}"/>
              </a:ext>
            </a:extLst>
          </p:cNvPr>
          <p:cNvSpPr/>
          <p:nvPr/>
        </p:nvSpPr>
        <p:spPr>
          <a:xfrm>
            <a:off x="10380950" y="2875598"/>
            <a:ext cx="1710096" cy="48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900" dirty="0"/>
              <a:t>Men and Women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76BE52-27F3-432D-8F17-23B5940F6D5C}"/>
              </a:ext>
            </a:extLst>
          </p:cNvPr>
          <p:cNvSpPr/>
          <p:nvPr/>
        </p:nvSpPr>
        <p:spPr>
          <a:xfrm>
            <a:off x="10606916" y="4276701"/>
            <a:ext cx="1472546" cy="48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900" dirty="0"/>
              <a:t>Predominantly Women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92CEEA-8958-45BD-B468-FADDE0D5E4BB}"/>
              </a:ext>
            </a:extLst>
          </p:cNvPr>
          <p:cNvSpPr/>
          <p:nvPr/>
        </p:nvSpPr>
        <p:spPr>
          <a:xfrm>
            <a:off x="52063" y="1489933"/>
            <a:ext cx="928890" cy="3231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100" b="1" dirty="0"/>
              <a:t>Poverty Risk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6DD5C55-80EC-4824-8E51-5C6C81613FD6}"/>
              </a:ext>
            </a:extLst>
          </p:cNvPr>
          <p:cNvSpPr/>
          <p:nvPr/>
        </p:nvSpPr>
        <p:spPr>
          <a:xfrm>
            <a:off x="900925" y="1466839"/>
            <a:ext cx="1243258" cy="3500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100" b="1" dirty="0"/>
              <a:t>Average Earnings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CA32C5-53D4-4A87-AC21-B8D77702B7E1}"/>
              </a:ext>
            </a:extLst>
          </p:cNvPr>
          <p:cNvSpPr/>
          <p:nvPr/>
        </p:nvSpPr>
        <p:spPr>
          <a:xfrm>
            <a:off x="37742" y="1807069"/>
            <a:ext cx="759193" cy="2923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900" dirty="0"/>
              <a:t>Low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5416645-2E9B-4AA0-9AF2-B9D7976372C3}"/>
              </a:ext>
            </a:extLst>
          </p:cNvPr>
          <p:cNvSpPr/>
          <p:nvPr/>
        </p:nvSpPr>
        <p:spPr>
          <a:xfrm>
            <a:off x="1060407" y="1759258"/>
            <a:ext cx="759193" cy="2923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900" dirty="0"/>
              <a:t>High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9F8D62C-B590-4326-92CA-591946DAF5BE}"/>
              </a:ext>
            </a:extLst>
          </p:cNvPr>
          <p:cNvSpPr/>
          <p:nvPr/>
        </p:nvSpPr>
        <p:spPr>
          <a:xfrm>
            <a:off x="1105515" y="4982288"/>
            <a:ext cx="759193" cy="2923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900" dirty="0"/>
              <a:t>Low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F76606-4893-4ECF-92B9-C12E4DEB445B}"/>
              </a:ext>
            </a:extLst>
          </p:cNvPr>
          <p:cNvSpPr/>
          <p:nvPr/>
        </p:nvSpPr>
        <p:spPr>
          <a:xfrm>
            <a:off x="37742" y="4982288"/>
            <a:ext cx="759193" cy="2923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900" dirty="0"/>
              <a:t>High</a:t>
            </a: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64C33D85-7833-4368-9F3A-EEAF91028043}"/>
              </a:ext>
            </a:extLst>
          </p:cNvPr>
          <p:cNvSpPr/>
          <p:nvPr/>
        </p:nvSpPr>
        <p:spPr>
          <a:xfrm>
            <a:off x="1391338" y="2099452"/>
            <a:ext cx="207472" cy="2798032"/>
          </a:xfrm>
          <a:prstGeom prst="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/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id="{E9E78A47-0AB3-4172-B9F7-DA50FBF01769}"/>
              </a:ext>
            </a:extLst>
          </p:cNvPr>
          <p:cNvSpPr/>
          <p:nvPr/>
        </p:nvSpPr>
        <p:spPr>
          <a:xfrm rot="10800000">
            <a:off x="331512" y="2141854"/>
            <a:ext cx="207472" cy="2798032"/>
          </a:xfrm>
          <a:prstGeom prst="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/>
          </a:p>
        </p:txBody>
      </p:sp>
    </p:spTree>
    <p:extLst>
      <p:ext uri="{BB962C8B-B14F-4D97-AF65-F5344CB8AC3E}">
        <p14:creationId xmlns:p14="http://schemas.microsoft.com/office/powerpoint/2010/main" val="269480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1682</Words>
  <Application>Microsoft Office PowerPoint</Application>
  <PresentationFormat>Widescreen</PresentationFormat>
  <Paragraphs>427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</vt:lpstr>
      <vt:lpstr>Bradley Hand ITC</vt:lpstr>
      <vt:lpstr>Calibri</vt:lpstr>
      <vt:lpstr>Calibri Light</vt:lpstr>
      <vt:lpstr>Candara</vt:lpstr>
      <vt:lpstr>Lato Light</vt:lpstr>
      <vt:lpstr>League Spartan</vt:lpstr>
      <vt:lpstr>Montserrat</vt:lpstr>
      <vt:lpstr>Mukta ExtraLight</vt:lpstr>
      <vt:lpstr>Open Sans Light</vt:lpstr>
      <vt:lpstr>Poppins</vt:lpstr>
      <vt:lpstr>Roboto</vt:lpstr>
      <vt:lpstr>Roboto Light</vt:lpstr>
      <vt:lpstr>Times New Roman</vt:lpstr>
      <vt:lpstr>Wingdings</vt:lpstr>
      <vt:lpstr>Office Theme</vt:lpstr>
      <vt:lpstr>The role of Informal economy and entrepreneurship in socio-economic  Transformation  Osten Chulu UNDP Rwanda</vt:lpstr>
      <vt:lpstr>What is the Informal Economy? </vt:lpstr>
      <vt:lpstr>PowerPoint Presentation</vt:lpstr>
      <vt:lpstr>PowerPoint Presentation</vt:lpstr>
      <vt:lpstr>PowerPoint Presentation</vt:lpstr>
      <vt:lpstr>CHARACETRISTICS OF THE INFORMAL ECONOMY</vt:lpstr>
      <vt:lpstr>The Informal Economy in Rwanda</vt:lpstr>
      <vt:lpstr>Segmented labour markets/ employment structures</vt:lpstr>
      <vt:lpstr>PowerPoint Presentation</vt:lpstr>
      <vt:lpstr>PowerPoint Presentation</vt:lpstr>
      <vt:lpstr>PowerPoint Presentation</vt:lpstr>
      <vt:lpstr>But informality plays a crucial role in Rwanda’s development</vt:lpstr>
      <vt:lpstr>PowerPoint Presentation</vt:lpstr>
      <vt:lpstr>PowerPoint Presentation</vt:lpstr>
      <vt:lpstr>PowerPoint Presentation</vt:lpstr>
      <vt:lpstr>Formalising the informal economy</vt:lpstr>
      <vt:lpstr>Four policy options to tackle informal entrepreneurship</vt:lpstr>
      <vt:lpstr>PowerPoint Presentation</vt:lpstr>
      <vt:lpstr>PowerPoint Presentation</vt:lpstr>
      <vt:lpstr>Build Back Better –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Informal economy and entrepreneurship in socio-economic  Transformation</dc:title>
  <dc:creator>Osten Chulu</dc:creator>
  <cp:lastModifiedBy>EPRN RWANDA</cp:lastModifiedBy>
  <cp:revision>18</cp:revision>
  <dcterms:created xsi:type="dcterms:W3CDTF">2021-07-12T15:03:45Z</dcterms:created>
  <dcterms:modified xsi:type="dcterms:W3CDTF">2021-07-13T14:15:53Z</dcterms:modified>
</cp:coreProperties>
</file>