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06" r:id="rId1"/>
  </p:sldMasterIdLst>
  <p:notesMasterIdLst>
    <p:notesMasterId r:id="rId22"/>
  </p:notesMasterIdLst>
  <p:handoutMasterIdLst>
    <p:handoutMasterId r:id="rId23"/>
  </p:handoutMasterIdLst>
  <p:sldIdLst>
    <p:sldId id="256" r:id="rId2"/>
    <p:sldId id="348" r:id="rId3"/>
    <p:sldId id="349" r:id="rId4"/>
    <p:sldId id="350" r:id="rId5"/>
    <p:sldId id="351" r:id="rId6"/>
    <p:sldId id="352" r:id="rId7"/>
    <p:sldId id="353" r:id="rId8"/>
    <p:sldId id="354" r:id="rId9"/>
    <p:sldId id="355" r:id="rId10"/>
    <p:sldId id="356" r:id="rId11"/>
    <p:sldId id="357" r:id="rId12"/>
    <p:sldId id="358" r:id="rId13"/>
    <p:sldId id="359" r:id="rId14"/>
    <p:sldId id="360" r:id="rId15"/>
    <p:sldId id="361" r:id="rId16"/>
    <p:sldId id="362" r:id="rId17"/>
    <p:sldId id="363" r:id="rId18"/>
    <p:sldId id="364" r:id="rId19"/>
    <p:sldId id="365" r:id="rId20"/>
    <p:sldId id="311" r:id="rId21"/>
  </p:sldIdLst>
  <p:sldSz cx="12192000" cy="6858000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8785" autoAdjust="0"/>
  </p:normalViewPr>
  <p:slideViewPr>
    <p:cSldViewPr>
      <p:cViewPr varScale="1">
        <p:scale>
          <a:sx n="122" d="100"/>
          <a:sy n="122" d="100"/>
        </p:scale>
        <p:origin x="240" y="2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154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092" cy="465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5275" y="0"/>
            <a:ext cx="2971092" cy="465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B7BA50-4033-444C-B5E4-8FFBEB036051}" type="datetimeFigureOut">
              <a:rPr lang="en-US" smtClean="0"/>
              <a:t>6/27/24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48"/>
            <a:ext cx="2971092" cy="465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5275" y="8829648"/>
            <a:ext cx="2971092" cy="465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83C108-3957-4B71-89D3-8D941B9B2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228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092" cy="465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5275" y="0"/>
            <a:ext cx="2971092" cy="465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E230F-C278-4E6F-BE01-0F10BE9A03DF}" type="datetimeFigureOut">
              <a:rPr lang="en-US" smtClean="0"/>
              <a:t>6/27/24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02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637" y="4416311"/>
            <a:ext cx="5486727" cy="41829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48"/>
            <a:ext cx="2971092" cy="465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5275" y="8829648"/>
            <a:ext cx="2971092" cy="465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AFED09-BE96-4397-BB0D-8FC8D24B5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482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/>
          <p:cNvSpPr>
            <a:spLocks noGrp="1"/>
          </p:cNvSpPr>
          <p:nvPr>
            <p:ph type="body" sz="quarter" idx="10"/>
          </p:nvPr>
        </p:nvSpPr>
        <p:spPr>
          <a:xfrm>
            <a:off x="2336801" y="1828800"/>
            <a:ext cx="7201463" cy="2376264"/>
          </a:xfrm>
          <a:ln w="28575">
            <a:noFill/>
          </a:ln>
        </p:spPr>
        <p:txBody>
          <a:bodyPr anchor="ctr"/>
          <a:lstStyle>
            <a:lvl1pPr algn="ctr">
              <a:buNone/>
              <a:defRPr sz="3200" b="1">
                <a:latin typeface="Arial"/>
                <a:cs typeface="Arial"/>
              </a:defRPr>
            </a:lvl1pPr>
            <a:lvl2pPr>
              <a:buNone/>
              <a:defRPr>
                <a:latin typeface="+mn-lt"/>
              </a:defRPr>
            </a:lvl2pPr>
            <a:lvl3pPr>
              <a:buNone/>
              <a:defRPr>
                <a:latin typeface="+mn-lt"/>
              </a:defRPr>
            </a:lvl3pPr>
            <a:lvl4pPr>
              <a:buNone/>
              <a:defRPr>
                <a:latin typeface="+mn-lt"/>
              </a:defRPr>
            </a:lvl4pPr>
            <a:lvl5pPr>
              <a:buNone/>
              <a:defRPr>
                <a:latin typeface="+mn-lt"/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1"/>
          </p:nvPr>
        </p:nvSpPr>
        <p:spPr>
          <a:xfrm>
            <a:off x="5519937" y="4653136"/>
            <a:ext cx="5954184" cy="792088"/>
          </a:xfrm>
          <a:ln w="19050">
            <a:noFill/>
          </a:ln>
        </p:spPr>
        <p:txBody>
          <a:bodyPr anchor="ctr"/>
          <a:lstStyle>
            <a:lvl1pPr algn="r">
              <a:buNone/>
              <a:defRPr sz="2200" b="0" baseline="0">
                <a:solidFill>
                  <a:schemeClr val="accent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093296"/>
            <a:ext cx="12192000" cy="764704"/>
          </a:xfrm>
          <a:prstGeom prst="rect">
            <a:avLst/>
          </a:prstGeom>
          <a:gradFill flip="none" rotWithShape="1">
            <a:gsLst>
              <a:gs pos="0">
                <a:srgbClr val="1E9500"/>
              </a:gs>
              <a:gs pos="78000">
                <a:schemeClr val="accent2"/>
              </a:gs>
            </a:gsLst>
            <a:lin ang="0" scaled="1"/>
            <a:tileRect/>
          </a:gra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400" noProof="0"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442264"/>
            <a:ext cx="12192000" cy="415736"/>
          </a:xfrm>
          <a:prstGeom prst="rect">
            <a:avLst/>
          </a:prstGeom>
          <a:gradFill flip="none" rotWithShape="1">
            <a:gsLst>
              <a:gs pos="0">
                <a:srgbClr val="1E9500"/>
              </a:gs>
              <a:gs pos="78000">
                <a:schemeClr val="accent2"/>
              </a:gs>
            </a:gsLst>
            <a:lin ang="0" scaled="1"/>
            <a:tileRect/>
          </a:gra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noProof="0" dirty="0">
                <a:latin typeface="Arial"/>
                <a:cs typeface="Arial"/>
              </a:rPr>
              <a:t>Ministry of Trade and Industry 2013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52400" y="838201"/>
            <a:ext cx="11811000" cy="5562599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buClr>
                <a:schemeClr val="accent2"/>
              </a:buClr>
              <a:defRPr sz="1800" b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buClrTx/>
              <a:defRPr sz="1800" b="0">
                <a:solidFill>
                  <a:srgbClr val="29C000"/>
                </a:solidFill>
                <a:latin typeface="Arial"/>
                <a:cs typeface="Arial"/>
              </a:defRPr>
            </a:lvl2pPr>
            <a:lvl3pPr>
              <a:buClrTx/>
              <a:defRPr sz="1600" b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defRPr>
            </a:lvl3pPr>
            <a:lvl4pPr>
              <a:buClr>
                <a:schemeClr val="accent1">
                  <a:lumMod val="75000"/>
                </a:schemeClr>
              </a:buClr>
              <a:defRPr sz="1600" b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defRPr>
            </a:lvl4pPr>
            <a:lvl5pPr>
              <a:buClr>
                <a:schemeClr val="accent2"/>
              </a:buClr>
              <a:defRPr sz="1600"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1"/>
          </p:nvPr>
        </p:nvSpPr>
        <p:spPr>
          <a:xfrm>
            <a:off x="11088556" y="6442264"/>
            <a:ext cx="1103445" cy="415738"/>
          </a:xfr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>
            <a:off x="1066800" y="622280"/>
            <a:ext cx="11125200" cy="0"/>
          </a:xfrm>
          <a:prstGeom prst="line">
            <a:avLst/>
          </a:prstGeom>
          <a:ln w="28575">
            <a:gradFill flip="none" rotWithShape="1">
              <a:gsLst>
                <a:gs pos="5000">
                  <a:schemeClr val="accent2">
                    <a:lumMod val="75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2"/>
          <p:cNvSpPr>
            <a:spLocks noGrp="1"/>
          </p:cNvSpPr>
          <p:nvPr>
            <p:ph type="title" hasCustomPrompt="1"/>
          </p:nvPr>
        </p:nvSpPr>
        <p:spPr>
          <a:xfrm>
            <a:off x="1143001" y="153044"/>
            <a:ext cx="10161700" cy="469236"/>
          </a:xfrm>
          <a:prstGeom prst="rect">
            <a:avLst/>
          </a:prstGeom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noProof="0" dirty="0"/>
              <a:t>Click to edit title style</a:t>
            </a:r>
            <a:endParaRPr lang="en-GB" noProof="0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442076"/>
            <a:ext cx="12192000" cy="415925"/>
          </a:xfrm>
          <a:prstGeom prst="rect">
            <a:avLst/>
          </a:prstGeom>
          <a:gradFill flip="none" rotWithShape="1">
            <a:gsLst>
              <a:gs pos="0">
                <a:srgbClr val="1E9500"/>
              </a:gs>
              <a:gs pos="78000">
                <a:schemeClr val="accent2"/>
              </a:gs>
            </a:gsLst>
            <a:lin ang="0" scaled="1"/>
            <a:tileRect/>
          </a:gra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noProof="0" dirty="0">
                <a:latin typeface="Arial"/>
                <a:cs typeface="Arial"/>
              </a:rPr>
              <a:t>Economic Policy Research Network </a:t>
            </a:r>
            <a:r>
              <a:rPr lang="en-AE" sz="1200" noProof="0" dirty="0">
                <a:latin typeface="Arial"/>
                <a:cs typeface="Arial"/>
              </a:rPr>
              <a:t>–</a:t>
            </a:r>
            <a:r>
              <a:rPr lang="en-GB" sz="1200" noProof="0" dirty="0">
                <a:latin typeface="Arial"/>
                <a:cs typeface="Arial"/>
              </a:rPr>
              <a:t> www.eprnrwanda.org</a:t>
            </a:r>
          </a:p>
        </p:txBody>
      </p:sp>
      <p:pic>
        <p:nvPicPr>
          <p:cNvPr id="10" name="Picture 9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89370"/>
            <a:ext cx="1066799" cy="5329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8952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28600" y="914400"/>
            <a:ext cx="11734800" cy="5334000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buClr>
                <a:schemeClr val="accent2"/>
              </a:buClr>
              <a:defRPr sz="1800" b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buClrTx/>
              <a:defRPr sz="1800" b="0">
                <a:solidFill>
                  <a:srgbClr val="29C000"/>
                </a:solidFill>
                <a:latin typeface="Arial"/>
                <a:cs typeface="Arial"/>
              </a:defRPr>
            </a:lvl2pPr>
            <a:lvl3pPr>
              <a:buClrTx/>
              <a:defRPr sz="1600" b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defRPr>
            </a:lvl3pPr>
            <a:lvl4pPr>
              <a:buClr>
                <a:schemeClr val="accent1">
                  <a:lumMod val="75000"/>
                </a:schemeClr>
              </a:buClr>
              <a:defRPr sz="1600" b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defRPr>
            </a:lvl4pPr>
            <a:lvl5pPr>
              <a:buClr>
                <a:schemeClr val="accent2"/>
              </a:buClr>
              <a:defRPr sz="1600"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1"/>
          </p:nvPr>
        </p:nvSpPr>
        <p:spPr>
          <a:xfrm>
            <a:off x="11088556" y="6452872"/>
            <a:ext cx="1103445" cy="405131"/>
          </a:xfrm>
        </p:spPr>
        <p:txBody>
          <a:bodyPr anchor="ctr"/>
          <a:lstStyle>
            <a:lvl1pPr algn="ctr">
              <a:defRPr sz="1400">
                <a:solidFill>
                  <a:srgbClr val="29C000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D7532DAD-2E9E-4B68-8B2A-8B3868FF474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143000" y="633076"/>
            <a:ext cx="11049000" cy="52725"/>
          </a:xfrm>
          <a:prstGeom prst="line">
            <a:avLst/>
          </a:prstGeom>
          <a:ln w="28575">
            <a:gradFill flip="none" rotWithShape="1">
              <a:gsLst>
                <a:gs pos="5000">
                  <a:schemeClr val="accent2">
                    <a:lumMod val="75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2"/>
          <p:cNvSpPr>
            <a:spLocks noGrp="1"/>
          </p:cNvSpPr>
          <p:nvPr>
            <p:ph type="title" hasCustomPrompt="1"/>
          </p:nvPr>
        </p:nvSpPr>
        <p:spPr>
          <a:xfrm>
            <a:off x="1143000" y="195178"/>
            <a:ext cx="10820400" cy="437898"/>
          </a:xfrm>
          <a:prstGeom prst="rect">
            <a:avLst/>
          </a:prstGeom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noProof="0" dirty="0"/>
              <a:t>Click to edit title style</a:t>
            </a:r>
            <a:endParaRPr lang="en-GB" noProof="0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442076"/>
            <a:ext cx="12192000" cy="415925"/>
          </a:xfrm>
          <a:prstGeom prst="rect">
            <a:avLst/>
          </a:prstGeom>
          <a:gradFill flip="none" rotWithShape="1">
            <a:gsLst>
              <a:gs pos="0">
                <a:srgbClr val="1E9500"/>
              </a:gs>
              <a:gs pos="78000">
                <a:schemeClr val="accent2"/>
              </a:gs>
            </a:gsLst>
            <a:lin ang="0" scaled="1"/>
            <a:tileRect/>
          </a:gra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noProof="0" dirty="0">
                <a:latin typeface="Arial"/>
                <a:cs typeface="Arial"/>
              </a:rPr>
              <a:t>Economic Policy Research Network</a:t>
            </a:r>
          </a:p>
        </p:txBody>
      </p:sp>
      <p:pic>
        <p:nvPicPr>
          <p:cNvPr id="10" name="Picture 9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89370"/>
            <a:ext cx="1142999" cy="5329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58525510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203200" y="1219200"/>
            <a:ext cx="11379200" cy="4910138"/>
          </a:xfrm>
          <a:prstGeom prst="roundRect">
            <a:avLst/>
          </a:prstGeom>
          <a:ln w="19050"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16678"/>
            <a:ext cx="2641600" cy="365125"/>
          </a:xfrm>
          <a:prstGeom prst="rect">
            <a:avLst/>
          </a:prstGeom>
        </p:spPr>
        <p:txBody>
          <a:bodyPr anchor="b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rgbClr val="29C000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D7532DAD-2E9E-4B68-8B2A-8B3868FF474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9" r:id="rId2"/>
    <p:sldLayoutId id="2147483910" r:id="rId3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400" b="0" kern="1200">
          <a:ln>
            <a:noFill/>
          </a:ln>
          <a:solidFill>
            <a:schemeClr val="tx1"/>
          </a:solidFill>
          <a:latin typeface="Arial"/>
          <a:ea typeface="MS PMincho" pitchFamily="18" charset="-128"/>
          <a:cs typeface="Arial"/>
        </a:defRPr>
      </a:lvl1pPr>
      <a:lvl2pPr marL="547688" indent="-273050" algn="l" rtl="0" eaLnBrk="1" fontAlgn="base" hangingPunct="1">
        <a:spcBef>
          <a:spcPts val="500"/>
        </a:spcBef>
        <a:spcAft>
          <a:spcPct val="0"/>
        </a:spcAft>
        <a:buClr>
          <a:schemeClr val="accent2"/>
        </a:buClr>
        <a:buSzPct val="100000"/>
        <a:buFont typeface="Lucida Grande"/>
        <a:buChar char="-"/>
        <a:defRPr sz="2400" b="0" kern="1200">
          <a:ln>
            <a:noFill/>
          </a:ln>
          <a:solidFill>
            <a:schemeClr val="accent2"/>
          </a:solidFill>
          <a:latin typeface="Arial"/>
          <a:ea typeface="+mn-ea"/>
          <a:cs typeface="Arial"/>
        </a:defRPr>
      </a:lvl2pPr>
      <a:lvl3pPr marL="822325" indent="-228600" algn="l" rtl="0" eaLnBrk="1" fontAlgn="base" hangingPunct="1">
        <a:spcBef>
          <a:spcPts val="500"/>
        </a:spcBef>
        <a:spcAft>
          <a:spcPct val="0"/>
        </a:spcAft>
        <a:buClr>
          <a:schemeClr val="accent1">
            <a:lumMod val="75000"/>
          </a:schemeClr>
        </a:buClr>
        <a:buSzPct val="76000"/>
        <a:buFont typeface="Wingdings 3" pitchFamily="18" charset="2"/>
        <a:buChar char=""/>
        <a:defRPr sz="2000" b="0" kern="1200">
          <a:ln>
            <a:noFill/>
          </a:ln>
          <a:solidFill>
            <a:schemeClr val="accent1">
              <a:lumMod val="75000"/>
            </a:schemeClr>
          </a:solidFill>
          <a:latin typeface="Arial"/>
          <a:ea typeface="+mn-ea"/>
          <a:cs typeface="Arial"/>
        </a:defRPr>
      </a:lvl3pPr>
      <a:lvl4pPr marL="1096963" indent="-228600" algn="l" rtl="0" eaLnBrk="1" fontAlgn="base" hangingPunct="1">
        <a:spcBef>
          <a:spcPts val="400"/>
        </a:spcBef>
        <a:spcAft>
          <a:spcPct val="0"/>
        </a:spcAft>
        <a:buClr>
          <a:srgbClr val="23A900"/>
        </a:buClr>
        <a:buSzPct val="70000"/>
        <a:buFont typeface="Wingdings" pitchFamily="2" charset="2"/>
        <a:buChar char="§"/>
        <a:defRPr sz="1800" b="0" kern="1200">
          <a:ln>
            <a:noFill/>
          </a:ln>
          <a:solidFill>
            <a:schemeClr val="accent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§"/>
        <a:defRPr sz="1600" b="0" kern="1200">
          <a:ln>
            <a:noFill/>
          </a:ln>
          <a:solidFill>
            <a:schemeClr val="accent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f.santoro@ids.ac.uk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390106" y="1295400"/>
            <a:ext cx="9468394" cy="2376264"/>
          </a:xfrm>
          <a:noFill/>
        </p:spPr>
        <p:txBody>
          <a:bodyPr/>
          <a:lstStyle/>
          <a:p>
            <a:r>
              <a:rPr lang="en-US" dirty="0"/>
              <a:t>Taxing the wealthy in lower-income countries: research evidence and policy implications</a:t>
            </a:r>
            <a:br>
              <a:rPr lang="en-US" dirty="0"/>
            </a:br>
            <a:endParaRPr lang="en-US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590800" y="3967480"/>
            <a:ext cx="7315200" cy="1600200"/>
          </a:xfrm>
          <a:noFill/>
        </p:spPr>
        <p:txBody>
          <a:bodyPr/>
          <a:lstStyle/>
          <a:p>
            <a:pPr algn="l"/>
            <a:r>
              <a:rPr lang="en-US" sz="2000" b="1" dirty="0">
                <a:latin typeface="Segoe UI"/>
                <a:cs typeface="Segoe UI"/>
              </a:rPr>
              <a:t>Fabrizio Santoro, PhD</a:t>
            </a:r>
          </a:p>
          <a:p>
            <a:pPr algn="l"/>
            <a:r>
              <a:rPr lang="en-US" sz="2000" i="1" dirty="0">
                <a:latin typeface="Spline Sans Medium"/>
              </a:rPr>
              <a:t>ICTD – IDS </a:t>
            </a:r>
          </a:p>
          <a:p>
            <a:pPr algn="l"/>
            <a:endParaRPr lang="en-US" sz="2400" dirty="0"/>
          </a:p>
          <a:p>
            <a:pPr algn="l"/>
            <a:r>
              <a:rPr lang="en-US" sz="2400" dirty="0"/>
              <a:t>June 27, 2024</a:t>
            </a:r>
          </a:p>
          <a:p>
            <a:pPr algn="ctr"/>
            <a:endParaRPr lang="en-IN" altLang="en-US" sz="2000" dirty="0">
              <a:solidFill>
                <a:srgbClr val="0070C0"/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3702" y="304800"/>
            <a:ext cx="2257697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Placeholder 2"/>
          <p:cNvSpPr txBox="1">
            <a:spLocks/>
          </p:cNvSpPr>
          <p:nvPr/>
        </p:nvSpPr>
        <p:spPr bwMode="auto">
          <a:xfrm>
            <a:off x="2466703" y="5410200"/>
            <a:ext cx="7315200" cy="457200"/>
          </a:xfrm>
          <a:prstGeom prst="roundRect">
            <a:avLst/>
          </a:prstGeom>
          <a:noFill/>
          <a:ln w="19050" cap="flat" cmpd="sng" algn="ctr">
            <a:noFill/>
            <a:prstDash val="solid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273050" indent="-273050" algn="r" rtl="0" eaLnBrk="1" fontAlgn="base" hangingPunct="1"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None/>
              <a:defRPr sz="2200" b="0" kern="1200" baseline="0">
                <a:ln>
                  <a:noFill/>
                </a:ln>
                <a:solidFill>
                  <a:schemeClr val="accent2"/>
                </a:solidFill>
                <a:latin typeface="Arial"/>
                <a:ea typeface="MS PMincho" pitchFamily="18" charset="-128"/>
                <a:cs typeface="Arial"/>
              </a:defRPr>
            </a:lvl1pPr>
            <a:lvl2pPr marL="547688" indent="-27305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Lucida Grande"/>
              <a:buChar char="-"/>
              <a:defRPr sz="2400" b="0" kern="1200">
                <a:ln>
                  <a:noFill/>
                </a:ln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2pPr>
            <a:lvl3pPr marL="822325" indent="-22860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76000"/>
              <a:buFont typeface="Wingdings 3" pitchFamily="18" charset="2"/>
              <a:buChar char=""/>
              <a:defRPr sz="2000" b="0" kern="120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latin typeface="Arial"/>
                <a:ea typeface="+mn-ea"/>
                <a:cs typeface="Arial"/>
              </a:defRPr>
            </a:lvl3pPr>
            <a:lvl4pPr marL="1096963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23A900"/>
              </a:buClr>
              <a:buSzPct val="70000"/>
              <a:buFont typeface="Wingdings" pitchFamily="2" charset="2"/>
              <a:buChar char="§"/>
              <a:defRPr sz="1800" b="0" kern="1200">
                <a:ln>
                  <a:noFill/>
                </a:ln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 sz="1600" b="0" kern="1200">
                <a:ln>
                  <a:noFill/>
                </a:ln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07CA6A6-8A5A-5C49-45D7-A059BC8EA5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3800" y="304765"/>
            <a:ext cx="1727201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030371"/>
      </p:ext>
    </p:extLst>
  </p:cSld>
  <p:clrMapOvr>
    <a:masterClrMapping/>
  </p:clrMapOvr>
  <p:transition spd="slow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D60E48A-5DCB-8AE8-C0A6-63124C4DFB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6478" y="1524000"/>
            <a:ext cx="11219722" cy="48006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1143000" lvl="1" indent="-457200">
              <a:buFont typeface="+mj-lt"/>
              <a:buAutoNum type="arabicPeriod" startAt="2"/>
            </a:pPr>
            <a:r>
              <a:rPr lang="en-GB" sz="23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effective design of wealth taxes requires the accessibility of a variety of data sources which are often lacking across many LICs</a:t>
            </a:r>
          </a:p>
          <a:p>
            <a:pPr lvl="1" indent="0">
              <a:buNone/>
            </a:pPr>
            <a:endParaRPr lang="en-US" sz="2300" b="1" kern="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1428750" lvl="2" indent="-285750"/>
            <a:r>
              <a:rPr lang="en-GB" sz="2300" kern="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</a:t>
            </a:r>
            <a:r>
              <a:rPr lang="en-GB" sz="23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better enforcement of income and property taxes, which often have information forms as part of the tax return, could importantly contribute to acquiring this </a:t>
            </a:r>
            <a:r>
              <a:rPr lang="en-GB" sz="2300" i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data</a:t>
            </a:r>
          </a:p>
          <a:p>
            <a:pPr marL="285750" indent="-285750">
              <a:buFontTx/>
              <a:buChar char="-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D386E00-73A1-5C71-8654-35C129023F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993" y="72273"/>
            <a:ext cx="976569" cy="517007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E37688FE-322F-B265-D1A3-ADCB1A86E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269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D60E48A-5DCB-8AE8-C0A6-63124C4DFB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4800" y="1143000"/>
            <a:ext cx="11353800" cy="51054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1143000" lvl="1" indent="-457200">
              <a:buFont typeface="+mj-lt"/>
              <a:buAutoNum type="arabicPeriod" startAt="3"/>
            </a:pPr>
            <a:r>
              <a:rPr lang="en-GB" sz="23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personal income taxes (PIT) account for a much lower proportion of LICs than of HICs domestic product</a:t>
            </a:r>
          </a:p>
          <a:p>
            <a:pPr lvl="1" indent="0">
              <a:buNone/>
            </a:pPr>
            <a:endParaRPr lang="en-GB" sz="2300" b="1" kern="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1428750" lvl="2" indent="-285750"/>
            <a:r>
              <a:rPr lang="en-GB" sz="23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their top marginal tax rates have also been </a:t>
            </a:r>
            <a:r>
              <a:rPr lang="en-GB" sz="23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decreasing</a:t>
            </a:r>
            <a:r>
              <a:rPr lang="en-GB" sz="23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substantially, although they remain above those of HICs</a:t>
            </a:r>
            <a:endParaRPr lang="en-GB" sz="2300" kern="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1428750" lvl="2" indent="-285750"/>
            <a:r>
              <a:rPr lang="en-GB" sz="23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when effective tax rates are considered, they are significantly </a:t>
            </a:r>
            <a:r>
              <a:rPr lang="en-GB" sz="23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lower</a:t>
            </a:r>
            <a:r>
              <a:rPr lang="en-GB" sz="23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in LICs</a:t>
            </a:r>
          </a:p>
          <a:p>
            <a:pPr marL="1885950" lvl="3" indent="-285750"/>
            <a:r>
              <a:rPr lang="en-GB" sz="22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narrower tax bases, discretionary tax exemptions, and suboptimal enforcement of various tax handles due both administrative and political issues</a:t>
            </a:r>
            <a:endParaRPr lang="en-US" sz="2200" kern="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F0AC437-DCA4-42AB-AD56-CA4A9B7012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993" y="72273"/>
            <a:ext cx="976569" cy="517007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5B5F63FE-B2E3-137F-351B-C2239F5D6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472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61A1E03-915D-F16A-E77C-1DCE97FD83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4F30B35-4B2E-90EB-0D53-C254E0E6EF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875" y="990600"/>
            <a:ext cx="8889064" cy="5333229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B6FEDC2-0835-7AD2-F5D5-FD8D236FF7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1993" y="72273"/>
            <a:ext cx="976569" cy="517007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E69BDC2-8239-0013-6B97-6320DCA24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5434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61A1E03-915D-F16A-E77C-1DCE97FD83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F7D8036-9565-CCEA-FDF7-22117090EC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915258"/>
            <a:ext cx="9142929" cy="548554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433448F-62D4-942E-D00B-2862B73018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1993" y="72273"/>
            <a:ext cx="976569" cy="517007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D1F420F2-2181-3C8D-7922-8B99C4D29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5639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D60E48A-5DCB-8AE8-C0A6-63124C4DFB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4800" y="990600"/>
            <a:ext cx="11353800" cy="52578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1143000" lvl="1" indent="-457200">
              <a:buFont typeface="+mj-lt"/>
              <a:buAutoNum type="arabicPeriod" startAt="4"/>
            </a:pPr>
            <a:r>
              <a:rPr lang="en-GB" sz="23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improving compliance from wealthy individuals with existing tax obligations would contribute to increasing the equity of LICs’ tax system</a:t>
            </a:r>
            <a:endParaRPr lang="en-GB" sz="2300" b="1" kern="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971550" lvl="1" indent="-285750"/>
            <a:endParaRPr lang="en-GB" sz="2300" b="1" kern="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1885950" lvl="3" indent="-285750"/>
            <a:r>
              <a:rPr lang="en-GB" sz="22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often </a:t>
            </a:r>
            <a:r>
              <a:rPr lang="en-GB" sz="22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disproportionate</a:t>
            </a:r>
            <a:r>
              <a:rPr lang="en-GB" sz="22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burden on few formal employees, small domestic firms, and consumers</a:t>
            </a:r>
          </a:p>
          <a:p>
            <a:pPr marL="1885950" lvl="3" indent="-285750"/>
            <a:r>
              <a:rPr lang="en-GB" sz="22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often more enforcement on registering small informal actors than to expand revenue collection from self-employed professionals or those with investment income (</a:t>
            </a:r>
            <a:r>
              <a:rPr lang="en-GB" sz="2200" kern="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Gallien</a:t>
            </a:r>
            <a:r>
              <a:rPr lang="en-GB" sz="22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et al. 2023)</a:t>
            </a:r>
          </a:p>
          <a:p>
            <a:pPr marL="1885950" lvl="3" indent="-285750"/>
            <a:r>
              <a:rPr lang="en-GB" sz="2200" kern="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</a:t>
            </a:r>
            <a:r>
              <a:rPr lang="en-GB" sz="22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tudies on CIT (Mascagni and Mengistu 2019) and VAT (</a:t>
            </a:r>
            <a:r>
              <a:rPr lang="en-GB" sz="2200" kern="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Brockmeyer</a:t>
            </a:r>
            <a:r>
              <a:rPr lang="en-GB" sz="22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et al. 2024) in LICs show that smaller taxpayers often face </a:t>
            </a:r>
            <a:r>
              <a:rPr lang="en-GB" sz="22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higher</a:t>
            </a:r>
            <a:r>
              <a:rPr lang="en-GB" sz="22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effective tax rates than larger ones</a:t>
            </a:r>
            <a:endParaRPr lang="en-GB" sz="2300" kern="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B777D39-F492-82D2-DFD5-3E83658310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993" y="72273"/>
            <a:ext cx="976569" cy="517007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C198DC08-EB9A-0403-DB93-26D221E0D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9905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D60E48A-5DCB-8AE8-C0A6-63124C4DFB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2000" y="1371600"/>
            <a:ext cx="10896600" cy="48768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74638" lvl="1" indent="0">
              <a:buNone/>
            </a:pPr>
            <a:r>
              <a:rPr lang="en-GB" sz="2300" b="1" kern="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5. </a:t>
            </a:r>
            <a:r>
              <a:rPr lang="en-GB" sz="23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revenue foregone by lax enforcement of income and property taxes is likely to be substantial</a:t>
            </a:r>
          </a:p>
          <a:p>
            <a:endParaRPr lang="en-GB" sz="2300" kern="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1028700" lvl="1" indent="-342900">
              <a:buFont typeface="Wingdings" panose="05000000000000000000" pitchFamily="2" charset="2"/>
              <a:buChar char="§"/>
            </a:pPr>
            <a:r>
              <a:rPr lang="en-GB" sz="2200" kern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evidence from Uganda shows that focusing on the compliance of wealthy individuals with income taxes can quickly lead to </a:t>
            </a:r>
            <a:r>
              <a:rPr lang="en-GB" sz="2200" b="1" kern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substantial gains </a:t>
            </a:r>
            <a:r>
              <a:rPr lang="en-GB" sz="2200" kern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2200" kern="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Kangave</a:t>
            </a:r>
            <a:r>
              <a:rPr lang="en-GB" sz="2200" kern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al. 2018) – although they are </a:t>
            </a:r>
            <a:r>
              <a:rPr lang="en-GB" sz="2200" b="1" kern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hard to maintain </a:t>
            </a:r>
            <a:r>
              <a:rPr lang="en-GB" sz="2200" kern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(Santoro and </a:t>
            </a:r>
            <a:r>
              <a:rPr lang="en-GB" sz="2200" kern="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Waiswa</a:t>
            </a:r>
            <a:r>
              <a:rPr lang="en-GB" sz="2200" kern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2023)</a:t>
            </a:r>
          </a:p>
          <a:p>
            <a:pPr marL="1028700" lvl="1" indent="-342900">
              <a:buFont typeface="Wingdings" panose="05000000000000000000" pitchFamily="2" charset="2"/>
              <a:buChar char="§"/>
            </a:pPr>
            <a:r>
              <a:rPr lang="en-GB" sz="2200" kern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the same is true in the case of progressive property tax reforms in Freetown (ATI)  </a:t>
            </a:r>
          </a:p>
          <a:p>
            <a:pPr marL="285750" indent="-285750">
              <a:buFontTx/>
              <a:buChar char="-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A93A6B4-6971-C8FB-8187-A65C27496E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993" y="72273"/>
            <a:ext cx="976569" cy="517007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17762EE6-3976-2A15-40E6-37F61581D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8417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A3B8C3E-3B70-5265-C5E1-AA7B23D0017A}"/>
              </a:ext>
            </a:extLst>
          </p:cNvPr>
          <p:cNvSpPr txBox="1">
            <a:spLocks/>
          </p:cNvSpPr>
          <p:nvPr/>
        </p:nvSpPr>
        <p:spPr>
          <a:xfrm>
            <a:off x="2437014" y="2209800"/>
            <a:ext cx="7241771" cy="998164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algn="ctr"/>
            <a:r>
              <a:rPr lang="en-US" sz="3200" dirty="0"/>
              <a:t>How to make existing taxes work better in targeting wealthy individuals?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569DBCE-70C2-CDE4-B8E8-C9A3BB7181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993" y="72273"/>
            <a:ext cx="976569" cy="517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3549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D60E48A-5DCB-8AE8-C0A6-63124C4DFB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4800" y="990600"/>
            <a:ext cx="11353800" cy="52578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1143000" lvl="1" indent="-457200">
              <a:buFont typeface="+mj-lt"/>
              <a:buAutoNum type="arabicPeriod"/>
            </a:pPr>
            <a:r>
              <a:rPr lang="en-GB" sz="23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Strengthen tax administration</a:t>
            </a:r>
          </a:p>
          <a:p>
            <a:pPr lvl="1" indent="0">
              <a:buNone/>
            </a:pPr>
            <a:endParaRPr lang="en-GB" sz="2000" b="1" kern="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1428750" lvl="2" indent="-285750"/>
            <a:r>
              <a:rPr lang="en-CA" sz="2000" kern="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</a:t>
            </a:r>
            <a:r>
              <a:rPr lang="en-CA" sz="20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stablish a </a:t>
            </a:r>
            <a:r>
              <a:rPr lang="en-CA" sz="20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taskforce</a:t>
            </a:r>
            <a:r>
              <a:rPr lang="en-CA" sz="20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or a </a:t>
            </a:r>
            <a:r>
              <a:rPr lang="en-CA" sz="20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unit</a:t>
            </a:r>
            <a:r>
              <a:rPr lang="en-CA" sz="20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with trained officials to work specifically on HNWIs</a:t>
            </a:r>
            <a:endParaRPr lang="en-GB" sz="2000" kern="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1428750" lvl="2" indent="-285750"/>
            <a:r>
              <a:rPr lang="en-CA" sz="2000" kern="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</a:t>
            </a:r>
            <a:r>
              <a:rPr lang="en-CA" sz="20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ully </a:t>
            </a:r>
            <a:r>
              <a:rPr lang="en-CA" sz="20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enforce</a:t>
            </a:r>
            <a:r>
              <a:rPr lang="en-CA" sz="20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the submission of information forms for withholding taxes, of tax clearance certificates, and of conveyances</a:t>
            </a:r>
            <a:r>
              <a:rPr lang="en-GB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943100" lvl="3" indent="-342900">
              <a:buFont typeface="Courier New" panose="02070309020205020404" pitchFamily="49" charset="0"/>
              <a:buChar char="o"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crucial sources of information</a:t>
            </a:r>
            <a:endParaRPr lang="en-GB" sz="1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285750"/>
            <a:r>
              <a:rPr lang="en-CA" sz="2000" kern="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</a:t>
            </a:r>
            <a:r>
              <a:rPr lang="en-CA" sz="20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onsider the establishment of a </a:t>
            </a:r>
            <a:r>
              <a:rPr lang="en-CA" sz="20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voluntary asset declaration scheme </a:t>
            </a:r>
            <a:r>
              <a:rPr lang="en-CA" sz="20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connected to a one-time amnesty</a:t>
            </a:r>
          </a:p>
          <a:p>
            <a:pPr marL="1943100" lvl="3" indent="-342900">
              <a:buFont typeface="Courier New" panose="02070309020205020404" pitchFamily="49" charset="0"/>
              <a:buChar char="o"/>
            </a:pPr>
            <a:r>
              <a:rPr lang="en-US" sz="1800" kern="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one-off wealth tax introduced in Argentina relied on information gathered during a voluntary assets declaration scheme implemented in 2016, through which over USD 117 billion were repatriated leading to a collection of almost USD10 billion in tax revenue (</a:t>
            </a:r>
            <a:r>
              <a:rPr lang="en-US" sz="1800" kern="0" dirty="0" err="1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Londoño-Vélez</a:t>
            </a:r>
            <a:r>
              <a:rPr lang="en-US" sz="1800" kern="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and </a:t>
            </a:r>
            <a:r>
              <a:rPr lang="en-US" sz="1800" kern="0" dirty="0" err="1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Tortarolo</a:t>
            </a:r>
            <a:r>
              <a:rPr lang="en-US" sz="1800" kern="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2022) </a:t>
            </a:r>
            <a:endParaRPr lang="en-GB" sz="1800" kern="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1428750" lvl="2" indent="-285750"/>
            <a:r>
              <a:rPr lang="en-GB" sz="2000" kern="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</a:t>
            </a:r>
            <a:r>
              <a:rPr lang="en-GB" sz="20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edium-term investments on </a:t>
            </a:r>
            <a:r>
              <a:rPr lang="en-GB" sz="20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digitalising</a:t>
            </a:r>
            <a:r>
              <a:rPr lang="en-GB" sz="20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individual tax returns, </a:t>
            </a:r>
            <a:r>
              <a:rPr lang="en-CA" sz="20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technical and technological capacity </a:t>
            </a:r>
            <a:r>
              <a:rPr lang="en-CA" sz="20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to register properties and assess their value, agreements with other institutions to gather more information</a:t>
            </a:r>
            <a:r>
              <a:rPr lang="en-GB" sz="20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GB" sz="2000" kern="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AA75F18-FBF5-EBD8-D651-BFD5445574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993" y="72273"/>
            <a:ext cx="976569" cy="517007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57D593FF-471D-9F06-07C3-6AD2808A3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31552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D60E48A-5DCB-8AE8-C0A6-63124C4DFB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4800" y="990600"/>
            <a:ext cx="11353800" cy="52578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1143000" lvl="1" indent="-457200">
              <a:buFont typeface="+mj-lt"/>
              <a:buAutoNum type="arabicPeriod" startAt="2"/>
            </a:pPr>
            <a:r>
              <a:rPr lang="en-GB" sz="23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Improve legal and policy frameworks for better data sharing</a:t>
            </a:r>
          </a:p>
          <a:p>
            <a:pPr lvl="1" indent="0">
              <a:buNone/>
            </a:pPr>
            <a:endParaRPr lang="en-GB" sz="2000" b="1" kern="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1428750" lvl="2" indent="-285750"/>
            <a:r>
              <a:rPr lang="en-CA" sz="20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CA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ntroduce </a:t>
            </a:r>
            <a:r>
              <a:rPr lang="en-CA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new</a:t>
            </a:r>
            <a:r>
              <a:rPr lang="en-CA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legal provisions where needed</a:t>
            </a:r>
          </a:p>
          <a:p>
            <a:pPr marL="1885950" lvl="3" indent="-285750">
              <a:buFont typeface="Wingdings" panose="05000000000000000000" pitchFamily="2" charset="2"/>
              <a:buChar char="ü"/>
            </a:pPr>
            <a:r>
              <a:rPr lang="en-CA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verifying if capital gains, rental, dividend, and interest incomes are currently covered by tax legislation</a:t>
            </a:r>
            <a:endParaRPr lang="en-CA" sz="1800" kern="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885950" lvl="3" indent="-285750">
              <a:buFont typeface="Wingdings" panose="05000000000000000000" pitchFamily="2" charset="2"/>
              <a:buChar char="ü"/>
            </a:pPr>
            <a:r>
              <a:rPr lang="en-CA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ensure that the submission of dedicated tax and information returns is mandatory</a:t>
            </a:r>
          </a:p>
          <a:p>
            <a:pPr marL="1885950" lvl="3" indent="-285750">
              <a:buFont typeface="Wingdings" panose="05000000000000000000" pitchFamily="2" charset="2"/>
              <a:buChar char="ü"/>
            </a:pPr>
            <a:r>
              <a:rPr lang="en-CA" sz="1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explicit legal provisions for the sharing of information between public bodies (for example, the Ministry of Land) private entities (chiefly commercial banks) and the revenue authority</a:t>
            </a:r>
          </a:p>
          <a:p>
            <a:pPr marL="1428750" lvl="2" indent="-285750"/>
            <a:r>
              <a:rPr lang="en-CA" sz="2000" kern="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</a:t>
            </a:r>
            <a:r>
              <a:rPr lang="en-CA" sz="20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dopt a </a:t>
            </a:r>
            <a:r>
              <a:rPr lang="en-CA" sz="20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clear definition </a:t>
            </a:r>
            <a:r>
              <a:rPr lang="en-CA" sz="20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of who qualifies as a HNWI</a:t>
            </a:r>
          </a:p>
          <a:p>
            <a:pPr marL="1885950" lvl="3" indent="-285750">
              <a:buFont typeface="Courier New" panose="02070309020205020404" pitchFamily="49" charset="0"/>
              <a:buChar char="o"/>
            </a:pPr>
            <a:r>
              <a:rPr lang="en-CA" sz="18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very small number of individuals with a (legal) net worth of USD 1mln, the OECD definition</a:t>
            </a:r>
          </a:p>
          <a:p>
            <a:pPr marL="1885950" lvl="3" indent="-285750">
              <a:buFont typeface="Courier New" panose="02070309020205020404" pitchFamily="49" charset="0"/>
              <a:buChar char="o"/>
            </a:pPr>
            <a:r>
              <a:rPr lang="en-CA" sz="18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URA established two main sets of criteria were developed to define HNWIs – </a:t>
            </a:r>
            <a:r>
              <a:rPr lang="en-CA" sz="1800" i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core</a:t>
            </a:r>
            <a:r>
              <a:rPr lang="en-CA" sz="18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and </a:t>
            </a:r>
            <a:r>
              <a:rPr lang="en-CA" sz="1800" i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non-core</a:t>
            </a:r>
            <a:r>
              <a:rPr lang="en-CA" sz="18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parameters</a:t>
            </a:r>
          </a:p>
          <a:p>
            <a:pPr marL="2343150" lvl="4" indent="-285750">
              <a:buFont typeface="Courier New" panose="02070309020205020404" pitchFamily="49" charset="0"/>
              <a:buChar char="o"/>
            </a:pPr>
            <a:r>
              <a:rPr lang="en-CA" sz="1700" kern="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q</a:t>
            </a:r>
            <a:r>
              <a:rPr lang="en-CA" sz="17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ualifying for any single core parameter, or for the combination of any two non-core parameter, is sufficient to be considered an HNWI</a:t>
            </a:r>
            <a:endParaRPr lang="en-CA" sz="1700" kern="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DB41C26-2747-453C-236D-8EB71E1CD4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993" y="72273"/>
            <a:ext cx="976569" cy="517007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CCC41C05-2378-910E-E9FE-46BFA8E22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4725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D60E48A-5DCB-8AE8-C0A6-63124C4DFB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4800" y="990600"/>
            <a:ext cx="11353800" cy="52578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1143000" lvl="1" indent="-457200">
              <a:buFont typeface="+mj-lt"/>
              <a:buAutoNum type="arabicPeriod" startAt="3"/>
            </a:pPr>
            <a:r>
              <a:rPr lang="en-GB" sz="23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Political considerations</a:t>
            </a:r>
          </a:p>
          <a:p>
            <a:pPr lvl="1" indent="0">
              <a:buNone/>
            </a:pPr>
            <a:endParaRPr lang="en-GB" sz="2300" b="1" kern="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1428750" lvl="2" indent="-285750"/>
            <a:r>
              <a:rPr lang="en-CA" sz="2200" kern="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</a:t>
            </a:r>
            <a:r>
              <a:rPr lang="en-CA" sz="22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stablish a cooperative, rather than coercive, compliance strategy </a:t>
            </a:r>
            <a:r>
              <a:rPr lang="en-GB" sz="22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</a:p>
          <a:p>
            <a:pPr marL="1885950" lvl="3" indent="-285750"/>
            <a:r>
              <a:rPr lang="en-CA" sz="20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URA engaged and obtained “buy in” from politicians – the unit approach was framed as “cooperation” rather than “enforcement”</a:t>
            </a:r>
          </a:p>
          <a:p>
            <a:pPr lvl="3" indent="0">
              <a:buNone/>
            </a:pPr>
            <a:endParaRPr lang="en-CA" sz="2000" kern="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1428750" lvl="2" indent="-285750"/>
            <a:r>
              <a:rPr lang="en-CA" sz="2200" kern="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</a:t>
            </a:r>
            <a:r>
              <a:rPr lang="en-CA" sz="22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nvest in </a:t>
            </a:r>
            <a:r>
              <a:rPr lang="en-CA" sz="2200" kern="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sensitisation</a:t>
            </a:r>
            <a:r>
              <a:rPr lang="en-CA" sz="22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education, and communication campaigns</a:t>
            </a:r>
          </a:p>
          <a:p>
            <a:pPr lvl="2" indent="0">
              <a:buNone/>
            </a:pPr>
            <a:endParaRPr lang="en-CA" sz="2200" kern="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1428750" lvl="2" indent="-285750"/>
            <a:r>
              <a:rPr lang="en-CA" sz="2200" kern="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</a:t>
            </a:r>
            <a:r>
              <a:rPr lang="en-CA" sz="22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ngage broadly with civil society actors and associational bodies to promote a culture of compliance</a:t>
            </a:r>
            <a:endParaRPr lang="en-CA" sz="2200" kern="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D07AE50-E414-C085-1450-39CDA0F783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993" y="72273"/>
            <a:ext cx="976569" cy="517007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BB910B53-D613-15E8-84C5-302E6FD79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843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D60E48A-5DCB-8AE8-C0A6-63124C4DFB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4800" y="990600"/>
            <a:ext cx="11353800" cy="52578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world is experiencing a combination of </a:t>
            </a:r>
            <a:r>
              <a:rPr lang="en-GB" sz="24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multiple crises</a:t>
            </a:r>
            <a:r>
              <a:rPr lang="en-GB" sz="24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including increasing global tensions, skyrocketing debt levels, and climate change </a:t>
            </a:r>
          </a:p>
          <a:p>
            <a:pPr marL="971550" lvl="1" indent="-285750"/>
            <a:r>
              <a:rPr lang="en-GB" sz="22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Lower-income countries (LICs) are bearing the brunt of these </a:t>
            </a:r>
            <a:endParaRPr lang="en-GB" sz="2200" kern="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000" kern="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Finances</a:t>
            </a:r>
            <a:r>
              <a:rPr lang="en-GB" sz="24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LICs count on are not growing at a sufficient pace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kern="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 key tool to raise more revenue: </a:t>
            </a:r>
            <a:r>
              <a:rPr lang="en-GB" sz="2400" u="sng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taxing the wealthy more effectively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i="1" kern="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How to do that?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We argue that this will be possible even </a:t>
            </a:r>
            <a:r>
              <a:rPr lang="en-GB" sz="2400" i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without</a:t>
            </a:r>
            <a:r>
              <a:rPr lang="en-GB" sz="24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introducing new wealth taxes</a:t>
            </a:r>
          </a:p>
          <a:p>
            <a:pPr marL="971550" lvl="1" indent="-285750"/>
            <a:r>
              <a:rPr lang="en-GB" sz="2200" kern="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</a:t>
            </a:r>
            <a:r>
              <a:rPr lang="en-GB" sz="22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ot debate in US, UK, Europe and Latin America</a:t>
            </a:r>
          </a:p>
          <a:p>
            <a:pPr marL="971550" lvl="1" indent="-285750"/>
            <a:r>
              <a:rPr lang="en-GB" sz="2200" kern="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</a:t>
            </a:r>
            <a:r>
              <a:rPr lang="en-GB" sz="22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ecent UN report with a strong focus on wealth taxation in LICs (UN 2023)</a:t>
            </a:r>
          </a:p>
          <a:p>
            <a:pPr marL="971550" lvl="1" indent="-285750"/>
            <a:r>
              <a:rPr lang="en-GB" sz="22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no LIC has to date successfully implemented a wealth tax</a:t>
            </a:r>
            <a:r>
              <a:rPr lang="en-GB" sz="2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22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uccessfully</a:t>
            </a:r>
            <a:endParaRPr lang="en-GB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5201700-CB16-9713-3978-1F9CCA0C5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40745FE-030F-9944-19A3-8EF9DC7504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993" y="72273"/>
            <a:ext cx="976569" cy="517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4606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276600" y="1219200"/>
            <a:ext cx="5401097" cy="2376264"/>
          </a:xfrm>
        </p:spPr>
        <p:txBody>
          <a:bodyPr/>
          <a:lstStyle/>
          <a:p>
            <a:pPr algn="ctr"/>
            <a:r>
              <a:rPr lang="en-US" sz="6000" i="1" dirty="0">
                <a:solidFill>
                  <a:schemeClr val="accent2">
                    <a:lumMod val="75000"/>
                  </a:schemeClr>
                </a:solidFill>
              </a:rPr>
              <a:t>Thank You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276599" y="3886200"/>
            <a:ext cx="5401097" cy="1600200"/>
          </a:xfrm>
        </p:spPr>
        <p:txBody>
          <a:bodyPr/>
          <a:lstStyle/>
          <a:p>
            <a:pPr algn="ctr"/>
            <a:r>
              <a:rPr lang="en-US" sz="1800" i="1" dirty="0">
                <a:solidFill>
                  <a:srgbClr val="00B0F0"/>
                </a:solidFill>
              </a:rPr>
              <a:t>Contact: </a:t>
            </a:r>
          </a:p>
          <a:p>
            <a:pPr algn="ctr"/>
            <a:r>
              <a:rPr lang="en-US" sz="1800" i="1" dirty="0">
                <a:solidFill>
                  <a:srgbClr val="00B0F0"/>
                </a:solidFill>
              </a:rPr>
              <a:t>Fabrizio Santoro</a:t>
            </a:r>
          </a:p>
          <a:p>
            <a:pPr algn="ctr"/>
            <a:r>
              <a:rPr lang="en-US" sz="1800" i="1" dirty="0">
                <a:solidFill>
                  <a:srgbClr val="00B0F0"/>
                </a:solidFill>
                <a:hlinkClick r:id="rId2"/>
              </a:rPr>
              <a:t>f.santoro@ids.ac.uk</a:t>
            </a:r>
            <a:r>
              <a:rPr lang="en-US" sz="1800" i="1" dirty="0">
                <a:solidFill>
                  <a:srgbClr val="00B0F0"/>
                </a:solidFill>
              </a:rPr>
              <a:t>  </a:t>
            </a:r>
          </a:p>
          <a:p>
            <a:endParaRPr lang="en-US" sz="1200" b="0" dirty="0">
              <a:solidFill>
                <a:srgbClr val="00B0F0"/>
              </a:solidFill>
            </a:endParaRPr>
          </a:p>
          <a:p>
            <a:pPr algn="ctr"/>
            <a:endParaRPr lang="en-US" sz="1200" b="0" dirty="0">
              <a:solidFill>
                <a:srgbClr val="00B0F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526ED05-4CA3-E91A-1AB2-D6ABDCAED8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8300" y="5091336"/>
            <a:ext cx="12954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284004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A3B8C3E-3B70-5265-C5E1-AA7B23D0017A}"/>
              </a:ext>
            </a:extLst>
          </p:cNvPr>
          <p:cNvSpPr txBox="1">
            <a:spLocks/>
          </p:cNvSpPr>
          <p:nvPr/>
        </p:nvSpPr>
        <p:spPr>
          <a:xfrm>
            <a:off x="2437014" y="2209800"/>
            <a:ext cx="7241771" cy="998164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algn="ctr"/>
            <a:r>
              <a:rPr lang="en-US" sz="3200" dirty="0"/>
              <a:t>Revenue LICs raise from existing taxes on properties, inheritances, or financial transactions is much less as % of GDP than in HICs  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D2BFD42-0CF1-680E-A04C-1F7F6E0434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993" y="72273"/>
            <a:ext cx="976569" cy="517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217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A graph showing the value of property&#10;&#10;Description automatically generated">
            <a:extLst>
              <a:ext uri="{FF2B5EF4-FFF2-40B4-BE49-F238E27FC236}">
                <a16:creationId xmlns:a16="http://schemas.microsoft.com/office/drawing/2014/main" id="{41DEC78E-4776-DE19-44E6-C1A799DD7F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851" y="685800"/>
            <a:ext cx="9524298" cy="5715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D08AE62-B996-95DC-250D-F3877AABF7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1993" y="72273"/>
            <a:ext cx="976569" cy="517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578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A3B8C3E-3B70-5265-C5E1-AA7B23D0017A}"/>
              </a:ext>
            </a:extLst>
          </p:cNvPr>
          <p:cNvSpPr txBox="1">
            <a:spLocks/>
          </p:cNvSpPr>
          <p:nvPr/>
        </p:nvSpPr>
        <p:spPr>
          <a:xfrm>
            <a:off x="2437014" y="2209800"/>
            <a:ext cx="7241771" cy="998164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algn="ctr"/>
            <a:r>
              <a:rPr lang="en-US" sz="3200" dirty="0"/>
              <a:t>LICs in general, and SSA in particular, exhibit an even starker wealth inequality than HICs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E54D74C-F631-60BA-5E7F-6D14E41813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993" y="72273"/>
            <a:ext cx="976569" cy="517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040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graph showing the number of wealth&#10;&#10;Description automatically generated">
            <a:extLst>
              <a:ext uri="{FF2B5EF4-FFF2-40B4-BE49-F238E27FC236}">
                <a16:creationId xmlns:a16="http://schemas.microsoft.com/office/drawing/2014/main" id="{1AD05D4B-A6EB-B119-BC83-E47257207A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838201"/>
            <a:ext cx="8792473" cy="527587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BB95CDF-FDBE-D15B-4AF0-B9C4A193C2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1993" y="72273"/>
            <a:ext cx="976569" cy="517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884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A graph showing the number of wealth&#10;&#10;Description automatically generated">
            <a:extLst>
              <a:ext uri="{FF2B5EF4-FFF2-40B4-BE49-F238E27FC236}">
                <a16:creationId xmlns:a16="http://schemas.microsoft.com/office/drawing/2014/main" id="{02EFC22C-0451-3B6A-D107-3191A3FE47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199" y="796737"/>
            <a:ext cx="9270315" cy="556259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59B90FA-3CA3-301F-90AF-D762B836C5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1993" y="72273"/>
            <a:ext cx="976569" cy="517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059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A3B8C3E-3B70-5265-C5E1-AA7B23D0017A}"/>
              </a:ext>
            </a:extLst>
          </p:cNvPr>
          <p:cNvSpPr txBox="1">
            <a:spLocks/>
          </p:cNvSpPr>
          <p:nvPr/>
        </p:nvSpPr>
        <p:spPr>
          <a:xfrm>
            <a:off x="2437014" y="2209800"/>
            <a:ext cx="7241771" cy="998164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algn="ctr"/>
            <a:r>
              <a:rPr lang="en-US" sz="3200" dirty="0"/>
              <a:t>LICs will be better off by first focusing on improving the performance of existing instruments – that is, taxes on various sources of income, including rents and capital gains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414E6C1-9711-42D3-AB10-6AA1D77F92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993" y="72273"/>
            <a:ext cx="976569" cy="517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70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D60E48A-5DCB-8AE8-C0A6-63124C4DFB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4800" y="990600"/>
            <a:ext cx="11353800" cy="52578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1028700" lvl="1" indent="-342900">
              <a:buFont typeface="+mj-lt"/>
              <a:buAutoNum type="arabicPeriod"/>
            </a:pPr>
            <a:r>
              <a:rPr lang="en-GB" sz="2300" b="1" kern="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</a:t>
            </a:r>
            <a:r>
              <a:rPr lang="en-GB" sz="23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hese tax instruments are already enshrined in existing laws, and debates about their more thorough enforcement are likely going to be less controversial than introducing new taxes</a:t>
            </a:r>
          </a:p>
          <a:p>
            <a:pPr marL="0" indent="0">
              <a:buNone/>
            </a:pPr>
            <a:endParaRPr lang="en-GB" sz="1800" kern="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971550" lvl="1" indent="-285750"/>
            <a:r>
              <a:rPr lang="en-GB" sz="22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Research on property tax reforms (</a:t>
            </a:r>
            <a:r>
              <a:rPr lang="en-GB" sz="2200" kern="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Jibao</a:t>
            </a:r>
            <a:r>
              <a:rPr lang="en-GB" sz="22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and Prichard 2015, 2016) and taxation of wealthy individuals (</a:t>
            </a:r>
            <a:r>
              <a:rPr lang="en-GB" sz="2200" kern="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Kangave</a:t>
            </a:r>
            <a:r>
              <a:rPr lang="en-GB" sz="22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et al. 2016, 2023, </a:t>
            </a:r>
            <a:r>
              <a:rPr lang="en-GB" sz="2200" kern="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Occhiali</a:t>
            </a:r>
            <a:r>
              <a:rPr lang="en-GB" sz="22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et al. 2024) conducted in SSA</a:t>
            </a:r>
          </a:p>
          <a:p>
            <a:pPr marL="1428750" lvl="2" indent="-285750"/>
            <a:r>
              <a:rPr lang="en-GB" sz="21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mustering the </a:t>
            </a:r>
            <a:r>
              <a:rPr lang="en-GB" sz="21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political will </a:t>
            </a:r>
            <a:r>
              <a:rPr lang="en-GB" sz="21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necessary to counterbalance elite opposition is one of the main obstacles to proper enforcement of existing tax laws </a:t>
            </a:r>
          </a:p>
          <a:p>
            <a:pPr marL="1428750" lvl="2" indent="-285750"/>
            <a:r>
              <a:rPr lang="en-GB" sz="21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opposition</a:t>
            </a:r>
            <a:r>
              <a:rPr lang="en-GB" sz="21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to the introduction of new taxes will be even more substantial</a:t>
            </a:r>
          </a:p>
          <a:p>
            <a:pPr marL="1428750" lvl="2" indent="-285750"/>
            <a:r>
              <a:rPr lang="en-GB" sz="21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high risk of </a:t>
            </a:r>
            <a:r>
              <a:rPr lang="en-GB" sz="21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hijacking</a:t>
            </a:r>
            <a:r>
              <a:rPr lang="en-GB" sz="21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of parliamentary discussion in order to kill significant reforms (Fairfield 2010) </a:t>
            </a:r>
            <a:r>
              <a:rPr lang="en-GB" sz="2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</a:p>
          <a:p>
            <a:pPr marL="285750" indent="-285750">
              <a:buFontTx/>
              <a:buChar char="-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68A7D4E-B35E-942A-0D49-C6900B5AD3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993" y="72273"/>
            <a:ext cx="976569" cy="517007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40739FC3-0BF8-A10B-7A81-7BFB52946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7990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MINICOM">
      <a:majorFont>
        <a:latin typeface="Cambria"/>
        <a:ea typeface=""/>
        <a:cs typeface=""/>
      </a:majorFont>
      <a:minorFont>
        <a:latin typeface="Calibri"/>
        <a:ea typeface=""/>
        <a:cs typeface="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txDef>
      <a:spPr>
        <a:solidFill>
          <a:srgbClr val="FFCCFF"/>
        </a:solidFill>
      </a:spPr>
      <a:bodyPr wrap="square" rtlCol="0">
        <a:spAutoFit/>
      </a:bodyPr>
      <a:lstStyle>
        <a:defPPr>
          <a:defRPr sz="16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2457</TotalTime>
  <Words>995</Words>
  <Application>Microsoft Macintosh PowerPoint</Application>
  <PresentationFormat>Widescreen</PresentationFormat>
  <Paragraphs>90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Arial</vt:lpstr>
      <vt:lpstr>Bookman Old Style</vt:lpstr>
      <vt:lpstr>Calibri</vt:lpstr>
      <vt:lpstr>Courier New</vt:lpstr>
      <vt:lpstr>Lucida Grande</vt:lpstr>
      <vt:lpstr>Segoe UI</vt:lpstr>
      <vt:lpstr>Spline Sans Medium</vt:lpstr>
      <vt:lpstr>Trebuchet MS</vt:lpstr>
      <vt:lpstr>Wingdings</vt:lpstr>
      <vt:lpstr>Wingdings 3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 Louis</dc:creator>
  <cp:lastModifiedBy>Microsoft Office User</cp:lastModifiedBy>
  <cp:revision>164</cp:revision>
  <cp:lastPrinted>2013-05-17T08:49:18Z</cp:lastPrinted>
  <dcterms:created xsi:type="dcterms:W3CDTF">2012-08-21T12:53:26Z</dcterms:created>
  <dcterms:modified xsi:type="dcterms:W3CDTF">2024-06-27T10:34:36Z</dcterms:modified>
</cp:coreProperties>
</file>