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699" r:id="rId2"/>
    <p:sldId id="257" r:id="rId3"/>
    <p:sldId id="258" r:id="rId4"/>
    <p:sldId id="259" r:id="rId5"/>
    <p:sldId id="697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6" r:id="rId14"/>
    <p:sldId id="698" r:id="rId15"/>
  </p:sldIdLst>
  <p:sldSz cx="18288000" cy="10287000"/>
  <p:notesSz cx="6858000" cy="9144000"/>
  <p:embeddedFontLst>
    <p:embeddedFont>
      <p:font typeface="Candara" panose="020E0502030303020204" pitchFamily="34" charset="0"/>
      <p:regular r:id="rId17"/>
      <p:bold r:id="rId18"/>
      <p:italic r:id="rId19"/>
      <p:boldItalic r:id="rId20"/>
    </p:embeddedFont>
    <p:embeddedFont>
      <p:font typeface="Canva Sans" panose="020B0604020202020204" charset="0"/>
      <p:regular r:id="rId21"/>
    </p:embeddedFont>
    <p:embeddedFont>
      <p:font typeface="Canva Sans Bold" panose="020B0604020202020204" charset="0"/>
      <p:regular r:id="rId22"/>
    </p:embeddedFont>
    <p:embeddedFont>
      <p:font typeface="Carlito" panose="020B0604020202020204" charset="0"/>
      <p:regular r:id="rId23"/>
    </p:embeddedFont>
    <p:embeddedFont>
      <p:font typeface="Carlito Bold" panose="020B0604020202020204" charset="0"/>
      <p:regular r:id="rId24"/>
    </p:embeddedFont>
    <p:embeddedFont>
      <p:font typeface="Glacial Indifference" panose="020B0604020202020204" charset="0"/>
      <p:regular r:id="rId25"/>
    </p:embeddedFont>
    <p:embeddedFont>
      <p:font typeface="Ibarra Real Nova" panose="020B0604020202020204" charset="0"/>
      <p:regular r:id="rId26"/>
    </p:embeddedFont>
    <p:embeddedFont>
      <p:font typeface="Ibarra Real Nova Bold" panose="020B0604020202020204" charset="0"/>
      <p:regular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56" autoAdjust="0"/>
    <p:restoredTop sz="94622" autoAdjust="0"/>
  </p:normalViewPr>
  <p:slideViewPr>
    <p:cSldViewPr>
      <p:cViewPr>
        <p:scale>
          <a:sx n="40" d="100"/>
          <a:sy n="40" d="100"/>
        </p:scale>
        <p:origin x="488" y="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A2884-75CD-45EF-9225-3B88852AA1B9}" type="datetimeFigureOut">
              <a:rPr lang="en-RW" smtClean="0"/>
              <a:t>25/06/2025</a:t>
            </a:fld>
            <a:endParaRPr lang="en-R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R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R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R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3429B1-C70B-481D-8516-B53C05E1F2B2}" type="slidenum">
              <a:rPr lang="en-RW" smtClean="0"/>
              <a:t>‹#›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3065147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29B1-C70B-481D-8516-B53C05E1F2B2}" type="slidenum">
              <a:rPr lang="en-RW" smtClean="0"/>
              <a:t>8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430028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R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3429B1-C70B-481D-8516-B53C05E1F2B2}" type="slidenum">
              <a:rPr lang="en-RW" smtClean="0"/>
              <a:t>10</a:t>
            </a:fld>
            <a:endParaRPr lang="en-RW"/>
          </a:p>
        </p:txBody>
      </p:sp>
    </p:spTree>
    <p:extLst>
      <p:ext uri="{BB962C8B-B14F-4D97-AF65-F5344CB8AC3E}">
        <p14:creationId xmlns:p14="http://schemas.microsoft.com/office/powerpoint/2010/main" val="4111441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505202" y="2743200"/>
            <a:ext cx="10802195" cy="3564396"/>
          </a:xfrm>
          <a:ln w="28575">
            <a:noFill/>
          </a:ln>
        </p:spPr>
        <p:txBody>
          <a:bodyPr anchor="ctr"/>
          <a:lstStyle>
            <a:lvl1pPr algn="ctr">
              <a:buNone/>
              <a:defRPr sz="4800" b="1">
                <a:latin typeface="Arial"/>
                <a:cs typeface="Arial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8279906" y="6979704"/>
            <a:ext cx="8931276" cy="1188132"/>
          </a:xfrm>
          <a:ln w="19050">
            <a:noFill/>
          </a:ln>
        </p:spPr>
        <p:txBody>
          <a:bodyPr anchor="ctr"/>
          <a:lstStyle>
            <a:lvl1pPr algn="r">
              <a:buNone/>
              <a:defRPr sz="33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gradFill flip="none" rotWithShape="1">
            <a:gsLst>
              <a:gs pos="0">
                <a:srgbClr val="1E9500"/>
              </a:gs>
              <a:gs pos="78000">
                <a:schemeClr val="accent2"/>
              </a:gs>
            </a:gsLst>
            <a:lin ang="0" scaled="1"/>
            <a:tileRect/>
          </a:gra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780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noProof="0" dirty="0">
                <a:solidFill>
                  <a:schemeClr val="bg1"/>
                </a:solidFill>
                <a:latin typeface="Arial"/>
                <a:cs typeface="Arial"/>
              </a:rPr>
              <a:t>11</a:t>
            </a:r>
            <a:r>
              <a:rPr lang="en-GB" sz="2100" b="1" baseline="30000" noProof="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GB" sz="2100" b="1" baseline="0" noProof="0" dirty="0">
                <a:solidFill>
                  <a:schemeClr val="bg1"/>
                </a:solidFill>
                <a:latin typeface="Arial"/>
                <a:cs typeface="Arial"/>
              </a:rPr>
              <a:t>EPRN Annual Economic Research Conference -2025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aseline="0" noProof="0" dirty="0">
                <a:solidFill>
                  <a:schemeClr val="bg1"/>
                </a:solidFill>
                <a:latin typeface="Arial"/>
                <a:cs typeface="Arial"/>
              </a:rPr>
              <a:t>Theme: </a:t>
            </a:r>
            <a:r>
              <a:rPr lang="en-US" sz="2100" baseline="0" noProof="0" dirty="0">
                <a:solidFill>
                  <a:schemeClr val="bg1"/>
                </a:solidFill>
                <a:latin typeface="Arial"/>
                <a:cs typeface="Arial"/>
              </a:rPr>
              <a:t>Policies to stimulate Rwanda’s development agenda: best practices, challenges and opportunities              www.eprnrwanda.org</a:t>
            </a:r>
            <a:r>
              <a:rPr lang="en-US" sz="2100" kern="1200" baseline="0" noProof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100" baseline="0" noProof="0" dirty="0">
                <a:solidFill>
                  <a:schemeClr val="bg1"/>
                </a:solidFill>
                <a:latin typeface="Arial"/>
                <a:cs typeface="Arial"/>
              </a:rPr>
              <a:t>- 0788305142</a:t>
            </a:r>
            <a:endParaRPr lang="en-GB" sz="2100" baseline="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0190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/>
          <p:cNvSpPr>
            <a:spLocks noGrp="1"/>
          </p:cNvSpPr>
          <p:nvPr>
            <p:ph type="body" sz="quarter" idx="10"/>
          </p:nvPr>
        </p:nvSpPr>
        <p:spPr>
          <a:xfrm>
            <a:off x="3505202" y="2743200"/>
            <a:ext cx="10802195" cy="3564396"/>
          </a:xfrm>
          <a:ln w="28575">
            <a:noFill/>
          </a:ln>
        </p:spPr>
        <p:txBody>
          <a:bodyPr anchor="ctr"/>
          <a:lstStyle>
            <a:lvl1pPr algn="ctr">
              <a:buNone/>
              <a:defRPr sz="4800" b="1">
                <a:latin typeface="Arial"/>
                <a:cs typeface="Arial"/>
              </a:defRPr>
            </a:lvl1pPr>
            <a:lvl2pPr>
              <a:buNone/>
              <a:defRPr>
                <a:latin typeface="+mn-lt"/>
              </a:defRPr>
            </a:lvl2pPr>
            <a:lvl3pPr>
              <a:buNone/>
              <a:defRPr>
                <a:latin typeface="+mn-lt"/>
              </a:defRPr>
            </a:lvl3pPr>
            <a:lvl4pPr>
              <a:buNone/>
              <a:defRPr>
                <a:latin typeface="+mn-lt"/>
              </a:defRPr>
            </a:lvl4pPr>
            <a:lvl5pPr>
              <a:buNone/>
              <a:defRPr>
                <a:latin typeface="+mn-lt"/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/>
          </p:nvPr>
        </p:nvSpPr>
        <p:spPr>
          <a:xfrm>
            <a:off x="8279906" y="6979704"/>
            <a:ext cx="8931276" cy="1188132"/>
          </a:xfrm>
          <a:ln w="19050">
            <a:noFill/>
          </a:ln>
        </p:spPr>
        <p:txBody>
          <a:bodyPr anchor="ctr"/>
          <a:lstStyle>
            <a:lvl1pPr algn="r">
              <a:buNone/>
              <a:defRPr sz="3300" b="0" baseline="0">
                <a:solidFill>
                  <a:schemeClr val="accent2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486900"/>
            <a:ext cx="18288000" cy="800100"/>
          </a:xfrm>
          <a:prstGeom prst="rect">
            <a:avLst/>
          </a:prstGeom>
          <a:gradFill flip="none" rotWithShape="1">
            <a:gsLst>
              <a:gs pos="0">
                <a:srgbClr val="1E9500"/>
              </a:gs>
              <a:gs pos="78000">
                <a:schemeClr val="accent2"/>
              </a:gs>
            </a:gsLst>
            <a:lin ang="0" scaled="1"/>
            <a:tileRect/>
          </a:gra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378000" anchor="ctr"/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="1" noProof="0" dirty="0">
                <a:solidFill>
                  <a:schemeClr val="bg1"/>
                </a:solidFill>
                <a:latin typeface="Arial"/>
                <a:cs typeface="Arial"/>
              </a:rPr>
              <a:t>11</a:t>
            </a:r>
            <a:r>
              <a:rPr lang="en-GB" sz="2100" b="1" baseline="30000" noProof="0" dirty="0">
                <a:solidFill>
                  <a:schemeClr val="bg1"/>
                </a:solidFill>
                <a:latin typeface="Arial"/>
                <a:cs typeface="Arial"/>
              </a:rPr>
              <a:t>th</a:t>
            </a:r>
            <a:r>
              <a:rPr lang="en-GB" sz="2100" b="1" baseline="0" noProof="0" dirty="0">
                <a:solidFill>
                  <a:schemeClr val="bg1"/>
                </a:solidFill>
                <a:latin typeface="Arial"/>
                <a:cs typeface="Arial"/>
              </a:rPr>
              <a:t>EPRN Annual Economic Research Conference -2025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100" baseline="0" noProof="0" dirty="0">
                <a:solidFill>
                  <a:schemeClr val="bg1"/>
                </a:solidFill>
                <a:latin typeface="Arial"/>
                <a:cs typeface="Arial"/>
              </a:rPr>
              <a:t>Theme: </a:t>
            </a:r>
            <a:r>
              <a:rPr lang="en-US" sz="2100" baseline="0" noProof="0" dirty="0">
                <a:solidFill>
                  <a:schemeClr val="bg1"/>
                </a:solidFill>
                <a:latin typeface="Arial"/>
                <a:cs typeface="Arial"/>
              </a:rPr>
              <a:t>Policies to stimulate Rwanda’s development agenda: best practices, challenges and opportunities              www.eprnrwanda.org</a:t>
            </a:r>
            <a:r>
              <a:rPr lang="en-US" sz="2100" kern="1200" baseline="0" noProof="0" dirty="0">
                <a:solidFill>
                  <a:schemeClr val="bg1"/>
                </a:solidFill>
                <a:latin typeface="Arial"/>
                <a:ea typeface="+mn-ea"/>
                <a:cs typeface="Arial"/>
              </a:rPr>
              <a:t> </a:t>
            </a:r>
            <a:r>
              <a:rPr lang="en-US" sz="2100" baseline="0" noProof="0" dirty="0">
                <a:solidFill>
                  <a:schemeClr val="bg1"/>
                </a:solidFill>
                <a:latin typeface="Arial"/>
                <a:cs typeface="Arial"/>
              </a:rPr>
              <a:t>- 0788305142</a:t>
            </a:r>
            <a:endParaRPr lang="en-GB" sz="2100" baseline="0" noProof="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49646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sv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13" Type="http://schemas.openxmlformats.org/officeDocument/2006/relationships/image" Target="../media/image80.png"/><Relationship Id="rId18" Type="http://schemas.openxmlformats.org/officeDocument/2006/relationships/image" Target="../media/image85.svg"/><Relationship Id="rId26" Type="http://schemas.openxmlformats.org/officeDocument/2006/relationships/image" Target="../media/image89.png"/><Relationship Id="rId3" Type="http://schemas.openxmlformats.org/officeDocument/2006/relationships/image" Target="../media/image70.png"/><Relationship Id="rId21" Type="http://schemas.openxmlformats.org/officeDocument/2006/relationships/image" Target="../media/image86.png"/><Relationship Id="rId7" Type="http://schemas.openxmlformats.org/officeDocument/2006/relationships/image" Target="../media/image74.png"/><Relationship Id="rId12" Type="http://schemas.openxmlformats.org/officeDocument/2006/relationships/image" Target="../media/image79.svg"/><Relationship Id="rId17" Type="http://schemas.openxmlformats.org/officeDocument/2006/relationships/image" Target="../media/image84.png"/><Relationship Id="rId25" Type="http://schemas.openxmlformats.org/officeDocument/2006/relationships/image" Target="../media/image88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83.svg"/><Relationship Id="rId20" Type="http://schemas.openxmlformats.org/officeDocument/2006/relationships/image" Target="../media/image39.svg"/><Relationship Id="rId29" Type="http://schemas.openxmlformats.org/officeDocument/2006/relationships/hyperlink" Target="https://www.rra.gov.rw/fileadmin/user_upload/Law_on_Tourism_May_2025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svg"/><Relationship Id="rId11" Type="http://schemas.openxmlformats.org/officeDocument/2006/relationships/image" Target="../media/image78.png"/><Relationship Id="rId24" Type="http://schemas.openxmlformats.org/officeDocument/2006/relationships/image" Target="../media/image68.svg"/><Relationship Id="rId5" Type="http://schemas.openxmlformats.org/officeDocument/2006/relationships/image" Target="../media/image72.png"/><Relationship Id="rId15" Type="http://schemas.openxmlformats.org/officeDocument/2006/relationships/image" Target="../media/image82.png"/><Relationship Id="rId23" Type="http://schemas.openxmlformats.org/officeDocument/2006/relationships/image" Target="../media/image67.png"/><Relationship Id="rId28" Type="http://schemas.openxmlformats.org/officeDocument/2006/relationships/hyperlink" Target="https://www.rra.gov.rw/fileadmin/user_upload/Law_amending_the_2022_Income_Tax_May_2025.pdf" TargetMode="External"/><Relationship Id="rId10" Type="http://schemas.openxmlformats.org/officeDocument/2006/relationships/image" Target="../media/image77.svg"/><Relationship Id="rId19" Type="http://schemas.openxmlformats.org/officeDocument/2006/relationships/image" Target="../media/image38.png"/><Relationship Id="rId4" Type="http://schemas.openxmlformats.org/officeDocument/2006/relationships/image" Target="../media/image71.svg"/><Relationship Id="rId9" Type="http://schemas.openxmlformats.org/officeDocument/2006/relationships/image" Target="../media/image76.png"/><Relationship Id="rId14" Type="http://schemas.openxmlformats.org/officeDocument/2006/relationships/image" Target="../media/image81.svg"/><Relationship Id="rId22" Type="http://schemas.openxmlformats.org/officeDocument/2006/relationships/image" Target="../media/image87.png"/><Relationship Id="rId27" Type="http://schemas.openxmlformats.org/officeDocument/2006/relationships/image" Target="../media/image1.wmf"/><Relationship Id="rId30" Type="http://schemas.openxmlformats.org/officeDocument/2006/relationships/hyperlink" Target="https://www.rra.gov.rw/fileadmin/user_upload/Law_on_Environmental_levy_May_2025.pdf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image" Target="../media/image101.svg"/><Relationship Id="rId18" Type="http://schemas.openxmlformats.org/officeDocument/2006/relationships/image" Target="../media/image26.png"/><Relationship Id="rId26" Type="http://schemas.openxmlformats.org/officeDocument/2006/relationships/hyperlink" Target="https://www.rra.gov.rw/fileadmin/user_upload/Law_amending_the_2023_VAT_law___May_2025.pdf" TargetMode="External"/><Relationship Id="rId3" Type="http://schemas.openxmlformats.org/officeDocument/2006/relationships/image" Target="../media/image91.svg"/><Relationship Id="rId21" Type="http://schemas.openxmlformats.org/officeDocument/2006/relationships/image" Target="../media/image39.svg"/><Relationship Id="rId7" Type="http://schemas.openxmlformats.org/officeDocument/2006/relationships/image" Target="../media/image95.svg"/><Relationship Id="rId12" Type="http://schemas.openxmlformats.org/officeDocument/2006/relationships/image" Target="../media/image100.png"/><Relationship Id="rId17" Type="http://schemas.openxmlformats.org/officeDocument/2006/relationships/image" Target="../media/image105.svg"/><Relationship Id="rId25" Type="http://schemas.openxmlformats.org/officeDocument/2006/relationships/image" Target="../media/image1.wmf"/><Relationship Id="rId2" Type="http://schemas.openxmlformats.org/officeDocument/2006/relationships/image" Target="../media/image90.png"/><Relationship Id="rId16" Type="http://schemas.openxmlformats.org/officeDocument/2006/relationships/image" Target="../media/image10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11" Type="http://schemas.openxmlformats.org/officeDocument/2006/relationships/image" Target="../media/image99.svg"/><Relationship Id="rId24" Type="http://schemas.openxmlformats.org/officeDocument/2006/relationships/image" Target="../media/image108.png"/><Relationship Id="rId5" Type="http://schemas.openxmlformats.org/officeDocument/2006/relationships/image" Target="../media/image93.svg"/><Relationship Id="rId15" Type="http://schemas.openxmlformats.org/officeDocument/2006/relationships/image" Target="../media/image103.svg"/><Relationship Id="rId23" Type="http://schemas.openxmlformats.org/officeDocument/2006/relationships/image" Target="../media/image107.png"/><Relationship Id="rId10" Type="http://schemas.openxmlformats.org/officeDocument/2006/relationships/image" Target="../media/image98.png"/><Relationship Id="rId19" Type="http://schemas.openxmlformats.org/officeDocument/2006/relationships/image" Target="../media/image27.svg"/><Relationship Id="rId4" Type="http://schemas.openxmlformats.org/officeDocument/2006/relationships/image" Target="../media/image92.png"/><Relationship Id="rId9" Type="http://schemas.openxmlformats.org/officeDocument/2006/relationships/image" Target="../media/image97.svg"/><Relationship Id="rId14" Type="http://schemas.openxmlformats.org/officeDocument/2006/relationships/image" Target="../media/image102.png"/><Relationship Id="rId22" Type="http://schemas.openxmlformats.org/officeDocument/2006/relationships/image" Target="../media/image106.png"/><Relationship Id="rId27" Type="http://schemas.openxmlformats.org/officeDocument/2006/relationships/hyperlink" Target="https://www.rra.gov.rw/fileadmin/user_upload/Law_amending_the_2022_Income_Tax_May_2025.pdf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.wmf"/><Relationship Id="rId3" Type="http://schemas.openxmlformats.org/officeDocument/2006/relationships/image" Target="../media/image91.svg"/><Relationship Id="rId7" Type="http://schemas.openxmlformats.org/officeDocument/2006/relationships/image" Target="../media/image105.svg"/><Relationship Id="rId12" Type="http://schemas.openxmlformats.org/officeDocument/2006/relationships/image" Target="../media/image109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4.png"/><Relationship Id="rId11" Type="http://schemas.openxmlformats.org/officeDocument/2006/relationships/image" Target="../media/image39.svg"/><Relationship Id="rId5" Type="http://schemas.openxmlformats.org/officeDocument/2006/relationships/image" Target="../media/image103.svg"/><Relationship Id="rId10" Type="http://schemas.openxmlformats.org/officeDocument/2006/relationships/image" Target="../media/image38.png"/><Relationship Id="rId4" Type="http://schemas.openxmlformats.org/officeDocument/2006/relationships/image" Target="../media/image102.png"/><Relationship Id="rId9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91.svg"/><Relationship Id="rId7" Type="http://schemas.openxmlformats.org/officeDocument/2006/relationships/image" Target="../media/image27.sv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.wmf"/><Relationship Id="rId5" Type="http://schemas.openxmlformats.org/officeDocument/2006/relationships/image" Target="../media/image103.svg"/><Relationship Id="rId10" Type="http://schemas.openxmlformats.org/officeDocument/2006/relationships/image" Target="../media/image110.emf"/><Relationship Id="rId4" Type="http://schemas.openxmlformats.org/officeDocument/2006/relationships/image" Target="../media/image102.png"/><Relationship Id="rId9" Type="http://schemas.openxmlformats.org/officeDocument/2006/relationships/image" Target="../media/image39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3.svg"/><Relationship Id="rId4" Type="http://schemas.openxmlformats.org/officeDocument/2006/relationships/image" Target="../media/image1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.wmf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svg"/><Relationship Id="rId18" Type="http://schemas.openxmlformats.org/officeDocument/2006/relationships/image" Target="../media/image36.png"/><Relationship Id="rId26" Type="http://schemas.openxmlformats.org/officeDocument/2006/relationships/image" Target="../media/image44.png"/><Relationship Id="rId3" Type="http://schemas.openxmlformats.org/officeDocument/2006/relationships/image" Target="../media/image21.svg"/><Relationship Id="rId21" Type="http://schemas.openxmlformats.org/officeDocument/2006/relationships/image" Target="../media/image39.svg"/><Relationship Id="rId7" Type="http://schemas.openxmlformats.org/officeDocument/2006/relationships/image" Target="../media/image25.svg"/><Relationship Id="rId12" Type="http://schemas.openxmlformats.org/officeDocument/2006/relationships/image" Target="../media/image30.png"/><Relationship Id="rId17" Type="http://schemas.openxmlformats.org/officeDocument/2006/relationships/image" Target="../media/image35.svg"/><Relationship Id="rId25" Type="http://schemas.openxmlformats.org/officeDocument/2006/relationships/image" Target="../media/image43.png"/><Relationship Id="rId2" Type="http://schemas.openxmlformats.org/officeDocument/2006/relationships/image" Target="../media/image20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29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24" Type="http://schemas.openxmlformats.org/officeDocument/2006/relationships/image" Target="../media/image42.png"/><Relationship Id="rId5" Type="http://schemas.openxmlformats.org/officeDocument/2006/relationships/image" Target="../media/image23.svg"/><Relationship Id="rId15" Type="http://schemas.openxmlformats.org/officeDocument/2006/relationships/image" Target="../media/image33.svg"/><Relationship Id="rId23" Type="http://schemas.openxmlformats.org/officeDocument/2006/relationships/image" Target="../media/image41.png"/><Relationship Id="rId28" Type="http://schemas.openxmlformats.org/officeDocument/2006/relationships/image" Target="../media/image46.png"/><Relationship Id="rId10" Type="http://schemas.openxmlformats.org/officeDocument/2006/relationships/image" Target="../media/image28.png"/><Relationship Id="rId19" Type="http://schemas.openxmlformats.org/officeDocument/2006/relationships/image" Target="../media/image37.svg"/><Relationship Id="rId31" Type="http://schemas.openxmlformats.org/officeDocument/2006/relationships/hyperlink" Target="https://www.rra.gov.rw/fileadmin/user_upload/Law_amending_the_2023_VAT_law___May_2025.pdf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png"/><Relationship Id="rId22" Type="http://schemas.openxmlformats.org/officeDocument/2006/relationships/image" Target="../media/image40.png"/><Relationship Id="rId27" Type="http://schemas.openxmlformats.org/officeDocument/2006/relationships/image" Target="../media/image45.png"/><Relationship Id="rId30" Type="http://schemas.openxmlformats.org/officeDocument/2006/relationships/image" Target="../media/image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55.png"/><Relationship Id="rId3" Type="http://schemas.openxmlformats.org/officeDocument/2006/relationships/image" Target="../media/image49.svg"/><Relationship Id="rId7" Type="http://schemas.openxmlformats.org/officeDocument/2006/relationships/image" Target="../media/image51.svg"/><Relationship Id="rId12" Type="http://schemas.openxmlformats.org/officeDocument/2006/relationships/image" Target="../media/image54.png"/><Relationship Id="rId17" Type="http://schemas.openxmlformats.org/officeDocument/2006/relationships/hyperlink" Target="https://www.rra.gov.rw/fileadmin/user_upload/Law_on_Excise_Duty_May_2025.pdf" TargetMode="External"/><Relationship Id="rId2" Type="http://schemas.openxmlformats.org/officeDocument/2006/relationships/image" Target="../media/image48.png"/><Relationship Id="rId16" Type="http://schemas.openxmlformats.org/officeDocument/2006/relationships/image" Target="../media/image1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3.svg"/><Relationship Id="rId5" Type="http://schemas.openxmlformats.org/officeDocument/2006/relationships/image" Target="../media/image39.sv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38.png"/><Relationship Id="rId9" Type="http://schemas.openxmlformats.org/officeDocument/2006/relationships/image" Target="../media/image27.svg"/><Relationship Id="rId14" Type="http://schemas.openxmlformats.org/officeDocument/2006/relationships/image" Target="../media/image5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svg"/><Relationship Id="rId13" Type="http://schemas.openxmlformats.org/officeDocument/2006/relationships/image" Target="../media/image66.png"/><Relationship Id="rId18" Type="http://schemas.openxmlformats.org/officeDocument/2006/relationships/hyperlink" Target="https://www.rra.gov.rw/fileadmin/user_upload/Law__Petrol_and_Gas_oil_and_Motor_Vehicles_May_2025.pdf" TargetMode="External"/><Relationship Id="rId3" Type="http://schemas.openxmlformats.org/officeDocument/2006/relationships/image" Target="../media/image58.png"/><Relationship Id="rId7" Type="http://schemas.openxmlformats.org/officeDocument/2006/relationships/image" Target="../media/image38.png"/><Relationship Id="rId12" Type="http://schemas.openxmlformats.org/officeDocument/2006/relationships/image" Target="../media/image65.svg"/><Relationship Id="rId17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rra.gov.rw/fileadmin/user_upload/Iteka_rya_Minisitiri_Amafaranga_yo_kwandikisha_ibinyabiziga_2025.pdf" TargetMode="External"/><Relationship Id="rId20" Type="http://schemas.openxmlformats.org/officeDocument/2006/relationships/hyperlink" Target="https://www.rra.gov.rw/fileadmin/user_upload/Law_on_Excise_Duty_May_2025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svg"/><Relationship Id="rId11" Type="http://schemas.openxmlformats.org/officeDocument/2006/relationships/image" Target="../media/image64.png"/><Relationship Id="rId5" Type="http://schemas.openxmlformats.org/officeDocument/2006/relationships/image" Target="../media/image60.png"/><Relationship Id="rId15" Type="http://schemas.openxmlformats.org/officeDocument/2006/relationships/image" Target="../media/image68.svg"/><Relationship Id="rId10" Type="http://schemas.openxmlformats.org/officeDocument/2006/relationships/image" Target="../media/image63.png"/><Relationship Id="rId19" Type="http://schemas.openxmlformats.org/officeDocument/2006/relationships/hyperlink" Target="https://www.rra.gov.rw/fileadmin/user_upload/Law_amending_the_2023_VAT_law___May_2025.pdf" TargetMode="External"/><Relationship Id="rId4" Type="http://schemas.openxmlformats.org/officeDocument/2006/relationships/image" Target="../media/image59.svg"/><Relationship Id="rId9" Type="http://schemas.openxmlformats.org/officeDocument/2006/relationships/image" Target="../media/image62.png"/><Relationship Id="rId14" Type="http://schemas.openxmlformats.org/officeDocument/2006/relationships/image" Target="../media/image6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ra.gov.rw/fileadmin/user_upload/Law_on_Petrol_and_Gaz_oil_levy_May_2025.pdf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wmf"/><Relationship Id="rId4" Type="http://schemas.openxmlformats.org/officeDocument/2006/relationships/hyperlink" Target="https://www.rra.gov.rw/fileadmin/user_upload/Law__Petrol_and_Gas_oil_and_Motor_Vehicles_May_2025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2646" y="-197845"/>
            <a:ext cx="3314699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700055" y="8115300"/>
            <a:ext cx="10972800" cy="685800"/>
          </a:xfrm>
          <a:prstGeom prst="roundRect">
            <a:avLst/>
          </a:prstGeom>
          <a:noFill/>
          <a:ln w="19050" cap="flat" cmpd="sng" algn="ctr">
            <a:noFill/>
            <a:prstDash val="solid"/>
            <a:headEnd/>
            <a:tailEnd/>
          </a:ln>
          <a:effectLst/>
        </p:spPr>
        <p:txBody>
          <a:bodyPr vert="horz" wrap="square" lIns="137160" tIns="68580" rIns="137160" bIns="68580" numCol="1" anchor="ctr" anchorCtr="0" compatLnSpc="1">
            <a:prstTxWarp prst="textNoShape">
              <a:avLst/>
            </a:prstTxWarp>
          </a:bodyPr>
          <a:lstStyle>
            <a:lvl1pPr marL="273050" indent="-273050" algn="r" rtl="0" eaLnBrk="1" fontAlgn="base" hangingPunct="1">
              <a:spcBef>
                <a:spcPts val="6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200" b="0" kern="1200" baseline="0">
                <a:ln>
                  <a:noFill/>
                </a:ln>
                <a:solidFill>
                  <a:schemeClr val="accent2"/>
                </a:solidFill>
                <a:latin typeface="Arial"/>
                <a:ea typeface="MS PMincho" pitchFamily="18" charset="-128"/>
                <a:cs typeface="Arial"/>
              </a:defRPr>
            </a:lvl1pPr>
            <a:lvl2pPr marL="547688" indent="-27305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Lucida Grande"/>
              <a:buChar char="-"/>
              <a:defRPr sz="2400" b="0" kern="1200">
                <a:ln>
                  <a:noFill/>
                </a:ln>
                <a:solidFill>
                  <a:schemeClr val="accent2"/>
                </a:solidFill>
                <a:latin typeface="Arial"/>
                <a:ea typeface="+mn-ea"/>
                <a:cs typeface="Arial"/>
              </a:defRPr>
            </a:lvl2pPr>
            <a:lvl3pPr marL="822325" indent="-228600" algn="l" rtl="0" eaLnBrk="1" fontAlgn="base" hangingPunct="1">
              <a:spcBef>
                <a:spcPts val="500"/>
              </a:spcBef>
              <a:spcAft>
                <a:spcPct val="0"/>
              </a:spcAft>
              <a:buClr>
                <a:schemeClr val="accent1">
                  <a:lumMod val="75000"/>
                </a:schemeClr>
              </a:buClr>
              <a:buSzPct val="76000"/>
              <a:buFont typeface="Wingdings 3" pitchFamily="18" charset="2"/>
              <a:buChar char=""/>
              <a:defRPr sz="2000" b="0" kern="120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3pPr>
            <a:lvl4pPr marL="1096963" indent="-228600" algn="l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23A900"/>
              </a:buClr>
              <a:buSzPct val="70000"/>
              <a:buFont typeface="Wingdings" pitchFamily="2" charset="2"/>
              <a:buChar char="§"/>
              <a:defRPr sz="1800" b="0" kern="1200">
                <a:ln>
                  <a:noFill/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fontAlgn="base" hangingPunct="1">
              <a:spcBef>
                <a:spcPts val="3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Char char="§"/>
              <a:defRPr sz="1600" b="0" kern="1200">
                <a:ln>
                  <a:noFill/>
                </a:ln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182880" algn="l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94560" indent="-182880" algn="l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000" dirty="0"/>
          </a:p>
        </p:txBody>
      </p:sp>
      <p:sp>
        <p:nvSpPr>
          <p:cNvPr id="3" name="TextBox 19">
            <a:extLst>
              <a:ext uri="{FF2B5EF4-FFF2-40B4-BE49-F238E27FC236}">
                <a16:creationId xmlns:a16="http://schemas.microsoft.com/office/drawing/2014/main" id="{204C4233-B303-2DF1-5BA8-F17C0109C922}"/>
              </a:ext>
            </a:extLst>
          </p:cNvPr>
          <p:cNvSpPr txBox="1">
            <a:spLocks noGrp="1"/>
          </p:cNvSpPr>
          <p:nvPr>
            <p:ph type="body" sz="quarter" idx="10"/>
          </p:nvPr>
        </p:nvSpPr>
        <p:spPr>
          <a:xfrm>
            <a:off x="445430" y="3582363"/>
            <a:ext cx="14203362" cy="3563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613"/>
              </a:lnSpc>
            </a:pPr>
            <a:r>
              <a:rPr lang="en-US" sz="7490" b="1" dirty="0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Tax Policy Reforms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11FD62-3508-6F6B-D8E1-C2DDCD261B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0" y="8074429"/>
            <a:ext cx="5096698" cy="1310754"/>
          </a:xfrm>
          <a:prstGeom prst="rect">
            <a:avLst/>
          </a:prstGeom>
        </p:spPr>
      </p:pic>
      <p:grpSp>
        <p:nvGrpSpPr>
          <p:cNvPr id="8" name="Group 6">
            <a:extLst>
              <a:ext uri="{FF2B5EF4-FFF2-40B4-BE49-F238E27FC236}">
                <a16:creationId xmlns:a16="http://schemas.microsoft.com/office/drawing/2014/main" id="{E552CA0A-ADEA-8F3D-9CB4-EE443C74FD63}"/>
              </a:ext>
            </a:extLst>
          </p:cNvPr>
          <p:cNvGrpSpPr>
            <a:grpSpLocks noChangeAspect="1"/>
          </p:cNvGrpSpPr>
          <p:nvPr/>
        </p:nvGrpSpPr>
        <p:grpSpPr>
          <a:xfrm>
            <a:off x="10947708" y="4368827"/>
            <a:ext cx="3795409" cy="3286653"/>
            <a:chOff x="0" y="0"/>
            <a:chExt cx="4282440" cy="3708400"/>
          </a:xfrm>
        </p:grpSpPr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5AE8A83B-DC43-9869-2B81-9EA0F0F50955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4"/>
              <a:stretch>
                <a:fillRect t="-36609" b="-36609"/>
              </a:stretch>
            </a:blipFill>
          </p:spPr>
        </p:sp>
      </p:grpSp>
      <p:grpSp>
        <p:nvGrpSpPr>
          <p:cNvPr id="11" name="Group 4">
            <a:extLst>
              <a:ext uri="{FF2B5EF4-FFF2-40B4-BE49-F238E27FC236}">
                <a16:creationId xmlns:a16="http://schemas.microsoft.com/office/drawing/2014/main" id="{A131ED71-B5CD-07CA-3F88-290FAC630B7F}"/>
              </a:ext>
            </a:extLst>
          </p:cNvPr>
          <p:cNvGrpSpPr>
            <a:grpSpLocks noChangeAspect="1"/>
          </p:cNvGrpSpPr>
          <p:nvPr/>
        </p:nvGrpSpPr>
        <p:grpSpPr>
          <a:xfrm>
            <a:off x="13891600" y="2643590"/>
            <a:ext cx="3795409" cy="3286653"/>
            <a:chOff x="0" y="0"/>
            <a:chExt cx="4282440" cy="3708400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0CDD2848-A37F-D610-01E4-A3955772C98B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5"/>
              <a:stretch>
                <a:fillRect l="-13638" r="-13638"/>
              </a:stretch>
            </a:blipFill>
          </p:spPr>
        </p:sp>
      </p:grpSp>
      <p:sp>
        <p:nvSpPr>
          <p:cNvPr id="13" name="Freeform 11">
            <a:extLst>
              <a:ext uri="{FF2B5EF4-FFF2-40B4-BE49-F238E27FC236}">
                <a16:creationId xmlns:a16="http://schemas.microsoft.com/office/drawing/2014/main" id="{BE5884BC-DA2A-E011-BEF9-E0C1250A075C}"/>
              </a:ext>
            </a:extLst>
          </p:cNvPr>
          <p:cNvSpPr/>
          <p:nvPr/>
        </p:nvSpPr>
        <p:spPr>
          <a:xfrm>
            <a:off x="14193282" y="-433426"/>
            <a:ext cx="3797604" cy="3286653"/>
          </a:xfrm>
          <a:custGeom>
            <a:avLst/>
            <a:gdLst/>
            <a:ahLst/>
            <a:cxnLst/>
            <a:rect l="l" t="t" r="r" b="b"/>
            <a:pathLst>
              <a:path w="3797604" h="3286653">
                <a:moveTo>
                  <a:pt x="0" y="0"/>
                </a:moveTo>
                <a:lnTo>
                  <a:pt x="3797603" y="0"/>
                </a:lnTo>
                <a:lnTo>
                  <a:pt x="3797603" y="3286654"/>
                </a:lnTo>
                <a:lnTo>
                  <a:pt x="0" y="328665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F189FF05-23FE-1AEE-C8EE-566758D1F423}"/>
              </a:ext>
            </a:extLst>
          </p:cNvPr>
          <p:cNvSpPr/>
          <p:nvPr/>
        </p:nvSpPr>
        <p:spPr>
          <a:xfrm>
            <a:off x="14914529" y="292778"/>
            <a:ext cx="1749550" cy="1471844"/>
          </a:xfrm>
          <a:custGeom>
            <a:avLst/>
            <a:gdLst/>
            <a:ahLst/>
            <a:cxnLst/>
            <a:rect l="l" t="t" r="r" b="b"/>
            <a:pathLst>
              <a:path w="1749550" h="1471844">
                <a:moveTo>
                  <a:pt x="0" y="0"/>
                </a:moveTo>
                <a:lnTo>
                  <a:pt x="1749550" y="0"/>
                </a:lnTo>
                <a:lnTo>
                  <a:pt x="1749550" y="1471844"/>
                </a:lnTo>
                <a:lnTo>
                  <a:pt x="0" y="1471844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</p:sp>
      <p:grpSp>
        <p:nvGrpSpPr>
          <p:cNvPr id="15" name="Group 2">
            <a:extLst>
              <a:ext uri="{FF2B5EF4-FFF2-40B4-BE49-F238E27FC236}">
                <a16:creationId xmlns:a16="http://schemas.microsoft.com/office/drawing/2014/main" id="{1B152C23-5370-6FBD-5C0D-1B1A760B1F9B}"/>
              </a:ext>
            </a:extLst>
          </p:cNvPr>
          <p:cNvGrpSpPr>
            <a:grpSpLocks noChangeAspect="1"/>
          </p:cNvGrpSpPr>
          <p:nvPr/>
        </p:nvGrpSpPr>
        <p:grpSpPr>
          <a:xfrm>
            <a:off x="10947708" y="939917"/>
            <a:ext cx="3795409" cy="3286653"/>
            <a:chOff x="0" y="0"/>
            <a:chExt cx="4282440" cy="3708400"/>
          </a:xfrm>
        </p:grpSpPr>
        <p:sp>
          <p:nvSpPr>
            <p:cNvPr id="16" name="Freeform 3">
              <a:extLst>
                <a:ext uri="{FF2B5EF4-FFF2-40B4-BE49-F238E27FC236}">
                  <a16:creationId xmlns:a16="http://schemas.microsoft.com/office/drawing/2014/main" id="{06D160F5-1D03-D718-D974-52EB42FDE3CA}"/>
                </a:ext>
              </a:extLst>
            </p:cNvPr>
            <p:cNvSpPr/>
            <p:nvPr/>
          </p:nvSpPr>
          <p:spPr>
            <a:xfrm>
              <a:off x="0" y="0"/>
              <a:ext cx="4282440" cy="3708400"/>
            </a:xfrm>
            <a:custGeom>
              <a:avLst/>
              <a:gdLst/>
              <a:ahLst/>
              <a:cxnLst/>
              <a:rect l="l" t="t" r="r" b="b"/>
              <a:pathLst>
                <a:path w="4282440" h="3708400">
                  <a:moveTo>
                    <a:pt x="3211830" y="0"/>
                  </a:moveTo>
                  <a:lnTo>
                    <a:pt x="1070610" y="0"/>
                  </a:lnTo>
                  <a:lnTo>
                    <a:pt x="0" y="1854200"/>
                  </a:lnTo>
                  <a:lnTo>
                    <a:pt x="1070610" y="3708400"/>
                  </a:lnTo>
                  <a:lnTo>
                    <a:pt x="3211830" y="3708400"/>
                  </a:lnTo>
                  <a:lnTo>
                    <a:pt x="4282440" y="1854200"/>
                  </a:lnTo>
                  <a:close/>
                </a:path>
              </a:pathLst>
            </a:custGeom>
            <a:blipFill>
              <a:blip r:embed="rId9"/>
              <a:stretch>
                <a:fillRect t="-30531" b="-30531"/>
              </a:stretch>
            </a:blipFill>
          </p:spPr>
        </p:sp>
      </p:grpSp>
    </p:spTree>
    <p:extLst>
      <p:ext uri="{BB962C8B-B14F-4D97-AF65-F5344CB8AC3E}">
        <p14:creationId xmlns:p14="http://schemas.microsoft.com/office/powerpoint/2010/main" val="707030371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232333" y="4297365"/>
            <a:ext cx="3523695" cy="5011116"/>
            <a:chOff x="0" y="0"/>
            <a:chExt cx="753347" cy="107134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3347" cy="1071349"/>
            </a:xfrm>
            <a:custGeom>
              <a:avLst/>
              <a:gdLst/>
              <a:ahLst/>
              <a:cxnLst/>
              <a:rect l="l" t="t" r="r" b="b"/>
              <a:pathLst>
                <a:path w="753347" h="1071349">
                  <a:moveTo>
                    <a:pt x="753347" y="0"/>
                  </a:moveTo>
                  <a:lnTo>
                    <a:pt x="753347" y="957049"/>
                  </a:lnTo>
                  <a:lnTo>
                    <a:pt x="376673" y="1071349"/>
                  </a:lnTo>
                  <a:lnTo>
                    <a:pt x="0" y="957049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753347" cy="1004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38595" y="4349305"/>
            <a:ext cx="3523695" cy="5011116"/>
            <a:chOff x="0" y="0"/>
            <a:chExt cx="753347" cy="107134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53347" cy="1071349"/>
            </a:xfrm>
            <a:custGeom>
              <a:avLst/>
              <a:gdLst/>
              <a:ahLst/>
              <a:cxnLst/>
              <a:rect l="l" t="t" r="r" b="b"/>
              <a:pathLst>
                <a:path w="753347" h="1071349">
                  <a:moveTo>
                    <a:pt x="753347" y="0"/>
                  </a:moveTo>
                  <a:lnTo>
                    <a:pt x="753347" y="957049"/>
                  </a:lnTo>
                  <a:lnTo>
                    <a:pt x="376673" y="1071349"/>
                  </a:lnTo>
                  <a:lnTo>
                    <a:pt x="0" y="957049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753347" cy="100467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97128" y="2491850"/>
            <a:ext cx="3348739" cy="3348739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5332763" y="2491850"/>
            <a:ext cx="3348739" cy="3348739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1504740" y="2901302"/>
            <a:ext cx="2495415" cy="2529834"/>
            <a:chOff x="0" y="0"/>
            <a:chExt cx="3327220" cy="337311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3327220" cy="3373113"/>
            </a:xfrm>
            <a:custGeom>
              <a:avLst/>
              <a:gdLst/>
              <a:ahLst/>
              <a:cxnLst/>
              <a:rect l="l" t="t" r="r" b="b"/>
              <a:pathLst>
                <a:path w="3327220" h="3373113">
                  <a:moveTo>
                    <a:pt x="0" y="0"/>
                  </a:moveTo>
                  <a:lnTo>
                    <a:pt x="3327220" y="0"/>
                  </a:lnTo>
                  <a:lnTo>
                    <a:pt x="3327220" y="3373113"/>
                  </a:lnTo>
                  <a:lnTo>
                    <a:pt x="0" y="337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5973" t="-25621" r="-26662" b="-24937"/>
              </a:stretch>
            </a:blipFill>
          </p:spPr>
        </p:sp>
        <p:sp>
          <p:nvSpPr>
            <p:cNvPr id="12" name="Freeform 12"/>
            <p:cNvSpPr/>
            <p:nvPr/>
          </p:nvSpPr>
          <p:spPr>
            <a:xfrm>
              <a:off x="204631" y="207454"/>
              <a:ext cx="2917957" cy="2958205"/>
            </a:xfrm>
            <a:custGeom>
              <a:avLst/>
              <a:gdLst/>
              <a:ahLst/>
              <a:cxnLst/>
              <a:rect l="l" t="t" r="r" b="b"/>
              <a:pathLst>
                <a:path w="2917957" h="2958205">
                  <a:moveTo>
                    <a:pt x="0" y="0"/>
                  </a:moveTo>
                  <a:lnTo>
                    <a:pt x="2917957" y="0"/>
                  </a:lnTo>
                  <a:lnTo>
                    <a:pt x="2917957" y="2958205"/>
                  </a:lnTo>
                  <a:lnTo>
                    <a:pt x="0" y="295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 l="-25973" t="-25621" r="-26662" b="-24937"/>
              </a:stretch>
            </a:blipFill>
          </p:spPr>
        </p:sp>
      </p:grpSp>
      <p:grpSp>
        <p:nvGrpSpPr>
          <p:cNvPr id="13" name="Group 13"/>
          <p:cNvGrpSpPr/>
          <p:nvPr/>
        </p:nvGrpSpPr>
        <p:grpSpPr>
          <a:xfrm>
            <a:off x="5759425" y="2901302"/>
            <a:ext cx="2495415" cy="2529834"/>
            <a:chOff x="0" y="0"/>
            <a:chExt cx="3327220" cy="3373113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327220" cy="3373113"/>
            </a:xfrm>
            <a:custGeom>
              <a:avLst/>
              <a:gdLst/>
              <a:ahLst/>
              <a:cxnLst/>
              <a:rect l="l" t="t" r="r" b="b"/>
              <a:pathLst>
                <a:path w="3327220" h="3373113">
                  <a:moveTo>
                    <a:pt x="0" y="0"/>
                  </a:moveTo>
                  <a:lnTo>
                    <a:pt x="3327220" y="0"/>
                  </a:lnTo>
                  <a:lnTo>
                    <a:pt x="3327220" y="3373113"/>
                  </a:lnTo>
                  <a:lnTo>
                    <a:pt x="0" y="337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5973" t="-25621" r="-26662" b="-24937"/>
              </a:stretch>
            </a:blipFill>
          </p:spPr>
        </p:sp>
        <p:sp>
          <p:nvSpPr>
            <p:cNvPr id="15" name="Freeform 15"/>
            <p:cNvSpPr/>
            <p:nvPr/>
          </p:nvSpPr>
          <p:spPr>
            <a:xfrm>
              <a:off x="204631" y="207454"/>
              <a:ext cx="2917957" cy="2958205"/>
            </a:xfrm>
            <a:custGeom>
              <a:avLst/>
              <a:gdLst/>
              <a:ahLst/>
              <a:cxnLst/>
              <a:rect l="l" t="t" r="r" b="b"/>
              <a:pathLst>
                <a:path w="2917957" h="2958205">
                  <a:moveTo>
                    <a:pt x="0" y="0"/>
                  </a:moveTo>
                  <a:lnTo>
                    <a:pt x="2917957" y="0"/>
                  </a:lnTo>
                  <a:lnTo>
                    <a:pt x="2917957" y="2958205"/>
                  </a:lnTo>
                  <a:lnTo>
                    <a:pt x="0" y="295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 l="-25973" t="-25621" r="-26662" b="-24937"/>
              </a:stretch>
            </a:blipFill>
          </p:spPr>
        </p:sp>
      </p:grpSp>
      <p:grpSp>
        <p:nvGrpSpPr>
          <p:cNvPr id="16" name="Group 16"/>
          <p:cNvGrpSpPr/>
          <p:nvPr/>
        </p:nvGrpSpPr>
        <p:grpSpPr>
          <a:xfrm>
            <a:off x="9483969" y="4113125"/>
            <a:ext cx="3523695" cy="5036171"/>
            <a:chOff x="0" y="0"/>
            <a:chExt cx="753347" cy="107670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753347" cy="1076706"/>
            </a:xfrm>
            <a:custGeom>
              <a:avLst/>
              <a:gdLst/>
              <a:ahLst/>
              <a:cxnLst/>
              <a:rect l="l" t="t" r="r" b="b"/>
              <a:pathLst>
                <a:path w="753347" h="1076706">
                  <a:moveTo>
                    <a:pt x="753347" y="0"/>
                  </a:moveTo>
                  <a:lnTo>
                    <a:pt x="753347" y="962406"/>
                  </a:lnTo>
                  <a:lnTo>
                    <a:pt x="376673" y="1076706"/>
                  </a:lnTo>
                  <a:lnTo>
                    <a:pt x="0" y="962406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8" name="TextBox 18"/>
            <p:cNvSpPr txBox="1"/>
            <p:nvPr/>
          </p:nvSpPr>
          <p:spPr>
            <a:xfrm>
              <a:off x="0" y="-47625"/>
              <a:ext cx="753347" cy="10100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3655480" y="4161548"/>
            <a:ext cx="3523695" cy="5036171"/>
            <a:chOff x="0" y="0"/>
            <a:chExt cx="753347" cy="1076706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753347" cy="1076706"/>
            </a:xfrm>
            <a:custGeom>
              <a:avLst/>
              <a:gdLst/>
              <a:ahLst/>
              <a:cxnLst/>
              <a:rect l="l" t="t" r="r" b="b"/>
              <a:pathLst>
                <a:path w="753347" h="1076706">
                  <a:moveTo>
                    <a:pt x="753347" y="0"/>
                  </a:moveTo>
                  <a:lnTo>
                    <a:pt x="753347" y="962406"/>
                  </a:lnTo>
                  <a:lnTo>
                    <a:pt x="376673" y="1076706"/>
                  </a:lnTo>
                  <a:lnTo>
                    <a:pt x="0" y="962406"/>
                  </a:lnTo>
                  <a:lnTo>
                    <a:pt x="0" y="0"/>
                  </a:lnTo>
                  <a:lnTo>
                    <a:pt x="753347" y="0"/>
                  </a:ln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21" name="TextBox 21"/>
            <p:cNvSpPr txBox="1"/>
            <p:nvPr/>
          </p:nvSpPr>
          <p:spPr>
            <a:xfrm>
              <a:off x="0" y="-47625"/>
              <a:ext cx="753347" cy="101003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22" name="Freeform 22"/>
          <p:cNvSpPr/>
          <p:nvPr/>
        </p:nvSpPr>
        <p:spPr>
          <a:xfrm>
            <a:off x="9568398" y="2491850"/>
            <a:ext cx="3348739" cy="3348739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804033" y="2491850"/>
            <a:ext cx="3348739" cy="3348739"/>
          </a:xfrm>
          <a:custGeom>
            <a:avLst/>
            <a:gdLst/>
            <a:ahLst/>
            <a:cxnLst/>
            <a:rect l="l" t="t" r="r" b="b"/>
            <a:pathLst>
              <a:path w="3348739" h="3348739">
                <a:moveTo>
                  <a:pt x="0" y="0"/>
                </a:moveTo>
                <a:lnTo>
                  <a:pt x="3348739" y="0"/>
                </a:lnTo>
                <a:lnTo>
                  <a:pt x="3348739" y="3348739"/>
                </a:lnTo>
                <a:lnTo>
                  <a:pt x="0" y="33487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1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RW" dirty="0"/>
          </a:p>
        </p:txBody>
      </p:sp>
      <p:grpSp>
        <p:nvGrpSpPr>
          <p:cNvPr id="24" name="Group 24"/>
          <p:cNvGrpSpPr/>
          <p:nvPr/>
        </p:nvGrpSpPr>
        <p:grpSpPr>
          <a:xfrm>
            <a:off x="9968442" y="2578630"/>
            <a:ext cx="2495415" cy="2529834"/>
            <a:chOff x="0" y="0"/>
            <a:chExt cx="3327220" cy="3373113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3327220" cy="3373113"/>
            </a:xfrm>
            <a:custGeom>
              <a:avLst/>
              <a:gdLst/>
              <a:ahLst/>
              <a:cxnLst/>
              <a:rect l="l" t="t" r="r" b="b"/>
              <a:pathLst>
                <a:path w="3327220" h="3373113">
                  <a:moveTo>
                    <a:pt x="0" y="0"/>
                  </a:moveTo>
                  <a:lnTo>
                    <a:pt x="3327220" y="0"/>
                  </a:lnTo>
                  <a:lnTo>
                    <a:pt x="3327220" y="3373113"/>
                  </a:lnTo>
                  <a:lnTo>
                    <a:pt x="0" y="337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5973" t="-25621" r="-26662" b="-24937"/>
              </a:stretch>
            </a:blipFill>
          </p:spPr>
        </p:sp>
        <p:sp>
          <p:nvSpPr>
            <p:cNvPr id="26" name="Freeform 26"/>
            <p:cNvSpPr/>
            <p:nvPr/>
          </p:nvSpPr>
          <p:spPr>
            <a:xfrm>
              <a:off x="204631" y="207454"/>
              <a:ext cx="2917957" cy="2958205"/>
            </a:xfrm>
            <a:custGeom>
              <a:avLst/>
              <a:gdLst/>
              <a:ahLst/>
              <a:cxnLst/>
              <a:rect l="l" t="t" r="r" b="b"/>
              <a:pathLst>
                <a:path w="2917957" h="2958205">
                  <a:moveTo>
                    <a:pt x="0" y="0"/>
                  </a:moveTo>
                  <a:lnTo>
                    <a:pt x="2917957" y="0"/>
                  </a:lnTo>
                  <a:lnTo>
                    <a:pt x="2917957" y="2958205"/>
                  </a:lnTo>
                  <a:lnTo>
                    <a:pt x="0" y="295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 l="-25973" t="-25621" r="-26662" b="-24937"/>
              </a:stretch>
            </a:blipFill>
          </p:spPr>
        </p:sp>
      </p:grpSp>
      <p:grpSp>
        <p:nvGrpSpPr>
          <p:cNvPr id="27" name="Group 27"/>
          <p:cNvGrpSpPr/>
          <p:nvPr/>
        </p:nvGrpSpPr>
        <p:grpSpPr>
          <a:xfrm>
            <a:off x="14233340" y="2901302"/>
            <a:ext cx="2495415" cy="2529834"/>
            <a:chOff x="0" y="0"/>
            <a:chExt cx="3327220" cy="3373113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3327220" cy="3373113"/>
            </a:xfrm>
            <a:custGeom>
              <a:avLst/>
              <a:gdLst/>
              <a:ahLst/>
              <a:cxnLst/>
              <a:rect l="l" t="t" r="r" b="b"/>
              <a:pathLst>
                <a:path w="3327220" h="3373113">
                  <a:moveTo>
                    <a:pt x="0" y="0"/>
                  </a:moveTo>
                  <a:lnTo>
                    <a:pt x="3327220" y="0"/>
                  </a:lnTo>
                  <a:lnTo>
                    <a:pt x="3327220" y="3373113"/>
                  </a:lnTo>
                  <a:lnTo>
                    <a:pt x="0" y="337311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 l="-25973" t="-25621" r="-26662" b="-24937"/>
              </a:stretch>
            </a:blipFill>
          </p:spPr>
        </p:sp>
        <p:sp>
          <p:nvSpPr>
            <p:cNvPr id="29" name="Freeform 29"/>
            <p:cNvSpPr/>
            <p:nvPr/>
          </p:nvSpPr>
          <p:spPr>
            <a:xfrm>
              <a:off x="204631" y="207454"/>
              <a:ext cx="2917957" cy="2958205"/>
            </a:xfrm>
            <a:custGeom>
              <a:avLst/>
              <a:gdLst/>
              <a:ahLst/>
              <a:cxnLst/>
              <a:rect l="l" t="t" r="r" b="b"/>
              <a:pathLst>
                <a:path w="2917957" h="2958205">
                  <a:moveTo>
                    <a:pt x="0" y="0"/>
                  </a:moveTo>
                  <a:lnTo>
                    <a:pt x="2917957" y="0"/>
                  </a:lnTo>
                  <a:lnTo>
                    <a:pt x="2917957" y="2958205"/>
                  </a:lnTo>
                  <a:lnTo>
                    <a:pt x="0" y="295820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 l="-25973" t="-25621" r="-26662" b="-24937"/>
              </a:stretch>
            </a:blipFill>
          </p:spPr>
        </p:sp>
      </p:grpSp>
      <p:sp>
        <p:nvSpPr>
          <p:cNvPr id="30" name="Freeform 30"/>
          <p:cNvSpPr/>
          <p:nvPr/>
        </p:nvSpPr>
        <p:spPr>
          <a:xfrm rot="-1158140">
            <a:off x="-232872" y="-546176"/>
            <a:ext cx="861593" cy="1092353"/>
          </a:xfrm>
          <a:custGeom>
            <a:avLst/>
            <a:gdLst/>
            <a:ahLst/>
            <a:cxnLst/>
            <a:rect l="l" t="t" r="r" b="b"/>
            <a:pathLst>
              <a:path w="861593" h="1092353">
                <a:moveTo>
                  <a:pt x="0" y="0"/>
                </a:moveTo>
                <a:lnTo>
                  <a:pt x="861593" y="0"/>
                </a:lnTo>
                <a:lnTo>
                  <a:pt x="861593" y="1092352"/>
                </a:lnTo>
                <a:lnTo>
                  <a:pt x="0" y="10923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 rot="-2132697">
            <a:off x="17857203" y="9740824"/>
            <a:ext cx="861593" cy="1092353"/>
          </a:xfrm>
          <a:custGeom>
            <a:avLst/>
            <a:gdLst/>
            <a:ahLst/>
            <a:cxnLst/>
            <a:rect l="l" t="t" r="r" b="b"/>
            <a:pathLst>
              <a:path w="861593" h="1092353">
                <a:moveTo>
                  <a:pt x="0" y="0"/>
                </a:moveTo>
                <a:lnTo>
                  <a:pt x="861594" y="0"/>
                </a:lnTo>
                <a:lnTo>
                  <a:pt x="861594" y="1092352"/>
                </a:lnTo>
                <a:lnTo>
                  <a:pt x="0" y="1092352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-389196" y="9592158"/>
            <a:ext cx="1128174" cy="1023818"/>
          </a:xfrm>
          <a:custGeom>
            <a:avLst/>
            <a:gdLst/>
            <a:ahLst/>
            <a:cxnLst/>
            <a:rect l="l" t="t" r="r" b="b"/>
            <a:pathLst>
              <a:path w="1128174" h="1023818">
                <a:moveTo>
                  <a:pt x="0" y="0"/>
                </a:moveTo>
                <a:lnTo>
                  <a:pt x="1128174" y="0"/>
                </a:lnTo>
                <a:lnTo>
                  <a:pt x="1128174" y="1023818"/>
                </a:lnTo>
                <a:lnTo>
                  <a:pt x="0" y="1023818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7495987" y="-365942"/>
            <a:ext cx="1128174" cy="1023818"/>
          </a:xfrm>
          <a:custGeom>
            <a:avLst/>
            <a:gdLst/>
            <a:ahLst/>
            <a:cxnLst/>
            <a:rect l="l" t="t" r="r" b="b"/>
            <a:pathLst>
              <a:path w="1128174" h="1023818">
                <a:moveTo>
                  <a:pt x="0" y="0"/>
                </a:moveTo>
                <a:lnTo>
                  <a:pt x="1128173" y="0"/>
                </a:lnTo>
                <a:lnTo>
                  <a:pt x="1128173" y="1023817"/>
                </a:lnTo>
                <a:lnTo>
                  <a:pt x="0" y="102381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5" name="Freeform 35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2053976" y="3478946"/>
            <a:ext cx="1377892" cy="1374548"/>
          </a:xfrm>
          <a:custGeom>
            <a:avLst/>
            <a:gdLst/>
            <a:ahLst/>
            <a:cxnLst/>
            <a:rect l="l" t="t" r="r" b="b"/>
            <a:pathLst>
              <a:path w="1377892" h="1374548">
                <a:moveTo>
                  <a:pt x="0" y="0"/>
                </a:moveTo>
                <a:lnTo>
                  <a:pt x="1377892" y="0"/>
                </a:lnTo>
                <a:lnTo>
                  <a:pt x="1377892" y="1374547"/>
                </a:lnTo>
                <a:lnTo>
                  <a:pt x="0" y="1374547"/>
                </a:lnTo>
                <a:lnTo>
                  <a:pt x="0" y="0"/>
                </a:lnTo>
                <a:close/>
              </a:path>
            </a:pathLst>
          </a:custGeom>
          <a:blipFill>
            <a:blip r:embed="rId21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6241054" y="3516644"/>
            <a:ext cx="1570258" cy="1280102"/>
          </a:xfrm>
          <a:custGeom>
            <a:avLst/>
            <a:gdLst/>
            <a:ahLst/>
            <a:cxnLst/>
            <a:rect l="l" t="t" r="r" b="b"/>
            <a:pathLst>
              <a:path w="1570258" h="1280102">
                <a:moveTo>
                  <a:pt x="0" y="0"/>
                </a:moveTo>
                <a:lnTo>
                  <a:pt x="1570257" y="0"/>
                </a:lnTo>
                <a:lnTo>
                  <a:pt x="1570257" y="1280101"/>
                </a:lnTo>
                <a:lnTo>
                  <a:pt x="0" y="1280101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38" name="Freeform 38"/>
          <p:cNvSpPr/>
          <p:nvPr/>
        </p:nvSpPr>
        <p:spPr>
          <a:xfrm>
            <a:off x="6351906" y="8033029"/>
            <a:ext cx="1520732" cy="486634"/>
          </a:xfrm>
          <a:custGeom>
            <a:avLst/>
            <a:gdLst/>
            <a:ahLst/>
            <a:cxnLst/>
            <a:rect l="l" t="t" r="r" b="b"/>
            <a:pathLst>
              <a:path w="1520732" h="486634">
                <a:moveTo>
                  <a:pt x="0" y="0"/>
                </a:moveTo>
                <a:lnTo>
                  <a:pt x="1520732" y="0"/>
                </a:lnTo>
                <a:lnTo>
                  <a:pt x="1520732" y="486635"/>
                </a:lnTo>
                <a:lnTo>
                  <a:pt x="0" y="48663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40" name="Freeform 40"/>
          <p:cNvSpPr/>
          <p:nvPr/>
        </p:nvSpPr>
        <p:spPr>
          <a:xfrm>
            <a:off x="10616830" y="3478946"/>
            <a:ext cx="1328572" cy="1317800"/>
          </a:xfrm>
          <a:custGeom>
            <a:avLst/>
            <a:gdLst/>
            <a:ahLst/>
            <a:cxnLst/>
            <a:rect l="l" t="t" r="r" b="b"/>
            <a:pathLst>
              <a:path w="1328572" h="1317800">
                <a:moveTo>
                  <a:pt x="0" y="0"/>
                </a:moveTo>
                <a:lnTo>
                  <a:pt x="1328572" y="0"/>
                </a:lnTo>
                <a:lnTo>
                  <a:pt x="1328572" y="1317799"/>
                </a:lnTo>
                <a:lnTo>
                  <a:pt x="0" y="1317799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42" name="Freeform 42"/>
          <p:cNvSpPr/>
          <p:nvPr/>
        </p:nvSpPr>
        <p:spPr>
          <a:xfrm>
            <a:off x="14852465" y="3497594"/>
            <a:ext cx="1355050" cy="1374548"/>
          </a:xfrm>
          <a:custGeom>
            <a:avLst/>
            <a:gdLst/>
            <a:ahLst/>
            <a:cxnLst/>
            <a:rect l="l" t="t" r="r" b="b"/>
            <a:pathLst>
              <a:path w="1355050" h="1374548">
                <a:moveTo>
                  <a:pt x="0" y="0"/>
                </a:moveTo>
                <a:lnTo>
                  <a:pt x="1355050" y="0"/>
                </a:lnTo>
                <a:lnTo>
                  <a:pt x="1355050" y="1374547"/>
                </a:lnTo>
                <a:lnTo>
                  <a:pt x="0" y="1374547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43" name="TextBox 43"/>
          <p:cNvSpPr txBox="1"/>
          <p:nvPr/>
        </p:nvSpPr>
        <p:spPr>
          <a:xfrm>
            <a:off x="1828574" y="1086850"/>
            <a:ext cx="14592248" cy="862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591"/>
              </a:lnSpc>
            </a:pPr>
            <a:r>
              <a:rPr lang="en-US" sz="6399" b="1" spc="204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OTHER TAX POLICY MEASURES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145435" y="5393037"/>
            <a:ext cx="3175925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Increased Tax on Gambling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183535" y="6350953"/>
            <a:ext cx="3175925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 indent="-183514" algn="ctr">
              <a:lnSpc>
                <a:spcPts val="237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Withholding tax on winnings from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15%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to 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25%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for players ,</a:t>
            </a:r>
          </a:p>
          <a:p>
            <a:pPr marL="367029" lvl="1" indent="-183514" algn="ctr">
              <a:lnSpc>
                <a:spcPts val="2379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GGR tax from 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13%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to 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40% 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for operators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5585513" y="5393037"/>
            <a:ext cx="2881339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Environmental Levy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5413457" y="6418378"/>
            <a:ext cx="3134089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 indent="-183514" algn="ctr">
              <a:lnSpc>
                <a:spcPts val="2379"/>
              </a:lnSpc>
              <a:buFont typeface="Arial"/>
              <a:buChar char="•"/>
            </a:pPr>
            <a:r>
              <a:rPr lang="en-US" sz="2000" dirty="0">
                <a:solidFill>
                  <a:srgbClr val="090909"/>
                </a:solidFill>
                <a:latin typeface="Canva Sans"/>
                <a:ea typeface="Canva Sans"/>
                <a:cs typeface="Canva Sans"/>
                <a:sym typeface="Canva Sans"/>
              </a:rPr>
              <a:t>Introduced an environmental levy of </a:t>
            </a:r>
            <a:r>
              <a:rPr lang="en-US" sz="2000" b="1" dirty="0">
                <a:solidFill>
                  <a:srgbClr val="09090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0.2% of CIF</a:t>
            </a:r>
            <a:r>
              <a:rPr lang="en-US" sz="2000" dirty="0">
                <a:solidFill>
                  <a:srgbClr val="090909"/>
                </a:solidFill>
                <a:latin typeface="Canva Sans"/>
                <a:ea typeface="Canva Sans"/>
                <a:cs typeface="Canva Sans"/>
                <a:sym typeface="Canva Sans"/>
              </a:rPr>
              <a:t> on imported plastic-packaged goods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9968442" y="5494621"/>
            <a:ext cx="2586752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Tourism Tax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9677400" y="6593320"/>
            <a:ext cx="3064404" cy="12336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29" lvl="1" indent="-183514" algn="ctr">
              <a:lnSpc>
                <a:spcPts val="2379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Introduced Tourism tax of </a:t>
            </a: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3%</a:t>
            </a:r>
            <a:r>
              <a:rPr lang="en-US" sz="2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of the cost of room.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204077" y="5494621"/>
            <a:ext cx="2586752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Digital Services Tax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746007" y="6499135"/>
            <a:ext cx="3502892" cy="1461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29" lvl="1" indent="-183514" algn="ctr">
              <a:lnSpc>
                <a:spcPts val="2379"/>
              </a:lnSpc>
              <a:buFont typeface="Arial"/>
              <a:buChar char="•"/>
            </a:pPr>
            <a:r>
              <a:rPr lang="en-US" sz="16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Introduce Digital Services Tax on income sourced in Rwanda by foreign companies providing services through online platforms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5711072" y="8600778"/>
            <a:ext cx="31759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July 2025</a:t>
            </a:r>
          </a:p>
        </p:txBody>
      </p:sp>
      <p:sp>
        <p:nvSpPr>
          <p:cNvPr id="55" name="Freeform 55"/>
          <p:cNvSpPr/>
          <p:nvPr/>
        </p:nvSpPr>
        <p:spPr>
          <a:xfrm>
            <a:off x="14900090" y="8190980"/>
            <a:ext cx="1520732" cy="486634"/>
          </a:xfrm>
          <a:custGeom>
            <a:avLst/>
            <a:gdLst/>
            <a:ahLst/>
            <a:cxnLst/>
            <a:rect l="l" t="t" r="r" b="b"/>
            <a:pathLst>
              <a:path w="1520732" h="486634">
                <a:moveTo>
                  <a:pt x="0" y="0"/>
                </a:moveTo>
                <a:lnTo>
                  <a:pt x="1520732" y="0"/>
                </a:lnTo>
                <a:lnTo>
                  <a:pt x="1520732" y="486635"/>
                </a:lnTo>
                <a:lnTo>
                  <a:pt x="0" y="48663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56" name="TextBox 56"/>
          <p:cNvSpPr txBox="1"/>
          <p:nvPr/>
        </p:nvSpPr>
        <p:spPr>
          <a:xfrm>
            <a:off x="14119040" y="8639515"/>
            <a:ext cx="31759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FY 2026/27</a:t>
            </a: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A7074C45-2304-EB3C-B048-8F0B820FA586}"/>
              </a:ext>
            </a:extLst>
          </p:cNvPr>
          <p:cNvPicPr/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1111"/>
            <a:ext cx="2209799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B3B3461F-F0D0-B223-1C4B-BBAA03EB4B67}"/>
              </a:ext>
            </a:extLst>
          </p:cNvPr>
          <p:cNvSpPr txBox="1"/>
          <p:nvPr/>
        </p:nvSpPr>
        <p:spPr>
          <a:xfrm>
            <a:off x="494983" y="9254042"/>
            <a:ext cx="3747532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Gazette No. Special of 29/05/2025 –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8"/>
              </a:rPr>
              <a:t>Law Nº 014/2025 of 27/05/2025</a:t>
            </a: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RW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Freeform 38">
            <a:extLst>
              <a:ext uri="{FF2B5EF4-FFF2-40B4-BE49-F238E27FC236}">
                <a16:creationId xmlns:a16="http://schemas.microsoft.com/office/drawing/2014/main" id="{BA264387-255B-0FC8-6B29-3AAAEFF41239}"/>
              </a:ext>
            </a:extLst>
          </p:cNvPr>
          <p:cNvSpPr/>
          <p:nvPr/>
        </p:nvSpPr>
        <p:spPr>
          <a:xfrm>
            <a:off x="1828574" y="8018208"/>
            <a:ext cx="1520732" cy="486634"/>
          </a:xfrm>
          <a:custGeom>
            <a:avLst/>
            <a:gdLst/>
            <a:ahLst/>
            <a:cxnLst/>
            <a:rect l="l" t="t" r="r" b="b"/>
            <a:pathLst>
              <a:path w="1520732" h="486634">
                <a:moveTo>
                  <a:pt x="0" y="0"/>
                </a:moveTo>
                <a:lnTo>
                  <a:pt x="1520732" y="0"/>
                </a:lnTo>
                <a:lnTo>
                  <a:pt x="1520732" y="486635"/>
                </a:lnTo>
                <a:lnTo>
                  <a:pt x="0" y="48663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60" name="TextBox 53">
            <a:extLst>
              <a:ext uri="{FF2B5EF4-FFF2-40B4-BE49-F238E27FC236}">
                <a16:creationId xmlns:a16="http://schemas.microsoft.com/office/drawing/2014/main" id="{DC86C254-2C57-918D-D780-A4E0C459BBA9}"/>
              </a:ext>
            </a:extLst>
          </p:cNvPr>
          <p:cNvSpPr txBox="1"/>
          <p:nvPr/>
        </p:nvSpPr>
        <p:spPr>
          <a:xfrm>
            <a:off x="993035" y="8458429"/>
            <a:ext cx="31759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July 2025</a:t>
            </a:r>
          </a:p>
        </p:txBody>
      </p:sp>
      <p:sp>
        <p:nvSpPr>
          <p:cNvPr id="61" name="TextBox 53">
            <a:extLst>
              <a:ext uri="{FF2B5EF4-FFF2-40B4-BE49-F238E27FC236}">
                <a16:creationId xmlns:a16="http://schemas.microsoft.com/office/drawing/2014/main" id="{7B8DF757-7FF2-CFA9-066B-A15D162ED684}"/>
              </a:ext>
            </a:extLst>
          </p:cNvPr>
          <p:cNvSpPr txBox="1"/>
          <p:nvPr/>
        </p:nvSpPr>
        <p:spPr>
          <a:xfrm>
            <a:off x="9747708" y="8494032"/>
            <a:ext cx="317592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July 2025</a:t>
            </a:r>
          </a:p>
        </p:txBody>
      </p:sp>
      <p:sp>
        <p:nvSpPr>
          <p:cNvPr id="62" name="Freeform 38">
            <a:extLst>
              <a:ext uri="{FF2B5EF4-FFF2-40B4-BE49-F238E27FC236}">
                <a16:creationId xmlns:a16="http://schemas.microsoft.com/office/drawing/2014/main" id="{214CD330-28E7-3D33-AA7D-A2261C832114}"/>
              </a:ext>
            </a:extLst>
          </p:cNvPr>
          <p:cNvSpPr/>
          <p:nvPr/>
        </p:nvSpPr>
        <p:spPr>
          <a:xfrm>
            <a:off x="10760400" y="7926515"/>
            <a:ext cx="1520732" cy="486634"/>
          </a:xfrm>
          <a:custGeom>
            <a:avLst/>
            <a:gdLst/>
            <a:ahLst/>
            <a:cxnLst/>
            <a:rect l="l" t="t" r="r" b="b"/>
            <a:pathLst>
              <a:path w="1520732" h="486634">
                <a:moveTo>
                  <a:pt x="0" y="0"/>
                </a:moveTo>
                <a:lnTo>
                  <a:pt x="1520732" y="0"/>
                </a:lnTo>
                <a:lnTo>
                  <a:pt x="1520732" y="486635"/>
                </a:lnTo>
                <a:lnTo>
                  <a:pt x="0" y="486635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630F1AD1-0205-5260-9E62-DAFEFCBA8AE7}"/>
              </a:ext>
            </a:extLst>
          </p:cNvPr>
          <p:cNvSpPr txBox="1"/>
          <p:nvPr/>
        </p:nvSpPr>
        <p:spPr>
          <a:xfrm>
            <a:off x="8673965" y="9534375"/>
            <a:ext cx="5666353" cy="748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spcAft>
                <a:spcPts val="800"/>
              </a:spcAft>
            </a:pPr>
            <a:r>
              <a:rPr lang="en-RW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Gazette No. Special of 29/05/2025 </a:t>
            </a:r>
          </a:p>
          <a:p>
            <a:pPr marL="457200" algn="just">
              <a:spcAft>
                <a:spcPts val="800"/>
              </a:spcAft>
            </a:pP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9"/>
              </a:rPr>
              <a:t>Law Nº 015/2025 of 27/05/2025</a:t>
            </a: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RW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5FD29EB-5368-763A-9015-9CF95AB778F3}"/>
              </a:ext>
            </a:extLst>
          </p:cNvPr>
          <p:cNvSpPr txBox="1"/>
          <p:nvPr/>
        </p:nvSpPr>
        <p:spPr>
          <a:xfrm>
            <a:off x="3815801" y="9505483"/>
            <a:ext cx="4972230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  <a:tabLst>
                <a:tab pos="4857750" algn="l"/>
              </a:tabLst>
            </a:pP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Gazette No. Special of 29/05/2025 –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0"/>
              </a:rPr>
              <a:t>Law Nº 010/2025 of 27/05/2025</a:t>
            </a:r>
            <a:r>
              <a:rPr lang="en-US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RW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A9A2D735-90C8-653E-2DC7-B3BFC8202435}"/>
              </a:ext>
            </a:extLst>
          </p:cNvPr>
          <p:cNvSpPr txBox="1"/>
          <p:nvPr/>
        </p:nvSpPr>
        <p:spPr>
          <a:xfrm>
            <a:off x="13748455" y="9255372"/>
            <a:ext cx="3747532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Gazette No. Special of 29/05/2025 –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8"/>
              </a:rPr>
              <a:t>Law Nº 014/2025 of 27/05/2025</a:t>
            </a: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RW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84599" y="9775103"/>
            <a:ext cx="1028700" cy="1197904"/>
          </a:xfrm>
          <a:custGeom>
            <a:avLst/>
            <a:gdLst/>
            <a:ahLst/>
            <a:cxnLst/>
            <a:rect l="l" t="t" r="r" b="b"/>
            <a:pathLst>
              <a:path w="1028700" h="1197904">
                <a:moveTo>
                  <a:pt x="0" y="0"/>
                </a:moveTo>
                <a:lnTo>
                  <a:pt x="1028700" y="0"/>
                </a:lnTo>
                <a:lnTo>
                  <a:pt x="1028700" y="1197903"/>
                </a:lnTo>
                <a:lnTo>
                  <a:pt x="0" y="1197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5553170" y="3223781"/>
            <a:ext cx="1288629" cy="126479"/>
          </a:xfrm>
          <a:custGeom>
            <a:avLst/>
            <a:gdLst/>
            <a:ahLst/>
            <a:cxnLst/>
            <a:rect l="l" t="t" r="r" b="b"/>
            <a:pathLst>
              <a:path w="1288629" h="126479">
                <a:moveTo>
                  <a:pt x="1288629" y="0"/>
                </a:moveTo>
                <a:lnTo>
                  <a:pt x="0" y="0"/>
                </a:lnTo>
                <a:lnTo>
                  <a:pt x="0" y="126479"/>
                </a:lnTo>
                <a:lnTo>
                  <a:pt x="1288629" y="126479"/>
                </a:lnTo>
                <a:lnTo>
                  <a:pt x="1288629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5698" b="-1622668"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262688" y="5801307"/>
            <a:ext cx="1288629" cy="126479"/>
          </a:xfrm>
          <a:custGeom>
            <a:avLst/>
            <a:gdLst/>
            <a:ahLst/>
            <a:cxnLst/>
            <a:rect l="l" t="t" r="r" b="b"/>
            <a:pathLst>
              <a:path w="1288629" h="126479">
                <a:moveTo>
                  <a:pt x="0" y="0"/>
                </a:moveTo>
                <a:lnTo>
                  <a:pt x="1288629" y="0"/>
                </a:lnTo>
                <a:lnTo>
                  <a:pt x="1288629" y="126479"/>
                </a:lnTo>
                <a:lnTo>
                  <a:pt x="0" y="1264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-65698" b="-1622668"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 flipH="1">
            <a:off x="5553170" y="7750237"/>
            <a:ext cx="1288629" cy="126479"/>
          </a:xfrm>
          <a:custGeom>
            <a:avLst/>
            <a:gdLst/>
            <a:ahLst/>
            <a:cxnLst/>
            <a:rect l="l" t="t" r="r" b="b"/>
            <a:pathLst>
              <a:path w="1288629" h="126479">
                <a:moveTo>
                  <a:pt x="1288629" y="0"/>
                </a:moveTo>
                <a:lnTo>
                  <a:pt x="0" y="0"/>
                </a:lnTo>
                <a:lnTo>
                  <a:pt x="0" y="126479"/>
                </a:lnTo>
                <a:lnTo>
                  <a:pt x="1288629" y="126479"/>
                </a:lnTo>
                <a:lnTo>
                  <a:pt x="1288629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-65698" b="-1622668"/>
            </a:stretch>
          </a:blipFill>
          <a:ln cap="sq">
            <a:noFill/>
            <a:prstDash val="solid"/>
            <a:miter/>
          </a:ln>
        </p:spPr>
      </p:sp>
      <p:sp>
        <p:nvSpPr>
          <p:cNvPr id="6" name="Freeform 6"/>
          <p:cNvSpPr/>
          <p:nvPr/>
        </p:nvSpPr>
        <p:spPr>
          <a:xfrm>
            <a:off x="7247548" y="2820668"/>
            <a:ext cx="2057400" cy="1954141"/>
          </a:xfrm>
          <a:custGeom>
            <a:avLst/>
            <a:gdLst/>
            <a:ahLst/>
            <a:cxnLst/>
            <a:rect l="l" t="t" r="r" b="b"/>
            <a:pathLst>
              <a:path w="1529115" h="1954141">
                <a:moveTo>
                  <a:pt x="0" y="0"/>
                </a:moveTo>
                <a:lnTo>
                  <a:pt x="1529115" y="0"/>
                </a:lnTo>
                <a:lnTo>
                  <a:pt x="1529115" y="1954141"/>
                </a:lnTo>
                <a:lnTo>
                  <a:pt x="0" y="195414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7247548" y="7304159"/>
            <a:ext cx="1896452" cy="1954141"/>
          </a:xfrm>
          <a:custGeom>
            <a:avLst/>
            <a:gdLst/>
            <a:ahLst/>
            <a:cxnLst/>
            <a:rect l="l" t="t" r="r" b="b"/>
            <a:pathLst>
              <a:path w="1529115" h="1954141">
                <a:moveTo>
                  <a:pt x="0" y="0"/>
                </a:moveTo>
                <a:lnTo>
                  <a:pt x="1529115" y="0"/>
                </a:lnTo>
                <a:lnTo>
                  <a:pt x="1529115" y="1954141"/>
                </a:lnTo>
                <a:lnTo>
                  <a:pt x="0" y="195414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9304948" y="5062414"/>
            <a:ext cx="1529115" cy="1954141"/>
          </a:xfrm>
          <a:custGeom>
            <a:avLst/>
            <a:gdLst/>
            <a:ahLst/>
            <a:cxnLst/>
            <a:rect l="l" t="t" r="r" b="b"/>
            <a:pathLst>
              <a:path w="1529115" h="1954141">
                <a:moveTo>
                  <a:pt x="0" y="0"/>
                </a:moveTo>
                <a:lnTo>
                  <a:pt x="1529115" y="0"/>
                </a:lnTo>
                <a:lnTo>
                  <a:pt x="1529115" y="1954140"/>
                </a:lnTo>
                <a:lnTo>
                  <a:pt x="0" y="195414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2839465">
            <a:off x="-661159" y="-391631"/>
            <a:ext cx="1322318" cy="1401132"/>
          </a:xfrm>
          <a:custGeom>
            <a:avLst/>
            <a:gdLst/>
            <a:ahLst/>
            <a:cxnLst/>
            <a:rect l="l" t="t" r="r" b="b"/>
            <a:pathLst>
              <a:path w="1322318" h="1401132">
                <a:moveTo>
                  <a:pt x="0" y="0"/>
                </a:moveTo>
                <a:lnTo>
                  <a:pt x="1322318" y="0"/>
                </a:lnTo>
                <a:lnTo>
                  <a:pt x="1322318" y="1401132"/>
                </a:lnTo>
                <a:lnTo>
                  <a:pt x="0" y="140113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 rot="-2261954">
            <a:off x="17588472" y="9464287"/>
            <a:ext cx="1666253" cy="1645425"/>
          </a:xfrm>
          <a:custGeom>
            <a:avLst/>
            <a:gdLst/>
            <a:ahLst/>
            <a:cxnLst/>
            <a:rect l="l" t="t" r="r" b="b"/>
            <a:pathLst>
              <a:path w="1666253" h="1645425">
                <a:moveTo>
                  <a:pt x="0" y="0"/>
                </a:moveTo>
                <a:lnTo>
                  <a:pt x="1666253" y="0"/>
                </a:lnTo>
                <a:lnTo>
                  <a:pt x="1666253" y="1645426"/>
                </a:lnTo>
                <a:lnTo>
                  <a:pt x="0" y="1645426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7484748" y="-219176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37899" y="9473843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>
                <a:moveTo>
                  <a:pt x="0" y="0"/>
                </a:moveTo>
                <a:lnTo>
                  <a:pt x="1198550" y="0"/>
                </a:lnTo>
                <a:lnTo>
                  <a:pt x="1198550" y="1056222"/>
                </a:lnTo>
                <a:lnTo>
                  <a:pt x="0" y="105622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7667667" y="3350260"/>
            <a:ext cx="749251" cy="851113"/>
          </a:xfrm>
          <a:custGeom>
            <a:avLst/>
            <a:gdLst/>
            <a:ahLst/>
            <a:cxnLst/>
            <a:rect l="l" t="t" r="r" b="b"/>
            <a:pathLst>
              <a:path w="749251" h="851113">
                <a:moveTo>
                  <a:pt x="0" y="0"/>
                </a:moveTo>
                <a:lnTo>
                  <a:pt x="749251" y="0"/>
                </a:lnTo>
                <a:lnTo>
                  <a:pt x="749251" y="851113"/>
                </a:lnTo>
                <a:lnTo>
                  <a:pt x="0" y="851113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9647871" y="5553702"/>
            <a:ext cx="843268" cy="834507"/>
          </a:xfrm>
          <a:custGeom>
            <a:avLst/>
            <a:gdLst/>
            <a:ahLst/>
            <a:cxnLst/>
            <a:rect l="l" t="t" r="r" b="b"/>
            <a:pathLst>
              <a:path w="843268" h="834507">
                <a:moveTo>
                  <a:pt x="0" y="0"/>
                </a:moveTo>
                <a:lnTo>
                  <a:pt x="843268" y="0"/>
                </a:lnTo>
                <a:lnTo>
                  <a:pt x="843268" y="834506"/>
                </a:lnTo>
                <a:lnTo>
                  <a:pt x="0" y="834506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7581690" y="7922187"/>
            <a:ext cx="921204" cy="718085"/>
          </a:xfrm>
          <a:custGeom>
            <a:avLst/>
            <a:gdLst/>
            <a:ahLst/>
            <a:cxnLst/>
            <a:rect l="l" t="t" r="r" b="b"/>
            <a:pathLst>
              <a:path w="921204" h="718085">
                <a:moveTo>
                  <a:pt x="0" y="0"/>
                </a:moveTo>
                <a:lnTo>
                  <a:pt x="921205" y="0"/>
                </a:lnTo>
                <a:lnTo>
                  <a:pt x="921205" y="718085"/>
                </a:lnTo>
                <a:lnTo>
                  <a:pt x="0" y="718085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18" name="TextBox 18"/>
          <p:cNvSpPr txBox="1"/>
          <p:nvPr/>
        </p:nvSpPr>
        <p:spPr>
          <a:xfrm>
            <a:off x="1028700" y="2658028"/>
            <a:ext cx="409584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Revise Capital Gain Tax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982576" y="5128310"/>
            <a:ext cx="3959414" cy="815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Investment Code Revision</a:t>
            </a:r>
          </a:p>
          <a:p>
            <a:pPr algn="l">
              <a:lnSpc>
                <a:spcPts val="3359"/>
              </a:lnSpc>
            </a:pPr>
            <a:endParaRPr lang="en-US" sz="24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0" name="TextBox 20"/>
          <p:cNvSpPr txBox="1"/>
          <p:nvPr/>
        </p:nvSpPr>
        <p:spPr>
          <a:xfrm>
            <a:off x="1873085" y="3215583"/>
            <a:ext cx="3251460" cy="12311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379"/>
              </a:lnSpc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Revise Capital Gain Tax from 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5% 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10%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on sale of shares, debt, license, guarantee.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982576" y="5686475"/>
            <a:ext cx="3251460" cy="83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Phase Out Tax Holiday</a:t>
            </a: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Clarify Qualification Criteria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723584" y="7598592"/>
            <a:ext cx="4400961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660"/>
              </a:lnSpc>
            </a:pP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Sunset clause for energy equipment Exemption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73085" y="8369482"/>
            <a:ext cx="3251460" cy="855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239"/>
              </a:lnSpc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Maintain the exemption for energy equipment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until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2030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2159614" y="885825"/>
            <a:ext cx="14214468" cy="1094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959"/>
              </a:lnSpc>
              <a:spcBef>
                <a:spcPct val="0"/>
              </a:spcBef>
            </a:pPr>
            <a:r>
              <a:rPr lang="en-US" sz="6399" b="1" dirty="0">
                <a:solidFill>
                  <a:srgbClr val="3C4C59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OTHER TAX POLICY MEASURES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449304" y="4545983"/>
            <a:ext cx="4095845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BF4949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FY 2025/26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535275" y="6422816"/>
            <a:ext cx="4095845" cy="4064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BF4949"/>
                </a:solidFill>
                <a:latin typeface="Canva Sans Bold"/>
                <a:sym typeface="Canva Sans Bold"/>
              </a:rPr>
              <a:t>FY 2026/27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5981E011-C856-76DB-696C-EE324C98C4CC}"/>
              </a:ext>
            </a:extLst>
          </p:cNvPr>
          <p:cNvPicPr/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1111"/>
            <a:ext cx="2209799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9486ED2-94D0-3BB4-C77C-C37B70EAA26E}"/>
              </a:ext>
            </a:extLst>
          </p:cNvPr>
          <p:cNvSpPr txBox="1"/>
          <p:nvPr/>
        </p:nvSpPr>
        <p:spPr>
          <a:xfrm>
            <a:off x="550939" y="9349825"/>
            <a:ext cx="10283124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Official Gazette No. Special of 29/05/2025 -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6"/>
              </a:rPr>
              <a:t>Law Nº 009/2025 of 27/05/2025</a:t>
            </a:r>
            <a:r>
              <a:rPr lang="en-US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RW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8D33B1-BD5A-C0A7-9971-C8B3B0257282}"/>
              </a:ext>
            </a:extLst>
          </p:cNvPr>
          <p:cNvSpPr txBox="1"/>
          <p:nvPr/>
        </p:nvSpPr>
        <p:spPr>
          <a:xfrm>
            <a:off x="0" y="5428658"/>
            <a:ext cx="10283124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the </a:t>
            </a: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Gazette No. Special of 29/05/2025 –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7"/>
              </a:rPr>
              <a:t>Law Nº 014/2025 of 27/05/2025</a:t>
            </a: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RW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1479202-A49E-DC80-05C3-C3BABB3C78CB}"/>
              </a:ext>
            </a:extLst>
          </p:cNvPr>
          <p:cNvSpPr txBox="1"/>
          <p:nvPr/>
        </p:nvSpPr>
        <p:spPr>
          <a:xfrm>
            <a:off x="9647871" y="6899070"/>
            <a:ext cx="10283124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the </a:t>
            </a: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Gazette No. Special of 29/05/2025 –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7"/>
              </a:rPr>
              <a:t>Law Nº 014/2025 of 27/05/2025</a:t>
            </a: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RW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84599" y="9775103"/>
            <a:ext cx="1028700" cy="1197905"/>
          </a:xfrm>
          <a:custGeom>
            <a:avLst/>
            <a:gdLst/>
            <a:ahLst/>
            <a:cxnLst/>
            <a:rect l="l" t="t" r="r" b="b"/>
            <a:pathLst>
              <a:path w="1028700" h="1197904">
                <a:moveTo>
                  <a:pt x="0" y="0"/>
                </a:moveTo>
                <a:lnTo>
                  <a:pt x="1028700" y="0"/>
                </a:lnTo>
                <a:lnTo>
                  <a:pt x="1028700" y="1197903"/>
                </a:lnTo>
                <a:lnTo>
                  <a:pt x="0" y="1197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839465">
            <a:off x="-661159" y="-391631"/>
            <a:ext cx="1322318" cy="1401132"/>
          </a:xfrm>
          <a:custGeom>
            <a:avLst/>
            <a:gdLst/>
            <a:ahLst/>
            <a:cxnLst/>
            <a:rect l="l" t="t" r="r" b="b"/>
            <a:pathLst>
              <a:path w="1322318" h="1401132">
                <a:moveTo>
                  <a:pt x="0" y="0"/>
                </a:moveTo>
                <a:lnTo>
                  <a:pt x="1322318" y="0"/>
                </a:lnTo>
                <a:lnTo>
                  <a:pt x="1322318" y="1401132"/>
                </a:lnTo>
                <a:lnTo>
                  <a:pt x="0" y="1401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1493059" y="0"/>
            <a:ext cx="6740834" cy="10287000"/>
            <a:chOff x="0" y="0"/>
            <a:chExt cx="812800" cy="124039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1240392"/>
            </a:xfrm>
            <a:custGeom>
              <a:avLst/>
              <a:gdLst/>
              <a:ahLst/>
              <a:cxnLst/>
              <a:rect l="l" t="t" r="r" b="b"/>
              <a:pathLst>
                <a:path w="812800" h="1240392">
                  <a:moveTo>
                    <a:pt x="0" y="0"/>
                  </a:moveTo>
                  <a:lnTo>
                    <a:pt x="812800" y="0"/>
                  </a:lnTo>
                  <a:lnTo>
                    <a:pt x="812800" y="1240392"/>
                  </a:lnTo>
                  <a:lnTo>
                    <a:pt x="0" y="1240392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0" y="-57150"/>
              <a:ext cx="812800" cy="1297542"/>
            </a:xfrm>
            <a:prstGeom prst="rect">
              <a:avLst/>
            </a:prstGeom>
          </p:spPr>
          <p:txBody>
            <a:bodyPr lIns="50801" tIns="50801" rIns="50801" bIns="50801" rtlCol="0" anchor="ctr"/>
            <a:lstStyle/>
            <a:p>
              <a:pPr marL="604548" lvl="1" indent="-302274" defTabSz="914445">
                <a:lnSpc>
                  <a:spcPts val="3920"/>
                </a:lnSpc>
                <a:buFont typeface="Arial"/>
                <a:buChar char="•"/>
              </a:pPr>
              <a:r>
                <a:rPr lang="en-US" sz="279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Most VAT measures are deductible for businesses, reducing the final cost to consumers. Registered businesses can claim VAT on key inputs like transport and fuel, minimizing inflationary pressure.</a:t>
              </a:r>
            </a:p>
            <a:p>
              <a:pPr defTabSz="914445">
                <a:lnSpc>
                  <a:spcPts val="3920"/>
                </a:lnSpc>
              </a:pPr>
              <a:endParaRPr lang="en-US" sz="27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marL="604548" lvl="1" indent="-302274" defTabSz="914445">
                <a:lnSpc>
                  <a:spcPts val="3920"/>
                </a:lnSpc>
                <a:buFont typeface="Arial"/>
                <a:buChar char="•"/>
              </a:pPr>
              <a:r>
                <a:rPr lang="en-US" sz="279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Phased tax increases allow for smooth adjustment, preventing sudden price shocks.</a:t>
              </a:r>
            </a:p>
            <a:p>
              <a:pPr defTabSz="914445">
                <a:lnSpc>
                  <a:spcPts val="3920"/>
                </a:lnSpc>
              </a:pPr>
              <a:endParaRPr lang="en-US" sz="2799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marL="604548" lvl="1" indent="-302274" defTabSz="914445">
                <a:lnSpc>
                  <a:spcPts val="3920"/>
                </a:lnSpc>
                <a:buFont typeface="Arial"/>
                <a:buChar char="•"/>
              </a:pPr>
              <a:r>
                <a:rPr lang="en-US" sz="2799" b="1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Taxes mainly affect businesses and luxury goods, keeping essential goods largely unaffected.</a:t>
              </a:r>
            </a:p>
          </p:txBody>
        </p:sp>
      </p:grpSp>
      <p:sp>
        <p:nvSpPr>
          <p:cNvPr id="7" name="Freeform 7"/>
          <p:cNvSpPr/>
          <p:nvPr/>
        </p:nvSpPr>
        <p:spPr>
          <a:xfrm rot="-2261954">
            <a:off x="17588474" y="9464288"/>
            <a:ext cx="1666253" cy="1645425"/>
          </a:xfrm>
          <a:custGeom>
            <a:avLst/>
            <a:gdLst/>
            <a:ahLst/>
            <a:cxnLst/>
            <a:rect l="l" t="t" r="r" b="b"/>
            <a:pathLst>
              <a:path w="1666253" h="1645425">
                <a:moveTo>
                  <a:pt x="0" y="0"/>
                </a:moveTo>
                <a:lnTo>
                  <a:pt x="1666253" y="0"/>
                </a:lnTo>
                <a:lnTo>
                  <a:pt x="1666253" y="1645426"/>
                </a:lnTo>
                <a:lnTo>
                  <a:pt x="0" y="164542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7484749" y="-219175"/>
            <a:ext cx="1198551" cy="1056224"/>
          </a:xfrm>
          <a:custGeom>
            <a:avLst/>
            <a:gdLst/>
            <a:ahLst/>
            <a:cxnLst/>
            <a:rect l="l" t="t" r="r" b="b"/>
            <a:pathLst>
              <a:path w="1198551" h="1056223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337899" y="9473845"/>
            <a:ext cx="1198551" cy="1056224"/>
          </a:xfrm>
          <a:custGeom>
            <a:avLst/>
            <a:gdLst/>
            <a:ahLst/>
            <a:cxnLst/>
            <a:rect l="l" t="t" r="r" b="b"/>
            <a:pathLst>
              <a:path w="1198551" h="1056223">
                <a:moveTo>
                  <a:pt x="0" y="0"/>
                </a:moveTo>
                <a:lnTo>
                  <a:pt x="1198550" y="0"/>
                </a:lnTo>
                <a:lnTo>
                  <a:pt x="1198550" y="1056222"/>
                </a:lnTo>
                <a:lnTo>
                  <a:pt x="0" y="10562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7363518" y="267901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18469" y="9617215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261377" y="1659655"/>
            <a:ext cx="11231682" cy="6372017"/>
          </a:xfrm>
          <a:custGeom>
            <a:avLst/>
            <a:gdLst/>
            <a:ahLst/>
            <a:cxnLst/>
            <a:rect l="l" t="t" r="r" b="b"/>
            <a:pathLst>
              <a:path w="11231682" h="6372016">
                <a:moveTo>
                  <a:pt x="0" y="0"/>
                </a:moveTo>
                <a:lnTo>
                  <a:pt x="11231682" y="0"/>
                </a:lnTo>
                <a:lnTo>
                  <a:pt x="11231682" y="6372015"/>
                </a:lnTo>
                <a:lnTo>
                  <a:pt x="0" y="6372015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r="-411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860653" y="92738"/>
            <a:ext cx="15799178" cy="1101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959"/>
              </a:lnSpc>
              <a:spcBef>
                <a:spcPct val="0"/>
              </a:spcBef>
            </a:pPr>
            <a:r>
              <a:rPr lang="en-US" sz="6000" b="1" dirty="0">
                <a:solidFill>
                  <a:srgbClr val="3C4C59"/>
                </a:solidFill>
                <a:latin typeface="Ibarra Real Nova Bold"/>
                <a:sym typeface="Ibarra Real Nova Bold"/>
              </a:rPr>
              <a:t>    INFLATION IMPACT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B26617B-EA7A-4798-DD71-7356423FBB69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1111"/>
            <a:ext cx="22097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384599" y="9775103"/>
            <a:ext cx="1028700" cy="1197904"/>
          </a:xfrm>
          <a:custGeom>
            <a:avLst/>
            <a:gdLst/>
            <a:ahLst/>
            <a:cxnLst/>
            <a:rect l="l" t="t" r="r" b="b"/>
            <a:pathLst>
              <a:path w="1028700" h="1197904">
                <a:moveTo>
                  <a:pt x="0" y="0"/>
                </a:moveTo>
                <a:lnTo>
                  <a:pt x="1028700" y="0"/>
                </a:lnTo>
                <a:lnTo>
                  <a:pt x="1028700" y="1197903"/>
                </a:lnTo>
                <a:lnTo>
                  <a:pt x="0" y="119790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25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2839465">
            <a:off x="-661159" y="-391631"/>
            <a:ext cx="1322318" cy="1401132"/>
          </a:xfrm>
          <a:custGeom>
            <a:avLst/>
            <a:gdLst/>
            <a:ahLst/>
            <a:cxnLst/>
            <a:rect l="l" t="t" r="r" b="b"/>
            <a:pathLst>
              <a:path w="1322318" h="1401132">
                <a:moveTo>
                  <a:pt x="0" y="0"/>
                </a:moveTo>
                <a:lnTo>
                  <a:pt x="1322318" y="0"/>
                </a:lnTo>
                <a:lnTo>
                  <a:pt x="1322318" y="1401132"/>
                </a:lnTo>
                <a:lnTo>
                  <a:pt x="0" y="14011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484748" y="-219176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337899" y="9473843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>
                <a:moveTo>
                  <a:pt x="0" y="0"/>
                </a:moveTo>
                <a:lnTo>
                  <a:pt x="1198550" y="0"/>
                </a:lnTo>
                <a:lnTo>
                  <a:pt x="1198550" y="1056222"/>
                </a:lnTo>
                <a:lnTo>
                  <a:pt x="0" y="10562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712634" y="67863"/>
            <a:ext cx="15799177" cy="21824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718"/>
              </a:lnSpc>
              <a:spcBef>
                <a:spcPct val="0"/>
              </a:spcBef>
            </a:pPr>
            <a:r>
              <a:rPr lang="en-US" sz="6227" b="1" dirty="0">
                <a:solidFill>
                  <a:srgbClr val="3C4C59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IMPLEMENTATION   TIMELINE</a:t>
            </a:r>
          </a:p>
          <a:p>
            <a:pPr marL="0" lvl="0" indent="0">
              <a:lnSpc>
                <a:spcPts val="8718"/>
              </a:lnSpc>
              <a:spcBef>
                <a:spcPct val="0"/>
              </a:spcBef>
            </a:pPr>
            <a:endParaRPr lang="en-US" sz="6227" b="1" dirty="0">
              <a:solidFill>
                <a:srgbClr val="3C4C59"/>
              </a:solidFill>
              <a:latin typeface="Ibarra Real Nova Bold"/>
              <a:ea typeface="Ibarra Real Nova Bold"/>
              <a:cs typeface="Ibarra Real Nova Bold"/>
              <a:sym typeface="Ibarra Real Nova Bold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12E9F46-B75C-3C7F-C6D9-94D91BA94B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467" y="1037083"/>
            <a:ext cx="17555281" cy="89500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E182311-7D39-74E4-5B4B-A356311E925D}"/>
              </a:ext>
            </a:extLst>
          </p:cNvPr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1111"/>
            <a:ext cx="22097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93217" y="1739124"/>
            <a:ext cx="8101646" cy="3564396"/>
          </a:xfrm>
        </p:spPr>
        <p:txBody>
          <a:bodyPr/>
          <a:lstStyle/>
          <a:p>
            <a:pPr algn="ctr"/>
            <a:r>
              <a:rPr lang="en-US" sz="9000" i="1" dirty="0">
                <a:solidFill>
                  <a:srgbClr val="00B0F0"/>
                </a:solidFill>
              </a:rPr>
              <a:t>Thank You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495800" y="5303520"/>
            <a:ext cx="8101646" cy="2400300"/>
          </a:xfrm>
        </p:spPr>
        <p:txBody>
          <a:bodyPr/>
          <a:lstStyle/>
          <a:p>
            <a:pPr algn="ctr"/>
            <a:r>
              <a:rPr lang="en-US" sz="2700" i="1" dirty="0">
                <a:solidFill>
                  <a:srgbClr val="00B0F0"/>
                </a:solidFill>
              </a:rPr>
              <a:t>EPRN</a:t>
            </a:r>
            <a:endParaRPr lang="en-US" sz="2700" i="1" dirty="0">
              <a:solidFill>
                <a:srgbClr val="00B050"/>
              </a:solidFill>
            </a:endParaRPr>
          </a:p>
          <a:p>
            <a:r>
              <a:rPr lang="en-US" sz="1800" b="0" dirty="0">
                <a:solidFill>
                  <a:srgbClr val="00B050"/>
                </a:solidFill>
              </a:rPr>
              <a:t>Tel: 0788357648 </a:t>
            </a:r>
          </a:p>
          <a:p>
            <a:r>
              <a:rPr lang="en-US" sz="1800" b="0" dirty="0">
                <a:solidFill>
                  <a:srgbClr val="00B050"/>
                </a:solidFill>
              </a:rPr>
              <a:t>info@eprnrwanda.org </a:t>
            </a:r>
          </a:p>
          <a:p>
            <a:r>
              <a:rPr lang="en-US" sz="1800" b="0" dirty="0">
                <a:solidFill>
                  <a:srgbClr val="00B050"/>
                </a:solidFill>
              </a:rPr>
              <a:t>www.eprnrwanda.org </a:t>
            </a:r>
          </a:p>
          <a:p>
            <a:endParaRPr lang="en-US" sz="1800" b="0" dirty="0">
              <a:solidFill>
                <a:srgbClr val="00B0F0"/>
              </a:solidFill>
            </a:endParaRPr>
          </a:p>
          <a:p>
            <a:pPr algn="ctr"/>
            <a:endParaRPr lang="en-US" sz="1800" b="0" dirty="0">
              <a:solidFill>
                <a:srgbClr val="00B0F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70F74D-96B9-75A1-FC91-B5F27795E48D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1111"/>
            <a:ext cx="2209799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Group 5">
            <a:extLst>
              <a:ext uri="{FF2B5EF4-FFF2-40B4-BE49-F238E27FC236}">
                <a16:creationId xmlns:a16="http://schemas.microsoft.com/office/drawing/2014/main" id="{DE90293F-E4C7-D8E2-ECC1-27B1D783750E}"/>
              </a:ext>
            </a:extLst>
          </p:cNvPr>
          <p:cNvGrpSpPr/>
          <p:nvPr/>
        </p:nvGrpSpPr>
        <p:grpSpPr>
          <a:xfrm>
            <a:off x="12268200" y="1257300"/>
            <a:ext cx="6270038" cy="5246370"/>
            <a:chOff x="0" y="0"/>
            <a:chExt cx="4431981" cy="3708400"/>
          </a:xfrm>
        </p:grpSpPr>
        <p:sp>
          <p:nvSpPr>
            <p:cNvPr id="6" name="Freeform 6">
              <a:extLst>
                <a:ext uri="{FF2B5EF4-FFF2-40B4-BE49-F238E27FC236}">
                  <a16:creationId xmlns:a16="http://schemas.microsoft.com/office/drawing/2014/main" id="{464DD001-F743-5F33-7902-32078887096D}"/>
                </a:ext>
              </a:extLst>
            </p:cNvPr>
            <p:cNvSpPr/>
            <p:nvPr/>
          </p:nvSpPr>
          <p:spPr>
            <a:xfrm>
              <a:off x="0" y="0"/>
              <a:ext cx="4431981" cy="3708400"/>
            </a:xfrm>
            <a:custGeom>
              <a:avLst/>
              <a:gdLst/>
              <a:ahLst/>
              <a:cxnLst/>
              <a:rect l="l" t="t" r="r" b="b"/>
              <a:pathLst>
                <a:path w="4431981" h="3708400">
                  <a:moveTo>
                    <a:pt x="3323985" y="0"/>
                  </a:moveTo>
                  <a:lnTo>
                    <a:pt x="1107995" y="0"/>
                  </a:lnTo>
                  <a:lnTo>
                    <a:pt x="0" y="1854200"/>
                  </a:lnTo>
                  <a:lnTo>
                    <a:pt x="1107995" y="3708400"/>
                  </a:lnTo>
                  <a:lnTo>
                    <a:pt x="3323985" y="3708400"/>
                  </a:lnTo>
                  <a:lnTo>
                    <a:pt x="4431981" y="1854200"/>
                  </a:lnTo>
                  <a:close/>
                </a:path>
              </a:pathLst>
            </a:custGeom>
            <a:blipFill>
              <a:blip r:embed="rId3"/>
              <a:stretch>
                <a:fillRect t="-13100" b="-13100"/>
              </a:stretch>
            </a:blipFill>
          </p:spPr>
        </p:sp>
      </p:grpSp>
      <p:sp>
        <p:nvSpPr>
          <p:cNvPr id="7" name="Freeform 3">
            <a:extLst>
              <a:ext uri="{FF2B5EF4-FFF2-40B4-BE49-F238E27FC236}">
                <a16:creationId xmlns:a16="http://schemas.microsoft.com/office/drawing/2014/main" id="{00A6B0F7-27C4-309C-FD64-4CFAB4F45F1A}"/>
              </a:ext>
            </a:extLst>
          </p:cNvPr>
          <p:cNvSpPr/>
          <p:nvPr/>
        </p:nvSpPr>
        <p:spPr>
          <a:xfrm rot="-7614575">
            <a:off x="12349999" y="4709708"/>
            <a:ext cx="4787118" cy="5460788"/>
          </a:xfrm>
          <a:custGeom>
            <a:avLst/>
            <a:gdLst/>
            <a:ahLst/>
            <a:cxnLst/>
            <a:rect l="l" t="t" r="r" b="b"/>
            <a:pathLst>
              <a:path w="7555109" h="6538603">
                <a:moveTo>
                  <a:pt x="0" y="0"/>
                </a:moveTo>
                <a:lnTo>
                  <a:pt x="7555108" y="0"/>
                </a:lnTo>
                <a:lnTo>
                  <a:pt x="7555108" y="6538603"/>
                </a:lnTo>
                <a:lnTo>
                  <a:pt x="0" y="653860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11F1E232-D7B0-C635-89C0-EAF28D4BD190}"/>
              </a:ext>
            </a:extLst>
          </p:cNvPr>
          <p:cNvSpPr txBox="1"/>
          <p:nvPr/>
        </p:nvSpPr>
        <p:spPr>
          <a:xfrm>
            <a:off x="1483306" y="8177470"/>
            <a:ext cx="5365757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 dirty="0">
                <a:solidFill>
                  <a:srgbClr val="000000"/>
                </a:solidFill>
                <a:latin typeface="Carlito Bold"/>
                <a:ea typeface="Carlito Bold"/>
                <a:cs typeface="Carlito Bold"/>
                <a:sym typeface="Carlito Bold"/>
              </a:rPr>
              <a:t>MINECOFIN</a:t>
            </a:r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896DE4EC-DA05-9CE4-5448-82DD47691C6F}"/>
              </a:ext>
            </a:extLst>
          </p:cNvPr>
          <p:cNvSpPr txBox="1"/>
          <p:nvPr/>
        </p:nvSpPr>
        <p:spPr>
          <a:xfrm>
            <a:off x="14097000" y="8285146"/>
            <a:ext cx="4858522" cy="552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00"/>
              </a:lnSpc>
            </a:pPr>
            <a:r>
              <a:rPr lang="en-US" sz="3000" b="1" dirty="0">
                <a:solidFill>
                  <a:srgbClr val="000000"/>
                </a:solidFill>
                <a:latin typeface="Carlito Bold"/>
                <a:ea typeface="Carlito Bold"/>
                <a:cs typeface="Carlito Bold"/>
                <a:sym typeface="Carlito Bold"/>
              </a:rPr>
              <a:t>TAX POLICY DIRECTORATE</a:t>
            </a:r>
          </a:p>
        </p:txBody>
      </p:sp>
    </p:spTree>
    <p:extLst>
      <p:ext uri="{BB962C8B-B14F-4D97-AF65-F5344CB8AC3E}">
        <p14:creationId xmlns:p14="http://schemas.microsoft.com/office/powerpoint/2010/main" val="2721393231"/>
      </p:ext>
    </p:extLst>
  </p:cSld>
  <p:clrMapOvr>
    <a:masterClrMapping/>
  </p:clrMapOvr>
  <p:transition spd="slow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033686" y="4113353"/>
            <a:ext cx="717469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2.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493038" y="7918630"/>
            <a:ext cx="717469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5.</a:t>
            </a:r>
          </a:p>
        </p:txBody>
      </p:sp>
      <p:sp>
        <p:nvSpPr>
          <p:cNvPr id="4" name="AutoShape 4"/>
          <p:cNvSpPr/>
          <p:nvPr/>
        </p:nvSpPr>
        <p:spPr>
          <a:xfrm rot="-5400000">
            <a:off x="2919901" y="4392769"/>
            <a:ext cx="676464" cy="0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 rot="-5400000">
            <a:off x="10460549" y="4354241"/>
            <a:ext cx="676464" cy="0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6" name="AutoShape 6"/>
          <p:cNvSpPr/>
          <p:nvPr/>
        </p:nvSpPr>
        <p:spPr>
          <a:xfrm flipV="1">
            <a:off x="3258133" y="7909105"/>
            <a:ext cx="0" cy="676464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 flipV="1">
            <a:off x="10798781" y="7909105"/>
            <a:ext cx="0" cy="676464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 rot="-5400000">
            <a:off x="4135085" y="1099428"/>
            <a:ext cx="2310251" cy="1761851"/>
            <a:chOff x="0" y="0"/>
            <a:chExt cx="2771140" cy="211333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771140" cy="2113336"/>
            </a:xfrm>
            <a:custGeom>
              <a:avLst/>
              <a:gdLst/>
              <a:ahLst/>
              <a:cxnLst/>
              <a:rect l="l" t="t" r="r" b="b"/>
              <a:pathLst>
                <a:path w="2771140" h="2113336">
                  <a:moveTo>
                    <a:pt x="0" y="0"/>
                  </a:moveTo>
                  <a:lnTo>
                    <a:pt x="0" y="1210366"/>
                  </a:lnTo>
                  <a:lnTo>
                    <a:pt x="1384300" y="2113336"/>
                  </a:lnTo>
                  <a:lnTo>
                    <a:pt x="2771140" y="1210366"/>
                  </a:lnTo>
                  <a:lnTo>
                    <a:pt x="2771140" y="0"/>
                  </a:ln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10" name="Group 10"/>
          <p:cNvGrpSpPr/>
          <p:nvPr/>
        </p:nvGrpSpPr>
        <p:grpSpPr>
          <a:xfrm rot="-5400000">
            <a:off x="1994867" y="-1374803"/>
            <a:ext cx="2717196" cy="6658804"/>
            <a:chOff x="0" y="0"/>
            <a:chExt cx="2771140" cy="67910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771140" cy="6791000"/>
            </a:xfrm>
            <a:custGeom>
              <a:avLst/>
              <a:gdLst/>
              <a:ahLst/>
              <a:cxnLst/>
              <a:rect l="l" t="t" r="r" b="b"/>
              <a:pathLst>
                <a:path w="2771140" h="6791000">
                  <a:moveTo>
                    <a:pt x="0" y="0"/>
                  </a:moveTo>
                  <a:lnTo>
                    <a:pt x="0" y="5888030"/>
                  </a:lnTo>
                  <a:lnTo>
                    <a:pt x="1384300" y="6791000"/>
                  </a:lnTo>
                  <a:lnTo>
                    <a:pt x="2771140" y="5888030"/>
                  </a:lnTo>
                  <a:lnTo>
                    <a:pt x="277114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</p:grpSp>
      <p:sp>
        <p:nvSpPr>
          <p:cNvPr id="12" name="TextBox 12"/>
          <p:cNvSpPr txBox="1"/>
          <p:nvPr/>
        </p:nvSpPr>
        <p:spPr>
          <a:xfrm>
            <a:off x="682911" y="1636501"/>
            <a:ext cx="3773851" cy="935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44"/>
              </a:lnSpc>
            </a:pPr>
            <a:r>
              <a:rPr lang="en-US" sz="6299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Outline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3544163" y="4131784"/>
            <a:ext cx="5599837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>
                <a:solidFill>
                  <a:srgbClr val="000000"/>
                </a:solidFill>
                <a:latin typeface="Ibarra Real Nova"/>
                <a:ea typeface="Ibarra Real Nova"/>
                <a:cs typeface="Ibarra Real Nova"/>
                <a:sym typeface="Ibarra Real Nova"/>
              </a:rPr>
              <a:t>Objectives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1179781" y="6076789"/>
            <a:ext cx="5372493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dirty="0">
                <a:solidFill>
                  <a:srgbClr val="000000"/>
                </a:solidFill>
                <a:latin typeface="Ibarra Real Nova"/>
                <a:ea typeface="Ibarra Real Nova"/>
                <a:cs typeface="Ibarra Real Nova"/>
                <a:sym typeface="Ibarra Real Nova"/>
              </a:rPr>
              <a:t>Excise Duties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544163" y="6076789"/>
            <a:ext cx="5599837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dirty="0">
                <a:solidFill>
                  <a:srgbClr val="000000"/>
                </a:solidFill>
                <a:latin typeface="Ibarra Real Nova"/>
                <a:ea typeface="Ibarra Real Nova"/>
                <a:cs typeface="Ibarra Real Nova"/>
                <a:sym typeface="Ibarra Real Nova"/>
              </a:rPr>
              <a:t>VAT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885833" y="7909105"/>
            <a:ext cx="5372493" cy="12621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200" dirty="0">
                <a:solidFill>
                  <a:srgbClr val="000000"/>
                </a:solidFill>
                <a:latin typeface="Ibarra Real Nova"/>
                <a:sym typeface="Canva Sans Bold"/>
              </a:rPr>
              <a:t>Motor vehicle tax </a:t>
            </a:r>
          </a:p>
          <a:p>
            <a:pPr algn="ctr">
              <a:lnSpc>
                <a:spcPts val="4830"/>
              </a:lnSpc>
            </a:pPr>
            <a:r>
              <a:rPr lang="en-US" sz="4200" dirty="0">
                <a:solidFill>
                  <a:srgbClr val="000000"/>
                </a:solidFill>
                <a:latin typeface="Ibarra Real Nova"/>
                <a:sym typeface="Canva Sans Bold"/>
              </a:rPr>
              <a:t>and fees</a:t>
            </a:r>
            <a:endParaRPr lang="en-US" sz="4200" dirty="0">
              <a:solidFill>
                <a:srgbClr val="000000"/>
              </a:solidFill>
              <a:latin typeface="Ibarra Real Nova"/>
              <a:sym typeface="Ibarra Real Nova Bold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2493038" y="4151881"/>
            <a:ext cx="717469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1.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081311" y="6076789"/>
            <a:ext cx="717469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4.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033686" y="7958823"/>
            <a:ext cx="717469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6.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198831" y="7958823"/>
            <a:ext cx="5372493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dirty="0">
                <a:solidFill>
                  <a:srgbClr val="000000"/>
                </a:solidFill>
                <a:latin typeface="Ibarra Real Nova"/>
                <a:ea typeface="Ibarra Real Nova"/>
                <a:cs typeface="Ibarra Real Nova"/>
                <a:sym typeface="Ibarra Real Nova"/>
              </a:rPr>
              <a:t>Other taxes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033686" y="3911175"/>
            <a:ext cx="5599837" cy="1232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30"/>
              </a:lnSpc>
            </a:pPr>
            <a:r>
              <a:rPr lang="en-US" sz="4200" dirty="0">
                <a:solidFill>
                  <a:srgbClr val="000000"/>
                </a:solidFill>
                <a:latin typeface="Ibarra Real Nova"/>
                <a:ea typeface="Ibarra Real Nova"/>
                <a:cs typeface="Ibarra Real Nova"/>
                <a:sym typeface="Ibarra Real Nova"/>
              </a:rPr>
              <a:t>Current tax </a:t>
            </a:r>
          </a:p>
          <a:p>
            <a:pPr algn="ctr">
              <a:lnSpc>
                <a:spcPts val="4830"/>
              </a:lnSpc>
            </a:pPr>
            <a:r>
              <a:rPr lang="en-US" sz="4200" dirty="0">
                <a:solidFill>
                  <a:srgbClr val="000000"/>
                </a:solidFill>
                <a:latin typeface="Ibarra Real Nova"/>
                <a:ea typeface="Ibarra Real Nova"/>
                <a:cs typeface="Ibarra Real Nova"/>
                <a:sym typeface="Ibarra Real Nova"/>
              </a:rPr>
              <a:t>  to GDP trend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493038" y="6076789"/>
            <a:ext cx="717469" cy="6267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30"/>
              </a:lnSpc>
            </a:pPr>
            <a:r>
              <a:rPr lang="en-US" sz="4200" b="1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3.</a:t>
            </a:r>
          </a:p>
        </p:txBody>
      </p:sp>
      <p:sp>
        <p:nvSpPr>
          <p:cNvPr id="23" name="AutoShape 23"/>
          <p:cNvSpPr/>
          <p:nvPr/>
        </p:nvSpPr>
        <p:spPr>
          <a:xfrm flipV="1">
            <a:off x="3258133" y="6003916"/>
            <a:ext cx="0" cy="676464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4" name="AutoShape 24"/>
          <p:cNvSpPr/>
          <p:nvPr/>
        </p:nvSpPr>
        <p:spPr>
          <a:xfrm flipV="1">
            <a:off x="10798781" y="6027070"/>
            <a:ext cx="0" cy="676464"/>
          </a:xfrm>
          <a:prstGeom prst="line">
            <a:avLst/>
          </a:prstGeom>
          <a:ln w="952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C95E79A-745F-4DD3-2ED5-ADD7E136E6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9546" y="596000"/>
            <a:ext cx="2209799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984738">
            <a:off x="13253747" y="959248"/>
            <a:ext cx="3521511" cy="3047707"/>
          </a:xfrm>
          <a:custGeom>
            <a:avLst/>
            <a:gdLst/>
            <a:ahLst/>
            <a:cxnLst/>
            <a:rect l="l" t="t" r="r" b="b"/>
            <a:pathLst>
              <a:path w="3521511" h="3047707">
                <a:moveTo>
                  <a:pt x="0" y="0"/>
                </a:moveTo>
                <a:lnTo>
                  <a:pt x="3521511" y="0"/>
                </a:lnTo>
                <a:lnTo>
                  <a:pt x="3521511" y="3047707"/>
                </a:lnTo>
                <a:lnTo>
                  <a:pt x="0" y="30477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984738">
            <a:off x="16338049" y="214770"/>
            <a:ext cx="3521511" cy="3047707"/>
          </a:xfrm>
          <a:custGeom>
            <a:avLst/>
            <a:gdLst/>
            <a:ahLst/>
            <a:cxnLst/>
            <a:rect l="l" t="t" r="r" b="b"/>
            <a:pathLst>
              <a:path w="3521511" h="3047707">
                <a:moveTo>
                  <a:pt x="0" y="0"/>
                </a:moveTo>
                <a:lnTo>
                  <a:pt x="3521511" y="0"/>
                </a:lnTo>
                <a:lnTo>
                  <a:pt x="3521511" y="3047708"/>
                </a:lnTo>
                <a:lnTo>
                  <a:pt x="0" y="304770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9815261">
            <a:off x="15443593" y="3264123"/>
            <a:ext cx="3528805" cy="3054021"/>
          </a:xfrm>
          <a:custGeom>
            <a:avLst/>
            <a:gdLst/>
            <a:ahLst/>
            <a:cxnLst/>
            <a:rect l="l" t="t" r="r" b="b"/>
            <a:pathLst>
              <a:path w="3528805" h="3054021">
                <a:moveTo>
                  <a:pt x="0" y="0"/>
                </a:moveTo>
                <a:lnTo>
                  <a:pt x="3528805" y="0"/>
                </a:lnTo>
                <a:lnTo>
                  <a:pt x="3528805" y="3054021"/>
                </a:lnTo>
                <a:lnTo>
                  <a:pt x="0" y="30540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213277">
            <a:off x="352751" y="7307354"/>
            <a:ext cx="3528805" cy="3054021"/>
          </a:xfrm>
          <a:custGeom>
            <a:avLst/>
            <a:gdLst/>
            <a:ahLst/>
            <a:cxnLst/>
            <a:rect l="l" t="t" r="r" b="b"/>
            <a:pathLst>
              <a:path w="3528805" h="3054021">
                <a:moveTo>
                  <a:pt x="0" y="0"/>
                </a:moveTo>
                <a:lnTo>
                  <a:pt x="3528805" y="0"/>
                </a:lnTo>
                <a:lnTo>
                  <a:pt x="3528805" y="3054020"/>
                </a:lnTo>
                <a:lnTo>
                  <a:pt x="0" y="305402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-397447" y="5177589"/>
            <a:ext cx="5029200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1456" lvl="1">
              <a:lnSpc>
                <a:spcPts val="5854"/>
              </a:lnSpc>
            </a:pPr>
            <a:r>
              <a:rPr lang="en-US" sz="7200" b="1" dirty="0">
                <a:solidFill>
                  <a:srgbClr val="FFFFFF"/>
                </a:solidFill>
                <a:latin typeface="Glacial Indifference"/>
                <a:sym typeface="Ibarra Real Nova Bold"/>
              </a:rPr>
              <a:t>Objectives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4313076" y="2976954"/>
            <a:ext cx="10995105" cy="67544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02911" lvl="1" indent="-451455" algn="l">
              <a:lnSpc>
                <a:spcPts val="5854"/>
              </a:lnSpc>
              <a:buFont typeface="Arial"/>
              <a:buChar char="•"/>
            </a:pPr>
            <a:r>
              <a:rPr lang="en-US" sz="4182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Broaden the tax base</a:t>
            </a:r>
          </a:p>
          <a:p>
            <a:pPr marL="902911" lvl="1" indent="-451455">
              <a:lnSpc>
                <a:spcPts val="5854"/>
              </a:lnSpc>
              <a:buFont typeface="Arial"/>
              <a:buChar char="•"/>
            </a:pPr>
            <a:r>
              <a:rPr lang="en-US" sz="4182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Enhance fairness and domestic business competitiveness</a:t>
            </a:r>
          </a:p>
          <a:p>
            <a:pPr marL="902911" lvl="1" indent="-451455" algn="l">
              <a:lnSpc>
                <a:spcPts val="5854"/>
              </a:lnSpc>
              <a:buFont typeface="Arial"/>
              <a:buChar char="•"/>
            </a:pPr>
            <a:r>
              <a:rPr lang="en-GB" sz="4182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Increase revenue mobilization </a:t>
            </a:r>
          </a:p>
          <a:p>
            <a:pPr marL="902911" lvl="1" indent="-451455">
              <a:lnSpc>
                <a:spcPts val="5854"/>
              </a:lnSpc>
              <a:buFont typeface="Arial"/>
              <a:buChar char="•"/>
            </a:pPr>
            <a:r>
              <a:rPr lang="en-GB" sz="4182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Streamline tax administration in order to meet Rwanda’s development goals</a:t>
            </a:r>
            <a:endParaRPr lang="en-US" sz="4182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451456" lvl="1" algn="l">
              <a:lnSpc>
                <a:spcPts val="5854"/>
              </a:lnSpc>
            </a:pPr>
            <a:endParaRPr lang="en-GB" sz="4182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  <a:p>
            <a:pPr marL="902911" lvl="1" indent="-451455" algn="l">
              <a:lnSpc>
                <a:spcPts val="5854"/>
              </a:lnSpc>
              <a:buFont typeface="Arial"/>
              <a:buChar char="•"/>
            </a:pPr>
            <a:r>
              <a:rPr lang="en-GB" sz="4182" dirty="0">
                <a:solidFill>
                  <a:srgbClr val="FFFFFF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Strengthen resilience of Rwanda’s economy and promote self-reliance</a:t>
            </a:r>
            <a:endParaRPr lang="en-US" sz="4182" dirty="0">
              <a:solidFill>
                <a:srgbClr val="FFFFFF"/>
              </a:solidFill>
              <a:latin typeface="Glacial Indifference"/>
              <a:ea typeface="Glacial Indifference"/>
              <a:cs typeface="Glacial Indifference"/>
              <a:sym typeface="Glacial Indifferenc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884C2C-9095-DC7F-F4C0-6CC3DD264065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6600" y="-107904"/>
            <a:ext cx="2209799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8">
            <a:extLst>
              <a:ext uri="{FF2B5EF4-FFF2-40B4-BE49-F238E27FC236}">
                <a16:creationId xmlns:a16="http://schemas.microsoft.com/office/drawing/2014/main" id="{BD7424EA-E4F5-2771-974A-A6D8BC6FFC00}"/>
              </a:ext>
            </a:extLst>
          </p:cNvPr>
          <p:cNvSpPr txBox="1"/>
          <p:nvPr/>
        </p:nvSpPr>
        <p:spPr>
          <a:xfrm>
            <a:off x="3200400" y="281594"/>
            <a:ext cx="6781800" cy="7982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51456" lvl="1">
              <a:lnSpc>
                <a:spcPts val="5854"/>
              </a:lnSpc>
            </a:pPr>
            <a:r>
              <a:rPr lang="en-US" sz="7200" b="1" dirty="0">
                <a:solidFill>
                  <a:srgbClr val="FFFFFF"/>
                </a:solidFill>
                <a:latin typeface="Glacial Indifference"/>
                <a:sym typeface="Ibarra Real Nova Bold"/>
              </a:rPr>
              <a:t>Introduction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381748" y="41630"/>
            <a:ext cx="4134852" cy="5631651"/>
            <a:chOff x="0" y="-473743"/>
            <a:chExt cx="887831" cy="137557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9259" cy="901827"/>
            </a:xfrm>
            <a:custGeom>
              <a:avLst/>
              <a:gdLst/>
              <a:ahLst/>
              <a:cxnLst/>
              <a:rect l="l" t="t" r="r" b="b"/>
              <a:pathLst>
                <a:path w="819259" h="901827">
                  <a:moveTo>
                    <a:pt x="819259" y="0"/>
                  </a:moveTo>
                  <a:lnTo>
                    <a:pt x="0" y="0"/>
                  </a:lnTo>
                  <a:lnTo>
                    <a:pt x="0" y="713867"/>
                  </a:lnTo>
                  <a:lnTo>
                    <a:pt x="157480" y="713867"/>
                  </a:lnTo>
                  <a:lnTo>
                    <a:pt x="157480" y="901827"/>
                  </a:lnTo>
                  <a:lnTo>
                    <a:pt x="463550" y="713867"/>
                  </a:lnTo>
                  <a:lnTo>
                    <a:pt x="819259" y="713867"/>
                  </a:lnTo>
                  <a:lnTo>
                    <a:pt x="819259" y="0"/>
                  </a:lnTo>
                  <a:close/>
                </a:path>
              </a:pathLst>
            </a:custGeom>
            <a:gradFill rotWithShape="1">
              <a:gsLst>
                <a:gs pos="0">
                  <a:srgbClr val="CDFFD8">
                    <a:alpha val="100000"/>
                  </a:srgbClr>
                </a:gs>
                <a:gs pos="100000">
                  <a:srgbClr val="94B9FF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5" name="TextBox 5"/>
            <p:cNvSpPr txBox="1"/>
            <p:nvPr/>
          </p:nvSpPr>
          <p:spPr>
            <a:xfrm>
              <a:off x="0" y="-473743"/>
              <a:ext cx="887831" cy="118507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4159"/>
                </a:lnSpc>
              </a:pPr>
              <a:r>
                <a:rPr lang="en-US" sz="3199" dirty="0">
                  <a:solidFill>
                    <a:srgbClr val="000000"/>
                  </a:solidFill>
                  <a:latin typeface="Carlito"/>
                  <a:ea typeface="Carlito"/>
                  <a:cs typeface="Carlito"/>
                  <a:sym typeface="Carlito"/>
                </a:rPr>
                <a:t>MTRS1 projections:</a:t>
              </a:r>
            </a:p>
            <a:p>
              <a:pPr algn="ctr">
                <a:lnSpc>
                  <a:spcPts val="4159"/>
                </a:lnSpc>
              </a:pPr>
              <a:r>
                <a:rPr lang="en-US" sz="3199" dirty="0">
                  <a:solidFill>
                    <a:srgbClr val="000000"/>
                  </a:solidFill>
                  <a:latin typeface="Carlito"/>
                  <a:ea typeface="Carlito"/>
                  <a:cs typeface="Carlito"/>
                  <a:sym typeface="Carlito"/>
                </a:rPr>
                <a:t>To reach </a:t>
              </a:r>
              <a:r>
                <a:rPr lang="en-US" sz="3199" b="1" dirty="0">
                  <a:solidFill>
                    <a:srgbClr val="000000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21.5% </a:t>
              </a:r>
              <a:r>
                <a:rPr lang="en-US" sz="3199" dirty="0">
                  <a:solidFill>
                    <a:srgbClr val="000000"/>
                  </a:solidFill>
                  <a:latin typeface="Carlito"/>
                  <a:ea typeface="Carlito"/>
                  <a:cs typeface="Carlito"/>
                  <a:sym typeface="Carlito"/>
                </a:rPr>
                <a:t>in 2034/35 and </a:t>
              </a:r>
              <a:r>
                <a:rPr lang="en-US" sz="3199" b="1" dirty="0">
                  <a:solidFill>
                    <a:srgbClr val="000000"/>
                  </a:solidFill>
                  <a:latin typeface="Carlito Bold"/>
                  <a:ea typeface="Carlito Bold"/>
                  <a:cs typeface="Carlito Bold"/>
                  <a:sym typeface="Carlito Bold"/>
                </a:rPr>
                <a:t>34%</a:t>
              </a:r>
              <a:r>
                <a:rPr lang="en-US" sz="3199" dirty="0">
                  <a:solidFill>
                    <a:srgbClr val="000000"/>
                  </a:solidFill>
                  <a:latin typeface="Carlito"/>
                  <a:ea typeface="Carlito"/>
                  <a:cs typeface="Carlito"/>
                  <a:sym typeface="Carlito"/>
                </a:rPr>
                <a:t> by  2050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1CE03574-6F96-481B-6B46-622844D88B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1590" y="4842319"/>
            <a:ext cx="3886200" cy="54446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BC33D7-DE4F-9CEE-5F30-9EFF9C941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137" y="1257300"/>
            <a:ext cx="13944600" cy="8779827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6249088-C89B-3AF3-8B64-F8E39DE09239}"/>
              </a:ext>
            </a:extLst>
          </p:cNvPr>
          <p:cNvSpPr txBox="1">
            <a:spLocks/>
          </p:cNvSpPr>
          <p:nvPr/>
        </p:nvSpPr>
        <p:spPr>
          <a:xfrm>
            <a:off x="433137" y="180190"/>
            <a:ext cx="14004757" cy="1077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Tax to GDP &amp; Grants to DGP (in %)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066FE22-329A-0316-8D9A-E0BBDA88DFD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7738" y="166152"/>
            <a:ext cx="3477126" cy="12435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509FF5-0C9C-111A-39B3-3719C5B85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96D423-078C-8716-FA04-9F5F1AAC04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84" y="261100"/>
            <a:ext cx="15773400" cy="669800"/>
          </a:xfrm>
        </p:spPr>
        <p:txBody>
          <a:bodyPr>
            <a:normAutofit fontScale="90000"/>
          </a:bodyPr>
          <a:lstStyle/>
          <a:p>
            <a:pPr algn="ctr"/>
            <a:r>
              <a:rPr lang="en-GB" b="1" dirty="0"/>
              <a:t>Tax  Expenditure -Revenue foregone  (in </a:t>
            </a:r>
            <a:r>
              <a:rPr lang="en-GB" b="1" dirty="0" err="1"/>
              <a:t>bln</a:t>
            </a:r>
            <a:r>
              <a:rPr lang="en-GB" b="1" dirty="0"/>
              <a:t> FRW)</a:t>
            </a:r>
            <a:endParaRPr lang="en-US" b="1" dirty="0">
              <a:latin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D2C790-724A-F35D-9AB1-4596B2D2C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1" y="1181100"/>
            <a:ext cx="12725400" cy="8429456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05FD335-B667-0878-F99D-AE256E12C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63601" y="1409700"/>
            <a:ext cx="4343400" cy="7467600"/>
          </a:xfrm>
        </p:spPr>
        <p:txBody>
          <a:bodyPr/>
          <a:lstStyle/>
          <a:p>
            <a:pPr marL="342900" indent="-342900" algn="just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Revenue foregone increased up to </a:t>
            </a:r>
            <a:r>
              <a:rPr lang="en-US" b="1" dirty="0" err="1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</a:t>
            </a:r>
            <a:r>
              <a:rPr lang="en-US" sz="3200" b="1" dirty="0" err="1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rw</a:t>
            </a:r>
            <a:r>
              <a:rPr lang="en-US" sz="32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599.7bln in FY 2023/24 from </a:t>
            </a:r>
            <a:r>
              <a:rPr lang="en-US" sz="3200" b="1" dirty="0" err="1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Frw</a:t>
            </a:r>
            <a:r>
              <a:rPr lang="en-US" sz="32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557.9 billion in FY 2022/23.</a:t>
            </a:r>
          </a:p>
          <a:p>
            <a:pPr marL="342900" indent="-342900" algn="just">
              <a:lnSpc>
                <a:spcPts val="3100"/>
              </a:lnSpc>
              <a:buFont typeface="Wingdings" panose="05000000000000000000" pitchFamily="2" charset="2"/>
              <a:buChar char="q"/>
            </a:pPr>
            <a:endParaRPr lang="en-US" sz="3200" b="1" dirty="0">
              <a:solidFill>
                <a:srgbClr val="464646"/>
              </a:solidFill>
              <a:latin typeface="Inter Medium" pitchFamily="34" charset="0"/>
              <a:ea typeface="Inter Medium" pitchFamily="34" charset="-122"/>
              <a:cs typeface="Inter Medium" pitchFamily="34" charset="-120"/>
            </a:endParaRPr>
          </a:p>
          <a:p>
            <a:pPr marL="342900" indent="-342900" algn="just">
              <a:lnSpc>
                <a:spcPts val="3100"/>
              </a:lnSpc>
              <a:buFont typeface="Wingdings" panose="05000000000000000000" pitchFamily="2" charset="2"/>
              <a:buChar char="q"/>
            </a:pPr>
            <a:r>
              <a:rPr lang="en-US" sz="32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Import duty revenue foregone are the highest </a:t>
            </a:r>
            <a:r>
              <a:rPr lang="en-US" sz="3200" b="1" dirty="0" err="1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Frw</a:t>
            </a:r>
            <a:r>
              <a:rPr lang="en-US" sz="3200" b="1" dirty="0">
                <a:solidFill>
                  <a:srgbClr val="464646"/>
                </a:solidFill>
                <a:latin typeface="Inter Medium" pitchFamily="34" charset="0"/>
                <a:ea typeface="Inter Medium" pitchFamily="34" charset="-122"/>
                <a:cs typeface="Inter Medium" pitchFamily="34" charset="-120"/>
              </a:rPr>
              <a:t> 272.1bln in FY 2023/24 mainly driven by exemption granted to industries.</a:t>
            </a:r>
          </a:p>
          <a:p>
            <a:pPr marL="342900" indent="-342900" algn="just">
              <a:lnSpc>
                <a:spcPts val="3100"/>
              </a:lnSpc>
              <a:buFont typeface="Wingdings" panose="05000000000000000000" pitchFamily="2" charset="2"/>
              <a:buChar char="q"/>
            </a:pPr>
            <a:endParaRPr lang="en-US" sz="3200" b="1" dirty="0">
              <a:solidFill>
                <a:srgbClr val="464646"/>
              </a:solidFill>
              <a:latin typeface="Inter Medium" pitchFamily="34" charset="0"/>
              <a:ea typeface="Inter Medium" pitchFamily="34" charset="-122"/>
              <a:cs typeface="Inter Medium" pitchFamily="34" charset="-120"/>
            </a:endParaRPr>
          </a:p>
          <a:p>
            <a:endParaRPr lang="en-RW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746A56B-868D-B482-A65F-32A83FD72646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7600" y="238503"/>
            <a:ext cx="2209799" cy="91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86417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5689911" y="869853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3" name="Freeform 3"/>
          <p:cNvSpPr/>
          <p:nvPr/>
        </p:nvSpPr>
        <p:spPr>
          <a:xfrm>
            <a:off x="12001268" y="3047166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7" y="0"/>
                </a:lnTo>
                <a:lnTo>
                  <a:pt x="1979897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4" name="Freeform 4"/>
          <p:cNvSpPr/>
          <p:nvPr/>
        </p:nvSpPr>
        <p:spPr>
          <a:xfrm flipH="1">
            <a:off x="4631127" y="3047166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5" name="Freeform 5"/>
          <p:cNvSpPr/>
          <p:nvPr/>
        </p:nvSpPr>
        <p:spPr>
          <a:xfrm>
            <a:off x="7353974" y="4343139"/>
            <a:ext cx="4107646" cy="3619863"/>
          </a:xfrm>
          <a:custGeom>
            <a:avLst/>
            <a:gdLst/>
            <a:ahLst/>
            <a:cxnLst/>
            <a:rect l="l" t="t" r="r" b="b"/>
            <a:pathLst>
              <a:path w="4107646" h="3619863">
                <a:moveTo>
                  <a:pt x="0" y="0"/>
                </a:moveTo>
                <a:lnTo>
                  <a:pt x="4107645" y="0"/>
                </a:lnTo>
                <a:lnTo>
                  <a:pt x="4107645" y="3619863"/>
                </a:lnTo>
                <a:lnTo>
                  <a:pt x="0" y="36198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0832028" y="945458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0" y="0"/>
                </a:moveTo>
                <a:lnTo>
                  <a:pt x="1979896" y="0"/>
                </a:lnTo>
                <a:lnTo>
                  <a:pt x="1979896" y="1685387"/>
                </a:lnTo>
                <a:lnTo>
                  <a:pt x="0" y="168538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7" name="Freeform 7"/>
          <p:cNvSpPr/>
          <p:nvPr/>
        </p:nvSpPr>
        <p:spPr>
          <a:xfrm flipH="1">
            <a:off x="4754952" y="5615471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8" name="Freeform 8"/>
          <p:cNvSpPr/>
          <p:nvPr/>
        </p:nvSpPr>
        <p:spPr>
          <a:xfrm flipH="1">
            <a:off x="11619461" y="5464658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8"/>
                </a:lnTo>
                <a:lnTo>
                  <a:pt x="1979897" y="1685388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Freeform 9"/>
          <p:cNvSpPr/>
          <p:nvPr/>
        </p:nvSpPr>
        <p:spPr>
          <a:xfrm flipH="1">
            <a:off x="9639564" y="7963002"/>
            <a:ext cx="1979897" cy="1685387"/>
          </a:xfrm>
          <a:custGeom>
            <a:avLst/>
            <a:gdLst/>
            <a:ahLst/>
            <a:cxnLst/>
            <a:rect l="l" t="t" r="r" b="b"/>
            <a:pathLst>
              <a:path w="1979897" h="1685387">
                <a:moveTo>
                  <a:pt x="1979897" y="0"/>
                </a:moveTo>
                <a:lnTo>
                  <a:pt x="0" y="0"/>
                </a:lnTo>
                <a:lnTo>
                  <a:pt x="0" y="1685387"/>
                </a:lnTo>
                <a:lnTo>
                  <a:pt x="1979897" y="1685387"/>
                </a:lnTo>
                <a:lnTo>
                  <a:pt x="1979897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-271492" y="9551042"/>
            <a:ext cx="1374818" cy="1000180"/>
          </a:xfrm>
          <a:custGeom>
            <a:avLst/>
            <a:gdLst/>
            <a:ahLst/>
            <a:cxnLst/>
            <a:rect l="l" t="t" r="r" b="b"/>
            <a:pathLst>
              <a:path w="1374818" h="1000180">
                <a:moveTo>
                  <a:pt x="0" y="0"/>
                </a:moveTo>
                <a:lnTo>
                  <a:pt x="1374818" y="0"/>
                </a:lnTo>
                <a:lnTo>
                  <a:pt x="1374818" y="1000180"/>
                </a:lnTo>
                <a:lnTo>
                  <a:pt x="0" y="100018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 rot="-6959729">
            <a:off x="17606998" y="-451906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9" y="0"/>
                </a:lnTo>
                <a:lnTo>
                  <a:pt x="1283419" y="1743183"/>
                </a:lnTo>
                <a:lnTo>
                  <a:pt x="0" y="1743183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-372621" y="-539120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8" y="0"/>
                </a:lnTo>
                <a:lnTo>
                  <a:pt x="1283418" y="1743183"/>
                </a:lnTo>
                <a:lnTo>
                  <a:pt x="0" y="174318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17484768" y="9415409"/>
            <a:ext cx="1283418" cy="1743183"/>
          </a:xfrm>
          <a:custGeom>
            <a:avLst/>
            <a:gdLst/>
            <a:ahLst/>
            <a:cxnLst/>
            <a:rect l="l" t="t" r="r" b="b"/>
            <a:pathLst>
              <a:path w="1283418" h="1743183">
                <a:moveTo>
                  <a:pt x="0" y="0"/>
                </a:moveTo>
                <a:lnTo>
                  <a:pt x="1283419" y="0"/>
                </a:lnTo>
                <a:lnTo>
                  <a:pt x="1283419" y="1743182"/>
                </a:lnTo>
                <a:lnTo>
                  <a:pt x="0" y="1743182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4" name="Freeform 14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545307" y="3047166"/>
            <a:ext cx="3350254" cy="3573230"/>
          </a:xfrm>
          <a:custGeom>
            <a:avLst/>
            <a:gdLst/>
            <a:ahLst/>
            <a:cxnLst/>
            <a:rect l="l" t="t" r="r" b="b"/>
            <a:pathLst>
              <a:path w="3350254" h="3573230">
                <a:moveTo>
                  <a:pt x="0" y="0"/>
                </a:moveTo>
                <a:lnTo>
                  <a:pt x="3350254" y="0"/>
                </a:lnTo>
                <a:lnTo>
                  <a:pt x="3350254" y="3573230"/>
                </a:lnTo>
                <a:lnTo>
                  <a:pt x="0" y="3573230"/>
                </a:lnTo>
                <a:lnTo>
                  <a:pt x="0" y="0"/>
                </a:lnTo>
                <a:close/>
              </a:path>
            </a:pathLst>
          </a:custGeom>
          <a:blipFill>
            <a:blip r:embed="rId22"/>
            <a:stretch>
              <a:fillRect l="-3866" r="-3866"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6560215" y="1237557"/>
            <a:ext cx="549506" cy="915844"/>
          </a:xfrm>
          <a:custGeom>
            <a:avLst/>
            <a:gdLst/>
            <a:ahLst/>
            <a:cxnLst/>
            <a:rect l="l" t="t" r="r" b="b"/>
            <a:pathLst>
              <a:path w="549506" h="915844">
                <a:moveTo>
                  <a:pt x="0" y="0"/>
                </a:moveTo>
                <a:lnTo>
                  <a:pt x="549506" y="0"/>
                </a:lnTo>
                <a:lnTo>
                  <a:pt x="549506" y="915844"/>
                </a:lnTo>
                <a:lnTo>
                  <a:pt x="0" y="915844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5412340" y="3506253"/>
            <a:ext cx="711548" cy="609010"/>
          </a:xfrm>
          <a:custGeom>
            <a:avLst/>
            <a:gdLst/>
            <a:ahLst/>
            <a:cxnLst/>
            <a:rect l="l" t="t" r="r" b="b"/>
            <a:pathLst>
              <a:path w="711548" h="609010">
                <a:moveTo>
                  <a:pt x="0" y="0"/>
                </a:moveTo>
                <a:lnTo>
                  <a:pt x="711548" y="0"/>
                </a:lnTo>
                <a:lnTo>
                  <a:pt x="711548" y="609010"/>
                </a:lnTo>
                <a:lnTo>
                  <a:pt x="0" y="609010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5621075" y="6134020"/>
            <a:ext cx="536093" cy="660937"/>
          </a:xfrm>
          <a:custGeom>
            <a:avLst/>
            <a:gdLst/>
            <a:ahLst/>
            <a:cxnLst/>
            <a:rect l="l" t="t" r="r" b="b"/>
            <a:pathLst>
              <a:path w="536093" h="660937">
                <a:moveTo>
                  <a:pt x="0" y="0"/>
                </a:moveTo>
                <a:lnTo>
                  <a:pt x="536093" y="0"/>
                </a:lnTo>
                <a:lnTo>
                  <a:pt x="536093" y="660937"/>
                </a:lnTo>
                <a:lnTo>
                  <a:pt x="0" y="660937"/>
                </a:lnTo>
                <a:lnTo>
                  <a:pt x="0" y="0"/>
                </a:lnTo>
                <a:close/>
              </a:path>
            </a:pathLst>
          </a:custGeom>
          <a:blipFill>
            <a:blip r:embed="rId25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494535" y="5856820"/>
            <a:ext cx="634779" cy="769203"/>
          </a:xfrm>
          <a:custGeom>
            <a:avLst/>
            <a:gdLst/>
            <a:ahLst/>
            <a:cxnLst/>
            <a:rect l="l" t="t" r="r" b="b"/>
            <a:pathLst>
              <a:path w="634779" h="769203">
                <a:moveTo>
                  <a:pt x="0" y="0"/>
                </a:moveTo>
                <a:lnTo>
                  <a:pt x="634779" y="0"/>
                </a:lnTo>
                <a:lnTo>
                  <a:pt x="634779" y="769203"/>
                </a:lnTo>
                <a:lnTo>
                  <a:pt x="0" y="769203"/>
                </a:lnTo>
                <a:lnTo>
                  <a:pt x="0" y="0"/>
                </a:lnTo>
                <a:close/>
              </a:path>
            </a:pathLst>
          </a:custGeom>
          <a:blipFill>
            <a:blip r:embed="rId26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10324610" y="8591765"/>
            <a:ext cx="931883" cy="408697"/>
          </a:xfrm>
          <a:custGeom>
            <a:avLst/>
            <a:gdLst/>
            <a:ahLst/>
            <a:cxnLst/>
            <a:rect l="l" t="t" r="r" b="b"/>
            <a:pathLst>
              <a:path w="931883" h="408697">
                <a:moveTo>
                  <a:pt x="0" y="0"/>
                </a:moveTo>
                <a:lnTo>
                  <a:pt x="931883" y="0"/>
                </a:lnTo>
                <a:lnTo>
                  <a:pt x="931883" y="408697"/>
                </a:lnTo>
                <a:lnTo>
                  <a:pt x="0" y="408697"/>
                </a:lnTo>
                <a:lnTo>
                  <a:pt x="0" y="0"/>
                </a:lnTo>
                <a:close/>
              </a:path>
            </a:pathLst>
          </a:custGeom>
          <a:blipFill>
            <a:blip r:embed="rId27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12601786" y="3553668"/>
            <a:ext cx="583712" cy="589792"/>
          </a:xfrm>
          <a:custGeom>
            <a:avLst/>
            <a:gdLst/>
            <a:ahLst/>
            <a:cxnLst/>
            <a:rect l="l" t="t" r="r" b="b"/>
            <a:pathLst>
              <a:path w="583712" h="589792">
                <a:moveTo>
                  <a:pt x="0" y="0"/>
                </a:moveTo>
                <a:lnTo>
                  <a:pt x="583712" y="0"/>
                </a:lnTo>
                <a:lnTo>
                  <a:pt x="583712" y="589792"/>
                </a:lnTo>
                <a:lnTo>
                  <a:pt x="0" y="589792"/>
                </a:lnTo>
                <a:lnTo>
                  <a:pt x="0" y="0"/>
                </a:lnTo>
                <a:close/>
              </a:path>
            </a:pathLst>
          </a:custGeom>
          <a:blipFill>
            <a:blip r:embed="rId28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1350379" y="1474203"/>
            <a:ext cx="817810" cy="609008"/>
          </a:xfrm>
          <a:custGeom>
            <a:avLst/>
            <a:gdLst/>
            <a:ahLst/>
            <a:cxnLst/>
            <a:rect l="l" t="t" r="r" b="b"/>
            <a:pathLst>
              <a:path w="817810" h="609008">
                <a:moveTo>
                  <a:pt x="0" y="0"/>
                </a:moveTo>
                <a:lnTo>
                  <a:pt x="817810" y="0"/>
                </a:lnTo>
                <a:lnTo>
                  <a:pt x="817810" y="609008"/>
                </a:lnTo>
                <a:lnTo>
                  <a:pt x="0" y="609008"/>
                </a:lnTo>
                <a:lnTo>
                  <a:pt x="0" y="0"/>
                </a:lnTo>
                <a:close/>
              </a:path>
            </a:pathLst>
          </a:custGeom>
          <a:blipFill>
            <a:blip r:embed="rId29"/>
            <a:stretch>
              <a:fillRect/>
            </a:stretch>
          </a:blipFill>
        </p:spPr>
      </p:sp>
      <p:sp>
        <p:nvSpPr>
          <p:cNvPr id="24" name="TextBox 24"/>
          <p:cNvSpPr txBox="1"/>
          <p:nvPr/>
        </p:nvSpPr>
        <p:spPr>
          <a:xfrm>
            <a:off x="2576756" y="934244"/>
            <a:ext cx="3286641" cy="34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VAT on mobile telephones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826967" y="3022704"/>
            <a:ext cx="2970955" cy="34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Business Inputs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2212631" y="934244"/>
            <a:ext cx="3537069" cy="701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Zero-Emission Vehicles</a:t>
            </a:r>
          </a:p>
          <a:p>
            <a:pPr algn="r">
              <a:lnSpc>
                <a:spcPts val="2800"/>
              </a:lnSpc>
            </a:pPr>
            <a:endParaRPr lang="en-US" sz="2000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886259" y="907358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039554" y="915511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655984" y="8025663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4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6954009" y="3009066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106462" y="5520269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415917" y="5199595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559206" y="2871892"/>
            <a:ext cx="2970955" cy="34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VAT on ICT equipment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028700" y="5218328"/>
            <a:ext cx="4661211" cy="34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VAT on fee-based financial services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057400" y="1454943"/>
            <a:ext cx="3521073" cy="8079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23860" lvl="1" indent="-161930" algn="l">
              <a:lnSpc>
                <a:spcPts val="21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Repeal the exemption which started in 2010.</a:t>
            </a:r>
          </a:p>
          <a:p>
            <a:pPr marL="161930" lvl="1" algn="l">
              <a:lnSpc>
                <a:spcPts val="2100"/>
              </a:lnSpc>
            </a:pPr>
            <a:endParaRPr lang="en-US" sz="2000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13913297" y="3477678"/>
            <a:ext cx="4306835" cy="7773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60" lvl="1" indent="-161930" algn="just">
              <a:lnSpc>
                <a:spcPts val="210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Repeal VAT exemptions on business inputs.</a:t>
            </a:r>
          </a:p>
          <a:p>
            <a:pPr marL="302270" lvl="1" indent="-151135" algn="just">
              <a:lnSpc>
                <a:spcPts val="1960"/>
              </a:lnSpc>
              <a:buFont typeface="Arial"/>
              <a:buChar char="•"/>
            </a:pP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be implemented by </a:t>
            </a:r>
            <a:r>
              <a:rPr lang="en-US" sz="16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July 2026</a:t>
            </a:r>
            <a:r>
              <a:rPr lang="en-US" sz="16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129314" y="1511927"/>
            <a:ext cx="3727569" cy="52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60" lvl="1" indent="-161930" algn="r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.Set sunset VAT exemptions for zero-emission vehicles until</a:t>
            </a:r>
            <a:r>
              <a:rPr lang="en-US" sz="15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June 2028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028700" y="3410080"/>
            <a:ext cx="3726252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60" lvl="1" indent="-161930" algn="l">
              <a:lnSpc>
                <a:spcPts val="21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Repeal  the exemption introduced in 2012.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910797" y="5828245"/>
            <a:ext cx="3720330" cy="983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02270" lvl="1" indent="-151135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Introducing VAT on fee-based financial services, excludes interest-based payments and cashless services.</a:t>
            </a:r>
          </a:p>
          <a:p>
            <a:pPr marL="302270" lvl="1" indent="-151135" algn="l">
              <a:lnSpc>
                <a:spcPts val="1960"/>
              </a:lnSpc>
              <a:buFont typeface="Arial"/>
              <a:buChar char="•"/>
            </a:pPr>
            <a:r>
              <a:rPr lang="en-US" sz="1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start by </a:t>
            </a:r>
            <a:r>
              <a:rPr lang="en-US" sz="1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July 2025.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199255" y="5539002"/>
            <a:ext cx="3048528" cy="3492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VAT on Fossil Fuels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5297311" y="8016138"/>
            <a:ext cx="4343123" cy="6946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VAT on transport of  Service of goods  by road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5245579" y="8832057"/>
            <a:ext cx="3898421" cy="7905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60" lvl="1" indent="-161930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Reinstate VAT on the transport service of goods by road,</a:t>
            </a:r>
          </a:p>
          <a:p>
            <a:pPr marL="323860" lvl="1" indent="-161930" algn="l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Starting by </a:t>
            </a:r>
            <a:r>
              <a:rPr lang="en-US" sz="15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July 2025.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37947" y="2853159"/>
            <a:ext cx="530759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4022965" y="6124495"/>
            <a:ext cx="3236335" cy="5238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60" lvl="1" indent="-161930" algn="r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Reinstate VAT on fossil fuels.</a:t>
            </a:r>
          </a:p>
          <a:p>
            <a:pPr marL="323860" lvl="1" indent="-161930" algn="r">
              <a:lnSpc>
                <a:spcPts val="2100"/>
              </a:lnSpc>
              <a:buFont typeface="Arial"/>
              <a:buChar char="•"/>
            </a:pPr>
            <a:r>
              <a:rPr lang="en-US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To be started by </a:t>
            </a:r>
            <a:r>
              <a:rPr lang="en-US" sz="15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July 2025</a:t>
            </a:r>
            <a:r>
              <a:rPr lang="en-US" sz="15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CE50E9AF-388E-3574-3826-65D84433C378}"/>
              </a:ext>
            </a:extLst>
          </p:cNvPr>
          <p:cNvPicPr/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1111"/>
            <a:ext cx="2209799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46965E39-12DC-8357-3A93-C97D84A93796}"/>
              </a:ext>
            </a:extLst>
          </p:cNvPr>
          <p:cNvSpPr txBox="1"/>
          <p:nvPr/>
        </p:nvSpPr>
        <p:spPr>
          <a:xfrm>
            <a:off x="415917" y="9573614"/>
            <a:ext cx="9849678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Official Gazette No. Special of 29/05/2025 -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1"/>
              </a:rPr>
              <a:t>Law Nº 009/2025 of 27/05/2025</a:t>
            </a:r>
            <a:r>
              <a:rPr lang="en-US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RW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20582" y="6352334"/>
            <a:ext cx="2889112" cy="776909"/>
            <a:chOff x="0" y="0"/>
            <a:chExt cx="1624031" cy="43671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624031" cy="436717"/>
            </a:xfrm>
            <a:custGeom>
              <a:avLst/>
              <a:gdLst/>
              <a:ahLst/>
              <a:cxnLst/>
              <a:rect l="l" t="t" r="r" b="b"/>
              <a:pathLst>
                <a:path w="1624031" h="436717">
                  <a:moveTo>
                    <a:pt x="1420831" y="0"/>
                  </a:moveTo>
                  <a:cubicBezTo>
                    <a:pt x="1533055" y="0"/>
                    <a:pt x="1624031" y="97762"/>
                    <a:pt x="1624031" y="218359"/>
                  </a:cubicBezTo>
                  <a:cubicBezTo>
                    <a:pt x="1624031" y="338955"/>
                    <a:pt x="1533055" y="436717"/>
                    <a:pt x="1420831" y="436717"/>
                  </a:cubicBezTo>
                  <a:lnTo>
                    <a:pt x="203200" y="436717"/>
                  </a:lnTo>
                  <a:cubicBezTo>
                    <a:pt x="90976" y="436717"/>
                    <a:pt x="0" y="338955"/>
                    <a:pt x="0" y="218359"/>
                  </a:cubicBezTo>
                  <a:cubicBezTo>
                    <a:pt x="0" y="97762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18B5D9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624031" cy="47481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956071" y="4066988"/>
            <a:ext cx="2199621" cy="2199621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18B5D9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4041781" y="4826698"/>
            <a:ext cx="2909084" cy="727974"/>
            <a:chOff x="0" y="0"/>
            <a:chExt cx="1624031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49BFB3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306587" y="2452584"/>
            <a:ext cx="2212188" cy="2212188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49BFB3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4719685" y="6265909"/>
            <a:ext cx="3077557" cy="770133"/>
            <a:chOff x="0" y="0"/>
            <a:chExt cx="1624031" cy="4064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F4949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5066147" y="3998249"/>
            <a:ext cx="2220436" cy="2220436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F4949"/>
            </a:solidFill>
          </p:spPr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1086629" y="4699300"/>
            <a:ext cx="3137273" cy="785076"/>
            <a:chOff x="0" y="0"/>
            <a:chExt cx="1624031" cy="4064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624031" cy="406400"/>
            </a:xfrm>
            <a:custGeom>
              <a:avLst/>
              <a:gdLst/>
              <a:ahLst/>
              <a:cxnLst/>
              <a:rect l="l" t="t" r="r" b="b"/>
              <a:pathLst>
                <a:path w="1624031" h="406400">
                  <a:moveTo>
                    <a:pt x="1420831" y="0"/>
                  </a:moveTo>
                  <a:cubicBezTo>
                    <a:pt x="1533055" y="0"/>
                    <a:pt x="1624031" y="90976"/>
                    <a:pt x="1624031" y="203200"/>
                  </a:cubicBezTo>
                  <a:cubicBezTo>
                    <a:pt x="1624031" y="315424"/>
                    <a:pt x="1533055" y="406400"/>
                    <a:pt x="1420831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63A64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-38100"/>
              <a:ext cx="1624031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1402483" y="2435636"/>
            <a:ext cx="2210887" cy="2210887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63A644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 rot="-1785718">
            <a:off x="-701107" y="8339192"/>
            <a:ext cx="1620285" cy="2899839"/>
          </a:xfrm>
          <a:custGeom>
            <a:avLst/>
            <a:gdLst/>
            <a:ahLst/>
            <a:cxnLst/>
            <a:rect l="l" t="t" r="r" b="b"/>
            <a:pathLst>
              <a:path w="1620285" h="2899839">
                <a:moveTo>
                  <a:pt x="0" y="0"/>
                </a:moveTo>
                <a:lnTo>
                  <a:pt x="1620285" y="0"/>
                </a:lnTo>
                <a:lnTo>
                  <a:pt x="1620285" y="2899839"/>
                </a:lnTo>
                <a:lnTo>
                  <a:pt x="0" y="28998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30" name="Freeform 30"/>
          <p:cNvSpPr/>
          <p:nvPr/>
        </p:nvSpPr>
        <p:spPr>
          <a:xfrm flipV="1">
            <a:off x="-450335" y="-146726"/>
            <a:ext cx="1374818" cy="1000180"/>
          </a:xfrm>
          <a:custGeom>
            <a:avLst/>
            <a:gdLst/>
            <a:ahLst/>
            <a:cxnLst/>
            <a:rect l="l" t="t" r="r" b="b"/>
            <a:pathLst>
              <a:path w="1374818" h="1000180">
                <a:moveTo>
                  <a:pt x="0" y="1000180"/>
                </a:moveTo>
                <a:lnTo>
                  <a:pt x="1374818" y="1000180"/>
                </a:lnTo>
                <a:lnTo>
                  <a:pt x="1374818" y="0"/>
                </a:lnTo>
                <a:lnTo>
                  <a:pt x="0" y="0"/>
                </a:lnTo>
                <a:lnTo>
                  <a:pt x="0" y="100018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31" name="Freeform 31"/>
          <p:cNvSpPr/>
          <p:nvPr/>
        </p:nvSpPr>
        <p:spPr>
          <a:xfrm>
            <a:off x="17668633" y="9459055"/>
            <a:ext cx="1198551" cy="1056223"/>
          </a:xfrm>
          <a:custGeom>
            <a:avLst/>
            <a:gdLst/>
            <a:ahLst/>
            <a:cxnLst/>
            <a:rect l="l" t="t" r="r" b="b"/>
            <a:pathLst>
              <a:path w="1198551" h="1056223">
                <a:moveTo>
                  <a:pt x="0" y="0"/>
                </a:moveTo>
                <a:lnTo>
                  <a:pt x="1198551" y="0"/>
                </a:lnTo>
                <a:lnTo>
                  <a:pt x="1198551" y="1056223"/>
                </a:lnTo>
                <a:lnTo>
                  <a:pt x="0" y="105622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448182" y="4726901"/>
            <a:ext cx="1215399" cy="718604"/>
          </a:xfrm>
          <a:custGeom>
            <a:avLst/>
            <a:gdLst/>
            <a:ahLst/>
            <a:cxnLst/>
            <a:rect l="l" t="t" r="r" b="b"/>
            <a:pathLst>
              <a:path w="1215399" h="718604">
                <a:moveTo>
                  <a:pt x="0" y="0"/>
                </a:moveTo>
                <a:lnTo>
                  <a:pt x="1215399" y="0"/>
                </a:lnTo>
                <a:lnTo>
                  <a:pt x="1215399" y="718604"/>
                </a:lnTo>
                <a:lnTo>
                  <a:pt x="0" y="71860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34" name="Freeform 34"/>
          <p:cNvSpPr/>
          <p:nvPr/>
        </p:nvSpPr>
        <p:spPr>
          <a:xfrm>
            <a:off x="4944296" y="2860192"/>
            <a:ext cx="1093344" cy="1359671"/>
          </a:xfrm>
          <a:custGeom>
            <a:avLst/>
            <a:gdLst/>
            <a:ahLst/>
            <a:cxnLst/>
            <a:rect l="l" t="t" r="r" b="b"/>
            <a:pathLst>
              <a:path w="1093344" h="1359671">
                <a:moveTo>
                  <a:pt x="0" y="0"/>
                </a:moveTo>
                <a:lnTo>
                  <a:pt x="1093343" y="0"/>
                </a:lnTo>
                <a:lnTo>
                  <a:pt x="1093343" y="1359671"/>
                </a:lnTo>
                <a:lnTo>
                  <a:pt x="0" y="1359671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11952334" y="2945885"/>
            <a:ext cx="1045690" cy="1188284"/>
          </a:xfrm>
          <a:custGeom>
            <a:avLst/>
            <a:gdLst/>
            <a:ahLst/>
            <a:cxnLst/>
            <a:rect l="l" t="t" r="r" b="b"/>
            <a:pathLst>
              <a:path w="1045690" h="1188284">
                <a:moveTo>
                  <a:pt x="0" y="0"/>
                </a:moveTo>
                <a:lnTo>
                  <a:pt x="1045691" y="0"/>
                </a:lnTo>
                <a:lnTo>
                  <a:pt x="1045691" y="1188284"/>
                </a:lnTo>
                <a:lnTo>
                  <a:pt x="0" y="11882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15727846" y="4733368"/>
            <a:ext cx="820838" cy="825239"/>
          </a:xfrm>
          <a:custGeom>
            <a:avLst/>
            <a:gdLst/>
            <a:ahLst/>
            <a:cxnLst/>
            <a:rect l="l" t="t" r="r" b="b"/>
            <a:pathLst>
              <a:path w="820838" h="825239">
                <a:moveTo>
                  <a:pt x="0" y="0"/>
                </a:moveTo>
                <a:lnTo>
                  <a:pt x="820837" y="0"/>
                </a:lnTo>
                <a:lnTo>
                  <a:pt x="820837" y="825239"/>
                </a:lnTo>
                <a:lnTo>
                  <a:pt x="0" y="825239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10676265" y="5526382"/>
            <a:ext cx="3597830" cy="2133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9" lvl="1" indent="-183519" algn="ctr">
              <a:lnSpc>
                <a:spcPts val="2380"/>
              </a:lnSpc>
              <a:buFont typeface="Arial"/>
              <a:buChar char="•"/>
            </a:pP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Rate to be increased gradually, from 10% to</a:t>
            </a:r>
            <a:r>
              <a:rPr lang="en-US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12%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by </a:t>
            </a:r>
            <a:r>
              <a:rPr lang="en-US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April 2025,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to </a:t>
            </a:r>
            <a:r>
              <a:rPr lang="en-US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14%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year 2, and to </a:t>
            </a:r>
            <a:r>
              <a:rPr lang="en-US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15%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year 3.</a:t>
            </a:r>
          </a:p>
          <a:p>
            <a:pPr marL="367039" lvl="1" indent="-183519" algn="ctr">
              <a:lnSpc>
                <a:spcPts val="2380"/>
              </a:lnSpc>
              <a:buFont typeface="Arial"/>
              <a:buChar char="•"/>
            </a:pPr>
            <a:r>
              <a:rPr lang="en-US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Price / min.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: From 40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Frw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-&gt; 40.8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Frw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-&gt; </a:t>
            </a:r>
            <a:r>
              <a:rPr lang="en-US" sz="2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41.5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Frw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-&gt; 42 </a:t>
            </a:r>
            <a:r>
              <a:rPr lang="en-US" dirty="0" err="1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Frw</a:t>
            </a:r>
            <a:r>
              <a:rPr lang="en-US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.</a:t>
            </a:r>
          </a:p>
        </p:txBody>
      </p:sp>
      <p:grpSp>
        <p:nvGrpSpPr>
          <p:cNvPr id="40" name="Group 40"/>
          <p:cNvGrpSpPr/>
          <p:nvPr/>
        </p:nvGrpSpPr>
        <p:grpSpPr>
          <a:xfrm>
            <a:off x="7891627" y="4183918"/>
            <a:ext cx="2212188" cy="2212188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3B822"/>
            </a:solidFill>
          </p:spPr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43" name="Freeform 43"/>
          <p:cNvSpPr/>
          <p:nvPr/>
        </p:nvSpPr>
        <p:spPr>
          <a:xfrm>
            <a:off x="8501355" y="4869056"/>
            <a:ext cx="992732" cy="958415"/>
          </a:xfrm>
          <a:custGeom>
            <a:avLst/>
            <a:gdLst/>
            <a:ahLst/>
            <a:cxnLst/>
            <a:rect l="l" t="t" r="r" b="b"/>
            <a:pathLst>
              <a:path w="992732" h="958415">
                <a:moveTo>
                  <a:pt x="0" y="0"/>
                </a:moveTo>
                <a:lnTo>
                  <a:pt x="992732" y="0"/>
                </a:lnTo>
                <a:lnTo>
                  <a:pt x="992732" y="958415"/>
                </a:lnTo>
                <a:lnTo>
                  <a:pt x="0" y="958415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44" name="TextBox 44"/>
          <p:cNvSpPr txBox="1"/>
          <p:nvPr/>
        </p:nvSpPr>
        <p:spPr>
          <a:xfrm>
            <a:off x="4184878" y="958229"/>
            <a:ext cx="9289743" cy="8949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97"/>
              </a:lnSpc>
            </a:pPr>
            <a:r>
              <a:rPr lang="en-US" sz="6599" b="1" spc="211" dirty="0">
                <a:solidFill>
                  <a:srgbClr val="3C4C59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EXCISE DUTIES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677724" y="6518342"/>
            <a:ext cx="2756315" cy="288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57"/>
              </a:lnSpc>
            </a:pPr>
            <a:r>
              <a:rPr lang="en-US" sz="1755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Excise duty on Cigarettes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370399" y="7156464"/>
            <a:ext cx="3342399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60" lvl="1" indent="-161930" algn="ctr">
              <a:lnSpc>
                <a:spcPts val="210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Increased the specific rate  from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Frw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130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to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Frw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230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per pack, 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while maintaining the percentage rate at 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36%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3869021" y="5011297"/>
            <a:ext cx="3140305" cy="2971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</a:pPr>
            <a:r>
              <a:rPr lang="en-US" sz="1800" b="1">
                <a:solidFill>
                  <a:srgbClr val="FD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Beer Excise Duty 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869021" y="5649892"/>
            <a:ext cx="3243893" cy="1538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9" lvl="1" indent="-183519" algn="ctr">
              <a:lnSpc>
                <a:spcPts val="238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Increased the excise duty on beer from 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60%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introduced in 2006 to </a:t>
            </a:r>
            <a:r>
              <a:rPr lang="en-US" sz="20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65%</a:t>
            </a: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of the factory price,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14753250" y="6312189"/>
            <a:ext cx="3087640" cy="5933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73"/>
              </a:lnSpc>
            </a:pPr>
            <a:r>
              <a:rPr lang="en-US" sz="1766" b="1">
                <a:solidFill>
                  <a:srgbClr val="FDFDFD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Excise on fees charged for financial transactions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4483644" y="7190094"/>
            <a:ext cx="3549638" cy="13586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23860" lvl="1" indent="-161930">
              <a:lnSpc>
                <a:spcPts val="2100"/>
              </a:lnSpc>
              <a:buFont typeface="Arial"/>
              <a:buChar char="•"/>
            </a:pPr>
            <a:r>
              <a:rPr lang="en-US" sz="24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Excise of 15% on fees charged for financial transactions, aligning with regional practice.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1046790" y="4902302"/>
            <a:ext cx="3140305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Excise Tax on Airtime</a:t>
            </a:r>
          </a:p>
        </p:txBody>
      </p:sp>
      <p:grpSp>
        <p:nvGrpSpPr>
          <p:cNvPr id="55" name="Group 55"/>
          <p:cNvGrpSpPr/>
          <p:nvPr/>
        </p:nvGrpSpPr>
        <p:grpSpPr>
          <a:xfrm>
            <a:off x="7429084" y="6490010"/>
            <a:ext cx="3137273" cy="751858"/>
            <a:chOff x="0" y="0"/>
            <a:chExt cx="1624031" cy="389205"/>
          </a:xfrm>
        </p:grpSpPr>
        <p:sp>
          <p:nvSpPr>
            <p:cNvPr id="56" name="Freeform 56"/>
            <p:cNvSpPr/>
            <p:nvPr/>
          </p:nvSpPr>
          <p:spPr>
            <a:xfrm>
              <a:off x="0" y="0"/>
              <a:ext cx="1624031" cy="389205"/>
            </a:xfrm>
            <a:custGeom>
              <a:avLst/>
              <a:gdLst/>
              <a:ahLst/>
              <a:cxnLst/>
              <a:rect l="l" t="t" r="r" b="b"/>
              <a:pathLst>
                <a:path w="1624031" h="389205">
                  <a:moveTo>
                    <a:pt x="1420831" y="0"/>
                  </a:moveTo>
                  <a:cubicBezTo>
                    <a:pt x="1533055" y="0"/>
                    <a:pt x="1624031" y="87126"/>
                    <a:pt x="1624031" y="194602"/>
                  </a:cubicBezTo>
                  <a:cubicBezTo>
                    <a:pt x="1624031" y="302078"/>
                    <a:pt x="1533055" y="389205"/>
                    <a:pt x="1420831" y="389205"/>
                  </a:cubicBezTo>
                  <a:lnTo>
                    <a:pt x="203200" y="389205"/>
                  </a:lnTo>
                  <a:cubicBezTo>
                    <a:pt x="90976" y="389205"/>
                    <a:pt x="0" y="302078"/>
                    <a:pt x="0" y="194602"/>
                  </a:cubicBezTo>
                  <a:cubicBezTo>
                    <a:pt x="0" y="8712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B3B822"/>
            </a:solidFill>
          </p:spPr>
        </p:sp>
        <p:sp>
          <p:nvSpPr>
            <p:cNvPr id="57" name="TextBox 57"/>
            <p:cNvSpPr txBox="1"/>
            <p:nvPr/>
          </p:nvSpPr>
          <p:spPr>
            <a:xfrm>
              <a:off x="0" y="-28575"/>
              <a:ext cx="1624031" cy="41778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64"/>
                </a:lnSpc>
              </a:pPr>
              <a:r>
                <a:rPr lang="en-US" sz="1760" b="1">
                  <a:solidFill>
                    <a:srgbClr val="FDFDFD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Excise duty on Cosmetic and Beauty Products</a:t>
              </a:r>
            </a:p>
          </p:txBody>
        </p:sp>
      </p:grpSp>
      <p:sp>
        <p:nvSpPr>
          <p:cNvPr id="58" name="TextBox 58"/>
          <p:cNvSpPr txBox="1"/>
          <p:nvPr/>
        </p:nvSpPr>
        <p:spPr>
          <a:xfrm>
            <a:off x="7322464" y="7308544"/>
            <a:ext cx="3243893" cy="9233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67039" lvl="1" indent="-183519" algn="ctr">
              <a:lnSpc>
                <a:spcPts val="2380"/>
              </a:lnSpc>
              <a:buFont typeface="Arial"/>
              <a:buChar char="•"/>
            </a:pPr>
            <a:r>
              <a:rPr lang="en-US" sz="2000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Introduced an excise duty of 15% of the value (CIF).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1FBF0406-3BA9-E1D6-BE5B-1D1D0F8DC35B}"/>
              </a:ext>
            </a:extLst>
          </p:cNvPr>
          <p:cNvPicPr/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1111"/>
            <a:ext cx="2209799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A5AB9908-5173-3E2E-80C9-2BD476F3F797}"/>
              </a:ext>
            </a:extLst>
          </p:cNvPr>
          <p:cNvSpPr txBox="1"/>
          <p:nvPr/>
        </p:nvSpPr>
        <p:spPr>
          <a:xfrm>
            <a:off x="4168597" y="9114097"/>
            <a:ext cx="10089396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Gazette No. Special of 29/05/2025 –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7"/>
              </a:rPr>
              <a:t>Law Nº 011/2025 of 27/05/2025</a:t>
            </a: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RW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7154283" y="74934"/>
            <a:ext cx="1028700" cy="771525"/>
          </a:xfrm>
          <a:custGeom>
            <a:avLst/>
            <a:gdLst/>
            <a:ahLst/>
            <a:cxnLst/>
            <a:rect l="l" t="t" r="r" b="b"/>
            <a:pathLst>
              <a:path w="1028700" h="771525">
                <a:moveTo>
                  <a:pt x="0" y="0"/>
                </a:moveTo>
                <a:lnTo>
                  <a:pt x="1028700" y="0"/>
                </a:lnTo>
                <a:lnTo>
                  <a:pt x="1028700" y="771525"/>
                </a:lnTo>
                <a:lnTo>
                  <a:pt x="0" y="77152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43032" y="-336994"/>
            <a:ext cx="1011073" cy="1595382"/>
          </a:xfrm>
          <a:custGeom>
            <a:avLst/>
            <a:gdLst/>
            <a:ahLst/>
            <a:cxnLst/>
            <a:rect l="l" t="t" r="r" b="b"/>
            <a:pathLst>
              <a:path w="1011073" h="1595382">
                <a:moveTo>
                  <a:pt x="0" y="0"/>
                </a:moveTo>
                <a:lnTo>
                  <a:pt x="1011073" y="0"/>
                </a:lnTo>
                <a:lnTo>
                  <a:pt x="1011073" y="1595382"/>
                </a:lnTo>
                <a:lnTo>
                  <a:pt x="0" y="159538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7363517" y="267899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418468" y="9617213"/>
            <a:ext cx="610232" cy="369953"/>
          </a:xfrm>
          <a:custGeom>
            <a:avLst/>
            <a:gdLst/>
            <a:ahLst/>
            <a:cxnLst/>
            <a:rect l="l" t="t" r="r" b="b"/>
            <a:pathLst>
              <a:path w="610232" h="369953">
                <a:moveTo>
                  <a:pt x="0" y="0"/>
                </a:moveTo>
                <a:lnTo>
                  <a:pt x="610232" y="0"/>
                </a:lnTo>
                <a:lnTo>
                  <a:pt x="610232" y="369953"/>
                </a:lnTo>
                <a:lnTo>
                  <a:pt x="0" y="36995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7991222" y="2121471"/>
            <a:ext cx="2558738" cy="3131732"/>
          </a:xfrm>
          <a:custGeom>
            <a:avLst/>
            <a:gdLst/>
            <a:ahLst/>
            <a:cxnLst/>
            <a:rect l="l" t="t" r="r" b="b"/>
            <a:pathLst>
              <a:path w="1933098" h="2712836">
                <a:moveTo>
                  <a:pt x="0" y="0"/>
                </a:moveTo>
                <a:lnTo>
                  <a:pt x="1933098" y="0"/>
                </a:lnTo>
                <a:lnTo>
                  <a:pt x="1933098" y="2712836"/>
                </a:lnTo>
                <a:lnTo>
                  <a:pt x="0" y="271283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24000" y="1933291"/>
            <a:ext cx="3489677" cy="3508092"/>
          </a:xfrm>
          <a:custGeom>
            <a:avLst/>
            <a:gdLst/>
            <a:ahLst/>
            <a:cxnLst/>
            <a:rect l="l" t="t" r="r" b="b"/>
            <a:pathLst>
              <a:path w="3489677" h="3508092">
                <a:moveTo>
                  <a:pt x="0" y="0"/>
                </a:moveTo>
                <a:lnTo>
                  <a:pt x="3489678" y="0"/>
                </a:lnTo>
                <a:lnTo>
                  <a:pt x="3489678" y="3508093"/>
                </a:lnTo>
                <a:lnTo>
                  <a:pt x="0" y="350809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7306648" y="9027689"/>
            <a:ext cx="684574" cy="490326"/>
          </a:xfrm>
          <a:custGeom>
            <a:avLst/>
            <a:gdLst/>
            <a:ahLst/>
            <a:cxnLst/>
            <a:rect l="l" t="t" r="r" b="b"/>
            <a:pathLst>
              <a:path w="684574" h="490326">
                <a:moveTo>
                  <a:pt x="0" y="0"/>
                </a:moveTo>
                <a:lnTo>
                  <a:pt x="684573" y="0"/>
                </a:lnTo>
                <a:lnTo>
                  <a:pt x="684573" y="490326"/>
                </a:lnTo>
                <a:lnTo>
                  <a:pt x="0" y="490326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13030200" y="2357304"/>
            <a:ext cx="2734928" cy="3131732"/>
          </a:xfrm>
          <a:custGeom>
            <a:avLst/>
            <a:gdLst/>
            <a:ahLst/>
            <a:cxnLst/>
            <a:rect l="l" t="t" r="r" b="b"/>
            <a:pathLst>
              <a:path w="2016506" h="2712836">
                <a:moveTo>
                  <a:pt x="0" y="0"/>
                </a:moveTo>
                <a:lnTo>
                  <a:pt x="2016506" y="0"/>
                </a:lnTo>
                <a:lnTo>
                  <a:pt x="2016506" y="2712836"/>
                </a:lnTo>
                <a:lnTo>
                  <a:pt x="0" y="2712836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2752" r="-34574"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12710361" y="8758274"/>
            <a:ext cx="1184927" cy="379177"/>
          </a:xfrm>
          <a:custGeom>
            <a:avLst/>
            <a:gdLst/>
            <a:ahLst/>
            <a:cxnLst/>
            <a:rect l="l" t="t" r="r" b="b"/>
            <a:pathLst>
              <a:path w="1184927" h="379177">
                <a:moveTo>
                  <a:pt x="0" y="0"/>
                </a:moveTo>
                <a:lnTo>
                  <a:pt x="1184927" y="0"/>
                </a:lnTo>
                <a:lnTo>
                  <a:pt x="1184927" y="379177"/>
                </a:lnTo>
                <a:lnTo>
                  <a:pt x="0" y="379177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2626103" y="808475"/>
            <a:ext cx="10957807" cy="6442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44"/>
              </a:lnSpc>
            </a:pPr>
            <a:r>
              <a:rPr lang="en-US" sz="4800" spc="153" dirty="0">
                <a:solidFill>
                  <a:srgbClr val="3C4C59"/>
                </a:solidFill>
                <a:latin typeface="Ibarra Real Nova Bold"/>
                <a:sym typeface="Canva Sans Bold"/>
              </a:rPr>
              <a:t>MOTORVEHICLE</a:t>
            </a:r>
            <a:r>
              <a:rPr lang="en-US" sz="4800" b="1" spc="153" dirty="0">
                <a:solidFill>
                  <a:srgbClr val="3C4C59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 </a:t>
            </a:r>
            <a:r>
              <a:rPr lang="en-US" sz="4800" spc="153" dirty="0">
                <a:solidFill>
                  <a:srgbClr val="3C4C59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TAX AND FEES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28700" y="5492856"/>
            <a:ext cx="4998021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Registration Fees for Vehicles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36978" y="5921921"/>
            <a:ext cx="4998021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Reinstate Tax on Hybrid Vehicles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909062" y="6450408"/>
            <a:ext cx="4569969" cy="2497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8" lvl="1" indent="-194309" algn="l">
              <a:lnSpc>
                <a:spcPts val="2519"/>
              </a:lnSpc>
              <a:buFont typeface="Arial"/>
              <a:buChar char="•"/>
            </a:pPr>
            <a:r>
              <a:rPr lang="en-US" sz="1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Maintain import duty exemption,</a:t>
            </a:r>
          </a:p>
          <a:p>
            <a:pPr marL="388618" lvl="1" indent="-194309" algn="l">
              <a:lnSpc>
                <a:spcPts val="2519"/>
              </a:lnSpc>
              <a:buFont typeface="Arial"/>
              <a:buChar char="•"/>
            </a:pPr>
            <a:r>
              <a:rPr lang="en-US" sz="1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Reinstate VAT and Withholding tax,</a:t>
            </a:r>
          </a:p>
          <a:p>
            <a:pPr marL="388618" lvl="1" indent="-194309" algn="l">
              <a:lnSpc>
                <a:spcPts val="2519"/>
              </a:lnSpc>
              <a:buFont typeface="Arial"/>
              <a:buChar char="•"/>
            </a:pPr>
            <a:r>
              <a:rPr lang="en-US" sz="1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Introduce excise duty based on vehicle age:</a:t>
            </a:r>
          </a:p>
          <a:p>
            <a:pPr marL="1165855" lvl="3" indent="-291464" algn="l">
              <a:lnSpc>
                <a:spcPts val="2519"/>
              </a:lnSpc>
              <a:buFont typeface="Arial"/>
              <a:buChar char="￭"/>
            </a:pPr>
            <a:r>
              <a:rPr lang="en-US" sz="1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0-3 years: </a:t>
            </a:r>
            <a:r>
              <a:rPr lang="en-US" sz="17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5%</a:t>
            </a:r>
            <a:r>
              <a:rPr lang="en-US" sz="1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marL="1165855" lvl="3" indent="-291464" algn="l">
              <a:lnSpc>
                <a:spcPts val="2519"/>
              </a:lnSpc>
              <a:buFont typeface="Arial"/>
              <a:buChar char="￭"/>
            </a:pPr>
            <a:r>
              <a:rPr lang="en-US" sz="1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4-7 years: </a:t>
            </a:r>
            <a:r>
              <a:rPr lang="en-US" sz="17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10%</a:t>
            </a:r>
            <a:r>
              <a:rPr lang="en-US" sz="1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marL="1165855" lvl="3" indent="-291464" algn="l">
              <a:lnSpc>
                <a:spcPts val="2519"/>
              </a:lnSpc>
              <a:buFont typeface="Arial"/>
              <a:buChar char="￭"/>
            </a:pPr>
            <a:r>
              <a:rPr lang="en-US" sz="1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8+ years: </a:t>
            </a:r>
            <a:r>
              <a:rPr lang="en-US" sz="17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15%</a:t>
            </a:r>
          </a:p>
          <a:p>
            <a:pPr algn="l">
              <a:lnSpc>
                <a:spcPts val="2519"/>
              </a:lnSpc>
            </a:pPr>
            <a:endParaRPr lang="en-US" sz="17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8105007" y="9065207"/>
            <a:ext cx="215903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by July 2025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261279" y="5921921"/>
            <a:ext cx="4998021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Motorvehicle</a:t>
            </a: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Road User Charge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71890" y="6450408"/>
            <a:ext cx="5196743" cy="2497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8" lvl="1" indent="-194309" algn="l">
              <a:lnSpc>
                <a:spcPts val="2519"/>
              </a:lnSpc>
              <a:buFont typeface="Arial"/>
              <a:buChar char="•"/>
            </a:pPr>
            <a:r>
              <a:rPr lang="en-US" sz="1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Reinstated annual motor vehicle road user charge to finance road maintenance.</a:t>
            </a:r>
          </a:p>
          <a:p>
            <a:pPr marL="388618" lvl="1" indent="-194309" algn="l">
              <a:lnSpc>
                <a:spcPts val="2519"/>
              </a:lnSpc>
              <a:buFont typeface="Arial"/>
              <a:buChar char="•"/>
            </a:pPr>
            <a:r>
              <a:rPr lang="en-US" sz="1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Charges per category (Frw):</a:t>
            </a:r>
          </a:p>
          <a:p>
            <a:pPr marL="1165855" lvl="3" indent="-291464" algn="l">
              <a:lnSpc>
                <a:spcPts val="2519"/>
              </a:lnSpc>
              <a:buFont typeface="Arial"/>
              <a:buChar char="￭"/>
            </a:pPr>
            <a:r>
              <a:rPr lang="en-US" sz="1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Cars and Jeeps: </a:t>
            </a:r>
            <a:r>
              <a:rPr lang="en-US" sz="1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50,000</a:t>
            </a:r>
          </a:p>
          <a:p>
            <a:pPr marL="1165855" lvl="3" indent="-291464" algn="l">
              <a:lnSpc>
                <a:spcPts val="2519"/>
              </a:lnSpc>
              <a:buFont typeface="Arial"/>
              <a:buChar char="￭"/>
            </a:pPr>
            <a:r>
              <a:rPr lang="en-US" sz="1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Bus and Pickups: </a:t>
            </a:r>
            <a:r>
              <a:rPr lang="en-US" sz="1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100,000</a:t>
            </a:r>
            <a:r>
              <a:rPr lang="en-US" sz="1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 </a:t>
            </a:r>
          </a:p>
          <a:p>
            <a:pPr marL="1165855" lvl="3" indent="-291464" algn="l">
              <a:lnSpc>
                <a:spcPts val="2519"/>
              </a:lnSpc>
              <a:buFont typeface="Arial"/>
              <a:buChar char="￭"/>
            </a:pPr>
            <a:r>
              <a:rPr lang="en-US" sz="1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Half trailers : </a:t>
            </a:r>
            <a:r>
              <a:rPr lang="en-US" sz="1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120,000</a:t>
            </a:r>
          </a:p>
          <a:p>
            <a:pPr marL="1165855" lvl="3" indent="-291464" algn="l">
              <a:lnSpc>
                <a:spcPts val="2519"/>
              </a:lnSpc>
              <a:buFont typeface="Arial"/>
              <a:buChar char="￭"/>
            </a:pPr>
            <a:r>
              <a:rPr lang="en-US" sz="1799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Trucks and Trailers: </a:t>
            </a:r>
            <a:r>
              <a:rPr lang="en-US" sz="1799" b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150,000</a:t>
            </a:r>
          </a:p>
          <a:p>
            <a:pPr algn="l">
              <a:lnSpc>
                <a:spcPts val="2519"/>
              </a:lnSpc>
            </a:pPr>
            <a:endParaRPr lang="en-US" sz="1799" b="1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1085762" y="5940569"/>
            <a:ext cx="5196743" cy="47884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18" lvl="1" indent="-194309" algn="l">
              <a:lnSpc>
                <a:spcPts val="2519"/>
              </a:lnSpc>
              <a:buFont typeface="Arial"/>
              <a:buChar char="•"/>
            </a:pPr>
            <a:r>
              <a:rPr lang="en-US" sz="1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Adjusted registration fees for vehicles, which have been unchanged since 2009.</a:t>
            </a:r>
          </a:p>
          <a:p>
            <a:pPr marL="388618" lvl="1" indent="-194309" algn="l">
              <a:lnSpc>
                <a:spcPts val="2519"/>
              </a:lnSpc>
              <a:buFont typeface="Arial"/>
              <a:buChar char="•"/>
            </a:pPr>
            <a:r>
              <a:rPr lang="en-US" sz="17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Fees Structure (</a:t>
            </a:r>
            <a:r>
              <a:rPr lang="en-US" sz="1799" b="1" dirty="0" err="1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Frw</a:t>
            </a:r>
            <a:r>
              <a:rPr lang="en-US" sz="17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) per cc:</a:t>
            </a:r>
          </a:p>
          <a:p>
            <a:pPr marL="1165855" lvl="3" indent="-291464" algn="l">
              <a:lnSpc>
                <a:spcPts val="2519"/>
              </a:lnSpc>
              <a:buFont typeface="Arial"/>
              <a:buChar char="￭"/>
            </a:pPr>
            <a:r>
              <a:rPr lang="en-US" sz="1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0 - 1000: </a:t>
            </a:r>
            <a:r>
              <a:rPr lang="en-US" sz="17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75,000</a:t>
            </a:r>
          </a:p>
          <a:p>
            <a:pPr marL="1165855" lvl="3" indent="-291464" algn="l">
              <a:lnSpc>
                <a:spcPts val="2519"/>
              </a:lnSpc>
              <a:buFont typeface="Arial"/>
              <a:buChar char="￭"/>
            </a:pPr>
            <a:r>
              <a:rPr lang="en-US" sz="1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1001 - 1500: </a:t>
            </a:r>
            <a:r>
              <a:rPr lang="en-US" sz="17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285,000</a:t>
            </a:r>
          </a:p>
          <a:p>
            <a:pPr marL="1165855" lvl="3" indent="-291464" algn="l">
              <a:lnSpc>
                <a:spcPts val="2519"/>
              </a:lnSpc>
              <a:buFont typeface="Arial"/>
              <a:buChar char="￭"/>
            </a:pPr>
            <a:r>
              <a:rPr lang="en-US" sz="1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1501 - 3000:</a:t>
            </a:r>
            <a:r>
              <a:rPr lang="en-US" sz="17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445,000</a:t>
            </a:r>
          </a:p>
          <a:p>
            <a:pPr marL="1165855" lvl="3" indent="-291464" algn="l">
              <a:lnSpc>
                <a:spcPts val="2519"/>
              </a:lnSpc>
              <a:buFont typeface="Arial"/>
              <a:buChar char="￭"/>
            </a:pPr>
            <a:r>
              <a:rPr lang="en-US" sz="1799" dirty="0">
                <a:solidFill>
                  <a:srgbClr val="000000"/>
                </a:solidFill>
                <a:latin typeface="Canva Sans"/>
                <a:ea typeface="Canva Sans"/>
                <a:cs typeface="Canva Sans"/>
                <a:sym typeface="Canva Sans"/>
              </a:rPr>
              <a:t>3001 - 4500: </a:t>
            </a:r>
            <a:r>
              <a:rPr lang="en-US" sz="17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748,000</a:t>
            </a:r>
            <a:endParaRPr lang="en-US" sz="1799" b="1" dirty="0">
              <a:solidFill>
                <a:srgbClr val="000000"/>
              </a:solidFill>
              <a:latin typeface="Canva Sans Bold"/>
              <a:sym typeface="Canva Sans Bold"/>
            </a:endParaRPr>
          </a:p>
          <a:p>
            <a:pPr marL="1165855" lvl="3" indent="-291464" algn="l">
              <a:lnSpc>
                <a:spcPts val="2519"/>
              </a:lnSpc>
              <a:buFont typeface="Arial"/>
              <a:buChar char="￭"/>
            </a:pPr>
            <a:r>
              <a:rPr lang="en-US" sz="1799" dirty="0">
                <a:solidFill>
                  <a:srgbClr val="000000"/>
                </a:solidFill>
                <a:latin typeface="Canva Sans Bold"/>
                <a:sym typeface="Canva Sans"/>
              </a:rPr>
              <a:t>4501 &amp; Above:</a:t>
            </a:r>
            <a:r>
              <a:rPr lang="en-US" sz="1799" b="1" dirty="0">
                <a:solidFill>
                  <a:srgbClr val="000000"/>
                </a:solidFill>
                <a:latin typeface="Canva Sans Bold"/>
                <a:sym typeface="Canva Sans"/>
              </a:rPr>
              <a:t> </a:t>
            </a:r>
            <a:r>
              <a:rPr lang="en-US" sz="1799" b="1" dirty="0">
                <a:solidFill>
                  <a:srgbClr val="000000"/>
                </a:solidFill>
                <a:latin typeface="Canva Sans Bold"/>
                <a:sym typeface="Canva Sans Bold"/>
              </a:rPr>
              <a:t>997,000</a:t>
            </a:r>
          </a:p>
          <a:p>
            <a:pPr marL="1165855" lvl="3" indent="-291464">
              <a:lnSpc>
                <a:spcPts val="2519"/>
              </a:lnSpc>
              <a:buFont typeface="Arial"/>
              <a:buChar char="￭"/>
            </a:pPr>
            <a:r>
              <a:rPr lang="en-US" sz="1799" dirty="0">
                <a:solidFill>
                  <a:srgbClr val="000000"/>
                </a:solidFill>
                <a:latin typeface="Canva Sans Bold"/>
              </a:rPr>
              <a:t>Other categorie</a:t>
            </a:r>
            <a:r>
              <a:rPr lang="en-US" sz="1799" b="1" dirty="0">
                <a:solidFill>
                  <a:srgbClr val="000000"/>
                </a:solidFill>
                <a:latin typeface="Canva Sans Bold"/>
              </a:rPr>
              <a:t>s :1,000,000</a:t>
            </a:r>
          </a:p>
          <a:p>
            <a:pPr marL="1165855" lvl="3" indent="-291464">
              <a:lnSpc>
                <a:spcPts val="2519"/>
              </a:lnSpc>
              <a:buFont typeface="Arial"/>
              <a:buChar char="￭"/>
            </a:pPr>
            <a:r>
              <a:rPr lang="en-US" dirty="0"/>
              <a:t>Electric vehicles  :</a:t>
            </a:r>
            <a:r>
              <a:rPr lang="en-US" sz="1799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285,000</a:t>
            </a:r>
            <a:endParaRPr lang="en-US" dirty="0"/>
          </a:p>
          <a:p>
            <a:pPr marL="1165855" lvl="3" indent="-291464">
              <a:lnSpc>
                <a:spcPts val="2519"/>
              </a:lnSpc>
              <a:buFont typeface="Arial"/>
              <a:buChar char="￭"/>
            </a:pPr>
            <a:r>
              <a:rPr lang="fr-FR" dirty="0"/>
              <a:t>All Electric motocycles:</a:t>
            </a:r>
            <a:r>
              <a:rPr lang="en-US" dirty="0"/>
              <a:t> </a:t>
            </a:r>
            <a:r>
              <a:rPr lang="en-US" b="1" dirty="0"/>
              <a:t>75,000</a:t>
            </a:r>
            <a:endParaRPr lang="en-US" sz="1799" b="1" dirty="0">
              <a:solidFill>
                <a:srgbClr val="000000"/>
              </a:solidFill>
              <a:latin typeface="Canva Sans Bold"/>
              <a:sym typeface="Canva Sans Bold"/>
            </a:endParaRPr>
          </a:p>
          <a:p>
            <a:pPr algn="l">
              <a:lnSpc>
                <a:spcPts val="2519"/>
              </a:lnSpc>
            </a:pPr>
            <a:endParaRPr lang="en-US" sz="17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  <a:p>
            <a:pPr>
              <a:lnSpc>
                <a:spcPts val="2519"/>
              </a:lnSpc>
            </a:pPr>
            <a:r>
              <a:rPr lang="en-US" b="1" dirty="0"/>
              <a:t>Official Gazette n° Special of 17/04/2025</a:t>
            </a:r>
            <a:r>
              <a:rPr lang="en-US" dirty="0"/>
              <a:t> - </a:t>
            </a:r>
            <a:r>
              <a:rPr lang="en-US" u="sng" dirty="0">
                <a:hlinkClick r:id="rId16"/>
              </a:rPr>
              <a:t>Ministerial Order Nº 003/25/10/TC</a:t>
            </a:r>
            <a:r>
              <a:rPr lang="en-US" dirty="0"/>
              <a:t>.</a:t>
            </a:r>
            <a:endParaRPr lang="en-RW" dirty="0"/>
          </a:p>
          <a:p>
            <a:pPr algn="l">
              <a:lnSpc>
                <a:spcPts val="2519"/>
              </a:lnSpc>
            </a:pPr>
            <a:endParaRPr lang="en-US" sz="1799" b="1" dirty="0">
              <a:solidFill>
                <a:srgbClr val="000000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895288" y="8668967"/>
            <a:ext cx="2159030" cy="396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400" b="1" dirty="0">
                <a:solidFill>
                  <a:srgbClr val="000000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FY 2025/26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D3EDD2-AEF4-CD23-212F-B7A365FA32C4}"/>
              </a:ext>
            </a:extLst>
          </p:cNvPr>
          <p:cNvPicPr/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1111"/>
            <a:ext cx="2209799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47A83AB9-0B39-759C-E1F9-92DED9C89EE7}"/>
              </a:ext>
            </a:extLst>
          </p:cNvPr>
          <p:cNvSpPr txBox="1"/>
          <p:nvPr/>
        </p:nvSpPr>
        <p:spPr>
          <a:xfrm>
            <a:off x="12911945" y="9272852"/>
            <a:ext cx="4724400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RW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Gazette No. Special of 29/05/2025 - 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8"/>
              </a:rPr>
              <a:t>Law nº 013/2025 of 27/05/2025</a:t>
            </a: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RW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F91152F-64B8-8AA1-D646-DF489EA60EBB}"/>
              </a:ext>
            </a:extLst>
          </p:cNvPr>
          <p:cNvSpPr txBox="1"/>
          <p:nvPr/>
        </p:nvSpPr>
        <p:spPr>
          <a:xfrm>
            <a:off x="7411906" y="9473716"/>
            <a:ext cx="459359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Official Gazette No. Special of 29/05/2025 –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9"/>
              </a:rPr>
              <a:t>Law Nº 009/2025 of 27/05/2025</a:t>
            </a:r>
            <a:r>
              <a:rPr lang="en-US" sz="18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0"/>
              </a:rPr>
              <a:t>Law Nº 011/2025 of 27/05/2025</a:t>
            </a:r>
            <a:endParaRPr lang="en-RW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DE0E6">
                <a:alpha val="100000"/>
              </a:srgbClr>
            </a:gs>
            <a:gs pos="100000">
              <a:srgbClr val="004AA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12794636" y="0"/>
            <a:ext cx="5927390" cy="10287000"/>
          </a:xfrm>
          <a:custGeom>
            <a:avLst/>
            <a:gdLst/>
            <a:ahLst/>
            <a:cxnLst/>
            <a:rect l="l" t="t" r="r" b="b"/>
            <a:pathLst>
              <a:path w="5927390" h="10287000">
                <a:moveTo>
                  <a:pt x="0" y="0"/>
                </a:moveTo>
                <a:lnTo>
                  <a:pt x="5927390" y="0"/>
                </a:lnTo>
                <a:lnTo>
                  <a:pt x="592739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17580"/>
            </a:stretch>
          </a:blipFill>
        </p:spPr>
      </p:sp>
      <p:grpSp>
        <p:nvGrpSpPr>
          <p:cNvPr id="5" name="Group 5"/>
          <p:cNvGrpSpPr/>
          <p:nvPr/>
        </p:nvGrpSpPr>
        <p:grpSpPr>
          <a:xfrm rot="-5400000">
            <a:off x="-126861" y="3358458"/>
            <a:ext cx="2313910" cy="1156955"/>
            <a:chOff x="0" y="0"/>
            <a:chExt cx="812800" cy="4064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7" name="TextBox 7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 rot="-5400000">
            <a:off x="-128255" y="6253491"/>
            <a:ext cx="2313910" cy="1156955"/>
            <a:chOff x="0" y="0"/>
            <a:chExt cx="812800" cy="4064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406400"/>
            </a:xfrm>
            <a:custGeom>
              <a:avLst/>
              <a:gdLst/>
              <a:ahLst/>
              <a:cxnLst/>
              <a:rect l="l" t="t" r="r" b="b"/>
              <a:pathLst>
                <a:path w="812800" h="406400">
                  <a:moveTo>
                    <a:pt x="0" y="0"/>
                  </a:moveTo>
                  <a:lnTo>
                    <a:pt x="609600" y="0"/>
                  </a:lnTo>
                  <a:lnTo>
                    <a:pt x="812800" y="203200"/>
                  </a:lnTo>
                  <a:lnTo>
                    <a:pt x="609600" y="406400"/>
                  </a:lnTo>
                  <a:lnTo>
                    <a:pt x="0" y="406400"/>
                  </a:lnTo>
                  <a:lnTo>
                    <a:pt x="203200" y="20320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5DE0E6">
                    <a:alpha val="100000"/>
                  </a:srgbClr>
                </a:gs>
                <a:gs pos="100000">
                  <a:srgbClr val="004AAD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10" name="TextBox 10"/>
            <p:cNvSpPr txBox="1"/>
            <p:nvPr/>
          </p:nvSpPr>
          <p:spPr>
            <a:xfrm>
              <a:off x="177800" y="-47625"/>
              <a:ext cx="558800" cy="454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693881" y="1303060"/>
            <a:ext cx="12051888" cy="8958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31"/>
              </a:lnSpc>
            </a:pPr>
            <a:r>
              <a:rPr lang="en-US" sz="4635" b="1" dirty="0">
                <a:solidFill>
                  <a:srgbClr val="000000"/>
                </a:solidFill>
                <a:latin typeface="Ibarra Real Nova Bold"/>
                <a:ea typeface="Ibarra Real Nova Bold"/>
                <a:cs typeface="Ibarra Real Nova Bold"/>
                <a:sym typeface="Ibarra Real Nova Bold"/>
              </a:rPr>
              <a:t>Fuel &amp; Road Maintenance Levies Adjustment</a:t>
            </a:r>
          </a:p>
          <a:p>
            <a:pPr algn="l">
              <a:lnSpc>
                <a:spcPts val="1766"/>
              </a:lnSpc>
            </a:pPr>
            <a:endParaRPr lang="en-US" sz="4635" b="1" dirty="0">
              <a:solidFill>
                <a:srgbClr val="000000"/>
              </a:solidFill>
              <a:latin typeface="Ibarra Real Nova Bold"/>
              <a:ea typeface="Ibarra Real Nova Bold"/>
              <a:cs typeface="Ibarra Real Nova Bold"/>
              <a:sym typeface="Ibarra Real Nova Bold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2096401" y="2996637"/>
            <a:ext cx="5710581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3099" b="1">
                <a:solidFill>
                  <a:srgbClr val="000000"/>
                </a:solidFill>
                <a:latin typeface="Carlito Bold"/>
                <a:ea typeface="Carlito Bold"/>
                <a:cs typeface="Carlito Bold"/>
                <a:sym typeface="Carlito Bold"/>
              </a:rPr>
              <a:t>Road Maintenance Levy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96401" y="3462092"/>
            <a:ext cx="6768376" cy="974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Adjusted the Fuel Levy from a fixed fee of Frw 115 to a percentage rate of 15% of CIF. 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115451" y="5903515"/>
            <a:ext cx="5710581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029"/>
              </a:lnSpc>
            </a:pPr>
            <a:r>
              <a:rPr lang="en-US" sz="3099" b="1" dirty="0">
                <a:solidFill>
                  <a:srgbClr val="000000"/>
                </a:solidFill>
                <a:latin typeface="Carlito Bold"/>
                <a:ea typeface="Carlito Bold"/>
                <a:cs typeface="Carlito Bold"/>
                <a:sym typeface="Carlito Bold"/>
              </a:rPr>
              <a:t>Strategic Reserve Levy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096401" y="6407071"/>
            <a:ext cx="6768376" cy="974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799" dirty="0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Increase the Strategic Reserve Levy from </a:t>
            </a:r>
            <a:r>
              <a:rPr lang="en-US" sz="2799" b="1" dirty="0">
                <a:solidFill>
                  <a:srgbClr val="000000"/>
                </a:solidFill>
                <a:latin typeface="Carlito Bold"/>
                <a:ea typeface="Carlito Bold"/>
                <a:cs typeface="Carlito Bold"/>
                <a:sym typeface="Carlito Bold"/>
              </a:rPr>
              <a:t>32.73 </a:t>
            </a:r>
            <a:r>
              <a:rPr lang="en-US" sz="2799" b="1" dirty="0" err="1">
                <a:solidFill>
                  <a:srgbClr val="000000"/>
                </a:solidFill>
                <a:latin typeface="Carlito Bold"/>
                <a:ea typeface="Carlito Bold"/>
                <a:cs typeface="Carlito Bold"/>
                <a:sym typeface="Carlito Bold"/>
              </a:rPr>
              <a:t>Frw</a:t>
            </a:r>
            <a:r>
              <a:rPr lang="en-US" sz="2799" dirty="0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 to </a:t>
            </a:r>
            <a:r>
              <a:rPr lang="en-US" sz="2799" b="1" dirty="0">
                <a:solidFill>
                  <a:srgbClr val="000000"/>
                </a:solidFill>
                <a:latin typeface="Carlito Bold"/>
                <a:ea typeface="Carlito Bold"/>
                <a:cs typeface="Carlito Bold"/>
                <a:sym typeface="Carlito Bold"/>
              </a:rPr>
              <a:t>50 </a:t>
            </a:r>
            <a:r>
              <a:rPr lang="en-US" sz="2799" b="1" dirty="0" err="1">
                <a:solidFill>
                  <a:srgbClr val="000000"/>
                </a:solidFill>
                <a:latin typeface="Carlito Bold"/>
                <a:ea typeface="Carlito Bold"/>
                <a:cs typeface="Carlito Bold"/>
                <a:sym typeface="Carlito Bold"/>
              </a:rPr>
              <a:t>Frw</a:t>
            </a:r>
            <a:r>
              <a:rPr lang="en-US" sz="2799" dirty="0">
                <a:solidFill>
                  <a:srgbClr val="000000"/>
                </a:solidFill>
                <a:latin typeface="Carlito"/>
                <a:ea typeface="Carlito"/>
                <a:cs typeface="Carlito"/>
                <a:sym typeface="Carlito"/>
              </a:rPr>
              <a:t> per liter.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41E3F96-3314-7D49-0B97-498E9F0E7C20}"/>
              </a:ext>
            </a:extLst>
          </p:cNvPr>
          <p:cNvSpPr txBox="1"/>
          <p:nvPr/>
        </p:nvSpPr>
        <p:spPr>
          <a:xfrm>
            <a:off x="1028700" y="7876455"/>
            <a:ext cx="9619488" cy="10292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algn="just">
              <a:lnSpc>
                <a:spcPct val="115000"/>
              </a:lnSpc>
              <a:buNone/>
            </a:pPr>
            <a:r>
              <a:rPr lang="en-RW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See the </a:t>
            </a: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Official Gazette No. Special of 29/05/2025;</a:t>
            </a:r>
            <a:endParaRPr lang="en-RW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buNone/>
            </a:pPr>
            <a:r>
              <a:rPr lang="en-US" sz="1800" b="1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Law nº 012/2025 of 27/05/2025</a:t>
            </a:r>
            <a:r>
              <a:rPr lang="en-US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Strategic Reserve Levy</a:t>
            </a:r>
            <a:endParaRPr lang="en-RW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lnSpc>
                <a:spcPct val="115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u="sng" kern="100" dirty="0">
                <a:solidFill>
                  <a:srgbClr val="0563C1"/>
                </a:solidFill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Law nº 013/2025 of 27/05/2025</a:t>
            </a:r>
            <a:r>
              <a:rPr lang="en-US" sz="1800" kern="100" dirty="0">
                <a:effectLst/>
                <a:latin typeface="Candara" panose="020E0502030303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Road Maintenance fuel Levy</a:t>
            </a:r>
            <a:endParaRPr lang="en-RW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318969A-39BF-9C17-56AA-3A3A678620F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4400" y="1111"/>
            <a:ext cx="2567626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24060</TotalTime>
  <Words>1053</Words>
  <Application>Microsoft Office PowerPoint</Application>
  <PresentationFormat>Custom</PresentationFormat>
  <Paragraphs>158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Carlito</vt:lpstr>
      <vt:lpstr>Arial</vt:lpstr>
      <vt:lpstr>Canva Sans Bold</vt:lpstr>
      <vt:lpstr>Glacial Indifference</vt:lpstr>
      <vt:lpstr>Carlito Bold</vt:lpstr>
      <vt:lpstr>Canva Sans</vt:lpstr>
      <vt:lpstr>Wingdings</vt:lpstr>
      <vt:lpstr>Ibarra Real Nova Bold</vt:lpstr>
      <vt:lpstr>Candara</vt:lpstr>
      <vt:lpstr>Ibarra Real Nova</vt:lpstr>
      <vt:lpstr>Inter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Tax  Expenditure -Revenue foregone  (in bln FRW)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And Black Professional Insurance Policy Presentation</dc:title>
  <dc:creator>Lucie NIYIGENA</dc:creator>
  <cp:lastModifiedBy>Abel NTEGANO</cp:lastModifiedBy>
  <cp:revision>21</cp:revision>
  <dcterms:created xsi:type="dcterms:W3CDTF">2006-08-16T00:00:00Z</dcterms:created>
  <dcterms:modified xsi:type="dcterms:W3CDTF">2025-06-26T12:47:44Z</dcterms:modified>
  <dc:identifier>DAGfh2OsRpc</dc:identifier>
</cp:coreProperties>
</file>