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authors.xml" ContentType="application/vnd.ms-powerpoint.author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colors6.xml" ContentType="application/vnd.ms-office.chartcolorstyle+xml"/>
  <Override PartName="/ppt/charts/colors7.xml" ContentType="application/vnd.ms-office.chartcolorstyle+xml"/>
  <Override PartName="/ppt/charts/colors8.xml" ContentType="application/vnd.ms-office.chartcolorstyle+xml"/>
  <Override PartName="/ppt/charts/colors9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charts/style6.xml" ContentType="application/vnd.ms-office.chartstyle+xml"/>
  <Override PartName="/ppt/charts/style7.xml" ContentType="application/vnd.ms-office.chartstyle+xml"/>
  <Override PartName="/ppt/charts/style8.xml" ContentType="application/vnd.ms-office.chartstyle+xml"/>
  <Override PartName="/ppt/charts/style9.xml" ContentType="application/vnd.ms-office.chartstyl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4" r:id="rId3"/>
    <p:sldMasterId id="2147483659" r:id="rId4"/>
    <p:sldMasterId id="2147483664" r:id="rId5"/>
    <p:sldMasterId id="2147483669" r:id="rId6"/>
  </p:sldMasterIdLst>
  <p:notesMasterIdLst>
    <p:notesMasterId r:id="rId9"/>
  </p:notesMasterIdLst>
  <p:sldIdLst>
    <p:sldId id="256" r:id="rId7"/>
    <p:sldId id="570" r:id="rId8"/>
    <p:sldId id="594" r:id="rId10"/>
    <p:sldId id="595" r:id="rId11"/>
    <p:sldId id="596" r:id="rId12"/>
    <p:sldId id="597" r:id="rId13"/>
    <p:sldId id="414" r:id="rId14"/>
    <p:sldId id="601" r:id="rId15"/>
    <p:sldId id="620" r:id="rId16"/>
    <p:sldId id="608" r:id="rId17"/>
    <p:sldId id="609" r:id="rId18"/>
    <p:sldId id="610" r:id="rId19"/>
    <p:sldId id="611" r:id="rId20"/>
    <p:sldId id="621" r:id="rId21"/>
    <p:sldId id="612" r:id="rId22"/>
    <p:sldId id="614" r:id="rId23"/>
    <p:sldId id="616" r:id="rId24"/>
    <p:sldId id="617" r:id="rId25"/>
    <p:sldId id="618" r:id="rId26"/>
    <p:sldId id="623" r:id="rId27"/>
    <p:sldId id="624" r:id="rId28"/>
    <p:sldId id="626" r:id="rId29"/>
    <p:sldId id="627" r:id="rId30"/>
    <p:sldId id="599" r:id="rId31"/>
    <p:sldId id="606" r:id="rId32"/>
    <p:sldId id="628" r:id="rId33"/>
    <p:sldId id="629" r:id="rId34"/>
    <p:sldId id="605" r:id="rId35"/>
    <p:sldId id="281" r:id="rId36"/>
  </p:sldIdLst>
  <p:sldSz cx="7556500" cy="5346700"/>
  <p:notesSz cx="7556500" cy="53467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AA7E671-AF74-DEE3-4491-1B3CEDDE6D0D}" name="Hannah Moreno" initials="HM" userId="2b307ede1418867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1689CB"/>
    <a:srgbClr val="008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A111915-BE36-4E01-A7E5-04B1672EAD32}" styleName="浅色样式 2 - 强调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0" autoAdjust="0"/>
    <p:restoredTop sz="89312" autoAdjust="0"/>
  </p:normalViewPr>
  <p:slideViewPr>
    <p:cSldViewPr showGuides="1">
      <p:cViewPr varScale="1">
        <p:scale>
          <a:sx n="84" d="100"/>
          <a:sy n="84" d="100"/>
        </p:scale>
        <p:origin x="464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notesMaster" Target="notesMasters/notesMaster1.xml"/><Relationship Id="rId8" Type="http://schemas.openxmlformats.org/officeDocument/2006/relationships/slide" Target="slides/slide2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0" Type="http://schemas.microsoft.com/office/2018/10/relationships/authors" Target="authors.xml"/><Relationship Id="rId4" Type="http://schemas.openxmlformats.org/officeDocument/2006/relationships/slideMaster" Target="slideMasters/slideMaster3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29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Book1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../embeddings/oleObject1.bin"/></Relationships>
</file>

<file path=ppt/charts/_rels/chart4.xml.rels><?xml version="1.0" encoding="UTF-8" standalone="yes"?>
<Relationships xmlns="http://schemas.openxmlformats.org/package/2006/relationships"><Relationship Id="rId4" Type="http://schemas.microsoft.com/office/2011/relationships/chartColorStyle" Target="colors4.xml"/><Relationship Id="rId3" Type="http://schemas.microsoft.com/office/2011/relationships/chartStyle" Target="style4.xml"/><Relationship Id="rId2" Type="http://schemas.openxmlformats.org/officeDocument/2006/relationships/themeOverride" Target="../theme/themeOverride1.xml"/><Relationship Id="rId1" Type="http://schemas.openxmlformats.org/officeDocument/2006/relationships/oleObject" Target="file:///D:\JOB_2023_24%20Q2\TAX%20GAP\VAT%20GAP\1.%20RA-GAP%20Model_Ukwezi\Reference%20-%20F%20-%20VAT%20Gap%20Reports%20v24.xlsb" TargetMode="External"/></Relationships>
</file>

<file path=ppt/charts/_rels/chart5.xml.rels><?xml version="1.0" encoding="UTF-8" standalone="yes"?>
<Relationships xmlns="http://schemas.openxmlformats.org/package/2006/relationships"><Relationship Id="rId4" Type="http://schemas.microsoft.com/office/2011/relationships/chartColorStyle" Target="colors5.xml"/><Relationship Id="rId3" Type="http://schemas.microsoft.com/office/2011/relationships/chartStyle" Target="style5.xml"/><Relationship Id="rId2" Type="http://schemas.openxmlformats.org/officeDocument/2006/relationships/themeOverride" Target="../theme/themeOverride2.xml"/><Relationship Id="rId1" Type="http://schemas.openxmlformats.org/officeDocument/2006/relationships/oleObject" Target="file:///D:\JOB_2023_24%20Q2\TAX%20GAP\VAT%20GAP\1.%20RA-GAP%20Model_Ukwezi\Reference%20-%20F%20-%20VAT%20Gap%20Reports%20v24.xlsb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file:///D:\JOB_2023_24%20Q2\TAX%20GAP\PRESENTATION%20TAX%20GAP\SUMMARY_FIGURES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microsoft.com/office/2011/relationships/chartStyle" Target="style7.xml"/><Relationship Id="rId1" Type="http://schemas.openxmlformats.org/officeDocument/2006/relationships/oleObject" Target="file:///D:\JOB_2023_24%20Q2\TAX%20GAP\PRESENTATION%20TAX%20GAP\SUMMARY_FIGURES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microsoft.com/office/2011/relationships/chartStyle" Target="style8.xml"/><Relationship Id="rId1" Type="http://schemas.openxmlformats.org/officeDocument/2006/relationships/oleObject" Target="file:///D:\JOB_2023_24%20Q2\TAX%20GAP\PRESENTATION%20TAX%20GAP\SUMMARY_FIGURES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microsoft.com/office/2011/relationships/chartStyle" Target="style9.xml"/><Relationship Id="rId1" Type="http://schemas.openxmlformats.org/officeDocument/2006/relationships/oleObject" Target="Book4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6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latin typeface="Arial Black" panose="020B0A04020102020204" pitchFamily="34" charset="0"/>
              </a:rPr>
              <a:t>Tax-to-GDP (%) in</a:t>
            </a:r>
            <a:r>
              <a:rPr lang="en-US" sz="1400" baseline="0" dirty="0">
                <a:latin typeface="Arial Black" panose="020B0A04020102020204" pitchFamily="34" charset="0"/>
              </a:rPr>
              <a:t> 2023</a:t>
            </a:r>
            <a:endParaRPr lang="en-US" sz="1400" dirty="0">
              <a:latin typeface="Arial Black" panose="020B0A040201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Tax-to-GDP (%)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Sheet1!$A$2:$A$22</c:f>
              <c:strCache>
                <c:ptCount val="21"/>
                <c:pt idx="0">
                  <c:v>Namibia</c:v>
                </c:pt>
                <c:pt idx="1">
                  <c:v>South Africa</c:v>
                </c:pt>
                <c:pt idx="2">
                  <c:v>Morocco</c:v>
                </c:pt>
                <c:pt idx="3">
                  <c:v>Mauritius</c:v>
                </c:pt>
                <c:pt idx="4">
                  <c:v>Zambia</c:v>
                </c:pt>
                <c:pt idx="5">
                  <c:v>Mozambique</c:v>
                </c:pt>
                <c:pt idx="6">
                  <c:v>Burkina Faso</c:v>
                </c:pt>
                <c:pt idx="7">
                  <c:v>Ghana</c:v>
                </c:pt>
                <c:pt idx="8">
                  <c:v>Rwanda</c:v>
                </c:pt>
                <c:pt idx="9">
                  <c:v>Malawi</c:v>
                </c:pt>
                <c:pt idx="10">
                  <c:v>Botswana</c:v>
                </c:pt>
                <c:pt idx="11">
                  <c:v>Zimbabwe</c:v>
                </c:pt>
                <c:pt idx="12">
                  <c:v>Kenya</c:v>
                </c:pt>
                <c:pt idx="13">
                  <c:v>Tanzania</c:v>
                </c:pt>
                <c:pt idx="14">
                  <c:v>Uganda</c:v>
                </c:pt>
                <c:pt idx="15">
                  <c:v>Nigeria</c:v>
                </c:pt>
                <c:pt idx="16">
                  <c:v>Democratic Republic of the Congo</c:v>
                </c:pt>
                <c:pt idx="17">
                  <c:v>Angola</c:v>
                </c:pt>
                <c:pt idx="18">
                  <c:v>Central African Republic</c:v>
                </c:pt>
                <c:pt idx="19">
                  <c:v>Sierra Leone</c:v>
                </c:pt>
                <c:pt idx="20">
                  <c:v>South Sudan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26.2</c:v>
                </c:pt>
                <c:pt idx="1">
                  <c:v>24.9</c:v>
                </c:pt>
                <c:pt idx="2">
                  <c:v>23.3</c:v>
                </c:pt>
                <c:pt idx="3">
                  <c:v>21</c:v>
                </c:pt>
                <c:pt idx="4">
                  <c:v>20.3</c:v>
                </c:pt>
                <c:pt idx="5">
                  <c:v>19.6</c:v>
                </c:pt>
                <c:pt idx="6">
                  <c:v>17.5</c:v>
                </c:pt>
                <c:pt idx="7">
                  <c:v>14.8</c:v>
                </c:pt>
                <c:pt idx="8">
                  <c:v>14.5</c:v>
                </c:pt>
                <c:pt idx="9">
                  <c:v>14.2</c:v>
                </c:pt>
                <c:pt idx="10">
                  <c:v>13.8</c:v>
                </c:pt>
                <c:pt idx="11">
                  <c:v>13.6</c:v>
                </c:pt>
                <c:pt idx="12">
                  <c:v>13.4</c:v>
                </c:pt>
                <c:pt idx="13">
                  <c:v>12.6</c:v>
                </c:pt>
                <c:pt idx="14">
                  <c:v>11.3</c:v>
                </c:pt>
                <c:pt idx="15">
                  <c:v>11.1</c:v>
                </c:pt>
                <c:pt idx="16">
                  <c:v>9.9</c:v>
                </c:pt>
                <c:pt idx="17">
                  <c:v>9.1</c:v>
                </c:pt>
                <c:pt idx="18">
                  <c:v>5.9</c:v>
                </c:pt>
                <c:pt idx="19">
                  <c:v>5.7</c:v>
                </c:pt>
                <c:pt idx="20">
                  <c:v>4.1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390862784"/>
        <c:axId val="1390864448"/>
      </c:barChart>
      <c:catAx>
        <c:axId val="1390862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</a:p>
        </c:txPr>
        <c:crossAx val="1390864448"/>
        <c:crosses val="autoZero"/>
        <c:auto val="1"/>
        <c:lblAlgn val="ctr"/>
        <c:lblOffset val="100"/>
        <c:noMultiLvlLbl val="0"/>
      </c:catAx>
      <c:valAx>
        <c:axId val="1390864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</a:p>
        </c:txPr>
        <c:crossAx val="1390862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c0e3964d-63ad-4e06-bc79-84737e82a555}"/>
      </c:ext>
    </c:extLst>
  </c:chart>
  <c:spPr>
    <a:noFill/>
    <a:ln>
      <a:noFill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043963254593"/>
          <c:y val="0.0416666666666667"/>
          <c:w val="0.802233814523185"/>
          <c:h val="0.47971274424030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Sheet1!$K$4</c:f>
              <c:strCache>
                <c:ptCount val="1"/>
                <c:pt idx="0">
                  <c:v>VAT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eec26a61-64d8-420b-afb7-4b13cb062b53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b01e6d2-9f71-43c3-89b4-c7daecff4451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9e4cd8d-7076-4db3-b96a-896e71dea6df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af0aa6f-b01d-4e81-a052-b06b1af966d5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7340eda-4917-4e98-80ea-a8176e1ebffe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Sheet1!$J$5:$J$9</c:f>
              <c:strCache>
                <c:ptCount val="5"/>
                <c:pt idx="0">
                  <c:v>2020/21</c:v>
                </c:pt>
                <c:pt idx="1">
                  <c:v>2021/22</c:v>
                </c:pt>
                <c:pt idx="2">
                  <c:v>2022/23</c:v>
                </c:pt>
                <c:pt idx="3">
                  <c:v>2023/24</c:v>
                </c:pt>
                <c:pt idx="4">
                  <c:v>2024/25</c:v>
                </c:pt>
              </c:strCache>
            </c:strRef>
          </c:cat>
          <c:val>
            <c:numRef>
              <c:f>Sheet1!$K$5:$K$9</c:f>
              <c:numCache>
                <c:formatCode>General</c:formatCode>
                <c:ptCount val="5"/>
                <c:pt idx="0">
                  <c:v>531.4</c:v>
                </c:pt>
                <c:pt idx="1">
                  <c:v>593.4</c:v>
                </c:pt>
                <c:pt idx="2">
                  <c:v>691.1</c:v>
                </c:pt>
                <c:pt idx="3">
                  <c:v>792</c:v>
                </c:pt>
                <c:pt idx="4">
                  <c:v>962.1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Sheet1!$K$10:$K$14</c15:f>
                <c15:dlblRangeCache>
                  <c:ptCount val="5"/>
                  <c:pt idx="0">
                    <c:v>32%</c:v>
                  </c:pt>
                  <c:pt idx="1">
                    <c:v>31%</c:v>
                  </c:pt>
                  <c:pt idx="2">
                    <c:v>30%</c:v>
                  </c:pt>
                  <c:pt idx="3">
                    <c:v>31%</c:v>
                  </c:pt>
                  <c:pt idx="4">
                    <c:v>31%</c:v>
                  </c:pt>
                </c15:dlblRangeCache>
              </c15:datalabelsRange>
            </c:ext>
          </c:extLst>
        </c:ser>
        <c:ser>
          <c:idx val="1"/>
          <c:order val="1"/>
          <c:tx>
            <c:strRef>
              <c:f>Sheet1!$L$4</c:f>
              <c:strCache>
                <c:ptCount val="1"/>
                <c:pt idx="0">
                  <c:v>Profit Tax (CIT/PIT)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0aa6301-c40b-462a-83d5-d0808eb51524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cb18c17-2d40-4d0f-82e5-2920694e68d4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9e15327-6ecb-47c0-8ad3-148b17770f37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4a7c669-5b77-40e4-8652-a8bb77c41ef5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66f507e-2304-4de2-905c-0704523ebc55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Sheet1!$J$5:$J$9</c:f>
              <c:strCache>
                <c:ptCount val="5"/>
                <c:pt idx="0">
                  <c:v>2020/21</c:v>
                </c:pt>
                <c:pt idx="1">
                  <c:v>2021/22</c:v>
                </c:pt>
                <c:pt idx="2">
                  <c:v>2022/23</c:v>
                </c:pt>
                <c:pt idx="3">
                  <c:v>2023/24</c:v>
                </c:pt>
                <c:pt idx="4">
                  <c:v>2024/25</c:v>
                </c:pt>
              </c:strCache>
            </c:strRef>
          </c:cat>
          <c:val>
            <c:numRef>
              <c:f>Sheet1!$L$5:$L$9</c:f>
              <c:numCache>
                <c:formatCode>General</c:formatCode>
                <c:ptCount val="5"/>
                <c:pt idx="0">
                  <c:v>319.7</c:v>
                </c:pt>
                <c:pt idx="1">
                  <c:v>425.1</c:v>
                </c:pt>
                <c:pt idx="2">
                  <c:v>528.4</c:v>
                </c:pt>
                <c:pt idx="3">
                  <c:v>585</c:v>
                </c:pt>
                <c:pt idx="4">
                  <c:v>701.2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Sheet1!$L$10:$L$14</c15:f>
                <c15:dlblRangeCache>
                  <c:ptCount val="5"/>
                  <c:pt idx="0">
                    <c:v>19%</c:v>
                  </c:pt>
                  <c:pt idx="1">
                    <c:v>23%</c:v>
                  </c:pt>
                  <c:pt idx="2">
                    <c:v>23%</c:v>
                  </c:pt>
                  <c:pt idx="3">
                    <c:v>23%</c:v>
                  </c:pt>
                  <c:pt idx="4">
                    <c:v>23%</c:v>
                  </c:pt>
                </c15:dlblRangeCache>
              </c15:datalabelsRange>
            </c:ext>
          </c:extLst>
        </c:ser>
        <c:ser>
          <c:idx val="2"/>
          <c:order val="2"/>
          <c:tx>
            <c:strRef>
              <c:f>Sheet1!$M$4</c:f>
              <c:strCache>
                <c:ptCount val="1"/>
                <c:pt idx="0">
                  <c:v>PAYE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cc6451d-ada1-48af-9292-eec75d8281a0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4595366-9321-45e1-8f22-427b067d204e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ad5ba163-3292-475e-8b8a-0428e0dfcf0c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673c8d20-73cf-4a31-a641-507be635b629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d6721702-d054-4e5a-991f-1728892752fc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Sheet1!$J$5:$J$9</c:f>
              <c:strCache>
                <c:ptCount val="5"/>
                <c:pt idx="0">
                  <c:v>2020/21</c:v>
                </c:pt>
                <c:pt idx="1">
                  <c:v>2021/22</c:v>
                </c:pt>
                <c:pt idx="2">
                  <c:v>2022/23</c:v>
                </c:pt>
                <c:pt idx="3">
                  <c:v>2023/24</c:v>
                </c:pt>
                <c:pt idx="4">
                  <c:v>2024/25</c:v>
                </c:pt>
              </c:strCache>
            </c:strRef>
          </c:cat>
          <c:val>
            <c:numRef>
              <c:f>Sheet1!$M$5:$M$9</c:f>
              <c:numCache>
                <c:formatCode>General</c:formatCode>
                <c:ptCount val="5"/>
                <c:pt idx="0">
                  <c:v>365.8</c:v>
                </c:pt>
                <c:pt idx="1">
                  <c:v>427.4</c:v>
                </c:pt>
                <c:pt idx="2">
                  <c:v>517.4</c:v>
                </c:pt>
                <c:pt idx="3">
                  <c:v>570.4</c:v>
                </c:pt>
                <c:pt idx="4">
                  <c:v>639.6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Sheet1!$M$10:$M$14</c15:f>
                <c15:dlblRangeCache>
                  <c:ptCount val="5"/>
                  <c:pt idx="0">
                    <c:v>22%</c:v>
                  </c:pt>
                  <c:pt idx="1">
                    <c:v>23%</c:v>
                  </c:pt>
                  <c:pt idx="2">
                    <c:v>23%</c:v>
                  </c:pt>
                  <c:pt idx="3">
                    <c:v>22%</c:v>
                  </c:pt>
                  <c:pt idx="4">
                    <c:v>21%</c:v>
                  </c:pt>
                </c15:dlblRangeCache>
              </c15:datalabelsRange>
            </c:ext>
          </c:extLst>
        </c:ser>
        <c:ser>
          <c:idx val="3"/>
          <c:order val="3"/>
          <c:tx>
            <c:strRef>
              <c:f>Sheet1!$N$4</c:f>
              <c:strCache>
                <c:ptCount val="1"/>
                <c:pt idx="0">
                  <c:v>Excise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393e857-b983-42e1-9f64-7c5c23d73d16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1e293ba1-16e3-45ec-bb1f-02131af203d7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8dc5584-af62-4e03-a9e3-1440b88ff893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8cae3e92-fdab-4489-a58b-32db3e2f4e6c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39e88d3-43d9-4e75-a77b-e04b7b915d7c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Sheet1!$J$5:$J$9</c:f>
              <c:strCache>
                <c:ptCount val="5"/>
                <c:pt idx="0">
                  <c:v>2020/21</c:v>
                </c:pt>
                <c:pt idx="1">
                  <c:v>2021/22</c:v>
                </c:pt>
                <c:pt idx="2">
                  <c:v>2022/23</c:v>
                </c:pt>
                <c:pt idx="3">
                  <c:v>2023/24</c:v>
                </c:pt>
                <c:pt idx="4">
                  <c:v>2024/25</c:v>
                </c:pt>
              </c:strCache>
            </c:strRef>
          </c:cat>
          <c:val>
            <c:numRef>
              <c:f>Sheet1!$N$5:$N$9</c:f>
              <c:numCache>
                <c:formatCode>General</c:formatCode>
                <c:ptCount val="5"/>
                <c:pt idx="0">
                  <c:v>194.4</c:v>
                </c:pt>
                <c:pt idx="1">
                  <c:v>229.3</c:v>
                </c:pt>
                <c:pt idx="2">
                  <c:v>266.7</c:v>
                </c:pt>
                <c:pt idx="3">
                  <c:v>307.4</c:v>
                </c:pt>
                <c:pt idx="4">
                  <c:v>347.2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Sheet1!$N$10:$N$14</c15:f>
                <c15:dlblRangeCache>
                  <c:ptCount val="5"/>
                  <c:pt idx="0">
                    <c:v>12%</c:v>
                  </c:pt>
                  <c:pt idx="1">
                    <c:v>12%</c:v>
                  </c:pt>
                  <c:pt idx="2">
                    <c:v>12%</c:v>
                  </c:pt>
                  <c:pt idx="3">
                    <c:v>12%</c:v>
                  </c:pt>
                  <c:pt idx="4">
                    <c:v>11%</c:v>
                  </c:pt>
                </c15:dlblRangeCache>
              </c15:datalabelsRange>
            </c:ext>
          </c:extLst>
        </c:ser>
        <c:ser>
          <c:idx val="4"/>
          <c:order val="4"/>
          <c:tx>
            <c:strRef>
              <c:f>Sheet1!$O$4</c:f>
              <c:strCache>
                <c:ptCount val="1"/>
                <c:pt idx="0">
                  <c:v>Customs Duties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e9ed2f2-d3c5-4154-b312-fd805aa1d73c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aaa02df-6463-4211-967a-978b299dfc41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5b3c5cb-d0d9-4af4-a58b-13f7a72b77c5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beee249-941d-4236-8698-88459a8495b1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 defTabSz="914400">
                      <a:defRPr lang="en-US"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9528ba64-92d2-4f5b-b8c4-c40c224e4e38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xForSave val="1"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0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Sheet1!$J$5:$J$9</c:f>
              <c:strCache>
                <c:ptCount val="5"/>
                <c:pt idx="0">
                  <c:v>2020/21</c:v>
                </c:pt>
                <c:pt idx="1">
                  <c:v>2021/22</c:v>
                </c:pt>
                <c:pt idx="2">
                  <c:v>2022/23</c:v>
                </c:pt>
                <c:pt idx="3">
                  <c:v>2023/24</c:v>
                </c:pt>
                <c:pt idx="4">
                  <c:v>2024/25</c:v>
                </c:pt>
              </c:strCache>
            </c:strRef>
          </c:cat>
          <c:val>
            <c:numRef>
              <c:f>Sheet1!$O$5:$O$9</c:f>
              <c:numCache>
                <c:formatCode>General</c:formatCode>
                <c:ptCount val="5"/>
                <c:pt idx="0">
                  <c:v>132.4</c:v>
                </c:pt>
                <c:pt idx="1">
                  <c:v>133</c:v>
                </c:pt>
                <c:pt idx="2">
                  <c:v>169.6</c:v>
                </c:pt>
                <c:pt idx="3">
                  <c:v>207.9</c:v>
                </c:pt>
                <c:pt idx="4">
                  <c:v>243.8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Sheet1!$O$10:$O$14</c15:f>
                <c15:dlblRangeCache>
                  <c:ptCount val="5"/>
                  <c:pt idx="0">
                    <c:v>8%</c:v>
                  </c:pt>
                  <c:pt idx="1">
                    <c:v>7%</c:v>
                  </c:pt>
                  <c:pt idx="2">
                    <c:v>7%</c:v>
                  </c:pt>
                  <c:pt idx="3">
                    <c:v>8%</c:v>
                  </c:pt>
                  <c:pt idx="4">
                    <c:v>8%</c:v>
                  </c:pt>
                </c15:dlblRangeCache>
              </c15:datalabelsRange>
            </c:ext>
          </c:extLst>
        </c:ser>
        <c:ser>
          <c:idx val="5"/>
          <c:order val="5"/>
          <c:tx>
            <c:strRef>
              <c:f>Sheet1!$P$4</c:f>
              <c:strCache>
                <c:ptCount val="1"/>
                <c:pt idx="0">
                  <c:v>Fuel Levy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Sheet1!$J$5:$J$9</c:f>
              <c:strCache>
                <c:ptCount val="5"/>
                <c:pt idx="0">
                  <c:v>2020/21</c:v>
                </c:pt>
                <c:pt idx="1">
                  <c:v>2021/22</c:v>
                </c:pt>
                <c:pt idx="2">
                  <c:v>2022/23</c:v>
                </c:pt>
                <c:pt idx="3">
                  <c:v>2023/24</c:v>
                </c:pt>
                <c:pt idx="4">
                  <c:v>2024/25</c:v>
                </c:pt>
              </c:strCache>
            </c:strRef>
          </c:cat>
          <c:val>
            <c:numRef>
              <c:f>Sheet1!$P$5:$P$9</c:f>
              <c:numCache>
                <c:formatCode>General</c:formatCode>
                <c:ptCount val="5"/>
                <c:pt idx="0">
                  <c:v>37.2</c:v>
                </c:pt>
                <c:pt idx="1">
                  <c:v>15.9</c:v>
                </c:pt>
                <c:pt idx="2">
                  <c:v>47.7</c:v>
                </c:pt>
                <c:pt idx="3">
                  <c:v>55.4</c:v>
                </c:pt>
                <c:pt idx="4">
                  <c:v>63.8</c:v>
                </c:pt>
              </c:numCache>
            </c:numRef>
          </c:val>
        </c:ser>
        <c:ser>
          <c:idx val="6"/>
          <c:order val="6"/>
          <c:tx>
            <c:strRef>
              <c:f>Sheet1!$Q$4</c:f>
              <c:strCache>
                <c:ptCount val="1"/>
                <c:pt idx="0">
                  <c:v>LGT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Sheet1!$J$5:$J$9</c:f>
              <c:strCache>
                <c:ptCount val="5"/>
                <c:pt idx="0">
                  <c:v>2020/21</c:v>
                </c:pt>
                <c:pt idx="1">
                  <c:v>2021/22</c:v>
                </c:pt>
                <c:pt idx="2">
                  <c:v>2022/23</c:v>
                </c:pt>
                <c:pt idx="3">
                  <c:v>2023/24</c:v>
                </c:pt>
                <c:pt idx="4">
                  <c:v>2024/25</c:v>
                </c:pt>
              </c:strCache>
            </c:strRef>
          </c:cat>
          <c:val>
            <c:numRef>
              <c:f>Sheet1!$Q$5:$Q$9</c:f>
              <c:numCache>
                <c:formatCode>General</c:formatCode>
                <c:ptCount val="5"/>
                <c:pt idx="0">
                  <c:v>36.7</c:v>
                </c:pt>
                <c:pt idx="1">
                  <c:v>35.4</c:v>
                </c:pt>
                <c:pt idx="2">
                  <c:v>41.5</c:v>
                </c:pt>
                <c:pt idx="3">
                  <c:v>50.4</c:v>
                </c:pt>
                <c:pt idx="4">
                  <c:v>75.2</c:v>
                </c:pt>
              </c:numCache>
            </c:numRef>
          </c:val>
        </c:ser>
        <c:ser>
          <c:idx val="7"/>
          <c:order val="7"/>
          <c:tx>
            <c:strRef>
              <c:f>Sheet1!$R$4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Sheet1!$J$5:$J$9</c:f>
              <c:strCache>
                <c:ptCount val="5"/>
                <c:pt idx="0">
                  <c:v>2020/21</c:v>
                </c:pt>
                <c:pt idx="1">
                  <c:v>2021/22</c:v>
                </c:pt>
                <c:pt idx="2">
                  <c:v>2022/23</c:v>
                </c:pt>
                <c:pt idx="3">
                  <c:v>2023/24</c:v>
                </c:pt>
                <c:pt idx="4">
                  <c:v>2024/25</c:v>
                </c:pt>
              </c:strCache>
            </c:strRef>
          </c:cat>
          <c:val>
            <c:numRef>
              <c:f>Sheet1!$R$5:$R$9</c:f>
              <c:numCache>
                <c:formatCode>General</c:formatCode>
                <c:ptCount val="5"/>
                <c:pt idx="0">
                  <c:v>24.2</c:v>
                </c:pt>
                <c:pt idx="1">
                  <c:v>28.2</c:v>
                </c:pt>
                <c:pt idx="2">
                  <c:v>29.5</c:v>
                </c:pt>
                <c:pt idx="3">
                  <c:v>16.7</c:v>
                </c:pt>
                <c:pt idx="4">
                  <c:v>35.9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31941584"/>
        <c:axId val="1731943504"/>
      </c:barChart>
      <c:catAx>
        <c:axId val="1731941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</a:p>
        </c:txPr>
        <c:crossAx val="1731943504"/>
        <c:crosses val="autoZero"/>
        <c:auto val="1"/>
        <c:lblAlgn val="ctr"/>
        <c:lblOffset val="100"/>
        <c:noMultiLvlLbl val="0"/>
      </c:catAx>
      <c:valAx>
        <c:axId val="1731943504"/>
        <c:scaling>
          <c:orientation val="minMax"/>
          <c:max val="30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US"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>
                    <a:solidFill>
                      <a:sysClr val="windowText" lastClr="000000"/>
                    </a:solidFill>
                  </a:rPr>
                  <a:t>Total Tax Revenue (RWF bn)</a:t>
                </a:r>
                <a:endParaRPr lang="en-US">
                  <a:solidFill>
                    <a:sysClr val="windowText" lastClr="000000"/>
                  </a:solidFill>
                </a:endParaRP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</a:p>
        </c:txPr>
        <c:crossAx val="1731941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107972440944882"/>
          <c:y val="0.666086322543015"/>
          <c:w val="0.98396084864392"/>
          <c:h val="0.1533581219014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9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a0a448c8-c57c-41c9-981f-9f3ddcd9b500}"/>
      </c:ext>
    </c:extLst>
  </c:chart>
  <c:spPr>
    <a:noFill/>
    <a:ln>
      <a:noFill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[Reference - F - VAT Gap Reports v24.xlsb]Tax Gap (TG)!PivotTable1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000" b="1" dirty="0">
                <a:solidFill>
                  <a:srgbClr val="002060"/>
                </a:solidFill>
                <a:latin typeface="Arial Black" panose="020B0A04020102020204" pitchFamily="34" charset="0"/>
              </a:rPr>
              <a:t>VAT Gap Components (% GDP)</a:t>
            </a:r>
            <a:endParaRPr lang="en-US" sz="1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c:rich>
      </c:tx>
      <c:layout>
        <c:manualLayout>
          <c:xMode val="edge"/>
          <c:yMode val="edge"/>
          <c:x val="0.2468619993165"/>
          <c:y val="0.00786276079318409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10093946790201"/>
          <c:y val="0.0566754769979909"/>
          <c:w val="0.904526599614259"/>
          <c:h val="0.816499064054898"/>
        </c:manualLayout>
      </c:layout>
      <c:lineChart>
        <c:grouping val="standard"/>
        <c:varyColors val="0"/>
        <c:ser>
          <c:idx val="0"/>
          <c:order val="0"/>
          <c:tx>
            <c:strRef>
              <c:f>'Tax Gap (TG)'!$C$2</c:f>
              <c:strCache>
                <c:ptCount val="1"/>
                <c:pt idx="0">
                  <c:v>VAT Gap</c:v>
                </c:pt>
              </c:strCache>
            </c:strRef>
          </c:tx>
          <c:spPr>
            <a:ln w="41275" cap="rnd">
              <a:solidFill>
                <a:srgbClr val="00B0F0"/>
              </a:solidFill>
              <a:prstDash val="sysDot"/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100" b="1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'Tax Gap (TG)'!$B$3:$B$13</c:f>
              <c:strCach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strCache>
            </c:strRef>
          </c:cat>
          <c:val>
            <c:numRef>
              <c:f>'Tax Gap (TG)'!$C$3:$C$13</c:f>
              <c:numCache>
                <c:formatCode>#,##0.0</c:formatCode>
                <c:ptCount val="11"/>
                <c:pt idx="0">
                  <c:v>12.2482710228086</c:v>
                </c:pt>
                <c:pt idx="1">
                  <c:v>11.8874514561071</c:v>
                </c:pt>
                <c:pt idx="2">
                  <c:v>11.6725078254508</c:v>
                </c:pt>
                <c:pt idx="3">
                  <c:v>11.1317502010143</c:v>
                </c:pt>
                <c:pt idx="4">
                  <c:v>11.0604846064645</c:v>
                </c:pt>
                <c:pt idx="5">
                  <c:v>11.0668572953037</c:v>
                </c:pt>
                <c:pt idx="6">
                  <c:v>9.74705798662717</c:v>
                </c:pt>
                <c:pt idx="7">
                  <c:v>10.9750364590943</c:v>
                </c:pt>
                <c:pt idx="8">
                  <c:v>11.3282759282268</c:v>
                </c:pt>
                <c:pt idx="9">
                  <c:v>12.8459488490142</c:v>
                </c:pt>
                <c:pt idx="10">
                  <c:v>12.4820804907236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'Tax Gap (TG)'!$D$2</c:f>
              <c:strCache>
                <c:ptCount val="1"/>
                <c:pt idx="0">
                  <c:v>VAT Policy Gap</c:v>
                </c:pt>
              </c:strCache>
            </c:strRef>
          </c:tx>
          <c:spPr>
            <a:ln w="53975" cap="rnd">
              <a:solidFill>
                <a:schemeClr val="accent6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9"/>
              <c:layout>
                <c:manualLayout>
                  <c:x val="-0.0309242162185889"/>
                  <c:y val="-0.043380814973501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000" b="1" i="0" u="none" strike="noStrike" kern="1200" baseline="0">
                    <a:solidFill>
                      <a:schemeClr val="accent6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'Tax Gap (TG)'!$B$3:$B$13</c:f>
              <c:strCach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strCache>
            </c:strRef>
          </c:cat>
          <c:val>
            <c:numRef>
              <c:f>'Tax Gap (TG)'!$D$3:$D$13</c:f>
              <c:numCache>
                <c:formatCode>#,##0.0</c:formatCode>
                <c:ptCount val="11"/>
                <c:pt idx="0">
                  <c:v>6.96812491656448</c:v>
                </c:pt>
                <c:pt idx="1">
                  <c:v>6.98595684024009</c:v>
                </c:pt>
                <c:pt idx="2">
                  <c:v>6.80005667488004</c:v>
                </c:pt>
                <c:pt idx="3">
                  <c:v>6.93461261456838</c:v>
                </c:pt>
                <c:pt idx="4">
                  <c:v>7.17505185267144</c:v>
                </c:pt>
                <c:pt idx="5">
                  <c:v>7.01311415773712</c:v>
                </c:pt>
                <c:pt idx="6">
                  <c:v>6.18117371467096</c:v>
                </c:pt>
                <c:pt idx="7">
                  <c:v>6.88853200657155</c:v>
                </c:pt>
                <c:pt idx="8">
                  <c:v>6.39776269601749</c:v>
                </c:pt>
                <c:pt idx="9">
                  <c:v>6.505795042292</c:v>
                </c:pt>
                <c:pt idx="10">
                  <c:v>6.95329615773406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'Tax Gap (TG)'!$E$2</c:f>
              <c:strCache>
                <c:ptCount val="1"/>
                <c:pt idx="0">
                  <c:v>VAT Compliance Gap</c:v>
                </c:pt>
              </c:strCache>
            </c:strRef>
          </c:tx>
          <c:spPr>
            <a:ln w="50800" cap="rnd">
              <a:solidFill>
                <a:srgbClr val="00B050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0.019027044185749"/>
                  <c:y val="-0.040165639751515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0.0428213882514289"/>
                  <c:y val="-0.078747742415351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0.0156278521763662"/>
                  <c:y val="-0.065887041527405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0224262361951318"/>
                  <c:y val="-0.046595990195487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0.0173274481810576"/>
                  <c:y val="-0.0433808149735014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224262361951318"/>
                  <c:y val="-0.0337352893075425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0.0275250242092061"/>
                  <c:y val="-0.046595990195487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.00816649188931362"/>
                  <c:y val="-0.065887041527405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0411217922467374"/>
                  <c:y val="0.0562896169080749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100" b="1" i="0" u="none" strike="noStrike" kern="1200" baseline="0">
                    <a:solidFill>
                      <a:srgbClr val="00B050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'Tax Gap (TG)'!$B$3:$B$13</c:f>
              <c:strCach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strCache>
            </c:strRef>
          </c:cat>
          <c:val>
            <c:numRef>
              <c:f>'Tax Gap (TG)'!$E$3:$E$13</c:f>
              <c:numCache>
                <c:formatCode>#,##0.0</c:formatCode>
                <c:ptCount val="11"/>
                <c:pt idx="0">
                  <c:v>5.2801461062441</c:v>
                </c:pt>
                <c:pt idx="1">
                  <c:v>4.901494615867</c:v>
                </c:pt>
                <c:pt idx="2">
                  <c:v>4.87245115057079</c:v>
                </c:pt>
                <c:pt idx="3">
                  <c:v>4.19713758644596</c:v>
                </c:pt>
                <c:pt idx="4">
                  <c:v>3.88543275379308</c:v>
                </c:pt>
                <c:pt idx="5">
                  <c:v>4.05374313756661</c:v>
                </c:pt>
                <c:pt idx="6">
                  <c:v>3.56588427195621</c:v>
                </c:pt>
                <c:pt idx="7">
                  <c:v>4.08650445252275</c:v>
                </c:pt>
                <c:pt idx="8">
                  <c:v>4.9305132322093</c:v>
                </c:pt>
                <c:pt idx="9">
                  <c:v>6.34015380672221</c:v>
                </c:pt>
                <c:pt idx="10">
                  <c:v>5.52878433298955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487373808"/>
        <c:axId val="487363728"/>
      </c:lineChart>
      <c:catAx>
        <c:axId val="487373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487363728"/>
        <c:crosses val="autoZero"/>
        <c:auto val="1"/>
        <c:lblAlgn val="ctr"/>
        <c:lblOffset val="100"/>
        <c:noMultiLvlLbl val="0"/>
      </c:catAx>
      <c:valAx>
        <c:axId val="4873637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/>
                  <a:t>percent of GDP</a:t>
                </a:r>
                <a:endParaRPr lang="en-US" sz="1000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487373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1165919549128"/>
          <c:y val="0.75578979683299"/>
          <c:w val="0.859773065574398"/>
          <c:h val="0.06536662405636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b5eca7f-2aae-4fca-ae5d-47985f59f036}"/>
      </c:ext>
    </c:extLst>
  </c:chart>
  <c:spPr>
    <a:noFill/>
    <a:ln>
      <a:noFill/>
    </a:ln>
    <a:effectLst/>
  </c:spPr>
  <c:txPr>
    <a:bodyPr/>
    <a:lstStyle/>
    <a:p>
      <a:pPr>
        <a:defRPr lang="en-US" sz="1800" b="1"/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[Reference - F - VAT Gap Reports v24.xlsb]Breakdown of CG!PivotTable5</c:name>
    <c:fmtId val="-1"/>
  </c:pivotSource>
  <c:chart>
    <c:autoTitleDeleted val="1"/>
    <c:plotArea>
      <c:layout>
        <c:manualLayout>
          <c:layoutTarget val="inner"/>
          <c:xMode val="edge"/>
          <c:yMode val="edge"/>
          <c:x val="0.221192168478354"/>
          <c:y val="0.0493660857464527"/>
          <c:w val="0.724342846360138"/>
          <c:h val="0.711305575717398"/>
        </c:manualLayout>
      </c:layout>
      <c:areaChart>
        <c:grouping val="stacked"/>
        <c:varyColors val="0"/>
        <c:ser>
          <c:idx val="0"/>
          <c:order val="0"/>
          <c:tx>
            <c:strRef>
              <c:f>'Breakdown of CG'!$H$2</c:f>
              <c:strCache>
                <c:ptCount val="1"/>
                <c:pt idx="0">
                  <c:v>Collection Gap</c:v>
                </c:pt>
              </c:strCache>
            </c:strRef>
          </c:tx>
          <c:spPr>
            <a:solidFill>
              <a:srgbClr val="F79646">
                <a:lumMod val="75000"/>
              </a:srgbClr>
            </a:solidFill>
            <a:ln w="25400">
              <a:noFill/>
            </a:ln>
            <a:effectLst/>
          </c:spPr>
          <c:dLbls>
            <c:dLbl>
              <c:idx val="0"/>
              <c:layout>
                <c:manualLayout>
                  <c:x val="0.017549614972502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014039691978002"/>
                  <c:y val="-0.00789261077621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'Breakdown of CG'!$G$3:$G$13</c:f>
              <c:strCach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strCache>
            </c:strRef>
          </c:cat>
          <c:val>
            <c:numRef>
              <c:f>'Breakdown of CG'!$H$3:$H$13</c:f>
              <c:numCache>
                <c:formatCode>#,##0.0</c:formatCode>
                <c:ptCount val="11"/>
                <c:pt idx="0">
                  <c:v>14.1292254694339</c:v>
                </c:pt>
                <c:pt idx="1">
                  <c:v>20.9405864517723</c:v>
                </c:pt>
                <c:pt idx="2">
                  <c:v>20.5140558856399</c:v>
                </c:pt>
                <c:pt idx="3">
                  <c:v>22.3561844099597</c:v>
                </c:pt>
                <c:pt idx="4">
                  <c:v>25.0326915830243</c:v>
                </c:pt>
                <c:pt idx="5">
                  <c:v>22.4545537920412</c:v>
                </c:pt>
                <c:pt idx="6">
                  <c:v>27.0921868635578</c:v>
                </c:pt>
                <c:pt idx="7">
                  <c:v>22.943448456619</c:v>
                </c:pt>
                <c:pt idx="8">
                  <c:v>16.6950844077184</c:v>
                </c:pt>
                <c:pt idx="9">
                  <c:v>10.3460277676641</c:v>
                </c:pt>
                <c:pt idx="10">
                  <c:v>20.1582583058556</c:v>
                </c:pt>
              </c:numCache>
            </c:numRef>
          </c:val>
        </c:ser>
        <c:ser>
          <c:idx val="1"/>
          <c:order val="1"/>
          <c:tx>
            <c:strRef>
              <c:f>'Breakdown of CG'!$I$2</c:f>
              <c:strCache>
                <c:ptCount val="1"/>
                <c:pt idx="0">
                  <c:v>Assessment Gap</c:v>
                </c:pt>
              </c:strCache>
            </c:strRef>
          </c:tx>
          <c:spPr>
            <a:solidFill>
              <a:srgbClr val="002060"/>
            </a:solidFill>
            <a:ln w="25400">
              <a:noFill/>
            </a:ln>
            <a:effectLst/>
          </c:spPr>
          <c:dLbls>
            <c:dLbl>
              <c:idx val="0"/>
              <c:layout>
                <c:manualLayout>
                  <c:x val="0.014039691978001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021059537967002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'Breakdown of CG'!$G$3:$G$13</c:f>
              <c:strCach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strCache>
            </c:strRef>
          </c:cat>
          <c:val>
            <c:numRef>
              <c:f>'Breakdown of CG'!$I$3:$I$13</c:f>
              <c:numCache>
                <c:formatCode>#,##0.0</c:formatCode>
                <c:ptCount val="11"/>
                <c:pt idx="0">
                  <c:v>85.8707745305661</c:v>
                </c:pt>
                <c:pt idx="1">
                  <c:v>79.0594135482277</c:v>
                </c:pt>
                <c:pt idx="2">
                  <c:v>79.4859441143601</c:v>
                </c:pt>
                <c:pt idx="3">
                  <c:v>77.6438155900403</c:v>
                </c:pt>
                <c:pt idx="4">
                  <c:v>74.9673084169757</c:v>
                </c:pt>
                <c:pt idx="5">
                  <c:v>77.5454462079588</c:v>
                </c:pt>
                <c:pt idx="6">
                  <c:v>72.9078131364422</c:v>
                </c:pt>
                <c:pt idx="7">
                  <c:v>77.056551543381</c:v>
                </c:pt>
                <c:pt idx="8">
                  <c:v>83.3049155922816</c:v>
                </c:pt>
                <c:pt idx="9">
                  <c:v>89.6539722323359</c:v>
                </c:pt>
                <c:pt idx="10">
                  <c:v>79.8417416941444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3268896"/>
        <c:axId val="743277296"/>
      </c:areaChart>
      <c:catAx>
        <c:axId val="74326889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743277296"/>
        <c:crosses val="autoZero"/>
        <c:auto val="1"/>
        <c:lblAlgn val="ctr"/>
        <c:lblOffset val="100"/>
        <c:noMultiLvlLbl val="0"/>
      </c:catAx>
      <c:valAx>
        <c:axId val="743277296"/>
        <c:scaling>
          <c:orientation val="minMax"/>
          <c:max val="100"/>
        </c:scaling>
        <c:delete val="0"/>
        <c:axPos val="l"/>
        <c:numFmt formatCode="#,##0" sourceLinked="0"/>
        <c:majorTickMark val="cross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</a:p>
        </c:txPr>
        <c:crossAx val="74326889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893360483828724"/>
          <c:y val="0.885117248992744"/>
          <c:w val="0.760696806722466"/>
          <c:h val="0.09594685304759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e4790497-f3bf-4468-8e68-9e9a955d73d8}"/>
      </c:ext>
    </c:extLst>
  </c:chart>
  <c:spPr>
    <a:noFill/>
    <a:ln>
      <a:noFill/>
    </a:ln>
    <a:effectLst/>
  </c:spPr>
  <c:txPr>
    <a:bodyPr/>
    <a:lstStyle/>
    <a:p>
      <a:pPr>
        <a:defRPr lang="en-US" sz="800">
          <a:solidFill>
            <a:schemeClr val="tx1"/>
          </a:solidFill>
        </a:defRPr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[Reference - F - VAT Gap Reports v24.xlsb]Breakdown of PG!PivotTable8</c:name>
    <c:fmtId val="-1"/>
  </c:pivotSource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'Breakdown of PG'!$H$2</c:f>
              <c:strCache>
                <c:ptCount val="1"/>
                <c:pt idx="0">
                  <c:v>Expenditure Gap</c:v>
                </c:pt>
              </c:strCache>
            </c:strRef>
          </c:tx>
          <c:spPr>
            <a:solidFill>
              <a:srgbClr val="1F497D"/>
            </a:solidFill>
            <a:ln w="25400">
              <a:noFill/>
            </a:ln>
            <a:effectLst/>
          </c:spPr>
          <c:dLbls>
            <c:dLbl>
              <c:idx val="0"/>
              <c:layout>
                <c:manualLayout>
                  <c:x val="0.0286458333333333"/>
                  <c:y val="-0.032163742690058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0199652777777778"/>
                  <c:y val="-0.055555555555555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800" b="0" i="0" u="none" strike="noStrike" kern="1200" baseline="0">
                    <a:solidFill>
                      <a:schemeClr val="bg1"/>
                    </a:solidFill>
                    <a:latin typeface="Arial MT"/>
                    <a:ea typeface="+mn-ea"/>
                    <a:cs typeface="Poppins" panose="00000500000000000000" pitchFamily="2" charset="0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'Breakdown of PG'!$G$3:$G$13</c:f>
              <c:strCach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strCache>
            </c:strRef>
          </c:cat>
          <c:val>
            <c:numRef>
              <c:f>'Breakdown of PG'!$H$3:$H$13</c:f>
              <c:numCache>
                <c:formatCode>#,##0.0</c:formatCode>
                <c:ptCount val="11"/>
                <c:pt idx="0">
                  <c:v>13.9643534663909</c:v>
                </c:pt>
                <c:pt idx="1">
                  <c:v>14.4719212148267</c:v>
                </c:pt>
                <c:pt idx="2">
                  <c:v>15.5428631767669</c:v>
                </c:pt>
                <c:pt idx="3">
                  <c:v>17.6915692387711</c:v>
                </c:pt>
                <c:pt idx="4">
                  <c:v>18.2218921085163</c:v>
                </c:pt>
                <c:pt idx="5">
                  <c:v>20.7748544023581</c:v>
                </c:pt>
                <c:pt idx="6">
                  <c:v>21.7637064436435</c:v>
                </c:pt>
                <c:pt idx="7">
                  <c:v>19.7206846013411</c:v>
                </c:pt>
                <c:pt idx="8">
                  <c:v>21.3174330366062</c:v>
                </c:pt>
                <c:pt idx="9">
                  <c:v>22.5724114768324</c:v>
                </c:pt>
                <c:pt idx="10">
                  <c:v>23.9923695672556</c:v>
                </c:pt>
              </c:numCache>
            </c:numRef>
          </c:val>
        </c:ser>
        <c:ser>
          <c:idx val="1"/>
          <c:order val="1"/>
          <c:tx>
            <c:strRef>
              <c:f>'Breakdown of PG'!$I$2</c:f>
              <c:strCache>
                <c:ptCount val="1"/>
                <c:pt idx="0">
                  <c:v>Efficiency Gap</c:v>
                </c:pt>
              </c:strCache>
            </c:strRef>
          </c:tx>
          <c:spPr>
            <a:solidFill>
              <a:srgbClr val="00B050"/>
            </a:solidFill>
            <a:ln w="25400">
              <a:noFill/>
            </a:ln>
            <a:effectLst/>
          </c:spPr>
          <c:dLbls>
            <c:dLbl>
              <c:idx val="0"/>
              <c:layout>
                <c:manualLayout>
                  <c:x val="0.0175496149725024"/>
                  <c:y val="-0.006304381495498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0.0175496149725024"/>
                  <c:y val="-0.0096849199194627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800" b="0" i="0" u="none" strike="noStrike" kern="1200" baseline="0">
                    <a:solidFill>
                      <a:schemeClr val="bg1"/>
                    </a:solidFill>
                    <a:latin typeface="Arial MT"/>
                    <a:ea typeface="+mn-ea"/>
                    <a:cs typeface="Poppins" panose="00000500000000000000" pitchFamily="2" charset="0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'Breakdown of PG'!$G$3:$G$13</c:f>
              <c:strCach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strCache>
            </c:strRef>
          </c:cat>
          <c:val>
            <c:numRef>
              <c:f>'Breakdown of PG'!$I$3:$I$13</c:f>
              <c:numCache>
                <c:formatCode>#,##0.0</c:formatCode>
                <c:ptCount val="11"/>
                <c:pt idx="0">
                  <c:v>86.0356465336091</c:v>
                </c:pt>
                <c:pt idx="1">
                  <c:v>85.5280787851733</c:v>
                </c:pt>
                <c:pt idx="2">
                  <c:v>84.4571368232331</c:v>
                </c:pt>
                <c:pt idx="3">
                  <c:v>82.3084307612289</c:v>
                </c:pt>
                <c:pt idx="4">
                  <c:v>81.7781078914837</c:v>
                </c:pt>
                <c:pt idx="5">
                  <c:v>79.2251455976419</c:v>
                </c:pt>
                <c:pt idx="6">
                  <c:v>78.2362935563565</c:v>
                </c:pt>
                <c:pt idx="7">
                  <c:v>80.2793153986589</c:v>
                </c:pt>
                <c:pt idx="8">
                  <c:v>78.6825669633938</c:v>
                </c:pt>
                <c:pt idx="9">
                  <c:v>77.4275885231676</c:v>
                </c:pt>
                <c:pt idx="10">
                  <c:v>76.0076304327444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43268896"/>
        <c:axId val="743277296"/>
      </c:areaChart>
      <c:catAx>
        <c:axId val="74326889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baseline="0">
                <a:solidFill>
                  <a:schemeClr val="tx1"/>
                </a:solidFill>
                <a:latin typeface="Arial MT"/>
                <a:ea typeface="+mn-ea"/>
                <a:cs typeface="Poppins" panose="00000500000000000000" pitchFamily="2" charset="0"/>
              </a:defRPr>
            </a:pPr>
          </a:p>
        </c:txPr>
        <c:crossAx val="743277296"/>
        <c:crosses val="autoZero"/>
        <c:auto val="1"/>
        <c:lblAlgn val="ctr"/>
        <c:lblOffset val="100"/>
        <c:noMultiLvlLbl val="0"/>
      </c:catAx>
      <c:valAx>
        <c:axId val="74327729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cross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baseline="0">
                <a:solidFill>
                  <a:schemeClr val="tx1"/>
                </a:solidFill>
                <a:latin typeface="Arial MT"/>
                <a:ea typeface="+mn-ea"/>
                <a:cs typeface="Poppins" panose="00000500000000000000" pitchFamily="2" charset="0"/>
              </a:defRPr>
            </a:pPr>
          </a:p>
        </c:txPr>
        <c:crossAx val="74326889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800" b="0" i="0" u="none" strike="noStrike" kern="1200" baseline="0">
              <a:solidFill>
                <a:schemeClr val="tx1"/>
              </a:solidFill>
              <a:latin typeface="Arial MT"/>
              <a:ea typeface="+mn-ea"/>
              <a:cs typeface="Poppins" panose="00000500000000000000" pitchFamily="2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99a7aef-1da3-4326-8a02-77f47a1b15cb}"/>
      </c:ext>
    </c:extLst>
  </c:chart>
  <c:spPr>
    <a:noFill/>
    <a:ln>
      <a:noFill/>
    </a:ln>
    <a:effectLst/>
  </c:spPr>
  <c:txPr>
    <a:bodyPr/>
    <a:lstStyle/>
    <a:p>
      <a:pPr>
        <a:defRPr lang="en-US" sz="800">
          <a:solidFill>
            <a:schemeClr val="tx1"/>
          </a:solidFill>
          <a:latin typeface="Arial MT"/>
          <a:cs typeface="Poppins" panose="00000500000000000000" pitchFamily="2" charset="0"/>
        </a:defRPr>
      </a:pPr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280104260540191"/>
          <c:y val="0.163826661065608"/>
          <c:w val="0.938377062681158"/>
          <c:h val="0.70794419873475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'Overall GAP'!$B$1</c:f>
              <c:strCache>
                <c:ptCount val="1"/>
                <c:pt idx="0">
                  <c:v> VAT Gap (%) - All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0210065316653624"/>
                  <c:y val="-0.054470737471301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154046526374356"/>
                  <c:y val="-0.074137557501908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214761857091866"/>
                  <c:y val="-0.070383713515139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163390711761347"/>
                  <c:y val="-0.092466206983137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0186729300930892"/>
                  <c:y val="-0.12129199294781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0214738696070527"/>
                  <c:y val="-0.1200939169124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800" b="1" i="0" u="none" strike="noStrike" kern="1200" baseline="0">
                    <a:solidFill>
                      <a:schemeClr val="bg1">
                        <a:lumMod val="85000"/>
                      </a:schemeClr>
                    </a:solidFill>
                    <a:latin typeface="Arial M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'Overall GAP'!$E$2:$E$7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'Overall GAP'!$B$2:$B$7</c:f>
              <c:numCache>
                <c:formatCode>0.0%</c:formatCode>
                <c:ptCount val="6"/>
                <c:pt idx="0">
                  <c:v>0.159384174829965</c:v>
                </c:pt>
                <c:pt idx="1">
                  <c:v>0.165482448957561</c:v>
                </c:pt>
                <c:pt idx="2">
                  <c:v>0.14827453216453</c:v>
                </c:pt>
                <c:pt idx="3">
                  <c:v>0.168129585160423</c:v>
                </c:pt>
                <c:pt idx="4">
                  <c:v>0.171864683834352</c:v>
                </c:pt>
                <c:pt idx="5">
                  <c:v>0.16655693948865</c:v>
                </c:pt>
              </c:numCache>
            </c:numRef>
          </c:val>
        </c:ser>
        <c:ser>
          <c:idx val="1"/>
          <c:order val="1"/>
          <c:tx>
            <c:strRef>
              <c:f>'Overall GAP'!$A$1</c:f>
              <c:strCache>
                <c:ptCount val="1"/>
                <c:pt idx="0">
                  <c:v>Tax Gap</c:v>
                </c:pt>
              </c:strCache>
            </c:strRef>
          </c:tx>
          <c:spPr>
            <a:solidFill>
              <a:srgbClr val="002060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5"/>
            <c:invertIfNegative val="0"/>
            <c:bubble3D val="0"/>
            <c:spPr>
              <a:solidFill>
                <a:srgbClr val="0070C0"/>
              </a:solidFill>
              <a:ln>
                <a:solidFill>
                  <a:schemeClr val="bg1"/>
                </a:solidFill>
              </a:ln>
              <a:effectLst/>
              <a:sp3d>
                <a:contourClr>
                  <a:schemeClr val="bg1"/>
                </a:contourClr>
              </a:sp3d>
            </c:spPr>
          </c:dPt>
          <c:dLbls>
            <c:dLbl>
              <c:idx val="0"/>
              <c:layout>
                <c:manualLayout>
                  <c:x val="0.00980483236696116"/>
                  <c:y val="-0.0048612030826917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tx1"/>
                        </a:solidFill>
                        <a:latin typeface="Arial MT"/>
                        <a:ea typeface="+mn-ea"/>
                        <a:cs typeface="+mn-cs"/>
                      </a:defRPr>
                    </a:pPr>
                    <a:fld id="{bed6c67b-acb5-4835-b224-30e4f9795dc8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1"/>
              <c:layout>
                <c:manualLayout>
                  <c:x val="0.00653655491130741"/>
                  <c:y val="-0.014583609248075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tx1"/>
                        </a:solidFill>
                        <a:latin typeface="Arial MT"/>
                        <a:ea typeface="+mn-ea"/>
                        <a:cs typeface="+mn-cs"/>
                      </a:defRPr>
                    </a:pPr>
                    <a:fld id="{bdd3047a-34d4-40b9-8686-ed66150a597a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2"/>
              <c:layout>
                <c:manualLayout>
                  <c:x val="0.0130731098226149"/>
                  <c:y val="-0.014583609248075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tx1"/>
                        </a:solidFill>
                        <a:latin typeface="Arial MT"/>
                        <a:ea typeface="+mn-ea"/>
                        <a:cs typeface="+mn-cs"/>
                      </a:defRPr>
                    </a:pPr>
                    <a:fld id="{0abe6c99-7702-401c-908a-9922d95c586c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3"/>
              <c:layout>
                <c:manualLayout>
                  <c:x val="0.0130731098226149"/>
                  <c:y val="-0.0097224061653834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tx1"/>
                        </a:solidFill>
                        <a:latin typeface="Arial MT"/>
                        <a:ea typeface="+mn-ea"/>
                        <a:cs typeface="+mn-cs"/>
                      </a:defRPr>
                    </a:pPr>
                    <a:fld id="{27102298-b5a2-4ce6-9538-cab264c2db26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4"/>
              <c:layout>
                <c:manualLayout>
                  <c:x val="0.00326827745565372"/>
                  <c:y val="-0.0048612030826917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tx1"/>
                        </a:solidFill>
                        <a:latin typeface="Arial MT"/>
                        <a:ea typeface="+mn-ea"/>
                        <a:cs typeface="+mn-cs"/>
                      </a:defRPr>
                    </a:pPr>
                    <a:fld id="{f4dbe59f-eb52-41d3-8893-e8ea8fc0ee99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dLbl>
              <c:idx val="5"/>
              <c:layout>
                <c:manualLayout>
                  <c:x val="0.0116690372400914"/>
                  <c:y val="-0.0357807513199889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/>
                  <a:lstStyle/>
                  <a:p>
                    <a:pPr>
                      <a:defRPr lang="en-US" sz="1100" b="1" i="0" u="none" strike="noStrike" kern="1200" baseline="0">
                        <a:solidFill>
                          <a:schemeClr val="tx1"/>
                        </a:solidFill>
                        <a:latin typeface="Arial MT"/>
                        <a:ea typeface="+mn-ea"/>
                        <a:cs typeface="+mn-cs"/>
                      </a:defRPr>
                    </a:pPr>
                    <a:fld id="{b92caa04-c2c8-4623-9873-3703c818b164}" type="CELLRANGE">
                      <a:t>[CELLRANGE]</a:t>
                    </a:fld>
                    <a:endParaRPr lang="en-US"/>
                  </a:p>
                </c:rich>
              </c:tx>
              <c:dLblPos val="ct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100" b="1" i="0" u="none" strike="noStrike" kern="1200" baseline="0">
                    <a:solidFill>
                      <a:schemeClr val="bg1"/>
                    </a:solidFill>
                    <a:latin typeface="Arial MT"/>
                    <a:ea typeface="+mn-ea"/>
                    <a:cs typeface="+mn-cs"/>
                  </a:defRPr>
                </a:pPr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DataLabelsRange val="1"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'Overall GAP'!$E$2:$E$7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'Overall GAP'!$A$2:$A$7</c:f>
              <c:numCache>
                <c:formatCode>_(* #,##0.0_);_(* \(#,##0.0\);_(* "-"??_);_(@_)</c:formatCode>
                <c:ptCount val="6"/>
                <c:pt idx="0">
                  <c:v>82.0411121946875</c:v>
                </c:pt>
                <c:pt idx="1">
                  <c:v>101.403680098963</c:v>
                </c:pt>
                <c:pt idx="2">
                  <c:v>89.8172372546608</c:v>
                </c:pt>
                <c:pt idx="3">
                  <c:v>118.259505792901</c:v>
                </c:pt>
                <c:pt idx="4">
                  <c:v>144.916046385373</c:v>
                </c:pt>
                <c:pt idx="5">
                  <c:v>162.40797512909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'Overall GAP'!$D$2:$D$7</c15:f>
                <c15:dlblRangeCache>
                  <c:ptCount val="6"/>
                  <c:pt idx="0">
                    <c:v> 82.0 </c:v>
                  </c:pt>
                  <c:pt idx="1">
                    <c:v> 101.4 </c:v>
                  </c:pt>
                  <c:pt idx="2">
                    <c:v> 89.8 </c:v>
                  </c:pt>
                  <c:pt idx="3">
                    <c:v> 118.3 </c:v>
                  </c:pt>
                  <c:pt idx="4">
                    <c:v> 144.9 </c:v>
                  </c:pt>
                  <c:pt idx="5">
                    <c:v> 162.4 </c:v>
                  </c:pt>
                </c15:dlblRangeCache>
              </c15:datalabelsRang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7"/>
        <c:overlap val="100"/>
        <c:axId val="364177951"/>
        <c:axId val="364174623"/>
      </c:barChart>
      <c:catAx>
        <c:axId val="364177951"/>
        <c:scaling>
          <c:orientation val="minMax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cap="all" spc="120" normalizeH="0" baseline="0">
                <a:solidFill>
                  <a:schemeClr val="tx1"/>
                </a:solidFill>
                <a:latin typeface="Arial MT"/>
                <a:ea typeface="+mn-ea"/>
                <a:cs typeface="+mn-cs"/>
              </a:defRPr>
            </a:pPr>
          </a:p>
        </c:txPr>
        <c:crossAx val="364174623"/>
        <c:crosses val="autoZero"/>
        <c:auto val="1"/>
        <c:lblAlgn val="ctr"/>
        <c:lblOffset val="100"/>
        <c:noMultiLvlLbl val="0"/>
      </c:catAx>
      <c:valAx>
        <c:axId val="364174623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Arial MT"/>
                <a:ea typeface="+mn-ea"/>
                <a:cs typeface="+mn-cs"/>
              </a:defRPr>
            </a:pPr>
          </a:p>
        </c:txPr>
        <c:crossAx val="364177951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1fdb13c8-2342-41eb-9418-1817dc34d03e}"/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 lang="en-US">
          <a:solidFill>
            <a:schemeClr val="tx1"/>
          </a:solidFill>
          <a:latin typeface="Arial MT"/>
        </a:defRPr>
      </a:pPr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scale!$A$17</c:f>
              <c:strCache>
                <c:ptCount val="1"/>
                <c:pt idx="0">
                  <c:v>LARGE</c:v>
                </c:pt>
              </c:strCache>
            </c:strRef>
          </c:tx>
          <c:spPr>
            <a:solidFill>
              <a:srgbClr val="002060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800" b="0" i="0" u="none" strike="noStrike" kern="1200" baseline="0">
                    <a:solidFill>
                      <a:schemeClr val="tx1"/>
                    </a:solidFill>
                    <a:latin typeface="Arial M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scale!$B$16:$G$16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scale!$B$17:$G$17</c:f>
              <c:numCache>
                <c:formatCode>0.0%</c:formatCode>
                <c:ptCount val="6"/>
                <c:pt idx="0">
                  <c:v>0.064</c:v>
                </c:pt>
                <c:pt idx="1">
                  <c:v>0.063</c:v>
                </c:pt>
                <c:pt idx="2">
                  <c:v>0.049</c:v>
                </c:pt>
                <c:pt idx="3">
                  <c:v>0.053</c:v>
                </c:pt>
                <c:pt idx="4">
                  <c:v>0.046</c:v>
                </c:pt>
                <c:pt idx="5">
                  <c:v>0.041</c:v>
                </c:pt>
              </c:numCache>
            </c:numRef>
          </c:val>
        </c:ser>
        <c:ser>
          <c:idx val="1"/>
          <c:order val="1"/>
          <c:tx>
            <c:strRef>
              <c:f>scale!$A$18</c:f>
              <c:strCache>
                <c:ptCount val="1"/>
                <c:pt idx="0">
                  <c:v>MEDIUM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800" b="0" i="0" u="none" strike="noStrike" kern="1200" baseline="0">
                    <a:solidFill>
                      <a:schemeClr val="tx1"/>
                    </a:solidFill>
                    <a:latin typeface="Arial M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scale!$B$16:$G$16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scale!$B$18:$G$18</c:f>
              <c:numCache>
                <c:formatCode>0.0%</c:formatCode>
                <c:ptCount val="6"/>
                <c:pt idx="0">
                  <c:v>0.253</c:v>
                </c:pt>
                <c:pt idx="1">
                  <c:v>0.258</c:v>
                </c:pt>
                <c:pt idx="2">
                  <c:v>0.186</c:v>
                </c:pt>
                <c:pt idx="3">
                  <c:v>0.241</c:v>
                </c:pt>
                <c:pt idx="4">
                  <c:v>0.276</c:v>
                </c:pt>
                <c:pt idx="5">
                  <c:v>0.271</c:v>
                </c:pt>
              </c:numCache>
            </c:numRef>
          </c:val>
        </c:ser>
        <c:ser>
          <c:idx val="2"/>
          <c:order val="2"/>
          <c:tx>
            <c:strRef>
              <c:f>scale!$A$19</c:f>
              <c:strCache>
                <c:ptCount val="1"/>
                <c:pt idx="0">
                  <c:v>SMALL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800" b="0" i="0" u="none" strike="noStrike" kern="1200" baseline="0">
                    <a:solidFill>
                      <a:schemeClr val="tx1"/>
                    </a:solidFill>
                    <a:latin typeface="Arial MT"/>
                    <a:ea typeface="+mn-ea"/>
                    <a:cs typeface="+mn-cs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scale!$B$16:$G$16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scale!$B$19:$G$19</c:f>
              <c:numCache>
                <c:formatCode>0.0%</c:formatCode>
                <c:ptCount val="6"/>
                <c:pt idx="0">
                  <c:v>0.267</c:v>
                </c:pt>
                <c:pt idx="1">
                  <c:v>0.258</c:v>
                </c:pt>
                <c:pt idx="2">
                  <c:v>0.242</c:v>
                </c:pt>
                <c:pt idx="3">
                  <c:v>0.26</c:v>
                </c:pt>
                <c:pt idx="4">
                  <c:v>0.27</c:v>
                </c:pt>
                <c:pt idx="5">
                  <c:v>0.256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902220223"/>
        <c:axId val="1902220639"/>
      </c:barChart>
      <c:catAx>
        <c:axId val="19022202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baseline="0">
                <a:solidFill>
                  <a:schemeClr val="tx1"/>
                </a:solidFill>
                <a:latin typeface="Arial MT"/>
                <a:ea typeface="+mn-ea"/>
                <a:cs typeface="+mn-cs"/>
              </a:defRPr>
            </a:pPr>
          </a:p>
        </c:txPr>
        <c:crossAx val="1902220639"/>
        <c:crosses val="autoZero"/>
        <c:auto val="1"/>
        <c:lblAlgn val="ctr"/>
        <c:lblOffset val="100"/>
        <c:noMultiLvlLbl val="0"/>
      </c:catAx>
      <c:valAx>
        <c:axId val="1902220639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800" b="0" i="0" u="none" strike="noStrike" kern="1200" baseline="0">
                <a:solidFill>
                  <a:schemeClr val="tx1"/>
                </a:solidFill>
                <a:latin typeface="Arial MT"/>
                <a:ea typeface="+mn-ea"/>
                <a:cs typeface="+mn-cs"/>
              </a:defRPr>
            </a:pPr>
          </a:p>
        </c:txPr>
        <c:crossAx val="19022202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800" b="0" i="0" u="none" strike="noStrike" kern="1200" baseline="0">
              <a:solidFill>
                <a:schemeClr val="tx1"/>
              </a:solidFill>
              <a:latin typeface="Arial M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444eaba1-01f7-4a4d-b2e7-31ff9ba8d6d3}"/>
      </c:ext>
    </c:extLst>
  </c:chart>
  <c:spPr>
    <a:noFill/>
    <a:ln>
      <a:noFill/>
    </a:ln>
    <a:effectLst/>
  </c:spPr>
  <c:txPr>
    <a:bodyPr/>
    <a:lstStyle/>
    <a:p>
      <a:pPr>
        <a:defRPr lang="en-US" sz="800">
          <a:solidFill>
            <a:schemeClr val="tx1"/>
          </a:solidFill>
          <a:latin typeface="Arial MT"/>
        </a:defRPr>
      </a:pPr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779049636019922"/>
          <c:y val="0.174708736494682"/>
          <c:w val="0.912061671415959"/>
          <c:h val="0.560955838794092"/>
        </c:manualLayout>
      </c:layout>
      <c:lineChart>
        <c:grouping val="standard"/>
        <c:varyColors val="0"/>
        <c:ser>
          <c:idx val="0"/>
          <c:order val="0"/>
          <c:tx>
            <c:strRef>
              <c:f>TAXTYPE!$G$5</c:f>
              <c:strCache>
                <c:ptCount val="1"/>
                <c:pt idx="0">
                  <c:v>QUARTERLY VAT</c:v>
                </c:pt>
              </c:strCache>
            </c:strRef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100" b="0" i="0" u="none" strike="noStrike" kern="1200" baseline="0">
                    <a:solidFill>
                      <a:schemeClr val="tx1"/>
                    </a:solidFill>
                    <a:latin typeface="Arial M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TAXTYPE!$H$4:$M$4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TAXTYPE!$H$5:$M$5</c:f>
              <c:numCache>
                <c:formatCode>0.0%</c:formatCode>
                <c:ptCount val="6"/>
                <c:pt idx="0">
                  <c:v>0.266607099716763</c:v>
                </c:pt>
                <c:pt idx="1">
                  <c:v>0.291141932091552</c:v>
                </c:pt>
                <c:pt idx="2">
                  <c:v>0.290043786078318</c:v>
                </c:pt>
                <c:pt idx="3">
                  <c:v>0.322270053684618</c:v>
                </c:pt>
                <c:pt idx="4">
                  <c:v>0.356212131984133</c:v>
                </c:pt>
                <c:pt idx="5">
                  <c:v>0.367312552188103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TAXTYPE!$G$6</c:f>
              <c:strCache>
                <c:ptCount val="1"/>
                <c:pt idx="0">
                  <c:v>VAT_MONTHLY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/>
              <a:lstStyle/>
              <a:p>
                <a:pPr>
                  <a:defRPr lang="en-US" sz="1100" b="0" i="0" u="none" strike="noStrike" kern="1200" baseline="0">
                    <a:solidFill>
                      <a:schemeClr val="tx1"/>
                    </a:solidFill>
                    <a:latin typeface="Arial MT"/>
                    <a:ea typeface="+mn-ea"/>
                    <a:cs typeface="+mn-cs"/>
                  </a:defRPr>
                </a:pPr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TAXTYPE!$H$4:$M$4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TAXTYPE!$H$6:$M$6</c:f>
              <c:numCache>
                <c:formatCode>0.0%</c:formatCode>
                <c:ptCount val="6"/>
                <c:pt idx="0">
                  <c:v>0.145062290366695</c:v>
                </c:pt>
                <c:pt idx="1">
                  <c:v>0.146296415814389</c:v>
                </c:pt>
                <c:pt idx="2">
                  <c:v>0.125909379102392</c:v>
                </c:pt>
                <c:pt idx="3">
                  <c:v>0.141426510382303</c:v>
                </c:pt>
                <c:pt idx="4">
                  <c:v>0.14346240365091</c:v>
                </c:pt>
                <c:pt idx="5">
                  <c:v>0.13673316429193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2021266703"/>
        <c:axId val="2021268783"/>
      </c:lineChart>
      <c:catAx>
        <c:axId val="2021266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Arial MT"/>
                <a:ea typeface="+mn-ea"/>
                <a:cs typeface="+mn-cs"/>
              </a:defRPr>
            </a:pPr>
          </a:p>
        </c:txPr>
        <c:crossAx val="2021268783"/>
        <c:crosses val="autoZero"/>
        <c:auto val="1"/>
        <c:lblAlgn val="ctr"/>
        <c:lblOffset val="100"/>
        <c:noMultiLvlLbl val="0"/>
      </c:catAx>
      <c:valAx>
        <c:axId val="2021268783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00" b="0" i="0" u="none" strike="noStrike" kern="1200" baseline="0">
                <a:solidFill>
                  <a:schemeClr val="tx1"/>
                </a:solidFill>
                <a:latin typeface="Arial MT"/>
                <a:ea typeface="+mn-ea"/>
                <a:cs typeface="+mn-cs"/>
              </a:defRPr>
            </a:pPr>
          </a:p>
        </c:txPr>
        <c:crossAx val="2021266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3310672978403"/>
          <c:y val="0.85062051131082"/>
          <c:w val="0.453378501639784"/>
          <c:h val="0.1072922023083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100" b="0" i="0" u="none" strike="noStrike" kern="1200" baseline="0">
              <a:solidFill>
                <a:schemeClr val="tx1"/>
              </a:solidFill>
              <a:latin typeface="Arial M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f5adaee1-4eb8-4a2e-be40-7dd4ca512aba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en-US" sz="1100">
          <a:solidFill>
            <a:schemeClr val="tx1"/>
          </a:solidFill>
          <a:latin typeface="Arial MT"/>
        </a:defRPr>
      </a:pPr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3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Sheet1!$D$10:$D$13</c:f>
              <c:strCache>
                <c:ptCount val="4"/>
                <c:pt idx="0">
                  <c:v>Under-Reporting of Taxable Sales</c:v>
                </c:pt>
                <c:pt idx="1">
                  <c:v>Over-Reporting of Import VAT</c:v>
                </c:pt>
                <c:pt idx="2">
                  <c:v>Over-Reporting of VAT paid on local purchases</c:v>
                </c:pt>
                <c:pt idx="3">
                  <c:v>Other</c:v>
                </c:pt>
              </c:strCache>
            </c:strRef>
          </c:cat>
          <c:val>
            <c:numRef>
              <c:f>Sheet1!$F$10:$F$13</c:f>
              <c:numCache>
                <c:formatCode>0.0%</c:formatCode>
                <c:ptCount val="4"/>
                <c:pt idx="0">
                  <c:v>0.316901571730296</c:v>
                </c:pt>
                <c:pt idx="1">
                  <c:v>0.241365329002463</c:v>
                </c:pt>
                <c:pt idx="2">
                  <c:v>0.0947103200554187</c:v>
                </c:pt>
                <c:pt idx="3">
                  <c:v>0.347022779211823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40879536"/>
        <c:axId val="1148503119"/>
      </c:barChart>
      <c:catAx>
        <c:axId val="40879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95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</a:p>
        </c:txPr>
        <c:crossAx val="1148503119"/>
        <c:crosses val="autoZero"/>
        <c:auto val="1"/>
        <c:lblAlgn val="ctr"/>
        <c:lblOffset val="100"/>
        <c:noMultiLvlLbl val="0"/>
      </c:catAx>
      <c:valAx>
        <c:axId val="1148503119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195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40879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2c72fc5f-8e82-442a-b863-e449713272ac}"/>
      </c:ext>
    </c:extLst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8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5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5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5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5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2682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2682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B6177-88B5-41F2-B0D7-B6EF4E6BC93B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03488" y="668338"/>
            <a:ext cx="2549525" cy="1804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2573338"/>
            <a:ext cx="6045200" cy="21050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5078413"/>
            <a:ext cx="3275013" cy="2682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79900" y="5078413"/>
            <a:ext cx="3275013" cy="2682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ed0bec23f2_1_46:notes"/>
          <p:cNvSpPr txBox="1">
            <a:spLocks noGrp="1"/>
          </p:cNvSpPr>
          <p:nvPr>
            <p:ph type="body" idx="1"/>
          </p:nvPr>
        </p:nvSpPr>
        <p:spPr>
          <a:xfrm>
            <a:off x="685800" y="4343387"/>
            <a:ext cx="5486400" cy="41147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3" name="Google Shape;173;g2ed0bec23f2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2ed0bec23f2_1_46:notes"/>
          <p:cNvSpPr txBox="1">
            <a:spLocks noGrp="1"/>
          </p:cNvSpPr>
          <p:nvPr>
            <p:ph type="body" idx="1"/>
          </p:nvPr>
        </p:nvSpPr>
        <p:spPr>
          <a:xfrm>
            <a:off x="685800" y="4343387"/>
            <a:ext cx="5486400" cy="41147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3" name="Google Shape;173;g2ed0bec23f2_1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66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CFC387-75EF-4B66-A5BE-14CF54A79A55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1657477"/>
            <a:ext cx="6428422" cy="11228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2994152"/>
            <a:ext cx="5293995" cy="13366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020303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3697D3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TAX</a:t>
            </a:r>
            <a:r>
              <a:rPr spc="-50" dirty="0"/>
              <a:t> </a:t>
            </a:r>
            <a:r>
              <a:rPr spc="-90" dirty="0"/>
              <a:t>REFORMS</a:t>
            </a:r>
            <a:endParaRPr spc="-9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rgbClr val="3697D3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/>
            </a:fld>
            <a:endParaRPr spc="-25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6914" y="2084828"/>
            <a:ext cx="1362672" cy="295337"/>
          </a:xfrm>
        </p:spPr>
        <p:txBody>
          <a:bodyPr lIns="0" tIns="0" rIns="0" bIns="0"/>
          <a:lstStyle>
            <a:lvl1pPr>
              <a:defRPr sz="1920" b="1" i="0">
                <a:solidFill>
                  <a:schemeClr val="bg1"/>
                </a:solidFill>
                <a:latin typeface="Roboto Bk"/>
                <a:cs typeface="Roboto B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1229741"/>
            <a:ext cx="328707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1229741"/>
            <a:ext cx="328707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1116" y="2867717"/>
            <a:ext cx="65938" cy="730777"/>
          </a:xfrm>
        </p:spPr>
        <p:txBody>
          <a:bodyPr lIns="0" tIns="0" rIns="0" bIns="0"/>
          <a:lstStyle>
            <a:lvl1pPr>
              <a:defRPr sz="1585" b="1" i="0">
                <a:solidFill>
                  <a:srgbClr val="1590D0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pPr marL="18415">
              <a:spcBef>
                <a:spcPts val="135"/>
              </a:spcBef>
            </a:pPr>
            <a:fld id="{81D60167-4931-47E6-BA6A-407CBD079E47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g object 17"/>
          <p:cNvSpPr/>
          <p:nvPr userDrawn="1"/>
        </p:nvSpPr>
        <p:spPr>
          <a:xfrm>
            <a:off x="0" y="4477281"/>
            <a:ext cx="7556500" cy="919425"/>
          </a:xfrm>
          <a:custGeom>
            <a:avLst/>
            <a:gdLst/>
            <a:ahLst/>
            <a:cxnLst/>
            <a:rect l="l" t="t" r="r" b="b"/>
            <a:pathLst>
              <a:path w="15748000" h="1362709">
                <a:moveTo>
                  <a:pt x="15748000" y="0"/>
                </a:moveTo>
                <a:lnTo>
                  <a:pt x="0" y="0"/>
                </a:lnTo>
                <a:lnTo>
                  <a:pt x="0" y="1362544"/>
                </a:lnTo>
                <a:lnTo>
                  <a:pt x="15748000" y="1362544"/>
                </a:lnTo>
                <a:lnTo>
                  <a:pt x="15748000" y="0"/>
                </a:lnTo>
                <a:close/>
              </a:path>
            </a:pathLst>
          </a:custGeom>
          <a:solidFill>
            <a:srgbClr val="DCE7F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0335" y="4727849"/>
            <a:ext cx="6654595" cy="399598"/>
          </a:xfrm>
          <a:prstGeom prst="rect">
            <a:avLst/>
          </a:prstGeom>
        </p:spPr>
      </p:pic>
      <p:pic>
        <p:nvPicPr>
          <p:cNvPr id="16" name="bg 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556500" cy="44168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6914" y="2084828"/>
            <a:ext cx="1362672" cy="295337"/>
          </a:xfrm>
        </p:spPr>
        <p:txBody>
          <a:bodyPr lIns="0" tIns="0" rIns="0" bIns="0"/>
          <a:lstStyle>
            <a:lvl1pPr>
              <a:defRPr sz="1920" b="1" i="0">
                <a:solidFill>
                  <a:schemeClr val="bg1"/>
                </a:solidFill>
                <a:latin typeface="Roboto Bk"/>
                <a:cs typeface="Roboto Bk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11116" y="2867717"/>
            <a:ext cx="65938" cy="730777"/>
          </a:xfrm>
        </p:spPr>
        <p:txBody>
          <a:bodyPr lIns="0" tIns="0" rIns="0" bIns="0"/>
          <a:lstStyle>
            <a:lvl1pPr>
              <a:defRPr sz="1585" b="1" i="0">
                <a:solidFill>
                  <a:srgbClr val="1590D0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pPr marL="18415">
              <a:spcBef>
                <a:spcPts val="135"/>
              </a:spcBef>
            </a:pPr>
            <a:fld id="{81D60167-4931-47E6-BA6A-407CBD079E47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11116" y="2867717"/>
            <a:ext cx="65938" cy="730777"/>
          </a:xfrm>
        </p:spPr>
        <p:txBody>
          <a:bodyPr lIns="0" tIns="0" rIns="0" bIns="0"/>
          <a:lstStyle>
            <a:lvl1pPr>
              <a:defRPr sz="1585" b="1" i="0">
                <a:solidFill>
                  <a:srgbClr val="1590D0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pPr marL="18415">
              <a:spcBef>
                <a:spcPts val="135"/>
              </a:spcBef>
            </a:pPr>
            <a:fld id="{81D60167-4931-47E6-BA6A-407CBD079E47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showMasterSp="0" matchingName="Title Slide">
  <p:cSld name="Title Slide">
    <p:bg>
      <p:bgPr>
        <a:solidFill>
          <a:schemeClr val="lt1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/>
          <p:nvPr/>
        </p:nvSpPr>
        <p:spPr>
          <a:xfrm>
            <a:off x="-50" y="3073"/>
            <a:ext cx="7561580" cy="2969260"/>
          </a:xfrm>
          <a:custGeom>
            <a:avLst/>
            <a:gdLst/>
            <a:ahLst/>
            <a:cxnLst/>
            <a:rect l="l" t="t" r="r" b="b"/>
            <a:pathLst>
              <a:path w="7561580" h="2969260" extrusionOk="0">
                <a:moveTo>
                  <a:pt x="0" y="2968726"/>
                </a:moveTo>
                <a:lnTo>
                  <a:pt x="7561465" y="2968726"/>
                </a:lnTo>
                <a:lnTo>
                  <a:pt x="7561465" y="0"/>
                </a:lnTo>
                <a:lnTo>
                  <a:pt x="0" y="0"/>
                </a:lnTo>
                <a:lnTo>
                  <a:pt x="0" y="2968726"/>
                </a:lnTo>
                <a:close/>
              </a:path>
            </a:pathLst>
          </a:custGeom>
          <a:solidFill>
            <a:srgbClr val="005696">
              <a:alpha val="8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85"/>
          </a:p>
        </p:txBody>
      </p:sp>
      <p:sp>
        <p:nvSpPr>
          <p:cNvPr id="58" name="Google Shape;58;p14"/>
          <p:cNvSpPr/>
          <p:nvPr/>
        </p:nvSpPr>
        <p:spPr>
          <a:xfrm>
            <a:off x="-50" y="2971800"/>
            <a:ext cx="7561580" cy="2376805"/>
          </a:xfrm>
          <a:custGeom>
            <a:avLst/>
            <a:gdLst/>
            <a:ahLst/>
            <a:cxnLst/>
            <a:rect l="l" t="t" r="r" b="b"/>
            <a:pathLst>
              <a:path w="7561580" h="2376804" extrusionOk="0">
                <a:moveTo>
                  <a:pt x="7561465" y="0"/>
                </a:moveTo>
                <a:lnTo>
                  <a:pt x="0" y="0"/>
                </a:lnTo>
                <a:lnTo>
                  <a:pt x="0" y="2376474"/>
                </a:lnTo>
                <a:lnTo>
                  <a:pt x="7561465" y="2376474"/>
                </a:lnTo>
                <a:lnTo>
                  <a:pt x="7561465" y="0"/>
                </a:lnTo>
                <a:close/>
              </a:path>
            </a:pathLst>
          </a:custGeom>
          <a:solidFill>
            <a:srgbClr val="005696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85"/>
          </a:p>
        </p:txBody>
      </p:sp>
      <p:sp>
        <p:nvSpPr>
          <p:cNvPr id="59" name="Google Shape;59;p14"/>
          <p:cNvSpPr/>
          <p:nvPr/>
        </p:nvSpPr>
        <p:spPr>
          <a:xfrm>
            <a:off x="-1014" y="2895702"/>
            <a:ext cx="2515235" cy="85090"/>
          </a:xfrm>
          <a:custGeom>
            <a:avLst/>
            <a:gdLst/>
            <a:ahLst/>
            <a:cxnLst/>
            <a:rect l="l" t="t" r="r" b="b"/>
            <a:pathLst>
              <a:path w="2515235" h="85089" extrusionOk="0">
                <a:moveTo>
                  <a:pt x="2514790" y="0"/>
                </a:moveTo>
                <a:lnTo>
                  <a:pt x="0" y="0"/>
                </a:lnTo>
                <a:lnTo>
                  <a:pt x="0" y="84607"/>
                </a:lnTo>
                <a:lnTo>
                  <a:pt x="2514790" y="84607"/>
                </a:lnTo>
                <a:lnTo>
                  <a:pt x="2514790" y="0"/>
                </a:lnTo>
                <a:close/>
              </a:path>
            </a:pathLst>
          </a:custGeom>
          <a:solidFill>
            <a:srgbClr val="F8B5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85"/>
          </a:p>
        </p:txBody>
      </p:sp>
      <p:sp>
        <p:nvSpPr>
          <p:cNvPr id="60" name="Google Shape;60;p14"/>
          <p:cNvSpPr/>
          <p:nvPr/>
        </p:nvSpPr>
        <p:spPr>
          <a:xfrm>
            <a:off x="2514346" y="2895702"/>
            <a:ext cx="2531110" cy="85090"/>
          </a:xfrm>
          <a:custGeom>
            <a:avLst/>
            <a:gdLst/>
            <a:ahLst/>
            <a:cxnLst/>
            <a:rect l="l" t="t" r="r" b="b"/>
            <a:pathLst>
              <a:path w="2531110" h="85089" extrusionOk="0">
                <a:moveTo>
                  <a:pt x="2530741" y="0"/>
                </a:moveTo>
                <a:lnTo>
                  <a:pt x="0" y="0"/>
                </a:lnTo>
                <a:lnTo>
                  <a:pt x="0" y="84607"/>
                </a:lnTo>
                <a:lnTo>
                  <a:pt x="2530741" y="84607"/>
                </a:lnTo>
                <a:lnTo>
                  <a:pt x="2530741" y="0"/>
                </a:lnTo>
                <a:close/>
              </a:path>
            </a:pathLst>
          </a:custGeom>
          <a:solidFill>
            <a:srgbClr val="5FB24A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85"/>
          </a:p>
        </p:txBody>
      </p:sp>
      <p:sp>
        <p:nvSpPr>
          <p:cNvPr id="61" name="Google Shape;61;p14"/>
          <p:cNvSpPr/>
          <p:nvPr/>
        </p:nvSpPr>
        <p:spPr>
          <a:xfrm>
            <a:off x="5045074" y="2895702"/>
            <a:ext cx="2515235" cy="85090"/>
          </a:xfrm>
          <a:custGeom>
            <a:avLst/>
            <a:gdLst/>
            <a:ahLst/>
            <a:cxnLst/>
            <a:rect l="l" t="t" r="r" b="b"/>
            <a:pathLst>
              <a:path w="2515234" h="85089" extrusionOk="0">
                <a:moveTo>
                  <a:pt x="2514803" y="0"/>
                </a:moveTo>
                <a:lnTo>
                  <a:pt x="0" y="0"/>
                </a:lnTo>
                <a:lnTo>
                  <a:pt x="0" y="84607"/>
                </a:lnTo>
                <a:lnTo>
                  <a:pt x="2514803" y="84607"/>
                </a:lnTo>
                <a:lnTo>
                  <a:pt x="2514803" y="0"/>
                </a:lnTo>
                <a:close/>
              </a:path>
            </a:pathLst>
          </a:custGeom>
          <a:solidFill>
            <a:srgbClr val="3497D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85"/>
          </a:p>
        </p:txBody>
      </p:sp>
      <p:sp>
        <p:nvSpPr>
          <p:cNvPr id="62" name="Google Shape;62;p14"/>
          <p:cNvSpPr txBox="1">
            <a:spLocks noGrp="1"/>
          </p:cNvSpPr>
          <p:nvPr>
            <p:ph type="ctrTitle"/>
          </p:nvPr>
        </p:nvSpPr>
        <p:spPr>
          <a:xfrm>
            <a:off x="998723" y="1335656"/>
            <a:ext cx="5565404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85" b="1" i="0">
                <a:solidFill>
                  <a:schemeClr val="lt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 txBox="1">
            <a:spLocks noGrp="1"/>
          </p:cNvSpPr>
          <p:nvPr>
            <p:ph type="subTitle" idx="1"/>
          </p:nvPr>
        </p:nvSpPr>
        <p:spPr>
          <a:xfrm>
            <a:off x="1134428" y="2994153"/>
            <a:ext cx="529399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2571370" y="4972432"/>
            <a:ext cx="2420112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4"/>
          <p:cNvSpPr txBox="1">
            <a:spLocks noGrp="1"/>
          </p:cNvSpPr>
          <p:nvPr>
            <p:ph type="dt" idx="10"/>
          </p:nvPr>
        </p:nvSpPr>
        <p:spPr>
          <a:xfrm>
            <a:off x="378143" y="4972432"/>
            <a:ext cx="1739455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>
            <a:spLocks noGrp="1"/>
          </p:cNvSpPr>
          <p:nvPr>
            <p:ph type="sldNum" idx="12"/>
          </p:nvPr>
        </p:nvSpPr>
        <p:spPr>
          <a:xfrm>
            <a:off x="5445253" y="4972432"/>
            <a:ext cx="1739455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2571370" y="4972432"/>
            <a:ext cx="2420112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>
            <a:spLocks noGrp="1"/>
          </p:cNvSpPr>
          <p:nvPr>
            <p:ph type="dt" idx="10"/>
          </p:nvPr>
        </p:nvSpPr>
        <p:spPr>
          <a:xfrm>
            <a:off x="378143" y="4972432"/>
            <a:ext cx="1739455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>
            <a:spLocks noGrp="1"/>
          </p:cNvSpPr>
          <p:nvPr>
            <p:ph type="sldNum" idx="12"/>
          </p:nvPr>
        </p:nvSpPr>
        <p:spPr>
          <a:xfrm>
            <a:off x="5445253" y="4972432"/>
            <a:ext cx="1739455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>
  <p:cSld name="Two Content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8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" y="39"/>
            <a:ext cx="6010070" cy="475589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8"/>
          <p:cNvSpPr/>
          <p:nvPr/>
        </p:nvSpPr>
        <p:spPr>
          <a:xfrm>
            <a:off x="6164300" y="1214781"/>
            <a:ext cx="1290955" cy="3100704"/>
          </a:xfrm>
          <a:custGeom>
            <a:avLst/>
            <a:gdLst/>
            <a:ahLst/>
            <a:cxnLst/>
            <a:rect l="l" t="t" r="r" b="b"/>
            <a:pathLst>
              <a:path w="1290954" h="3100704" extrusionOk="0">
                <a:moveTo>
                  <a:pt x="1084465" y="1847011"/>
                </a:moveTo>
                <a:lnTo>
                  <a:pt x="1081227" y="1795030"/>
                </a:lnTo>
                <a:lnTo>
                  <a:pt x="1073251" y="1743049"/>
                </a:lnTo>
                <a:lnTo>
                  <a:pt x="1061707" y="1695983"/>
                </a:lnTo>
                <a:lnTo>
                  <a:pt x="1045972" y="1651393"/>
                </a:lnTo>
                <a:lnTo>
                  <a:pt x="1025347" y="1609763"/>
                </a:lnTo>
                <a:lnTo>
                  <a:pt x="999134" y="1571574"/>
                </a:lnTo>
                <a:lnTo>
                  <a:pt x="966660" y="1537309"/>
                </a:lnTo>
                <a:lnTo>
                  <a:pt x="927201" y="1507451"/>
                </a:lnTo>
                <a:lnTo>
                  <a:pt x="883285" y="1489125"/>
                </a:lnTo>
                <a:lnTo>
                  <a:pt x="837679" y="1486649"/>
                </a:lnTo>
                <a:lnTo>
                  <a:pt x="794270" y="1498981"/>
                </a:lnTo>
                <a:lnTo>
                  <a:pt x="756958" y="1525041"/>
                </a:lnTo>
                <a:lnTo>
                  <a:pt x="729653" y="1563814"/>
                </a:lnTo>
                <a:lnTo>
                  <a:pt x="719645" y="1594053"/>
                </a:lnTo>
                <a:lnTo>
                  <a:pt x="717905" y="1624126"/>
                </a:lnTo>
                <a:lnTo>
                  <a:pt x="724331" y="1653628"/>
                </a:lnTo>
                <a:lnTo>
                  <a:pt x="756716" y="1702117"/>
                </a:lnTo>
                <a:lnTo>
                  <a:pt x="802513" y="1720138"/>
                </a:lnTo>
                <a:lnTo>
                  <a:pt x="858088" y="1712175"/>
                </a:lnTo>
                <a:lnTo>
                  <a:pt x="901344" y="1677022"/>
                </a:lnTo>
                <a:lnTo>
                  <a:pt x="916876" y="1651647"/>
                </a:lnTo>
                <a:lnTo>
                  <a:pt x="930338" y="1631010"/>
                </a:lnTo>
                <a:lnTo>
                  <a:pt x="945515" y="1620748"/>
                </a:lnTo>
                <a:lnTo>
                  <a:pt x="963701" y="1620608"/>
                </a:lnTo>
                <a:lnTo>
                  <a:pt x="986218" y="1630349"/>
                </a:lnTo>
                <a:lnTo>
                  <a:pt x="1029970" y="1670011"/>
                </a:lnTo>
                <a:lnTo>
                  <a:pt x="1057897" y="1722297"/>
                </a:lnTo>
                <a:lnTo>
                  <a:pt x="1072565" y="1787918"/>
                </a:lnTo>
                <a:lnTo>
                  <a:pt x="1074026" y="1821395"/>
                </a:lnTo>
                <a:lnTo>
                  <a:pt x="1073505" y="1855114"/>
                </a:lnTo>
                <a:lnTo>
                  <a:pt x="1073873" y="1902688"/>
                </a:lnTo>
                <a:lnTo>
                  <a:pt x="1065936" y="1965020"/>
                </a:lnTo>
                <a:lnTo>
                  <a:pt x="1048918" y="1999437"/>
                </a:lnTo>
                <a:lnTo>
                  <a:pt x="1020178" y="2024672"/>
                </a:lnTo>
                <a:lnTo>
                  <a:pt x="977671" y="2043607"/>
                </a:lnTo>
                <a:lnTo>
                  <a:pt x="970267" y="2046300"/>
                </a:lnTo>
                <a:lnTo>
                  <a:pt x="962977" y="2049449"/>
                </a:lnTo>
                <a:lnTo>
                  <a:pt x="934504" y="2085657"/>
                </a:lnTo>
                <a:lnTo>
                  <a:pt x="936510" y="2097252"/>
                </a:lnTo>
                <a:lnTo>
                  <a:pt x="941451" y="2106434"/>
                </a:lnTo>
                <a:lnTo>
                  <a:pt x="948753" y="2112238"/>
                </a:lnTo>
                <a:lnTo>
                  <a:pt x="957770" y="2115464"/>
                </a:lnTo>
                <a:lnTo>
                  <a:pt x="967879" y="2116886"/>
                </a:lnTo>
                <a:lnTo>
                  <a:pt x="984135" y="2116226"/>
                </a:lnTo>
                <a:lnTo>
                  <a:pt x="1024928" y="2094217"/>
                </a:lnTo>
                <a:lnTo>
                  <a:pt x="1053744" y="2051685"/>
                </a:lnTo>
                <a:lnTo>
                  <a:pt x="1068616" y="2002599"/>
                </a:lnTo>
                <a:lnTo>
                  <a:pt x="1077861" y="1950834"/>
                </a:lnTo>
                <a:lnTo>
                  <a:pt x="1083246" y="1898967"/>
                </a:lnTo>
                <a:lnTo>
                  <a:pt x="1084465" y="1847011"/>
                </a:lnTo>
                <a:close/>
              </a:path>
              <a:path w="1290954" h="3100704" extrusionOk="0">
                <a:moveTo>
                  <a:pt x="1178801" y="2021179"/>
                </a:moveTo>
                <a:lnTo>
                  <a:pt x="1178458" y="1969541"/>
                </a:lnTo>
                <a:lnTo>
                  <a:pt x="1175550" y="1917573"/>
                </a:lnTo>
                <a:lnTo>
                  <a:pt x="1170114" y="1865287"/>
                </a:lnTo>
                <a:lnTo>
                  <a:pt x="1162316" y="1813509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39"/>
                </a:lnTo>
                <a:lnTo>
                  <a:pt x="1066012" y="1528140"/>
                </a:lnTo>
                <a:lnTo>
                  <a:pt x="1041171" y="1485074"/>
                </a:lnTo>
                <a:lnTo>
                  <a:pt x="1013675" y="1443380"/>
                </a:lnTo>
                <a:lnTo>
                  <a:pt x="983462" y="1403070"/>
                </a:lnTo>
                <a:lnTo>
                  <a:pt x="950468" y="1364183"/>
                </a:lnTo>
                <a:lnTo>
                  <a:pt x="914654" y="1326743"/>
                </a:lnTo>
                <a:lnTo>
                  <a:pt x="875944" y="1290789"/>
                </a:lnTo>
                <a:lnTo>
                  <a:pt x="838530" y="1259890"/>
                </a:lnTo>
                <a:lnTo>
                  <a:pt x="800023" y="1231887"/>
                </a:lnTo>
                <a:lnTo>
                  <a:pt x="760349" y="1206969"/>
                </a:lnTo>
                <a:lnTo>
                  <a:pt x="719480" y="1185303"/>
                </a:lnTo>
                <a:lnTo>
                  <a:pt x="677354" y="1167028"/>
                </a:lnTo>
                <a:lnTo>
                  <a:pt x="633945" y="1152334"/>
                </a:lnTo>
                <a:lnTo>
                  <a:pt x="589191" y="1141361"/>
                </a:lnTo>
                <a:lnTo>
                  <a:pt x="543052" y="1134287"/>
                </a:lnTo>
                <a:lnTo>
                  <a:pt x="495477" y="1131277"/>
                </a:lnTo>
                <a:lnTo>
                  <a:pt x="446417" y="1132471"/>
                </a:lnTo>
                <a:lnTo>
                  <a:pt x="394716" y="1138288"/>
                </a:lnTo>
                <a:lnTo>
                  <a:pt x="345084" y="1148588"/>
                </a:lnTo>
                <a:lnTo>
                  <a:pt x="297535" y="1163396"/>
                </a:lnTo>
                <a:lnTo>
                  <a:pt x="252133" y="1182700"/>
                </a:lnTo>
                <a:lnTo>
                  <a:pt x="208876" y="1206500"/>
                </a:lnTo>
                <a:lnTo>
                  <a:pt x="167805" y="1234821"/>
                </a:lnTo>
                <a:lnTo>
                  <a:pt x="128968" y="1267650"/>
                </a:lnTo>
                <a:lnTo>
                  <a:pt x="92367" y="1304988"/>
                </a:lnTo>
                <a:lnTo>
                  <a:pt x="59778" y="1347139"/>
                </a:lnTo>
                <a:lnTo>
                  <a:pt x="33896" y="1392631"/>
                </a:lnTo>
                <a:lnTo>
                  <a:pt x="14173" y="1441145"/>
                </a:lnTo>
                <a:lnTo>
                  <a:pt x="0" y="1492402"/>
                </a:lnTo>
                <a:lnTo>
                  <a:pt x="0" y="1555877"/>
                </a:lnTo>
                <a:lnTo>
                  <a:pt x="9398" y="1592986"/>
                </a:lnTo>
                <a:lnTo>
                  <a:pt x="20256" y="1629562"/>
                </a:lnTo>
                <a:lnTo>
                  <a:pt x="42278" y="1674380"/>
                </a:lnTo>
                <a:lnTo>
                  <a:pt x="72923" y="1712455"/>
                </a:lnTo>
                <a:lnTo>
                  <a:pt x="110667" y="1742897"/>
                </a:lnTo>
                <a:lnTo>
                  <a:pt x="154012" y="1764817"/>
                </a:lnTo>
                <a:lnTo>
                  <a:pt x="201434" y="1777352"/>
                </a:lnTo>
                <a:lnTo>
                  <a:pt x="251434" y="1779600"/>
                </a:lnTo>
                <a:lnTo>
                  <a:pt x="307251" y="1770278"/>
                </a:lnTo>
                <a:lnTo>
                  <a:pt x="358114" y="1750695"/>
                </a:lnTo>
                <a:lnTo>
                  <a:pt x="404837" y="1722488"/>
                </a:lnTo>
                <a:lnTo>
                  <a:pt x="448246" y="1687233"/>
                </a:lnTo>
                <a:lnTo>
                  <a:pt x="486879" y="1647075"/>
                </a:lnTo>
                <a:lnTo>
                  <a:pt x="520496" y="1603235"/>
                </a:lnTo>
                <a:lnTo>
                  <a:pt x="550748" y="1556867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14"/>
                </a:lnTo>
                <a:lnTo>
                  <a:pt x="679564" y="1412938"/>
                </a:lnTo>
                <a:lnTo>
                  <a:pt x="720521" y="1399044"/>
                </a:lnTo>
                <a:lnTo>
                  <a:pt x="764374" y="1394510"/>
                </a:lnTo>
                <a:lnTo>
                  <a:pt x="810602" y="1399476"/>
                </a:lnTo>
                <a:lnTo>
                  <a:pt x="858659" y="1414094"/>
                </a:lnTo>
                <a:lnTo>
                  <a:pt x="906983" y="1436890"/>
                </a:lnTo>
                <a:lnTo>
                  <a:pt x="950937" y="1465021"/>
                </a:lnTo>
                <a:lnTo>
                  <a:pt x="990219" y="1498485"/>
                </a:lnTo>
                <a:lnTo>
                  <a:pt x="1024521" y="1537335"/>
                </a:lnTo>
                <a:lnTo>
                  <a:pt x="1053503" y="1581569"/>
                </a:lnTo>
                <a:lnTo>
                  <a:pt x="1077633" y="1628775"/>
                </a:lnTo>
                <a:lnTo>
                  <a:pt x="1097610" y="1676476"/>
                </a:lnTo>
                <a:lnTo>
                  <a:pt x="1113536" y="1724647"/>
                </a:lnTo>
                <a:lnTo>
                  <a:pt x="1125499" y="1773250"/>
                </a:lnTo>
                <a:lnTo>
                  <a:pt x="1133614" y="1822284"/>
                </a:lnTo>
                <a:lnTo>
                  <a:pt x="1137983" y="1871700"/>
                </a:lnTo>
                <a:lnTo>
                  <a:pt x="1138707" y="1921497"/>
                </a:lnTo>
                <a:lnTo>
                  <a:pt x="1135875" y="1971624"/>
                </a:lnTo>
                <a:lnTo>
                  <a:pt x="1129601" y="2022081"/>
                </a:lnTo>
                <a:lnTo>
                  <a:pt x="1119974" y="2072830"/>
                </a:lnTo>
                <a:lnTo>
                  <a:pt x="1107109" y="2123846"/>
                </a:lnTo>
                <a:lnTo>
                  <a:pt x="1091476" y="2168410"/>
                </a:lnTo>
                <a:lnTo>
                  <a:pt x="1070597" y="2209393"/>
                </a:lnTo>
                <a:lnTo>
                  <a:pt x="1044257" y="2246579"/>
                </a:lnTo>
                <a:lnTo>
                  <a:pt x="1012240" y="2279751"/>
                </a:lnTo>
                <a:lnTo>
                  <a:pt x="974344" y="2308695"/>
                </a:lnTo>
                <a:lnTo>
                  <a:pt x="954036" y="2322309"/>
                </a:lnTo>
                <a:lnTo>
                  <a:pt x="933970" y="2336254"/>
                </a:lnTo>
                <a:lnTo>
                  <a:pt x="894118" y="2364587"/>
                </a:lnTo>
                <a:lnTo>
                  <a:pt x="859421" y="2406967"/>
                </a:lnTo>
                <a:lnTo>
                  <a:pt x="850226" y="2453830"/>
                </a:lnTo>
                <a:lnTo>
                  <a:pt x="852792" y="2481516"/>
                </a:lnTo>
                <a:lnTo>
                  <a:pt x="863015" y="2506853"/>
                </a:lnTo>
                <a:lnTo>
                  <a:pt x="882345" y="2528836"/>
                </a:lnTo>
                <a:lnTo>
                  <a:pt x="907567" y="2542819"/>
                </a:lnTo>
                <a:lnTo>
                  <a:pt x="933767" y="2546096"/>
                </a:lnTo>
                <a:lnTo>
                  <a:pt x="960399" y="2541066"/>
                </a:lnTo>
                <a:lnTo>
                  <a:pt x="997292" y="2524417"/>
                </a:lnTo>
                <a:lnTo>
                  <a:pt x="1050836" y="2473337"/>
                </a:lnTo>
                <a:lnTo>
                  <a:pt x="1072146" y="2441676"/>
                </a:lnTo>
                <a:lnTo>
                  <a:pt x="1090091" y="2407996"/>
                </a:lnTo>
                <a:lnTo>
                  <a:pt x="1105636" y="2372969"/>
                </a:lnTo>
                <a:lnTo>
                  <a:pt x="1124470" y="2323808"/>
                </a:lnTo>
                <a:lnTo>
                  <a:pt x="1140434" y="2274278"/>
                </a:lnTo>
                <a:lnTo>
                  <a:pt x="1153591" y="2224367"/>
                </a:lnTo>
                <a:lnTo>
                  <a:pt x="1163955" y="2174087"/>
                </a:lnTo>
                <a:lnTo>
                  <a:pt x="1171587" y="2123465"/>
                </a:lnTo>
                <a:lnTo>
                  <a:pt x="1176515" y="2072487"/>
                </a:lnTo>
                <a:lnTo>
                  <a:pt x="1178801" y="2021179"/>
                </a:lnTo>
                <a:close/>
              </a:path>
              <a:path w="1290954" h="3100704" extrusionOk="0">
                <a:moveTo>
                  <a:pt x="1216482" y="1464411"/>
                </a:moveTo>
                <a:lnTo>
                  <a:pt x="1216431" y="1436776"/>
                </a:lnTo>
                <a:lnTo>
                  <a:pt x="1210043" y="1291132"/>
                </a:lnTo>
                <a:lnTo>
                  <a:pt x="1208278" y="1242593"/>
                </a:lnTo>
                <a:lnTo>
                  <a:pt x="1206068" y="1142072"/>
                </a:lnTo>
                <a:lnTo>
                  <a:pt x="1204429" y="1090155"/>
                </a:lnTo>
                <a:lnTo>
                  <a:pt x="1202258" y="1038275"/>
                </a:lnTo>
                <a:lnTo>
                  <a:pt x="1199591" y="986421"/>
                </a:lnTo>
                <a:lnTo>
                  <a:pt x="1196479" y="934605"/>
                </a:lnTo>
                <a:lnTo>
                  <a:pt x="1192949" y="882802"/>
                </a:lnTo>
                <a:lnTo>
                  <a:pt x="1189037" y="831024"/>
                </a:lnTo>
                <a:lnTo>
                  <a:pt x="1184783" y="779272"/>
                </a:lnTo>
                <a:lnTo>
                  <a:pt x="1180223" y="727519"/>
                </a:lnTo>
                <a:lnTo>
                  <a:pt x="1171232" y="629881"/>
                </a:lnTo>
                <a:lnTo>
                  <a:pt x="1166368" y="581113"/>
                </a:lnTo>
                <a:lnTo>
                  <a:pt x="1161021" y="532422"/>
                </a:lnTo>
                <a:lnTo>
                  <a:pt x="1155014" y="483819"/>
                </a:lnTo>
                <a:lnTo>
                  <a:pt x="1148168" y="435330"/>
                </a:lnTo>
                <a:lnTo>
                  <a:pt x="1140282" y="386994"/>
                </a:lnTo>
                <a:lnTo>
                  <a:pt x="1131214" y="338823"/>
                </a:lnTo>
                <a:lnTo>
                  <a:pt x="1120749" y="290842"/>
                </a:lnTo>
                <a:lnTo>
                  <a:pt x="1108329" y="240995"/>
                </a:lnTo>
                <a:lnTo>
                  <a:pt x="1093660" y="191998"/>
                </a:lnTo>
                <a:lnTo>
                  <a:pt x="1075512" y="144399"/>
                </a:lnTo>
                <a:lnTo>
                  <a:pt x="1052652" y="98755"/>
                </a:lnTo>
                <a:lnTo>
                  <a:pt x="1023848" y="55613"/>
                </a:lnTo>
                <a:lnTo>
                  <a:pt x="992619" y="25666"/>
                </a:lnTo>
                <a:lnTo>
                  <a:pt x="955357" y="6832"/>
                </a:lnTo>
                <a:lnTo>
                  <a:pt x="915250" y="0"/>
                </a:lnTo>
                <a:lnTo>
                  <a:pt x="875461" y="6121"/>
                </a:lnTo>
                <a:lnTo>
                  <a:pt x="836980" y="25819"/>
                </a:lnTo>
                <a:lnTo>
                  <a:pt x="808037" y="55143"/>
                </a:lnTo>
                <a:lnTo>
                  <a:pt x="789508" y="92646"/>
                </a:lnTo>
                <a:lnTo>
                  <a:pt x="782256" y="136842"/>
                </a:lnTo>
                <a:lnTo>
                  <a:pt x="784694" y="173761"/>
                </a:lnTo>
                <a:lnTo>
                  <a:pt x="793673" y="208292"/>
                </a:lnTo>
                <a:lnTo>
                  <a:pt x="808469" y="240792"/>
                </a:lnTo>
                <a:lnTo>
                  <a:pt x="828344" y="271614"/>
                </a:lnTo>
                <a:lnTo>
                  <a:pt x="894435" y="359397"/>
                </a:lnTo>
                <a:lnTo>
                  <a:pt x="926604" y="403898"/>
                </a:lnTo>
                <a:lnTo>
                  <a:pt x="956805" y="449770"/>
                </a:lnTo>
                <a:lnTo>
                  <a:pt x="983957" y="497789"/>
                </a:lnTo>
                <a:lnTo>
                  <a:pt x="1006944" y="545338"/>
                </a:lnTo>
                <a:lnTo>
                  <a:pt x="1027722" y="593648"/>
                </a:lnTo>
                <a:lnTo>
                  <a:pt x="1046556" y="642620"/>
                </a:lnTo>
                <a:lnTo>
                  <a:pt x="1063713" y="692175"/>
                </a:lnTo>
                <a:lnTo>
                  <a:pt x="1079449" y="742200"/>
                </a:lnTo>
                <a:lnTo>
                  <a:pt x="1094028" y="792607"/>
                </a:lnTo>
                <a:lnTo>
                  <a:pt x="1107719" y="843318"/>
                </a:lnTo>
                <a:lnTo>
                  <a:pt x="1120775" y="894232"/>
                </a:lnTo>
                <a:lnTo>
                  <a:pt x="1133182" y="945400"/>
                </a:lnTo>
                <a:lnTo>
                  <a:pt x="1144739" y="996708"/>
                </a:lnTo>
                <a:lnTo>
                  <a:pt x="1155484" y="1048156"/>
                </a:lnTo>
                <a:lnTo>
                  <a:pt x="1165440" y="1099743"/>
                </a:lnTo>
                <a:lnTo>
                  <a:pt x="1174648" y="1151470"/>
                </a:lnTo>
                <a:lnTo>
                  <a:pt x="1183170" y="1203325"/>
                </a:lnTo>
                <a:lnTo>
                  <a:pt x="1191006" y="1255306"/>
                </a:lnTo>
                <a:lnTo>
                  <a:pt x="1198232" y="1307414"/>
                </a:lnTo>
                <a:lnTo>
                  <a:pt x="1204849" y="1359636"/>
                </a:lnTo>
                <a:lnTo>
                  <a:pt x="1210932" y="1411973"/>
                </a:lnTo>
                <a:lnTo>
                  <a:pt x="1216482" y="1464411"/>
                </a:lnTo>
                <a:close/>
              </a:path>
              <a:path w="1290954" h="3100704" extrusionOk="0">
                <a:moveTo>
                  <a:pt x="1290802" y="2958973"/>
                </a:moveTo>
                <a:lnTo>
                  <a:pt x="1290561" y="2923984"/>
                </a:lnTo>
                <a:lnTo>
                  <a:pt x="1286522" y="2889402"/>
                </a:lnTo>
                <a:lnTo>
                  <a:pt x="1269034" y="2807817"/>
                </a:lnTo>
                <a:lnTo>
                  <a:pt x="1263015" y="2760180"/>
                </a:lnTo>
                <a:lnTo>
                  <a:pt x="1260424" y="2712466"/>
                </a:lnTo>
                <a:lnTo>
                  <a:pt x="1260563" y="2664676"/>
                </a:lnTo>
                <a:lnTo>
                  <a:pt x="1262761" y="2616847"/>
                </a:lnTo>
                <a:lnTo>
                  <a:pt x="1270190" y="2516962"/>
                </a:lnTo>
                <a:lnTo>
                  <a:pt x="1272971" y="2464917"/>
                </a:lnTo>
                <a:lnTo>
                  <a:pt x="1274749" y="2412898"/>
                </a:lnTo>
                <a:lnTo>
                  <a:pt x="1275549" y="2360879"/>
                </a:lnTo>
                <a:lnTo>
                  <a:pt x="1275448" y="2308885"/>
                </a:lnTo>
                <a:lnTo>
                  <a:pt x="1274483" y="2256891"/>
                </a:lnTo>
                <a:lnTo>
                  <a:pt x="1272705" y="2204910"/>
                </a:lnTo>
                <a:lnTo>
                  <a:pt x="1270165" y="2152954"/>
                </a:lnTo>
                <a:lnTo>
                  <a:pt x="1266926" y="2100999"/>
                </a:lnTo>
                <a:lnTo>
                  <a:pt x="1263040" y="2049056"/>
                </a:lnTo>
                <a:lnTo>
                  <a:pt x="1258646" y="1998738"/>
                </a:lnTo>
                <a:lnTo>
                  <a:pt x="1253642" y="1948497"/>
                </a:lnTo>
                <a:lnTo>
                  <a:pt x="1248029" y="1898319"/>
                </a:lnTo>
                <a:lnTo>
                  <a:pt x="1241806" y="1848231"/>
                </a:lnTo>
                <a:lnTo>
                  <a:pt x="1234998" y="1798218"/>
                </a:lnTo>
                <a:lnTo>
                  <a:pt x="1227607" y="1748269"/>
                </a:lnTo>
                <a:lnTo>
                  <a:pt x="1219631" y="1698396"/>
                </a:lnTo>
                <a:lnTo>
                  <a:pt x="1211097" y="1648612"/>
                </a:lnTo>
                <a:lnTo>
                  <a:pt x="1202016" y="1598904"/>
                </a:lnTo>
                <a:lnTo>
                  <a:pt x="1192237" y="1548485"/>
                </a:lnTo>
                <a:lnTo>
                  <a:pt x="1181950" y="1498257"/>
                </a:lnTo>
                <a:lnTo>
                  <a:pt x="1171130" y="1448206"/>
                </a:lnTo>
                <a:lnTo>
                  <a:pt x="1159776" y="1398346"/>
                </a:lnTo>
                <a:lnTo>
                  <a:pt x="1147838" y="1348676"/>
                </a:lnTo>
                <a:lnTo>
                  <a:pt x="1135316" y="1299210"/>
                </a:lnTo>
                <a:lnTo>
                  <a:pt x="1122197" y="1249946"/>
                </a:lnTo>
                <a:lnTo>
                  <a:pt x="1108456" y="1200886"/>
                </a:lnTo>
                <a:lnTo>
                  <a:pt x="1094079" y="1152055"/>
                </a:lnTo>
                <a:lnTo>
                  <a:pt x="1079042" y="1103452"/>
                </a:lnTo>
                <a:lnTo>
                  <a:pt x="1063345" y="1055065"/>
                </a:lnTo>
                <a:lnTo>
                  <a:pt x="1046937" y="1006932"/>
                </a:lnTo>
                <a:lnTo>
                  <a:pt x="1029830" y="959027"/>
                </a:lnTo>
                <a:lnTo>
                  <a:pt x="1011999" y="911377"/>
                </a:lnTo>
                <a:lnTo>
                  <a:pt x="993419" y="863981"/>
                </a:lnTo>
                <a:lnTo>
                  <a:pt x="974064" y="816838"/>
                </a:lnTo>
                <a:lnTo>
                  <a:pt x="953947" y="769962"/>
                </a:lnTo>
                <a:lnTo>
                  <a:pt x="933018" y="723366"/>
                </a:lnTo>
                <a:lnTo>
                  <a:pt x="911275" y="677049"/>
                </a:lnTo>
                <a:lnTo>
                  <a:pt x="888695" y="631012"/>
                </a:lnTo>
                <a:lnTo>
                  <a:pt x="865276" y="585254"/>
                </a:lnTo>
                <a:lnTo>
                  <a:pt x="840981" y="539813"/>
                </a:lnTo>
                <a:lnTo>
                  <a:pt x="816013" y="495223"/>
                </a:lnTo>
                <a:lnTo>
                  <a:pt x="790016" y="451421"/>
                </a:lnTo>
                <a:lnTo>
                  <a:pt x="762736" y="408559"/>
                </a:lnTo>
                <a:lnTo>
                  <a:pt x="733920" y="366864"/>
                </a:lnTo>
                <a:lnTo>
                  <a:pt x="703326" y="326491"/>
                </a:lnTo>
                <a:lnTo>
                  <a:pt x="670699" y="287655"/>
                </a:lnTo>
                <a:lnTo>
                  <a:pt x="635812" y="250545"/>
                </a:lnTo>
                <a:lnTo>
                  <a:pt x="598411" y="215341"/>
                </a:lnTo>
                <a:lnTo>
                  <a:pt x="559130" y="182575"/>
                </a:lnTo>
                <a:lnTo>
                  <a:pt x="518210" y="152781"/>
                </a:lnTo>
                <a:lnTo>
                  <a:pt x="475348" y="126657"/>
                </a:lnTo>
                <a:lnTo>
                  <a:pt x="430250" y="104902"/>
                </a:lnTo>
                <a:lnTo>
                  <a:pt x="382612" y="88226"/>
                </a:lnTo>
                <a:lnTo>
                  <a:pt x="332155" y="77330"/>
                </a:lnTo>
                <a:lnTo>
                  <a:pt x="278765" y="73736"/>
                </a:lnTo>
                <a:lnTo>
                  <a:pt x="228968" y="80073"/>
                </a:lnTo>
                <a:lnTo>
                  <a:pt x="183527" y="97332"/>
                </a:lnTo>
                <a:lnTo>
                  <a:pt x="143217" y="126504"/>
                </a:lnTo>
                <a:lnTo>
                  <a:pt x="108839" y="168592"/>
                </a:lnTo>
                <a:lnTo>
                  <a:pt x="84848" y="217043"/>
                </a:lnTo>
                <a:lnTo>
                  <a:pt x="73837" y="265925"/>
                </a:lnTo>
                <a:lnTo>
                  <a:pt x="75260" y="314782"/>
                </a:lnTo>
                <a:lnTo>
                  <a:pt x="88544" y="363156"/>
                </a:lnTo>
                <a:lnTo>
                  <a:pt x="113144" y="410565"/>
                </a:lnTo>
                <a:lnTo>
                  <a:pt x="141185" y="448348"/>
                </a:lnTo>
                <a:lnTo>
                  <a:pt x="173228" y="481495"/>
                </a:lnTo>
                <a:lnTo>
                  <a:pt x="208711" y="510463"/>
                </a:lnTo>
                <a:lnTo>
                  <a:pt x="247091" y="535736"/>
                </a:lnTo>
                <a:lnTo>
                  <a:pt x="287820" y="557771"/>
                </a:lnTo>
                <a:lnTo>
                  <a:pt x="330377" y="577049"/>
                </a:lnTo>
                <a:lnTo>
                  <a:pt x="376123" y="595845"/>
                </a:lnTo>
                <a:lnTo>
                  <a:pt x="422046" y="614248"/>
                </a:lnTo>
                <a:lnTo>
                  <a:pt x="652449" y="704367"/>
                </a:lnTo>
                <a:lnTo>
                  <a:pt x="699643" y="724649"/>
                </a:lnTo>
                <a:lnTo>
                  <a:pt x="744486" y="747090"/>
                </a:lnTo>
                <a:lnTo>
                  <a:pt x="786917" y="771715"/>
                </a:lnTo>
                <a:lnTo>
                  <a:pt x="826909" y="798588"/>
                </a:lnTo>
                <a:lnTo>
                  <a:pt x="864425" y="827786"/>
                </a:lnTo>
                <a:lnTo>
                  <a:pt x="899439" y="859358"/>
                </a:lnTo>
                <a:lnTo>
                  <a:pt x="931900" y="893356"/>
                </a:lnTo>
                <a:lnTo>
                  <a:pt x="961783" y="929843"/>
                </a:lnTo>
                <a:lnTo>
                  <a:pt x="989050" y="968883"/>
                </a:lnTo>
                <a:lnTo>
                  <a:pt x="1013663" y="1010526"/>
                </a:lnTo>
                <a:lnTo>
                  <a:pt x="1035583" y="1054836"/>
                </a:lnTo>
                <a:lnTo>
                  <a:pt x="1054798" y="1101877"/>
                </a:lnTo>
                <a:lnTo>
                  <a:pt x="1071245" y="1151699"/>
                </a:lnTo>
                <a:lnTo>
                  <a:pt x="1085215" y="1200696"/>
                </a:lnTo>
                <a:lnTo>
                  <a:pt x="1098372" y="1249819"/>
                </a:lnTo>
                <a:lnTo>
                  <a:pt x="1110742" y="1299044"/>
                </a:lnTo>
                <a:lnTo>
                  <a:pt x="1122337" y="1348371"/>
                </a:lnTo>
                <a:lnTo>
                  <a:pt x="1133182" y="1397800"/>
                </a:lnTo>
                <a:lnTo>
                  <a:pt x="1143317" y="1447330"/>
                </a:lnTo>
                <a:lnTo>
                  <a:pt x="1152728" y="1496949"/>
                </a:lnTo>
                <a:lnTo>
                  <a:pt x="1161465" y="1546669"/>
                </a:lnTo>
                <a:lnTo>
                  <a:pt x="1169543" y="1596491"/>
                </a:lnTo>
                <a:lnTo>
                  <a:pt x="1176972" y="1646389"/>
                </a:lnTo>
                <a:lnTo>
                  <a:pt x="1183779" y="1696389"/>
                </a:lnTo>
                <a:lnTo>
                  <a:pt x="1189990" y="1746465"/>
                </a:lnTo>
                <a:lnTo>
                  <a:pt x="1195616" y="1796630"/>
                </a:lnTo>
                <a:lnTo>
                  <a:pt x="1200696" y="1846872"/>
                </a:lnTo>
                <a:lnTo>
                  <a:pt x="1205230" y="1897189"/>
                </a:lnTo>
                <a:lnTo>
                  <a:pt x="1209255" y="1947595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38" y="2099233"/>
                </a:lnTo>
                <a:lnTo>
                  <a:pt x="1220609" y="2149919"/>
                </a:lnTo>
                <a:lnTo>
                  <a:pt x="1222082" y="2201634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40"/>
                </a:lnTo>
                <a:lnTo>
                  <a:pt x="1214577" y="2460079"/>
                </a:lnTo>
                <a:lnTo>
                  <a:pt x="1210195" y="2511666"/>
                </a:lnTo>
                <a:lnTo>
                  <a:pt x="1204937" y="2561704"/>
                </a:lnTo>
                <a:lnTo>
                  <a:pt x="1198384" y="2611475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56"/>
                </a:lnTo>
                <a:lnTo>
                  <a:pt x="1115898" y="2905988"/>
                </a:lnTo>
                <a:lnTo>
                  <a:pt x="1113142" y="2924213"/>
                </a:lnTo>
                <a:lnTo>
                  <a:pt x="1111034" y="2975152"/>
                </a:lnTo>
                <a:lnTo>
                  <a:pt x="1118133" y="3022803"/>
                </a:lnTo>
                <a:lnTo>
                  <a:pt x="1139342" y="3065221"/>
                </a:lnTo>
                <a:lnTo>
                  <a:pt x="1179563" y="3100413"/>
                </a:lnTo>
                <a:lnTo>
                  <a:pt x="1216596" y="3100413"/>
                </a:lnTo>
                <a:lnTo>
                  <a:pt x="1244104" y="3080537"/>
                </a:lnTo>
                <a:lnTo>
                  <a:pt x="1264285" y="3055874"/>
                </a:lnTo>
                <a:lnTo>
                  <a:pt x="1278140" y="3026943"/>
                </a:lnTo>
                <a:lnTo>
                  <a:pt x="1286713" y="2994241"/>
                </a:lnTo>
                <a:lnTo>
                  <a:pt x="1290802" y="2958973"/>
                </a:lnTo>
                <a:close/>
              </a:path>
            </a:pathLst>
          </a:custGeom>
          <a:solidFill>
            <a:srgbClr val="3497D3">
              <a:alpha val="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85"/>
          </a:p>
        </p:txBody>
      </p:sp>
      <p:sp>
        <p:nvSpPr>
          <p:cNvPr id="87" name="Google Shape;87;p18"/>
          <p:cNvSpPr/>
          <p:nvPr/>
        </p:nvSpPr>
        <p:spPr>
          <a:xfrm>
            <a:off x="928206" y="336038"/>
            <a:ext cx="6391275" cy="508000"/>
          </a:xfrm>
          <a:custGeom>
            <a:avLst/>
            <a:gdLst/>
            <a:ahLst/>
            <a:cxnLst/>
            <a:rect l="l" t="t" r="r" b="b"/>
            <a:pathLst>
              <a:path w="6391275" h="508000" extrusionOk="0">
                <a:moveTo>
                  <a:pt x="6390919" y="0"/>
                </a:moveTo>
                <a:lnTo>
                  <a:pt x="0" y="0"/>
                </a:lnTo>
                <a:lnTo>
                  <a:pt x="0" y="35471"/>
                </a:lnTo>
                <a:lnTo>
                  <a:pt x="36625" y="43270"/>
                </a:lnTo>
                <a:lnTo>
                  <a:pt x="70196" y="63180"/>
                </a:lnTo>
                <a:lnTo>
                  <a:pt x="99773" y="93721"/>
                </a:lnTo>
                <a:lnTo>
                  <a:pt x="124414" y="133416"/>
                </a:lnTo>
                <a:lnTo>
                  <a:pt x="143180" y="180785"/>
                </a:lnTo>
                <a:lnTo>
                  <a:pt x="155129" y="234350"/>
                </a:lnTo>
                <a:lnTo>
                  <a:pt x="159321" y="292633"/>
                </a:lnTo>
                <a:lnTo>
                  <a:pt x="155915" y="345220"/>
                </a:lnTo>
                <a:lnTo>
                  <a:pt x="146157" y="394112"/>
                </a:lnTo>
                <a:lnTo>
                  <a:pt x="130734" y="438241"/>
                </a:lnTo>
                <a:lnTo>
                  <a:pt x="110335" y="476538"/>
                </a:lnTo>
                <a:lnTo>
                  <a:pt x="85648" y="507936"/>
                </a:lnTo>
                <a:lnTo>
                  <a:pt x="6390919" y="507936"/>
                </a:lnTo>
                <a:lnTo>
                  <a:pt x="6390919" y="0"/>
                </a:lnTo>
                <a:close/>
              </a:path>
            </a:pathLst>
          </a:custGeom>
          <a:solidFill>
            <a:srgbClr val="F8B51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85"/>
          </a:p>
        </p:txBody>
      </p:sp>
      <p:sp>
        <p:nvSpPr>
          <p:cNvPr id="88" name="Google Shape;88;p18"/>
          <p:cNvSpPr/>
          <p:nvPr/>
        </p:nvSpPr>
        <p:spPr>
          <a:xfrm>
            <a:off x="-37" y="4764228"/>
            <a:ext cx="7560309" cy="582295"/>
          </a:xfrm>
          <a:custGeom>
            <a:avLst/>
            <a:gdLst/>
            <a:ahLst/>
            <a:cxnLst/>
            <a:rect l="l" t="t" r="r" b="b"/>
            <a:pathLst>
              <a:path w="7560309" h="582295" extrusionOk="0">
                <a:moveTo>
                  <a:pt x="7560259" y="0"/>
                </a:moveTo>
                <a:lnTo>
                  <a:pt x="0" y="0"/>
                </a:lnTo>
                <a:lnTo>
                  <a:pt x="0" y="581748"/>
                </a:lnTo>
                <a:lnTo>
                  <a:pt x="7560259" y="581748"/>
                </a:lnTo>
                <a:lnTo>
                  <a:pt x="7560259" y="0"/>
                </a:lnTo>
                <a:close/>
              </a:path>
            </a:pathLst>
          </a:custGeom>
          <a:solidFill>
            <a:srgbClr val="3497D3">
              <a:alpha val="9803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85"/>
          </a:p>
        </p:txBody>
      </p:sp>
      <p:sp>
        <p:nvSpPr>
          <p:cNvPr id="89" name="Google Shape;89;p18"/>
          <p:cNvSpPr/>
          <p:nvPr/>
        </p:nvSpPr>
        <p:spPr>
          <a:xfrm>
            <a:off x="-37" y="4782033"/>
            <a:ext cx="7560309" cy="21590"/>
          </a:xfrm>
          <a:custGeom>
            <a:avLst/>
            <a:gdLst/>
            <a:ahLst/>
            <a:cxnLst/>
            <a:rect l="l" t="t" r="r" b="b"/>
            <a:pathLst>
              <a:path w="7560309" h="21589" extrusionOk="0">
                <a:moveTo>
                  <a:pt x="7560259" y="0"/>
                </a:moveTo>
                <a:lnTo>
                  <a:pt x="0" y="0"/>
                </a:lnTo>
                <a:lnTo>
                  <a:pt x="0" y="21589"/>
                </a:lnTo>
                <a:lnTo>
                  <a:pt x="7560259" y="21589"/>
                </a:lnTo>
                <a:lnTo>
                  <a:pt x="7560259" y="0"/>
                </a:lnTo>
                <a:close/>
              </a:path>
            </a:pathLst>
          </a:custGeom>
          <a:solidFill>
            <a:srgbClr val="3497D3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85"/>
          </a:p>
        </p:txBody>
      </p:sp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1235881" y="558284"/>
            <a:ext cx="5801359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85" b="1" i="0">
                <a:solidFill>
                  <a:schemeClr val="lt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>
            <a:spLocks noGrp="1"/>
          </p:cNvSpPr>
          <p:nvPr>
            <p:ph type="body" idx="1"/>
          </p:nvPr>
        </p:nvSpPr>
        <p:spPr>
          <a:xfrm>
            <a:off x="378142" y="1229741"/>
            <a:ext cx="328983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76555" lvl="0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753110" lvl="1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129665" lvl="2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505585" lvl="3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1882140" lvl="4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258695" lvl="5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2635250" lvl="6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011170" lvl="7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3387725" lvl="8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8"/>
          <p:cNvSpPr txBox="1">
            <a:spLocks noGrp="1"/>
          </p:cNvSpPr>
          <p:nvPr>
            <p:ph type="body" idx="2"/>
          </p:nvPr>
        </p:nvSpPr>
        <p:spPr>
          <a:xfrm>
            <a:off x="3894867" y="1229741"/>
            <a:ext cx="328983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76555" lvl="0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753110" lvl="1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129665" lvl="2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505585" lvl="3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1882140" lvl="4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258695" lvl="5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2635250" lvl="6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011170" lvl="7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3387725" lvl="8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8"/>
          <p:cNvSpPr txBox="1">
            <a:spLocks noGrp="1"/>
          </p:cNvSpPr>
          <p:nvPr>
            <p:ph type="ftr" idx="11"/>
          </p:nvPr>
        </p:nvSpPr>
        <p:spPr>
          <a:xfrm>
            <a:off x="2571370" y="4972432"/>
            <a:ext cx="2420112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8"/>
          <p:cNvSpPr txBox="1">
            <a:spLocks noGrp="1"/>
          </p:cNvSpPr>
          <p:nvPr>
            <p:ph type="dt" idx="10"/>
          </p:nvPr>
        </p:nvSpPr>
        <p:spPr>
          <a:xfrm>
            <a:off x="378143" y="4972432"/>
            <a:ext cx="1739455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8"/>
          <p:cNvSpPr txBox="1">
            <a:spLocks noGrp="1"/>
          </p:cNvSpPr>
          <p:nvPr>
            <p:ph type="sldNum" idx="12"/>
          </p:nvPr>
        </p:nvSpPr>
        <p:spPr>
          <a:xfrm>
            <a:off x="5445253" y="4972432"/>
            <a:ext cx="1739455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1235881" y="558284"/>
            <a:ext cx="5801359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85" b="1" i="0">
                <a:solidFill>
                  <a:schemeClr val="lt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1060858" y="1294209"/>
            <a:ext cx="575373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76555" lvl="0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chemeClr val="dk1"/>
                </a:solidFill>
              </a:defRPr>
            </a:lvl1pPr>
            <a:lvl2pPr marL="753110" lvl="1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129665" lvl="2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505585" lvl="3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1882140" lvl="4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258695" lvl="5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2635250" lvl="6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011170" lvl="7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3387725" lvl="8" indent="-18859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2571370" y="4972432"/>
            <a:ext cx="2420112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>
            <a:spLocks noGrp="1"/>
          </p:cNvSpPr>
          <p:nvPr>
            <p:ph type="dt" idx="10"/>
          </p:nvPr>
        </p:nvSpPr>
        <p:spPr>
          <a:xfrm>
            <a:off x="378143" y="4972432"/>
            <a:ext cx="1739455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>
            <a:spLocks noGrp="1"/>
          </p:cNvSpPr>
          <p:nvPr>
            <p:ph type="sldNum" idx="12"/>
          </p:nvPr>
        </p:nvSpPr>
        <p:spPr>
          <a:xfrm>
            <a:off x="5445253" y="4972432"/>
            <a:ext cx="1739455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6914" y="2084828"/>
            <a:ext cx="1362672" cy="295337"/>
          </a:xfrm>
        </p:spPr>
        <p:txBody>
          <a:bodyPr lIns="0" tIns="0" rIns="0" bIns="0"/>
          <a:lstStyle>
            <a:lvl1pPr>
              <a:defRPr sz="1920" b="1" i="0">
                <a:solidFill>
                  <a:schemeClr val="bg1"/>
                </a:solidFill>
                <a:latin typeface="Roboto Bk"/>
                <a:cs typeface="Roboto B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1229741"/>
            <a:ext cx="328707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1229741"/>
            <a:ext cx="328707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1116" y="2867717"/>
            <a:ext cx="65938" cy="730777"/>
          </a:xfrm>
        </p:spPr>
        <p:txBody>
          <a:bodyPr lIns="0" tIns="0" rIns="0" bIns="0"/>
          <a:lstStyle>
            <a:lvl1pPr>
              <a:defRPr sz="1585" b="1" i="0">
                <a:solidFill>
                  <a:srgbClr val="1590D0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pPr marL="18415">
              <a:spcBef>
                <a:spcPts val="135"/>
              </a:spcBef>
            </a:pPr>
            <a:fld id="{81D60167-4931-47E6-BA6A-407CBD079E47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g object 17"/>
          <p:cNvSpPr/>
          <p:nvPr userDrawn="1"/>
        </p:nvSpPr>
        <p:spPr>
          <a:xfrm>
            <a:off x="0" y="4477281"/>
            <a:ext cx="7556500" cy="919425"/>
          </a:xfrm>
          <a:custGeom>
            <a:avLst/>
            <a:gdLst/>
            <a:ahLst/>
            <a:cxnLst/>
            <a:rect l="l" t="t" r="r" b="b"/>
            <a:pathLst>
              <a:path w="15748000" h="1362709">
                <a:moveTo>
                  <a:pt x="15748000" y="0"/>
                </a:moveTo>
                <a:lnTo>
                  <a:pt x="0" y="0"/>
                </a:lnTo>
                <a:lnTo>
                  <a:pt x="0" y="1362544"/>
                </a:lnTo>
                <a:lnTo>
                  <a:pt x="15748000" y="1362544"/>
                </a:lnTo>
                <a:lnTo>
                  <a:pt x="15748000" y="0"/>
                </a:lnTo>
                <a:close/>
              </a:path>
            </a:pathLst>
          </a:custGeom>
          <a:solidFill>
            <a:srgbClr val="DCE7F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0335" y="4727849"/>
            <a:ext cx="6654595" cy="399598"/>
          </a:xfrm>
          <a:prstGeom prst="rect">
            <a:avLst/>
          </a:prstGeom>
        </p:spPr>
      </p:pic>
      <p:pic>
        <p:nvPicPr>
          <p:cNvPr id="16" name="bg 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556500" cy="44168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6914" y="2084828"/>
            <a:ext cx="1362672" cy="295337"/>
          </a:xfrm>
        </p:spPr>
        <p:txBody>
          <a:bodyPr lIns="0" tIns="0" rIns="0" bIns="0"/>
          <a:lstStyle>
            <a:lvl1pPr>
              <a:defRPr sz="1920" b="1" i="0">
                <a:solidFill>
                  <a:schemeClr val="bg1"/>
                </a:solidFill>
                <a:latin typeface="Roboto Bk"/>
                <a:cs typeface="Roboto Bk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11116" y="2867717"/>
            <a:ext cx="65938" cy="730777"/>
          </a:xfrm>
        </p:spPr>
        <p:txBody>
          <a:bodyPr lIns="0" tIns="0" rIns="0" bIns="0"/>
          <a:lstStyle>
            <a:lvl1pPr>
              <a:defRPr sz="1585" b="1" i="0">
                <a:solidFill>
                  <a:srgbClr val="1590D0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pPr marL="18415">
              <a:spcBef>
                <a:spcPts val="135"/>
              </a:spcBef>
            </a:pPr>
            <a:fld id="{81D60167-4931-47E6-BA6A-407CBD079E47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20303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3697D3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TAX</a:t>
            </a:r>
            <a:r>
              <a:rPr spc="-50" dirty="0"/>
              <a:t> </a:t>
            </a:r>
            <a:r>
              <a:rPr spc="-90" dirty="0"/>
              <a:t>REFORMS</a:t>
            </a:r>
            <a:endParaRPr spc="-9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rgbClr val="3697D3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/>
            </a:fld>
            <a:endParaRPr spc="-25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11116" y="2867717"/>
            <a:ext cx="65938" cy="730777"/>
          </a:xfrm>
        </p:spPr>
        <p:txBody>
          <a:bodyPr lIns="0" tIns="0" rIns="0" bIns="0"/>
          <a:lstStyle>
            <a:lvl1pPr>
              <a:defRPr sz="1585" b="1" i="0">
                <a:solidFill>
                  <a:srgbClr val="1590D0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pPr marL="18415">
              <a:spcBef>
                <a:spcPts val="135"/>
              </a:spcBef>
            </a:pPr>
            <a:fld id="{81D60167-4931-47E6-BA6A-407CBD079E47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1229741"/>
            <a:ext cx="3289839" cy="35288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1229741"/>
            <a:ext cx="3289839" cy="352882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3697D3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TAX</a:t>
            </a:r>
            <a:r>
              <a:rPr spc="-50" dirty="0"/>
              <a:t> </a:t>
            </a:r>
            <a:r>
              <a:rPr spc="-90" dirty="0"/>
              <a:t>REFORMS</a:t>
            </a:r>
            <a:endParaRPr spc="-90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rgbClr val="3697D3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/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560005" cy="475590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65" y="4764201"/>
            <a:ext cx="7560309" cy="582295"/>
          </a:xfrm>
          <a:custGeom>
            <a:avLst/>
            <a:gdLst/>
            <a:ahLst/>
            <a:cxnLst/>
            <a:rect l="l" t="t" r="r" b="b"/>
            <a:pathLst>
              <a:path w="7560309" h="582295">
                <a:moveTo>
                  <a:pt x="7560259" y="0"/>
                </a:moveTo>
                <a:lnTo>
                  <a:pt x="0" y="0"/>
                </a:lnTo>
                <a:lnTo>
                  <a:pt x="0" y="581748"/>
                </a:lnTo>
                <a:lnTo>
                  <a:pt x="7560259" y="581748"/>
                </a:lnTo>
                <a:lnTo>
                  <a:pt x="7560259" y="0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77" y="4781994"/>
            <a:ext cx="7560309" cy="21590"/>
          </a:xfrm>
          <a:custGeom>
            <a:avLst/>
            <a:gdLst/>
            <a:ahLst/>
            <a:cxnLst/>
            <a:rect l="l" t="t" r="r" b="b"/>
            <a:pathLst>
              <a:path w="7560309" h="21589">
                <a:moveTo>
                  <a:pt x="7559827" y="0"/>
                </a:moveTo>
                <a:lnTo>
                  <a:pt x="0" y="0"/>
                </a:lnTo>
                <a:lnTo>
                  <a:pt x="0" y="21590"/>
                </a:lnTo>
                <a:lnTo>
                  <a:pt x="7559827" y="21590"/>
                </a:lnTo>
                <a:lnTo>
                  <a:pt x="7559827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6164516" y="1214767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1642033" y="5096840"/>
            <a:ext cx="1242060" cy="52705"/>
          </a:xfrm>
          <a:custGeom>
            <a:avLst/>
            <a:gdLst/>
            <a:ahLst/>
            <a:cxnLst/>
            <a:rect l="l" t="t" r="r" b="b"/>
            <a:pathLst>
              <a:path w="1242060" h="52704">
                <a:moveTo>
                  <a:pt x="1241755" y="0"/>
                </a:moveTo>
                <a:lnTo>
                  <a:pt x="0" y="0"/>
                </a:lnTo>
                <a:lnTo>
                  <a:pt x="0" y="52603"/>
                </a:lnTo>
                <a:lnTo>
                  <a:pt x="1241755" y="52603"/>
                </a:lnTo>
                <a:lnTo>
                  <a:pt x="1241755" y="0"/>
                </a:lnTo>
                <a:close/>
              </a:path>
            </a:pathLst>
          </a:custGeom>
          <a:solidFill>
            <a:srgbClr val="2F57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2883789" y="5096840"/>
            <a:ext cx="1234440" cy="52705"/>
          </a:xfrm>
          <a:custGeom>
            <a:avLst/>
            <a:gdLst/>
            <a:ahLst/>
            <a:cxnLst/>
            <a:rect l="l" t="t" r="r" b="b"/>
            <a:pathLst>
              <a:path w="1234439" h="52704">
                <a:moveTo>
                  <a:pt x="1233932" y="0"/>
                </a:moveTo>
                <a:lnTo>
                  <a:pt x="0" y="0"/>
                </a:lnTo>
                <a:lnTo>
                  <a:pt x="0" y="52603"/>
                </a:lnTo>
                <a:lnTo>
                  <a:pt x="1233932" y="52603"/>
                </a:lnTo>
                <a:lnTo>
                  <a:pt x="1233932" y="0"/>
                </a:lnTo>
                <a:close/>
              </a:path>
            </a:pathLst>
          </a:custGeom>
          <a:solidFill>
            <a:srgbClr val="F7B41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4117987" y="5096840"/>
            <a:ext cx="1242060" cy="52705"/>
          </a:xfrm>
          <a:custGeom>
            <a:avLst/>
            <a:gdLst/>
            <a:ahLst/>
            <a:cxnLst/>
            <a:rect l="l" t="t" r="r" b="b"/>
            <a:pathLst>
              <a:path w="1242060" h="52704">
                <a:moveTo>
                  <a:pt x="1241755" y="0"/>
                </a:moveTo>
                <a:lnTo>
                  <a:pt x="0" y="0"/>
                </a:lnTo>
                <a:lnTo>
                  <a:pt x="0" y="52603"/>
                </a:lnTo>
                <a:lnTo>
                  <a:pt x="1241755" y="52603"/>
                </a:lnTo>
                <a:lnTo>
                  <a:pt x="1241755" y="0"/>
                </a:lnTo>
                <a:close/>
              </a:path>
            </a:pathLst>
          </a:custGeom>
          <a:solidFill>
            <a:srgbClr val="5EB24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5359743" y="5096840"/>
            <a:ext cx="1234440" cy="52705"/>
          </a:xfrm>
          <a:custGeom>
            <a:avLst/>
            <a:gdLst/>
            <a:ahLst/>
            <a:cxnLst/>
            <a:rect l="l" t="t" r="r" b="b"/>
            <a:pathLst>
              <a:path w="1234440" h="52704">
                <a:moveTo>
                  <a:pt x="1233932" y="0"/>
                </a:moveTo>
                <a:lnTo>
                  <a:pt x="0" y="0"/>
                </a:lnTo>
                <a:lnTo>
                  <a:pt x="0" y="52603"/>
                </a:lnTo>
                <a:lnTo>
                  <a:pt x="1233932" y="52603"/>
                </a:lnTo>
                <a:lnTo>
                  <a:pt x="1233932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5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3697D3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TAX</a:t>
            </a:r>
            <a:r>
              <a:rPr spc="-50" dirty="0"/>
              <a:t> </a:t>
            </a:r>
            <a:r>
              <a:rPr spc="-90" dirty="0"/>
              <a:t>REFORMS</a:t>
            </a:r>
            <a:endParaRPr spc="-90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rgbClr val="3697D3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/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3697D3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TAX</a:t>
            </a:r>
            <a:r>
              <a:rPr spc="-50" dirty="0"/>
              <a:t> </a:t>
            </a:r>
            <a:r>
              <a:rPr spc="-90" dirty="0"/>
              <a:t>REFORMS</a:t>
            </a:r>
            <a:endParaRPr spc="-9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50" b="0" i="0">
                <a:solidFill>
                  <a:srgbClr val="3697D3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/>
            </a:fld>
            <a:endParaRPr spc="-25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6914" y="2084828"/>
            <a:ext cx="1362672" cy="295337"/>
          </a:xfrm>
        </p:spPr>
        <p:txBody>
          <a:bodyPr lIns="0" tIns="0" rIns="0" bIns="0"/>
          <a:lstStyle>
            <a:lvl1pPr>
              <a:defRPr sz="1920" b="1" i="0">
                <a:solidFill>
                  <a:schemeClr val="bg1"/>
                </a:solidFill>
                <a:latin typeface="Roboto Bk"/>
                <a:cs typeface="Roboto B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7825" y="1229741"/>
            <a:ext cx="328707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1597" y="1229741"/>
            <a:ext cx="328707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11116" y="2867717"/>
            <a:ext cx="65938" cy="730777"/>
          </a:xfrm>
        </p:spPr>
        <p:txBody>
          <a:bodyPr lIns="0" tIns="0" rIns="0" bIns="0"/>
          <a:lstStyle>
            <a:lvl1pPr>
              <a:defRPr sz="1585" b="1" i="0">
                <a:solidFill>
                  <a:srgbClr val="1590D0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pPr marL="18415">
              <a:spcBef>
                <a:spcPts val="135"/>
              </a:spcBef>
            </a:pPr>
            <a:fld id="{81D60167-4931-47E6-BA6A-407CBD079E47}" type="slidenum">
              <a:rPr lang="en-GB" smtClean="0"/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g object 17"/>
          <p:cNvSpPr/>
          <p:nvPr userDrawn="1"/>
        </p:nvSpPr>
        <p:spPr>
          <a:xfrm>
            <a:off x="0" y="4477281"/>
            <a:ext cx="7556500" cy="919425"/>
          </a:xfrm>
          <a:custGeom>
            <a:avLst/>
            <a:gdLst/>
            <a:ahLst/>
            <a:cxnLst/>
            <a:rect l="l" t="t" r="r" b="b"/>
            <a:pathLst>
              <a:path w="15748000" h="1362709">
                <a:moveTo>
                  <a:pt x="15748000" y="0"/>
                </a:moveTo>
                <a:lnTo>
                  <a:pt x="0" y="0"/>
                </a:lnTo>
                <a:lnTo>
                  <a:pt x="0" y="1362544"/>
                </a:lnTo>
                <a:lnTo>
                  <a:pt x="15748000" y="1362544"/>
                </a:lnTo>
                <a:lnTo>
                  <a:pt x="15748000" y="0"/>
                </a:lnTo>
                <a:close/>
              </a:path>
            </a:pathLst>
          </a:custGeom>
          <a:solidFill>
            <a:srgbClr val="DCE7F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70335" y="4727849"/>
            <a:ext cx="6654595" cy="399598"/>
          </a:xfrm>
          <a:prstGeom prst="rect">
            <a:avLst/>
          </a:prstGeom>
        </p:spPr>
      </p:pic>
      <p:pic>
        <p:nvPicPr>
          <p:cNvPr id="16" name="bg 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556500" cy="44168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6914" y="2084828"/>
            <a:ext cx="1362672" cy="295337"/>
          </a:xfrm>
        </p:spPr>
        <p:txBody>
          <a:bodyPr lIns="0" tIns="0" rIns="0" bIns="0"/>
          <a:lstStyle>
            <a:lvl1pPr>
              <a:defRPr sz="1920" b="1" i="0">
                <a:solidFill>
                  <a:schemeClr val="bg1"/>
                </a:solidFill>
                <a:latin typeface="Roboto Bk"/>
                <a:cs typeface="Roboto Bk"/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11116" y="2867717"/>
            <a:ext cx="65938" cy="730777"/>
          </a:xfrm>
        </p:spPr>
        <p:txBody>
          <a:bodyPr lIns="0" tIns="0" rIns="0" bIns="0"/>
          <a:lstStyle>
            <a:lvl1pPr>
              <a:defRPr sz="1585" b="1" i="0">
                <a:solidFill>
                  <a:srgbClr val="1590D0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pPr marL="18415">
              <a:spcBef>
                <a:spcPts val="135"/>
              </a:spcBef>
            </a:pPr>
            <a:fld id="{81D60167-4931-47E6-BA6A-407CBD079E47}" type="slidenum">
              <a:rPr lang="en-GB" smtClean="0"/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11116" y="2867717"/>
            <a:ext cx="65938" cy="730777"/>
          </a:xfrm>
        </p:spPr>
        <p:txBody>
          <a:bodyPr lIns="0" tIns="0" rIns="0" bIns="0"/>
          <a:lstStyle>
            <a:lvl1pPr>
              <a:defRPr sz="1585" b="1" i="0">
                <a:solidFill>
                  <a:srgbClr val="1590D0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>
            <a:pPr marL="18415">
              <a:spcBef>
                <a:spcPts val="135"/>
              </a:spcBef>
            </a:pPr>
            <a:fld id="{81D60167-4931-47E6-BA6A-407CBD079E47}" type="slidenum">
              <a:rPr lang="en-GB" smtClean="0"/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7" Type="http://schemas.openxmlformats.org/officeDocument/2006/relationships/image" Target="../media/image5.jpeg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slideLayout" Target="../slideLayouts/slideLayout9.xml"/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7" Type="http://schemas.openxmlformats.org/officeDocument/2006/relationships/image" Target="../media/image5.jpeg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4.xml.rels><?xml version="1.0" encoding="UTF-8" standalone="yes"?>
<Relationships xmlns="http://schemas.openxmlformats.org/package/2006/relationships"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7" Type="http://schemas.openxmlformats.org/officeDocument/2006/relationships/image" Target="../media/image5.jpeg"/><Relationship Id="rId6" Type="http://schemas.openxmlformats.org/officeDocument/2006/relationships/image" Target="../media/image4.emf"/><Relationship Id="rId5" Type="http://schemas.openxmlformats.org/officeDocument/2006/relationships/image" Target="../media/image2.emf"/><Relationship Id="rId4" Type="http://schemas.openxmlformats.org/officeDocument/2006/relationships/slideLayout" Target="../slideLayouts/slideLayout21.xml"/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7560005" cy="475590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65" y="4764201"/>
            <a:ext cx="7560309" cy="582295"/>
          </a:xfrm>
          <a:custGeom>
            <a:avLst/>
            <a:gdLst/>
            <a:ahLst/>
            <a:cxnLst/>
            <a:rect l="l" t="t" r="r" b="b"/>
            <a:pathLst>
              <a:path w="7560309" h="582295">
                <a:moveTo>
                  <a:pt x="7560259" y="0"/>
                </a:moveTo>
                <a:lnTo>
                  <a:pt x="0" y="0"/>
                </a:lnTo>
                <a:lnTo>
                  <a:pt x="0" y="581748"/>
                </a:lnTo>
                <a:lnTo>
                  <a:pt x="7560259" y="581748"/>
                </a:lnTo>
                <a:lnTo>
                  <a:pt x="7560259" y="0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177" y="4781994"/>
            <a:ext cx="7560309" cy="21590"/>
          </a:xfrm>
          <a:custGeom>
            <a:avLst/>
            <a:gdLst/>
            <a:ahLst/>
            <a:cxnLst/>
            <a:rect l="l" t="t" r="r" b="b"/>
            <a:pathLst>
              <a:path w="7560309" h="21589">
                <a:moveTo>
                  <a:pt x="7559827" y="0"/>
                </a:moveTo>
                <a:lnTo>
                  <a:pt x="0" y="0"/>
                </a:lnTo>
                <a:lnTo>
                  <a:pt x="0" y="21590"/>
                </a:lnTo>
                <a:lnTo>
                  <a:pt x="7559827" y="21590"/>
                </a:lnTo>
                <a:lnTo>
                  <a:pt x="7559827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g object 19"/>
          <p:cNvSpPr/>
          <p:nvPr/>
        </p:nvSpPr>
        <p:spPr>
          <a:xfrm>
            <a:off x="6164516" y="1214767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g object 20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g object 21"/>
          <p:cNvSpPr/>
          <p:nvPr/>
        </p:nvSpPr>
        <p:spPr>
          <a:xfrm>
            <a:off x="1642033" y="5096840"/>
            <a:ext cx="1242060" cy="52705"/>
          </a:xfrm>
          <a:custGeom>
            <a:avLst/>
            <a:gdLst/>
            <a:ahLst/>
            <a:cxnLst/>
            <a:rect l="l" t="t" r="r" b="b"/>
            <a:pathLst>
              <a:path w="1242060" h="52704">
                <a:moveTo>
                  <a:pt x="1241755" y="0"/>
                </a:moveTo>
                <a:lnTo>
                  <a:pt x="0" y="0"/>
                </a:lnTo>
                <a:lnTo>
                  <a:pt x="0" y="52603"/>
                </a:lnTo>
                <a:lnTo>
                  <a:pt x="1241755" y="52603"/>
                </a:lnTo>
                <a:lnTo>
                  <a:pt x="1241755" y="0"/>
                </a:lnTo>
                <a:close/>
              </a:path>
            </a:pathLst>
          </a:custGeom>
          <a:solidFill>
            <a:srgbClr val="2F57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bg object 22"/>
          <p:cNvSpPr/>
          <p:nvPr/>
        </p:nvSpPr>
        <p:spPr>
          <a:xfrm>
            <a:off x="2883789" y="5096840"/>
            <a:ext cx="1234440" cy="52705"/>
          </a:xfrm>
          <a:custGeom>
            <a:avLst/>
            <a:gdLst/>
            <a:ahLst/>
            <a:cxnLst/>
            <a:rect l="l" t="t" r="r" b="b"/>
            <a:pathLst>
              <a:path w="1234439" h="52704">
                <a:moveTo>
                  <a:pt x="1233932" y="0"/>
                </a:moveTo>
                <a:lnTo>
                  <a:pt x="0" y="0"/>
                </a:lnTo>
                <a:lnTo>
                  <a:pt x="0" y="52603"/>
                </a:lnTo>
                <a:lnTo>
                  <a:pt x="1233932" y="52603"/>
                </a:lnTo>
                <a:lnTo>
                  <a:pt x="1233932" y="0"/>
                </a:lnTo>
                <a:close/>
              </a:path>
            </a:pathLst>
          </a:custGeom>
          <a:solidFill>
            <a:srgbClr val="F7B41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bg object 23"/>
          <p:cNvSpPr/>
          <p:nvPr/>
        </p:nvSpPr>
        <p:spPr>
          <a:xfrm>
            <a:off x="4117987" y="5096840"/>
            <a:ext cx="1242060" cy="52705"/>
          </a:xfrm>
          <a:custGeom>
            <a:avLst/>
            <a:gdLst/>
            <a:ahLst/>
            <a:cxnLst/>
            <a:rect l="l" t="t" r="r" b="b"/>
            <a:pathLst>
              <a:path w="1242060" h="52704">
                <a:moveTo>
                  <a:pt x="1241755" y="0"/>
                </a:moveTo>
                <a:lnTo>
                  <a:pt x="0" y="0"/>
                </a:lnTo>
                <a:lnTo>
                  <a:pt x="0" y="52603"/>
                </a:lnTo>
                <a:lnTo>
                  <a:pt x="1241755" y="52603"/>
                </a:lnTo>
                <a:lnTo>
                  <a:pt x="1241755" y="0"/>
                </a:lnTo>
                <a:close/>
              </a:path>
            </a:pathLst>
          </a:custGeom>
          <a:solidFill>
            <a:srgbClr val="5EB24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5359743" y="5096840"/>
            <a:ext cx="1234440" cy="52705"/>
          </a:xfrm>
          <a:custGeom>
            <a:avLst/>
            <a:gdLst/>
            <a:ahLst/>
            <a:cxnLst/>
            <a:rect l="l" t="t" r="r" b="b"/>
            <a:pathLst>
              <a:path w="1234440" h="52704">
                <a:moveTo>
                  <a:pt x="1233932" y="0"/>
                </a:moveTo>
                <a:lnTo>
                  <a:pt x="0" y="0"/>
                </a:lnTo>
                <a:lnTo>
                  <a:pt x="0" y="52603"/>
                </a:lnTo>
                <a:lnTo>
                  <a:pt x="1233932" y="52603"/>
                </a:lnTo>
                <a:lnTo>
                  <a:pt x="1233932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5" name="bg object 25"/>
          <p:cNvSpPr/>
          <p:nvPr/>
        </p:nvSpPr>
        <p:spPr>
          <a:xfrm>
            <a:off x="928419" y="336015"/>
            <a:ext cx="6391275" cy="508000"/>
          </a:xfrm>
          <a:custGeom>
            <a:avLst/>
            <a:gdLst/>
            <a:ahLst/>
            <a:cxnLst/>
            <a:rect l="l" t="t" r="r" b="b"/>
            <a:pathLst>
              <a:path w="6391275" h="508000">
                <a:moveTo>
                  <a:pt x="6390919" y="0"/>
                </a:moveTo>
                <a:lnTo>
                  <a:pt x="0" y="0"/>
                </a:lnTo>
                <a:lnTo>
                  <a:pt x="0" y="35458"/>
                </a:lnTo>
                <a:lnTo>
                  <a:pt x="36625" y="43262"/>
                </a:lnTo>
                <a:lnTo>
                  <a:pt x="70196" y="63175"/>
                </a:lnTo>
                <a:lnTo>
                  <a:pt x="99773" y="93718"/>
                </a:lnTo>
                <a:lnTo>
                  <a:pt x="124414" y="133412"/>
                </a:lnTo>
                <a:lnTo>
                  <a:pt x="143180" y="180780"/>
                </a:lnTo>
                <a:lnTo>
                  <a:pt x="155129" y="234342"/>
                </a:lnTo>
                <a:lnTo>
                  <a:pt x="159321" y="292620"/>
                </a:lnTo>
                <a:lnTo>
                  <a:pt x="155915" y="345209"/>
                </a:lnTo>
                <a:lnTo>
                  <a:pt x="146157" y="394104"/>
                </a:lnTo>
                <a:lnTo>
                  <a:pt x="130734" y="438237"/>
                </a:lnTo>
                <a:lnTo>
                  <a:pt x="110335" y="476537"/>
                </a:lnTo>
                <a:lnTo>
                  <a:pt x="85648" y="507936"/>
                </a:lnTo>
                <a:lnTo>
                  <a:pt x="6390919" y="507936"/>
                </a:lnTo>
                <a:lnTo>
                  <a:pt x="6390919" y="0"/>
                </a:lnTo>
                <a:close/>
              </a:path>
            </a:pathLst>
          </a:custGeom>
          <a:solidFill>
            <a:srgbClr val="F7B41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6" name="bg object 26"/>
          <p:cNvSpPr/>
          <p:nvPr/>
        </p:nvSpPr>
        <p:spPr>
          <a:xfrm>
            <a:off x="544690" y="288200"/>
            <a:ext cx="6704330" cy="665480"/>
          </a:xfrm>
          <a:custGeom>
            <a:avLst/>
            <a:gdLst/>
            <a:ahLst/>
            <a:cxnLst/>
            <a:rect l="l" t="t" r="r" b="b"/>
            <a:pathLst>
              <a:path w="6704330" h="665480">
                <a:moveTo>
                  <a:pt x="6703708" y="109359"/>
                </a:moveTo>
                <a:lnTo>
                  <a:pt x="447078" y="109359"/>
                </a:lnTo>
                <a:lnTo>
                  <a:pt x="411988" y="74460"/>
                </a:lnTo>
                <a:lnTo>
                  <a:pt x="367017" y="40716"/>
                </a:lnTo>
                <a:lnTo>
                  <a:pt x="318579" y="16256"/>
                </a:lnTo>
                <a:lnTo>
                  <a:pt x="266344" y="2286"/>
                </a:lnTo>
                <a:lnTo>
                  <a:pt x="209969" y="0"/>
                </a:lnTo>
                <a:lnTo>
                  <a:pt x="162293" y="7581"/>
                </a:lnTo>
                <a:lnTo>
                  <a:pt x="118579" y="23622"/>
                </a:lnTo>
                <a:lnTo>
                  <a:pt x="78930" y="48145"/>
                </a:lnTo>
                <a:lnTo>
                  <a:pt x="43446" y="81153"/>
                </a:lnTo>
                <a:lnTo>
                  <a:pt x="15938" y="122364"/>
                </a:lnTo>
                <a:lnTo>
                  <a:pt x="0" y="169291"/>
                </a:lnTo>
                <a:lnTo>
                  <a:pt x="0" y="199148"/>
                </a:lnTo>
                <a:lnTo>
                  <a:pt x="26619" y="264261"/>
                </a:lnTo>
                <a:lnTo>
                  <a:pt x="83388" y="300951"/>
                </a:lnTo>
                <a:lnTo>
                  <a:pt x="118262" y="304380"/>
                </a:lnTo>
                <a:lnTo>
                  <a:pt x="144513" y="299986"/>
                </a:lnTo>
                <a:lnTo>
                  <a:pt x="190411" y="277507"/>
                </a:lnTo>
                <a:lnTo>
                  <a:pt x="228993" y="242036"/>
                </a:lnTo>
                <a:lnTo>
                  <a:pt x="259029" y="199605"/>
                </a:lnTo>
                <a:lnTo>
                  <a:pt x="272453" y="177177"/>
                </a:lnTo>
                <a:lnTo>
                  <a:pt x="297815" y="146151"/>
                </a:lnTo>
                <a:lnTo>
                  <a:pt x="329057" y="128104"/>
                </a:lnTo>
                <a:lnTo>
                  <a:pt x="364845" y="123405"/>
                </a:lnTo>
                <a:lnTo>
                  <a:pt x="403860" y="132461"/>
                </a:lnTo>
                <a:lnTo>
                  <a:pt x="456780" y="163969"/>
                </a:lnTo>
                <a:lnTo>
                  <a:pt x="495503" y="211226"/>
                </a:lnTo>
                <a:lnTo>
                  <a:pt x="517893" y="260375"/>
                </a:lnTo>
                <a:lnTo>
                  <a:pt x="531101" y="310578"/>
                </a:lnTo>
                <a:lnTo>
                  <a:pt x="535635" y="361721"/>
                </a:lnTo>
                <a:lnTo>
                  <a:pt x="532003" y="413664"/>
                </a:lnTo>
                <a:lnTo>
                  <a:pt x="520712" y="466280"/>
                </a:lnTo>
                <a:lnTo>
                  <a:pt x="497662" y="515480"/>
                </a:lnTo>
                <a:lnTo>
                  <a:pt x="458266" y="553224"/>
                </a:lnTo>
                <a:lnTo>
                  <a:pt x="448716" y="559612"/>
                </a:lnTo>
                <a:lnTo>
                  <a:pt x="420535" y="579513"/>
                </a:lnTo>
                <a:lnTo>
                  <a:pt x="399884" y="621487"/>
                </a:lnTo>
                <a:lnTo>
                  <a:pt x="401091" y="634504"/>
                </a:lnTo>
                <a:lnTo>
                  <a:pt x="405904" y="646417"/>
                </a:lnTo>
                <a:lnTo>
                  <a:pt x="414997" y="656767"/>
                </a:lnTo>
                <a:lnTo>
                  <a:pt x="426859" y="663333"/>
                </a:lnTo>
                <a:lnTo>
                  <a:pt x="439178" y="664870"/>
                </a:lnTo>
                <a:lnTo>
                  <a:pt x="451700" y="662520"/>
                </a:lnTo>
                <a:lnTo>
                  <a:pt x="464172" y="657402"/>
                </a:lnTo>
                <a:lnTo>
                  <a:pt x="470877" y="654075"/>
                </a:lnTo>
                <a:lnTo>
                  <a:pt x="476783" y="649528"/>
                </a:lnTo>
                <a:lnTo>
                  <a:pt x="477291" y="649033"/>
                </a:lnTo>
                <a:lnTo>
                  <a:pt x="6703708" y="649033"/>
                </a:lnTo>
                <a:lnTo>
                  <a:pt x="6703708" y="109359"/>
                </a:lnTo>
                <a:close/>
              </a:path>
            </a:pathLst>
          </a:custGeom>
          <a:solidFill>
            <a:srgbClr val="1889C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6010" y="557917"/>
            <a:ext cx="5817241" cy="2628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5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73865" y="1306408"/>
            <a:ext cx="4106545" cy="1841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020303"/>
                </a:solidFill>
                <a:latin typeface="Arial MT"/>
                <a:cs typeface="Arial MT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3104" y="5038213"/>
            <a:ext cx="766444" cy="158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0" i="0">
                <a:solidFill>
                  <a:srgbClr val="3697D3"/>
                </a:solidFill>
                <a:latin typeface="Arial MT"/>
                <a:cs typeface="Arial MT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dirty="0"/>
              <a:t>TAX</a:t>
            </a:r>
            <a:r>
              <a:rPr spc="-50" dirty="0"/>
              <a:t> </a:t>
            </a:r>
            <a:r>
              <a:rPr spc="-90" dirty="0"/>
              <a:t>REFORMS</a:t>
            </a:r>
            <a:endParaRPr spc="-9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4972431"/>
            <a:ext cx="1739455" cy="267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705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50" b="0" i="0">
                <a:solidFill>
                  <a:srgbClr val="3697D3"/>
                </a:solidFill>
                <a:latin typeface="Tahoma" panose="020B0604030504040204"/>
                <a:cs typeface="Tahoma" panose="020B0604030504040204"/>
              </a:defRPr>
            </a:lvl1pPr>
          </a:lstStyle>
          <a:p>
            <a:pPr marL="12700">
              <a:lnSpc>
                <a:spcPct val="100000"/>
              </a:lnSpc>
              <a:spcBef>
                <a:spcPts val="185"/>
              </a:spcBef>
            </a:pPr>
            <a:fld id="{81D60167-4931-47E6-BA6A-407CBD079E47}" type="slidenum">
              <a:rPr spc="-25" dirty="0"/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bg object 17"/>
          <p:cNvSpPr/>
          <p:nvPr userDrawn="1"/>
        </p:nvSpPr>
        <p:spPr>
          <a:xfrm>
            <a:off x="0" y="4477281"/>
            <a:ext cx="7556500" cy="919425"/>
          </a:xfrm>
          <a:custGeom>
            <a:avLst/>
            <a:gdLst/>
            <a:ahLst/>
            <a:cxnLst/>
            <a:rect l="l" t="t" r="r" b="b"/>
            <a:pathLst>
              <a:path w="15748000" h="1362709">
                <a:moveTo>
                  <a:pt x="15748000" y="0"/>
                </a:moveTo>
                <a:lnTo>
                  <a:pt x="0" y="0"/>
                </a:lnTo>
                <a:lnTo>
                  <a:pt x="0" y="1362544"/>
                </a:lnTo>
                <a:lnTo>
                  <a:pt x="15748000" y="1362544"/>
                </a:lnTo>
                <a:lnTo>
                  <a:pt x="15748000" y="0"/>
                </a:lnTo>
                <a:close/>
              </a:path>
            </a:pathLst>
          </a:custGeom>
          <a:solidFill>
            <a:srgbClr val="DCE7F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0335" y="4727849"/>
            <a:ext cx="6654595" cy="3995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6914" y="2084828"/>
            <a:ext cx="136267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Roboto Bk"/>
                <a:cs typeface="Roboto B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08719" y="884706"/>
            <a:ext cx="353906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2D5B"/>
                </a:solidFill>
                <a:latin typeface="Roboto Bk"/>
                <a:cs typeface="Roboto Bk"/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31570" y="4734117"/>
            <a:ext cx="137418" cy="3029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85" b="1" i="0">
                <a:solidFill>
                  <a:srgbClr val="1590D0"/>
                </a:solidFill>
                <a:latin typeface="roboto"/>
                <a:cs typeface="roboto"/>
              </a:defRPr>
            </a:lvl1pPr>
          </a:lstStyle>
          <a:p>
            <a:pPr marL="18415">
              <a:spcBef>
                <a:spcPts val="135"/>
              </a:spcBef>
            </a:pPr>
            <a:fld id="{81D60167-4931-47E6-BA6A-407CBD079E47}" type="slidenum">
              <a:rPr lang="uk-UA" smtClean="0"/>
            </a:fld>
            <a:endParaRPr lang="uk-U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450046"/>
            <a:ext cx="1346763" cy="1000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7556500" cy="447353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19075">
        <a:defRPr>
          <a:latin typeface="+mn-lt"/>
          <a:ea typeface="+mn-ea"/>
          <a:cs typeface="+mn-cs"/>
        </a:defRPr>
      </a:lvl2pPr>
      <a:lvl3pPr marL="438785">
        <a:defRPr>
          <a:latin typeface="+mn-lt"/>
          <a:ea typeface="+mn-ea"/>
          <a:cs typeface="+mn-cs"/>
        </a:defRPr>
      </a:lvl3pPr>
      <a:lvl4pPr marL="657860">
        <a:defRPr>
          <a:latin typeface="+mn-lt"/>
          <a:ea typeface="+mn-ea"/>
          <a:cs typeface="+mn-cs"/>
        </a:defRPr>
      </a:lvl4pPr>
      <a:lvl5pPr marL="877570">
        <a:defRPr>
          <a:latin typeface="+mn-lt"/>
          <a:ea typeface="+mn-ea"/>
          <a:cs typeface="+mn-cs"/>
        </a:defRPr>
      </a:lvl5pPr>
      <a:lvl6pPr marL="1096645">
        <a:defRPr>
          <a:latin typeface="+mn-lt"/>
          <a:ea typeface="+mn-ea"/>
          <a:cs typeface="+mn-cs"/>
        </a:defRPr>
      </a:lvl6pPr>
      <a:lvl7pPr marL="1316355">
        <a:defRPr>
          <a:latin typeface="+mn-lt"/>
          <a:ea typeface="+mn-ea"/>
          <a:cs typeface="+mn-cs"/>
        </a:defRPr>
      </a:lvl7pPr>
      <a:lvl8pPr marL="1535430">
        <a:defRPr>
          <a:latin typeface="+mn-lt"/>
          <a:ea typeface="+mn-ea"/>
          <a:cs typeface="+mn-cs"/>
        </a:defRPr>
      </a:lvl8pPr>
      <a:lvl9pPr marL="175514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19075">
        <a:defRPr>
          <a:latin typeface="+mn-lt"/>
          <a:ea typeface="+mn-ea"/>
          <a:cs typeface="+mn-cs"/>
        </a:defRPr>
      </a:lvl2pPr>
      <a:lvl3pPr marL="438785">
        <a:defRPr>
          <a:latin typeface="+mn-lt"/>
          <a:ea typeface="+mn-ea"/>
          <a:cs typeface="+mn-cs"/>
        </a:defRPr>
      </a:lvl3pPr>
      <a:lvl4pPr marL="657860">
        <a:defRPr>
          <a:latin typeface="+mn-lt"/>
          <a:ea typeface="+mn-ea"/>
          <a:cs typeface="+mn-cs"/>
        </a:defRPr>
      </a:lvl4pPr>
      <a:lvl5pPr marL="877570">
        <a:defRPr>
          <a:latin typeface="+mn-lt"/>
          <a:ea typeface="+mn-ea"/>
          <a:cs typeface="+mn-cs"/>
        </a:defRPr>
      </a:lvl5pPr>
      <a:lvl6pPr marL="1096645">
        <a:defRPr>
          <a:latin typeface="+mn-lt"/>
          <a:ea typeface="+mn-ea"/>
          <a:cs typeface="+mn-cs"/>
        </a:defRPr>
      </a:lvl6pPr>
      <a:lvl7pPr marL="1316355">
        <a:defRPr>
          <a:latin typeface="+mn-lt"/>
          <a:ea typeface="+mn-ea"/>
          <a:cs typeface="+mn-cs"/>
        </a:defRPr>
      </a:lvl7pPr>
      <a:lvl8pPr marL="1535430">
        <a:defRPr>
          <a:latin typeface="+mn-lt"/>
          <a:ea typeface="+mn-ea"/>
          <a:cs typeface="+mn-cs"/>
        </a:defRPr>
      </a:lvl8pPr>
      <a:lvl9pPr marL="175514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bg object 17"/>
          <p:cNvSpPr/>
          <p:nvPr userDrawn="1"/>
        </p:nvSpPr>
        <p:spPr>
          <a:xfrm>
            <a:off x="0" y="4521331"/>
            <a:ext cx="7556500" cy="825469"/>
          </a:xfrm>
          <a:custGeom>
            <a:avLst/>
            <a:gdLst/>
            <a:ahLst/>
            <a:cxnLst/>
            <a:rect l="l" t="t" r="r" b="b"/>
            <a:pathLst>
              <a:path w="15748000" h="1362709">
                <a:moveTo>
                  <a:pt x="15748000" y="0"/>
                </a:moveTo>
                <a:lnTo>
                  <a:pt x="0" y="0"/>
                </a:lnTo>
                <a:lnTo>
                  <a:pt x="0" y="1362544"/>
                </a:lnTo>
                <a:lnTo>
                  <a:pt x="15748000" y="1362544"/>
                </a:lnTo>
                <a:lnTo>
                  <a:pt x="15748000" y="0"/>
                </a:lnTo>
                <a:close/>
              </a:path>
            </a:pathLst>
          </a:custGeom>
          <a:solidFill>
            <a:srgbClr val="DCE7F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0335" y="4727849"/>
            <a:ext cx="6654595" cy="3995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6914" y="2084828"/>
            <a:ext cx="136267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Roboto Bk"/>
                <a:cs typeface="Roboto B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08719" y="884706"/>
            <a:ext cx="353906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2D5B"/>
                </a:solidFill>
                <a:latin typeface="Roboto Bk"/>
                <a:cs typeface="Roboto Bk"/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31570" y="4734117"/>
            <a:ext cx="137418" cy="3029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85" b="1" i="0">
                <a:solidFill>
                  <a:srgbClr val="1590D0"/>
                </a:solidFill>
                <a:latin typeface="roboto"/>
                <a:cs typeface="roboto"/>
              </a:defRPr>
            </a:lvl1pPr>
          </a:lstStyle>
          <a:p>
            <a:pPr marL="18415">
              <a:spcBef>
                <a:spcPts val="135"/>
              </a:spcBef>
            </a:pPr>
            <a:fld id="{81D60167-4931-47E6-BA6A-407CBD079E47}" type="slidenum">
              <a:rPr lang="uk-UA" smtClean="0"/>
            </a:fld>
            <a:endParaRPr lang="uk-U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450046"/>
            <a:ext cx="1346763" cy="1000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7556500" cy="447353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19075">
        <a:defRPr>
          <a:latin typeface="+mn-lt"/>
          <a:ea typeface="+mn-ea"/>
          <a:cs typeface="+mn-cs"/>
        </a:defRPr>
      </a:lvl2pPr>
      <a:lvl3pPr marL="438785">
        <a:defRPr>
          <a:latin typeface="+mn-lt"/>
          <a:ea typeface="+mn-ea"/>
          <a:cs typeface="+mn-cs"/>
        </a:defRPr>
      </a:lvl3pPr>
      <a:lvl4pPr marL="657860">
        <a:defRPr>
          <a:latin typeface="+mn-lt"/>
          <a:ea typeface="+mn-ea"/>
          <a:cs typeface="+mn-cs"/>
        </a:defRPr>
      </a:lvl4pPr>
      <a:lvl5pPr marL="877570">
        <a:defRPr>
          <a:latin typeface="+mn-lt"/>
          <a:ea typeface="+mn-ea"/>
          <a:cs typeface="+mn-cs"/>
        </a:defRPr>
      </a:lvl5pPr>
      <a:lvl6pPr marL="1096645">
        <a:defRPr>
          <a:latin typeface="+mn-lt"/>
          <a:ea typeface="+mn-ea"/>
          <a:cs typeface="+mn-cs"/>
        </a:defRPr>
      </a:lvl6pPr>
      <a:lvl7pPr marL="1316355">
        <a:defRPr>
          <a:latin typeface="+mn-lt"/>
          <a:ea typeface="+mn-ea"/>
          <a:cs typeface="+mn-cs"/>
        </a:defRPr>
      </a:lvl7pPr>
      <a:lvl8pPr marL="1535430">
        <a:defRPr>
          <a:latin typeface="+mn-lt"/>
          <a:ea typeface="+mn-ea"/>
          <a:cs typeface="+mn-cs"/>
        </a:defRPr>
      </a:lvl8pPr>
      <a:lvl9pPr marL="175514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19075">
        <a:defRPr>
          <a:latin typeface="+mn-lt"/>
          <a:ea typeface="+mn-ea"/>
          <a:cs typeface="+mn-cs"/>
        </a:defRPr>
      </a:lvl2pPr>
      <a:lvl3pPr marL="438785">
        <a:defRPr>
          <a:latin typeface="+mn-lt"/>
          <a:ea typeface="+mn-ea"/>
          <a:cs typeface="+mn-cs"/>
        </a:defRPr>
      </a:lvl3pPr>
      <a:lvl4pPr marL="657860">
        <a:defRPr>
          <a:latin typeface="+mn-lt"/>
          <a:ea typeface="+mn-ea"/>
          <a:cs typeface="+mn-cs"/>
        </a:defRPr>
      </a:lvl4pPr>
      <a:lvl5pPr marL="877570">
        <a:defRPr>
          <a:latin typeface="+mn-lt"/>
          <a:ea typeface="+mn-ea"/>
          <a:cs typeface="+mn-cs"/>
        </a:defRPr>
      </a:lvl5pPr>
      <a:lvl6pPr marL="1096645">
        <a:defRPr>
          <a:latin typeface="+mn-lt"/>
          <a:ea typeface="+mn-ea"/>
          <a:cs typeface="+mn-cs"/>
        </a:defRPr>
      </a:lvl6pPr>
      <a:lvl7pPr marL="1316355">
        <a:defRPr>
          <a:latin typeface="+mn-lt"/>
          <a:ea typeface="+mn-ea"/>
          <a:cs typeface="+mn-cs"/>
        </a:defRPr>
      </a:lvl7pPr>
      <a:lvl8pPr marL="1535430">
        <a:defRPr>
          <a:latin typeface="+mn-lt"/>
          <a:ea typeface="+mn-ea"/>
          <a:cs typeface="+mn-cs"/>
        </a:defRPr>
      </a:lvl8pPr>
      <a:lvl9pPr marL="175514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1235881" y="558284"/>
            <a:ext cx="580135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 u="none" strike="noStrike" cap="none">
                <a:solidFill>
                  <a:schemeClr val="lt1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1060858" y="1294209"/>
            <a:ext cx="575373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/>
        </p:txBody>
      </p:sp>
      <p:sp>
        <p:nvSpPr>
          <p:cNvPr id="53" name="Google Shape;53;p13"/>
          <p:cNvSpPr txBox="1">
            <a:spLocks noGrp="1"/>
          </p:cNvSpPr>
          <p:nvPr>
            <p:ph type="ftr" idx="11"/>
          </p:nvPr>
        </p:nvSpPr>
        <p:spPr>
          <a:xfrm>
            <a:off x="2571370" y="4972432"/>
            <a:ext cx="2420112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85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9pPr>
          </a:lstStyle>
          <a:p/>
        </p:txBody>
      </p:sp>
      <p:sp>
        <p:nvSpPr>
          <p:cNvPr id="54" name="Google Shape;54;p13"/>
          <p:cNvSpPr txBox="1">
            <a:spLocks noGrp="1"/>
          </p:cNvSpPr>
          <p:nvPr>
            <p:ph type="dt" idx="10"/>
          </p:nvPr>
        </p:nvSpPr>
        <p:spPr>
          <a:xfrm>
            <a:off x="378143" y="4972432"/>
            <a:ext cx="1739455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85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485"/>
            </a:lvl9pPr>
          </a:lstStyle>
          <a:p/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5445253" y="4972432"/>
            <a:ext cx="1739455" cy="228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 sz="1485"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 sz="1485"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 sz="1485"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 sz="1485"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 sz="1485"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 sz="1485"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 sz="1485"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 sz="1485"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 sz="1485"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GB" smtClean="0"/>
            </a:fld>
            <a:endParaRPr lang="en-GB" sz="1150"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15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bg object 17"/>
          <p:cNvSpPr/>
          <p:nvPr userDrawn="1"/>
        </p:nvSpPr>
        <p:spPr>
          <a:xfrm>
            <a:off x="0" y="4521331"/>
            <a:ext cx="7556500" cy="825469"/>
          </a:xfrm>
          <a:custGeom>
            <a:avLst/>
            <a:gdLst/>
            <a:ahLst/>
            <a:cxnLst/>
            <a:rect l="l" t="t" r="r" b="b"/>
            <a:pathLst>
              <a:path w="15748000" h="1362709">
                <a:moveTo>
                  <a:pt x="15748000" y="0"/>
                </a:moveTo>
                <a:lnTo>
                  <a:pt x="0" y="0"/>
                </a:lnTo>
                <a:lnTo>
                  <a:pt x="0" y="1362544"/>
                </a:lnTo>
                <a:lnTo>
                  <a:pt x="15748000" y="1362544"/>
                </a:lnTo>
                <a:lnTo>
                  <a:pt x="15748000" y="0"/>
                </a:lnTo>
                <a:close/>
              </a:path>
            </a:pathLst>
          </a:custGeom>
          <a:solidFill>
            <a:srgbClr val="DCE7F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0335" y="4727849"/>
            <a:ext cx="6654595" cy="39959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96914" y="2084828"/>
            <a:ext cx="136267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Roboto Bk"/>
                <a:cs typeface="Roboto B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08719" y="884706"/>
            <a:ext cx="353906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002D5B"/>
                </a:solidFill>
                <a:latin typeface="Roboto Bk"/>
                <a:cs typeface="Roboto Bk"/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31570" y="4734117"/>
            <a:ext cx="137418" cy="3029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85" b="1" i="0">
                <a:solidFill>
                  <a:srgbClr val="1590D0"/>
                </a:solidFill>
                <a:latin typeface="roboto"/>
                <a:cs typeface="roboto"/>
              </a:defRPr>
            </a:lvl1pPr>
          </a:lstStyle>
          <a:p>
            <a:pPr marL="18415">
              <a:spcBef>
                <a:spcPts val="135"/>
              </a:spcBef>
            </a:pPr>
            <a:fld id="{81D60167-4931-47E6-BA6A-407CBD079E47}" type="slidenum">
              <a:rPr lang="uk-UA" smtClean="0"/>
            </a:fld>
            <a:endParaRPr lang="uk-UA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450046"/>
            <a:ext cx="1346763" cy="1000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7556500" cy="447353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19075">
        <a:defRPr>
          <a:latin typeface="+mn-lt"/>
          <a:ea typeface="+mn-ea"/>
          <a:cs typeface="+mn-cs"/>
        </a:defRPr>
      </a:lvl2pPr>
      <a:lvl3pPr marL="438785">
        <a:defRPr>
          <a:latin typeface="+mn-lt"/>
          <a:ea typeface="+mn-ea"/>
          <a:cs typeface="+mn-cs"/>
        </a:defRPr>
      </a:lvl3pPr>
      <a:lvl4pPr marL="657860">
        <a:defRPr>
          <a:latin typeface="+mn-lt"/>
          <a:ea typeface="+mn-ea"/>
          <a:cs typeface="+mn-cs"/>
        </a:defRPr>
      </a:lvl4pPr>
      <a:lvl5pPr marL="877570">
        <a:defRPr>
          <a:latin typeface="+mn-lt"/>
          <a:ea typeface="+mn-ea"/>
          <a:cs typeface="+mn-cs"/>
        </a:defRPr>
      </a:lvl5pPr>
      <a:lvl6pPr marL="1096645">
        <a:defRPr>
          <a:latin typeface="+mn-lt"/>
          <a:ea typeface="+mn-ea"/>
          <a:cs typeface="+mn-cs"/>
        </a:defRPr>
      </a:lvl6pPr>
      <a:lvl7pPr marL="1316355">
        <a:defRPr>
          <a:latin typeface="+mn-lt"/>
          <a:ea typeface="+mn-ea"/>
          <a:cs typeface="+mn-cs"/>
        </a:defRPr>
      </a:lvl7pPr>
      <a:lvl8pPr marL="1535430">
        <a:defRPr>
          <a:latin typeface="+mn-lt"/>
          <a:ea typeface="+mn-ea"/>
          <a:cs typeface="+mn-cs"/>
        </a:defRPr>
      </a:lvl8pPr>
      <a:lvl9pPr marL="175514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19075">
        <a:defRPr>
          <a:latin typeface="+mn-lt"/>
          <a:ea typeface="+mn-ea"/>
          <a:cs typeface="+mn-cs"/>
        </a:defRPr>
      </a:lvl2pPr>
      <a:lvl3pPr marL="438785">
        <a:defRPr>
          <a:latin typeface="+mn-lt"/>
          <a:ea typeface="+mn-ea"/>
          <a:cs typeface="+mn-cs"/>
        </a:defRPr>
      </a:lvl3pPr>
      <a:lvl4pPr marL="657860">
        <a:defRPr>
          <a:latin typeface="+mn-lt"/>
          <a:ea typeface="+mn-ea"/>
          <a:cs typeface="+mn-cs"/>
        </a:defRPr>
      </a:lvl4pPr>
      <a:lvl5pPr marL="877570">
        <a:defRPr>
          <a:latin typeface="+mn-lt"/>
          <a:ea typeface="+mn-ea"/>
          <a:cs typeface="+mn-cs"/>
        </a:defRPr>
      </a:lvl5pPr>
      <a:lvl6pPr marL="1096645">
        <a:defRPr>
          <a:latin typeface="+mn-lt"/>
          <a:ea typeface="+mn-ea"/>
          <a:cs typeface="+mn-cs"/>
        </a:defRPr>
      </a:lvl6pPr>
      <a:lvl7pPr marL="1316355">
        <a:defRPr>
          <a:latin typeface="+mn-lt"/>
          <a:ea typeface="+mn-ea"/>
          <a:cs typeface="+mn-cs"/>
        </a:defRPr>
      </a:lvl7pPr>
      <a:lvl8pPr marL="1535430">
        <a:defRPr>
          <a:latin typeface="+mn-lt"/>
          <a:ea typeface="+mn-ea"/>
          <a:cs typeface="+mn-cs"/>
        </a:defRPr>
      </a:lvl8pPr>
      <a:lvl9pPr marL="175514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chart" Target="../charts/char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1" Type="http://schemas.openxmlformats.org/officeDocument/2006/relationships/chart" Target="../charts/char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chart" Target="../charts/char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chart" Target="../charts/char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3.xml"/><Relationship Id="rId1" Type="http://schemas.openxmlformats.org/officeDocument/2006/relationships/chart" Target="../charts/char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398"/>
            <a:ext cx="7560945" cy="5346319"/>
            <a:chOff x="0" y="0"/>
            <a:chExt cx="7560945" cy="5346319"/>
          </a:xfrm>
        </p:grpSpPr>
        <p:pic>
          <p:nvPicPr>
            <p:cNvPr id="3" name="object 3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1"/>
              <a:ext cx="7559992" cy="46777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0"/>
              <a:ext cx="7560309" cy="4678045"/>
            </a:xfrm>
            <a:custGeom>
              <a:avLst/>
              <a:gdLst/>
              <a:ahLst/>
              <a:cxnLst/>
              <a:rect l="l" t="t" r="r" b="b"/>
              <a:pathLst>
                <a:path w="7560309" h="4678045">
                  <a:moveTo>
                    <a:pt x="7560005" y="0"/>
                  </a:moveTo>
                  <a:lnTo>
                    <a:pt x="0" y="0"/>
                  </a:lnTo>
                  <a:lnTo>
                    <a:pt x="0" y="4677752"/>
                  </a:lnTo>
                  <a:lnTo>
                    <a:pt x="7560005" y="4677752"/>
                  </a:lnTo>
                  <a:lnTo>
                    <a:pt x="7560005" y="0"/>
                  </a:lnTo>
                  <a:close/>
                </a:path>
              </a:pathLst>
            </a:custGeom>
            <a:solidFill>
              <a:srgbClr val="005696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4628134"/>
              <a:ext cx="7560945" cy="718185"/>
            </a:xfrm>
            <a:custGeom>
              <a:avLst/>
              <a:gdLst/>
              <a:ahLst/>
              <a:cxnLst/>
              <a:rect l="l" t="t" r="r" b="b"/>
              <a:pathLst>
                <a:path w="7560945" h="718185">
                  <a:moveTo>
                    <a:pt x="7560335" y="0"/>
                  </a:moveTo>
                  <a:lnTo>
                    <a:pt x="0" y="0"/>
                  </a:lnTo>
                  <a:lnTo>
                    <a:pt x="0" y="717867"/>
                  </a:lnTo>
                  <a:lnTo>
                    <a:pt x="7560335" y="717867"/>
                  </a:lnTo>
                  <a:lnTo>
                    <a:pt x="7560335" y="0"/>
                  </a:lnTo>
                  <a:close/>
                </a:path>
              </a:pathLst>
            </a:custGeom>
            <a:solidFill>
              <a:srgbClr val="3697D3">
                <a:alpha val="9999"/>
              </a:srgbClr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727918" y="4701418"/>
              <a:ext cx="2045144" cy="54320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3443" y="4716903"/>
              <a:ext cx="489000" cy="536283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632365" y="3738504"/>
            <a:ext cx="4291769" cy="5482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1700" spc="-175" dirty="0">
                <a:solidFill>
                  <a:srgbClr val="F7B41C"/>
                </a:solidFill>
                <a:latin typeface="Arial MT"/>
                <a:cs typeface="Arial MT"/>
              </a:rPr>
              <a:t>EPRN 12</a:t>
            </a:r>
            <a:r>
              <a:rPr lang="en-US" sz="1700" spc="-175" baseline="30000" dirty="0">
                <a:solidFill>
                  <a:srgbClr val="F7B41C"/>
                </a:solidFill>
                <a:latin typeface="Arial MT"/>
                <a:cs typeface="Arial MT"/>
              </a:rPr>
              <a:t>th</a:t>
            </a:r>
            <a:r>
              <a:rPr lang="en-US" sz="1700" spc="-175" dirty="0">
                <a:solidFill>
                  <a:srgbClr val="F7B41C"/>
                </a:solidFill>
                <a:latin typeface="Arial MT"/>
                <a:cs typeface="Arial MT"/>
              </a:rPr>
              <a:t> Annual Economic Research Conference</a:t>
            </a:r>
            <a:endParaRPr lang="en-US" sz="1700" spc="-175" dirty="0">
              <a:solidFill>
                <a:srgbClr val="F7B41C"/>
              </a:solidFill>
              <a:latin typeface="Arial MT"/>
              <a:cs typeface="Arial MT"/>
            </a:endParaRPr>
          </a:p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1700" b="1" spc="-175" dirty="0">
                <a:solidFill>
                  <a:srgbClr val="F7B41C"/>
                </a:solidFill>
                <a:latin typeface="Arial MT"/>
                <a:cs typeface="Arial MT"/>
              </a:rPr>
              <a:t>June  </a:t>
            </a:r>
            <a:r>
              <a:rPr sz="1700" b="1" spc="-70" dirty="0">
                <a:solidFill>
                  <a:srgbClr val="F7B41C"/>
                </a:solidFill>
                <a:latin typeface="Arial MT"/>
                <a:cs typeface="Arial MT"/>
              </a:rPr>
              <a:t>202</a:t>
            </a:r>
            <a:r>
              <a:rPr lang="en-US" sz="1700" b="1" spc="-70" dirty="0">
                <a:solidFill>
                  <a:srgbClr val="F7B41C"/>
                </a:solidFill>
                <a:latin typeface="Arial MT"/>
                <a:cs typeface="Arial MT"/>
              </a:rPr>
              <a:t>6</a:t>
            </a:r>
            <a:endParaRPr sz="1700" b="1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0306" y="2345879"/>
            <a:ext cx="5299075" cy="321883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70"/>
              </a:spcBef>
            </a:pPr>
            <a:endParaRPr sz="145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89599" y="1641786"/>
            <a:ext cx="6580505" cy="1096010"/>
            <a:chOff x="489838" y="2202002"/>
            <a:chExt cx="6580505" cy="1096010"/>
          </a:xfrm>
        </p:grpSpPr>
        <p:sp>
          <p:nvSpPr>
            <p:cNvPr id="12" name="object 12"/>
            <p:cNvSpPr/>
            <p:nvPr/>
          </p:nvSpPr>
          <p:spPr>
            <a:xfrm>
              <a:off x="489838" y="2202002"/>
              <a:ext cx="2193925" cy="47625"/>
            </a:xfrm>
            <a:custGeom>
              <a:avLst/>
              <a:gdLst/>
              <a:ahLst/>
              <a:cxnLst/>
              <a:rect l="l" t="t" r="r" b="b"/>
              <a:pathLst>
                <a:path w="2193925" h="47625">
                  <a:moveTo>
                    <a:pt x="2193442" y="0"/>
                  </a:moveTo>
                  <a:lnTo>
                    <a:pt x="0" y="0"/>
                  </a:lnTo>
                  <a:lnTo>
                    <a:pt x="0" y="47155"/>
                  </a:lnTo>
                  <a:lnTo>
                    <a:pt x="2193442" y="47155"/>
                  </a:lnTo>
                  <a:lnTo>
                    <a:pt x="2193442" y="0"/>
                  </a:lnTo>
                  <a:close/>
                </a:path>
              </a:pathLst>
            </a:custGeom>
            <a:solidFill>
              <a:srgbClr val="1889CA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/>
            <p:cNvSpPr/>
            <p:nvPr/>
          </p:nvSpPr>
          <p:spPr>
            <a:xfrm>
              <a:off x="2683281" y="2202002"/>
              <a:ext cx="2193925" cy="47625"/>
            </a:xfrm>
            <a:custGeom>
              <a:avLst/>
              <a:gdLst/>
              <a:ahLst/>
              <a:cxnLst/>
              <a:rect l="l" t="t" r="r" b="b"/>
              <a:pathLst>
                <a:path w="2193925" h="47625">
                  <a:moveTo>
                    <a:pt x="2193442" y="0"/>
                  </a:moveTo>
                  <a:lnTo>
                    <a:pt x="0" y="0"/>
                  </a:lnTo>
                  <a:lnTo>
                    <a:pt x="0" y="47155"/>
                  </a:lnTo>
                  <a:lnTo>
                    <a:pt x="2193442" y="47155"/>
                  </a:lnTo>
                  <a:lnTo>
                    <a:pt x="2193442" y="0"/>
                  </a:lnTo>
                  <a:close/>
                </a:path>
              </a:pathLst>
            </a:custGeom>
            <a:solidFill>
              <a:srgbClr val="54A7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4876723" y="2202002"/>
              <a:ext cx="2193925" cy="47625"/>
            </a:xfrm>
            <a:custGeom>
              <a:avLst/>
              <a:gdLst/>
              <a:ahLst/>
              <a:cxnLst/>
              <a:rect l="l" t="t" r="r" b="b"/>
              <a:pathLst>
                <a:path w="2193925" h="47625">
                  <a:moveTo>
                    <a:pt x="2193442" y="0"/>
                  </a:moveTo>
                  <a:lnTo>
                    <a:pt x="0" y="0"/>
                  </a:lnTo>
                  <a:lnTo>
                    <a:pt x="0" y="47155"/>
                  </a:lnTo>
                  <a:lnTo>
                    <a:pt x="2193442" y="47155"/>
                  </a:lnTo>
                  <a:lnTo>
                    <a:pt x="219344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489838" y="3250361"/>
              <a:ext cx="2193925" cy="47625"/>
            </a:xfrm>
            <a:custGeom>
              <a:avLst/>
              <a:gdLst/>
              <a:ahLst/>
              <a:cxnLst/>
              <a:rect l="l" t="t" r="r" b="b"/>
              <a:pathLst>
                <a:path w="2193925" h="47625">
                  <a:moveTo>
                    <a:pt x="2193442" y="0"/>
                  </a:moveTo>
                  <a:lnTo>
                    <a:pt x="0" y="0"/>
                  </a:lnTo>
                  <a:lnTo>
                    <a:pt x="0" y="47155"/>
                  </a:lnTo>
                  <a:lnTo>
                    <a:pt x="2193442" y="47155"/>
                  </a:lnTo>
                  <a:lnTo>
                    <a:pt x="2193442" y="0"/>
                  </a:lnTo>
                  <a:close/>
                </a:path>
              </a:pathLst>
            </a:custGeom>
            <a:solidFill>
              <a:srgbClr val="1889C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2683281" y="3250361"/>
              <a:ext cx="2193925" cy="47625"/>
            </a:xfrm>
            <a:custGeom>
              <a:avLst/>
              <a:gdLst/>
              <a:ahLst/>
              <a:cxnLst/>
              <a:rect l="l" t="t" r="r" b="b"/>
              <a:pathLst>
                <a:path w="2193925" h="47625">
                  <a:moveTo>
                    <a:pt x="2193442" y="0"/>
                  </a:moveTo>
                  <a:lnTo>
                    <a:pt x="0" y="0"/>
                  </a:lnTo>
                  <a:lnTo>
                    <a:pt x="0" y="47155"/>
                  </a:lnTo>
                  <a:lnTo>
                    <a:pt x="2193442" y="47155"/>
                  </a:lnTo>
                  <a:lnTo>
                    <a:pt x="2193442" y="0"/>
                  </a:lnTo>
                  <a:close/>
                </a:path>
              </a:pathLst>
            </a:custGeom>
            <a:solidFill>
              <a:srgbClr val="54A74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4876723" y="3250361"/>
              <a:ext cx="2193925" cy="47625"/>
            </a:xfrm>
            <a:custGeom>
              <a:avLst/>
              <a:gdLst/>
              <a:ahLst/>
              <a:cxnLst/>
              <a:rect l="l" t="t" r="r" b="b"/>
              <a:pathLst>
                <a:path w="2193925" h="47625">
                  <a:moveTo>
                    <a:pt x="2193442" y="0"/>
                  </a:moveTo>
                  <a:lnTo>
                    <a:pt x="0" y="0"/>
                  </a:lnTo>
                  <a:lnTo>
                    <a:pt x="0" y="47155"/>
                  </a:lnTo>
                  <a:lnTo>
                    <a:pt x="2193442" y="47155"/>
                  </a:lnTo>
                  <a:lnTo>
                    <a:pt x="219344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TextBox 18"/>
          <p:cNvSpPr txBox="1"/>
          <p:nvPr/>
        </p:nvSpPr>
        <p:spPr>
          <a:xfrm>
            <a:off x="851693" y="1748439"/>
            <a:ext cx="577115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EAF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Strengthening Fiscal Resilience through VAT Compliance: Leveraging Data-Driven and Modern Tax Administration Approaches</a:t>
            </a:r>
            <a:endParaRPr lang="en-US" sz="1800" dirty="0">
              <a:solidFill>
                <a:srgbClr val="EAF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09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06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VAT Gap O</a:t>
            </a:r>
            <a:r>
              <a:rPr lang="en-US" b="1" dirty="0">
                <a:solidFill>
                  <a:schemeClr val="bg1"/>
                </a:solidFill>
              </a:rPr>
              <a:t>verview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r>
              <a:rPr lang="en-US" sz="1800" b="1" dirty="0">
                <a:solidFill>
                  <a:schemeClr val="bg1"/>
                </a:solidFill>
              </a:rPr>
              <a:t> Top-Down Approach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8483" y="3651315"/>
            <a:ext cx="73012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Estimation results indicate that the overall VAT gap declined steadily until 2019 – driven mainly by improvements in </a:t>
            </a: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but widened again after 2020, with </a:t>
            </a: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remaining the dominant driver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grpSp>
        <p:nvGrpSpPr>
          <p:cNvPr id="5" name="Group 4"/>
          <p:cNvGrpSpPr/>
          <p:nvPr/>
        </p:nvGrpSpPr>
        <p:grpSpPr>
          <a:xfrm>
            <a:off x="78143" y="1485491"/>
            <a:ext cx="3146025" cy="1636879"/>
            <a:chOff x="408890" y="2448302"/>
            <a:chExt cx="6242795" cy="3569196"/>
          </a:xfrm>
        </p:grpSpPr>
        <p:sp>
          <p:nvSpPr>
            <p:cNvPr id="16" name="Rectangle: Rounded Corners 15"/>
            <p:cNvSpPr/>
            <p:nvPr/>
          </p:nvSpPr>
          <p:spPr>
            <a:xfrm>
              <a:off x="1986635" y="2448302"/>
              <a:ext cx="2743200" cy="568532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9075" rtl="0"/>
              <a:r>
                <a:rPr lang="en-US" sz="865" b="1" kern="1200" dirty="0">
                  <a:solidFill>
                    <a:prstClr val="white"/>
                  </a:solidFill>
                  <a:latin typeface="Calibri" panose="020F0502020204030204"/>
                </a:rPr>
                <a:t>VAT GAP</a:t>
              </a:r>
              <a:endParaRPr lang="en-US" sz="865" b="1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Rectangle: Rounded Corners 16"/>
            <p:cNvSpPr/>
            <p:nvPr/>
          </p:nvSpPr>
          <p:spPr>
            <a:xfrm>
              <a:off x="807458" y="4519767"/>
              <a:ext cx="1835142" cy="500046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9075" rtl="0"/>
              <a:r>
                <a:rPr lang="en-US" sz="865" b="1" kern="1200" dirty="0">
                  <a:solidFill>
                    <a:prstClr val="white"/>
                  </a:solidFill>
                  <a:latin typeface="Calibri" panose="020F0502020204030204"/>
                </a:rPr>
                <a:t>Compliance Gap</a:t>
              </a:r>
              <a:endParaRPr lang="en-US" sz="865" b="1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Rectangle: Rounded Corners 17"/>
            <p:cNvSpPr/>
            <p:nvPr/>
          </p:nvSpPr>
          <p:spPr>
            <a:xfrm>
              <a:off x="4144800" y="4555520"/>
              <a:ext cx="2075726" cy="406707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9075" rtl="0"/>
              <a:r>
                <a:rPr lang="en-US" sz="865" b="1" kern="1200" dirty="0">
                  <a:solidFill>
                    <a:prstClr val="white"/>
                  </a:solidFill>
                  <a:latin typeface="Calibri" panose="020F0502020204030204"/>
                </a:rPr>
                <a:t>Policy  Gap</a:t>
              </a:r>
              <a:endParaRPr lang="en-US" sz="865" b="1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" name="Rectangle: Rounded Corners 18"/>
            <p:cNvSpPr/>
            <p:nvPr/>
          </p:nvSpPr>
          <p:spPr>
            <a:xfrm>
              <a:off x="3636616" y="5403849"/>
              <a:ext cx="1546044" cy="568532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9075" rtl="0"/>
              <a:r>
                <a:rPr lang="en-US" sz="865" b="1" kern="1200" dirty="0">
                  <a:solidFill>
                    <a:prstClr val="white"/>
                  </a:solidFill>
                  <a:latin typeface="Calibri" panose="020F0502020204030204"/>
                </a:rPr>
                <a:t>Tax Expenditure</a:t>
              </a:r>
              <a:endParaRPr lang="en-US" sz="865" b="1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0" name="Rectangle: Rounded Corners 19"/>
            <p:cNvSpPr/>
            <p:nvPr/>
          </p:nvSpPr>
          <p:spPr>
            <a:xfrm>
              <a:off x="5327055" y="5403849"/>
              <a:ext cx="1324630" cy="568532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9075" rtl="0"/>
              <a:r>
                <a:rPr lang="en-US" sz="865" b="1" kern="1200" dirty="0">
                  <a:solidFill>
                    <a:prstClr val="white"/>
                  </a:solidFill>
                  <a:latin typeface="Calibri" panose="020F0502020204030204"/>
                </a:rPr>
                <a:t>Efficiency Gap</a:t>
              </a:r>
              <a:endParaRPr lang="en-US" sz="865" b="1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1" name="Rectangle: Rounded Corners 20"/>
            <p:cNvSpPr/>
            <p:nvPr/>
          </p:nvSpPr>
          <p:spPr>
            <a:xfrm>
              <a:off x="408890" y="5403850"/>
              <a:ext cx="1453860" cy="568531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9075" rtl="0"/>
              <a:r>
                <a:rPr lang="en-US" sz="865" b="1" kern="1200" dirty="0">
                  <a:solidFill>
                    <a:prstClr val="white"/>
                  </a:solidFill>
                  <a:latin typeface="Calibri" panose="020F0502020204030204"/>
                </a:rPr>
                <a:t>Assessment Gap</a:t>
              </a:r>
              <a:endParaRPr lang="en-US" sz="865" b="1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2" name="Rectangle: Rounded Corners 21"/>
            <p:cNvSpPr/>
            <p:nvPr/>
          </p:nvSpPr>
          <p:spPr>
            <a:xfrm>
              <a:off x="1963532" y="5448966"/>
              <a:ext cx="1324629" cy="568532"/>
            </a:xfrm>
            <a:prstGeom prst="roundRect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9075" rtl="0"/>
              <a:r>
                <a:rPr lang="en-US" sz="865" b="1" kern="1200" dirty="0">
                  <a:solidFill>
                    <a:prstClr val="white"/>
                  </a:solidFill>
                  <a:latin typeface="Calibri" panose="020F0502020204030204"/>
                </a:rPr>
                <a:t>Collection Gap</a:t>
              </a:r>
              <a:endParaRPr lang="en-US" sz="865" b="1" kern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23" name="Arrow: Left-Right-Up 22"/>
            <p:cNvSpPr/>
            <p:nvPr/>
          </p:nvSpPr>
          <p:spPr>
            <a:xfrm>
              <a:off x="2731385" y="3116605"/>
              <a:ext cx="1324630" cy="1653185"/>
            </a:xfrm>
            <a:prstGeom prst="leftRightUpArrow">
              <a:avLst>
                <a:gd name="adj1" fmla="val 25000"/>
                <a:gd name="adj2" fmla="val 4914"/>
                <a:gd name="adj3" fmla="val 4508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9075" rtl="0"/>
              <a:endParaRPr lang="en-US" sz="865" b="1" kern="120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aphicFrame>
        <p:nvGraphicFramePr>
          <p:cNvPr id="36" name="Chart 35"/>
          <p:cNvGraphicFramePr/>
          <p:nvPr/>
        </p:nvGraphicFramePr>
        <p:xfrm>
          <a:off x="3240108" y="1007043"/>
          <a:ext cx="4204827" cy="2553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78143" y="4140033"/>
            <a:ext cx="7138846" cy="412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0480" algn="l" defTabSz="219075" rtl="0">
              <a:spcBef>
                <a:spcPts val="80"/>
              </a:spcBef>
            </a:pPr>
            <a:r>
              <a:rPr lang="en-US" sz="1000" kern="1200" spc="-32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Notes: - For Kenya, estimated VAT Gap  is 11.8% of GDP</a:t>
            </a:r>
            <a:endParaRPr lang="en-US" sz="1000" kern="1200" spc="-32" dirty="0">
              <a:solidFill>
                <a:srgbClr val="273754"/>
              </a:solidFill>
              <a:latin typeface="Arial MT"/>
              <a:ea typeface="+mn-ea"/>
              <a:cs typeface="Arial MT"/>
            </a:endParaRPr>
          </a:p>
          <a:p>
            <a:pPr marL="30480" algn="l" defTabSz="219075" rtl="0">
              <a:spcBef>
                <a:spcPts val="80"/>
              </a:spcBef>
            </a:pPr>
            <a:r>
              <a:rPr lang="en-US" sz="1000" kern="1200" spc="-32" dirty="0">
                <a:solidFill>
                  <a:srgbClr val="273754"/>
                </a:solidFill>
                <a:latin typeface="Arial MT"/>
                <a:ea typeface="+mn-ea"/>
                <a:cs typeface="+mn-cs"/>
              </a:rPr>
              <a:t>            - For EU countries, estimated VAT Gap varies from 0.5 to 1.5% of GDP</a:t>
            </a:r>
            <a:endParaRPr lang="en-US" sz="1000" kern="1200" spc="-32" dirty="0">
              <a:solidFill>
                <a:srgbClr val="273754"/>
              </a:solidFill>
              <a:latin typeface="Arial M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10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07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Compliance Gap overview </a:t>
            </a:r>
            <a:r>
              <a:rPr lang="en-US" b="1" dirty="0">
                <a:solidFill>
                  <a:schemeClr val="bg1"/>
                </a:solidFill>
              </a:rPr>
              <a:t>:</a:t>
            </a:r>
            <a:r>
              <a:rPr lang="en-US" sz="1800" b="1" dirty="0">
                <a:solidFill>
                  <a:schemeClr val="bg1"/>
                </a:solidFill>
              </a:rPr>
              <a:t> Top-Down Approach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5284" y="830876"/>
            <a:ext cx="71105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Breaking down the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 Gap 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further, we observe it is mainly driven by the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 Gap 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(80% share)</a:t>
            </a:r>
            <a:endParaRPr lang="en-US" altLang="en-US" sz="14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graphicFrame>
        <p:nvGraphicFramePr>
          <p:cNvPr id="31" name="Chart 30"/>
          <p:cNvGraphicFramePr/>
          <p:nvPr/>
        </p:nvGraphicFramePr>
        <p:xfrm>
          <a:off x="233619" y="1795964"/>
          <a:ext cx="3978314" cy="259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618091" y="1485435"/>
            <a:ext cx="36183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 Gap Components (% share)</a:t>
            </a:r>
            <a:endParaRPr lang="en-US" altLang="en-US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4508500" y="1274639"/>
            <a:ext cx="281119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defRPr sz="1800"/>
            </a:pP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 Gap 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consists of: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Hidden economic activities in the informal sector 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Underreporting sales or overstating inputs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Non-filing of VAT returns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Misclassification of taxable, exempt, or zero-rated supplies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defRPr sz="1800"/>
            </a:pP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defRPr sz="1800"/>
            </a:pP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Collection Gap 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consists of: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Payment arrears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Insolvencies or closure of business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260876" y="1160846"/>
            <a:ext cx="3062005" cy="3158325"/>
          </a:xfrm>
          <a:prstGeom prst="rect">
            <a:avLst/>
          </a:prstGeom>
          <a:solidFill>
            <a:srgbClr val="4F81BD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11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08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Compliance Gap by sector</a:t>
            </a:r>
            <a:r>
              <a:rPr lang="en-US" sz="1800" b="1" dirty="0">
                <a:solidFill>
                  <a:schemeClr val="bg1"/>
                </a:solidFill>
              </a:rPr>
              <a:t> : Top-Down Approach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96127" y="3894075"/>
            <a:ext cx="7110566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Compliance Gap declined until 2019 before widening again after Covid-19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post-Covid expansion in the Compliance Gap was mainly driven by under-reporting in the </a:t>
            </a: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Trade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sectors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1998291" y="803727"/>
            <a:ext cx="36183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 Gap by Sector (% of GDP)</a:t>
            </a:r>
            <a:endParaRPr lang="en-US" altLang="en-US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99802" y="1199168"/>
          <a:ext cx="6615293" cy="2621249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16403"/>
                <a:gridCol w="1613563"/>
                <a:gridCol w="416403"/>
                <a:gridCol w="416403"/>
                <a:gridCol w="421297"/>
                <a:gridCol w="416403"/>
                <a:gridCol w="416403"/>
                <a:gridCol w="416403"/>
                <a:gridCol w="416403"/>
                <a:gridCol w="416403"/>
                <a:gridCol w="416403"/>
                <a:gridCol w="416403"/>
                <a:gridCol w="416403"/>
              </a:tblGrid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Section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Section description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2013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2014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2015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2016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2017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2018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2019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2020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2021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2022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2023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A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Agriculture, Forestry and Fishing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0.13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0.13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0.15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0.13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B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Mining &amp; Quarrying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(0.14)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(0.15)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(0.28)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(0.27)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-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C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Manufacturing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1.66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1.42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1.31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0.29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0.41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0.29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0.43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0.82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1.03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1.48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1.24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D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Electricity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(0.13)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(0.14)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(0.14)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(0.13)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(0.12)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(0.14)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E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Water &amp; waste management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F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Construction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0.13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0.29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0.55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0.26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0.74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0.28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G-H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Trade &amp; Transport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1.94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1.81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1.70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2.01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1.93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2.49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2.41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2.32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2.58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2.95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3.16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I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Hotels &amp; restaurants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0.42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0.52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0.52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0.57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0.41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0.44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0.28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0.13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0.25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0.28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J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Telecoms, IT and Publishing services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(0.14)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(0.15)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(0.14)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K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Financial services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(0.14)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(0.15)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(0.14)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(0.14)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L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Real estate activities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0.28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0.26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0.26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0.29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0.28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0.15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0.13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M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Professional, scientific activities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0.42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0.26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0.26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0.29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0.28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0.29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0.28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0.27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0.26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0.25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Administrative &amp; support </a:t>
                      </a:r>
                      <a:r>
                        <a:rPr lang="en-US" sz="700" u="none" strike="noStrike" dirty="0" err="1">
                          <a:effectLst/>
                          <a:latin typeface="Arial MT"/>
                          <a:cs typeface="Poppins" panose="00000500000000000000" pitchFamily="2" charset="0"/>
                        </a:rPr>
                        <a:t>ce</a:t>
                      </a:r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activities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0.13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(0.14)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358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O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Public administration &amp; defense; social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    -  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P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Education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0.28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0.13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0.13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0.15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0.13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0.25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Q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Human health &amp; social work activities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0.14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0.13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0.13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0.29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0.28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0.29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0.28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0.27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0.26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0.25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0.28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R-U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Other service activities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0.55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0.52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0.52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0.72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0.55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0.59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0.57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0.55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0.52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0.49 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  0.41 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Z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Unknown Sector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(0.55)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(0.39)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(0.26)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(0.29)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(0.28)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(0.59)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(0.71)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(0.55)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(0.52)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(0.37)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700" u="none" strike="noStrike" dirty="0">
                          <a:effectLst/>
                          <a:latin typeface="Arial MT"/>
                          <a:cs typeface="Poppins" panose="00000500000000000000" pitchFamily="2" charset="0"/>
                        </a:rPr>
                        <a:t>       (0.28)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488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Grand Total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5.3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4.9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4.9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4.2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3.9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4.1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3.6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4.1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4.9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6.3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7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5.5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1261" marR="1261" marT="1261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12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09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Policy Gap</a:t>
            </a:r>
            <a:r>
              <a:rPr lang="en-US" sz="1800" b="1" dirty="0">
                <a:solidFill>
                  <a:schemeClr val="bg1"/>
                </a:solidFill>
              </a:rPr>
              <a:t> – Top-Down Approach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5284" y="830876"/>
            <a:ext cx="7110566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Breaking down the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Gap 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further, it is mainly driven by the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 Gap 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(76% share), yet the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 Gap 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notably increased due to the introduction of new exemptions (from 14% to 24% share)</a:t>
            </a:r>
            <a:endParaRPr lang="en-US" altLang="en-US" sz="14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graphicFrame>
        <p:nvGraphicFramePr>
          <p:cNvPr id="16" name="Chart 15"/>
          <p:cNvGraphicFramePr/>
          <p:nvPr/>
        </p:nvGraphicFramePr>
        <p:xfrm>
          <a:off x="325284" y="1942083"/>
          <a:ext cx="4062566" cy="24929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48197" y="1662640"/>
            <a:ext cx="361831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Gap Components (% share)</a:t>
            </a:r>
            <a:endParaRPr lang="en-US" altLang="en-US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4616450" y="1744535"/>
            <a:ext cx="2600539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defRPr sz="1800"/>
            </a:pP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Expenditure Gap 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consists of: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 foregone from exemptions and reduced rates established by policy (e.g., in education, health, financial sector, etc.)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defRPr sz="1800"/>
            </a:pP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Efficiency Gap / Non-taxable Gap 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consists of: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 foregone from non-taxable or untouchable sectors that lie outside the VAT sector (e.g., agriculture, public services and VAT threshold)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504854" y="1675076"/>
            <a:ext cx="2703245" cy="2714669"/>
          </a:xfrm>
          <a:prstGeom prst="rect">
            <a:avLst/>
          </a:prstGeom>
          <a:solidFill>
            <a:srgbClr val="4F81BD">
              <a:alpha val="1490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4067528" y="-1733550"/>
            <a:ext cx="15691556" cy="8826500"/>
          </a:xfrm>
          <a:prstGeom prst="rect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5690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VAT Gap Estimation-Bottom Up Approach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  <a:p>
            <a:pPr marL="0" marR="0" lvl="0" indent="0" algn="ctr" defTabSz="15690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lang="en-US" sz="2400" b="1" kern="0" dirty="0">
              <a:solidFill>
                <a:srgbClr val="FFFFFF"/>
              </a:solidFill>
              <a:latin typeface="Arial" panose="020B0604020202020204"/>
              <a:sym typeface="Arial" panose="020B0604020202020204"/>
            </a:endParaRPr>
          </a:p>
          <a:p>
            <a:pPr marL="0" marR="0" lvl="0" indent="0" algn="ctr" defTabSz="15690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  <a:p>
            <a:pPr marL="0" marR="0" lvl="0" indent="0" algn="ctr" defTabSz="15690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lang="en-US" sz="2400" b="1" kern="0" dirty="0">
                <a:solidFill>
                  <a:srgbClr val="F79646"/>
                </a:solidFill>
                <a:latin typeface="Arial" panose="020B0604020202020204"/>
                <a:sym typeface="Arial" panose="020B0604020202020204"/>
              </a:rPr>
              <a:t>(Micro Based - Machine Learning techniques)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13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10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VAT Gap </a:t>
            </a:r>
            <a:r>
              <a:rPr lang="en-US" b="1" dirty="0">
                <a:solidFill>
                  <a:schemeClr val="bg1"/>
                </a:solidFill>
              </a:rPr>
              <a:t>overview</a:t>
            </a:r>
            <a:r>
              <a:rPr lang="en-US" sz="1800" b="1" dirty="0">
                <a:solidFill>
                  <a:schemeClr val="bg1"/>
                </a:solidFill>
              </a:rPr>
              <a:t> – </a:t>
            </a:r>
            <a:r>
              <a:rPr lang="en-US" b="1" dirty="0">
                <a:solidFill>
                  <a:schemeClr val="bg1"/>
                </a:solidFill>
              </a:rPr>
              <a:t>Bottom-Up</a:t>
            </a:r>
            <a:r>
              <a:rPr lang="en-US" sz="1800" b="1" dirty="0">
                <a:solidFill>
                  <a:schemeClr val="bg1"/>
                </a:solidFill>
              </a:rPr>
              <a:t> Approach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96127" y="950945"/>
            <a:ext cx="7023568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Bottom-Up approach involves applying </a:t>
            </a: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 techniques 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predict  evaded VAT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scatter plot shows a strong positive relationship between actual and predicted evaded VAT amounts for 2018-2023, indicating that the </a:t>
            </a:r>
            <a:r>
              <a:rPr lang="en-US" altLang="en-US" sz="1200" b="1" dirty="0" err="1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XGBoost</a:t>
            </a: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model 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(log-transformed target) predicts evasion accurately, with only minor deviations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138722" y="2038826"/>
            <a:ext cx="451976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 vs. Predicted VAT Gap 2022-2023 (</a:t>
            </a:r>
            <a:r>
              <a:rPr lang="en-US" altLang="en-US" sz="1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XGBoost</a:t>
            </a:r>
            <a:r>
              <a:rPr lang="en-US" alt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log(y))</a:t>
            </a:r>
            <a:endParaRPr lang="en-US" altLang="en-US" sz="1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Generated image"/>
          <p:cNvPicPr>
            <a:picLocks noChangeAspect="1" noChangeArrowheads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76"/>
          <a:stretch>
            <a:fillRect/>
          </a:stretch>
        </p:blipFill>
        <p:spPr bwMode="auto">
          <a:xfrm>
            <a:off x="333161" y="2434354"/>
            <a:ext cx="4130890" cy="21385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4819065" y="2570612"/>
          <a:ext cx="2514600" cy="1148284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182955"/>
                <a:gridCol w="650542"/>
                <a:gridCol w="681103"/>
              </a:tblGrid>
              <a:tr h="0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Machine Learning Model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9144" marB="9144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RMSE</a:t>
                      </a:r>
                      <a:endParaRPr lang="en-US" sz="1000" b="1" dirty="0">
                        <a:solidFill>
                          <a:schemeClr val="bg1"/>
                        </a:solidFill>
                      </a:endParaRPr>
                    </a:p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(K)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9144" marB="9144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R-square</a:t>
                      </a:r>
                      <a:endParaRPr lang="en-US" sz="10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9144" marB="9144">
                    <a:solidFill>
                      <a:schemeClr val="tx2"/>
                    </a:solidFill>
                  </a:tcPr>
                </a:tc>
              </a:tr>
              <a:tr h="323202"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solidFill>
                            <a:schemeClr val="tx1"/>
                          </a:solidFill>
                        </a:rPr>
                        <a:t>XGBoost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9144" marB="914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b="1" u="none" strike="noStrike" cap="none" dirty="0">
                          <a:solidFill>
                            <a:schemeClr val="tx1"/>
                          </a:solidFill>
                          <a:effectLst/>
                          <a:sym typeface="Arial" panose="020B0604020202020204"/>
                        </a:rPr>
                        <a:t>0.14</a:t>
                      </a:r>
                      <a:endParaRPr lang="en-US" sz="10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9144" marB="914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87.3%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9144" marB="9144"/>
                </a:tc>
              </a:tr>
              <a:tr h="501994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</a:rPr>
                        <a:t>Random Forest</a:t>
                      </a:r>
                      <a:endParaRPr lang="en-US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9144" marB="914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050" b="1" dirty="0">
                          <a:solidFill>
                            <a:schemeClr val="tx1"/>
                          </a:solidFill>
                        </a:rPr>
                        <a:t>0.39</a:t>
                      </a:r>
                      <a:endParaRPr lang="en-US" sz="105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9144" marB="914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>
                          <a:solidFill>
                            <a:schemeClr val="tx1"/>
                          </a:solidFill>
                        </a:rPr>
                        <a:t>64.3%</a:t>
                      </a:r>
                      <a:endParaRPr lang="en-US" sz="12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marT="9144" marB="9144"/>
                </a:tc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4669103" y="3760226"/>
            <a:ext cx="26645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models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like Light Boost, Gradient Boosting, and Stacking, are not suitable due to very high errors and weak fit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173270" y="2115887"/>
            <a:ext cx="38061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evaluation metrics</a:t>
            </a:r>
            <a:endParaRPr lang="en-US" altLang="en-US" sz="1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14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11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VAT Gap </a:t>
            </a:r>
            <a:r>
              <a:rPr lang="en-US" b="1" dirty="0">
                <a:solidFill>
                  <a:schemeClr val="bg1"/>
                </a:solidFill>
              </a:rPr>
              <a:t>overview</a:t>
            </a:r>
            <a:r>
              <a:rPr lang="en-US" sz="1800" b="1" dirty="0">
                <a:solidFill>
                  <a:schemeClr val="bg1"/>
                </a:solidFill>
              </a:rPr>
              <a:t> – </a:t>
            </a:r>
            <a:r>
              <a:rPr lang="en-US" b="1" dirty="0">
                <a:solidFill>
                  <a:schemeClr val="bg1"/>
                </a:solidFill>
              </a:rPr>
              <a:t>Bottom-Up</a:t>
            </a:r>
            <a:r>
              <a:rPr lang="en-US" sz="1800" b="1" dirty="0">
                <a:solidFill>
                  <a:schemeClr val="bg1"/>
                </a:solidFill>
              </a:rPr>
              <a:t> Approach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5284" y="830876"/>
            <a:ext cx="7110566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According to the </a:t>
            </a:r>
            <a:r>
              <a:rPr lang="en-US" altLang="en-US" sz="1200" dirty="0" err="1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XGBoost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model, the under-reporting gap accounted for an estimated RWF 162.4 billion of the VAT compliance gap in 2023.</a:t>
            </a:r>
            <a:endParaRPr lang="en-US" altLang="en-US" sz="12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rate of under-reporting as share of potential VAT is estimated at </a:t>
            </a: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16.7% 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VAT in 2023</a:t>
            </a: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en-US" sz="1200" b="1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grpSp>
        <p:nvGrpSpPr>
          <p:cNvPr id="5" name="Group 4"/>
          <p:cNvGrpSpPr/>
          <p:nvPr/>
        </p:nvGrpSpPr>
        <p:grpSpPr>
          <a:xfrm>
            <a:off x="273050" y="2166325"/>
            <a:ext cx="2948576" cy="2308043"/>
            <a:chOff x="707652" y="2134207"/>
            <a:chExt cx="6144932" cy="4810038"/>
          </a:xfrm>
        </p:grpSpPr>
        <p:sp>
          <p:nvSpPr>
            <p:cNvPr id="18" name="Google Shape;1266;p72"/>
            <p:cNvSpPr txBox="1"/>
            <p:nvPr/>
          </p:nvSpPr>
          <p:spPr>
            <a:xfrm>
              <a:off x="1819276" y="5306351"/>
              <a:ext cx="4517302" cy="16378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4101" rIns="0" bIns="0" anchor="t" anchorCtr="0">
              <a:spAutoFit/>
            </a:bodyPr>
            <a:lstStyle/>
            <a:p>
              <a:pPr marL="1038860">
                <a:lnSpc>
                  <a:spcPct val="118000"/>
                </a:lnSpc>
              </a:pPr>
              <a:r>
                <a:rPr lang="en-GB" sz="850" b="1" dirty="0">
                  <a:solidFill>
                    <a:srgbClr val="3497D3"/>
                  </a:solidFill>
                  <a:latin typeface="Trebuchet MS" panose="020B0603020202020204"/>
                  <a:ea typeface="Trebuchet MS" panose="020B0603020202020204"/>
                  <a:cs typeface="Trebuchet MS" panose="020B0603020202020204"/>
                  <a:sym typeface="Trebuchet MS" panose="020B0603020202020204"/>
                </a:rPr>
                <a:t>                   133.4bn</a:t>
              </a:r>
              <a:endParaRPr lang="en-GB" sz="850" b="1" dirty="0">
                <a:solidFill>
                  <a:srgbClr val="3497D3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endParaRPr>
            </a:p>
            <a:p>
              <a:pPr marL="1038860">
                <a:lnSpc>
                  <a:spcPct val="118000"/>
                </a:lnSpc>
              </a:pPr>
              <a:r>
                <a:rPr lang="en-GB" sz="850" b="1" dirty="0">
                  <a:solidFill>
                    <a:srgbClr val="3497D3"/>
                  </a:solidFill>
                  <a:latin typeface="Trebuchet MS" panose="020B0603020202020204"/>
                  <a:ea typeface="Trebuchet MS" panose="020B0603020202020204"/>
                  <a:cs typeface="Trebuchet MS" panose="020B0603020202020204"/>
                  <a:sym typeface="Trebuchet MS" panose="020B0603020202020204"/>
                </a:rPr>
                <a:t>                     15.2%</a:t>
              </a:r>
              <a:endParaRPr lang="en-US" sz="850" b="1" dirty="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  <a:p>
              <a:pPr marL="10160" algn="ctr">
                <a:lnSpc>
                  <a:spcPct val="118000"/>
                </a:lnSpc>
              </a:pPr>
              <a:r>
                <a:rPr lang="en-GB" sz="850" b="1" dirty="0">
                  <a:solidFill>
                    <a:srgbClr val="3497D3"/>
                  </a:solidFill>
                  <a:latin typeface="Trebuchet MS" panose="020B0603020202020204"/>
                  <a:ea typeface="Trebuchet MS" panose="020B0603020202020204"/>
                  <a:cs typeface="Trebuchet MS" panose="020B0603020202020204"/>
                  <a:sym typeface="Trebuchet MS" panose="020B0603020202020204"/>
                </a:rPr>
                <a:t>                            9.7bn            </a:t>
              </a:r>
              <a:r>
                <a:rPr lang="en-GB" sz="850" b="1" dirty="0">
                  <a:solidFill>
                    <a:schemeClr val="bg1">
                      <a:lumMod val="50000"/>
                    </a:schemeClr>
                  </a:solidFill>
                  <a:latin typeface="Trebuchet MS" panose="020B0603020202020204"/>
                  <a:ea typeface="Trebuchet MS" panose="020B0603020202020204"/>
                  <a:cs typeface="Trebuchet MS" panose="020B0603020202020204"/>
                  <a:sym typeface="Trebuchet MS" panose="020B0603020202020204"/>
                </a:rPr>
                <a:t>Kigali City</a:t>
              </a:r>
              <a:endParaRPr lang="en-GB" sz="850" b="1" dirty="0">
                <a:solidFill>
                  <a:schemeClr val="bg1">
                    <a:lumMod val="50000"/>
                  </a:schemeClr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endParaRPr>
            </a:p>
            <a:p>
              <a:pPr marL="10160" algn="ctr">
                <a:lnSpc>
                  <a:spcPct val="118000"/>
                </a:lnSpc>
              </a:pPr>
              <a:r>
                <a:rPr lang="en-GB" sz="850" b="1" dirty="0">
                  <a:solidFill>
                    <a:srgbClr val="3497D3"/>
                  </a:solidFill>
                  <a:latin typeface="Trebuchet MS" panose="020B0603020202020204"/>
                  <a:ea typeface="Trebuchet MS" panose="020B0603020202020204"/>
                  <a:cs typeface="Trebuchet MS" panose="020B0603020202020204"/>
                  <a:sym typeface="Trebuchet MS" panose="020B0603020202020204"/>
                </a:rPr>
                <a:t>42.5%</a:t>
              </a:r>
              <a:endParaRPr lang="en-GB" sz="850" b="1" dirty="0"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endParaRPr>
            </a:p>
            <a:p>
              <a:pPr marL="10160" algn="ctr">
                <a:lnSpc>
                  <a:spcPct val="118000"/>
                </a:lnSpc>
              </a:pPr>
              <a:r>
                <a:rPr lang="en-GB" sz="850" b="1" dirty="0">
                  <a:solidFill>
                    <a:schemeClr val="bg1">
                      <a:lumMod val="50000"/>
                    </a:schemeClr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South</a:t>
              </a:r>
              <a:endParaRPr sz="850" b="1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9" name="Google Shape;1267;p72"/>
            <p:cNvSpPr txBox="1"/>
            <p:nvPr/>
          </p:nvSpPr>
          <p:spPr>
            <a:xfrm>
              <a:off x="5817609" y="4134856"/>
              <a:ext cx="1034975" cy="991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4101" rIns="0" bIns="0" anchor="t" anchorCtr="0">
              <a:spAutoFit/>
            </a:bodyPr>
            <a:lstStyle/>
            <a:p>
              <a:pPr marL="10160" algn="ctr">
                <a:lnSpc>
                  <a:spcPct val="118000"/>
                </a:lnSpc>
              </a:pPr>
              <a:r>
                <a:rPr lang="en-GB" sz="850" b="1" dirty="0">
                  <a:solidFill>
                    <a:srgbClr val="3497D3"/>
                  </a:solidFill>
                  <a:latin typeface="Trebuchet MS" panose="020B0603020202020204"/>
                  <a:ea typeface="Trebuchet MS" panose="020B0603020202020204"/>
                  <a:cs typeface="Trebuchet MS" panose="020B0603020202020204"/>
                  <a:sym typeface="Trebuchet MS" panose="020B0603020202020204"/>
                </a:rPr>
                <a:t>5.8bn</a:t>
              </a:r>
              <a:endParaRPr lang="en-GB" sz="850" b="1" dirty="0">
                <a:solidFill>
                  <a:srgbClr val="3497D3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endParaRPr>
            </a:p>
            <a:p>
              <a:pPr marL="10160" algn="ctr">
                <a:lnSpc>
                  <a:spcPct val="118000"/>
                </a:lnSpc>
              </a:pPr>
              <a:r>
                <a:rPr lang="en-GB" sz="850" b="1" dirty="0">
                  <a:solidFill>
                    <a:srgbClr val="3497D3"/>
                  </a:solidFill>
                  <a:latin typeface="Trebuchet MS" panose="020B0603020202020204"/>
                  <a:ea typeface="Trebuchet MS" panose="020B0603020202020204"/>
                  <a:cs typeface="Trebuchet MS" panose="020B0603020202020204"/>
                  <a:sym typeface="Trebuchet MS" panose="020B0603020202020204"/>
                </a:rPr>
                <a:t>13.4%</a:t>
              </a:r>
              <a:endParaRPr sz="850" b="1" dirty="0"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endParaRPr>
            </a:p>
            <a:p>
              <a:pPr marL="19685" algn="ctr">
                <a:lnSpc>
                  <a:spcPct val="117000"/>
                </a:lnSpc>
              </a:pPr>
              <a:r>
                <a:rPr lang="en-GB" sz="850" b="1" dirty="0">
                  <a:solidFill>
                    <a:schemeClr val="bg1">
                      <a:lumMod val="50000"/>
                    </a:schemeClr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East</a:t>
              </a:r>
              <a:endParaRPr sz="850" b="1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20" name="Google Shape;1268;p72"/>
            <p:cNvSpPr txBox="1"/>
            <p:nvPr/>
          </p:nvSpPr>
          <p:spPr>
            <a:xfrm>
              <a:off x="707652" y="4568135"/>
              <a:ext cx="2240790" cy="99193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4101" rIns="0" bIns="0" anchor="t" anchorCtr="0">
              <a:spAutoFit/>
            </a:bodyPr>
            <a:lstStyle/>
            <a:p>
              <a:pPr marL="10160">
                <a:lnSpc>
                  <a:spcPct val="118000"/>
                </a:lnSpc>
              </a:pPr>
              <a:r>
                <a:rPr lang="en-GB" sz="850" b="1" dirty="0">
                  <a:solidFill>
                    <a:srgbClr val="3497D3"/>
                  </a:solidFill>
                  <a:latin typeface="Trebuchet MS" panose="020B0603020202020204"/>
                  <a:ea typeface="Trebuchet MS" panose="020B0603020202020204"/>
                  <a:cs typeface="Trebuchet MS" panose="020B0603020202020204"/>
                  <a:sym typeface="Trebuchet MS" panose="020B0603020202020204"/>
                </a:rPr>
                <a:t>                  7.4bn                </a:t>
              </a:r>
              <a:endParaRPr lang="en-GB" sz="850" b="1" dirty="0">
                <a:solidFill>
                  <a:srgbClr val="3497D3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endParaRPr>
            </a:p>
            <a:p>
              <a:pPr marL="10160">
                <a:lnSpc>
                  <a:spcPct val="118000"/>
                </a:lnSpc>
              </a:pPr>
              <a:r>
                <a:rPr lang="en-GB" sz="850" b="1" dirty="0">
                  <a:solidFill>
                    <a:srgbClr val="3497D3"/>
                  </a:solidFill>
                  <a:latin typeface="Trebuchet MS" panose="020B0603020202020204"/>
                  <a:ea typeface="Trebuchet MS" panose="020B0603020202020204"/>
                  <a:cs typeface="Trebuchet MS" panose="020B0603020202020204"/>
                  <a:sym typeface="Trebuchet MS" panose="020B0603020202020204"/>
                </a:rPr>
                <a:t>                  45.8%</a:t>
              </a:r>
              <a:endParaRPr sz="850" b="1" dirty="0"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endParaRPr>
            </a:p>
            <a:p>
              <a:pPr marL="294640">
                <a:lnSpc>
                  <a:spcPct val="117000"/>
                </a:lnSpc>
              </a:pPr>
              <a:r>
                <a:rPr lang="en-GB" sz="850" b="1" dirty="0">
                  <a:solidFill>
                    <a:srgbClr val="3597D3"/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          </a:t>
              </a:r>
              <a:r>
                <a:rPr lang="en-GB" sz="850" b="1" dirty="0">
                  <a:solidFill>
                    <a:schemeClr val="bg1">
                      <a:lumMod val="50000"/>
                    </a:schemeClr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West</a:t>
              </a:r>
              <a:endParaRPr sz="850" b="1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pic>
          <p:nvPicPr>
            <p:cNvPr id="21" name="Google Shape;1269;p72"/>
            <p:cNvPicPr preferRelativeResize="0"/>
            <p:nvPr/>
          </p:nvPicPr>
          <p:blipFill rotWithShape="1">
            <a:blip r:embed="rId2"/>
            <a:srcRect/>
            <a:stretch>
              <a:fillRect/>
            </a:stretch>
          </p:blipFill>
          <p:spPr>
            <a:xfrm>
              <a:off x="2305506" y="3254842"/>
              <a:ext cx="3512103" cy="30599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oogle Shape;1271;p72"/>
            <p:cNvSpPr txBox="1"/>
            <p:nvPr/>
          </p:nvSpPr>
          <p:spPr>
            <a:xfrm>
              <a:off x="1905546" y="2134207"/>
              <a:ext cx="3190822" cy="16343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022" rIns="0" bIns="0" anchor="t" anchorCtr="0">
              <a:spAutoFit/>
            </a:bodyPr>
            <a:lstStyle/>
            <a:p>
              <a:pPr marL="10160"/>
              <a:r>
                <a:rPr lang="en-GB" sz="850" b="1" dirty="0">
                  <a:solidFill>
                    <a:srgbClr val="2F568C"/>
                  </a:solidFill>
                  <a:latin typeface="Trebuchet MS" panose="020B0603020202020204"/>
                  <a:ea typeface="Trebuchet MS" panose="020B0603020202020204"/>
                  <a:cs typeface="Trebuchet MS" panose="020B0603020202020204"/>
                  <a:sym typeface="Trebuchet MS" panose="020B0603020202020204"/>
                </a:rPr>
                <a:t>          </a:t>
              </a:r>
              <a:endParaRPr sz="850" b="1" dirty="0"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endParaRPr>
            </a:p>
            <a:p>
              <a:pPr marL="247015" algn="ctr">
                <a:lnSpc>
                  <a:spcPct val="118000"/>
                </a:lnSpc>
                <a:spcBef>
                  <a:spcPts val="1370"/>
                </a:spcBef>
              </a:pPr>
              <a:r>
                <a:rPr lang="en-GB" sz="850" b="1" dirty="0">
                  <a:solidFill>
                    <a:srgbClr val="3497D3"/>
                  </a:solidFill>
                  <a:latin typeface="Trebuchet MS" panose="020B0603020202020204"/>
                  <a:ea typeface="Trebuchet MS" panose="020B0603020202020204"/>
                  <a:cs typeface="Trebuchet MS" panose="020B0603020202020204"/>
                  <a:sym typeface="Trebuchet MS" panose="020B0603020202020204"/>
                </a:rPr>
                <a:t>   6.0bn        </a:t>
              </a:r>
              <a:endParaRPr lang="en-GB" sz="850" b="1" dirty="0">
                <a:solidFill>
                  <a:srgbClr val="3497D3"/>
                </a:solidFill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endParaRPr>
            </a:p>
            <a:p>
              <a:pPr marL="247015" algn="ctr">
                <a:lnSpc>
                  <a:spcPct val="118000"/>
                </a:lnSpc>
              </a:pPr>
              <a:r>
                <a:rPr lang="en-GB" sz="850" b="1" dirty="0">
                  <a:solidFill>
                    <a:srgbClr val="3497D3"/>
                  </a:solidFill>
                  <a:latin typeface="Trebuchet MS" panose="020B0603020202020204"/>
                  <a:ea typeface="Trebuchet MS" panose="020B0603020202020204"/>
                  <a:cs typeface="Trebuchet MS" panose="020B0603020202020204"/>
                  <a:sym typeface="Trebuchet MS" panose="020B0603020202020204"/>
                </a:rPr>
                <a:t>    37.1 %</a:t>
              </a:r>
              <a:endParaRPr sz="850" b="1" dirty="0">
                <a:latin typeface="Trebuchet MS" panose="020B0603020202020204"/>
                <a:ea typeface="Trebuchet MS" panose="020B0603020202020204"/>
                <a:cs typeface="Trebuchet MS" panose="020B0603020202020204"/>
                <a:sym typeface="Trebuchet MS" panose="020B0603020202020204"/>
              </a:endParaRPr>
            </a:p>
            <a:p>
              <a:pPr marL="368300" algn="ctr">
                <a:lnSpc>
                  <a:spcPct val="117000"/>
                </a:lnSpc>
              </a:pPr>
              <a:r>
                <a:rPr lang="en-GB" sz="850" b="1" dirty="0">
                  <a:solidFill>
                    <a:schemeClr val="bg1">
                      <a:lumMod val="50000"/>
                    </a:schemeClr>
                  </a:solidFill>
                  <a:latin typeface="Arial" panose="020B0604020202020204"/>
                  <a:ea typeface="Arial" panose="020B0604020202020204"/>
                  <a:cs typeface="Arial" panose="020B0604020202020204"/>
                  <a:sym typeface="Arial" panose="020B0604020202020204"/>
                </a:rPr>
                <a:t>North</a:t>
              </a:r>
              <a:endParaRPr sz="850" b="1" dirty="0">
                <a:solidFill>
                  <a:schemeClr val="bg1">
                    <a:lumMod val="50000"/>
                  </a:schemeClr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847374" y="1777849"/>
            <a:ext cx="5211588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 under-reporting gap (%) and amount (RWF bn), </a:t>
            </a:r>
            <a:endParaRPr lang="en-US" altLang="en-US" sz="11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1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province (2023) and by year (2018-2023)</a:t>
            </a:r>
            <a:endParaRPr lang="en-US" altLang="en-US" sz="11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4" name="Chart 23"/>
          <p:cNvGraphicFramePr/>
          <p:nvPr/>
        </p:nvGraphicFramePr>
        <p:xfrm>
          <a:off x="3473005" y="1835150"/>
          <a:ext cx="3885839" cy="26125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15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12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VAT Gap </a:t>
            </a:r>
            <a:r>
              <a:rPr lang="en-US" b="1" dirty="0">
                <a:solidFill>
                  <a:schemeClr val="bg1"/>
                </a:solidFill>
              </a:rPr>
              <a:t>By Scale</a:t>
            </a:r>
            <a:r>
              <a:rPr lang="en-US" sz="1800" b="1" dirty="0">
                <a:solidFill>
                  <a:schemeClr val="bg1"/>
                </a:solidFill>
              </a:rPr>
              <a:t> – </a:t>
            </a:r>
            <a:r>
              <a:rPr lang="en-US" b="1" dirty="0">
                <a:solidFill>
                  <a:schemeClr val="bg1"/>
                </a:solidFill>
              </a:rPr>
              <a:t>Bottom-Up</a:t>
            </a:r>
            <a:r>
              <a:rPr lang="en-US" sz="1800" b="1" dirty="0">
                <a:solidFill>
                  <a:schemeClr val="bg1"/>
                </a:solidFill>
              </a:rPr>
              <a:t> Approach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85832" y="935613"/>
            <a:ext cx="68338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2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Breaking down the VAT under-reporting gap by taxpayer size, we observe that </a:t>
            </a:r>
            <a:r>
              <a:rPr lang="en-US" altLang="en-US" sz="12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SMEs account for approximately 90% of the gap</a:t>
            </a:r>
            <a:endParaRPr lang="en-US" altLang="en-US" sz="1200" b="1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739995" y="1498432"/>
            <a:ext cx="607651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 under-reporting gap (%) and amount (RWF bn) by taxpayer size</a:t>
            </a:r>
            <a:endParaRPr lang="en-US" altLang="en-US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670822" y="1843396"/>
          <a:ext cx="6440907" cy="16307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670822" y="3488183"/>
          <a:ext cx="6536888" cy="710931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776168"/>
                <a:gridCol w="960120"/>
                <a:gridCol w="960120"/>
                <a:gridCol w="960120"/>
                <a:gridCol w="960120"/>
                <a:gridCol w="960120"/>
                <a:gridCol w="960120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Scale 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4215" marR="4215" marT="4215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2018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4215" marR="4215" marT="421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2019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4215" marR="4215" marT="421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2020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4215" marR="4215" marT="421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2021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4215" marR="4215" marT="421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2022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4215" marR="4215" marT="421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2023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4215" marR="4215" marT="4215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LARGE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4215" marR="4215" marT="4215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17.0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18.3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13.5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16.4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16.9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17.0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MEDIUM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4215" marR="4215" marT="4215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15.8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18.5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11.3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16.3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21.3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23.4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SMALL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4215" marR="4215" marT="4215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49.2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64.6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65.0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85.6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106.7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122.0 </a:t>
                      </a:r>
                      <a:endParaRPr lang="en-US" sz="9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TOTAL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4215" marR="4215" marT="4215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82.0 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101.4 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89.8 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118.3 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144.9 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  <a:cs typeface="Poppins" panose="00000500000000000000" pitchFamily="2" charset="0"/>
                        </a:rPr>
                        <a:t>162.4 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  <a:cs typeface="Poppins" panose="00000500000000000000" pitchFamily="2" charset="0"/>
                      </a:endParaRPr>
                    </a:p>
                  </a:txBody>
                  <a:tcPr marL="5229" marR="5229" marT="5229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16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13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VAT Gap </a:t>
            </a:r>
            <a:r>
              <a:rPr lang="en-US" b="1" dirty="0">
                <a:solidFill>
                  <a:schemeClr val="bg1"/>
                </a:solidFill>
              </a:rPr>
              <a:t>by Sector</a:t>
            </a:r>
            <a:r>
              <a:rPr lang="en-US" sz="1800" b="1" dirty="0">
                <a:solidFill>
                  <a:schemeClr val="bg1"/>
                </a:solidFill>
              </a:rPr>
              <a:t> – </a:t>
            </a:r>
            <a:r>
              <a:rPr lang="en-US" b="1" dirty="0">
                <a:solidFill>
                  <a:schemeClr val="bg1"/>
                </a:solidFill>
              </a:rPr>
              <a:t>Bottom-Up</a:t>
            </a:r>
            <a:r>
              <a:rPr lang="en-US" sz="1800" b="1" dirty="0">
                <a:solidFill>
                  <a:schemeClr val="bg1"/>
                </a:solidFill>
              </a:rPr>
              <a:t> Approach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5284" y="830876"/>
            <a:ext cx="711056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largest contributors to the VAT under-reporting gap are the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Trade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Construction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Manufacturing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sectors</a:t>
            </a:r>
            <a:endParaRPr lang="en-US" altLang="en-US" sz="1400" b="1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739995" y="1330414"/>
            <a:ext cx="607651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 under-reporting gap (RWF bn) by sector</a:t>
            </a:r>
            <a:endParaRPr lang="en-US" altLang="en-US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453449" y="1728470"/>
          <a:ext cx="6649602" cy="2926080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361369"/>
                <a:gridCol w="2527115"/>
                <a:gridCol w="616057"/>
                <a:gridCol w="539505"/>
                <a:gridCol w="651389"/>
                <a:gridCol w="651389"/>
                <a:gridCol w="651389"/>
                <a:gridCol w="651389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ISIC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ISIC Description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2018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2019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2020</a:t>
                      </a:r>
                      <a:endParaRPr lang="en-US" sz="800" b="1" i="0" u="none" strike="noStrike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2021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2022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2023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A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A - Agriculture, forestry and fishing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1.1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1.2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1.4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2.0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2.1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3.6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B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B - Mining and quarrying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0.6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0.7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0.8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1.4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3.2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2.9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C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C - Manufacturing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8.4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12.1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9.2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13.7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17.7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20.8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D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D - Electricity, gas, steam and air conditioning </a:t>
                      </a:r>
                      <a:r>
                        <a:rPr lang="en-US" sz="800" u="none" strike="noStrike" dirty="0" err="1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su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1.1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1.4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1.3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1.1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1.9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2.4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E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E - Water supply; sewerage, waste management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0.8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1.3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2.4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1.8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1.7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1.2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F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F - Construction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14.8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18.5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13.9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21.6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26.5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26.6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G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G - Wholesale and retail trade; repair of motor </a:t>
                      </a:r>
                      <a:r>
                        <a:rPr lang="en-US" sz="800" u="none" strike="noStrike" dirty="0" err="1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veh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19.3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26.8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26.5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31.3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34.5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42.4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H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H - Transportation and storage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2.5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4.2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3.6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4.6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5.8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7.2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I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I - Accommodation and food service activities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6.5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7.6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5.3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7.3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6.5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6.7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J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J - Information and communication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3.2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2.2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1.8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2.7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4.3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2.9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K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K - Financial and insurance activities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1.5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1.7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1.0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1.4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2.1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2.2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L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L - Real estate activities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2.1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3.3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4.4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4.3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4.6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4.7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M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M - Professional, scientific and technical activities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3.3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4.4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2.5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4.7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7.4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9.2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N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N - Administrative and support service activities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2.1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2.2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1.6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3.1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5.0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5.3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O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O - Public administration and </a:t>
                      </a:r>
                      <a:r>
                        <a:rPr lang="en-US" sz="800" u="none" strike="noStrike" dirty="0" err="1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defence</a:t>
                      </a:r>
                      <a:r>
                        <a:rPr lang="en-US" sz="80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; compulsory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0.0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0.1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0.5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0.1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0.3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0.3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P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P - Education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3.2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2.6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2.2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2.7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5.1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5.8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Q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Q - Human health and social work activities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0.6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0.4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0.4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0.4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0.9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0.8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R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R - Arts, entertainment and recreation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1.5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0.6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0.4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1.5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2.1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2.6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S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S - Other service activities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2.4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3.9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4.1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5.6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6.2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6.9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T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T - Activities of households as employers (and </a:t>
                      </a:r>
                      <a:r>
                        <a:rPr lang="en-US" sz="800" u="none" strike="noStrike" dirty="0" err="1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oth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0.0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0.0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0.0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0.0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0.0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0.0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U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U - Activities of extraterritorial organizations and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0.0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0.1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0.4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0.4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0.7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0.6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Z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Unclassified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7.1 </a:t>
                      </a:r>
                      <a:endParaRPr lang="en-US" sz="800" b="0" i="0" u="none" strike="noStrike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6.2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6.2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6.4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6.4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0" u="none" strike="noStrike" dirty="0">
                          <a:solidFill>
                            <a:schemeClr val="tx1"/>
                          </a:solidFill>
                          <a:effectLst/>
                          <a:latin typeface="Arial MT"/>
                        </a:rPr>
                        <a:t>           7.1 </a:t>
                      </a:r>
                      <a:endParaRPr lang="en-US" sz="800" b="0" i="0" u="none" strike="noStrike" dirty="0">
                        <a:solidFill>
                          <a:schemeClr val="tx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 Total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         82.0 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      101.4 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         89.8 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      118.3 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      144.9 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8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      162.4 </a:t>
                      </a:r>
                      <a:endParaRPr lang="en-US" sz="8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0" marR="0" marT="0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17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14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VAT Gap by Filing Peri</a:t>
            </a:r>
            <a:r>
              <a:rPr lang="en-US" b="1" dirty="0">
                <a:solidFill>
                  <a:schemeClr val="bg1"/>
                </a:solidFill>
              </a:rPr>
              <a:t>odicity</a:t>
            </a:r>
            <a:r>
              <a:rPr lang="en-US" sz="1800" b="1" dirty="0">
                <a:solidFill>
                  <a:schemeClr val="bg1"/>
                </a:solidFill>
              </a:rPr>
              <a:t> – </a:t>
            </a:r>
            <a:r>
              <a:rPr lang="en-US" b="1" dirty="0">
                <a:solidFill>
                  <a:schemeClr val="bg1"/>
                </a:solidFill>
              </a:rPr>
              <a:t>Bottom-Up</a:t>
            </a:r>
            <a:r>
              <a:rPr lang="en-US" sz="1800" b="1" dirty="0">
                <a:solidFill>
                  <a:schemeClr val="bg1"/>
                </a:solidFill>
              </a:rPr>
              <a:t> Approach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5875" y="929563"/>
            <a:ext cx="6953775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1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 though monthly VAT filers contribute a larger absolute amount to the VAT under-reporting gap, </a:t>
            </a:r>
            <a:r>
              <a:rPr lang="en-US" altLang="en-US" sz="11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quarterly filers </a:t>
            </a:r>
            <a:r>
              <a:rPr lang="en-US" altLang="en-US" sz="11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exhibit a much higher under-reporting rate of </a:t>
            </a:r>
            <a:r>
              <a:rPr lang="en-US" altLang="en-US" sz="11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36.7% </a:t>
            </a:r>
            <a:r>
              <a:rPr lang="en-US" altLang="en-US" sz="11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(versus 13.7% for monthly filers)</a:t>
            </a:r>
            <a:endParaRPr lang="en-US" altLang="en-US" sz="11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689681" y="1560285"/>
            <a:ext cx="60765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 under-reporting gap (%) and amount (RWF bn)</a:t>
            </a:r>
            <a:endParaRPr lang="en-US" altLang="en-US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VAT filing frequency</a:t>
            </a:r>
            <a:endParaRPr lang="en-US" altLang="en-US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497483" y="2098644"/>
          <a:ext cx="6561533" cy="1810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454732" y="4007403"/>
          <a:ext cx="6546408" cy="427167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707758"/>
                <a:gridCol w="782723"/>
                <a:gridCol w="868111"/>
                <a:gridCol w="697335"/>
                <a:gridCol w="725797"/>
                <a:gridCol w="868111"/>
                <a:gridCol w="896573"/>
              </a:tblGrid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 VAT Filing Frequency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2018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2019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2020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2021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2022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u="none" strike="noStrike" dirty="0">
                          <a:solidFill>
                            <a:schemeClr val="bg1"/>
                          </a:solidFill>
                          <a:effectLst/>
                          <a:latin typeface="Arial MT"/>
                        </a:rPr>
                        <a:t>2023</a:t>
                      </a:r>
                      <a:endParaRPr lang="en-US" sz="900" b="1" i="0" u="none" strike="noStrike" dirty="0">
                        <a:solidFill>
                          <a:schemeClr val="bg1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9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MT"/>
                          <a:ea typeface="+mn-ea"/>
                          <a:cs typeface="+mn-cs"/>
                          <a:sym typeface="Arial" panose="020B0604020202020204"/>
                        </a:rPr>
                        <a:t>QUARTERLY VAT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MT"/>
                        </a:rPr>
                        <a:t>16.2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MT"/>
                        </a:rPr>
                        <a:t>23.6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MT"/>
                        </a:rPr>
                        <a:t>23.9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MT"/>
                        </a:rPr>
                        <a:t>33.5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MT"/>
                        </a:rPr>
                        <a:t>40.1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MT"/>
                        </a:rPr>
                        <a:t>46.3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kumimoji="0" lang="en-US" sz="9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MT"/>
                          <a:ea typeface="+mn-ea"/>
                          <a:cs typeface="+mn-cs"/>
                          <a:sym typeface="Arial" panose="020B0604020202020204"/>
                        </a:rPr>
                        <a:t>MONTHLY VAT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MT"/>
                        </a:rPr>
                        <a:t>65.9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MT"/>
                        </a:rPr>
                        <a:t>77.8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MT"/>
                        </a:rPr>
                        <a:t>65.9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MT"/>
                        </a:rPr>
                        <a:t>84.8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MT"/>
                        </a:rPr>
                        <a:t>104.8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MT"/>
                        </a:rPr>
                        <a:t>116.1 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Arial MT"/>
                      </a:endParaRPr>
                    </a:p>
                  </a:txBody>
                  <a:tcPr marL="5229" marR="5229" marT="5229" marB="0" anchor="b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164516" y="1214767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01</a:t>
            </a:r>
            <a:endParaRPr spc="-25" dirty="0"/>
          </a:p>
        </p:txBody>
      </p:sp>
      <p:sp>
        <p:nvSpPr>
          <p:cNvPr id="43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23001" y="832439"/>
            <a:ext cx="6696694" cy="3437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buFont typeface="+mj-lt"/>
              <a:buAutoNum type="arabicPeriod"/>
              <a:defRPr sz="1800"/>
            </a:pPr>
            <a:r>
              <a:rPr lang="en-US" sz="1600" dirty="0"/>
              <a:t>Revenue Performance and Fiscal Resilience</a:t>
            </a:r>
            <a:endParaRPr lang="en-US" sz="1600" dirty="0"/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buFont typeface="+mj-lt"/>
              <a:buAutoNum type="arabicPeriod"/>
              <a:defRPr sz="1800"/>
            </a:pPr>
            <a:r>
              <a:rPr lang="en-US" sz="1600" dirty="0"/>
              <a:t>VAT Gap Analysis: Magnitude and Drivers</a:t>
            </a:r>
            <a:endParaRPr lang="en-US" sz="1600" dirty="0"/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buFont typeface="+mj-lt"/>
              <a:buAutoNum type="arabicPeriod"/>
              <a:defRPr sz="1800"/>
            </a:pPr>
            <a:r>
              <a:rPr lang="en-US" sz="1600" dirty="0"/>
              <a:t>VAT Policy, Compliance and Administrative Initiatives for Fiscal Resilience</a:t>
            </a:r>
            <a:endParaRPr lang="en-US" sz="1600" dirty="0"/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buFont typeface="+mj-lt"/>
              <a:buAutoNum type="arabicPeriod"/>
              <a:defRPr sz="1800"/>
            </a:pPr>
            <a:r>
              <a:rPr lang="en-US" sz="1600" dirty="0"/>
              <a:t>Impact of Data-Driven Compliance Interventions</a:t>
            </a:r>
            <a:endParaRPr lang="en-US" sz="1600" dirty="0"/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buFont typeface="+mj-lt"/>
              <a:buAutoNum type="arabicPeriod"/>
              <a:defRPr sz="1800"/>
            </a:pPr>
            <a:r>
              <a:rPr lang="en-US" sz="1600" dirty="0"/>
              <a:t>VAT Compliance and Fiscal Resilience</a:t>
            </a:r>
            <a:endParaRPr lang="en-US" sz="1600" dirty="0"/>
          </a:p>
          <a:p>
            <a:pPr marL="342900" marR="0" lvl="0" indent="-342900" algn="l" defTabSz="914400" rtl="0" eaLnBrk="0" fontAlgn="base" latinLnBrk="0" hangingPunct="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buFont typeface="+mj-lt"/>
              <a:buAutoNum type="arabicPeriod"/>
              <a:defRPr sz="1800"/>
            </a:pPr>
            <a:r>
              <a:rPr lang="en-US" altLang="en-US" sz="15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en-US" altLang="en-US" sz="15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7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8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16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Presentation Agenda</a:t>
            </a:r>
            <a:endParaRPr lang="en-US" sz="1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18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52918" y="424441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15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Components of VAT Gap Estimated – Bottom-Up Approach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5284" y="830876"/>
            <a:ext cx="699441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Various subcomponents of estimated under-reporting of VAT due, such as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under-reporting of taxable sales 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over-reporting of input VAT paid </a:t>
            </a:r>
            <a:endParaRPr lang="en-US" altLang="en-US" sz="1400" b="1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includes over-claiming VAT withheld by public institutions, under-invoicing, misclassification of taxable goods as exempted or zero-rated, and other non-compliance by VAT-registered taxpayers</a:t>
            </a:r>
            <a:endParaRPr lang="en-US" altLang="en-US" sz="1400" b="1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1172456" y="2289373"/>
            <a:ext cx="521158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 under-reporting gap components (% share)</a:t>
            </a:r>
            <a:endParaRPr lang="en-US" altLang="en-US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Chart 15"/>
          <p:cNvGraphicFramePr/>
          <p:nvPr/>
        </p:nvGraphicFramePr>
        <p:xfrm>
          <a:off x="942372" y="2667819"/>
          <a:ext cx="5680140" cy="16819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19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16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Driving factors of VAT Gap– Bottom-Up Approach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3102" y="799327"/>
            <a:ext cx="6966547" cy="384532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20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17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Driving factors of VAT Gap– Bottom-Up Approach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sp>
        <p:nvSpPr>
          <p:cNvPr id="29" name="TextBox 28"/>
          <p:cNvSpPr txBox="1"/>
          <p:nvPr/>
        </p:nvSpPr>
        <p:spPr>
          <a:xfrm>
            <a:off x="341495" y="1027229"/>
            <a:ext cx="701983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300" b="1" dirty="0">
                <a:solidFill>
                  <a:srgbClr val="0070C0"/>
                </a:solidFill>
              </a:rPr>
              <a:t>Key Drivers : </a:t>
            </a:r>
            <a:endParaRPr lang="en-US" sz="1300" b="1" dirty="0">
              <a:solidFill>
                <a:srgbClr val="0070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300" b="1" dirty="0"/>
              <a:t>VAT liability and refund-related variables</a:t>
            </a:r>
            <a:r>
              <a:rPr lang="en-US" sz="1300" dirty="0"/>
              <a:t> are the strongest predictors of VAT evasion risk, contributing over 80% of the model's predictive power.</a:t>
            </a:r>
            <a:endParaRPr lang="en-US" sz="13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300" dirty="0"/>
              <a:t>VAT Due (38.2%) is the most influential factor, followed by VAT Credit Refund Balance (12.9%), Total VAT Payable (12.4%), Net Refund Paid (11.4%), and VAT Refund Claims (7.0%).</a:t>
            </a:r>
            <a:endParaRPr lang="en-US" sz="13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300" dirty="0"/>
              <a:t>Regional (district) and economic sector (ISIC) characteristics also contribute to identifying compliance risks, though to a lesser extent.</a:t>
            </a:r>
            <a:endParaRPr lang="en-US" sz="1300" dirty="0"/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sz="1300" dirty="0">
              <a:solidFill>
                <a:srgbClr val="0070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300" b="1" dirty="0">
                <a:solidFill>
                  <a:srgbClr val="0070C0"/>
                </a:solidFill>
              </a:rPr>
              <a:t>Policy Implications:</a:t>
            </a:r>
            <a:endParaRPr lang="en-US" sz="1300" b="1" dirty="0">
              <a:solidFill>
                <a:srgbClr val="0070C0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en-US" sz="13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300" dirty="0"/>
              <a:t>Enhance monitoring of under-reporting of sales and input VAT claims, particularly refund claims, carried-forward credits, and purchase-related deductions.</a:t>
            </a:r>
            <a:endParaRPr lang="en-US" sz="13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300" dirty="0"/>
              <a:t>Strengthen risk-based audits targeting taxpayers with unusual VAT liability and refund patterns.</a:t>
            </a:r>
            <a:endParaRPr lang="en-US" sz="13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300" dirty="0"/>
              <a:t>Apply sectoral and regional risk profiling to focus compliance efforts on higher-risk sectors.</a:t>
            </a:r>
            <a:endParaRPr lang="en-US" sz="1300" dirty="0"/>
          </a:p>
          <a:p>
            <a:endParaRPr lang="en-US" sz="1100" dirty="0"/>
          </a:p>
          <a:p>
            <a:endParaRPr lang="en-US" sz="11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1"/>
          <p:cNvSpPr txBox="1">
            <a:spLocks noGrp="1"/>
          </p:cNvSpPr>
          <p:nvPr>
            <p:ph type="ctrTitle"/>
          </p:nvPr>
        </p:nvSpPr>
        <p:spPr>
          <a:xfrm>
            <a:off x="513222" y="1818340"/>
            <a:ext cx="6113770" cy="61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972" rIns="0" bIns="0" anchor="t" anchorCtr="0">
            <a:spAutoFit/>
          </a:bodyPr>
          <a:lstStyle/>
          <a:p>
            <a:pPr marL="10160" algn="ctr"/>
            <a:r>
              <a:rPr lang="en-US" sz="1975" dirty="0">
                <a:solidFill>
                  <a:schemeClr val="bg1"/>
                </a:solidFill>
              </a:rPr>
              <a:t>The Path to Fiscal Resilience: Addressing Africa's Tax Challenges</a:t>
            </a:r>
            <a:endParaRPr sz="1975" dirty="0">
              <a:solidFill>
                <a:schemeClr val="bg1"/>
              </a:solidFill>
            </a:endParaRPr>
          </a:p>
        </p:txBody>
      </p:sp>
      <p:sp>
        <p:nvSpPr>
          <p:cNvPr id="182" name="Google Shape;182;p31"/>
          <p:cNvSpPr txBox="1"/>
          <p:nvPr/>
        </p:nvSpPr>
        <p:spPr>
          <a:xfrm>
            <a:off x="3264519" y="3568614"/>
            <a:ext cx="1030601" cy="16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87" rIns="0" bIns="0" anchor="t" anchorCtr="0">
            <a:spAutoFit/>
          </a:bodyPr>
          <a:lstStyle/>
          <a:p>
            <a:pPr marL="10160" marR="0" lvl="0" indent="0" algn="ctr" defTabSz="75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kumimoji="0" lang="en-US" sz="99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July,2 205</a:t>
            </a:r>
            <a:endParaRPr kumimoji="0" sz="99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542" y="0"/>
            <a:ext cx="7542958" cy="53467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5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lang="en-US" sz="2305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  <a:p>
            <a:pPr marL="0" marR="0" lvl="0" indent="0" algn="ctr" defTabSz="75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lang="en-US" sz="1645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  <a:p>
            <a:pPr marL="0" marR="0" lvl="0" indent="0" algn="ctr" defTabSz="75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lang="en-US" sz="1645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  <a:p>
            <a:pPr marL="0" marR="0" lvl="0" indent="0" algn="ctr" defTabSz="75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lang="en-US" sz="3200" b="1" dirty="0">
                <a:solidFill>
                  <a:srgbClr val="FFFFFF"/>
                </a:solidFill>
                <a:latin typeface="Arial" panose="020B0604020202020204"/>
                <a:sym typeface="Arial" panose="020B0604020202020204"/>
              </a:rPr>
              <a:t>Policy , Compliance and Administrative initiatives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  <a:p>
            <a:pPr marL="0" marR="0" lvl="0" indent="0" algn="ctr" defTabSz="75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lang="en-US" sz="1645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  <a:p>
            <a:pPr marL="0" marR="0" lvl="0" indent="0" algn="ctr" defTabSz="75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lang="en-US" sz="1645" b="0" i="0" u="none" strike="noStrike" kern="0" cap="none" spc="0" normalizeH="0" baseline="0" noProof="0" dirty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  <a:p>
            <a:pPr marL="0" marR="0" lvl="0" indent="0" algn="ctr" defTabSz="75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lang="en-US" sz="1645" dirty="0">
              <a:solidFill>
                <a:srgbClr val="F79646"/>
              </a:solidFill>
              <a:latin typeface="Arial" panose="020B0604020202020204"/>
              <a:sym typeface="Arial" panose="020B0604020202020204"/>
            </a:endParaRPr>
          </a:p>
          <a:p>
            <a:pPr marL="0" marR="0" lvl="0" indent="0" algn="ctr" defTabSz="753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kumimoji="0" lang="en-US" sz="1645" b="0" i="0" u="none" strike="noStrike" kern="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Version 2025</a:t>
            </a:r>
            <a:endParaRPr kumimoji="0" lang="en-US" sz="1645" b="0" i="0" u="none" strike="noStrike" kern="0" cap="none" spc="0" normalizeH="0" baseline="0" noProof="0" dirty="0">
              <a:ln>
                <a:noFill/>
              </a:ln>
              <a:solidFill>
                <a:srgbClr val="F79646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21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18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VAT Policy Initiatives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85832" y="832626"/>
            <a:ext cx="6833863" cy="3447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light of the considerable VAT gap, it has already adopted measures aimed at </a:t>
            </a:r>
            <a:r>
              <a:rPr lang="en-US" altLang="en-US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reducing  the Policy Gap,</a:t>
            </a:r>
            <a:r>
              <a:rPr lang="en-US" alt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additional measures planned for FY 2026/27 onwards</a:t>
            </a:r>
            <a:endParaRPr lang="en-US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Notable VAT policy initiatives include:</a:t>
            </a:r>
            <a:endParaRPr lang="en-US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defRPr sz="1800"/>
            </a:pPr>
            <a:r>
              <a:rPr lang="en-US" alt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measures:</a:t>
            </a:r>
            <a:endParaRPr lang="en-US" alt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defRPr sz="1800"/>
            </a:pPr>
            <a:endParaRPr lang="en-US" altLang="en-US" sz="14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5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r>
              <a:rPr lang="en-US" alt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Introducing VAT on fee-based financial services</a:t>
            </a:r>
            <a:endParaRPr lang="en-US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5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r>
              <a:rPr lang="en-US" alt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Removing VAT exemptions on mobile telephones and ICT equipment</a:t>
            </a:r>
            <a:endParaRPr lang="en-US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5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r>
              <a:rPr lang="en-US" alt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Removing VAT exemption on hybrid vehicles</a:t>
            </a:r>
            <a:endParaRPr lang="en-US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5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r>
              <a:rPr lang="en-US" alt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Reinstating VAT on transport service of goods by road</a:t>
            </a:r>
            <a:endParaRPr lang="en-US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5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r>
              <a:rPr lang="en-US" alt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Reinstating VAT on fossil fuels</a:t>
            </a:r>
            <a:endParaRPr lang="en-US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5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r>
              <a:rPr lang="en-US" alt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Repealing VAT exemptions on business inputs (machinery, capital, raw materials</a:t>
            </a:r>
            <a:endParaRPr lang="en-US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5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r>
              <a:rPr lang="en-US" alt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Repealing VAT on Digital Services </a:t>
            </a:r>
            <a:endParaRPr lang="en-US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5" indent="-171450"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r>
              <a:rPr lang="en-US" altLang="en-US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Other policy measures mentioned in MTRS1 and MTRS2</a:t>
            </a:r>
            <a:endParaRPr lang="en-US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defRPr sz="1800"/>
            </a:pPr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algn="l" rtl="0" eaLnBrk="0" fontAlgn="base" hangingPunct="0">
              <a:spcBef>
                <a:spcPct val="0"/>
              </a:spcBef>
              <a:buClr>
                <a:srgbClr val="0070C0"/>
              </a:buClr>
              <a:buSzPct val="120000"/>
              <a:defRPr sz="1800"/>
            </a:pPr>
            <a:r>
              <a:rPr lang="en-US" sz="1200" dirty="0"/>
              <a:t>During FY2025/26 (July–May), new tax policy measures increased revenue by RWF 251.7 billion, with VAT-related measures accounting for 57.1% of the total revenue gain.</a:t>
            </a:r>
            <a:endParaRPr lang="en-US" alt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22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3" y="441316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19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 Compliance and administrative initiatives 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25744" y="1120850"/>
            <a:ext cx="6851332" cy="255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" b="1" dirty="0"/>
              <a:t>Data-driven compliance management</a:t>
            </a:r>
            <a:r>
              <a:rPr lang="en-US" sz="1200" dirty="0"/>
              <a:t> – real-time analytics supported rapid decision-making</a:t>
            </a:r>
            <a:endParaRPr lang="en-US" sz="1200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" b="1" dirty="0"/>
              <a:t>Advanced analytics and predictive compliance</a:t>
            </a:r>
            <a:r>
              <a:rPr lang="en-US" sz="1200" dirty="0"/>
              <a:t> – deployment of </a:t>
            </a:r>
            <a:r>
              <a:rPr lang="en-US" sz="1200" b="1" dirty="0"/>
              <a:t>micro-simulation models</a:t>
            </a:r>
            <a:r>
              <a:rPr lang="en-US" sz="1200" dirty="0"/>
              <a:t> and </a:t>
            </a:r>
            <a:r>
              <a:rPr lang="en-US" sz="1200" b="1" dirty="0"/>
              <a:t>ML-based risk </a:t>
            </a:r>
            <a:r>
              <a:rPr lang="en-US" sz="1200" dirty="0"/>
              <a:t>to improve compliance targeting.</a:t>
            </a:r>
            <a:endParaRPr lang="en-US" sz="1200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" b="1" dirty="0"/>
              <a:t>Automated systems controls</a:t>
            </a:r>
            <a:r>
              <a:rPr lang="en-US" sz="1200" dirty="0"/>
              <a:t> – strengthened input/output matching , detection of fictitious EBM invoices and other malpractices.</a:t>
            </a:r>
            <a:endParaRPr lang="en-US" sz="1200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" b="1" dirty="0"/>
              <a:t>Enhanced taxpayer services</a:t>
            </a:r>
            <a:r>
              <a:rPr lang="en-US" sz="1200" dirty="0"/>
              <a:t> – streamlined VAT refund processing and expanded EBM adoption and system integration.</a:t>
            </a:r>
            <a:endParaRPr lang="en-US" sz="1200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1200" b="1" dirty="0"/>
              <a:t>Behavioral and supply-chain interventions</a:t>
            </a:r>
            <a:r>
              <a:rPr lang="en-US" sz="1200" dirty="0"/>
              <a:t> – VAT rewards scheme, stock analysis, and supply-chain audits to improve compliance.</a:t>
            </a:r>
            <a:endParaRPr lang="en-US" sz="1200" dirty="0"/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22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3" y="441316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20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 Impact of Data-Driven Compliance Interventions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00979" y="977576"/>
            <a:ext cx="6953517" cy="19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200" b="1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200" b="1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200" b="1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200" b="1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200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200" dirty="0"/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200" dirty="0"/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sp>
        <p:nvSpPr>
          <p:cNvPr id="32" name="TextBox 31"/>
          <p:cNvSpPr txBox="1"/>
          <p:nvPr/>
        </p:nvSpPr>
        <p:spPr>
          <a:xfrm>
            <a:off x="454788" y="1017470"/>
            <a:ext cx="683811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rgbClr val="1589CA"/>
                </a:solidFill>
                <a:latin typeface="+mn-lt"/>
                <a:cs typeface="Times New Roman" panose="02020603050405020304" pitchFamily="18" charset="0"/>
              </a:rPr>
              <a:t>Revenue-leakage detection &amp; data-informed compliance improvement using data analytics: </a:t>
            </a:r>
            <a:r>
              <a:rPr lang="en-US" sz="1400" dirty="0">
                <a:latin typeface="+mn-lt"/>
                <a:cs typeface="Times New Roman" panose="02020603050405020304" pitchFamily="18" charset="0"/>
              </a:rPr>
              <a:t>VAT evasion from sales under-reporting alone declined from RWF 51.5 billion (2023) to RWF 25.8 billion (2024), and further to RWF 1.2 billion (2025) as an effort of data analytics.</a:t>
            </a:r>
            <a:endParaRPr lang="en-US" sz="1400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dirty="0">
              <a:latin typeface="+mn-lt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b="1" dirty="0">
                <a:solidFill>
                  <a:srgbClr val="1589CA"/>
                </a:solidFill>
                <a:latin typeface="+mn-lt"/>
                <a:cs typeface="Gill Sans" panose="020B0502020104020203" pitchFamily="34" charset="-79"/>
              </a:rPr>
              <a:t>Significant increase in desk audits completed: </a:t>
            </a:r>
            <a:r>
              <a:rPr lang="en-US" sz="1400" dirty="0">
                <a:latin typeface="+mn-lt"/>
                <a:cs typeface="Gill Sans" panose="020B0502020104020203" pitchFamily="34" charset="-79"/>
              </a:rPr>
              <a:t>Number of completed audit cases nearly quadrupled over the past five years, increasing from 21,604 cases in 2020/21 to 81,669 in 2024/25, with desk audits accounting for 98.7% of all cases completed.</a:t>
            </a:r>
            <a:endParaRPr lang="en-US" sz="1400" dirty="0">
              <a:latin typeface="+mn-lt"/>
              <a:cs typeface="Gill Sans" panose="020B0502020104020203" pitchFamily="34" charset="-79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dirty="0">
              <a:latin typeface="+mn-lt"/>
              <a:cs typeface="Gill Sans" panose="020B0502020104020203" pitchFamily="34" charset="-79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latin typeface="+mn-lt"/>
                <a:cs typeface="Gill Sans" panose="020B0502020104020203" pitchFamily="34" charset="-79"/>
              </a:rPr>
              <a:t>Automated EBM controls strengthened verification of reported sales.</a:t>
            </a:r>
            <a:endParaRPr lang="en-US" sz="1400" dirty="0">
              <a:latin typeface="+mn-lt"/>
              <a:cs typeface="Gill Sans" panose="020B0502020104020203" pitchFamily="34" charset="-79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dirty="0">
              <a:latin typeface="+mn-lt"/>
              <a:cs typeface="Gill Sans" panose="020B0502020104020203" pitchFamily="34" charset="-79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>
                <a:latin typeface="+mn-lt"/>
              </a:rPr>
              <a:t>Risk-based audits improved targeting of non-compliant taxpayers.</a:t>
            </a:r>
            <a:endParaRPr lang="en-US" sz="1400" dirty="0">
              <a:latin typeface="+mn-lt"/>
              <a:cs typeface="Gill Sans" panose="020B0502020104020203" pitchFamily="34" charset="-79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4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22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3" y="441316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21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b="1" dirty="0">
                <a:solidFill>
                  <a:schemeClr val="bg1"/>
                </a:solidFill>
              </a:rPr>
              <a:t>How VAT Compliance Strengthens Fiscal Resilience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85832" y="1237002"/>
            <a:ext cx="6953517" cy="335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1200" dirty="0"/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sp>
        <p:nvSpPr>
          <p:cNvPr id="23" name="TextBox 22"/>
          <p:cNvSpPr txBox="1"/>
          <p:nvPr/>
        </p:nvSpPr>
        <p:spPr>
          <a:xfrm>
            <a:off x="485832" y="886835"/>
            <a:ext cx="6860788" cy="2956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1300" b="1" dirty="0"/>
              <a:t> Creates Fiscal Space</a:t>
            </a:r>
            <a:endParaRPr lang="en-US" sz="1300" dirty="0"/>
          </a:p>
          <a:p>
            <a:pPr lvl="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300" dirty="0"/>
              <a:t>The estimated VAT under-reporting gap indicates substantial recoverable revenue. </a:t>
            </a:r>
            <a:endParaRPr lang="en-US" sz="1300" dirty="0"/>
          </a:p>
          <a:p>
            <a:pPr lvl="3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300" dirty="0"/>
              <a:t>Additional revenue supports national development priorities without increasing tax rates. </a:t>
            </a:r>
            <a:endParaRPr lang="en-US" sz="1300" dirty="0"/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300" b="1" dirty="0"/>
              <a:t>Strengthens Fiscal Sustainability</a:t>
            </a:r>
            <a:endParaRPr lang="en-US" sz="13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300" dirty="0"/>
              <a:t>Reduces reliance on borrowing and external financing. </a:t>
            </a:r>
            <a:endParaRPr lang="en-US" sz="13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300" dirty="0"/>
              <a:t>Improves predictability and stability of government revenues. </a:t>
            </a:r>
            <a:endParaRPr lang="en-US" sz="1300" dirty="0"/>
          </a:p>
          <a:p>
            <a:pPr marL="171450" indent="-17145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en-US" sz="1300" b="1" dirty="0"/>
              <a:t> Builds Resilience to Economic Shocks</a:t>
            </a:r>
            <a:endParaRPr lang="en-US" sz="1300" dirty="0"/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300" dirty="0"/>
              <a:t>Stronger compliance improves government's capacity to sustain public services during periods of uncertainty. </a:t>
            </a:r>
            <a:endParaRPr lang="en-US" sz="13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23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22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Conclusions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89987" y="715750"/>
            <a:ext cx="7122845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/>
              <a:t>Overall revenue collections have steadily increased year-on-year, with VAT contributing roughly one-third of total tax revenue and playing a critical role in strengthening fiscal resilience. </a:t>
            </a:r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/>
              <a:t>Rwanda’s VAT gap is estimated at approximately </a:t>
            </a:r>
            <a:r>
              <a:rPr lang="en-US" sz="1300" b="1" dirty="0"/>
              <a:t>RWF 2 trillion in 2023</a:t>
            </a:r>
            <a:r>
              <a:rPr lang="en-US" sz="1300" dirty="0"/>
              <a:t>, with about </a:t>
            </a:r>
            <a:r>
              <a:rPr lang="en-US" sz="1300" b="1" dirty="0"/>
              <a:t>44% stemming from the Compliance Gap</a:t>
            </a:r>
            <a:r>
              <a:rPr lang="en-US" sz="1300" dirty="0"/>
              <a:t> and </a:t>
            </a:r>
            <a:r>
              <a:rPr lang="en-US" sz="1300" b="1" dirty="0"/>
              <a:t>56% from the Policy Gap</a:t>
            </a:r>
            <a:r>
              <a:rPr lang="en-US" sz="1300" dirty="0"/>
              <a:t>. </a:t>
            </a:r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/>
              <a:t>The main compliance challenge is the </a:t>
            </a:r>
            <a:r>
              <a:rPr lang="en-US" sz="1300" b="1" dirty="0"/>
              <a:t>Assessment Gap</a:t>
            </a:r>
            <a:r>
              <a:rPr lang="en-US" sz="1300" dirty="0"/>
              <a:t>, driven by under-reporting and informality, while the main policy challenge is the </a:t>
            </a:r>
            <a:r>
              <a:rPr lang="en-US" sz="1300" b="1" dirty="0"/>
              <a:t>Efficiency Gap</a:t>
            </a:r>
            <a:r>
              <a:rPr lang="en-US" sz="1300" dirty="0"/>
              <a:t>, driven by non-taxable sectors. </a:t>
            </a:r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/>
              <a:t>Specifically, the VAT under-reporting gap is estimated at </a:t>
            </a:r>
            <a:r>
              <a:rPr lang="en-US" sz="1300" b="1" dirty="0"/>
              <a:t>RWF 162.4 billion in 2023</a:t>
            </a:r>
            <a:r>
              <a:rPr lang="en-US" sz="1300" dirty="0"/>
              <a:t>, corresponding to an under-reporting rate of </a:t>
            </a:r>
            <a:r>
              <a:rPr lang="en-US" sz="1300" b="1" dirty="0"/>
              <a:t>16.7%</a:t>
            </a:r>
            <a:r>
              <a:rPr lang="en-US" sz="1300" dirty="0"/>
              <a:t>. </a:t>
            </a:r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/>
              <a:t>The highest evasion levels are observed in the </a:t>
            </a:r>
            <a:r>
              <a:rPr lang="en-US" sz="1300" b="1" dirty="0"/>
              <a:t>Trade, Transport, Manufacturing, and Construction sectors</a:t>
            </a:r>
            <a:r>
              <a:rPr lang="en-US" sz="1300" dirty="0"/>
              <a:t>, particularly among </a:t>
            </a:r>
            <a:r>
              <a:rPr lang="en-US" sz="1300" b="1" dirty="0"/>
              <a:t>quarterly VAT filers and SMEs</a:t>
            </a:r>
            <a:r>
              <a:rPr lang="en-US" sz="1300" dirty="0"/>
              <a:t>.</a:t>
            </a:r>
            <a:endParaRPr lang="en-US" sz="1300" dirty="0"/>
          </a:p>
          <a:p>
            <a:r>
              <a:rPr lang="en-US" sz="1300" dirty="0"/>
              <a:t> </a:t>
            </a:r>
            <a:endParaRPr lang="en-US" sz="13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300" dirty="0"/>
              <a:t>Strengthening VAT compliance through data-driven and modern tax administration approaches offers significant potential to reduce revenue leakage, expand fiscal space, and enhance Rwanda’s fiscal resilience.</a:t>
            </a:r>
            <a:endParaRPr lang="en-US" sz="1300" dirty="0"/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7556500" cy="4730750"/>
          </a:xfrm>
          <a:prstGeom prst="rect">
            <a:avLst/>
          </a:prstGeom>
          <a:solidFill>
            <a:srgbClr val="1689CB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52365" y="2057782"/>
            <a:ext cx="1781175" cy="63055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3950" dirty="0"/>
              <a:t>-</a:t>
            </a:r>
            <a:r>
              <a:rPr sz="3950" spc="320" dirty="0"/>
              <a:t> </a:t>
            </a:r>
            <a:r>
              <a:rPr sz="3950" spc="345" dirty="0"/>
              <a:t>END</a:t>
            </a:r>
            <a:r>
              <a:rPr sz="3950" spc="-150" dirty="0"/>
              <a:t> </a:t>
            </a:r>
            <a:r>
              <a:rPr sz="3950" spc="-50" dirty="0"/>
              <a:t>-</a:t>
            </a:r>
            <a:endParaRPr sz="3950" dirty="0"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27</a:t>
            </a:r>
            <a:endParaRPr spc="-25" dirty="0"/>
          </a:p>
        </p:txBody>
      </p:sp>
      <p:sp>
        <p:nvSpPr>
          <p:cNvPr id="4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02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01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Revenue Collection Trend 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5284" y="830876"/>
            <a:ext cx="70583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Revenue collection has been growing steadily and is projected to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by 27.8%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2025/26</a:t>
            </a:r>
            <a:endParaRPr lang="en-US" altLang="en-US" sz="14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0"/>
          <p:cNvSpPr/>
          <p:nvPr/>
        </p:nvSpPr>
        <p:spPr>
          <a:xfrm>
            <a:off x="5025512" y="1770630"/>
            <a:ext cx="30180" cy="1046243"/>
          </a:xfrm>
          <a:custGeom>
            <a:avLst/>
            <a:gdLst/>
            <a:ahLst/>
            <a:cxnLst/>
            <a:rect l="l" t="t" r="r" b="b"/>
            <a:pathLst>
              <a:path w="38100" h="1132839">
                <a:moveTo>
                  <a:pt x="38100" y="0"/>
                </a:moveTo>
                <a:lnTo>
                  <a:pt x="0" y="0"/>
                </a:lnTo>
                <a:lnTo>
                  <a:pt x="19050" y="1132789"/>
                </a:lnTo>
                <a:lnTo>
                  <a:pt x="38100" y="0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algn="l" defTabSz="219075" rtl="0"/>
            <a:endParaRPr sz="70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93103" y="1235730"/>
            <a:ext cx="67661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RRA Revenue Collection Trend</a:t>
            </a:r>
            <a:endParaRPr lang="en-US" altLang="en-US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endParaRPr lang="en-US" alt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432490" y="1680183"/>
            <a:ext cx="1842698" cy="510027"/>
          </a:xfrm>
          <a:prstGeom prst="line">
            <a:avLst/>
          </a:prstGeom>
          <a:ln w="1270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18" name="object 45"/>
          <p:cNvGrpSpPr/>
          <p:nvPr/>
        </p:nvGrpSpPr>
        <p:grpSpPr>
          <a:xfrm>
            <a:off x="4832826" y="1612389"/>
            <a:ext cx="450718" cy="200640"/>
            <a:chOff x="4669143" y="1040921"/>
            <a:chExt cx="390525" cy="143510"/>
          </a:xfrm>
          <a:solidFill>
            <a:schemeClr val="accent6">
              <a:lumMod val="50000"/>
            </a:schemeClr>
          </a:solidFill>
        </p:grpSpPr>
        <p:sp>
          <p:nvSpPr>
            <p:cNvPr id="19" name="object 46"/>
            <p:cNvSpPr/>
            <p:nvPr/>
          </p:nvSpPr>
          <p:spPr>
            <a:xfrm>
              <a:off x="4829050" y="1091632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383" y="0"/>
                  </a:moveTo>
                  <a:lnTo>
                    <a:pt x="12451" y="1602"/>
                  </a:lnTo>
                  <a:lnTo>
                    <a:pt x="5972" y="5973"/>
                  </a:lnTo>
                  <a:lnTo>
                    <a:pt x="1602" y="12456"/>
                  </a:lnTo>
                  <a:lnTo>
                    <a:pt x="0" y="20396"/>
                  </a:lnTo>
                  <a:lnTo>
                    <a:pt x="1602" y="28335"/>
                  </a:lnTo>
                  <a:lnTo>
                    <a:pt x="5972" y="34818"/>
                  </a:lnTo>
                  <a:lnTo>
                    <a:pt x="12451" y="39189"/>
                  </a:lnTo>
                  <a:lnTo>
                    <a:pt x="20383" y="40792"/>
                  </a:lnTo>
                  <a:lnTo>
                    <a:pt x="28322" y="39189"/>
                  </a:lnTo>
                  <a:lnTo>
                    <a:pt x="34805" y="34818"/>
                  </a:lnTo>
                  <a:lnTo>
                    <a:pt x="39176" y="28335"/>
                  </a:lnTo>
                  <a:lnTo>
                    <a:pt x="40779" y="20396"/>
                  </a:lnTo>
                  <a:lnTo>
                    <a:pt x="39176" y="12456"/>
                  </a:lnTo>
                  <a:lnTo>
                    <a:pt x="34805" y="5973"/>
                  </a:lnTo>
                  <a:lnTo>
                    <a:pt x="28322" y="1602"/>
                  </a:lnTo>
                  <a:lnTo>
                    <a:pt x="2038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algn="l" defTabSz="219075" rtl="0"/>
              <a:endParaRPr sz="7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bject 47"/>
            <p:cNvSpPr/>
            <p:nvPr/>
          </p:nvSpPr>
          <p:spPr>
            <a:xfrm>
              <a:off x="4829050" y="1091632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40779" y="20396"/>
                  </a:moveTo>
                  <a:lnTo>
                    <a:pt x="39176" y="28335"/>
                  </a:lnTo>
                  <a:lnTo>
                    <a:pt x="34805" y="34818"/>
                  </a:lnTo>
                  <a:lnTo>
                    <a:pt x="28322" y="39189"/>
                  </a:lnTo>
                  <a:lnTo>
                    <a:pt x="20383" y="40792"/>
                  </a:lnTo>
                  <a:lnTo>
                    <a:pt x="12451" y="39189"/>
                  </a:lnTo>
                  <a:lnTo>
                    <a:pt x="5972" y="34818"/>
                  </a:lnTo>
                  <a:lnTo>
                    <a:pt x="1602" y="28335"/>
                  </a:lnTo>
                  <a:lnTo>
                    <a:pt x="0" y="20396"/>
                  </a:lnTo>
                  <a:lnTo>
                    <a:pt x="1602" y="12456"/>
                  </a:lnTo>
                  <a:lnTo>
                    <a:pt x="5972" y="5973"/>
                  </a:lnTo>
                  <a:lnTo>
                    <a:pt x="12451" y="1602"/>
                  </a:lnTo>
                  <a:lnTo>
                    <a:pt x="20383" y="0"/>
                  </a:lnTo>
                  <a:lnTo>
                    <a:pt x="28322" y="1602"/>
                  </a:lnTo>
                  <a:lnTo>
                    <a:pt x="34805" y="5973"/>
                  </a:lnTo>
                  <a:lnTo>
                    <a:pt x="39176" y="12456"/>
                  </a:lnTo>
                  <a:lnTo>
                    <a:pt x="40779" y="20396"/>
                  </a:lnTo>
                  <a:close/>
                </a:path>
              </a:pathLst>
            </a:custGeom>
            <a:grpFill/>
            <a:ln w="6121">
              <a:solidFill>
                <a:srgbClr val="4472C4"/>
              </a:solidFill>
            </a:ln>
          </p:spPr>
          <p:txBody>
            <a:bodyPr wrap="square" lIns="0" tIns="0" rIns="0" bIns="0" rtlCol="0"/>
            <a:lstStyle/>
            <a:p>
              <a:pPr algn="l" defTabSz="219075" rtl="0"/>
              <a:endParaRPr sz="7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object 48"/>
            <p:cNvSpPr/>
            <p:nvPr/>
          </p:nvSpPr>
          <p:spPr>
            <a:xfrm>
              <a:off x="4669143" y="1040921"/>
              <a:ext cx="390525" cy="143510"/>
            </a:xfrm>
            <a:custGeom>
              <a:avLst/>
              <a:gdLst/>
              <a:ahLst/>
              <a:cxnLst/>
              <a:rect l="l" t="t" r="r" b="b"/>
              <a:pathLst>
                <a:path w="390525" h="143509">
                  <a:moveTo>
                    <a:pt x="318528" y="0"/>
                  </a:moveTo>
                  <a:lnTo>
                    <a:pt x="71501" y="0"/>
                  </a:lnTo>
                  <a:lnTo>
                    <a:pt x="43671" y="5619"/>
                  </a:lnTo>
                  <a:lnTo>
                    <a:pt x="20943" y="20945"/>
                  </a:lnTo>
                  <a:lnTo>
                    <a:pt x="5619" y="43676"/>
                  </a:lnTo>
                  <a:lnTo>
                    <a:pt x="0" y="71513"/>
                  </a:lnTo>
                  <a:lnTo>
                    <a:pt x="5619" y="99343"/>
                  </a:lnTo>
                  <a:lnTo>
                    <a:pt x="20943" y="122070"/>
                  </a:lnTo>
                  <a:lnTo>
                    <a:pt x="43671" y="137395"/>
                  </a:lnTo>
                  <a:lnTo>
                    <a:pt x="71501" y="143014"/>
                  </a:lnTo>
                  <a:lnTo>
                    <a:pt x="318528" y="143014"/>
                  </a:lnTo>
                  <a:lnTo>
                    <a:pt x="346363" y="137395"/>
                  </a:lnTo>
                  <a:lnTo>
                    <a:pt x="369090" y="122070"/>
                  </a:lnTo>
                  <a:lnTo>
                    <a:pt x="384411" y="99343"/>
                  </a:lnTo>
                  <a:lnTo>
                    <a:pt x="390029" y="71513"/>
                  </a:lnTo>
                  <a:lnTo>
                    <a:pt x="384411" y="43676"/>
                  </a:lnTo>
                  <a:lnTo>
                    <a:pt x="369090" y="20945"/>
                  </a:lnTo>
                  <a:lnTo>
                    <a:pt x="346363" y="5619"/>
                  </a:lnTo>
                  <a:lnTo>
                    <a:pt x="31852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algn="l" defTabSz="219075" rtl="0"/>
              <a:endParaRPr sz="7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object 2"/>
          <p:cNvSpPr/>
          <p:nvPr/>
        </p:nvSpPr>
        <p:spPr>
          <a:xfrm>
            <a:off x="1099132" y="3256928"/>
            <a:ext cx="5346117" cy="233897"/>
          </a:xfrm>
          <a:custGeom>
            <a:avLst/>
            <a:gdLst/>
            <a:ahLst/>
            <a:cxnLst/>
            <a:rect l="l" t="t" r="r" b="b"/>
            <a:pathLst>
              <a:path w="6182359" h="295275">
                <a:moveTo>
                  <a:pt x="6182029" y="0"/>
                </a:moveTo>
                <a:lnTo>
                  <a:pt x="0" y="0"/>
                </a:lnTo>
                <a:lnTo>
                  <a:pt x="0" y="295046"/>
                </a:lnTo>
                <a:lnTo>
                  <a:pt x="6182029" y="295046"/>
                </a:lnTo>
                <a:lnTo>
                  <a:pt x="6182029" y="0"/>
                </a:lnTo>
                <a:close/>
              </a:path>
            </a:pathLst>
          </a:custGeom>
          <a:solidFill>
            <a:srgbClr val="1589CA"/>
          </a:solidFill>
        </p:spPr>
        <p:txBody>
          <a:bodyPr wrap="square" lIns="0" tIns="0" rIns="0" bIns="0" rtlCol="0"/>
          <a:lstStyle/>
          <a:p>
            <a:pPr algn="l" defTabSz="219075" rtl="0"/>
            <a:endParaRPr sz="1425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3" name="object 19"/>
          <p:cNvGraphicFramePr>
            <a:graphicFrameLocks noGrp="1"/>
          </p:cNvGraphicFramePr>
          <p:nvPr/>
        </p:nvGraphicFramePr>
        <p:xfrm>
          <a:off x="1095109" y="3242789"/>
          <a:ext cx="5350142" cy="1412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6631"/>
                <a:gridCol w="525173"/>
                <a:gridCol w="525173"/>
                <a:gridCol w="502730"/>
                <a:gridCol w="460089"/>
                <a:gridCol w="525173"/>
                <a:gridCol w="525173"/>
              </a:tblGrid>
              <a:tr h="233671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800" spc="-10" dirty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INDICATOR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55834" marB="0" anchor="ctr"/>
                </a:tc>
                <a:tc>
                  <a:txBody>
                    <a:bodyPr/>
                    <a:lstStyle/>
                    <a:p>
                      <a:pPr marR="116840" algn="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800" spc="-10" dirty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2020/21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75954" marB="0"/>
                </a:tc>
                <a:tc>
                  <a:txBody>
                    <a:bodyPr/>
                    <a:lstStyle/>
                    <a:p>
                      <a:pPr marR="91440" algn="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800" spc="-10" dirty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2021/22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75954" marB="0"/>
                </a:tc>
                <a:tc>
                  <a:txBody>
                    <a:bodyPr/>
                    <a:lstStyle/>
                    <a:p>
                      <a:pPr marR="86360" algn="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800" spc="-10" dirty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2022/23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75954" marB="0"/>
                </a:tc>
                <a:tc>
                  <a:txBody>
                    <a:bodyPr/>
                    <a:lstStyle/>
                    <a:p>
                      <a:pPr marR="80010" algn="r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800" spc="-10" dirty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2023/24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75954" marB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sz="800" spc="-10" dirty="0">
                          <a:solidFill>
                            <a:srgbClr val="FFFFFF"/>
                          </a:solidFill>
                          <a:latin typeface="Arial MT"/>
                          <a:cs typeface="Arial MT"/>
                        </a:rPr>
                        <a:t>2024/25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75954" marB="0"/>
                </a:tc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755"/>
                        </a:spcBef>
                      </a:pPr>
                      <a:r>
                        <a:rPr lang="en-US" sz="800" dirty="0">
                          <a:solidFill>
                            <a:schemeClr val="bg1"/>
                          </a:solidFill>
                          <a:latin typeface="Arial MT"/>
                          <a:cs typeface="Arial MT"/>
                        </a:rPr>
                        <a:t>2025/26</a:t>
                      </a:r>
                      <a:endParaRPr sz="800" dirty="0">
                        <a:solidFill>
                          <a:schemeClr val="bg1"/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75954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220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89CA"/>
                    </a:solidFill>
                  </a:tcPr>
                </a:tc>
              </a:tr>
              <a:tr h="174246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b="1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Total</a:t>
                      </a:r>
                      <a:r>
                        <a:rPr sz="800" b="1" spc="-4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800" b="1" spc="6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RRA</a:t>
                      </a:r>
                      <a:r>
                        <a:rPr sz="800" b="1" spc="-6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collection</a:t>
                      </a:r>
                      <a:endParaRPr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090" marB="0">
                    <a:lnL w="6350">
                      <a:solidFill>
                        <a:srgbClr val="3497D3"/>
                      </a:solidFill>
                      <a:prstDash val="solid"/>
                    </a:lnL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969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b="1" spc="-1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1732.2</a:t>
                      </a:r>
                      <a:endParaRPr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09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112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b="1" spc="-1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1,985.1</a:t>
                      </a:r>
                      <a:endParaRPr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09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350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b="1" spc="-1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2,419</a:t>
                      </a:r>
                      <a:r>
                        <a:rPr lang="en-US" sz="800" b="1" spc="-1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.</a:t>
                      </a:r>
                      <a:r>
                        <a:rPr sz="800" b="1" spc="-1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</a:t>
                      </a:r>
                      <a:endParaRPr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09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636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b="1" spc="-1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2,728.7</a:t>
                      </a:r>
                      <a:endParaRPr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09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en-US" sz="800" b="1" spc="-1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 3,206.6</a:t>
                      </a:r>
                      <a:endParaRPr lang="en-US"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090" marB="0"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715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en-US" sz="800" b="1" spc="-1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 4,099.2</a:t>
                      </a:r>
                      <a:endParaRPr lang="en-US"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5090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382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800" spc="-20" dirty="0">
                          <a:latin typeface="Arial MT"/>
                          <a:cs typeface="Arial MT"/>
                        </a:rPr>
                        <a:t>Central </a:t>
                      </a:r>
                      <a:r>
                        <a:rPr sz="800" spc="-30" dirty="0">
                          <a:latin typeface="Arial MT"/>
                          <a:cs typeface="Arial MT"/>
                        </a:rPr>
                        <a:t>Government</a:t>
                      </a:r>
                      <a:r>
                        <a:rPr sz="800" spc="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10" dirty="0">
                          <a:latin typeface="Arial MT"/>
                          <a:cs typeface="Arial MT"/>
                        </a:rPr>
                        <a:t>Revenue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44264" marB="0">
                    <a:lnL w="6350">
                      <a:solidFill>
                        <a:srgbClr val="3497D3"/>
                      </a:solidFill>
                      <a:prstDash val="solid"/>
                    </a:lnL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1654.4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44264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1910.1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44264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144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2,332.6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44264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7630" algn="r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2,639.0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44264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800" spc="-10" dirty="0">
                          <a:latin typeface="Arial MT"/>
                          <a:cs typeface="Arial MT"/>
                        </a:rPr>
                        <a:t>   3,099.0</a:t>
                      </a:r>
                      <a:endParaRPr lang="en-US" sz="800" dirty="0">
                        <a:latin typeface="Arial MT"/>
                        <a:cs typeface="Arial MT"/>
                      </a:endParaRPr>
                    </a:p>
                  </a:txBody>
                  <a:tcPr marL="0" marR="0" marT="44264" marB="0"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440"/>
                        </a:spcBef>
                      </a:pPr>
                      <a:r>
                        <a:rPr lang="en-US" sz="800" spc="-10" dirty="0">
                          <a:latin typeface="Arial MT"/>
                          <a:cs typeface="Arial MT"/>
                        </a:rPr>
                        <a:t>   3,963.5</a:t>
                      </a:r>
                      <a:endParaRPr lang="en-US" sz="800" dirty="0">
                        <a:latin typeface="Arial MT"/>
                        <a:cs typeface="Arial MT"/>
                      </a:endParaRPr>
                    </a:p>
                  </a:txBody>
                  <a:tcPr marL="0" marR="0" marT="44264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23576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o/w:</a:t>
                      </a:r>
                      <a:r>
                        <a:rPr sz="800" i="1" spc="245" dirty="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30" dirty="0">
                          <a:latin typeface="Arial" panose="020B0604020202020204"/>
                          <a:cs typeface="Arial" panose="020B0604020202020204"/>
                        </a:rPr>
                        <a:t>Tax</a:t>
                      </a:r>
                      <a:r>
                        <a:rPr sz="800" i="1" spc="-25" dirty="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Revenue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>
                    <a:lnL w="6350">
                      <a:solidFill>
                        <a:srgbClr val="3497D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1,605.1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/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1,852.3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/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2,250.4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/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2,534.8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en-US" sz="800" i="1" spc="-10" dirty="0">
                          <a:latin typeface="Arial" panose="020B0604020202020204"/>
                          <a:cs typeface="Arial" panose="020B0604020202020204"/>
                        </a:rPr>
                        <a:t>   2,993.6</a:t>
                      </a:r>
                      <a:endParaRPr lang="en-US"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/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en-US" sz="800" i="1" spc="-10" dirty="0">
                          <a:latin typeface="Arial" panose="020B0604020202020204"/>
                          <a:cs typeface="Arial" panose="020B0604020202020204"/>
                        </a:rPr>
                        <a:t>   3,841.2</a:t>
                      </a:r>
                      <a:endParaRPr lang="en-US"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35469">
                <a:tc>
                  <a:txBody>
                    <a:bodyPr/>
                    <a:lstStyle/>
                    <a:p>
                      <a:pPr marL="21272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o/w:</a:t>
                      </a:r>
                      <a:r>
                        <a:rPr sz="800" i="1" spc="265" dirty="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30" dirty="0">
                          <a:latin typeface="Arial" panose="020B0604020202020204"/>
                          <a:cs typeface="Arial" panose="020B0604020202020204"/>
                        </a:rPr>
                        <a:t>Other</a:t>
                      </a:r>
                      <a:r>
                        <a:rPr sz="800" i="1" spc="-15" dirty="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Revenue</a:t>
                      </a:r>
                      <a:endParaRPr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>
                    <a:lnL w="6350">
                      <a:solidFill>
                        <a:srgbClr val="3497D3"/>
                      </a:solidFill>
                      <a:prstDash val="solid"/>
                    </a:lnL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265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49.3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57.8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890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82.2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9535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104.2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en-US" sz="800" i="1" spc="-10">
                          <a:latin typeface="Arial" panose="020B0604020202020204"/>
                          <a:cs typeface="Arial" panose="020B0604020202020204"/>
                        </a:rPr>
                        <a:t>   105.4</a:t>
                      </a:r>
                      <a:endParaRPr lang="en-US"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en-US" sz="800" i="1" spc="-10" dirty="0">
                          <a:latin typeface="Arial" panose="020B0604020202020204"/>
                          <a:cs typeface="Arial" panose="020B0604020202020204"/>
                        </a:rPr>
                        <a:t>   122.3</a:t>
                      </a:r>
                      <a:endParaRPr lang="en-US"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509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5446">
                <a:tc>
                  <a:txBody>
                    <a:bodyPr/>
                    <a:lstStyle/>
                    <a:p>
                      <a:pPr marL="10033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800" spc="-50" dirty="0">
                          <a:latin typeface="Arial MT"/>
                          <a:cs typeface="Arial MT"/>
                        </a:rPr>
                        <a:t>Local</a:t>
                      </a:r>
                      <a:r>
                        <a:rPr sz="8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30" dirty="0">
                          <a:latin typeface="Arial MT"/>
                          <a:cs typeface="Arial MT"/>
                        </a:rPr>
                        <a:t>Government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dirty="0">
                          <a:latin typeface="Arial MT"/>
                          <a:cs typeface="Arial MT"/>
                        </a:rPr>
                        <a:t>Tax</a:t>
                      </a:r>
                      <a:r>
                        <a:rPr sz="800" spc="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40" dirty="0">
                          <a:latin typeface="Arial MT"/>
                          <a:cs typeface="Arial MT"/>
                        </a:rPr>
                        <a:t>and</a:t>
                      </a:r>
                      <a:r>
                        <a:rPr sz="80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20" dirty="0">
                          <a:latin typeface="Arial MT"/>
                          <a:cs typeface="Arial MT"/>
                        </a:rPr>
                        <a:t>Fees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43258" marB="0">
                    <a:lnL w="6350">
                      <a:solidFill>
                        <a:srgbClr val="3497D3"/>
                      </a:solidFill>
                      <a:prstDash val="solid"/>
                    </a:lnL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800" spc="-20" dirty="0">
                          <a:latin typeface="Arial MT"/>
                          <a:cs typeface="Arial MT"/>
                        </a:rPr>
                        <a:t>77.8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43258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r>
                        <a:rPr sz="800" spc="-20" dirty="0">
                          <a:latin typeface="Arial MT"/>
                          <a:cs typeface="Arial MT"/>
                        </a:rPr>
                        <a:t>74.9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53318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800" spc="-20" dirty="0">
                          <a:latin typeface="Arial MT"/>
                          <a:cs typeface="Arial MT"/>
                        </a:rPr>
                        <a:t>86.5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43258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87630" algn="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800" spc="-20" dirty="0">
                          <a:latin typeface="Arial MT"/>
                          <a:cs typeface="Arial MT"/>
                        </a:rPr>
                        <a:t>89.8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43258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lang="en-US" sz="800" spc="-10">
                          <a:latin typeface="Arial MT"/>
                          <a:cs typeface="Arial MT"/>
                        </a:rPr>
                        <a:t>   107.6</a:t>
                      </a:r>
                      <a:endParaRPr lang="en-US" sz="800" dirty="0">
                        <a:latin typeface="Arial MT"/>
                        <a:cs typeface="Arial MT"/>
                      </a:endParaRPr>
                    </a:p>
                  </a:txBody>
                  <a:tcPr marL="0" marR="0" marT="43258" marB="0"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17589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lang="en-US" sz="800" spc="-10" dirty="0">
                          <a:latin typeface="Arial MT"/>
                          <a:cs typeface="Arial MT"/>
                        </a:rPr>
                        <a:t>   135.7</a:t>
                      </a:r>
                      <a:endParaRPr lang="en-US" sz="800" dirty="0">
                        <a:latin typeface="Arial MT"/>
                        <a:cs typeface="Arial MT"/>
                      </a:endParaRPr>
                    </a:p>
                  </a:txBody>
                  <a:tcPr marL="0" marR="0" marT="43258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41202">
                <a:tc>
                  <a:txBody>
                    <a:bodyPr/>
                    <a:lstStyle/>
                    <a:p>
                      <a:pPr marL="18478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800" i="1" dirty="0">
                          <a:latin typeface="Arial" panose="020B0604020202020204"/>
                          <a:cs typeface="Arial" panose="020B0604020202020204"/>
                        </a:rPr>
                        <a:t>o/w:</a:t>
                      </a:r>
                      <a:r>
                        <a:rPr sz="800" i="1" spc="459" dirty="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90" dirty="0">
                          <a:latin typeface="Arial" panose="020B0604020202020204"/>
                          <a:cs typeface="Arial" panose="020B0604020202020204"/>
                        </a:rPr>
                        <a:t>Local</a:t>
                      </a:r>
                      <a:r>
                        <a:rPr sz="800" i="1" dirty="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80" dirty="0">
                          <a:latin typeface="Arial" panose="020B0604020202020204"/>
                          <a:cs typeface="Arial" panose="020B0604020202020204"/>
                        </a:rPr>
                        <a:t>Government</a:t>
                      </a: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25" dirty="0">
                          <a:latin typeface="Arial" panose="020B0604020202020204"/>
                          <a:cs typeface="Arial" panose="020B0604020202020204"/>
                        </a:rPr>
                        <a:t>Tax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9054" marB="0">
                    <a:lnL w="6350">
                      <a:solidFill>
                        <a:srgbClr val="3497D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36.7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9054" marB="0"/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35.4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9114" marB="0"/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41.5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9114" marB="0"/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50.4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9114" marB="0"/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en-US" sz="800" i="1" spc="-20">
                          <a:latin typeface="Arial" panose="020B0604020202020204"/>
                          <a:cs typeface="Arial" panose="020B0604020202020204"/>
                        </a:rPr>
                        <a:t>75.2</a:t>
                      </a:r>
                      <a:endParaRPr lang="en-US"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9114" marB="0"/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lang="en-US" sz="800" i="1" spc="-20" dirty="0">
                          <a:latin typeface="Arial" panose="020B0604020202020204"/>
                          <a:cs typeface="Arial" panose="020B0604020202020204"/>
                        </a:rPr>
                        <a:t>97.9</a:t>
                      </a:r>
                      <a:endParaRPr lang="en-US"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9114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40698"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o/w:</a:t>
                      </a:r>
                      <a:r>
                        <a:rPr sz="800" i="1" spc="280" dirty="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90" dirty="0">
                          <a:latin typeface="Arial" panose="020B0604020202020204"/>
                          <a:cs typeface="Arial" panose="020B0604020202020204"/>
                        </a:rPr>
                        <a:t>Local</a:t>
                      </a:r>
                      <a:r>
                        <a:rPr sz="800" i="1" dirty="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85" dirty="0">
                          <a:latin typeface="Arial" panose="020B0604020202020204"/>
                          <a:cs typeface="Arial" panose="020B0604020202020204"/>
                        </a:rPr>
                        <a:t>Government</a:t>
                      </a: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Fees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51" marB="0">
                    <a:lnL w="6350">
                      <a:solidFill>
                        <a:srgbClr val="3497D3"/>
                      </a:solidFill>
                      <a:prstDash val="solid"/>
                    </a:lnL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41.7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8551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78740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39.5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8611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45.0</a:t>
                      </a:r>
                      <a:endParaRPr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8611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39.4</a:t>
                      </a:r>
                      <a:endParaRPr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8611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lang="en-US" sz="800" i="1" spc="-20" dirty="0">
                          <a:latin typeface="Arial" panose="020B0604020202020204"/>
                          <a:cs typeface="Arial" panose="020B0604020202020204"/>
                        </a:rPr>
                        <a:t>32.4</a:t>
                      </a:r>
                      <a:endParaRPr lang="en-US"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8611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lang="en-US" sz="800" i="1" spc="-20" dirty="0">
                          <a:latin typeface="Arial" panose="020B0604020202020204"/>
                          <a:cs typeface="Arial" panose="020B0604020202020204"/>
                        </a:rPr>
                        <a:t>37.8</a:t>
                      </a:r>
                      <a:endParaRPr lang="en-US"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8611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4" name="object 21"/>
          <p:cNvSpPr txBox="1"/>
          <p:nvPr/>
        </p:nvSpPr>
        <p:spPr>
          <a:xfrm>
            <a:off x="1095109" y="3054350"/>
            <a:ext cx="3368356" cy="195840"/>
          </a:xfrm>
          <a:prstGeom prst="rect">
            <a:avLst/>
          </a:prstGeom>
        </p:spPr>
        <p:txBody>
          <a:bodyPr vert="horz" wrap="square" lIns="0" tIns="11066" rIns="0" bIns="0" rtlCol="0">
            <a:spAutoFit/>
          </a:bodyPr>
          <a:lstStyle/>
          <a:p>
            <a:pPr marL="10160" algn="l" defTabSz="219075" rtl="0">
              <a:spcBef>
                <a:spcPts val="85"/>
              </a:spcBef>
            </a:pPr>
            <a:r>
              <a:rPr sz="1200" i="1" kern="1200" spc="-79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Table</a:t>
            </a:r>
            <a:r>
              <a:rPr sz="1200" i="1" kern="1200" spc="12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lang="en-US" sz="1200" i="1" kern="1200" spc="-28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1</a:t>
            </a:r>
            <a:r>
              <a:rPr sz="1200" i="1" kern="1200" spc="-28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:</a:t>
            </a:r>
            <a:r>
              <a:rPr sz="1200" i="1" kern="1200" spc="40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sz="1200" i="1" kern="1200" spc="-63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Total</a:t>
            </a:r>
            <a:r>
              <a:rPr sz="1200" i="1" kern="1200" spc="12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sz="1200" i="1" kern="1200" spc="-119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RRA</a:t>
            </a:r>
            <a:r>
              <a:rPr sz="1200" i="1" kern="1200" spc="16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sz="1200" i="1" kern="1200" spc="-87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Revenue</a:t>
            </a:r>
            <a:r>
              <a:rPr sz="1200" i="1" kern="1200" spc="16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sz="1200" i="1" kern="1200" spc="-59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Collection</a:t>
            </a:r>
            <a:r>
              <a:rPr sz="1200" i="1" kern="1200" spc="16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sz="1200" i="1" kern="1200" spc="-40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in</a:t>
            </a:r>
            <a:r>
              <a:rPr sz="1200" i="1" kern="1200" spc="16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sz="1200" i="1" kern="1200" spc="-83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Frw</a:t>
            </a:r>
            <a:r>
              <a:rPr sz="1200" i="1" kern="1200" spc="12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sz="1200" i="1" kern="1200" spc="-32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billions</a:t>
            </a:r>
            <a:endParaRPr sz="1200" kern="1200" dirty="0">
              <a:solidFill>
                <a:prstClr val="black"/>
              </a:solidFill>
              <a:latin typeface="Arial" panose="020B0604020202020204"/>
              <a:ea typeface="+mn-ea"/>
              <a:cs typeface="Arial" panose="020B0604020202020204"/>
            </a:endParaRPr>
          </a:p>
        </p:txBody>
      </p:sp>
      <p:sp>
        <p:nvSpPr>
          <p:cNvPr id="25" name="object 22"/>
          <p:cNvSpPr/>
          <p:nvPr/>
        </p:nvSpPr>
        <p:spPr>
          <a:xfrm>
            <a:off x="1595683" y="2190209"/>
            <a:ext cx="1669975" cy="489423"/>
          </a:xfrm>
          <a:custGeom>
            <a:avLst/>
            <a:gdLst/>
            <a:ahLst/>
            <a:cxnLst/>
            <a:rect l="l" t="t" r="r" b="b"/>
            <a:pathLst>
              <a:path w="2108200" h="617855">
                <a:moveTo>
                  <a:pt x="0" y="617397"/>
                </a:moveTo>
                <a:lnTo>
                  <a:pt x="452107" y="550583"/>
                </a:lnTo>
                <a:lnTo>
                  <a:pt x="1280020" y="346671"/>
                </a:lnTo>
                <a:lnTo>
                  <a:pt x="2107920" y="0"/>
                </a:lnTo>
              </a:path>
            </a:pathLst>
          </a:custGeom>
          <a:ln w="18351">
            <a:solidFill>
              <a:srgbClr val="F8B51D"/>
            </a:solidFill>
          </a:ln>
        </p:spPr>
        <p:txBody>
          <a:bodyPr wrap="square" lIns="0" tIns="0" rIns="0" bIns="0" rtlCol="0"/>
          <a:lstStyle/>
          <a:p>
            <a:pPr algn="l" defTabSz="219075" rtl="0"/>
            <a:endParaRPr sz="7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bject 23"/>
          <p:cNvSpPr txBox="1"/>
          <p:nvPr/>
        </p:nvSpPr>
        <p:spPr>
          <a:xfrm>
            <a:off x="1781494" y="2842552"/>
            <a:ext cx="446604" cy="133269"/>
          </a:xfrm>
          <a:prstGeom prst="rect">
            <a:avLst/>
          </a:prstGeom>
        </p:spPr>
        <p:txBody>
          <a:bodyPr vert="horz" wrap="square" lIns="0" tIns="10060" rIns="0" bIns="0" rtlCol="0">
            <a:spAutoFit/>
          </a:bodyPr>
          <a:lstStyle/>
          <a:p>
            <a:pPr marL="10160" algn="l" defTabSz="219075" rtl="0">
              <a:spcBef>
                <a:spcPts val="80"/>
              </a:spcBef>
            </a:pPr>
            <a:r>
              <a:rPr sz="800" kern="1200" spc="-28" dirty="0">
                <a:solidFill>
                  <a:srgbClr val="595959"/>
                </a:solidFill>
                <a:latin typeface="Arial MT"/>
                <a:ea typeface="+mn-ea"/>
                <a:cs typeface="Arial MT"/>
              </a:rPr>
              <a:t>2020/21</a:t>
            </a:r>
            <a:endParaRPr sz="80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27" name="object 24"/>
          <p:cNvSpPr txBox="1"/>
          <p:nvPr/>
        </p:nvSpPr>
        <p:spPr>
          <a:xfrm>
            <a:off x="2437040" y="2842552"/>
            <a:ext cx="363718" cy="133269"/>
          </a:xfrm>
          <a:prstGeom prst="rect">
            <a:avLst/>
          </a:prstGeom>
        </p:spPr>
        <p:txBody>
          <a:bodyPr vert="horz" wrap="square" lIns="0" tIns="10060" rIns="0" bIns="0" rtlCol="0">
            <a:spAutoFit/>
          </a:bodyPr>
          <a:lstStyle/>
          <a:p>
            <a:pPr marL="10160" algn="l" defTabSz="219075" rtl="0">
              <a:spcBef>
                <a:spcPts val="80"/>
              </a:spcBef>
            </a:pPr>
            <a:r>
              <a:rPr sz="800" kern="1200" spc="-28" dirty="0">
                <a:solidFill>
                  <a:srgbClr val="595959"/>
                </a:solidFill>
                <a:latin typeface="Arial MT"/>
                <a:ea typeface="+mn-ea"/>
                <a:cs typeface="Arial MT"/>
              </a:rPr>
              <a:t>2021/22</a:t>
            </a:r>
            <a:endParaRPr sz="80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29" name="object 25"/>
          <p:cNvSpPr txBox="1"/>
          <p:nvPr/>
        </p:nvSpPr>
        <p:spPr>
          <a:xfrm>
            <a:off x="3092586" y="2842552"/>
            <a:ext cx="363718" cy="133269"/>
          </a:xfrm>
          <a:prstGeom prst="rect">
            <a:avLst/>
          </a:prstGeom>
        </p:spPr>
        <p:txBody>
          <a:bodyPr vert="horz" wrap="square" lIns="0" tIns="10060" rIns="0" bIns="0" rtlCol="0">
            <a:spAutoFit/>
          </a:bodyPr>
          <a:lstStyle/>
          <a:p>
            <a:pPr marL="10160" algn="l" defTabSz="219075" rtl="0">
              <a:spcBef>
                <a:spcPts val="80"/>
              </a:spcBef>
            </a:pPr>
            <a:r>
              <a:rPr sz="800" kern="1200" spc="-28" dirty="0">
                <a:solidFill>
                  <a:srgbClr val="595959"/>
                </a:solidFill>
                <a:latin typeface="Arial MT"/>
                <a:ea typeface="+mn-ea"/>
                <a:cs typeface="Arial MT"/>
              </a:rPr>
              <a:t>2022/23</a:t>
            </a:r>
            <a:endParaRPr sz="80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1984570" y="2568951"/>
            <a:ext cx="660948" cy="300796"/>
          </a:xfrm>
          <a:custGeom>
            <a:avLst/>
            <a:gdLst/>
            <a:ahLst/>
            <a:cxnLst/>
            <a:rect l="l" t="t" r="r" b="b"/>
            <a:pathLst>
              <a:path w="834389" h="379730">
                <a:moveTo>
                  <a:pt x="38100" y="199542"/>
                </a:moveTo>
                <a:lnTo>
                  <a:pt x="0" y="199542"/>
                </a:lnTo>
                <a:lnTo>
                  <a:pt x="19050" y="379209"/>
                </a:lnTo>
                <a:lnTo>
                  <a:pt x="38100" y="199542"/>
                </a:lnTo>
                <a:close/>
              </a:path>
              <a:path w="834389" h="379730">
                <a:moveTo>
                  <a:pt x="834009" y="0"/>
                </a:moveTo>
                <a:lnTo>
                  <a:pt x="795909" y="0"/>
                </a:lnTo>
                <a:lnTo>
                  <a:pt x="814959" y="379209"/>
                </a:lnTo>
                <a:lnTo>
                  <a:pt x="834009" y="0"/>
                </a:lnTo>
                <a:close/>
              </a:path>
            </a:pathLst>
          </a:custGeom>
          <a:solidFill>
            <a:srgbClr val="2F568C"/>
          </a:solidFill>
        </p:spPr>
        <p:txBody>
          <a:bodyPr wrap="square" lIns="0" tIns="0" rIns="0" bIns="0" rtlCol="0"/>
          <a:lstStyle/>
          <a:p>
            <a:pPr algn="l" defTabSz="219075" rtl="0"/>
            <a:endParaRPr sz="7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bject 36"/>
          <p:cNvSpPr/>
          <p:nvPr/>
        </p:nvSpPr>
        <p:spPr>
          <a:xfrm>
            <a:off x="3251725" y="2238765"/>
            <a:ext cx="30180" cy="582982"/>
          </a:xfrm>
          <a:custGeom>
            <a:avLst/>
            <a:gdLst/>
            <a:ahLst/>
            <a:cxnLst/>
            <a:rect l="l" t="t" r="r" b="b"/>
            <a:pathLst>
              <a:path w="38100" h="735964">
                <a:moveTo>
                  <a:pt x="38100" y="0"/>
                </a:moveTo>
                <a:lnTo>
                  <a:pt x="0" y="0"/>
                </a:lnTo>
                <a:lnTo>
                  <a:pt x="19050" y="735774"/>
                </a:lnTo>
                <a:lnTo>
                  <a:pt x="38100" y="0"/>
                </a:lnTo>
                <a:close/>
              </a:path>
            </a:pathLst>
          </a:custGeom>
          <a:solidFill>
            <a:srgbClr val="2F568C"/>
          </a:solidFill>
        </p:spPr>
        <p:txBody>
          <a:bodyPr wrap="square" lIns="0" tIns="0" rIns="0" bIns="0" rtlCol="0"/>
          <a:lstStyle/>
          <a:p>
            <a:pPr algn="l" defTabSz="219075" rtl="0"/>
            <a:endParaRPr sz="7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bject 37"/>
          <p:cNvSpPr txBox="1"/>
          <p:nvPr/>
        </p:nvSpPr>
        <p:spPr>
          <a:xfrm>
            <a:off x="3725924" y="2842552"/>
            <a:ext cx="486570" cy="133269"/>
          </a:xfrm>
          <a:prstGeom prst="rect">
            <a:avLst/>
          </a:prstGeom>
        </p:spPr>
        <p:txBody>
          <a:bodyPr vert="horz" wrap="square" lIns="0" tIns="10060" rIns="0" bIns="0" rtlCol="0">
            <a:spAutoFit/>
          </a:bodyPr>
          <a:lstStyle/>
          <a:p>
            <a:pPr marL="10160" algn="l" defTabSz="219075" rtl="0">
              <a:spcBef>
                <a:spcPts val="80"/>
              </a:spcBef>
            </a:pPr>
            <a:r>
              <a:rPr sz="800" kern="1200" spc="-8" dirty="0">
                <a:solidFill>
                  <a:srgbClr val="595959"/>
                </a:solidFill>
                <a:latin typeface="Arial MT"/>
                <a:ea typeface="+mn-ea"/>
                <a:cs typeface="Arial MT"/>
              </a:rPr>
              <a:t>2023/24</a:t>
            </a:r>
            <a:endParaRPr sz="80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33" name="object 43"/>
          <p:cNvSpPr/>
          <p:nvPr/>
        </p:nvSpPr>
        <p:spPr>
          <a:xfrm>
            <a:off x="3885085" y="2125478"/>
            <a:ext cx="30180" cy="696158"/>
          </a:xfrm>
          <a:custGeom>
            <a:avLst/>
            <a:gdLst/>
            <a:ahLst/>
            <a:cxnLst/>
            <a:rect l="l" t="t" r="r" b="b"/>
            <a:pathLst>
              <a:path w="38100" h="878839">
                <a:moveTo>
                  <a:pt x="38100" y="0"/>
                </a:moveTo>
                <a:lnTo>
                  <a:pt x="0" y="0"/>
                </a:lnTo>
                <a:lnTo>
                  <a:pt x="19050" y="878789"/>
                </a:lnTo>
                <a:lnTo>
                  <a:pt x="38100" y="0"/>
                </a:lnTo>
                <a:close/>
              </a:path>
            </a:pathLst>
          </a:custGeom>
          <a:solidFill>
            <a:srgbClr val="2F568C"/>
          </a:solidFill>
        </p:spPr>
        <p:txBody>
          <a:bodyPr wrap="square" lIns="0" tIns="0" rIns="0" bIns="0" rtlCol="0"/>
          <a:lstStyle/>
          <a:p>
            <a:pPr algn="l" defTabSz="219075" rtl="0"/>
            <a:endParaRPr sz="7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bject 44"/>
          <p:cNvSpPr txBox="1"/>
          <p:nvPr/>
        </p:nvSpPr>
        <p:spPr>
          <a:xfrm>
            <a:off x="4330070" y="2842552"/>
            <a:ext cx="409163" cy="133269"/>
          </a:xfrm>
          <a:prstGeom prst="rect">
            <a:avLst/>
          </a:prstGeom>
        </p:spPr>
        <p:txBody>
          <a:bodyPr vert="horz" wrap="square" lIns="0" tIns="10060" rIns="0" bIns="0" rtlCol="0">
            <a:spAutoFit/>
          </a:bodyPr>
          <a:lstStyle/>
          <a:p>
            <a:pPr marL="10160" algn="l" defTabSz="219075" rtl="0">
              <a:spcBef>
                <a:spcPts val="80"/>
              </a:spcBef>
            </a:pPr>
            <a:r>
              <a:rPr sz="800" kern="1200" spc="-8" dirty="0">
                <a:solidFill>
                  <a:srgbClr val="595959"/>
                </a:solidFill>
                <a:latin typeface="Arial MT"/>
                <a:ea typeface="+mn-ea"/>
                <a:cs typeface="Arial MT"/>
              </a:rPr>
              <a:t>2024/25</a:t>
            </a:r>
            <a:endParaRPr sz="80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36" name="object 50"/>
          <p:cNvSpPr/>
          <p:nvPr/>
        </p:nvSpPr>
        <p:spPr>
          <a:xfrm>
            <a:off x="4507237" y="1924276"/>
            <a:ext cx="30180" cy="897360"/>
          </a:xfrm>
          <a:custGeom>
            <a:avLst/>
            <a:gdLst/>
            <a:ahLst/>
            <a:cxnLst/>
            <a:rect l="l" t="t" r="r" b="b"/>
            <a:pathLst>
              <a:path w="38100" h="1132839">
                <a:moveTo>
                  <a:pt x="38100" y="0"/>
                </a:moveTo>
                <a:lnTo>
                  <a:pt x="0" y="0"/>
                </a:lnTo>
                <a:lnTo>
                  <a:pt x="19050" y="1132789"/>
                </a:lnTo>
                <a:lnTo>
                  <a:pt x="38100" y="0"/>
                </a:lnTo>
                <a:close/>
              </a:path>
            </a:pathLst>
          </a:custGeom>
          <a:solidFill>
            <a:srgbClr val="2F568C"/>
          </a:solidFill>
        </p:spPr>
        <p:txBody>
          <a:bodyPr wrap="square" lIns="0" tIns="0" rIns="0" bIns="0" rtlCol="0"/>
          <a:lstStyle/>
          <a:p>
            <a:pPr algn="l" defTabSz="219075" rtl="0"/>
            <a:endParaRPr sz="700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bject 51"/>
          <p:cNvSpPr txBox="1"/>
          <p:nvPr/>
        </p:nvSpPr>
        <p:spPr>
          <a:xfrm>
            <a:off x="5403988" y="1606550"/>
            <a:ext cx="2224203" cy="171618"/>
          </a:xfrm>
          <a:prstGeom prst="rect">
            <a:avLst/>
          </a:prstGeom>
        </p:spPr>
        <p:txBody>
          <a:bodyPr vert="horz" wrap="square" lIns="0" tIns="9557" rIns="0" bIns="0" rtlCol="0">
            <a:spAutoFit/>
          </a:bodyPr>
          <a:lstStyle/>
          <a:p>
            <a:pPr marL="10160" marR="3810" algn="just" defTabSz="219075" rtl="0">
              <a:lnSpc>
                <a:spcPct val="101000"/>
              </a:lnSpc>
              <a:spcBef>
                <a:spcPts val="75"/>
              </a:spcBef>
            </a:pPr>
            <a:r>
              <a:rPr sz="1110" b="1" i="1" kern="1200" dirty="0">
                <a:solidFill>
                  <a:srgbClr val="F79646">
                    <a:lumMod val="75000"/>
                  </a:srgbClr>
                </a:solidFill>
                <a:latin typeface="Trebuchet MS" panose="020B0603020202020204"/>
                <a:ea typeface="+mn-ea"/>
                <a:cs typeface="Trebuchet MS" panose="020B0603020202020204"/>
              </a:rPr>
              <a:t>Total</a:t>
            </a:r>
            <a:r>
              <a:rPr sz="1110" b="1" i="1" kern="1200" spc="8" dirty="0">
                <a:solidFill>
                  <a:srgbClr val="F79646">
                    <a:lumMod val="75000"/>
                  </a:srgbClr>
                </a:solidFill>
                <a:latin typeface="Trebuchet MS" panose="020B0603020202020204"/>
                <a:ea typeface="+mn-ea"/>
                <a:cs typeface="Trebuchet MS" panose="020B0603020202020204"/>
              </a:rPr>
              <a:t> </a:t>
            </a:r>
            <a:r>
              <a:rPr sz="1110" b="1" i="1" kern="1200" spc="-8" dirty="0">
                <a:solidFill>
                  <a:srgbClr val="F79646">
                    <a:lumMod val="75000"/>
                  </a:srgbClr>
                </a:solidFill>
                <a:latin typeface="Trebuchet MS" panose="020B0603020202020204"/>
                <a:ea typeface="+mn-ea"/>
                <a:cs typeface="Trebuchet MS" panose="020B0603020202020204"/>
              </a:rPr>
              <a:t>collection </a:t>
            </a:r>
            <a:r>
              <a:rPr sz="1110" b="1" i="1" kern="1200" spc="-24" dirty="0">
                <a:solidFill>
                  <a:srgbClr val="F79646">
                    <a:lumMod val="75000"/>
                  </a:srgbClr>
                </a:solidFill>
                <a:latin typeface="Trebuchet MS" panose="020B0603020202020204"/>
                <a:ea typeface="+mn-ea"/>
                <a:cs typeface="Trebuchet MS" panose="020B0603020202020204"/>
              </a:rPr>
              <a:t>(Frw</a:t>
            </a:r>
            <a:r>
              <a:rPr sz="1110" b="1" i="1" kern="1200" spc="-71" dirty="0">
                <a:solidFill>
                  <a:srgbClr val="F79646">
                    <a:lumMod val="75000"/>
                  </a:srgbClr>
                </a:solidFill>
                <a:latin typeface="Trebuchet MS" panose="020B0603020202020204"/>
                <a:ea typeface="+mn-ea"/>
                <a:cs typeface="Trebuchet MS" panose="020B0603020202020204"/>
              </a:rPr>
              <a:t> </a:t>
            </a:r>
            <a:r>
              <a:rPr sz="1110" b="1" i="1" kern="1200" spc="-20" dirty="0">
                <a:solidFill>
                  <a:srgbClr val="F79646">
                    <a:lumMod val="75000"/>
                  </a:srgbClr>
                </a:solidFill>
                <a:latin typeface="Trebuchet MS" panose="020B0603020202020204"/>
                <a:ea typeface="+mn-ea"/>
                <a:cs typeface="Trebuchet MS" panose="020B0603020202020204"/>
              </a:rPr>
              <a:t>bn)</a:t>
            </a:r>
            <a:endParaRPr sz="1110" kern="1200" dirty="0">
              <a:solidFill>
                <a:srgbClr val="F79646">
                  <a:lumMod val="75000"/>
                </a:srgbClr>
              </a:solidFill>
              <a:latin typeface="Trebuchet MS" panose="020B0603020202020204"/>
              <a:ea typeface="+mn-ea"/>
              <a:cs typeface="Trebuchet MS" panose="020B0603020202020204"/>
            </a:endParaRPr>
          </a:p>
        </p:txBody>
      </p:sp>
      <p:sp>
        <p:nvSpPr>
          <p:cNvPr id="38" name="object 49"/>
          <p:cNvSpPr txBox="1"/>
          <p:nvPr/>
        </p:nvSpPr>
        <p:spPr>
          <a:xfrm>
            <a:off x="4873436" y="1629758"/>
            <a:ext cx="454404" cy="135808"/>
          </a:xfrm>
          <a:prstGeom prst="rect">
            <a:avLst/>
          </a:prstGeom>
        </p:spPr>
        <p:txBody>
          <a:bodyPr vert="horz" wrap="square" lIns="0" tIns="12575" rIns="0" bIns="0" rtlCol="0">
            <a:spAutoFit/>
          </a:bodyPr>
          <a:lstStyle/>
          <a:p>
            <a:pPr marL="10160" algn="l" defTabSz="219075" rtl="0">
              <a:spcBef>
                <a:spcPts val="100"/>
              </a:spcBef>
            </a:pPr>
            <a:r>
              <a:rPr lang="en-US" sz="800" kern="1200" spc="-8" dirty="0">
                <a:solidFill>
                  <a:prstClr val="white"/>
                </a:solidFill>
                <a:latin typeface="Arial MT"/>
                <a:ea typeface="+mn-ea"/>
                <a:cs typeface="Arial MT"/>
              </a:rPr>
              <a:t>4,099.2</a:t>
            </a:r>
            <a:endParaRPr sz="800" kern="1200" dirty="0">
              <a:solidFill>
                <a:prstClr val="white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39" name="object 44"/>
          <p:cNvSpPr txBox="1"/>
          <p:nvPr/>
        </p:nvSpPr>
        <p:spPr>
          <a:xfrm>
            <a:off x="4823020" y="2822820"/>
            <a:ext cx="433124" cy="133269"/>
          </a:xfrm>
          <a:prstGeom prst="rect">
            <a:avLst/>
          </a:prstGeom>
        </p:spPr>
        <p:txBody>
          <a:bodyPr vert="horz" wrap="square" lIns="0" tIns="10060" rIns="0" bIns="0" rtlCol="0">
            <a:spAutoFit/>
          </a:bodyPr>
          <a:lstStyle/>
          <a:p>
            <a:pPr marL="10160" algn="l" defTabSz="219075" rtl="0">
              <a:spcBef>
                <a:spcPts val="80"/>
              </a:spcBef>
            </a:pPr>
            <a:r>
              <a:rPr sz="800" kern="1200" spc="-8" dirty="0">
                <a:solidFill>
                  <a:srgbClr val="595959"/>
                </a:solidFill>
                <a:latin typeface="Arial MT"/>
                <a:ea typeface="+mn-ea"/>
                <a:cs typeface="Arial MT"/>
              </a:rPr>
              <a:t>202</a:t>
            </a:r>
            <a:r>
              <a:rPr lang="en-US" sz="800" kern="1200" spc="-8" dirty="0">
                <a:solidFill>
                  <a:srgbClr val="595959"/>
                </a:solidFill>
                <a:latin typeface="Arial MT"/>
                <a:ea typeface="+mn-ea"/>
                <a:cs typeface="Arial MT"/>
              </a:rPr>
              <a:t>5</a:t>
            </a:r>
            <a:r>
              <a:rPr sz="800" kern="1200" spc="-8" dirty="0">
                <a:solidFill>
                  <a:srgbClr val="595959"/>
                </a:solidFill>
                <a:latin typeface="Arial MT"/>
                <a:ea typeface="+mn-ea"/>
                <a:cs typeface="Arial MT"/>
              </a:rPr>
              <a:t>/2</a:t>
            </a:r>
            <a:r>
              <a:rPr lang="en-US" sz="800" kern="1200" spc="-8" dirty="0">
                <a:solidFill>
                  <a:srgbClr val="595959"/>
                </a:solidFill>
                <a:latin typeface="Arial MT"/>
                <a:ea typeface="+mn-ea"/>
                <a:cs typeface="Arial MT"/>
              </a:rPr>
              <a:t>6</a:t>
            </a:r>
            <a:endParaRPr sz="80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40" name="object 22"/>
          <p:cNvSpPr/>
          <p:nvPr/>
        </p:nvSpPr>
        <p:spPr>
          <a:xfrm>
            <a:off x="1648429" y="2429353"/>
            <a:ext cx="1573626" cy="426267"/>
          </a:xfrm>
          <a:custGeom>
            <a:avLst/>
            <a:gdLst/>
            <a:ahLst/>
            <a:cxnLst/>
            <a:rect l="l" t="t" r="r" b="b"/>
            <a:pathLst>
              <a:path w="2108200" h="617855">
                <a:moveTo>
                  <a:pt x="0" y="617397"/>
                </a:moveTo>
                <a:lnTo>
                  <a:pt x="452107" y="550583"/>
                </a:lnTo>
                <a:lnTo>
                  <a:pt x="1280020" y="346671"/>
                </a:lnTo>
                <a:lnTo>
                  <a:pt x="2107920" y="0"/>
                </a:ln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lIns="0" tIns="0" rIns="0" bIns="0" rtlCol="0"/>
          <a:lstStyle/>
          <a:p>
            <a:pPr algn="l" defTabSz="219075" rtl="0"/>
            <a:endParaRPr sz="700" kern="120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3267431" y="1911373"/>
            <a:ext cx="1842698" cy="5100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511557" y="2599238"/>
            <a:ext cx="55942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219075" rtl="0"/>
            <a:r>
              <a:rPr lang="en-US" sz="9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14.6 %</a:t>
            </a:r>
            <a:endParaRPr lang="en-US" sz="9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181138" y="2336676"/>
            <a:ext cx="55942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219075" rtl="0"/>
            <a:r>
              <a:rPr lang="en-US" sz="9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21.9 %</a:t>
            </a:r>
            <a:endParaRPr lang="en-US" sz="9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828429" y="2154223"/>
            <a:ext cx="55942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219075" rtl="0"/>
            <a:r>
              <a:rPr lang="en-US" sz="9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12.8 %</a:t>
            </a:r>
            <a:endParaRPr lang="en-US" sz="9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438029" y="2007873"/>
            <a:ext cx="55942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219075" rtl="0"/>
            <a:r>
              <a:rPr lang="en-US" sz="9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17.5 %</a:t>
            </a:r>
            <a:endParaRPr lang="en-US" sz="9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976433" y="1842353"/>
            <a:ext cx="55942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219075" rtl="0"/>
            <a:r>
              <a:rPr lang="en-US" sz="9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27.8 %</a:t>
            </a:r>
            <a:endParaRPr lang="en-US" sz="90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bject 51"/>
          <p:cNvSpPr txBox="1"/>
          <p:nvPr/>
        </p:nvSpPr>
        <p:spPr>
          <a:xfrm>
            <a:off x="5440247" y="1802099"/>
            <a:ext cx="2224203" cy="171618"/>
          </a:xfrm>
          <a:prstGeom prst="rect">
            <a:avLst/>
          </a:prstGeom>
        </p:spPr>
        <p:txBody>
          <a:bodyPr vert="horz" wrap="square" lIns="0" tIns="9557" rIns="0" bIns="0" rtlCol="0">
            <a:spAutoFit/>
          </a:bodyPr>
          <a:lstStyle/>
          <a:p>
            <a:pPr marL="10160" marR="3810" algn="just" defTabSz="219075" rtl="0">
              <a:lnSpc>
                <a:spcPct val="101000"/>
              </a:lnSpc>
              <a:spcBef>
                <a:spcPts val="75"/>
              </a:spcBef>
            </a:pPr>
            <a:r>
              <a:rPr lang="en-US" sz="1110" b="1" i="1" kern="1200" spc="-8" dirty="0">
                <a:solidFill>
                  <a:srgbClr val="1589CA"/>
                </a:solidFill>
                <a:latin typeface="Trebuchet MS" panose="020B0603020202020204"/>
                <a:ea typeface="+mn-ea"/>
                <a:cs typeface="Trebuchet MS" panose="020B0603020202020204"/>
              </a:rPr>
              <a:t>C</a:t>
            </a:r>
            <a:r>
              <a:rPr sz="1110" b="1" i="1" kern="1200" spc="-8" dirty="0">
                <a:solidFill>
                  <a:srgbClr val="1589CA"/>
                </a:solidFill>
                <a:latin typeface="Trebuchet MS" panose="020B0603020202020204"/>
                <a:ea typeface="+mn-ea"/>
                <a:cs typeface="Trebuchet MS" panose="020B0603020202020204"/>
              </a:rPr>
              <a:t>ollection </a:t>
            </a:r>
            <a:r>
              <a:rPr lang="en-US" sz="1110" b="1" i="1" kern="1200" spc="-24" dirty="0">
                <a:solidFill>
                  <a:srgbClr val="1589CA"/>
                </a:solidFill>
                <a:latin typeface="Trebuchet MS" panose="020B0603020202020204"/>
                <a:ea typeface="+mn-ea"/>
                <a:cs typeface="Trebuchet MS" panose="020B0603020202020204"/>
              </a:rPr>
              <a:t>growth rate (%)</a:t>
            </a:r>
            <a:endParaRPr sz="1110" kern="1200" dirty="0">
              <a:solidFill>
                <a:prstClr val="black"/>
              </a:solidFill>
              <a:latin typeface="Trebuchet MS" panose="020B0603020202020204"/>
              <a:ea typeface="+mn-ea"/>
              <a:cs typeface="Trebuchet MS" panose="020B0603020202020204"/>
            </a:endParaRPr>
          </a:p>
        </p:txBody>
      </p:sp>
      <p:grpSp>
        <p:nvGrpSpPr>
          <p:cNvPr id="53" name="object 45"/>
          <p:cNvGrpSpPr/>
          <p:nvPr/>
        </p:nvGrpSpPr>
        <p:grpSpPr>
          <a:xfrm>
            <a:off x="4285765" y="1723635"/>
            <a:ext cx="450718" cy="200640"/>
            <a:chOff x="4669143" y="1040921"/>
            <a:chExt cx="390525" cy="143510"/>
          </a:xfrm>
          <a:solidFill>
            <a:schemeClr val="tx2"/>
          </a:solidFill>
        </p:grpSpPr>
        <p:sp>
          <p:nvSpPr>
            <p:cNvPr id="54" name="object 46"/>
            <p:cNvSpPr/>
            <p:nvPr/>
          </p:nvSpPr>
          <p:spPr>
            <a:xfrm>
              <a:off x="4829050" y="1091632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383" y="0"/>
                  </a:moveTo>
                  <a:lnTo>
                    <a:pt x="12451" y="1602"/>
                  </a:lnTo>
                  <a:lnTo>
                    <a:pt x="5972" y="5973"/>
                  </a:lnTo>
                  <a:lnTo>
                    <a:pt x="1602" y="12456"/>
                  </a:lnTo>
                  <a:lnTo>
                    <a:pt x="0" y="20396"/>
                  </a:lnTo>
                  <a:lnTo>
                    <a:pt x="1602" y="28335"/>
                  </a:lnTo>
                  <a:lnTo>
                    <a:pt x="5972" y="34818"/>
                  </a:lnTo>
                  <a:lnTo>
                    <a:pt x="12451" y="39189"/>
                  </a:lnTo>
                  <a:lnTo>
                    <a:pt x="20383" y="40792"/>
                  </a:lnTo>
                  <a:lnTo>
                    <a:pt x="28322" y="39189"/>
                  </a:lnTo>
                  <a:lnTo>
                    <a:pt x="34805" y="34818"/>
                  </a:lnTo>
                  <a:lnTo>
                    <a:pt x="39176" y="28335"/>
                  </a:lnTo>
                  <a:lnTo>
                    <a:pt x="40779" y="20396"/>
                  </a:lnTo>
                  <a:lnTo>
                    <a:pt x="39176" y="12456"/>
                  </a:lnTo>
                  <a:lnTo>
                    <a:pt x="34805" y="5973"/>
                  </a:lnTo>
                  <a:lnTo>
                    <a:pt x="28322" y="1602"/>
                  </a:lnTo>
                  <a:lnTo>
                    <a:pt x="2038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algn="l" defTabSz="219075" rtl="0"/>
              <a:endParaRPr sz="7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object 47"/>
            <p:cNvSpPr/>
            <p:nvPr/>
          </p:nvSpPr>
          <p:spPr>
            <a:xfrm>
              <a:off x="4829050" y="1091632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40779" y="20396"/>
                  </a:moveTo>
                  <a:lnTo>
                    <a:pt x="39176" y="28335"/>
                  </a:lnTo>
                  <a:lnTo>
                    <a:pt x="34805" y="34818"/>
                  </a:lnTo>
                  <a:lnTo>
                    <a:pt x="28322" y="39189"/>
                  </a:lnTo>
                  <a:lnTo>
                    <a:pt x="20383" y="40792"/>
                  </a:lnTo>
                  <a:lnTo>
                    <a:pt x="12451" y="39189"/>
                  </a:lnTo>
                  <a:lnTo>
                    <a:pt x="5972" y="34818"/>
                  </a:lnTo>
                  <a:lnTo>
                    <a:pt x="1602" y="28335"/>
                  </a:lnTo>
                  <a:lnTo>
                    <a:pt x="0" y="20396"/>
                  </a:lnTo>
                  <a:lnTo>
                    <a:pt x="1602" y="12456"/>
                  </a:lnTo>
                  <a:lnTo>
                    <a:pt x="5972" y="5973"/>
                  </a:lnTo>
                  <a:lnTo>
                    <a:pt x="12451" y="1602"/>
                  </a:lnTo>
                  <a:lnTo>
                    <a:pt x="20383" y="0"/>
                  </a:lnTo>
                  <a:lnTo>
                    <a:pt x="28322" y="1602"/>
                  </a:lnTo>
                  <a:lnTo>
                    <a:pt x="34805" y="5973"/>
                  </a:lnTo>
                  <a:lnTo>
                    <a:pt x="39176" y="12456"/>
                  </a:lnTo>
                  <a:lnTo>
                    <a:pt x="40779" y="20396"/>
                  </a:lnTo>
                  <a:close/>
                </a:path>
              </a:pathLst>
            </a:custGeom>
            <a:grpFill/>
            <a:ln w="6121">
              <a:solidFill>
                <a:srgbClr val="4472C4"/>
              </a:solidFill>
            </a:ln>
          </p:spPr>
          <p:txBody>
            <a:bodyPr wrap="square" lIns="0" tIns="0" rIns="0" bIns="0" rtlCol="0"/>
            <a:lstStyle/>
            <a:p>
              <a:pPr algn="l" defTabSz="219075" rtl="0"/>
              <a:endParaRPr sz="7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object 48"/>
            <p:cNvSpPr/>
            <p:nvPr/>
          </p:nvSpPr>
          <p:spPr>
            <a:xfrm>
              <a:off x="4669143" y="1040921"/>
              <a:ext cx="390525" cy="143510"/>
            </a:xfrm>
            <a:custGeom>
              <a:avLst/>
              <a:gdLst/>
              <a:ahLst/>
              <a:cxnLst/>
              <a:rect l="l" t="t" r="r" b="b"/>
              <a:pathLst>
                <a:path w="390525" h="143509">
                  <a:moveTo>
                    <a:pt x="318528" y="0"/>
                  </a:moveTo>
                  <a:lnTo>
                    <a:pt x="71501" y="0"/>
                  </a:lnTo>
                  <a:lnTo>
                    <a:pt x="43671" y="5619"/>
                  </a:lnTo>
                  <a:lnTo>
                    <a:pt x="20943" y="20945"/>
                  </a:lnTo>
                  <a:lnTo>
                    <a:pt x="5619" y="43676"/>
                  </a:lnTo>
                  <a:lnTo>
                    <a:pt x="0" y="71513"/>
                  </a:lnTo>
                  <a:lnTo>
                    <a:pt x="5619" y="99343"/>
                  </a:lnTo>
                  <a:lnTo>
                    <a:pt x="20943" y="122070"/>
                  </a:lnTo>
                  <a:lnTo>
                    <a:pt x="43671" y="137395"/>
                  </a:lnTo>
                  <a:lnTo>
                    <a:pt x="71501" y="143014"/>
                  </a:lnTo>
                  <a:lnTo>
                    <a:pt x="318528" y="143014"/>
                  </a:lnTo>
                  <a:lnTo>
                    <a:pt x="346363" y="137395"/>
                  </a:lnTo>
                  <a:lnTo>
                    <a:pt x="369090" y="122070"/>
                  </a:lnTo>
                  <a:lnTo>
                    <a:pt x="384411" y="99343"/>
                  </a:lnTo>
                  <a:lnTo>
                    <a:pt x="390029" y="71513"/>
                  </a:lnTo>
                  <a:lnTo>
                    <a:pt x="384411" y="43676"/>
                  </a:lnTo>
                  <a:lnTo>
                    <a:pt x="369090" y="20945"/>
                  </a:lnTo>
                  <a:lnTo>
                    <a:pt x="346363" y="5619"/>
                  </a:lnTo>
                  <a:lnTo>
                    <a:pt x="31852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algn="l" defTabSz="219075" rtl="0"/>
              <a:endParaRPr sz="7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7" name="object 49"/>
          <p:cNvSpPr txBox="1"/>
          <p:nvPr/>
        </p:nvSpPr>
        <p:spPr>
          <a:xfrm>
            <a:off x="4338417" y="1747925"/>
            <a:ext cx="402560" cy="135808"/>
          </a:xfrm>
          <a:prstGeom prst="rect">
            <a:avLst/>
          </a:prstGeom>
        </p:spPr>
        <p:txBody>
          <a:bodyPr vert="horz" wrap="square" lIns="0" tIns="12575" rIns="0" bIns="0" rtlCol="0">
            <a:spAutoFit/>
          </a:bodyPr>
          <a:lstStyle/>
          <a:p>
            <a:pPr marL="10160" algn="l" defTabSz="219075" rtl="0">
              <a:spcBef>
                <a:spcPts val="100"/>
              </a:spcBef>
            </a:pPr>
            <a:r>
              <a:rPr sz="800" kern="1200" spc="-8" dirty="0">
                <a:solidFill>
                  <a:srgbClr val="F8B51D"/>
                </a:solidFill>
                <a:latin typeface="Arial MT"/>
                <a:ea typeface="+mn-ea"/>
                <a:cs typeface="Arial MT"/>
              </a:rPr>
              <a:t>3,206.6</a:t>
            </a:r>
            <a:endParaRPr sz="80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grpSp>
        <p:nvGrpSpPr>
          <p:cNvPr id="58" name="object 45"/>
          <p:cNvGrpSpPr/>
          <p:nvPr/>
        </p:nvGrpSpPr>
        <p:grpSpPr>
          <a:xfrm>
            <a:off x="3665609" y="1933213"/>
            <a:ext cx="450718" cy="200640"/>
            <a:chOff x="4669143" y="1040921"/>
            <a:chExt cx="390525" cy="143510"/>
          </a:xfrm>
          <a:solidFill>
            <a:schemeClr val="tx2"/>
          </a:solidFill>
        </p:grpSpPr>
        <p:sp>
          <p:nvSpPr>
            <p:cNvPr id="59" name="object 46"/>
            <p:cNvSpPr/>
            <p:nvPr/>
          </p:nvSpPr>
          <p:spPr>
            <a:xfrm>
              <a:off x="4829050" y="1091632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383" y="0"/>
                  </a:moveTo>
                  <a:lnTo>
                    <a:pt x="12451" y="1602"/>
                  </a:lnTo>
                  <a:lnTo>
                    <a:pt x="5972" y="5973"/>
                  </a:lnTo>
                  <a:lnTo>
                    <a:pt x="1602" y="12456"/>
                  </a:lnTo>
                  <a:lnTo>
                    <a:pt x="0" y="20396"/>
                  </a:lnTo>
                  <a:lnTo>
                    <a:pt x="1602" y="28335"/>
                  </a:lnTo>
                  <a:lnTo>
                    <a:pt x="5972" y="34818"/>
                  </a:lnTo>
                  <a:lnTo>
                    <a:pt x="12451" y="39189"/>
                  </a:lnTo>
                  <a:lnTo>
                    <a:pt x="20383" y="40792"/>
                  </a:lnTo>
                  <a:lnTo>
                    <a:pt x="28322" y="39189"/>
                  </a:lnTo>
                  <a:lnTo>
                    <a:pt x="34805" y="34818"/>
                  </a:lnTo>
                  <a:lnTo>
                    <a:pt x="39176" y="28335"/>
                  </a:lnTo>
                  <a:lnTo>
                    <a:pt x="40779" y="20396"/>
                  </a:lnTo>
                  <a:lnTo>
                    <a:pt x="39176" y="12456"/>
                  </a:lnTo>
                  <a:lnTo>
                    <a:pt x="34805" y="5973"/>
                  </a:lnTo>
                  <a:lnTo>
                    <a:pt x="28322" y="1602"/>
                  </a:lnTo>
                  <a:lnTo>
                    <a:pt x="2038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algn="l" defTabSz="219075" rtl="0"/>
              <a:endParaRPr sz="7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object 47"/>
            <p:cNvSpPr/>
            <p:nvPr/>
          </p:nvSpPr>
          <p:spPr>
            <a:xfrm>
              <a:off x="4829050" y="1091632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40779" y="20396"/>
                  </a:moveTo>
                  <a:lnTo>
                    <a:pt x="39176" y="28335"/>
                  </a:lnTo>
                  <a:lnTo>
                    <a:pt x="34805" y="34818"/>
                  </a:lnTo>
                  <a:lnTo>
                    <a:pt x="28322" y="39189"/>
                  </a:lnTo>
                  <a:lnTo>
                    <a:pt x="20383" y="40792"/>
                  </a:lnTo>
                  <a:lnTo>
                    <a:pt x="12451" y="39189"/>
                  </a:lnTo>
                  <a:lnTo>
                    <a:pt x="5972" y="34818"/>
                  </a:lnTo>
                  <a:lnTo>
                    <a:pt x="1602" y="28335"/>
                  </a:lnTo>
                  <a:lnTo>
                    <a:pt x="0" y="20396"/>
                  </a:lnTo>
                  <a:lnTo>
                    <a:pt x="1602" y="12456"/>
                  </a:lnTo>
                  <a:lnTo>
                    <a:pt x="5972" y="5973"/>
                  </a:lnTo>
                  <a:lnTo>
                    <a:pt x="12451" y="1602"/>
                  </a:lnTo>
                  <a:lnTo>
                    <a:pt x="20383" y="0"/>
                  </a:lnTo>
                  <a:lnTo>
                    <a:pt x="28322" y="1602"/>
                  </a:lnTo>
                  <a:lnTo>
                    <a:pt x="34805" y="5973"/>
                  </a:lnTo>
                  <a:lnTo>
                    <a:pt x="39176" y="12456"/>
                  </a:lnTo>
                  <a:lnTo>
                    <a:pt x="40779" y="20396"/>
                  </a:lnTo>
                  <a:close/>
                </a:path>
              </a:pathLst>
            </a:custGeom>
            <a:grpFill/>
            <a:ln w="6121">
              <a:solidFill>
                <a:srgbClr val="4472C4"/>
              </a:solidFill>
            </a:ln>
          </p:spPr>
          <p:txBody>
            <a:bodyPr wrap="square" lIns="0" tIns="0" rIns="0" bIns="0" rtlCol="0"/>
            <a:lstStyle/>
            <a:p>
              <a:pPr algn="l" defTabSz="219075" rtl="0"/>
              <a:endParaRPr sz="7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object 48"/>
            <p:cNvSpPr/>
            <p:nvPr/>
          </p:nvSpPr>
          <p:spPr>
            <a:xfrm>
              <a:off x="4669143" y="1040921"/>
              <a:ext cx="390525" cy="143510"/>
            </a:xfrm>
            <a:custGeom>
              <a:avLst/>
              <a:gdLst/>
              <a:ahLst/>
              <a:cxnLst/>
              <a:rect l="l" t="t" r="r" b="b"/>
              <a:pathLst>
                <a:path w="390525" h="143509">
                  <a:moveTo>
                    <a:pt x="318528" y="0"/>
                  </a:moveTo>
                  <a:lnTo>
                    <a:pt x="71501" y="0"/>
                  </a:lnTo>
                  <a:lnTo>
                    <a:pt x="43671" y="5619"/>
                  </a:lnTo>
                  <a:lnTo>
                    <a:pt x="20943" y="20945"/>
                  </a:lnTo>
                  <a:lnTo>
                    <a:pt x="5619" y="43676"/>
                  </a:lnTo>
                  <a:lnTo>
                    <a:pt x="0" y="71513"/>
                  </a:lnTo>
                  <a:lnTo>
                    <a:pt x="5619" y="99343"/>
                  </a:lnTo>
                  <a:lnTo>
                    <a:pt x="20943" y="122070"/>
                  </a:lnTo>
                  <a:lnTo>
                    <a:pt x="43671" y="137395"/>
                  </a:lnTo>
                  <a:lnTo>
                    <a:pt x="71501" y="143014"/>
                  </a:lnTo>
                  <a:lnTo>
                    <a:pt x="318528" y="143014"/>
                  </a:lnTo>
                  <a:lnTo>
                    <a:pt x="346363" y="137395"/>
                  </a:lnTo>
                  <a:lnTo>
                    <a:pt x="369090" y="122070"/>
                  </a:lnTo>
                  <a:lnTo>
                    <a:pt x="384411" y="99343"/>
                  </a:lnTo>
                  <a:lnTo>
                    <a:pt x="390029" y="71513"/>
                  </a:lnTo>
                  <a:lnTo>
                    <a:pt x="384411" y="43676"/>
                  </a:lnTo>
                  <a:lnTo>
                    <a:pt x="369090" y="20945"/>
                  </a:lnTo>
                  <a:lnTo>
                    <a:pt x="346363" y="5619"/>
                  </a:lnTo>
                  <a:lnTo>
                    <a:pt x="31852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algn="l" defTabSz="219075" rtl="0"/>
              <a:endParaRPr sz="7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2" name="object 42"/>
          <p:cNvSpPr txBox="1"/>
          <p:nvPr/>
        </p:nvSpPr>
        <p:spPr>
          <a:xfrm>
            <a:off x="3724835" y="1960288"/>
            <a:ext cx="427721" cy="135808"/>
          </a:xfrm>
          <a:prstGeom prst="rect">
            <a:avLst/>
          </a:prstGeom>
        </p:spPr>
        <p:txBody>
          <a:bodyPr vert="horz" wrap="square" lIns="0" tIns="12575" rIns="0" bIns="0" rtlCol="0">
            <a:spAutoFit/>
          </a:bodyPr>
          <a:lstStyle/>
          <a:p>
            <a:pPr marL="10160" algn="l" defTabSz="219075" rtl="0">
              <a:spcBef>
                <a:spcPts val="100"/>
              </a:spcBef>
            </a:pPr>
            <a:r>
              <a:rPr sz="800" kern="1200" spc="-8" dirty="0">
                <a:solidFill>
                  <a:srgbClr val="F8B51D"/>
                </a:solidFill>
                <a:latin typeface="Arial MT"/>
                <a:ea typeface="+mn-ea"/>
                <a:cs typeface="Arial MT"/>
              </a:rPr>
              <a:t>2,728.7</a:t>
            </a:r>
            <a:endParaRPr sz="80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grpSp>
        <p:nvGrpSpPr>
          <p:cNvPr id="63" name="object 45"/>
          <p:cNvGrpSpPr/>
          <p:nvPr/>
        </p:nvGrpSpPr>
        <p:grpSpPr>
          <a:xfrm>
            <a:off x="2387199" y="2366580"/>
            <a:ext cx="450718" cy="200640"/>
            <a:chOff x="4669143" y="1040921"/>
            <a:chExt cx="390525" cy="143510"/>
          </a:xfrm>
          <a:solidFill>
            <a:schemeClr val="tx2"/>
          </a:solidFill>
        </p:grpSpPr>
        <p:sp>
          <p:nvSpPr>
            <p:cNvPr id="64" name="object 46"/>
            <p:cNvSpPr/>
            <p:nvPr/>
          </p:nvSpPr>
          <p:spPr>
            <a:xfrm>
              <a:off x="4829050" y="1091632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383" y="0"/>
                  </a:moveTo>
                  <a:lnTo>
                    <a:pt x="12451" y="1602"/>
                  </a:lnTo>
                  <a:lnTo>
                    <a:pt x="5972" y="5973"/>
                  </a:lnTo>
                  <a:lnTo>
                    <a:pt x="1602" y="12456"/>
                  </a:lnTo>
                  <a:lnTo>
                    <a:pt x="0" y="20396"/>
                  </a:lnTo>
                  <a:lnTo>
                    <a:pt x="1602" y="28335"/>
                  </a:lnTo>
                  <a:lnTo>
                    <a:pt x="5972" y="34818"/>
                  </a:lnTo>
                  <a:lnTo>
                    <a:pt x="12451" y="39189"/>
                  </a:lnTo>
                  <a:lnTo>
                    <a:pt x="20383" y="40792"/>
                  </a:lnTo>
                  <a:lnTo>
                    <a:pt x="28322" y="39189"/>
                  </a:lnTo>
                  <a:lnTo>
                    <a:pt x="34805" y="34818"/>
                  </a:lnTo>
                  <a:lnTo>
                    <a:pt x="39176" y="28335"/>
                  </a:lnTo>
                  <a:lnTo>
                    <a:pt x="40779" y="20396"/>
                  </a:lnTo>
                  <a:lnTo>
                    <a:pt x="39176" y="12456"/>
                  </a:lnTo>
                  <a:lnTo>
                    <a:pt x="34805" y="5973"/>
                  </a:lnTo>
                  <a:lnTo>
                    <a:pt x="28322" y="1602"/>
                  </a:lnTo>
                  <a:lnTo>
                    <a:pt x="2038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algn="l" defTabSz="219075" rtl="0"/>
              <a:endParaRPr sz="7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5" name="object 47"/>
            <p:cNvSpPr/>
            <p:nvPr/>
          </p:nvSpPr>
          <p:spPr>
            <a:xfrm>
              <a:off x="4829050" y="1091632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40779" y="20396"/>
                  </a:moveTo>
                  <a:lnTo>
                    <a:pt x="39176" y="28335"/>
                  </a:lnTo>
                  <a:lnTo>
                    <a:pt x="34805" y="34818"/>
                  </a:lnTo>
                  <a:lnTo>
                    <a:pt x="28322" y="39189"/>
                  </a:lnTo>
                  <a:lnTo>
                    <a:pt x="20383" y="40792"/>
                  </a:lnTo>
                  <a:lnTo>
                    <a:pt x="12451" y="39189"/>
                  </a:lnTo>
                  <a:lnTo>
                    <a:pt x="5972" y="34818"/>
                  </a:lnTo>
                  <a:lnTo>
                    <a:pt x="1602" y="28335"/>
                  </a:lnTo>
                  <a:lnTo>
                    <a:pt x="0" y="20396"/>
                  </a:lnTo>
                  <a:lnTo>
                    <a:pt x="1602" y="12456"/>
                  </a:lnTo>
                  <a:lnTo>
                    <a:pt x="5972" y="5973"/>
                  </a:lnTo>
                  <a:lnTo>
                    <a:pt x="12451" y="1602"/>
                  </a:lnTo>
                  <a:lnTo>
                    <a:pt x="20383" y="0"/>
                  </a:lnTo>
                  <a:lnTo>
                    <a:pt x="28322" y="1602"/>
                  </a:lnTo>
                  <a:lnTo>
                    <a:pt x="34805" y="5973"/>
                  </a:lnTo>
                  <a:lnTo>
                    <a:pt x="39176" y="12456"/>
                  </a:lnTo>
                  <a:lnTo>
                    <a:pt x="40779" y="20396"/>
                  </a:lnTo>
                  <a:close/>
                </a:path>
              </a:pathLst>
            </a:custGeom>
            <a:grpFill/>
            <a:ln w="6121">
              <a:solidFill>
                <a:srgbClr val="4472C4"/>
              </a:solidFill>
            </a:ln>
          </p:spPr>
          <p:txBody>
            <a:bodyPr wrap="square" lIns="0" tIns="0" rIns="0" bIns="0" rtlCol="0"/>
            <a:lstStyle/>
            <a:p>
              <a:pPr algn="l" defTabSz="219075" rtl="0"/>
              <a:endParaRPr sz="7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object 48"/>
            <p:cNvSpPr/>
            <p:nvPr/>
          </p:nvSpPr>
          <p:spPr>
            <a:xfrm>
              <a:off x="4669143" y="1040921"/>
              <a:ext cx="390525" cy="143510"/>
            </a:xfrm>
            <a:custGeom>
              <a:avLst/>
              <a:gdLst/>
              <a:ahLst/>
              <a:cxnLst/>
              <a:rect l="l" t="t" r="r" b="b"/>
              <a:pathLst>
                <a:path w="390525" h="143509">
                  <a:moveTo>
                    <a:pt x="318528" y="0"/>
                  </a:moveTo>
                  <a:lnTo>
                    <a:pt x="71501" y="0"/>
                  </a:lnTo>
                  <a:lnTo>
                    <a:pt x="43671" y="5619"/>
                  </a:lnTo>
                  <a:lnTo>
                    <a:pt x="20943" y="20945"/>
                  </a:lnTo>
                  <a:lnTo>
                    <a:pt x="5619" y="43676"/>
                  </a:lnTo>
                  <a:lnTo>
                    <a:pt x="0" y="71513"/>
                  </a:lnTo>
                  <a:lnTo>
                    <a:pt x="5619" y="99343"/>
                  </a:lnTo>
                  <a:lnTo>
                    <a:pt x="20943" y="122070"/>
                  </a:lnTo>
                  <a:lnTo>
                    <a:pt x="43671" y="137395"/>
                  </a:lnTo>
                  <a:lnTo>
                    <a:pt x="71501" y="143014"/>
                  </a:lnTo>
                  <a:lnTo>
                    <a:pt x="318528" y="143014"/>
                  </a:lnTo>
                  <a:lnTo>
                    <a:pt x="346363" y="137395"/>
                  </a:lnTo>
                  <a:lnTo>
                    <a:pt x="369090" y="122070"/>
                  </a:lnTo>
                  <a:lnTo>
                    <a:pt x="384411" y="99343"/>
                  </a:lnTo>
                  <a:lnTo>
                    <a:pt x="390029" y="71513"/>
                  </a:lnTo>
                  <a:lnTo>
                    <a:pt x="384411" y="43676"/>
                  </a:lnTo>
                  <a:lnTo>
                    <a:pt x="369090" y="20945"/>
                  </a:lnTo>
                  <a:lnTo>
                    <a:pt x="346363" y="5619"/>
                  </a:lnTo>
                  <a:lnTo>
                    <a:pt x="31852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algn="l" defTabSz="219075" rtl="0"/>
              <a:endParaRPr sz="7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7" name="object 45"/>
          <p:cNvGrpSpPr/>
          <p:nvPr/>
        </p:nvGrpSpPr>
        <p:grpSpPr>
          <a:xfrm>
            <a:off x="1760718" y="2524516"/>
            <a:ext cx="450718" cy="200640"/>
            <a:chOff x="4669143" y="1040921"/>
            <a:chExt cx="390525" cy="143510"/>
          </a:xfrm>
          <a:solidFill>
            <a:schemeClr val="tx2"/>
          </a:solidFill>
        </p:grpSpPr>
        <p:sp>
          <p:nvSpPr>
            <p:cNvPr id="68" name="object 46"/>
            <p:cNvSpPr/>
            <p:nvPr/>
          </p:nvSpPr>
          <p:spPr>
            <a:xfrm>
              <a:off x="4829050" y="1091632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383" y="0"/>
                  </a:moveTo>
                  <a:lnTo>
                    <a:pt x="12451" y="1602"/>
                  </a:lnTo>
                  <a:lnTo>
                    <a:pt x="5972" y="5973"/>
                  </a:lnTo>
                  <a:lnTo>
                    <a:pt x="1602" y="12456"/>
                  </a:lnTo>
                  <a:lnTo>
                    <a:pt x="0" y="20396"/>
                  </a:lnTo>
                  <a:lnTo>
                    <a:pt x="1602" y="28335"/>
                  </a:lnTo>
                  <a:lnTo>
                    <a:pt x="5972" y="34818"/>
                  </a:lnTo>
                  <a:lnTo>
                    <a:pt x="12451" y="39189"/>
                  </a:lnTo>
                  <a:lnTo>
                    <a:pt x="20383" y="40792"/>
                  </a:lnTo>
                  <a:lnTo>
                    <a:pt x="28322" y="39189"/>
                  </a:lnTo>
                  <a:lnTo>
                    <a:pt x="34805" y="34818"/>
                  </a:lnTo>
                  <a:lnTo>
                    <a:pt x="39176" y="28335"/>
                  </a:lnTo>
                  <a:lnTo>
                    <a:pt x="40779" y="20396"/>
                  </a:lnTo>
                  <a:lnTo>
                    <a:pt x="39176" y="12456"/>
                  </a:lnTo>
                  <a:lnTo>
                    <a:pt x="34805" y="5973"/>
                  </a:lnTo>
                  <a:lnTo>
                    <a:pt x="28322" y="1602"/>
                  </a:lnTo>
                  <a:lnTo>
                    <a:pt x="2038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algn="l" defTabSz="219075" rtl="0"/>
              <a:endParaRPr sz="7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9" name="object 47"/>
            <p:cNvSpPr/>
            <p:nvPr/>
          </p:nvSpPr>
          <p:spPr>
            <a:xfrm>
              <a:off x="4829050" y="1091632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40779" y="20396"/>
                  </a:moveTo>
                  <a:lnTo>
                    <a:pt x="39176" y="28335"/>
                  </a:lnTo>
                  <a:lnTo>
                    <a:pt x="34805" y="34818"/>
                  </a:lnTo>
                  <a:lnTo>
                    <a:pt x="28322" y="39189"/>
                  </a:lnTo>
                  <a:lnTo>
                    <a:pt x="20383" y="40792"/>
                  </a:lnTo>
                  <a:lnTo>
                    <a:pt x="12451" y="39189"/>
                  </a:lnTo>
                  <a:lnTo>
                    <a:pt x="5972" y="34818"/>
                  </a:lnTo>
                  <a:lnTo>
                    <a:pt x="1602" y="28335"/>
                  </a:lnTo>
                  <a:lnTo>
                    <a:pt x="0" y="20396"/>
                  </a:lnTo>
                  <a:lnTo>
                    <a:pt x="1602" y="12456"/>
                  </a:lnTo>
                  <a:lnTo>
                    <a:pt x="5972" y="5973"/>
                  </a:lnTo>
                  <a:lnTo>
                    <a:pt x="12451" y="1602"/>
                  </a:lnTo>
                  <a:lnTo>
                    <a:pt x="20383" y="0"/>
                  </a:lnTo>
                  <a:lnTo>
                    <a:pt x="28322" y="1602"/>
                  </a:lnTo>
                  <a:lnTo>
                    <a:pt x="34805" y="5973"/>
                  </a:lnTo>
                  <a:lnTo>
                    <a:pt x="39176" y="12456"/>
                  </a:lnTo>
                  <a:lnTo>
                    <a:pt x="40779" y="20396"/>
                  </a:lnTo>
                  <a:close/>
                </a:path>
              </a:pathLst>
            </a:custGeom>
            <a:grpFill/>
            <a:ln w="6121">
              <a:solidFill>
                <a:srgbClr val="4472C4"/>
              </a:solidFill>
            </a:ln>
          </p:spPr>
          <p:txBody>
            <a:bodyPr wrap="square" lIns="0" tIns="0" rIns="0" bIns="0" rtlCol="0"/>
            <a:lstStyle/>
            <a:p>
              <a:pPr algn="l" defTabSz="219075" rtl="0"/>
              <a:endParaRPr sz="7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0" name="object 48"/>
            <p:cNvSpPr/>
            <p:nvPr/>
          </p:nvSpPr>
          <p:spPr>
            <a:xfrm>
              <a:off x="4669143" y="1040921"/>
              <a:ext cx="390525" cy="143510"/>
            </a:xfrm>
            <a:custGeom>
              <a:avLst/>
              <a:gdLst/>
              <a:ahLst/>
              <a:cxnLst/>
              <a:rect l="l" t="t" r="r" b="b"/>
              <a:pathLst>
                <a:path w="390525" h="143509">
                  <a:moveTo>
                    <a:pt x="318528" y="0"/>
                  </a:moveTo>
                  <a:lnTo>
                    <a:pt x="71501" y="0"/>
                  </a:lnTo>
                  <a:lnTo>
                    <a:pt x="43671" y="5619"/>
                  </a:lnTo>
                  <a:lnTo>
                    <a:pt x="20943" y="20945"/>
                  </a:lnTo>
                  <a:lnTo>
                    <a:pt x="5619" y="43676"/>
                  </a:lnTo>
                  <a:lnTo>
                    <a:pt x="0" y="71513"/>
                  </a:lnTo>
                  <a:lnTo>
                    <a:pt x="5619" y="99343"/>
                  </a:lnTo>
                  <a:lnTo>
                    <a:pt x="20943" y="122070"/>
                  </a:lnTo>
                  <a:lnTo>
                    <a:pt x="43671" y="137395"/>
                  </a:lnTo>
                  <a:lnTo>
                    <a:pt x="71501" y="143014"/>
                  </a:lnTo>
                  <a:lnTo>
                    <a:pt x="318528" y="143014"/>
                  </a:lnTo>
                  <a:lnTo>
                    <a:pt x="346363" y="137395"/>
                  </a:lnTo>
                  <a:lnTo>
                    <a:pt x="369090" y="122070"/>
                  </a:lnTo>
                  <a:lnTo>
                    <a:pt x="384411" y="99343"/>
                  </a:lnTo>
                  <a:lnTo>
                    <a:pt x="390029" y="71513"/>
                  </a:lnTo>
                  <a:lnTo>
                    <a:pt x="384411" y="43676"/>
                  </a:lnTo>
                  <a:lnTo>
                    <a:pt x="369090" y="20945"/>
                  </a:lnTo>
                  <a:lnTo>
                    <a:pt x="346363" y="5619"/>
                  </a:lnTo>
                  <a:lnTo>
                    <a:pt x="31852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algn="l" defTabSz="219075" rtl="0"/>
              <a:endParaRPr sz="7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71" name="object 45"/>
          <p:cNvGrpSpPr/>
          <p:nvPr/>
        </p:nvGrpSpPr>
        <p:grpSpPr>
          <a:xfrm>
            <a:off x="3027185" y="2038065"/>
            <a:ext cx="450718" cy="200640"/>
            <a:chOff x="4669143" y="1040921"/>
            <a:chExt cx="390525" cy="143510"/>
          </a:xfrm>
          <a:solidFill>
            <a:schemeClr val="tx2"/>
          </a:solidFill>
        </p:grpSpPr>
        <p:sp>
          <p:nvSpPr>
            <p:cNvPr id="72" name="object 46"/>
            <p:cNvSpPr/>
            <p:nvPr/>
          </p:nvSpPr>
          <p:spPr>
            <a:xfrm>
              <a:off x="4829050" y="1091632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20383" y="0"/>
                  </a:moveTo>
                  <a:lnTo>
                    <a:pt x="12451" y="1602"/>
                  </a:lnTo>
                  <a:lnTo>
                    <a:pt x="5972" y="5973"/>
                  </a:lnTo>
                  <a:lnTo>
                    <a:pt x="1602" y="12456"/>
                  </a:lnTo>
                  <a:lnTo>
                    <a:pt x="0" y="20396"/>
                  </a:lnTo>
                  <a:lnTo>
                    <a:pt x="1602" y="28335"/>
                  </a:lnTo>
                  <a:lnTo>
                    <a:pt x="5972" y="34818"/>
                  </a:lnTo>
                  <a:lnTo>
                    <a:pt x="12451" y="39189"/>
                  </a:lnTo>
                  <a:lnTo>
                    <a:pt x="20383" y="40792"/>
                  </a:lnTo>
                  <a:lnTo>
                    <a:pt x="28322" y="39189"/>
                  </a:lnTo>
                  <a:lnTo>
                    <a:pt x="34805" y="34818"/>
                  </a:lnTo>
                  <a:lnTo>
                    <a:pt x="39176" y="28335"/>
                  </a:lnTo>
                  <a:lnTo>
                    <a:pt x="40779" y="20396"/>
                  </a:lnTo>
                  <a:lnTo>
                    <a:pt x="39176" y="12456"/>
                  </a:lnTo>
                  <a:lnTo>
                    <a:pt x="34805" y="5973"/>
                  </a:lnTo>
                  <a:lnTo>
                    <a:pt x="28322" y="1602"/>
                  </a:lnTo>
                  <a:lnTo>
                    <a:pt x="2038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algn="l" defTabSz="219075" rtl="0"/>
              <a:endParaRPr sz="7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3" name="object 47"/>
            <p:cNvSpPr/>
            <p:nvPr/>
          </p:nvSpPr>
          <p:spPr>
            <a:xfrm>
              <a:off x="4829050" y="1091632"/>
              <a:ext cx="41275" cy="41275"/>
            </a:xfrm>
            <a:custGeom>
              <a:avLst/>
              <a:gdLst/>
              <a:ahLst/>
              <a:cxnLst/>
              <a:rect l="l" t="t" r="r" b="b"/>
              <a:pathLst>
                <a:path w="41275" h="41275">
                  <a:moveTo>
                    <a:pt x="40779" y="20396"/>
                  </a:moveTo>
                  <a:lnTo>
                    <a:pt x="39176" y="28335"/>
                  </a:lnTo>
                  <a:lnTo>
                    <a:pt x="34805" y="34818"/>
                  </a:lnTo>
                  <a:lnTo>
                    <a:pt x="28322" y="39189"/>
                  </a:lnTo>
                  <a:lnTo>
                    <a:pt x="20383" y="40792"/>
                  </a:lnTo>
                  <a:lnTo>
                    <a:pt x="12451" y="39189"/>
                  </a:lnTo>
                  <a:lnTo>
                    <a:pt x="5972" y="34818"/>
                  </a:lnTo>
                  <a:lnTo>
                    <a:pt x="1602" y="28335"/>
                  </a:lnTo>
                  <a:lnTo>
                    <a:pt x="0" y="20396"/>
                  </a:lnTo>
                  <a:lnTo>
                    <a:pt x="1602" y="12456"/>
                  </a:lnTo>
                  <a:lnTo>
                    <a:pt x="5972" y="5973"/>
                  </a:lnTo>
                  <a:lnTo>
                    <a:pt x="12451" y="1602"/>
                  </a:lnTo>
                  <a:lnTo>
                    <a:pt x="20383" y="0"/>
                  </a:lnTo>
                  <a:lnTo>
                    <a:pt x="28322" y="1602"/>
                  </a:lnTo>
                  <a:lnTo>
                    <a:pt x="34805" y="5973"/>
                  </a:lnTo>
                  <a:lnTo>
                    <a:pt x="39176" y="12456"/>
                  </a:lnTo>
                  <a:lnTo>
                    <a:pt x="40779" y="20396"/>
                  </a:lnTo>
                  <a:close/>
                </a:path>
              </a:pathLst>
            </a:custGeom>
            <a:grpFill/>
            <a:ln w="6121">
              <a:solidFill>
                <a:srgbClr val="4472C4"/>
              </a:solidFill>
            </a:ln>
          </p:spPr>
          <p:txBody>
            <a:bodyPr wrap="square" lIns="0" tIns="0" rIns="0" bIns="0" rtlCol="0"/>
            <a:lstStyle/>
            <a:p>
              <a:pPr algn="l" defTabSz="219075" rtl="0"/>
              <a:endParaRPr sz="700" kern="120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object 48"/>
            <p:cNvSpPr/>
            <p:nvPr/>
          </p:nvSpPr>
          <p:spPr>
            <a:xfrm>
              <a:off x="4669143" y="1040921"/>
              <a:ext cx="390525" cy="143510"/>
            </a:xfrm>
            <a:custGeom>
              <a:avLst/>
              <a:gdLst/>
              <a:ahLst/>
              <a:cxnLst/>
              <a:rect l="l" t="t" r="r" b="b"/>
              <a:pathLst>
                <a:path w="390525" h="143509">
                  <a:moveTo>
                    <a:pt x="318528" y="0"/>
                  </a:moveTo>
                  <a:lnTo>
                    <a:pt x="71501" y="0"/>
                  </a:lnTo>
                  <a:lnTo>
                    <a:pt x="43671" y="5619"/>
                  </a:lnTo>
                  <a:lnTo>
                    <a:pt x="20943" y="20945"/>
                  </a:lnTo>
                  <a:lnTo>
                    <a:pt x="5619" y="43676"/>
                  </a:lnTo>
                  <a:lnTo>
                    <a:pt x="0" y="71513"/>
                  </a:lnTo>
                  <a:lnTo>
                    <a:pt x="5619" y="99343"/>
                  </a:lnTo>
                  <a:lnTo>
                    <a:pt x="20943" y="122070"/>
                  </a:lnTo>
                  <a:lnTo>
                    <a:pt x="43671" y="137395"/>
                  </a:lnTo>
                  <a:lnTo>
                    <a:pt x="71501" y="143014"/>
                  </a:lnTo>
                  <a:lnTo>
                    <a:pt x="318528" y="143014"/>
                  </a:lnTo>
                  <a:lnTo>
                    <a:pt x="346363" y="137395"/>
                  </a:lnTo>
                  <a:lnTo>
                    <a:pt x="369090" y="122070"/>
                  </a:lnTo>
                  <a:lnTo>
                    <a:pt x="384411" y="99343"/>
                  </a:lnTo>
                  <a:lnTo>
                    <a:pt x="390029" y="71513"/>
                  </a:lnTo>
                  <a:lnTo>
                    <a:pt x="384411" y="43676"/>
                  </a:lnTo>
                  <a:lnTo>
                    <a:pt x="369090" y="20945"/>
                  </a:lnTo>
                  <a:lnTo>
                    <a:pt x="346363" y="5619"/>
                  </a:lnTo>
                  <a:lnTo>
                    <a:pt x="31852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algn="l" defTabSz="219075" rtl="0"/>
              <a:endParaRPr sz="700" kern="12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5" name="object 27"/>
          <p:cNvSpPr txBox="1"/>
          <p:nvPr/>
        </p:nvSpPr>
        <p:spPr>
          <a:xfrm>
            <a:off x="1787861" y="2544344"/>
            <a:ext cx="420820" cy="135808"/>
          </a:xfrm>
          <a:prstGeom prst="rect">
            <a:avLst/>
          </a:prstGeom>
        </p:spPr>
        <p:txBody>
          <a:bodyPr vert="horz" wrap="square" lIns="0" tIns="12575" rIns="0" bIns="0" rtlCol="0">
            <a:spAutoFit/>
          </a:bodyPr>
          <a:lstStyle/>
          <a:p>
            <a:pPr marL="10160" algn="l" defTabSz="219075" rtl="0">
              <a:spcBef>
                <a:spcPts val="100"/>
              </a:spcBef>
            </a:pPr>
            <a:r>
              <a:rPr sz="800" kern="1200" spc="-8" dirty="0">
                <a:solidFill>
                  <a:srgbClr val="F8B51D"/>
                </a:solidFill>
                <a:latin typeface="Arial MT"/>
                <a:ea typeface="+mn-ea"/>
                <a:cs typeface="Arial MT"/>
              </a:rPr>
              <a:t>1,732.2</a:t>
            </a:r>
            <a:endParaRPr sz="80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76" name="object 28"/>
          <p:cNvSpPr txBox="1"/>
          <p:nvPr/>
        </p:nvSpPr>
        <p:spPr>
          <a:xfrm>
            <a:off x="2437661" y="2384188"/>
            <a:ext cx="400256" cy="135808"/>
          </a:xfrm>
          <a:prstGeom prst="rect">
            <a:avLst/>
          </a:prstGeom>
        </p:spPr>
        <p:txBody>
          <a:bodyPr vert="horz" wrap="square" lIns="0" tIns="12575" rIns="0" bIns="0" rtlCol="0">
            <a:spAutoFit/>
          </a:bodyPr>
          <a:lstStyle/>
          <a:p>
            <a:pPr marL="10160" algn="l" defTabSz="219075" rtl="0">
              <a:spcBef>
                <a:spcPts val="100"/>
              </a:spcBef>
            </a:pPr>
            <a:r>
              <a:rPr sz="800" kern="1200" spc="-8" dirty="0">
                <a:solidFill>
                  <a:srgbClr val="F8B51D"/>
                </a:solidFill>
                <a:latin typeface="Arial MT"/>
                <a:ea typeface="+mn-ea"/>
                <a:cs typeface="Arial MT"/>
              </a:rPr>
              <a:t>1,985.1</a:t>
            </a:r>
            <a:endParaRPr sz="80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77" name="object 35"/>
          <p:cNvSpPr txBox="1"/>
          <p:nvPr/>
        </p:nvSpPr>
        <p:spPr>
          <a:xfrm>
            <a:off x="3084672" y="2062953"/>
            <a:ext cx="404929" cy="135808"/>
          </a:xfrm>
          <a:prstGeom prst="rect">
            <a:avLst/>
          </a:prstGeom>
        </p:spPr>
        <p:txBody>
          <a:bodyPr vert="horz" wrap="square" lIns="0" tIns="12575" rIns="0" bIns="0" rtlCol="0">
            <a:spAutoFit/>
          </a:bodyPr>
          <a:lstStyle/>
          <a:p>
            <a:pPr marL="10160" algn="l" defTabSz="219075" rtl="0">
              <a:spcBef>
                <a:spcPts val="100"/>
              </a:spcBef>
            </a:pPr>
            <a:r>
              <a:rPr sz="800" kern="1200" spc="-8" dirty="0">
                <a:solidFill>
                  <a:srgbClr val="F8B51D"/>
                </a:solidFill>
                <a:latin typeface="Arial MT"/>
                <a:ea typeface="+mn-ea"/>
                <a:cs typeface="Arial MT"/>
              </a:rPr>
              <a:t>2,419.1</a:t>
            </a:r>
            <a:endParaRPr sz="80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134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03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02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1"/>
                </a:solidFill>
              </a:rPr>
              <a:t>Tax to GDP Ratio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34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graphicFrame>
        <p:nvGraphicFramePr>
          <p:cNvPr id="101" name="object 22"/>
          <p:cNvGraphicFramePr>
            <a:graphicFrameLocks noGrp="1"/>
          </p:cNvGraphicFramePr>
          <p:nvPr/>
        </p:nvGraphicFramePr>
        <p:xfrm>
          <a:off x="688371" y="3211061"/>
          <a:ext cx="6515735" cy="989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5050"/>
                <a:gridCol w="509582"/>
                <a:gridCol w="548602"/>
                <a:gridCol w="529094"/>
                <a:gridCol w="529094"/>
                <a:gridCol w="529094"/>
                <a:gridCol w="529094"/>
                <a:gridCol w="529094"/>
                <a:gridCol w="529094"/>
                <a:gridCol w="529094"/>
                <a:gridCol w="529094"/>
              </a:tblGrid>
              <a:tr h="148386"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Indicators</a:t>
                      </a:r>
                      <a:endParaRPr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36719" marB="0">
                    <a:lnL w="6350">
                      <a:solidFill>
                        <a:srgbClr val="3497D3"/>
                      </a:solidFill>
                      <a:prstDash val="solid"/>
                    </a:lnL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R="91440" algn="l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baseline="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2016/17</a:t>
                      </a:r>
                      <a:endParaRPr sz="800" baseline="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R="110490" algn="l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baseline="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2017/18</a:t>
                      </a:r>
                      <a:endParaRPr sz="800" baseline="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R="99695" algn="l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baseline="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2018/19</a:t>
                      </a:r>
                      <a:endParaRPr sz="800" baseline="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R="99695" algn="l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baseline="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2019/20</a:t>
                      </a:r>
                      <a:endParaRPr sz="800" baseline="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L="5715" algn="l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baseline="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2020/21</a:t>
                      </a:r>
                      <a:endParaRPr sz="800" baseline="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l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baseline="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2021/22</a:t>
                      </a:r>
                      <a:endParaRPr sz="800" baseline="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R="106680" algn="l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baseline="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2022/23</a:t>
                      </a:r>
                      <a:endParaRPr sz="800" baseline="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L="17145" algn="l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800" b="1" spc="-10" baseline="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2023/24</a:t>
                      </a:r>
                      <a:endParaRPr sz="800" baseline="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L="17145" algn="l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en-US" sz="800" b="1" baseline="0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2024/25</a:t>
                      </a:r>
                      <a:endParaRPr sz="800" b="1" baseline="0" dirty="0">
                        <a:solidFill>
                          <a:schemeClr val="bg1"/>
                        </a:solidFill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L="17145" algn="l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lang="en-US" sz="800" b="1" baseline="0" dirty="0">
                          <a:solidFill>
                            <a:schemeClr val="bg1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2025/26</a:t>
                      </a:r>
                      <a:endParaRPr sz="800" b="1" baseline="0" dirty="0">
                        <a:solidFill>
                          <a:schemeClr val="bg1"/>
                        </a:solidFill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</a:tr>
              <a:tr h="123236"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spc="-25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Nominal</a:t>
                      </a:r>
                      <a:r>
                        <a:rPr sz="800" spc="-5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45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GDP</a:t>
                      </a:r>
                      <a:r>
                        <a:rPr sz="80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2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(Frw</a:t>
                      </a:r>
                      <a:r>
                        <a:rPr sz="800" spc="-5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25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Bn)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11568" marB="0">
                    <a:lnL w="6350">
                      <a:solidFill>
                        <a:srgbClr val="3497D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90805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7,237</a:t>
                      </a:r>
                      <a:endParaRPr sz="800" baseline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9855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7,982</a:t>
                      </a:r>
                      <a:endParaRPr sz="800" baseline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99695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8,784</a:t>
                      </a:r>
                      <a:endParaRPr sz="800" baseline="0" dirty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9,640</a:t>
                      </a:r>
                      <a:endParaRPr sz="800" baseline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5565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10,499</a:t>
                      </a:r>
                      <a:endParaRPr sz="800" baseline="0" dirty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12,359</a:t>
                      </a:r>
                      <a:endParaRPr sz="800" baseline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15,800</a:t>
                      </a:r>
                      <a:endParaRPr sz="800" baseline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18,371</a:t>
                      </a:r>
                      <a:endParaRPr sz="800" baseline="0" dirty="0"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lang="en-US" sz="8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 MT"/>
                          <a:cs typeface="Arial MT"/>
                        </a:rPr>
                        <a:t>21,512</a:t>
                      </a:r>
                      <a:endParaRPr sz="8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lang="en-US" sz="8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 MT"/>
                          <a:cs typeface="Arial MT"/>
                        </a:rPr>
                        <a:t>24,776</a:t>
                      </a:r>
                      <a:endParaRPr sz="8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66370">
                <a:tc>
                  <a:txBody>
                    <a:bodyPr/>
                    <a:lstStyle/>
                    <a:p>
                      <a:pPr marL="240665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75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Annual</a:t>
                      </a:r>
                      <a:r>
                        <a:rPr sz="800" i="1" spc="55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1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Growth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1568" marB="0">
                    <a:lnL w="6350">
                      <a:solidFill>
                        <a:srgbClr val="3497D3"/>
                      </a:solidFill>
                      <a:prstDash val="solid"/>
                    </a:lnL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2710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1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12.3%</a:t>
                      </a:r>
                      <a:endParaRPr sz="800" baseline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1125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1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10.3%</a:t>
                      </a:r>
                      <a:endParaRPr sz="800" baseline="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1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10.0%</a:t>
                      </a:r>
                      <a:endParaRPr sz="800" baseline="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9695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2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9.7%</a:t>
                      </a:r>
                      <a:endParaRPr sz="800" baseline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5415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2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8.9%</a:t>
                      </a:r>
                      <a:endParaRPr sz="800" baseline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6520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1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17.7%</a:t>
                      </a:r>
                      <a:endParaRPr sz="800" baseline="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5410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1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27.8%</a:t>
                      </a:r>
                      <a:endParaRPr sz="800" baseline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935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1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16.3%</a:t>
                      </a:r>
                      <a:endParaRPr sz="800" baseline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4935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lang="en-US" sz="8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/>
                          <a:cs typeface="Arial" panose="020B0604020202020204"/>
                        </a:rPr>
                        <a:t>17.1%</a:t>
                      </a:r>
                      <a:endParaRPr sz="8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4935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lang="en-US" sz="8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/>
                          <a:cs typeface="Arial" panose="020B0604020202020204"/>
                        </a:rPr>
                        <a:t>15.1%</a:t>
                      </a:r>
                      <a:endParaRPr sz="8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7015">
                <a:tc>
                  <a:txBody>
                    <a:bodyPr/>
                    <a:lstStyle/>
                    <a:p>
                      <a:pPr marL="11366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75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Tax</a:t>
                      </a:r>
                      <a:r>
                        <a:rPr sz="800" spc="1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5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revenue</a:t>
                      </a:r>
                      <a:r>
                        <a:rPr sz="800" spc="15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35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including</a:t>
                      </a:r>
                      <a:r>
                        <a:rPr sz="800" spc="1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2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LGT</a:t>
                      </a:r>
                      <a:r>
                        <a:rPr sz="800" spc="15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2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(Frw</a:t>
                      </a:r>
                      <a:r>
                        <a:rPr sz="800" spc="5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25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Bn)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509" marB="0">
                    <a:lnL w="6350">
                      <a:solidFill>
                        <a:srgbClr val="3497D3"/>
                      </a:solidFill>
                      <a:prstDash val="solid"/>
                    </a:lnL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144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1,104</a:t>
                      </a:r>
                      <a:endParaRPr sz="800" baseline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1049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1,253</a:t>
                      </a:r>
                      <a:endParaRPr sz="800" baseline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9695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1,418.9</a:t>
                      </a:r>
                      <a:endParaRPr sz="800" baseline="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1,523.6</a:t>
                      </a:r>
                      <a:endParaRPr sz="800" baseline="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1,672.4</a:t>
                      </a:r>
                      <a:endParaRPr sz="800" baseline="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4699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1,887.7</a:t>
                      </a:r>
                      <a:endParaRPr sz="800" baseline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07315" algn="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2,291.9</a:t>
                      </a:r>
                      <a:endParaRPr sz="800" baseline="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800" spc="-10" baseline="0" dirty="0">
                          <a:solidFill>
                            <a:srgbClr val="2F568C"/>
                          </a:solidFill>
                          <a:latin typeface="Arial MT"/>
                          <a:cs typeface="Arial MT"/>
                        </a:rPr>
                        <a:t>2,585.2</a:t>
                      </a:r>
                      <a:endParaRPr sz="800" baseline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en-US" sz="8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 MT"/>
                          <a:cs typeface="Arial MT"/>
                        </a:rPr>
                        <a:t>3,068.7</a:t>
                      </a:r>
                      <a:endParaRPr sz="8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54610" algn="ctr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lang="en-US" sz="8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 MT"/>
                          <a:cs typeface="Arial MT"/>
                        </a:rPr>
                        <a:t>3,939.0</a:t>
                      </a:r>
                      <a:endParaRPr sz="8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25751">
                <a:tc>
                  <a:txBody>
                    <a:bodyPr/>
                    <a:lstStyle/>
                    <a:p>
                      <a:pPr marL="240030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75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Annual</a:t>
                      </a:r>
                      <a:r>
                        <a:rPr sz="800" i="1" spc="55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1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Growth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1568" marB="0">
                    <a:lnL w="6350">
                      <a:solidFill>
                        <a:srgbClr val="3497D3"/>
                      </a:solidFill>
                      <a:prstDash val="solid"/>
                    </a:lnL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1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10.4%</a:t>
                      </a:r>
                      <a:endParaRPr sz="800" baseline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0490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1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13.5%</a:t>
                      </a:r>
                      <a:endParaRPr sz="800" baseline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1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13.2%</a:t>
                      </a:r>
                      <a:endParaRPr sz="800" baseline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330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2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7.4%</a:t>
                      </a:r>
                      <a:endParaRPr sz="800" baseline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40970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2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9.8%</a:t>
                      </a:r>
                      <a:endParaRPr sz="800" baseline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265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1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12.9%</a:t>
                      </a:r>
                      <a:endParaRPr sz="800" baseline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7950" algn="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1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21.4%</a:t>
                      </a:r>
                      <a:endParaRPr sz="800" baseline="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sz="800" i="1" spc="-10" baseline="0" dirty="0">
                          <a:solidFill>
                            <a:srgbClr val="2F568C"/>
                          </a:solidFill>
                          <a:latin typeface="Arial" panose="020B0604020202020204"/>
                          <a:cs typeface="Arial" panose="020B0604020202020204"/>
                        </a:rPr>
                        <a:t>12.8%</a:t>
                      </a:r>
                      <a:endParaRPr sz="800" baseline="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6680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lang="en-US" sz="8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/>
                          <a:cs typeface="Arial" panose="020B0604020202020204"/>
                        </a:rPr>
                        <a:t>18.7%</a:t>
                      </a:r>
                      <a:endParaRPr sz="8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06680" algn="ctr">
                        <a:lnSpc>
                          <a:spcPct val="100000"/>
                        </a:lnSpc>
                        <a:spcBef>
                          <a:spcPts val="115"/>
                        </a:spcBef>
                      </a:pPr>
                      <a:r>
                        <a:rPr lang="en-US" sz="8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Arial" panose="020B0604020202020204"/>
                          <a:cs typeface="Arial" panose="020B0604020202020204"/>
                        </a:rPr>
                        <a:t>28.4%</a:t>
                      </a:r>
                      <a:endParaRPr sz="800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913">
                <a:tc>
                  <a:txBody>
                    <a:bodyPr/>
                    <a:lstStyle/>
                    <a:p>
                      <a:pPr marL="11303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800" b="1" spc="-35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Tax</a:t>
                      </a:r>
                      <a:r>
                        <a:rPr sz="800" b="1" spc="-25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800" b="1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to</a:t>
                      </a:r>
                      <a:r>
                        <a:rPr sz="800" b="1" spc="-2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800" b="1" spc="5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GDP</a:t>
                      </a:r>
                      <a:r>
                        <a:rPr sz="800" b="1" spc="-2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800" b="1" spc="-1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Ratio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9054" marB="0">
                    <a:lnL w="6350">
                      <a:solidFill>
                        <a:srgbClr val="3497D3"/>
                      </a:solidFill>
                      <a:prstDash val="solid"/>
                    </a:lnL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800" b="1" spc="-10" baseline="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15.3%</a:t>
                      </a:r>
                      <a:endParaRPr sz="800" baseline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1760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800" b="1" spc="-10" baseline="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15.7%</a:t>
                      </a:r>
                      <a:endParaRPr sz="800" baseline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0965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800" b="1" spc="-10" baseline="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16.2%</a:t>
                      </a:r>
                      <a:endParaRPr sz="800" baseline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1600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800" b="1" spc="-10" baseline="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15.8%</a:t>
                      </a:r>
                      <a:endParaRPr sz="800" baseline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800" b="1" spc="-10" baseline="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15.9%</a:t>
                      </a:r>
                      <a:endParaRPr sz="800" baseline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800" b="1" spc="-10" baseline="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15.3%</a:t>
                      </a:r>
                      <a:endParaRPr sz="800" baseline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08585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800" b="1" spc="-10" baseline="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14.5%</a:t>
                      </a:r>
                      <a:endParaRPr sz="800" baseline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800" b="1" spc="-10" baseline="0" dirty="0">
                          <a:solidFill>
                            <a:srgbClr val="2F568C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14.1%</a:t>
                      </a:r>
                      <a:endParaRPr sz="800" baseline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lang="en-US" sz="800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14.3%</a:t>
                      </a:r>
                      <a:endParaRPr sz="800" b="1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7950" algn="ct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lang="en-US" sz="800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15.5%</a:t>
                      </a:r>
                      <a:endParaRPr sz="800" b="1" baseline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0" marB="0">
                    <a:lnR w="12700" cap="flat" cmpd="sng" algn="ctr">
                      <a:solidFill>
                        <a:schemeClr val="tx2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02" name="object 32"/>
          <p:cNvSpPr txBox="1"/>
          <p:nvPr/>
        </p:nvSpPr>
        <p:spPr>
          <a:xfrm>
            <a:off x="641612" y="4322600"/>
            <a:ext cx="4908819" cy="299981"/>
          </a:xfrm>
          <a:prstGeom prst="rect">
            <a:avLst/>
          </a:prstGeom>
        </p:spPr>
        <p:txBody>
          <a:bodyPr vert="horz" wrap="square" lIns="0" tIns="10060" rIns="0" bIns="0" rtlCol="0">
            <a:spAutoFit/>
          </a:bodyPr>
          <a:lstStyle/>
          <a:p>
            <a:pPr marL="30480" algn="l" defTabSz="219075" rtl="0">
              <a:spcBef>
                <a:spcPts val="80"/>
              </a:spcBef>
            </a:pPr>
            <a:r>
              <a:rPr lang="en-US" sz="900" kern="1200" spc="-32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Notes: -Expected tax-to-GDP at end of MTRS1 was 16.8%  (2023/24)</a:t>
            </a:r>
            <a:endParaRPr lang="en-US" sz="900" kern="1200" spc="-32" dirty="0">
              <a:solidFill>
                <a:srgbClr val="273754"/>
              </a:solidFill>
              <a:latin typeface="Arial MT"/>
              <a:ea typeface="+mn-ea"/>
              <a:cs typeface="Arial MT"/>
            </a:endParaRPr>
          </a:p>
          <a:p>
            <a:pPr marL="30480" algn="l" defTabSz="219075" rtl="0">
              <a:spcBef>
                <a:spcPts val="80"/>
              </a:spcBef>
            </a:pPr>
            <a:r>
              <a:rPr lang="en-US" sz="900" kern="1200" spc="-32" dirty="0">
                <a:solidFill>
                  <a:srgbClr val="273754"/>
                </a:solidFill>
                <a:latin typeface="Arial MT"/>
                <a:ea typeface="+mn-ea"/>
                <a:cs typeface="+mn-cs"/>
              </a:rPr>
              <a:t>             -Average OECD Countries tax-to-GDP is 34%</a:t>
            </a:r>
            <a:endParaRPr sz="900" kern="1200" spc="-32" dirty="0">
              <a:solidFill>
                <a:srgbClr val="273754"/>
              </a:solidFill>
              <a:latin typeface="Arial MT"/>
              <a:ea typeface="+mn-ea"/>
              <a:cs typeface="+mn-cs"/>
            </a:endParaRPr>
          </a:p>
        </p:txBody>
      </p:sp>
      <p:sp>
        <p:nvSpPr>
          <p:cNvPr id="103" name="object 21"/>
          <p:cNvSpPr txBox="1"/>
          <p:nvPr/>
        </p:nvSpPr>
        <p:spPr>
          <a:xfrm>
            <a:off x="702628" y="2892973"/>
            <a:ext cx="3368356" cy="195840"/>
          </a:xfrm>
          <a:prstGeom prst="rect">
            <a:avLst/>
          </a:prstGeom>
        </p:spPr>
        <p:txBody>
          <a:bodyPr vert="horz" wrap="square" lIns="0" tIns="11066" rIns="0" bIns="0" rtlCol="0">
            <a:spAutoFit/>
          </a:bodyPr>
          <a:lstStyle/>
          <a:p>
            <a:pPr marL="10160" algn="l" defTabSz="219075" rtl="0">
              <a:spcBef>
                <a:spcPts val="85"/>
              </a:spcBef>
            </a:pPr>
            <a:r>
              <a:rPr sz="1200" i="1" kern="1200" spc="-79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Table</a:t>
            </a:r>
            <a:r>
              <a:rPr sz="1200" i="1" kern="1200" spc="12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lang="en-US" sz="1200" i="1" kern="1200" spc="-28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2</a:t>
            </a:r>
            <a:r>
              <a:rPr sz="1200" i="1" kern="1200" spc="-28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:</a:t>
            </a:r>
            <a:r>
              <a:rPr sz="1200" i="1" kern="1200" spc="40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lang="en-US" sz="1200" i="1" kern="1200" spc="-63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GDP and Tax Revenue Trends</a:t>
            </a:r>
            <a:endParaRPr sz="1200" kern="1200" dirty="0">
              <a:solidFill>
                <a:prstClr val="black"/>
              </a:solidFill>
              <a:latin typeface="Arial" panose="020B0604020202020204"/>
              <a:ea typeface="+mn-ea"/>
              <a:cs typeface="Arial" panose="020B0604020202020204"/>
            </a:endParaRPr>
          </a:p>
        </p:txBody>
      </p:sp>
      <p:graphicFrame>
        <p:nvGraphicFramePr>
          <p:cNvPr id="51" name="Chart 50"/>
          <p:cNvGraphicFramePr/>
          <p:nvPr/>
        </p:nvGraphicFramePr>
        <p:xfrm>
          <a:off x="702628" y="897760"/>
          <a:ext cx="6514361" cy="2046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04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03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  Tax to Budget Ratio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5284" y="830876"/>
            <a:ext cx="70583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Rwanda’s revenue-to-budget ratio has increased to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 59%, 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reducing dependency on external sources to fund the national budget</a:t>
            </a:r>
            <a:endParaRPr lang="en-US" altLang="en-US" sz="14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3103" y="1311930"/>
            <a:ext cx="67661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Revenue-to-Budget Ratio Trend</a:t>
            </a:r>
            <a:endParaRPr lang="en-US" altLang="en-US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endParaRPr lang="en-US" alt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5"/>
          <p:cNvSpPr/>
          <p:nvPr/>
        </p:nvSpPr>
        <p:spPr>
          <a:xfrm>
            <a:off x="1470024" y="1780081"/>
            <a:ext cx="4306998" cy="782890"/>
          </a:xfrm>
          <a:custGeom>
            <a:avLst/>
            <a:gdLst/>
            <a:ahLst/>
            <a:cxnLst/>
            <a:rect l="l" t="t" r="r" b="b"/>
            <a:pathLst>
              <a:path w="5699125" h="950594">
                <a:moveTo>
                  <a:pt x="5698667" y="270929"/>
                </a:moveTo>
                <a:lnTo>
                  <a:pt x="5308942" y="270929"/>
                </a:lnTo>
                <a:lnTo>
                  <a:pt x="4611624" y="493344"/>
                </a:lnTo>
                <a:lnTo>
                  <a:pt x="3796766" y="599490"/>
                </a:lnTo>
                <a:lnTo>
                  <a:pt x="3147987" y="950099"/>
                </a:lnTo>
                <a:lnTo>
                  <a:pt x="2447150" y="643991"/>
                </a:lnTo>
                <a:lnTo>
                  <a:pt x="1746770" y="516382"/>
                </a:lnTo>
                <a:lnTo>
                  <a:pt x="1046403" y="213677"/>
                </a:lnTo>
                <a:lnTo>
                  <a:pt x="343065" y="0"/>
                </a:lnTo>
                <a:lnTo>
                  <a:pt x="0" y="77050"/>
                </a:lnTo>
              </a:path>
            </a:pathLst>
          </a:custGeom>
          <a:ln w="13360">
            <a:solidFill>
              <a:srgbClr val="F7B51B"/>
            </a:solidFill>
          </a:ln>
        </p:spPr>
        <p:txBody>
          <a:bodyPr wrap="square" lIns="0" tIns="0" rIns="0" bIns="0" rtlCol="0"/>
          <a:lstStyle/>
          <a:p>
            <a:pPr algn="l" defTabSz="219075" rtl="0"/>
            <a:endParaRPr sz="1425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5681101" y="1893058"/>
            <a:ext cx="718925" cy="123938"/>
          </a:xfrm>
          <a:prstGeom prst="line">
            <a:avLst/>
          </a:prstGeom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9" name="object 17"/>
          <p:cNvSpPr txBox="1"/>
          <p:nvPr/>
        </p:nvSpPr>
        <p:spPr>
          <a:xfrm>
            <a:off x="1123714" y="2829615"/>
            <a:ext cx="3511976" cy="138522"/>
          </a:xfrm>
          <a:prstGeom prst="rect">
            <a:avLst/>
          </a:prstGeom>
        </p:spPr>
        <p:txBody>
          <a:bodyPr vert="horz" wrap="square" lIns="0" tIns="10563" rIns="0" bIns="0" rtlCol="0">
            <a:spAutoFit/>
          </a:bodyPr>
          <a:lstStyle/>
          <a:p>
            <a:pPr marL="386080" algn="l" defTabSz="219075" rtl="0">
              <a:spcBef>
                <a:spcPts val="85"/>
              </a:spcBef>
              <a:tabLst>
                <a:tab pos="940435" algn="l"/>
                <a:tab pos="1496695" algn="l"/>
                <a:tab pos="2051685" algn="l"/>
                <a:tab pos="2607310" algn="l"/>
                <a:tab pos="3152140" algn="l"/>
              </a:tabLst>
            </a:pPr>
            <a:r>
              <a:rPr sz="830" kern="1200" spc="-8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2017/18</a:t>
            </a:r>
            <a:r>
              <a:rPr sz="830" kern="1200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	</a:t>
            </a:r>
            <a:r>
              <a:rPr sz="830" kern="1200" spc="-8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2018/19</a:t>
            </a:r>
            <a:r>
              <a:rPr sz="830" kern="1200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	</a:t>
            </a:r>
            <a:r>
              <a:rPr sz="830" kern="1200" spc="-8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2019/20</a:t>
            </a:r>
            <a:r>
              <a:rPr sz="830" kern="1200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	</a:t>
            </a:r>
            <a:r>
              <a:rPr sz="830" kern="1200" spc="-8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2020/21</a:t>
            </a:r>
            <a:r>
              <a:rPr sz="830" kern="1200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	</a:t>
            </a:r>
            <a:r>
              <a:rPr sz="830" kern="1200" spc="-8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2021/22</a:t>
            </a:r>
            <a:r>
              <a:rPr sz="830" kern="1200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	</a:t>
            </a:r>
            <a:r>
              <a:rPr sz="830" kern="1200" spc="-40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2022/23</a:t>
            </a:r>
            <a:endParaRPr sz="83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20" name="object 18"/>
          <p:cNvSpPr txBox="1"/>
          <p:nvPr/>
        </p:nvSpPr>
        <p:spPr>
          <a:xfrm>
            <a:off x="4842369" y="2829615"/>
            <a:ext cx="369205" cy="138522"/>
          </a:xfrm>
          <a:prstGeom prst="rect">
            <a:avLst/>
          </a:prstGeom>
        </p:spPr>
        <p:txBody>
          <a:bodyPr vert="horz" wrap="square" lIns="0" tIns="10563" rIns="0" bIns="0" rtlCol="0">
            <a:spAutoFit/>
          </a:bodyPr>
          <a:lstStyle/>
          <a:p>
            <a:pPr marL="10160" algn="l" defTabSz="219075" rtl="0">
              <a:spcBef>
                <a:spcPts val="85"/>
              </a:spcBef>
            </a:pPr>
            <a:r>
              <a:rPr sz="830" kern="1200" spc="-40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2023/24</a:t>
            </a:r>
            <a:endParaRPr sz="830" kern="120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21" name="object 19"/>
          <p:cNvSpPr/>
          <p:nvPr/>
        </p:nvSpPr>
        <p:spPr>
          <a:xfrm>
            <a:off x="1651454" y="1841980"/>
            <a:ext cx="2251950" cy="956714"/>
          </a:xfrm>
          <a:custGeom>
            <a:avLst/>
            <a:gdLst/>
            <a:ahLst/>
            <a:cxnLst/>
            <a:rect l="l" t="t" r="r" b="b"/>
            <a:pathLst>
              <a:path w="2842895" h="1207770">
                <a:moveTo>
                  <a:pt x="41275" y="20751"/>
                </a:moveTo>
                <a:lnTo>
                  <a:pt x="34721" y="5143"/>
                </a:lnTo>
                <a:lnTo>
                  <a:pt x="20612" y="0"/>
                </a:lnTo>
                <a:lnTo>
                  <a:pt x="6502" y="5219"/>
                </a:lnTo>
                <a:lnTo>
                  <a:pt x="0" y="20751"/>
                </a:lnTo>
                <a:lnTo>
                  <a:pt x="20637" y="1204112"/>
                </a:lnTo>
                <a:lnTo>
                  <a:pt x="41275" y="20751"/>
                </a:lnTo>
                <a:close/>
              </a:path>
              <a:path w="2842895" h="1207770">
                <a:moveTo>
                  <a:pt x="736942" y="245033"/>
                </a:moveTo>
                <a:lnTo>
                  <a:pt x="730427" y="229362"/>
                </a:lnTo>
                <a:lnTo>
                  <a:pt x="716280" y="224180"/>
                </a:lnTo>
                <a:lnTo>
                  <a:pt x="702144" y="229425"/>
                </a:lnTo>
                <a:lnTo>
                  <a:pt x="695667" y="245033"/>
                </a:lnTo>
                <a:lnTo>
                  <a:pt x="716305" y="1207579"/>
                </a:lnTo>
                <a:lnTo>
                  <a:pt x="736942" y="245033"/>
                </a:lnTo>
                <a:close/>
              </a:path>
              <a:path w="2842895" h="1207770">
                <a:moveTo>
                  <a:pt x="1433652" y="538518"/>
                </a:moveTo>
                <a:lnTo>
                  <a:pt x="1427200" y="522719"/>
                </a:lnTo>
                <a:lnTo>
                  <a:pt x="1412989" y="517474"/>
                </a:lnTo>
                <a:lnTo>
                  <a:pt x="1398790" y="522757"/>
                </a:lnTo>
                <a:lnTo>
                  <a:pt x="1392377" y="538518"/>
                </a:lnTo>
                <a:lnTo>
                  <a:pt x="1413014" y="1201470"/>
                </a:lnTo>
                <a:lnTo>
                  <a:pt x="1433652" y="538518"/>
                </a:lnTo>
                <a:close/>
              </a:path>
              <a:path w="2842895" h="1207770">
                <a:moveTo>
                  <a:pt x="2140572" y="673773"/>
                </a:moveTo>
                <a:lnTo>
                  <a:pt x="2134184" y="657847"/>
                </a:lnTo>
                <a:lnTo>
                  <a:pt x="2119922" y="652564"/>
                </a:lnTo>
                <a:lnTo>
                  <a:pt x="2105672" y="657885"/>
                </a:lnTo>
                <a:lnTo>
                  <a:pt x="2099297" y="673773"/>
                </a:lnTo>
                <a:lnTo>
                  <a:pt x="2119934" y="1202588"/>
                </a:lnTo>
                <a:lnTo>
                  <a:pt x="2140572" y="673773"/>
                </a:lnTo>
                <a:close/>
              </a:path>
              <a:path w="2842895" h="1207770">
                <a:moveTo>
                  <a:pt x="2842387" y="957059"/>
                </a:moveTo>
                <a:lnTo>
                  <a:pt x="2836329" y="940396"/>
                </a:lnTo>
                <a:lnTo>
                  <a:pt x="2821736" y="934859"/>
                </a:lnTo>
                <a:lnTo>
                  <a:pt x="2807157" y="940422"/>
                </a:lnTo>
                <a:lnTo>
                  <a:pt x="2801112" y="957059"/>
                </a:lnTo>
                <a:lnTo>
                  <a:pt x="2821749" y="1200035"/>
                </a:lnTo>
                <a:lnTo>
                  <a:pt x="2842387" y="957059"/>
                </a:lnTo>
                <a:close/>
              </a:path>
            </a:pathLst>
          </a:custGeom>
          <a:solidFill>
            <a:srgbClr val="2F568C"/>
          </a:solidFill>
        </p:spPr>
        <p:txBody>
          <a:bodyPr wrap="square" lIns="0" tIns="0" rIns="0" bIns="0" rtlCol="0"/>
          <a:lstStyle/>
          <a:p>
            <a:pPr algn="l" defTabSz="219075" rtl="0"/>
            <a:endParaRPr sz="1425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object 20"/>
          <p:cNvSpPr txBox="1"/>
          <p:nvPr/>
        </p:nvSpPr>
        <p:spPr>
          <a:xfrm>
            <a:off x="1447026" y="1707830"/>
            <a:ext cx="387720" cy="151705"/>
          </a:xfrm>
          <a:prstGeom prst="rect">
            <a:avLst/>
          </a:prstGeom>
          <a:solidFill>
            <a:srgbClr val="2F568C"/>
          </a:solidFill>
        </p:spPr>
        <p:txBody>
          <a:bodyPr vert="horz" wrap="square" lIns="0" tIns="13078" rIns="0" bIns="0" rtlCol="0">
            <a:spAutoFit/>
          </a:bodyPr>
          <a:lstStyle/>
          <a:p>
            <a:pPr marL="12700" algn="ctr" defTabSz="219075" rtl="0">
              <a:spcBef>
                <a:spcPts val="105"/>
              </a:spcBef>
            </a:pPr>
            <a:r>
              <a:rPr sz="900" b="1" kern="1200" spc="-32" dirty="0">
                <a:solidFill>
                  <a:srgbClr val="F8B51D"/>
                </a:solidFill>
                <a:latin typeface="Trebuchet MS" panose="020B0603020202020204"/>
                <a:ea typeface="+mn-ea"/>
                <a:cs typeface="Trebuchet MS" panose="020B0603020202020204"/>
              </a:rPr>
              <a:t>61.7%</a:t>
            </a:r>
            <a:endParaRPr sz="900" kern="1200" dirty="0">
              <a:solidFill>
                <a:prstClr val="black"/>
              </a:solidFill>
              <a:latin typeface="Trebuchet MS" panose="020B0603020202020204"/>
              <a:ea typeface="+mn-ea"/>
              <a:cs typeface="Trebuchet MS" panose="020B0603020202020204"/>
            </a:endParaRPr>
          </a:p>
        </p:txBody>
      </p:sp>
      <p:sp>
        <p:nvSpPr>
          <p:cNvPr id="23" name="object 21"/>
          <p:cNvSpPr txBox="1"/>
          <p:nvPr/>
        </p:nvSpPr>
        <p:spPr>
          <a:xfrm>
            <a:off x="1998077" y="1871090"/>
            <a:ext cx="387720" cy="157292"/>
          </a:xfrm>
          <a:prstGeom prst="rect">
            <a:avLst/>
          </a:prstGeom>
          <a:solidFill>
            <a:srgbClr val="2F568C"/>
          </a:solidFill>
        </p:spPr>
        <p:txBody>
          <a:bodyPr vert="horz" wrap="square" lIns="0" tIns="18611" rIns="0" bIns="0" rtlCol="0">
            <a:spAutoFit/>
          </a:bodyPr>
          <a:lstStyle/>
          <a:p>
            <a:pPr marL="17145" algn="ctr" defTabSz="219075" rtl="0">
              <a:spcBef>
                <a:spcPts val="145"/>
              </a:spcBef>
            </a:pPr>
            <a:r>
              <a:rPr sz="900" b="1" kern="1200" spc="-40" dirty="0">
                <a:solidFill>
                  <a:srgbClr val="F8B51D"/>
                </a:solidFill>
                <a:latin typeface="Trebuchet MS" panose="020B0603020202020204"/>
                <a:ea typeface="+mn-ea"/>
                <a:cs typeface="Trebuchet MS" panose="020B0603020202020204"/>
              </a:rPr>
              <a:t>57.8%</a:t>
            </a:r>
            <a:endParaRPr sz="900" kern="1200">
              <a:solidFill>
                <a:prstClr val="black"/>
              </a:solidFill>
              <a:latin typeface="Trebuchet MS" panose="020B0603020202020204"/>
              <a:ea typeface="+mn-ea"/>
              <a:cs typeface="Trebuchet MS" panose="020B0603020202020204"/>
            </a:endParaRPr>
          </a:p>
        </p:txBody>
      </p:sp>
      <p:sp>
        <p:nvSpPr>
          <p:cNvPr id="24" name="object 22"/>
          <p:cNvSpPr txBox="1"/>
          <p:nvPr/>
        </p:nvSpPr>
        <p:spPr>
          <a:xfrm>
            <a:off x="2549973" y="2100737"/>
            <a:ext cx="387720" cy="169990"/>
          </a:xfrm>
          <a:prstGeom prst="rect">
            <a:avLst/>
          </a:prstGeom>
          <a:solidFill>
            <a:srgbClr val="2F568C"/>
          </a:solidFill>
        </p:spPr>
        <p:txBody>
          <a:bodyPr vert="horz" wrap="square" lIns="0" tIns="31186" rIns="0" bIns="0" rtlCol="0">
            <a:spAutoFit/>
          </a:bodyPr>
          <a:lstStyle/>
          <a:p>
            <a:pPr marL="20320" algn="ctr" defTabSz="219075" rtl="0">
              <a:spcBef>
                <a:spcPts val="245"/>
              </a:spcBef>
            </a:pPr>
            <a:r>
              <a:rPr sz="900" b="1" kern="1200" spc="-48" dirty="0">
                <a:solidFill>
                  <a:srgbClr val="F8B51D"/>
                </a:solidFill>
                <a:latin typeface="Trebuchet MS" panose="020B0603020202020204"/>
                <a:ea typeface="+mn-ea"/>
                <a:cs typeface="Trebuchet MS" panose="020B0603020202020204"/>
              </a:rPr>
              <a:t>52.3%</a:t>
            </a:r>
            <a:endParaRPr sz="900" kern="1200">
              <a:solidFill>
                <a:prstClr val="black"/>
              </a:solidFill>
              <a:latin typeface="Trebuchet MS" panose="020B0603020202020204"/>
              <a:ea typeface="+mn-ea"/>
              <a:cs typeface="Trebuchet MS" panose="020B0603020202020204"/>
            </a:endParaRPr>
          </a:p>
        </p:txBody>
      </p:sp>
      <p:sp>
        <p:nvSpPr>
          <p:cNvPr id="25" name="object 23"/>
          <p:cNvSpPr txBox="1"/>
          <p:nvPr/>
        </p:nvSpPr>
        <p:spPr>
          <a:xfrm>
            <a:off x="3109947" y="2208048"/>
            <a:ext cx="387720" cy="161355"/>
          </a:xfrm>
          <a:prstGeom prst="rect">
            <a:avLst/>
          </a:prstGeom>
          <a:solidFill>
            <a:srgbClr val="2F568C"/>
          </a:solidFill>
        </p:spPr>
        <p:txBody>
          <a:bodyPr vert="horz" wrap="square" lIns="0" tIns="22635" rIns="0" bIns="0" rtlCol="0">
            <a:spAutoFit/>
          </a:bodyPr>
          <a:lstStyle/>
          <a:p>
            <a:pPr marL="15875" algn="ctr" defTabSz="219075" rtl="0">
              <a:spcBef>
                <a:spcPts val="180"/>
              </a:spcBef>
            </a:pPr>
            <a:r>
              <a:rPr sz="900" b="1" kern="1200" spc="-40" dirty="0">
                <a:solidFill>
                  <a:srgbClr val="F8B51D"/>
                </a:solidFill>
                <a:latin typeface="Trebuchet MS" panose="020B0603020202020204"/>
                <a:ea typeface="+mn-ea"/>
                <a:cs typeface="Trebuchet MS" panose="020B0603020202020204"/>
              </a:rPr>
              <a:t>50.0%</a:t>
            </a:r>
            <a:endParaRPr sz="900" kern="1200">
              <a:solidFill>
                <a:prstClr val="black"/>
              </a:solidFill>
              <a:latin typeface="Trebuchet MS" panose="020B0603020202020204"/>
              <a:ea typeface="+mn-ea"/>
              <a:cs typeface="Trebuchet MS" panose="020B0603020202020204"/>
            </a:endParaRPr>
          </a:p>
        </p:txBody>
      </p:sp>
      <p:sp>
        <p:nvSpPr>
          <p:cNvPr id="26" name="object 24"/>
          <p:cNvSpPr txBox="1"/>
          <p:nvPr/>
        </p:nvSpPr>
        <p:spPr>
          <a:xfrm>
            <a:off x="3665878" y="2449500"/>
            <a:ext cx="387720" cy="152721"/>
          </a:xfrm>
          <a:prstGeom prst="rect">
            <a:avLst/>
          </a:prstGeom>
          <a:solidFill>
            <a:srgbClr val="2F568C"/>
          </a:solidFill>
        </p:spPr>
        <p:txBody>
          <a:bodyPr vert="horz" wrap="square" lIns="0" tIns="14084" rIns="0" bIns="0" rtlCol="0">
            <a:spAutoFit/>
          </a:bodyPr>
          <a:lstStyle/>
          <a:p>
            <a:pPr marL="15875" algn="ctr" defTabSz="219075" rtl="0">
              <a:spcBef>
                <a:spcPts val="110"/>
              </a:spcBef>
            </a:pPr>
            <a:r>
              <a:rPr sz="900" b="1" kern="1200" spc="-40" dirty="0">
                <a:solidFill>
                  <a:srgbClr val="F8B51D"/>
                </a:solidFill>
                <a:latin typeface="Trebuchet MS" panose="020B0603020202020204"/>
                <a:ea typeface="+mn-ea"/>
                <a:cs typeface="Trebuchet MS" panose="020B0603020202020204"/>
              </a:rPr>
              <a:t>44.7%</a:t>
            </a:r>
            <a:endParaRPr sz="900" kern="1200">
              <a:solidFill>
                <a:prstClr val="black"/>
              </a:solidFill>
              <a:latin typeface="Trebuchet MS" panose="020B0603020202020204"/>
              <a:ea typeface="+mn-ea"/>
              <a:cs typeface="Trebuchet MS" panose="020B0603020202020204"/>
            </a:endParaRPr>
          </a:p>
        </p:txBody>
      </p:sp>
      <p:sp>
        <p:nvSpPr>
          <p:cNvPr id="27" name="object 25"/>
          <p:cNvSpPr/>
          <p:nvPr/>
        </p:nvSpPr>
        <p:spPr>
          <a:xfrm>
            <a:off x="4379686" y="2324819"/>
            <a:ext cx="32695" cy="467794"/>
          </a:xfrm>
          <a:custGeom>
            <a:avLst/>
            <a:gdLst/>
            <a:ahLst/>
            <a:cxnLst/>
            <a:rect l="l" t="t" r="r" b="b"/>
            <a:pathLst>
              <a:path w="41275" h="590550">
                <a:moveTo>
                  <a:pt x="20623" y="0"/>
                </a:moveTo>
                <a:lnTo>
                  <a:pt x="6390" y="5303"/>
                </a:lnTo>
                <a:lnTo>
                  <a:pt x="0" y="21150"/>
                </a:lnTo>
                <a:lnTo>
                  <a:pt x="20637" y="590491"/>
                </a:lnTo>
                <a:lnTo>
                  <a:pt x="41275" y="21150"/>
                </a:lnTo>
                <a:lnTo>
                  <a:pt x="34863" y="5271"/>
                </a:lnTo>
                <a:lnTo>
                  <a:pt x="20623" y="0"/>
                </a:lnTo>
                <a:close/>
              </a:path>
            </a:pathLst>
          </a:custGeom>
          <a:solidFill>
            <a:srgbClr val="2F568C"/>
          </a:solidFill>
        </p:spPr>
        <p:txBody>
          <a:bodyPr wrap="square" lIns="0" tIns="0" rIns="0" bIns="0" rtlCol="0"/>
          <a:lstStyle/>
          <a:p>
            <a:pPr algn="l" defTabSz="219075" rtl="0"/>
            <a:endParaRPr sz="1425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bject 27"/>
          <p:cNvSpPr/>
          <p:nvPr/>
        </p:nvSpPr>
        <p:spPr>
          <a:xfrm>
            <a:off x="5012081" y="2236631"/>
            <a:ext cx="32695" cy="556323"/>
          </a:xfrm>
          <a:custGeom>
            <a:avLst/>
            <a:gdLst/>
            <a:ahLst/>
            <a:cxnLst/>
            <a:rect l="l" t="t" r="r" b="b"/>
            <a:pathLst>
              <a:path w="41275" h="702310">
                <a:moveTo>
                  <a:pt x="20623" y="0"/>
                </a:moveTo>
                <a:lnTo>
                  <a:pt x="6429" y="5276"/>
                </a:lnTo>
                <a:lnTo>
                  <a:pt x="0" y="21026"/>
                </a:lnTo>
                <a:lnTo>
                  <a:pt x="20637" y="701809"/>
                </a:lnTo>
                <a:lnTo>
                  <a:pt x="41275" y="21026"/>
                </a:lnTo>
                <a:lnTo>
                  <a:pt x="34823" y="5236"/>
                </a:lnTo>
                <a:lnTo>
                  <a:pt x="20623" y="0"/>
                </a:lnTo>
                <a:close/>
              </a:path>
            </a:pathLst>
          </a:custGeom>
          <a:solidFill>
            <a:srgbClr val="2F568C"/>
          </a:solidFill>
        </p:spPr>
        <p:txBody>
          <a:bodyPr wrap="square" lIns="0" tIns="0" rIns="0" bIns="0" rtlCol="0"/>
          <a:lstStyle/>
          <a:p>
            <a:pPr algn="l" defTabSz="219075" rtl="0"/>
            <a:endParaRPr sz="1425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bject 28"/>
          <p:cNvSpPr txBox="1"/>
          <p:nvPr/>
        </p:nvSpPr>
        <p:spPr>
          <a:xfrm>
            <a:off x="4807648" y="2100737"/>
            <a:ext cx="387720" cy="154753"/>
          </a:xfrm>
          <a:prstGeom prst="rect">
            <a:avLst/>
          </a:prstGeom>
          <a:solidFill>
            <a:srgbClr val="2F568C"/>
          </a:solidFill>
        </p:spPr>
        <p:txBody>
          <a:bodyPr vert="horz" wrap="square" lIns="0" tIns="16096" rIns="0" bIns="0" rtlCol="0">
            <a:spAutoFit/>
          </a:bodyPr>
          <a:lstStyle/>
          <a:p>
            <a:pPr marL="15875" algn="ctr" defTabSz="219075" rtl="0">
              <a:spcBef>
                <a:spcPts val="125"/>
              </a:spcBef>
            </a:pPr>
            <a:r>
              <a:rPr sz="900" b="1" kern="1200" spc="-40" dirty="0">
                <a:solidFill>
                  <a:srgbClr val="F8B51D"/>
                </a:solidFill>
                <a:latin typeface="Trebuchet MS" panose="020B0603020202020204"/>
                <a:ea typeface="+mn-ea"/>
                <a:cs typeface="Trebuchet MS" panose="020B0603020202020204"/>
              </a:rPr>
              <a:t>53.3%</a:t>
            </a:r>
            <a:endParaRPr sz="900" kern="1200">
              <a:solidFill>
                <a:prstClr val="black"/>
              </a:solidFill>
              <a:latin typeface="Trebuchet MS" panose="020B0603020202020204"/>
              <a:ea typeface="+mn-ea"/>
              <a:cs typeface="Trebuchet MS" panose="020B0603020202020204"/>
            </a:endParaRPr>
          </a:p>
        </p:txBody>
      </p:sp>
      <p:sp>
        <p:nvSpPr>
          <p:cNvPr id="31" name="object 29"/>
          <p:cNvSpPr txBox="1"/>
          <p:nvPr/>
        </p:nvSpPr>
        <p:spPr>
          <a:xfrm>
            <a:off x="5407817" y="2829615"/>
            <a:ext cx="369205" cy="138522"/>
          </a:xfrm>
          <a:prstGeom prst="rect">
            <a:avLst/>
          </a:prstGeom>
        </p:spPr>
        <p:txBody>
          <a:bodyPr vert="horz" wrap="square" lIns="0" tIns="10563" rIns="0" bIns="0" rtlCol="0">
            <a:spAutoFit/>
          </a:bodyPr>
          <a:lstStyle/>
          <a:p>
            <a:pPr marL="10160" algn="l" defTabSz="219075" rtl="0">
              <a:spcBef>
                <a:spcPts val="85"/>
              </a:spcBef>
            </a:pPr>
            <a:r>
              <a:rPr sz="830" kern="1200" spc="-40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2024/25</a:t>
            </a:r>
            <a:endParaRPr sz="83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32" name="object 30"/>
          <p:cNvSpPr/>
          <p:nvPr/>
        </p:nvSpPr>
        <p:spPr>
          <a:xfrm>
            <a:off x="5577529" y="2064775"/>
            <a:ext cx="32695" cy="727846"/>
          </a:xfrm>
          <a:custGeom>
            <a:avLst/>
            <a:gdLst/>
            <a:ahLst/>
            <a:cxnLst/>
            <a:rect l="l" t="t" r="r" b="b"/>
            <a:pathLst>
              <a:path w="41275" h="918844">
                <a:moveTo>
                  <a:pt x="20618" y="0"/>
                </a:moveTo>
                <a:lnTo>
                  <a:pt x="6474" y="5245"/>
                </a:lnTo>
                <a:lnTo>
                  <a:pt x="0" y="20874"/>
                </a:lnTo>
                <a:lnTo>
                  <a:pt x="20637" y="918764"/>
                </a:lnTo>
                <a:lnTo>
                  <a:pt x="41275" y="20874"/>
                </a:lnTo>
                <a:lnTo>
                  <a:pt x="34772" y="5191"/>
                </a:lnTo>
                <a:lnTo>
                  <a:pt x="20618" y="0"/>
                </a:lnTo>
                <a:close/>
              </a:path>
            </a:pathLst>
          </a:custGeom>
          <a:solidFill>
            <a:srgbClr val="2F568C"/>
          </a:solidFill>
        </p:spPr>
        <p:txBody>
          <a:bodyPr wrap="square" lIns="0" tIns="0" rIns="0" bIns="0" rtlCol="0"/>
          <a:lstStyle/>
          <a:p>
            <a:pPr algn="l" defTabSz="219075" rtl="0"/>
            <a:endParaRPr sz="1425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bject 31"/>
          <p:cNvSpPr txBox="1"/>
          <p:nvPr/>
        </p:nvSpPr>
        <p:spPr>
          <a:xfrm>
            <a:off x="5373096" y="1930722"/>
            <a:ext cx="387720" cy="152721"/>
          </a:xfrm>
          <a:prstGeom prst="rect">
            <a:avLst/>
          </a:prstGeom>
          <a:solidFill>
            <a:srgbClr val="2F568C"/>
          </a:solidFill>
        </p:spPr>
        <p:txBody>
          <a:bodyPr vert="horz" wrap="square" lIns="0" tIns="14084" rIns="0" bIns="0" rtlCol="0">
            <a:spAutoFit/>
          </a:bodyPr>
          <a:lstStyle/>
          <a:p>
            <a:pPr marL="15875" algn="ctr" defTabSz="219075" rtl="0">
              <a:spcBef>
                <a:spcPts val="110"/>
              </a:spcBef>
            </a:pPr>
            <a:r>
              <a:rPr sz="900" b="1" kern="1200" spc="-40" dirty="0">
                <a:solidFill>
                  <a:srgbClr val="F8B51D"/>
                </a:solidFill>
                <a:latin typeface="Trebuchet MS" panose="020B0603020202020204"/>
                <a:ea typeface="+mn-ea"/>
                <a:cs typeface="Trebuchet MS" panose="020B0603020202020204"/>
              </a:rPr>
              <a:t>55.1%</a:t>
            </a:r>
            <a:endParaRPr sz="900" kern="1200" dirty="0">
              <a:solidFill>
                <a:prstClr val="black"/>
              </a:solidFill>
              <a:latin typeface="Trebuchet MS" panose="020B0603020202020204"/>
              <a:ea typeface="+mn-ea"/>
              <a:cs typeface="Trebuchet MS" panose="020B0603020202020204"/>
            </a:endParaRPr>
          </a:p>
        </p:txBody>
      </p:sp>
      <p:sp>
        <p:nvSpPr>
          <p:cNvPr id="34" name="object 32"/>
          <p:cNvSpPr txBox="1"/>
          <p:nvPr/>
        </p:nvSpPr>
        <p:spPr>
          <a:xfrm>
            <a:off x="950092" y="4309624"/>
            <a:ext cx="5211448" cy="148658"/>
          </a:xfrm>
          <a:prstGeom prst="rect">
            <a:avLst/>
          </a:prstGeom>
        </p:spPr>
        <p:txBody>
          <a:bodyPr vert="horz" wrap="square" lIns="0" tIns="10060" rIns="0" bIns="0" rtlCol="0">
            <a:spAutoFit/>
          </a:bodyPr>
          <a:lstStyle/>
          <a:p>
            <a:pPr marL="30480" algn="l" defTabSz="219075" rtl="0">
              <a:spcBef>
                <a:spcPts val="80"/>
              </a:spcBef>
            </a:pPr>
            <a:r>
              <a:rPr sz="900" kern="1200" spc="-32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Above</a:t>
            </a:r>
            <a:r>
              <a:rPr sz="900" kern="1200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900" kern="1200" spc="-63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RRA</a:t>
            </a:r>
            <a:r>
              <a:rPr sz="900" kern="1200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900" kern="1200" spc="-44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revenue</a:t>
            </a:r>
            <a:r>
              <a:rPr sz="900" kern="1200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900" kern="1200" spc="-36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amount</a:t>
            </a:r>
            <a:r>
              <a:rPr sz="900" kern="1200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900" kern="1200" spc="-40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includes</a:t>
            </a:r>
            <a:r>
              <a:rPr sz="900" kern="1200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900" kern="1200" spc="-20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Central</a:t>
            </a:r>
            <a:r>
              <a:rPr sz="900" kern="1200" spc="-4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900" kern="1200" spc="-28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Government</a:t>
            </a:r>
            <a:r>
              <a:rPr sz="900" kern="1200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900" kern="1200" spc="-56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and</a:t>
            </a:r>
            <a:r>
              <a:rPr sz="900" kern="1200" spc="4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900" kern="1200" spc="-48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Local</a:t>
            </a:r>
            <a:r>
              <a:rPr sz="900" kern="1200" spc="-4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900" kern="1200" spc="-28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Government</a:t>
            </a:r>
            <a:r>
              <a:rPr sz="900" kern="1200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900" kern="1200" spc="-67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Revenue</a:t>
            </a:r>
            <a:r>
              <a:rPr sz="900" kern="1200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900" kern="1200" spc="-24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collected</a:t>
            </a:r>
            <a:r>
              <a:rPr sz="900" kern="1200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900" kern="1200" spc="-48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by</a:t>
            </a:r>
            <a:r>
              <a:rPr sz="900" kern="1200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900" kern="1200" spc="-8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RRA</a:t>
            </a:r>
            <a:endParaRPr sz="900" kern="1200" baseline="-21000" dirty="0">
              <a:solidFill>
                <a:prstClr val="black"/>
              </a:solidFill>
              <a:latin typeface="Arial" panose="020B0604020202020204"/>
              <a:ea typeface="+mn-ea"/>
              <a:cs typeface="Arial" panose="020B0604020202020204"/>
            </a:endParaRPr>
          </a:p>
        </p:txBody>
      </p:sp>
      <p:sp>
        <p:nvSpPr>
          <p:cNvPr id="36" name="object 33"/>
          <p:cNvSpPr txBox="1"/>
          <p:nvPr/>
        </p:nvSpPr>
        <p:spPr>
          <a:xfrm>
            <a:off x="649295" y="4306404"/>
            <a:ext cx="331694" cy="148658"/>
          </a:xfrm>
          <a:prstGeom prst="rect">
            <a:avLst/>
          </a:prstGeom>
        </p:spPr>
        <p:txBody>
          <a:bodyPr vert="horz" wrap="square" lIns="0" tIns="10060" rIns="0" bIns="0" rtlCol="0">
            <a:spAutoFit/>
          </a:bodyPr>
          <a:lstStyle/>
          <a:p>
            <a:pPr marL="10160" algn="l" defTabSz="219075" rtl="0">
              <a:spcBef>
                <a:spcPts val="80"/>
              </a:spcBef>
            </a:pPr>
            <a:r>
              <a:rPr sz="900" b="1" kern="1200" spc="-8" dirty="0">
                <a:solidFill>
                  <a:srgbClr val="27375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Note:</a:t>
            </a:r>
            <a:endParaRPr sz="900" kern="1200" dirty="0">
              <a:solidFill>
                <a:prstClr val="black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37" name="object 40"/>
          <p:cNvGraphicFramePr>
            <a:graphicFrameLocks noGrp="1"/>
          </p:cNvGraphicFramePr>
          <p:nvPr/>
        </p:nvGraphicFramePr>
        <p:xfrm>
          <a:off x="641612" y="3395615"/>
          <a:ext cx="6358127" cy="8785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95471"/>
                <a:gridCol w="516327"/>
                <a:gridCol w="585123"/>
                <a:gridCol w="508361"/>
                <a:gridCol w="508361"/>
                <a:gridCol w="482275"/>
                <a:gridCol w="542658"/>
                <a:gridCol w="527491"/>
                <a:gridCol w="546030"/>
                <a:gridCol w="546030"/>
              </a:tblGrid>
              <a:tr h="134805"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Indicators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8108" marB="0">
                    <a:lnL w="6350">
                      <a:solidFill>
                        <a:srgbClr val="3497D3"/>
                      </a:solidFill>
                      <a:prstDash val="solid"/>
                    </a:lnL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800" b="1" spc="-2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2017/18</a:t>
                      </a:r>
                      <a:endParaRPr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8108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R="131445" algn="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2018/19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8108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R="112395" algn="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2019/20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8108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R="91440" algn="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2020/21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8108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R="3492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2021/22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8108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L="23495" algn="ct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2022/23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8108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R="117475" algn="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2023/24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8108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R="128905" algn="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2024/25</a:t>
                      </a:r>
                      <a:endParaRPr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8108" marB="0"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  <a:tc>
                  <a:txBody>
                    <a:bodyPr/>
                    <a:lstStyle/>
                    <a:p>
                      <a:pPr marR="128905" algn="r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800" b="1" spc="-1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202</a:t>
                      </a:r>
                      <a:r>
                        <a:rPr lang="en-US" sz="800" b="1" spc="-1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5</a:t>
                      </a:r>
                      <a:r>
                        <a:rPr sz="800" b="1" spc="-1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/2</a:t>
                      </a:r>
                      <a:r>
                        <a:rPr lang="en-US" sz="800" b="1" spc="-10" dirty="0">
                          <a:solidFill>
                            <a:srgbClr val="FFFFFF"/>
                          </a:solidFill>
                          <a:latin typeface="Trebuchet MS" panose="020B0603020202020204"/>
                          <a:cs typeface="Trebuchet MS" panose="020B0603020202020204"/>
                        </a:rPr>
                        <a:t>6</a:t>
                      </a:r>
                      <a:endParaRPr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8108" marB="0">
                    <a:lnR w="6350">
                      <a:solidFill>
                        <a:srgbClr val="3497D3"/>
                      </a:solidFill>
                      <a:prstDash val="solid"/>
                    </a:lnR>
                    <a:lnT w="6350">
                      <a:solidFill>
                        <a:srgbClr val="3497D3"/>
                      </a:solidFill>
                      <a:prstDash val="solid"/>
                    </a:lnT>
                    <a:solidFill>
                      <a:srgbClr val="1589CA"/>
                    </a:solidFill>
                  </a:tcPr>
                </a:tc>
              </a:tr>
              <a:tr h="134302">
                <a:tc>
                  <a:txBody>
                    <a:bodyPr/>
                    <a:lstStyle/>
                    <a:p>
                      <a:pPr marL="60325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spc="-30" dirty="0">
                          <a:latin typeface="Arial MT"/>
                          <a:cs typeface="Arial MT"/>
                        </a:rPr>
                        <a:t>National </a:t>
                      </a:r>
                      <a:r>
                        <a:rPr sz="800" spc="-60" dirty="0">
                          <a:latin typeface="Arial MT"/>
                          <a:cs typeface="Arial MT"/>
                        </a:rPr>
                        <a:t>Budget</a:t>
                      </a:r>
                      <a:r>
                        <a:rPr sz="80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10" dirty="0">
                          <a:latin typeface="Arial MT"/>
                          <a:cs typeface="Arial MT"/>
                        </a:rPr>
                        <a:t>(Frw</a:t>
                      </a:r>
                      <a:r>
                        <a:rPr sz="8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25" dirty="0">
                          <a:latin typeface="Arial MT"/>
                          <a:cs typeface="Arial MT"/>
                        </a:rPr>
                        <a:t>Bn)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5090" marB="0">
                    <a:lnL w="6350">
                      <a:solidFill>
                        <a:srgbClr val="3497D3"/>
                      </a:solidFill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R="9398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2,115.3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5090" marB="0"/>
                </a:tc>
                <a:tc>
                  <a:txBody>
                    <a:bodyPr/>
                    <a:lstStyle/>
                    <a:p>
                      <a:pPr marR="13208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2,565.7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5090" marB="0"/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3,017.1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5090" marB="0"/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3,464.8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509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4,441.0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509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4,764.8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5090" marB="0"/>
                </a:tc>
                <a:tc>
                  <a:txBody>
                    <a:bodyPr/>
                    <a:lstStyle/>
                    <a:p>
                      <a:pPr marR="118110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5,115.6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5090" marB="0"/>
                </a:tc>
                <a:tc>
                  <a:txBody>
                    <a:bodyPr/>
                    <a:lstStyle/>
                    <a:p>
                      <a:pPr marR="12763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en-US" sz="800" spc="-10" dirty="0">
                          <a:latin typeface="Arial MT"/>
                          <a:cs typeface="Arial MT"/>
                        </a:rPr>
                        <a:t>5,816.4</a:t>
                      </a:r>
                      <a:endParaRPr lang="en-US" sz="800" dirty="0">
                        <a:latin typeface="Arial MT"/>
                        <a:cs typeface="Arial MT"/>
                      </a:endParaRPr>
                    </a:p>
                  </a:txBody>
                  <a:tcPr marL="0" marR="0" marT="15090" marB="0"/>
                </a:tc>
                <a:tc>
                  <a:txBody>
                    <a:bodyPr/>
                    <a:lstStyle/>
                    <a:p>
                      <a:pPr marR="127635" algn="r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en-US" sz="800" spc="-10" dirty="0">
                          <a:latin typeface="Arial MT"/>
                          <a:cs typeface="Arial MT"/>
                        </a:rPr>
                        <a:t> 6,952.1</a:t>
                      </a:r>
                      <a:endParaRPr lang="en-US" sz="800" dirty="0">
                        <a:latin typeface="Arial MT"/>
                        <a:cs typeface="Arial MT"/>
                      </a:endParaRPr>
                    </a:p>
                  </a:txBody>
                  <a:tcPr marL="0" marR="0" marT="15090" marB="0">
                    <a:lnR w="6350">
                      <a:solidFill>
                        <a:srgbClr val="3497D3"/>
                      </a:solidFill>
                      <a:prstDash val="solid"/>
                    </a:lnR>
                  </a:tcPr>
                </a:tc>
              </a:tr>
              <a:tr h="134302">
                <a:tc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70" dirty="0">
                          <a:latin typeface="Arial" panose="020B0604020202020204"/>
                          <a:cs typeface="Arial" panose="020B0604020202020204"/>
                        </a:rPr>
                        <a:t>Annual</a:t>
                      </a:r>
                      <a:r>
                        <a:rPr sz="800" i="1" spc="35" dirty="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Growth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L w="6350">
                      <a:solidFill>
                        <a:srgbClr val="3497D3"/>
                      </a:solidFill>
                      <a:prstDash val="solid"/>
                    </a:lnL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461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8.2%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2080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21.3%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17.6%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14.8%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26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28.2%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272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7.3%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8110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7.4%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017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n-US" sz="800" i="1" spc="-10" dirty="0">
                          <a:latin typeface="Arial" panose="020B0604020202020204"/>
                          <a:cs typeface="Arial" panose="020B0604020202020204"/>
                        </a:rPr>
                        <a:t>13.7%</a:t>
                      </a:r>
                      <a:endParaRPr lang="en-US"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017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n-US" sz="800" i="1" spc="-10" dirty="0">
                          <a:latin typeface="Arial" panose="020B0604020202020204"/>
                          <a:cs typeface="Arial" panose="020B0604020202020204"/>
                        </a:rPr>
                        <a:t>19.5%</a:t>
                      </a:r>
                      <a:endParaRPr lang="en-US"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R w="6350">
                      <a:solidFill>
                        <a:srgbClr val="3497D3"/>
                      </a:solidFill>
                      <a:prstDash val="solid"/>
                    </a:lnR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9272">
                <a:tc>
                  <a:txBody>
                    <a:bodyPr/>
                    <a:lstStyle/>
                    <a:p>
                      <a:pPr marL="596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90" dirty="0">
                          <a:latin typeface="Arial MT"/>
                          <a:cs typeface="Arial MT"/>
                        </a:rPr>
                        <a:t>RRA</a:t>
                      </a:r>
                      <a:r>
                        <a:rPr sz="80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95" dirty="0">
                          <a:latin typeface="Arial MT"/>
                          <a:cs typeface="Arial MT"/>
                        </a:rPr>
                        <a:t>Revenue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40" dirty="0">
                          <a:latin typeface="Arial MT"/>
                          <a:cs typeface="Arial MT"/>
                        </a:rPr>
                        <a:t>(Frw</a:t>
                      </a:r>
                      <a:r>
                        <a:rPr sz="80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800" spc="-25" dirty="0">
                          <a:latin typeface="Arial MT"/>
                          <a:cs typeface="Arial MT"/>
                        </a:rPr>
                        <a:t>Bn)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0060" marB="0">
                    <a:lnL w="6350">
                      <a:solidFill>
                        <a:srgbClr val="3497D3"/>
                      </a:solidFill>
                      <a:prstDash val="solid"/>
                    </a:lnL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461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1,305.9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3208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1,483.5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1303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1,578.2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9207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1,732.3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1,985.1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2,419.1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1874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2,728.7</a:t>
                      </a:r>
                      <a:endParaRPr sz="800">
                        <a:latin typeface="Arial MT"/>
                        <a:cs typeface="Arial MT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12827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spc="-10" dirty="0">
                          <a:latin typeface="Arial MT"/>
                          <a:cs typeface="Arial MT"/>
                        </a:rPr>
                        <a:t>3,206.6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10060" marB="0"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R="12827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sz="800" dirty="0">
                          <a:latin typeface="Arial MT"/>
                          <a:cs typeface="Arial MT"/>
                        </a:rPr>
                        <a:t>4,099.2</a:t>
                      </a:r>
                      <a:endParaRPr sz="800" dirty="0">
                        <a:latin typeface="Arial MT"/>
                        <a:cs typeface="Arial MT"/>
                      </a:endParaRPr>
                    </a:p>
                  </a:txBody>
                  <a:tcPr marL="0" marR="0" marT="10060" marB="0">
                    <a:lnR w="6350">
                      <a:solidFill>
                        <a:srgbClr val="3497D3"/>
                      </a:solidFill>
                      <a:prstDash val="solid"/>
                    </a:lnR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34805">
                <a:tc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70" dirty="0">
                          <a:latin typeface="Arial" panose="020B0604020202020204"/>
                          <a:cs typeface="Arial" panose="020B0604020202020204"/>
                        </a:rPr>
                        <a:t>Annual</a:t>
                      </a:r>
                      <a:r>
                        <a:rPr sz="800" i="1" spc="35" dirty="0">
                          <a:latin typeface="Arial" panose="020B0604020202020204"/>
                          <a:cs typeface="Arial" panose="020B0604020202020204"/>
                        </a:rPr>
                        <a:t> </a:t>
                      </a: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Growth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L w="6350">
                      <a:solidFill>
                        <a:srgbClr val="3497D3"/>
                      </a:solidFill>
                      <a:prstDash val="solid"/>
                    </a:lnL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461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13.5%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271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13.6%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366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6.4%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2710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20" dirty="0">
                          <a:latin typeface="Arial" panose="020B0604020202020204"/>
                          <a:cs typeface="Arial" panose="020B0604020202020204"/>
                        </a:rPr>
                        <a:t>9.8%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14.6%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19380" algn="ct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21.9%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874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12.8%</a:t>
                      </a:r>
                      <a:endParaRPr sz="80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017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17.5%</a:t>
                      </a:r>
                      <a:endParaRPr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30175" algn="r">
                        <a:lnSpc>
                          <a:spcPct val="100000"/>
                        </a:lnSpc>
                        <a:spcBef>
                          <a:spcPts val="125"/>
                        </a:spcBef>
                      </a:pPr>
                      <a:r>
                        <a:rPr lang="en-US" sz="800" i="1" spc="-10" dirty="0">
                          <a:latin typeface="Arial" panose="020B0604020202020204"/>
                          <a:cs typeface="Arial" panose="020B0604020202020204"/>
                        </a:rPr>
                        <a:t>27.8</a:t>
                      </a:r>
                      <a:r>
                        <a:rPr sz="800" i="1" spc="-10" dirty="0">
                          <a:latin typeface="Arial" panose="020B0604020202020204"/>
                          <a:cs typeface="Arial" panose="020B0604020202020204"/>
                        </a:rPr>
                        <a:t>%</a:t>
                      </a:r>
                      <a:endParaRPr sz="800" dirty="0">
                        <a:latin typeface="Arial" panose="020B0604020202020204"/>
                        <a:cs typeface="Arial" panose="020B0604020202020204"/>
                      </a:endParaRPr>
                    </a:p>
                  </a:txBody>
                  <a:tcPr marL="0" marR="0" marT="12575" marB="0">
                    <a:lnR w="6350">
                      <a:solidFill>
                        <a:srgbClr val="3497D3"/>
                      </a:solidFill>
                      <a:prstDash val="solid"/>
                    </a:lnR>
                    <a:lnB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192">
                <a:tc>
                  <a:txBody>
                    <a:bodyPr/>
                    <a:lstStyle/>
                    <a:p>
                      <a:pPr marL="5905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1" spc="-20" dirty="0">
                          <a:latin typeface="Trebuchet MS" panose="020B0603020202020204"/>
                          <a:cs typeface="Trebuchet MS" panose="020B0603020202020204"/>
                        </a:rPr>
                        <a:t>Total</a:t>
                      </a:r>
                      <a:r>
                        <a:rPr sz="800" b="1" spc="-5" dirty="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800" b="1" spc="-35" dirty="0">
                          <a:latin typeface="Trebuchet MS" panose="020B0603020202020204"/>
                          <a:cs typeface="Trebuchet MS" panose="020B0603020202020204"/>
                        </a:rPr>
                        <a:t>Revenue</a:t>
                      </a:r>
                      <a:r>
                        <a:rPr sz="800" b="1" spc="-15" dirty="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800" b="1" dirty="0">
                          <a:latin typeface="Trebuchet MS" panose="020B0603020202020204"/>
                          <a:cs typeface="Trebuchet MS" panose="020B0603020202020204"/>
                        </a:rPr>
                        <a:t>to</a:t>
                      </a:r>
                      <a:r>
                        <a:rPr sz="800" b="1" spc="-35" dirty="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800" b="1" spc="-20" dirty="0">
                          <a:latin typeface="Trebuchet MS" panose="020B0603020202020204"/>
                          <a:cs typeface="Trebuchet MS" panose="020B0603020202020204"/>
                        </a:rPr>
                        <a:t>National</a:t>
                      </a:r>
                      <a:r>
                        <a:rPr sz="800" b="1" dirty="0">
                          <a:latin typeface="Trebuchet MS" panose="020B0603020202020204"/>
                          <a:cs typeface="Trebuchet MS" panose="020B0603020202020204"/>
                        </a:rPr>
                        <a:t> </a:t>
                      </a:r>
                      <a:r>
                        <a:rPr sz="800" b="1" spc="-10" dirty="0">
                          <a:latin typeface="Trebuchet MS" panose="020B0603020202020204"/>
                          <a:cs typeface="Trebuchet MS" panose="020B0603020202020204"/>
                        </a:rPr>
                        <a:t>Budget</a:t>
                      </a:r>
                      <a:endParaRPr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0060" marB="0">
                    <a:lnL w="6350">
                      <a:solidFill>
                        <a:srgbClr val="3497D3"/>
                      </a:solidFill>
                      <a:prstDash val="solid"/>
                    </a:lnL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525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1" spc="-10" dirty="0">
                          <a:latin typeface="Trebuchet MS" panose="020B0603020202020204"/>
                          <a:cs typeface="Trebuchet MS" panose="020B0603020202020204"/>
                        </a:rPr>
                        <a:t>61.7%</a:t>
                      </a:r>
                      <a:endParaRPr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271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1" spc="-10" dirty="0">
                          <a:latin typeface="Trebuchet MS" panose="020B0603020202020204"/>
                          <a:cs typeface="Trebuchet MS" panose="020B0603020202020204"/>
                        </a:rPr>
                        <a:t>57.8%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366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1" spc="-10" dirty="0">
                          <a:latin typeface="Trebuchet MS" panose="020B0603020202020204"/>
                          <a:cs typeface="Trebuchet MS" panose="020B0603020202020204"/>
                        </a:rPr>
                        <a:t>52.3%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9271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1" spc="-10" dirty="0">
                          <a:latin typeface="Trebuchet MS" panose="020B0603020202020204"/>
                          <a:cs typeface="Trebuchet MS" panose="020B0603020202020204"/>
                        </a:rPr>
                        <a:t>50.0%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1" spc="-10" dirty="0">
                          <a:latin typeface="Trebuchet MS" panose="020B0603020202020204"/>
                          <a:cs typeface="Trebuchet MS" panose="020B0603020202020204"/>
                        </a:rPr>
                        <a:t>44.7%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1285"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1" spc="-10" dirty="0">
                          <a:latin typeface="Trebuchet MS" panose="020B0603020202020204"/>
                          <a:cs typeface="Trebuchet MS" panose="020B0603020202020204"/>
                        </a:rPr>
                        <a:t>50.8%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19380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1" spc="-10" dirty="0">
                          <a:latin typeface="Trebuchet MS" panose="020B0603020202020204"/>
                          <a:cs typeface="Trebuchet MS" panose="020B0603020202020204"/>
                        </a:rPr>
                        <a:t>53.3%</a:t>
                      </a:r>
                      <a:endParaRPr sz="80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0060" marB="0">
                    <a:lnT w="6350">
                      <a:solidFill>
                        <a:srgbClr val="3497D3"/>
                      </a:solidFill>
                      <a:prstDash val="soli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017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1" spc="-10" dirty="0">
                          <a:latin typeface="Trebuchet MS" panose="020B0603020202020204"/>
                          <a:cs typeface="Trebuchet MS" panose="020B0603020202020204"/>
                        </a:rPr>
                        <a:t>55.1%</a:t>
                      </a:r>
                      <a:endParaRPr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0060" marB="0"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130175" algn="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800" b="1" spc="-10" dirty="0">
                          <a:latin typeface="Trebuchet MS" panose="020B0603020202020204"/>
                          <a:cs typeface="Trebuchet MS" panose="020B0603020202020204"/>
                        </a:rPr>
                        <a:t>5</a:t>
                      </a:r>
                      <a:r>
                        <a:rPr lang="en-US" sz="800" b="1" spc="-10" dirty="0">
                          <a:latin typeface="Trebuchet MS" panose="020B0603020202020204"/>
                          <a:cs typeface="Trebuchet MS" panose="020B0603020202020204"/>
                        </a:rPr>
                        <a:t>6</a:t>
                      </a:r>
                      <a:r>
                        <a:rPr sz="800" b="1" spc="-10" dirty="0">
                          <a:latin typeface="Trebuchet MS" panose="020B0603020202020204"/>
                          <a:cs typeface="Trebuchet MS" panose="020B0603020202020204"/>
                        </a:rPr>
                        <a:t>.</a:t>
                      </a:r>
                      <a:r>
                        <a:rPr lang="en-US" sz="800" b="1" spc="-10" dirty="0">
                          <a:latin typeface="Trebuchet MS" panose="020B0603020202020204"/>
                          <a:cs typeface="Trebuchet MS" panose="020B0603020202020204"/>
                        </a:rPr>
                        <a:t>5</a:t>
                      </a:r>
                      <a:r>
                        <a:rPr sz="800" b="1" spc="-10" dirty="0">
                          <a:latin typeface="Trebuchet MS" panose="020B0603020202020204"/>
                          <a:cs typeface="Trebuchet MS" panose="020B0603020202020204"/>
                        </a:rPr>
                        <a:t>%</a:t>
                      </a:r>
                      <a:endParaRPr sz="800" dirty="0">
                        <a:latin typeface="Trebuchet MS" panose="020B0603020202020204"/>
                        <a:cs typeface="Trebuchet MS" panose="020B0603020202020204"/>
                      </a:endParaRPr>
                    </a:p>
                  </a:txBody>
                  <a:tcPr marL="0" marR="0" marT="10060" marB="0">
                    <a:lnR w="6350">
                      <a:solidFill>
                        <a:srgbClr val="3497D3"/>
                      </a:solidFill>
                      <a:prstDash val="solid"/>
                    </a:lnR>
                    <a:lnT w="6350" cap="flat" cmpd="sng" algn="ctr">
                      <a:solidFill>
                        <a:srgbClr val="3497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>
                      <a:solidFill>
                        <a:srgbClr val="3497D3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8" name="object 30"/>
          <p:cNvSpPr/>
          <p:nvPr/>
        </p:nvSpPr>
        <p:spPr>
          <a:xfrm>
            <a:off x="6117074" y="1982112"/>
            <a:ext cx="52949" cy="835087"/>
          </a:xfrm>
          <a:custGeom>
            <a:avLst/>
            <a:gdLst/>
            <a:ahLst/>
            <a:cxnLst/>
            <a:rect l="l" t="t" r="r" b="b"/>
            <a:pathLst>
              <a:path w="41275" h="918844">
                <a:moveTo>
                  <a:pt x="20618" y="0"/>
                </a:moveTo>
                <a:lnTo>
                  <a:pt x="6474" y="5245"/>
                </a:lnTo>
                <a:lnTo>
                  <a:pt x="0" y="20874"/>
                </a:lnTo>
                <a:lnTo>
                  <a:pt x="20637" y="918764"/>
                </a:lnTo>
                <a:lnTo>
                  <a:pt x="41275" y="20874"/>
                </a:lnTo>
                <a:lnTo>
                  <a:pt x="34772" y="5191"/>
                </a:lnTo>
                <a:lnTo>
                  <a:pt x="20618" y="0"/>
                </a:lnTo>
                <a:close/>
              </a:path>
            </a:pathLst>
          </a:custGeom>
          <a:solidFill>
            <a:srgbClr val="2F568C"/>
          </a:solidFill>
        </p:spPr>
        <p:txBody>
          <a:bodyPr wrap="square" lIns="0" tIns="0" rIns="0" bIns="0" rtlCol="0"/>
          <a:lstStyle/>
          <a:p>
            <a:pPr algn="l" defTabSz="219075" rtl="0"/>
            <a:endParaRPr sz="1425" kern="120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bject 31"/>
          <p:cNvSpPr txBox="1"/>
          <p:nvPr/>
        </p:nvSpPr>
        <p:spPr>
          <a:xfrm>
            <a:off x="5942598" y="1845376"/>
            <a:ext cx="387720" cy="152721"/>
          </a:xfrm>
          <a:prstGeom prst="rect">
            <a:avLst/>
          </a:prstGeom>
          <a:solidFill>
            <a:srgbClr val="2F568C"/>
          </a:solidFill>
        </p:spPr>
        <p:txBody>
          <a:bodyPr vert="horz" wrap="square" lIns="0" tIns="14084" rIns="0" bIns="0" rtlCol="0">
            <a:spAutoFit/>
          </a:bodyPr>
          <a:lstStyle/>
          <a:p>
            <a:pPr marL="15875" algn="ctr" defTabSz="219075" rtl="0">
              <a:spcBef>
                <a:spcPts val="110"/>
              </a:spcBef>
            </a:pPr>
            <a:r>
              <a:rPr sz="900" b="1" kern="1200" spc="-40" dirty="0">
                <a:solidFill>
                  <a:srgbClr val="F8B51D"/>
                </a:solidFill>
                <a:latin typeface="Trebuchet MS" panose="020B0603020202020204"/>
                <a:ea typeface="+mn-ea"/>
                <a:cs typeface="Trebuchet MS" panose="020B0603020202020204"/>
              </a:rPr>
              <a:t>5</a:t>
            </a:r>
            <a:r>
              <a:rPr lang="en-US" sz="900" b="1" kern="1200" spc="-40" dirty="0">
                <a:solidFill>
                  <a:srgbClr val="F8B51D"/>
                </a:solidFill>
                <a:latin typeface="Trebuchet MS" panose="020B0603020202020204"/>
                <a:ea typeface="+mn-ea"/>
                <a:cs typeface="Trebuchet MS" panose="020B0603020202020204"/>
              </a:rPr>
              <a:t>9</a:t>
            </a:r>
            <a:r>
              <a:rPr sz="900" b="1" kern="1200" spc="-40" dirty="0">
                <a:solidFill>
                  <a:srgbClr val="F8B51D"/>
                </a:solidFill>
                <a:latin typeface="Trebuchet MS" panose="020B0603020202020204"/>
                <a:ea typeface="+mn-ea"/>
                <a:cs typeface="Trebuchet MS" panose="020B0603020202020204"/>
              </a:rPr>
              <a:t>.</a:t>
            </a:r>
            <a:r>
              <a:rPr lang="en-US" sz="900" b="1" kern="1200" spc="-40" dirty="0">
                <a:solidFill>
                  <a:srgbClr val="F8B51D"/>
                </a:solidFill>
                <a:latin typeface="Trebuchet MS" panose="020B0603020202020204"/>
                <a:ea typeface="+mn-ea"/>
                <a:cs typeface="Trebuchet MS" panose="020B0603020202020204"/>
              </a:rPr>
              <a:t>0</a:t>
            </a:r>
            <a:r>
              <a:rPr sz="900" b="1" kern="1200" spc="-40" dirty="0">
                <a:solidFill>
                  <a:srgbClr val="F8B51D"/>
                </a:solidFill>
                <a:latin typeface="Trebuchet MS" panose="020B0603020202020204"/>
                <a:ea typeface="+mn-ea"/>
                <a:cs typeface="Trebuchet MS" panose="020B0603020202020204"/>
              </a:rPr>
              <a:t>%</a:t>
            </a:r>
            <a:endParaRPr sz="900" kern="1200" dirty="0">
              <a:solidFill>
                <a:prstClr val="black"/>
              </a:solidFill>
              <a:latin typeface="Trebuchet MS" panose="020B0603020202020204"/>
              <a:ea typeface="+mn-ea"/>
              <a:cs typeface="Trebuchet MS" panose="020B0603020202020204"/>
            </a:endParaRPr>
          </a:p>
        </p:txBody>
      </p:sp>
      <p:sp>
        <p:nvSpPr>
          <p:cNvPr id="40" name="object 29"/>
          <p:cNvSpPr txBox="1"/>
          <p:nvPr/>
        </p:nvSpPr>
        <p:spPr>
          <a:xfrm>
            <a:off x="5926637" y="2831378"/>
            <a:ext cx="369205" cy="138522"/>
          </a:xfrm>
          <a:prstGeom prst="rect">
            <a:avLst/>
          </a:prstGeom>
        </p:spPr>
        <p:txBody>
          <a:bodyPr vert="horz" wrap="square" lIns="0" tIns="10563" rIns="0" bIns="0" rtlCol="0">
            <a:spAutoFit/>
          </a:bodyPr>
          <a:lstStyle/>
          <a:p>
            <a:pPr marL="10160" algn="l" defTabSz="219075" rtl="0">
              <a:spcBef>
                <a:spcPts val="85"/>
              </a:spcBef>
            </a:pPr>
            <a:r>
              <a:rPr sz="830" kern="1200" spc="-40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202</a:t>
            </a:r>
            <a:r>
              <a:rPr lang="en-US" sz="830" kern="1200" spc="-40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5</a:t>
            </a:r>
            <a:r>
              <a:rPr sz="830" kern="1200" spc="-40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/2</a:t>
            </a:r>
            <a:r>
              <a:rPr lang="en-US" sz="830" kern="1200" spc="-40" dirty="0">
                <a:solidFill>
                  <a:srgbClr val="2F568C"/>
                </a:solidFill>
                <a:latin typeface="Arial MT"/>
                <a:ea typeface="+mn-ea"/>
                <a:cs typeface="Arial MT"/>
              </a:rPr>
              <a:t>6</a:t>
            </a:r>
            <a:endParaRPr sz="83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41" name="object 24"/>
          <p:cNvSpPr txBox="1"/>
          <p:nvPr/>
        </p:nvSpPr>
        <p:spPr>
          <a:xfrm>
            <a:off x="4145440" y="2183005"/>
            <a:ext cx="387720" cy="152721"/>
          </a:xfrm>
          <a:prstGeom prst="rect">
            <a:avLst/>
          </a:prstGeom>
          <a:solidFill>
            <a:srgbClr val="2F568C"/>
          </a:solidFill>
        </p:spPr>
        <p:txBody>
          <a:bodyPr vert="horz" wrap="square" lIns="0" tIns="14084" rIns="0" bIns="0" rtlCol="0">
            <a:spAutoFit/>
          </a:bodyPr>
          <a:lstStyle/>
          <a:p>
            <a:pPr marL="15875" algn="ctr" defTabSz="219075" rtl="0">
              <a:spcBef>
                <a:spcPts val="110"/>
              </a:spcBef>
            </a:pPr>
            <a:r>
              <a:rPr lang="en-US" sz="900" b="1" kern="1200" spc="-40" dirty="0">
                <a:solidFill>
                  <a:srgbClr val="F8B51D"/>
                </a:solidFill>
                <a:latin typeface="Trebuchet MS" panose="020B0603020202020204"/>
                <a:ea typeface="+mn-ea"/>
                <a:cs typeface="Trebuchet MS" panose="020B0603020202020204"/>
              </a:rPr>
              <a:t>50.8%</a:t>
            </a:r>
            <a:endParaRPr sz="900" kern="1200" dirty="0">
              <a:solidFill>
                <a:prstClr val="black"/>
              </a:solidFill>
              <a:latin typeface="Trebuchet MS" panose="020B0603020202020204"/>
              <a:ea typeface="+mn-ea"/>
              <a:cs typeface="Trebuchet MS" panose="020B0603020202020204"/>
            </a:endParaRPr>
          </a:p>
        </p:txBody>
      </p:sp>
      <p:sp>
        <p:nvSpPr>
          <p:cNvPr id="47" name="object 21"/>
          <p:cNvSpPr txBox="1"/>
          <p:nvPr/>
        </p:nvSpPr>
        <p:spPr>
          <a:xfrm>
            <a:off x="620444" y="3182064"/>
            <a:ext cx="3368356" cy="195840"/>
          </a:xfrm>
          <a:prstGeom prst="rect">
            <a:avLst/>
          </a:prstGeom>
        </p:spPr>
        <p:txBody>
          <a:bodyPr vert="horz" wrap="square" lIns="0" tIns="11066" rIns="0" bIns="0" rtlCol="0">
            <a:spAutoFit/>
          </a:bodyPr>
          <a:lstStyle/>
          <a:p>
            <a:pPr marL="10160" algn="l" defTabSz="219075" rtl="0">
              <a:spcBef>
                <a:spcPts val="85"/>
              </a:spcBef>
            </a:pPr>
            <a:r>
              <a:rPr sz="1200" i="1" kern="1200" spc="-79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Table</a:t>
            </a:r>
            <a:r>
              <a:rPr sz="1200" i="1" kern="1200" spc="12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lang="en-US" sz="1200" i="1" kern="1200" spc="-28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3</a:t>
            </a:r>
            <a:r>
              <a:rPr sz="1200" i="1" kern="1200" spc="-28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:</a:t>
            </a:r>
            <a:r>
              <a:rPr sz="1200" i="1" kern="1200" spc="40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 </a:t>
            </a:r>
            <a:r>
              <a:rPr lang="en-US" sz="1200" i="1" kern="1200" spc="-63" dirty="0">
                <a:solidFill>
                  <a:srgbClr val="3497D3"/>
                </a:solidFill>
                <a:latin typeface="Arial" panose="020B0604020202020204"/>
                <a:ea typeface="+mn-ea"/>
                <a:cs typeface="Arial" panose="020B0604020202020204"/>
              </a:rPr>
              <a:t>National Budget and RRA Revenue Trends</a:t>
            </a:r>
            <a:endParaRPr sz="1200" kern="1200" dirty="0">
              <a:solidFill>
                <a:prstClr val="black"/>
              </a:solidFill>
              <a:latin typeface="Arial" panose="020B0604020202020204"/>
              <a:ea typeface="+mn-ea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05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04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T</a:t>
            </a:r>
            <a:r>
              <a:rPr lang="en-US" b="1" dirty="0">
                <a:solidFill>
                  <a:schemeClr val="bg1"/>
                </a:solidFill>
              </a:rPr>
              <a:t>ax Revenue by Major Tax Type 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25284" y="830876"/>
            <a:ext cx="7110566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has consistently been the largest contributor to tax revenue, accounting for nearly 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1/3 of Rwanda’s tax revenue 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year</a:t>
            </a:r>
            <a:endParaRPr lang="en-US" altLang="en-US" sz="14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next largest tax types are CIT/PIT (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23%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and PAYE (</a:t>
            </a:r>
            <a:r>
              <a:rPr lang="en-US" altLang="en-US" sz="1400" b="1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21%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in previous FY</a:t>
            </a:r>
            <a:endParaRPr lang="en-US" altLang="en-US" sz="14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940300" y="1797189"/>
            <a:ext cx="67661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 Revenue Contribution by Major Tax Type</a:t>
            </a:r>
            <a:endParaRPr lang="en-US" altLang="en-US" sz="1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Pct val="120000"/>
              <a:buFont typeface="Arial" panose="020B0604020202020204" pitchFamily="34" charset="0"/>
              <a:buChar char="•"/>
              <a:defRPr sz="1800"/>
            </a:pPr>
            <a:endParaRPr lang="en-US" alt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3" name="Chart 42"/>
          <p:cNvGraphicFramePr/>
          <p:nvPr/>
        </p:nvGraphicFramePr>
        <p:xfrm>
          <a:off x="152996" y="2063750"/>
          <a:ext cx="621605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48" name="object 32"/>
          <p:cNvSpPr txBox="1"/>
          <p:nvPr/>
        </p:nvSpPr>
        <p:spPr>
          <a:xfrm>
            <a:off x="247939" y="4258436"/>
            <a:ext cx="4908819" cy="299981"/>
          </a:xfrm>
          <a:prstGeom prst="rect">
            <a:avLst/>
          </a:prstGeom>
        </p:spPr>
        <p:txBody>
          <a:bodyPr vert="horz" wrap="square" lIns="0" tIns="10060" rIns="0" bIns="0" rtlCol="0">
            <a:spAutoFit/>
          </a:bodyPr>
          <a:lstStyle/>
          <a:p>
            <a:pPr marL="30480" algn="l" defTabSz="219075" rtl="0">
              <a:spcBef>
                <a:spcPts val="80"/>
              </a:spcBef>
            </a:pPr>
            <a:r>
              <a:rPr lang="en-US" sz="900" kern="1200" spc="-32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Notes: -</a:t>
            </a:r>
            <a:r>
              <a:rPr lang="en-US" sz="900" b="1" kern="1200" spc="-32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Customs Duties </a:t>
            </a:r>
            <a:r>
              <a:rPr lang="en-US" sz="900" kern="1200" spc="-32" dirty="0">
                <a:solidFill>
                  <a:srgbClr val="273754"/>
                </a:solidFill>
                <a:latin typeface="Arial MT"/>
                <a:ea typeface="+mn-ea"/>
                <a:cs typeface="Arial MT"/>
              </a:rPr>
              <a:t>include Import Duty, Infrastructure Development Levy, and African Union Levy</a:t>
            </a:r>
            <a:endParaRPr lang="en-US" sz="900" kern="1200" spc="-32" dirty="0">
              <a:solidFill>
                <a:srgbClr val="273754"/>
              </a:solidFill>
              <a:latin typeface="Arial MT"/>
              <a:ea typeface="+mn-ea"/>
              <a:cs typeface="Arial MT"/>
            </a:endParaRPr>
          </a:p>
          <a:p>
            <a:pPr marL="30480" algn="l" defTabSz="219075" rtl="0">
              <a:spcBef>
                <a:spcPts val="80"/>
              </a:spcBef>
            </a:pPr>
            <a:r>
              <a:rPr lang="en-US" sz="900" kern="1200" spc="-32" dirty="0">
                <a:solidFill>
                  <a:srgbClr val="273754"/>
                </a:solidFill>
                <a:latin typeface="Arial MT"/>
                <a:ea typeface="+mn-ea"/>
                <a:cs typeface="+mn-cs"/>
              </a:rPr>
              <a:t>            -</a:t>
            </a:r>
            <a:r>
              <a:rPr lang="en-US" sz="900" b="1" kern="1200" spc="-32" dirty="0">
                <a:solidFill>
                  <a:srgbClr val="273754"/>
                </a:solidFill>
                <a:latin typeface="Arial MT"/>
                <a:ea typeface="+mn-ea"/>
                <a:cs typeface="+mn-cs"/>
              </a:rPr>
              <a:t>Other </a:t>
            </a:r>
            <a:r>
              <a:rPr lang="en-US" sz="900" kern="1200" spc="-32" dirty="0">
                <a:solidFill>
                  <a:srgbClr val="273754"/>
                </a:solidFill>
                <a:latin typeface="Arial MT"/>
                <a:ea typeface="+mn-ea"/>
                <a:cs typeface="+mn-cs"/>
              </a:rPr>
              <a:t>includes Royalty Tax on Mining and Motor Vehicle Tax</a:t>
            </a:r>
            <a:endParaRPr sz="900" kern="1200" spc="-32" dirty="0">
              <a:solidFill>
                <a:srgbClr val="273754"/>
              </a:solidFill>
              <a:latin typeface="Arial MT"/>
              <a:ea typeface="+mn-ea"/>
              <a:cs typeface="+mn-cs"/>
            </a:endParaRPr>
          </a:p>
        </p:txBody>
      </p:sp>
      <p:sp>
        <p:nvSpPr>
          <p:cNvPr id="159" name="object 51"/>
          <p:cNvSpPr txBox="1"/>
          <p:nvPr/>
        </p:nvSpPr>
        <p:spPr>
          <a:xfrm>
            <a:off x="5639046" y="2320410"/>
            <a:ext cx="373693" cy="505729"/>
          </a:xfrm>
          <a:prstGeom prst="rect">
            <a:avLst/>
          </a:prstGeom>
        </p:spPr>
        <p:txBody>
          <a:bodyPr vert="horz" wrap="square" lIns="0" tIns="75451" rIns="0" bIns="0" rtlCol="0">
            <a:spAutoFit/>
          </a:bodyPr>
          <a:lstStyle/>
          <a:p>
            <a:pPr marR="10795" algn="ctr" defTabSz="219075" rtl="0">
              <a:spcBef>
                <a:spcPts val="595"/>
              </a:spcBef>
            </a:pPr>
            <a:r>
              <a:rPr sz="1345" b="1" kern="1200" spc="87" dirty="0">
                <a:solidFill>
                  <a:srgbClr val="FFFFFF"/>
                </a:solidFill>
                <a:latin typeface="Trebuchet MS" panose="020B0603020202020204"/>
                <a:ea typeface="+mn-ea"/>
                <a:cs typeface="Trebuchet MS" panose="020B0603020202020204"/>
              </a:rPr>
              <a:t>VT</a:t>
            </a:r>
            <a:endParaRPr sz="1345" kern="1200" dirty="0">
              <a:solidFill>
                <a:prstClr val="black"/>
              </a:solidFill>
              <a:latin typeface="Trebuchet MS" panose="020B0603020202020204"/>
              <a:ea typeface="+mn-ea"/>
              <a:cs typeface="Trebuchet MS" panose="020B0603020202020204"/>
            </a:endParaRPr>
          </a:p>
          <a:p>
            <a:pPr marL="40005" marR="30480" algn="ctr" defTabSz="219075" rtl="0">
              <a:lnSpc>
                <a:spcPts val="515"/>
              </a:lnSpc>
              <a:spcBef>
                <a:spcPts val="240"/>
              </a:spcBef>
            </a:pPr>
            <a:r>
              <a:rPr sz="700" kern="1200" spc="-48" dirty="0">
                <a:solidFill>
                  <a:srgbClr val="FFFFFF"/>
                </a:solidFill>
                <a:latin typeface="Arial MT"/>
                <a:ea typeface="+mn-ea"/>
                <a:cs typeface="Arial MT"/>
              </a:rPr>
              <a:t>Value</a:t>
            </a:r>
            <a:r>
              <a:rPr sz="700" kern="1200" spc="-20" dirty="0">
                <a:solidFill>
                  <a:srgbClr val="FFFFFF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700" kern="1200" spc="-32" dirty="0">
                <a:solidFill>
                  <a:srgbClr val="FFFFFF"/>
                </a:solidFill>
                <a:latin typeface="Arial MT"/>
                <a:ea typeface="+mn-ea"/>
                <a:cs typeface="Arial MT"/>
              </a:rPr>
              <a:t>Added</a:t>
            </a:r>
            <a:r>
              <a:rPr sz="700" kern="1200" spc="396" dirty="0">
                <a:solidFill>
                  <a:srgbClr val="FFFFFF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700" kern="1200" spc="-20" dirty="0">
                <a:solidFill>
                  <a:srgbClr val="FFFFFF"/>
                </a:solidFill>
                <a:latin typeface="Arial MT"/>
                <a:ea typeface="+mn-ea"/>
                <a:cs typeface="Arial MT"/>
              </a:rPr>
              <a:t>Tax</a:t>
            </a:r>
            <a:endParaRPr sz="70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160" name="object 27"/>
          <p:cNvSpPr txBox="1"/>
          <p:nvPr/>
        </p:nvSpPr>
        <p:spPr>
          <a:xfrm>
            <a:off x="5621744" y="3858835"/>
            <a:ext cx="408295" cy="505729"/>
          </a:xfrm>
          <a:prstGeom prst="rect">
            <a:avLst/>
          </a:prstGeom>
        </p:spPr>
        <p:txBody>
          <a:bodyPr vert="horz" wrap="square" lIns="0" tIns="75451" rIns="0" bIns="0" rtlCol="0">
            <a:spAutoFit/>
          </a:bodyPr>
          <a:lstStyle/>
          <a:p>
            <a:pPr marR="7620" algn="ctr" defTabSz="219075" rtl="0">
              <a:spcBef>
                <a:spcPts val="595"/>
              </a:spcBef>
            </a:pPr>
            <a:r>
              <a:rPr sz="1345" b="1" kern="1200" spc="146" dirty="0">
                <a:solidFill>
                  <a:srgbClr val="FFFFFF"/>
                </a:solidFill>
                <a:latin typeface="Trebuchet MS" panose="020B0603020202020204"/>
                <a:ea typeface="+mn-ea"/>
                <a:cs typeface="Trebuchet MS" panose="020B0603020202020204"/>
              </a:rPr>
              <a:t>PIT</a:t>
            </a:r>
            <a:endParaRPr sz="1345" kern="1200" dirty="0">
              <a:solidFill>
                <a:prstClr val="black"/>
              </a:solidFill>
              <a:latin typeface="Trebuchet MS" panose="020B0603020202020204"/>
              <a:ea typeface="+mn-ea"/>
              <a:cs typeface="Trebuchet MS" panose="020B0603020202020204"/>
            </a:endParaRPr>
          </a:p>
          <a:p>
            <a:pPr marR="3810" algn="ctr" defTabSz="219075" rtl="0">
              <a:lnSpc>
                <a:spcPts val="515"/>
              </a:lnSpc>
              <a:spcBef>
                <a:spcPts val="240"/>
              </a:spcBef>
            </a:pPr>
            <a:r>
              <a:rPr sz="700" kern="1200" spc="-36" dirty="0">
                <a:solidFill>
                  <a:srgbClr val="FFFFFF"/>
                </a:solidFill>
                <a:latin typeface="Arial MT"/>
                <a:ea typeface="+mn-ea"/>
                <a:cs typeface="Arial MT"/>
              </a:rPr>
              <a:t>Personal</a:t>
            </a:r>
            <a:r>
              <a:rPr sz="700" kern="1200" dirty="0">
                <a:solidFill>
                  <a:srgbClr val="FFFFFF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700" kern="1200" spc="-28" dirty="0">
                <a:solidFill>
                  <a:srgbClr val="FFFFFF"/>
                </a:solidFill>
                <a:latin typeface="Arial MT"/>
                <a:ea typeface="+mn-ea"/>
                <a:cs typeface="Arial MT"/>
              </a:rPr>
              <a:t>Income</a:t>
            </a:r>
            <a:r>
              <a:rPr sz="700" kern="1200" spc="396" dirty="0">
                <a:solidFill>
                  <a:srgbClr val="FFFFFF"/>
                </a:solidFill>
                <a:latin typeface="Arial MT"/>
                <a:ea typeface="+mn-ea"/>
                <a:cs typeface="Arial MT"/>
              </a:rPr>
              <a:t> </a:t>
            </a:r>
            <a:r>
              <a:rPr sz="700" kern="1200" spc="-20" dirty="0">
                <a:solidFill>
                  <a:srgbClr val="FFFFFF"/>
                </a:solidFill>
                <a:latin typeface="Arial MT"/>
                <a:ea typeface="+mn-ea"/>
                <a:cs typeface="Arial MT"/>
              </a:rPr>
              <a:t>Tax</a:t>
            </a:r>
            <a:endParaRPr sz="700" kern="1200" dirty="0">
              <a:solidFill>
                <a:prstClr val="black"/>
              </a:solidFill>
              <a:latin typeface="Arial MT"/>
              <a:ea typeface="+mn-ea"/>
              <a:cs typeface="Arial MT"/>
            </a:endParaRPr>
          </a:p>
        </p:txBody>
      </p:sp>
      <p:sp>
        <p:nvSpPr>
          <p:cNvPr id="162" name="object 32"/>
          <p:cNvSpPr txBox="1"/>
          <p:nvPr/>
        </p:nvSpPr>
        <p:spPr>
          <a:xfrm>
            <a:off x="6310725" y="3674939"/>
            <a:ext cx="469222" cy="152213"/>
          </a:xfrm>
          <a:prstGeom prst="rect">
            <a:avLst/>
          </a:prstGeom>
        </p:spPr>
        <p:txBody>
          <a:bodyPr vert="horz" wrap="square" lIns="0" tIns="13581" rIns="0" bIns="0" rtlCol="0">
            <a:spAutoFit/>
          </a:bodyPr>
          <a:lstStyle/>
          <a:p>
            <a:pPr algn="l" defTabSz="219075" rtl="0">
              <a:spcBef>
                <a:spcPts val="105"/>
              </a:spcBef>
            </a:pPr>
            <a:r>
              <a:rPr sz="900" b="1" kern="1200" spc="103" dirty="0">
                <a:solidFill>
                  <a:srgbClr val="FFFFFF"/>
                </a:solidFill>
                <a:latin typeface="Trebuchet MS" panose="020B0603020202020204"/>
                <a:ea typeface="+mn-ea"/>
                <a:cs typeface="Trebuchet MS" panose="020B0603020202020204"/>
              </a:rPr>
              <a:t>EXCISE</a:t>
            </a:r>
            <a:endParaRPr sz="900" kern="1200" dirty="0">
              <a:solidFill>
                <a:prstClr val="black"/>
              </a:solidFill>
              <a:latin typeface="Trebuchet MS" panose="020B0603020202020204"/>
              <a:ea typeface="+mn-ea"/>
              <a:cs typeface="Trebuchet MS" panose="020B0603020202020204"/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1"/>
          <p:cNvSpPr txBox="1">
            <a:spLocks noGrp="1"/>
          </p:cNvSpPr>
          <p:nvPr>
            <p:ph type="ctrTitle"/>
          </p:nvPr>
        </p:nvSpPr>
        <p:spPr>
          <a:xfrm>
            <a:off x="513222" y="1818340"/>
            <a:ext cx="6113770" cy="619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0972" rIns="0" bIns="0" anchor="t" anchorCtr="0">
            <a:spAutoFit/>
          </a:bodyPr>
          <a:lstStyle/>
          <a:p>
            <a:pPr marL="10160" algn="ctr"/>
            <a:r>
              <a:rPr lang="en-US" sz="1975" dirty="0">
                <a:solidFill>
                  <a:schemeClr val="bg1"/>
                </a:solidFill>
              </a:rPr>
              <a:t>The Path to Fiscal Resilience: Addressing Africa's Tax Challenges</a:t>
            </a:r>
            <a:endParaRPr sz="1975" dirty="0">
              <a:solidFill>
                <a:schemeClr val="bg1"/>
              </a:solidFill>
            </a:endParaRPr>
          </a:p>
        </p:txBody>
      </p:sp>
      <p:sp>
        <p:nvSpPr>
          <p:cNvPr id="182" name="Google Shape;182;p31"/>
          <p:cNvSpPr txBox="1"/>
          <p:nvPr/>
        </p:nvSpPr>
        <p:spPr>
          <a:xfrm>
            <a:off x="3264519" y="3568614"/>
            <a:ext cx="1030601" cy="163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1487" rIns="0" bIns="0" anchor="t" anchorCtr="0">
            <a:spAutoFit/>
          </a:bodyPr>
          <a:lstStyle/>
          <a:p>
            <a:pPr marL="10160" algn="ctr" defTabSz="753110" rtl="0">
              <a:buClr>
                <a:srgbClr val="000000"/>
              </a:buClr>
            </a:pPr>
            <a:r>
              <a:rPr lang="en-US" sz="990" b="1" dirty="0">
                <a:solidFill>
                  <a:srgbClr val="FFFFFF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July,2 205</a:t>
            </a:r>
            <a:endParaRPr sz="990" b="1" dirty="0">
              <a:solidFill>
                <a:srgbClr val="FFFFFF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542" y="0"/>
            <a:ext cx="7542958" cy="534670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53110" rtl="0">
              <a:buClr>
                <a:srgbClr val="000000"/>
              </a:buClr>
            </a:pPr>
            <a:endParaRPr lang="en-US" sz="2305" dirty="0">
              <a:solidFill>
                <a:srgbClr val="FFFFFF"/>
              </a:solidFill>
              <a:latin typeface="Arial" panose="020B0604020202020204"/>
              <a:sym typeface="Arial" panose="020B0604020202020204"/>
            </a:endParaRPr>
          </a:p>
          <a:p>
            <a:pPr algn="ctr" defTabSz="753110" rtl="0">
              <a:buClr>
                <a:srgbClr val="000000"/>
              </a:buClr>
            </a:pPr>
            <a:endParaRPr lang="en-US" sz="1645" dirty="0">
              <a:solidFill>
                <a:srgbClr val="FFFFFF"/>
              </a:solidFill>
              <a:latin typeface="Arial" panose="020B0604020202020204"/>
              <a:sym typeface="Arial" panose="020B0604020202020204"/>
            </a:endParaRPr>
          </a:p>
          <a:p>
            <a:pPr algn="ctr" defTabSz="753110" rtl="0">
              <a:buClr>
                <a:srgbClr val="000000"/>
              </a:buClr>
            </a:pPr>
            <a:endParaRPr lang="en-US" sz="1645" b="1" dirty="0">
              <a:solidFill>
                <a:srgbClr val="FFFFFF"/>
              </a:solidFill>
              <a:latin typeface="Arial" panose="020B0604020202020204"/>
              <a:sym typeface="Arial" panose="020B0604020202020204"/>
            </a:endParaRPr>
          </a:p>
          <a:p>
            <a:pPr algn="ctr" defTabSz="753110" rtl="0">
              <a:buClr>
                <a:srgbClr val="000000"/>
              </a:buClr>
            </a:pPr>
            <a:r>
              <a:rPr lang="en-US" sz="4400" b="1" dirty="0">
                <a:solidFill>
                  <a:srgbClr val="FFFFFF"/>
                </a:solidFill>
                <a:latin typeface="Arial" panose="020B0604020202020204"/>
                <a:sym typeface="Arial" panose="020B0604020202020204"/>
              </a:rPr>
              <a:t>VAT Gap Estimation</a:t>
            </a:r>
            <a:endParaRPr lang="en-US" sz="4400" dirty="0">
              <a:solidFill>
                <a:srgbClr val="FFC000"/>
              </a:solidFill>
              <a:latin typeface="Arial" panose="020B0604020202020204"/>
              <a:sym typeface="Arial" panose="020B0604020202020204"/>
            </a:endParaRPr>
          </a:p>
          <a:p>
            <a:pPr algn="ctr" defTabSz="753110" rtl="0">
              <a:buClr>
                <a:srgbClr val="000000"/>
              </a:buClr>
            </a:pPr>
            <a:endParaRPr lang="en-US" sz="1645" dirty="0">
              <a:solidFill>
                <a:srgbClr val="FFC000"/>
              </a:solidFill>
              <a:latin typeface="Arial" panose="020B0604020202020204"/>
              <a:sym typeface="Arial" panose="020B0604020202020204"/>
            </a:endParaRPr>
          </a:p>
          <a:p>
            <a:pPr algn="ctr" defTabSz="753110" rtl="0">
              <a:buClr>
                <a:srgbClr val="000000"/>
              </a:buClr>
            </a:pPr>
            <a:r>
              <a:rPr lang="en-US" sz="1645" dirty="0">
                <a:solidFill>
                  <a:srgbClr val="F79646"/>
                </a:solidFill>
                <a:latin typeface="Arial" panose="020B0604020202020204"/>
                <a:sym typeface="Arial" panose="020B0604020202020204"/>
              </a:rPr>
              <a:t>Version 2025</a:t>
            </a:r>
            <a:endParaRPr lang="en-US" sz="1645" dirty="0">
              <a:solidFill>
                <a:srgbClr val="F79646"/>
              </a:solidFill>
              <a:latin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4744829"/>
            <a:ext cx="7556500" cy="626198"/>
            <a:chOff x="0" y="4744829"/>
            <a:chExt cx="7556500" cy="626198"/>
          </a:xfrm>
        </p:grpSpPr>
        <p:sp>
          <p:nvSpPr>
            <p:cNvPr id="45" name="Rectangle 44"/>
            <p:cNvSpPr/>
            <p:nvPr/>
          </p:nvSpPr>
          <p:spPr>
            <a:xfrm>
              <a:off x="0" y="4806951"/>
              <a:ext cx="7556500" cy="564076"/>
            </a:xfrm>
            <a:prstGeom prst="rect">
              <a:avLst/>
            </a:prstGeom>
            <a:solidFill>
              <a:srgbClr val="1689CB">
                <a:alpha val="980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0" y="4744829"/>
              <a:ext cx="7556500" cy="62121"/>
            </a:xfrm>
            <a:prstGeom prst="rect">
              <a:avLst/>
            </a:prstGeom>
            <a:solidFill>
              <a:srgbClr val="1689C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object 6"/>
          <p:cNvSpPr/>
          <p:nvPr/>
        </p:nvSpPr>
        <p:spPr>
          <a:xfrm>
            <a:off x="6319268" y="1238952"/>
            <a:ext cx="1290955" cy="3100705"/>
          </a:xfrm>
          <a:custGeom>
            <a:avLst/>
            <a:gdLst/>
            <a:ahLst/>
            <a:cxnLst/>
            <a:rect l="l" t="t" r="r" b="b"/>
            <a:pathLst>
              <a:path w="1290954" h="3100704">
                <a:moveTo>
                  <a:pt x="1084465" y="1846999"/>
                </a:moveTo>
                <a:lnTo>
                  <a:pt x="1081227" y="1795018"/>
                </a:lnTo>
                <a:lnTo>
                  <a:pt x="1073251" y="1743036"/>
                </a:lnTo>
                <a:lnTo>
                  <a:pt x="1061694" y="1695958"/>
                </a:lnTo>
                <a:lnTo>
                  <a:pt x="1045959" y="1651368"/>
                </a:lnTo>
                <a:lnTo>
                  <a:pt x="1025334" y="1609750"/>
                </a:lnTo>
                <a:lnTo>
                  <a:pt x="999134" y="1571561"/>
                </a:lnTo>
                <a:lnTo>
                  <a:pt x="966647" y="1537296"/>
                </a:lnTo>
                <a:lnTo>
                  <a:pt x="927201" y="1507439"/>
                </a:lnTo>
                <a:lnTo>
                  <a:pt x="883285" y="1489113"/>
                </a:lnTo>
                <a:lnTo>
                  <a:pt x="837666" y="1486636"/>
                </a:lnTo>
                <a:lnTo>
                  <a:pt x="794258" y="1498955"/>
                </a:lnTo>
                <a:lnTo>
                  <a:pt x="756958" y="1525028"/>
                </a:lnTo>
                <a:lnTo>
                  <a:pt x="729653" y="1563801"/>
                </a:lnTo>
                <a:lnTo>
                  <a:pt x="719645" y="1594040"/>
                </a:lnTo>
                <a:lnTo>
                  <a:pt x="717905" y="1624101"/>
                </a:lnTo>
                <a:lnTo>
                  <a:pt x="724319" y="1653603"/>
                </a:lnTo>
                <a:lnTo>
                  <a:pt x="756716" y="1702104"/>
                </a:lnTo>
                <a:lnTo>
                  <a:pt x="802500" y="1720113"/>
                </a:lnTo>
                <a:lnTo>
                  <a:pt x="858088" y="1712163"/>
                </a:lnTo>
                <a:lnTo>
                  <a:pt x="901344" y="1677009"/>
                </a:lnTo>
                <a:lnTo>
                  <a:pt x="916876" y="1651635"/>
                </a:lnTo>
                <a:lnTo>
                  <a:pt x="930338" y="1630997"/>
                </a:lnTo>
                <a:lnTo>
                  <a:pt x="945515" y="1620735"/>
                </a:lnTo>
                <a:lnTo>
                  <a:pt x="963701" y="1620596"/>
                </a:lnTo>
                <a:lnTo>
                  <a:pt x="986231" y="1630337"/>
                </a:lnTo>
                <a:lnTo>
                  <a:pt x="1029970" y="1669999"/>
                </a:lnTo>
                <a:lnTo>
                  <a:pt x="1057884" y="1722285"/>
                </a:lnTo>
                <a:lnTo>
                  <a:pt x="1072553" y="1787893"/>
                </a:lnTo>
                <a:lnTo>
                  <a:pt x="1074026" y="1821383"/>
                </a:lnTo>
                <a:lnTo>
                  <a:pt x="1073505" y="1855101"/>
                </a:lnTo>
                <a:lnTo>
                  <a:pt x="1073873" y="1902675"/>
                </a:lnTo>
                <a:lnTo>
                  <a:pt x="1065949" y="1965007"/>
                </a:lnTo>
                <a:lnTo>
                  <a:pt x="1048918" y="1999424"/>
                </a:lnTo>
                <a:lnTo>
                  <a:pt x="1020178" y="2024646"/>
                </a:lnTo>
                <a:lnTo>
                  <a:pt x="977671" y="2043595"/>
                </a:lnTo>
                <a:lnTo>
                  <a:pt x="970254" y="2046287"/>
                </a:lnTo>
                <a:lnTo>
                  <a:pt x="962964" y="2049437"/>
                </a:lnTo>
                <a:lnTo>
                  <a:pt x="934504" y="2085644"/>
                </a:lnTo>
                <a:lnTo>
                  <a:pt x="936510" y="2097252"/>
                </a:lnTo>
                <a:lnTo>
                  <a:pt x="941463" y="2106422"/>
                </a:lnTo>
                <a:lnTo>
                  <a:pt x="948753" y="2112226"/>
                </a:lnTo>
                <a:lnTo>
                  <a:pt x="957770" y="2115451"/>
                </a:lnTo>
                <a:lnTo>
                  <a:pt x="967879" y="2116874"/>
                </a:lnTo>
                <a:lnTo>
                  <a:pt x="984135" y="2116213"/>
                </a:lnTo>
                <a:lnTo>
                  <a:pt x="1024928" y="2094204"/>
                </a:lnTo>
                <a:lnTo>
                  <a:pt x="1053744" y="2051672"/>
                </a:lnTo>
                <a:lnTo>
                  <a:pt x="1068616" y="2002599"/>
                </a:lnTo>
                <a:lnTo>
                  <a:pt x="1077861" y="1950821"/>
                </a:lnTo>
                <a:lnTo>
                  <a:pt x="1083233" y="1898954"/>
                </a:lnTo>
                <a:lnTo>
                  <a:pt x="1084465" y="1846999"/>
                </a:lnTo>
                <a:close/>
              </a:path>
              <a:path w="1290954" h="3100704">
                <a:moveTo>
                  <a:pt x="1178801" y="2021166"/>
                </a:moveTo>
                <a:lnTo>
                  <a:pt x="1178458" y="1969528"/>
                </a:lnTo>
                <a:lnTo>
                  <a:pt x="1175550" y="1917560"/>
                </a:lnTo>
                <a:lnTo>
                  <a:pt x="1170114" y="1865287"/>
                </a:lnTo>
                <a:lnTo>
                  <a:pt x="1162316" y="1813496"/>
                </a:lnTo>
                <a:lnTo>
                  <a:pt x="1152258" y="1762874"/>
                </a:lnTo>
                <a:lnTo>
                  <a:pt x="1139875" y="1713433"/>
                </a:lnTo>
                <a:lnTo>
                  <a:pt x="1125118" y="1665211"/>
                </a:lnTo>
                <a:lnTo>
                  <a:pt x="1107922" y="1618234"/>
                </a:lnTo>
                <a:lnTo>
                  <a:pt x="1088237" y="1572526"/>
                </a:lnTo>
                <a:lnTo>
                  <a:pt x="1065999" y="1528127"/>
                </a:lnTo>
                <a:lnTo>
                  <a:pt x="1041171" y="1485061"/>
                </a:lnTo>
                <a:lnTo>
                  <a:pt x="1013675" y="1443355"/>
                </a:lnTo>
                <a:lnTo>
                  <a:pt x="983449" y="1403057"/>
                </a:lnTo>
                <a:lnTo>
                  <a:pt x="950468" y="1364170"/>
                </a:lnTo>
                <a:lnTo>
                  <a:pt x="914641" y="1326730"/>
                </a:lnTo>
                <a:lnTo>
                  <a:pt x="875931" y="1290777"/>
                </a:lnTo>
                <a:lnTo>
                  <a:pt x="838530" y="1259865"/>
                </a:lnTo>
                <a:lnTo>
                  <a:pt x="800011" y="1231874"/>
                </a:lnTo>
                <a:lnTo>
                  <a:pt x="760336" y="1206957"/>
                </a:lnTo>
                <a:lnTo>
                  <a:pt x="719467" y="1185291"/>
                </a:lnTo>
                <a:lnTo>
                  <a:pt x="677354" y="1167015"/>
                </a:lnTo>
                <a:lnTo>
                  <a:pt x="633945" y="1152321"/>
                </a:lnTo>
                <a:lnTo>
                  <a:pt x="589191" y="1141349"/>
                </a:lnTo>
                <a:lnTo>
                  <a:pt x="543052" y="1134275"/>
                </a:lnTo>
                <a:lnTo>
                  <a:pt x="495477" y="1131252"/>
                </a:lnTo>
                <a:lnTo>
                  <a:pt x="446417" y="1132459"/>
                </a:lnTo>
                <a:lnTo>
                  <a:pt x="394716" y="1138262"/>
                </a:lnTo>
                <a:lnTo>
                  <a:pt x="345071" y="1148575"/>
                </a:lnTo>
                <a:lnTo>
                  <a:pt x="297535" y="1163370"/>
                </a:lnTo>
                <a:lnTo>
                  <a:pt x="252120" y="1182674"/>
                </a:lnTo>
                <a:lnTo>
                  <a:pt x="208864" y="1206487"/>
                </a:lnTo>
                <a:lnTo>
                  <a:pt x="167805" y="1234808"/>
                </a:lnTo>
                <a:lnTo>
                  <a:pt x="128955" y="1267637"/>
                </a:lnTo>
                <a:lnTo>
                  <a:pt x="92367" y="1304988"/>
                </a:lnTo>
                <a:lnTo>
                  <a:pt x="59766" y="1347139"/>
                </a:lnTo>
                <a:lnTo>
                  <a:pt x="33896" y="1392618"/>
                </a:lnTo>
                <a:lnTo>
                  <a:pt x="14173" y="1441132"/>
                </a:lnTo>
                <a:lnTo>
                  <a:pt x="0" y="1492389"/>
                </a:lnTo>
                <a:lnTo>
                  <a:pt x="0" y="1555864"/>
                </a:lnTo>
                <a:lnTo>
                  <a:pt x="9398" y="1592973"/>
                </a:lnTo>
                <a:lnTo>
                  <a:pt x="20243" y="1629549"/>
                </a:lnTo>
                <a:lnTo>
                  <a:pt x="42265" y="1674368"/>
                </a:lnTo>
                <a:lnTo>
                  <a:pt x="72910" y="1712442"/>
                </a:lnTo>
                <a:lnTo>
                  <a:pt x="110667" y="1742884"/>
                </a:lnTo>
                <a:lnTo>
                  <a:pt x="154012" y="1764804"/>
                </a:lnTo>
                <a:lnTo>
                  <a:pt x="201434" y="1777339"/>
                </a:lnTo>
                <a:lnTo>
                  <a:pt x="251434" y="1779600"/>
                </a:lnTo>
                <a:lnTo>
                  <a:pt x="307251" y="1770265"/>
                </a:lnTo>
                <a:lnTo>
                  <a:pt x="358114" y="1750695"/>
                </a:lnTo>
                <a:lnTo>
                  <a:pt x="404837" y="1722475"/>
                </a:lnTo>
                <a:lnTo>
                  <a:pt x="448259" y="1687220"/>
                </a:lnTo>
                <a:lnTo>
                  <a:pt x="486879" y="1647063"/>
                </a:lnTo>
                <a:lnTo>
                  <a:pt x="520496" y="1603222"/>
                </a:lnTo>
                <a:lnTo>
                  <a:pt x="550748" y="1556854"/>
                </a:lnTo>
                <a:lnTo>
                  <a:pt x="579285" y="1509166"/>
                </a:lnTo>
                <a:lnTo>
                  <a:pt x="608418" y="1468145"/>
                </a:lnTo>
                <a:lnTo>
                  <a:pt x="642010" y="1436001"/>
                </a:lnTo>
                <a:lnTo>
                  <a:pt x="679564" y="1412925"/>
                </a:lnTo>
                <a:lnTo>
                  <a:pt x="720521" y="1399032"/>
                </a:lnTo>
                <a:lnTo>
                  <a:pt x="764374" y="1394498"/>
                </a:lnTo>
                <a:lnTo>
                  <a:pt x="810602" y="1399463"/>
                </a:lnTo>
                <a:lnTo>
                  <a:pt x="858659" y="1414081"/>
                </a:lnTo>
                <a:lnTo>
                  <a:pt x="906983" y="1436878"/>
                </a:lnTo>
                <a:lnTo>
                  <a:pt x="950937" y="1464995"/>
                </a:lnTo>
                <a:lnTo>
                  <a:pt x="990219" y="1498473"/>
                </a:lnTo>
                <a:lnTo>
                  <a:pt x="1024521" y="1537309"/>
                </a:lnTo>
                <a:lnTo>
                  <a:pt x="1053503" y="1581543"/>
                </a:lnTo>
                <a:lnTo>
                  <a:pt x="1077633" y="1628749"/>
                </a:lnTo>
                <a:lnTo>
                  <a:pt x="1097610" y="1676450"/>
                </a:lnTo>
                <a:lnTo>
                  <a:pt x="1113523" y="1724621"/>
                </a:lnTo>
                <a:lnTo>
                  <a:pt x="1125499" y="1773237"/>
                </a:lnTo>
                <a:lnTo>
                  <a:pt x="1133614" y="1822259"/>
                </a:lnTo>
                <a:lnTo>
                  <a:pt x="1137983" y="1871687"/>
                </a:lnTo>
                <a:lnTo>
                  <a:pt x="1138694" y="1921471"/>
                </a:lnTo>
                <a:lnTo>
                  <a:pt x="1135875" y="1971611"/>
                </a:lnTo>
                <a:lnTo>
                  <a:pt x="1129601" y="2022068"/>
                </a:lnTo>
                <a:lnTo>
                  <a:pt x="1119974" y="2072817"/>
                </a:lnTo>
                <a:lnTo>
                  <a:pt x="1107109" y="2123833"/>
                </a:lnTo>
                <a:lnTo>
                  <a:pt x="1091476" y="2168398"/>
                </a:lnTo>
                <a:lnTo>
                  <a:pt x="1070597" y="2209381"/>
                </a:lnTo>
                <a:lnTo>
                  <a:pt x="1044257" y="2246566"/>
                </a:lnTo>
                <a:lnTo>
                  <a:pt x="1012240" y="2279739"/>
                </a:lnTo>
                <a:lnTo>
                  <a:pt x="974344" y="2308695"/>
                </a:lnTo>
                <a:lnTo>
                  <a:pt x="954036" y="2322296"/>
                </a:lnTo>
                <a:lnTo>
                  <a:pt x="933970" y="2336241"/>
                </a:lnTo>
                <a:lnTo>
                  <a:pt x="894118" y="2364575"/>
                </a:lnTo>
                <a:lnTo>
                  <a:pt x="859421" y="2406954"/>
                </a:lnTo>
                <a:lnTo>
                  <a:pt x="850226" y="2453817"/>
                </a:lnTo>
                <a:lnTo>
                  <a:pt x="852792" y="2481503"/>
                </a:lnTo>
                <a:lnTo>
                  <a:pt x="863015" y="2506840"/>
                </a:lnTo>
                <a:lnTo>
                  <a:pt x="882345" y="2528836"/>
                </a:lnTo>
                <a:lnTo>
                  <a:pt x="907567" y="2542806"/>
                </a:lnTo>
                <a:lnTo>
                  <a:pt x="933767" y="2546070"/>
                </a:lnTo>
                <a:lnTo>
                  <a:pt x="960399" y="2541054"/>
                </a:lnTo>
                <a:lnTo>
                  <a:pt x="997292" y="2524404"/>
                </a:lnTo>
                <a:lnTo>
                  <a:pt x="1050836" y="2473312"/>
                </a:lnTo>
                <a:lnTo>
                  <a:pt x="1072146" y="2441664"/>
                </a:lnTo>
                <a:lnTo>
                  <a:pt x="1090079" y="2407970"/>
                </a:lnTo>
                <a:lnTo>
                  <a:pt x="1105636" y="2372957"/>
                </a:lnTo>
                <a:lnTo>
                  <a:pt x="1124470" y="2323795"/>
                </a:lnTo>
                <a:lnTo>
                  <a:pt x="1140434" y="2274265"/>
                </a:lnTo>
                <a:lnTo>
                  <a:pt x="1153591" y="2224354"/>
                </a:lnTo>
                <a:lnTo>
                  <a:pt x="1163955" y="2174075"/>
                </a:lnTo>
                <a:lnTo>
                  <a:pt x="1171587" y="2123452"/>
                </a:lnTo>
                <a:lnTo>
                  <a:pt x="1176515" y="2072487"/>
                </a:lnTo>
                <a:lnTo>
                  <a:pt x="1178801" y="2021166"/>
                </a:lnTo>
                <a:close/>
              </a:path>
              <a:path w="1290954" h="3100704">
                <a:moveTo>
                  <a:pt x="1216482" y="1464398"/>
                </a:moveTo>
                <a:lnTo>
                  <a:pt x="1216431" y="1436763"/>
                </a:lnTo>
                <a:lnTo>
                  <a:pt x="1210043" y="1291120"/>
                </a:lnTo>
                <a:lnTo>
                  <a:pt x="1208278" y="1242568"/>
                </a:lnTo>
                <a:lnTo>
                  <a:pt x="1206068" y="1142047"/>
                </a:lnTo>
                <a:lnTo>
                  <a:pt x="1204429" y="1090142"/>
                </a:lnTo>
                <a:lnTo>
                  <a:pt x="1202258" y="1038250"/>
                </a:lnTo>
                <a:lnTo>
                  <a:pt x="1199591" y="986409"/>
                </a:lnTo>
                <a:lnTo>
                  <a:pt x="1196479" y="934580"/>
                </a:lnTo>
                <a:lnTo>
                  <a:pt x="1192949" y="882789"/>
                </a:lnTo>
                <a:lnTo>
                  <a:pt x="1189037" y="831011"/>
                </a:lnTo>
                <a:lnTo>
                  <a:pt x="1184783" y="779246"/>
                </a:lnTo>
                <a:lnTo>
                  <a:pt x="1180223" y="727494"/>
                </a:lnTo>
                <a:lnTo>
                  <a:pt x="1171232" y="629869"/>
                </a:lnTo>
                <a:lnTo>
                  <a:pt x="1166368" y="581101"/>
                </a:lnTo>
                <a:lnTo>
                  <a:pt x="1161021" y="532409"/>
                </a:lnTo>
                <a:lnTo>
                  <a:pt x="1155014" y="483806"/>
                </a:lnTo>
                <a:lnTo>
                  <a:pt x="1148168" y="435317"/>
                </a:lnTo>
                <a:lnTo>
                  <a:pt x="1140294" y="386981"/>
                </a:lnTo>
                <a:lnTo>
                  <a:pt x="1131214" y="338797"/>
                </a:lnTo>
                <a:lnTo>
                  <a:pt x="1120762" y="290817"/>
                </a:lnTo>
                <a:lnTo>
                  <a:pt x="1108329" y="240969"/>
                </a:lnTo>
                <a:lnTo>
                  <a:pt x="1093647" y="191973"/>
                </a:lnTo>
                <a:lnTo>
                  <a:pt x="1075512" y="144373"/>
                </a:lnTo>
                <a:lnTo>
                  <a:pt x="1052652" y="98742"/>
                </a:lnTo>
                <a:lnTo>
                  <a:pt x="1023848" y="55600"/>
                </a:lnTo>
                <a:lnTo>
                  <a:pt x="992606" y="25654"/>
                </a:lnTo>
                <a:lnTo>
                  <a:pt x="955357" y="6819"/>
                </a:lnTo>
                <a:lnTo>
                  <a:pt x="915250" y="0"/>
                </a:lnTo>
                <a:lnTo>
                  <a:pt x="875461" y="6108"/>
                </a:lnTo>
                <a:lnTo>
                  <a:pt x="836968" y="25793"/>
                </a:lnTo>
                <a:lnTo>
                  <a:pt x="808037" y="55130"/>
                </a:lnTo>
                <a:lnTo>
                  <a:pt x="789508" y="92633"/>
                </a:lnTo>
                <a:lnTo>
                  <a:pt x="782256" y="136829"/>
                </a:lnTo>
                <a:lnTo>
                  <a:pt x="784694" y="173748"/>
                </a:lnTo>
                <a:lnTo>
                  <a:pt x="793673" y="208280"/>
                </a:lnTo>
                <a:lnTo>
                  <a:pt x="808469" y="240779"/>
                </a:lnTo>
                <a:lnTo>
                  <a:pt x="828344" y="271602"/>
                </a:lnTo>
                <a:lnTo>
                  <a:pt x="894422" y="359384"/>
                </a:lnTo>
                <a:lnTo>
                  <a:pt x="926604" y="403872"/>
                </a:lnTo>
                <a:lnTo>
                  <a:pt x="956792" y="449757"/>
                </a:lnTo>
                <a:lnTo>
                  <a:pt x="983957" y="497763"/>
                </a:lnTo>
                <a:lnTo>
                  <a:pt x="1006944" y="545325"/>
                </a:lnTo>
                <a:lnTo>
                  <a:pt x="1027722" y="593636"/>
                </a:lnTo>
                <a:lnTo>
                  <a:pt x="1046556" y="642607"/>
                </a:lnTo>
                <a:lnTo>
                  <a:pt x="1063713" y="692162"/>
                </a:lnTo>
                <a:lnTo>
                  <a:pt x="1079449" y="742188"/>
                </a:lnTo>
                <a:lnTo>
                  <a:pt x="1094028" y="792594"/>
                </a:lnTo>
                <a:lnTo>
                  <a:pt x="1107719" y="843305"/>
                </a:lnTo>
                <a:lnTo>
                  <a:pt x="1120775" y="894219"/>
                </a:lnTo>
                <a:lnTo>
                  <a:pt x="1133182" y="945388"/>
                </a:lnTo>
                <a:lnTo>
                  <a:pt x="1144739" y="996696"/>
                </a:lnTo>
                <a:lnTo>
                  <a:pt x="1155471" y="1048143"/>
                </a:lnTo>
                <a:lnTo>
                  <a:pt x="1165440" y="1099731"/>
                </a:lnTo>
                <a:lnTo>
                  <a:pt x="1174648" y="1151458"/>
                </a:lnTo>
                <a:lnTo>
                  <a:pt x="1183170" y="1203312"/>
                </a:lnTo>
                <a:lnTo>
                  <a:pt x="1191006" y="1255293"/>
                </a:lnTo>
                <a:lnTo>
                  <a:pt x="1198232" y="1307401"/>
                </a:lnTo>
                <a:lnTo>
                  <a:pt x="1204849" y="1359623"/>
                </a:lnTo>
                <a:lnTo>
                  <a:pt x="1210919" y="1411960"/>
                </a:lnTo>
                <a:lnTo>
                  <a:pt x="1216482" y="1464398"/>
                </a:lnTo>
                <a:close/>
              </a:path>
              <a:path w="1290954" h="3100704">
                <a:moveTo>
                  <a:pt x="1290789" y="2958947"/>
                </a:moveTo>
                <a:lnTo>
                  <a:pt x="1290561" y="2923971"/>
                </a:lnTo>
                <a:lnTo>
                  <a:pt x="1286510" y="2889389"/>
                </a:lnTo>
                <a:lnTo>
                  <a:pt x="1269034" y="2807805"/>
                </a:lnTo>
                <a:lnTo>
                  <a:pt x="1263015" y="2760180"/>
                </a:lnTo>
                <a:lnTo>
                  <a:pt x="1260424" y="2712453"/>
                </a:lnTo>
                <a:lnTo>
                  <a:pt x="1260563" y="2664663"/>
                </a:lnTo>
                <a:lnTo>
                  <a:pt x="1262761" y="2616835"/>
                </a:lnTo>
                <a:lnTo>
                  <a:pt x="1270190" y="2516949"/>
                </a:lnTo>
                <a:lnTo>
                  <a:pt x="1272971" y="2464905"/>
                </a:lnTo>
                <a:lnTo>
                  <a:pt x="1274749" y="2412885"/>
                </a:lnTo>
                <a:lnTo>
                  <a:pt x="1275549" y="2360866"/>
                </a:lnTo>
                <a:lnTo>
                  <a:pt x="1275448" y="2308860"/>
                </a:lnTo>
                <a:lnTo>
                  <a:pt x="1274483" y="2256879"/>
                </a:lnTo>
                <a:lnTo>
                  <a:pt x="1272705" y="2204897"/>
                </a:lnTo>
                <a:lnTo>
                  <a:pt x="1270165" y="2152929"/>
                </a:lnTo>
                <a:lnTo>
                  <a:pt x="1266926" y="2100986"/>
                </a:lnTo>
                <a:lnTo>
                  <a:pt x="1263027" y="2049030"/>
                </a:lnTo>
                <a:lnTo>
                  <a:pt x="1258646" y="1998726"/>
                </a:lnTo>
                <a:lnTo>
                  <a:pt x="1253642" y="1948484"/>
                </a:lnTo>
                <a:lnTo>
                  <a:pt x="1248016" y="1898307"/>
                </a:lnTo>
                <a:lnTo>
                  <a:pt x="1241806" y="1848218"/>
                </a:lnTo>
                <a:lnTo>
                  <a:pt x="1234998" y="1798193"/>
                </a:lnTo>
                <a:lnTo>
                  <a:pt x="1227607" y="1748256"/>
                </a:lnTo>
                <a:lnTo>
                  <a:pt x="1219631" y="1698383"/>
                </a:lnTo>
                <a:lnTo>
                  <a:pt x="1211097" y="1648599"/>
                </a:lnTo>
                <a:lnTo>
                  <a:pt x="1202004" y="1598879"/>
                </a:lnTo>
                <a:lnTo>
                  <a:pt x="1192237" y="1548472"/>
                </a:lnTo>
                <a:lnTo>
                  <a:pt x="1181950" y="1498244"/>
                </a:lnTo>
                <a:lnTo>
                  <a:pt x="1171130" y="1448193"/>
                </a:lnTo>
                <a:lnTo>
                  <a:pt x="1159764" y="1398333"/>
                </a:lnTo>
                <a:lnTo>
                  <a:pt x="1147838" y="1348663"/>
                </a:lnTo>
                <a:lnTo>
                  <a:pt x="1135316" y="1299197"/>
                </a:lnTo>
                <a:lnTo>
                  <a:pt x="1122197" y="1249934"/>
                </a:lnTo>
                <a:lnTo>
                  <a:pt x="1108456" y="1200873"/>
                </a:lnTo>
                <a:lnTo>
                  <a:pt x="1094079" y="1152042"/>
                </a:lnTo>
                <a:lnTo>
                  <a:pt x="1079042" y="1103439"/>
                </a:lnTo>
                <a:lnTo>
                  <a:pt x="1063332" y="1055052"/>
                </a:lnTo>
                <a:lnTo>
                  <a:pt x="1046937" y="1006919"/>
                </a:lnTo>
                <a:lnTo>
                  <a:pt x="1029830" y="959015"/>
                </a:lnTo>
                <a:lnTo>
                  <a:pt x="1011986" y="911364"/>
                </a:lnTo>
                <a:lnTo>
                  <a:pt x="993406" y="863968"/>
                </a:lnTo>
                <a:lnTo>
                  <a:pt x="974064" y="816825"/>
                </a:lnTo>
                <a:lnTo>
                  <a:pt x="953935" y="769950"/>
                </a:lnTo>
                <a:lnTo>
                  <a:pt x="933005" y="723353"/>
                </a:lnTo>
                <a:lnTo>
                  <a:pt x="911275" y="677024"/>
                </a:lnTo>
                <a:lnTo>
                  <a:pt x="888695" y="630986"/>
                </a:lnTo>
                <a:lnTo>
                  <a:pt x="865276" y="585241"/>
                </a:lnTo>
                <a:lnTo>
                  <a:pt x="840968" y="539788"/>
                </a:lnTo>
                <a:lnTo>
                  <a:pt x="816013" y="495211"/>
                </a:lnTo>
                <a:lnTo>
                  <a:pt x="790016" y="451408"/>
                </a:lnTo>
                <a:lnTo>
                  <a:pt x="762736" y="408546"/>
                </a:lnTo>
                <a:lnTo>
                  <a:pt x="733920" y="366852"/>
                </a:lnTo>
                <a:lnTo>
                  <a:pt x="703326" y="326478"/>
                </a:lnTo>
                <a:lnTo>
                  <a:pt x="670699" y="287642"/>
                </a:lnTo>
                <a:lnTo>
                  <a:pt x="635812" y="250532"/>
                </a:lnTo>
                <a:lnTo>
                  <a:pt x="598398" y="215315"/>
                </a:lnTo>
                <a:lnTo>
                  <a:pt x="559130" y="182562"/>
                </a:lnTo>
                <a:lnTo>
                  <a:pt x="518210" y="152755"/>
                </a:lnTo>
                <a:lnTo>
                  <a:pt x="475348" y="126631"/>
                </a:lnTo>
                <a:lnTo>
                  <a:pt x="430250" y="104889"/>
                </a:lnTo>
                <a:lnTo>
                  <a:pt x="382625" y="88214"/>
                </a:lnTo>
                <a:lnTo>
                  <a:pt x="332155" y="77304"/>
                </a:lnTo>
                <a:lnTo>
                  <a:pt x="278777" y="73723"/>
                </a:lnTo>
                <a:lnTo>
                  <a:pt x="228968" y="80060"/>
                </a:lnTo>
                <a:lnTo>
                  <a:pt x="183527" y="97320"/>
                </a:lnTo>
                <a:lnTo>
                  <a:pt x="143217" y="126492"/>
                </a:lnTo>
                <a:lnTo>
                  <a:pt x="108826" y="168567"/>
                </a:lnTo>
                <a:lnTo>
                  <a:pt x="84848" y="217017"/>
                </a:lnTo>
                <a:lnTo>
                  <a:pt x="73837" y="265912"/>
                </a:lnTo>
                <a:lnTo>
                  <a:pt x="75260" y="314769"/>
                </a:lnTo>
                <a:lnTo>
                  <a:pt x="88544" y="363131"/>
                </a:lnTo>
                <a:lnTo>
                  <a:pt x="113131" y="410540"/>
                </a:lnTo>
                <a:lnTo>
                  <a:pt x="141185" y="448335"/>
                </a:lnTo>
                <a:lnTo>
                  <a:pt x="173228" y="481482"/>
                </a:lnTo>
                <a:lnTo>
                  <a:pt x="208699" y="510451"/>
                </a:lnTo>
                <a:lnTo>
                  <a:pt x="247078" y="535724"/>
                </a:lnTo>
                <a:lnTo>
                  <a:pt x="287820" y="557758"/>
                </a:lnTo>
                <a:lnTo>
                  <a:pt x="330365" y="577024"/>
                </a:lnTo>
                <a:lnTo>
                  <a:pt x="376123" y="595833"/>
                </a:lnTo>
                <a:lnTo>
                  <a:pt x="422046" y="614235"/>
                </a:lnTo>
                <a:lnTo>
                  <a:pt x="652437" y="704342"/>
                </a:lnTo>
                <a:lnTo>
                  <a:pt x="699643" y="724649"/>
                </a:lnTo>
                <a:lnTo>
                  <a:pt x="744486" y="747077"/>
                </a:lnTo>
                <a:lnTo>
                  <a:pt x="786917" y="771702"/>
                </a:lnTo>
                <a:lnTo>
                  <a:pt x="826909" y="798588"/>
                </a:lnTo>
                <a:lnTo>
                  <a:pt x="864425" y="827773"/>
                </a:lnTo>
                <a:lnTo>
                  <a:pt x="899439" y="859345"/>
                </a:lnTo>
                <a:lnTo>
                  <a:pt x="931900" y="893343"/>
                </a:lnTo>
                <a:lnTo>
                  <a:pt x="961783" y="929830"/>
                </a:lnTo>
                <a:lnTo>
                  <a:pt x="989050" y="968870"/>
                </a:lnTo>
                <a:lnTo>
                  <a:pt x="1013663" y="1010513"/>
                </a:lnTo>
                <a:lnTo>
                  <a:pt x="1035583" y="1054823"/>
                </a:lnTo>
                <a:lnTo>
                  <a:pt x="1054785" y="1101864"/>
                </a:lnTo>
                <a:lnTo>
                  <a:pt x="1071219" y="1151674"/>
                </a:lnTo>
                <a:lnTo>
                  <a:pt x="1085189" y="1200683"/>
                </a:lnTo>
                <a:lnTo>
                  <a:pt x="1098359" y="1249807"/>
                </a:lnTo>
                <a:lnTo>
                  <a:pt x="1110729" y="1299032"/>
                </a:lnTo>
                <a:lnTo>
                  <a:pt x="1122324" y="1348359"/>
                </a:lnTo>
                <a:lnTo>
                  <a:pt x="1133182" y="1397787"/>
                </a:lnTo>
                <a:lnTo>
                  <a:pt x="1143304" y="1447317"/>
                </a:lnTo>
                <a:lnTo>
                  <a:pt x="1152728" y="1496936"/>
                </a:lnTo>
                <a:lnTo>
                  <a:pt x="1161465" y="1546656"/>
                </a:lnTo>
                <a:lnTo>
                  <a:pt x="1169530" y="1596478"/>
                </a:lnTo>
                <a:lnTo>
                  <a:pt x="1176959" y="1646377"/>
                </a:lnTo>
                <a:lnTo>
                  <a:pt x="1183779" y="1696377"/>
                </a:lnTo>
                <a:lnTo>
                  <a:pt x="1189990" y="1746453"/>
                </a:lnTo>
                <a:lnTo>
                  <a:pt x="1195616" y="1796618"/>
                </a:lnTo>
                <a:lnTo>
                  <a:pt x="1200696" y="1846859"/>
                </a:lnTo>
                <a:lnTo>
                  <a:pt x="1205230" y="1897189"/>
                </a:lnTo>
                <a:lnTo>
                  <a:pt x="1209243" y="1947583"/>
                </a:lnTo>
                <a:lnTo>
                  <a:pt x="1212773" y="1998065"/>
                </a:lnTo>
                <a:lnTo>
                  <a:pt x="1215834" y="2048611"/>
                </a:lnTo>
                <a:lnTo>
                  <a:pt x="1218425" y="2099233"/>
                </a:lnTo>
                <a:lnTo>
                  <a:pt x="1220597" y="2149906"/>
                </a:lnTo>
                <a:lnTo>
                  <a:pt x="1222082" y="2201621"/>
                </a:lnTo>
                <a:lnTo>
                  <a:pt x="1222565" y="2253348"/>
                </a:lnTo>
                <a:lnTo>
                  <a:pt x="1222032" y="2305062"/>
                </a:lnTo>
                <a:lnTo>
                  <a:pt x="1220520" y="2356764"/>
                </a:lnTo>
                <a:lnTo>
                  <a:pt x="1218031" y="2408428"/>
                </a:lnTo>
                <a:lnTo>
                  <a:pt x="1214577" y="2460066"/>
                </a:lnTo>
                <a:lnTo>
                  <a:pt x="1210183" y="2511641"/>
                </a:lnTo>
                <a:lnTo>
                  <a:pt x="1204937" y="2561691"/>
                </a:lnTo>
                <a:lnTo>
                  <a:pt x="1198384" y="2611463"/>
                </a:lnTo>
                <a:lnTo>
                  <a:pt x="1190167" y="2660891"/>
                </a:lnTo>
                <a:lnTo>
                  <a:pt x="1179918" y="2709849"/>
                </a:lnTo>
                <a:lnTo>
                  <a:pt x="1167269" y="2758287"/>
                </a:lnTo>
                <a:lnTo>
                  <a:pt x="1151839" y="2806090"/>
                </a:lnTo>
                <a:lnTo>
                  <a:pt x="1126286" y="2870441"/>
                </a:lnTo>
                <a:lnTo>
                  <a:pt x="1120394" y="2888043"/>
                </a:lnTo>
                <a:lnTo>
                  <a:pt x="1115898" y="2905976"/>
                </a:lnTo>
                <a:lnTo>
                  <a:pt x="1113116" y="2924187"/>
                </a:lnTo>
                <a:lnTo>
                  <a:pt x="1111021" y="2975127"/>
                </a:lnTo>
                <a:lnTo>
                  <a:pt x="1118120" y="3022790"/>
                </a:lnTo>
                <a:lnTo>
                  <a:pt x="1139329" y="3065208"/>
                </a:lnTo>
                <a:lnTo>
                  <a:pt x="1179550" y="3100387"/>
                </a:lnTo>
                <a:lnTo>
                  <a:pt x="1216571" y="3100387"/>
                </a:lnTo>
                <a:lnTo>
                  <a:pt x="1244092" y="3080512"/>
                </a:lnTo>
                <a:lnTo>
                  <a:pt x="1264272" y="3055848"/>
                </a:lnTo>
                <a:lnTo>
                  <a:pt x="1278140" y="3026918"/>
                </a:lnTo>
                <a:lnTo>
                  <a:pt x="1286700" y="2994202"/>
                </a:lnTo>
                <a:lnTo>
                  <a:pt x="1290789" y="2958947"/>
                </a:lnTo>
                <a:close/>
              </a:path>
            </a:pathLst>
          </a:custGeom>
          <a:solidFill>
            <a:srgbClr val="3697D3">
              <a:alpha val="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766191" y="4885405"/>
            <a:ext cx="321945" cy="385445"/>
          </a:xfrm>
          <a:custGeom>
            <a:avLst/>
            <a:gdLst/>
            <a:ahLst/>
            <a:cxnLst/>
            <a:rect l="l" t="t" r="r" b="b"/>
            <a:pathLst>
              <a:path w="321945" h="385445">
                <a:moveTo>
                  <a:pt x="121691" y="0"/>
                </a:moveTo>
                <a:lnTo>
                  <a:pt x="68727" y="13695"/>
                </a:lnTo>
                <a:lnTo>
                  <a:pt x="25184" y="47040"/>
                </a:lnTo>
                <a:lnTo>
                  <a:pt x="3865" y="84149"/>
                </a:lnTo>
                <a:lnTo>
                  <a:pt x="0" y="98120"/>
                </a:lnTo>
                <a:lnTo>
                  <a:pt x="0" y="115417"/>
                </a:lnTo>
                <a:lnTo>
                  <a:pt x="1816" y="122123"/>
                </a:lnTo>
                <a:lnTo>
                  <a:pt x="3175" y="128993"/>
                </a:lnTo>
                <a:lnTo>
                  <a:pt x="30170" y="166401"/>
                </a:lnTo>
                <a:lnTo>
                  <a:pt x="68541" y="176415"/>
                </a:lnTo>
                <a:lnTo>
                  <a:pt x="83755" y="173871"/>
                </a:lnTo>
                <a:lnTo>
                  <a:pt x="122186" y="151231"/>
                </a:lnTo>
                <a:lnTo>
                  <a:pt x="150131" y="115695"/>
                </a:lnTo>
                <a:lnTo>
                  <a:pt x="157911" y="102692"/>
                </a:lnTo>
                <a:lnTo>
                  <a:pt x="172614" y="84708"/>
                </a:lnTo>
                <a:lnTo>
                  <a:pt x="190719" y="74244"/>
                </a:lnTo>
                <a:lnTo>
                  <a:pt x="211457" y="71524"/>
                </a:lnTo>
                <a:lnTo>
                  <a:pt x="234061" y="76771"/>
                </a:lnTo>
                <a:lnTo>
                  <a:pt x="277068" y="107586"/>
                </a:lnTo>
                <a:lnTo>
                  <a:pt x="302550" y="158132"/>
                </a:lnTo>
                <a:lnTo>
                  <a:pt x="309730" y="194764"/>
                </a:lnTo>
                <a:lnTo>
                  <a:pt x="309285" y="232181"/>
                </a:lnTo>
                <a:lnTo>
                  <a:pt x="301790" y="270243"/>
                </a:lnTo>
                <a:lnTo>
                  <a:pt x="278258" y="310592"/>
                </a:lnTo>
                <a:lnTo>
                  <a:pt x="260061" y="324345"/>
                </a:lnTo>
                <a:lnTo>
                  <a:pt x="238010" y="339928"/>
                </a:lnTo>
                <a:lnTo>
                  <a:pt x="240525" y="380644"/>
                </a:lnTo>
                <a:lnTo>
                  <a:pt x="254536" y="385343"/>
                </a:lnTo>
                <a:lnTo>
                  <a:pt x="261795" y="383976"/>
                </a:lnTo>
                <a:lnTo>
                  <a:pt x="292257" y="356882"/>
                </a:lnTo>
                <a:lnTo>
                  <a:pt x="312759" y="304459"/>
                </a:lnTo>
                <a:lnTo>
                  <a:pt x="321371" y="235233"/>
                </a:lnTo>
                <a:lnTo>
                  <a:pt x="318960" y="199771"/>
                </a:lnTo>
                <a:lnTo>
                  <a:pt x="309776" y="155056"/>
                </a:lnTo>
                <a:lnTo>
                  <a:pt x="293701" y="113868"/>
                </a:lnTo>
                <a:lnTo>
                  <a:pt x="270209" y="76480"/>
                </a:lnTo>
                <a:lnTo>
                  <a:pt x="238772" y="43167"/>
                </a:lnTo>
                <a:lnTo>
                  <a:pt x="184642" y="9429"/>
                </a:lnTo>
                <a:lnTo>
                  <a:pt x="154369" y="1329"/>
                </a:lnTo>
                <a:lnTo>
                  <a:pt x="121691" y="0"/>
                </a:lnTo>
                <a:close/>
              </a:path>
            </a:pathLst>
          </a:custGeom>
          <a:solidFill>
            <a:srgbClr val="3697D3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1642033" y="5096840"/>
            <a:ext cx="4951730" cy="52705"/>
            <a:chOff x="1642033" y="5096840"/>
            <a:chExt cx="4951730" cy="52705"/>
          </a:xfrm>
        </p:grpSpPr>
        <p:sp>
          <p:nvSpPr>
            <p:cNvPr id="9" name="object 9"/>
            <p:cNvSpPr/>
            <p:nvPr/>
          </p:nvSpPr>
          <p:spPr>
            <a:xfrm>
              <a:off x="1642033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2F578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2883789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39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F7B41C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4117987" y="5096840"/>
              <a:ext cx="1242060" cy="52705"/>
            </a:xfrm>
            <a:custGeom>
              <a:avLst/>
              <a:gdLst/>
              <a:ahLst/>
              <a:cxnLst/>
              <a:rect l="l" t="t" r="r" b="b"/>
              <a:pathLst>
                <a:path w="1242060" h="52704">
                  <a:moveTo>
                    <a:pt x="1241755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41755" y="52603"/>
                  </a:lnTo>
                  <a:lnTo>
                    <a:pt x="1241755" y="0"/>
                  </a:lnTo>
                  <a:close/>
                </a:path>
              </a:pathLst>
            </a:custGeom>
            <a:solidFill>
              <a:srgbClr val="5EB24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5359743" y="5096840"/>
              <a:ext cx="1234440" cy="52705"/>
            </a:xfrm>
            <a:custGeom>
              <a:avLst/>
              <a:gdLst/>
              <a:ahLst/>
              <a:cxnLst/>
              <a:rect l="l" t="t" r="r" b="b"/>
              <a:pathLst>
                <a:path w="1234440" h="52704">
                  <a:moveTo>
                    <a:pt x="1233932" y="0"/>
                  </a:moveTo>
                  <a:lnTo>
                    <a:pt x="0" y="0"/>
                  </a:lnTo>
                  <a:lnTo>
                    <a:pt x="0" y="52603"/>
                  </a:lnTo>
                  <a:lnTo>
                    <a:pt x="1233932" y="52603"/>
                  </a:lnTo>
                  <a:lnTo>
                    <a:pt x="1233932" y="0"/>
                  </a:lnTo>
                  <a:close/>
                </a:path>
              </a:pathLst>
            </a:custGeom>
            <a:solidFill>
              <a:srgbClr val="3697D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2" name="object 42"/>
          <p:cNvSpPr txBox="1">
            <a:spLocks noGrp="1"/>
          </p:cNvSpPr>
          <p:nvPr>
            <p:ph type="sldNum" sz="quarter" idx="7"/>
          </p:nvPr>
        </p:nvSpPr>
        <p:spPr>
          <a:xfrm>
            <a:off x="6853621" y="4984204"/>
            <a:ext cx="222250" cy="246862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lang="en-US" spc="-25" dirty="0"/>
              <a:t>07</a:t>
            </a:r>
            <a:endParaRPr spc="-25" dirty="0"/>
          </a:p>
        </p:txBody>
      </p:sp>
      <p:sp>
        <p:nvSpPr>
          <p:cNvPr id="2" name="object 2"/>
          <p:cNvSpPr txBox="1"/>
          <p:nvPr/>
        </p:nvSpPr>
        <p:spPr>
          <a:xfrm>
            <a:off x="641612" y="410968"/>
            <a:ext cx="261233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700" b="1" spc="-130" dirty="0">
                <a:solidFill>
                  <a:srgbClr val="1889CA"/>
                </a:solidFill>
                <a:latin typeface="Trebuchet MS" panose="020B0603020202020204"/>
                <a:cs typeface="Trebuchet MS" panose="020B0603020202020204"/>
              </a:rPr>
              <a:t>05</a:t>
            </a:r>
            <a:endParaRPr sz="170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85832" y="197155"/>
            <a:ext cx="6833863" cy="611226"/>
            <a:chOff x="513067" y="279389"/>
            <a:chExt cx="6806627" cy="665480"/>
          </a:xfrm>
        </p:grpSpPr>
        <p:grpSp>
          <p:nvGrpSpPr>
            <p:cNvPr id="13" name="object 13"/>
            <p:cNvGrpSpPr/>
            <p:nvPr/>
          </p:nvGrpSpPr>
          <p:grpSpPr>
            <a:xfrm>
              <a:off x="513067" y="279389"/>
              <a:ext cx="6806627" cy="665480"/>
              <a:chOff x="513067" y="279389"/>
              <a:chExt cx="6806627" cy="665480"/>
            </a:xfrm>
          </p:grpSpPr>
          <p:sp>
            <p:nvSpPr>
              <p:cNvPr id="14" name="object 14"/>
              <p:cNvSpPr/>
              <p:nvPr/>
            </p:nvSpPr>
            <p:spPr>
              <a:xfrm>
                <a:off x="928419" y="336015"/>
                <a:ext cx="6391275" cy="508000"/>
              </a:xfrm>
              <a:custGeom>
                <a:avLst/>
                <a:gdLst/>
                <a:ahLst/>
                <a:cxnLst/>
                <a:rect l="l" t="t" r="r" b="b"/>
                <a:pathLst>
                  <a:path w="6391275" h="508000">
                    <a:moveTo>
                      <a:pt x="6390919" y="0"/>
                    </a:moveTo>
                    <a:lnTo>
                      <a:pt x="0" y="0"/>
                    </a:lnTo>
                    <a:lnTo>
                      <a:pt x="0" y="35458"/>
                    </a:lnTo>
                    <a:lnTo>
                      <a:pt x="36625" y="43262"/>
                    </a:lnTo>
                    <a:lnTo>
                      <a:pt x="70196" y="63175"/>
                    </a:lnTo>
                    <a:lnTo>
                      <a:pt x="99773" y="93718"/>
                    </a:lnTo>
                    <a:lnTo>
                      <a:pt x="124414" y="133412"/>
                    </a:lnTo>
                    <a:lnTo>
                      <a:pt x="143180" y="180780"/>
                    </a:lnTo>
                    <a:lnTo>
                      <a:pt x="155129" y="234342"/>
                    </a:lnTo>
                    <a:lnTo>
                      <a:pt x="159321" y="292620"/>
                    </a:lnTo>
                    <a:lnTo>
                      <a:pt x="155915" y="345209"/>
                    </a:lnTo>
                    <a:lnTo>
                      <a:pt x="146157" y="394104"/>
                    </a:lnTo>
                    <a:lnTo>
                      <a:pt x="130734" y="438237"/>
                    </a:lnTo>
                    <a:lnTo>
                      <a:pt x="110335" y="476537"/>
                    </a:lnTo>
                    <a:lnTo>
                      <a:pt x="85648" y="507936"/>
                    </a:lnTo>
                    <a:lnTo>
                      <a:pt x="6390919" y="507936"/>
                    </a:lnTo>
                    <a:lnTo>
                      <a:pt x="6390919" y="0"/>
                    </a:lnTo>
                    <a:close/>
                  </a:path>
                </a:pathLst>
              </a:custGeom>
              <a:solidFill>
                <a:srgbClr val="F7B41C"/>
              </a:solidFill>
            </p:spPr>
            <p:txBody>
              <a:bodyPr wrap="square" lIns="0" tIns="0" rIns="0" bIns="0" rtlCol="0"/>
              <a:lstStyle/>
              <a:p/>
            </p:txBody>
          </p:sp>
          <p:sp>
            <p:nvSpPr>
              <p:cNvPr id="15" name="object 15"/>
              <p:cNvSpPr/>
              <p:nvPr/>
            </p:nvSpPr>
            <p:spPr>
              <a:xfrm>
                <a:off x="513067" y="279389"/>
                <a:ext cx="6704330" cy="665480"/>
              </a:xfrm>
              <a:custGeom>
                <a:avLst/>
                <a:gdLst/>
                <a:ahLst/>
                <a:cxnLst/>
                <a:rect l="l" t="t" r="r" b="b"/>
                <a:pathLst>
                  <a:path w="6704330" h="665480">
                    <a:moveTo>
                      <a:pt x="6703708" y="109359"/>
                    </a:moveTo>
                    <a:lnTo>
                      <a:pt x="447078" y="109359"/>
                    </a:lnTo>
                    <a:lnTo>
                      <a:pt x="411988" y="74460"/>
                    </a:lnTo>
                    <a:lnTo>
                      <a:pt x="367017" y="40716"/>
                    </a:lnTo>
                    <a:lnTo>
                      <a:pt x="318579" y="16256"/>
                    </a:lnTo>
                    <a:lnTo>
                      <a:pt x="266344" y="2286"/>
                    </a:lnTo>
                    <a:lnTo>
                      <a:pt x="209969" y="0"/>
                    </a:lnTo>
                    <a:lnTo>
                      <a:pt x="162293" y="7581"/>
                    </a:lnTo>
                    <a:lnTo>
                      <a:pt x="118579" y="23622"/>
                    </a:lnTo>
                    <a:lnTo>
                      <a:pt x="78930" y="48145"/>
                    </a:lnTo>
                    <a:lnTo>
                      <a:pt x="43446" y="81153"/>
                    </a:lnTo>
                    <a:lnTo>
                      <a:pt x="15938" y="122364"/>
                    </a:lnTo>
                    <a:lnTo>
                      <a:pt x="0" y="169291"/>
                    </a:lnTo>
                    <a:lnTo>
                      <a:pt x="0" y="199148"/>
                    </a:lnTo>
                    <a:lnTo>
                      <a:pt x="26619" y="264261"/>
                    </a:lnTo>
                    <a:lnTo>
                      <a:pt x="83388" y="300951"/>
                    </a:lnTo>
                    <a:lnTo>
                      <a:pt x="118262" y="304380"/>
                    </a:lnTo>
                    <a:lnTo>
                      <a:pt x="144513" y="299986"/>
                    </a:lnTo>
                    <a:lnTo>
                      <a:pt x="190411" y="277507"/>
                    </a:lnTo>
                    <a:lnTo>
                      <a:pt x="228993" y="242036"/>
                    </a:lnTo>
                    <a:lnTo>
                      <a:pt x="259029" y="199605"/>
                    </a:lnTo>
                    <a:lnTo>
                      <a:pt x="272453" y="177177"/>
                    </a:lnTo>
                    <a:lnTo>
                      <a:pt x="297815" y="146151"/>
                    </a:lnTo>
                    <a:lnTo>
                      <a:pt x="329057" y="128104"/>
                    </a:lnTo>
                    <a:lnTo>
                      <a:pt x="364845" y="123405"/>
                    </a:lnTo>
                    <a:lnTo>
                      <a:pt x="403860" y="132461"/>
                    </a:lnTo>
                    <a:lnTo>
                      <a:pt x="456780" y="163969"/>
                    </a:lnTo>
                    <a:lnTo>
                      <a:pt x="495503" y="211226"/>
                    </a:lnTo>
                    <a:lnTo>
                      <a:pt x="517893" y="260375"/>
                    </a:lnTo>
                    <a:lnTo>
                      <a:pt x="531101" y="310578"/>
                    </a:lnTo>
                    <a:lnTo>
                      <a:pt x="535635" y="361721"/>
                    </a:lnTo>
                    <a:lnTo>
                      <a:pt x="532003" y="413664"/>
                    </a:lnTo>
                    <a:lnTo>
                      <a:pt x="520712" y="466280"/>
                    </a:lnTo>
                    <a:lnTo>
                      <a:pt x="497662" y="515480"/>
                    </a:lnTo>
                    <a:lnTo>
                      <a:pt x="458266" y="553224"/>
                    </a:lnTo>
                    <a:lnTo>
                      <a:pt x="448716" y="559612"/>
                    </a:lnTo>
                    <a:lnTo>
                      <a:pt x="420535" y="579513"/>
                    </a:lnTo>
                    <a:lnTo>
                      <a:pt x="399884" y="621487"/>
                    </a:lnTo>
                    <a:lnTo>
                      <a:pt x="401091" y="634504"/>
                    </a:lnTo>
                    <a:lnTo>
                      <a:pt x="405904" y="646417"/>
                    </a:lnTo>
                    <a:lnTo>
                      <a:pt x="414997" y="656767"/>
                    </a:lnTo>
                    <a:lnTo>
                      <a:pt x="426859" y="663333"/>
                    </a:lnTo>
                    <a:lnTo>
                      <a:pt x="439178" y="664870"/>
                    </a:lnTo>
                    <a:lnTo>
                      <a:pt x="451700" y="662520"/>
                    </a:lnTo>
                    <a:lnTo>
                      <a:pt x="464172" y="657402"/>
                    </a:lnTo>
                    <a:lnTo>
                      <a:pt x="470877" y="654075"/>
                    </a:lnTo>
                    <a:lnTo>
                      <a:pt x="476783" y="649528"/>
                    </a:lnTo>
                    <a:lnTo>
                      <a:pt x="477291" y="649033"/>
                    </a:lnTo>
                    <a:lnTo>
                      <a:pt x="6703708" y="649033"/>
                    </a:lnTo>
                    <a:lnTo>
                      <a:pt x="6703708" y="109359"/>
                    </a:lnTo>
                    <a:close/>
                  </a:path>
                </a:pathLst>
              </a:custGeom>
              <a:solidFill>
                <a:srgbClr val="1889CA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sp>
          <p:nvSpPr>
            <p:cNvPr id="35" name="object 23"/>
            <p:cNvSpPr txBox="1"/>
            <p:nvPr/>
          </p:nvSpPr>
          <p:spPr>
            <a:xfrm>
              <a:off x="1069407" y="433327"/>
              <a:ext cx="5889852" cy="34975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5"/>
                </a:spcBef>
              </a:pP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058625" y="320947"/>
            <a:ext cx="61725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</a:rPr>
              <a:t>VAT Gap Analysis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9675" y="967000"/>
            <a:ext cx="6970019" cy="3754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further deepen our understanding of the VAT collection gap and its components, RRA underwent a rigorous analysis to quantify the </a:t>
            </a:r>
            <a:r>
              <a:rPr lang="en-US" alt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 Gap for Rwanda </a:t>
            </a:r>
            <a:r>
              <a:rPr lang="en-US" alt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2013-2023</a:t>
            </a:r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endParaRPr lang="en-US" alt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Comprehensive estimates distinguish between the revenue foregone from the  </a:t>
            </a:r>
            <a:r>
              <a:rPr lang="en-US" altLang="en-US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Gap </a:t>
            </a: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the </a:t>
            </a:r>
            <a:r>
              <a:rPr lang="en-US" altLang="en-US" sz="14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 Gap</a:t>
            </a:r>
            <a:endParaRPr lang="en-US" altLang="en-US" sz="14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buFont typeface="Wingdings" panose="05000000000000000000" pitchFamily="2" charset="2"/>
              <a:buChar char="§"/>
              <a:defRPr sz="1800"/>
            </a:pP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are derived from a dual-methodology approach combining two approaches: </a:t>
            </a:r>
            <a:endParaRPr lang="en-US" altLang="en-US" sz="14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1. Top-Down RAGAP Approach (Macro based)</a:t>
            </a:r>
            <a:endParaRPr lang="en-US" altLang="en-US" sz="14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3" algn="l" rtl="0" eaLnBrk="0" fontAlgn="base" hangingPunct="0">
              <a:spcBef>
                <a:spcPct val="0"/>
              </a:spcBef>
              <a:spcAft>
                <a:spcPts val="1200"/>
              </a:spcAft>
              <a:buClr>
                <a:srgbClr val="0070C0"/>
              </a:buClr>
              <a:buSzPct val="120000"/>
              <a:defRPr sz="1800"/>
            </a:pPr>
            <a:r>
              <a:rPr lang="en-US" altLang="en-US" sz="1400" dirty="0">
                <a:solidFill>
                  <a:srgbClr val="3341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2. Bottom-Up Approach (ML Micro based)</a:t>
            </a:r>
            <a:endParaRPr lang="en-US" altLang="en-US" sz="1400" dirty="0">
              <a:solidFill>
                <a:srgbClr val="33415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9" name="object 43"/>
          <p:cNvSpPr txBox="1">
            <a:spLocks noGrp="1"/>
          </p:cNvSpPr>
          <p:nvPr>
            <p:ph type="ftr" sz="quarter" idx="5"/>
          </p:nvPr>
        </p:nvSpPr>
        <p:spPr>
          <a:xfrm>
            <a:off x="393103" y="5038213"/>
            <a:ext cx="1076921" cy="142988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/>
              <a:t>RRA  </a:t>
            </a:r>
            <a:r>
              <a:rPr lang="en-US" dirty="0">
                <a:sym typeface="Wingdings" panose="05000000000000000000" pitchFamily="2" charset="2"/>
              </a:rPr>
              <a:t></a:t>
            </a:r>
            <a:r>
              <a:rPr lang="en-US" dirty="0"/>
              <a:t>  EPRN</a:t>
            </a:r>
            <a:endParaRPr lang="en-US" spc="-9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2451" y="1454150"/>
            <a:ext cx="1524000" cy="13409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4067528" y="-1822450"/>
            <a:ext cx="15691556" cy="8826500"/>
          </a:xfrm>
          <a:prstGeom prst="rect">
            <a:avLst/>
          </a:prstGeom>
          <a:solidFill>
            <a:srgbClr val="1F497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5690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sym typeface="Arial" panose="020B0604020202020204"/>
              </a:rPr>
              <a:t>VAT Gap Estimation-Top-Down Approach Based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  <a:p>
            <a:pPr marL="0" marR="0" lvl="0" indent="0" algn="ctr" defTabSz="15690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  <a:p>
            <a:pPr marL="0" marR="0" lvl="0" indent="0" algn="ctr" defTabSz="15690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defRPr/>
            </a:pPr>
            <a:r>
              <a:rPr lang="en-US" sz="2400" b="1" kern="0" dirty="0">
                <a:solidFill>
                  <a:srgbClr val="F79646"/>
                </a:solidFill>
                <a:latin typeface="Arial" panose="020B0604020202020204"/>
                <a:sym typeface="Arial" panose="020B0604020202020204"/>
              </a:rPr>
              <a:t>(Macro/SUT Based)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  <a:sym typeface="Arial" panose="020B06040202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497D3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20061</Words>
  <Application>WPS Presentation</Application>
  <PresentationFormat>Custom</PresentationFormat>
  <Paragraphs>1919</Paragraphs>
  <Slides>29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29</vt:i4>
      </vt:variant>
    </vt:vector>
  </HeadingPairs>
  <TitlesOfParts>
    <vt:vector size="53" baseType="lpstr">
      <vt:lpstr>Arial</vt:lpstr>
      <vt:lpstr>SimSun</vt:lpstr>
      <vt:lpstr>Wingdings</vt:lpstr>
      <vt:lpstr>Trebuchet MS</vt:lpstr>
      <vt:lpstr>Arial MT</vt:lpstr>
      <vt:lpstr>Tahoma</vt:lpstr>
      <vt:lpstr>Roboto Bk</vt:lpstr>
      <vt:lpstr>Segoe Print</vt:lpstr>
      <vt:lpstr>roboto</vt:lpstr>
      <vt:lpstr>Times New Roman</vt:lpstr>
      <vt:lpstr>Calibri</vt:lpstr>
      <vt:lpstr>Arial</vt:lpstr>
      <vt:lpstr>Arial Black</vt:lpstr>
      <vt:lpstr>Microsoft YaHei</vt:lpstr>
      <vt:lpstr>Arial Unicode MS</vt:lpstr>
      <vt:lpstr>Poppins</vt:lpstr>
      <vt:lpstr>Times New Roman</vt:lpstr>
      <vt:lpstr>Gill Sans</vt:lpstr>
      <vt:lpstr>Gill Sans MT</vt:lpstr>
      <vt:lpstr>Office Theme</vt:lpstr>
      <vt:lpstr>2_Office Theme</vt:lpstr>
      <vt:lpstr>3_Office Theme</vt:lpstr>
      <vt:lpstr>4_Office Theme</vt:lpstr>
      <vt:lpstr>5_Office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The Path to Fiscal Resilience: Addressing Africa's Tax Challenges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The Path to Fiscal Resilience: Addressing Africa's Tax Challenges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- END -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Tax Reforms</dc:title>
  <dc:creator>Naphtal Hakizimana</dc:creator>
  <cp:lastModifiedBy>nti96318</cp:lastModifiedBy>
  <cp:revision>344</cp:revision>
  <dcterms:created xsi:type="dcterms:W3CDTF">2025-07-29T08:46:00Z</dcterms:created>
  <dcterms:modified xsi:type="dcterms:W3CDTF">2026-06-24T11:37:12Z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2025-05-13T06:00:00Z</vt:filetime>
  </property>
  <property fmtid="{D5CDD505-2E9C-101B-9397-08002B2CF9AE}" pid="3" name="Creator">
    <vt:lpwstr>Adobe Illustrator 29.6 (Macintosh)</vt:lpwstr>
  </property>
  <property fmtid="{D5CDD505-2E9C-101B-9397-08002B2CF9AE}" pid="4" name="LastSaved">
    <vt:filetime>2025-07-29T06:00:00Z</vt:filetime>
  </property>
  <property fmtid="{D5CDD505-2E9C-101B-9397-08002B2CF9AE}" pid="5" name="Producer">
    <vt:lpwstr>Adobe PDF library 17.00</vt:lpwstr>
  </property>
  <property fmtid="{D5CDD505-2E9C-101B-9397-08002B2CF9AE}" pid="6" name="ICV">
    <vt:lpwstr>59228243771449A0B21144F1828684F3_13</vt:lpwstr>
  </property>
  <property fmtid="{D5CDD505-2E9C-101B-9397-08002B2CF9AE}" pid="7" name="KSOProductBuildVer">
    <vt:lpwstr>1033-12.1.0.26880</vt:lpwstr>
  </property>
</Properties>
</file>