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65" r:id="rId3"/>
    <p:sldId id="268" r:id="rId4"/>
    <p:sldId id="270" r:id="rId5"/>
    <p:sldId id="271" r:id="rId6"/>
    <p:sldId id="272" r:id="rId7"/>
    <p:sldId id="263" r:id="rId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4610"/>
  </p:normalViewPr>
  <p:slideViewPr>
    <p:cSldViewPr snapToGrid="0" snapToObjects="1">
      <p:cViewPr varScale="1">
        <p:scale>
          <a:sx n="89" d="100"/>
          <a:sy n="89" d="100"/>
        </p:scale>
        <p:origin x="62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82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5628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580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452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5312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205978"/>
            <a:ext cx="7086600" cy="536972"/>
          </a:xfrm>
        </p:spPr>
        <p:txBody>
          <a:bodyPr>
            <a:noAutofit/>
          </a:bodyPr>
          <a:lstStyle>
            <a:lvl1pPr algn="ctr" defTabSz="685800" rtl="0" eaLnBrk="1" latinLnBrk="0" hangingPunct="1">
              <a:spcBef>
                <a:spcPct val="0"/>
              </a:spcBef>
              <a:buNone/>
              <a:defRPr lang="en-US" sz="3300" u="none" kern="1200" dirty="0" smtClean="0">
                <a:solidFill>
                  <a:srgbClr val="92D05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0" y="4924210"/>
            <a:ext cx="9144000" cy="46166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National</a:t>
            </a:r>
            <a:r>
              <a:rPr lang="en-US" sz="1200" b="1" baseline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Agricultural Export Development Board</a:t>
            </a:r>
          </a:p>
          <a:p>
            <a:pPr algn="ctr"/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06" y="228600"/>
            <a:ext cx="1645494" cy="657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9"/>
          <p:cNvCxnSpPr/>
          <p:nvPr userDrawn="1"/>
        </p:nvCxnSpPr>
        <p:spPr>
          <a:xfrm>
            <a:off x="1905000" y="857250"/>
            <a:ext cx="7010400" cy="0"/>
          </a:xfrm>
          <a:prstGeom prst="line">
            <a:avLst/>
          </a:prstGeom>
          <a:ln w="28575" cmpd="sng">
            <a:solidFill>
              <a:srgbClr val="108CE0"/>
            </a:solidFill>
            <a:headEnd w="lg" len="med"/>
            <a:tailEnd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6639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9.png"/><Relationship Id="rId3" Type="http://schemas.openxmlformats.org/officeDocument/2006/relationships/image" Target="../media/image4.png"/><Relationship Id="rId21" Type="http://schemas.openxmlformats.org/officeDocument/2006/relationships/image" Target="../media/image2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5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7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24" Type="http://schemas.openxmlformats.org/officeDocument/2006/relationships/image" Target="../media/image25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23" Type="http://schemas.openxmlformats.org/officeDocument/2006/relationships/image" Target="../media/image24.png"/><Relationship Id="rId10" Type="http://schemas.openxmlformats.org/officeDocument/2006/relationships/image" Target="../media/image11.png"/><Relationship Id="rId19" Type="http://schemas.openxmlformats.org/officeDocument/2006/relationships/image" Target="../media/image20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Relationship Id="rId22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openxmlformats.org/officeDocument/2006/relationships/image" Target="../media/image4.png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23" Type="http://schemas.openxmlformats.org/officeDocument/2006/relationships/image" Target="../media/image1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3.png"/><Relationship Id="rId3" Type="http://schemas.openxmlformats.org/officeDocument/2006/relationships/image" Target="../media/image4.png"/><Relationship Id="rId7" Type="http://schemas.openxmlformats.org/officeDocument/2006/relationships/image" Target="../media/image48.pn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1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457200"/>
            <a:ext cx="2011680" cy="21031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468880" y="822960"/>
            <a:ext cx="5877321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1F38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Rwanda Tea Sector: Growth, Challenges and the Path Forward</a:t>
            </a:r>
            <a:endParaRPr lang="en-US" sz="2400" dirty="0"/>
          </a:p>
        </p:txBody>
      </p:sp>
      <p:sp>
        <p:nvSpPr>
          <p:cNvPr id="4" name="Text 1"/>
          <p:cNvSpPr/>
          <p:nvPr/>
        </p:nvSpPr>
        <p:spPr>
          <a:xfrm>
            <a:off x="2926080" y="1920240"/>
            <a:ext cx="5760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Presented by Alexis NKURUNZIZA</a:t>
            </a:r>
          </a:p>
          <a:p>
            <a:pPr marL="0" indent="0" algn="ctr">
              <a:buNone/>
            </a:pPr>
            <a:r>
              <a:rPr lang="en-US" dirty="0">
                <a:solidFill>
                  <a:srgbClr val="2E75B6"/>
                </a:solidFill>
                <a:latin typeface="Arial" pitchFamily="34" charset="0"/>
                <a:cs typeface="Arial" pitchFamily="34" charset="-120"/>
              </a:rPr>
              <a:t>Traditional Commodities Division Manager/NAEB</a:t>
            </a:r>
          </a:p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5" name="Shape 2"/>
          <p:cNvSpPr/>
          <p:nvPr/>
        </p:nvSpPr>
        <p:spPr>
          <a:xfrm flipV="1">
            <a:off x="3200400" y="3371850"/>
            <a:ext cx="4943475" cy="50006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926080" y="2834640"/>
            <a:ext cx="5760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2926080" y="3246120"/>
            <a:ext cx="5760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8" name="Text 5"/>
          <p:cNvSpPr/>
          <p:nvPr/>
        </p:nvSpPr>
        <p:spPr>
          <a:xfrm>
            <a:off x="2926080" y="3566160"/>
            <a:ext cx="5760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Agricultural Export Development Board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" y="73152"/>
            <a:ext cx="1463040" cy="50292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737360" y="91440"/>
            <a:ext cx="72237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2E75B6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Sector Background and Growth Achievements</a:t>
            </a:r>
            <a:endParaRPr lang="en-US" sz="2400" dirty="0"/>
          </a:p>
        </p:txBody>
      </p:sp>
      <p:sp>
        <p:nvSpPr>
          <p:cNvPr id="4" name="Shape 1"/>
          <p:cNvSpPr/>
          <p:nvPr/>
        </p:nvSpPr>
        <p:spPr>
          <a:xfrm>
            <a:off x="137160" y="640080"/>
            <a:ext cx="8869680" cy="36576"/>
          </a:xfrm>
          <a:prstGeom prst="rect">
            <a:avLst/>
          </a:prstGeom>
          <a:solidFill>
            <a:srgbClr val="2E75B6"/>
          </a:solidFill>
          <a:ln w="12700">
            <a:solidFill>
              <a:srgbClr val="2E75B6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82880" y="749808"/>
            <a:ext cx="5588886" cy="38344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 algn="just">
              <a:buSzPct val="100000"/>
              <a:buFont typeface="Wingdings" panose="05000000000000000000" pitchFamily="2" charset="2"/>
              <a:buChar char="§"/>
            </a:pPr>
            <a:r>
              <a:rPr lang="en-US" sz="1200" b="1" dirty="0">
                <a:latin typeface="Arial" pitchFamily="34" charset="0"/>
              </a:rPr>
              <a:t>Production Growth: +21% in Five Years</a:t>
            </a:r>
            <a:r>
              <a:rPr lang="en-US" sz="1200" dirty="0">
                <a:latin typeface="Arial" pitchFamily="34" charset="0"/>
              </a:rPr>
              <a:t> — Tea output rose from 33,209 MT in 2020 to 40,043 MT in 2025, targeting 70,000 MT by 2031.</a:t>
            </a:r>
          </a:p>
          <a:p>
            <a:pPr marL="342900" indent="-342900" algn="just">
              <a:buSzPct val="100000"/>
              <a:buFont typeface="Wingdings" panose="05000000000000000000" pitchFamily="2" charset="2"/>
              <a:buChar char="§"/>
            </a:pPr>
            <a:r>
              <a:rPr lang="en-US" sz="1200" b="1" dirty="0">
                <a:latin typeface="Arial" pitchFamily="34" charset="0"/>
              </a:rPr>
              <a:t>USD 117 Million in Export Revenue (2025)</a:t>
            </a:r>
            <a:r>
              <a:rPr lang="en-US" sz="1200" dirty="0">
                <a:latin typeface="Arial" pitchFamily="34" charset="0"/>
              </a:rPr>
              <a:t> — Tea is among Rwanda’s top foreign exchange earners, targeting USD 300 million by 2031.</a:t>
            </a:r>
          </a:p>
          <a:p>
            <a:pPr marL="342900" indent="-342900" algn="just">
              <a:buSzPct val="100000"/>
              <a:buFont typeface="Wingdings" panose="05000000000000000000" pitchFamily="2" charset="2"/>
              <a:buChar char="§"/>
            </a:pPr>
            <a:r>
              <a:rPr lang="en-US" sz="1200" b="1" dirty="0">
                <a:latin typeface="Arial" pitchFamily="34" charset="0"/>
              </a:rPr>
              <a:t>~60,000 Households Supported Nationwide</a:t>
            </a:r>
            <a:r>
              <a:rPr lang="en-US" sz="1200" dirty="0">
                <a:latin typeface="Arial" pitchFamily="34" charset="0"/>
              </a:rPr>
              <a:t> — About 59,984 farming households across 11 districts depend on tea for livelihoods.</a:t>
            </a:r>
          </a:p>
          <a:p>
            <a:pPr marL="342900" indent="-342900" algn="just">
              <a:buSzPct val="100000"/>
              <a:buFont typeface="Wingdings" panose="05000000000000000000" pitchFamily="2" charset="2"/>
              <a:buChar char="§"/>
            </a:pPr>
            <a:r>
              <a:rPr lang="en-US" sz="1200" b="1" dirty="0">
                <a:latin typeface="Arial" pitchFamily="34" charset="0"/>
              </a:rPr>
              <a:t>36,854 Hectares Across 11 Districts</a:t>
            </a:r>
            <a:r>
              <a:rPr lang="en-US" sz="1200" dirty="0">
                <a:latin typeface="Arial" pitchFamily="34" charset="0"/>
              </a:rPr>
              <a:t> — Cultivation spans Nyamasheke, Rusizi, Nyabihu, Rulindo and other key districts.</a:t>
            </a:r>
          </a:p>
          <a:p>
            <a:pPr marL="342900" indent="-342900" algn="just">
              <a:buSzPct val="100000"/>
              <a:buFont typeface="Wingdings" panose="05000000000000000000" pitchFamily="2" charset="2"/>
              <a:buChar char="§"/>
            </a:pPr>
            <a:r>
              <a:rPr lang="en-US" sz="1200" b="1" dirty="0">
                <a:latin typeface="Arial" pitchFamily="34" charset="0"/>
              </a:rPr>
              <a:t>Green Leaf Price: RWF 432/kg — Up 4x Since 2012</a:t>
            </a:r>
            <a:r>
              <a:rPr lang="en-US" sz="1200" dirty="0">
                <a:latin typeface="Arial" pitchFamily="34" charset="0"/>
              </a:rPr>
              <a:t> — Farmer income improved from RWF 100/kg in 2012 to RWF 432/kg in 2026.in 2025 farmers were paid 72B </a:t>
            </a:r>
            <a:r>
              <a:rPr lang="en-US" sz="1200" dirty="0" err="1">
                <a:latin typeface="Arial" pitchFamily="34" charset="0"/>
              </a:rPr>
              <a:t>Rwf</a:t>
            </a:r>
            <a:r>
              <a:rPr lang="en-US" sz="1200" dirty="0">
                <a:latin typeface="Arial" pitchFamily="34" charset="0"/>
              </a:rPr>
              <a:t>.</a:t>
            </a:r>
          </a:p>
          <a:p>
            <a:pPr marL="342900" indent="-342900" algn="just">
              <a:buSzPct val="100000"/>
              <a:buFont typeface="Wingdings" panose="05000000000000000000" pitchFamily="2" charset="2"/>
              <a:buChar char="§"/>
            </a:pPr>
            <a:r>
              <a:rPr lang="en-US" sz="1200" b="1" dirty="0">
                <a:latin typeface="Arial" pitchFamily="34" charset="0"/>
              </a:rPr>
              <a:t>Aligned with NST2 and National Development Goals</a:t>
            </a:r>
            <a:r>
              <a:rPr lang="en-US" sz="1200" dirty="0">
                <a:latin typeface="Arial" pitchFamily="34" charset="0"/>
              </a:rPr>
              <a:t> — Tea growth supports exports, GDP, and inclusive rural development.</a:t>
            </a:r>
          </a:p>
        </p:txBody>
      </p:sp>
      <p:sp>
        <p:nvSpPr>
          <p:cNvPr id="8" name="Shape 5"/>
          <p:cNvSpPr/>
          <p:nvPr/>
        </p:nvSpPr>
        <p:spPr>
          <a:xfrm>
            <a:off x="5983490" y="749808"/>
            <a:ext cx="2886190" cy="109728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419210" y="822960"/>
            <a:ext cx="245047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40,043 MT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6195213" y="1344107"/>
            <a:ext cx="2462743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Tea Production in 2025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5983490" y="2011680"/>
            <a:ext cx="2886190" cy="109728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278062" y="2084832"/>
            <a:ext cx="2591618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USD 117M</a:t>
            </a:r>
            <a:endParaRPr lang="en-US" sz="3000" dirty="0"/>
          </a:p>
        </p:txBody>
      </p:sp>
      <p:sp>
        <p:nvSpPr>
          <p:cNvPr id="13" name="Text 10"/>
          <p:cNvSpPr/>
          <p:nvPr/>
        </p:nvSpPr>
        <p:spPr>
          <a:xfrm>
            <a:off x="6419210" y="2633472"/>
            <a:ext cx="2450469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Export Revenue in 2025</a:t>
            </a:r>
            <a:endParaRPr lang="en-US" sz="1200" dirty="0"/>
          </a:p>
        </p:txBody>
      </p:sp>
      <p:sp>
        <p:nvSpPr>
          <p:cNvPr id="14" name="Shape 11"/>
          <p:cNvSpPr/>
          <p:nvPr/>
        </p:nvSpPr>
        <p:spPr>
          <a:xfrm>
            <a:off x="5983490" y="3273552"/>
            <a:ext cx="2886190" cy="1097280"/>
          </a:xfrm>
          <a:prstGeom prst="rect">
            <a:avLst/>
          </a:prstGeom>
          <a:solidFill>
            <a:srgbClr val="1F3864"/>
          </a:solidFill>
          <a:ln w="12700">
            <a:solidFill>
              <a:srgbClr val="1F3864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6195212" y="3346704"/>
            <a:ext cx="2674467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59,984</a:t>
            </a:r>
            <a:endParaRPr lang="en-US" sz="3000" dirty="0"/>
          </a:p>
        </p:txBody>
      </p:sp>
      <p:sp>
        <p:nvSpPr>
          <p:cNvPr id="16" name="Text 13"/>
          <p:cNvSpPr/>
          <p:nvPr/>
        </p:nvSpPr>
        <p:spPr>
          <a:xfrm>
            <a:off x="6195212" y="3895344"/>
            <a:ext cx="2674467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Farming Households Supported</a:t>
            </a:r>
            <a:endParaRPr lang="en-US" sz="1200" dirty="0"/>
          </a:p>
        </p:txBody>
      </p:sp>
      <p:sp>
        <p:nvSpPr>
          <p:cNvPr id="17" name="Shape 14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Agricultural Export Development Board</a:t>
            </a:r>
            <a:endParaRPr lang="en-US" sz="11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88056A9-0B47-C4B3-9B82-6385A0DE6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081" y="3164534"/>
            <a:ext cx="4957763" cy="1229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356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7"/>
            <a:ext cx="9144000" cy="51435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724" y="731453"/>
            <a:ext cx="8924441" cy="2857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36" y="1484449"/>
            <a:ext cx="2331653" cy="14288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44342" y="1476078"/>
            <a:ext cx="54806" cy="30808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0217" y="1568723"/>
            <a:ext cx="7144" cy="110583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56348" y="1484449"/>
            <a:ext cx="2331653" cy="14288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60654" y="1476078"/>
            <a:ext cx="54806" cy="30808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76528" y="1568723"/>
            <a:ext cx="7144" cy="1105830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0965" y="1484449"/>
            <a:ext cx="2331653" cy="14288"/>
          </a:xfrm>
          <a:prstGeom prst="rect">
            <a:avLst/>
          </a:prstGeom>
        </p:spPr>
      </p:pic>
      <p:pic>
        <p:nvPicPr>
          <p:cNvPr id="11" name="SK-4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95271" y="1476078"/>
            <a:ext cx="54806" cy="30808"/>
          </a:xfrm>
          <a:prstGeom prst="rect">
            <a:avLst/>
          </a:prstGeom>
        </p:spPr>
      </p:pic>
      <p:pic>
        <p:nvPicPr>
          <p:cNvPr id="13" name="SK-4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0294" y="3199173"/>
            <a:ext cx="301712" cy="236525"/>
          </a:xfrm>
          <a:prstGeom prst="rect">
            <a:avLst/>
          </a:prstGeom>
        </p:spPr>
      </p:pic>
      <p:pic>
        <p:nvPicPr>
          <p:cNvPr id="14" name="SK-4-img-13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0035" y="3577791"/>
            <a:ext cx="3611835" cy="14288"/>
          </a:xfrm>
          <a:prstGeom prst="rect">
            <a:avLst/>
          </a:prstGeom>
        </p:spPr>
      </p:pic>
      <p:pic>
        <p:nvPicPr>
          <p:cNvPr id="15" name="SK-4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24524" y="3569532"/>
            <a:ext cx="54806" cy="30808"/>
          </a:xfrm>
          <a:prstGeom prst="rect">
            <a:avLst/>
          </a:prstGeom>
        </p:spPr>
      </p:pic>
      <p:pic>
        <p:nvPicPr>
          <p:cNvPr id="16" name="SK-4-img-15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58594" y="3070585"/>
            <a:ext cx="7144" cy="1254956"/>
          </a:xfrm>
          <a:prstGeom prst="rect">
            <a:avLst/>
          </a:prstGeom>
        </p:spPr>
      </p:pic>
      <p:pic>
        <p:nvPicPr>
          <p:cNvPr id="17" name="SK-4-img-16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5977" y="3577791"/>
            <a:ext cx="3602683" cy="14288"/>
          </a:xfrm>
          <a:prstGeom prst="rect">
            <a:avLst/>
          </a:prstGeom>
        </p:spPr>
      </p:pic>
      <p:pic>
        <p:nvPicPr>
          <p:cNvPr id="18" name="SK-4-img-1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1312" y="3569532"/>
            <a:ext cx="54806" cy="30808"/>
          </a:xfrm>
          <a:prstGeom prst="rect">
            <a:avLst/>
          </a:prstGeom>
        </p:spPr>
      </p:pic>
      <p:pic>
        <p:nvPicPr>
          <p:cNvPr id="19" name="SK-4-img-18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812236" y="4310249"/>
            <a:ext cx="1618394" cy="437108"/>
          </a:xfrm>
          <a:prstGeom prst="rect">
            <a:avLst/>
          </a:prstGeom>
        </p:spPr>
      </p:pic>
      <p:pic>
        <p:nvPicPr>
          <p:cNvPr id="21" name="SK-4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55807" y="3811302"/>
            <a:ext cx="941747" cy="900113"/>
          </a:xfrm>
          <a:prstGeom prst="rect">
            <a:avLst/>
          </a:prstGeom>
        </p:spPr>
      </p:pic>
      <p:pic>
        <p:nvPicPr>
          <p:cNvPr id="22" name="SK-4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01742" y="3055182"/>
            <a:ext cx="512006" cy="488566"/>
          </a:xfrm>
          <a:prstGeom prst="rect">
            <a:avLst/>
          </a:prstGeom>
        </p:spPr>
      </p:pic>
      <p:pic>
        <p:nvPicPr>
          <p:cNvPr id="23" name="SK-4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599347" y="3168365"/>
            <a:ext cx="301712" cy="287983"/>
          </a:xfrm>
          <a:prstGeom prst="rect">
            <a:avLst/>
          </a:prstGeom>
        </p:spPr>
      </p:pic>
      <p:pic>
        <p:nvPicPr>
          <p:cNvPr id="24" name="SK-4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58342" y="3060316"/>
            <a:ext cx="502853" cy="483431"/>
          </a:xfrm>
          <a:prstGeom prst="rect">
            <a:avLst/>
          </a:prstGeom>
        </p:spPr>
      </p:pic>
      <p:pic>
        <p:nvPicPr>
          <p:cNvPr id="25" name="SK-4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55947" y="3163230"/>
            <a:ext cx="219447" cy="272579"/>
          </a:xfrm>
          <a:prstGeom prst="rect">
            <a:avLst/>
          </a:prstGeom>
        </p:spPr>
      </p:pic>
      <p:pic>
        <p:nvPicPr>
          <p:cNvPr id="26" name="SK-4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373342" y="977243"/>
            <a:ext cx="512006" cy="483431"/>
          </a:xfrm>
          <a:prstGeom prst="rect">
            <a:avLst/>
          </a:prstGeom>
        </p:spPr>
      </p:pic>
      <p:pic>
        <p:nvPicPr>
          <p:cNvPr id="27" name="SK-4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961794" y="1054373"/>
            <a:ext cx="310865" cy="303386"/>
          </a:xfrm>
          <a:prstGeom prst="rect">
            <a:avLst/>
          </a:prstGeom>
        </p:spPr>
      </p:pic>
      <p:pic>
        <p:nvPicPr>
          <p:cNvPr id="28" name="SK-4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547765" y="977243"/>
            <a:ext cx="512006" cy="483431"/>
          </a:xfrm>
          <a:prstGeom prst="rect">
            <a:avLst/>
          </a:prstGeom>
        </p:spPr>
      </p:pic>
      <p:pic>
        <p:nvPicPr>
          <p:cNvPr id="29" name="SK-4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3145483" y="1054373"/>
            <a:ext cx="301712" cy="293117"/>
          </a:xfrm>
          <a:prstGeom prst="rect">
            <a:avLst/>
          </a:prstGeom>
        </p:spPr>
      </p:pic>
      <p:pic>
        <p:nvPicPr>
          <p:cNvPr id="30" name="SK-4-img-29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255947" y="977243"/>
            <a:ext cx="905247" cy="483431"/>
          </a:xfrm>
          <a:prstGeom prst="rect">
            <a:avLst/>
          </a:prstGeom>
        </p:spPr>
      </p:pic>
      <p:sp>
        <p:nvSpPr>
          <p:cNvPr id="32" name="SK-4-text-31"/>
          <p:cNvSpPr/>
          <p:nvPr/>
        </p:nvSpPr>
        <p:spPr>
          <a:xfrm>
            <a:off x="1828801" y="102804"/>
            <a:ext cx="6190394" cy="6120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2430"/>
              </a:lnSpc>
            </a:pPr>
            <a:r>
              <a:rPr lang="en-US" sz="2025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Production Structure and Value Chain</a:t>
            </a:r>
            <a:endParaRPr lang="en-US" sz="2025" dirty="0"/>
          </a:p>
          <a:p>
            <a:pPr>
              <a:lnSpc>
                <a:spcPts val="2430"/>
              </a:lnSpc>
            </a:pPr>
            <a:endParaRPr lang="en-US" sz="2025" dirty="0"/>
          </a:p>
        </p:txBody>
      </p:sp>
      <p:sp>
        <p:nvSpPr>
          <p:cNvPr id="33" name="SK-4-text-32"/>
          <p:cNvSpPr/>
          <p:nvPr/>
        </p:nvSpPr>
        <p:spPr>
          <a:xfrm>
            <a:off x="1252724" y="1018320"/>
            <a:ext cx="1261765" cy="3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24"/>
              </a:lnSpc>
            </a:pPr>
            <a:r>
              <a:rPr lang="en-US" sz="1294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Plantation Coverage</a:t>
            </a:r>
            <a:endParaRPr lang="en-US" sz="1294" dirty="0"/>
          </a:p>
          <a:p>
            <a:pPr>
              <a:lnSpc>
                <a:spcPts val="1424"/>
              </a:lnSpc>
            </a:pPr>
            <a:r>
              <a:rPr lang="en-US" sz="1294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36,855 ha / 11 Districts</a:t>
            </a:r>
            <a:endParaRPr lang="en-US" sz="1294" dirty="0"/>
          </a:p>
        </p:txBody>
      </p:sp>
      <p:sp>
        <p:nvSpPr>
          <p:cNvPr id="34" name="SK-4-text-33"/>
          <p:cNvSpPr/>
          <p:nvPr/>
        </p:nvSpPr>
        <p:spPr>
          <a:xfrm>
            <a:off x="621730" y="1650988"/>
            <a:ext cx="2112206" cy="92578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Smallholders dominate at 67.6% (24,905 ha);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industrial blocs hold 31% (11,516 ha).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Mature productive area: 28,470 ha;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immature: 8,384 ha.</a:t>
            </a:r>
            <a:endParaRPr lang="en-US" sz="1125" dirty="0"/>
          </a:p>
          <a:p>
            <a:pPr>
              <a:lnSpc>
                <a:spcPts val="1463"/>
              </a:lnSpc>
            </a:pPr>
            <a:endParaRPr lang="en-US" sz="1125" dirty="0"/>
          </a:p>
        </p:txBody>
      </p:sp>
      <p:sp>
        <p:nvSpPr>
          <p:cNvPr id="35" name="SK-4-text-34"/>
          <p:cNvSpPr/>
          <p:nvPr/>
        </p:nvSpPr>
        <p:spPr>
          <a:xfrm>
            <a:off x="4151301" y="1023454"/>
            <a:ext cx="1389794" cy="385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24"/>
              </a:lnSpc>
            </a:pPr>
            <a:r>
              <a:rPr lang="en-US" sz="1294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Plantation Gap:</a:t>
            </a:r>
            <a:endParaRPr lang="en-US" sz="1294" dirty="0"/>
          </a:p>
          <a:p>
            <a:pPr>
              <a:lnSpc>
                <a:spcPts val="1424"/>
              </a:lnSpc>
            </a:pPr>
            <a:r>
              <a:rPr lang="en-US" sz="1294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77M Seedlings Needed</a:t>
            </a:r>
            <a:endParaRPr lang="en-US" sz="1294" dirty="0"/>
          </a:p>
        </p:txBody>
      </p:sp>
      <p:sp>
        <p:nvSpPr>
          <p:cNvPr id="36" name="SK-4-text-35"/>
          <p:cNvSpPr/>
          <p:nvPr/>
        </p:nvSpPr>
        <p:spPr>
          <a:xfrm>
            <a:off x="3402012" y="1502618"/>
            <a:ext cx="2240235" cy="134235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algn="just"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5,497 ha carry significant gaps, costing</a:t>
            </a:r>
            <a:endParaRPr lang="en-US" sz="1125" dirty="0"/>
          </a:p>
          <a:p>
            <a:pPr algn="just"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33,146 MT of green leaf annually.</a:t>
            </a:r>
            <a:endParaRPr lang="en-US" sz="1125" dirty="0"/>
          </a:p>
          <a:p>
            <a:pPr algn="just"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Infilling demands 77M high-yielding clonal</a:t>
            </a:r>
            <a:endParaRPr lang="en-US" sz="1125" dirty="0"/>
          </a:p>
          <a:p>
            <a:pPr algn="just"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seedlings at RWF 45–65 each.</a:t>
            </a:r>
            <a:endParaRPr lang="en-US" sz="1125" dirty="0"/>
          </a:p>
          <a:p>
            <a:pPr algn="just">
              <a:lnSpc>
                <a:spcPts val="1463"/>
              </a:lnSpc>
            </a:pPr>
            <a:endParaRPr lang="en-US" sz="1125" dirty="0"/>
          </a:p>
          <a:p>
            <a:pPr algn="just">
              <a:lnSpc>
                <a:spcPts val="1463"/>
              </a:lnSpc>
            </a:pPr>
            <a:endParaRPr lang="en-US" sz="1125" dirty="0"/>
          </a:p>
        </p:txBody>
      </p:sp>
      <p:sp>
        <p:nvSpPr>
          <p:cNvPr id="37" name="SK-4-text-36"/>
          <p:cNvSpPr/>
          <p:nvPr/>
        </p:nvSpPr>
        <p:spPr>
          <a:xfrm>
            <a:off x="6976765" y="1023454"/>
            <a:ext cx="1060624" cy="35997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24"/>
              </a:lnSpc>
            </a:pPr>
            <a:r>
              <a:rPr lang="en-US" sz="1294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Fertilizer Shortfall:</a:t>
            </a:r>
            <a:endParaRPr lang="en-US" sz="1294" dirty="0"/>
          </a:p>
          <a:p>
            <a:pPr>
              <a:lnSpc>
                <a:spcPts val="1424"/>
              </a:lnSpc>
            </a:pPr>
            <a:r>
              <a:rPr lang="en-US" sz="1294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451 vs. 600 kg/ha Target</a:t>
            </a:r>
            <a:endParaRPr lang="en-US" sz="1294" dirty="0"/>
          </a:p>
        </p:txBody>
      </p:sp>
      <p:sp>
        <p:nvSpPr>
          <p:cNvPr id="38" name="SK-4-text-37"/>
          <p:cNvSpPr/>
          <p:nvPr/>
        </p:nvSpPr>
        <p:spPr>
          <a:xfrm>
            <a:off x="6336730" y="1650988"/>
            <a:ext cx="2139665" cy="9360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16,605 MT applied in 2025 —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 33% deficit against the agronomic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recommendation. Coordinated via RTA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Fertilizer Fund with factory-backed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interest-free loans.</a:t>
            </a:r>
            <a:endParaRPr lang="en-US" sz="1125" dirty="0"/>
          </a:p>
        </p:txBody>
      </p:sp>
      <p:sp>
        <p:nvSpPr>
          <p:cNvPr id="39" name="SK-4-text-38"/>
          <p:cNvSpPr/>
          <p:nvPr/>
        </p:nvSpPr>
        <p:spPr>
          <a:xfrm>
            <a:off x="1270918" y="3219822"/>
            <a:ext cx="5232797" cy="19544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406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Yield Gap: 6,030 vs. 9,000 kg/ha</a:t>
            </a:r>
            <a:endParaRPr lang="en-US" sz="1406" dirty="0"/>
          </a:p>
        </p:txBody>
      </p:sp>
      <p:sp>
        <p:nvSpPr>
          <p:cNvPr id="40" name="SK-4-text-39"/>
          <p:cNvSpPr/>
          <p:nvPr/>
        </p:nvSpPr>
        <p:spPr>
          <a:xfrm>
            <a:off x="621730" y="3713523"/>
            <a:ext cx="3511265" cy="7406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Older pre-1990 estates yield 7,273 kg/ha; newer post-2000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estates lag at 4,080 kg/ha. Closing the gap requires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seedling renewal, full fertilizer application,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focused research.</a:t>
            </a:r>
            <a:endParaRPr lang="en-US" sz="1125" dirty="0"/>
          </a:p>
        </p:txBody>
      </p:sp>
      <p:sp>
        <p:nvSpPr>
          <p:cNvPr id="41" name="SK-4-text-40"/>
          <p:cNvSpPr/>
          <p:nvPr/>
        </p:nvSpPr>
        <p:spPr>
          <a:xfrm>
            <a:off x="5632624" y="3250630"/>
            <a:ext cx="3511376" cy="19544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406" b="1" dirty="0">
                <a:solidFill>
                  <a:srgbClr val="003366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Labour Deficit: 13,865 Pluckers</a:t>
            </a:r>
            <a:endParaRPr lang="en-US" sz="1406" dirty="0"/>
          </a:p>
        </p:txBody>
      </p:sp>
      <p:sp>
        <p:nvSpPr>
          <p:cNvPr id="42" name="SK-4-text-41"/>
          <p:cNvSpPr/>
          <p:nvPr/>
        </p:nvSpPr>
        <p:spPr>
          <a:xfrm>
            <a:off x="5001742" y="3713523"/>
            <a:ext cx="3255206" cy="74060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Only 18,435 pluckers active against a requirement of 32,300.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Hand plucking at RWF 65–100/kg is essential for quality,</a:t>
            </a:r>
            <a:endParaRPr lang="en-US" sz="1125" dirty="0"/>
          </a:p>
          <a:p>
            <a:pPr>
              <a:lnSpc>
                <a:spcPts val="1463"/>
              </a:lnSpc>
            </a:pPr>
            <a:r>
              <a:rPr lang="en-US" sz="1125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making this shortage a direct production constraint.</a:t>
            </a:r>
            <a:endParaRPr lang="en-US" sz="1125" dirty="0"/>
          </a:p>
          <a:p>
            <a:pPr>
              <a:lnSpc>
                <a:spcPts val="1463"/>
              </a:lnSpc>
            </a:pPr>
            <a:endParaRPr lang="en-US" sz="1125" dirty="0"/>
          </a:p>
        </p:txBody>
      </p:sp>
      <p:sp>
        <p:nvSpPr>
          <p:cNvPr id="43" name="SK-4-text-42"/>
          <p:cNvSpPr/>
          <p:nvPr/>
        </p:nvSpPr>
        <p:spPr>
          <a:xfrm>
            <a:off x="2888531" y="4886325"/>
            <a:ext cx="3348521" cy="164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algn="ctr"/>
            <a:r>
              <a:rPr lang="en-US" sz="1181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National Agricultural Export Development Board</a:t>
            </a:r>
            <a:endParaRPr lang="en-US" sz="1181" dirty="0"/>
          </a:p>
        </p:txBody>
      </p:sp>
      <p:pic>
        <p:nvPicPr>
          <p:cNvPr id="44" name="Image 0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37160" y="57718"/>
            <a:ext cx="1463040" cy="502920"/>
          </a:xfrm>
          <a:prstGeom prst="rect">
            <a:avLst/>
          </a:prstGeom>
        </p:spPr>
      </p:pic>
      <p:sp>
        <p:nvSpPr>
          <p:cNvPr id="45" name="Shape 14"/>
          <p:cNvSpPr/>
          <p:nvPr/>
        </p:nvSpPr>
        <p:spPr>
          <a:xfrm>
            <a:off x="0" y="4806737"/>
            <a:ext cx="9144000" cy="3429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46" name="Text 15"/>
          <p:cNvSpPr/>
          <p:nvPr/>
        </p:nvSpPr>
        <p:spPr>
          <a:xfrm>
            <a:off x="152400" y="4785054"/>
            <a:ext cx="914400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Agricultural Export Development Board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129549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37"/>
            <a:ext cx="9144000" cy="51435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92189" y="620278"/>
            <a:ext cx="7113947" cy="14288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918" y="786929"/>
            <a:ext cx="2798006" cy="416570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918" y="1260091"/>
            <a:ext cx="2798006" cy="2967782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7071" y="2650443"/>
            <a:ext cx="2779700" cy="7144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99718" y="786929"/>
            <a:ext cx="2798006" cy="41657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99718" y="1260091"/>
            <a:ext cx="2798006" cy="2967782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08871" y="2650443"/>
            <a:ext cx="2779700" cy="7144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71518" y="786929"/>
            <a:ext cx="2798006" cy="41657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71518" y="1260091"/>
            <a:ext cx="2798006" cy="2967782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80671" y="2650443"/>
            <a:ext cx="2779700" cy="7144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67924" y="3656931"/>
            <a:ext cx="512006" cy="889732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0" y="4356460"/>
            <a:ext cx="1060624" cy="421705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680871" y="4510832"/>
            <a:ext cx="292559" cy="251929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52271" y="4587962"/>
            <a:ext cx="210294" cy="154260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73141" y="4366729"/>
            <a:ext cx="365671" cy="354844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688283" y="4366729"/>
            <a:ext cx="374824" cy="334305"/>
          </a:xfrm>
          <a:prstGeom prst="rect">
            <a:avLst/>
          </a:prstGeom>
        </p:spPr>
      </p:pic>
      <p:pic>
        <p:nvPicPr>
          <p:cNvPr id="20" name="SK-5-img-19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16711" y="2782602"/>
            <a:ext cx="530312" cy="509104"/>
          </a:xfrm>
          <a:prstGeom prst="rect">
            <a:avLst/>
          </a:prstGeom>
        </p:spPr>
      </p:pic>
      <p:pic>
        <p:nvPicPr>
          <p:cNvPr id="21" name="SK-5-img-20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025865" y="1435001"/>
            <a:ext cx="521159" cy="509104"/>
          </a:xfrm>
          <a:prstGeom prst="rect">
            <a:avLst/>
          </a:prstGeom>
        </p:spPr>
      </p:pic>
      <p:pic>
        <p:nvPicPr>
          <p:cNvPr id="22" name="SK-5-img-21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089824" y="797198"/>
            <a:ext cx="438894" cy="416570"/>
          </a:xfrm>
          <a:prstGeom prst="rect">
            <a:avLst/>
          </a:prstGeom>
        </p:spPr>
      </p:pic>
      <p:pic>
        <p:nvPicPr>
          <p:cNvPr id="23" name="SK-5-img-22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08871" y="2782602"/>
            <a:ext cx="512006" cy="509104"/>
          </a:xfrm>
          <a:prstGeom prst="rect">
            <a:avLst/>
          </a:prstGeom>
        </p:spPr>
      </p:pic>
      <p:pic>
        <p:nvPicPr>
          <p:cNvPr id="24" name="SK-5-img-23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108871" y="1435001"/>
            <a:ext cx="512006" cy="509104"/>
          </a:xfrm>
          <a:prstGeom prst="rect">
            <a:avLst/>
          </a:prstGeom>
        </p:spPr>
      </p:pic>
      <p:pic>
        <p:nvPicPr>
          <p:cNvPr id="25" name="SK-5-img-24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145483" y="797198"/>
            <a:ext cx="457200" cy="416570"/>
          </a:xfrm>
          <a:prstGeom prst="rect">
            <a:avLst/>
          </a:prstGeom>
        </p:spPr>
      </p:pic>
      <p:pic>
        <p:nvPicPr>
          <p:cNvPr id="26" name="SK-5-img-25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10295" y="2782602"/>
            <a:ext cx="521159" cy="509104"/>
          </a:xfrm>
          <a:prstGeom prst="rect">
            <a:avLst/>
          </a:prstGeom>
        </p:spPr>
      </p:pic>
      <p:pic>
        <p:nvPicPr>
          <p:cNvPr id="27" name="SK-5-img-26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210295" y="1435001"/>
            <a:ext cx="521159" cy="509104"/>
          </a:xfrm>
          <a:prstGeom prst="rect">
            <a:avLst/>
          </a:prstGeom>
        </p:spPr>
      </p:pic>
      <p:pic>
        <p:nvPicPr>
          <p:cNvPr id="28" name="SK-5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55947" y="797198"/>
            <a:ext cx="448047" cy="416570"/>
          </a:xfrm>
          <a:prstGeom prst="rect">
            <a:avLst/>
          </a:prstGeom>
        </p:spPr>
      </p:pic>
      <p:sp>
        <p:nvSpPr>
          <p:cNvPr id="30" name="SK-5-text-29"/>
          <p:cNvSpPr/>
          <p:nvPr/>
        </p:nvSpPr>
        <p:spPr>
          <a:xfrm>
            <a:off x="1728118" y="164530"/>
            <a:ext cx="7415882" cy="28798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20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Assurance and Marketing</a:t>
            </a:r>
            <a:endParaRPr lang="en-US" sz="2081" dirty="0"/>
          </a:p>
        </p:txBody>
      </p:sp>
      <p:sp>
        <p:nvSpPr>
          <p:cNvPr id="31" name="SK-5-text-30"/>
          <p:cNvSpPr/>
          <p:nvPr/>
        </p:nvSpPr>
        <p:spPr>
          <a:xfrm>
            <a:off x="804565" y="905248"/>
            <a:ext cx="3039666" cy="1902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294" b="1" dirty="0">
                <a:solidFill>
                  <a:srgbClr val="FFD7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QUALITY ASSURANCE</a:t>
            </a:r>
            <a:endParaRPr lang="en-US" sz="1294" dirty="0"/>
          </a:p>
        </p:txBody>
      </p:sp>
      <p:sp>
        <p:nvSpPr>
          <p:cNvPr id="32" name="SK-5-text-31"/>
          <p:cNvSpPr/>
          <p:nvPr/>
        </p:nvSpPr>
        <p:spPr>
          <a:xfrm>
            <a:off x="832024" y="1363005"/>
            <a:ext cx="1526977" cy="3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NAEB Quality</a:t>
            </a:r>
            <a:endParaRPr lang="en-US" sz="1181" dirty="0"/>
          </a:p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Assurance Framework</a:t>
            </a:r>
            <a:endParaRPr lang="en-US" sz="1181" dirty="0"/>
          </a:p>
        </p:txBody>
      </p:sp>
      <p:sp>
        <p:nvSpPr>
          <p:cNvPr id="33" name="SK-5-text-32"/>
          <p:cNvSpPr/>
          <p:nvPr/>
        </p:nvSpPr>
        <p:spPr>
          <a:xfrm>
            <a:off x="822871" y="1794979"/>
            <a:ext cx="1828800" cy="7508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Quarterly factory inspections, export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certificates via Irembo portal, and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enforcement of Rwanda Tea Brand regulations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ensure traceability, food safety, and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international compliance standards.</a:t>
            </a:r>
            <a:endParaRPr lang="en-US" sz="900" dirty="0"/>
          </a:p>
        </p:txBody>
      </p:sp>
      <p:sp>
        <p:nvSpPr>
          <p:cNvPr id="34" name="SK-5-text-33"/>
          <p:cNvSpPr/>
          <p:nvPr/>
        </p:nvSpPr>
        <p:spPr>
          <a:xfrm>
            <a:off x="832024" y="2813410"/>
            <a:ext cx="1307530" cy="3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Certification &amp;</a:t>
            </a:r>
            <a:endParaRPr lang="en-US" sz="1181" dirty="0"/>
          </a:p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Capacity Building</a:t>
            </a:r>
            <a:endParaRPr lang="en-US" sz="1181" dirty="0"/>
          </a:p>
        </p:txBody>
      </p:sp>
      <p:sp>
        <p:nvSpPr>
          <p:cNvPr id="35" name="SK-5-text-34"/>
          <p:cNvSpPr/>
          <p:nvPr/>
        </p:nvSpPr>
        <p:spPr>
          <a:xfrm>
            <a:off x="822871" y="3250630"/>
            <a:ext cx="1929371" cy="7303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NAEB supports Rainforest Alliance, Fairtrade,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ISO, and Organic certifications. Annually,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7,500+ pluckers and 840 Capitas receive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hands-on training in quality and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compliance standards.</a:t>
            </a:r>
            <a:endParaRPr lang="en-US" sz="900" dirty="0"/>
          </a:p>
        </p:txBody>
      </p:sp>
      <p:sp>
        <p:nvSpPr>
          <p:cNvPr id="36" name="SK-5-text-35"/>
          <p:cNvSpPr/>
          <p:nvPr/>
        </p:nvSpPr>
        <p:spPr>
          <a:xfrm>
            <a:off x="3694100" y="900113"/>
            <a:ext cx="3828336" cy="1902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294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 &amp; MARKETING</a:t>
            </a:r>
            <a:endParaRPr lang="en-US" sz="1294" dirty="0"/>
          </a:p>
        </p:txBody>
      </p:sp>
      <p:sp>
        <p:nvSpPr>
          <p:cNvPr id="37" name="SK-5-text-36"/>
          <p:cNvSpPr/>
          <p:nvPr/>
        </p:nvSpPr>
        <p:spPr>
          <a:xfrm>
            <a:off x="3703253" y="1363006"/>
            <a:ext cx="1463018" cy="37024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Export Channels</a:t>
            </a:r>
            <a:endParaRPr lang="en-US" sz="1181" dirty="0"/>
          </a:p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&amp; Key Markets</a:t>
            </a:r>
            <a:endParaRPr lang="en-US" sz="1181" dirty="0"/>
          </a:p>
        </p:txBody>
      </p:sp>
      <p:sp>
        <p:nvSpPr>
          <p:cNvPr id="38" name="SK-5-text-37"/>
          <p:cNvSpPr/>
          <p:nvPr/>
        </p:nvSpPr>
        <p:spPr>
          <a:xfrm>
            <a:off x="3703253" y="1810494"/>
            <a:ext cx="1929371" cy="73547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72% of exports flow through the Mombasa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Auction (EATTA); 28% via direct factory-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to-buyer contracts. Top destinations include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Pakistan, UK, Egypt, UAE, Sudan,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Kazakhstan.</a:t>
            </a:r>
            <a:endParaRPr lang="en-US" sz="900" dirty="0"/>
          </a:p>
        </p:txBody>
      </p:sp>
      <p:sp>
        <p:nvSpPr>
          <p:cNvPr id="39" name="SK-5-text-38"/>
          <p:cNvSpPr/>
          <p:nvPr/>
        </p:nvSpPr>
        <p:spPr>
          <a:xfrm>
            <a:off x="3694100" y="2813410"/>
            <a:ext cx="1801341" cy="349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4. Revenue Growth:</a:t>
            </a:r>
            <a:endParaRPr lang="en-US" sz="1181" dirty="0"/>
          </a:p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USD 117M to USD 300M</a:t>
            </a:r>
            <a:endParaRPr lang="en-US" sz="1181" dirty="0"/>
          </a:p>
        </p:txBody>
      </p:sp>
      <p:sp>
        <p:nvSpPr>
          <p:cNvPr id="40" name="SK-5-text-39"/>
          <p:cNvSpPr/>
          <p:nvPr/>
        </p:nvSpPr>
        <p:spPr>
          <a:xfrm>
            <a:off x="3703253" y="3250630"/>
            <a:ext cx="2020788" cy="73033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 revenue reached USD 117M in 2025.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The 2031 target of USD 300M requires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market diversification, direct sales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expansion, and premium product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development.</a:t>
            </a:r>
            <a:endParaRPr lang="en-US" sz="900" dirty="0"/>
          </a:p>
        </p:txBody>
      </p:sp>
      <p:sp>
        <p:nvSpPr>
          <p:cNvPr id="41" name="SK-5-text-40"/>
          <p:cNvSpPr/>
          <p:nvPr/>
        </p:nvSpPr>
        <p:spPr>
          <a:xfrm>
            <a:off x="6638441" y="900113"/>
            <a:ext cx="1856661" cy="19020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294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VALUE ADDITION</a:t>
            </a:r>
            <a:endParaRPr lang="en-US" sz="1294" dirty="0"/>
          </a:p>
        </p:txBody>
      </p:sp>
      <p:sp>
        <p:nvSpPr>
          <p:cNvPr id="42" name="SK-5-text-41"/>
          <p:cNvSpPr/>
          <p:nvPr/>
        </p:nvSpPr>
        <p:spPr>
          <a:xfrm>
            <a:off x="6638441" y="1363005"/>
            <a:ext cx="1801341" cy="3651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5. Value Addition Gap:</a:t>
            </a:r>
            <a:endParaRPr lang="en-US" sz="1181" dirty="0"/>
          </a:p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Beyond Bulk CTC</a:t>
            </a:r>
            <a:endParaRPr lang="en-US" sz="1181" dirty="0"/>
          </a:p>
        </p:txBody>
      </p:sp>
      <p:sp>
        <p:nvSpPr>
          <p:cNvPr id="43" name="SK-5-text-42"/>
          <p:cNvSpPr/>
          <p:nvPr/>
        </p:nvSpPr>
        <p:spPr>
          <a:xfrm>
            <a:off x="6629401" y="1800225"/>
            <a:ext cx="1883606" cy="8537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Over 95% of exports are low-margin bulk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CTC black tea. The 2031 target shifts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specialty teas, herbal blends, and branded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packaged products to 20% of total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exports by 2031.</a:t>
            </a:r>
            <a:endParaRPr lang="en-US" sz="900" dirty="0"/>
          </a:p>
          <a:p>
            <a:pPr>
              <a:lnSpc>
                <a:spcPts val="1170"/>
              </a:lnSpc>
            </a:pPr>
            <a:endParaRPr lang="en-US" sz="900" dirty="0"/>
          </a:p>
        </p:txBody>
      </p:sp>
      <p:sp>
        <p:nvSpPr>
          <p:cNvPr id="44" name="SK-5-text-43"/>
          <p:cNvSpPr/>
          <p:nvPr/>
        </p:nvSpPr>
        <p:spPr>
          <a:xfrm>
            <a:off x="6638442" y="2813410"/>
            <a:ext cx="1865300" cy="3497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6. Domestic Market:</a:t>
            </a:r>
            <a:endParaRPr lang="en-US" sz="1181" dirty="0"/>
          </a:p>
          <a:p>
            <a:pPr>
              <a:lnSpc>
                <a:spcPts val="1418"/>
              </a:lnSpc>
            </a:pPr>
            <a:r>
              <a:rPr lang="en-US" sz="1181" b="1" dirty="0">
                <a:solidFill>
                  <a:srgbClr val="001B3D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1–2% Targeting 10% by 2031</a:t>
            </a:r>
            <a:endParaRPr lang="en-US" sz="1181" dirty="0"/>
          </a:p>
        </p:txBody>
      </p:sp>
      <p:sp>
        <p:nvSpPr>
          <p:cNvPr id="45" name="SK-5-text-44"/>
          <p:cNvSpPr/>
          <p:nvPr/>
        </p:nvSpPr>
        <p:spPr>
          <a:xfrm>
            <a:off x="6629401" y="3250630"/>
            <a:ext cx="1883606" cy="88459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Rwanda’s domestic tea consumption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remains critically low at 1–2%. The ‘Drink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Rwanda Tea’ campaign and cost-reduction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strategies aim to grow local consumption</a:t>
            </a:r>
            <a:endParaRPr lang="en-US" sz="900" dirty="0"/>
          </a:p>
          <a:p>
            <a:pPr>
              <a:lnSpc>
                <a:spcPts val="1170"/>
              </a:lnSpc>
            </a:pPr>
            <a:r>
              <a:rPr lang="en-US" sz="900" dirty="0">
                <a:solidFill>
                  <a:srgbClr val="22222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to 10% by 2031.</a:t>
            </a:r>
            <a:endParaRPr lang="en-US" sz="900" dirty="0"/>
          </a:p>
          <a:p>
            <a:pPr>
              <a:lnSpc>
                <a:spcPts val="1170"/>
              </a:lnSpc>
            </a:pPr>
            <a:endParaRPr lang="en-US" sz="900" dirty="0"/>
          </a:p>
        </p:txBody>
      </p:sp>
      <p:sp>
        <p:nvSpPr>
          <p:cNvPr id="46" name="SK-5-text-45"/>
          <p:cNvSpPr/>
          <p:nvPr/>
        </p:nvSpPr>
        <p:spPr>
          <a:xfrm>
            <a:off x="758912" y="4407918"/>
            <a:ext cx="678656" cy="2982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2138" dirty="0">
                <a:solidFill>
                  <a:srgbClr val="44341B"/>
                </a:solidFill>
              </a:rPr>
              <a:t>👥</a:t>
            </a:r>
            <a:endParaRPr lang="en-US" sz="2138" dirty="0"/>
          </a:p>
        </p:txBody>
      </p:sp>
      <p:sp>
        <p:nvSpPr>
          <p:cNvPr id="47" name="SK-5-text-46"/>
          <p:cNvSpPr/>
          <p:nvPr/>
        </p:nvSpPr>
        <p:spPr>
          <a:xfrm>
            <a:off x="1280071" y="4407918"/>
            <a:ext cx="2448164" cy="159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294" b="1" dirty="0">
                <a:solidFill>
                  <a:srgbClr val="4434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40,043 MT</a:t>
            </a:r>
            <a:endParaRPr lang="en-US" sz="1294" dirty="0"/>
          </a:p>
        </p:txBody>
      </p:sp>
      <p:sp>
        <p:nvSpPr>
          <p:cNvPr id="48" name="SK-5-text-47"/>
          <p:cNvSpPr/>
          <p:nvPr/>
        </p:nvSpPr>
        <p:spPr>
          <a:xfrm>
            <a:off x="1280071" y="4587962"/>
            <a:ext cx="1144429" cy="1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013" dirty="0">
                <a:solidFill>
                  <a:srgbClr val="4434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Tea Production</a:t>
            </a:r>
            <a:endParaRPr lang="en-US" sz="1013" dirty="0"/>
          </a:p>
        </p:txBody>
      </p:sp>
      <p:sp>
        <p:nvSpPr>
          <p:cNvPr id="49" name="SK-5-text-48"/>
          <p:cNvSpPr/>
          <p:nvPr/>
        </p:nvSpPr>
        <p:spPr>
          <a:xfrm>
            <a:off x="3145483" y="4407917"/>
            <a:ext cx="2711054" cy="15426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294" b="1" dirty="0">
                <a:solidFill>
                  <a:srgbClr val="4434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USD 117M</a:t>
            </a:r>
            <a:endParaRPr lang="en-US" sz="1294" dirty="0"/>
          </a:p>
        </p:txBody>
      </p:sp>
      <p:sp>
        <p:nvSpPr>
          <p:cNvPr id="50" name="SK-5-text-49"/>
          <p:cNvSpPr/>
          <p:nvPr/>
        </p:nvSpPr>
        <p:spPr>
          <a:xfrm>
            <a:off x="3154635" y="4577693"/>
            <a:ext cx="2533174" cy="143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013" dirty="0">
                <a:solidFill>
                  <a:srgbClr val="4434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 Revenue</a:t>
            </a:r>
            <a:endParaRPr lang="en-US" sz="1013" dirty="0"/>
          </a:p>
        </p:txBody>
      </p:sp>
      <p:sp>
        <p:nvSpPr>
          <p:cNvPr id="51" name="SK-5-text-50"/>
          <p:cNvSpPr/>
          <p:nvPr/>
        </p:nvSpPr>
        <p:spPr>
          <a:xfrm>
            <a:off x="5248647" y="4407917"/>
            <a:ext cx="2250996" cy="143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294" b="1" dirty="0">
                <a:solidFill>
                  <a:srgbClr val="4434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59,984</a:t>
            </a:r>
            <a:endParaRPr lang="en-US" sz="1294" dirty="0"/>
          </a:p>
        </p:txBody>
      </p:sp>
      <p:sp>
        <p:nvSpPr>
          <p:cNvPr id="52" name="SK-5-text-51"/>
          <p:cNvSpPr/>
          <p:nvPr/>
        </p:nvSpPr>
        <p:spPr>
          <a:xfrm>
            <a:off x="5248647" y="4577693"/>
            <a:ext cx="2224564" cy="14399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013" dirty="0">
                <a:solidFill>
                  <a:srgbClr val="44341B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Households Supported</a:t>
            </a:r>
            <a:endParaRPr lang="en-US" sz="1013" dirty="0"/>
          </a:p>
        </p:txBody>
      </p:sp>
      <p:sp>
        <p:nvSpPr>
          <p:cNvPr id="53" name="SK-5-text-52"/>
          <p:cNvSpPr/>
          <p:nvPr/>
        </p:nvSpPr>
        <p:spPr>
          <a:xfrm>
            <a:off x="2852923" y="4922268"/>
            <a:ext cx="6291077" cy="159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112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National Agricultural Export Development Board</a:t>
            </a:r>
            <a:endParaRPr lang="en-US" sz="1125" dirty="0"/>
          </a:p>
        </p:txBody>
      </p:sp>
      <p:pic>
        <p:nvPicPr>
          <p:cNvPr id="54" name="Image 0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37160" y="57718"/>
            <a:ext cx="1463040" cy="502920"/>
          </a:xfrm>
          <a:prstGeom prst="rect">
            <a:avLst/>
          </a:prstGeom>
        </p:spPr>
      </p:pic>
      <p:sp>
        <p:nvSpPr>
          <p:cNvPr id="56" name="Shape 6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59" name="Text 7"/>
          <p:cNvSpPr/>
          <p:nvPr/>
        </p:nvSpPr>
        <p:spPr>
          <a:xfrm>
            <a:off x="-64070" y="4800600"/>
            <a:ext cx="914400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Agricultural Export Development Board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28851141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6950" y="519486"/>
            <a:ext cx="9144000" cy="51435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918" y="690265"/>
            <a:ext cx="7690024" cy="2857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26570" y="987512"/>
            <a:ext cx="7144" cy="3595204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5671" y="2094905"/>
            <a:ext cx="6537871" cy="7144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671" y="3349973"/>
            <a:ext cx="6537871" cy="7144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600" y="3528343"/>
            <a:ext cx="685800" cy="663476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8600" y="2252849"/>
            <a:ext cx="685800" cy="668610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8600" y="977243"/>
            <a:ext cx="685800" cy="668610"/>
          </a:xfrm>
          <a:prstGeom prst="rect">
            <a:avLst/>
          </a:prstGeom>
        </p:spPr>
      </p:pic>
      <p:sp>
        <p:nvSpPr>
          <p:cNvPr id="20" name="SK-6-text-19"/>
          <p:cNvSpPr/>
          <p:nvPr/>
        </p:nvSpPr>
        <p:spPr>
          <a:xfrm>
            <a:off x="1581894" y="241660"/>
            <a:ext cx="7562106" cy="3033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r>
              <a:rPr lang="en-US" sz="2194" b="1" dirty="0">
                <a:solidFill>
                  <a:srgbClr val="233D62"/>
                </a:solidFill>
              </a:rPr>
              <a:t>      Vision of the tea sector  </a:t>
            </a:r>
            <a:endParaRPr lang="en-US" sz="2194" dirty="0"/>
          </a:p>
        </p:txBody>
      </p:sp>
      <p:sp>
        <p:nvSpPr>
          <p:cNvPr id="21" name="SK-6-text-20"/>
          <p:cNvSpPr/>
          <p:nvPr/>
        </p:nvSpPr>
        <p:spPr>
          <a:xfrm>
            <a:off x="8031026" y="524620"/>
            <a:ext cx="735360" cy="159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algn="ctr"/>
            <a:r>
              <a:rPr lang="en-US" sz="1069" b="1" dirty="0">
                <a:solidFill>
                  <a:srgbClr val="233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:</a:t>
            </a:r>
            <a:endParaRPr lang="en-US" sz="1069" dirty="0"/>
          </a:p>
        </p:txBody>
      </p:sp>
      <p:sp>
        <p:nvSpPr>
          <p:cNvPr id="22" name="SK-6-text-21"/>
          <p:cNvSpPr/>
          <p:nvPr/>
        </p:nvSpPr>
        <p:spPr>
          <a:xfrm>
            <a:off x="8031026" y="689149"/>
            <a:ext cx="717054" cy="16453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algn="ctr"/>
            <a:endParaRPr lang="en-US" sz="1069" dirty="0"/>
          </a:p>
        </p:txBody>
      </p:sp>
      <p:sp>
        <p:nvSpPr>
          <p:cNvPr id="23" name="SK-6-text-22"/>
          <p:cNvSpPr/>
          <p:nvPr/>
        </p:nvSpPr>
        <p:spPr>
          <a:xfrm>
            <a:off x="1060624" y="920650"/>
            <a:ext cx="2267694" cy="3291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215"/>
              </a:lnSpc>
            </a:pPr>
            <a:r>
              <a:rPr lang="en-US" sz="1013" b="1" dirty="0">
                <a:solidFill>
                  <a:srgbClr val="233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1. PILLAR 1 —</a:t>
            </a:r>
            <a:endParaRPr lang="en-US" sz="1013" dirty="0"/>
          </a:p>
          <a:p>
            <a:pPr>
              <a:lnSpc>
                <a:spcPts val="1215"/>
              </a:lnSpc>
            </a:pPr>
            <a:r>
              <a:rPr lang="en-US" sz="1013" b="1" dirty="0">
                <a:solidFill>
                  <a:srgbClr val="233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PRODUCTIVITY &amp; SCALE</a:t>
            </a:r>
            <a:endParaRPr lang="en-US" sz="1013" dirty="0"/>
          </a:p>
        </p:txBody>
      </p:sp>
      <p:sp>
        <p:nvSpPr>
          <p:cNvPr id="24" name="SK-6-text-23"/>
          <p:cNvSpPr/>
          <p:nvPr/>
        </p:nvSpPr>
        <p:spPr>
          <a:xfrm>
            <a:off x="1060624" y="1301279"/>
            <a:ext cx="2340806" cy="7045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ea typeface="Roboto" pitchFamily="34" charset="-122"/>
                <a:cs typeface="Roboto" pitchFamily="34" charset="-120"/>
              </a:rPr>
              <a:t>Expand to 46,854+ ha, raise yield to 9,000</a:t>
            </a:r>
            <a:endParaRPr lang="en-US" sz="1200" dirty="0"/>
          </a:p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ea typeface="Roboto" pitchFamily="34" charset="-122"/>
                <a:cs typeface="Roboto" pitchFamily="34" charset="-120"/>
              </a:rPr>
              <a:t>kg/ha, close gaps with 77M seedlings, and</a:t>
            </a:r>
            <a:endParaRPr lang="en-US" sz="1200" dirty="0"/>
          </a:p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ea typeface="Roboto" pitchFamily="34" charset="-122"/>
                <a:cs typeface="Roboto" pitchFamily="34" charset="-120"/>
              </a:rPr>
              <a:t>apply fertilizer at the recommended</a:t>
            </a:r>
            <a:endParaRPr lang="en-US" sz="1200" dirty="0"/>
          </a:p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ea typeface="Roboto" pitchFamily="34" charset="-122"/>
                <a:cs typeface="Roboto" pitchFamily="34" charset="-120"/>
              </a:rPr>
              <a:t>600 kg/ha.</a:t>
            </a:r>
            <a:endParaRPr lang="en-US" sz="1200" dirty="0"/>
          </a:p>
          <a:p>
            <a:pPr>
              <a:lnSpc>
                <a:spcPts val="1080"/>
              </a:lnSpc>
            </a:pPr>
            <a:endParaRPr lang="en-US" sz="900" dirty="0"/>
          </a:p>
        </p:txBody>
      </p:sp>
      <p:sp>
        <p:nvSpPr>
          <p:cNvPr id="25" name="SK-6-text-24"/>
          <p:cNvSpPr/>
          <p:nvPr/>
        </p:nvSpPr>
        <p:spPr>
          <a:xfrm>
            <a:off x="1060624" y="2048805"/>
            <a:ext cx="2482676" cy="66202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215"/>
              </a:lnSpc>
            </a:pPr>
            <a:r>
              <a:rPr lang="en-US" sz="1013" b="1" dirty="0">
                <a:solidFill>
                  <a:srgbClr val="233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2. PILLAR 2 —</a:t>
            </a:r>
            <a:endParaRPr lang="en-US" sz="1013" dirty="0"/>
          </a:p>
          <a:p>
            <a:pPr>
              <a:lnSpc>
                <a:spcPts val="1215"/>
              </a:lnSpc>
            </a:pPr>
            <a:r>
              <a:rPr lang="en-US" sz="1013" b="1" dirty="0">
                <a:solidFill>
                  <a:srgbClr val="233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VALUE ADDITION &amp; MARKET PREMIUM</a:t>
            </a:r>
            <a:endParaRPr lang="en-US" sz="1013" dirty="0"/>
          </a:p>
        </p:txBody>
      </p:sp>
      <p:sp>
        <p:nvSpPr>
          <p:cNvPr id="26" name="SK-6-text-25"/>
          <p:cNvSpPr/>
          <p:nvPr/>
        </p:nvSpPr>
        <p:spPr>
          <a:xfrm>
            <a:off x="1060624" y="2597423"/>
            <a:ext cx="2304194" cy="5605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Grow non-CTC specialty teas to 20%+ of</a:t>
            </a:r>
            <a:endParaRPr lang="en-US" sz="1200" dirty="0"/>
          </a:p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exports, expand domestic market to 10%,</a:t>
            </a:r>
            <a:endParaRPr lang="en-US" sz="1200" dirty="0"/>
          </a:p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build Rwanda’s brand on quality</a:t>
            </a:r>
            <a:endParaRPr lang="en-US" sz="1200" dirty="0"/>
          </a:p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and traceability</a:t>
            </a:r>
            <a:r>
              <a:rPr lang="en-US" sz="9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900" dirty="0"/>
          </a:p>
        </p:txBody>
      </p:sp>
      <p:sp>
        <p:nvSpPr>
          <p:cNvPr id="27" name="SK-6-text-26"/>
          <p:cNvSpPr/>
          <p:nvPr/>
        </p:nvSpPr>
        <p:spPr>
          <a:xfrm>
            <a:off x="1060624" y="3497535"/>
            <a:ext cx="1938524" cy="3343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215"/>
              </a:lnSpc>
            </a:pPr>
            <a:r>
              <a:rPr lang="en-US" sz="1013" b="1" dirty="0">
                <a:solidFill>
                  <a:srgbClr val="233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3. PILLAR 3 —</a:t>
            </a:r>
            <a:endParaRPr lang="en-US" sz="1013" dirty="0"/>
          </a:p>
          <a:p>
            <a:pPr>
              <a:lnSpc>
                <a:spcPts val="1215"/>
              </a:lnSpc>
            </a:pPr>
            <a:r>
              <a:rPr lang="en-US" sz="1013" b="1" dirty="0">
                <a:solidFill>
                  <a:srgbClr val="233D62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COMPETITIVENESS &amp; SUSTAINABILITY</a:t>
            </a:r>
            <a:endParaRPr lang="en-US" sz="1013" dirty="0"/>
          </a:p>
        </p:txBody>
      </p:sp>
      <p:sp>
        <p:nvSpPr>
          <p:cNvPr id="28" name="SK-6-text-27"/>
          <p:cNvSpPr/>
          <p:nvPr/>
        </p:nvSpPr>
        <p:spPr>
          <a:xfrm>
            <a:off x="1060624" y="3898702"/>
            <a:ext cx="2221930" cy="6994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latin typeface="Arial Narrow" panose="020B0606020202030204" pitchFamily="34" charset="0"/>
                <a:ea typeface="Roboto" pitchFamily="34" charset="-122"/>
                <a:cs typeface="Roboto" pitchFamily="34" charset="-120"/>
              </a:rPr>
              <a:t>Rehabilitate 204 km of feeder roads, launch</a:t>
            </a:r>
            <a:endParaRPr lang="en-US" sz="1200" dirty="0">
              <a:latin typeface="Arial Narrow" panose="020B0606020202030204" pitchFamily="34" charset="0"/>
            </a:endParaRPr>
          </a:p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latin typeface="Arial Narrow" panose="020B0606020202030204" pitchFamily="34" charset="0"/>
                <a:ea typeface="Roboto" pitchFamily="34" charset="-122"/>
                <a:cs typeface="Roboto" pitchFamily="34" charset="-120"/>
              </a:rPr>
              <a:t>a private-led Tea Research Institute, sustain</a:t>
            </a:r>
            <a:endParaRPr lang="en-US" sz="1200" dirty="0">
              <a:latin typeface="Arial Narrow" panose="020B0606020202030204" pitchFamily="34" charset="0"/>
            </a:endParaRPr>
          </a:p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latin typeface="Arial Narrow" panose="020B0606020202030204" pitchFamily="34" charset="0"/>
                <a:ea typeface="Roboto" pitchFamily="34" charset="-122"/>
                <a:cs typeface="Roboto" pitchFamily="34" charset="-120"/>
              </a:rPr>
              <a:t>60,000+ jobs, and scale gender and</a:t>
            </a:r>
            <a:endParaRPr lang="en-US" sz="1200" dirty="0">
              <a:latin typeface="Arial Narrow" panose="020B0606020202030204" pitchFamily="34" charset="0"/>
            </a:endParaRPr>
          </a:p>
          <a:p>
            <a:pPr>
              <a:lnSpc>
                <a:spcPts val="1080"/>
              </a:lnSpc>
            </a:pPr>
            <a:r>
              <a:rPr lang="en-US" sz="1200" dirty="0">
                <a:solidFill>
                  <a:srgbClr val="333333"/>
                </a:solidFill>
                <a:latin typeface="Arial Narrow" panose="020B0606020202030204" pitchFamily="34" charset="0"/>
                <a:ea typeface="Roboto" pitchFamily="34" charset="-122"/>
                <a:cs typeface="Roboto" pitchFamily="34" charset="-120"/>
              </a:rPr>
              <a:t>youth inclusion.</a:t>
            </a:r>
            <a:endParaRPr lang="en-US" sz="1200" dirty="0">
              <a:latin typeface="Arial Narrow" panose="020B0606020202030204" pitchFamily="34" charset="0"/>
            </a:endParaRPr>
          </a:p>
          <a:p>
            <a:pPr>
              <a:lnSpc>
                <a:spcPts val="1080"/>
              </a:lnSpc>
            </a:pPr>
            <a:endParaRPr lang="en-US" sz="900" dirty="0"/>
          </a:p>
        </p:txBody>
      </p:sp>
      <p:sp>
        <p:nvSpPr>
          <p:cNvPr id="29" name="SK-6-text-28"/>
          <p:cNvSpPr/>
          <p:nvPr/>
        </p:nvSpPr>
        <p:spPr>
          <a:xfrm>
            <a:off x="4645112" y="920650"/>
            <a:ext cx="2295041" cy="33944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215"/>
              </a:lnSpc>
            </a:pPr>
            <a:endParaRPr lang="en-US" sz="1013" dirty="0"/>
          </a:p>
        </p:txBody>
      </p:sp>
      <p:sp>
        <p:nvSpPr>
          <p:cNvPr id="30" name="SK-6-text-29"/>
          <p:cNvSpPr/>
          <p:nvPr/>
        </p:nvSpPr>
        <p:spPr>
          <a:xfrm>
            <a:off x="4645112" y="1301279"/>
            <a:ext cx="2221930" cy="7045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080"/>
              </a:lnSpc>
            </a:pPr>
            <a:r>
              <a:rPr lang="en-US" sz="9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900" dirty="0"/>
          </a:p>
          <a:p>
            <a:pPr>
              <a:lnSpc>
                <a:spcPts val="1080"/>
              </a:lnSpc>
            </a:pPr>
            <a:endParaRPr lang="en-US" sz="900" dirty="0"/>
          </a:p>
          <a:p>
            <a:pPr>
              <a:lnSpc>
                <a:spcPts val="1080"/>
              </a:lnSpc>
            </a:pPr>
            <a:endParaRPr lang="en-US" sz="900" dirty="0"/>
          </a:p>
        </p:txBody>
      </p:sp>
      <p:sp>
        <p:nvSpPr>
          <p:cNvPr id="31" name="SK-6-text-30"/>
          <p:cNvSpPr/>
          <p:nvPr/>
        </p:nvSpPr>
        <p:spPr>
          <a:xfrm>
            <a:off x="4645111" y="2216795"/>
            <a:ext cx="2130512" cy="3291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215"/>
              </a:lnSpc>
            </a:pPr>
            <a:endParaRPr lang="en-US" sz="1013" dirty="0"/>
          </a:p>
        </p:txBody>
      </p:sp>
      <p:sp>
        <p:nvSpPr>
          <p:cNvPr id="32" name="SK-6-text-31"/>
          <p:cNvSpPr/>
          <p:nvPr/>
        </p:nvSpPr>
        <p:spPr>
          <a:xfrm>
            <a:off x="4645112" y="2597423"/>
            <a:ext cx="2304194" cy="69941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080"/>
              </a:lnSpc>
            </a:pPr>
            <a:endParaRPr lang="en-US" sz="900" dirty="0"/>
          </a:p>
        </p:txBody>
      </p:sp>
      <p:sp>
        <p:nvSpPr>
          <p:cNvPr id="33" name="SK-6-text-32"/>
          <p:cNvSpPr/>
          <p:nvPr/>
        </p:nvSpPr>
        <p:spPr>
          <a:xfrm>
            <a:off x="4645112" y="3492400"/>
            <a:ext cx="2304194" cy="3291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215"/>
              </a:lnSpc>
            </a:pPr>
            <a:endParaRPr lang="en-US" sz="1013" dirty="0"/>
          </a:p>
        </p:txBody>
      </p:sp>
      <p:sp>
        <p:nvSpPr>
          <p:cNvPr id="34" name="SK-6-text-33"/>
          <p:cNvSpPr/>
          <p:nvPr/>
        </p:nvSpPr>
        <p:spPr>
          <a:xfrm>
            <a:off x="4645112" y="3898702"/>
            <a:ext cx="2304194" cy="70455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>
              <a:lnSpc>
                <a:spcPts val="1080"/>
              </a:lnSpc>
            </a:pPr>
            <a:r>
              <a:rPr lang="en-US" sz="900" dirty="0">
                <a:solidFill>
                  <a:srgbClr val="333333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.</a:t>
            </a:r>
            <a:endParaRPr lang="en-US" sz="900" dirty="0"/>
          </a:p>
          <a:p>
            <a:pPr>
              <a:lnSpc>
                <a:spcPts val="1080"/>
              </a:lnSpc>
            </a:pPr>
            <a:endParaRPr lang="en-US" sz="900" dirty="0"/>
          </a:p>
        </p:txBody>
      </p:sp>
      <p:sp>
        <p:nvSpPr>
          <p:cNvPr id="35" name="SK-6-text-34"/>
          <p:cNvSpPr/>
          <p:nvPr/>
        </p:nvSpPr>
        <p:spPr>
          <a:xfrm>
            <a:off x="2881164" y="4896595"/>
            <a:ext cx="3134655" cy="15939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algn="ctr"/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National Agricultural Export Development Board</a:t>
            </a:r>
            <a:endParaRPr lang="en-US" sz="1125" dirty="0"/>
          </a:p>
        </p:txBody>
      </p:sp>
      <p:pic>
        <p:nvPicPr>
          <p:cNvPr id="36" name="Image 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160" y="57718"/>
            <a:ext cx="1463040" cy="502920"/>
          </a:xfrm>
          <a:prstGeom prst="rect">
            <a:avLst/>
          </a:prstGeom>
        </p:spPr>
      </p:pic>
      <p:sp>
        <p:nvSpPr>
          <p:cNvPr id="38" name="Text 7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Agricultural Export Development Board</a:t>
            </a:r>
            <a:endParaRPr lang="en-US" sz="1100" dirty="0"/>
          </a:p>
        </p:txBody>
      </p:sp>
      <p:sp>
        <p:nvSpPr>
          <p:cNvPr id="39" name="Shape 6"/>
          <p:cNvSpPr/>
          <p:nvPr/>
        </p:nvSpPr>
        <p:spPr>
          <a:xfrm>
            <a:off x="0" y="4805734"/>
            <a:ext cx="9144000" cy="3429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40" name="Text 7"/>
          <p:cNvSpPr/>
          <p:nvPr/>
        </p:nvSpPr>
        <p:spPr>
          <a:xfrm>
            <a:off x="-222365" y="4812829"/>
            <a:ext cx="914400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Agricultural Export Development Board</a:t>
            </a:r>
            <a:endParaRPr lang="en-US" sz="1100" dirty="0"/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6D2C38E8-51DE-71BF-6AA5-A02A20BC60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72457" y="802606"/>
            <a:ext cx="4085718" cy="233852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E8C40265-8DB3-8116-1E4F-ADE43E5A7F7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0800000" flipV="1">
            <a:off x="4100511" y="3168830"/>
            <a:ext cx="4214813" cy="147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8131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45E4C-477D-D560-F552-98040DDD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1" dirty="0">
                <a:solidFill>
                  <a:schemeClr val="tx1"/>
                </a:solidFill>
              </a:rPr>
              <a:t>Partnership with MAFAP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CB0FE5F1-CCE6-8167-99AC-45402A35C2DB}"/>
              </a:ext>
            </a:extLst>
          </p:cNvPr>
          <p:cNvSpPr/>
          <p:nvPr/>
        </p:nvSpPr>
        <p:spPr>
          <a:xfrm>
            <a:off x="892969" y="1321594"/>
            <a:ext cx="3386137" cy="119300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NAEB, in partnership with MAFAP, is leading the development of the Tea Sector Strategy.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A481C1-12B4-2650-5A85-9A760FBD4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500" y="2628901"/>
            <a:ext cx="3764756" cy="218002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A0542AD-94EE-C438-6B3D-732591340B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1400175"/>
            <a:ext cx="4343400" cy="3360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26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1280160"/>
            <a:ext cx="2926080" cy="15544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72000" y="1737360"/>
            <a:ext cx="4114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00B0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3600" dirty="0"/>
          </a:p>
        </p:txBody>
      </p:sp>
      <p:sp>
        <p:nvSpPr>
          <p:cNvPr id="5" name="Shape 2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solidFill>
            <a:srgbClr val="70AD47"/>
          </a:solidFill>
          <a:ln w="12700">
            <a:solidFill>
              <a:srgbClr val="70AD47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0" y="4800600"/>
            <a:ext cx="9144000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National Agricultural Export Development Board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</TotalTime>
  <Words>841</Words>
  <Application>Microsoft Office PowerPoint</Application>
  <PresentationFormat>On-screen Show (16:9)</PresentationFormat>
  <Paragraphs>139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Arial Narrow</vt:lpstr>
      <vt:lpstr>Roboto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Partnership with MAFAP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alexis nkurunziza</cp:lastModifiedBy>
  <cp:revision>30</cp:revision>
  <dcterms:created xsi:type="dcterms:W3CDTF">2026-06-01T09:31:52Z</dcterms:created>
  <dcterms:modified xsi:type="dcterms:W3CDTF">2026-06-24T21:37:40Z</dcterms:modified>
</cp:coreProperties>
</file>