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19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774BA-6AC0-4D85-900D-9D6A94E6DA58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B8080-1BD4-477B-A0A6-A3A7DAEF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39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B8080-1BD4-477B-A0A6-A3A7DAEF31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67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B8080-1BD4-477B-A0A6-A3A7DAEF31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7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5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0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7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0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5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6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3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3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4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13A0B-20FA-4090-9E2D-9725F04D4F7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9093-1556-476E-9462-8ED230C52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prnrwanda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343" y="1681981"/>
            <a:ext cx="10834777" cy="2387600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>
                <a:solidFill>
                  <a:schemeClr val="accent1">
                    <a:lumMod val="75000"/>
                  </a:schemeClr>
                </a:solidFill>
              </a:rPr>
              <a:t>Rwanda Fiscal Update: Measures to contain negative socio-economic impacts of food inflation </a:t>
            </a:r>
            <a:br>
              <a:rPr lang="en-GB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(FY2022-2023</a:t>
            </a:r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GB" sz="2800" dirty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Kigali</a:t>
            </a:r>
            <a:r>
              <a:rPr lang="en-GB" sz="2800" dirty="0"/>
              <a:t>, February 23, 2023</a:t>
            </a:r>
            <a:br>
              <a:rPr lang="en-GB" sz="2800" dirty="0"/>
            </a:b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739" y="4944883"/>
            <a:ext cx="9144000" cy="1913117"/>
          </a:xfrm>
        </p:spPr>
        <p:txBody>
          <a:bodyPr>
            <a:normAutofit/>
          </a:bodyPr>
          <a:lstStyle/>
          <a:p>
            <a:r>
              <a:rPr lang="en-GB" sz="1800" dirty="0" smtClean="0"/>
              <a:t>Public-Private Policy </a:t>
            </a:r>
            <a:r>
              <a:rPr lang="en-GB" sz="1800" dirty="0" smtClean="0"/>
              <a:t>Dialogue organised by EPRN Rwanda (</a:t>
            </a:r>
            <a:r>
              <a:rPr lang="en-GB" sz="1800" dirty="0" smtClean="0">
                <a:hlinkClick r:id="rId2"/>
              </a:rPr>
              <a:t>www.eprnrwanda.org</a:t>
            </a:r>
            <a:r>
              <a:rPr lang="en-GB" sz="1800" dirty="0" smtClean="0"/>
              <a:t>)</a:t>
            </a:r>
            <a:endParaRPr lang="en-GB" sz="1800" dirty="0" smtClean="0"/>
          </a:p>
          <a:p>
            <a:endParaRPr lang="en-GB" sz="1800" dirty="0" smtClean="0"/>
          </a:p>
          <a:p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E8C03B-8F97-49EB-B9C6-CF7601474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6719" y="-41553"/>
            <a:ext cx="1930458" cy="1458667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5014822" y="1417114"/>
            <a:ext cx="2162355" cy="34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 smtClean="0"/>
              <a:t>MINECOFIN</a:t>
            </a:r>
            <a:endParaRPr lang="en-GB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2074" y="6153150"/>
            <a:ext cx="184785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1049" y="1058170"/>
            <a:ext cx="1041607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Some </a:t>
            </a:r>
            <a:r>
              <a:rPr lang="en-GB" b="1" dirty="0" smtClean="0"/>
              <a:t>fiscal policy </a:t>
            </a:r>
            <a:r>
              <a:rPr lang="en-GB" dirty="0" smtClean="0"/>
              <a:t>measures to contain/reduce the cost of living: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Temporary increase in </a:t>
            </a:r>
            <a:r>
              <a:rPr lang="en-GB" dirty="0"/>
              <a:t>spending by 0.4 percent of GDP </a:t>
            </a:r>
            <a:r>
              <a:rPr lang="en-GB" dirty="0" smtClean="0"/>
              <a:t>on social </a:t>
            </a:r>
            <a:r>
              <a:rPr lang="en-GB" dirty="0"/>
              <a:t>protection activities through the replenishment of food reserves used during the </a:t>
            </a:r>
            <a:r>
              <a:rPr lang="en-GB" dirty="0" smtClean="0"/>
              <a:t>lockdown and </a:t>
            </a:r>
            <a:r>
              <a:rPr lang="en-GB" dirty="0"/>
              <a:t>nutrition support to </a:t>
            </a:r>
            <a:r>
              <a:rPr lang="en-GB" dirty="0" smtClean="0"/>
              <a:t>fight </a:t>
            </a:r>
            <a:r>
              <a:rPr lang="en-GB" dirty="0"/>
              <a:t>malnutrition among </a:t>
            </a:r>
            <a:r>
              <a:rPr lang="en-GB" dirty="0" smtClean="0"/>
              <a:t>children.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Temporary </a:t>
            </a:r>
            <a:r>
              <a:rPr lang="en-GB" dirty="0" smtClean="0"/>
              <a:t>reduction in fuel </a:t>
            </a:r>
            <a:r>
              <a:rPr lang="en-GB" dirty="0"/>
              <a:t>levies </a:t>
            </a:r>
            <a:r>
              <a:rPr lang="en-GB" dirty="0" smtClean="0"/>
              <a:t>between </a:t>
            </a:r>
            <a:r>
              <a:rPr lang="en-GB" dirty="0"/>
              <a:t>May 2021 and August 2022. Since may2021 to August 2022 fuel subsidy amounted to 40.5 </a:t>
            </a:r>
            <a:r>
              <a:rPr lang="en-GB" dirty="0" smtClean="0"/>
              <a:t>billion.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As a more </a:t>
            </a:r>
            <a:r>
              <a:rPr lang="en-GB" dirty="0"/>
              <a:t>targeted approach, we are providing transport subsidies for private operators</a:t>
            </a:r>
            <a:r>
              <a:rPr lang="en-GB" dirty="0" smtClean="0"/>
              <a:t>, projected </a:t>
            </a:r>
            <a:r>
              <a:rPr lang="en-GB" dirty="0"/>
              <a:t>to be RWF 49 billion or 0.3 percent of GDP in FY22/23.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Fertilizer subsidies for FY22/23 </a:t>
            </a:r>
            <a:r>
              <a:rPr lang="en-GB" dirty="0"/>
              <a:t>were revised to RWF 79 billion or 0.6 percent of GDP against RWF 44 billion </a:t>
            </a:r>
            <a:r>
              <a:rPr lang="en-GB" dirty="0" smtClean="0"/>
              <a:t>or 0.3 </a:t>
            </a:r>
            <a:r>
              <a:rPr lang="en-GB" dirty="0"/>
              <a:t>percent of GDP under the original FY22/23 budget</a:t>
            </a:r>
            <a:r>
              <a:rPr lang="en-GB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Increased </a:t>
            </a:r>
            <a:r>
              <a:rPr lang="en-GB" dirty="0"/>
              <a:t>grants to local governments to support an increase in teacher </a:t>
            </a:r>
            <a:r>
              <a:rPr lang="en-GB" dirty="0" smtClean="0"/>
              <a:t>salaries and </a:t>
            </a:r>
            <a:r>
              <a:rPr lang="en-GB" dirty="0"/>
              <a:t>expenses in the school feeding program (1 percent of GDP</a:t>
            </a:r>
            <a:r>
              <a:rPr lang="en-GB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Financing expansion </a:t>
            </a:r>
            <a:r>
              <a:rPr lang="en-GB" dirty="0"/>
              <a:t>of social protection programs (e.g., home-based early </a:t>
            </a:r>
            <a:r>
              <a:rPr lang="en-GB" dirty="0" smtClean="0"/>
              <a:t>childhood development</a:t>
            </a:r>
            <a:r>
              <a:rPr lang="en-GB" dirty="0"/>
              <a:t>, public works, skills development, and asset transfer).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19035" y="236623"/>
            <a:ext cx="10328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</a:rPr>
              <a:t>Fiscal strategies to contain the negative impacts of food inflation</a:t>
            </a:r>
            <a:endParaRPr lang="en-US" sz="28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7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1049" y="1058170"/>
            <a:ext cx="104160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Some social protection measures to increase resilience: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Expansion of the </a:t>
            </a:r>
            <a:r>
              <a:rPr lang="en-GB" dirty="0"/>
              <a:t>coverage, geographical reach, </a:t>
            </a:r>
            <a:r>
              <a:rPr lang="en-GB" dirty="0" smtClean="0"/>
              <a:t>and benefits </a:t>
            </a:r>
            <a:r>
              <a:rPr lang="en-GB" dirty="0"/>
              <a:t>of our existing social protection schemes.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Supporting </a:t>
            </a:r>
            <a:r>
              <a:rPr lang="en-GB" dirty="0"/>
              <a:t>vulnerable communities to adapt to </a:t>
            </a:r>
            <a:r>
              <a:rPr lang="en-GB" dirty="0" smtClean="0"/>
              <a:t>climate change </a:t>
            </a:r>
            <a:r>
              <a:rPr lang="en-GB" dirty="0"/>
              <a:t>and natural disasters.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Steering </a:t>
            </a:r>
            <a:r>
              <a:rPr lang="en-GB" dirty="0"/>
              <a:t>some of our public </a:t>
            </a:r>
            <a:r>
              <a:rPr lang="en-GB" dirty="0" smtClean="0"/>
              <a:t>work schemes </a:t>
            </a:r>
            <a:r>
              <a:rPr lang="en-GB" dirty="0"/>
              <a:t>under our Vision 2020 Umurenge Program (VUP) towards climate </a:t>
            </a:r>
            <a:r>
              <a:rPr lang="en-GB" dirty="0" smtClean="0"/>
              <a:t>adaption interventions </a:t>
            </a:r>
            <a:r>
              <a:rPr lang="en-GB" dirty="0"/>
              <a:t>such as tree </a:t>
            </a:r>
            <a:r>
              <a:rPr lang="en-GB" dirty="0" smtClean="0"/>
              <a:t>plantation.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Operationalizing a </a:t>
            </a:r>
            <a:r>
              <a:rPr lang="en-GB" dirty="0"/>
              <a:t>dynamic social registry to improve the accuracy of targeting the poorest and </a:t>
            </a:r>
            <a:r>
              <a:rPr lang="en-GB" dirty="0" smtClean="0"/>
              <a:t>most vulnerable - </a:t>
            </a:r>
            <a:r>
              <a:rPr lang="en-GB" dirty="0"/>
              <a:t>Piloting </a:t>
            </a:r>
            <a:r>
              <a:rPr lang="en-GB" dirty="0" smtClean="0"/>
              <a:t>in two districts</a:t>
            </a:r>
            <a:r>
              <a:rPr lang="en-GB" dirty="0"/>
              <a:t>.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Intensifying </a:t>
            </a:r>
            <a:r>
              <a:rPr lang="en-GB" dirty="0"/>
              <a:t>our efforts to improve the </a:t>
            </a:r>
            <a:r>
              <a:rPr lang="en-GB" dirty="0" smtClean="0"/>
              <a:t>coverage and </a:t>
            </a:r>
            <a:r>
              <a:rPr lang="en-GB" dirty="0"/>
              <a:t>quality of education. </a:t>
            </a:r>
            <a:endParaRPr lang="en-GB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Increased the </a:t>
            </a:r>
            <a:r>
              <a:rPr lang="en-GB" dirty="0"/>
              <a:t>salaries of all </a:t>
            </a:r>
            <a:r>
              <a:rPr lang="en-GB" dirty="0" smtClean="0"/>
              <a:t>primary school </a:t>
            </a:r>
            <a:r>
              <a:rPr lang="en-GB" dirty="0"/>
              <a:t>teachers by 88 percent and that of secondary school teachers (A0 &amp;A1) by 40 percent</a:t>
            </a:r>
            <a:r>
              <a:rPr lang="en-GB" dirty="0" smtClean="0"/>
              <a:t>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Increased </a:t>
            </a:r>
            <a:r>
              <a:rPr lang="en-GB" dirty="0"/>
              <a:t>subsidies for school feeding and the contribution of the government </a:t>
            </a:r>
            <a:r>
              <a:rPr lang="en-GB" dirty="0" smtClean="0"/>
              <a:t>now amounts </a:t>
            </a:r>
            <a:r>
              <a:rPr lang="en-GB" dirty="0"/>
              <a:t>to 40 percent of the school feeding budget of every student. </a:t>
            </a:r>
            <a:endParaRPr lang="en-GB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919035" y="236623"/>
            <a:ext cx="10328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accent5">
                    <a:lumMod val="75000"/>
                  </a:schemeClr>
                </a:solidFill>
              </a:rPr>
              <a:t>Fiscal strategies to contain the negative impacts of food inflation</a:t>
            </a:r>
          </a:p>
        </p:txBody>
      </p:sp>
    </p:spTree>
    <p:extLst>
      <p:ext uri="{BB962C8B-B14F-4D97-AF65-F5344CB8AC3E}">
        <p14:creationId xmlns:p14="http://schemas.microsoft.com/office/powerpoint/2010/main" val="96397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368</Words>
  <Application>Microsoft Office PowerPoint</Application>
  <PresentationFormat>Widescreen</PresentationFormat>
  <Paragraphs>33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Rwanda Fiscal Update: Measures to contain negative socio-economic impacts of food inflation  (FY2022-2023)   Kigali, February 23, 2023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Stella Nteziryayo</dc:creator>
  <cp:lastModifiedBy>user</cp:lastModifiedBy>
  <cp:revision>255</cp:revision>
  <dcterms:created xsi:type="dcterms:W3CDTF">2022-11-06T07:03:50Z</dcterms:created>
  <dcterms:modified xsi:type="dcterms:W3CDTF">2023-03-08T16:18:20Z</dcterms:modified>
</cp:coreProperties>
</file>