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06" r:id="rId1"/>
  </p:sldMasterIdLst>
  <p:notesMasterIdLst>
    <p:notesMasterId r:id="rId12"/>
  </p:notesMasterIdLst>
  <p:handoutMasterIdLst>
    <p:handoutMasterId r:id="rId13"/>
  </p:handoutMasterIdLst>
  <p:sldIdLst>
    <p:sldId id="256" r:id="rId2"/>
    <p:sldId id="352" r:id="rId3"/>
    <p:sldId id="348" r:id="rId4"/>
    <p:sldId id="353" r:id="rId5"/>
    <p:sldId id="354" r:id="rId6"/>
    <p:sldId id="355" r:id="rId7"/>
    <p:sldId id="358" r:id="rId8"/>
    <p:sldId id="360" r:id="rId9"/>
    <p:sldId id="357" r:id="rId10"/>
    <p:sldId id="311" r:id="rId11"/>
  </p:sldIdLst>
  <p:sldSz cx="12192000" cy="6858000"/>
  <p:notesSz cx="68580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8785" autoAdjust="0"/>
  </p:normalViewPr>
  <p:slideViewPr>
    <p:cSldViewPr>
      <p:cViewPr varScale="1">
        <p:scale>
          <a:sx n="115" d="100"/>
          <a:sy n="115" d="100"/>
        </p:scale>
        <p:origin x="432" y="108"/>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65" d="100"/>
          <a:sy n="65" d="100"/>
        </p:scale>
        <p:origin x="3154" y="6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092" cy="46526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5275" y="0"/>
            <a:ext cx="2971092" cy="465266"/>
          </a:xfrm>
          <a:prstGeom prst="rect">
            <a:avLst/>
          </a:prstGeom>
        </p:spPr>
        <p:txBody>
          <a:bodyPr vert="horz" lIns="91440" tIns="45720" rIns="91440" bIns="45720" rtlCol="0"/>
          <a:lstStyle>
            <a:lvl1pPr algn="r">
              <a:defRPr sz="1200"/>
            </a:lvl1pPr>
          </a:lstStyle>
          <a:p>
            <a:fld id="{26B7BA50-4033-444C-B5E4-8FFBEB036051}" type="datetimeFigureOut">
              <a:rPr lang="en-US" smtClean="0"/>
              <a:t>5/24/2022</a:t>
            </a:fld>
            <a:endParaRPr lang="en-US"/>
          </a:p>
        </p:txBody>
      </p:sp>
      <p:sp>
        <p:nvSpPr>
          <p:cNvPr id="4" name="Footer Placeholder 3"/>
          <p:cNvSpPr>
            <a:spLocks noGrp="1"/>
          </p:cNvSpPr>
          <p:nvPr>
            <p:ph type="ftr" sz="quarter" idx="2"/>
          </p:nvPr>
        </p:nvSpPr>
        <p:spPr>
          <a:xfrm>
            <a:off x="0" y="8829648"/>
            <a:ext cx="2971092" cy="465266"/>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5275" y="8829648"/>
            <a:ext cx="2971092" cy="465266"/>
          </a:xfrm>
          <a:prstGeom prst="rect">
            <a:avLst/>
          </a:prstGeom>
        </p:spPr>
        <p:txBody>
          <a:bodyPr vert="horz" lIns="91440" tIns="45720" rIns="91440" bIns="45720" rtlCol="0" anchor="b"/>
          <a:lstStyle>
            <a:lvl1pPr algn="r">
              <a:defRPr sz="1200"/>
            </a:lvl1pPr>
          </a:lstStyle>
          <a:p>
            <a:fld id="{E883C108-3957-4B71-89D3-8D941B9B27FB}" type="slidenum">
              <a:rPr lang="en-US" smtClean="0"/>
              <a:t>‹#›</a:t>
            </a:fld>
            <a:endParaRPr lang="en-US"/>
          </a:p>
        </p:txBody>
      </p:sp>
    </p:spTree>
    <p:extLst>
      <p:ext uri="{BB962C8B-B14F-4D97-AF65-F5344CB8AC3E}">
        <p14:creationId xmlns:p14="http://schemas.microsoft.com/office/powerpoint/2010/main" val="3020228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092" cy="46526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5275" y="0"/>
            <a:ext cx="2971092" cy="465266"/>
          </a:xfrm>
          <a:prstGeom prst="rect">
            <a:avLst/>
          </a:prstGeom>
        </p:spPr>
        <p:txBody>
          <a:bodyPr vert="horz" lIns="91440" tIns="45720" rIns="91440" bIns="45720" rtlCol="0"/>
          <a:lstStyle>
            <a:lvl1pPr algn="r">
              <a:defRPr sz="1200"/>
            </a:lvl1pPr>
          </a:lstStyle>
          <a:p>
            <a:fld id="{565E230F-C278-4E6F-BE01-0F10BE9A03DF}" type="datetimeFigureOut">
              <a:rPr lang="en-US" smtClean="0"/>
              <a:t>5/24/2022</a:t>
            </a:fld>
            <a:endParaRPr lang="en-US"/>
          </a:p>
        </p:txBody>
      </p:sp>
      <p:sp>
        <p:nvSpPr>
          <p:cNvPr id="4" name="Slide Image Placeholder 3"/>
          <p:cNvSpPr>
            <a:spLocks noGrp="1" noRot="1" noChangeAspect="1"/>
          </p:cNvSpPr>
          <p:nvPr>
            <p:ph type="sldImg" idx="2"/>
          </p:nvPr>
        </p:nvSpPr>
        <p:spPr>
          <a:xfrm>
            <a:off x="330200" y="696913"/>
            <a:ext cx="61976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637" y="4416311"/>
            <a:ext cx="5486727" cy="4182934"/>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48"/>
            <a:ext cx="2971092" cy="465266"/>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5275" y="8829648"/>
            <a:ext cx="2971092" cy="465266"/>
          </a:xfrm>
          <a:prstGeom prst="rect">
            <a:avLst/>
          </a:prstGeom>
        </p:spPr>
        <p:txBody>
          <a:bodyPr vert="horz" lIns="91440" tIns="45720" rIns="91440" bIns="45720" rtlCol="0" anchor="b"/>
          <a:lstStyle>
            <a:lvl1pPr algn="r">
              <a:defRPr sz="1200"/>
            </a:lvl1pPr>
          </a:lstStyle>
          <a:p>
            <a:fld id="{A8AFED09-BE96-4397-BB0D-8FC8D24B51E7}" type="slidenum">
              <a:rPr lang="en-US" smtClean="0"/>
              <a:t>‹#›</a:t>
            </a:fld>
            <a:endParaRPr lang="en-US"/>
          </a:p>
        </p:txBody>
      </p:sp>
    </p:spTree>
    <p:extLst>
      <p:ext uri="{BB962C8B-B14F-4D97-AF65-F5344CB8AC3E}">
        <p14:creationId xmlns:p14="http://schemas.microsoft.com/office/powerpoint/2010/main" val="4834820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0" name="Text Placeholder 19"/>
          <p:cNvSpPr>
            <a:spLocks noGrp="1"/>
          </p:cNvSpPr>
          <p:nvPr>
            <p:ph type="body" sz="quarter" idx="10"/>
          </p:nvPr>
        </p:nvSpPr>
        <p:spPr>
          <a:xfrm>
            <a:off x="2336801" y="1828800"/>
            <a:ext cx="7201463" cy="2376264"/>
          </a:xfrm>
          <a:ln w="28575">
            <a:noFill/>
          </a:ln>
        </p:spPr>
        <p:txBody>
          <a:bodyPr anchor="ctr"/>
          <a:lstStyle>
            <a:lvl1pPr algn="ctr">
              <a:buNone/>
              <a:defRPr sz="3200" b="1">
                <a:latin typeface="Arial"/>
                <a:cs typeface="Arial"/>
              </a:defRPr>
            </a:lvl1pPr>
            <a:lvl2pPr>
              <a:buNone/>
              <a:defRPr>
                <a:latin typeface="+mn-lt"/>
              </a:defRPr>
            </a:lvl2pPr>
            <a:lvl3pPr>
              <a:buNone/>
              <a:defRPr>
                <a:latin typeface="+mn-lt"/>
              </a:defRPr>
            </a:lvl3pPr>
            <a:lvl4pPr>
              <a:buNone/>
              <a:defRPr>
                <a:latin typeface="+mn-lt"/>
              </a:defRPr>
            </a:lvl4pPr>
            <a:lvl5pPr>
              <a:buNone/>
              <a:defRPr>
                <a:latin typeface="+mn-lt"/>
              </a:defRPr>
            </a:lvl5pPr>
          </a:lstStyle>
          <a:p>
            <a:pPr lvl="0"/>
            <a:r>
              <a:rPr lang="en-US" noProof="0" dirty="0" smtClean="0"/>
              <a:t>Click to edit Master text styles</a:t>
            </a:r>
          </a:p>
        </p:txBody>
      </p:sp>
      <p:sp>
        <p:nvSpPr>
          <p:cNvPr id="22" name="Text Placeholder 21"/>
          <p:cNvSpPr>
            <a:spLocks noGrp="1"/>
          </p:cNvSpPr>
          <p:nvPr>
            <p:ph type="body" sz="quarter" idx="11"/>
          </p:nvPr>
        </p:nvSpPr>
        <p:spPr>
          <a:xfrm>
            <a:off x="5519937" y="4653136"/>
            <a:ext cx="5954184" cy="792088"/>
          </a:xfrm>
          <a:ln w="19050">
            <a:noFill/>
          </a:ln>
        </p:spPr>
        <p:txBody>
          <a:bodyPr anchor="ctr"/>
          <a:lstStyle>
            <a:lvl1pPr algn="r">
              <a:buNone/>
              <a:defRPr sz="2200" b="0" baseline="0">
                <a:solidFill>
                  <a:schemeClr val="accent2"/>
                </a:solidFill>
                <a:latin typeface="Arial"/>
                <a:cs typeface="Arial"/>
              </a:defRPr>
            </a:lvl1pPr>
          </a:lstStyle>
          <a:p>
            <a:pPr lvl="0"/>
            <a:r>
              <a:rPr lang="en-US" noProof="0" smtClean="0"/>
              <a:t>Click to edit Master text styles</a:t>
            </a:r>
          </a:p>
        </p:txBody>
      </p:sp>
      <p:sp>
        <p:nvSpPr>
          <p:cNvPr id="6" name="Rectangle 5"/>
          <p:cNvSpPr/>
          <p:nvPr/>
        </p:nvSpPr>
        <p:spPr>
          <a:xfrm>
            <a:off x="0" y="6093296"/>
            <a:ext cx="12192000" cy="764704"/>
          </a:xfrm>
          <a:prstGeom prst="rect">
            <a:avLst/>
          </a:prstGeom>
          <a:gradFill flip="none" rotWithShape="1">
            <a:gsLst>
              <a:gs pos="0">
                <a:srgbClr val="1E9500"/>
              </a:gs>
              <a:gs pos="78000">
                <a:schemeClr val="accent2"/>
              </a:gs>
            </a:gsLst>
            <a:lin ang="0" scaled="1"/>
            <a:tileRect/>
          </a:gra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52000" anchor="ctr"/>
          <a:lstStyle/>
          <a:p>
            <a:pPr algn="l" fontAlgn="auto">
              <a:spcBef>
                <a:spcPts val="0"/>
              </a:spcBef>
              <a:spcAft>
                <a:spcPts val="0"/>
              </a:spcAft>
              <a:defRPr/>
            </a:pPr>
            <a:endParaRPr lang="en-GB" sz="1400" noProof="0">
              <a:latin typeface="Arial"/>
              <a:cs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2_Slide">
    <p:spTree>
      <p:nvGrpSpPr>
        <p:cNvPr id="1" name=""/>
        <p:cNvGrpSpPr/>
        <p:nvPr/>
      </p:nvGrpSpPr>
      <p:grpSpPr>
        <a:xfrm>
          <a:off x="0" y="0"/>
          <a:ext cx="0" cy="0"/>
          <a:chOff x="0" y="0"/>
          <a:chExt cx="0" cy="0"/>
        </a:xfrm>
      </p:grpSpPr>
      <p:sp>
        <p:nvSpPr>
          <p:cNvPr id="2" name="Rectangle 1"/>
          <p:cNvSpPr/>
          <p:nvPr/>
        </p:nvSpPr>
        <p:spPr>
          <a:xfrm>
            <a:off x="0" y="6442264"/>
            <a:ext cx="12192000" cy="415736"/>
          </a:xfrm>
          <a:prstGeom prst="rect">
            <a:avLst/>
          </a:prstGeom>
          <a:gradFill flip="none" rotWithShape="1">
            <a:gsLst>
              <a:gs pos="0">
                <a:srgbClr val="1E9500"/>
              </a:gs>
              <a:gs pos="78000">
                <a:schemeClr val="accent2"/>
              </a:gs>
            </a:gsLst>
            <a:lin ang="0" scaled="1"/>
            <a:tileRect/>
          </a:gra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52000" anchor="ctr"/>
          <a:lstStyle/>
          <a:p>
            <a:pPr algn="l" fontAlgn="auto">
              <a:spcBef>
                <a:spcPts val="0"/>
              </a:spcBef>
              <a:spcAft>
                <a:spcPts val="0"/>
              </a:spcAft>
              <a:defRPr/>
            </a:pPr>
            <a:r>
              <a:rPr lang="en-GB" sz="1200" noProof="0" dirty="0" smtClean="0">
                <a:latin typeface="Arial"/>
                <a:cs typeface="Arial"/>
              </a:rPr>
              <a:t>Ministry of Trade and Industry 2013</a:t>
            </a:r>
            <a:endParaRPr lang="en-GB" sz="1200" noProof="0" dirty="0">
              <a:latin typeface="Arial"/>
              <a:cs typeface="Arial"/>
            </a:endParaRPr>
          </a:p>
        </p:txBody>
      </p:sp>
      <p:sp>
        <p:nvSpPr>
          <p:cNvPr id="13" name="Text Placeholder 12"/>
          <p:cNvSpPr>
            <a:spLocks noGrp="1"/>
          </p:cNvSpPr>
          <p:nvPr>
            <p:ph type="body" sz="quarter" idx="10"/>
          </p:nvPr>
        </p:nvSpPr>
        <p:spPr>
          <a:xfrm>
            <a:off x="152400" y="838201"/>
            <a:ext cx="11811000" cy="5562599"/>
          </a:xfrm>
          <a:prstGeom prst="rect">
            <a:avLst/>
          </a:prstGeom>
        </p:spPr>
        <p:txBody>
          <a:bodyPr/>
          <a:lstStyle>
            <a:lvl1pPr>
              <a:lnSpc>
                <a:spcPct val="114000"/>
              </a:lnSpc>
              <a:buClr>
                <a:schemeClr val="accent2"/>
              </a:buClr>
              <a:defRPr sz="1800" b="0">
                <a:solidFill>
                  <a:schemeClr val="tx1"/>
                </a:solidFill>
                <a:latin typeface="Arial"/>
                <a:cs typeface="Arial"/>
              </a:defRPr>
            </a:lvl1pPr>
            <a:lvl2pPr>
              <a:buClrTx/>
              <a:defRPr sz="1800" b="0">
                <a:solidFill>
                  <a:srgbClr val="29C000"/>
                </a:solidFill>
                <a:latin typeface="Arial"/>
                <a:cs typeface="Arial"/>
              </a:defRPr>
            </a:lvl2pPr>
            <a:lvl3pPr>
              <a:buClrTx/>
              <a:defRPr sz="1600" b="0">
                <a:solidFill>
                  <a:schemeClr val="accent1">
                    <a:lumMod val="75000"/>
                  </a:schemeClr>
                </a:solidFill>
                <a:latin typeface="Arial"/>
                <a:cs typeface="Arial"/>
              </a:defRPr>
            </a:lvl3pPr>
            <a:lvl4pPr>
              <a:buClr>
                <a:schemeClr val="accent1">
                  <a:lumMod val="75000"/>
                </a:schemeClr>
              </a:buClr>
              <a:defRPr sz="1600" b="0">
                <a:solidFill>
                  <a:schemeClr val="accent1">
                    <a:lumMod val="75000"/>
                  </a:schemeClr>
                </a:solidFill>
                <a:latin typeface="Trebuchet MS"/>
                <a:cs typeface="Trebuchet MS"/>
              </a:defRPr>
            </a:lvl4pPr>
            <a:lvl5pPr>
              <a:buClr>
                <a:schemeClr val="accent2"/>
              </a:buClr>
              <a:defRPr sz="1600" b="0">
                <a:solidFill>
                  <a:schemeClr val="accent2"/>
                </a:solidFill>
              </a:defRPr>
            </a:lvl5pPr>
          </a:lstStyle>
          <a:p>
            <a:pPr lvl="0"/>
            <a:r>
              <a:rPr lang="en-US" noProof="0" dirty="0" smtClean="0"/>
              <a:t>Click to edit Master text styles</a:t>
            </a:r>
          </a:p>
          <a:p>
            <a:pPr lvl="1"/>
            <a:r>
              <a:rPr lang="en-US" noProof="0" dirty="0" smtClean="0"/>
              <a:t>Second level</a:t>
            </a:r>
          </a:p>
          <a:p>
            <a:pPr lvl="2"/>
            <a:r>
              <a:rPr lang="en-US" noProof="0" dirty="0" smtClean="0"/>
              <a:t>Third level</a:t>
            </a:r>
          </a:p>
        </p:txBody>
      </p:sp>
      <p:sp>
        <p:nvSpPr>
          <p:cNvPr id="21" name="Slide Number Placeholder 20"/>
          <p:cNvSpPr>
            <a:spLocks noGrp="1"/>
          </p:cNvSpPr>
          <p:nvPr>
            <p:ph type="sldNum" sz="quarter" idx="11"/>
          </p:nvPr>
        </p:nvSpPr>
        <p:spPr>
          <a:xfrm>
            <a:off x="11088556" y="6442264"/>
            <a:ext cx="1103445" cy="415738"/>
          </a:xfrm>
        </p:spPr>
        <p:txBody>
          <a:bodyPr anchor="ctr"/>
          <a:lstStyle>
            <a:lvl1pPr algn="ctr">
              <a:defRPr sz="1400">
                <a:solidFill>
                  <a:schemeClr val="bg1"/>
                </a:solidFill>
                <a:latin typeface="Arial"/>
                <a:cs typeface="Arial"/>
              </a:defRPr>
            </a:lvl1pPr>
          </a:lstStyle>
          <a:p>
            <a:pPr>
              <a:defRPr/>
            </a:pPr>
            <a:fld id="{5ED6DD2C-EA84-4AAF-B698-2FF22BD6154C}" type="slidenum">
              <a:rPr lang="en-GB" smtClean="0"/>
              <a:pPr>
                <a:defRPr/>
              </a:pPr>
              <a:t>‹#›</a:t>
            </a:fld>
            <a:endParaRPr lang="en-GB"/>
          </a:p>
        </p:txBody>
      </p:sp>
      <p:cxnSp>
        <p:nvCxnSpPr>
          <p:cNvPr id="11" name="Straight Connector 10"/>
          <p:cNvCxnSpPr/>
          <p:nvPr/>
        </p:nvCxnSpPr>
        <p:spPr>
          <a:xfrm>
            <a:off x="1066800" y="622280"/>
            <a:ext cx="11125200" cy="0"/>
          </a:xfrm>
          <a:prstGeom prst="line">
            <a:avLst/>
          </a:prstGeom>
          <a:ln w="28575">
            <a:gradFill flip="none" rotWithShape="1">
              <a:gsLst>
                <a:gs pos="5000">
                  <a:schemeClr val="accent2">
                    <a:lumMod val="75000"/>
                  </a:schemeClr>
                </a:gs>
                <a:gs pos="100000">
                  <a:schemeClr val="accent2">
                    <a:lumMod val="20000"/>
                    <a:lumOff val="80000"/>
                  </a:scheme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12" name="Title 2"/>
          <p:cNvSpPr>
            <a:spLocks noGrp="1"/>
          </p:cNvSpPr>
          <p:nvPr>
            <p:ph type="title" hasCustomPrompt="1"/>
          </p:nvPr>
        </p:nvSpPr>
        <p:spPr>
          <a:xfrm>
            <a:off x="1143001" y="153044"/>
            <a:ext cx="10161700" cy="469236"/>
          </a:xfrm>
          <a:prstGeom prst="rect">
            <a:avLst/>
          </a:prstGeom>
        </p:spPr>
        <p:txBody>
          <a:bodyPr/>
          <a:lstStyle>
            <a:lvl1pPr>
              <a:defRPr sz="2400" b="1">
                <a:solidFill>
                  <a:schemeClr val="tx1"/>
                </a:solidFill>
                <a:latin typeface="Arial"/>
                <a:cs typeface="Arial"/>
              </a:defRPr>
            </a:lvl1pPr>
          </a:lstStyle>
          <a:p>
            <a:r>
              <a:rPr lang="en-US" noProof="0" dirty="0" smtClean="0"/>
              <a:t>Click to edit title style</a:t>
            </a:r>
            <a:endParaRPr lang="en-GB" noProof="0" dirty="0"/>
          </a:p>
        </p:txBody>
      </p:sp>
      <p:sp>
        <p:nvSpPr>
          <p:cNvPr id="9" name="Rectangle 8"/>
          <p:cNvSpPr/>
          <p:nvPr userDrawn="1"/>
        </p:nvSpPr>
        <p:spPr>
          <a:xfrm>
            <a:off x="0" y="6442076"/>
            <a:ext cx="12192000" cy="415925"/>
          </a:xfrm>
          <a:prstGeom prst="rect">
            <a:avLst/>
          </a:prstGeom>
          <a:gradFill flip="none" rotWithShape="1">
            <a:gsLst>
              <a:gs pos="0">
                <a:srgbClr val="1E9500"/>
              </a:gs>
              <a:gs pos="78000">
                <a:schemeClr val="accent2"/>
              </a:gs>
            </a:gsLst>
            <a:lin ang="0" scaled="1"/>
            <a:tileRect/>
          </a:gra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52000" anchor="ctr"/>
          <a:lstStyle/>
          <a:p>
            <a:pPr algn="l" fontAlgn="auto">
              <a:spcBef>
                <a:spcPts val="0"/>
              </a:spcBef>
              <a:spcAft>
                <a:spcPts val="0"/>
              </a:spcAft>
              <a:defRPr/>
            </a:pPr>
            <a:r>
              <a:rPr lang="en-GB" sz="1200" noProof="0" dirty="0" smtClean="0">
                <a:latin typeface="Arial"/>
                <a:cs typeface="Arial"/>
              </a:rPr>
              <a:t>Economic Policy Research Network</a:t>
            </a:r>
            <a:endParaRPr lang="en-GB" sz="1200" noProof="0" dirty="0">
              <a:latin typeface="Arial"/>
              <a:cs typeface="Arial"/>
            </a:endParaRPr>
          </a:p>
        </p:txBody>
      </p:sp>
      <p:pic>
        <p:nvPicPr>
          <p:cNvPr id="10" name="Picture 9"/>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 y="89370"/>
            <a:ext cx="1066799" cy="532910"/>
          </a:xfrm>
          <a:prstGeom prst="rect">
            <a:avLst/>
          </a:prstGeom>
          <a:noFill/>
          <a:ln>
            <a:noFill/>
          </a:ln>
        </p:spPr>
      </p:pic>
    </p:spTree>
    <p:extLst>
      <p:ext uri="{BB962C8B-B14F-4D97-AF65-F5344CB8AC3E}">
        <p14:creationId xmlns:p14="http://schemas.microsoft.com/office/powerpoint/2010/main" val="2878952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Slide">
    <p:spTree>
      <p:nvGrpSpPr>
        <p:cNvPr id="1" name=""/>
        <p:cNvGrpSpPr/>
        <p:nvPr/>
      </p:nvGrpSpPr>
      <p:grpSpPr>
        <a:xfrm>
          <a:off x="0" y="0"/>
          <a:ext cx="0" cy="0"/>
          <a:chOff x="0" y="0"/>
          <a:chExt cx="0" cy="0"/>
        </a:xfrm>
      </p:grpSpPr>
      <p:sp>
        <p:nvSpPr>
          <p:cNvPr id="13" name="Text Placeholder 12"/>
          <p:cNvSpPr>
            <a:spLocks noGrp="1"/>
          </p:cNvSpPr>
          <p:nvPr>
            <p:ph type="body" sz="quarter" idx="10"/>
          </p:nvPr>
        </p:nvSpPr>
        <p:spPr>
          <a:xfrm>
            <a:off x="228600" y="914400"/>
            <a:ext cx="11734800" cy="5334000"/>
          </a:xfrm>
          <a:prstGeom prst="rect">
            <a:avLst/>
          </a:prstGeom>
        </p:spPr>
        <p:txBody>
          <a:bodyPr/>
          <a:lstStyle>
            <a:lvl1pPr>
              <a:lnSpc>
                <a:spcPct val="114000"/>
              </a:lnSpc>
              <a:buClr>
                <a:schemeClr val="accent2"/>
              </a:buClr>
              <a:defRPr sz="1800" b="0">
                <a:solidFill>
                  <a:schemeClr val="tx1"/>
                </a:solidFill>
                <a:latin typeface="Arial"/>
                <a:cs typeface="Arial"/>
              </a:defRPr>
            </a:lvl1pPr>
            <a:lvl2pPr>
              <a:buClrTx/>
              <a:defRPr sz="1800" b="0">
                <a:solidFill>
                  <a:srgbClr val="29C000"/>
                </a:solidFill>
                <a:latin typeface="Arial"/>
                <a:cs typeface="Arial"/>
              </a:defRPr>
            </a:lvl2pPr>
            <a:lvl3pPr>
              <a:buClrTx/>
              <a:defRPr sz="1600" b="0">
                <a:solidFill>
                  <a:schemeClr val="accent1">
                    <a:lumMod val="75000"/>
                  </a:schemeClr>
                </a:solidFill>
                <a:latin typeface="Arial"/>
                <a:cs typeface="Arial"/>
              </a:defRPr>
            </a:lvl3pPr>
            <a:lvl4pPr>
              <a:buClr>
                <a:schemeClr val="accent1">
                  <a:lumMod val="75000"/>
                </a:schemeClr>
              </a:buClr>
              <a:defRPr sz="1600" b="0">
                <a:solidFill>
                  <a:schemeClr val="accent1">
                    <a:lumMod val="75000"/>
                  </a:schemeClr>
                </a:solidFill>
                <a:latin typeface="Trebuchet MS"/>
                <a:cs typeface="Trebuchet MS"/>
              </a:defRPr>
            </a:lvl4pPr>
            <a:lvl5pPr>
              <a:buClr>
                <a:schemeClr val="accent2"/>
              </a:buClr>
              <a:defRPr sz="1600" b="0">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p:txBody>
      </p:sp>
      <p:sp>
        <p:nvSpPr>
          <p:cNvPr id="21" name="Slide Number Placeholder 20"/>
          <p:cNvSpPr>
            <a:spLocks noGrp="1"/>
          </p:cNvSpPr>
          <p:nvPr>
            <p:ph type="sldNum" sz="quarter" idx="11"/>
          </p:nvPr>
        </p:nvSpPr>
        <p:spPr>
          <a:xfrm>
            <a:off x="11088556" y="6452872"/>
            <a:ext cx="1103445" cy="405131"/>
          </a:xfrm>
        </p:spPr>
        <p:txBody>
          <a:bodyPr anchor="ctr"/>
          <a:lstStyle>
            <a:lvl1pPr algn="ctr">
              <a:defRPr sz="1400">
                <a:solidFill>
                  <a:srgbClr val="29C000"/>
                </a:solidFill>
                <a:latin typeface="Arial"/>
                <a:cs typeface="Arial"/>
              </a:defRPr>
            </a:lvl1pPr>
          </a:lstStyle>
          <a:p>
            <a:pPr>
              <a:defRPr/>
            </a:pPr>
            <a:fld id="{D7532DAD-2E9E-4B68-8B2A-8B3868FF4742}" type="slidenum">
              <a:rPr lang="en-US" smtClean="0"/>
              <a:pPr>
                <a:defRPr/>
              </a:pPr>
              <a:t>‹#›</a:t>
            </a:fld>
            <a:endParaRPr lang="en-US" dirty="0"/>
          </a:p>
        </p:txBody>
      </p:sp>
      <p:cxnSp>
        <p:nvCxnSpPr>
          <p:cNvPr id="11" name="Straight Connector 10"/>
          <p:cNvCxnSpPr/>
          <p:nvPr/>
        </p:nvCxnSpPr>
        <p:spPr>
          <a:xfrm>
            <a:off x="1143000" y="633076"/>
            <a:ext cx="11049000" cy="52725"/>
          </a:xfrm>
          <a:prstGeom prst="line">
            <a:avLst/>
          </a:prstGeom>
          <a:ln w="28575">
            <a:gradFill flip="none" rotWithShape="1">
              <a:gsLst>
                <a:gs pos="5000">
                  <a:schemeClr val="accent2">
                    <a:lumMod val="75000"/>
                  </a:schemeClr>
                </a:gs>
                <a:gs pos="100000">
                  <a:schemeClr val="accent2">
                    <a:lumMod val="20000"/>
                    <a:lumOff val="80000"/>
                  </a:scheme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14" name="Title 2"/>
          <p:cNvSpPr>
            <a:spLocks noGrp="1"/>
          </p:cNvSpPr>
          <p:nvPr>
            <p:ph type="title" hasCustomPrompt="1"/>
          </p:nvPr>
        </p:nvSpPr>
        <p:spPr>
          <a:xfrm>
            <a:off x="1143000" y="195178"/>
            <a:ext cx="10820400" cy="437898"/>
          </a:xfrm>
          <a:prstGeom prst="rect">
            <a:avLst/>
          </a:prstGeom>
        </p:spPr>
        <p:txBody>
          <a:bodyPr/>
          <a:lstStyle>
            <a:lvl1pPr>
              <a:defRPr sz="2400" b="1">
                <a:solidFill>
                  <a:schemeClr val="tx1"/>
                </a:solidFill>
                <a:latin typeface="Arial"/>
                <a:cs typeface="Arial"/>
              </a:defRPr>
            </a:lvl1pPr>
          </a:lstStyle>
          <a:p>
            <a:r>
              <a:rPr lang="en-US" noProof="0" dirty="0" smtClean="0"/>
              <a:t>Click to edit title style</a:t>
            </a:r>
            <a:endParaRPr lang="en-GB" noProof="0" dirty="0"/>
          </a:p>
        </p:txBody>
      </p:sp>
      <p:sp>
        <p:nvSpPr>
          <p:cNvPr id="9" name="Rectangle 8"/>
          <p:cNvSpPr/>
          <p:nvPr userDrawn="1"/>
        </p:nvSpPr>
        <p:spPr>
          <a:xfrm>
            <a:off x="0" y="6442076"/>
            <a:ext cx="12192000" cy="415925"/>
          </a:xfrm>
          <a:prstGeom prst="rect">
            <a:avLst/>
          </a:prstGeom>
          <a:gradFill flip="none" rotWithShape="1">
            <a:gsLst>
              <a:gs pos="0">
                <a:srgbClr val="1E9500"/>
              </a:gs>
              <a:gs pos="78000">
                <a:schemeClr val="accent2"/>
              </a:gs>
            </a:gsLst>
            <a:lin ang="0" scaled="1"/>
            <a:tileRect/>
          </a:gra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52000" anchor="ctr"/>
          <a:lstStyle/>
          <a:p>
            <a:pPr algn="l" fontAlgn="auto">
              <a:spcBef>
                <a:spcPts val="0"/>
              </a:spcBef>
              <a:spcAft>
                <a:spcPts val="0"/>
              </a:spcAft>
              <a:defRPr/>
            </a:pPr>
            <a:r>
              <a:rPr lang="en-GB" sz="1200" noProof="0" dirty="0" smtClean="0">
                <a:latin typeface="Arial"/>
                <a:cs typeface="Arial"/>
              </a:rPr>
              <a:t>Economic Policy Research Network</a:t>
            </a:r>
            <a:endParaRPr lang="en-GB" sz="1200" noProof="0" dirty="0">
              <a:latin typeface="Arial"/>
              <a:cs typeface="Arial"/>
            </a:endParaRPr>
          </a:p>
        </p:txBody>
      </p:sp>
      <p:pic>
        <p:nvPicPr>
          <p:cNvPr id="10" name="Picture 9"/>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 y="89370"/>
            <a:ext cx="1142999" cy="532910"/>
          </a:xfrm>
          <a:prstGeom prst="rect">
            <a:avLst/>
          </a:prstGeom>
          <a:noFill/>
          <a:ln>
            <a:noFill/>
          </a:ln>
        </p:spPr>
      </p:pic>
    </p:spTree>
    <p:extLst>
      <p:ext uri="{BB962C8B-B14F-4D97-AF65-F5344CB8AC3E}">
        <p14:creationId xmlns:p14="http://schemas.microsoft.com/office/powerpoint/2010/main" val="858525510"/>
      </p:ext>
    </p:extLst>
  </p:cSld>
  <p:clrMapOvr>
    <a:masterClrMapping/>
  </p:clrMapOvr>
  <p:hf hd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ext Placeholder 12"/>
          <p:cNvSpPr>
            <a:spLocks noGrp="1"/>
          </p:cNvSpPr>
          <p:nvPr>
            <p:ph type="body" idx="1"/>
          </p:nvPr>
        </p:nvSpPr>
        <p:spPr bwMode="auto">
          <a:xfrm>
            <a:off x="203200" y="1219200"/>
            <a:ext cx="11379200" cy="4910138"/>
          </a:xfrm>
          <a:prstGeom prst="roundRect">
            <a:avLst/>
          </a:prstGeom>
          <a:ln w="19050">
            <a:noFill/>
            <a:headEnd/>
            <a:tailEnd/>
          </a:ln>
        </p:spPr>
        <p:style>
          <a:lnRef idx="2">
            <a:schemeClr val="accent1"/>
          </a:lnRef>
          <a:fillRef idx="1">
            <a:schemeClr val="lt1"/>
          </a:fillRef>
          <a:effectRef idx="0">
            <a:schemeClr val="accent1"/>
          </a:effectRef>
          <a:fontRef idx="none"/>
        </p:style>
        <p:txBody>
          <a:bodyPr vert="horz" wrap="square" lIns="91440" tIns="45720" rIns="91440" bIns="45720" numCol="1" anchor="t" anchorCtr="0" compatLnSpc="1">
            <a:prstTxWarp prst="textNoShape">
              <a:avLst/>
            </a:prstTxWarp>
          </a:bodyPr>
          <a:lstStyle/>
          <a:p>
            <a:pPr lvl="0"/>
            <a:r>
              <a:rPr lang="en-GB" noProof="0" dirty="0" smtClean="0"/>
              <a:t>Click to edit Master text styles</a:t>
            </a:r>
          </a:p>
          <a:p>
            <a:pPr lvl="1"/>
            <a:r>
              <a:rPr lang="en-GB" noProof="0" dirty="0" smtClean="0"/>
              <a:t>Second level</a:t>
            </a:r>
          </a:p>
          <a:p>
            <a:pPr lvl="2"/>
            <a:r>
              <a:rPr lang="en-GB" noProof="0" dirty="0" smtClean="0"/>
              <a:t>Third level</a:t>
            </a:r>
          </a:p>
        </p:txBody>
      </p:sp>
      <p:sp>
        <p:nvSpPr>
          <p:cNvPr id="7" name="Slide Number Placeholder 5"/>
          <p:cNvSpPr>
            <a:spLocks noGrp="1"/>
          </p:cNvSpPr>
          <p:nvPr>
            <p:ph type="sldNum" sz="quarter" idx="4"/>
          </p:nvPr>
        </p:nvSpPr>
        <p:spPr>
          <a:xfrm>
            <a:off x="9347200" y="6416678"/>
            <a:ext cx="2641600" cy="365125"/>
          </a:xfrm>
          <a:prstGeom prst="rect">
            <a:avLst/>
          </a:prstGeom>
        </p:spPr>
        <p:txBody>
          <a:bodyPr anchor="b" anchorCtr="0"/>
          <a:lstStyle>
            <a:lvl1pPr algn="r" fontAlgn="auto">
              <a:spcBef>
                <a:spcPts val="0"/>
              </a:spcBef>
              <a:spcAft>
                <a:spcPts val="0"/>
              </a:spcAft>
              <a:defRPr sz="1100">
                <a:solidFill>
                  <a:srgbClr val="29C000"/>
                </a:solidFill>
                <a:latin typeface="Arial"/>
                <a:cs typeface="Arial"/>
              </a:defRPr>
            </a:lvl1pPr>
          </a:lstStyle>
          <a:p>
            <a:pPr>
              <a:defRPr/>
            </a:pPr>
            <a:fld id="{D7532DAD-2E9E-4B68-8B2A-8B3868FF4742}"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907" r:id="rId1"/>
    <p:sldLayoutId id="2147483909" r:id="rId2"/>
    <p:sldLayoutId id="2147483910" r:id="rId3"/>
  </p:sldLayoutIdLst>
  <p:hf hdr="0" dt="0"/>
  <p:txStyles>
    <p:titleStyle>
      <a:lvl1pPr algn="l" rtl="0" eaLnBrk="1" fontAlgn="base" hangingPunct="1">
        <a:spcBef>
          <a:spcPct val="0"/>
        </a:spcBef>
        <a:spcAft>
          <a:spcPct val="0"/>
        </a:spcAft>
        <a:defRPr sz="3200" kern="1200">
          <a:solidFill>
            <a:schemeClr val="tx2"/>
          </a:solidFill>
          <a:latin typeface="+mj-lt"/>
          <a:ea typeface="+mj-ea"/>
          <a:cs typeface="+mj-cs"/>
        </a:defRPr>
      </a:lvl1pPr>
      <a:lvl2pPr algn="l" rtl="0" eaLnBrk="1" fontAlgn="base" hangingPunct="1">
        <a:spcBef>
          <a:spcPct val="0"/>
        </a:spcBef>
        <a:spcAft>
          <a:spcPct val="0"/>
        </a:spcAft>
        <a:defRPr sz="3200">
          <a:solidFill>
            <a:schemeClr val="tx2"/>
          </a:solidFill>
          <a:latin typeface="Bookman Old Style" pitchFamily="18" charset="0"/>
        </a:defRPr>
      </a:lvl2pPr>
      <a:lvl3pPr algn="l" rtl="0" eaLnBrk="1" fontAlgn="base" hangingPunct="1">
        <a:spcBef>
          <a:spcPct val="0"/>
        </a:spcBef>
        <a:spcAft>
          <a:spcPct val="0"/>
        </a:spcAft>
        <a:defRPr sz="3200">
          <a:solidFill>
            <a:schemeClr val="tx2"/>
          </a:solidFill>
          <a:latin typeface="Bookman Old Style" pitchFamily="18" charset="0"/>
        </a:defRPr>
      </a:lvl3pPr>
      <a:lvl4pPr algn="l" rtl="0" eaLnBrk="1" fontAlgn="base" hangingPunct="1">
        <a:spcBef>
          <a:spcPct val="0"/>
        </a:spcBef>
        <a:spcAft>
          <a:spcPct val="0"/>
        </a:spcAft>
        <a:defRPr sz="3200">
          <a:solidFill>
            <a:schemeClr val="tx2"/>
          </a:solidFill>
          <a:latin typeface="Bookman Old Style" pitchFamily="18" charset="0"/>
        </a:defRPr>
      </a:lvl4pPr>
      <a:lvl5pPr algn="l" rtl="0" eaLnBrk="1" fontAlgn="base" hangingPunct="1">
        <a:spcBef>
          <a:spcPct val="0"/>
        </a:spcBef>
        <a:spcAft>
          <a:spcPct val="0"/>
        </a:spcAft>
        <a:defRPr sz="3200">
          <a:solidFill>
            <a:schemeClr val="tx2"/>
          </a:solidFill>
          <a:latin typeface="Bookman Old Style" pitchFamily="18" charset="0"/>
        </a:defRPr>
      </a:lvl5pPr>
      <a:lvl6pPr marL="457200" algn="l" rtl="0" eaLnBrk="1" fontAlgn="base" hangingPunct="1">
        <a:spcBef>
          <a:spcPct val="0"/>
        </a:spcBef>
        <a:spcAft>
          <a:spcPct val="0"/>
        </a:spcAft>
        <a:defRPr sz="3200">
          <a:solidFill>
            <a:schemeClr val="tx2"/>
          </a:solidFill>
          <a:latin typeface="Bookman Old Style" pitchFamily="18" charset="0"/>
        </a:defRPr>
      </a:lvl6pPr>
      <a:lvl7pPr marL="914400" algn="l" rtl="0" eaLnBrk="1" fontAlgn="base" hangingPunct="1">
        <a:spcBef>
          <a:spcPct val="0"/>
        </a:spcBef>
        <a:spcAft>
          <a:spcPct val="0"/>
        </a:spcAft>
        <a:defRPr sz="3200">
          <a:solidFill>
            <a:schemeClr val="tx2"/>
          </a:solidFill>
          <a:latin typeface="Bookman Old Style" pitchFamily="18" charset="0"/>
        </a:defRPr>
      </a:lvl7pPr>
      <a:lvl8pPr marL="1371600" algn="l" rtl="0" eaLnBrk="1" fontAlgn="base" hangingPunct="1">
        <a:spcBef>
          <a:spcPct val="0"/>
        </a:spcBef>
        <a:spcAft>
          <a:spcPct val="0"/>
        </a:spcAft>
        <a:defRPr sz="3200">
          <a:solidFill>
            <a:schemeClr val="tx2"/>
          </a:solidFill>
          <a:latin typeface="Bookman Old Style" pitchFamily="18" charset="0"/>
        </a:defRPr>
      </a:lvl8pPr>
      <a:lvl9pPr marL="1828800" algn="l" rtl="0" eaLnBrk="1" fontAlgn="base" hangingPunct="1">
        <a:spcBef>
          <a:spcPct val="0"/>
        </a:spcBef>
        <a:spcAft>
          <a:spcPct val="0"/>
        </a:spcAft>
        <a:defRPr sz="3200">
          <a:solidFill>
            <a:schemeClr val="tx2"/>
          </a:solidFill>
          <a:latin typeface="Bookman Old Style" pitchFamily="18" charset="0"/>
        </a:defRPr>
      </a:lvl9pPr>
    </p:titleStyle>
    <p:bodyStyle>
      <a:lvl1pPr marL="273050" indent="-273050" algn="l" rtl="0" eaLnBrk="1" fontAlgn="base" hangingPunct="1">
        <a:spcBef>
          <a:spcPts val="600"/>
        </a:spcBef>
        <a:spcAft>
          <a:spcPct val="0"/>
        </a:spcAft>
        <a:buClr>
          <a:schemeClr val="accent2"/>
        </a:buClr>
        <a:buSzPct val="76000"/>
        <a:buFont typeface="Wingdings 3" pitchFamily="18" charset="2"/>
        <a:buChar char=""/>
        <a:defRPr sz="2400" b="0" kern="1200">
          <a:ln>
            <a:noFill/>
          </a:ln>
          <a:solidFill>
            <a:schemeClr val="tx1"/>
          </a:solidFill>
          <a:latin typeface="Arial"/>
          <a:ea typeface="MS PMincho" pitchFamily="18" charset="-128"/>
          <a:cs typeface="Arial"/>
        </a:defRPr>
      </a:lvl1pPr>
      <a:lvl2pPr marL="547688" indent="-273050" algn="l" rtl="0" eaLnBrk="1" fontAlgn="base" hangingPunct="1">
        <a:spcBef>
          <a:spcPts val="500"/>
        </a:spcBef>
        <a:spcAft>
          <a:spcPct val="0"/>
        </a:spcAft>
        <a:buClr>
          <a:schemeClr val="accent2"/>
        </a:buClr>
        <a:buSzPct val="100000"/>
        <a:buFont typeface="Lucida Grande"/>
        <a:buChar char="-"/>
        <a:defRPr sz="2400" b="0" kern="1200">
          <a:ln>
            <a:noFill/>
          </a:ln>
          <a:solidFill>
            <a:schemeClr val="accent2"/>
          </a:solidFill>
          <a:latin typeface="Arial"/>
          <a:ea typeface="+mn-ea"/>
          <a:cs typeface="Arial"/>
        </a:defRPr>
      </a:lvl2pPr>
      <a:lvl3pPr marL="822325" indent="-228600" algn="l" rtl="0" eaLnBrk="1" fontAlgn="base" hangingPunct="1">
        <a:spcBef>
          <a:spcPts val="500"/>
        </a:spcBef>
        <a:spcAft>
          <a:spcPct val="0"/>
        </a:spcAft>
        <a:buClr>
          <a:schemeClr val="accent1">
            <a:lumMod val="75000"/>
          </a:schemeClr>
        </a:buClr>
        <a:buSzPct val="76000"/>
        <a:buFont typeface="Wingdings 3" pitchFamily="18" charset="2"/>
        <a:buChar char=""/>
        <a:defRPr sz="2000" b="0" kern="1200">
          <a:ln>
            <a:noFill/>
          </a:ln>
          <a:solidFill>
            <a:schemeClr val="accent1">
              <a:lumMod val="75000"/>
            </a:schemeClr>
          </a:solidFill>
          <a:latin typeface="Arial"/>
          <a:ea typeface="+mn-ea"/>
          <a:cs typeface="Arial"/>
        </a:defRPr>
      </a:lvl3pPr>
      <a:lvl4pPr marL="1096963" indent="-228600" algn="l" rtl="0" eaLnBrk="1" fontAlgn="base" hangingPunct="1">
        <a:spcBef>
          <a:spcPts val="400"/>
        </a:spcBef>
        <a:spcAft>
          <a:spcPct val="0"/>
        </a:spcAft>
        <a:buClr>
          <a:srgbClr val="23A900"/>
        </a:buClr>
        <a:buSzPct val="70000"/>
        <a:buFont typeface="Wingdings" pitchFamily="2" charset="2"/>
        <a:buChar char="§"/>
        <a:defRPr sz="1800" b="0" kern="1200">
          <a:ln>
            <a:noFill/>
          </a:ln>
          <a:solidFill>
            <a:schemeClr val="accent1"/>
          </a:solidFill>
          <a:latin typeface="+mn-lt"/>
          <a:ea typeface="+mn-ea"/>
          <a:cs typeface="+mn-cs"/>
        </a:defRPr>
      </a:lvl4pPr>
      <a:lvl5pPr marL="1371600" indent="-228600" algn="l" rtl="0" eaLnBrk="1" fontAlgn="base" hangingPunct="1">
        <a:spcBef>
          <a:spcPts val="300"/>
        </a:spcBef>
        <a:spcAft>
          <a:spcPct val="0"/>
        </a:spcAft>
        <a:buClr>
          <a:schemeClr val="accent1"/>
        </a:buClr>
        <a:buSzPct val="70000"/>
        <a:buFont typeface="Wingdings" pitchFamily="2" charset="2"/>
        <a:buChar char="§"/>
        <a:defRPr sz="1600" b="0" kern="1200">
          <a:ln>
            <a:noFill/>
          </a:ln>
          <a:solidFill>
            <a:schemeClr val="accent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1390106" y="1295400"/>
            <a:ext cx="9468394" cy="2376264"/>
          </a:xfrm>
          <a:noFill/>
        </p:spPr>
        <p:txBody>
          <a:bodyPr/>
          <a:lstStyle/>
          <a:p>
            <a:r>
              <a:rPr lang="en-US" dirty="0"/>
              <a:t>Perceived consequences of COVID-19 on Girl’s Education in Rwanda: Evidence from  </a:t>
            </a:r>
            <a:r>
              <a:rPr lang="en-US" dirty="0" err="1"/>
              <a:t>Bugesera</a:t>
            </a:r>
            <a:r>
              <a:rPr lang="en-US" dirty="0"/>
              <a:t> District, Rwanda </a:t>
            </a:r>
            <a:endParaRPr lang="en-US" altLang="en-US" dirty="0" smtClean="0"/>
          </a:p>
        </p:txBody>
      </p:sp>
      <p:sp>
        <p:nvSpPr>
          <p:cNvPr id="3" name="Text Placeholder 2"/>
          <p:cNvSpPr>
            <a:spLocks noGrp="1"/>
          </p:cNvSpPr>
          <p:nvPr>
            <p:ph type="body" sz="quarter" idx="11"/>
          </p:nvPr>
        </p:nvSpPr>
        <p:spPr>
          <a:xfrm>
            <a:off x="2590800" y="4063550"/>
            <a:ext cx="7315200" cy="1600200"/>
          </a:xfrm>
          <a:noFill/>
        </p:spPr>
        <p:txBody>
          <a:bodyPr/>
          <a:lstStyle/>
          <a:p>
            <a:pPr algn="ctr"/>
            <a:r>
              <a:rPr lang="en-US" sz="2000" b="1" dirty="0"/>
              <a:t>Rosette </a:t>
            </a:r>
            <a:r>
              <a:rPr lang="en-US" sz="2000" b="1" dirty="0" smtClean="0"/>
              <a:t>NKUNDIMFURA &amp; </a:t>
            </a:r>
          </a:p>
          <a:p>
            <a:pPr algn="ctr"/>
            <a:r>
              <a:rPr lang="en-US" sz="2000" b="1" dirty="0" smtClean="0"/>
              <a:t>Dr. </a:t>
            </a:r>
            <a:r>
              <a:rPr lang="en-US" sz="2000" b="1" dirty="0" err="1" smtClean="0"/>
              <a:t>Dieudonne</a:t>
            </a:r>
            <a:r>
              <a:rPr lang="en-US" sz="2000" b="1" dirty="0" smtClean="0"/>
              <a:t> UWIZEYE</a:t>
            </a:r>
            <a:endParaRPr lang="en-IN" altLang="en-US" sz="2000" dirty="0">
              <a:solidFill>
                <a:srgbClr val="0070C0"/>
              </a:solidFill>
            </a:endParaRPr>
          </a:p>
        </p:txBody>
      </p:sp>
      <p:pic>
        <p:nvPicPr>
          <p:cNvPr id="6"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5133703" y="304800"/>
            <a:ext cx="1981200" cy="914400"/>
          </a:xfrm>
          <a:prstGeom prst="rect">
            <a:avLst/>
          </a:prstGeom>
          <a:noFill/>
          <a:ln>
            <a:noFill/>
          </a:ln>
        </p:spPr>
      </p:pic>
      <p:sp>
        <p:nvSpPr>
          <p:cNvPr id="5" name="Text Placeholder 2"/>
          <p:cNvSpPr txBox="1">
            <a:spLocks/>
          </p:cNvSpPr>
          <p:nvPr/>
        </p:nvSpPr>
        <p:spPr bwMode="auto">
          <a:xfrm>
            <a:off x="2466703" y="5410200"/>
            <a:ext cx="7315200" cy="457200"/>
          </a:xfrm>
          <a:prstGeom prst="roundRect">
            <a:avLst/>
          </a:prstGeom>
          <a:noFill/>
          <a:ln w="19050" cap="flat" cmpd="sng" algn="ctr">
            <a:noFill/>
            <a:prstDash val="solid"/>
            <a:headEnd/>
            <a:tailEnd/>
          </a:ln>
          <a:effectLst/>
        </p:spPr>
        <p:txBody>
          <a:bodyPr vert="horz" wrap="square" lIns="91440" tIns="45720" rIns="91440" bIns="45720" numCol="1" anchor="ctr" anchorCtr="0" compatLnSpc="1">
            <a:prstTxWarp prst="textNoShape">
              <a:avLst/>
            </a:prstTxWarp>
          </a:bodyPr>
          <a:lstStyle>
            <a:lvl1pPr marL="273050" indent="-273050" algn="r" rtl="0" eaLnBrk="1" fontAlgn="base" hangingPunct="1">
              <a:spcBef>
                <a:spcPts val="600"/>
              </a:spcBef>
              <a:spcAft>
                <a:spcPct val="0"/>
              </a:spcAft>
              <a:buClr>
                <a:schemeClr val="accent2"/>
              </a:buClr>
              <a:buSzPct val="76000"/>
              <a:buFont typeface="Wingdings 3" pitchFamily="18" charset="2"/>
              <a:buNone/>
              <a:defRPr sz="2200" b="0" kern="1200" baseline="0">
                <a:ln>
                  <a:noFill/>
                </a:ln>
                <a:solidFill>
                  <a:schemeClr val="accent2"/>
                </a:solidFill>
                <a:latin typeface="Arial"/>
                <a:ea typeface="MS PMincho" pitchFamily="18" charset="-128"/>
                <a:cs typeface="Arial"/>
              </a:defRPr>
            </a:lvl1pPr>
            <a:lvl2pPr marL="547688" indent="-273050" algn="l" rtl="0" eaLnBrk="1" fontAlgn="base" hangingPunct="1">
              <a:spcBef>
                <a:spcPts val="500"/>
              </a:spcBef>
              <a:spcAft>
                <a:spcPct val="0"/>
              </a:spcAft>
              <a:buClr>
                <a:schemeClr val="accent2"/>
              </a:buClr>
              <a:buSzPct val="100000"/>
              <a:buFont typeface="Lucida Grande"/>
              <a:buChar char="-"/>
              <a:defRPr sz="2400" b="0" kern="1200">
                <a:ln>
                  <a:noFill/>
                </a:ln>
                <a:solidFill>
                  <a:schemeClr val="accent2"/>
                </a:solidFill>
                <a:latin typeface="Arial"/>
                <a:ea typeface="+mn-ea"/>
                <a:cs typeface="Arial"/>
              </a:defRPr>
            </a:lvl2pPr>
            <a:lvl3pPr marL="822325" indent="-228600" algn="l" rtl="0" eaLnBrk="1" fontAlgn="base" hangingPunct="1">
              <a:spcBef>
                <a:spcPts val="500"/>
              </a:spcBef>
              <a:spcAft>
                <a:spcPct val="0"/>
              </a:spcAft>
              <a:buClr>
                <a:schemeClr val="accent1">
                  <a:lumMod val="75000"/>
                </a:schemeClr>
              </a:buClr>
              <a:buSzPct val="76000"/>
              <a:buFont typeface="Wingdings 3" pitchFamily="18" charset="2"/>
              <a:buChar char=""/>
              <a:defRPr sz="2000" b="0" kern="1200">
                <a:ln>
                  <a:noFill/>
                </a:ln>
                <a:solidFill>
                  <a:schemeClr val="accent1">
                    <a:lumMod val="75000"/>
                  </a:schemeClr>
                </a:solidFill>
                <a:latin typeface="Arial"/>
                <a:ea typeface="+mn-ea"/>
                <a:cs typeface="Arial"/>
              </a:defRPr>
            </a:lvl3pPr>
            <a:lvl4pPr marL="1096963" indent="-228600" algn="l" rtl="0" eaLnBrk="1" fontAlgn="base" hangingPunct="1">
              <a:spcBef>
                <a:spcPts val="400"/>
              </a:spcBef>
              <a:spcAft>
                <a:spcPct val="0"/>
              </a:spcAft>
              <a:buClr>
                <a:srgbClr val="23A900"/>
              </a:buClr>
              <a:buSzPct val="70000"/>
              <a:buFont typeface="Wingdings" pitchFamily="2" charset="2"/>
              <a:buChar char="§"/>
              <a:defRPr sz="1800" b="0" kern="1200">
                <a:ln>
                  <a:noFill/>
                </a:ln>
                <a:solidFill>
                  <a:schemeClr val="accent1"/>
                </a:solidFill>
                <a:latin typeface="+mn-lt"/>
                <a:ea typeface="+mn-ea"/>
                <a:cs typeface="+mn-cs"/>
              </a:defRPr>
            </a:lvl4pPr>
            <a:lvl5pPr marL="1371600" indent="-228600" algn="l" rtl="0" eaLnBrk="1" fontAlgn="base" hangingPunct="1">
              <a:spcBef>
                <a:spcPts val="300"/>
              </a:spcBef>
              <a:spcAft>
                <a:spcPct val="0"/>
              </a:spcAft>
              <a:buClr>
                <a:schemeClr val="accent1"/>
              </a:buClr>
              <a:buSzPct val="70000"/>
              <a:buFont typeface="Wingdings" pitchFamily="2" charset="2"/>
              <a:buChar char="§"/>
              <a:defRPr sz="1600" b="0" kern="1200">
                <a:ln>
                  <a:noFill/>
                </a:ln>
                <a:solidFill>
                  <a:schemeClr val="accent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pPr algn="ctr"/>
            <a:endParaRPr lang="en-US" sz="2000" dirty="0"/>
          </a:p>
        </p:txBody>
      </p:sp>
    </p:spTree>
    <p:extLst>
      <p:ext uri="{BB962C8B-B14F-4D97-AF65-F5344CB8AC3E}">
        <p14:creationId xmlns:p14="http://schemas.microsoft.com/office/powerpoint/2010/main" val="707030371"/>
      </p:ext>
    </p:extLst>
  </p:cSld>
  <p:clrMapOvr>
    <a:masterClrMapping/>
  </p:clrMapOvr>
  <p:transition spd="slow">
    <p:pull/>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xfrm>
            <a:off x="2057400" y="990600"/>
            <a:ext cx="7620000" cy="2743200"/>
          </a:xfrm>
        </p:spPr>
        <p:txBody>
          <a:bodyPr/>
          <a:lstStyle/>
          <a:p>
            <a:pPr algn="ctr"/>
            <a:r>
              <a:rPr lang="en-US" sz="3600" i="1" dirty="0" smtClean="0">
                <a:solidFill>
                  <a:schemeClr val="accent2">
                    <a:lumMod val="75000"/>
                  </a:schemeClr>
                </a:solidFill>
              </a:rPr>
              <a:t>THANK YOU FOR YOUR KIND ATTENTION!</a:t>
            </a:r>
            <a:endParaRPr lang="en-US" sz="3600" i="1" dirty="0">
              <a:solidFill>
                <a:schemeClr val="accent2">
                  <a:lumMod val="75000"/>
                </a:schemeClr>
              </a:solidFill>
            </a:endParaRPr>
          </a:p>
        </p:txBody>
      </p:sp>
      <p:sp>
        <p:nvSpPr>
          <p:cNvPr id="3" name="Text Placeholder 4"/>
          <p:cNvSpPr>
            <a:spLocks noGrp="1"/>
          </p:cNvSpPr>
          <p:nvPr>
            <p:ph type="body" sz="quarter" idx="10"/>
          </p:nvPr>
        </p:nvSpPr>
        <p:spPr>
          <a:xfrm>
            <a:off x="3124200" y="3733800"/>
            <a:ext cx="5401097" cy="1600200"/>
          </a:xfrm>
        </p:spPr>
        <p:txBody>
          <a:bodyPr/>
          <a:lstStyle/>
          <a:p>
            <a:pPr algn="ctr"/>
            <a:r>
              <a:rPr lang="en-US" sz="1800" i="1" dirty="0" smtClean="0">
                <a:solidFill>
                  <a:srgbClr val="00B0F0"/>
                </a:solidFill>
              </a:rPr>
              <a:t>EPRN</a:t>
            </a:r>
          </a:p>
          <a:p>
            <a:r>
              <a:rPr lang="en-US" sz="1200" b="0" dirty="0">
                <a:solidFill>
                  <a:schemeClr val="accent6"/>
                </a:solidFill>
              </a:rPr>
              <a:t>Tel: 0788357648 </a:t>
            </a:r>
            <a:endParaRPr lang="en-US" sz="1200" b="0" dirty="0" smtClean="0">
              <a:solidFill>
                <a:schemeClr val="accent6"/>
              </a:solidFill>
            </a:endParaRPr>
          </a:p>
          <a:p>
            <a:r>
              <a:rPr lang="en-US" sz="1200" b="0" dirty="0" smtClean="0">
                <a:solidFill>
                  <a:schemeClr val="accent6"/>
                </a:solidFill>
              </a:rPr>
              <a:t>info@eprnrwanda.org </a:t>
            </a:r>
          </a:p>
          <a:p>
            <a:r>
              <a:rPr lang="en-US" sz="1200" b="0" dirty="0">
                <a:solidFill>
                  <a:schemeClr val="accent6"/>
                </a:solidFill>
              </a:rPr>
              <a:t>www.eprnrwanda.org </a:t>
            </a:r>
          </a:p>
          <a:p>
            <a:endParaRPr lang="en-US" sz="1200" b="0" dirty="0">
              <a:solidFill>
                <a:srgbClr val="00B0F0"/>
              </a:solidFill>
            </a:endParaRPr>
          </a:p>
          <a:p>
            <a:pPr algn="ctr"/>
            <a:endParaRPr lang="en-US" sz="1200" b="0" dirty="0" smtClean="0">
              <a:solidFill>
                <a:srgbClr val="00B0F0"/>
              </a:solidFill>
            </a:endParaRPr>
          </a:p>
        </p:txBody>
      </p:sp>
    </p:spTree>
    <p:extLst>
      <p:ext uri="{BB962C8B-B14F-4D97-AF65-F5344CB8AC3E}">
        <p14:creationId xmlns:p14="http://schemas.microsoft.com/office/powerpoint/2010/main" val="1096284004"/>
      </p:ext>
    </p:extLst>
  </p:cSld>
  <p:clrMapOvr>
    <a:masterClrMapping/>
  </p:clrMapOvr>
  <p:transition spd="slow">
    <p:pull/>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381000" y="914400"/>
            <a:ext cx="11492760" cy="5029200"/>
          </a:xfrm>
        </p:spPr>
        <p:txBody>
          <a:bodyPr/>
          <a:lstStyle/>
          <a:p>
            <a:pPr algn="just"/>
            <a:r>
              <a:rPr lang="en-US" sz="3600" dirty="0" smtClean="0"/>
              <a:t>Rationale </a:t>
            </a:r>
            <a:r>
              <a:rPr lang="en-US" sz="3600" dirty="0"/>
              <a:t>and </a:t>
            </a:r>
            <a:r>
              <a:rPr lang="en-US" sz="3600" dirty="0" smtClean="0"/>
              <a:t>Objectives </a:t>
            </a:r>
            <a:endParaRPr lang="en-US" sz="3600" dirty="0"/>
          </a:p>
          <a:p>
            <a:pPr algn="just"/>
            <a:r>
              <a:rPr lang="en-US" sz="3600" dirty="0" smtClean="0"/>
              <a:t>Methodology</a:t>
            </a:r>
            <a:endParaRPr lang="en-US" sz="3600" dirty="0"/>
          </a:p>
          <a:p>
            <a:pPr algn="just"/>
            <a:r>
              <a:rPr lang="en-US" sz="3600" dirty="0" smtClean="0"/>
              <a:t>Findings</a:t>
            </a:r>
            <a:endParaRPr lang="en-US" sz="3600" dirty="0"/>
          </a:p>
          <a:p>
            <a:pPr algn="just"/>
            <a:r>
              <a:rPr lang="en-US" sz="3600" dirty="0" smtClean="0"/>
              <a:t> </a:t>
            </a:r>
            <a:r>
              <a:rPr lang="en-US" sz="3600" dirty="0"/>
              <a:t>Conclusion</a:t>
            </a:r>
            <a:r>
              <a:rPr lang="en-US" sz="3600" dirty="0" smtClean="0"/>
              <a:t>,</a:t>
            </a:r>
          </a:p>
          <a:p>
            <a:pPr algn="just"/>
            <a:r>
              <a:rPr lang="en-US" sz="3600" dirty="0" smtClean="0"/>
              <a:t>Policy recommendations</a:t>
            </a:r>
          </a:p>
          <a:p>
            <a:pPr marL="0" indent="0" algn="just">
              <a:buNone/>
            </a:pPr>
            <a:r>
              <a:rPr lang="en-US" sz="3600" dirty="0" smtClean="0"/>
              <a:t> </a:t>
            </a:r>
            <a:endParaRPr lang="en-US" sz="3600" dirty="0"/>
          </a:p>
          <a:p>
            <a:pPr algn="ctr"/>
            <a:endParaRPr lang="en-US" sz="3600" dirty="0"/>
          </a:p>
        </p:txBody>
      </p:sp>
      <p:sp>
        <p:nvSpPr>
          <p:cNvPr id="3" name="Slide Number Placeholder 2"/>
          <p:cNvSpPr>
            <a:spLocks noGrp="1"/>
          </p:cNvSpPr>
          <p:nvPr>
            <p:ph type="sldNum" sz="quarter" idx="11"/>
          </p:nvPr>
        </p:nvSpPr>
        <p:spPr/>
        <p:txBody>
          <a:bodyPr/>
          <a:lstStyle/>
          <a:p>
            <a:pPr>
              <a:defRPr/>
            </a:pPr>
            <a:fld id="{5ED6DD2C-EA84-4AAF-B698-2FF22BD6154C}" type="slidenum">
              <a:rPr lang="en-GB" smtClean="0"/>
              <a:pPr>
                <a:defRPr/>
              </a:pPr>
              <a:t>2</a:t>
            </a:fld>
            <a:endParaRPr lang="en-GB"/>
          </a:p>
        </p:txBody>
      </p:sp>
      <p:sp>
        <p:nvSpPr>
          <p:cNvPr id="4" name="Title 3"/>
          <p:cNvSpPr>
            <a:spLocks noGrp="1"/>
          </p:cNvSpPr>
          <p:nvPr>
            <p:ph type="title"/>
          </p:nvPr>
        </p:nvSpPr>
        <p:spPr/>
        <p:txBody>
          <a:bodyPr/>
          <a:lstStyle/>
          <a:p>
            <a:r>
              <a:rPr lang="en-US" sz="3200" dirty="0" smtClean="0">
                <a:solidFill>
                  <a:srgbClr val="C00000"/>
                </a:solidFill>
              </a:rPr>
              <a:t>Outline</a:t>
            </a:r>
            <a:endParaRPr lang="en-US" sz="3200" dirty="0">
              <a:solidFill>
                <a:srgbClr val="C00000"/>
              </a:solidFill>
            </a:endParaRPr>
          </a:p>
        </p:txBody>
      </p:sp>
    </p:spTree>
    <p:extLst>
      <p:ext uri="{BB962C8B-B14F-4D97-AF65-F5344CB8AC3E}">
        <p14:creationId xmlns:p14="http://schemas.microsoft.com/office/powerpoint/2010/main" val="20268012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57200" y="1219200"/>
            <a:ext cx="11277600" cy="5029200"/>
          </a:xfrm>
        </p:spPr>
        <p:txBody>
          <a:bodyPr/>
          <a:lstStyle/>
          <a:p>
            <a:pPr>
              <a:buFont typeface="Wingdings" panose="05000000000000000000" pitchFamily="2" charset="2"/>
              <a:buChar char="q"/>
            </a:pPr>
            <a:r>
              <a:rPr lang="en-US" dirty="0" smtClean="0"/>
              <a:t>COVID-19 </a:t>
            </a:r>
            <a:r>
              <a:rPr lang="en-US" dirty="0"/>
              <a:t>disease outbreak made existing inequalities for women, girls, and discrimination of other marginalized groups </a:t>
            </a:r>
            <a:r>
              <a:rPr lang="en-US" dirty="0" smtClean="0"/>
              <a:t> worse. The </a:t>
            </a:r>
            <a:r>
              <a:rPr lang="en-US" dirty="0"/>
              <a:t>Government of Rwanda put in place various measures on people, goods and services, including a total lockdown and curfews, total </a:t>
            </a:r>
            <a:r>
              <a:rPr lang="en-US" dirty="0" smtClean="0"/>
              <a:t>or </a:t>
            </a:r>
            <a:r>
              <a:rPr lang="en-US" dirty="0"/>
              <a:t>partial closure of businesses, closure of schools until September 2021</a:t>
            </a:r>
          </a:p>
          <a:p>
            <a:pPr>
              <a:buFont typeface="Wingdings" panose="05000000000000000000" pitchFamily="2" charset="2"/>
              <a:buChar char="q"/>
            </a:pPr>
            <a:r>
              <a:rPr lang="en-US" dirty="0"/>
              <a:t>School closures do not just mean that girls are taking on more chores at home, it  also lead to millions more girls dropping out of school before they complete their education, especially girls living in poverty, girls with disabilities or living in rural and  isolated </a:t>
            </a:r>
            <a:r>
              <a:rPr lang="en-US" dirty="0" smtClean="0"/>
              <a:t>locations</a:t>
            </a:r>
          </a:p>
          <a:p>
            <a:pPr>
              <a:buFont typeface="Wingdings" panose="05000000000000000000" pitchFamily="2" charset="2"/>
              <a:buChar char="§"/>
            </a:pPr>
            <a:r>
              <a:rPr lang="en-US" dirty="0" smtClean="0"/>
              <a:t>Many </a:t>
            </a:r>
            <a:r>
              <a:rPr lang="en-US" dirty="0"/>
              <a:t>studies look at generic level of consequences of COVID-19  but in this one, the researcher want to focus on consequences of COVID-19 on  girls’ education in Rwanda</a:t>
            </a:r>
            <a:r>
              <a:rPr lang="en-US" dirty="0" smtClean="0"/>
              <a:t>.</a:t>
            </a:r>
          </a:p>
          <a:p>
            <a:r>
              <a:rPr lang="en-US" dirty="0"/>
              <a:t>The main objective of this study is to assess the perceived consequences of the pandemic on girl’s education in Rwanda. More specifically, the study seeks:  </a:t>
            </a:r>
          </a:p>
          <a:p>
            <a:pPr marL="0" indent="0">
              <a:buNone/>
            </a:pPr>
            <a:r>
              <a:rPr lang="en-US" dirty="0" smtClean="0"/>
              <a:t>     (</a:t>
            </a:r>
            <a:r>
              <a:rPr lang="en-US" dirty="0"/>
              <a:t>a) To examine the effect of COVID-19 on  Girls’ education</a:t>
            </a:r>
          </a:p>
          <a:p>
            <a:pPr marL="0" indent="0">
              <a:buNone/>
            </a:pPr>
            <a:r>
              <a:rPr lang="en-US" dirty="0" smtClean="0"/>
              <a:t>     (</a:t>
            </a:r>
            <a:r>
              <a:rPr lang="en-US" dirty="0"/>
              <a:t>b) To suggest possible solutions to improve girls’ education in Rwanda</a:t>
            </a:r>
          </a:p>
          <a:p>
            <a:pPr>
              <a:buFont typeface="Wingdings" panose="05000000000000000000" pitchFamily="2" charset="2"/>
              <a:buChar char="q"/>
            </a:pPr>
            <a:endParaRPr lang="en-US" sz="2000" dirty="0"/>
          </a:p>
          <a:p>
            <a:pPr marL="388620" indent="-342900" algn="just">
              <a:buFont typeface="Wingdings" panose="05000000000000000000" pitchFamily="2" charset="2"/>
              <a:buChar char="§"/>
            </a:pPr>
            <a:endParaRPr lang="en-US" sz="2000" dirty="0">
              <a:solidFill>
                <a:schemeClr val="tx1"/>
              </a:solidFill>
            </a:endParaRPr>
          </a:p>
        </p:txBody>
      </p:sp>
      <p:sp>
        <p:nvSpPr>
          <p:cNvPr id="3" name="Slide Number Placeholder 2"/>
          <p:cNvSpPr>
            <a:spLocks noGrp="1"/>
          </p:cNvSpPr>
          <p:nvPr>
            <p:ph type="sldNum" sz="quarter" idx="11"/>
          </p:nvPr>
        </p:nvSpPr>
        <p:spPr/>
        <p:txBody>
          <a:bodyPr/>
          <a:lstStyle/>
          <a:p>
            <a:pPr>
              <a:defRPr/>
            </a:pPr>
            <a:fld id="{5ED6DD2C-EA84-4AAF-B698-2FF22BD6154C}" type="slidenum">
              <a:rPr lang="en-GB" smtClean="0"/>
              <a:pPr>
                <a:defRPr/>
              </a:pPr>
              <a:t>3</a:t>
            </a:fld>
            <a:endParaRPr lang="en-GB"/>
          </a:p>
        </p:txBody>
      </p:sp>
      <p:sp>
        <p:nvSpPr>
          <p:cNvPr id="4" name="Title 3"/>
          <p:cNvSpPr>
            <a:spLocks noGrp="1"/>
          </p:cNvSpPr>
          <p:nvPr>
            <p:ph type="title"/>
          </p:nvPr>
        </p:nvSpPr>
        <p:spPr>
          <a:xfrm>
            <a:off x="1752601" y="195178"/>
            <a:ext cx="8763000" cy="720080"/>
          </a:xfrm>
        </p:spPr>
        <p:txBody>
          <a:bodyPr/>
          <a:lstStyle/>
          <a:p>
            <a:pPr lvl="0"/>
            <a:r>
              <a:rPr lang="en-US" sz="3200" dirty="0"/>
              <a:t>Rationale and Objective</a:t>
            </a:r>
            <a:endParaRPr lang="en-US" sz="1800" dirty="0">
              <a:solidFill>
                <a:srgbClr val="C00000"/>
              </a:solidFill>
            </a:endParaRPr>
          </a:p>
        </p:txBody>
      </p:sp>
    </p:spTree>
    <p:extLst>
      <p:ext uri="{BB962C8B-B14F-4D97-AF65-F5344CB8AC3E}">
        <p14:creationId xmlns:p14="http://schemas.microsoft.com/office/powerpoint/2010/main" val="14804606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sz="2000" dirty="0" smtClean="0"/>
              <a:t>The </a:t>
            </a:r>
            <a:r>
              <a:rPr lang="en-US" sz="2000" dirty="0"/>
              <a:t>study used  participatory and consultative design and used  mixed quantitative and qualitative approaches.</a:t>
            </a:r>
          </a:p>
          <a:p>
            <a:r>
              <a:rPr lang="en-US" sz="2000" dirty="0"/>
              <a:t>Cluster and Purposive </a:t>
            </a:r>
            <a:r>
              <a:rPr lang="en-US" sz="2000" dirty="0" smtClean="0"/>
              <a:t>sampling used  for  KIIs and  FGDs in 5 </a:t>
            </a:r>
            <a:r>
              <a:rPr lang="en-US" sz="2000" dirty="0"/>
              <a:t>different schools in </a:t>
            </a:r>
            <a:r>
              <a:rPr lang="en-US" sz="2000" dirty="0" err="1"/>
              <a:t>Bugesera</a:t>
            </a:r>
            <a:r>
              <a:rPr lang="en-US" sz="2000" dirty="0"/>
              <a:t> district has been </a:t>
            </a:r>
            <a:r>
              <a:rPr lang="en-US" sz="2000" dirty="0" smtClean="0"/>
              <a:t>randomly selected which are </a:t>
            </a:r>
            <a:r>
              <a:rPr lang="en-GB" sz="2000" dirty="0" err="1"/>
              <a:t>Nyamata</a:t>
            </a:r>
            <a:r>
              <a:rPr lang="en-GB" sz="2000" dirty="0"/>
              <a:t> High School, APEBU </a:t>
            </a:r>
            <a:r>
              <a:rPr lang="en-GB" sz="2000" dirty="0" err="1"/>
              <a:t>Nyamata</a:t>
            </a:r>
            <a:r>
              <a:rPr lang="en-GB" sz="2000" dirty="0"/>
              <a:t> ( TVET), </a:t>
            </a:r>
            <a:r>
              <a:rPr lang="en-GB" sz="2000" dirty="0" err="1"/>
              <a:t>Maranyundo</a:t>
            </a:r>
            <a:r>
              <a:rPr lang="en-GB" sz="2000" dirty="0"/>
              <a:t> Girls School ( Single School), Group </a:t>
            </a:r>
            <a:r>
              <a:rPr lang="en-GB" sz="2000" dirty="0" err="1"/>
              <a:t>Scolaire</a:t>
            </a:r>
            <a:r>
              <a:rPr lang="en-GB" sz="2000" dirty="0"/>
              <a:t> </a:t>
            </a:r>
            <a:r>
              <a:rPr lang="en-GB" sz="2000" dirty="0" err="1"/>
              <a:t>Kanzenze</a:t>
            </a:r>
            <a:r>
              <a:rPr lang="en-GB" sz="2000" dirty="0"/>
              <a:t> (12 Year Basic education) </a:t>
            </a:r>
            <a:r>
              <a:rPr lang="en-US" sz="2000" dirty="0"/>
              <a:t>and les </a:t>
            </a:r>
            <a:r>
              <a:rPr lang="en-US" sz="2000" dirty="0" err="1"/>
              <a:t>colombe</a:t>
            </a:r>
            <a:r>
              <a:rPr lang="en-US" sz="2000" dirty="0"/>
              <a:t>  primary </a:t>
            </a:r>
            <a:r>
              <a:rPr lang="en-US" sz="2000" dirty="0" smtClean="0"/>
              <a:t>school</a:t>
            </a:r>
          </a:p>
          <a:p>
            <a:r>
              <a:rPr lang="en-US" sz="2000" dirty="0" smtClean="0"/>
              <a:t> Data collection was through </a:t>
            </a:r>
            <a:r>
              <a:rPr lang="en-US" sz="2000" dirty="0"/>
              <a:t>mixed quantitative and qualitative surveys, interviews (KIIs, &amp; FGDs) and documents </a:t>
            </a:r>
            <a:r>
              <a:rPr lang="en-US" sz="2000" dirty="0" smtClean="0"/>
              <a:t>review; Informants </a:t>
            </a:r>
            <a:r>
              <a:rPr lang="en-US" sz="2000" dirty="0"/>
              <a:t>were selected  from school leaders, members and staff of related Ministries, CSOs and </a:t>
            </a:r>
            <a:r>
              <a:rPr lang="en-US" sz="2000" dirty="0" err="1"/>
              <a:t>Bugesera</a:t>
            </a:r>
            <a:r>
              <a:rPr lang="en-US" sz="2000" dirty="0"/>
              <a:t> District officials</a:t>
            </a:r>
          </a:p>
          <a:p>
            <a:r>
              <a:rPr lang="en-US" sz="2000" dirty="0"/>
              <a:t>This process reached 7 Institutions/organizations which are MINEDUC, Rwanda Education for All </a:t>
            </a:r>
            <a:r>
              <a:rPr lang="en-US" sz="2000" dirty="0" smtClean="0"/>
              <a:t>Coalition </a:t>
            </a:r>
            <a:r>
              <a:rPr lang="en-US" sz="2000" dirty="0"/>
              <a:t>(</a:t>
            </a:r>
            <a:r>
              <a:rPr lang="en-US" sz="2000" i="1" dirty="0"/>
              <a:t>REFAC</a:t>
            </a:r>
            <a:r>
              <a:rPr lang="en-US" sz="2000" dirty="0"/>
              <a:t>), </a:t>
            </a:r>
            <a:r>
              <a:rPr lang="fr-FR" sz="2000" dirty="0" err="1"/>
              <a:t>Profemmes</a:t>
            </a:r>
            <a:r>
              <a:rPr lang="fr-FR" sz="2000" dirty="0"/>
              <a:t> </a:t>
            </a:r>
            <a:r>
              <a:rPr lang="fr-FR" sz="2000" dirty="0" err="1"/>
              <a:t>Twese</a:t>
            </a:r>
            <a:r>
              <a:rPr lang="fr-FR" sz="2000" dirty="0"/>
              <a:t> </a:t>
            </a:r>
            <a:r>
              <a:rPr lang="fr-FR" sz="2000" dirty="0" err="1"/>
              <a:t>Hamwe</a:t>
            </a:r>
            <a:r>
              <a:rPr lang="fr-FR" sz="2000" dirty="0"/>
              <a:t> (FTH), Rwanda </a:t>
            </a:r>
            <a:r>
              <a:rPr lang="fr-FR" sz="2000" dirty="0" err="1" smtClean="0"/>
              <a:t>women’s</a:t>
            </a:r>
            <a:r>
              <a:rPr lang="fr-FR" sz="2000" dirty="0" smtClean="0"/>
              <a:t> </a:t>
            </a:r>
            <a:r>
              <a:rPr lang="fr-FR" sz="2000" dirty="0"/>
              <a:t>Network ,Rwanda Girl Guide, Girls Leaders Forum and coalition </a:t>
            </a:r>
            <a:r>
              <a:rPr lang="fr-FR" sz="2000" dirty="0" err="1"/>
              <a:t>umwana</a:t>
            </a:r>
            <a:r>
              <a:rPr lang="fr-FR" sz="2000" dirty="0"/>
              <a:t> </a:t>
            </a:r>
            <a:r>
              <a:rPr lang="fr-FR" sz="2000" dirty="0" err="1"/>
              <a:t>ku</a:t>
            </a:r>
            <a:r>
              <a:rPr lang="fr-FR" sz="2000" dirty="0"/>
              <a:t> </a:t>
            </a:r>
            <a:r>
              <a:rPr lang="fr-FR" sz="2000" dirty="0" err="1"/>
              <a:t>isonga</a:t>
            </a:r>
            <a:r>
              <a:rPr lang="en-US" sz="2000" dirty="0"/>
              <a:t>. </a:t>
            </a:r>
          </a:p>
          <a:p>
            <a:r>
              <a:rPr lang="en-US" sz="2000" dirty="0"/>
              <a:t>Further, the study conducted 28 qualitative interviews including 4 FGDs in 4 schools and 24 Key Informants Interviews (KIIs) with practitioners/experts.  </a:t>
            </a:r>
          </a:p>
          <a:p>
            <a:endParaRPr lang="en-GB" dirty="0"/>
          </a:p>
        </p:txBody>
      </p:sp>
      <p:sp>
        <p:nvSpPr>
          <p:cNvPr id="3" name="Slide Number Placeholder 2"/>
          <p:cNvSpPr>
            <a:spLocks noGrp="1"/>
          </p:cNvSpPr>
          <p:nvPr>
            <p:ph type="sldNum" sz="quarter" idx="11"/>
          </p:nvPr>
        </p:nvSpPr>
        <p:spPr/>
        <p:txBody>
          <a:bodyPr/>
          <a:lstStyle/>
          <a:p>
            <a:pPr>
              <a:defRPr/>
            </a:pPr>
            <a:fld id="{5ED6DD2C-EA84-4AAF-B698-2FF22BD6154C}" type="slidenum">
              <a:rPr lang="en-GB" smtClean="0"/>
              <a:pPr>
                <a:defRPr/>
              </a:pPr>
              <a:t>4</a:t>
            </a:fld>
            <a:endParaRPr lang="en-GB"/>
          </a:p>
        </p:txBody>
      </p:sp>
      <p:sp>
        <p:nvSpPr>
          <p:cNvPr id="4" name="Title 3"/>
          <p:cNvSpPr>
            <a:spLocks noGrp="1"/>
          </p:cNvSpPr>
          <p:nvPr>
            <p:ph type="title"/>
          </p:nvPr>
        </p:nvSpPr>
        <p:spPr/>
        <p:txBody>
          <a:bodyPr/>
          <a:lstStyle/>
          <a:p>
            <a:r>
              <a:rPr lang="en-US" dirty="0">
                <a:solidFill>
                  <a:srgbClr val="0070C0"/>
                </a:solidFill>
              </a:rPr>
              <a:t>RESEARCH METHODOLOGY</a:t>
            </a:r>
            <a:endParaRPr lang="en-GB" dirty="0">
              <a:solidFill>
                <a:srgbClr val="C00000"/>
              </a:solidFill>
            </a:endParaRPr>
          </a:p>
        </p:txBody>
      </p:sp>
    </p:spTree>
    <p:extLst>
      <p:ext uri="{BB962C8B-B14F-4D97-AF65-F5344CB8AC3E}">
        <p14:creationId xmlns:p14="http://schemas.microsoft.com/office/powerpoint/2010/main" val="41938619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304800" y="1219200"/>
            <a:ext cx="11658600" cy="5181600"/>
          </a:xfrm>
        </p:spPr>
        <p:txBody>
          <a:bodyPr/>
          <a:lstStyle/>
          <a:p>
            <a:r>
              <a:rPr lang="en-US" b="1" dirty="0"/>
              <a:t>Consequences of COVID-19 on </a:t>
            </a:r>
            <a:r>
              <a:rPr lang="en-US" b="1" dirty="0" err="1" smtClean="0"/>
              <a:t>Girls’education</a:t>
            </a:r>
            <a:r>
              <a:rPr lang="en-US" b="1" dirty="0"/>
              <a:t> </a:t>
            </a:r>
            <a:r>
              <a:rPr lang="en-US" dirty="0" smtClean="0"/>
              <a:t>revealed </a:t>
            </a:r>
            <a:r>
              <a:rPr lang="en-US" dirty="0"/>
              <a:t>6 main challenges: </a:t>
            </a:r>
          </a:p>
          <a:p>
            <a:pPr marL="0" indent="0">
              <a:buNone/>
            </a:pPr>
            <a:r>
              <a:rPr lang="en-US" b="1" dirty="0"/>
              <a:t>(</a:t>
            </a:r>
            <a:r>
              <a:rPr lang="en-US" b="1" dirty="0" err="1"/>
              <a:t>i</a:t>
            </a:r>
            <a:r>
              <a:rPr lang="en-US" b="1" dirty="0"/>
              <a:t>) Exposure to sexual abuse: </a:t>
            </a:r>
            <a:r>
              <a:rPr lang="en-US" dirty="0"/>
              <a:t>Due to the closure of school</a:t>
            </a:r>
            <a:r>
              <a:rPr lang="en-US" b="1" dirty="0"/>
              <a:t>, </a:t>
            </a:r>
            <a:r>
              <a:rPr lang="en-US" dirty="0"/>
              <a:t>Girls become more exposed to Sexual abuse for some family members or </a:t>
            </a:r>
            <a:r>
              <a:rPr lang="en-US" dirty="0" err="1"/>
              <a:t>neigbours</a:t>
            </a:r>
            <a:r>
              <a:rPr lang="en-US" dirty="0"/>
              <a:t> , </a:t>
            </a:r>
            <a:r>
              <a:rPr lang="en-US" dirty="0" smtClean="0"/>
              <a:t>in </a:t>
            </a:r>
            <a:r>
              <a:rPr lang="en-US" dirty="0"/>
              <a:t>lock down more than 200 girls got pregnant in </a:t>
            </a:r>
            <a:r>
              <a:rPr lang="en-US" dirty="0" err="1"/>
              <a:t>Bugesera</a:t>
            </a:r>
            <a:r>
              <a:rPr lang="en-US" dirty="0"/>
              <a:t> and 23,000 countrywide which is a big challenge to the country</a:t>
            </a:r>
          </a:p>
          <a:p>
            <a:pPr marL="0" indent="0">
              <a:buNone/>
            </a:pPr>
            <a:r>
              <a:rPr lang="en-US" b="1" dirty="0"/>
              <a:t>(ii)Negative peer influence: </a:t>
            </a:r>
            <a:r>
              <a:rPr lang="en-US" dirty="0"/>
              <a:t>Girls are vulnerable and victims of peer pressure  and can be desperate to fit in, so they tend to give in to many peer-pressure from their friends and social media which   lead to sex-for-money or gifts, smoking, drug abuse,  exchange of wrong ideas and information especially in the absence of the parents which impacted negatively their performance and exposed to adventure like slaying and prostitution </a:t>
            </a:r>
          </a:p>
          <a:p>
            <a:pPr marL="0" indent="0">
              <a:buNone/>
            </a:pPr>
            <a:r>
              <a:rPr lang="en-US" b="1" dirty="0"/>
              <a:t>(iii) Increase in child </a:t>
            </a:r>
            <a:r>
              <a:rPr lang="en-US" b="1" dirty="0" err="1"/>
              <a:t>labour</a:t>
            </a:r>
            <a:r>
              <a:rPr lang="en-US" b="1" dirty="0"/>
              <a:t>: </a:t>
            </a:r>
            <a:r>
              <a:rPr lang="en-US" dirty="0"/>
              <a:t>During  covid-19 , parents compelled to hunt for means of survival which have prompted some girls to join their mothers/fathers in raising income to support the family, including  forced domestic work and  dangerous tasks in mining, tea and coffee plantations.</a:t>
            </a:r>
          </a:p>
          <a:p>
            <a:pPr marL="0" indent="0">
              <a:buNone/>
            </a:pPr>
            <a:r>
              <a:rPr lang="en-US" b="1" dirty="0"/>
              <a:t>(iv) Increase in the burden of girls’ household chores: </a:t>
            </a:r>
            <a:r>
              <a:rPr lang="en-US" dirty="0"/>
              <a:t>Girls usually are the ones who do most house chores. This poses a big challenge for girls, especially those in transitional classes, making it difficult for them to study and prepare for exams. </a:t>
            </a:r>
          </a:p>
          <a:p>
            <a:endParaRPr lang="en-US" dirty="0"/>
          </a:p>
        </p:txBody>
      </p:sp>
      <p:sp>
        <p:nvSpPr>
          <p:cNvPr id="3" name="Slide Number Placeholder 2"/>
          <p:cNvSpPr>
            <a:spLocks noGrp="1"/>
          </p:cNvSpPr>
          <p:nvPr>
            <p:ph type="sldNum" sz="quarter" idx="11"/>
          </p:nvPr>
        </p:nvSpPr>
        <p:spPr/>
        <p:txBody>
          <a:bodyPr/>
          <a:lstStyle/>
          <a:p>
            <a:pPr>
              <a:defRPr/>
            </a:pPr>
            <a:fld id="{5ED6DD2C-EA84-4AAF-B698-2FF22BD6154C}" type="slidenum">
              <a:rPr lang="en-GB" smtClean="0"/>
              <a:pPr>
                <a:defRPr/>
              </a:pPr>
              <a:t>5</a:t>
            </a:fld>
            <a:endParaRPr lang="en-GB"/>
          </a:p>
        </p:txBody>
      </p:sp>
      <p:sp>
        <p:nvSpPr>
          <p:cNvPr id="4" name="Title 3"/>
          <p:cNvSpPr>
            <a:spLocks noGrp="1"/>
          </p:cNvSpPr>
          <p:nvPr>
            <p:ph type="title"/>
          </p:nvPr>
        </p:nvSpPr>
        <p:spPr/>
        <p:txBody>
          <a:bodyPr/>
          <a:lstStyle/>
          <a:p>
            <a:r>
              <a:rPr lang="en-US" dirty="0" smtClean="0"/>
              <a:t>Key findings</a:t>
            </a:r>
            <a:endParaRPr lang="en-US" dirty="0"/>
          </a:p>
        </p:txBody>
      </p:sp>
    </p:spTree>
    <p:extLst>
      <p:ext uri="{BB962C8B-B14F-4D97-AF65-F5344CB8AC3E}">
        <p14:creationId xmlns:p14="http://schemas.microsoft.com/office/powerpoint/2010/main" val="13305286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marL="0" indent="0">
              <a:buNone/>
            </a:pPr>
            <a:r>
              <a:rPr lang="en-US" sz="2000" b="1" dirty="0"/>
              <a:t>(V)Existence of technology gap between girls and boys: </a:t>
            </a:r>
            <a:r>
              <a:rPr lang="en-US" sz="2000" dirty="0"/>
              <a:t>COVID-19  increased technology gap  between girls and boys especially in rural areas they lack telephone and enough skills to study online, poor internet connections,  internet data, Peer learning through group discussions, poor home learning </a:t>
            </a:r>
            <a:r>
              <a:rPr lang="en-US" sz="2000" dirty="0" smtClean="0"/>
              <a:t>environment.</a:t>
            </a:r>
          </a:p>
          <a:p>
            <a:pPr marL="0" indent="0">
              <a:buNone/>
            </a:pPr>
            <a:r>
              <a:rPr lang="en-US" sz="2000" b="1" dirty="0" smtClean="0"/>
              <a:t>(</a:t>
            </a:r>
            <a:r>
              <a:rPr lang="en-US" sz="2000" b="1" dirty="0"/>
              <a:t>vi) Drop out : </a:t>
            </a:r>
            <a:r>
              <a:rPr lang="en-US" sz="2000" dirty="0"/>
              <a:t>Research respondents revealed that  during the pandemic some girls dropped out due to teenage pregnancies, early marriage, lack of  school fees and scholastic materials or  find jobs (child </a:t>
            </a:r>
            <a:r>
              <a:rPr lang="en-US" sz="2000" dirty="0" err="1"/>
              <a:t>labour</a:t>
            </a:r>
            <a:r>
              <a:rPr lang="en-US" sz="2000" dirty="0" smtClean="0"/>
              <a:t>)</a:t>
            </a:r>
          </a:p>
          <a:p>
            <a:pPr marL="0" indent="0">
              <a:buNone/>
            </a:pPr>
            <a:r>
              <a:rPr lang="en-US" sz="2000" dirty="0"/>
              <a:t>One head teacher said “ </a:t>
            </a:r>
            <a:r>
              <a:rPr lang="en-US" sz="2000" i="1" dirty="0"/>
              <a:t>due to poverty and covid-19 effects, there is a shortage of scholastic materials and burden of school feeding fees , today every girl and boy in 9 &amp; 12 years has to pay 6000Frw  per term for School feeding. Imagine parents who have 3-5 children , it is very hard to afford it, some decide to let them out of school</a:t>
            </a:r>
            <a:r>
              <a:rPr lang="en-US" sz="2000" dirty="0"/>
              <a:t>”. </a:t>
            </a:r>
          </a:p>
          <a:p>
            <a:pPr marL="0" indent="0">
              <a:buNone/>
            </a:pPr>
            <a:r>
              <a:rPr lang="en-US" sz="2000" dirty="0" smtClean="0"/>
              <a:t>In </a:t>
            </a:r>
            <a:r>
              <a:rPr lang="en-US" sz="2000" dirty="0" err="1"/>
              <a:t>Bugesera</a:t>
            </a:r>
            <a:r>
              <a:rPr lang="en-US" sz="2000" dirty="0"/>
              <a:t> District, 1778 students in primary school dropped out  of school  but recently  1342 students brought  back, 435 are still out of schools and majority are girls; in secondary schools, 442 students dropped out ,335 brought back, It means that 107students are still out of school, In total 342 are still out of schools;</a:t>
            </a:r>
          </a:p>
          <a:p>
            <a:endParaRPr lang="en-US" dirty="0"/>
          </a:p>
        </p:txBody>
      </p:sp>
      <p:sp>
        <p:nvSpPr>
          <p:cNvPr id="3" name="Slide Number Placeholder 2"/>
          <p:cNvSpPr>
            <a:spLocks noGrp="1"/>
          </p:cNvSpPr>
          <p:nvPr>
            <p:ph type="sldNum" sz="quarter" idx="11"/>
          </p:nvPr>
        </p:nvSpPr>
        <p:spPr/>
        <p:txBody>
          <a:bodyPr/>
          <a:lstStyle/>
          <a:p>
            <a:pPr>
              <a:defRPr/>
            </a:pPr>
            <a:fld id="{5ED6DD2C-EA84-4AAF-B698-2FF22BD6154C}" type="slidenum">
              <a:rPr lang="en-GB" smtClean="0"/>
              <a:pPr>
                <a:defRPr/>
              </a:pPr>
              <a:t>6</a:t>
            </a:fld>
            <a:endParaRPr lang="en-GB"/>
          </a:p>
        </p:txBody>
      </p:sp>
      <p:sp>
        <p:nvSpPr>
          <p:cNvPr id="4" name="Title 3"/>
          <p:cNvSpPr>
            <a:spLocks noGrp="1"/>
          </p:cNvSpPr>
          <p:nvPr>
            <p:ph type="title"/>
          </p:nvPr>
        </p:nvSpPr>
        <p:spPr/>
        <p:txBody>
          <a:bodyPr/>
          <a:lstStyle/>
          <a:p>
            <a:r>
              <a:rPr lang="en-US" dirty="0"/>
              <a:t>Consequences of </a:t>
            </a:r>
            <a:r>
              <a:rPr lang="en-US" dirty="0" smtClean="0"/>
              <a:t>COVID-19 </a:t>
            </a:r>
            <a:r>
              <a:rPr lang="en-US" dirty="0" err="1" smtClean="0"/>
              <a:t>cont</a:t>
            </a:r>
            <a:r>
              <a:rPr lang="en-US" dirty="0" smtClean="0"/>
              <a:t>’</a:t>
            </a:r>
            <a:endParaRPr lang="en-US" dirty="0"/>
          </a:p>
        </p:txBody>
      </p:sp>
    </p:spTree>
    <p:extLst>
      <p:ext uri="{BB962C8B-B14F-4D97-AF65-F5344CB8AC3E}">
        <p14:creationId xmlns:p14="http://schemas.microsoft.com/office/powerpoint/2010/main" val="37185868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57200" y="1600200"/>
            <a:ext cx="11201400" cy="4038600"/>
          </a:xfrm>
        </p:spPr>
        <p:txBody>
          <a:bodyPr/>
          <a:lstStyle/>
          <a:p>
            <a:pPr>
              <a:buFont typeface="Wingdings" panose="05000000000000000000" pitchFamily="2" charset="2"/>
              <a:buChar char="Ø"/>
            </a:pPr>
            <a:r>
              <a:rPr lang="en-US" dirty="0"/>
              <a:t>The study </a:t>
            </a:r>
            <a:r>
              <a:rPr lang="en-US" dirty="0" err="1"/>
              <a:t>analysed</a:t>
            </a:r>
            <a:r>
              <a:rPr lang="en-US" dirty="0"/>
              <a:t> the </a:t>
            </a:r>
            <a:r>
              <a:rPr lang="en-US" dirty="0" smtClean="0"/>
              <a:t>perceived consequences  </a:t>
            </a:r>
            <a:r>
              <a:rPr lang="en-US" dirty="0"/>
              <a:t>of </a:t>
            </a:r>
            <a:r>
              <a:rPr lang="en-US" dirty="0" err="1"/>
              <a:t>covid</a:t>
            </a:r>
            <a:r>
              <a:rPr lang="en-US" dirty="0"/>
              <a:t> – 19 </a:t>
            </a:r>
            <a:r>
              <a:rPr lang="en-US" dirty="0" smtClean="0"/>
              <a:t> </a:t>
            </a:r>
            <a:r>
              <a:rPr lang="en-US" dirty="0"/>
              <a:t>on </a:t>
            </a:r>
            <a:r>
              <a:rPr lang="en-US" dirty="0" smtClean="0"/>
              <a:t>girls’ education , the </a:t>
            </a:r>
            <a:r>
              <a:rPr lang="en-US" dirty="0"/>
              <a:t>findings revealed </a:t>
            </a:r>
            <a:r>
              <a:rPr lang="en-US" dirty="0" smtClean="0"/>
              <a:t>that COVID-19 affected </a:t>
            </a:r>
            <a:r>
              <a:rPr lang="en-US" dirty="0"/>
              <a:t>girls 'education in </a:t>
            </a:r>
            <a:r>
              <a:rPr lang="en-US" dirty="0" smtClean="0"/>
              <a:t>particular  </a:t>
            </a:r>
            <a:r>
              <a:rPr lang="en-US" dirty="0"/>
              <a:t>way, my big call out to all actors is to  prioritize  Girls' Education in its entirety and make schools  gender </a:t>
            </a:r>
            <a:r>
              <a:rPr lang="en-US" dirty="0" smtClean="0"/>
              <a:t>responsive.  </a:t>
            </a:r>
          </a:p>
          <a:p>
            <a:pPr marL="0" indent="0">
              <a:buNone/>
            </a:pPr>
            <a:endParaRPr lang="en-US" dirty="0"/>
          </a:p>
          <a:p>
            <a:pPr>
              <a:buFont typeface="Wingdings" panose="05000000000000000000" pitchFamily="2" charset="2"/>
              <a:buChar char="Ø"/>
            </a:pPr>
            <a:r>
              <a:rPr lang="en-US" dirty="0"/>
              <a:t>Based on high political will and policy framework available to promote girls’ education in Rwanda, there is a need of continuous awareness raising on importance of education and  some incentives for best academic  performers  not only for finalist but from Primary up to senior six in order to motivate girls toward school </a:t>
            </a:r>
            <a:r>
              <a:rPr lang="en-US" dirty="0" smtClean="0"/>
              <a:t>completion as </a:t>
            </a:r>
            <a:r>
              <a:rPr lang="en-US" dirty="0"/>
              <a:t>we empower women and girls, we will realize a better future for all. </a:t>
            </a:r>
            <a:endParaRPr lang="en-US" sz="3200" dirty="0"/>
          </a:p>
          <a:p>
            <a:endParaRPr lang="en-US" dirty="0"/>
          </a:p>
        </p:txBody>
      </p:sp>
      <p:sp>
        <p:nvSpPr>
          <p:cNvPr id="3" name="Slide Number Placeholder 2"/>
          <p:cNvSpPr>
            <a:spLocks noGrp="1"/>
          </p:cNvSpPr>
          <p:nvPr>
            <p:ph type="sldNum" sz="quarter" idx="11"/>
          </p:nvPr>
        </p:nvSpPr>
        <p:spPr/>
        <p:txBody>
          <a:bodyPr/>
          <a:lstStyle/>
          <a:p>
            <a:pPr>
              <a:defRPr/>
            </a:pPr>
            <a:fld id="{5ED6DD2C-EA84-4AAF-B698-2FF22BD6154C}" type="slidenum">
              <a:rPr lang="en-GB" smtClean="0"/>
              <a:pPr>
                <a:defRPr/>
              </a:pPr>
              <a:t>7</a:t>
            </a:fld>
            <a:endParaRPr lang="en-GB"/>
          </a:p>
        </p:txBody>
      </p:sp>
      <p:sp>
        <p:nvSpPr>
          <p:cNvPr id="4" name="Title 3"/>
          <p:cNvSpPr>
            <a:spLocks noGrp="1"/>
          </p:cNvSpPr>
          <p:nvPr>
            <p:ph type="title"/>
          </p:nvPr>
        </p:nvSpPr>
        <p:spPr/>
        <p:txBody>
          <a:bodyPr/>
          <a:lstStyle/>
          <a:p>
            <a:r>
              <a:rPr lang="en-US" dirty="0" smtClean="0"/>
              <a:t>CONCLUSION</a:t>
            </a:r>
            <a:endParaRPr lang="en-US" dirty="0"/>
          </a:p>
        </p:txBody>
      </p:sp>
    </p:spTree>
    <p:extLst>
      <p:ext uri="{BB962C8B-B14F-4D97-AF65-F5344CB8AC3E}">
        <p14:creationId xmlns:p14="http://schemas.microsoft.com/office/powerpoint/2010/main" val="11152884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533400" y="1295400"/>
            <a:ext cx="11430000" cy="5105400"/>
          </a:xfrm>
        </p:spPr>
        <p:txBody>
          <a:bodyPr/>
          <a:lstStyle/>
          <a:p>
            <a:r>
              <a:rPr lang="en-US" sz="2000" dirty="0" smtClean="0"/>
              <a:t>MINEDUC </a:t>
            </a:r>
            <a:r>
              <a:rPr lang="en-US" sz="2000" dirty="0"/>
              <a:t>and MIGEPROF in collaboration with Schools should organize </a:t>
            </a:r>
            <a:r>
              <a:rPr lang="en-US" sz="2000" b="1" dirty="0"/>
              <a:t>regular public talk </a:t>
            </a:r>
            <a:r>
              <a:rPr lang="en-US" sz="2000" dirty="0"/>
              <a:t>to inspire students and discuss on different topics likes Gender equality, GBV, Self-reliance , Resilience, goal setting, decision making  and Sexual Reproductive health &amp; Rights </a:t>
            </a:r>
          </a:p>
          <a:p>
            <a:r>
              <a:rPr lang="en-US" sz="2000" dirty="0"/>
              <a:t> Schools need to  have a </a:t>
            </a:r>
            <a:r>
              <a:rPr lang="en-US" sz="2000" b="1" dirty="0"/>
              <a:t>counselor</a:t>
            </a:r>
            <a:r>
              <a:rPr lang="en-US" sz="2000" dirty="0"/>
              <a:t> who will help students to discourage bad behavior, peer pressure, depression, stress management and school dropout.</a:t>
            </a:r>
          </a:p>
          <a:p>
            <a:r>
              <a:rPr lang="en-US" sz="2000" dirty="0"/>
              <a:t>Government and CSOs  should provide </a:t>
            </a:r>
            <a:r>
              <a:rPr lang="en-US" sz="2000" b="1" dirty="0"/>
              <a:t>financial support </a:t>
            </a:r>
            <a:r>
              <a:rPr lang="en-US" sz="2000" dirty="0"/>
              <a:t>for girls from poor families  who are not able to cover school fees, school feeding fees and scholastic materials</a:t>
            </a:r>
          </a:p>
          <a:p>
            <a:r>
              <a:rPr lang="en-US" sz="2000" dirty="0"/>
              <a:t>Existing Legal and policy frameworks to fight against child </a:t>
            </a:r>
            <a:r>
              <a:rPr lang="en-US" sz="2000" dirty="0" err="1"/>
              <a:t>labour</a:t>
            </a:r>
            <a:r>
              <a:rPr lang="en-US" sz="2000" dirty="0"/>
              <a:t>  and child defilement  should be  implemented effectively </a:t>
            </a:r>
          </a:p>
          <a:p>
            <a:r>
              <a:rPr lang="en-US" sz="2000" dirty="0"/>
              <a:t>Local leaders in collaboration with schools and parents should multiply their efforts to bring  back student who dropped out , fight against teenage pregnancies and support </a:t>
            </a:r>
            <a:r>
              <a:rPr lang="en-US" sz="2000" dirty="0" smtClean="0"/>
              <a:t>teen </a:t>
            </a:r>
            <a:r>
              <a:rPr lang="en-US" sz="2000" dirty="0"/>
              <a:t>mothers to continue their studies</a:t>
            </a:r>
          </a:p>
          <a:p>
            <a:endParaRPr lang="en-US" dirty="0"/>
          </a:p>
        </p:txBody>
      </p:sp>
      <p:sp>
        <p:nvSpPr>
          <p:cNvPr id="3" name="Slide Number Placeholder 2"/>
          <p:cNvSpPr>
            <a:spLocks noGrp="1"/>
          </p:cNvSpPr>
          <p:nvPr>
            <p:ph type="sldNum" sz="quarter" idx="11"/>
          </p:nvPr>
        </p:nvSpPr>
        <p:spPr/>
        <p:txBody>
          <a:bodyPr/>
          <a:lstStyle/>
          <a:p>
            <a:pPr>
              <a:defRPr/>
            </a:pPr>
            <a:fld id="{5ED6DD2C-EA84-4AAF-B698-2FF22BD6154C}" type="slidenum">
              <a:rPr lang="en-GB" smtClean="0"/>
              <a:pPr>
                <a:defRPr/>
              </a:pPr>
              <a:t>8</a:t>
            </a:fld>
            <a:endParaRPr lang="en-GB"/>
          </a:p>
        </p:txBody>
      </p:sp>
      <p:sp>
        <p:nvSpPr>
          <p:cNvPr id="4" name="Title 3"/>
          <p:cNvSpPr>
            <a:spLocks noGrp="1"/>
          </p:cNvSpPr>
          <p:nvPr>
            <p:ph type="title"/>
          </p:nvPr>
        </p:nvSpPr>
        <p:spPr/>
        <p:txBody>
          <a:bodyPr/>
          <a:lstStyle/>
          <a:p>
            <a:r>
              <a:rPr lang="en-US" dirty="0" smtClean="0"/>
              <a:t>Policy Recommendations</a:t>
            </a:r>
            <a:endParaRPr lang="en-US" dirty="0"/>
          </a:p>
        </p:txBody>
      </p:sp>
    </p:spTree>
    <p:extLst>
      <p:ext uri="{BB962C8B-B14F-4D97-AF65-F5344CB8AC3E}">
        <p14:creationId xmlns:p14="http://schemas.microsoft.com/office/powerpoint/2010/main" val="23720113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533401" y="1447800"/>
            <a:ext cx="10555156" cy="3581400"/>
          </a:xfrm>
        </p:spPr>
        <p:txBody>
          <a:bodyPr/>
          <a:lstStyle/>
          <a:p>
            <a:r>
              <a:rPr lang="en-US" dirty="0"/>
              <a:t>Parents and schools should take care on mental health and  psychological needs, because depression is real  in order to avoid suicide, drug abuse , teenage pregnancies among young people for better future of the </a:t>
            </a:r>
            <a:r>
              <a:rPr lang="en-US" dirty="0" smtClean="0"/>
              <a:t>nation</a:t>
            </a:r>
            <a:endParaRPr lang="en-US" dirty="0"/>
          </a:p>
          <a:p>
            <a:endParaRPr lang="en-US" dirty="0" smtClean="0"/>
          </a:p>
          <a:p>
            <a:r>
              <a:rPr lang="en-US" dirty="0"/>
              <a:t>Digital literacy and ICT support facilities are needed,  in the economic recovery process, the Government of Rwanda should put more efforts in supporting women and girls  to access digital platforms</a:t>
            </a:r>
          </a:p>
          <a:p>
            <a:pPr marL="0" indent="0">
              <a:buNone/>
            </a:pPr>
            <a:endParaRPr lang="en-US" dirty="0"/>
          </a:p>
          <a:p>
            <a:r>
              <a:rPr lang="en-US" dirty="0"/>
              <a:t>MINEDUC and its stakeholders should conduct  a countrywide study on effects of COVID-19 on </a:t>
            </a:r>
            <a:r>
              <a:rPr lang="en-US" dirty="0" smtClean="0"/>
              <a:t>education</a:t>
            </a:r>
          </a:p>
          <a:p>
            <a:endParaRPr lang="en-US" dirty="0"/>
          </a:p>
          <a:p>
            <a:endParaRPr lang="en-US" dirty="0"/>
          </a:p>
        </p:txBody>
      </p:sp>
      <p:sp>
        <p:nvSpPr>
          <p:cNvPr id="3" name="Slide Number Placeholder 2"/>
          <p:cNvSpPr>
            <a:spLocks noGrp="1"/>
          </p:cNvSpPr>
          <p:nvPr>
            <p:ph type="sldNum" sz="quarter" idx="11"/>
          </p:nvPr>
        </p:nvSpPr>
        <p:spPr/>
        <p:txBody>
          <a:bodyPr/>
          <a:lstStyle/>
          <a:p>
            <a:pPr>
              <a:defRPr/>
            </a:pPr>
            <a:fld id="{5ED6DD2C-EA84-4AAF-B698-2FF22BD6154C}" type="slidenum">
              <a:rPr lang="en-GB" smtClean="0"/>
              <a:pPr>
                <a:defRPr/>
              </a:pPr>
              <a:t>9</a:t>
            </a:fld>
            <a:endParaRPr lang="en-GB"/>
          </a:p>
        </p:txBody>
      </p:sp>
      <p:sp>
        <p:nvSpPr>
          <p:cNvPr id="4" name="Title 3"/>
          <p:cNvSpPr>
            <a:spLocks noGrp="1"/>
          </p:cNvSpPr>
          <p:nvPr>
            <p:ph type="title"/>
          </p:nvPr>
        </p:nvSpPr>
        <p:spPr/>
        <p:txBody>
          <a:bodyPr/>
          <a:lstStyle/>
          <a:p>
            <a:r>
              <a:rPr lang="en-US" dirty="0" smtClean="0"/>
              <a:t>Policy Recommendations and conclusion</a:t>
            </a:r>
            <a:endParaRPr lang="en-US" dirty="0"/>
          </a:p>
        </p:txBody>
      </p:sp>
    </p:spTree>
    <p:extLst>
      <p:ext uri="{BB962C8B-B14F-4D97-AF65-F5344CB8AC3E}">
        <p14:creationId xmlns:p14="http://schemas.microsoft.com/office/powerpoint/2010/main" val="36533153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fault Theme">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MINICOM">
      <a:majorFont>
        <a:latin typeface="Cambria"/>
        <a:ea typeface=""/>
        <a:cs typeface=""/>
      </a:majorFont>
      <a:minorFont>
        <a:latin typeface="Calibri"/>
        <a:ea typeface=""/>
        <a:cs typeface=""/>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txDef>
      <a:spPr>
        <a:solidFill>
          <a:srgbClr val="FFCCFF"/>
        </a:solidFill>
      </a:spPr>
      <a:bodyPr wrap="square" rtlCol="0">
        <a:spAutoFit/>
      </a:bodyPr>
      <a:lstStyle>
        <a:defPPr>
          <a:defRPr sz="1600" dirty="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2867</TotalTime>
  <Words>1246</Words>
  <Application>Microsoft Office PowerPoint</Application>
  <PresentationFormat>Widescreen</PresentationFormat>
  <Paragraphs>63</Paragraphs>
  <Slides>10</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Arial</vt:lpstr>
      <vt:lpstr>Bookman Old Style</vt:lpstr>
      <vt:lpstr>Calibri</vt:lpstr>
      <vt:lpstr>Lucida Grande</vt:lpstr>
      <vt:lpstr>MS PMincho</vt:lpstr>
      <vt:lpstr>Trebuchet MS</vt:lpstr>
      <vt:lpstr>Wingdings</vt:lpstr>
      <vt:lpstr>Wingdings 3</vt:lpstr>
      <vt:lpstr>Default Theme</vt:lpstr>
      <vt:lpstr>PowerPoint Presentation</vt:lpstr>
      <vt:lpstr>Outline</vt:lpstr>
      <vt:lpstr>Rationale and Objective</vt:lpstr>
      <vt:lpstr>RESEARCH METHODOLOGY</vt:lpstr>
      <vt:lpstr>Key findings</vt:lpstr>
      <vt:lpstr>Consequences of COVID-19 cont’</vt:lpstr>
      <vt:lpstr>CONCLUSION</vt:lpstr>
      <vt:lpstr>Policy Recommendations</vt:lpstr>
      <vt:lpstr>Policy Recommendations and conclusion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Jean Louis</dc:creator>
  <cp:lastModifiedBy>user</cp:lastModifiedBy>
  <cp:revision>185</cp:revision>
  <cp:lastPrinted>2013-05-17T08:49:18Z</cp:lastPrinted>
  <dcterms:created xsi:type="dcterms:W3CDTF">2012-08-21T12:53:26Z</dcterms:created>
  <dcterms:modified xsi:type="dcterms:W3CDTF">2022-05-24T18:18:56Z</dcterms:modified>
</cp:coreProperties>
</file>