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06" r:id="rId1"/>
  </p:sldMasterIdLst>
  <p:notesMasterIdLst>
    <p:notesMasterId r:id="rId17"/>
  </p:notesMasterIdLst>
  <p:handoutMasterIdLst>
    <p:handoutMasterId r:id="rId18"/>
  </p:handoutMasterIdLst>
  <p:sldIdLst>
    <p:sldId id="256" r:id="rId2"/>
    <p:sldId id="348" r:id="rId3"/>
    <p:sldId id="349" r:id="rId4"/>
    <p:sldId id="350" r:id="rId5"/>
    <p:sldId id="351" r:id="rId6"/>
    <p:sldId id="354" r:id="rId7"/>
    <p:sldId id="355" r:id="rId8"/>
    <p:sldId id="356" r:id="rId9"/>
    <p:sldId id="357" r:id="rId10"/>
    <p:sldId id="361" r:id="rId11"/>
    <p:sldId id="358" r:id="rId12"/>
    <p:sldId id="359" r:id="rId13"/>
    <p:sldId id="362" r:id="rId14"/>
    <p:sldId id="360" r:id="rId15"/>
    <p:sldId id="311" r:id="rId16"/>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8785" autoAdjust="0"/>
  </p:normalViewPr>
  <p:slideViewPr>
    <p:cSldViewPr>
      <p:cViewPr varScale="1">
        <p:scale>
          <a:sx n="99" d="100"/>
          <a:sy n="99" d="100"/>
        </p:scale>
        <p:origin x="994" y="8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5" d="100"/>
          <a:sy n="65" d="100"/>
        </p:scale>
        <p:origin x="3154"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Macintosh%20HD:Users:nisr:Documents:EICV5_FIGURE.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embeddings/oleObject1.bin"/><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7.7509582299442394E-5"/>
          <c:y val="0.22538385826771701"/>
          <c:w val="0.99984498083540096"/>
          <c:h val="0.61097440944881898"/>
        </c:manualLayout>
      </c:layout>
      <c:barChart>
        <c:barDir val="col"/>
        <c:grouping val="clustered"/>
        <c:varyColors val="0"/>
        <c:ser>
          <c:idx val="0"/>
          <c:order val="0"/>
          <c:tx>
            <c:strRef>
              <c:f>Bussiness!$G$22</c:f>
              <c:strCache>
                <c:ptCount val="1"/>
                <c:pt idx="0">
                  <c:v>2011</c:v>
                </c:pt>
              </c:strCache>
            </c:strRef>
          </c:tx>
          <c:invertIfNegative val="0"/>
          <c:dLbls>
            <c:spPr>
              <a:noFill/>
              <a:ln>
                <a:noFill/>
              </a:ln>
              <a:effectLst/>
            </c:spPr>
            <c:txPr>
              <a:bodyPr/>
              <a:lstStyle/>
              <a:p>
                <a:pPr>
                  <a:defRPr sz="15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Bussiness!$F$23:$F$24</c:f>
              <c:strCache>
                <c:ptCount val="2"/>
                <c:pt idx="0">
                  <c:v>Businesses</c:v>
                </c:pt>
                <c:pt idx="1">
                  <c:v>Employment</c:v>
                </c:pt>
              </c:strCache>
            </c:strRef>
          </c:cat>
          <c:val>
            <c:numRef>
              <c:f>Bussiness!$G$23:$G$24</c:f>
              <c:numCache>
                <c:formatCode>_(* #,##0_);_(* \(#,##0\);_(* "-"??_);_(@_)</c:formatCode>
                <c:ptCount val="2"/>
                <c:pt idx="0">
                  <c:v>119252</c:v>
                </c:pt>
                <c:pt idx="1">
                  <c:v>264648</c:v>
                </c:pt>
              </c:numCache>
            </c:numRef>
          </c:val>
          <c:extLst>
            <c:ext xmlns:c16="http://schemas.microsoft.com/office/drawing/2014/chart" uri="{C3380CC4-5D6E-409C-BE32-E72D297353CC}">
              <c16:uniqueId val="{00000000-87E5-4D57-A622-B428AEF05B42}"/>
            </c:ext>
          </c:extLst>
        </c:ser>
        <c:ser>
          <c:idx val="1"/>
          <c:order val="1"/>
          <c:tx>
            <c:strRef>
              <c:f>Bussiness!$H$22</c:f>
              <c:strCache>
                <c:ptCount val="1"/>
                <c:pt idx="0">
                  <c:v>2014</c:v>
                </c:pt>
              </c:strCache>
            </c:strRef>
          </c:tx>
          <c:invertIfNegative val="0"/>
          <c:dLbls>
            <c:spPr>
              <a:noFill/>
              <a:ln>
                <a:noFill/>
              </a:ln>
              <a:effectLst/>
            </c:spPr>
            <c:txPr>
              <a:bodyPr/>
              <a:lstStyle/>
              <a:p>
                <a:pPr>
                  <a:defRPr sz="15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Bussiness!$F$23:$F$24</c:f>
              <c:strCache>
                <c:ptCount val="2"/>
                <c:pt idx="0">
                  <c:v>Businesses</c:v>
                </c:pt>
                <c:pt idx="1">
                  <c:v>Employment</c:v>
                </c:pt>
              </c:strCache>
            </c:strRef>
          </c:cat>
          <c:val>
            <c:numRef>
              <c:f>Bussiness!$H$23:$H$24</c:f>
              <c:numCache>
                <c:formatCode>_(* #,##0_);_(* \(#,##0\);_(* "-"??_);_(@_)</c:formatCode>
                <c:ptCount val="2"/>
                <c:pt idx="0">
                  <c:v>148376</c:v>
                </c:pt>
                <c:pt idx="1">
                  <c:v>355883</c:v>
                </c:pt>
              </c:numCache>
            </c:numRef>
          </c:val>
          <c:extLst>
            <c:ext xmlns:c16="http://schemas.microsoft.com/office/drawing/2014/chart" uri="{C3380CC4-5D6E-409C-BE32-E72D297353CC}">
              <c16:uniqueId val="{00000001-87E5-4D57-A622-B428AEF05B42}"/>
            </c:ext>
          </c:extLst>
        </c:ser>
        <c:ser>
          <c:idx val="2"/>
          <c:order val="2"/>
          <c:tx>
            <c:strRef>
              <c:f>Bussiness!$I$22</c:f>
              <c:strCache>
                <c:ptCount val="1"/>
                <c:pt idx="0">
                  <c:v>2017</c:v>
                </c:pt>
              </c:strCache>
            </c:strRef>
          </c:tx>
          <c:invertIfNegative val="0"/>
          <c:dLbls>
            <c:spPr>
              <a:noFill/>
              <a:ln>
                <a:noFill/>
              </a:ln>
              <a:effectLst/>
            </c:spPr>
            <c:txPr>
              <a:bodyPr/>
              <a:lstStyle/>
              <a:p>
                <a:pPr>
                  <a:defRPr sz="15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Bussiness!$F$23:$F$24</c:f>
              <c:strCache>
                <c:ptCount val="2"/>
                <c:pt idx="0">
                  <c:v>Businesses</c:v>
                </c:pt>
                <c:pt idx="1">
                  <c:v>Employment</c:v>
                </c:pt>
              </c:strCache>
            </c:strRef>
          </c:cat>
          <c:val>
            <c:numRef>
              <c:f>Bussiness!$I$23:$I$24</c:f>
              <c:numCache>
                <c:formatCode>_(* #,##0_);_(* \(#,##0\);_(* "-"??_);_(@_)</c:formatCode>
                <c:ptCount val="2"/>
                <c:pt idx="0">
                  <c:v>183867</c:v>
                </c:pt>
                <c:pt idx="1">
                  <c:v>466206</c:v>
                </c:pt>
              </c:numCache>
            </c:numRef>
          </c:val>
          <c:extLst>
            <c:ext xmlns:c16="http://schemas.microsoft.com/office/drawing/2014/chart" uri="{C3380CC4-5D6E-409C-BE32-E72D297353CC}">
              <c16:uniqueId val="{00000002-87E5-4D57-A622-B428AEF05B42}"/>
            </c:ext>
          </c:extLst>
        </c:ser>
        <c:dLbls>
          <c:showLegendKey val="0"/>
          <c:showVal val="1"/>
          <c:showCatName val="0"/>
          <c:showSerName val="0"/>
          <c:showPercent val="0"/>
          <c:showBubbleSize val="0"/>
        </c:dLbls>
        <c:gapWidth val="150"/>
        <c:overlap val="-25"/>
        <c:axId val="-2144014600"/>
        <c:axId val="-2144017768"/>
      </c:barChart>
      <c:catAx>
        <c:axId val="-2144014600"/>
        <c:scaling>
          <c:orientation val="minMax"/>
        </c:scaling>
        <c:delete val="0"/>
        <c:axPos val="b"/>
        <c:numFmt formatCode="General" sourceLinked="1"/>
        <c:majorTickMark val="none"/>
        <c:minorTickMark val="none"/>
        <c:tickLblPos val="nextTo"/>
        <c:txPr>
          <a:bodyPr/>
          <a:lstStyle/>
          <a:p>
            <a:pPr>
              <a:defRPr sz="1800" b="1"/>
            </a:pPr>
            <a:endParaRPr lang="en-US"/>
          </a:p>
        </c:txPr>
        <c:crossAx val="-2144017768"/>
        <c:crosses val="autoZero"/>
        <c:auto val="1"/>
        <c:lblAlgn val="ctr"/>
        <c:lblOffset val="100"/>
        <c:noMultiLvlLbl val="0"/>
      </c:catAx>
      <c:valAx>
        <c:axId val="-2144017768"/>
        <c:scaling>
          <c:orientation val="minMax"/>
        </c:scaling>
        <c:delete val="1"/>
        <c:axPos val="l"/>
        <c:numFmt formatCode="_(* #,##0_);_(* \(#,##0\);_(* &quot;-&quot;??_);_(@_)" sourceLinked="1"/>
        <c:majorTickMark val="out"/>
        <c:minorTickMark val="none"/>
        <c:tickLblPos val="nextTo"/>
        <c:crossAx val="-2144014600"/>
        <c:crosses val="autoZero"/>
        <c:crossBetween val="between"/>
      </c:valAx>
    </c:plotArea>
    <c:legend>
      <c:legendPos val="t"/>
      <c:layout>
        <c:manualLayout>
          <c:xMode val="edge"/>
          <c:yMode val="edge"/>
          <c:x val="0.18004199188019401"/>
          <c:y val="0.93430312534959703"/>
          <c:w val="0.66694648356693698"/>
          <c:h val="6.51986730825313E-2"/>
        </c:manualLayout>
      </c:layout>
      <c:overlay val="0"/>
      <c:txPr>
        <a:bodyPr/>
        <a:lstStyle/>
        <a:p>
          <a:pPr>
            <a:defRPr sz="1800" b="1"/>
          </a:pPr>
          <a:endParaRPr lang="en-US"/>
        </a:p>
      </c:txPr>
    </c:legend>
    <c:plotVisOnly val="1"/>
    <c:dispBlanksAs val="gap"/>
    <c:showDLblsOverMax val="0"/>
  </c:chart>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5582333780413001E-2"/>
          <c:y val="0.101193291733278"/>
          <c:w val="0.94824769892405703"/>
          <c:h val="0.77672893278575605"/>
        </c:manualLayout>
      </c:layout>
      <c:barChart>
        <c:barDir val="col"/>
        <c:grouping val="clustered"/>
        <c:varyColors val="0"/>
        <c:ser>
          <c:idx val="0"/>
          <c:order val="0"/>
          <c:invertIfNegative val="0"/>
          <c:cat>
            <c:strRef>
              <c:f>Sheet1!$I$31:$I$51</c:f>
              <c:strCache>
                <c:ptCount val="21"/>
                <c:pt idx="0">
                  <c:v>Construction</c:v>
                </c:pt>
                <c:pt idx="1">
                  <c:v>Manufacturing</c:v>
                </c:pt>
                <c:pt idx="2">
                  <c:v>Accommodation &amp; food </c:v>
                </c:pt>
                <c:pt idx="3">
                  <c:v>Transportationa &amp; storage</c:v>
                </c:pt>
                <c:pt idx="4">
                  <c:v>Mining</c:v>
                </c:pt>
                <c:pt idx="5">
                  <c:v>Administrative </c:v>
                </c:pt>
                <c:pt idx="6">
                  <c:v>Other services</c:v>
                </c:pt>
                <c:pt idx="7">
                  <c:v>Activities of households</c:v>
                </c:pt>
                <c:pt idx="8">
                  <c:v>Extraterritorial organizatIons</c:v>
                </c:pt>
                <c:pt idx="9">
                  <c:v>Finance &amp; insurance</c:v>
                </c:pt>
                <c:pt idx="10">
                  <c:v>Wholesale &amp; retail </c:v>
                </c:pt>
                <c:pt idx="11">
                  <c:v>Public administration</c:v>
                </c:pt>
                <c:pt idx="12">
                  <c:v>ICT</c:v>
                </c:pt>
                <c:pt idx="13">
                  <c:v>Professional &amp; Scientific</c:v>
                </c:pt>
                <c:pt idx="14">
                  <c:v>Real estate </c:v>
                </c:pt>
                <c:pt idx="15">
                  <c:v>Human health </c:v>
                </c:pt>
                <c:pt idx="16">
                  <c:v>Arts, entertainment</c:v>
                </c:pt>
                <c:pt idx="17">
                  <c:v>Water &amp; gas</c:v>
                </c:pt>
                <c:pt idx="18">
                  <c:v>Agriculture, forestry, fishing</c:v>
                </c:pt>
                <c:pt idx="19">
                  <c:v>Education</c:v>
                </c:pt>
                <c:pt idx="20">
                  <c:v>Electricity, gas, air condition</c:v>
                </c:pt>
              </c:strCache>
            </c:strRef>
          </c:cat>
          <c:val>
            <c:numRef>
              <c:f>Sheet1!$J$31:$J$51</c:f>
              <c:numCache>
                <c:formatCode>0.0%</c:formatCode>
                <c:ptCount val="21"/>
                <c:pt idx="0">
                  <c:v>0.25302641502113399</c:v>
                </c:pt>
                <c:pt idx="1">
                  <c:v>0.20567958116198901</c:v>
                </c:pt>
                <c:pt idx="2">
                  <c:v>0.12547370258912299</c:v>
                </c:pt>
                <c:pt idx="3">
                  <c:v>9.2871169482442104E-2</c:v>
                </c:pt>
                <c:pt idx="4">
                  <c:v>7.1339636111441201E-2</c:v>
                </c:pt>
                <c:pt idx="5">
                  <c:v>6.9109847494658996E-2</c:v>
                </c:pt>
                <c:pt idx="6">
                  <c:v>6.4350415515824003E-2</c:v>
                </c:pt>
                <c:pt idx="7">
                  <c:v>4.9944589806949401E-2</c:v>
                </c:pt>
                <c:pt idx="8">
                  <c:v>3.6378826273888797E-2</c:v>
                </c:pt>
                <c:pt idx="9">
                  <c:v>2.9194783924496599E-2</c:v>
                </c:pt>
                <c:pt idx="10">
                  <c:v>2.47379231241165E-2</c:v>
                </c:pt>
                <c:pt idx="11">
                  <c:v>1.9879632086018E-2</c:v>
                </c:pt>
                <c:pt idx="12">
                  <c:v>1.2630398735144099E-2</c:v>
                </c:pt>
                <c:pt idx="13">
                  <c:v>5.0542340904847303E-3</c:v>
                </c:pt>
                <c:pt idx="14">
                  <c:v>6.1690338256798006E-5</c:v>
                </c:pt>
                <c:pt idx="15">
                  <c:v>-3.1469017578489599E-3</c:v>
                </c:pt>
                <c:pt idx="16">
                  <c:v>-4.25832304748787E-3</c:v>
                </c:pt>
                <c:pt idx="17">
                  <c:v>-6.8536045724927703E-3</c:v>
                </c:pt>
                <c:pt idx="18">
                  <c:v>-1.11101680735439E-2</c:v>
                </c:pt>
                <c:pt idx="19">
                  <c:v>-1.7165617065854399E-2</c:v>
                </c:pt>
                <c:pt idx="20">
                  <c:v>-1.7195250000606201E-2</c:v>
                </c:pt>
              </c:numCache>
            </c:numRef>
          </c:val>
          <c:extLst>
            <c:ext xmlns:c16="http://schemas.microsoft.com/office/drawing/2014/chart" uri="{C3380CC4-5D6E-409C-BE32-E72D297353CC}">
              <c16:uniqueId val="{00000000-42F5-4F5B-8FE2-5366DC92FF5E}"/>
            </c:ext>
          </c:extLst>
        </c:ser>
        <c:dLbls>
          <c:showLegendKey val="0"/>
          <c:showVal val="0"/>
          <c:showCatName val="0"/>
          <c:showSerName val="0"/>
          <c:showPercent val="0"/>
          <c:showBubbleSize val="0"/>
        </c:dLbls>
        <c:gapWidth val="150"/>
        <c:axId val="-2117997128"/>
        <c:axId val="-2074527512"/>
      </c:barChart>
      <c:catAx>
        <c:axId val="-2117997128"/>
        <c:scaling>
          <c:orientation val="minMax"/>
        </c:scaling>
        <c:delete val="0"/>
        <c:axPos val="b"/>
        <c:numFmt formatCode="General" sourceLinked="0"/>
        <c:majorTickMark val="none"/>
        <c:minorTickMark val="none"/>
        <c:tickLblPos val="nextTo"/>
        <c:txPr>
          <a:bodyPr/>
          <a:lstStyle/>
          <a:p>
            <a:pPr>
              <a:defRPr sz="1200" b="1"/>
            </a:pPr>
            <a:endParaRPr lang="en-US"/>
          </a:p>
        </c:txPr>
        <c:crossAx val="-2074527512"/>
        <c:crosses val="autoZero"/>
        <c:auto val="1"/>
        <c:lblAlgn val="ctr"/>
        <c:lblOffset val="100"/>
        <c:noMultiLvlLbl val="0"/>
      </c:catAx>
      <c:valAx>
        <c:axId val="-2074527512"/>
        <c:scaling>
          <c:orientation val="minMax"/>
        </c:scaling>
        <c:delete val="0"/>
        <c:axPos val="l"/>
        <c:numFmt formatCode="0.0%" sourceLinked="1"/>
        <c:majorTickMark val="none"/>
        <c:minorTickMark val="none"/>
        <c:tickLblPos val="nextTo"/>
        <c:txPr>
          <a:bodyPr/>
          <a:lstStyle/>
          <a:p>
            <a:pPr>
              <a:defRPr sz="1200" b="1"/>
            </a:pPr>
            <a:endParaRPr lang="en-US"/>
          </a:p>
        </c:txPr>
        <c:crossAx val="-2117997128"/>
        <c:crosses val="autoZero"/>
        <c:crossBetween val="between"/>
      </c:valAx>
    </c:plotArea>
    <c:plotVisOnly val="1"/>
    <c:dispBlanksAs val="gap"/>
    <c:showDLblsOverMax val="0"/>
  </c:chart>
  <c:externalData r:id="rId2">
    <c:autoUpdate val="0"/>
  </c:externalData>
</c:chartSpace>
</file>

<file path=ppt/drawings/drawing1.xml><?xml version="1.0" encoding="utf-8"?>
<c:userShapes xmlns:c="http://schemas.openxmlformats.org/drawingml/2006/chart">
  <cdr:relSizeAnchor xmlns:cdr="http://schemas.openxmlformats.org/drawingml/2006/chartDrawing">
    <cdr:from>
      <cdr:x>0.26304</cdr:x>
      <cdr:y>0.36593</cdr:y>
    </cdr:from>
    <cdr:to>
      <cdr:x>0.35828</cdr:x>
      <cdr:y>0.53312</cdr:y>
    </cdr:to>
    <cdr:sp macro="" textlink="">
      <cdr:nvSpPr>
        <cdr:cNvPr id="2" name="Oval 1"/>
        <cdr:cNvSpPr/>
      </cdr:nvSpPr>
      <cdr:spPr>
        <a:xfrm xmlns:a="http://schemas.openxmlformats.org/drawingml/2006/main">
          <a:off x="2231887" y="2232277"/>
          <a:ext cx="808097" cy="1019921"/>
        </a:xfrm>
        <a:prstGeom xmlns:a="http://schemas.openxmlformats.org/drawingml/2006/main" prst="ellipse">
          <a:avLst/>
        </a:prstGeom>
        <a:solidFill xmlns:a="http://schemas.openxmlformats.org/drawingml/2006/main">
          <a:schemeClr val="accent6">
            <a:lumMod val="20000"/>
            <a:lumOff val="80000"/>
          </a:schemeClr>
        </a:solidFill>
        <a:ln xmlns:a="http://schemas.openxmlformats.org/drawingml/2006/main">
          <a:solidFill>
            <a:schemeClr val="accent3">
              <a:lumMod val="50000"/>
            </a:schemeClr>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vertOverflow="clip" anchor="ctr" anchorCtr="0"/>
        <a:lstStyle xmlns:a="http://schemas.openxmlformats.org/drawingml/2006/main"/>
        <a:p xmlns:a="http://schemas.openxmlformats.org/drawingml/2006/main">
          <a:r>
            <a:rPr lang="en-US" sz="1100" b="1" dirty="0" smtClean="0">
              <a:solidFill>
                <a:schemeClr val="tx1"/>
              </a:solidFill>
              <a:effectLst/>
              <a:latin typeface="Times New Roman"/>
              <a:ea typeface="+mn-ea"/>
              <a:cs typeface="Times New Roman"/>
            </a:rPr>
            <a:t>23.9% </a:t>
          </a:r>
          <a:endParaRPr lang="en-US" sz="1100" b="1" dirty="0">
            <a:solidFill>
              <a:schemeClr val="tx1"/>
            </a:solidFill>
            <a:effectLst/>
            <a:latin typeface="Times New Roman"/>
            <a:ea typeface="+mn-ea"/>
            <a:cs typeface="Times New Roman"/>
          </a:endParaRPr>
        </a:p>
      </cdr:txBody>
    </cdr:sp>
  </cdr:relSizeAnchor>
  <cdr:relSizeAnchor xmlns:cdr="http://schemas.openxmlformats.org/drawingml/2006/chartDrawing">
    <cdr:from>
      <cdr:x>0.33787</cdr:x>
      <cdr:y>0.41325</cdr:y>
    </cdr:from>
    <cdr:to>
      <cdr:x>0.34694</cdr:x>
      <cdr:y>0.47634</cdr:y>
    </cdr:to>
    <cdr:sp macro="" textlink="">
      <cdr:nvSpPr>
        <cdr:cNvPr id="5" name="Striped Right Arrow 4"/>
        <cdr:cNvSpPr/>
      </cdr:nvSpPr>
      <cdr:spPr>
        <a:xfrm xmlns:a="http://schemas.openxmlformats.org/drawingml/2006/main" rot="16200000">
          <a:off x="2712905" y="2674884"/>
          <a:ext cx="384808" cy="76975"/>
        </a:xfrm>
        <a:prstGeom xmlns:a="http://schemas.openxmlformats.org/drawingml/2006/main" prst="stripedRightArrow">
          <a:avLst/>
        </a:prstGeom>
        <a:ln xmlns:a="http://schemas.openxmlformats.org/drawingml/2006/main">
          <a:solidFill>
            <a:schemeClr val="tx1"/>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0.12844</cdr:x>
      <cdr:y>0.43735</cdr:y>
    </cdr:from>
    <cdr:to>
      <cdr:x>0.22367</cdr:x>
      <cdr:y>0.60454</cdr:y>
    </cdr:to>
    <cdr:sp macro="" textlink="">
      <cdr:nvSpPr>
        <cdr:cNvPr id="6" name="Oval 5"/>
        <cdr:cNvSpPr/>
      </cdr:nvSpPr>
      <cdr:spPr>
        <a:xfrm xmlns:a="http://schemas.openxmlformats.org/drawingml/2006/main">
          <a:off x="1089782" y="2667952"/>
          <a:ext cx="808097" cy="1019921"/>
        </a:xfrm>
        <a:prstGeom xmlns:a="http://schemas.openxmlformats.org/drawingml/2006/main" prst="ellipse">
          <a:avLst/>
        </a:prstGeom>
        <a:solidFill xmlns:a="http://schemas.openxmlformats.org/drawingml/2006/main">
          <a:schemeClr val="accent6">
            <a:lumMod val="20000"/>
            <a:lumOff val="80000"/>
          </a:schemeClr>
        </a:solidFill>
        <a:ln xmlns:a="http://schemas.openxmlformats.org/drawingml/2006/main">
          <a:solidFill>
            <a:schemeClr val="accent3">
              <a:lumMod val="50000"/>
            </a:schemeClr>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anchor="ctr" anchorCtr="0"/>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r>
            <a:rPr lang="en-US" sz="1100" b="1" dirty="0" smtClean="0">
              <a:solidFill>
                <a:schemeClr val="tx1"/>
              </a:solidFill>
              <a:effectLst/>
              <a:latin typeface="Times New Roman"/>
              <a:ea typeface="+mn-ea"/>
              <a:cs typeface="Times New Roman"/>
            </a:rPr>
            <a:t>24.4% </a:t>
          </a:r>
          <a:endParaRPr lang="en-US" sz="1100" b="1" dirty="0">
            <a:solidFill>
              <a:schemeClr val="tx1"/>
            </a:solidFill>
            <a:effectLst/>
            <a:latin typeface="Times New Roman"/>
            <a:ea typeface="+mn-ea"/>
            <a:cs typeface="Times New Roman"/>
          </a:endParaRPr>
        </a:p>
      </cdr:txBody>
    </cdr:sp>
  </cdr:relSizeAnchor>
  <cdr:relSizeAnchor xmlns:cdr="http://schemas.openxmlformats.org/drawingml/2006/chartDrawing">
    <cdr:from>
      <cdr:x>0.20553</cdr:x>
      <cdr:y>0.48783</cdr:y>
    </cdr:from>
    <cdr:to>
      <cdr:x>0.21461</cdr:x>
      <cdr:y>0.55091</cdr:y>
    </cdr:to>
    <cdr:sp macro="" textlink="">
      <cdr:nvSpPr>
        <cdr:cNvPr id="7" name="Striped Right Arrow 6"/>
        <cdr:cNvSpPr/>
      </cdr:nvSpPr>
      <cdr:spPr>
        <a:xfrm xmlns:a="http://schemas.openxmlformats.org/drawingml/2006/main" rot="16200000">
          <a:off x="1590039" y="3129803"/>
          <a:ext cx="384808" cy="76975"/>
        </a:xfrm>
        <a:prstGeom xmlns:a="http://schemas.openxmlformats.org/drawingml/2006/main" prst="stripedRightArrow">
          <a:avLst/>
        </a:prstGeom>
        <a:ln xmlns:a="http://schemas.openxmlformats.org/drawingml/2006/main">
          <a:solidFill>
            <a:schemeClr val="tx1"/>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0.61823</cdr:x>
      <cdr:y>0.21968</cdr:y>
    </cdr:from>
    <cdr:to>
      <cdr:x>0.71347</cdr:x>
      <cdr:y>0.38688</cdr:y>
    </cdr:to>
    <cdr:sp macro="" textlink="">
      <cdr:nvSpPr>
        <cdr:cNvPr id="8" name="Oval 7"/>
        <cdr:cNvSpPr/>
      </cdr:nvSpPr>
      <cdr:spPr>
        <a:xfrm xmlns:a="http://schemas.openxmlformats.org/drawingml/2006/main">
          <a:off x="5245709" y="1340132"/>
          <a:ext cx="808097" cy="1019921"/>
        </a:xfrm>
        <a:prstGeom xmlns:a="http://schemas.openxmlformats.org/drawingml/2006/main" prst="ellipse">
          <a:avLst/>
        </a:prstGeom>
        <a:solidFill xmlns:a="http://schemas.openxmlformats.org/drawingml/2006/main">
          <a:schemeClr val="accent6">
            <a:lumMod val="20000"/>
            <a:lumOff val="80000"/>
          </a:schemeClr>
        </a:solidFill>
        <a:ln xmlns:a="http://schemas.openxmlformats.org/drawingml/2006/main">
          <a:solidFill>
            <a:schemeClr val="accent3">
              <a:lumMod val="50000"/>
            </a:schemeClr>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anchor="ctr" anchorCtr="0"/>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r>
            <a:rPr lang="en-US" sz="1100" b="1" dirty="0">
              <a:solidFill>
                <a:schemeClr val="tx1"/>
              </a:solidFill>
              <a:latin typeface="Times New Roman"/>
              <a:cs typeface="Times New Roman"/>
            </a:rPr>
            <a:t>3</a:t>
          </a:r>
          <a:r>
            <a:rPr lang="en-US" sz="1100" b="1" dirty="0" smtClean="0">
              <a:solidFill>
                <a:schemeClr val="tx1"/>
              </a:solidFill>
              <a:effectLst/>
              <a:latin typeface="Times New Roman"/>
              <a:ea typeface="+mn-ea"/>
              <a:cs typeface="Times New Roman"/>
            </a:rPr>
            <a:t>4.5% </a:t>
          </a:r>
          <a:endParaRPr lang="en-US" sz="1100" b="1" dirty="0">
            <a:solidFill>
              <a:schemeClr val="tx1"/>
            </a:solidFill>
            <a:effectLst/>
            <a:latin typeface="Times New Roman"/>
            <a:ea typeface="+mn-ea"/>
            <a:cs typeface="Times New Roman"/>
          </a:endParaRPr>
        </a:p>
      </cdr:txBody>
    </cdr:sp>
  </cdr:relSizeAnchor>
  <cdr:relSizeAnchor xmlns:cdr="http://schemas.openxmlformats.org/drawingml/2006/chartDrawing">
    <cdr:from>
      <cdr:x>0.74295</cdr:x>
      <cdr:y>0.10612</cdr:y>
    </cdr:from>
    <cdr:to>
      <cdr:x>0.83819</cdr:x>
      <cdr:y>0.27331</cdr:y>
    </cdr:to>
    <cdr:sp macro="" textlink="">
      <cdr:nvSpPr>
        <cdr:cNvPr id="9" name="Oval 8"/>
        <cdr:cNvSpPr/>
      </cdr:nvSpPr>
      <cdr:spPr>
        <a:xfrm xmlns:a="http://schemas.openxmlformats.org/drawingml/2006/main">
          <a:off x="6303930" y="647356"/>
          <a:ext cx="808097" cy="1019921"/>
        </a:xfrm>
        <a:prstGeom xmlns:a="http://schemas.openxmlformats.org/drawingml/2006/main" prst="ellipse">
          <a:avLst/>
        </a:prstGeom>
        <a:solidFill xmlns:a="http://schemas.openxmlformats.org/drawingml/2006/main">
          <a:schemeClr val="accent6">
            <a:lumMod val="20000"/>
            <a:lumOff val="80000"/>
          </a:schemeClr>
        </a:solidFill>
        <a:ln xmlns:a="http://schemas.openxmlformats.org/drawingml/2006/main">
          <a:solidFill>
            <a:schemeClr val="accent3">
              <a:lumMod val="50000"/>
            </a:schemeClr>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anchor="ctr" anchorCtr="0"/>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r>
            <a:rPr lang="en-US" sz="1100" b="1" dirty="0" smtClean="0">
              <a:solidFill>
                <a:schemeClr val="tx1"/>
              </a:solidFill>
              <a:latin typeface="Times New Roman"/>
              <a:cs typeface="Times New Roman"/>
            </a:rPr>
            <a:t>31.0</a:t>
          </a:r>
          <a:r>
            <a:rPr lang="en-US" sz="1100" b="1" dirty="0" smtClean="0">
              <a:solidFill>
                <a:schemeClr val="tx1"/>
              </a:solidFill>
              <a:effectLst/>
              <a:latin typeface="Times New Roman"/>
              <a:ea typeface="+mn-ea"/>
              <a:cs typeface="Times New Roman"/>
            </a:rPr>
            <a:t>% </a:t>
          </a:r>
          <a:endParaRPr lang="en-US" sz="1100" b="1" dirty="0">
            <a:solidFill>
              <a:schemeClr val="tx1"/>
            </a:solidFill>
            <a:effectLst/>
            <a:latin typeface="Times New Roman"/>
            <a:ea typeface="+mn-ea"/>
            <a:cs typeface="Times New Roman"/>
          </a:endParaRPr>
        </a:p>
      </cdr:txBody>
    </cdr:sp>
  </cdr:relSizeAnchor>
  <cdr:relSizeAnchor xmlns:cdr="http://schemas.openxmlformats.org/drawingml/2006/chartDrawing">
    <cdr:from>
      <cdr:x>0.69306</cdr:x>
      <cdr:y>0.26701</cdr:y>
    </cdr:from>
    <cdr:to>
      <cdr:x>0.70213</cdr:x>
      <cdr:y>0.33009</cdr:y>
    </cdr:to>
    <cdr:sp macro="" textlink="">
      <cdr:nvSpPr>
        <cdr:cNvPr id="10" name="Striped Right Arrow 9"/>
        <cdr:cNvSpPr/>
      </cdr:nvSpPr>
      <cdr:spPr>
        <a:xfrm xmlns:a="http://schemas.openxmlformats.org/drawingml/2006/main" rot="16200000">
          <a:off x="5726728" y="1782739"/>
          <a:ext cx="384808" cy="76975"/>
        </a:xfrm>
        <a:prstGeom xmlns:a="http://schemas.openxmlformats.org/drawingml/2006/main" prst="stripedRightArrow">
          <a:avLst/>
        </a:prstGeom>
        <a:ln xmlns:a="http://schemas.openxmlformats.org/drawingml/2006/main">
          <a:solidFill>
            <a:schemeClr val="tx1"/>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0.81551</cdr:x>
      <cdr:y>0.15029</cdr:y>
    </cdr:from>
    <cdr:to>
      <cdr:x>0.82458</cdr:x>
      <cdr:y>0.21337</cdr:y>
    </cdr:to>
    <cdr:sp macro="" textlink="">
      <cdr:nvSpPr>
        <cdr:cNvPr id="11" name="Striped Right Arrow 10"/>
        <cdr:cNvSpPr/>
      </cdr:nvSpPr>
      <cdr:spPr>
        <a:xfrm xmlns:a="http://schemas.openxmlformats.org/drawingml/2006/main" rot="16200000">
          <a:off x="6765709" y="1070721"/>
          <a:ext cx="384808" cy="76975"/>
        </a:xfrm>
        <a:prstGeom xmlns:a="http://schemas.openxmlformats.org/drawingml/2006/main" prst="stripedRightArrow">
          <a:avLst/>
        </a:prstGeom>
        <a:ln xmlns:a="http://schemas.openxmlformats.org/drawingml/2006/main">
          <a:solidFill>
            <a:schemeClr val="tx1"/>
          </a:solidFill>
        </a:l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092" cy="46526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5275" y="0"/>
            <a:ext cx="2971092" cy="465266"/>
          </a:xfrm>
          <a:prstGeom prst="rect">
            <a:avLst/>
          </a:prstGeom>
        </p:spPr>
        <p:txBody>
          <a:bodyPr vert="horz" lIns="91440" tIns="45720" rIns="91440" bIns="45720" rtlCol="0"/>
          <a:lstStyle>
            <a:lvl1pPr algn="r">
              <a:defRPr sz="1200"/>
            </a:lvl1pPr>
          </a:lstStyle>
          <a:p>
            <a:fld id="{26B7BA50-4033-444C-B5E4-8FFBEB036051}" type="datetimeFigureOut">
              <a:rPr lang="en-US" smtClean="0"/>
              <a:t>9/17/2020</a:t>
            </a:fld>
            <a:endParaRPr lang="en-US"/>
          </a:p>
        </p:txBody>
      </p:sp>
      <p:sp>
        <p:nvSpPr>
          <p:cNvPr id="4" name="Footer Placeholder 3"/>
          <p:cNvSpPr>
            <a:spLocks noGrp="1"/>
          </p:cNvSpPr>
          <p:nvPr>
            <p:ph type="ftr" sz="quarter" idx="2"/>
          </p:nvPr>
        </p:nvSpPr>
        <p:spPr>
          <a:xfrm>
            <a:off x="0" y="8829648"/>
            <a:ext cx="2971092" cy="46526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5275" y="8829648"/>
            <a:ext cx="2971092" cy="465266"/>
          </a:xfrm>
          <a:prstGeom prst="rect">
            <a:avLst/>
          </a:prstGeom>
        </p:spPr>
        <p:txBody>
          <a:bodyPr vert="horz" lIns="91440" tIns="45720" rIns="91440" bIns="45720" rtlCol="0" anchor="b"/>
          <a:lstStyle>
            <a:lvl1pPr algn="r">
              <a:defRPr sz="1200"/>
            </a:lvl1pPr>
          </a:lstStyle>
          <a:p>
            <a:fld id="{E883C108-3957-4B71-89D3-8D941B9B27FB}" type="slidenum">
              <a:rPr lang="en-US" smtClean="0"/>
              <a:t>‹#›</a:t>
            </a:fld>
            <a:endParaRPr lang="en-US"/>
          </a:p>
        </p:txBody>
      </p:sp>
    </p:spTree>
    <p:extLst>
      <p:ext uri="{BB962C8B-B14F-4D97-AF65-F5344CB8AC3E}">
        <p14:creationId xmlns:p14="http://schemas.microsoft.com/office/powerpoint/2010/main" val="3020228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092" cy="46526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5275" y="0"/>
            <a:ext cx="2971092" cy="465266"/>
          </a:xfrm>
          <a:prstGeom prst="rect">
            <a:avLst/>
          </a:prstGeom>
        </p:spPr>
        <p:txBody>
          <a:bodyPr vert="horz" lIns="91440" tIns="45720" rIns="91440" bIns="45720" rtlCol="0"/>
          <a:lstStyle>
            <a:lvl1pPr algn="r">
              <a:defRPr sz="1200"/>
            </a:lvl1pPr>
          </a:lstStyle>
          <a:p>
            <a:fld id="{565E230F-C278-4E6F-BE01-0F10BE9A03DF}" type="datetimeFigureOut">
              <a:rPr lang="en-US" smtClean="0"/>
              <a:t>9/17/2020</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637" y="4416311"/>
            <a:ext cx="5486727" cy="418293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48"/>
            <a:ext cx="2971092" cy="46526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5275" y="8829648"/>
            <a:ext cx="2971092" cy="465266"/>
          </a:xfrm>
          <a:prstGeom prst="rect">
            <a:avLst/>
          </a:prstGeom>
        </p:spPr>
        <p:txBody>
          <a:bodyPr vert="horz" lIns="91440" tIns="45720" rIns="91440" bIns="45720" rtlCol="0" anchor="b"/>
          <a:lstStyle>
            <a:lvl1pPr algn="r">
              <a:defRPr sz="1200"/>
            </a:lvl1pPr>
          </a:lstStyle>
          <a:p>
            <a:fld id="{A8AFED09-BE96-4397-BB0D-8FC8D24B51E7}" type="slidenum">
              <a:rPr lang="en-US" smtClean="0"/>
              <a:t>‹#›</a:t>
            </a:fld>
            <a:endParaRPr lang="en-US"/>
          </a:p>
        </p:txBody>
      </p:sp>
    </p:spTree>
    <p:extLst>
      <p:ext uri="{BB962C8B-B14F-4D97-AF65-F5344CB8AC3E}">
        <p14:creationId xmlns:p14="http://schemas.microsoft.com/office/powerpoint/2010/main" val="4834820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0" name="Text Placeholder 19"/>
          <p:cNvSpPr>
            <a:spLocks noGrp="1"/>
          </p:cNvSpPr>
          <p:nvPr>
            <p:ph type="body" sz="quarter" idx="10"/>
          </p:nvPr>
        </p:nvSpPr>
        <p:spPr>
          <a:xfrm>
            <a:off x="1752600" y="1828800"/>
            <a:ext cx="5401097" cy="2376264"/>
          </a:xfrm>
          <a:ln w="28575">
            <a:noFill/>
          </a:ln>
        </p:spPr>
        <p:txBody>
          <a:bodyPr anchor="ctr"/>
          <a:lstStyle>
            <a:lvl1pPr algn="ctr">
              <a:buNone/>
              <a:defRPr sz="3200" b="1">
                <a:latin typeface="Arial"/>
                <a:cs typeface="Arial"/>
              </a:defRPr>
            </a:lvl1pPr>
            <a:lvl2pPr>
              <a:buNone/>
              <a:defRPr>
                <a:latin typeface="+mn-lt"/>
              </a:defRPr>
            </a:lvl2pPr>
            <a:lvl3pPr>
              <a:buNone/>
              <a:defRPr>
                <a:latin typeface="+mn-lt"/>
              </a:defRPr>
            </a:lvl3pPr>
            <a:lvl4pPr>
              <a:buNone/>
              <a:defRPr>
                <a:latin typeface="+mn-lt"/>
              </a:defRPr>
            </a:lvl4pPr>
            <a:lvl5pPr>
              <a:buNone/>
              <a:defRPr>
                <a:latin typeface="+mn-lt"/>
              </a:defRPr>
            </a:lvl5pPr>
          </a:lstStyle>
          <a:p>
            <a:pPr lvl="0"/>
            <a:r>
              <a:rPr lang="en-US" noProof="0" dirty="0" smtClean="0"/>
              <a:t>Click to edit Master text styles</a:t>
            </a:r>
          </a:p>
        </p:txBody>
      </p:sp>
      <p:sp>
        <p:nvSpPr>
          <p:cNvPr id="22" name="Text Placeholder 21"/>
          <p:cNvSpPr>
            <a:spLocks noGrp="1"/>
          </p:cNvSpPr>
          <p:nvPr>
            <p:ph type="body" sz="quarter" idx="11"/>
          </p:nvPr>
        </p:nvSpPr>
        <p:spPr>
          <a:xfrm>
            <a:off x="4139953" y="4653136"/>
            <a:ext cx="4465638" cy="792088"/>
          </a:xfrm>
          <a:ln w="19050">
            <a:noFill/>
          </a:ln>
        </p:spPr>
        <p:txBody>
          <a:bodyPr anchor="ctr"/>
          <a:lstStyle>
            <a:lvl1pPr algn="r">
              <a:buNone/>
              <a:defRPr sz="2200" b="0" baseline="0">
                <a:solidFill>
                  <a:schemeClr val="accent2"/>
                </a:solidFill>
                <a:latin typeface="Arial"/>
                <a:cs typeface="Arial"/>
              </a:defRPr>
            </a:lvl1pPr>
          </a:lstStyle>
          <a:p>
            <a:pPr lvl="0"/>
            <a:r>
              <a:rPr lang="en-US" noProof="0" smtClean="0"/>
              <a:t>Click to edit Master text styles</a:t>
            </a:r>
          </a:p>
        </p:txBody>
      </p:sp>
      <p:sp>
        <p:nvSpPr>
          <p:cNvPr id="6" name="Rectangle 5"/>
          <p:cNvSpPr/>
          <p:nvPr/>
        </p:nvSpPr>
        <p:spPr>
          <a:xfrm>
            <a:off x="0" y="6093296"/>
            <a:ext cx="9144000" cy="764704"/>
          </a:xfrm>
          <a:prstGeom prst="rect">
            <a:avLst/>
          </a:prstGeom>
          <a:gradFill flip="none" rotWithShape="1">
            <a:gsLst>
              <a:gs pos="0">
                <a:srgbClr val="1E9500"/>
              </a:gs>
              <a:gs pos="78000">
                <a:schemeClr val="accent2"/>
              </a:gs>
            </a:gsLst>
            <a:lin ang="0" scaled="1"/>
            <a:tileRect/>
          </a:gra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52000" anchor="ctr"/>
          <a:lstStyle/>
          <a:p>
            <a:pPr algn="l" fontAlgn="auto">
              <a:spcBef>
                <a:spcPts val="0"/>
              </a:spcBef>
              <a:spcAft>
                <a:spcPts val="0"/>
              </a:spcAft>
              <a:defRPr/>
            </a:pPr>
            <a:endParaRPr lang="en-GB" sz="1400" noProof="0">
              <a:latin typeface="Arial"/>
              <a:cs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2_Slide">
    <p:spTree>
      <p:nvGrpSpPr>
        <p:cNvPr id="1" name=""/>
        <p:cNvGrpSpPr/>
        <p:nvPr/>
      </p:nvGrpSpPr>
      <p:grpSpPr>
        <a:xfrm>
          <a:off x="0" y="0"/>
          <a:ext cx="0" cy="0"/>
          <a:chOff x="0" y="0"/>
          <a:chExt cx="0" cy="0"/>
        </a:xfrm>
      </p:grpSpPr>
      <p:sp>
        <p:nvSpPr>
          <p:cNvPr id="2" name="Rectangle 1"/>
          <p:cNvSpPr/>
          <p:nvPr/>
        </p:nvSpPr>
        <p:spPr>
          <a:xfrm>
            <a:off x="0" y="6442264"/>
            <a:ext cx="9144000" cy="415736"/>
          </a:xfrm>
          <a:prstGeom prst="rect">
            <a:avLst/>
          </a:prstGeom>
          <a:gradFill flip="none" rotWithShape="1">
            <a:gsLst>
              <a:gs pos="0">
                <a:srgbClr val="1E9500"/>
              </a:gs>
              <a:gs pos="78000">
                <a:schemeClr val="accent2"/>
              </a:gs>
            </a:gsLst>
            <a:lin ang="0" scaled="1"/>
            <a:tileRect/>
          </a:gra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52000" anchor="ctr"/>
          <a:lstStyle/>
          <a:p>
            <a:pPr algn="l" fontAlgn="auto">
              <a:spcBef>
                <a:spcPts val="0"/>
              </a:spcBef>
              <a:spcAft>
                <a:spcPts val="0"/>
              </a:spcAft>
              <a:defRPr/>
            </a:pPr>
            <a:r>
              <a:rPr lang="en-GB" sz="1200" noProof="0" dirty="0" smtClean="0">
                <a:latin typeface="Arial"/>
                <a:cs typeface="Arial"/>
              </a:rPr>
              <a:t>Ministry of Trade and Industry 2013</a:t>
            </a:r>
            <a:endParaRPr lang="en-GB" sz="1200" noProof="0" dirty="0">
              <a:latin typeface="Arial"/>
              <a:cs typeface="Arial"/>
            </a:endParaRPr>
          </a:p>
        </p:txBody>
      </p:sp>
      <p:sp>
        <p:nvSpPr>
          <p:cNvPr id="13" name="Text Placeholder 12"/>
          <p:cNvSpPr>
            <a:spLocks noGrp="1"/>
          </p:cNvSpPr>
          <p:nvPr>
            <p:ph type="body" sz="quarter" idx="10"/>
          </p:nvPr>
        </p:nvSpPr>
        <p:spPr>
          <a:xfrm>
            <a:off x="467545" y="1340771"/>
            <a:ext cx="8136903" cy="4536503"/>
          </a:xfrm>
          <a:prstGeom prst="rect">
            <a:avLst/>
          </a:prstGeom>
        </p:spPr>
        <p:txBody>
          <a:bodyPr/>
          <a:lstStyle>
            <a:lvl1pPr>
              <a:lnSpc>
                <a:spcPct val="114000"/>
              </a:lnSpc>
              <a:buClr>
                <a:schemeClr val="accent2"/>
              </a:buClr>
              <a:defRPr sz="1800" b="0">
                <a:solidFill>
                  <a:schemeClr val="tx1"/>
                </a:solidFill>
                <a:latin typeface="Arial"/>
                <a:cs typeface="Arial"/>
              </a:defRPr>
            </a:lvl1pPr>
            <a:lvl2pPr>
              <a:buClrTx/>
              <a:defRPr sz="1800" b="0">
                <a:solidFill>
                  <a:srgbClr val="29C000"/>
                </a:solidFill>
                <a:latin typeface="Arial"/>
                <a:cs typeface="Arial"/>
              </a:defRPr>
            </a:lvl2pPr>
            <a:lvl3pPr>
              <a:buClrTx/>
              <a:defRPr sz="1600" b="0">
                <a:solidFill>
                  <a:schemeClr val="accent1">
                    <a:lumMod val="75000"/>
                  </a:schemeClr>
                </a:solidFill>
                <a:latin typeface="Arial"/>
                <a:cs typeface="Arial"/>
              </a:defRPr>
            </a:lvl3pPr>
            <a:lvl4pPr>
              <a:buClr>
                <a:schemeClr val="accent1">
                  <a:lumMod val="75000"/>
                </a:schemeClr>
              </a:buClr>
              <a:defRPr sz="1600" b="0">
                <a:solidFill>
                  <a:schemeClr val="accent1">
                    <a:lumMod val="75000"/>
                  </a:schemeClr>
                </a:solidFill>
                <a:latin typeface="Trebuchet MS"/>
                <a:cs typeface="Trebuchet MS"/>
              </a:defRPr>
            </a:lvl4pPr>
            <a:lvl5pPr>
              <a:buClr>
                <a:schemeClr val="accent2"/>
              </a:buClr>
              <a:defRPr sz="1600" b="0">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21" name="Slide Number Placeholder 20"/>
          <p:cNvSpPr>
            <a:spLocks noGrp="1"/>
          </p:cNvSpPr>
          <p:nvPr>
            <p:ph type="sldNum" sz="quarter" idx="11"/>
          </p:nvPr>
        </p:nvSpPr>
        <p:spPr>
          <a:xfrm>
            <a:off x="8316417" y="6442264"/>
            <a:ext cx="827584" cy="415738"/>
          </a:xfrm>
        </p:spPr>
        <p:txBody>
          <a:bodyPr anchor="ctr"/>
          <a:lstStyle>
            <a:lvl1pPr algn="ctr">
              <a:defRPr sz="1400">
                <a:solidFill>
                  <a:schemeClr val="bg1"/>
                </a:solidFill>
                <a:latin typeface="Arial"/>
                <a:cs typeface="Arial"/>
              </a:defRPr>
            </a:lvl1pPr>
          </a:lstStyle>
          <a:p>
            <a:pPr>
              <a:defRPr/>
            </a:pPr>
            <a:fld id="{5ED6DD2C-EA84-4AAF-B698-2FF22BD6154C}" type="slidenum">
              <a:rPr lang="en-GB" smtClean="0"/>
              <a:pPr>
                <a:defRPr/>
              </a:pPr>
              <a:t>‹#›</a:t>
            </a:fld>
            <a:endParaRPr lang="en-GB"/>
          </a:p>
        </p:txBody>
      </p:sp>
      <p:cxnSp>
        <p:nvCxnSpPr>
          <p:cNvPr id="11" name="Straight Connector 10"/>
          <p:cNvCxnSpPr/>
          <p:nvPr/>
        </p:nvCxnSpPr>
        <p:spPr>
          <a:xfrm>
            <a:off x="1230680" y="1053723"/>
            <a:ext cx="7884368" cy="0"/>
          </a:xfrm>
          <a:prstGeom prst="line">
            <a:avLst/>
          </a:prstGeom>
          <a:ln w="28575">
            <a:gradFill flip="none" rotWithShape="1">
              <a:gsLst>
                <a:gs pos="5000">
                  <a:schemeClr val="accent2">
                    <a:lumMod val="75000"/>
                  </a:schemeClr>
                </a:gs>
                <a:gs pos="100000">
                  <a:schemeClr val="accent2">
                    <a:lumMod val="20000"/>
                    <a:lumOff val="80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2" name="Title 2"/>
          <p:cNvSpPr>
            <a:spLocks noGrp="1"/>
          </p:cNvSpPr>
          <p:nvPr>
            <p:ph type="title" hasCustomPrompt="1"/>
          </p:nvPr>
        </p:nvSpPr>
        <p:spPr>
          <a:xfrm>
            <a:off x="1196917" y="195178"/>
            <a:ext cx="7283152" cy="720080"/>
          </a:xfrm>
          <a:prstGeom prst="rect">
            <a:avLst/>
          </a:prstGeom>
        </p:spPr>
        <p:txBody>
          <a:bodyPr/>
          <a:lstStyle>
            <a:lvl1pPr>
              <a:defRPr sz="2400" b="1">
                <a:solidFill>
                  <a:schemeClr val="tx1"/>
                </a:solidFill>
                <a:latin typeface="Arial"/>
                <a:cs typeface="Arial"/>
              </a:defRPr>
            </a:lvl1pPr>
          </a:lstStyle>
          <a:p>
            <a:r>
              <a:rPr lang="en-US" noProof="0" dirty="0" smtClean="0"/>
              <a:t>Click to edit title style</a:t>
            </a:r>
            <a:br>
              <a:rPr lang="en-US" noProof="0" dirty="0" smtClean="0"/>
            </a:br>
            <a:r>
              <a:rPr lang="en-US" noProof="0" dirty="0" smtClean="0">
                <a:solidFill>
                  <a:schemeClr val="accent2">
                    <a:lumMod val="75000"/>
                  </a:schemeClr>
                </a:solidFill>
              </a:rPr>
              <a:t>Click to edit</a:t>
            </a:r>
            <a:endParaRPr lang="en-GB" noProof="0" dirty="0"/>
          </a:p>
        </p:txBody>
      </p:sp>
      <p:sp>
        <p:nvSpPr>
          <p:cNvPr id="9" name="Rectangle 8"/>
          <p:cNvSpPr/>
          <p:nvPr userDrawn="1"/>
        </p:nvSpPr>
        <p:spPr>
          <a:xfrm>
            <a:off x="0" y="6442075"/>
            <a:ext cx="9144000" cy="415925"/>
          </a:xfrm>
          <a:prstGeom prst="rect">
            <a:avLst/>
          </a:prstGeom>
          <a:gradFill flip="none" rotWithShape="1">
            <a:gsLst>
              <a:gs pos="0">
                <a:srgbClr val="1E9500"/>
              </a:gs>
              <a:gs pos="78000">
                <a:schemeClr val="accent2"/>
              </a:gs>
            </a:gsLst>
            <a:lin ang="0" scaled="1"/>
            <a:tileRect/>
          </a:gra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52000" anchor="ctr"/>
          <a:lstStyle/>
          <a:p>
            <a:pPr algn="l" fontAlgn="auto">
              <a:spcBef>
                <a:spcPts val="0"/>
              </a:spcBef>
              <a:spcAft>
                <a:spcPts val="0"/>
              </a:spcAft>
              <a:defRPr/>
            </a:pPr>
            <a:r>
              <a:rPr lang="en-GB" sz="1200" noProof="0" dirty="0" smtClean="0">
                <a:latin typeface="Arial"/>
                <a:cs typeface="Arial"/>
              </a:rPr>
              <a:t>Economic Policy Research Network</a:t>
            </a:r>
            <a:endParaRPr lang="en-GB" sz="1200" noProof="0" dirty="0">
              <a:latin typeface="Arial"/>
              <a:cs typeface="Arial"/>
            </a:endParaRPr>
          </a:p>
        </p:txBody>
      </p:sp>
      <p:pic>
        <p:nvPicPr>
          <p:cNvPr id="10" name="Picture 9"/>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89370"/>
            <a:ext cx="1196917" cy="532910"/>
          </a:xfrm>
          <a:prstGeom prst="rect">
            <a:avLst/>
          </a:prstGeom>
          <a:noFill/>
          <a:ln>
            <a:noFill/>
          </a:ln>
        </p:spPr>
      </p:pic>
    </p:spTree>
    <p:extLst>
      <p:ext uri="{BB962C8B-B14F-4D97-AF65-F5344CB8AC3E}">
        <p14:creationId xmlns:p14="http://schemas.microsoft.com/office/powerpoint/2010/main" val="2878952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Slide">
    <p:spTree>
      <p:nvGrpSpPr>
        <p:cNvPr id="1" name=""/>
        <p:cNvGrpSpPr/>
        <p:nvPr/>
      </p:nvGrpSpPr>
      <p:grpSpPr>
        <a:xfrm>
          <a:off x="0" y="0"/>
          <a:ext cx="0" cy="0"/>
          <a:chOff x="0" y="0"/>
          <a:chExt cx="0" cy="0"/>
        </a:xfrm>
      </p:grpSpPr>
      <p:sp>
        <p:nvSpPr>
          <p:cNvPr id="13" name="Text Placeholder 12"/>
          <p:cNvSpPr>
            <a:spLocks noGrp="1"/>
          </p:cNvSpPr>
          <p:nvPr>
            <p:ph type="body" sz="quarter" idx="10"/>
          </p:nvPr>
        </p:nvSpPr>
        <p:spPr>
          <a:xfrm>
            <a:off x="467545" y="1340771"/>
            <a:ext cx="8136903" cy="4536503"/>
          </a:xfrm>
          <a:prstGeom prst="rect">
            <a:avLst/>
          </a:prstGeom>
        </p:spPr>
        <p:txBody>
          <a:bodyPr/>
          <a:lstStyle>
            <a:lvl1pPr>
              <a:lnSpc>
                <a:spcPct val="114000"/>
              </a:lnSpc>
              <a:buClr>
                <a:schemeClr val="accent2"/>
              </a:buClr>
              <a:defRPr sz="1800" b="0">
                <a:solidFill>
                  <a:schemeClr val="tx1"/>
                </a:solidFill>
                <a:latin typeface="Arial"/>
                <a:cs typeface="Arial"/>
              </a:defRPr>
            </a:lvl1pPr>
            <a:lvl2pPr>
              <a:buClrTx/>
              <a:defRPr sz="1800" b="0">
                <a:solidFill>
                  <a:srgbClr val="29C000"/>
                </a:solidFill>
                <a:latin typeface="Arial"/>
                <a:cs typeface="Arial"/>
              </a:defRPr>
            </a:lvl2pPr>
            <a:lvl3pPr>
              <a:buClrTx/>
              <a:defRPr sz="1600" b="0">
                <a:solidFill>
                  <a:schemeClr val="accent1">
                    <a:lumMod val="75000"/>
                  </a:schemeClr>
                </a:solidFill>
                <a:latin typeface="Arial"/>
                <a:cs typeface="Arial"/>
              </a:defRPr>
            </a:lvl3pPr>
            <a:lvl4pPr>
              <a:buClr>
                <a:schemeClr val="accent1">
                  <a:lumMod val="75000"/>
                </a:schemeClr>
              </a:buClr>
              <a:defRPr sz="1600" b="0">
                <a:solidFill>
                  <a:schemeClr val="accent1">
                    <a:lumMod val="75000"/>
                  </a:schemeClr>
                </a:solidFill>
                <a:latin typeface="Trebuchet MS"/>
                <a:cs typeface="Trebuchet MS"/>
              </a:defRPr>
            </a:lvl4pPr>
            <a:lvl5pPr>
              <a:buClr>
                <a:schemeClr val="accent2"/>
              </a:buClr>
              <a:defRPr sz="1600" b="0">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21" name="Slide Number Placeholder 20"/>
          <p:cNvSpPr>
            <a:spLocks noGrp="1"/>
          </p:cNvSpPr>
          <p:nvPr>
            <p:ph type="sldNum" sz="quarter" idx="11"/>
          </p:nvPr>
        </p:nvSpPr>
        <p:spPr>
          <a:xfrm>
            <a:off x="8316417" y="6452871"/>
            <a:ext cx="827584" cy="405131"/>
          </a:xfrm>
        </p:spPr>
        <p:txBody>
          <a:bodyPr anchor="ctr"/>
          <a:lstStyle>
            <a:lvl1pPr algn="ctr">
              <a:defRPr sz="1400">
                <a:solidFill>
                  <a:srgbClr val="29C000"/>
                </a:solidFill>
                <a:latin typeface="Arial"/>
                <a:cs typeface="Arial"/>
              </a:defRPr>
            </a:lvl1pPr>
          </a:lstStyle>
          <a:p>
            <a:pPr>
              <a:defRPr/>
            </a:pPr>
            <a:fld id="{D7532DAD-2E9E-4B68-8B2A-8B3868FF4742}" type="slidenum">
              <a:rPr lang="en-US" smtClean="0"/>
              <a:pPr>
                <a:defRPr/>
              </a:pPr>
              <a:t>‹#›</a:t>
            </a:fld>
            <a:endParaRPr lang="en-US" dirty="0"/>
          </a:p>
        </p:txBody>
      </p:sp>
      <p:cxnSp>
        <p:nvCxnSpPr>
          <p:cNvPr id="11" name="Straight Connector 10"/>
          <p:cNvCxnSpPr/>
          <p:nvPr/>
        </p:nvCxnSpPr>
        <p:spPr>
          <a:xfrm>
            <a:off x="1230680" y="1053723"/>
            <a:ext cx="7884368" cy="0"/>
          </a:xfrm>
          <a:prstGeom prst="line">
            <a:avLst/>
          </a:prstGeom>
          <a:ln w="28575">
            <a:gradFill flip="none" rotWithShape="1">
              <a:gsLst>
                <a:gs pos="5000">
                  <a:schemeClr val="accent2">
                    <a:lumMod val="75000"/>
                  </a:schemeClr>
                </a:gs>
                <a:gs pos="100000">
                  <a:schemeClr val="accent2">
                    <a:lumMod val="20000"/>
                    <a:lumOff val="80000"/>
                  </a:schemeClr>
                </a:gs>
              </a:gsLst>
              <a:lin ang="0" scaled="1"/>
              <a:tileRect/>
            </a:gradFill>
          </a:ln>
        </p:spPr>
        <p:style>
          <a:lnRef idx="1">
            <a:schemeClr val="accent1"/>
          </a:lnRef>
          <a:fillRef idx="0">
            <a:schemeClr val="accent1"/>
          </a:fillRef>
          <a:effectRef idx="0">
            <a:schemeClr val="accent1"/>
          </a:effectRef>
          <a:fontRef idx="minor">
            <a:schemeClr val="tx1"/>
          </a:fontRef>
        </p:style>
      </p:cxnSp>
      <p:pic>
        <p:nvPicPr>
          <p:cNvPr id="12" name="Picture 1" descr="armoirie"/>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rot="10800000" flipH="1" flipV="1">
            <a:off x="151603" y="76200"/>
            <a:ext cx="868597" cy="936104"/>
          </a:xfrm>
          <a:prstGeom prst="rect">
            <a:avLst/>
          </a:prstGeom>
          <a:noFill/>
          <a:ln w="9525">
            <a:solidFill>
              <a:schemeClr val="bg1"/>
            </a:solidFill>
            <a:miter lim="800000"/>
            <a:headEnd/>
            <a:tailEnd/>
          </a:ln>
        </p:spPr>
      </p:pic>
      <p:sp>
        <p:nvSpPr>
          <p:cNvPr id="14" name="Title 2"/>
          <p:cNvSpPr>
            <a:spLocks noGrp="1"/>
          </p:cNvSpPr>
          <p:nvPr>
            <p:ph type="title" hasCustomPrompt="1"/>
          </p:nvPr>
        </p:nvSpPr>
        <p:spPr>
          <a:xfrm>
            <a:off x="1196917" y="195178"/>
            <a:ext cx="7283152" cy="720080"/>
          </a:xfrm>
          <a:prstGeom prst="rect">
            <a:avLst/>
          </a:prstGeom>
        </p:spPr>
        <p:txBody>
          <a:bodyPr/>
          <a:lstStyle>
            <a:lvl1pPr>
              <a:defRPr sz="2400" b="1">
                <a:solidFill>
                  <a:schemeClr val="tx1"/>
                </a:solidFill>
                <a:latin typeface="Arial"/>
                <a:cs typeface="Arial"/>
              </a:defRPr>
            </a:lvl1pPr>
          </a:lstStyle>
          <a:p>
            <a:r>
              <a:rPr lang="en-US" noProof="0" dirty="0" smtClean="0"/>
              <a:t>Click to edit title style</a:t>
            </a:r>
            <a:br>
              <a:rPr lang="en-US" noProof="0" dirty="0" smtClean="0"/>
            </a:br>
            <a:r>
              <a:rPr lang="en-US" noProof="0" dirty="0" smtClean="0">
                <a:solidFill>
                  <a:schemeClr val="accent2">
                    <a:lumMod val="75000"/>
                  </a:schemeClr>
                </a:solidFill>
              </a:rPr>
              <a:t>Click to edit</a:t>
            </a:r>
            <a:endParaRPr lang="en-GB" noProof="0" dirty="0"/>
          </a:p>
        </p:txBody>
      </p:sp>
      <p:sp>
        <p:nvSpPr>
          <p:cNvPr id="9" name="Rectangle 8"/>
          <p:cNvSpPr/>
          <p:nvPr userDrawn="1"/>
        </p:nvSpPr>
        <p:spPr>
          <a:xfrm>
            <a:off x="0" y="6442075"/>
            <a:ext cx="9144000" cy="415925"/>
          </a:xfrm>
          <a:prstGeom prst="rect">
            <a:avLst/>
          </a:prstGeom>
          <a:gradFill flip="none" rotWithShape="1">
            <a:gsLst>
              <a:gs pos="0">
                <a:srgbClr val="1E9500"/>
              </a:gs>
              <a:gs pos="78000">
                <a:schemeClr val="accent2"/>
              </a:gs>
            </a:gsLst>
            <a:lin ang="0" scaled="1"/>
            <a:tileRect/>
          </a:gra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252000" anchor="ctr"/>
          <a:lstStyle/>
          <a:p>
            <a:pPr algn="l" fontAlgn="auto">
              <a:spcBef>
                <a:spcPts val="0"/>
              </a:spcBef>
              <a:spcAft>
                <a:spcPts val="0"/>
              </a:spcAft>
              <a:defRPr/>
            </a:pPr>
            <a:r>
              <a:rPr lang="en-GB" sz="1200" noProof="0" dirty="0" smtClean="0">
                <a:latin typeface="Arial"/>
                <a:cs typeface="Arial"/>
              </a:rPr>
              <a:t>Economic Policy Research Network</a:t>
            </a:r>
            <a:endParaRPr lang="en-GB" sz="1200" noProof="0" dirty="0">
              <a:latin typeface="Arial"/>
              <a:cs typeface="Arial"/>
            </a:endParaRPr>
          </a:p>
        </p:txBody>
      </p:sp>
    </p:spTree>
    <p:extLst>
      <p:ext uri="{BB962C8B-B14F-4D97-AF65-F5344CB8AC3E}">
        <p14:creationId xmlns:p14="http://schemas.microsoft.com/office/powerpoint/2010/main" val="858525510"/>
      </p:ext>
    </p:extLst>
  </p:cSld>
  <p:clrMapOvr>
    <a:masterClrMapping/>
  </p:clrMapOvr>
  <p:hf hd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ext Placeholder 12"/>
          <p:cNvSpPr>
            <a:spLocks noGrp="1"/>
          </p:cNvSpPr>
          <p:nvPr>
            <p:ph type="body" idx="1"/>
          </p:nvPr>
        </p:nvSpPr>
        <p:spPr bwMode="auto">
          <a:xfrm>
            <a:off x="152400" y="1219200"/>
            <a:ext cx="8534400" cy="4910138"/>
          </a:xfrm>
          <a:prstGeom prst="roundRect">
            <a:avLst/>
          </a:prstGeom>
          <a:ln w="19050">
            <a:noFill/>
            <a:headEnd/>
            <a:tailEnd/>
          </a:ln>
        </p:spPr>
        <p:style>
          <a:lnRef idx="2">
            <a:schemeClr val="accent1"/>
          </a:lnRef>
          <a:fillRef idx="1">
            <a:schemeClr val="lt1"/>
          </a:fillRef>
          <a:effectRef idx="0">
            <a:schemeClr val="accent1"/>
          </a:effectRef>
          <a:fontRef idx="none"/>
        </p:style>
        <p:txBody>
          <a:bodyPr vert="horz" wrap="square" lIns="91440" tIns="45720" rIns="91440" bIns="45720" numCol="1" anchor="t" anchorCtr="0" compatLnSpc="1">
            <a:prstTxWarp prst="textNoShape">
              <a:avLst/>
            </a:prstTxWarp>
          </a:bodyPr>
          <a:lstStyle/>
          <a:p>
            <a:pPr lvl="0"/>
            <a:r>
              <a:rPr lang="en-GB" noProof="0" dirty="0" smtClean="0"/>
              <a:t>Click to edit Master text styles</a:t>
            </a:r>
          </a:p>
          <a:p>
            <a:pPr lvl="1"/>
            <a:r>
              <a:rPr lang="en-GB" noProof="0" dirty="0" smtClean="0"/>
              <a:t>Second level</a:t>
            </a:r>
          </a:p>
          <a:p>
            <a:pPr lvl="2"/>
            <a:r>
              <a:rPr lang="en-GB" noProof="0" dirty="0" smtClean="0"/>
              <a:t>Third level</a:t>
            </a:r>
          </a:p>
        </p:txBody>
      </p:sp>
      <p:sp>
        <p:nvSpPr>
          <p:cNvPr id="7" name="Slide Number Placeholder 5"/>
          <p:cNvSpPr>
            <a:spLocks noGrp="1"/>
          </p:cNvSpPr>
          <p:nvPr>
            <p:ph type="sldNum" sz="quarter" idx="4"/>
          </p:nvPr>
        </p:nvSpPr>
        <p:spPr>
          <a:xfrm>
            <a:off x="7010400" y="6416677"/>
            <a:ext cx="1981200" cy="365125"/>
          </a:xfrm>
          <a:prstGeom prst="rect">
            <a:avLst/>
          </a:prstGeom>
        </p:spPr>
        <p:txBody>
          <a:bodyPr anchor="b" anchorCtr="0"/>
          <a:lstStyle>
            <a:lvl1pPr algn="r" fontAlgn="auto">
              <a:spcBef>
                <a:spcPts val="0"/>
              </a:spcBef>
              <a:spcAft>
                <a:spcPts val="0"/>
              </a:spcAft>
              <a:defRPr sz="1100">
                <a:solidFill>
                  <a:srgbClr val="29C000"/>
                </a:solidFill>
                <a:latin typeface="Arial"/>
                <a:cs typeface="Arial"/>
              </a:defRPr>
            </a:lvl1pPr>
          </a:lstStyle>
          <a:p>
            <a:pPr>
              <a:defRPr/>
            </a:pPr>
            <a:fld id="{D7532DAD-2E9E-4B68-8B2A-8B3868FF4742}"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907" r:id="rId1"/>
    <p:sldLayoutId id="2147483909" r:id="rId2"/>
    <p:sldLayoutId id="2147483910" r:id="rId3"/>
  </p:sldLayoutIdLst>
  <p:hf hdr="0" dt="0"/>
  <p:txStyles>
    <p:titleStyle>
      <a:lvl1pPr algn="l" rtl="0" eaLnBrk="1" fontAlgn="base" hangingPunct="1">
        <a:spcBef>
          <a:spcPct val="0"/>
        </a:spcBef>
        <a:spcAft>
          <a:spcPct val="0"/>
        </a:spcAft>
        <a:defRPr sz="3200" kern="1200">
          <a:solidFill>
            <a:schemeClr val="tx2"/>
          </a:solidFill>
          <a:latin typeface="+mj-lt"/>
          <a:ea typeface="+mj-ea"/>
          <a:cs typeface="+mj-cs"/>
        </a:defRPr>
      </a:lvl1pPr>
      <a:lvl2pPr algn="l" rtl="0" eaLnBrk="1" fontAlgn="base" hangingPunct="1">
        <a:spcBef>
          <a:spcPct val="0"/>
        </a:spcBef>
        <a:spcAft>
          <a:spcPct val="0"/>
        </a:spcAft>
        <a:defRPr sz="3200">
          <a:solidFill>
            <a:schemeClr val="tx2"/>
          </a:solidFill>
          <a:latin typeface="Bookman Old Style" pitchFamily="18" charset="0"/>
        </a:defRPr>
      </a:lvl2pPr>
      <a:lvl3pPr algn="l" rtl="0" eaLnBrk="1" fontAlgn="base" hangingPunct="1">
        <a:spcBef>
          <a:spcPct val="0"/>
        </a:spcBef>
        <a:spcAft>
          <a:spcPct val="0"/>
        </a:spcAft>
        <a:defRPr sz="3200">
          <a:solidFill>
            <a:schemeClr val="tx2"/>
          </a:solidFill>
          <a:latin typeface="Bookman Old Style" pitchFamily="18" charset="0"/>
        </a:defRPr>
      </a:lvl3pPr>
      <a:lvl4pPr algn="l" rtl="0" eaLnBrk="1" fontAlgn="base" hangingPunct="1">
        <a:spcBef>
          <a:spcPct val="0"/>
        </a:spcBef>
        <a:spcAft>
          <a:spcPct val="0"/>
        </a:spcAft>
        <a:defRPr sz="3200">
          <a:solidFill>
            <a:schemeClr val="tx2"/>
          </a:solidFill>
          <a:latin typeface="Bookman Old Style" pitchFamily="18" charset="0"/>
        </a:defRPr>
      </a:lvl4pPr>
      <a:lvl5pPr algn="l" rtl="0" eaLnBrk="1" fontAlgn="base" hangingPunct="1">
        <a:spcBef>
          <a:spcPct val="0"/>
        </a:spcBef>
        <a:spcAft>
          <a:spcPct val="0"/>
        </a:spcAft>
        <a:defRPr sz="3200">
          <a:solidFill>
            <a:schemeClr val="tx2"/>
          </a:solidFill>
          <a:latin typeface="Bookman Old Style" pitchFamily="18" charset="0"/>
        </a:defRPr>
      </a:lvl5pPr>
      <a:lvl6pPr marL="457200" algn="l" rtl="0" eaLnBrk="1" fontAlgn="base" hangingPunct="1">
        <a:spcBef>
          <a:spcPct val="0"/>
        </a:spcBef>
        <a:spcAft>
          <a:spcPct val="0"/>
        </a:spcAft>
        <a:defRPr sz="3200">
          <a:solidFill>
            <a:schemeClr val="tx2"/>
          </a:solidFill>
          <a:latin typeface="Bookman Old Style" pitchFamily="18" charset="0"/>
        </a:defRPr>
      </a:lvl6pPr>
      <a:lvl7pPr marL="914400" algn="l" rtl="0" eaLnBrk="1" fontAlgn="base" hangingPunct="1">
        <a:spcBef>
          <a:spcPct val="0"/>
        </a:spcBef>
        <a:spcAft>
          <a:spcPct val="0"/>
        </a:spcAft>
        <a:defRPr sz="3200">
          <a:solidFill>
            <a:schemeClr val="tx2"/>
          </a:solidFill>
          <a:latin typeface="Bookman Old Style" pitchFamily="18" charset="0"/>
        </a:defRPr>
      </a:lvl7pPr>
      <a:lvl8pPr marL="1371600" algn="l" rtl="0" eaLnBrk="1" fontAlgn="base" hangingPunct="1">
        <a:spcBef>
          <a:spcPct val="0"/>
        </a:spcBef>
        <a:spcAft>
          <a:spcPct val="0"/>
        </a:spcAft>
        <a:defRPr sz="3200">
          <a:solidFill>
            <a:schemeClr val="tx2"/>
          </a:solidFill>
          <a:latin typeface="Bookman Old Style" pitchFamily="18" charset="0"/>
        </a:defRPr>
      </a:lvl8pPr>
      <a:lvl9pPr marL="1828800" algn="l" rtl="0" eaLnBrk="1" fontAlgn="base" hangingPunct="1">
        <a:spcBef>
          <a:spcPct val="0"/>
        </a:spcBef>
        <a:spcAft>
          <a:spcPct val="0"/>
        </a:spcAft>
        <a:defRPr sz="3200">
          <a:solidFill>
            <a:schemeClr val="tx2"/>
          </a:solidFill>
          <a:latin typeface="Bookman Old Style" pitchFamily="18" charset="0"/>
        </a:defRPr>
      </a:lvl9pPr>
    </p:titleStyle>
    <p:bodyStyle>
      <a:lvl1pPr marL="273050" indent="-273050" algn="l" rtl="0" eaLnBrk="1" fontAlgn="base" hangingPunct="1">
        <a:spcBef>
          <a:spcPts val="600"/>
        </a:spcBef>
        <a:spcAft>
          <a:spcPct val="0"/>
        </a:spcAft>
        <a:buClr>
          <a:schemeClr val="accent2"/>
        </a:buClr>
        <a:buSzPct val="76000"/>
        <a:buFont typeface="Wingdings 3" pitchFamily="18" charset="2"/>
        <a:buChar char=""/>
        <a:defRPr sz="2400" b="0" kern="1200">
          <a:ln>
            <a:noFill/>
          </a:ln>
          <a:solidFill>
            <a:schemeClr val="tx1"/>
          </a:solidFill>
          <a:latin typeface="Arial"/>
          <a:ea typeface="MS PMincho" pitchFamily="18" charset="-128"/>
          <a:cs typeface="Arial"/>
        </a:defRPr>
      </a:lvl1pPr>
      <a:lvl2pPr marL="547688" indent="-273050" algn="l" rtl="0" eaLnBrk="1" fontAlgn="base" hangingPunct="1">
        <a:spcBef>
          <a:spcPts val="500"/>
        </a:spcBef>
        <a:spcAft>
          <a:spcPct val="0"/>
        </a:spcAft>
        <a:buClr>
          <a:schemeClr val="accent2"/>
        </a:buClr>
        <a:buSzPct val="100000"/>
        <a:buFont typeface="Lucida Grande"/>
        <a:buChar char="-"/>
        <a:defRPr sz="2400" b="0" kern="1200">
          <a:ln>
            <a:noFill/>
          </a:ln>
          <a:solidFill>
            <a:schemeClr val="accent2"/>
          </a:solidFill>
          <a:latin typeface="Arial"/>
          <a:ea typeface="+mn-ea"/>
          <a:cs typeface="Arial"/>
        </a:defRPr>
      </a:lvl2pPr>
      <a:lvl3pPr marL="822325" indent="-228600" algn="l" rtl="0" eaLnBrk="1" fontAlgn="base" hangingPunct="1">
        <a:spcBef>
          <a:spcPts val="500"/>
        </a:spcBef>
        <a:spcAft>
          <a:spcPct val="0"/>
        </a:spcAft>
        <a:buClr>
          <a:schemeClr val="accent1">
            <a:lumMod val="75000"/>
          </a:schemeClr>
        </a:buClr>
        <a:buSzPct val="76000"/>
        <a:buFont typeface="Wingdings 3" pitchFamily="18" charset="2"/>
        <a:buChar char=""/>
        <a:defRPr sz="2000" b="0" kern="1200">
          <a:ln>
            <a:noFill/>
          </a:ln>
          <a:solidFill>
            <a:schemeClr val="accent1">
              <a:lumMod val="75000"/>
            </a:schemeClr>
          </a:solidFill>
          <a:latin typeface="Arial"/>
          <a:ea typeface="+mn-ea"/>
          <a:cs typeface="Arial"/>
        </a:defRPr>
      </a:lvl3pPr>
      <a:lvl4pPr marL="1096963" indent="-228600" algn="l" rtl="0" eaLnBrk="1" fontAlgn="base" hangingPunct="1">
        <a:spcBef>
          <a:spcPts val="400"/>
        </a:spcBef>
        <a:spcAft>
          <a:spcPct val="0"/>
        </a:spcAft>
        <a:buClr>
          <a:srgbClr val="23A900"/>
        </a:buClr>
        <a:buSzPct val="70000"/>
        <a:buFont typeface="Wingdings" pitchFamily="2" charset="2"/>
        <a:buChar char="§"/>
        <a:defRPr sz="1800" b="0" kern="1200">
          <a:ln>
            <a:noFill/>
          </a:ln>
          <a:solidFill>
            <a:schemeClr val="accent1"/>
          </a:solidFill>
          <a:latin typeface="+mn-lt"/>
          <a:ea typeface="+mn-ea"/>
          <a:cs typeface="+mn-cs"/>
        </a:defRPr>
      </a:lvl4pPr>
      <a:lvl5pPr marL="1371600" indent="-228600" algn="l" rtl="0" eaLnBrk="1" fontAlgn="base" hangingPunct="1">
        <a:spcBef>
          <a:spcPts val="300"/>
        </a:spcBef>
        <a:spcAft>
          <a:spcPct val="0"/>
        </a:spcAft>
        <a:buClr>
          <a:schemeClr val="accent1"/>
        </a:buClr>
        <a:buSzPct val="70000"/>
        <a:buFont typeface="Wingdings" pitchFamily="2" charset="2"/>
        <a:buChar char="§"/>
        <a:defRPr sz="1600" b="0" kern="1200">
          <a:ln>
            <a:noFill/>
          </a:ln>
          <a:solidFill>
            <a:schemeClr val="accent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905692" y="1447800"/>
            <a:ext cx="7772400" cy="381000"/>
          </a:xfrm>
          <a:noFill/>
        </p:spPr>
        <p:txBody>
          <a:bodyPr/>
          <a:lstStyle/>
          <a:p>
            <a:r>
              <a:rPr lang="en-US" altLang="en-US" sz="2000" dirty="0"/>
              <a:t>Economic Policy Research Network (EPRN) </a:t>
            </a:r>
            <a:r>
              <a:rPr lang="en-US" altLang="en-US" sz="2000" dirty="0" smtClean="0"/>
              <a:t>Rwanda</a:t>
            </a:r>
          </a:p>
        </p:txBody>
      </p:sp>
      <p:sp>
        <p:nvSpPr>
          <p:cNvPr id="3" name="Text Placeholder 2"/>
          <p:cNvSpPr>
            <a:spLocks noGrp="1"/>
          </p:cNvSpPr>
          <p:nvPr>
            <p:ph type="body" sz="quarter" idx="11"/>
          </p:nvPr>
        </p:nvSpPr>
        <p:spPr>
          <a:xfrm>
            <a:off x="1066800" y="4063550"/>
            <a:ext cx="7315200" cy="1600200"/>
          </a:xfrm>
          <a:noFill/>
        </p:spPr>
        <p:txBody>
          <a:bodyPr/>
          <a:lstStyle/>
          <a:p>
            <a:pPr algn="ctr"/>
            <a:r>
              <a:rPr lang="en-US" altLang="en-US" sz="2000" b="1" dirty="0">
                <a:solidFill>
                  <a:srgbClr val="0070C0"/>
                </a:solidFill>
              </a:rPr>
              <a:t>By</a:t>
            </a:r>
          </a:p>
          <a:p>
            <a:pPr algn="ctr"/>
            <a:r>
              <a:rPr lang="en-US" altLang="en-US" sz="2000" b="1" dirty="0">
                <a:solidFill>
                  <a:srgbClr val="0070C0"/>
                </a:solidFill>
              </a:rPr>
              <a:t>Seth KWIZERA</a:t>
            </a:r>
          </a:p>
          <a:p>
            <a:pPr algn="ctr"/>
            <a:r>
              <a:rPr lang="en-US" altLang="en-US" sz="2000" b="1" dirty="0">
                <a:solidFill>
                  <a:srgbClr val="0070C0"/>
                </a:solidFill>
              </a:rPr>
              <a:t>Coordinator – EPRN Rwanda </a:t>
            </a:r>
            <a:endParaRPr lang="en-US" altLang="en-US" sz="2000" b="1" dirty="0">
              <a:solidFill>
                <a:srgbClr val="00B0F0"/>
              </a:solidFill>
            </a:endParaRPr>
          </a:p>
          <a:p>
            <a:pPr algn="ctr"/>
            <a:endParaRPr lang="en-US" sz="2000" dirty="0"/>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3581400" y="533400"/>
            <a:ext cx="1981200" cy="914400"/>
          </a:xfrm>
          <a:prstGeom prst="rect">
            <a:avLst/>
          </a:prstGeom>
          <a:noFill/>
          <a:ln>
            <a:noFill/>
          </a:ln>
        </p:spPr>
      </p:pic>
      <p:sp>
        <p:nvSpPr>
          <p:cNvPr id="5" name="Text Placeholder 2"/>
          <p:cNvSpPr txBox="1">
            <a:spLocks/>
          </p:cNvSpPr>
          <p:nvPr/>
        </p:nvSpPr>
        <p:spPr bwMode="auto">
          <a:xfrm>
            <a:off x="942703" y="5410200"/>
            <a:ext cx="7315200" cy="457200"/>
          </a:xfrm>
          <a:prstGeom prst="roundRect">
            <a:avLst/>
          </a:prstGeom>
          <a:noFill/>
          <a:ln w="19050" cap="flat" cmpd="sng" algn="ctr">
            <a:noFill/>
            <a:prstDash val="solid"/>
            <a:headEnd/>
            <a:tailEnd/>
          </a:ln>
          <a:effectLst/>
        </p:spPr>
        <p:txBody>
          <a:bodyPr vert="horz" wrap="square" lIns="91440" tIns="45720" rIns="91440" bIns="45720" numCol="1" anchor="ctr" anchorCtr="0" compatLnSpc="1">
            <a:prstTxWarp prst="textNoShape">
              <a:avLst/>
            </a:prstTxWarp>
          </a:bodyPr>
          <a:lstStyle>
            <a:lvl1pPr marL="273050" indent="-273050" algn="r" rtl="0" eaLnBrk="1" fontAlgn="base" hangingPunct="1">
              <a:spcBef>
                <a:spcPts val="600"/>
              </a:spcBef>
              <a:spcAft>
                <a:spcPct val="0"/>
              </a:spcAft>
              <a:buClr>
                <a:schemeClr val="accent2"/>
              </a:buClr>
              <a:buSzPct val="76000"/>
              <a:buFont typeface="Wingdings 3" pitchFamily="18" charset="2"/>
              <a:buNone/>
              <a:defRPr sz="2200" b="0" kern="1200" baseline="0">
                <a:ln>
                  <a:noFill/>
                </a:ln>
                <a:solidFill>
                  <a:schemeClr val="accent2"/>
                </a:solidFill>
                <a:latin typeface="Arial"/>
                <a:ea typeface="MS PMincho" pitchFamily="18" charset="-128"/>
                <a:cs typeface="Arial"/>
              </a:defRPr>
            </a:lvl1pPr>
            <a:lvl2pPr marL="547688" indent="-273050" algn="l" rtl="0" eaLnBrk="1" fontAlgn="base" hangingPunct="1">
              <a:spcBef>
                <a:spcPts val="500"/>
              </a:spcBef>
              <a:spcAft>
                <a:spcPct val="0"/>
              </a:spcAft>
              <a:buClr>
                <a:schemeClr val="accent2"/>
              </a:buClr>
              <a:buSzPct val="100000"/>
              <a:buFont typeface="Lucida Grande"/>
              <a:buChar char="-"/>
              <a:defRPr sz="2400" b="0" kern="1200">
                <a:ln>
                  <a:noFill/>
                </a:ln>
                <a:solidFill>
                  <a:schemeClr val="accent2"/>
                </a:solidFill>
                <a:latin typeface="Arial"/>
                <a:ea typeface="+mn-ea"/>
                <a:cs typeface="Arial"/>
              </a:defRPr>
            </a:lvl2pPr>
            <a:lvl3pPr marL="822325" indent="-228600" algn="l" rtl="0" eaLnBrk="1" fontAlgn="base" hangingPunct="1">
              <a:spcBef>
                <a:spcPts val="500"/>
              </a:spcBef>
              <a:spcAft>
                <a:spcPct val="0"/>
              </a:spcAft>
              <a:buClr>
                <a:schemeClr val="accent1">
                  <a:lumMod val="75000"/>
                </a:schemeClr>
              </a:buClr>
              <a:buSzPct val="76000"/>
              <a:buFont typeface="Wingdings 3" pitchFamily="18" charset="2"/>
              <a:buChar char=""/>
              <a:defRPr sz="2000" b="0" kern="1200">
                <a:ln>
                  <a:noFill/>
                </a:ln>
                <a:solidFill>
                  <a:schemeClr val="accent1">
                    <a:lumMod val="75000"/>
                  </a:schemeClr>
                </a:solidFill>
                <a:latin typeface="Arial"/>
                <a:ea typeface="+mn-ea"/>
                <a:cs typeface="Arial"/>
              </a:defRPr>
            </a:lvl3pPr>
            <a:lvl4pPr marL="1096963" indent="-228600" algn="l" rtl="0" eaLnBrk="1" fontAlgn="base" hangingPunct="1">
              <a:spcBef>
                <a:spcPts val="400"/>
              </a:spcBef>
              <a:spcAft>
                <a:spcPct val="0"/>
              </a:spcAft>
              <a:buClr>
                <a:srgbClr val="23A900"/>
              </a:buClr>
              <a:buSzPct val="70000"/>
              <a:buFont typeface="Wingdings" pitchFamily="2" charset="2"/>
              <a:buChar char="§"/>
              <a:defRPr sz="1800" b="0" kern="1200">
                <a:ln>
                  <a:noFill/>
                </a:ln>
                <a:solidFill>
                  <a:schemeClr val="accent1"/>
                </a:solidFill>
                <a:latin typeface="+mn-lt"/>
                <a:ea typeface="+mn-ea"/>
                <a:cs typeface="+mn-cs"/>
              </a:defRPr>
            </a:lvl4pPr>
            <a:lvl5pPr marL="1371600" indent="-228600" algn="l" rtl="0" eaLnBrk="1" fontAlgn="base" hangingPunct="1">
              <a:spcBef>
                <a:spcPts val="300"/>
              </a:spcBef>
              <a:spcAft>
                <a:spcPct val="0"/>
              </a:spcAft>
              <a:buClr>
                <a:schemeClr val="accent1"/>
              </a:buClr>
              <a:buSzPct val="70000"/>
              <a:buFont typeface="Wingdings" pitchFamily="2" charset="2"/>
              <a:buChar char="§"/>
              <a:defRPr sz="1600" b="0" kern="1200">
                <a:ln>
                  <a:noFill/>
                </a:ln>
                <a:solidFill>
                  <a:schemeClr val="accent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algn="ctr"/>
            <a:endParaRPr lang="en-US" sz="2000" dirty="0"/>
          </a:p>
        </p:txBody>
      </p:sp>
      <p:sp>
        <p:nvSpPr>
          <p:cNvPr id="7" name="Text Placeholder 1"/>
          <p:cNvSpPr txBox="1">
            <a:spLocks/>
          </p:cNvSpPr>
          <p:nvPr/>
        </p:nvSpPr>
        <p:spPr bwMode="auto">
          <a:xfrm>
            <a:off x="1066800" y="2786155"/>
            <a:ext cx="7772400" cy="381000"/>
          </a:xfrm>
          <a:prstGeom prst="roundRect">
            <a:avLst/>
          </a:prstGeom>
          <a:noFill/>
          <a:ln w="28575" cap="flat" cmpd="sng" algn="ctr">
            <a:noFill/>
            <a:prstDash val="solid"/>
            <a:headEnd/>
            <a:tailEnd/>
          </a:ln>
          <a:effectLst/>
        </p:spPr>
        <p:txBody>
          <a:bodyPr vert="horz" wrap="square" lIns="91440" tIns="45720" rIns="91440" bIns="45720" numCol="1" anchor="ctr" anchorCtr="0" compatLnSpc="1">
            <a:prstTxWarp prst="textNoShape">
              <a:avLst/>
            </a:prstTxWarp>
          </a:bodyPr>
          <a:lstStyle>
            <a:lvl1pPr marL="273050" indent="-273050" algn="ctr" rtl="0" eaLnBrk="1" fontAlgn="base" hangingPunct="1">
              <a:spcBef>
                <a:spcPts val="600"/>
              </a:spcBef>
              <a:spcAft>
                <a:spcPct val="0"/>
              </a:spcAft>
              <a:buClr>
                <a:schemeClr val="accent2"/>
              </a:buClr>
              <a:buSzPct val="76000"/>
              <a:buFont typeface="Wingdings 3" pitchFamily="18" charset="2"/>
              <a:buNone/>
              <a:defRPr sz="3200" b="1" kern="1200">
                <a:ln>
                  <a:noFill/>
                </a:ln>
                <a:solidFill>
                  <a:schemeClr val="tx1"/>
                </a:solidFill>
                <a:latin typeface="Arial"/>
                <a:ea typeface="MS PMincho" pitchFamily="18" charset="-128"/>
                <a:cs typeface="Arial"/>
              </a:defRPr>
            </a:lvl1pPr>
            <a:lvl2pPr marL="547688" indent="-273050" algn="l" rtl="0" eaLnBrk="1" fontAlgn="base" hangingPunct="1">
              <a:spcBef>
                <a:spcPts val="500"/>
              </a:spcBef>
              <a:spcAft>
                <a:spcPct val="0"/>
              </a:spcAft>
              <a:buClr>
                <a:schemeClr val="accent2"/>
              </a:buClr>
              <a:buSzPct val="100000"/>
              <a:buFont typeface="Lucida Grande"/>
              <a:buNone/>
              <a:defRPr sz="2400" b="0" kern="1200">
                <a:ln>
                  <a:noFill/>
                </a:ln>
                <a:solidFill>
                  <a:schemeClr val="accent2"/>
                </a:solidFill>
                <a:latin typeface="+mn-lt"/>
                <a:ea typeface="+mn-ea"/>
                <a:cs typeface="Arial"/>
              </a:defRPr>
            </a:lvl2pPr>
            <a:lvl3pPr marL="822325" indent="-228600" algn="l" rtl="0" eaLnBrk="1" fontAlgn="base" hangingPunct="1">
              <a:spcBef>
                <a:spcPts val="500"/>
              </a:spcBef>
              <a:spcAft>
                <a:spcPct val="0"/>
              </a:spcAft>
              <a:buClr>
                <a:schemeClr val="accent1">
                  <a:lumMod val="75000"/>
                </a:schemeClr>
              </a:buClr>
              <a:buSzPct val="76000"/>
              <a:buFont typeface="Wingdings 3" pitchFamily="18" charset="2"/>
              <a:buNone/>
              <a:defRPr sz="2000" b="0" kern="1200">
                <a:ln>
                  <a:noFill/>
                </a:ln>
                <a:solidFill>
                  <a:schemeClr val="accent1">
                    <a:lumMod val="75000"/>
                  </a:schemeClr>
                </a:solidFill>
                <a:latin typeface="+mn-lt"/>
                <a:ea typeface="+mn-ea"/>
                <a:cs typeface="Arial"/>
              </a:defRPr>
            </a:lvl3pPr>
            <a:lvl4pPr marL="1096963" indent="-228600" algn="l" rtl="0" eaLnBrk="1" fontAlgn="base" hangingPunct="1">
              <a:spcBef>
                <a:spcPts val="400"/>
              </a:spcBef>
              <a:spcAft>
                <a:spcPct val="0"/>
              </a:spcAft>
              <a:buClr>
                <a:srgbClr val="23A900"/>
              </a:buClr>
              <a:buSzPct val="70000"/>
              <a:buFont typeface="Wingdings" pitchFamily="2" charset="2"/>
              <a:buNone/>
              <a:defRPr sz="1800" b="0" kern="1200">
                <a:ln>
                  <a:noFill/>
                </a:ln>
                <a:solidFill>
                  <a:schemeClr val="accent1"/>
                </a:solidFill>
                <a:latin typeface="+mn-lt"/>
                <a:ea typeface="+mn-ea"/>
                <a:cs typeface="+mn-cs"/>
              </a:defRPr>
            </a:lvl4pPr>
            <a:lvl5pPr marL="1371600" indent="-228600" algn="l" rtl="0" eaLnBrk="1" fontAlgn="base" hangingPunct="1">
              <a:spcBef>
                <a:spcPts val="300"/>
              </a:spcBef>
              <a:spcAft>
                <a:spcPct val="0"/>
              </a:spcAft>
              <a:buClr>
                <a:schemeClr val="accent1"/>
              </a:buClr>
              <a:buSzPct val="70000"/>
              <a:buFont typeface="Wingdings" pitchFamily="2" charset="2"/>
              <a:buNone/>
              <a:defRPr sz="1600" b="0" kern="1200">
                <a:ln>
                  <a:noFill/>
                </a:ln>
                <a:solidFill>
                  <a:schemeClr val="accent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r>
              <a:rPr lang="en-US" altLang="en-US" sz="2800" dirty="0" smtClean="0"/>
              <a:t>Public Lecture on: Human Capital Development and employment promotion</a:t>
            </a:r>
          </a:p>
        </p:txBody>
      </p:sp>
      <p:sp>
        <p:nvSpPr>
          <p:cNvPr id="8" name="Text Placeholder 1"/>
          <p:cNvSpPr txBox="1">
            <a:spLocks/>
          </p:cNvSpPr>
          <p:nvPr/>
        </p:nvSpPr>
        <p:spPr bwMode="auto">
          <a:xfrm>
            <a:off x="1371600" y="3500345"/>
            <a:ext cx="7772400" cy="381000"/>
          </a:xfrm>
          <a:prstGeom prst="roundRect">
            <a:avLst/>
          </a:prstGeom>
          <a:noFill/>
          <a:ln w="28575" cap="flat" cmpd="sng" algn="ctr">
            <a:noFill/>
            <a:prstDash val="solid"/>
            <a:headEnd/>
            <a:tailEnd/>
          </a:ln>
          <a:effectLst/>
        </p:spPr>
        <p:txBody>
          <a:bodyPr vert="horz" wrap="square" lIns="91440" tIns="45720" rIns="91440" bIns="45720" numCol="1" anchor="ctr" anchorCtr="0" compatLnSpc="1">
            <a:prstTxWarp prst="textNoShape">
              <a:avLst/>
            </a:prstTxWarp>
          </a:bodyPr>
          <a:lstStyle>
            <a:lvl1pPr marL="273050" indent="-273050" algn="ctr" rtl="0" eaLnBrk="1" fontAlgn="base" hangingPunct="1">
              <a:spcBef>
                <a:spcPts val="600"/>
              </a:spcBef>
              <a:spcAft>
                <a:spcPct val="0"/>
              </a:spcAft>
              <a:buClr>
                <a:schemeClr val="accent2"/>
              </a:buClr>
              <a:buSzPct val="76000"/>
              <a:buFont typeface="Wingdings 3" pitchFamily="18" charset="2"/>
              <a:buNone/>
              <a:defRPr sz="3200" b="1" kern="1200">
                <a:ln>
                  <a:noFill/>
                </a:ln>
                <a:solidFill>
                  <a:schemeClr val="tx1"/>
                </a:solidFill>
                <a:latin typeface="Arial"/>
                <a:ea typeface="MS PMincho" pitchFamily="18" charset="-128"/>
                <a:cs typeface="Arial"/>
              </a:defRPr>
            </a:lvl1pPr>
            <a:lvl2pPr marL="547688" indent="-273050" algn="l" rtl="0" eaLnBrk="1" fontAlgn="base" hangingPunct="1">
              <a:spcBef>
                <a:spcPts val="500"/>
              </a:spcBef>
              <a:spcAft>
                <a:spcPct val="0"/>
              </a:spcAft>
              <a:buClr>
                <a:schemeClr val="accent2"/>
              </a:buClr>
              <a:buSzPct val="100000"/>
              <a:buFont typeface="Lucida Grande"/>
              <a:buNone/>
              <a:defRPr sz="2400" b="0" kern="1200">
                <a:ln>
                  <a:noFill/>
                </a:ln>
                <a:solidFill>
                  <a:schemeClr val="accent2"/>
                </a:solidFill>
                <a:latin typeface="+mn-lt"/>
                <a:ea typeface="+mn-ea"/>
                <a:cs typeface="Arial"/>
              </a:defRPr>
            </a:lvl2pPr>
            <a:lvl3pPr marL="822325" indent="-228600" algn="l" rtl="0" eaLnBrk="1" fontAlgn="base" hangingPunct="1">
              <a:spcBef>
                <a:spcPts val="500"/>
              </a:spcBef>
              <a:spcAft>
                <a:spcPct val="0"/>
              </a:spcAft>
              <a:buClr>
                <a:schemeClr val="accent1">
                  <a:lumMod val="75000"/>
                </a:schemeClr>
              </a:buClr>
              <a:buSzPct val="76000"/>
              <a:buFont typeface="Wingdings 3" pitchFamily="18" charset="2"/>
              <a:buNone/>
              <a:defRPr sz="2000" b="0" kern="1200">
                <a:ln>
                  <a:noFill/>
                </a:ln>
                <a:solidFill>
                  <a:schemeClr val="accent1">
                    <a:lumMod val="75000"/>
                  </a:schemeClr>
                </a:solidFill>
                <a:latin typeface="+mn-lt"/>
                <a:ea typeface="+mn-ea"/>
                <a:cs typeface="Arial"/>
              </a:defRPr>
            </a:lvl3pPr>
            <a:lvl4pPr marL="1096963" indent="-228600" algn="l" rtl="0" eaLnBrk="1" fontAlgn="base" hangingPunct="1">
              <a:spcBef>
                <a:spcPts val="400"/>
              </a:spcBef>
              <a:spcAft>
                <a:spcPct val="0"/>
              </a:spcAft>
              <a:buClr>
                <a:srgbClr val="23A900"/>
              </a:buClr>
              <a:buSzPct val="70000"/>
              <a:buFont typeface="Wingdings" pitchFamily="2" charset="2"/>
              <a:buNone/>
              <a:defRPr sz="1800" b="0" kern="1200">
                <a:ln>
                  <a:noFill/>
                </a:ln>
                <a:solidFill>
                  <a:schemeClr val="accent1"/>
                </a:solidFill>
                <a:latin typeface="+mn-lt"/>
                <a:ea typeface="+mn-ea"/>
                <a:cs typeface="+mn-cs"/>
              </a:defRPr>
            </a:lvl4pPr>
            <a:lvl5pPr marL="1371600" indent="-228600" algn="l" rtl="0" eaLnBrk="1" fontAlgn="base" hangingPunct="1">
              <a:spcBef>
                <a:spcPts val="300"/>
              </a:spcBef>
              <a:spcAft>
                <a:spcPct val="0"/>
              </a:spcAft>
              <a:buClr>
                <a:schemeClr val="accent1"/>
              </a:buClr>
              <a:buSzPct val="70000"/>
              <a:buFont typeface="Wingdings" pitchFamily="2" charset="2"/>
              <a:buNone/>
              <a:defRPr sz="1600" b="0" kern="1200">
                <a:ln>
                  <a:noFill/>
                </a:ln>
                <a:solidFill>
                  <a:schemeClr val="accent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r>
              <a:rPr lang="en-US" altLang="en-US" sz="2000" b="0" dirty="0" smtClean="0"/>
              <a:t>@ UNILAK </a:t>
            </a:r>
            <a:r>
              <a:rPr lang="en-US" altLang="en-US" sz="2000" b="0" dirty="0" err="1" smtClean="0"/>
              <a:t>Rwamagana</a:t>
            </a:r>
            <a:r>
              <a:rPr lang="en-US" altLang="en-US" sz="2000" b="0" dirty="0" smtClean="0"/>
              <a:t>, 11/03/2020</a:t>
            </a:r>
          </a:p>
        </p:txBody>
      </p:sp>
    </p:spTree>
    <p:extLst>
      <p:ext uri="{BB962C8B-B14F-4D97-AF65-F5344CB8AC3E}">
        <p14:creationId xmlns:p14="http://schemas.microsoft.com/office/powerpoint/2010/main" val="707030371"/>
      </p:ext>
    </p:extLst>
  </p:cSld>
  <p:clrMapOvr>
    <a:masterClrMapping/>
  </p:clrMapOvr>
  <p:transition spd="slow">
    <p:pull/>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marL="0" indent="0">
              <a:buNone/>
            </a:pPr>
            <a:r>
              <a:rPr lang="en-US" dirty="0" smtClean="0"/>
              <a:t>Interventions </a:t>
            </a:r>
            <a:r>
              <a:rPr lang="en-US" dirty="0"/>
              <a:t>to enhance youth employment should focus on: </a:t>
            </a:r>
            <a:endParaRPr lang="en-US" dirty="0" smtClean="0"/>
          </a:p>
          <a:p>
            <a:pPr marL="0" indent="0">
              <a:buNone/>
            </a:pPr>
            <a:endParaRPr lang="en-US" dirty="0"/>
          </a:p>
          <a:p>
            <a:r>
              <a:rPr lang="en-US" dirty="0"/>
              <a:t>1. Strengthening the technical and social skills of youth to prepare them for employment and start businesses, </a:t>
            </a:r>
          </a:p>
          <a:p>
            <a:r>
              <a:rPr lang="en-US" dirty="0"/>
              <a:t>2. Improving economic infrastructure and business environment to stimulate growth of the private sector. </a:t>
            </a:r>
          </a:p>
          <a:p>
            <a:r>
              <a:rPr lang="en-US" dirty="0"/>
              <a:t>3. Reducing dependence of the development agenda on donor funding. </a:t>
            </a:r>
          </a:p>
          <a:p>
            <a:endParaRPr lang="en-US" dirty="0"/>
          </a:p>
        </p:txBody>
      </p:sp>
      <p:sp>
        <p:nvSpPr>
          <p:cNvPr id="3" name="Slide Number Placeholder 2"/>
          <p:cNvSpPr>
            <a:spLocks noGrp="1"/>
          </p:cNvSpPr>
          <p:nvPr>
            <p:ph type="sldNum" sz="quarter" idx="11"/>
          </p:nvPr>
        </p:nvSpPr>
        <p:spPr/>
        <p:txBody>
          <a:bodyPr/>
          <a:lstStyle/>
          <a:p>
            <a:pPr>
              <a:defRPr/>
            </a:pPr>
            <a:fld id="{5ED6DD2C-EA84-4AAF-B698-2FF22BD6154C}" type="slidenum">
              <a:rPr lang="en-GB" smtClean="0"/>
              <a:pPr>
                <a:defRPr/>
              </a:pPr>
              <a:t>10</a:t>
            </a:fld>
            <a:endParaRPr lang="en-GB"/>
          </a:p>
        </p:txBody>
      </p:sp>
      <p:sp>
        <p:nvSpPr>
          <p:cNvPr id="4" name="Title 3"/>
          <p:cNvSpPr>
            <a:spLocks noGrp="1"/>
          </p:cNvSpPr>
          <p:nvPr>
            <p:ph type="title"/>
          </p:nvPr>
        </p:nvSpPr>
        <p:spPr/>
        <p:txBody>
          <a:bodyPr/>
          <a:lstStyle/>
          <a:p>
            <a:r>
              <a:rPr lang="en-US" dirty="0"/>
              <a:t>Empowering Youth </a:t>
            </a:r>
            <a:r>
              <a:rPr lang="en-US" dirty="0" smtClean="0"/>
              <a:t>with Quality </a:t>
            </a:r>
            <a:r>
              <a:rPr lang="en-US" dirty="0"/>
              <a:t>Jobs to Stimulate </a:t>
            </a:r>
            <a:r>
              <a:rPr lang="en-US" dirty="0" smtClean="0"/>
              <a:t>the Demographic </a:t>
            </a:r>
            <a:r>
              <a:rPr lang="en-US" dirty="0"/>
              <a:t>Dividend in Rwanda</a:t>
            </a:r>
          </a:p>
        </p:txBody>
      </p:sp>
    </p:spTree>
    <p:extLst>
      <p:ext uri="{BB962C8B-B14F-4D97-AF65-F5344CB8AC3E}">
        <p14:creationId xmlns:p14="http://schemas.microsoft.com/office/powerpoint/2010/main" val="18126232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lvl="0"/>
            <a:r>
              <a:rPr lang="en-US" dirty="0"/>
              <a:t>Skills mismatch between education and </a:t>
            </a:r>
            <a:r>
              <a:rPr lang="en-US" dirty="0" err="1"/>
              <a:t>labour</a:t>
            </a:r>
            <a:r>
              <a:rPr lang="en-US" dirty="0"/>
              <a:t> market needs; </a:t>
            </a:r>
          </a:p>
          <a:p>
            <a:pPr lvl="0"/>
            <a:r>
              <a:rPr lang="en-US" dirty="0"/>
              <a:t>Limited entrepreneurship, and innovation support system;  </a:t>
            </a:r>
          </a:p>
          <a:p>
            <a:pPr lvl="0"/>
            <a:r>
              <a:rPr lang="en-US" dirty="0"/>
              <a:t>The design of financial products  not  adapted to youth demand; </a:t>
            </a:r>
          </a:p>
          <a:p>
            <a:pPr lvl="0"/>
            <a:r>
              <a:rPr lang="en-US" dirty="0"/>
              <a:t>High cost of doing business for SMEs; </a:t>
            </a:r>
          </a:p>
          <a:p>
            <a:pPr lvl="0"/>
            <a:r>
              <a:rPr lang="en-US" dirty="0"/>
              <a:t>High underemployment rate and predominance of informal sector among youth.</a:t>
            </a:r>
          </a:p>
          <a:p>
            <a:endParaRPr lang="en-US" dirty="0"/>
          </a:p>
        </p:txBody>
      </p:sp>
      <p:sp>
        <p:nvSpPr>
          <p:cNvPr id="3" name="Slide Number Placeholder 2"/>
          <p:cNvSpPr>
            <a:spLocks noGrp="1"/>
          </p:cNvSpPr>
          <p:nvPr>
            <p:ph type="sldNum" sz="quarter" idx="11"/>
          </p:nvPr>
        </p:nvSpPr>
        <p:spPr/>
        <p:txBody>
          <a:bodyPr/>
          <a:lstStyle/>
          <a:p>
            <a:pPr>
              <a:defRPr/>
            </a:pPr>
            <a:fld id="{5ED6DD2C-EA84-4AAF-B698-2FF22BD6154C}" type="slidenum">
              <a:rPr lang="en-GB" smtClean="0"/>
              <a:pPr>
                <a:defRPr/>
              </a:pPr>
              <a:t>11</a:t>
            </a:fld>
            <a:endParaRPr lang="en-GB"/>
          </a:p>
        </p:txBody>
      </p:sp>
      <p:sp>
        <p:nvSpPr>
          <p:cNvPr id="4" name="Title 3"/>
          <p:cNvSpPr>
            <a:spLocks noGrp="1"/>
          </p:cNvSpPr>
          <p:nvPr>
            <p:ph type="title"/>
          </p:nvPr>
        </p:nvSpPr>
        <p:spPr/>
        <p:txBody>
          <a:bodyPr/>
          <a:lstStyle/>
          <a:p>
            <a:r>
              <a:rPr lang="en-US" dirty="0"/>
              <a:t>Underlying Challenges</a:t>
            </a:r>
          </a:p>
        </p:txBody>
      </p:sp>
    </p:spTree>
    <p:extLst>
      <p:ext uri="{BB962C8B-B14F-4D97-AF65-F5344CB8AC3E}">
        <p14:creationId xmlns:p14="http://schemas.microsoft.com/office/powerpoint/2010/main" val="33412827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marL="0" lvl="0" indent="0">
              <a:buNone/>
            </a:pPr>
            <a:r>
              <a:rPr lang="en-US" b="1" dirty="0"/>
              <a:t> </a:t>
            </a:r>
            <a:r>
              <a:rPr lang="en-US" dirty="0" smtClean="0"/>
              <a:t>Put </a:t>
            </a:r>
            <a:r>
              <a:rPr lang="en-US" dirty="0"/>
              <a:t>more focus on job creation in investment promotion and attraction in all sectors of the economy;  </a:t>
            </a:r>
          </a:p>
          <a:p>
            <a:pPr lvl="0"/>
            <a:r>
              <a:rPr lang="en-US" dirty="0"/>
              <a:t>Strengthen the value chain systems to promote local SMES and link them with large industries and export; </a:t>
            </a:r>
          </a:p>
          <a:p>
            <a:pPr lvl="0"/>
            <a:r>
              <a:rPr lang="en-US" dirty="0"/>
              <a:t>Put more focus and incentives on attracting </a:t>
            </a:r>
            <a:r>
              <a:rPr lang="en-US" dirty="0" err="1"/>
              <a:t>labour</a:t>
            </a:r>
            <a:r>
              <a:rPr lang="en-US" dirty="0"/>
              <a:t> intensive and export oriented industries to foster  job creation; </a:t>
            </a:r>
          </a:p>
          <a:p>
            <a:pPr lvl="0"/>
            <a:r>
              <a:rPr lang="en-US" dirty="0"/>
              <a:t>Improve skills development systems through aligning education curricula with the current and future needs of the </a:t>
            </a:r>
            <a:r>
              <a:rPr lang="en-US" dirty="0" err="1"/>
              <a:t>labour</a:t>
            </a:r>
            <a:r>
              <a:rPr lang="en-US" dirty="0"/>
              <a:t> market; </a:t>
            </a:r>
          </a:p>
          <a:p>
            <a:pPr lvl="0"/>
            <a:r>
              <a:rPr lang="en-US" dirty="0"/>
              <a:t>Strengthen systems to identify, attract and upskill youth with rare skills to respond to employers and investment needs; </a:t>
            </a:r>
          </a:p>
          <a:p>
            <a:pPr lvl="0"/>
            <a:r>
              <a:rPr lang="en-US" dirty="0"/>
              <a:t>Put in each village a </a:t>
            </a:r>
            <a:r>
              <a:rPr lang="en-US" b="1" dirty="0"/>
              <a:t>MODEL  INCOME AND EMPLOYMENT GENERATING Business by 2024</a:t>
            </a:r>
          </a:p>
          <a:p>
            <a:pPr marL="457200" lvl="1" indent="0">
              <a:spcBef>
                <a:spcPct val="0"/>
              </a:spcBef>
              <a:buSzTx/>
              <a:buNone/>
            </a:pPr>
            <a:endParaRPr lang="en-US" altLang="en-US" sz="2400" dirty="0">
              <a:solidFill>
                <a:prstClr val="black"/>
              </a:solidFill>
              <a:latin typeface="Calibri" pitchFamily="34" charset="0"/>
            </a:endParaRPr>
          </a:p>
          <a:p>
            <a:endParaRPr lang="en-US" dirty="0"/>
          </a:p>
        </p:txBody>
      </p:sp>
      <p:sp>
        <p:nvSpPr>
          <p:cNvPr id="3" name="Slide Number Placeholder 2"/>
          <p:cNvSpPr>
            <a:spLocks noGrp="1"/>
          </p:cNvSpPr>
          <p:nvPr>
            <p:ph type="sldNum" sz="quarter" idx="11"/>
          </p:nvPr>
        </p:nvSpPr>
        <p:spPr/>
        <p:txBody>
          <a:bodyPr/>
          <a:lstStyle/>
          <a:p>
            <a:pPr>
              <a:defRPr/>
            </a:pPr>
            <a:fld id="{5ED6DD2C-EA84-4AAF-B698-2FF22BD6154C}" type="slidenum">
              <a:rPr lang="en-GB" smtClean="0"/>
              <a:pPr>
                <a:defRPr/>
              </a:pPr>
              <a:t>12</a:t>
            </a:fld>
            <a:endParaRPr lang="en-GB"/>
          </a:p>
        </p:txBody>
      </p:sp>
      <p:sp>
        <p:nvSpPr>
          <p:cNvPr id="4" name="Title 3"/>
          <p:cNvSpPr>
            <a:spLocks noGrp="1"/>
          </p:cNvSpPr>
          <p:nvPr>
            <p:ph type="title"/>
          </p:nvPr>
        </p:nvSpPr>
        <p:spPr/>
        <p:txBody>
          <a:bodyPr/>
          <a:lstStyle/>
          <a:p>
            <a:r>
              <a:rPr lang="en-US" dirty="0"/>
              <a:t>Key strategies and policy actions to address underlying challenges</a:t>
            </a:r>
          </a:p>
        </p:txBody>
      </p:sp>
    </p:spTree>
    <p:extLst>
      <p:ext uri="{BB962C8B-B14F-4D97-AF65-F5344CB8AC3E}">
        <p14:creationId xmlns:p14="http://schemas.microsoft.com/office/powerpoint/2010/main" val="41940186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1003394" y="1524000"/>
            <a:ext cx="7315200" cy="4853476"/>
          </a:xfrm>
          <a:prstGeom prst="rect">
            <a:avLst/>
          </a:prstGeom>
        </p:spPr>
      </p:pic>
      <p:sp>
        <p:nvSpPr>
          <p:cNvPr id="3" name="Slide Number Placeholder 2"/>
          <p:cNvSpPr>
            <a:spLocks noGrp="1"/>
          </p:cNvSpPr>
          <p:nvPr>
            <p:ph type="sldNum" sz="quarter" idx="11"/>
          </p:nvPr>
        </p:nvSpPr>
        <p:spPr/>
        <p:txBody>
          <a:bodyPr/>
          <a:lstStyle/>
          <a:p>
            <a:pPr>
              <a:defRPr/>
            </a:pPr>
            <a:fld id="{5ED6DD2C-EA84-4AAF-B698-2FF22BD6154C}" type="slidenum">
              <a:rPr lang="en-GB" smtClean="0"/>
              <a:pPr>
                <a:defRPr/>
              </a:pPr>
              <a:t>13</a:t>
            </a:fld>
            <a:endParaRPr lang="en-GB"/>
          </a:p>
        </p:txBody>
      </p:sp>
      <p:sp>
        <p:nvSpPr>
          <p:cNvPr id="4" name="Title 3"/>
          <p:cNvSpPr>
            <a:spLocks noGrp="1"/>
          </p:cNvSpPr>
          <p:nvPr>
            <p:ph type="title"/>
          </p:nvPr>
        </p:nvSpPr>
        <p:spPr/>
        <p:txBody>
          <a:bodyPr/>
          <a:lstStyle/>
          <a:p>
            <a:r>
              <a:rPr lang="en-US" dirty="0" smtClean="0"/>
              <a:t>Solutions –cont’d</a:t>
            </a:r>
            <a:endParaRPr lang="en-US" dirty="0"/>
          </a:p>
        </p:txBody>
      </p:sp>
    </p:spTree>
    <p:extLst>
      <p:ext uri="{BB962C8B-B14F-4D97-AF65-F5344CB8AC3E}">
        <p14:creationId xmlns:p14="http://schemas.microsoft.com/office/powerpoint/2010/main" val="5824290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just">
              <a:buFont typeface="Wingdings" panose="05000000000000000000" pitchFamily="2" charset="2"/>
              <a:buChar char="q"/>
            </a:pPr>
            <a:r>
              <a:rPr lang="en-US" dirty="0"/>
              <a:t>The target of creating 1,500,000 productive and decent jobs cannot be achieved through fragmented and isolated interventions; </a:t>
            </a:r>
          </a:p>
          <a:p>
            <a:pPr algn="just">
              <a:buFont typeface="Wingdings" panose="05000000000000000000" pitchFamily="2" charset="2"/>
              <a:buChar char="q"/>
            </a:pPr>
            <a:r>
              <a:rPr lang="en-US" dirty="0"/>
              <a:t>The Employment Policy calls for sustained, targeted and concerted efforts from all stakeholders </a:t>
            </a:r>
            <a:r>
              <a:rPr lang="en-US" dirty="0" err="1"/>
              <a:t>i.e</a:t>
            </a:r>
            <a:r>
              <a:rPr lang="en-US" dirty="0"/>
              <a:t> Government institutions, the Private Sector, Development Partners, the Private Sector and the Civil Society, Researchers among others. </a:t>
            </a:r>
          </a:p>
          <a:p>
            <a:pPr algn="just">
              <a:buFont typeface="Wingdings" panose="05000000000000000000" pitchFamily="2" charset="2"/>
              <a:buChar char="q"/>
            </a:pPr>
            <a:r>
              <a:rPr lang="en-US" dirty="0"/>
              <a:t>It is well understood that the contribution of each and every here to achieve the Rwandans aspiration of creating 1.5 million productive and decent work.</a:t>
            </a:r>
          </a:p>
          <a:p>
            <a:endParaRPr lang="en-US" dirty="0"/>
          </a:p>
        </p:txBody>
      </p:sp>
      <p:sp>
        <p:nvSpPr>
          <p:cNvPr id="3" name="Slide Number Placeholder 2"/>
          <p:cNvSpPr>
            <a:spLocks noGrp="1"/>
          </p:cNvSpPr>
          <p:nvPr>
            <p:ph type="sldNum" sz="quarter" idx="11"/>
          </p:nvPr>
        </p:nvSpPr>
        <p:spPr/>
        <p:txBody>
          <a:bodyPr/>
          <a:lstStyle/>
          <a:p>
            <a:pPr>
              <a:defRPr/>
            </a:pPr>
            <a:fld id="{5ED6DD2C-EA84-4AAF-B698-2FF22BD6154C}" type="slidenum">
              <a:rPr lang="en-GB" smtClean="0"/>
              <a:pPr>
                <a:defRPr/>
              </a:pPr>
              <a:t>14</a:t>
            </a:fld>
            <a:endParaRPr lang="en-GB"/>
          </a:p>
        </p:txBody>
      </p:sp>
      <p:sp>
        <p:nvSpPr>
          <p:cNvPr id="4" name="Title 3"/>
          <p:cNvSpPr>
            <a:spLocks noGrp="1"/>
          </p:cNvSpPr>
          <p:nvPr>
            <p:ph type="title"/>
          </p:nvPr>
        </p:nvSpPr>
        <p:spPr>
          <a:xfrm>
            <a:off x="1196917" y="195178"/>
            <a:ext cx="7283152" cy="414422"/>
          </a:xfrm>
        </p:spPr>
        <p:txBody>
          <a:bodyPr/>
          <a:lstStyle/>
          <a:p>
            <a:r>
              <a:rPr lang="en-US" dirty="0">
                <a:solidFill>
                  <a:schemeClr val="accent1"/>
                </a:solidFill>
              </a:rPr>
              <a:t>Stakeholder Expectations</a:t>
            </a:r>
            <a:endParaRPr lang="en-US" dirty="0"/>
          </a:p>
        </p:txBody>
      </p:sp>
    </p:spTree>
    <p:extLst>
      <p:ext uri="{BB962C8B-B14F-4D97-AF65-F5344CB8AC3E}">
        <p14:creationId xmlns:p14="http://schemas.microsoft.com/office/powerpoint/2010/main" val="20881867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1752600" y="1981200"/>
            <a:ext cx="5401097" cy="2376264"/>
          </a:xfrm>
        </p:spPr>
        <p:txBody>
          <a:bodyPr/>
          <a:lstStyle/>
          <a:p>
            <a:pPr algn="ctr"/>
            <a:r>
              <a:rPr lang="en-US" sz="6000" i="1" dirty="0">
                <a:solidFill>
                  <a:schemeClr val="accent2">
                    <a:lumMod val="75000"/>
                  </a:schemeClr>
                </a:solidFill>
              </a:rPr>
              <a:t>Thank You</a:t>
            </a:r>
          </a:p>
        </p:txBody>
      </p:sp>
    </p:spTree>
    <p:extLst>
      <p:ext uri="{BB962C8B-B14F-4D97-AF65-F5344CB8AC3E}">
        <p14:creationId xmlns:p14="http://schemas.microsoft.com/office/powerpoint/2010/main" val="1096284004"/>
      </p:ext>
    </p:extLst>
  </p:cSld>
  <p:clrMapOvr>
    <a:masterClrMapping/>
  </p:clrMapOvr>
  <p:transition spd="slow">
    <p:pul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52400" y="1143000"/>
            <a:ext cx="8839199" cy="5029199"/>
          </a:xfrm>
        </p:spPr>
        <p:txBody>
          <a:bodyPr/>
          <a:lstStyle/>
          <a:p>
            <a:pPr marL="388620" indent="-342900" algn="just">
              <a:buFont typeface="Wingdings" panose="05000000000000000000" pitchFamily="2" charset="2"/>
              <a:buChar char="§"/>
            </a:pPr>
            <a:r>
              <a:rPr lang="en-GB" dirty="0">
                <a:latin typeface="Arial" panose="020B0604020202020204" pitchFamily="34" charset="0"/>
                <a:cs typeface="Arial" panose="020B0604020202020204" pitchFamily="34" charset="0"/>
              </a:rPr>
              <a:t>Creation of jobs is crucial to the achievement of economic development and social </a:t>
            </a:r>
            <a:r>
              <a:rPr lang="en-GB" dirty="0" smtClean="0">
                <a:latin typeface="Arial" panose="020B0604020202020204" pitchFamily="34" charset="0"/>
                <a:cs typeface="Arial" panose="020B0604020202020204" pitchFamily="34" charset="0"/>
              </a:rPr>
              <a:t>progress</a:t>
            </a:r>
          </a:p>
          <a:p>
            <a:pPr marL="45720" indent="0" algn="just">
              <a:buNone/>
            </a:pPr>
            <a:endParaRPr lang="en-US" dirty="0">
              <a:latin typeface="Arial" panose="020B0604020202020204" pitchFamily="34" charset="0"/>
              <a:cs typeface="Arial" panose="020B0604020202020204" pitchFamily="34" charset="0"/>
            </a:endParaRPr>
          </a:p>
          <a:p>
            <a:pPr marL="388620" indent="-342900" algn="just">
              <a:buFont typeface="Wingdings" panose="05000000000000000000" pitchFamily="2" charset="2"/>
              <a:buChar char="§"/>
            </a:pPr>
            <a:r>
              <a:rPr lang="en-US" dirty="0">
                <a:latin typeface="Arial" panose="020B0604020202020204" pitchFamily="34" charset="0"/>
                <a:cs typeface="Arial" panose="020B0604020202020204" pitchFamily="34" charset="0"/>
              </a:rPr>
              <a:t>The government vision is to create more jobs ,inclusive jobs and better jobs(the quantity and quality) </a:t>
            </a:r>
            <a:r>
              <a:rPr lang="en-US" dirty="0" smtClean="0">
                <a:latin typeface="Arial" panose="020B0604020202020204" pitchFamily="34" charset="0"/>
                <a:cs typeface="Arial" panose="020B0604020202020204" pitchFamily="34" charset="0"/>
              </a:rPr>
              <a:t>and this has to be a joint responsibility (public private)</a:t>
            </a:r>
          </a:p>
          <a:p>
            <a:pPr marL="45720" indent="0" algn="just">
              <a:buNone/>
            </a:pPr>
            <a:endParaRPr lang="en-GB" dirty="0">
              <a:latin typeface="Arial" panose="020B0604020202020204" pitchFamily="34" charset="0"/>
              <a:cs typeface="Arial" panose="020B0604020202020204" pitchFamily="34" charset="0"/>
            </a:endParaRPr>
          </a:p>
          <a:p>
            <a:pPr marL="388620" indent="-342900" algn="just">
              <a:buFont typeface="Wingdings" panose="05000000000000000000" pitchFamily="2" charset="2"/>
              <a:buChar char="§"/>
            </a:pPr>
            <a:r>
              <a:rPr lang="en-GB" dirty="0">
                <a:latin typeface="Arial" panose="020B0604020202020204" pitchFamily="34" charset="0"/>
                <a:cs typeface="Arial" panose="020B0604020202020204" pitchFamily="34" charset="0"/>
              </a:rPr>
              <a:t>The Sustainable Development Goals (Goal 8.) states that there is a need to promote sustained, inclusive and sustainable economic growth, full and productive employment and decent work for all</a:t>
            </a:r>
            <a:r>
              <a:rPr lang="en-GB" dirty="0" smtClean="0">
                <a:latin typeface="Arial" panose="020B0604020202020204" pitchFamily="34" charset="0"/>
                <a:cs typeface="Arial" panose="020B0604020202020204" pitchFamily="34" charset="0"/>
              </a:rPr>
              <a:t>.</a:t>
            </a:r>
          </a:p>
          <a:p>
            <a:pPr marL="45720" indent="0" algn="just">
              <a:buNone/>
            </a:pPr>
            <a:endParaRPr lang="en-GB" dirty="0">
              <a:latin typeface="Arial" panose="020B0604020202020204" pitchFamily="34" charset="0"/>
              <a:cs typeface="Arial" panose="020B0604020202020204" pitchFamily="34" charset="0"/>
            </a:endParaRPr>
          </a:p>
          <a:p>
            <a:pPr marL="388620" indent="-342900" algn="just">
              <a:buFont typeface="Wingdings" panose="05000000000000000000" pitchFamily="2" charset="2"/>
              <a:buChar char="§"/>
            </a:pPr>
            <a:r>
              <a:rPr lang="en-GB" dirty="0">
                <a:latin typeface="Arial" panose="020B0604020202020204" pitchFamily="34" charset="0"/>
                <a:cs typeface="Arial" panose="020B0604020202020204" pitchFamily="34" charset="0"/>
              </a:rPr>
              <a:t>The National Strategy for transformation (NST) highlights the need to accelerate inclusive economic growth and development founded on the Private Sector, knowledge and Rwanda’s Natural towards the Economic Transformation of the country. Among the key strategic interventions</a:t>
            </a:r>
            <a:endParaRPr lang="en-US" dirty="0">
              <a:latin typeface="Arial" panose="020B0604020202020204" pitchFamily="34" charset="0"/>
              <a:cs typeface="Arial" panose="020B0604020202020204" pitchFamily="34" charset="0"/>
            </a:endParaRPr>
          </a:p>
        </p:txBody>
      </p:sp>
      <p:sp>
        <p:nvSpPr>
          <p:cNvPr id="3" name="Slide Number Placeholder 2"/>
          <p:cNvSpPr>
            <a:spLocks noGrp="1"/>
          </p:cNvSpPr>
          <p:nvPr>
            <p:ph type="sldNum" sz="quarter" idx="11"/>
          </p:nvPr>
        </p:nvSpPr>
        <p:spPr/>
        <p:txBody>
          <a:bodyPr/>
          <a:lstStyle/>
          <a:p>
            <a:pPr>
              <a:defRPr/>
            </a:pPr>
            <a:fld id="{5ED6DD2C-EA84-4AAF-B698-2FF22BD6154C}" type="slidenum">
              <a:rPr lang="en-GB" smtClean="0"/>
              <a:pPr>
                <a:defRPr/>
              </a:pPr>
              <a:t>2</a:t>
            </a:fld>
            <a:endParaRPr lang="en-GB"/>
          </a:p>
        </p:txBody>
      </p:sp>
      <p:sp>
        <p:nvSpPr>
          <p:cNvPr id="4" name="Title 3"/>
          <p:cNvSpPr>
            <a:spLocks noGrp="1"/>
          </p:cNvSpPr>
          <p:nvPr>
            <p:ph type="title"/>
          </p:nvPr>
        </p:nvSpPr>
        <p:spPr>
          <a:xfrm>
            <a:off x="1196917" y="195178"/>
            <a:ext cx="7283152" cy="677757"/>
          </a:xfrm>
        </p:spPr>
        <p:txBody>
          <a:bodyPr/>
          <a:lstStyle/>
          <a:p>
            <a:r>
              <a:rPr lang="en-US" sz="2600" dirty="0" smtClean="0">
                <a:solidFill>
                  <a:srgbClr val="0070C0"/>
                </a:solidFill>
              </a:rPr>
              <a:t>Introduction</a:t>
            </a:r>
            <a:endParaRPr lang="en-US" sz="2600" dirty="0">
              <a:solidFill>
                <a:srgbClr val="0070C0"/>
              </a:solidFill>
            </a:endParaRPr>
          </a:p>
        </p:txBody>
      </p:sp>
    </p:spTree>
    <p:extLst>
      <p:ext uri="{BB962C8B-B14F-4D97-AF65-F5344CB8AC3E}">
        <p14:creationId xmlns:p14="http://schemas.microsoft.com/office/powerpoint/2010/main" val="14804606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marL="285750" lvl="0" indent="-285750">
              <a:spcBef>
                <a:spcPts val="0"/>
              </a:spcBef>
              <a:buClr>
                <a:srgbClr val="29C000"/>
              </a:buClr>
              <a:buFont typeface="Wingdings" panose="05000000000000000000" pitchFamily="2" charset="2"/>
              <a:buChar char="Ø"/>
              <a:defRPr/>
            </a:pPr>
            <a:r>
              <a:rPr lang="en-GB" sz="2000" kern="0" dirty="0">
                <a:solidFill>
                  <a:prstClr val="black"/>
                </a:solidFill>
                <a:latin typeface="Trebuchet MS"/>
                <a:cs typeface="Trebuchet MS"/>
              </a:rPr>
              <a:t>Vision 2020 targets the creation of 200,000 off-farm job a year:</a:t>
            </a:r>
          </a:p>
          <a:p>
            <a:pPr marL="285750" lvl="0" indent="-285750">
              <a:spcBef>
                <a:spcPts val="0"/>
              </a:spcBef>
              <a:buClr>
                <a:srgbClr val="29C000"/>
              </a:buClr>
              <a:buFont typeface="Wingdings" panose="05000000000000000000" pitchFamily="2" charset="2"/>
              <a:buChar char="Ø"/>
              <a:defRPr/>
            </a:pPr>
            <a:endParaRPr lang="en-GB" sz="2000" kern="0" dirty="0">
              <a:solidFill>
                <a:prstClr val="black"/>
              </a:solidFill>
              <a:latin typeface="Trebuchet MS"/>
              <a:cs typeface="Trebuchet MS"/>
            </a:endParaRPr>
          </a:p>
          <a:p>
            <a:pPr marL="285750" lvl="0" indent="-285750">
              <a:spcBef>
                <a:spcPts val="0"/>
              </a:spcBef>
              <a:buClr>
                <a:srgbClr val="29C000"/>
              </a:buClr>
              <a:buFont typeface="Wingdings" panose="05000000000000000000" pitchFamily="2" charset="2"/>
              <a:buChar char="Ø"/>
              <a:defRPr/>
            </a:pPr>
            <a:r>
              <a:rPr lang="en-US" sz="2000" kern="0" dirty="0">
                <a:solidFill>
                  <a:prstClr val="black"/>
                </a:solidFill>
                <a:latin typeface="Arial" panose="020B0604020202020204" pitchFamily="34" charset="0"/>
                <a:cs typeface="Arial" panose="020B0604020202020204" pitchFamily="34" charset="0"/>
              </a:rPr>
              <a:t>National Strategy for Transformation (2018-2024) targets the creation of 1.5 million productive jobs  in next  7 years</a:t>
            </a:r>
            <a:endParaRPr lang="en-GB" sz="2000" kern="0" dirty="0">
              <a:solidFill>
                <a:prstClr val="black"/>
              </a:solidFill>
              <a:latin typeface="Trebuchet MS"/>
              <a:cs typeface="Trebuchet MS"/>
            </a:endParaRPr>
          </a:p>
          <a:p>
            <a:pPr marL="0" lvl="0" indent="0" algn="ctr">
              <a:spcBef>
                <a:spcPts val="0"/>
              </a:spcBef>
              <a:buClr>
                <a:srgbClr val="29C000"/>
              </a:buClr>
              <a:buNone/>
              <a:defRPr/>
            </a:pPr>
            <a:r>
              <a:rPr lang="en-GB" sz="2000" kern="0" dirty="0">
                <a:solidFill>
                  <a:prstClr val="black"/>
                </a:solidFill>
                <a:latin typeface="Trebuchet MS"/>
                <a:cs typeface="Trebuchet MS"/>
              </a:rPr>
              <a:t> </a:t>
            </a:r>
          </a:p>
          <a:p>
            <a:pPr marL="1166813" lvl="0" indent="0">
              <a:spcBef>
                <a:spcPts val="0"/>
              </a:spcBef>
              <a:buClr>
                <a:srgbClr val="29C000"/>
              </a:buClr>
              <a:buNone/>
              <a:defRPr/>
            </a:pPr>
            <a:r>
              <a:rPr lang="en-GB" sz="2000" b="1" kern="0" dirty="0">
                <a:solidFill>
                  <a:srgbClr val="9B2D1F"/>
                </a:solidFill>
                <a:latin typeface="Trebuchet MS"/>
                <a:cs typeface="Trebuchet MS"/>
              </a:rPr>
              <a:t>-New comers</a:t>
            </a:r>
            <a:r>
              <a:rPr lang="en-GB" sz="2000" kern="0" dirty="0">
                <a:solidFill>
                  <a:prstClr val="black"/>
                </a:solidFill>
                <a:latin typeface="Trebuchet MS"/>
                <a:cs typeface="Trebuchet MS"/>
              </a:rPr>
              <a:t>: 225, 000 fleshly join the Labour Market per year</a:t>
            </a:r>
          </a:p>
          <a:p>
            <a:pPr marL="1166813" lvl="0" indent="0">
              <a:spcBef>
                <a:spcPts val="0"/>
              </a:spcBef>
              <a:buClr>
                <a:srgbClr val="29C000"/>
              </a:buClr>
              <a:buNone/>
              <a:defRPr/>
            </a:pPr>
            <a:r>
              <a:rPr lang="en-GB" sz="2000" b="1" kern="0" dirty="0">
                <a:solidFill>
                  <a:srgbClr val="9B2D1F"/>
                </a:solidFill>
                <a:latin typeface="Trebuchet MS"/>
                <a:cs typeface="Trebuchet MS"/>
              </a:rPr>
              <a:t>-Current Job creation (2018)</a:t>
            </a:r>
            <a:r>
              <a:rPr lang="en-GB" sz="2000" kern="0" dirty="0">
                <a:solidFill>
                  <a:prstClr val="black"/>
                </a:solidFill>
                <a:latin typeface="Trebuchet MS"/>
                <a:cs typeface="Trebuchet MS"/>
              </a:rPr>
              <a:t>: Economy  generated  206,000 jobs annually </a:t>
            </a:r>
          </a:p>
          <a:p>
            <a:pPr marL="285750" lvl="0" indent="-285750">
              <a:spcBef>
                <a:spcPts val="0"/>
              </a:spcBef>
              <a:buClr>
                <a:srgbClr val="29C000"/>
              </a:buClr>
              <a:buFont typeface="Wingdings" panose="05000000000000000000" pitchFamily="2" charset="2"/>
              <a:buChar char="Ø"/>
              <a:defRPr/>
            </a:pPr>
            <a:r>
              <a:rPr lang="en-GB" sz="2000" b="1" kern="0" dirty="0">
                <a:solidFill>
                  <a:prstClr val="black"/>
                </a:solidFill>
                <a:latin typeface="Trebuchet MS"/>
                <a:cs typeface="Trebuchet MS"/>
              </a:rPr>
              <a:t>National Employment Program </a:t>
            </a:r>
            <a:r>
              <a:rPr lang="en-GB" sz="2000" kern="0" dirty="0">
                <a:solidFill>
                  <a:prstClr val="black"/>
                </a:solidFill>
                <a:latin typeface="Trebuchet MS"/>
                <a:cs typeface="Trebuchet MS"/>
              </a:rPr>
              <a:t>is articulated under EDPRS2 and then in NST1 as </a:t>
            </a:r>
            <a:r>
              <a:rPr lang="en-GB" sz="2000" b="1" kern="0" dirty="0">
                <a:solidFill>
                  <a:prstClr val="black"/>
                </a:solidFill>
                <a:latin typeface="Trebuchet MS"/>
                <a:cs typeface="Trebuchet MS"/>
              </a:rPr>
              <a:t>one of the  strategies</a:t>
            </a:r>
            <a:r>
              <a:rPr lang="en-GB" sz="2000" kern="0" dirty="0">
                <a:solidFill>
                  <a:prstClr val="black"/>
                </a:solidFill>
                <a:latin typeface="Trebuchet MS"/>
                <a:cs typeface="Trebuchet MS"/>
              </a:rPr>
              <a:t> to increase productive jobs through better planning and coordination of employment initiatives</a:t>
            </a:r>
          </a:p>
          <a:p>
            <a:pPr marL="0" indent="0">
              <a:buNone/>
            </a:pPr>
            <a:endParaRPr lang="en-US" dirty="0"/>
          </a:p>
        </p:txBody>
      </p:sp>
      <p:sp>
        <p:nvSpPr>
          <p:cNvPr id="3" name="Slide Number Placeholder 2"/>
          <p:cNvSpPr>
            <a:spLocks noGrp="1"/>
          </p:cNvSpPr>
          <p:nvPr>
            <p:ph type="sldNum" sz="quarter" idx="11"/>
          </p:nvPr>
        </p:nvSpPr>
        <p:spPr/>
        <p:txBody>
          <a:bodyPr/>
          <a:lstStyle/>
          <a:p>
            <a:pPr>
              <a:defRPr/>
            </a:pPr>
            <a:fld id="{5ED6DD2C-EA84-4AAF-B698-2FF22BD6154C}" type="slidenum">
              <a:rPr lang="en-GB" smtClean="0"/>
              <a:pPr>
                <a:defRPr/>
              </a:pPr>
              <a:t>3</a:t>
            </a:fld>
            <a:endParaRPr lang="en-GB"/>
          </a:p>
        </p:txBody>
      </p:sp>
      <p:sp>
        <p:nvSpPr>
          <p:cNvPr id="4" name="Title 3"/>
          <p:cNvSpPr>
            <a:spLocks noGrp="1"/>
          </p:cNvSpPr>
          <p:nvPr>
            <p:ph type="title"/>
          </p:nvPr>
        </p:nvSpPr>
        <p:spPr/>
        <p:txBody>
          <a:bodyPr/>
          <a:lstStyle/>
          <a:p>
            <a:r>
              <a:rPr lang="en-US" dirty="0">
                <a:effectLst>
                  <a:outerShdw blurRad="38100" dist="38100" dir="2700000" algn="tl">
                    <a:srgbClr val="000000">
                      <a:alpha val="43137"/>
                    </a:srgbClr>
                  </a:outerShdw>
                </a:effectLst>
                <a:latin typeface="Times New Roman" pitchFamily="18" charset="0"/>
                <a:cs typeface="Times New Roman" pitchFamily="18" charset="0"/>
              </a:rPr>
              <a:t>Job Creation Vision and Current Status</a:t>
            </a:r>
            <a:endParaRPr lang="en-US" dirty="0"/>
          </a:p>
        </p:txBody>
      </p:sp>
    </p:spTree>
    <p:extLst>
      <p:ext uri="{BB962C8B-B14F-4D97-AF65-F5344CB8AC3E}">
        <p14:creationId xmlns:p14="http://schemas.microsoft.com/office/powerpoint/2010/main" val="22543608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52400" y="1066801"/>
            <a:ext cx="8762999" cy="4810474"/>
          </a:xfrm>
        </p:spPr>
        <p:txBody>
          <a:bodyPr/>
          <a:lstStyle/>
          <a:p>
            <a:pPr marL="285750" indent="-285750">
              <a:spcBef>
                <a:spcPts val="0"/>
              </a:spcBef>
              <a:buClrTx/>
              <a:buFont typeface="Wingdings" panose="05000000000000000000" pitchFamily="2" charset="2"/>
              <a:buChar char="Ø"/>
              <a:defRPr/>
            </a:pPr>
            <a:r>
              <a:rPr lang="en-US" sz="2200" kern="0" dirty="0">
                <a:solidFill>
                  <a:prstClr val="black"/>
                </a:solidFill>
                <a:latin typeface="Arial" pitchFamily="34" charset="0"/>
                <a:cs typeface="Arial" pitchFamily="34" charset="0"/>
              </a:rPr>
              <a:t>7YGP 2017-2024 targets the creation of 1.5 million productive and decent jobs  in next  7 years </a:t>
            </a:r>
          </a:p>
          <a:p>
            <a:pPr marL="285750" indent="-285750">
              <a:spcBef>
                <a:spcPts val="0"/>
              </a:spcBef>
              <a:buClrTx/>
              <a:buFont typeface="Wingdings" panose="05000000000000000000" pitchFamily="2" charset="2"/>
              <a:buChar char="Ø"/>
              <a:defRPr/>
            </a:pPr>
            <a:r>
              <a:rPr lang="en-US" sz="2200" kern="0" dirty="0">
                <a:solidFill>
                  <a:prstClr val="black"/>
                </a:solidFill>
                <a:latin typeface="Arial" pitchFamily="34" charset="0"/>
                <a:cs typeface="Arial" pitchFamily="34" charset="0"/>
              </a:rPr>
              <a:t> The 7YGP highlight the following job creation strategic interventions:</a:t>
            </a:r>
          </a:p>
          <a:p>
            <a:pPr lvl="1" algn="just">
              <a:spcBef>
                <a:spcPts val="0"/>
              </a:spcBef>
              <a:buFont typeface="Wingdings" panose="05000000000000000000" pitchFamily="2" charset="2"/>
              <a:buChar char="§"/>
              <a:defRPr/>
            </a:pPr>
            <a:r>
              <a:rPr lang="en-US" sz="2200" kern="0" dirty="0">
                <a:solidFill>
                  <a:prstClr val="black"/>
                </a:solidFill>
                <a:latin typeface="Arial" pitchFamily="34" charset="0"/>
                <a:cs typeface="Arial" pitchFamily="34" charset="0"/>
              </a:rPr>
              <a:t>Promotion and incentives  to job rich projects in economic activities that are driving employment mainly (Agro processing, Horticulture, Light manufacturing, mining, construction, tourism and hospitality, knowledge based services;  and creative arts;</a:t>
            </a:r>
          </a:p>
          <a:p>
            <a:pPr lvl="1" algn="just">
              <a:spcBef>
                <a:spcPts val="0"/>
              </a:spcBef>
              <a:buFont typeface="Wingdings" panose="05000000000000000000" pitchFamily="2" charset="2"/>
              <a:buChar char="§"/>
              <a:defRPr/>
            </a:pPr>
            <a:r>
              <a:rPr lang="en-US" sz="2200" kern="0" dirty="0">
                <a:solidFill>
                  <a:prstClr val="black"/>
                </a:solidFill>
                <a:latin typeface="Arial" pitchFamily="34" charset="0"/>
                <a:cs typeface="Arial" pitchFamily="34" charset="0"/>
              </a:rPr>
              <a:t>Supporting youth in business development services and access to start up capital;</a:t>
            </a:r>
          </a:p>
          <a:p>
            <a:pPr lvl="1" algn="just">
              <a:spcBef>
                <a:spcPts val="0"/>
              </a:spcBef>
              <a:buFont typeface="Wingdings" panose="05000000000000000000" pitchFamily="2" charset="2"/>
              <a:buChar char="§"/>
              <a:defRPr/>
            </a:pPr>
            <a:r>
              <a:rPr lang="en-US" sz="2200" kern="0" dirty="0">
                <a:solidFill>
                  <a:prstClr val="black"/>
                </a:solidFill>
                <a:latin typeface="Arial" pitchFamily="34" charset="0"/>
                <a:cs typeface="Arial" pitchFamily="34" charset="0"/>
              </a:rPr>
              <a:t>Increase TVET enrolment and quality;</a:t>
            </a:r>
          </a:p>
          <a:p>
            <a:pPr lvl="1" algn="just">
              <a:spcBef>
                <a:spcPts val="0"/>
              </a:spcBef>
              <a:buFont typeface="Wingdings" panose="05000000000000000000" pitchFamily="2" charset="2"/>
              <a:buChar char="§"/>
              <a:defRPr/>
            </a:pPr>
            <a:r>
              <a:rPr lang="en-US" sz="2200" kern="0" dirty="0">
                <a:solidFill>
                  <a:prstClr val="black"/>
                </a:solidFill>
                <a:latin typeface="Arial" pitchFamily="34" charset="0"/>
                <a:cs typeface="Arial" pitchFamily="34" charset="0"/>
              </a:rPr>
              <a:t>Monitoring job creation performance and enhancing coordination;  </a:t>
            </a:r>
          </a:p>
          <a:p>
            <a:pPr lvl="1" algn="just">
              <a:spcBef>
                <a:spcPts val="0"/>
              </a:spcBef>
              <a:buFont typeface="Wingdings" panose="05000000000000000000" pitchFamily="2" charset="2"/>
              <a:buChar char="§"/>
              <a:defRPr/>
            </a:pPr>
            <a:r>
              <a:rPr lang="en-US" sz="2200" kern="0" dirty="0">
                <a:solidFill>
                  <a:prstClr val="black"/>
                </a:solidFill>
                <a:latin typeface="Arial" pitchFamily="34" charset="0"/>
                <a:cs typeface="Arial" pitchFamily="34" charset="0"/>
              </a:rPr>
              <a:t>Supporting a model project per village that creates jobs for youth.</a:t>
            </a:r>
          </a:p>
          <a:p>
            <a:endParaRPr lang="en-US" dirty="0"/>
          </a:p>
        </p:txBody>
      </p:sp>
      <p:sp>
        <p:nvSpPr>
          <p:cNvPr id="3" name="Slide Number Placeholder 2"/>
          <p:cNvSpPr>
            <a:spLocks noGrp="1"/>
          </p:cNvSpPr>
          <p:nvPr>
            <p:ph type="sldNum" sz="quarter" idx="11"/>
          </p:nvPr>
        </p:nvSpPr>
        <p:spPr/>
        <p:txBody>
          <a:bodyPr/>
          <a:lstStyle/>
          <a:p>
            <a:pPr>
              <a:defRPr/>
            </a:pPr>
            <a:fld id="{5ED6DD2C-EA84-4AAF-B698-2FF22BD6154C}" type="slidenum">
              <a:rPr lang="en-GB" smtClean="0"/>
              <a:pPr>
                <a:defRPr/>
              </a:pPr>
              <a:t>4</a:t>
            </a:fld>
            <a:endParaRPr lang="en-GB"/>
          </a:p>
        </p:txBody>
      </p:sp>
      <p:sp>
        <p:nvSpPr>
          <p:cNvPr id="4" name="Title 3"/>
          <p:cNvSpPr>
            <a:spLocks noGrp="1"/>
          </p:cNvSpPr>
          <p:nvPr>
            <p:ph type="title"/>
          </p:nvPr>
        </p:nvSpPr>
        <p:spPr/>
        <p:txBody>
          <a:bodyPr/>
          <a:lstStyle/>
          <a:p>
            <a:r>
              <a:rPr lang="en-US" altLang="en-US" dirty="0">
                <a:solidFill>
                  <a:schemeClr val="accent1">
                    <a:lumMod val="50000"/>
                  </a:schemeClr>
                </a:solidFill>
                <a:latin typeface="Arial" pitchFamily="34" charset="0"/>
                <a:cs typeface="Arial" pitchFamily="34" charset="0"/>
              </a:rPr>
              <a:t>Positioning Employment in </a:t>
            </a:r>
            <a:r>
              <a:rPr lang="en-US" altLang="en-US" dirty="0" smtClean="0">
                <a:solidFill>
                  <a:schemeClr val="accent1">
                    <a:lumMod val="50000"/>
                  </a:schemeClr>
                </a:solidFill>
                <a:latin typeface="Arial" pitchFamily="34" charset="0"/>
                <a:cs typeface="Arial" pitchFamily="34" charset="0"/>
              </a:rPr>
              <a:t>7YGP</a:t>
            </a:r>
            <a:endParaRPr lang="en-US" dirty="0"/>
          </a:p>
        </p:txBody>
      </p:sp>
    </p:spTree>
    <p:extLst>
      <p:ext uri="{BB962C8B-B14F-4D97-AF65-F5344CB8AC3E}">
        <p14:creationId xmlns:p14="http://schemas.microsoft.com/office/powerpoint/2010/main" val="1079286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67545" y="1340771"/>
            <a:ext cx="6847655" cy="3078829"/>
          </a:xfrm>
        </p:spPr>
        <p:txBody>
          <a:bodyPr/>
          <a:lstStyle/>
          <a:p>
            <a:pPr marL="0" indent="0">
              <a:buNone/>
            </a:pPr>
            <a:r>
              <a:rPr lang="en-US" sz="100" dirty="0" smtClean="0"/>
              <a:t>.</a:t>
            </a:r>
            <a:endParaRPr lang="en-US" sz="100" dirty="0"/>
          </a:p>
        </p:txBody>
      </p:sp>
      <p:sp>
        <p:nvSpPr>
          <p:cNvPr id="3" name="Slide Number Placeholder 2"/>
          <p:cNvSpPr>
            <a:spLocks noGrp="1"/>
          </p:cNvSpPr>
          <p:nvPr>
            <p:ph type="sldNum" sz="quarter" idx="11"/>
          </p:nvPr>
        </p:nvSpPr>
        <p:spPr/>
        <p:txBody>
          <a:bodyPr/>
          <a:lstStyle/>
          <a:p>
            <a:pPr>
              <a:defRPr/>
            </a:pPr>
            <a:fld id="{5ED6DD2C-EA84-4AAF-B698-2FF22BD6154C}" type="slidenum">
              <a:rPr lang="en-GB" smtClean="0"/>
              <a:pPr>
                <a:defRPr/>
              </a:pPr>
              <a:t>5</a:t>
            </a:fld>
            <a:endParaRPr lang="en-GB"/>
          </a:p>
        </p:txBody>
      </p:sp>
      <p:sp>
        <p:nvSpPr>
          <p:cNvPr id="4" name="Title 3"/>
          <p:cNvSpPr>
            <a:spLocks noGrp="1"/>
          </p:cNvSpPr>
          <p:nvPr>
            <p:ph type="title"/>
          </p:nvPr>
        </p:nvSpPr>
        <p:spPr/>
        <p:txBody>
          <a:bodyPr/>
          <a:lstStyle/>
          <a:p>
            <a:r>
              <a:rPr lang="en-US" dirty="0"/>
              <a:t>Growth in Business and </a:t>
            </a:r>
            <a:r>
              <a:rPr lang="en-US" dirty="0" smtClean="0"/>
              <a:t>Employment </a:t>
            </a:r>
            <a:br>
              <a:rPr lang="en-US" dirty="0" smtClean="0"/>
            </a:br>
            <a:r>
              <a:rPr lang="en-US" sz="1100" dirty="0" smtClean="0"/>
              <a:t>(Source: EICV 5 PPT)</a:t>
            </a:r>
            <a:endParaRPr lang="en-US" sz="1100" dirty="0"/>
          </a:p>
        </p:txBody>
      </p:sp>
      <p:graphicFrame>
        <p:nvGraphicFramePr>
          <p:cNvPr id="5" name="Chart 4"/>
          <p:cNvGraphicFramePr>
            <a:graphicFrameLocks/>
          </p:cNvGraphicFramePr>
          <p:nvPr>
            <p:extLst>
              <p:ext uri="{D42A27DB-BD31-4B8C-83A1-F6EECF244321}">
                <p14:modId xmlns:p14="http://schemas.microsoft.com/office/powerpoint/2010/main" val="2608958602"/>
              </p:ext>
            </p:extLst>
          </p:nvPr>
        </p:nvGraphicFramePr>
        <p:xfrm>
          <a:off x="1120851" y="1323354"/>
          <a:ext cx="7186857" cy="4139538"/>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p:cNvSpPr/>
          <p:nvPr/>
        </p:nvSpPr>
        <p:spPr>
          <a:xfrm>
            <a:off x="1736229" y="5870988"/>
            <a:ext cx="5956100" cy="268993"/>
          </a:xfrm>
          <a:prstGeom prst="rect">
            <a:avLst/>
          </a:prstGeom>
          <a:gradFill flip="none" rotWithShape="1">
            <a:gsLst>
              <a:gs pos="0">
                <a:schemeClr val="accent1">
                  <a:tint val="100000"/>
                  <a:shade val="100000"/>
                  <a:satMod val="130000"/>
                  <a:alpha val="13000"/>
                </a:schemeClr>
              </a:gs>
              <a:gs pos="100000">
                <a:schemeClr val="accent1">
                  <a:tint val="50000"/>
                  <a:shade val="100000"/>
                  <a:satMod val="350000"/>
                  <a:alpha val="13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r>
              <a:rPr lang="en-US" b="1" i="1" dirty="0" smtClean="0">
                <a:solidFill>
                  <a:srgbClr val="000000"/>
                </a:solidFill>
              </a:rPr>
              <a:t>NISR Establishment Census 2011, 2014 &amp; 2017.</a:t>
            </a:r>
            <a:endParaRPr lang="en-US" b="1" i="1" dirty="0">
              <a:solidFill>
                <a:srgbClr val="000000"/>
              </a:solidFill>
            </a:endParaRPr>
          </a:p>
        </p:txBody>
      </p:sp>
    </p:spTree>
    <p:extLst>
      <p:ext uri="{BB962C8B-B14F-4D97-AF65-F5344CB8AC3E}">
        <p14:creationId xmlns:p14="http://schemas.microsoft.com/office/powerpoint/2010/main" val="899082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457200" y="1371600"/>
            <a:ext cx="6686550" cy="4253108"/>
          </a:xfrm>
          <a:prstGeom prst="rect">
            <a:avLst/>
          </a:prstGeom>
        </p:spPr>
      </p:pic>
      <p:sp>
        <p:nvSpPr>
          <p:cNvPr id="3" name="Slide Number Placeholder 2"/>
          <p:cNvSpPr>
            <a:spLocks noGrp="1"/>
          </p:cNvSpPr>
          <p:nvPr>
            <p:ph type="sldNum" sz="quarter" idx="11"/>
          </p:nvPr>
        </p:nvSpPr>
        <p:spPr/>
        <p:txBody>
          <a:bodyPr/>
          <a:lstStyle/>
          <a:p>
            <a:pPr>
              <a:defRPr/>
            </a:pPr>
            <a:fld id="{5ED6DD2C-EA84-4AAF-B698-2FF22BD6154C}" type="slidenum">
              <a:rPr lang="en-GB" smtClean="0"/>
              <a:pPr>
                <a:defRPr/>
              </a:pPr>
              <a:t>6</a:t>
            </a:fld>
            <a:endParaRPr lang="en-GB"/>
          </a:p>
        </p:txBody>
      </p:sp>
      <p:sp>
        <p:nvSpPr>
          <p:cNvPr id="4" name="Title 3"/>
          <p:cNvSpPr>
            <a:spLocks noGrp="1"/>
          </p:cNvSpPr>
          <p:nvPr>
            <p:ph type="title"/>
          </p:nvPr>
        </p:nvSpPr>
        <p:spPr>
          <a:xfrm>
            <a:off x="1219200" y="152400"/>
            <a:ext cx="7718483" cy="720080"/>
          </a:xfrm>
        </p:spPr>
        <p:txBody>
          <a:bodyPr/>
          <a:lstStyle/>
          <a:p>
            <a:r>
              <a:rPr lang="en-US" dirty="0"/>
              <a:t>Net Jobs Created between 2017 and 2018</a:t>
            </a:r>
            <a:br>
              <a:rPr lang="en-US" dirty="0"/>
            </a:br>
            <a:r>
              <a:rPr lang="en-US" sz="1200" dirty="0"/>
              <a:t>(Source: EICV 5 PPT)</a:t>
            </a:r>
            <a:endParaRPr lang="en-US" dirty="0"/>
          </a:p>
        </p:txBody>
      </p:sp>
    </p:spTree>
    <p:extLst>
      <p:ext uri="{BB962C8B-B14F-4D97-AF65-F5344CB8AC3E}">
        <p14:creationId xmlns:p14="http://schemas.microsoft.com/office/powerpoint/2010/main" val="2107157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marL="0" indent="0">
              <a:buNone/>
            </a:pPr>
            <a:r>
              <a:rPr lang="en-US" sz="100" dirty="0" smtClean="0"/>
              <a:t>.</a:t>
            </a:r>
            <a:endParaRPr lang="en-US" sz="100" dirty="0"/>
          </a:p>
        </p:txBody>
      </p:sp>
      <p:sp>
        <p:nvSpPr>
          <p:cNvPr id="3" name="Slide Number Placeholder 2"/>
          <p:cNvSpPr>
            <a:spLocks noGrp="1"/>
          </p:cNvSpPr>
          <p:nvPr>
            <p:ph type="sldNum" sz="quarter" idx="11"/>
          </p:nvPr>
        </p:nvSpPr>
        <p:spPr/>
        <p:txBody>
          <a:bodyPr/>
          <a:lstStyle/>
          <a:p>
            <a:pPr>
              <a:defRPr/>
            </a:pPr>
            <a:fld id="{5ED6DD2C-EA84-4AAF-B698-2FF22BD6154C}" type="slidenum">
              <a:rPr lang="en-GB" smtClean="0"/>
              <a:pPr>
                <a:defRPr/>
              </a:pPr>
              <a:t>7</a:t>
            </a:fld>
            <a:endParaRPr lang="en-GB"/>
          </a:p>
        </p:txBody>
      </p:sp>
      <p:sp>
        <p:nvSpPr>
          <p:cNvPr id="4" name="Title 3"/>
          <p:cNvSpPr>
            <a:spLocks noGrp="1"/>
          </p:cNvSpPr>
          <p:nvPr>
            <p:ph type="title"/>
          </p:nvPr>
        </p:nvSpPr>
        <p:spPr/>
        <p:txBody>
          <a:bodyPr/>
          <a:lstStyle/>
          <a:p>
            <a:r>
              <a:rPr lang="en-US" dirty="0"/>
              <a:t>Share of New Jobs by Industry </a:t>
            </a:r>
            <a:r>
              <a:rPr lang="en-US" dirty="0" smtClean="0"/>
              <a:t/>
            </a:r>
            <a:br>
              <a:rPr lang="en-US" dirty="0" smtClean="0"/>
            </a:br>
            <a:r>
              <a:rPr lang="en-US" sz="1200" dirty="0" smtClean="0"/>
              <a:t> </a:t>
            </a:r>
            <a:r>
              <a:rPr lang="en-US" sz="1200" dirty="0"/>
              <a:t>(Source: EICV 5 PPT)</a:t>
            </a:r>
          </a:p>
        </p:txBody>
      </p:sp>
      <p:graphicFrame>
        <p:nvGraphicFramePr>
          <p:cNvPr id="5" name="Chart 4"/>
          <p:cNvGraphicFramePr>
            <a:graphicFrameLocks/>
          </p:cNvGraphicFramePr>
          <p:nvPr>
            <p:extLst>
              <p:ext uri="{D42A27DB-BD31-4B8C-83A1-F6EECF244321}">
                <p14:modId xmlns:p14="http://schemas.microsoft.com/office/powerpoint/2010/main" val="2693339638"/>
              </p:ext>
            </p:extLst>
          </p:nvPr>
        </p:nvGraphicFramePr>
        <p:xfrm>
          <a:off x="609600" y="1393275"/>
          <a:ext cx="8247630" cy="476649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679308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endParaRPr lang="en-US" dirty="0"/>
          </a:p>
        </p:txBody>
      </p:sp>
      <p:sp>
        <p:nvSpPr>
          <p:cNvPr id="3" name="Slide Number Placeholder 2"/>
          <p:cNvSpPr>
            <a:spLocks noGrp="1"/>
          </p:cNvSpPr>
          <p:nvPr>
            <p:ph type="sldNum" sz="quarter" idx="11"/>
          </p:nvPr>
        </p:nvSpPr>
        <p:spPr/>
        <p:txBody>
          <a:bodyPr/>
          <a:lstStyle/>
          <a:p>
            <a:pPr>
              <a:defRPr/>
            </a:pPr>
            <a:fld id="{5ED6DD2C-EA84-4AAF-B698-2FF22BD6154C}" type="slidenum">
              <a:rPr lang="en-GB" smtClean="0"/>
              <a:pPr>
                <a:defRPr/>
              </a:pPr>
              <a:t>8</a:t>
            </a:fld>
            <a:endParaRPr lang="en-GB"/>
          </a:p>
        </p:txBody>
      </p:sp>
      <p:sp>
        <p:nvSpPr>
          <p:cNvPr id="4" name="Title 3"/>
          <p:cNvSpPr>
            <a:spLocks noGrp="1"/>
          </p:cNvSpPr>
          <p:nvPr>
            <p:ph type="title"/>
          </p:nvPr>
        </p:nvSpPr>
        <p:spPr/>
        <p:txBody>
          <a:bodyPr/>
          <a:lstStyle/>
          <a:p>
            <a:r>
              <a:rPr lang="en-US" altLang="en-US" dirty="0">
                <a:latin typeface="Times New Roman" panose="02020603050405020304" pitchFamily="18" charset="0"/>
                <a:cs typeface="Times New Roman" panose="02020603050405020304" pitchFamily="18" charset="0"/>
              </a:rPr>
              <a:t>Employment changes between 2017 and 2018 </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855679330"/>
              </p:ext>
            </p:extLst>
          </p:nvPr>
        </p:nvGraphicFramePr>
        <p:xfrm>
          <a:off x="152400" y="915258"/>
          <a:ext cx="8492840" cy="5513073"/>
        </p:xfrm>
        <a:graphic>
          <a:graphicData uri="http://schemas.openxmlformats.org/drawingml/2006/table">
            <a:tbl>
              <a:tblPr firstRow="1" bandRow="1">
                <a:tableStyleId>{5C22544A-7EE6-4342-B048-85BDC9FD1C3A}</a:tableStyleId>
              </a:tblPr>
              <a:tblGrid>
                <a:gridCol w="3374497">
                  <a:extLst>
                    <a:ext uri="{9D8B030D-6E8A-4147-A177-3AD203B41FA5}">
                      <a16:colId xmlns:a16="http://schemas.microsoft.com/office/drawing/2014/main" val="20000"/>
                    </a:ext>
                  </a:extLst>
                </a:gridCol>
                <a:gridCol w="1574875">
                  <a:extLst>
                    <a:ext uri="{9D8B030D-6E8A-4147-A177-3AD203B41FA5}">
                      <a16:colId xmlns:a16="http://schemas.microsoft.com/office/drawing/2014/main" val="20001"/>
                    </a:ext>
                  </a:extLst>
                </a:gridCol>
                <a:gridCol w="1732362">
                  <a:extLst>
                    <a:ext uri="{9D8B030D-6E8A-4147-A177-3AD203B41FA5}">
                      <a16:colId xmlns:a16="http://schemas.microsoft.com/office/drawing/2014/main" val="20002"/>
                    </a:ext>
                  </a:extLst>
                </a:gridCol>
                <a:gridCol w="1811106">
                  <a:extLst>
                    <a:ext uri="{9D8B030D-6E8A-4147-A177-3AD203B41FA5}">
                      <a16:colId xmlns:a16="http://schemas.microsoft.com/office/drawing/2014/main" val="20003"/>
                    </a:ext>
                  </a:extLst>
                </a:gridCol>
              </a:tblGrid>
              <a:tr h="296813">
                <a:tc gridSpan="4">
                  <a:txBody>
                    <a:bodyPr/>
                    <a:lstStyle/>
                    <a:p>
                      <a:pPr algn="ctr" fontAlgn="b"/>
                      <a:r>
                        <a:rPr lang="en-US" sz="1200" b="1" u="none" strike="noStrike" dirty="0" smtClean="0">
                          <a:effectLst/>
                          <a:latin typeface="Times New Roman" panose="02020603050405020304" pitchFamily="18" charset="0"/>
                          <a:cs typeface="Times New Roman" panose="02020603050405020304" pitchFamily="18" charset="0"/>
                        </a:rPr>
                        <a:t>Number of jobs (main and secondary) , RLFS 2018</a:t>
                      </a:r>
                      <a:endParaRPr lang="en-US"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1436" marR="91436" marT="45726" marB="45726"/>
                </a:tc>
                <a:tc hMerge="1">
                  <a:txBody>
                    <a:bodyPr/>
                    <a:lstStyle/>
                    <a:p>
                      <a:endParaRPr lang="en-US" sz="1400" dirty="0"/>
                    </a:p>
                  </a:txBody>
                  <a:tcPr/>
                </a:tc>
                <a:tc hMerge="1">
                  <a:txBody>
                    <a:bodyPr/>
                    <a:lstStyle/>
                    <a:p>
                      <a:endParaRPr lang="en-US" sz="1400"/>
                    </a:p>
                  </a:txBody>
                  <a:tcPr/>
                </a:tc>
                <a:tc hMerge="1">
                  <a:txBody>
                    <a:bodyPr/>
                    <a:lstStyle/>
                    <a:p>
                      <a:endParaRPr lang="en-US" sz="1400" dirty="0"/>
                    </a:p>
                  </a:txBody>
                  <a:tcPr/>
                </a:tc>
                <a:extLst>
                  <a:ext uri="{0D108BD9-81ED-4DB2-BD59-A6C34878D82A}">
                    <a16:rowId xmlns:a16="http://schemas.microsoft.com/office/drawing/2014/main" val="10000"/>
                  </a:ext>
                </a:extLst>
              </a:tr>
              <a:tr h="200222">
                <a:tc>
                  <a:txBody>
                    <a:bodyPr/>
                    <a:lstStyle/>
                    <a:p>
                      <a:pPr algn="ctr" fontAlgn="t"/>
                      <a:r>
                        <a:rPr lang="en-GB" sz="1400" b="1" u="none" strike="noStrike" dirty="0">
                          <a:effectLst/>
                          <a:latin typeface="Times New Roman" panose="02020603050405020304" pitchFamily="18" charset="0"/>
                          <a:cs typeface="Times New Roman" panose="02020603050405020304" pitchFamily="18" charset="0"/>
                        </a:rPr>
                        <a:t>Economic activity</a:t>
                      </a:r>
                      <a:endParaRPr lang="en-GB"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tc>
                <a:tc>
                  <a:txBody>
                    <a:bodyPr/>
                    <a:lstStyle/>
                    <a:p>
                      <a:pPr algn="ctr" fontAlgn="t"/>
                      <a:r>
                        <a:rPr lang="en-GB" sz="1400" b="1" u="none" strike="noStrike">
                          <a:effectLst/>
                          <a:latin typeface="Times New Roman" panose="02020603050405020304" pitchFamily="18" charset="0"/>
                          <a:cs typeface="Times New Roman" panose="02020603050405020304" pitchFamily="18" charset="0"/>
                        </a:rPr>
                        <a:t>2018</a:t>
                      </a:r>
                      <a:endParaRPr lang="en-GB" sz="1400" b="1" i="0" u="none" strike="noStrike">
                        <a:solidFill>
                          <a:srgbClr val="000000"/>
                        </a:solidFill>
                        <a:effectLst/>
                        <a:latin typeface="Times New Roman" panose="02020603050405020304" pitchFamily="18" charset="0"/>
                        <a:cs typeface="Times New Roman" panose="02020603050405020304" pitchFamily="18" charset="0"/>
                      </a:endParaRPr>
                    </a:p>
                  </a:txBody>
                  <a:tcPr marL="5469" marR="5469" marT="5470" marB="0"/>
                </a:tc>
                <a:tc>
                  <a:txBody>
                    <a:bodyPr/>
                    <a:lstStyle/>
                    <a:p>
                      <a:pPr algn="ctr" fontAlgn="t"/>
                      <a:r>
                        <a:rPr lang="en-GB" sz="1400" b="1" u="none" strike="noStrike" dirty="0">
                          <a:effectLst/>
                          <a:latin typeface="Times New Roman" panose="02020603050405020304" pitchFamily="18" charset="0"/>
                          <a:cs typeface="Times New Roman" panose="02020603050405020304" pitchFamily="18" charset="0"/>
                        </a:rPr>
                        <a:t>2017</a:t>
                      </a:r>
                      <a:endParaRPr lang="en-GB"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tc>
                <a:tc>
                  <a:txBody>
                    <a:bodyPr/>
                    <a:lstStyle/>
                    <a:p>
                      <a:pPr algn="l" fontAlgn="t"/>
                      <a:r>
                        <a:rPr lang="en-GB" sz="1400" b="1" u="none" strike="noStrike" dirty="0" smtClean="0">
                          <a:effectLst/>
                          <a:latin typeface="Times New Roman" panose="02020603050405020304" pitchFamily="18" charset="0"/>
                          <a:cs typeface="Times New Roman" panose="02020603050405020304" pitchFamily="18" charset="0"/>
                        </a:rPr>
                        <a:t>Net change</a:t>
                      </a:r>
                      <a:endParaRPr lang="en-GB"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tc>
                <a:extLst>
                  <a:ext uri="{0D108BD9-81ED-4DB2-BD59-A6C34878D82A}">
                    <a16:rowId xmlns:a16="http://schemas.microsoft.com/office/drawing/2014/main" val="10001"/>
                  </a:ext>
                </a:extLst>
              </a:tr>
              <a:tr h="169299">
                <a:tc>
                  <a:txBody>
                    <a:bodyPr/>
                    <a:lstStyle/>
                    <a:p>
                      <a:pPr marL="0" algn="l" rtl="0" eaLnBrk="1" fontAlgn="b" latinLnBrk="0" hangingPunct="1"/>
                      <a:r>
                        <a:rPr kumimoji="0" lang="en-GB"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Agriculture forestry and </a:t>
                      </a:r>
                      <a:r>
                        <a:rPr kumimoji="0" lang="en-GB" sz="1400" b="0" u="none" strike="noStrike" kern="1200" dirty="0" smtClean="0">
                          <a:solidFill>
                            <a:schemeClr val="dk1"/>
                          </a:solidFill>
                          <a:effectLst/>
                          <a:latin typeface="Times New Roman" panose="02020603050405020304" pitchFamily="18" charset="0"/>
                          <a:ea typeface="+mn-ea"/>
                          <a:cs typeface="Times New Roman" panose="02020603050405020304" pitchFamily="18" charset="0"/>
                        </a:rPr>
                        <a:t>fishing</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258,829 </a:t>
                      </a:r>
                      <a:endParaRPr lang="en-GB" sz="1400" b="0" u="none" strike="noStrike" dirty="0" smtClean="0">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a:t>
                      </a:r>
                      <a:r>
                        <a:rPr lang="en-GB" sz="1400" b="0" u="none" strike="noStrike" dirty="0" smtClean="0">
                          <a:effectLst/>
                          <a:latin typeface="Times New Roman" panose="02020603050405020304" pitchFamily="18" charset="0"/>
                          <a:cs typeface="Times New Roman" panose="02020603050405020304" pitchFamily="18" charset="0"/>
                        </a:rPr>
                        <a:t>261,120</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(2,291</a:t>
                      </a:r>
                      <a:r>
                        <a:rPr lang="en-GB" sz="1400" b="0" u="none" strike="noStrike" dirty="0" smtClean="0">
                          <a:effectLst/>
                          <a:latin typeface="Times New Roman" panose="02020603050405020304" pitchFamily="18" charset="0"/>
                          <a:cs typeface="Times New Roman" panose="02020603050405020304" pitchFamily="18" charset="0"/>
                        </a:rPr>
                        <a:t>)</a:t>
                      </a:r>
                    </a:p>
                  </a:txBody>
                  <a:tcPr marL="5469" marR="5469" marT="5470" marB="0" anchor="b"/>
                </a:tc>
                <a:extLst>
                  <a:ext uri="{0D108BD9-81ED-4DB2-BD59-A6C34878D82A}">
                    <a16:rowId xmlns:a16="http://schemas.microsoft.com/office/drawing/2014/main" val="10002"/>
                  </a:ext>
                </a:extLst>
              </a:tr>
              <a:tr h="270509">
                <a:tc>
                  <a:txBody>
                    <a:bodyPr/>
                    <a:lstStyle/>
                    <a:p>
                      <a:pPr marL="0" algn="l" rtl="0" eaLnBrk="1" fontAlgn="b" latinLnBrk="0" hangingPunct="1"/>
                      <a:r>
                        <a:rPr kumimoji="0" lang="en-GB"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Mining and </a:t>
                      </a:r>
                      <a:r>
                        <a:rPr kumimoji="0" lang="en-GB" sz="1400" b="0" u="none" strike="noStrike" kern="1200" dirty="0" smtClean="0">
                          <a:solidFill>
                            <a:schemeClr val="dk1"/>
                          </a:solidFill>
                          <a:effectLst/>
                          <a:latin typeface="Times New Roman" panose="02020603050405020304" pitchFamily="18" charset="0"/>
                          <a:ea typeface="+mn-ea"/>
                          <a:cs typeface="Times New Roman" panose="02020603050405020304" pitchFamily="18" charset="0"/>
                        </a:rPr>
                        <a:t>quarrying</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63,506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48,797 </a:t>
                      </a:r>
                      <a:endParaRPr lang="en-GB" sz="1400" b="0" u="none" strike="noStrike" dirty="0" smtClean="0">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a:t>
                      </a:r>
                      <a:r>
                        <a:rPr lang="en-GB" sz="1400" b="0" u="none" strike="noStrike" dirty="0" smtClean="0">
                          <a:effectLst/>
                          <a:latin typeface="Times New Roman" panose="02020603050405020304" pitchFamily="18" charset="0"/>
                          <a:cs typeface="Times New Roman" panose="02020603050405020304" pitchFamily="18" charset="0"/>
                        </a:rPr>
                        <a:t>14,709</a:t>
                      </a:r>
                    </a:p>
                  </a:txBody>
                  <a:tcPr marL="5469" marR="5469" marT="5470" marB="0" anchor="b"/>
                </a:tc>
                <a:extLst>
                  <a:ext uri="{0D108BD9-81ED-4DB2-BD59-A6C34878D82A}">
                    <a16:rowId xmlns:a16="http://schemas.microsoft.com/office/drawing/2014/main" val="10003"/>
                  </a:ext>
                </a:extLst>
              </a:tr>
              <a:tr h="203793">
                <a:tc>
                  <a:txBody>
                    <a:bodyPr/>
                    <a:lstStyle/>
                    <a:p>
                      <a:pPr marL="0" algn="l" rtl="0" eaLnBrk="1" fontAlgn="b" latinLnBrk="0" hangingPunct="1"/>
                      <a:r>
                        <a:rPr kumimoji="0" lang="en-GB"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Manufacturing</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199,650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157,241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42,409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04"/>
                  </a:ext>
                </a:extLst>
              </a:tr>
              <a:tr h="200222">
                <a:tc>
                  <a:txBody>
                    <a:bodyPr/>
                    <a:lstStyle/>
                    <a:p>
                      <a:pPr marL="0" algn="l" rtl="0" eaLnBrk="1" fontAlgn="b" latinLnBrk="0" hangingPunct="1"/>
                      <a:r>
                        <a:rPr kumimoji="0" lang="en-US"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Electricity gas stream </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6,157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9,702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(3,545)</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05"/>
                  </a:ext>
                </a:extLst>
              </a:tr>
              <a:tr h="203793">
                <a:tc>
                  <a:txBody>
                    <a:bodyPr/>
                    <a:lstStyle/>
                    <a:p>
                      <a:pPr marL="0" algn="l" rtl="0" eaLnBrk="1" fontAlgn="b" latinLnBrk="0" hangingPunct="1"/>
                      <a:r>
                        <a:rPr kumimoji="0" lang="en-US"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Water supply, gas and </a:t>
                      </a:r>
                      <a:r>
                        <a:rPr kumimoji="0" lang="en-US" sz="1400" b="0" u="none" strike="noStrike" kern="1200" dirty="0" err="1" smtClean="0">
                          <a:solidFill>
                            <a:schemeClr val="dk1"/>
                          </a:solidFill>
                          <a:effectLst/>
                          <a:latin typeface="Times New Roman" panose="02020603050405020304" pitchFamily="18" charset="0"/>
                          <a:ea typeface="+mn-ea"/>
                          <a:cs typeface="Times New Roman" panose="02020603050405020304" pitchFamily="18" charset="0"/>
                        </a:rPr>
                        <a:t>remed</a:t>
                      </a:r>
                      <a:endParaRPr kumimoji="0" lang="en-US" sz="1400" b="0" u="none" strike="noStrike" kern="1200" dirty="0">
                        <a:solidFill>
                          <a:schemeClr val="dk1"/>
                        </a:solidFill>
                        <a:effectLst/>
                        <a:latin typeface="Times New Roman" panose="02020603050405020304" pitchFamily="18" charset="0"/>
                        <a:ea typeface="+mn-ea"/>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7,995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9,409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(1,413)</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06"/>
                  </a:ext>
                </a:extLst>
              </a:tr>
              <a:tr h="203793">
                <a:tc>
                  <a:txBody>
                    <a:bodyPr/>
                    <a:lstStyle/>
                    <a:p>
                      <a:pPr marL="0" algn="l" rtl="0" eaLnBrk="1" fontAlgn="b" latinLnBrk="0" hangingPunct="1"/>
                      <a:r>
                        <a:rPr kumimoji="0" lang="en-GB"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Construction</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328,531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276,360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52,171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07"/>
                  </a:ext>
                </a:extLst>
              </a:tr>
              <a:tr h="203793">
                <a:tc>
                  <a:txBody>
                    <a:bodyPr/>
                    <a:lstStyle/>
                    <a:p>
                      <a:pPr marL="0" algn="l" rtl="0" eaLnBrk="1" fontAlgn="b" latinLnBrk="0" hangingPunct="1"/>
                      <a:r>
                        <a:rPr kumimoji="0" lang="en-US"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Whole sale and retail trade; repair </a:t>
                      </a:r>
                    </a:p>
                  </a:txBody>
                  <a:tcPr marL="5469" marR="5469" marT="5470" marB="0" anchor="b"/>
                </a:tc>
                <a:tc>
                  <a:txBody>
                    <a:bodyPr/>
                    <a:lstStyle/>
                    <a:p>
                      <a:pPr algn="l" fontAlgn="b"/>
                      <a:r>
                        <a:rPr lang="en-GB" sz="1400" b="0" u="none" strike="noStrike">
                          <a:effectLst/>
                          <a:latin typeface="Times New Roman" panose="02020603050405020304" pitchFamily="18" charset="0"/>
                          <a:cs typeface="Times New Roman" panose="02020603050405020304" pitchFamily="18" charset="0"/>
                        </a:rPr>
                        <a:t>           492,120 </a:t>
                      </a:r>
                      <a:endParaRPr lang="en-GB"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487,020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5,101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08"/>
                  </a:ext>
                </a:extLst>
              </a:tr>
              <a:tr h="246082">
                <a:tc>
                  <a:txBody>
                    <a:bodyPr/>
                    <a:lstStyle/>
                    <a:p>
                      <a:pPr marL="0" algn="l" rtl="0" eaLnBrk="1" fontAlgn="b" latinLnBrk="0" hangingPunct="1"/>
                      <a:r>
                        <a:rPr kumimoji="0" lang="en-GB" sz="1400" b="0" u="none" strike="noStrike" kern="1200" dirty="0" smtClean="0">
                          <a:solidFill>
                            <a:schemeClr val="dk1"/>
                          </a:solidFill>
                          <a:effectLst/>
                          <a:latin typeface="Times New Roman" panose="02020603050405020304" pitchFamily="18" charset="0"/>
                          <a:ea typeface="+mn-ea"/>
                          <a:cs typeface="Times New Roman" panose="02020603050405020304" pitchFamily="18" charset="0"/>
                        </a:rPr>
                        <a:t>Transportation </a:t>
                      </a:r>
                      <a:r>
                        <a:rPr kumimoji="0" lang="en-GB"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and storage</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144,735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125,586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19,149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09"/>
                  </a:ext>
                </a:extLst>
              </a:tr>
              <a:tr h="203793">
                <a:tc>
                  <a:txBody>
                    <a:bodyPr/>
                    <a:lstStyle/>
                    <a:p>
                      <a:pPr marL="0" algn="l" rtl="0" eaLnBrk="1" fontAlgn="b" latinLnBrk="0" hangingPunct="1"/>
                      <a:r>
                        <a:rPr kumimoji="0" lang="en-US"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Accommodation and food services </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71,075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45,204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25,871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10"/>
                  </a:ext>
                </a:extLst>
              </a:tr>
              <a:tr h="203793">
                <a:tc>
                  <a:txBody>
                    <a:bodyPr/>
                    <a:lstStyle/>
                    <a:p>
                      <a:pPr marL="0" algn="l" rtl="0" eaLnBrk="1" fontAlgn="b" latinLnBrk="0" hangingPunct="1"/>
                      <a:r>
                        <a:rPr kumimoji="0" lang="en-GB"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Information and communication</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13,827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11,223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2,604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11"/>
                  </a:ext>
                </a:extLst>
              </a:tr>
              <a:tr h="203793">
                <a:tc>
                  <a:txBody>
                    <a:bodyPr/>
                    <a:lstStyle/>
                    <a:p>
                      <a:pPr marL="0" algn="l" rtl="0" eaLnBrk="1" fontAlgn="b" latinLnBrk="0" hangingPunct="1"/>
                      <a:r>
                        <a:rPr kumimoji="0" lang="en-GB"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Financial and insurance activities</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29,098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23,079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6,020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12"/>
                  </a:ext>
                </a:extLst>
              </a:tr>
              <a:tr h="203793">
                <a:tc>
                  <a:txBody>
                    <a:bodyPr/>
                    <a:lstStyle/>
                    <a:p>
                      <a:pPr marL="0" algn="l" rtl="0" eaLnBrk="1" fontAlgn="b" latinLnBrk="0" hangingPunct="1"/>
                      <a:r>
                        <a:rPr kumimoji="0" lang="en-GB"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Real estate activities</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3,883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3,870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13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13"/>
                  </a:ext>
                </a:extLst>
              </a:tr>
              <a:tr h="228497">
                <a:tc>
                  <a:txBody>
                    <a:bodyPr/>
                    <a:lstStyle/>
                    <a:p>
                      <a:pPr marL="0" algn="l" rtl="0" eaLnBrk="1" fontAlgn="b" latinLnBrk="0" hangingPunct="1"/>
                      <a:r>
                        <a:rPr kumimoji="0" lang="en-US"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Professional, scientific and technical </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26,488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25,446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1,042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14"/>
                  </a:ext>
                </a:extLst>
              </a:tr>
              <a:tr h="255801">
                <a:tc>
                  <a:txBody>
                    <a:bodyPr/>
                    <a:lstStyle/>
                    <a:p>
                      <a:pPr algn="l" fontAlgn="b"/>
                      <a:r>
                        <a:rPr kumimoji="0" lang="en-GB"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Administrative and support activities</a:t>
                      </a: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50,782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36,532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14,250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15"/>
                  </a:ext>
                </a:extLst>
              </a:tr>
              <a:tr h="203793">
                <a:tc>
                  <a:txBody>
                    <a:bodyPr/>
                    <a:lstStyle/>
                    <a:p>
                      <a:pPr algn="l" fontAlgn="b"/>
                      <a:r>
                        <a:rPr lang="en-US" sz="1400" b="0" u="none" strike="noStrike" dirty="0">
                          <a:effectLst/>
                          <a:latin typeface="Times New Roman" panose="02020603050405020304" pitchFamily="18" charset="0"/>
                          <a:cs typeface="Times New Roman" panose="02020603050405020304" pitchFamily="18" charset="0"/>
                        </a:rPr>
                        <a:t>Public administration </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60,014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55,915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4,099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16"/>
                  </a:ext>
                </a:extLst>
              </a:tr>
              <a:tr h="203793">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Education</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108,553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112,092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(3,539)</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17"/>
                  </a:ext>
                </a:extLst>
              </a:tr>
              <a:tr h="242531">
                <a:tc>
                  <a:txBody>
                    <a:bodyPr/>
                    <a:lstStyle/>
                    <a:p>
                      <a:pPr algn="l" fontAlgn="b"/>
                      <a:r>
                        <a:rPr lang="en-US" sz="1400" b="0" u="none" strike="noStrike" dirty="0">
                          <a:effectLst/>
                          <a:latin typeface="Times New Roman" panose="02020603050405020304" pitchFamily="18" charset="0"/>
                          <a:cs typeface="Times New Roman" panose="02020603050405020304" pitchFamily="18" charset="0"/>
                        </a:rPr>
                        <a:t>Human health and social work </a:t>
                      </a:r>
                      <a:endParaRPr lang="en-US"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48,909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49,558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(649)</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18"/>
                  </a:ext>
                </a:extLst>
              </a:tr>
              <a:tr h="203793">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Arts, entertainment and recreation</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9,990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10,868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(878)</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19"/>
                  </a:ext>
                </a:extLst>
              </a:tr>
              <a:tr h="200222">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Other services</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69,567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56,299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13,268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20"/>
                  </a:ext>
                </a:extLst>
              </a:tr>
              <a:tr h="222250">
                <a:tc>
                  <a:txBody>
                    <a:bodyPr/>
                    <a:lstStyle/>
                    <a:p>
                      <a:pPr marL="0" algn="l" rtl="0" eaLnBrk="1" fontAlgn="b" latinLnBrk="0" hangingPunct="1"/>
                      <a:r>
                        <a:rPr kumimoji="0" lang="en-US" sz="1400" b="0" u="none" strike="noStrike" kern="1200" dirty="0">
                          <a:solidFill>
                            <a:schemeClr val="dk1"/>
                          </a:solidFill>
                          <a:effectLst/>
                          <a:latin typeface="Times New Roman" panose="02020603050405020304" pitchFamily="18" charset="0"/>
                          <a:ea typeface="+mn-ea"/>
                          <a:cs typeface="Times New Roman" panose="02020603050405020304" pitchFamily="18" charset="0"/>
                        </a:rPr>
                        <a:t>Activities of households as employers</a:t>
                      </a:r>
                    </a:p>
                  </a:txBody>
                  <a:tcPr marL="5469" marR="5469" marT="5470" marB="0" anchor="b"/>
                </a:tc>
                <a:tc>
                  <a:txBody>
                    <a:bodyPr/>
                    <a:lstStyle/>
                    <a:p>
                      <a:pPr algn="l" fontAlgn="b"/>
                      <a:r>
                        <a:rPr lang="en-GB" sz="1400" b="0" u="none" strike="noStrike">
                          <a:effectLst/>
                          <a:latin typeface="Times New Roman" panose="02020603050405020304" pitchFamily="18" charset="0"/>
                          <a:cs typeface="Times New Roman" panose="02020603050405020304" pitchFamily="18" charset="0"/>
                        </a:rPr>
                        <a:t>           205,712 </a:t>
                      </a:r>
                      <a:endParaRPr lang="en-GB" sz="1400" b="0" i="0" u="none" strike="noStrike">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195,414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10,298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21"/>
                  </a:ext>
                </a:extLst>
              </a:tr>
              <a:tr h="203793">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Activities of extraterritorial </a:t>
                      </a:r>
                      <a:r>
                        <a:rPr lang="en-GB" sz="1400" b="0" u="none" strike="noStrike" dirty="0" smtClean="0">
                          <a:effectLst/>
                          <a:latin typeface="Times New Roman" panose="02020603050405020304" pitchFamily="18" charset="0"/>
                          <a:cs typeface="Times New Roman" panose="02020603050405020304" pitchFamily="18" charset="0"/>
                        </a:rPr>
                        <a:t>org</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17,174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9,673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400" b="0" u="none" strike="noStrike" dirty="0">
                          <a:effectLst/>
                          <a:latin typeface="Times New Roman" panose="02020603050405020304" pitchFamily="18" charset="0"/>
                          <a:cs typeface="Times New Roman" panose="02020603050405020304" pitchFamily="18" charset="0"/>
                        </a:rPr>
                        <a:t>                   7,501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22"/>
                  </a:ext>
                </a:extLst>
              </a:tr>
              <a:tr h="236772">
                <a:tc>
                  <a:txBody>
                    <a:bodyPr/>
                    <a:lstStyle/>
                    <a:p>
                      <a:pPr algn="l" fontAlgn="b"/>
                      <a:r>
                        <a:rPr lang="en-GB" sz="1600" b="1" u="none" strike="noStrike" dirty="0">
                          <a:effectLst/>
                          <a:latin typeface="Times New Roman" panose="02020603050405020304" pitchFamily="18" charset="0"/>
                          <a:cs typeface="Times New Roman" panose="02020603050405020304" pitchFamily="18" charset="0"/>
                        </a:rPr>
                        <a:t>Total</a:t>
                      </a:r>
                      <a:endParaRPr lang="en-GB"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600" b="1" u="none" strike="noStrike" dirty="0">
                          <a:effectLst/>
                          <a:latin typeface="Times New Roman" panose="02020603050405020304" pitchFamily="18" charset="0"/>
                          <a:cs typeface="Times New Roman" panose="02020603050405020304" pitchFamily="18" charset="0"/>
                        </a:rPr>
                        <a:t>        2,216,596 </a:t>
                      </a:r>
                      <a:endParaRPr lang="en-GB"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600" b="1" u="none" strike="noStrike" dirty="0">
                          <a:effectLst/>
                          <a:latin typeface="Times New Roman" panose="02020603050405020304" pitchFamily="18" charset="0"/>
                          <a:cs typeface="Times New Roman" panose="02020603050405020304" pitchFamily="18" charset="0"/>
                        </a:rPr>
                        <a:t>         2,010,407 </a:t>
                      </a:r>
                      <a:endParaRPr lang="en-GB"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tc>
                  <a:txBody>
                    <a:bodyPr/>
                    <a:lstStyle/>
                    <a:p>
                      <a:pPr algn="l" fontAlgn="b"/>
                      <a:r>
                        <a:rPr lang="en-GB" sz="1600" b="1" u="none" strike="noStrike" dirty="0">
                          <a:effectLst/>
                          <a:latin typeface="Times New Roman" panose="02020603050405020304" pitchFamily="18" charset="0"/>
                          <a:cs typeface="Times New Roman" panose="02020603050405020304" pitchFamily="18" charset="0"/>
                        </a:rPr>
                        <a:t>               206,190 </a:t>
                      </a:r>
                      <a:endParaRPr lang="en-GB"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5469" marR="5469" marT="5470" marB="0" anchor="b"/>
                </a:tc>
                <a:extLst>
                  <a:ext uri="{0D108BD9-81ED-4DB2-BD59-A6C34878D82A}">
                    <a16:rowId xmlns:a16="http://schemas.microsoft.com/office/drawing/2014/main" val="10023"/>
                  </a:ext>
                </a:extLst>
              </a:tr>
            </a:tbl>
          </a:graphicData>
        </a:graphic>
      </p:graphicFrame>
    </p:spTree>
    <p:extLst>
      <p:ext uri="{BB962C8B-B14F-4D97-AF65-F5344CB8AC3E}">
        <p14:creationId xmlns:p14="http://schemas.microsoft.com/office/powerpoint/2010/main" val="3005350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28600" y="1143000"/>
            <a:ext cx="8763000" cy="4536503"/>
          </a:xfrm>
        </p:spPr>
        <p:txBody>
          <a:bodyPr/>
          <a:lstStyle/>
          <a:p>
            <a:pPr marL="0" indent="0" algn="just">
              <a:buNone/>
            </a:pPr>
            <a:r>
              <a:rPr lang="en-US" sz="2000" b="1" dirty="0">
                <a:latin typeface="Times New Roman" panose="02020603050405020304" pitchFamily="18" charset="0"/>
                <a:cs typeface="Times New Roman" panose="02020603050405020304" pitchFamily="18" charset="0"/>
              </a:rPr>
              <a:t>Through Revised National Employment Policy the following broad interventions will be instrumental to achieve the overall policy objective to unleash Rwanda’s full employment potential: </a:t>
            </a:r>
          </a:p>
          <a:p>
            <a:pPr>
              <a:buClrTx/>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Pro-employment macroeconomic framework and sectoral policies;</a:t>
            </a:r>
          </a:p>
          <a:p>
            <a:pPr>
              <a:buClrTx/>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Enterprise development and private sector competitiveness;</a:t>
            </a:r>
          </a:p>
          <a:p>
            <a:pPr>
              <a:buClrTx/>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Agricultural productivity and Rural development;</a:t>
            </a:r>
          </a:p>
          <a:p>
            <a:pPr>
              <a:buClrTx/>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Linkage between education, skills development and </a:t>
            </a:r>
            <a:r>
              <a:rPr lang="en-US" sz="2000" dirty="0" err="1">
                <a:latin typeface="Times New Roman" panose="02020603050405020304" pitchFamily="18" charset="0"/>
                <a:cs typeface="Times New Roman" panose="02020603050405020304" pitchFamily="18" charset="0"/>
              </a:rPr>
              <a:t>labour</a:t>
            </a:r>
            <a:r>
              <a:rPr lang="en-US" sz="2000" dirty="0">
                <a:latin typeface="Times New Roman" panose="02020603050405020304" pitchFamily="18" charset="0"/>
                <a:cs typeface="Times New Roman" panose="02020603050405020304" pitchFamily="18" charset="0"/>
              </a:rPr>
              <a:t> market needs;</a:t>
            </a:r>
          </a:p>
          <a:p>
            <a:pPr>
              <a:buClrTx/>
              <a:buFont typeface="Wingdings" panose="05000000000000000000" pitchFamily="2" charset="2"/>
              <a:buChar char="q"/>
            </a:pPr>
            <a:r>
              <a:rPr lang="en-US" sz="2000" dirty="0" err="1">
                <a:latin typeface="Times New Roman" panose="02020603050405020304" pitchFamily="18" charset="0"/>
                <a:cs typeface="Times New Roman" panose="02020603050405020304" pitchFamily="18" charset="0"/>
              </a:rPr>
              <a:t>Labour</a:t>
            </a:r>
            <a:r>
              <a:rPr lang="en-US" sz="2000" dirty="0">
                <a:latin typeface="Times New Roman" panose="02020603050405020304" pitchFamily="18" charset="0"/>
                <a:cs typeface="Times New Roman" panose="02020603050405020304" pitchFamily="18" charset="0"/>
              </a:rPr>
              <a:t> mobility and migration;</a:t>
            </a:r>
          </a:p>
          <a:p>
            <a:pPr>
              <a:buClrTx/>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Formalization of informal economy;</a:t>
            </a:r>
          </a:p>
          <a:p>
            <a:pPr>
              <a:buClrTx/>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Strengthening </a:t>
            </a:r>
            <a:r>
              <a:rPr lang="en-US" sz="2000" dirty="0" err="1">
                <a:latin typeface="Times New Roman" panose="02020603050405020304" pitchFamily="18" charset="0"/>
                <a:cs typeface="Times New Roman" panose="02020603050405020304" pitchFamily="18" charset="0"/>
              </a:rPr>
              <a:t>labour</a:t>
            </a:r>
            <a:r>
              <a:rPr lang="en-US" sz="2000" dirty="0">
                <a:latin typeface="Times New Roman" panose="02020603050405020304" pitchFamily="18" charset="0"/>
                <a:cs typeface="Times New Roman" panose="02020603050405020304" pitchFamily="18" charset="0"/>
              </a:rPr>
              <a:t> market  policies and </a:t>
            </a:r>
            <a:r>
              <a:rPr lang="en-US" sz="2000" dirty="0" err="1">
                <a:latin typeface="Times New Roman" panose="02020603050405020304" pitchFamily="18" charset="0"/>
                <a:cs typeface="Times New Roman" panose="02020603050405020304" pitchFamily="18" charset="0"/>
              </a:rPr>
              <a:t>labour</a:t>
            </a:r>
            <a:r>
              <a:rPr lang="en-US" sz="2000" dirty="0">
                <a:latin typeface="Times New Roman" panose="02020603050405020304" pitchFamily="18" charset="0"/>
                <a:cs typeface="Times New Roman" panose="02020603050405020304" pitchFamily="18" charset="0"/>
              </a:rPr>
              <a:t> market information system;</a:t>
            </a:r>
          </a:p>
          <a:p>
            <a:pPr>
              <a:buClrTx/>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Social protection, working conditions and productive jobs;</a:t>
            </a:r>
          </a:p>
          <a:p>
            <a:pPr>
              <a:buClrTx/>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Promotion of employment opportunities for specific groups.</a:t>
            </a:r>
          </a:p>
          <a:p>
            <a:pPr>
              <a:buClrTx/>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Strengthen Coordination, Monitoring &amp; Evaluation</a:t>
            </a:r>
          </a:p>
          <a:p>
            <a:pPr marL="457200" lvl="1" indent="0">
              <a:spcBef>
                <a:spcPct val="0"/>
              </a:spcBef>
              <a:buSzTx/>
              <a:buNone/>
            </a:pPr>
            <a:r>
              <a:rPr lang="en-US" altLang="en-US" dirty="0">
                <a:solidFill>
                  <a:prstClr val="black"/>
                </a:solidFill>
                <a:latin typeface="Calibri"/>
                <a:cs typeface="Times New Roman"/>
              </a:rPr>
              <a:t>	</a:t>
            </a:r>
            <a:endParaRPr lang="en-US" altLang="en-US" dirty="0">
              <a:solidFill>
                <a:prstClr val="black"/>
              </a:solidFill>
              <a:latin typeface="Calibri" pitchFamily="34" charset="0"/>
            </a:endParaRPr>
          </a:p>
        </p:txBody>
      </p:sp>
      <p:sp>
        <p:nvSpPr>
          <p:cNvPr id="3" name="Slide Number Placeholder 2"/>
          <p:cNvSpPr>
            <a:spLocks noGrp="1"/>
          </p:cNvSpPr>
          <p:nvPr>
            <p:ph type="sldNum" sz="quarter" idx="11"/>
          </p:nvPr>
        </p:nvSpPr>
        <p:spPr/>
        <p:txBody>
          <a:bodyPr/>
          <a:lstStyle/>
          <a:p>
            <a:pPr>
              <a:defRPr/>
            </a:pPr>
            <a:fld id="{5ED6DD2C-EA84-4AAF-B698-2FF22BD6154C}" type="slidenum">
              <a:rPr lang="en-GB" smtClean="0"/>
              <a:pPr>
                <a:defRPr/>
              </a:pPr>
              <a:t>9</a:t>
            </a:fld>
            <a:endParaRPr lang="en-GB"/>
          </a:p>
        </p:txBody>
      </p:sp>
      <p:sp>
        <p:nvSpPr>
          <p:cNvPr id="4" name="Title 3"/>
          <p:cNvSpPr>
            <a:spLocks noGrp="1"/>
          </p:cNvSpPr>
          <p:nvPr>
            <p:ph type="title"/>
          </p:nvPr>
        </p:nvSpPr>
        <p:spPr/>
        <p:txBody>
          <a:bodyPr/>
          <a:lstStyle/>
          <a:p>
            <a:r>
              <a:rPr lang="en-US" dirty="0">
                <a:solidFill>
                  <a:schemeClr val="accent1"/>
                </a:solidFill>
              </a:rPr>
              <a:t>Policy actions and Strategies to achieve 1.5million productive and Decent Jobs</a:t>
            </a:r>
            <a:endParaRPr lang="en-US" dirty="0"/>
          </a:p>
        </p:txBody>
      </p:sp>
    </p:spTree>
    <p:extLst>
      <p:ext uri="{BB962C8B-B14F-4D97-AF65-F5344CB8AC3E}">
        <p14:creationId xmlns:p14="http://schemas.microsoft.com/office/powerpoint/2010/main" val="12958902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Theme">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MINICOM">
      <a:majorFont>
        <a:latin typeface="Cambria"/>
        <a:ea typeface=""/>
        <a:cs typeface=""/>
      </a:majorFont>
      <a:minorFont>
        <a:latin typeface="Calibri"/>
        <a:ea typeface=""/>
        <a:cs typeface=""/>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txDef>
      <a:spPr>
        <a:solidFill>
          <a:srgbClr val="FFCCFF"/>
        </a:solidFill>
      </a:spPr>
      <a:bodyPr wrap="square" rtlCol="0">
        <a:spAutoFit/>
      </a:bodyPr>
      <a:lstStyle>
        <a:defPPr>
          <a:defRPr sz="1600" dirty="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Default Theme.thmx</Template>
  <TotalTime>1405</TotalTime>
  <Words>931</Words>
  <Application>Microsoft Office PowerPoint</Application>
  <PresentationFormat>On-screen Show (4:3)</PresentationFormat>
  <Paragraphs>185</Paragraphs>
  <Slides>15</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15</vt:i4>
      </vt:variant>
    </vt:vector>
  </HeadingPairs>
  <TitlesOfParts>
    <vt:vector size="25" baseType="lpstr">
      <vt:lpstr>Arial</vt:lpstr>
      <vt:lpstr>Bookman Old Style</vt:lpstr>
      <vt:lpstr>Calibri</vt:lpstr>
      <vt:lpstr>Lucida Grande</vt:lpstr>
      <vt:lpstr>MS PMincho</vt:lpstr>
      <vt:lpstr>Times New Roman</vt:lpstr>
      <vt:lpstr>Trebuchet MS</vt:lpstr>
      <vt:lpstr>Wingdings</vt:lpstr>
      <vt:lpstr>Wingdings 3</vt:lpstr>
      <vt:lpstr>Default Theme</vt:lpstr>
      <vt:lpstr>PowerPoint Presentation</vt:lpstr>
      <vt:lpstr>Introduction</vt:lpstr>
      <vt:lpstr>Job Creation Vision and Current Status</vt:lpstr>
      <vt:lpstr>Positioning Employment in 7YGP</vt:lpstr>
      <vt:lpstr>Growth in Business and Employment  (Source: EICV 5 PPT)</vt:lpstr>
      <vt:lpstr>Net Jobs Created between 2017 and 2018 (Source: EICV 5 PPT)</vt:lpstr>
      <vt:lpstr>Share of New Jobs by Industry   (Source: EICV 5 PPT)</vt:lpstr>
      <vt:lpstr>Employment changes between 2017 and 2018 </vt:lpstr>
      <vt:lpstr>Policy actions and Strategies to achieve 1.5million productive and Decent Jobs</vt:lpstr>
      <vt:lpstr>Empowering Youth with Quality Jobs to Stimulate the Demographic Dividend in Rwanda</vt:lpstr>
      <vt:lpstr>Underlying Challenges</vt:lpstr>
      <vt:lpstr>Key strategies and policy actions to address underlying challenges</vt:lpstr>
      <vt:lpstr>Solutions –cont’d</vt:lpstr>
      <vt:lpstr>Stakeholder Expectations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Jean Louis</dc:creator>
  <cp:lastModifiedBy>EPRN RWANDA</cp:lastModifiedBy>
  <cp:revision>110</cp:revision>
  <cp:lastPrinted>2013-05-17T08:49:18Z</cp:lastPrinted>
  <dcterms:created xsi:type="dcterms:W3CDTF">2012-08-21T12:53:26Z</dcterms:created>
  <dcterms:modified xsi:type="dcterms:W3CDTF">2020-09-17T15:51:38Z</dcterms:modified>
</cp:coreProperties>
</file>