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1.xml" ContentType="application/vnd.openxmlformats-officedocument.presentationml.notesSlide+xml"/>
  <Override PartName="/ppt/theme/themeOverride4.xml" ContentType="application/vnd.openxmlformats-officedocument.themeOverride+xml"/>
  <Override PartName="/ppt/notesSlides/notesSlide2.xml" ContentType="application/vnd.openxmlformats-officedocument.presentationml.notesSlide+xml"/>
  <Override PartName="/ppt/theme/themeOverride5.xml" ContentType="application/vnd.openxmlformats-officedocument.themeOverride+xml"/>
  <Override PartName="/ppt/theme/themeOverride6.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50" r:id="rId3"/>
    <p:sldId id="351" r:id="rId4"/>
    <p:sldId id="344" r:id="rId5"/>
    <p:sldId id="343" r:id="rId6"/>
    <p:sldId id="341" r:id="rId7"/>
    <p:sldId id="342" r:id="rId8"/>
    <p:sldId id="297" r:id="rId9"/>
    <p:sldId id="303" r:id="rId10"/>
    <p:sldId id="306" r:id="rId11"/>
    <p:sldId id="307" r:id="rId12"/>
    <p:sldId id="310" r:id="rId13"/>
    <p:sldId id="345" r:id="rId14"/>
    <p:sldId id="353" r:id="rId15"/>
    <p:sldId id="346" r:id="rId16"/>
    <p:sldId id="352" r:id="rId17"/>
    <p:sldId id="349" r:id="rId18"/>
    <p:sldId id="355" r:id="rId19"/>
    <p:sldId id="347" r:id="rId20"/>
    <p:sldId id="335" r:id="rId21"/>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930" autoAdjust="0"/>
  </p:normalViewPr>
  <p:slideViewPr>
    <p:cSldViewPr>
      <p:cViewPr varScale="1">
        <p:scale>
          <a:sx n="90" d="100"/>
          <a:sy n="90" d="100"/>
        </p:scale>
        <p:origin x="123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1440" tIns="45720" rIns="91440" bIns="45720" rtlCol="0"/>
          <a:lstStyle>
            <a:lvl1pPr algn="r">
              <a:defRPr sz="1200"/>
            </a:lvl1pPr>
          </a:lstStyle>
          <a:p>
            <a:fld id="{03FF3745-F2DF-46E7-9064-534DE3DE9AC6}" type="datetimeFigureOut">
              <a:rPr lang="en-US" smtClean="0"/>
              <a:t>9/17/2020</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182" y="4415791"/>
            <a:ext cx="550545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1440" tIns="45720" rIns="91440" bIns="45720" rtlCol="0" anchor="b"/>
          <a:lstStyle>
            <a:lvl1pPr algn="r">
              <a:defRPr sz="1200"/>
            </a:lvl1pPr>
          </a:lstStyle>
          <a:p>
            <a:fld id="{49CDF357-7DB2-44E4-9946-E45B4934909B}" type="slidenum">
              <a:rPr lang="en-US" smtClean="0"/>
              <a:t>‹#›</a:t>
            </a:fld>
            <a:endParaRPr lang="en-US"/>
          </a:p>
        </p:txBody>
      </p:sp>
    </p:spTree>
    <p:extLst>
      <p:ext uri="{BB962C8B-B14F-4D97-AF65-F5344CB8AC3E}">
        <p14:creationId xmlns:p14="http://schemas.microsoft.com/office/powerpoint/2010/main" val="1757103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 typeface="Wingdings" panose="05000000000000000000" pitchFamily="2" charset="2"/>
              <a:buChar char="§"/>
            </a:pPr>
            <a:endParaRPr lang="en-US" altLang="en-US" dirty="0"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F2FFA31-E218-4B79-9DCE-D01FDB5E215B}" type="slidenum">
              <a:rPr kumimoji="0" lang="en-GB"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55722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18</a:t>
            </a:fld>
            <a:endParaRPr lang="en-US"/>
          </a:p>
        </p:txBody>
      </p:sp>
    </p:spTree>
    <p:extLst>
      <p:ext uri="{BB962C8B-B14F-4D97-AF65-F5344CB8AC3E}">
        <p14:creationId xmlns:p14="http://schemas.microsoft.com/office/powerpoint/2010/main" val="1238630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19</a:t>
            </a:fld>
            <a:endParaRPr lang="en-US"/>
          </a:p>
        </p:txBody>
      </p:sp>
    </p:spTree>
    <p:extLst>
      <p:ext uri="{BB962C8B-B14F-4D97-AF65-F5344CB8AC3E}">
        <p14:creationId xmlns:p14="http://schemas.microsoft.com/office/powerpoint/2010/main" val="3504586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31731" indent="-281435">
              <a:defRPr>
                <a:solidFill>
                  <a:schemeClr val="tx1"/>
                </a:solidFill>
                <a:latin typeface="Arial" pitchFamily="34" charset="0"/>
                <a:cs typeface="Arial" pitchFamily="34" charset="0"/>
              </a:defRPr>
            </a:lvl2pPr>
            <a:lvl3pPr marL="1125741" indent="-225148">
              <a:defRPr>
                <a:solidFill>
                  <a:schemeClr val="tx1"/>
                </a:solidFill>
                <a:latin typeface="Arial" pitchFamily="34" charset="0"/>
                <a:cs typeface="Arial" pitchFamily="34" charset="0"/>
              </a:defRPr>
            </a:lvl3pPr>
            <a:lvl4pPr marL="1576037" indent="-225148">
              <a:defRPr>
                <a:solidFill>
                  <a:schemeClr val="tx1"/>
                </a:solidFill>
                <a:latin typeface="Arial" pitchFamily="34" charset="0"/>
                <a:cs typeface="Arial" pitchFamily="34" charset="0"/>
              </a:defRPr>
            </a:lvl4pPr>
            <a:lvl5pPr marL="2026333" indent="-225148">
              <a:defRPr>
                <a:solidFill>
                  <a:schemeClr val="tx1"/>
                </a:solidFill>
                <a:latin typeface="Arial" pitchFamily="34" charset="0"/>
                <a:cs typeface="Arial" pitchFamily="34" charset="0"/>
              </a:defRPr>
            </a:lvl5pPr>
            <a:lvl6pPr marL="2476630" indent="-225148" eaLnBrk="0" fontAlgn="base" hangingPunct="0">
              <a:spcBef>
                <a:spcPct val="0"/>
              </a:spcBef>
              <a:spcAft>
                <a:spcPct val="0"/>
              </a:spcAft>
              <a:defRPr>
                <a:solidFill>
                  <a:schemeClr val="tx1"/>
                </a:solidFill>
                <a:latin typeface="Arial" pitchFamily="34" charset="0"/>
                <a:cs typeface="Arial" pitchFamily="34" charset="0"/>
              </a:defRPr>
            </a:lvl6pPr>
            <a:lvl7pPr marL="2926926" indent="-225148" eaLnBrk="0" fontAlgn="base" hangingPunct="0">
              <a:spcBef>
                <a:spcPct val="0"/>
              </a:spcBef>
              <a:spcAft>
                <a:spcPct val="0"/>
              </a:spcAft>
              <a:defRPr>
                <a:solidFill>
                  <a:schemeClr val="tx1"/>
                </a:solidFill>
                <a:latin typeface="Arial" pitchFamily="34" charset="0"/>
                <a:cs typeface="Arial" pitchFamily="34" charset="0"/>
              </a:defRPr>
            </a:lvl7pPr>
            <a:lvl8pPr marL="3377222" indent="-225148" eaLnBrk="0" fontAlgn="base" hangingPunct="0">
              <a:spcBef>
                <a:spcPct val="0"/>
              </a:spcBef>
              <a:spcAft>
                <a:spcPct val="0"/>
              </a:spcAft>
              <a:defRPr>
                <a:solidFill>
                  <a:schemeClr val="tx1"/>
                </a:solidFill>
                <a:latin typeface="Arial" pitchFamily="34" charset="0"/>
                <a:cs typeface="Arial" pitchFamily="34" charset="0"/>
              </a:defRPr>
            </a:lvl8pPr>
            <a:lvl9pPr marL="3827518" indent="-225148" eaLnBrk="0" fontAlgn="base" hangingPunct="0">
              <a:spcBef>
                <a:spcPct val="0"/>
              </a:spcBef>
              <a:spcAft>
                <a:spcPct val="0"/>
              </a:spcAft>
              <a:defRPr>
                <a:solidFill>
                  <a:schemeClr val="tx1"/>
                </a:solidFill>
                <a:latin typeface="Arial" pitchFamily="34" charset="0"/>
                <a:cs typeface="Arial" pitchFamily="34" charset="0"/>
              </a:defRPr>
            </a:lvl9pPr>
          </a:lstStyle>
          <a:p>
            <a:fld id="{2DD450EC-DE0E-413C-84A3-34FFFBA338C0}" type="slidenum">
              <a:rPr lang="en-US" altLang="en-US" smtClean="0"/>
              <a:pPr/>
              <a:t>20</a:t>
            </a:fld>
            <a:endParaRPr lang="en-US" altLang="en-US" smtClean="0"/>
          </a:p>
        </p:txBody>
      </p:sp>
    </p:spTree>
    <p:extLst>
      <p:ext uri="{BB962C8B-B14F-4D97-AF65-F5344CB8AC3E}">
        <p14:creationId xmlns:p14="http://schemas.microsoft.com/office/powerpoint/2010/main" val="3139474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24A47F3-8DB2-4A09-8A69-87F35EDAB14D}" type="slidenum">
              <a:rPr kumimoji="0" lang="en-US"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416037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7600" y="696913"/>
            <a:ext cx="4646613"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E8FE0D3-AE0D-4C9D-AB1D-3F7601BC173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806315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12</a:t>
            </a:fld>
            <a:endParaRPr lang="en-US"/>
          </a:p>
        </p:txBody>
      </p:sp>
    </p:spTree>
    <p:extLst>
      <p:ext uri="{BB962C8B-B14F-4D97-AF65-F5344CB8AC3E}">
        <p14:creationId xmlns:p14="http://schemas.microsoft.com/office/powerpoint/2010/main" val="2432302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13</a:t>
            </a:fld>
            <a:endParaRPr lang="en-US"/>
          </a:p>
        </p:txBody>
      </p:sp>
    </p:spTree>
    <p:extLst>
      <p:ext uri="{BB962C8B-B14F-4D97-AF65-F5344CB8AC3E}">
        <p14:creationId xmlns:p14="http://schemas.microsoft.com/office/powerpoint/2010/main" val="3458527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14</a:t>
            </a:fld>
            <a:endParaRPr lang="en-US"/>
          </a:p>
        </p:txBody>
      </p:sp>
    </p:spTree>
    <p:extLst>
      <p:ext uri="{BB962C8B-B14F-4D97-AF65-F5344CB8AC3E}">
        <p14:creationId xmlns:p14="http://schemas.microsoft.com/office/powerpoint/2010/main" val="751561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15</a:t>
            </a:fld>
            <a:endParaRPr lang="en-US"/>
          </a:p>
        </p:txBody>
      </p:sp>
    </p:spTree>
    <p:extLst>
      <p:ext uri="{BB962C8B-B14F-4D97-AF65-F5344CB8AC3E}">
        <p14:creationId xmlns:p14="http://schemas.microsoft.com/office/powerpoint/2010/main" val="1850133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16</a:t>
            </a:fld>
            <a:endParaRPr lang="en-US"/>
          </a:p>
        </p:txBody>
      </p:sp>
    </p:spTree>
    <p:extLst>
      <p:ext uri="{BB962C8B-B14F-4D97-AF65-F5344CB8AC3E}">
        <p14:creationId xmlns:p14="http://schemas.microsoft.com/office/powerpoint/2010/main" val="2573729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CDF357-7DB2-44E4-9946-E45B4934909B}" type="slidenum">
              <a:rPr lang="en-US" smtClean="0"/>
              <a:t>17</a:t>
            </a:fld>
            <a:endParaRPr lang="en-US"/>
          </a:p>
        </p:txBody>
      </p:sp>
    </p:spTree>
    <p:extLst>
      <p:ext uri="{BB962C8B-B14F-4D97-AF65-F5344CB8AC3E}">
        <p14:creationId xmlns:p14="http://schemas.microsoft.com/office/powerpoint/2010/main" val="3610563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541472-BA8A-4FC8-9F50-F602BCF64176}" type="datetime1">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89797" y="416154"/>
            <a:ext cx="964406" cy="1019758"/>
          </a:xfrm>
          <a:prstGeom prst="rect">
            <a:avLst/>
          </a:prstGeom>
        </p:spPr>
      </p:pic>
    </p:spTree>
    <p:extLst>
      <p:ext uri="{BB962C8B-B14F-4D97-AF65-F5344CB8AC3E}">
        <p14:creationId xmlns:p14="http://schemas.microsoft.com/office/powerpoint/2010/main" val="408148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38ED1E-829C-4F00-A3C0-9693B8ADFDCB}" type="datetime1">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296756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0E4E1-FFF9-434B-9176-C8D26EE053CE}" type="datetime1">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3966541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a:solidFill>
                  <a:schemeClr val="bg1"/>
                </a:solidFill>
              </a:defRPr>
            </a:lvl1pPr>
          </a:lstStyle>
          <a:p>
            <a:pPr>
              <a:defRPr/>
            </a:pPr>
            <a:fld id="{0A3FB5AC-BCB5-4B50-B5CA-FEF3CCD532CB}" type="slidenum">
              <a:rPr lang="en-GB" altLang="en-US"/>
              <a:pPr>
                <a:defRPr/>
              </a:pPr>
              <a:t>‹#›</a:t>
            </a:fld>
            <a:endParaRPr lang="en-GB" altLang="en-US"/>
          </a:p>
        </p:txBody>
      </p:sp>
    </p:spTree>
    <p:extLst>
      <p:ext uri="{BB962C8B-B14F-4D97-AF65-F5344CB8AC3E}">
        <p14:creationId xmlns:p14="http://schemas.microsoft.com/office/powerpoint/2010/main" val="470155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23850" y="790575"/>
            <a:ext cx="2414588"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9"/>
          <p:cNvSpPr>
            <a:spLocks noGrp="1"/>
          </p:cNvSpPr>
          <p:nvPr>
            <p:ph type="body" sz="quarter" idx="10"/>
          </p:nvPr>
        </p:nvSpPr>
        <p:spPr>
          <a:xfrm>
            <a:off x="2870958" y="960452"/>
            <a:ext cx="5866507" cy="3399512"/>
          </a:xfrm>
          <a:ln w="28575">
            <a:noFill/>
          </a:ln>
        </p:spPr>
        <p:txBody>
          <a:bodyPr/>
          <a:lstStyle>
            <a:lvl1pPr algn="ctr">
              <a:buNone/>
              <a:defRPr sz="24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4272473" y="4745900"/>
            <a:ext cx="4465638"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dirty="0" smtClean="0"/>
              <a:t>Click to edit Master text styles</a:t>
            </a:r>
          </a:p>
        </p:txBody>
      </p:sp>
    </p:spTree>
    <p:extLst>
      <p:ext uri="{BB962C8B-B14F-4D97-AF65-F5344CB8AC3E}">
        <p14:creationId xmlns:p14="http://schemas.microsoft.com/office/powerpoint/2010/main" val="1765412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a:solidFill>
                  <a:schemeClr val="bg1"/>
                </a:solidFill>
              </a:defRPr>
            </a:lvl1pPr>
          </a:lstStyle>
          <a:p>
            <a:pPr>
              <a:defRPr/>
            </a:pPr>
            <a:fld id="{0A3FB5AC-BCB5-4B50-B5CA-FEF3CCD532CB}" type="slidenum">
              <a:rPr lang="en-GB" altLang="en-US"/>
              <a:pPr>
                <a:defRPr/>
              </a:pPr>
              <a:t>‹#›</a:t>
            </a:fld>
            <a:endParaRPr lang="en-GB" altLang="en-US"/>
          </a:p>
        </p:txBody>
      </p:sp>
    </p:spTree>
    <p:extLst>
      <p:ext uri="{BB962C8B-B14F-4D97-AF65-F5344CB8AC3E}">
        <p14:creationId xmlns:p14="http://schemas.microsoft.com/office/powerpoint/2010/main" val="2503363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Slide">
    <p:spTree>
      <p:nvGrpSpPr>
        <p:cNvPr id="1" name=""/>
        <p:cNvGrpSpPr/>
        <p:nvPr/>
      </p:nvGrpSpPr>
      <p:grpSpPr>
        <a:xfrm>
          <a:off x="0" y="0"/>
          <a:ext cx="0" cy="0"/>
          <a:chOff x="0" y="0"/>
          <a:chExt cx="0" cy="0"/>
        </a:xfrm>
      </p:grpSpPr>
      <p:sp>
        <p:nvSpPr>
          <p:cNvPr id="4" name="Rectangle 3"/>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eaLnBrk="1" fontAlgn="auto" hangingPunct="1">
              <a:spcBef>
                <a:spcPts val="0"/>
              </a:spcBef>
              <a:spcAft>
                <a:spcPts val="0"/>
              </a:spcAft>
              <a:defRPr/>
            </a:pPr>
            <a:r>
              <a:rPr lang="en-GB" sz="1400" dirty="0">
                <a:latin typeface="Arial"/>
                <a:cs typeface="Arial"/>
              </a:rPr>
              <a:t>National Leadership Retreat 2013: </a:t>
            </a:r>
            <a:r>
              <a:rPr lang="en-US" sz="1400" dirty="0"/>
              <a:t>EDPRS 2: Strategies to deliver 11.5% economic growth</a:t>
            </a:r>
            <a:endParaRPr lang="en-GB" sz="1400" dirty="0">
              <a:latin typeface="Arial"/>
              <a:cs typeface="Arial"/>
            </a:endParaRPr>
          </a:p>
        </p:txBody>
      </p:sp>
      <p:pic>
        <p:nvPicPr>
          <p:cNvPr id="5"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7" name="Slide Number Placeholder 20"/>
          <p:cNvSpPr>
            <a:spLocks noGrp="1"/>
          </p:cNvSpPr>
          <p:nvPr>
            <p:ph type="sldNum" sz="quarter" idx="11"/>
          </p:nvPr>
        </p:nvSpPr>
        <p:spPr>
          <a:xfrm>
            <a:off x="8316913" y="6442075"/>
            <a:ext cx="827087" cy="415925"/>
          </a:xfrm>
        </p:spPr>
        <p:txBody>
          <a:bodyPr anchor="ctr"/>
          <a:lstStyle>
            <a:lvl1pPr algn="ctr">
              <a:defRPr sz="1400">
                <a:solidFill>
                  <a:schemeClr val="bg1"/>
                </a:solidFill>
              </a:defRPr>
            </a:lvl1pPr>
          </a:lstStyle>
          <a:p>
            <a:pPr>
              <a:defRPr/>
            </a:pPr>
            <a:fld id="{70FE00DC-DA9D-4611-BE01-43F60CD324E8}" type="slidenum">
              <a:rPr lang="en-GB" altLang="en-US"/>
              <a:pPr>
                <a:defRPr/>
              </a:pPr>
              <a:t>‹#›</a:t>
            </a:fld>
            <a:endParaRPr lang="en-GB" altLang="en-US"/>
          </a:p>
        </p:txBody>
      </p:sp>
    </p:spTree>
    <p:extLst>
      <p:ext uri="{BB962C8B-B14F-4D97-AF65-F5344CB8AC3E}">
        <p14:creationId xmlns:p14="http://schemas.microsoft.com/office/powerpoint/2010/main" val="38518244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23850" y="790575"/>
            <a:ext cx="2414588"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9"/>
          <p:cNvSpPr>
            <a:spLocks noGrp="1"/>
          </p:cNvSpPr>
          <p:nvPr>
            <p:ph type="body" sz="quarter" idx="10"/>
          </p:nvPr>
        </p:nvSpPr>
        <p:spPr>
          <a:xfrm>
            <a:off x="2870958" y="960452"/>
            <a:ext cx="5866507" cy="3399512"/>
          </a:xfrm>
          <a:ln w="28575">
            <a:noFill/>
          </a:ln>
        </p:spPr>
        <p:txBody>
          <a:bodyPr/>
          <a:lstStyle>
            <a:lvl1pPr algn="ctr">
              <a:buNone/>
              <a:defRPr sz="24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4272473" y="4745900"/>
            <a:ext cx="4465638"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dirty="0" smtClean="0"/>
              <a:t>Click to edit Master text styles</a:t>
            </a:r>
          </a:p>
        </p:txBody>
      </p:sp>
    </p:spTree>
    <p:extLst>
      <p:ext uri="{BB962C8B-B14F-4D97-AF65-F5344CB8AC3E}">
        <p14:creationId xmlns:p14="http://schemas.microsoft.com/office/powerpoint/2010/main" val="208056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smtClean="0">
                <a:solidFill>
                  <a:schemeClr val="bg1"/>
                </a:solidFill>
              </a:defRPr>
            </a:lvl1pPr>
          </a:lstStyle>
          <a:p>
            <a:pPr>
              <a:defRPr/>
            </a:pPr>
            <a:fld id="{43E7EB47-5983-4775-9687-05002B12CE14}" type="slidenum">
              <a:rPr lang="en-GB" altLang="en-US"/>
              <a:pPr>
                <a:defRPr/>
              </a:pPr>
              <a:t>‹#›</a:t>
            </a:fld>
            <a:endParaRPr lang="en-GB" altLang="en-US"/>
          </a:p>
        </p:txBody>
      </p:sp>
    </p:spTree>
    <p:extLst>
      <p:ext uri="{BB962C8B-B14F-4D97-AF65-F5344CB8AC3E}">
        <p14:creationId xmlns:p14="http://schemas.microsoft.com/office/powerpoint/2010/main" val="20257815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Slide">
    <p:spTree>
      <p:nvGrpSpPr>
        <p:cNvPr id="1" name=""/>
        <p:cNvGrpSpPr/>
        <p:nvPr/>
      </p:nvGrpSpPr>
      <p:grpSpPr>
        <a:xfrm>
          <a:off x="0" y="0"/>
          <a:ext cx="0" cy="0"/>
          <a:chOff x="0" y="0"/>
          <a:chExt cx="0" cy="0"/>
        </a:xfrm>
      </p:grpSpPr>
      <p:sp>
        <p:nvSpPr>
          <p:cNvPr id="4" name="Rectangle 3"/>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eaLnBrk="1" fontAlgn="auto" hangingPunct="1">
              <a:spcBef>
                <a:spcPts val="0"/>
              </a:spcBef>
              <a:spcAft>
                <a:spcPts val="0"/>
              </a:spcAft>
              <a:defRPr/>
            </a:pPr>
            <a:r>
              <a:rPr lang="en-GB" sz="1400" dirty="0">
                <a:latin typeface="Arial"/>
                <a:cs typeface="Arial"/>
              </a:rPr>
              <a:t>National Leadership Retreat 2013: </a:t>
            </a:r>
            <a:r>
              <a:rPr lang="en-US" sz="1400" dirty="0"/>
              <a:t>EDPRS 2: Strategies to deliver 11.5% economic growth</a:t>
            </a:r>
            <a:endParaRPr lang="en-GB" sz="1400" dirty="0">
              <a:latin typeface="Arial"/>
              <a:cs typeface="Arial"/>
            </a:endParaRPr>
          </a:p>
        </p:txBody>
      </p:sp>
      <p:pic>
        <p:nvPicPr>
          <p:cNvPr id="5"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7" name="Slide Number Placeholder 20"/>
          <p:cNvSpPr>
            <a:spLocks noGrp="1"/>
          </p:cNvSpPr>
          <p:nvPr>
            <p:ph type="sldNum" sz="quarter" idx="11"/>
          </p:nvPr>
        </p:nvSpPr>
        <p:spPr>
          <a:xfrm>
            <a:off x="8316913" y="6442075"/>
            <a:ext cx="827087" cy="415925"/>
          </a:xfrm>
        </p:spPr>
        <p:txBody>
          <a:bodyPr anchor="ctr"/>
          <a:lstStyle>
            <a:lvl1pPr algn="ctr">
              <a:defRPr sz="1400" smtClean="0">
                <a:solidFill>
                  <a:schemeClr val="bg1"/>
                </a:solidFill>
              </a:defRPr>
            </a:lvl1pPr>
          </a:lstStyle>
          <a:p>
            <a:pPr>
              <a:defRPr/>
            </a:pPr>
            <a:fld id="{987267A1-6E4F-4EBC-8CB2-1D096A4BAB4F}" type="slidenum">
              <a:rPr lang="en-GB" altLang="en-US"/>
              <a:pPr>
                <a:defRPr/>
              </a:pPr>
              <a:t>‹#›</a:t>
            </a:fld>
            <a:endParaRPr lang="en-GB" altLang="en-US"/>
          </a:p>
        </p:txBody>
      </p:sp>
    </p:spTree>
    <p:extLst>
      <p:ext uri="{BB962C8B-B14F-4D97-AF65-F5344CB8AC3E}">
        <p14:creationId xmlns:p14="http://schemas.microsoft.com/office/powerpoint/2010/main" val="7925674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23850" y="790575"/>
            <a:ext cx="2414588"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9"/>
          <p:cNvSpPr>
            <a:spLocks noGrp="1"/>
          </p:cNvSpPr>
          <p:nvPr>
            <p:ph type="body" sz="quarter" idx="10"/>
          </p:nvPr>
        </p:nvSpPr>
        <p:spPr>
          <a:xfrm>
            <a:off x="2870958" y="960452"/>
            <a:ext cx="5866507" cy="3399512"/>
          </a:xfrm>
          <a:ln w="28575">
            <a:noFill/>
          </a:ln>
        </p:spPr>
        <p:txBody>
          <a:bodyPr/>
          <a:lstStyle>
            <a:lvl1pPr algn="ctr">
              <a:buNone/>
              <a:defRPr sz="24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4272473" y="4745900"/>
            <a:ext cx="4465638"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dirty="0" smtClean="0"/>
              <a:t>Click to edit Master text styles</a:t>
            </a:r>
          </a:p>
        </p:txBody>
      </p:sp>
    </p:spTree>
    <p:extLst>
      <p:ext uri="{BB962C8B-B14F-4D97-AF65-F5344CB8AC3E}">
        <p14:creationId xmlns:p14="http://schemas.microsoft.com/office/powerpoint/2010/main" val="3768616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9F774E-058B-4D6A-ADC8-F8434995CBB5}" type="datetime1">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cxnSp>
        <p:nvCxnSpPr>
          <p:cNvPr id="8" name="Straight Connector 7"/>
          <p:cNvCxnSpPr/>
          <p:nvPr userDrawn="1"/>
        </p:nvCxnSpPr>
        <p:spPr>
          <a:xfrm>
            <a:off x="4572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grpSp>
        <p:nvGrpSpPr>
          <p:cNvPr id="9" name="Group 234"/>
          <p:cNvGrpSpPr>
            <a:grpSpLocks/>
          </p:cNvGrpSpPr>
          <p:nvPr userDrawn="1"/>
        </p:nvGrpSpPr>
        <p:grpSpPr bwMode="auto">
          <a:xfrm>
            <a:off x="0" y="-32594"/>
            <a:ext cx="1143000" cy="1475631"/>
            <a:chOff x="-9" y="1395"/>
            <a:chExt cx="2985" cy="2898"/>
          </a:xfrm>
        </p:grpSpPr>
        <p:pic>
          <p:nvPicPr>
            <p:cNvPr id="10" name="Picture 213" descr="pan01"/>
            <p:cNvPicPr>
              <a:picLocks noChangeAspect="1" noChangeArrowheads="1"/>
            </p:cNvPicPr>
            <p:nvPr/>
          </p:nvPicPr>
          <p:blipFill>
            <a:blip r:embed="rId2" cstate="print">
              <a:extLst>
                <a:ext uri="{28A0092B-C50C-407E-A947-70E740481C1C}">
                  <a14:useLocalDpi xmlns:a14="http://schemas.microsoft.com/office/drawing/2010/main" val="0"/>
                </a:ext>
              </a:extLst>
            </a:blip>
            <a:srcRect l="46681" r="2339"/>
            <a:stretch>
              <a:fillRect/>
            </a:stretch>
          </p:blipFill>
          <p:spPr bwMode="gray">
            <a:xfrm>
              <a:off x="0" y="1395"/>
              <a:ext cx="2976" cy="2898"/>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11" name="Freeform 209" descr="wiz_gold03"/>
            <p:cNvSpPr>
              <a:spLocks/>
            </p:cNvSpPr>
            <p:nvPr/>
          </p:nvSpPr>
          <p:spPr bwMode="gray">
            <a:xfrm>
              <a:off x="-9" y="1493"/>
              <a:ext cx="2841" cy="2599"/>
            </a:xfrm>
            <a:custGeom>
              <a:avLst/>
              <a:gdLst>
                <a:gd name="T0" fmla="*/ 0 w 2841"/>
                <a:gd name="T1" fmla="*/ 18 h 2599"/>
                <a:gd name="T2" fmla="*/ 2841 w 2841"/>
                <a:gd name="T3" fmla="*/ 0 h 2599"/>
                <a:gd name="T4" fmla="*/ 1294 w 2841"/>
                <a:gd name="T5" fmla="*/ 2597 h 2599"/>
                <a:gd name="T6" fmla="*/ 2 w 2841"/>
                <a:gd name="T7" fmla="*/ 2599 h 2599"/>
                <a:gd name="T8" fmla="*/ 0 w 2841"/>
                <a:gd name="T9" fmla="*/ 18 h 2599"/>
              </a:gdLst>
              <a:ahLst/>
              <a:cxnLst>
                <a:cxn ang="0">
                  <a:pos x="T0" y="T1"/>
                </a:cxn>
                <a:cxn ang="0">
                  <a:pos x="T2" y="T3"/>
                </a:cxn>
                <a:cxn ang="0">
                  <a:pos x="T4" y="T5"/>
                </a:cxn>
                <a:cxn ang="0">
                  <a:pos x="T6" y="T7"/>
                </a:cxn>
                <a:cxn ang="0">
                  <a:pos x="T8" y="T9"/>
                </a:cxn>
              </a:cxnLst>
              <a:rect l="0" t="0" r="r" b="b"/>
              <a:pathLst>
                <a:path w="2841" h="2599">
                  <a:moveTo>
                    <a:pt x="0" y="18"/>
                  </a:moveTo>
                  <a:lnTo>
                    <a:pt x="2841" y="0"/>
                  </a:lnTo>
                  <a:lnTo>
                    <a:pt x="1294" y="2597"/>
                  </a:lnTo>
                  <a:lnTo>
                    <a:pt x="2" y="2599"/>
                  </a:lnTo>
                  <a:lnTo>
                    <a:pt x="0" y="18"/>
                  </a:lnTo>
                  <a:close/>
                </a:path>
              </a:pathLst>
            </a:custGeom>
            <a:solidFill>
              <a:srgbClr val="00B050"/>
            </a:solidFill>
            <a:ln>
              <a:noFill/>
              <a:headEnd/>
              <a:tailEnd/>
            </a:ln>
          </p:spPr>
          <p:style>
            <a:lnRef idx="2">
              <a:schemeClr val="accent3">
                <a:shade val="50000"/>
              </a:schemeClr>
            </a:lnRef>
            <a:fillRef idx="1">
              <a:schemeClr val="accent3"/>
            </a:fillRef>
            <a:effectRef idx="0">
              <a:schemeClr val="accent3"/>
            </a:effectRef>
            <a:fontRef idx="minor">
              <a:schemeClr val="lt1"/>
            </a:fontRef>
          </p:style>
          <p:txBody>
            <a:bodyPr/>
            <a:lstStyle/>
            <a:p>
              <a:endParaRPr lang="en-US"/>
            </a:p>
          </p:txBody>
        </p:sp>
      </p:grpSp>
      <p:grpSp>
        <p:nvGrpSpPr>
          <p:cNvPr id="12" name="Group 233"/>
          <p:cNvGrpSpPr>
            <a:grpSpLocks/>
          </p:cNvGrpSpPr>
          <p:nvPr userDrawn="1"/>
        </p:nvGrpSpPr>
        <p:grpSpPr bwMode="auto">
          <a:xfrm>
            <a:off x="9525" y="-76200"/>
            <a:ext cx="904875" cy="1289050"/>
            <a:chOff x="0" y="1039"/>
            <a:chExt cx="2681" cy="2897"/>
          </a:xfrm>
        </p:grpSpPr>
        <p:pic>
          <p:nvPicPr>
            <p:cNvPr id="13" name="Picture 220" descr="pan0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51730" r="2339"/>
            <a:stretch>
              <a:fillRect/>
            </a:stretch>
          </p:blipFill>
          <p:spPr bwMode="gray">
            <a:xfrm>
              <a:off x="0" y="1039"/>
              <a:ext cx="2681" cy="2897"/>
            </a:xfrm>
            <a:prstGeom prst="rect">
              <a:avLst/>
            </a:prstGeom>
            <a:noFill/>
            <a:extLst>
              <a:ext uri="{909E8E84-426E-40DD-AFC4-6F175D3DCCD1}">
                <a14:hiddenFill xmlns:a14="http://schemas.microsoft.com/office/drawing/2010/main">
                  <a:solidFill>
                    <a:srgbClr val="FFFFFF"/>
                  </a:solidFill>
                </a14:hiddenFill>
              </a:ext>
            </a:extLst>
          </p:spPr>
        </p:pic>
        <p:sp>
          <p:nvSpPr>
            <p:cNvPr id="14" name="Freeform 221" descr="wiz_gold04"/>
            <p:cNvSpPr>
              <a:spLocks/>
            </p:cNvSpPr>
            <p:nvPr userDrawn="1"/>
          </p:nvSpPr>
          <p:spPr bwMode="gray">
            <a:xfrm>
              <a:off x="0" y="1137"/>
              <a:ext cx="2537" cy="2600"/>
            </a:xfrm>
            <a:custGeom>
              <a:avLst/>
              <a:gdLst>
                <a:gd name="T0" fmla="*/ 0 w 2537"/>
                <a:gd name="T1" fmla="*/ 0 h 2600"/>
                <a:gd name="T2" fmla="*/ 2537 w 2537"/>
                <a:gd name="T3" fmla="*/ 1 h 2600"/>
                <a:gd name="T4" fmla="*/ 991 w 2537"/>
                <a:gd name="T5" fmla="*/ 2597 h 2600"/>
                <a:gd name="T6" fmla="*/ 0 w 2537"/>
                <a:gd name="T7" fmla="*/ 2600 h 2600"/>
                <a:gd name="T8" fmla="*/ 0 w 2537"/>
                <a:gd name="T9" fmla="*/ 0 h 2600"/>
              </a:gdLst>
              <a:ahLst/>
              <a:cxnLst>
                <a:cxn ang="0">
                  <a:pos x="T0" y="T1"/>
                </a:cxn>
                <a:cxn ang="0">
                  <a:pos x="T2" y="T3"/>
                </a:cxn>
                <a:cxn ang="0">
                  <a:pos x="T4" y="T5"/>
                </a:cxn>
                <a:cxn ang="0">
                  <a:pos x="T6" y="T7"/>
                </a:cxn>
                <a:cxn ang="0">
                  <a:pos x="T8" y="T9"/>
                </a:cxn>
              </a:cxnLst>
              <a:rect l="0" t="0" r="r" b="b"/>
              <a:pathLst>
                <a:path w="2537" h="2600">
                  <a:moveTo>
                    <a:pt x="0" y="0"/>
                  </a:moveTo>
                  <a:lnTo>
                    <a:pt x="2537" y="1"/>
                  </a:lnTo>
                  <a:lnTo>
                    <a:pt x="991" y="2597"/>
                  </a:lnTo>
                  <a:lnTo>
                    <a:pt x="0" y="2600"/>
                  </a:lnTo>
                  <a:lnTo>
                    <a:pt x="0" y="0"/>
                  </a:lnTo>
                  <a:close/>
                </a:path>
              </a:pathLst>
            </a:custGeom>
            <a:solidFill>
              <a:srgbClr val="FFFF00"/>
            </a:solidFill>
            <a:ln>
              <a:noFill/>
            </a:ln>
          </p:spPr>
          <p:style>
            <a:lnRef idx="2">
              <a:schemeClr val="accent6">
                <a:shade val="50000"/>
              </a:schemeClr>
            </a:lnRef>
            <a:fillRef idx="1">
              <a:schemeClr val="accent6"/>
            </a:fillRef>
            <a:effectRef idx="0">
              <a:schemeClr val="accent6"/>
            </a:effectRef>
            <a:fontRef idx="minor">
              <a:schemeClr val="lt1"/>
            </a:fontRef>
          </p:style>
          <p:txBody>
            <a:bodyPr/>
            <a:lstStyle/>
            <a:p>
              <a:endParaRPr lang="en-US"/>
            </a:p>
          </p:txBody>
        </p:sp>
      </p:grpSp>
      <p:grpSp>
        <p:nvGrpSpPr>
          <p:cNvPr id="15" name="Group 232"/>
          <p:cNvGrpSpPr>
            <a:grpSpLocks/>
          </p:cNvGrpSpPr>
          <p:nvPr userDrawn="1"/>
        </p:nvGrpSpPr>
        <p:grpSpPr bwMode="auto">
          <a:xfrm>
            <a:off x="9525" y="-42859"/>
            <a:ext cx="676275" cy="1033459"/>
            <a:chOff x="-7" y="240"/>
            <a:chExt cx="2407" cy="3199"/>
          </a:xfrm>
        </p:grpSpPr>
        <p:pic>
          <p:nvPicPr>
            <p:cNvPr id="16" name="Picture 223" descr="pan01"/>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l="60431" r="2339"/>
            <a:stretch>
              <a:fillRect/>
            </a:stretch>
          </p:blipFill>
          <p:spPr bwMode="gray">
            <a:xfrm>
              <a:off x="0" y="240"/>
              <a:ext cx="2400" cy="3199"/>
            </a:xfrm>
            <a:prstGeom prst="rect">
              <a:avLst/>
            </a:prstGeom>
            <a:noFill/>
            <a:extLst>
              <a:ext uri="{909E8E84-426E-40DD-AFC4-6F175D3DCCD1}">
                <a14:hiddenFill xmlns:a14="http://schemas.microsoft.com/office/drawing/2010/main">
                  <a:solidFill>
                    <a:srgbClr val="FFFFFF"/>
                  </a:solidFill>
                </a14:hiddenFill>
              </a:ext>
            </a:extLst>
          </p:spPr>
        </p:pic>
        <p:sp>
          <p:nvSpPr>
            <p:cNvPr id="17" name="Freeform 224" descr="wiz_gold01"/>
            <p:cNvSpPr>
              <a:spLocks/>
            </p:cNvSpPr>
            <p:nvPr userDrawn="1"/>
          </p:nvSpPr>
          <p:spPr bwMode="gray">
            <a:xfrm>
              <a:off x="-7" y="348"/>
              <a:ext cx="2247" cy="2874"/>
            </a:xfrm>
            <a:custGeom>
              <a:avLst/>
              <a:gdLst>
                <a:gd name="T0" fmla="*/ 7 w 2247"/>
                <a:gd name="T1" fmla="*/ 0 h 2874"/>
                <a:gd name="T2" fmla="*/ 2247 w 2247"/>
                <a:gd name="T3" fmla="*/ 0 h 2874"/>
                <a:gd name="T4" fmla="*/ 540 w 2247"/>
                <a:gd name="T5" fmla="*/ 2868 h 2874"/>
                <a:gd name="T6" fmla="*/ 0 w 2247"/>
                <a:gd name="T7" fmla="*/ 2874 h 2874"/>
                <a:gd name="T8" fmla="*/ 7 w 2247"/>
                <a:gd name="T9" fmla="*/ 0 h 2874"/>
              </a:gdLst>
              <a:ahLst/>
              <a:cxnLst>
                <a:cxn ang="0">
                  <a:pos x="T0" y="T1"/>
                </a:cxn>
                <a:cxn ang="0">
                  <a:pos x="T2" y="T3"/>
                </a:cxn>
                <a:cxn ang="0">
                  <a:pos x="T4" y="T5"/>
                </a:cxn>
                <a:cxn ang="0">
                  <a:pos x="T6" y="T7"/>
                </a:cxn>
                <a:cxn ang="0">
                  <a:pos x="T8" y="T9"/>
                </a:cxn>
              </a:cxnLst>
              <a:rect l="0" t="0" r="r" b="b"/>
              <a:pathLst>
                <a:path w="2247" h="2874">
                  <a:moveTo>
                    <a:pt x="7" y="0"/>
                  </a:moveTo>
                  <a:lnTo>
                    <a:pt x="2247" y="0"/>
                  </a:lnTo>
                  <a:lnTo>
                    <a:pt x="540" y="2868"/>
                  </a:lnTo>
                  <a:lnTo>
                    <a:pt x="0" y="2874"/>
                  </a:lnTo>
                  <a:lnTo>
                    <a:pt x="7" y="0"/>
                  </a:lnTo>
                  <a:close/>
                </a:path>
              </a:pathLst>
            </a:custGeom>
            <a:ln>
              <a:noFill/>
            </a:ln>
          </p:spPr>
          <p:style>
            <a:lnRef idx="2">
              <a:schemeClr val="accent5">
                <a:shade val="50000"/>
              </a:schemeClr>
            </a:lnRef>
            <a:fillRef idx="1">
              <a:schemeClr val="accent5"/>
            </a:fillRef>
            <a:effectRef idx="0">
              <a:schemeClr val="accent5"/>
            </a:effectRef>
            <a:fontRef idx="minor">
              <a:schemeClr val="lt1"/>
            </a:fontRef>
          </p:style>
          <p:txBody>
            <a:bodyPr/>
            <a:lstStyle/>
            <a:p>
              <a:endParaRPr lang="en-US">
                <a:solidFill>
                  <a:srgbClr val="00B0F0"/>
                </a:solidFill>
              </a:endParaRPr>
            </a:p>
          </p:txBody>
        </p:sp>
      </p:grpSp>
    </p:spTree>
    <p:extLst>
      <p:ext uri="{BB962C8B-B14F-4D97-AF65-F5344CB8AC3E}">
        <p14:creationId xmlns:p14="http://schemas.microsoft.com/office/powerpoint/2010/main" val="372615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22" presetClass="entr" presetSubtype="8"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1000"/>
                                        <p:tgtEl>
                                          <p:spTgt spid="9"/>
                                        </p:tgtEl>
                                      </p:cBhvr>
                                    </p:animEffect>
                                  </p:childTnLst>
                                </p:cTn>
                              </p:par>
                            </p:childTnLst>
                          </p:cTn>
                        </p:par>
                        <p:par>
                          <p:cTn id="11" fill="hold">
                            <p:stCondLst>
                              <p:cond delay="1000"/>
                            </p:stCondLst>
                            <p:childTnLst>
                              <p:par>
                                <p:cTn id="12" presetID="22" presetClass="entr" presetSubtype="8" fill="hold" nodeType="afterEffect">
                                  <p:stCondLst>
                                    <p:cond delay="250"/>
                                  </p:stCondLst>
                                  <p:childTnLst>
                                    <p:set>
                                      <p:cBhvr>
                                        <p:cTn id="13" dur="1" fill="hold">
                                          <p:stCondLst>
                                            <p:cond delay="0"/>
                                          </p:stCondLst>
                                        </p:cTn>
                                        <p:tgtEl>
                                          <p:spTgt spid="12"/>
                                        </p:tgtEl>
                                        <p:attrNameLst>
                                          <p:attrName>style.visibility</p:attrName>
                                        </p:attrNameLst>
                                      </p:cBhvr>
                                      <p:to>
                                        <p:strVal val="visible"/>
                                      </p:to>
                                    </p:set>
                                    <p:animEffect transition="in" filter="wipe(left)">
                                      <p:cBhvr>
                                        <p:cTn id="14" dur="750"/>
                                        <p:tgtEl>
                                          <p:spTgt spid="12"/>
                                        </p:tgtEl>
                                      </p:cBhvr>
                                    </p:animEffect>
                                  </p:childTnLst>
                                </p:cTn>
                              </p:par>
                            </p:childTnLst>
                          </p:cTn>
                        </p:par>
                        <p:par>
                          <p:cTn id="15" fill="hold">
                            <p:stCondLst>
                              <p:cond delay="2000"/>
                            </p:stCondLst>
                            <p:childTnLst>
                              <p:par>
                                <p:cTn id="16" presetID="22" presetClass="entr" presetSubtype="8" fill="hold" nodeType="afterEffect">
                                  <p:stCondLst>
                                    <p:cond delay="250"/>
                                  </p:stCondLst>
                                  <p:childTnLst>
                                    <p:set>
                                      <p:cBhvr>
                                        <p:cTn id="17" dur="1" fill="hold">
                                          <p:stCondLst>
                                            <p:cond delay="0"/>
                                          </p:stCondLst>
                                        </p:cTn>
                                        <p:tgtEl>
                                          <p:spTgt spid="15"/>
                                        </p:tgtEl>
                                        <p:attrNameLst>
                                          <p:attrName>style.visibility</p:attrName>
                                        </p:attrNameLst>
                                      </p:cBhvr>
                                      <p:to>
                                        <p:strVal val="visible"/>
                                      </p:to>
                                    </p:set>
                                    <p:animEffect transition="in" filter="wipe(left)">
                                      <p:cBhvr>
                                        <p:cTn id="18" dur="7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5_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a:solidFill>
                  <a:schemeClr val="bg1"/>
                </a:solidFill>
              </a:defRPr>
            </a:lvl1pPr>
          </a:lstStyle>
          <a:p>
            <a:pPr>
              <a:defRPr/>
            </a:pPr>
            <a:fld id="{3D73F3A8-6506-48FB-857D-2DB1D88A6F54}" type="slidenum">
              <a:rPr lang="en-GB" altLang="en-US"/>
              <a:pPr>
                <a:defRPr/>
              </a:pPr>
              <a:t>‹#›</a:t>
            </a:fld>
            <a:endParaRPr lang="en-GB" altLang="en-US"/>
          </a:p>
        </p:txBody>
      </p:sp>
    </p:spTree>
    <p:extLst>
      <p:ext uri="{BB962C8B-B14F-4D97-AF65-F5344CB8AC3E}">
        <p14:creationId xmlns:p14="http://schemas.microsoft.com/office/powerpoint/2010/main" val="18242039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6_Slide">
    <p:spTree>
      <p:nvGrpSpPr>
        <p:cNvPr id="1" name=""/>
        <p:cNvGrpSpPr/>
        <p:nvPr/>
      </p:nvGrpSpPr>
      <p:grpSpPr>
        <a:xfrm>
          <a:off x="0" y="0"/>
          <a:ext cx="0" cy="0"/>
          <a:chOff x="0" y="0"/>
          <a:chExt cx="0" cy="0"/>
        </a:xfrm>
      </p:grpSpPr>
      <p:sp>
        <p:nvSpPr>
          <p:cNvPr id="4" name="Rectangle 3"/>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eaLnBrk="1" fontAlgn="auto" hangingPunct="1">
              <a:spcBef>
                <a:spcPts val="0"/>
              </a:spcBef>
              <a:spcAft>
                <a:spcPts val="0"/>
              </a:spcAft>
              <a:defRPr/>
            </a:pPr>
            <a:r>
              <a:rPr lang="en-GB" sz="1400" dirty="0">
                <a:latin typeface="Arial"/>
                <a:cs typeface="Arial"/>
              </a:rPr>
              <a:t>National Leadership Retreat 2013: </a:t>
            </a:r>
            <a:r>
              <a:rPr lang="en-US" sz="1400" dirty="0"/>
              <a:t>EDPRS 2: Strategies to deliver 11.5% economic growth</a:t>
            </a:r>
            <a:endParaRPr lang="en-GB" sz="1400" dirty="0">
              <a:latin typeface="Arial"/>
              <a:cs typeface="Arial"/>
            </a:endParaRPr>
          </a:p>
        </p:txBody>
      </p:sp>
      <p:pic>
        <p:nvPicPr>
          <p:cNvPr id="5"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7" name="Slide Number Placeholder 20"/>
          <p:cNvSpPr>
            <a:spLocks noGrp="1"/>
          </p:cNvSpPr>
          <p:nvPr>
            <p:ph type="sldNum" sz="quarter" idx="11"/>
          </p:nvPr>
        </p:nvSpPr>
        <p:spPr>
          <a:xfrm>
            <a:off x="8316913" y="6442075"/>
            <a:ext cx="827087" cy="415925"/>
          </a:xfrm>
        </p:spPr>
        <p:txBody>
          <a:bodyPr anchor="ctr"/>
          <a:lstStyle>
            <a:lvl1pPr algn="ctr">
              <a:defRPr sz="1400">
                <a:solidFill>
                  <a:schemeClr val="bg1"/>
                </a:solidFill>
              </a:defRPr>
            </a:lvl1pPr>
          </a:lstStyle>
          <a:p>
            <a:pPr>
              <a:defRPr/>
            </a:pPr>
            <a:fld id="{0295E627-9B1D-4C59-8B9A-40665A426EA5}" type="slidenum">
              <a:rPr lang="en-GB" altLang="en-US"/>
              <a:pPr>
                <a:defRPr/>
              </a:pPr>
              <a:t>‹#›</a:t>
            </a:fld>
            <a:endParaRPr lang="en-GB" altLang="en-US"/>
          </a:p>
        </p:txBody>
      </p:sp>
    </p:spTree>
    <p:extLst>
      <p:ext uri="{BB962C8B-B14F-4D97-AF65-F5344CB8AC3E}">
        <p14:creationId xmlns:p14="http://schemas.microsoft.com/office/powerpoint/2010/main" val="3731639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8785DF-C146-4F28-9A90-E2C982CB77FC}" type="datetime1">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10337210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21244E-5A0D-4AA5-931F-79AEA64FF765}" type="datetime1">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1347310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4EEB67-576C-4013-9C43-5F17F1C84F6E}" type="datetime1">
              <a:rPr lang="en-US" smtClean="0"/>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2186877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23C01D-13F0-4525-83AF-5D3174E79B4C}" type="datetime1">
              <a:rPr lang="en-US" smtClean="0"/>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1572088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302524-43FC-47C5-B63A-A00A2672D353}" type="datetime1">
              <a:rPr lang="en-US" smtClean="0"/>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3064998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47F0B-DCF0-485B-9C15-7ECBF77B8683}" type="datetime1">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2186029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F7325-A33D-4AA1-B974-ECB31F6306D1}" type="datetime1">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26AD4-5897-4C20-9700-E98D4FBDAEB8}" type="slidenum">
              <a:rPr lang="en-US" smtClean="0"/>
              <a:t>‹#›</a:t>
            </a:fld>
            <a:endParaRPr lang="en-US"/>
          </a:p>
        </p:txBody>
      </p:sp>
    </p:spTree>
    <p:extLst>
      <p:ext uri="{BB962C8B-B14F-4D97-AF65-F5344CB8AC3E}">
        <p14:creationId xmlns:p14="http://schemas.microsoft.com/office/powerpoint/2010/main" val="2645530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329E0E-26E9-4FF3-AAC1-1358AFB3F40D}" type="datetime1">
              <a:rPr lang="en-US" smtClean="0"/>
              <a:t>9/17/2020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26AD4-5897-4C20-9700-E98D4FBDAEB8}" type="slidenum">
              <a:rPr lang="en-US" smtClean="0"/>
              <a:t>‹#›</a:t>
            </a:fld>
            <a:endParaRPr lang="en-US"/>
          </a:p>
        </p:txBody>
      </p:sp>
    </p:spTree>
    <p:extLst>
      <p:ext uri="{BB962C8B-B14F-4D97-AF65-F5344CB8AC3E}">
        <p14:creationId xmlns:p14="http://schemas.microsoft.com/office/powerpoint/2010/main" val="602486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8" r:id="rId12"/>
    <p:sldLayoutId id="2147483661" r:id="rId13"/>
    <p:sldLayoutId id="2147483662" r:id="rId14"/>
    <p:sldLayoutId id="2147483663" r:id="rId15"/>
    <p:sldLayoutId id="2147483684" r:id="rId16"/>
    <p:sldLayoutId id="2147483685" r:id="rId17"/>
    <p:sldLayoutId id="2147483686" r:id="rId18"/>
    <p:sldLayoutId id="2147483666" r:id="rId19"/>
    <p:sldLayoutId id="2147483667" r:id="rId20"/>
    <p:sldLayoutId id="2147483668" r:id="rId2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43494"/>
            <a:ext cx="7848600" cy="4400106"/>
          </a:xfrm>
        </p:spPr>
        <p:txBody>
          <a:bodyPr>
            <a:normAutofit fontScale="90000"/>
          </a:bodyPr>
          <a:lstStyle/>
          <a:p>
            <a:r>
              <a:rPr lang="it-IT" sz="4000" dirty="0" smtClean="0">
                <a:latin typeface="Times New Roman" panose="02020603050405020304" pitchFamily="18" charset="0"/>
                <a:cs typeface="Times New Roman" panose="02020603050405020304" pitchFamily="18" charset="0"/>
              </a:rPr>
              <a:t/>
            </a:r>
            <a:br>
              <a:rPr lang="it-IT" sz="4000" dirty="0" smtClean="0">
                <a:latin typeface="Times New Roman" panose="02020603050405020304" pitchFamily="18" charset="0"/>
                <a:cs typeface="Times New Roman" panose="02020603050405020304" pitchFamily="18" charset="0"/>
              </a:rPr>
            </a:br>
            <a:r>
              <a:rPr lang="it-IT" sz="4000" dirty="0">
                <a:latin typeface="Times New Roman" panose="02020603050405020304" pitchFamily="18" charset="0"/>
                <a:cs typeface="Times New Roman" panose="02020603050405020304" pitchFamily="18" charset="0"/>
              </a:rPr>
              <a:t/>
            </a:r>
            <a:br>
              <a:rPr lang="it-IT" sz="4000" dirty="0">
                <a:latin typeface="Times New Roman" panose="02020603050405020304" pitchFamily="18" charset="0"/>
                <a:cs typeface="Times New Roman" panose="02020603050405020304" pitchFamily="18" charset="0"/>
              </a:rPr>
            </a:br>
            <a:r>
              <a:rPr lang="it-IT" sz="4000" b="1" dirty="0" smtClean="0">
                <a:solidFill>
                  <a:srgbClr val="00B050"/>
                </a:solidFill>
                <a:latin typeface="Times New Roman" panose="02020603050405020304" pitchFamily="18" charset="0"/>
                <a:cs typeface="Times New Roman" panose="02020603050405020304" pitchFamily="18" charset="0"/>
              </a:rPr>
              <a:t>A </a:t>
            </a:r>
            <a:r>
              <a:rPr lang="it-IT" sz="4000" b="1" dirty="0">
                <a:solidFill>
                  <a:srgbClr val="00B050"/>
                </a:solidFill>
                <a:latin typeface="Times New Roman" panose="02020603050405020304" pitchFamily="18" charset="0"/>
                <a:cs typeface="Times New Roman" panose="02020603050405020304" pitchFamily="18" charset="0"/>
              </a:rPr>
              <a:t>policy Dialogue about NST1- Creating 1,500,000 Decent and Productive Jobs: Challenges and policy actions on 18/09/2019</a:t>
            </a:r>
            <a:r>
              <a:rPr lang="it-IT" sz="4000" dirty="0">
                <a:latin typeface="Times New Roman" panose="02020603050405020304" pitchFamily="18" charset="0"/>
                <a:cs typeface="Times New Roman" panose="02020603050405020304" pitchFamily="18" charset="0"/>
              </a:rPr>
              <a:t/>
            </a:r>
            <a:br>
              <a:rPr lang="it-IT" sz="4000" dirty="0">
                <a:latin typeface="Times New Roman" panose="02020603050405020304" pitchFamily="18" charset="0"/>
                <a:cs typeface="Times New Roman" panose="02020603050405020304" pitchFamily="18" charset="0"/>
              </a:rPr>
            </a:br>
            <a:r>
              <a:rPr lang="it-IT" sz="4000" dirty="0">
                <a:latin typeface="Times New Roman" panose="02020603050405020304" pitchFamily="18" charset="0"/>
                <a:cs typeface="Times New Roman" panose="02020603050405020304" pitchFamily="18" charset="0"/>
              </a:rPr>
              <a:t/>
            </a:r>
            <a:br>
              <a:rPr lang="it-IT" sz="4000" dirty="0">
                <a:latin typeface="Times New Roman" panose="02020603050405020304" pitchFamily="18" charset="0"/>
                <a:cs typeface="Times New Roman" panose="02020603050405020304" pitchFamily="18" charset="0"/>
              </a:rPr>
            </a:br>
            <a:r>
              <a:rPr lang="it-IT" sz="4000" b="1" dirty="0" smtClean="0">
                <a:latin typeface="Times New Roman" panose="02020603050405020304" pitchFamily="18" charset="0"/>
                <a:cs typeface="Times New Roman" panose="02020603050405020304" pitchFamily="18" charset="0"/>
              </a:rPr>
              <a:t>Presented by : MWAMBARI Faustin, Acting Director </a:t>
            </a:r>
            <a:r>
              <a:rPr lang="it-IT" sz="4000" b="1" dirty="0">
                <a:latin typeface="Times New Roman" panose="02020603050405020304" pitchFamily="18" charset="0"/>
                <a:cs typeface="Times New Roman" panose="02020603050405020304" pitchFamily="18" charset="0"/>
              </a:rPr>
              <a:t>G</a:t>
            </a:r>
            <a:r>
              <a:rPr lang="it-IT" sz="4000" b="1" dirty="0" smtClean="0">
                <a:latin typeface="Times New Roman" panose="02020603050405020304" pitchFamily="18" charset="0"/>
                <a:cs typeface="Times New Roman" panose="02020603050405020304" pitchFamily="18" charset="0"/>
              </a:rPr>
              <a:t>eneral of Labour and Employment/ </a:t>
            </a:r>
            <a:r>
              <a:rPr lang="it-IT" sz="4000" b="1" dirty="0" smtClean="0">
                <a:latin typeface="Times New Roman" panose="02020603050405020304" pitchFamily="18" charset="0"/>
                <a:cs typeface="Times New Roman" panose="02020603050405020304" pitchFamily="18" charset="0"/>
              </a:rPr>
              <a:t>MIFOTRA</a:t>
            </a:r>
            <a:br>
              <a:rPr lang="it-IT" sz="4000" b="1" dirty="0" smtClean="0">
                <a:latin typeface="Times New Roman" panose="02020603050405020304" pitchFamily="18" charset="0"/>
                <a:cs typeface="Times New Roman" panose="02020603050405020304" pitchFamily="18" charset="0"/>
              </a:rPr>
            </a:br>
            <a:r>
              <a:rPr lang="it-IT" sz="4000" b="1" dirty="0">
                <a:latin typeface="Times New Roman" panose="02020603050405020304" pitchFamily="18" charset="0"/>
                <a:cs typeface="Times New Roman" panose="02020603050405020304" pitchFamily="18" charset="0"/>
              </a:rPr>
              <a:t/>
            </a:r>
            <a:br>
              <a:rPr lang="it-IT" sz="4000" b="1" dirty="0">
                <a:latin typeface="Times New Roman" panose="02020603050405020304" pitchFamily="18" charset="0"/>
                <a:cs typeface="Times New Roman" panose="02020603050405020304" pitchFamily="18" charset="0"/>
              </a:rPr>
            </a:br>
            <a:r>
              <a:rPr lang="it-IT" sz="4000" b="1" dirty="0" smtClean="0">
                <a:latin typeface="Times New Roman" panose="02020603050405020304" pitchFamily="18" charset="0"/>
                <a:cs typeface="Times New Roman" panose="02020603050405020304" pitchFamily="18" charset="0"/>
              </a:rPr>
              <a:t>EPRN POLICY DIALOGUE</a:t>
            </a:r>
            <a:r>
              <a:rPr lang="it-IT" sz="4000" dirty="0">
                <a:latin typeface="Times New Roman" panose="02020603050405020304" pitchFamily="18" charset="0"/>
                <a:cs typeface="Times New Roman" panose="02020603050405020304" pitchFamily="18" charset="0"/>
              </a:rPr>
              <a:t/>
            </a:r>
            <a:br>
              <a:rPr lang="it-IT" sz="4000" dirty="0">
                <a:latin typeface="Times New Roman" panose="02020603050405020304" pitchFamily="18" charset="0"/>
                <a:cs typeface="Times New Roman" panose="02020603050405020304" pitchFamily="18" charset="0"/>
              </a:rPr>
            </a:br>
            <a:r>
              <a:rPr lang="en-US" sz="4000" dirty="0">
                <a:solidFill>
                  <a:srgbClr val="0070C0"/>
                </a:solidFill>
              </a:rPr>
              <a:t/>
            </a:r>
            <a:br>
              <a:rPr lang="en-US" sz="4000" dirty="0">
                <a:solidFill>
                  <a:srgbClr val="0070C0"/>
                </a:solidFill>
              </a:rPr>
            </a:br>
            <a:endParaRPr lang="en-US" sz="4000" dirty="0">
              <a:solidFill>
                <a:srgbClr val="0070C0"/>
              </a:solidFill>
            </a:endParaRPr>
          </a:p>
        </p:txBody>
      </p:sp>
      <p:sp>
        <p:nvSpPr>
          <p:cNvPr id="8" name="Slide Number Placeholder 7"/>
          <p:cNvSpPr>
            <a:spLocks noGrp="1"/>
          </p:cNvSpPr>
          <p:nvPr>
            <p:ph type="sldNum" sz="quarter" idx="12"/>
          </p:nvPr>
        </p:nvSpPr>
        <p:spPr/>
        <p:txBody>
          <a:bodyPr/>
          <a:lstStyle/>
          <a:p>
            <a:fld id="{83526AD4-5897-4C20-9700-E98D4FBDAEB8}" type="slidenum">
              <a:rPr lang="en-US" b="1" smtClean="0">
                <a:solidFill>
                  <a:schemeClr val="tx1"/>
                </a:solidFill>
              </a:rPr>
              <a:t>1</a:t>
            </a:fld>
            <a:endParaRPr lang="en-US" b="1">
              <a:solidFill>
                <a:schemeClr val="tx1"/>
              </a:solidFill>
            </a:endParaRPr>
          </a:p>
        </p:txBody>
      </p:sp>
    </p:spTree>
    <p:extLst>
      <p:ext uri="{BB962C8B-B14F-4D97-AF65-F5344CB8AC3E}">
        <p14:creationId xmlns:p14="http://schemas.microsoft.com/office/powerpoint/2010/main" val="3204410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eaLnBrk="1" fontAlgn="auto" hangingPunct="1">
              <a:spcAft>
                <a:spcPts val="0"/>
              </a:spcAft>
              <a:defRPr/>
            </a:pPr>
            <a:r>
              <a:rPr lang="en-US" dirty="0" smtClean="0">
                <a:solidFill>
                  <a:schemeClr val="accent1"/>
                </a:solidFill>
              </a:rPr>
              <a:t>NEP-Interventions Priority Areas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838200" y="1524000"/>
            <a:ext cx="7848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457200" indent="-457200" eaLnBrk="1" hangingPunct="1">
              <a:spcBef>
                <a:spcPct val="0"/>
              </a:spcBef>
              <a:buClrTx/>
              <a:buSzTx/>
              <a:buFont typeface="+mj-lt"/>
              <a:buAutoNum type="arabicPeriod"/>
            </a:pPr>
            <a:r>
              <a:rPr lang="en-US" dirty="0">
                <a:solidFill>
                  <a:prstClr val="black"/>
                </a:solidFill>
                <a:latin typeface="Calibri"/>
                <a:ea typeface="Calibri"/>
                <a:cs typeface="Times New Roman"/>
              </a:rPr>
              <a:t>Conduct a targeted </a:t>
            </a:r>
            <a:r>
              <a:rPr lang="en-US" dirty="0">
                <a:solidFill>
                  <a:prstClr val="black"/>
                </a:solidFill>
                <a:effectLst>
                  <a:outerShdw blurRad="38100" dist="38100" dir="2700000" algn="tl">
                    <a:srgbClr val="000000">
                      <a:alpha val="43137"/>
                    </a:srgbClr>
                  </a:outerShdw>
                </a:effectLst>
                <a:latin typeface="Calibri"/>
                <a:ea typeface="Calibri"/>
                <a:cs typeface="Times New Roman"/>
              </a:rPr>
              <a:t>massive short-term vocational  </a:t>
            </a:r>
            <a:r>
              <a:rPr lang="en-US" dirty="0">
                <a:solidFill>
                  <a:prstClr val="black"/>
                </a:solidFill>
                <a:latin typeface="Calibri"/>
                <a:ea typeface="Calibri"/>
                <a:cs typeface="Times New Roman"/>
              </a:rPr>
              <a:t>training and </a:t>
            </a:r>
            <a:r>
              <a:rPr lang="en-US" dirty="0">
                <a:solidFill>
                  <a:prstClr val="black"/>
                </a:solidFill>
                <a:effectLst>
                  <a:outerShdw blurRad="38100" dist="38100" dir="2700000" algn="tl">
                    <a:srgbClr val="000000">
                      <a:alpha val="43137"/>
                    </a:srgbClr>
                  </a:outerShdw>
                </a:effectLst>
                <a:latin typeface="Calibri"/>
                <a:ea typeface="Calibri"/>
                <a:cs typeface="Times New Roman"/>
              </a:rPr>
              <a:t>apprenticeship</a:t>
            </a:r>
            <a:r>
              <a:rPr lang="en-US" dirty="0">
                <a:solidFill>
                  <a:prstClr val="black"/>
                </a:solidFill>
                <a:latin typeface="Calibri"/>
                <a:ea typeface="Calibri"/>
                <a:cs typeface="Times New Roman"/>
              </a:rPr>
              <a:t> </a:t>
            </a:r>
            <a:r>
              <a:rPr lang="en-US" dirty="0" smtClean="0">
                <a:solidFill>
                  <a:prstClr val="black"/>
                </a:solidFill>
                <a:latin typeface="Calibri"/>
                <a:ea typeface="Calibri"/>
                <a:cs typeface="Times New Roman"/>
              </a:rPr>
              <a:t>/IBT,  </a:t>
            </a:r>
            <a:r>
              <a:rPr lang="en-US" dirty="0">
                <a:solidFill>
                  <a:prstClr val="black"/>
                </a:solidFill>
                <a:latin typeface="Calibri"/>
                <a:ea typeface="Calibri"/>
                <a:cs typeface="Times New Roman"/>
              </a:rPr>
              <a:t>Up-grade </a:t>
            </a:r>
            <a:r>
              <a:rPr lang="en-US" dirty="0" smtClean="0">
                <a:solidFill>
                  <a:prstClr val="black"/>
                </a:solidFill>
                <a:latin typeface="Calibri"/>
                <a:ea typeface="Calibri"/>
                <a:cs typeface="Times New Roman"/>
              </a:rPr>
              <a:t>skills and technology </a:t>
            </a:r>
            <a:r>
              <a:rPr lang="en-US" dirty="0">
                <a:solidFill>
                  <a:prstClr val="black"/>
                </a:solidFill>
                <a:latin typeface="Calibri"/>
                <a:ea typeface="Calibri"/>
                <a:cs typeface="Times New Roman"/>
              </a:rPr>
              <a:t>for craftsmen and </a:t>
            </a:r>
            <a:r>
              <a:rPr lang="en-US" dirty="0" smtClean="0">
                <a:solidFill>
                  <a:prstClr val="black"/>
                </a:solidFill>
                <a:latin typeface="Calibri"/>
                <a:ea typeface="Calibri"/>
                <a:cs typeface="Times New Roman"/>
              </a:rPr>
              <a:t>artisans; </a:t>
            </a:r>
          </a:p>
          <a:p>
            <a:pPr marL="857250" lvl="1" indent="-457200"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17,000 benefited from the short term vocational trainings </a:t>
            </a:r>
          </a:p>
          <a:p>
            <a:pPr marL="457200" indent="-457200" eaLnBrk="1" hangingPunct="1">
              <a:spcBef>
                <a:spcPct val="0"/>
              </a:spcBef>
              <a:buClrTx/>
              <a:buSzTx/>
              <a:buFont typeface="+mj-lt"/>
              <a:buAutoNum type="arabicPeriod"/>
            </a:pPr>
            <a:endParaRPr lang="en-US" dirty="0" smtClean="0">
              <a:solidFill>
                <a:prstClr val="black"/>
              </a:solidFill>
              <a:latin typeface="Calibri"/>
              <a:ea typeface="Calibri"/>
              <a:cs typeface="Times New Roman"/>
            </a:endParaRPr>
          </a:p>
          <a:p>
            <a:pPr marL="457200" indent="-457200" eaLnBrk="1" hangingPunct="1">
              <a:spcBef>
                <a:spcPct val="0"/>
              </a:spcBef>
              <a:buClrTx/>
              <a:buSzTx/>
              <a:buFont typeface="+mj-lt"/>
              <a:buAutoNum type="arabicPeriod"/>
            </a:pPr>
            <a:r>
              <a:rPr lang="en-US" dirty="0" smtClean="0"/>
              <a:t>Rapid Response Training; Priority  given to specialized </a:t>
            </a:r>
            <a:r>
              <a:rPr lang="en-US" dirty="0"/>
              <a:t>skills that are responsive to emerging investment opportunities </a:t>
            </a:r>
            <a:r>
              <a:rPr lang="en-US" dirty="0" smtClean="0"/>
              <a:t>and projects (training for jobs)</a:t>
            </a:r>
            <a:r>
              <a:rPr lang="en-US" dirty="0" smtClean="0">
                <a:solidFill>
                  <a:prstClr val="black"/>
                </a:solidFill>
                <a:latin typeface="Calibri"/>
                <a:ea typeface="Calibri"/>
                <a:cs typeface="Times New Roman"/>
              </a:rPr>
              <a:t>;</a:t>
            </a:r>
          </a:p>
          <a:p>
            <a:pPr lvl="1"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5,500 benefited from the training and 93% employed </a:t>
            </a:r>
          </a:p>
          <a:p>
            <a:pPr marL="457200" lvl="1" indent="0" eaLnBrk="1" hangingPunct="1">
              <a:spcBef>
                <a:spcPct val="0"/>
              </a:spcBef>
              <a:buClrTx/>
              <a:buSzTx/>
              <a:buNone/>
            </a:pPr>
            <a:endParaRPr lang="en-US" dirty="0" smtClean="0">
              <a:solidFill>
                <a:srgbClr val="00B050"/>
              </a:solidFill>
              <a:latin typeface="Calibri"/>
              <a:ea typeface="Calibri"/>
              <a:cs typeface="Times New Roman"/>
            </a:endParaRPr>
          </a:p>
          <a:p>
            <a:pPr marL="457200" indent="-457200" eaLnBrk="1" hangingPunct="1">
              <a:spcBef>
                <a:spcPct val="0"/>
              </a:spcBef>
              <a:buClrTx/>
              <a:buSzTx/>
              <a:buFont typeface="+mj-lt"/>
              <a:buAutoNum type="arabicPeriod"/>
            </a:pPr>
            <a:r>
              <a:rPr lang="en-US" dirty="0" smtClean="0">
                <a:solidFill>
                  <a:prstClr val="black"/>
                </a:solidFill>
                <a:latin typeface="Calibri"/>
                <a:ea typeface="Calibri"/>
                <a:cs typeface="Times New Roman"/>
              </a:rPr>
              <a:t>Mobilize establishments and Companies </a:t>
            </a:r>
            <a:r>
              <a:rPr lang="en-US" dirty="0">
                <a:solidFill>
                  <a:prstClr val="black"/>
                </a:solidFill>
                <a:latin typeface="Calibri"/>
                <a:ea typeface="Calibri"/>
                <a:cs typeface="Times New Roman"/>
              </a:rPr>
              <a:t>to host and </a:t>
            </a:r>
            <a:r>
              <a:rPr lang="en-US" dirty="0" smtClean="0">
                <a:solidFill>
                  <a:prstClr val="black"/>
                </a:solidFill>
                <a:latin typeface="Calibri"/>
                <a:ea typeface="Calibri"/>
                <a:cs typeface="Times New Roman"/>
              </a:rPr>
              <a:t>mentor fresh </a:t>
            </a:r>
            <a:r>
              <a:rPr lang="en-US" dirty="0">
                <a:solidFill>
                  <a:prstClr val="black"/>
                </a:solidFill>
                <a:effectLst>
                  <a:outerShdw blurRad="38100" dist="38100" dir="2700000" algn="tl">
                    <a:srgbClr val="000000">
                      <a:alpha val="43137"/>
                    </a:srgbClr>
                  </a:outerShdw>
                </a:effectLst>
                <a:latin typeface="Calibri"/>
                <a:ea typeface="Calibri"/>
                <a:cs typeface="Times New Roman"/>
              </a:rPr>
              <a:t>HLIs </a:t>
            </a:r>
            <a:r>
              <a:rPr lang="en-US" dirty="0" smtClean="0">
                <a:solidFill>
                  <a:prstClr val="black"/>
                </a:solidFill>
                <a:effectLst>
                  <a:outerShdw blurRad="38100" dist="38100" dir="2700000" algn="tl">
                    <a:srgbClr val="000000">
                      <a:alpha val="43137"/>
                    </a:srgbClr>
                  </a:outerShdw>
                </a:effectLst>
                <a:latin typeface="Calibri"/>
                <a:ea typeface="Calibri"/>
                <a:cs typeface="Times New Roman"/>
              </a:rPr>
              <a:t>Graduates </a:t>
            </a:r>
            <a:r>
              <a:rPr lang="en-US" dirty="0" smtClean="0">
                <a:solidFill>
                  <a:prstClr val="black"/>
                </a:solidFill>
                <a:latin typeface="Calibri"/>
                <a:ea typeface="Calibri"/>
                <a:cs typeface="Times New Roman"/>
              </a:rPr>
              <a:t>for professional </a:t>
            </a:r>
            <a:r>
              <a:rPr lang="en-US" dirty="0" smtClean="0">
                <a:solidFill>
                  <a:prstClr val="black"/>
                </a:solidFill>
                <a:effectLst>
                  <a:outerShdw blurRad="38100" dist="38100" dir="2700000" algn="tl">
                    <a:srgbClr val="000000">
                      <a:alpha val="43137"/>
                    </a:srgbClr>
                  </a:outerShdw>
                </a:effectLst>
                <a:latin typeface="Calibri"/>
                <a:ea typeface="Calibri"/>
                <a:cs typeface="Times New Roman"/>
              </a:rPr>
              <a:t>internship</a:t>
            </a:r>
            <a:r>
              <a:rPr lang="en-US" dirty="0" smtClean="0">
                <a:solidFill>
                  <a:prstClr val="black"/>
                </a:solidFill>
                <a:latin typeface="Calibri"/>
                <a:ea typeface="Calibri"/>
                <a:cs typeface="Times New Roman"/>
              </a:rPr>
              <a:t>.</a:t>
            </a:r>
          </a:p>
          <a:p>
            <a:pPr lvl="1" eaLnBrk="1" hangingPunct="1">
              <a:spcBef>
                <a:spcPct val="0"/>
              </a:spcBef>
              <a:buClrTx/>
              <a:buSzTx/>
              <a:buFont typeface="Wingdings" panose="05000000000000000000" pitchFamily="2" charset="2"/>
              <a:buChar char="ü"/>
            </a:pPr>
            <a:r>
              <a:rPr lang="en-US" altLang="en-US" dirty="0" smtClean="0">
                <a:solidFill>
                  <a:srgbClr val="00B050"/>
                </a:solidFill>
                <a:latin typeface="Calibri"/>
                <a:cs typeface="Times New Roman"/>
              </a:rPr>
              <a:t>7,500 graduated from internship and 59% get employed</a:t>
            </a:r>
          </a:p>
          <a:p>
            <a:pPr lvl="1" eaLnBrk="1" hangingPunct="1">
              <a:spcBef>
                <a:spcPct val="0"/>
              </a:spcBef>
              <a:buClrTx/>
              <a:buSzTx/>
              <a:buFont typeface="Wingdings" panose="05000000000000000000" pitchFamily="2" charset="2"/>
              <a:buChar char="ü"/>
            </a:pPr>
            <a:r>
              <a:rPr lang="en-US" altLang="en-US" dirty="0" smtClean="0">
                <a:solidFill>
                  <a:srgbClr val="00B050"/>
                </a:solidFill>
                <a:latin typeface="Calibri"/>
                <a:cs typeface="Times New Roman"/>
              </a:rPr>
              <a:t>Mainstreaming internship in big investment projects. </a:t>
            </a:r>
            <a:r>
              <a:rPr lang="en-US" altLang="en-US" dirty="0" err="1" smtClean="0">
                <a:solidFill>
                  <a:srgbClr val="00B050"/>
                </a:solidFill>
                <a:latin typeface="Calibri"/>
                <a:cs typeface="Times New Roman"/>
              </a:rPr>
              <a:t>Eg</a:t>
            </a:r>
            <a:r>
              <a:rPr lang="en-US" altLang="en-US" dirty="0" smtClean="0">
                <a:solidFill>
                  <a:srgbClr val="00B050"/>
                </a:solidFill>
                <a:latin typeface="Calibri"/>
                <a:cs typeface="Times New Roman"/>
              </a:rPr>
              <a:t>. Roads Construction projects, irrigation, …  </a:t>
            </a:r>
            <a:endParaRPr lang="en-US" altLang="en-US"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10</a:t>
            </a:fld>
            <a:endParaRPr lang="en-ZA" b="1" dirty="0">
              <a:solidFill>
                <a:schemeClr val="tx1"/>
              </a:solidFill>
            </a:endParaRPr>
          </a:p>
        </p:txBody>
      </p:sp>
      <p:sp>
        <p:nvSpPr>
          <p:cNvPr id="6" name="Rounded Rectangular Callout 5"/>
          <p:cNvSpPr/>
          <p:nvPr/>
        </p:nvSpPr>
        <p:spPr>
          <a:xfrm rot="16200000">
            <a:off x="-2360567" y="3628981"/>
            <a:ext cx="5589589" cy="868452"/>
          </a:xfrm>
          <a:prstGeom prst="wedgeRoundRectCallout">
            <a:avLst>
              <a:gd name="adj1" fmla="val 49858"/>
              <a:gd name="adj2" fmla="val 23560"/>
              <a:gd name="adj3" fmla="val 16667"/>
            </a:avLst>
          </a:prstGeom>
          <a:solidFill>
            <a:schemeClr val="accent3">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smtClean="0">
                <a:solidFill>
                  <a:prstClr val="black"/>
                </a:solidFill>
              </a:rPr>
              <a:t>Pillar 1: Employability Skills Development </a:t>
            </a:r>
            <a:endParaRPr lang="en-US" sz="2400" dirty="0">
              <a:solidFill>
                <a:prstClr val="black"/>
              </a:solidFill>
            </a:endParaRPr>
          </a:p>
        </p:txBody>
      </p:sp>
    </p:spTree>
    <p:extLst>
      <p:ext uri="{BB962C8B-B14F-4D97-AF65-F5344CB8AC3E}">
        <p14:creationId xmlns:p14="http://schemas.microsoft.com/office/powerpoint/2010/main" val="283646782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509"/>
                                        </p:tgtEl>
                                        <p:attrNameLst>
                                          <p:attrName>style.visibility</p:attrName>
                                        </p:attrNameLst>
                                      </p:cBhvr>
                                      <p:to>
                                        <p:strVal val="visible"/>
                                      </p:to>
                                    </p:set>
                                    <p:animEffect transition="in" filter="fade">
                                      <p:cBhvr>
                                        <p:cTn id="25"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dirty="0">
                <a:solidFill>
                  <a:schemeClr val="accent1"/>
                </a:solidFill>
              </a:rPr>
              <a:t>NEP-Interventions Priority Areas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762001" y="1404402"/>
            <a:ext cx="8381999"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457200" indent="-457200" eaLnBrk="1" hangingPunct="1">
              <a:spcBef>
                <a:spcPct val="0"/>
              </a:spcBef>
              <a:buClrTx/>
              <a:buSzTx/>
              <a:buFont typeface="+mj-lt"/>
              <a:buAutoNum type="arabicPeriod"/>
            </a:pPr>
            <a:r>
              <a:rPr lang="en-US" sz="2200" dirty="0" smtClean="0">
                <a:solidFill>
                  <a:prstClr val="black"/>
                </a:solidFill>
                <a:latin typeface="Calibri"/>
                <a:ea typeface="Calibri"/>
                <a:cs typeface="Times New Roman"/>
              </a:rPr>
              <a:t>Proximity Business development and Advisory Services using BDAs and voucher scheme for youth and women start ups; </a:t>
            </a:r>
            <a:endParaRPr lang="en-US" sz="2200" dirty="0" smtClean="0">
              <a:solidFill>
                <a:prstClr val="black"/>
              </a:solidFill>
              <a:latin typeface="Calibri"/>
              <a:ea typeface="Calibri"/>
              <a:cs typeface="Times New Roman"/>
              <a:sym typeface="Wingdings" panose="05000000000000000000" pitchFamily="2" charset="2"/>
            </a:endParaRPr>
          </a:p>
          <a:p>
            <a:pPr marL="857250" lvl="1" indent="-457200" eaLnBrk="1" hangingPunct="1">
              <a:spcBef>
                <a:spcPct val="0"/>
              </a:spcBef>
              <a:buClrTx/>
              <a:buSzTx/>
              <a:buFont typeface="Wingdings" panose="05000000000000000000" pitchFamily="2" charset="2"/>
              <a:buChar char="Ø"/>
            </a:pPr>
            <a:r>
              <a:rPr lang="en-US" sz="1800" dirty="0" smtClean="0">
                <a:solidFill>
                  <a:srgbClr val="00B0F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rPr>
              <a:t>862 Proximity  Business Development Advisers (2/sector)</a:t>
            </a:r>
          </a:p>
          <a:p>
            <a:pPr marL="857250" lvl="1" indent="-457200" eaLnBrk="1" hangingPunct="1">
              <a:spcBef>
                <a:spcPct val="0"/>
              </a:spcBef>
              <a:buClrTx/>
              <a:buSzTx/>
              <a:buFont typeface="Wingdings" panose="05000000000000000000" pitchFamily="2" charset="2"/>
              <a:buChar char="Ø"/>
            </a:pPr>
            <a:r>
              <a:rPr lang="en-US" sz="1800" dirty="0" smtClean="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rPr>
              <a:t>60,000 micro projects benefited from BDAs subsidized services and 76% accessed loans </a:t>
            </a:r>
          </a:p>
          <a:p>
            <a:pPr marL="457200" indent="-457200" eaLnBrk="1" hangingPunct="1">
              <a:spcBef>
                <a:spcPct val="0"/>
              </a:spcBef>
              <a:buClrTx/>
              <a:buSzTx/>
              <a:buFont typeface="+mj-lt"/>
              <a:buAutoNum type="arabicPeriod"/>
            </a:pPr>
            <a:r>
              <a:rPr lang="en-US" sz="2200" dirty="0" smtClean="0">
                <a:solidFill>
                  <a:prstClr val="black"/>
                </a:solidFill>
                <a:latin typeface="Calibri"/>
                <a:ea typeface="Calibri"/>
                <a:cs typeface="Times New Roman"/>
              </a:rPr>
              <a:t>Support bankable MSMEs </a:t>
            </a:r>
            <a:r>
              <a:rPr lang="en-US" sz="2200" dirty="0">
                <a:solidFill>
                  <a:prstClr val="black"/>
                </a:solidFill>
                <a:latin typeface="Calibri"/>
                <a:ea typeface="Calibri"/>
                <a:cs typeface="Times New Roman"/>
              </a:rPr>
              <a:t>projects to access finance through guarantee loan, matching grant and Quasi Equity </a:t>
            </a:r>
            <a:r>
              <a:rPr lang="en-US" sz="2200" dirty="0" smtClean="0">
                <a:solidFill>
                  <a:prstClr val="black"/>
                </a:solidFill>
                <a:latin typeface="Calibri"/>
                <a:ea typeface="Calibri"/>
                <a:cs typeface="Times New Roman"/>
              </a:rPr>
              <a:t>Schemes </a:t>
            </a:r>
            <a:r>
              <a:rPr lang="en-US" sz="2200" dirty="0">
                <a:solidFill>
                  <a:prstClr val="black"/>
                </a:solidFill>
                <a:latin typeface="Calibri"/>
                <a:ea typeface="Calibri"/>
                <a:cs typeface="Times New Roman"/>
              </a:rPr>
              <a:t>through BDF </a:t>
            </a:r>
            <a:r>
              <a:rPr lang="en-US" sz="2200" dirty="0" smtClean="0">
                <a:solidFill>
                  <a:prstClr val="black"/>
                </a:solidFill>
                <a:latin typeface="Calibri"/>
                <a:ea typeface="Calibri"/>
                <a:cs typeface="Times New Roman"/>
              </a:rPr>
              <a:t>Decentralized service in partnership with other financial institutions </a:t>
            </a:r>
          </a:p>
          <a:p>
            <a:pPr marL="857250" lvl="1" indent="-457200" eaLnBrk="1" hangingPunct="1">
              <a:spcBef>
                <a:spcPct val="0"/>
              </a:spcBef>
              <a:buClrTx/>
              <a:buSzTx/>
              <a:buFont typeface="Wingdings" panose="05000000000000000000" pitchFamily="2" charset="2"/>
              <a:buChar char="ü"/>
            </a:pPr>
            <a:r>
              <a:rPr lang="en-US" sz="1800" dirty="0" smtClean="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rPr>
              <a:t>5,900 business projects supported through guarantee</a:t>
            </a:r>
          </a:p>
          <a:p>
            <a:pPr marL="857250" lvl="1" indent="-457200" eaLnBrk="1" hangingPunct="1">
              <a:spcBef>
                <a:spcPct val="0"/>
              </a:spcBef>
              <a:buClrTx/>
              <a:buSzTx/>
              <a:buFont typeface="Wingdings" panose="05000000000000000000" pitchFamily="2" charset="2"/>
              <a:buChar char="ü"/>
            </a:pPr>
            <a:r>
              <a:rPr lang="en-US" sz="1800" dirty="0" smtClean="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rPr>
              <a:t>4,700 small projects for TVET graduates acquired start up toolkit subsidized loans    </a:t>
            </a:r>
            <a:endParaRPr lang="en-US" sz="1800" dirty="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endParaRPr>
          </a:p>
          <a:p>
            <a:pPr marL="0" indent="0" eaLnBrk="1" hangingPunct="1">
              <a:spcBef>
                <a:spcPct val="0"/>
              </a:spcBef>
              <a:buClrTx/>
              <a:buSzTx/>
              <a:buNone/>
            </a:pPr>
            <a:r>
              <a:rPr lang="en-US" dirty="0" smtClean="0">
                <a:solidFill>
                  <a:srgbClr val="00B050"/>
                </a:solidFill>
                <a:latin typeface="Calibri"/>
                <a:ea typeface="Calibri"/>
                <a:cs typeface="Times New Roman"/>
                <a:sym typeface="Wingdings" panose="05000000000000000000" pitchFamily="2" charset="2"/>
              </a:rPr>
              <a:t>3</a:t>
            </a:r>
            <a:r>
              <a:rPr lang="en-US" sz="2800" dirty="0">
                <a:solidFill>
                  <a:prstClr val="black"/>
                </a:solidFill>
                <a:latin typeface="Calibri"/>
                <a:ea typeface="Calibri"/>
                <a:cs typeface="Times New Roman"/>
                <a:sym typeface="Wingdings" panose="05000000000000000000" pitchFamily="2" charset="2"/>
              </a:rPr>
              <a:t>. </a:t>
            </a:r>
            <a:r>
              <a:rPr lang="en-US" sz="2200" dirty="0">
                <a:solidFill>
                  <a:prstClr val="black"/>
                </a:solidFill>
                <a:latin typeface="Calibri"/>
                <a:ea typeface="Calibri"/>
                <a:cs typeface="Times New Roman"/>
              </a:rPr>
              <a:t>Upgrading skills and technology for existing craftsmen and </a:t>
            </a:r>
            <a:r>
              <a:rPr lang="en-US" sz="2200" dirty="0" smtClean="0">
                <a:solidFill>
                  <a:prstClr val="black"/>
                </a:solidFill>
                <a:latin typeface="Calibri"/>
                <a:ea typeface="Calibri"/>
                <a:cs typeface="Times New Roman"/>
              </a:rPr>
              <a:t>Artisans-ICPCs/</a:t>
            </a:r>
            <a:r>
              <a:rPr lang="en-US" sz="2200" dirty="0" err="1" smtClean="0">
                <a:solidFill>
                  <a:prstClr val="black"/>
                </a:solidFill>
                <a:latin typeface="Calibri"/>
                <a:ea typeface="Calibri"/>
                <a:cs typeface="Times New Roman"/>
              </a:rPr>
              <a:t>Udukiriro</a:t>
            </a:r>
            <a:r>
              <a:rPr lang="en-US" sz="2200" dirty="0" smtClean="0">
                <a:solidFill>
                  <a:prstClr val="black"/>
                </a:solidFill>
                <a:latin typeface="Calibri"/>
                <a:ea typeface="Calibri"/>
                <a:cs typeface="Times New Roman"/>
              </a:rPr>
              <a:t> and MIR operators </a:t>
            </a:r>
          </a:p>
          <a:p>
            <a:pPr lvl="1" eaLnBrk="1" hangingPunct="1">
              <a:spcBef>
                <a:spcPct val="0"/>
              </a:spcBef>
              <a:buClrTx/>
              <a:buSzTx/>
              <a:buFont typeface="Wingdings" panose="05000000000000000000" pitchFamily="2" charset="2"/>
              <a:buChar char="ü"/>
            </a:pPr>
            <a:r>
              <a:rPr lang="en-US" sz="1800" b="1" dirty="0" smtClean="0">
                <a:solidFill>
                  <a:srgbClr val="00B050"/>
                </a:solidFill>
                <a:latin typeface="Calibri"/>
                <a:ea typeface="Calibri"/>
                <a:cs typeface="Times New Roman"/>
              </a:rPr>
              <a:t>Support upskilling of 250 </a:t>
            </a:r>
            <a:r>
              <a:rPr lang="en-US" sz="1800" b="1" dirty="0" err="1" smtClean="0">
                <a:solidFill>
                  <a:srgbClr val="00B050"/>
                </a:solidFill>
                <a:latin typeface="Calibri"/>
                <a:ea typeface="Calibri"/>
                <a:cs typeface="Times New Roman"/>
              </a:rPr>
              <a:t>Udukiriro</a:t>
            </a:r>
            <a:r>
              <a:rPr lang="en-US" sz="1800" b="1" dirty="0" smtClean="0">
                <a:solidFill>
                  <a:srgbClr val="00B050"/>
                </a:solidFill>
                <a:latin typeface="Calibri"/>
                <a:ea typeface="Calibri"/>
                <a:cs typeface="Times New Roman"/>
              </a:rPr>
              <a:t> operators from 19 ICPCs</a:t>
            </a:r>
          </a:p>
          <a:p>
            <a:pPr lvl="1" eaLnBrk="1" hangingPunct="1">
              <a:spcBef>
                <a:spcPct val="0"/>
              </a:spcBef>
              <a:buClrTx/>
              <a:buSzTx/>
              <a:buFont typeface="Wingdings" panose="05000000000000000000" pitchFamily="2" charset="2"/>
              <a:buChar char="ü"/>
            </a:pPr>
            <a:r>
              <a:rPr lang="en-US" sz="1800" b="1" dirty="0" smtClean="0">
                <a:solidFill>
                  <a:srgbClr val="00B050"/>
                </a:solidFill>
                <a:latin typeface="Calibri"/>
                <a:ea typeface="Calibri"/>
                <a:cs typeface="Times New Roman"/>
              </a:rPr>
              <a:t>On going   machines leasing in (</a:t>
            </a:r>
            <a:r>
              <a:rPr lang="en-US" sz="1800" b="1" dirty="0" err="1" smtClean="0">
                <a:solidFill>
                  <a:srgbClr val="00B050"/>
                </a:solidFill>
                <a:latin typeface="Calibri"/>
                <a:ea typeface="Calibri"/>
                <a:cs typeface="Times New Roman"/>
              </a:rPr>
              <a:t>Ruzisi,Nyamagabe,Rubavu</a:t>
            </a:r>
            <a:r>
              <a:rPr lang="en-US" sz="1800" b="1" dirty="0" smtClean="0">
                <a:solidFill>
                  <a:srgbClr val="00B050"/>
                </a:solidFill>
                <a:latin typeface="Calibri"/>
                <a:ea typeface="Calibri"/>
                <a:cs typeface="Times New Roman"/>
              </a:rPr>
              <a:t>, </a:t>
            </a:r>
            <a:r>
              <a:rPr lang="en-US" sz="1800" b="1" dirty="0" err="1" smtClean="0">
                <a:solidFill>
                  <a:srgbClr val="00B050"/>
                </a:solidFill>
                <a:latin typeface="Calibri"/>
                <a:ea typeface="Calibri"/>
                <a:cs typeface="Times New Roman"/>
              </a:rPr>
              <a:t>Karongi,Kirehe</a:t>
            </a:r>
            <a:r>
              <a:rPr lang="en-US" sz="1800" b="1" dirty="0" smtClean="0">
                <a:solidFill>
                  <a:srgbClr val="00B050"/>
                </a:solidFill>
                <a:latin typeface="Calibri"/>
                <a:ea typeface="Calibri"/>
                <a:cs typeface="Times New Roman"/>
              </a:rPr>
              <a:t>, </a:t>
            </a:r>
            <a:r>
              <a:rPr lang="en-US" sz="1800" b="1" dirty="0" err="1" smtClean="0">
                <a:solidFill>
                  <a:srgbClr val="00B050"/>
                </a:solidFill>
                <a:latin typeface="Calibri"/>
                <a:ea typeface="Calibri"/>
                <a:cs typeface="Times New Roman"/>
              </a:rPr>
              <a:t>Kayonza,Bugesera</a:t>
            </a:r>
            <a:r>
              <a:rPr lang="en-US" sz="1800" b="1" dirty="0" smtClean="0">
                <a:solidFill>
                  <a:srgbClr val="00B050"/>
                </a:solidFill>
                <a:latin typeface="Calibri"/>
                <a:ea typeface="Calibri"/>
                <a:cs typeface="Times New Roman"/>
              </a:rPr>
              <a:t>, </a:t>
            </a:r>
            <a:r>
              <a:rPr lang="en-US" sz="1800" b="1" dirty="0" err="1" smtClean="0">
                <a:solidFill>
                  <a:srgbClr val="00B050"/>
                </a:solidFill>
                <a:latin typeface="Calibri"/>
                <a:ea typeface="Calibri"/>
                <a:cs typeface="Times New Roman"/>
              </a:rPr>
              <a:t>Gakenke,Rwamagana,Ngororero,Gisagara,Nyabihu</a:t>
            </a:r>
            <a:r>
              <a:rPr lang="en-US" sz="1800" b="1" dirty="0" smtClean="0">
                <a:solidFill>
                  <a:srgbClr val="00B050"/>
                </a:solidFill>
                <a:latin typeface="Calibri"/>
                <a:ea typeface="Calibri"/>
                <a:cs typeface="Times New Roman"/>
              </a:rPr>
              <a:t>)</a:t>
            </a:r>
            <a:endParaRPr lang="en-US" sz="1800" b="1" dirty="0">
              <a:solidFill>
                <a:srgbClr val="00B050"/>
              </a:solidFill>
              <a:latin typeface="Calibri"/>
              <a:ea typeface="Calibri"/>
              <a:cs typeface="Times New Roman"/>
            </a:endParaRPr>
          </a:p>
          <a:p>
            <a:pPr marL="400050" lvl="1" indent="0" eaLnBrk="1" hangingPunct="1">
              <a:spcBef>
                <a:spcPct val="0"/>
              </a:spcBef>
              <a:buClrTx/>
              <a:buSzTx/>
              <a:buNone/>
            </a:pPr>
            <a:endParaRPr lang="en-US" dirty="0" smtClean="0">
              <a:solidFill>
                <a:srgbClr val="00B050"/>
              </a:solidFill>
              <a:effectLst>
                <a:outerShdw blurRad="38100" dist="38100" dir="2700000" algn="tl">
                  <a:srgbClr val="000000">
                    <a:alpha val="43137"/>
                  </a:srgbClr>
                </a:outerShdw>
              </a:effectLst>
              <a:latin typeface="Calibri"/>
              <a:ea typeface="Calibri"/>
              <a:cs typeface="Times New Roman"/>
              <a:sym typeface="Wingdings" panose="05000000000000000000" pitchFamily="2" charset="2"/>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11</a:t>
            </a:fld>
            <a:endParaRPr lang="en-ZA" b="1" dirty="0">
              <a:solidFill>
                <a:schemeClr val="tx1"/>
              </a:solidFill>
            </a:endParaRPr>
          </a:p>
        </p:txBody>
      </p:sp>
      <p:sp>
        <p:nvSpPr>
          <p:cNvPr id="7" name="Rounded Rectangular Callout 6"/>
          <p:cNvSpPr/>
          <p:nvPr/>
        </p:nvSpPr>
        <p:spPr>
          <a:xfrm rot="16200000">
            <a:off x="-2413792" y="3682207"/>
            <a:ext cx="5589587" cy="761999"/>
          </a:xfrm>
          <a:prstGeom prst="wedgeRoundRectCallout">
            <a:avLst>
              <a:gd name="adj1" fmla="val -20365"/>
              <a:gd name="adj2" fmla="val 53297"/>
              <a:gd name="adj3" fmla="val 16667"/>
            </a:avLst>
          </a:prstGeom>
          <a:solidFill>
            <a:schemeClr val="accent3">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smtClean="0">
                <a:solidFill>
                  <a:prstClr val="black"/>
                </a:solidFill>
              </a:rPr>
              <a:t>Pillar 2: Entrepreneurship and Business Development </a:t>
            </a:r>
            <a:endParaRPr lang="en-US" sz="2400" dirty="0">
              <a:solidFill>
                <a:prstClr val="black"/>
              </a:solidFill>
            </a:endParaRPr>
          </a:p>
        </p:txBody>
      </p:sp>
    </p:spTree>
    <p:extLst>
      <p:ext uri="{BB962C8B-B14F-4D97-AF65-F5344CB8AC3E}">
        <p14:creationId xmlns:p14="http://schemas.microsoft.com/office/powerpoint/2010/main" val="81211221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509"/>
                                        </p:tgtEl>
                                        <p:attrNameLst>
                                          <p:attrName>style.visibility</p:attrName>
                                        </p:attrNameLst>
                                      </p:cBhvr>
                                      <p:to>
                                        <p:strVal val="visible"/>
                                      </p:to>
                                    </p:set>
                                    <p:animEffect transition="in" filter="fade">
                                      <p:cBhvr>
                                        <p:cTn id="25"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dirty="0">
                <a:solidFill>
                  <a:schemeClr val="accent1"/>
                </a:solidFill>
              </a:rPr>
              <a:t>NEP-Interventions Priority Areas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858838" y="1371601"/>
            <a:ext cx="7673976" cy="4647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457200" indent="-457200" eaLnBrk="1" hangingPunct="1">
              <a:spcBef>
                <a:spcPct val="0"/>
              </a:spcBef>
              <a:buClrTx/>
              <a:buSzTx/>
              <a:buAutoNum type="arabicPeriod"/>
            </a:pPr>
            <a:r>
              <a:rPr lang="en-US" sz="2200" dirty="0" smtClean="0">
                <a:solidFill>
                  <a:prstClr val="black"/>
                </a:solidFill>
                <a:latin typeface="Calibri"/>
                <a:ea typeface="Calibri"/>
                <a:cs typeface="Times New Roman"/>
              </a:rPr>
              <a:t>Support self employment of special needs groups of Women Street Vendors </a:t>
            </a:r>
            <a:r>
              <a:rPr lang="en-US" sz="2200" dirty="0" smtClean="0">
                <a:solidFill>
                  <a:srgbClr val="00B050"/>
                </a:solidFill>
                <a:latin typeface="Calibri"/>
                <a:ea typeface="Calibri"/>
                <a:cs typeface="Times New Roman"/>
              </a:rPr>
              <a:t>(3,500), </a:t>
            </a:r>
            <a:r>
              <a:rPr lang="en-US" sz="2200" dirty="0" smtClean="0">
                <a:solidFill>
                  <a:prstClr val="black"/>
                </a:solidFill>
                <a:latin typeface="Calibri"/>
                <a:ea typeface="Calibri"/>
                <a:cs typeface="Times New Roman"/>
              </a:rPr>
              <a:t>IWAWA graduates </a:t>
            </a:r>
            <a:r>
              <a:rPr lang="en-US" sz="2200" dirty="0" smtClean="0">
                <a:solidFill>
                  <a:srgbClr val="00B050"/>
                </a:solidFill>
                <a:latin typeface="Calibri"/>
                <a:ea typeface="Calibri"/>
                <a:cs typeface="Times New Roman"/>
              </a:rPr>
              <a:t>(270), </a:t>
            </a:r>
            <a:r>
              <a:rPr lang="en-US" sz="2200" dirty="0" smtClean="0">
                <a:solidFill>
                  <a:prstClr val="black"/>
                </a:solidFill>
                <a:latin typeface="Calibri"/>
                <a:ea typeface="Calibri"/>
                <a:cs typeface="Times New Roman"/>
              </a:rPr>
              <a:t>PWDs </a:t>
            </a:r>
            <a:r>
              <a:rPr lang="en-US" sz="2200" dirty="0" smtClean="0">
                <a:solidFill>
                  <a:srgbClr val="00B050"/>
                </a:solidFill>
                <a:latin typeface="Calibri"/>
                <a:ea typeface="Calibri"/>
                <a:cs typeface="Times New Roman"/>
              </a:rPr>
              <a:t>(2,400), AGI (430).</a:t>
            </a:r>
          </a:p>
          <a:p>
            <a:pPr marL="0" indent="0" eaLnBrk="1" hangingPunct="1">
              <a:spcBef>
                <a:spcPct val="0"/>
              </a:spcBef>
              <a:buClrTx/>
              <a:buSzTx/>
              <a:buNone/>
            </a:pPr>
            <a:r>
              <a:rPr lang="en-US" dirty="0" smtClean="0">
                <a:solidFill>
                  <a:prstClr val="black"/>
                </a:solidFill>
                <a:latin typeface="Calibri"/>
                <a:ea typeface="Calibri"/>
                <a:cs typeface="Times New Roman"/>
              </a:rPr>
              <a:t>2. </a:t>
            </a:r>
            <a:r>
              <a:rPr lang="en-US" sz="2200" dirty="0" smtClean="0">
                <a:solidFill>
                  <a:prstClr val="black"/>
                </a:solidFill>
                <a:latin typeface="Calibri"/>
                <a:ea typeface="Calibri"/>
                <a:cs typeface="Times New Roman"/>
              </a:rPr>
              <a:t>Coordination </a:t>
            </a:r>
            <a:r>
              <a:rPr lang="en-US" sz="2200" dirty="0">
                <a:solidFill>
                  <a:prstClr val="black"/>
                </a:solidFill>
                <a:latin typeface="Calibri"/>
                <a:ea typeface="Calibri"/>
                <a:cs typeface="Times New Roman"/>
              </a:rPr>
              <a:t>and M&amp;E </a:t>
            </a:r>
            <a:r>
              <a:rPr lang="en-US" sz="2200" dirty="0" smtClean="0">
                <a:solidFill>
                  <a:prstClr val="black"/>
                </a:solidFill>
                <a:latin typeface="Calibri"/>
                <a:ea typeface="Calibri"/>
                <a:cs typeface="Times New Roman"/>
              </a:rPr>
              <a:t>of the implementation </a:t>
            </a:r>
            <a:r>
              <a:rPr lang="en-US" sz="2200" dirty="0">
                <a:solidFill>
                  <a:prstClr val="black"/>
                </a:solidFill>
                <a:latin typeface="Calibri"/>
                <a:ea typeface="Calibri"/>
                <a:cs typeface="Times New Roman"/>
              </a:rPr>
              <a:t>of NEP </a:t>
            </a:r>
            <a:r>
              <a:rPr lang="en-US" sz="2200" dirty="0" smtClean="0">
                <a:solidFill>
                  <a:prstClr val="black"/>
                </a:solidFill>
                <a:latin typeface="Calibri"/>
                <a:ea typeface="Calibri"/>
                <a:cs typeface="Times New Roman"/>
              </a:rPr>
              <a:t>activities and        mainstreaming employment in sectors</a:t>
            </a:r>
          </a:p>
          <a:p>
            <a:pPr lvl="1" eaLnBrk="1" hangingPunct="1">
              <a:spcBef>
                <a:spcPct val="0"/>
              </a:spcBef>
              <a:buClrTx/>
              <a:buSzTx/>
              <a:buFont typeface="Wingdings" panose="05000000000000000000" pitchFamily="2" charset="2"/>
              <a:buChar char="ü"/>
            </a:pPr>
            <a:r>
              <a:rPr lang="en-US" dirty="0">
                <a:solidFill>
                  <a:srgbClr val="00B050"/>
                </a:solidFill>
                <a:latin typeface="Calibri"/>
                <a:ea typeface="Calibri"/>
                <a:cs typeface="Times New Roman"/>
              </a:rPr>
              <a:t>F</a:t>
            </a:r>
            <a:r>
              <a:rPr lang="en-US" dirty="0" smtClean="0">
                <a:solidFill>
                  <a:srgbClr val="00B050"/>
                </a:solidFill>
                <a:latin typeface="Calibri"/>
                <a:ea typeface="Calibri"/>
                <a:cs typeface="Times New Roman"/>
              </a:rPr>
              <a:t>ields visit assessment and proposal of  changes to address challenges </a:t>
            </a:r>
          </a:p>
          <a:p>
            <a:pPr lvl="1"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Quarterly High level technical and Ministerial Steering Committee</a:t>
            </a:r>
          </a:p>
          <a:p>
            <a:pPr lvl="1"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Joint planning between implementing institutions and districts  </a:t>
            </a:r>
          </a:p>
          <a:p>
            <a:pPr lvl="1" eaLnBrk="1" hangingPunct="1">
              <a:spcBef>
                <a:spcPct val="0"/>
              </a:spcBef>
              <a:buClrTx/>
              <a:buSzTx/>
              <a:buFont typeface="Wingdings" panose="05000000000000000000" pitchFamily="2" charset="2"/>
              <a:buChar char="ü"/>
            </a:pPr>
            <a:r>
              <a:rPr lang="en-US" dirty="0" smtClean="0">
                <a:solidFill>
                  <a:srgbClr val="00B050"/>
                </a:solidFill>
                <a:latin typeface="Calibri"/>
                <a:ea typeface="Calibri"/>
                <a:cs typeface="Times New Roman"/>
              </a:rPr>
              <a:t>In total, in last 5 years, it is estimated that NEP have contributed to create 126,191 Jobs </a:t>
            </a:r>
            <a:r>
              <a:rPr lang="en-US" dirty="0"/>
              <a:t>(FY 2014/15=24,811</a:t>
            </a:r>
            <a:r>
              <a:rPr lang="en-US" dirty="0" smtClean="0"/>
              <a:t>; 2015/16=</a:t>
            </a:r>
            <a:r>
              <a:rPr lang="en-US" dirty="0"/>
              <a:t>41,672 </a:t>
            </a:r>
            <a:r>
              <a:rPr lang="en-US" dirty="0" smtClean="0"/>
              <a:t>; 2016/17=</a:t>
            </a:r>
            <a:r>
              <a:rPr lang="en-US" dirty="0" smtClean="0">
                <a:solidFill>
                  <a:srgbClr val="00B050"/>
                </a:solidFill>
                <a:latin typeface="Calibri"/>
                <a:ea typeface="Calibri"/>
                <a:cs typeface="Times New Roman"/>
              </a:rPr>
              <a:t> </a:t>
            </a:r>
            <a:r>
              <a:rPr lang="en-US" dirty="0"/>
              <a:t>36,206 </a:t>
            </a:r>
            <a:r>
              <a:rPr lang="en-US" dirty="0" smtClean="0"/>
              <a:t>; 2017/18=23,502)</a:t>
            </a:r>
            <a:endParaRPr lang="en-US" dirty="0" smtClean="0">
              <a:solidFill>
                <a:srgbClr val="00B050"/>
              </a:solidFill>
              <a:latin typeface="Calibri"/>
              <a:ea typeface="Calibri"/>
              <a:cs typeface="Times New Roman"/>
            </a:endParaRPr>
          </a:p>
          <a:p>
            <a:pPr marL="0" indent="0" eaLnBrk="1" hangingPunct="1">
              <a:spcBef>
                <a:spcPct val="0"/>
              </a:spcBef>
              <a:buClrTx/>
              <a:buSzTx/>
              <a:buNone/>
            </a:pPr>
            <a:r>
              <a:rPr lang="en-US" altLang="en-US" dirty="0">
                <a:solidFill>
                  <a:prstClr val="black"/>
                </a:solidFill>
                <a:latin typeface="Calibri"/>
                <a:cs typeface="Times New Roman"/>
              </a:rPr>
              <a:t>	</a:t>
            </a:r>
            <a:endParaRPr lang="en-US" altLang="en-US" dirty="0">
              <a:solidFill>
                <a:prstClr val="black"/>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12</a:t>
            </a:fld>
            <a:endParaRPr lang="en-ZA" b="1" dirty="0">
              <a:solidFill>
                <a:schemeClr val="tx1"/>
              </a:solidFill>
            </a:endParaRPr>
          </a:p>
        </p:txBody>
      </p:sp>
      <p:sp>
        <p:nvSpPr>
          <p:cNvPr id="7" name="Rounded Rectangular Callout 6"/>
          <p:cNvSpPr/>
          <p:nvPr/>
        </p:nvSpPr>
        <p:spPr>
          <a:xfrm rot="16200000">
            <a:off x="-2413793" y="3682205"/>
            <a:ext cx="5589587" cy="762002"/>
          </a:xfrm>
          <a:prstGeom prst="wedgeRoundRectCallout">
            <a:avLst>
              <a:gd name="adj1" fmla="val -20943"/>
              <a:gd name="adj2" fmla="val 51754"/>
              <a:gd name="adj3" fmla="val 16667"/>
            </a:avLst>
          </a:prstGeom>
          <a:solidFill>
            <a:schemeClr val="accent3">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smtClean="0">
                <a:solidFill>
                  <a:prstClr val="black"/>
                </a:solidFill>
              </a:rPr>
              <a:t>Pillar 3&amp;4: Labour Market Intervention and Coordination </a:t>
            </a:r>
            <a:endParaRPr lang="en-US" sz="2400" dirty="0">
              <a:solidFill>
                <a:prstClr val="black"/>
              </a:solidFill>
            </a:endParaRPr>
          </a:p>
        </p:txBody>
      </p:sp>
    </p:spTree>
    <p:extLst>
      <p:ext uri="{BB962C8B-B14F-4D97-AF65-F5344CB8AC3E}">
        <p14:creationId xmlns:p14="http://schemas.microsoft.com/office/powerpoint/2010/main" val="6357288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509"/>
                                        </p:tgtEl>
                                        <p:attrNameLst>
                                          <p:attrName>style.visibility</p:attrName>
                                        </p:attrNameLst>
                                      </p:cBhvr>
                                      <p:to>
                                        <p:strVal val="visible"/>
                                      </p:to>
                                    </p:set>
                                    <p:animEffect transition="in" filter="fade">
                                      <p:cBhvr>
                                        <p:cTn id="25"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dirty="0" smtClean="0">
                <a:solidFill>
                  <a:schemeClr val="accent1"/>
                </a:solidFill>
              </a:rPr>
              <a:t>Other interventions under NST1</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858837" y="1371601"/>
            <a:ext cx="8208963"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457200" indent="-457200" eaLnBrk="1" hangingPunct="1">
              <a:spcBef>
                <a:spcPct val="0"/>
              </a:spcBef>
              <a:buClrTx/>
              <a:buSzTx/>
              <a:buAutoNum type="arabicPeriod"/>
            </a:pPr>
            <a:r>
              <a:rPr lang="en-US" dirty="0" smtClean="0">
                <a:solidFill>
                  <a:prstClr val="black"/>
                </a:solidFill>
                <a:latin typeface="Calibri"/>
                <a:ea typeface="Calibri"/>
                <a:cs typeface="Times New Roman"/>
              </a:rPr>
              <a:t>Undertaking sector skills audit to inform training programs:</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Energy </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Transport and Logistics </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Agro processing </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Mining </a:t>
            </a:r>
          </a:p>
          <a:p>
            <a:pPr marL="857250" lvl="1" indent="-457200" eaLnBrk="1" hangingPunct="1">
              <a:spcBef>
                <a:spcPct val="0"/>
              </a:spcBef>
              <a:buClrTx/>
              <a:buSzTx/>
              <a:buFont typeface="Wingdings" panose="05000000000000000000" pitchFamily="2" charset="2"/>
              <a:buChar char="ü"/>
            </a:pPr>
            <a:r>
              <a:rPr lang="en-US" sz="2400" dirty="0" smtClean="0">
                <a:solidFill>
                  <a:prstClr val="black"/>
                </a:solidFill>
                <a:latin typeface="Calibri"/>
                <a:ea typeface="Calibri"/>
                <a:cs typeface="Times New Roman"/>
              </a:rPr>
              <a:t>Urbanization </a:t>
            </a:r>
          </a:p>
          <a:p>
            <a:pPr marL="400050" lvl="1" indent="0" eaLnBrk="1" hangingPunct="1">
              <a:spcBef>
                <a:spcPct val="0"/>
              </a:spcBef>
              <a:buClrTx/>
              <a:buSzTx/>
              <a:buNone/>
            </a:pPr>
            <a:endParaRPr lang="en-US" altLang="en-US" sz="2400" dirty="0" smtClean="0">
              <a:solidFill>
                <a:prstClr val="black"/>
              </a:solidFill>
              <a:latin typeface="Calibri"/>
              <a:cs typeface="Times New Roman"/>
            </a:endParaRPr>
          </a:p>
          <a:p>
            <a:pPr marL="0" indent="0" algn="just" eaLnBrk="1" hangingPunct="1">
              <a:spcBef>
                <a:spcPct val="0"/>
              </a:spcBef>
              <a:buClrTx/>
              <a:buSzTx/>
              <a:buNone/>
            </a:pPr>
            <a:r>
              <a:rPr lang="en-US" dirty="0" smtClean="0"/>
              <a:t>2. Employment </a:t>
            </a:r>
            <a:r>
              <a:rPr lang="en-US" dirty="0"/>
              <a:t>mainstreaming has been identified as a key intervention to address challenges hindering job creation and calls for all Government Entities and all Stakeholders to incorporate employment targets into their planning and budgeting processes as well as monitoring the resulting creation of jobs </a:t>
            </a:r>
            <a:r>
              <a:rPr lang="en-US" altLang="en-US" sz="2400" dirty="0" smtClean="0">
                <a:solidFill>
                  <a:prstClr val="black"/>
                </a:solidFill>
                <a:latin typeface="Calibri"/>
                <a:cs typeface="Times New Roman"/>
              </a:rPr>
              <a:t>	</a:t>
            </a:r>
            <a:endParaRPr lang="en-US" altLang="en-US" sz="2400" dirty="0">
              <a:solidFill>
                <a:prstClr val="black"/>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13</a:t>
            </a:fld>
            <a:endParaRPr lang="en-ZA" b="1" dirty="0">
              <a:solidFill>
                <a:schemeClr val="tx1"/>
              </a:solidFill>
            </a:endParaRPr>
          </a:p>
        </p:txBody>
      </p:sp>
    </p:spTree>
    <p:extLst>
      <p:ext uri="{BB962C8B-B14F-4D97-AF65-F5344CB8AC3E}">
        <p14:creationId xmlns:p14="http://schemas.microsoft.com/office/powerpoint/2010/main" val="363473859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b="1" dirty="0" smtClean="0">
                <a:solidFill>
                  <a:schemeClr val="accent1"/>
                </a:solidFill>
              </a:rPr>
              <a:t>Other interventions </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567070" y="1631649"/>
            <a:ext cx="8077200" cy="4478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0" lvl="0" indent="0" algn="just">
              <a:buNone/>
            </a:pPr>
            <a:r>
              <a:rPr lang="en-ZA" sz="2800" dirty="0" smtClean="0"/>
              <a:t>3. In </a:t>
            </a:r>
            <a:r>
              <a:rPr lang="en-ZA" sz="2800" dirty="0"/>
              <a:t>2015, the Government of Rwanda adopted the Workplace Learning Policy in order to create systems, institutional structures as well as standards and regulations that ensure the full use and recognition of the country’s potential of training and learning at the workplace in order to increase the relevance and marketability of skills. </a:t>
            </a:r>
            <a:endParaRPr lang="en-US" sz="2800" dirty="0"/>
          </a:p>
          <a:p>
            <a:pPr marL="0" lvl="0" indent="0" algn="just">
              <a:buNone/>
            </a:pPr>
            <a:r>
              <a:rPr lang="en-US" sz="2800" dirty="0"/>
              <a:t>The interventions implemented under the Workplace Learning Policy have helped to train 825 people in dual training </a:t>
            </a:r>
            <a:r>
              <a:rPr lang="en-US" sz="2800" dirty="0" smtClean="0"/>
              <a:t>in </a:t>
            </a:r>
            <a:r>
              <a:rPr lang="en-US" sz="2800" dirty="0"/>
              <a:t>2018</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14</a:t>
            </a:fld>
            <a:endParaRPr lang="en-ZA" b="1" dirty="0">
              <a:solidFill>
                <a:schemeClr val="tx1"/>
              </a:solidFill>
            </a:endParaRPr>
          </a:p>
        </p:txBody>
      </p:sp>
    </p:spTree>
    <p:extLst>
      <p:ext uri="{BB962C8B-B14F-4D97-AF65-F5344CB8AC3E}">
        <p14:creationId xmlns:p14="http://schemas.microsoft.com/office/powerpoint/2010/main" val="41372979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Autofit/>
          </a:bodyPr>
          <a:lstStyle/>
          <a:p>
            <a:pPr>
              <a:defRPr/>
            </a:pPr>
            <a:r>
              <a:rPr lang="en-US" sz="3600" dirty="0" smtClean="0">
                <a:solidFill>
                  <a:schemeClr val="accent1"/>
                </a:solidFill>
              </a:rPr>
              <a:t>Policy actions and Strategies to achieve 1.5million productive and Decent Jobs</a:t>
            </a:r>
            <a:endParaRPr lang="en-US" sz="3600"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323851" y="1371601"/>
            <a:ext cx="87439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0" indent="0" algn="just">
              <a:buNone/>
            </a:pPr>
            <a:r>
              <a:rPr lang="en-US" sz="2000" b="1" dirty="0" smtClean="0">
                <a:latin typeface="Times New Roman" panose="02020603050405020304" pitchFamily="18" charset="0"/>
                <a:cs typeface="Times New Roman" panose="02020603050405020304" pitchFamily="18" charset="0"/>
              </a:rPr>
              <a:t>Through Revised National Employment Policy the </a:t>
            </a:r>
            <a:r>
              <a:rPr lang="en-US" sz="2000" b="1" dirty="0">
                <a:latin typeface="Times New Roman" panose="02020603050405020304" pitchFamily="18" charset="0"/>
                <a:cs typeface="Times New Roman" panose="02020603050405020304" pitchFamily="18" charset="0"/>
              </a:rPr>
              <a:t>following broad interventions </a:t>
            </a:r>
            <a:r>
              <a:rPr lang="en-US" sz="2000" b="1" dirty="0" smtClean="0">
                <a:latin typeface="Times New Roman" panose="02020603050405020304" pitchFamily="18" charset="0"/>
                <a:cs typeface="Times New Roman" panose="02020603050405020304" pitchFamily="18" charset="0"/>
              </a:rPr>
              <a:t>will </a:t>
            </a:r>
            <a:r>
              <a:rPr lang="en-US" sz="2000" b="1" dirty="0">
                <a:latin typeface="Times New Roman" panose="02020603050405020304" pitchFamily="18" charset="0"/>
                <a:cs typeface="Times New Roman" panose="02020603050405020304" pitchFamily="18" charset="0"/>
              </a:rPr>
              <a:t>be instrumental to achieve the overall policy objective to unleash Rwanda’s full employment potential: </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Pro-employment macroeconomic framework and sectoral policies;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Enterprise development and private sector competitiveness;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Agricultural productivity and Rural development;</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Linkage between education, skills development and labour market needs;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Labour mobility and migration;</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Formalization of informal economy;</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Strengthening labour market  policies and labour market information system;</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Social protection, working conditions and productive jobs;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Promotion of employment opportunities for specific groups.</a:t>
            </a:r>
          </a:p>
          <a:p>
            <a:pPr>
              <a:buClrTx/>
              <a:buFont typeface="Wingdings" panose="05000000000000000000" pitchFamily="2" charset="2"/>
              <a:buChar char="q"/>
            </a:pPr>
            <a:r>
              <a:rPr lang="en-US" sz="2000" dirty="0" smtClean="0">
                <a:latin typeface="Times New Roman" panose="02020603050405020304" pitchFamily="18" charset="0"/>
                <a:cs typeface="Times New Roman" panose="02020603050405020304" pitchFamily="18" charset="0"/>
              </a:rPr>
              <a:t>Strengthen </a:t>
            </a:r>
            <a:r>
              <a:rPr lang="en-US" sz="2000" dirty="0">
                <a:latin typeface="Times New Roman" panose="02020603050405020304" pitchFamily="18" charset="0"/>
                <a:cs typeface="Times New Roman" panose="02020603050405020304" pitchFamily="18" charset="0"/>
              </a:rPr>
              <a:t>Coordination, Monitoring &amp; Evaluation</a:t>
            </a:r>
          </a:p>
          <a:p>
            <a:pPr marL="457200" lvl="1" indent="0" eaLnBrk="1" hangingPunct="1">
              <a:spcBef>
                <a:spcPct val="0"/>
              </a:spcBef>
              <a:buClrTx/>
              <a:buSzTx/>
              <a:buNone/>
            </a:pPr>
            <a:r>
              <a:rPr lang="en-US" altLang="en-US" dirty="0" smtClean="0">
                <a:solidFill>
                  <a:prstClr val="black"/>
                </a:solidFill>
                <a:latin typeface="Calibri"/>
                <a:cs typeface="Times New Roman"/>
              </a:rPr>
              <a:t>	</a:t>
            </a:r>
            <a:endParaRPr lang="en-US" altLang="en-US" dirty="0">
              <a:solidFill>
                <a:prstClr val="black"/>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15</a:t>
            </a:fld>
            <a:endParaRPr lang="en-ZA" b="1" dirty="0">
              <a:solidFill>
                <a:schemeClr val="tx1"/>
              </a:solidFill>
            </a:endParaRPr>
          </a:p>
        </p:txBody>
      </p:sp>
    </p:spTree>
    <p:extLst>
      <p:ext uri="{BB962C8B-B14F-4D97-AF65-F5344CB8AC3E}">
        <p14:creationId xmlns:p14="http://schemas.microsoft.com/office/powerpoint/2010/main" val="32955826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lvl="0"/>
            <a:r>
              <a:rPr lang="en-US" b="1" dirty="0" smtClean="0"/>
              <a:t>Underlying Challenges</a:t>
            </a:r>
            <a:endParaRPr lang="en-US" dirty="0"/>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459389" y="2176746"/>
            <a:ext cx="8208963"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lvl="0"/>
            <a:r>
              <a:rPr lang="en-US" sz="2800" dirty="0"/>
              <a:t>Skills mismatch between education and labour market needs</a:t>
            </a:r>
            <a:r>
              <a:rPr lang="en-US" sz="2800" dirty="0" smtClean="0"/>
              <a:t>;</a:t>
            </a:r>
            <a:r>
              <a:rPr lang="en-US" sz="2800" dirty="0"/>
              <a:t> </a:t>
            </a:r>
          </a:p>
          <a:p>
            <a:pPr lvl="0"/>
            <a:r>
              <a:rPr lang="en-US" sz="2800" dirty="0"/>
              <a:t>Limited entrepreneurship, and innovation support system;  </a:t>
            </a:r>
          </a:p>
          <a:p>
            <a:pPr lvl="0"/>
            <a:r>
              <a:rPr lang="en-US" sz="2800" dirty="0"/>
              <a:t>The design of financial products  not  adapted to youth demand</a:t>
            </a:r>
            <a:r>
              <a:rPr lang="en-US" sz="2800" dirty="0" smtClean="0"/>
              <a:t>;</a:t>
            </a:r>
            <a:r>
              <a:rPr lang="en-US" sz="2800" dirty="0"/>
              <a:t> </a:t>
            </a:r>
          </a:p>
          <a:p>
            <a:pPr lvl="0"/>
            <a:r>
              <a:rPr lang="en-US" sz="2800" dirty="0"/>
              <a:t>High cost of doing business for SMEs</a:t>
            </a:r>
            <a:r>
              <a:rPr lang="en-US" sz="2800" dirty="0" smtClean="0"/>
              <a:t>;</a:t>
            </a:r>
            <a:r>
              <a:rPr lang="en-US" sz="2800" dirty="0"/>
              <a:t> </a:t>
            </a:r>
          </a:p>
          <a:p>
            <a:pPr lvl="0"/>
            <a:r>
              <a:rPr lang="en-US" sz="2800" dirty="0"/>
              <a:t>High underemployment rate and predominance of informal sector among youth</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16</a:t>
            </a:fld>
            <a:endParaRPr lang="en-ZA" b="1" dirty="0">
              <a:solidFill>
                <a:schemeClr val="tx1"/>
              </a:solidFill>
            </a:endParaRPr>
          </a:p>
        </p:txBody>
      </p:sp>
    </p:spTree>
    <p:extLst>
      <p:ext uri="{BB962C8B-B14F-4D97-AF65-F5344CB8AC3E}">
        <p14:creationId xmlns:p14="http://schemas.microsoft.com/office/powerpoint/2010/main" val="366936302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0963"/>
            <a:ext cx="8382001" cy="1143000"/>
          </a:xfrm>
        </p:spPr>
        <p:txBody>
          <a:bodyPr rtlCol="0">
            <a:noAutofit/>
          </a:bodyPr>
          <a:lstStyle/>
          <a:p>
            <a:pPr lvl="0"/>
            <a:r>
              <a:rPr lang="en-US" sz="3600" b="1" dirty="0" smtClean="0"/>
              <a:t>Key strategies and policy actions to address underlying challenges</a:t>
            </a:r>
            <a:endParaRPr lang="en-US" sz="3600" dirty="0"/>
          </a:p>
        </p:txBody>
      </p:sp>
      <p:cxnSp>
        <p:nvCxnSpPr>
          <p:cNvPr id="8" name="Straight Connector 7"/>
          <p:cNvCxnSpPr/>
          <p:nvPr/>
        </p:nvCxnSpPr>
        <p:spPr>
          <a:xfrm>
            <a:off x="228600" y="122396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381001" y="1371601"/>
            <a:ext cx="8686800" cy="5724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0" lvl="0" indent="0">
              <a:buNone/>
            </a:pPr>
            <a:r>
              <a:rPr lang="en-US" b="1" dirty="0"/>
              <a:t> </a:t>
            </a:r>
            <a:endParaRPr lang="en-US" dirty="0"/>
          </a:p>
          <a:p>
            <a:pPr lvl="0"/>
            <a:r>
              <a:rPr lang="en-US" dirty="0"/>
              <a:t>Put more focus on job creation in investment promotion and attraction in all sectors of the economy;  </a:t>
            </a:r>
          </a:p>
          <a:p>
            <a:pPr lvl="0"/>
            <a:r>
              <a:rPr lang="en-US" dirty="0"/>
              <a:t>Strengthen the value chain systems to promote local SMES and link them with large industries and export</a:t>
            </a:r>
            <a:r>
              <a:rPr lang="en-US" dirty="0" smtClean="0"/>
              <a:t>;</a:t>
            </a:r>
            <a:r>
              <a:rPr lang="en-US" dirty="0"/>
              <a:t> </a:t>
            </a:r>
          </a:p>
          <a:p>
            <a:pPr lvl="0"/>
            <a:r>
              <a:rPr lang="en-US" dirty="0"/>
              <a:t>Put more focus and incentives on attracting labour intensive and export oriented industries to foster  job creation</a:t>
            </a:r>
            <a:r>
              <a:rPr lang="en-US" dirty="0" smtClean="0"/>
              <a:t>;</a:t>
            </a:r>
            <a:r>
              <a:rPr lang="en-US" dirty="0"/>
              <a:t> </a:t>
            </a:r>
          </a:p>
          <a:p>
            <a:pPr lvl="0"/>
            <a:r>
              <a:rPr lang="en-US" dirty="0"/>
              <a:t>Improve skills development systems through aligning education curricula with the current and future needs of the labour market</a:t>
            </a:r>
            <a:r>
              <a:rPr lang="en-US" dirty="0" smtClean="0"/>
              <a:t>;</a:t>
            </a:r>
            <a:r>
              <a:rPr lang="en-US" dirty="0"/>
              <a:t> </a:t>
            </a:r>
          </a:p>
          <a:p>
            <a:pPr lvl="0"/>
            <a:r>
              <a:rPr lang="en-US" dirty="0"/>
              <a:t>Strengthen systems to identify, attract and </a:t>
            </a:r>
            <a:r>
              <a:rPr lang="en-US" dirty="0" err="1"/>
              <a:t>upskill</a:t>
            </a:r>
            <a:r>
              <a:rPr lang="en-US" dirty="0"/>
              <a:t> youth with rare skills to respond to employers and investment needs; </a:t>
            </a:r>
            <a:endParaRPr lang="en-US" dirty="0" smtClean="0"/>
          </a:p>
          <a:p>
            <a:pPr lvl="0"/>
            <a:r>
              <a:rPr lang="en-US" dirty="0" smtClean="0"/>
              <a:t>Put in each village a </a:t>
            </a:r>
            <a:r>
              <a:rPr lang="en-US" b="1" dirty="0" smtClean="0"/>
              <a:t>MODEL  INCOME AND EMPLOYMENT GENERATING Business by 2024</a:t>
            </a:r>
            <a:endParaRPr lang="en-US" b="1" dirty="0"/>
          </a:p>
          <a:p>
            <a:pPr marL="457200" lvl="1" indent="0" eaLnBrk="1" hangingPunct="1">
              <a:spcBef>
                <a:spcPct val="0"/>
              </a:spcBef>
              <a:buClrTx/>
              <a:buSzTx/>
              <a:buNone/>
            </a:pPr>
            <a:endParaRPr lang="en-US" altLang="en-US" sz="2400" dirty="0">
              <a:solidFill>
                <a:prstClr val="black"/>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17</a:t>
            </a:fld>
            <a:endParaRPr lang="en-ZA" b="1" dirty="0">
              <a:solidFill>
                <a:schemeClr val="tx1"/>
              </a:solidFill>
            </a:endParaRPr>
          </a:p>
        </p:txBody>
      </p:sp>
    </p:spTree>
    <p:extLst>
      <p:ext uri="{BB962C8B-B14F-4D97-AF65-F5344CB8AC3E}">
        <p14:creationId xmlns:p14="http://schemas.microsoft.com/office/powerpoint/2010/main" val="28129047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b="1" dirty="0" smtClean="0">
                <a:solidFill>
                  <a:schemeClr val="accent1"/>
                </a:solidFill>
              </a:rPr>
              <a:t>Stakeholder Expectations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152401" y="1828800"/>
            <a:ext cx="8991600" cy="3570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algn="just">
              <a:buFont typeface="Wingdings" panose="05000000000000000000" pitchFamily="2" charset="2"/>
              <a:buChar char="q"/>
            </a:pPr>
            <a:r>
              <a:rPr lang="en-US" dirty="0"/>
              <a:t>The target of creating 1,500,000 productive and decent jobs cannot be achieved through fragmented and isolated </a:t>
            </a:r>
            <a:r>
              <a:rPr lang="en-US" dirty="0" smtClean="0"/>
              <a:t>interventions; </a:t>
            </a:r>
          </a:p>
          <a:p>
            <a:pPr algn="just">
              <a:buFont typeface="Wingdings" panose="05000000000000000000" pitchFamily="2" charset="2"/>
              <a:buChar char="q"/>
            </a:pPr>
            <a:r>
              <a:rPr lang="en-US" dirty="0"/>
              <a:t>T</a:t>
            </a:r>
            <a:r>
              <a:rPr lang="en-US" dirty="0" smtClean="0"/>
              <a:t>he </a:t>
            </a:r>
            <a:r>
              <a:rPr lang="en-US" dirty="0"/>
              <a:t>Employment Policy calls for sustained, targeted and concerted efforts from all stakeholders </a:t>
            </a:r>
            <a:r>
              <a:rPr lang="en-US" dirty="0" err="1"/>
              <a:t>i.e</a:t>
            </a:r>
            <a:r>
              <a:rPr lang="en-US" dirty="0"/>
              <a:t> Government institutions, the Private </a:t>
            </a:r>
            <a:r>
              <a:rPr lang="en-US" dirty="0" smtClean="0"/>
              <a:t>Sector, Development </a:t>
            </a:r>
            <a:r>
              <a:rPr lang="en-US" dirty="0"/>
              <a:t>Partners, the Private Sector and the Civil </a:t>
            </a:r>
            <a:r>
              <a:rPr lang="en-US" dirty="0" smtClean="0"/>
              <a:t>Society, Researchers </a:t>
            </a:r>
            <a:r>
              <a:rPr lang="en-US" dirty="0"/>
              <a:t>among </a:t>
            </a:r>
            <a:r>
              <a:rPr lang="en-US" dirty="0" smtClean="0"/>
              <a:t>others. </a:t>
            </a:r>
          </a:p>
          <a:p>
            <a:pPr algn="just">
              <a:buFont typeface="Wingdings" panose="05000000000000000000" pitchFamily="2" charset="2"/>
              <a:buChar char="q"/>
            </a:pPr>
            <a:r>
              <a:rPr lang="en-US" dirty="0" smtClean="0"/>
              <a:t>It is well understood that the contribution of each and every here to achieve the Rwandans aspiration of creating 1.5 million productive and decent work.</a:t>
            </a:r>
            <a:endParaRPr lang="en-US" dirty="0"/>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18</a:t>
            </a:fld>
            <a:endParaRPr lang="en-ZA" b="1" dirty="0">
              <a:solidFill>
                <a:schemeClr val="tx1"/>
              </a:solidFill>
            </a:endParaRPr>
          </a:p>
        </p:txBody>
      </p:sp>
    </p:spTree>
    <p:extLst>
      <p:ext uri="{BB962C8B-B14F-4D97-AF65-F5344CB8AC3E}">
        <p14:creationId xmlns:p14="http://schemas.microsoft.com/office/powerpoint/2010/main" val="140295054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a:defRPr/>
            </a:pPr>
            <a:r>
              <a:rPr lang="en-US" b="1" dirty="0" smtClean="0">
                <a:solidFill>
                  <a:schemeClr val="accent1"/>
                </a:solidFill>
              </a:rPr>
              <a:t>Conclusion</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21509" name="Rectangle 2"/>
          <p:cNvSpPr>
            <a:spLocks noChangeArrowheads="1"/>
          </p:cNvSpPr>
          <p:nvPr/>
        </p:nvSpPr>
        <p:spPr bwMode="auto">
          <a:xfrm>
            <a:off x="990600" y="1905000"/>
            <a:ext cx="7238999"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marL="0" indent="0" algn="just">
              <a:buNone/>
            </a:pPr>
            <a:r>
              <a:rPr lang="en-US" sz="3200" dirty="0" smtClean="0"/>
              <a:t>As I conclude, I thank you for your presence in this dialogue and I request you to be part of this commitment of creating 1.5 million productive and decent jobs in your respective institutions. </a:t>
            </a:r>
            <a:endParaRPr lang="en-US" sz="3200" dirty="0"/>
          </a:p>
        </p:txBody>
      </p: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19</a:t>
            </a:fld>
            <a:endParaRPr lang="en-ZA" b="1" dirty="0">
              <a:solidFill>
                <a:schemeClr val="tx1"/>
              </a:solidFill>
            </a:endParaRPr>
          </a:p>
        </p:txBody>
      </p:sp>
    </p:spTree>
    <p:extLst>
      <p:ext uri="{BB962C8B-B14F-4D97-AF65-F5344CB8AC3E}">
        <p14:creationId xmlns:p14="http://schemas.microsoft.com/office/powerpoint/2010/main" val="40990427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fade">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49363" y="139700"/>
            <a:ext cx="7697787" cy="719138"/>
          </a:xfrm>
        </p:spPr>
        <p:txBody>
          <a:bodyPr/>
          <a:lstStyle/>
          <a:p>
            <a:pPr>
              <a:defRPr/>
            </a:pP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I. Introduction</a:t>
            </a:r>
            <a:endParaRPr lang="en-US" sz="3200" dirty="0">
              <a:latin typeface="Times New Roman" pitchFamily="18" charset="0"/>
              <a:cs typeface="Times New Roman" pitchFamily="18" charset="0"/>
            </a:endParaRPr>
          </a:p>
        </p:txBody>
      </p:sp>
      <p:sp>
        <p:nvSpPr>
          <p:cNvPr id="149507"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2F7518F7-A349-4D9B-840C-0DAF6C227047}" type="slidenum">
              <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Mincho" pitchFamily="18" charset="-128"/>
                <a:cs typeface="Arial" panose="020B060402020202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2</a:t>
            </a:fld>
            <a:endPar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Mincho" pitchFamily="18" charset="-128"/>
              <a:cs typeface="Arial" panose="020B0604020202020204" pitchFamily="34" charset="0"/>
            </a:endParaRPr>
          </a:p>
        </p:txBody>
      </p:sp>
      <p:sp>
        <p:nvSpPr>
          <p:cNvPr id="6" name="Rectangle 5"/>
          <p:cNvSpPr/>
          <p:nvPr/>
        </p:nvSpPr>
        <p:spPr>
          <a:xfrm>
            <a:off x="457200" y="1139825"/>
            <a:ext cx="8489949" cy="5489575"/>
          </a:xfrm>
          <a:prstGeom prst="rect">
            <a:avLst/>
          </a:prstGeom>
          <a:solidFill>
            <a:sysClr val="window" lastClr="FFFFFF"/>
          </a:solidFill>
          <a:ln w="12700" cap="flat" cmpd="sng" algn="ctr">
            <a:solidFill>
              <a:srgbClr val="D34817">
                <a:shade val="50000"/>
              </a:srgbClr>
            </a:solidFill>
            <a:prstDash val="solid"/>
          </a:ln>
          <a:effectLst/>
        </p:spPr>
        <p:txBody>
          <a:bodyPr anchor="ctr"/>
          <a:lstStyle/>
          <a:p>
            <a:pPr marL="45720" indent="0" algn="just">
              <a:buNone/>
            </a:pPr>
            <a:endParaRPr lang="en-GB" dirty="0" smtClean="0">
              <a:latin typeface="Times New Roman" panose="02020603050405020304" pitchFamily="18" charset="0"/>
              <a:cs typeface="Times New Roman" panose="02020603050405020304" pitchFamily="18" charset="0"/>
            </a:endParaRPr>
          </a:p>
          <a:p>
            <a:pPr marL="45720" indent="0" algn="just">
              <a:buNone/>
            </a:pPr>
            <a:endParaRPr lang="en-GB" dirty="0" smtClean="0">
              <a:latin typeface="Times New Roman" panose="02020603050405020304" pitchFamily="18" charset="0"/>
              <a:cs typeface="Times New Roman" panose="02020603050405020304" pitchFamily="18" charset="0"/>
            </a:endParaRPr>
          </a:p>
          <a:p>
            <a:pPr marL="45720" indent="0" algn="just">
              <a:buNone/>
            </a:pPr>
            <a:endParaRPr lang="en-GB" dirty="0" smtClean="0">
              <a:latin typeface="Times New Roman" panose="02020603050405020304" pitchFamily="18" charset="0"/>
              <a:cs typeface="Times New Roman" panose="02020603050405020304" pitchFamily="18" charset="0"/>
            </a:endParaRPr>
          </a:p>
          <a:p>
            <a:pPr marL="45720" indent="0" algn="just">
              <a:buNone/>
            </a:pPr>
            <a:endParaRPr lang="en-GB" dirty="0">
              <a:latin typeface="Times New Roman" panose="02020603050405020304" pitchFamily="18" charset="0"/>
              <a:cs typeface="Times New Roman" panose="02020603050405020304" pitchFamily="18" charset="0"/>
            </a:endParaRPr>
          </a:p>
          <a:p>
            <a:pPr marL="45720" indent="0" algn="just">
              <a:buNone/>
            </a:pPr>
            <a:endParaRPr lang="en-GB" sz="2000" dirty="0" smtClean="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r>
              <a:rPr lang="en-GB" sz="1900" dirty="0" smtClean="0">
                <a:latin typeface="Times New Roman" panose="02020603050405020304" pitchFamily="18" charset="0"/>
                <a:cs typeface="Times New Roman" panose="02020603050405020304" pitchFamily="18" charset="0"/>
              </a:rPr>
              <a:t>Creation </a:t>
            </a:r>
            <a:r>
              <a:rPr lang="en-GB" sz="1900" dirty="0">
                <a:latin typeface="Times New Roman" panose="02020603050405020304" pitchFamily="18" charset="0"/>
                <a:cs typeface="Times New Roman" panose="02020603050405020304" pitchFamily="18" charset="0"/>
              </a:rPr>
              <a:t>of jobs is crucial to the achievement of economic development and social progress, and furthermore, acknowledged as the main route through which people get out of poverty. </a:t>
            </a:r>
            <a:endParaRPr lang="en-GB" sz="1900" dirty="0" smtClean="0">
              <a:latin typeface="Times New Roman" panose="02020603050405020304" pitchFamily="18" charset="0"/>
              <a:cs typeface="Times New Roman" panose="02020603050405020304" pitchFamily="18" charset="0"/>
            </a:endParaRPr>
          </a:p>
          <a:p>
            <a:pPr marL="45720" algn="just"/>
            <a:endParaRPr lang="en-US" sz="1900" dirty="0" smtClean="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r>
              <a:rPr lang="en-US" sz="1900" dirty="0" smtClean="0">
                <a:latin typeface="Times New Roman" panose="02020603050405020304" pitchFamily="18" charset="0"/>
                <a:cs typeface="Times New Roman" panose="02020603050405020304" pitchFamily="18" charset="0"/>
              </a:rPr>
              <a:t>The </a:t>
            </a:r>
            <a:r>
              <a:rPr lang="en-US" sz="1900" dirty="0">
                <a:latin typeface="Times New Roman" panose="02020603050405020304" pitchFamily="18" charset="0"/>
                <a:cs typeface="Times New Roman" panose="02020603050405020304" pitchFamily="18" charset="0"/>
              </a:rPr>
              <a:t>government vision is to create more jobs ,inclusive jobs and better jobs(the quantity and quality) will be achieved through implementing different policies and programs. The progress made in jobs creation come from joint effort between the Government Rwanda, Private Sector, Financial Institutions, Civil Society </a:t>
            </a:r>
            <a:r>
              <a:rPr lang="en-US" sz="1900" dirty="0" smtClean="0">
                <a:latin typeface="Times New Roman" panose="02020603050405020304" pitchFamily="18" charset="0"/>
                <a:cs typeface="Times New Roman" panose="02020603050405020304" pitchFamily="18" charset="0"/>
              </a:rPr>
              <a:t>Organizations and NGOs.</a:t>
            </a:r>
            <a:r>
              <a:rPr lang="en-GB" sz="1900" dirty="0">
                <a:latin typeface="Times New Roman" panose="02020603050405020304" pitchFamily="18" charset="0"/>
                <a:cs typeface="Times New Roman" panose="02020603050405020304" pitchFamily="18" charset="0"/>
              </a:rPr>
              <a:t> </a:t>
            </a:r>
            <a:endParaRPr lang="en-GB" sz="1900" dirty="0" smtClean="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endParaRPr lang="en-GB" sz="1900" dirty="0" smtClean="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r>
              <a:rPr lang="en-GB" sz="1900" dirty="0" smtClean="0">
                <a:latin typeface="Times New Roman" panose="02020603050405020304" pitchFamily="18" charset="0"/>
                <a:cs typeface="Times New Roman" panose="02020603050405020304" pitchFamily="18" charset="0"/>
              </a:rPr>
              <a:t>The </a:t>
            </a:r>
            <a:r>
              <a:rPr lang="en-GB" sz="1900" dirty="0">
                <a:latin typeface="Times New Roman" panose="02020603050405020304" pitchFamily="18" charset="0"/>
                <a:cs typeface="Times New Roman" panose="02020603050405020304" pitchFamily="18" charset="0"/>
              </a:rPr>
              <a:t>Sustainable Development Goals (Goal 8.) states that there is a need to promote sustained, inclusive and sustainable economic growth, full and productive employment and decent work for all</a:t>
            </a:r>
            <a:r>
              <a:rPr lang="en-GB" sz="1900" dirty="0" smtClean="0">
                <a:latin typeface="Times New Roman" panose="02020603050405020304" pitchFamily="18" charset="0"/>
                <a:cs typeface="Times New Roman" panose="02020603050405020304" pitchFamily="18" charset="0"/>
              </a:rPr>
              <a:t>.</a:t>
            </a:r>
          </a:p>
          <a:p>
            <a:pPr marL="388620" indent="-342900" algn="just">
              <a:buFont typeface="Wingdings" panose="05000000000000000000" pitchFamily="2" charset="2"/>
              <a:buChar char="§"/>
            </a:pPr>
            <a:endParaRPr lang="en-GB" sz="1900" dirty="0">
              <a:latin typeface="Times New Roman" panose="02020603050405020304" pitchFamily="18" charset="0"/>
              <a:cs typeface="Times New Roman" panose="02020603050405020304" pitchFamily="18" charset="0"/>
            </a:endParaRPr>
          </a:p>
          <a:p>
            <a:pPr marL="388620" indent="-342900" algn="just">
              <a:buFont typeface="Wingdings" panose="05000000000000000000" pitchFamily="2" charset="2"/>
              <a:buChar char="§"/>
            </a:pPr>
            <a:r>
              <a:rPr lang="en-GB" sz="1900" dirty="0">
                <a:latin typeface="Times New Roman" panose="02020603050405020304" pitchFamily="18" charset="0"/>
                <a:cs typeface="Times New Roman" panose="02020603050405020304" pitchFamily="18" charset="0"/>
              </a:rPr>
              <a:t>The National Strategy for transformation (NST) highlights the need to accelerate inclusive economic growth and development founded on the Private Sector, knowledge and Rwanda’s Natural towards the Economic Transformation of the country. Among the key strategic interventions is to c</a:t>
            </a:r>
            <a:r>
              <a:rPr lang="en-US" sz="1900" dirty="0">
                <a:latin typeface="Times New Roman" panose="02020603050405020304" pitchFamily="18" charset="0"/>
                <a:cs typeface="Times New Roman" panose="02020603050405020304" pitchFamily="18" charset="0"/>
              </a:rPr>
              <a:t>reate 1,500,000 (214,000 annually) decent and productive jobs by 2024.</a:t>
            </a:r>
          </a:p>
          <a:p>
            <a:pPr marL="45720" algn="just"/>
            <a:endParaRPr lang="en-US" dirty="0">
              <a:latin typeface="Times New Roman" panose="02020603050405020304" pitchFamily="18" charset="0"/>
              <a:cs typeface="Times New Roman" panose="02020603050405020304" pitchFamily="18" charset="0"/>
            </a:endParaRPr>
          </a:p>
          <a:p>
            <a:pPr marL="45720" indent="0" algn="just">
              <a:buNone/>
            </a:pPr>
            <a:endParaRPr lang="en-US" dirty="0" smtClean="0">
              <a:latin typeface="Times New Roman" panose="02020603050405020304" pitchFamily="18" charset="0"/>
              <a:cs typeface="Times New Roman" panose="02020603050405020304" pitchFamily="18" charset="0"/>
            </a:endParaRPr>
          </a:p>
          <a:p>
            <a:pPr marL="45720" indent="0" algn="just">
              <a:buNone/>
            </a:pPr>
            <a:endParaRPr lang="en-US" dirty="0">
              <a:latin typeface="Times New Roman" panose="02020603050405020304" pitchFamily="18" charset="0"/>
              <a:cs typeface="Times New Roman" panose="02020603050405020304" pitchFamily="18" charset="0"/>
            </a:endParaRPr>
          </a:p>
          <a:p>
            <a:pPr marL="45720" indent="0" algn="just">
              <a:buNone/>
            </a:pPr>
            <a:endParaRPr lang="en-US" dirty="0" smtClean="0">
              <a:latin typeface="Times New Roman" panose="02020603050405020304" pitchFamily="18" charset="0"/>
              <a:cs typeface="Times New Roman" panose="02020603050405020304" pitchFamily="18" charset="0"/>
            </a:endParaRPr>
          </a:p>
          <a:p>
            <a:pPr marL="4572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708917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1"/>
          <p:cNvSpPr>
            <a:spLocks noGrp="1"/>
          </p:cNvSpPr>
          <p:nvPr>
            <p:ph type="sldNum" sz="quarter" idx="11"/>
          </p:nvPr>
        </p:nvSpPr>
        <p:spPr bwMode="auto">
          <a:xfrm>
            <a:off x="8763000" y="6477000"/>
            <a:ext cx="381000" cy="228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C3D28A9D-627B-470D-A6B1-55575B72DD77}" type="slidenum">
              <a:rPr lang="en-GB" altLang="en-US" sz="1000" b="1" smtClean="0">
                <a:solidFill>
                  <a:srgbClr val="192EF7"/>
                </a:solidFill>
                <a:ea typeface="MS PMincho" pitchFamily="18" charset="-128"/>
              </a:rPr>
              <a:pPr/>
              <a:t>20</a:t>
            </a:fld>
            <a:endParaRPr lang="en-GB" altLang="en-US" sz="1000" b="1" smtClean="0">
              <a:solidFill>
                <a:srgbClr val="192EF7"/>
              </a:solidFill>
              <a:ea typeface="MS PMincho" pitchFamily="18" charset="-128"/>
            </a:endParaRPr>
          </a:p>
        </p:txBody>
      </p:sp>
      <p:sp>
        <p:nvSpPr>
          <p:cNvPr id="26627" name="Rectangle 5"/>
          <p:cNvSpPr>
            <a:spLocks noChangeArrowheads="1"/>
          </p:cNvSpPr>
          <p:nvPr/>
        </p:nvSpPr>
        <p:spPr bwMode="auto">
          <a:xfrm>
            <a:off x="1905000" y="-144463"/>
            <a:ext cx="5791200" cy="1016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ltLang="en-US" sz="6000" b="1">
                <a:latin typeface="Times New Roman" pitchFamily="18" charset="0"/>
                <a:ea typeface="MS PMincho" pitchFamily="18" charset="-128"/>
                <a:cs typeface="Times New Roman" pitchFamily="18" charset="0"/>
              </a:rPr>
              <a:t>Thank you</a:t>
            </a:r>
            <a:endParaRPr lang="en-GB" altLang="en-US" sz="6000" b="1">
              <a:latin typeface="Times New Roman" pitchFamily="18" charset="0"/>
              <a:ea typeface="MS PMincho" pitchFamily="18" charset="-128"/>
              <a:cs typeface="Times New Roman" pitchFamily="18" charset="0"/>
            </a:endParaRPr>
          </a:p>
        </p:txBody>
      </p:sp>
      <p:pic>
        <p:nvPicPr>
          <p:cNvPr id="26628" name="Picture 5" descr="C:\Users\lrep_director@MIFOTRA.LOCAL.MIFOTRA\Desktop\NEP dvpt docs\divers\photo image\C&amp;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33500"/>
            <a:ext cx="9144000" cy="551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51776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49363" y="139700"/>
            <a:ext cx="7697787" cy="719138"/>
          </a:xfrm>
        </p:spPr>
        <p:txBody>
          <a:bodyPr/>
          <a:lstStyle/>
          <a:p>
            <a:pPr>
              <a:defRPr/>
            </a:pP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 Job Creation Vision and Current Status </a:t>
            </a:r>
            <a:endParaRPr lang="en-US" sz="3200" dirty="0">
              <a:latin typeface="Times New Roman" pitchFamily="18" charset="0"/>
              <a:cs typeface="Times New Roman" pitchFamily="18" charset="0"/>
            </a:endParaRPr>
          </a:p>
        </p:txBody>
      </p:sp>
      <p:sp>
        <p:nvSpPr>
          <p:cNvPr id="149507"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2F7518F7-A349-4D9B-840C-0DAF6C227047}" type="slidenum">
              <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Mincho" pitchFamily="18" charset="-128"/>
                <a:cs typeface="Arial" panose="020B060402020202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3</a:t>
            </a:fld>
            <a:endPar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Mincho" pitchFamily="18" charset="-128"/>
              <a:cs typeface="Arial" panose="020B0604020202020204" pitchFamily="34" charset="0"/>
            </a:endParaRPr>
          </a:p>
        </p:txBody>
      </p:sp>
      <p:sp>
        <p:nvSpPr>
          <p:cNvPr id="6" name="Rectangle 5"/>
          <p:cNvSpPr/>
          <p:nvPr/>
        </p:nvSpPr>
        <p:spPr>
          <a:xfrm>
            <a:off x="696912" y="1139825"/>
            <a:ext cx="8142287" cy="5489575"/>
          </a:xfrm>
          <a:prstGeom prst="rect">
            <a:avLst/>
          </a:prstGeom>
          <a:solidFill>
            <a:sysClr val="window" lastClr="FFFFFF"/>
          </a:solidFill>
          <a:ln w="12700" cap="flat" cmpd="sng" algn="ctr">
            <a:solidFill>
              <a:srgbClr val="D34817">
                <a:shade val="50000"/>
              </a:srgbClr>
            </a:solidFill>
            <a:prstDash val="solid"/>
          </a:ln>
          <a:effectLst/>
        </p:spPr>
        <p:txBody>
          <a:bodyPr anchor="ctr"/>
          <a:lstStyle/>
          <a:p>
            <a:pPr marL="285750" marR="0" lvl="0" indent="-285750" algn="ctr"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endPar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a:p>
            <a:pPr marL="285750" marR="0" lvl="0" indent="-285750" algn="l"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Vision 2020 targets the creation of 200,000 off-farm job a year:</a:t>
            </a:r>
          </a:p>
          <a:p>
            <a:pPr marL="285750" marR="0" lvl="0" indent="-285750" algn="l"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endPar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a:p>
            <a:pPr marL="285750" marR="0" lvl="0" indent="-285750" algn="l"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r>
              <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National Strategy for Transformation (</a:t>
            </a:r>
            <a:r>
              <a:rPr kumimoji="0" lang="en-US" sz="20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2018-2024</a:t>
            </a:r>
            <a:r>
              <a:rPr kumimoji="0" lang="en-US" sz="2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targets the creation of 1.5 million productive jobs  in next  7 years</a:t>
            </a:r>
            <a:endPar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a:p>
            <a:pPr marL="0" marR="0" lvl="0" indent="0" algn="ctr" defTabSz="914400" rtl="0" eaLnBrk="1" fontAlgn="base" latinLnBrk="0" hangingPunct="1">
              <a:lnSpc>
                <a:spcPct val="114000"/>
              </a:lnSpc>
              <a:spcBef>
                <a:spcPts val="0"/>
              </a:spcBef>
              <a:spcAft>
                <a:spcPct val="0"/>
              </a:spcAft>
              <a:buClr>
                <a:srgbClr val="29C000"/>
              </a:buClr>
              <a:buSzPct val="76000"/>
              <a:buFontTx/>
              <a:buNone/>
              <a:tabLst/>
              <a:defRPr/>
            </a:pP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 </a:t>
            </a:r>
          </a:p>
          <a:p>
            <a:pPr marL="1166813" marR="0" lvl="0" indent="0" algn="l" defTabSz="914400" rtl="0" eaLnBrk="1" fontAlgn="base" latinLnBrk="0" hangingPunct="1">
              <a:lnSpc>
                <a:spcPct val="114000"/>
              </a:lnSpc>
              <a:spcBef>
                <a:spcPts val="0"/>
              </a:spcBef>
              <a:spcAft>
                <a:spcPct val="0"/>
              </a:spcAft>
              <a:buClr>
                <a:srgbClr val="29C000"/>
              </a:buClr>
              <a:buSzPct val="76000"/>
              <a:buFontTx/>
              <a:buNone/>
              <a:tabLst/>
              <a:defRPr/>
            </a:pPr>
            <a:r>
              <a:rPr kumimoji="0" lang="en-GB" sz="2000" b="1" i="0" u="none" strike="noStrike" kern="0" cap="none" spc="0" normalizeH="0" baseline="0" noProof="0" dirty="0">
                <a:ln>
                  <a:noFill/>
                </a:ln>
                <a:solidFill>
                  <a:srgbClr val="9B2D1F"/>
                </a:solidFill>
                <a:effectLst/>
                <a:uLnTx/>
                <a:uFillTx/>
                <a:latin typeface="Trebuchet MS"/>
                <a:ea typeface="MS PMincho" pitchFamily="18" charset="-128"/>
                <a:cs typeface="Trebuchet MS"/>
              </a:rPr>
              <a:t>-New comers</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 225, 000 fleshly join the Labour Market per year</a:t>
            </a:r>
          </a:p>
          <a:p>
            <a:pPr marL="1166813" marR="0" lvl="0" indent="0" algn="l" defTabSz="914400" rtl="0" eaLnBrk="1" fontAlgn="base" latinLnBrk="0" hangingPunct="1">
              <a:lnSpc>
                <a:spcPct val="114000"/>
              </a:lnSpc>
              <a:spcBef>
                <a:spcPts val="0"/>
              </a:spcBef>
              <a:spcAft>
                <a:spcPct val="0"/>
              </a:spcAft>
              <a:buClr>
                <a:srgbClr val="29C000"/>
              </a:buClr>
              <a:buSzPct val="76000"/>
              <a:buFontTx/>
              <a:buNone/>
              <a:tabLst/>
              <a:defRPr/>
            </a:pPr>
            <a:r>
              <a:rPr kumimoji="0" lang="en-GB" sz="2000" b="1" i="0" u="none" strike="noStrike" kern="0" cap="none" spc="0" normalizeH="0" baseline="0" noProof="0" dirty="0">
                <a:ln>
                  <a:noFill/>
                </a:ln>
                <a:solidFill>
                  <a:srgbClr val="9B2D1F"/>
                </a:solidFill>
                <a:effectLst/>
                <a:uLnTx/>
                <a:uFillTx/>
                <a:latin typeface="Trebuchet MS"/>
                <a:ea typeface="MS PMincho" pitchFamily="18" charset="-128"/>
                <a:cs typeface="Trebuchet MS"/>
              </a:rPr>
              <a:t>-Current Job creation (2018)</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 Economy  </a:t>
            </a:r>
            <a:r>
              <a:rPr kumimoji="0" lang="en-GB" sz="2000" b="0" i="0" u="none" strike="noStrike" kern="0" cap="none" spc="0" normalizeH="0" baseline="0" noProof="0" dirty="0" smtClean="0">
                <a:ln>
                  <a:noFill/>
                </a:ln>
                <a:solidFill>
                  <a:prstClr val="black"/>
                </a:solidFill>
                <a:effectLst/>
                <a:uLnTx/>
                <a:uFillTx/>
                <a:latin typeface="Trebuchet MS"/>
                <a:ea typeface="MS PMincho" pitchFamily="18" charset="-128"/>
                <a:cs typeface="Trebuchet MS"/>
              </a:rPr>
              <a:t>generated  206,000 jobs</a:t>
            </a:r>
            <a:r>
              <a:rPr kumimoji="0" lang="en-GB" sz="2000" b="0" i="0" u="none" strike="noStrike" kern="0" cap="none" spc="0" normalizeH="0" noProof="0" dirty="0" smtClean="0">
                <a:ln>
                  <a:noFill/>
                </a:ln>
                <a:solidFill>
                  <a:prstClr val="black"/>
                </a:solidFill>
                <a:effectLst/>
                <a:uLnTx/>
                <a:uFillTx/>
                <a:latin typeface="Trebuchet MS"/>
                <a:ea typeface="MS PMincho" pitchFamily="18" charset="-128"/>
                <a:cs typeface="Trebuchet MS"/>
              </a:rPr>
              <a:t> annually </a:t>
            </a:r>
            <a:endPar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a:p>
            <a:pPr marL="285750" marR="0" lvl="0" indent="-285750" algn="l" defTabSz="914400" rtl="0" eaLnBrk="1" fontAlgn="base" latinLnBrk="0" hangingPunct="1">
              <a:lnSpc>
                <a:spcPct val="114000"/>
              </a:lnSpc>
              <a:spcBef>
                <a:spcPts val="0"/>
              </a:spcBef>
              <a:spcAft>
                <a:spcPct val="0"/>
              </a:spcAft>
              <a:buClr>
                <a:srgbClr val="29C000"/>
              </a:buClr>
              <a:buSzPct val="76000"/>
              <a:buFont typeface="Wingdings" panose="05000000000000000000" pitchFamily="2" charset="2"/>
              <a:buChar char="Ø"/>
              <a:tabLst/>
              <a:defRPr/>
            </a:pPr>
            <a:r>
              <a:rPr kumimoji="0" lang="en-GB" sz="2000" b="1" i="0" u="none" strike="noStrike" kern="0" cap="none" spc="0" normalizeH="0" baseline="0" noProof="0" dirty="0">
                <a:ln>
                  <a:noFill/>
                </a:ln>
                <a:solidFill>
                  <a:prstClr val="black"/>
                </a:solidFill>
                <a:effectLst/>
                <a:uLnTx/>
                <a:uFillTx/>
                <a:latin typeface="Trebuchet MS"/>
                <a:ea typeface="MS PMincho" pitchFamily="18" charset="-128"/>
                <a:cs typeface="Trebuchet MS"/>
              </a:rPr>
              <a:t>National Employment Program </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is articulated under EDPRS2 and </a:t>
            </a:r>
            <a:r>
              <a:rPr kumimoji="0" lang="en-GB" sz="2000" b="0" i="0" u="none" strike="noStrike" kern="0" cap="none" spc="0" normalizeH="0" baseline="0" noProof="0" dirty="0" smtClean="0">
                <a:ln>
                  <a:noFill/>
                </a:ln>
                <a:solidFill>
                  <a:prstClr val="black"/>
                </a:solidFill>
                <a:effectLst/>
                <a:uLnTx/>
                <a:uFillTx/>
                <a:latin typeface="Trebuchet MS"/>
                <a:ea typeface="MS PMincho" pitchFamily="18" charset="-128"/>
                <a:cs typeface="Trebuchet MS"/>
              </a:rPr>
              <a:t>then in </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NST1 as </a:t>
            </a:r>
            <a:r>
              <a:rPr kumimoji="0" lang="en-GB" sz="2000" b="1" i="0" u="none" strike="noStrike" kern="0" cap="none" spc="0" normalizeH="0" baseline="0" noProof="0" dirty="0">
                <a:ln>
                  <a:noFill/>
                </a:ln>
                <a:solidFill>
                  <a:prstClr val="black"/>
                </a:solidFill>
                <a:effectLst/>
                <a:uLnTx/>
                <a:uFillTx/>
                <a:latin typeface="Trebuchet MS"/>
                <a:ea typeface="MS PMincho" pitchFamily="18" charset="-128"/>
                <a:cs typeface="Trebuchet MS"/>
              </a:rPr>
              <a:t>one of the  strategies</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 to </a:t>
            </a:r>
            <a:r>
              <a:rPr kumimoji="0" lang="en-GB" sz="2000" b="0" i="0" u="none" strike="noStrike" kern="0" cap="none" spc="0" normalizeH="0" baseline="0" noProof="0" dirty="0" smtClean="0">
                <a:ln>
                  <a:noFill/>
                </a:ln>
                <a:solidFill>
                  <a:prstClr val="black"/>
                </a:solidFill>
                <a:effectLst/>
                <a:uLnTx/>
                <a:uFillTx/>
                <a:latin typeface="Trebuchet MS"/>
                <a:ea typeface="MS PMincho" pitchFamily="18" charset="-128"/>
                <a:cs typeface="Trebuchet MS"/>
              </a:rPr>
              <a:t>increase</a:t>
            </a:r>
            <a:r>
              <a:rPr kumimoji="0" lang="en-GB" sz="2000" b="0" i="0" u="none" strike="noStrike" kern="0" cap="none" spc="0" normalizeH="0" noProof="0" dirty="0" smtClean="0">
                <a:ln>
                  <a:noFill/>
                </a:ln>
                <a:solidFill>
                  <a:prstClr val="black"/>
                </a:solidFill>
                <a:effectLst/>
                <a:uLnTx/>
                <a:uFillTx/>
                <a:latin typeface="Trebuchet MS"/>
                <a:ea typeface="MS PMincho" pitchFamily="18" charset="-128"/>
                <a:cs typeface="Trebuchet MS"/>
              </a:rPr>
              <a:t> productive</a:t>
            </a:r>
            <a:r>
              <a:rPr kumimoji="0" lang="en-GB" sz="2000" b="0" i="0" u="none" strike="noStrike" kern="0" cap="none" spc="0" normalizeH="0" baseline="0" noProof="0" dirty="0" smtClean="0">
                <a:ln>
                  <a:noFill/>
                </a:ln>
                <a:solidFill>
                  <a:prstClr val="black"/>
                </a:solidFill>
                <a:effectLst/>
                <a:uLnTx/>
                <a:uFillTx/>
                <a:latin typeface="Trebuchet MS"/>
                <a:ea typeface="MS PMincho" pitchFamily="18" charset="-128"/>
                <a:cs typeface="Trebuchet MS"/>
              </a:rPr>
              <a:t> </a:t>
            </a:r>
            <a:r>
              <a:rPr kumimoji="0" lang="en-GB" sz="2000" b="0" i="0" u="none" strike="noStrike" kern="0" cap="none" spc="0" normalizeH="0" baseline="0" noProof="0" dirty="0">
                <a:ln>
                  <a:noFill/>
                </a:ln>
                <a:solidFill>
                  <a:prstClr val="black"/>
                </a:solidFill>
                <a:effectLst/>
                <a:uLnTx/>
                <a:uFillTx/>
                <a:latin typeface="Trebuchet MS"/>
                <a:ea typeface="MS PMincho" pitchFamily="18" charset="-128"/>
                <a:cs typeface="Trebuchet MS"/>
              </a:rPr>
              <a:t>jobs through better planning and coordination of employment initiatives</a:t>
            </a:r>
          </a:p>
          <a:p>
            <a:pPr marL="1166813" marR="0" lvl="0" indent="0" algn="l" defTabSz="914400" rtl="0" eaLnBrk="1" fontAlgn="base" latinLnBrk="0" hangingPunct="1">
              <a:lnSpc>
                <a:spcPct val="114000"/>
              </a:lnSpc>
              <a:spcBef>
                <a:spcPts val="0"/>
              </a:spcBef>
              <a:spcAft>
                <a:spcPct val="0"/>
              </a:spcAft>
              <a:buClr>
                <a:srgbClr val="29C000"/>
              </a:buClr>
              <a:buSzPct val="76000"/>
              <a:buFontTx/>
              <a:buNone/>
              <a:tabLst/>
              <a:defRPr/>
            </a:pPr>
            <a:endParaRPr kumimoji="0" lang="en-GB" sz="1800" b="0" i="0" u="none" strike="noStrike" kern="0" cap="none" spc="0" normalizeH="0" baseline="0" noProof="0" dirty="0">
              <a:ln>
                <a:noFill/>
              </a:ln>
              <a:solidFill>
                <a:prstClr val="black"/>
              </a:solidFill>
              <a:effectLst/>
              <a:uLnTx/>
              <a:uFillTx/>
              <a:latin typeface="Trebuchet MS"/>
              <a:ea typeface="MS PMincho" pitchFamily="18" charset="-128"/>
              <a:cs typeface="Trebuchet MS"/>
            </a:endParaRPr>
          </a:p>
        </p:txBody>
      </p:sp>
    </p:spTree>
    <p:extLst>
      <p:ext uri="{BB962C8B-B14F-4D97-AF65-F5344CB8AC3E}">
        <p14:creationId xmlns:p14="http://schemas.microsoft.com/office/powerpoint/2010/main" val="323336620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1249363" y="168275"/>
            <a:ext cx="7785100" cy="71913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defRPr/>
            </a:pPr>
            <a:r>
              <a:rPr lang="en-US" altLang="en-US" sz="2800" dirty="0" smtClean="0">
                <a:solidFill>
                  <a:schemeClr val="accent1">
                    <a:lumMod val="50000"/>
                  </a:schemeClr>
                </a:solidFill>
                <a:latin typeface="Arial" pitchFamily="34" charset="0"/>
                <a:cs typeface="Arial" pitchFamily="34" charset="0"/>
              </a:rPr>
              <a:t> Positioning </a:t>
            </a:r>
            <a:r>
              <a:rPr lang="en-US" altLang="en-US" sz="2800" dirty="0">
                <a:solidFill>
                  <a:schemeClr val="accent1">
                    <a:lumMod val="50000"/>
                  </a:schemeClr>
                </a:solidFill>
                <a:latin typeface="Arial" pitchFamily="34" charset="0"/>
                <a:cs typeface="Arial" pitchFamily="34" charset="0"/>
              </a:rPr>
              <a:t>Employment in 7YGP</a:t>
            </a:r>
            <a:r>
              <a:rPr lang="en-US" altLang="en-US" sz="3200" dirty="0" smtClean="0">
                <a:solidFill>
                  <a:schemeClr val="accent1">
                    <a:lumMod val="50000"/>
                  </a:schemeClr>
                </a:solidFill>
                <a:latin typeface="Arial" pitchFamily="34" charset="0"/>
                <a:cs typeface="Arial" pitchFamily="34" charset="0"/>
              </a:rPr>
              <a:t/>
            </a:r>
            <a:br>
              <a:rPr lang="en-US" altLang="en-US" sz="3200" dirty="0" smtClean="0">
                <a:solidFill>
                  <a:schemeClr val="accent1">
                    <a:lumMod val="50000"/>
                  </a:schemeClr>
                </a:solidFill>
                <a:latin typeface="Arial" pitchFamily="34" charset="0"/>
                <a:cs typeface="Arial" pitchFamily="34" charset="0"/>
              </a:rPr>
            </a:br>
            <a:r>
              <a:rPr lang="en-US" altLang="en-US" sz="3200" dirty="0">
                <a:solidFill>
                  <a:schemeClr val="accent1">
                    <a:lumMod val="50000"/>
                  </a:schemeClr>
                </a:solidFill>
                <a:latin typeface="Arial" pitchFamily="34" charset="0"/>
                <a:cs typeface="Arial" pitchFamily="34" charset="0"/>
              </a:rPr>
              <a:t/>
            </a:r>
            <a:br>
              <a:rPr lang="en-US" altLang="en-US" sz="3200" dirty="0">
                <a:solidFill>
                  <a:schemeClr val="accent1">
                    <a:lumMod val="50000"/>
                  </a:schemeClr>
                </a:solidFill>
                <a:latin typeface="Arial" pitchFamily="34" charset="0"/>
                <a:cs typeface="Arial" pitchFamily="34" charset="0"/>
              </a:rPr>
            </a:br>
            <a:endParaRPr lang="en-US" altLang="en-US" sz="3200" dirty="0" smtClean="0">
              <a:solidFill>
                <a:schemeClr val="accent1">
                  <a:lumMod val="50000"/>
                </a:schemeClr>
              </a:solidFill>
              <a:latin typeface="Times New Roman" pitchFamily="18" charset="0"/>
              <a:cs typeface="Times New Roman" pitchFamily="18" charset="0"/>
            </a:endParaRPr>
          </a:p>
        </p:txBody>
      </p:sp>
      <p:sp>
        <p:nvSpPr>
          <p:cNvPr id="2" name="Text Placeholder 1"/>
          <p:cNvSpPr>
            <a:spLocks noGrp="1"/>
          </p:cNvSpPr>
          <p:nvPr>
            <p:ph type="body" sz="quarter" idx="10"/>
          </p:nvPr>
        </p:nvSpPr>
        <p:spPr>
          <a:xfrm>
            <a:off x="467833" y="1156493"/>
            <a:ext cx="8577263" cy="5318920"/>
          </a:xfrm>
        </p:spPr>
        <p:txBody>
          <a:bodyPr>
            <a:normAutofit lnSpcReduction="10000"/>
          </a:bodyPr>
          <a:lstStyle/>
          <a:p>
            <a:pPr marL="285750" indent="-285750">
              <a:spcBef>
                <a:spcPts val="0"/>
              </a:spcBef>
              <a:buClrTx/>
              <a:buFont typeface="Wingdings" panose="05000000000000000000" pitchFamily="2" charset="2"/>
              <a:buChar char="Ø"/>
              <a:defRPr/>
            </a:pPr>
            <a:r>
              <a:rPr lang="en-US" sz="2200" kern="0" dirty="0" smtClean="0">
                <a:solidFill>
                  <a:prstClr val="black"/>
                </a:solidFill>
                <a:latin typeface="Arial" pitchFamily="34" charset="0"/>
                <a:cs typeface="Arial" pitchFamily="34" charset="0"/>
              </a:rPr>
              <a:t>7YGP 2017-2024 </a:t>
            </a:r>
            <a:r>
              <a:rPr lang="en-US" sz="2200" kern="0" dirty="0">
                <a:solidFill>
                  <a:prstClr val="black"/>
                </a:solidFill>
                <a:latin typeface="Arial" pitchFamily="34" charset="0"/>
                <a:cs typeface="Arial" pitchFamily="34" charset="0"/>
              </a:rPr>
              <a:t>targets the creation of 1.5 million productive and decent jobs  in next  7 years </a:t>
            </a:r>
            <a:endParaRPr lang="en-US" sz="2200" kern="0" dirty="0" smtClean="0">
              <a:solidFill>
                <a:prstClr val="black"/>
              </a:solidFill>
              <a:latin typeface="Arial" pitchFamily="34" charset="0"/>
              <a:cs typeface="Arial" pitchFamily="34" charset="0"/>
            </a:endParaRPr>
          </a:p>
          <a:p>
            <a:pPr marL="285750" indent="-285750">
              <a:spcBef>
                <a:spcPts val="0"/>
              </a:spcBef>
              <a:buClrTx/>
              <a:buFont typeface="Wingdings" panose="05000000000000000000" pitchFamily="2" charset="2"/>
              <a:buChar char="Ø"/>
              <a:defRPr/>
            </a:pPr>
            <a:r>
              <a:rPr lang="en-US" sz="2200" kern="0" dirty="0" smtClean="0">
                <a:solidFill>
                  <a:prstClr val="black"/>
                </a:solidFill>
                <a:latin typeface="Arial" pitchFamily="34" charset="0"/>
                <a:cs typeface="Arial" pitchFamily="34" charset="0"/>
              </a:rPr>
              <a:t> The 7YGP highlight the following job creation strategic interventions:</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Promotion and incentives  to job rich projects in economic activities that are driving employment mainly (Agro processing, Horticulture, Light manufacturing, mining, construction, tourism and hospitality, knowledge based services;  and creative arts;</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Supporting youth in business development services and access to start up capital;</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Increase TVET enrolment and quality;</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Monitoring job creation performance and enhancing coordination;  </a:t>
            </a:r>
          </a:p>
          <a:p>
            <a:pPr lvl="1" algn="just">
              <a:spcBef>
                <a:spcPts val="0"/>
              </a:spcBef>
              <a:buFont typeface="Wingdings" panose="05000000000000000000" pitchFamily="2" charset="2"/>
              <a:buChar char="§"/>
              <a:defRPr/>
            </a:pPr>
            <a:r>
              <a:rPr lang="en-US" sz="2200" kern="0" dirty="0" smtClean="0">
                <a:solidFill>
                  <a:prstClr val="black"/>
                </a:solidFill>
                <a:latin typeface="Arial" pitchFamily="34" charset="0"/>
                <a:cs typeface="Arial" pitchFamily="34" charset="0"/>
              </a:rPr>
              <a:t>Supporting a model project per village that creates jobs for youth.</a:t>
            </a:r>
            <a:endParaRPr lang="en-US" sz="2200" kern="0" dirty="0">
              <a:solidFill>
                <a:prstClr val="black"/>
              </a:solidFill>
              <a:latin typeface="Arial" pitchFamily="34" charset="0"/>
              <a:cs typeface="Arial" pitchFamily="34" charset="0"/>
            </a:endParaRPr>
          </a:p>
        </p:txBody>
      </p:sp>
      <p:sp>
        <p:nvSpPr>
          <p:cNvPr id="18436"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730038F7-D9A3-451A-899E-864C977BC16C}" type="slidenum">
              <a:rPr kumimoji="0" lang="en-GB" altLang="en-US" sz="1400" b="0" i="0" u="none" strike="noStrike" kern="1200" cap="none" spc="0" normalizeH="0" baseline="0" noProof="0" smtClean="0">
                <a:ln>
                  <a:noFill/>
                </a:ln>
                <a:solidFill>
                  <a:srgbClr val="000000"/>
                </a:solidFill>
                <a:effectLst/>
                <a:uLnTx/>
                <a:uFillTx/>
                <a:latin typeface="Arial" panose="020B0604020202020204" pitchFamily="34" charset="0"/>
                <a:ea typeface="MS PMincho" pitchFamily="18" charset="-128"/>
                <a:cs typeface="Arial" panose="020B060402020202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4</a:t>
            </a:fld>
            <a:endParaRPr kumimoji="0" lang="en-GB" altLang="en-US" sz="1400" b="0" i="0" u="none" strike="noStrike" kern="1200" cap="none" spc="0" normalizeH="0" baseline="0" noProof="0" smtClean="0">
              <a:ln>
                <a:noFill/>
              </a:ln>
              <a:solidFill>
                <a:srgbClr val="000000"/>
              </a:solidFill>
              <a:effectLst/>
              <a:uLnTx/>
              <a:uFillTx/>
              <a:latin typeface="Arial" panose="020B0604020202020204" pitchFamily="34" charset="0"/>
              <a:ea typeface="MS PMincho" pitchFamily="18" charset="-128"/>
              <a:cs typeface="Arial" panose="020B0604020202020204" pitchFamily="34" charset="0"/>
            </a:endParaRPr>
          </a:p>
        </p:txBody>
      </p:sp>
    </p:spTree>
    <p:extLst>
      <p:ext uri="{BB962C8B-B14F-4D97-AF65-F5344CB8AC3E}">
        <p14:creationId xmlns:p14="http://schemas.microsoft.com/office/powerpoint/2010/main" val="50059948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152578" name="Chart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990600"/>
            <a:ext cx="8391525" cy="436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828800" y="5562600"/>
            <a:ext cx="5956300" cy="268287"/>
          </a:xfrm>
          <a:prstGeom prst="rect">
            <a:avLst/>
          </a:prstGeom>
          <a:gradFill flip="none" rotWithShape="1">
            <a:gsLst>
              <a:gs pos="0">
                <a:schemeClr val="accent1">
                  <a:tint val="100000"/>
                  <a:shade val="100000"/>
                  <a:satMod val="130000"/>
                  <a:alpha val="13000"/>
                </a:schemeClr>
              </a:gs>
              <a:gs pos="100000">
                <a:schemeClr val="accent1">
                  <a:tint val="50000"/>
                  <a:shade val="100000"/>
                  <a:satMod val="350000"/>
                  <a:alpha val="13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rgbClr val="000000"/>
                </a:solidFill>
                <a:effectLst/>
                <a:uLnTx/>
                <a:uFillTx/>
                <a:latin typeface="Calibri"/>
                <a:ea typeface="+mn-ea"/>
                <a:cs typeface="+mn-cs"/>
              </a:rPr>
              <a:t>NISR Establishment Census 2011, 2014 &amp; 2017.</a:t>
            </a:r>
          </a:p>
        </p:txBody>
      </p:sp>
    </p:spTree>
    <p:extLst>
      <p:ext uri="{BB962C8B-B14F-4D97-AF65-F5344CB8AC3E}">
        <p14:creationId xmlns:p14="http://schemas.microsoft.com/office/powerpoint/2010/main" val="16011805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12290"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en-US" altLang="en-US" sz="2000" b="0" dirty="0" smtClean="0">
                <a:latin typeface="Times New Roman" panose="02020603050405020304" pitchFamily="18" charset="0"/>
                <a:cs typeface="Times New Roman" panose="02020603050405020304" pitchFamily="18" charset="0"/>
              </a:rPr>
              <a:t>Employment changes between 2017 and 2018 </a:t>
            </a:r>
            <a:endParaRPr lang="en-US" altLang="en-US" sz="2000" b="0" dirty="0" smtClean="0">
              <a:latin typeface="Arial" panose="020B0604020202020204" pitchFamily="34" charset="0"/>
              <a:cs typeface="Arial" panose="020B0604020202020204" pitchFamily="34" charset="0"/>
            </a:endParaRPr>
          </a:p>
        </p:txBody>
      </p:sp>
      <p:sp>
        <p:nvSpPr>
          <p:cNvPr id="12291" name="Text Placeholder 2"/>
          <p:cNvSpPr>
            <a:spLocks noGrp="1"/>
          </p:cNvSpPr>
          <p:nvPr>
            <p:ph type="body" sz="quarter" idx="10"/>
          </p:nvPr>
        </p:nvSpPr>
        <p:spPr/>
        <p:txBody>
          <a:bodyPr/>
          <a:lstStyle/>
          <a:p>
            <a:pPr marL="0" indent="0">
              <a:buFont typeface="Wingdings 3" panose="05040102010807070707" pitchFamily="18" charset="2"/>
              <a:buNone/>
            </a:pPr>
            <a:endParaRPr lang="en-US" altLang="en-US" smtClean="0">
              <a:latin typeface="Arial" panose="020B0604020202020204" pitchFamily="34" charset="0"/>
              <a:cs typeface="Arial" panose="020B0604020202020204" pitchFamily="34" charset="0"/>
            </a:endParaRPr>
          </a:p>
        </p:txBody>
      </p:sp>
      <p:sp>
        <p:nvSpPr>
          <p:cNvPr id="1229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2D53B459-5E24-4021-9E86-BE9F2C307222}" type="slidenum">
              <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6</a:t>
            </a:fld>
            <a:endParaRPr kumimoji="0" lang="en-GB" altLang="en-US" sz="1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324940616"/>
              </p:ext>
            </p:extLst>
          </p:nvPr>
        </p:nvGraphicFramePr>
        <p:xfrm>
          <a:off x="468313" y="762000"/>
          <a:ext cx="8218488" cy="5888114"/>
        </p:xfrm>
        <a:graphic>
          <a:graphicData uri="http://schemas.openxmlformats.org/drawingml/2006/table">
            <a:tbl>
              <a:tblPr firstRow="1" bandRow="1">
                <a:tableStyleId>{5C22544A-7EE6-4342-B048-85BDC9FD1C3A}</a:tableStyleId>
              </a:tblPr>
              <a:tblGrid>
                <a:gridCol w="3265488">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tblGrid>
              <a:tr h="296813">
                <a:tc gridSpan="4">
                  <a:txBody>
                    <a:bodyPr/>
                    <a:lstStyle/>
                    <a:p>
                      <a:pPr algn="ctr" fontAlgn="b"/>
                      <a:r>
                        <a:rPr lang="en-US" sz="1200" b="1" u="none" strike="noStrike" dirty="0" smtClean="0">
                          <a:effectLst/>
                          <a:latin typeface="Times New Roman" panose="02020603050405020304" pitchFamily="18" charset="0"/>
                          <a:cs typeface="Times New Roman" panose="02020603050405020304" pitchFamily="18" charset="0"/>
                        </a:rPr>
                        <a:t>Number of jobs (main and secondary) , RLFS 2018</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1436" marR="91436" marT="45726" marB="45726"/>
                </a:tc>
                <a:tc hMerge="1">
                  <a:txBody>
                    <a:bodyPr/>
                    <a:lstStyle/>
                    <a:p>
                      <a:endParaRPr lang="en-US" sz="1400" dirty="0"/>
                    </a:p>
                  </a:txBody>
                  <a:tcPr/>
                </a:tc>
                <a:tc hMerge="1">
                  <a:txBody>
                    <a:bodyPr/>
                    <a:lstStyle/>
                    <a:p>
                      <a:endParaRPr lang="en-US" sz="1400"/>
                    </a:p>
                  </a:txBody>
                  <a:tcPr/>
                </a:tc>
                <a:tc hMerge="1">
                  <a:txBody>
                    <a:bodyPr/>
                    <a:lstStyle/>
                    <a:p>
                      <a:endParaRPr lang="en-US" sz="1400" dirty="0"/>
                    </a:p>
                  </a:txBody>
                  <a:tcPr/>
                </a:tc>
                <a:extLst>
                  <a:ext uri="{0D108BD9-81ED-4DB2-BD59-A6C34878D82A}">
                    <a16:rowId xmlns:a16="http://schemas.microsoft.com/office/drawing/2014/main" val="10000"/>
                  </a:ext>
                </a:extLst>
              </a:tr>
              <a:tr h="200222">
                <a:tc>
                  <a:txBody>
                    <a:bodyPr/>
                    <a:lstStyle/>
                    <a:p>
                      <a:pPr algn="ctr" fontAlgn="t"/>
                      <a:r>
                        <a:rPr lang="en-GB" sz="1400" b="1" u="none" strike="noStrike" dirty="0">
                          <a:effectLst/>
                          <a:latin typeface="Times New Roman" panose="02020603050405020304" pitchFamily="18" charset="0"/>
                          <a:cs typeface="Times New Roman" panose="02020603050405020304" pitchFamily="18" charset="0"/>
                        </a:rPr>
                        <a:t>Economic activity</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ctr" fontAlgn="t"/>
                      <a:r>
                        <a:rPr lang="en-GB" sz="1400" b="1" u="none" strike="noStrike">
                          <a:effectLst/>
                          <a:latin typeface="Times New Roman" panose="02020603050405020304" pitchFamily="18" charset="0"/>
                          <a:cs typeface="Times New Roman" panose="02020603050405020304" pitchFamily="18" charset="0"/>
                        </a:rPr>
                        <a:t>2018</a:t>
                      </a:r>
                      <a:endParaRPr lang="en-GB"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ctr" fontAlgn="t"/>
                      <a:r>
                        <a:rPr lang="en-GB" sz="1400" b="1" u="none" strike="noStrike" dirty="0">
                          <a:effectLst/>
                          <a:latin typeface="Times New Roman" panose="02020603050405020304" pitchFamily="18" charset="0"/>
                          <a:cs typeface="Times New Roman" panose="02020603050405020304" pitchFamily="18" charset="0"/>
                        </a:rPr>
                        <a:t>2017</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l" fontAlgn="t"/>
                      <a:r>
                        <a:rPr lang="en-GB" sz="1400" b="1" u="none" strike="noStrike" dirty="0" smtClean="0">
                          <a:effectLst/>
                          <a:latin typeface="Times New Roman" panose="02020603050405020304" pitchFamily="18" charset="0"/>
                          <a:cs typeface="Times New Roman" panose="02020603050405020304" pitchFamily="18" charset="0"/>
                        </a:rPr>
                        <a:t>Net change</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extLst>
                  <a:ext uri="{0D108BD9-81ED-4DB2-BD59-A6C34878D82A}">
                    <a16:rowId xmlns:a16="http://schemas.microsoft.com/office/drawing/2014/main" val="10001"/>
                  </a:ext>
                </a:extLst>
              </a:tr>
              <a:tr h="394631">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Agriculture forestry and </a:t>
                      </a:r>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fishing</a:t>
                      </a:r>
                    </a:p>
                    <a:p>
                      <a:pPr marL="0" algn="l" rtl="0" eaLnBrk="1" fontAlgn="b" latinLnBrk="0" hangingPunct="1"/>
                      <a:endPar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258,829 </a:t>
                      </a:r>
                      <a:endParaRPr lang="en-GB" sz="1400" b="0" u="none" strike="noStrike" dirty="0" smtClean="0">
                        <a:effectLst/>
                        <a:latin typeface="Times New Roman" panose="02020603050405020304" pitchFamily="18" charset="0"/>
                        <a:cs typeface="Times New Roman" panose="02020603050405020304" pitchFamily="18" charset="0"/>
                      </a:endParaRPr>
                    </a:p>
                    <a:p>
                      <a:pPr algn="l" fontAlgn="b"/>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a:t>
                      </a:r>
                      <a:r>
                        <a:rPr lang="en-GB" sz="1400" b="0" u="none" strike="noStrike" dirty="0" smtClean="0">
                          <a:effectLst/>
                          <a:latin typeface="Times New Roman" panose="02020603050405020304" pitchFamily="18" charset="0"/>
                          <a:cs typeface="Times New Roman" panose="02020603050405020304" pitchFamily="18" charset="0"/>
                        </a:rPr>
                        <a:t>261,120</a:t>
                      </a:r>
                    </a:p>
                    <a:p>
                      <a:pPr algn="l" fontAlgn="b"/>
                      <a:r>
                        <a:rPr lang="en-GB" sz="1400" b="0" u="none" strike="noStrike" dirty="0" smtClean="0">
                          <a:effectLst/>
                          <a:latin typeface="Times New Roman" panose="02020603050405020304" pitchFamily="18" charset="0"/>
                          <a:cs typeface="Times New Roman" panose="02020603050405020304" pitchFamily="18" charset="0"/>
                        </a:rPr>
                        <a:t>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(2,291</a:t>
                      </a:r>
                      <a:r>
                        <a:rPr lang="en-GB" sz="1400" b="0" u="none" strike="noStrike" dirty="0" smtClean="0">
                          <a:effectLst/>
                          <a:latin typeface="Times New Roman" panose="02020603050405020304" pitchFamily="18" charset="0"/>
                          <a:cs typeface="Times New Roman" panose="02020603050405020304" pitchFamily="18" charset="0"/>
                        </a:rPr>
                        <a:t>)</a:t>
                      </a:r>
                    </a:p>
                    <a:p>
                      <a:pPr algn="l" fontAlgn="b"/>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2"/>
                  </a:ext>
                </a:extLst>
              </a:tr>
              <a:tr h="394631">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Mining and </a:t>
                      </a:r>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quarrying</a:t>
                      </a:r>
                    </a:p>
                    <a:p>
                      <a:pPr marL="0" algn="l" rtl="0" eaLnBrk="1" fontAlgn="b" latinLnBrk="0" hangingPunct="1"/>
                      <a:endPar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63,506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p>
                      <a:pPr algn="l" fontAlgn="b"/>
                      <a:endParaRPr lang="en-GB" sz="1400" b="0" u="none" strike="noStrike" dirty="0" smtClean="0">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48,797 </a:t>
                      </a:r>
                      <a:endParaRPr lang="en-GB" sz="1400" b="0" u="none" strike="noStrike" dirty="0" smtClean="0">
                        <a:effectLst/>
                        <a:latin typeface="Times New Roman" panose="02020603050405020304" pitchFamily="18" charset="0"/>
                        <a:cs typeface="Times New Roman" panose="02020603050405020304" pitchFamily="18" charset="0"/>
                      </a:endParaRPr>
                    </a:p>
                    <a:p>
                      <a:pPr algn="l" fontAlgn="b"/>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a:t>
                      </a:r>
                      <a:r>
                        <a:rPr lang="en-GB" sz="1400" b="0" u="none" strike="noStrike" dirty="0" smtClean="0">
                          <a:effectLst/>
                          <a:latin typeface="Times New Roman" panose="02020603050405020304" pitchFamily="18" charset="0"/>
                          <a:cs typeface="Times New Roman" panose="02020603050405020304" pitchFamily="18" charset="0"/>
                        </a:rPr>
                        <a:t>14,709</a:t>
                      </a:r>
                    </a:p>
                    <a:p>
                      <a:pPr algn="l" fontAlgn="b"/>
                      <a:r>
                        <a:rPr lang="en-GB" sz="1400" b="0" u="none" strike="noStrike" dirty="0" smtClean="0">
                          <a:effectLst/>
                          <a:latin typeface="Times New Roman" panose="02020603050405020304" pitchFamily="18" charset="0"/>
                          <a:cs typeface="Times New Roman" panose="02020603050405020304" pitchFamily="18" charset="0"/>
                        </a:rPr>
                        <a:t>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3"/>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Manufacturing</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199,650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157,241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42,409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4"/>
                  </a:ext>
                </a:extLst>
              </a:tr>
              <a:tr h="200222">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Electricity gas stream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6,157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9,702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(3,545)</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5"/>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Water supply, gas and </a:t>
                      </a:r>
                      <a:r>
                        <a:rPr kumimoji="0" lang="en-US" sz="1400" b="0" u="none" strike="noStrike" kern="1200" dirty="0" err="1" smtClean="0">
                          <a:solidFill>
                            <a:schemeClr val="dk1"/>
                          </a:solidFill>
                          <a:effectLst/>
                          <a:latin typeface="Times New Roman" panose="02020603050405020304" pitchFamily="18" charset="0"/>
                          <a:ea typeface="+mn-ea"/>
                          <a:cs typeface="Times New Roman" panose="02020603050405020304" pitchFamily="18" charset="0"/>
                        </a:rPr>
                        <a:t>remed</a:t>
                      </a:r>
                      <a:endPar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7,995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9,409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(1,413)</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6"/>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Construction</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328,531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276,360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52,171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7"/>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Whole sale and retail trade; repair </a:t>
                      </a:r>
                    </a:p>
                  </a:txBody>
                  <a:tcPr marL="5469" marR="5469" marT="5470" marB="0" anchor="b"/>
                </a:tc>
                <a:tc>
                  <a:txBody>
                    <a:bodyPr/>
                    <a:lstStyle/>
                    <a:p>
                      <a:pPr algn="l" fontAlgn="b"/>
                      <a:r>
                        <a:rPr lang="en-GB" sz="1400" b="0" u="none" strike="noStrike">
                          <a:effectLst/>
                          <a:latin typeface="Times New Roman" panose="02020603050405020304" pitchFamily="18" charset="0"/>
                          <a:cs typeface="Times New Roman" panose="02020603050405020304" pitchFamily="18" charset="0"/>
                        </a:rPr>
                        <a:t>           492,120 </a:t>
                      </a:r>
                      <a:endParaRPr lang="en-GB"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487,020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5,101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8"/>
                  </a:ext>
                </a:extLst>
              </a:tr>
              <a:tr h="246082">
                <a:tc>
                  <a:txBody>
                    <a:bodyPr/>
                    <a:lstStyle/>
                    <a:p>
                      <a:pPr marL="0" algn="l" rtl="0" eaLnBrk="1" fontAlgn="b" latinLnBrk="0" hangingPunct="1"/>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Transportation </a:t>
                      </a:r>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and storage</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144,735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125,586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19,149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9"/>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Accommodation and food services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71,075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45,204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25,871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0"/>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Information and communication</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13,827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11,223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2,604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1"/>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Financial and insurance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29,098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23,079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6,020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2"/>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Real estate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3,883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3,870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3"/>
                  </a:ext>
                </a:extLst>
              </a:tr>
              <a:tr h="228497">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Professional, scientific and technical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26,488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25,446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1,042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4"/>
                  </a:ext>
                </a:extLst>
              </a:tr>
              <a:tr h="255801">
                <a:tc>
                  <a:txBody>
                    <a:bodyPr/>
                    <a:lstStyle/>
                    <a:p>
                      <a:pPr algn="l" fontAlgn="b"/>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Administrative and support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50,782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36,532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14,250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5"/>
                  </a:ext>
                </a:extLst>
              </a:tr>
              <a:tr h="203793">
                <a:tc>
                  <a:txBody>
                    <a:bodyPr/>
                    <a:lstStyle/>
                    <a:p>
                      <a:pPr algn="l" fontAlgn="b"/>
                      <a:r>
                        <a:rPr lang="en-US" sz="1400" b="0" u="none" strike="noStrike" dirty="0">
                          <a:effectLst/>
                          <a:latin typeface="Times New Roman" panose="02020603050405020304" pitchFamily="18" charset="0"/>
                          <a:cs typeface="Times New Roman" panose="02020603050405020304" pitchFamily="18" charset="0"/>
                        </a:rPr>
                        <a:t>Public administration </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60,014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55,915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4,099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6"/>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Education</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108,553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112,092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(3,539)</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7"/>
                  </a:ext>
                </a:extLst>
              </a:tr>
              <a:tr h="242531">
                <a:tc>
                  <a:txBody>
                    <a:bodyPr/>
                    <a:lstStyle/>
                    <a:p>
                      <a:pPr algn="l" fontAlgn="b"/>
                      <a:r>
                        <a:rPr lang="en-US" sz="1400" b="0" u="none" strike="noStrike" dirty="0">
                          <a:effectLst/>
                          <a:latin typeface="Times New Roman" panose="02020603050405020304" pitchFamily="18" charset="0"/>
                          <a:cs typeface="Times New Roman" panose="02020603050405020304" pitchFamily="18" charset="0"/>
                        </a:rPr>
                        <a:t>Human health and social work </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48,909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49,558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(649)</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8"/>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Arts, entertainment and recreation</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9,990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10,868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(878)</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9"/>
                  </a:ext>
                </a:extLst>
              </a:tr>
              <a:tr h="200222">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Other services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69,567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56,299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13,268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0"/>
                  </a:ext>
                </a:extLst>
              </a:tr>
              <a:tr h="222250">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Activities of households as employers</a:t>
                      </a:r>
                    </a:p>
                  </a:txBody>
                  <a:tcPr marL="5469" marR="5469" marT="5470" marB="0" anchor="b"/>
                </a:tc>
                <a:tc>
                  <a:txBody>
                    <a:bodyPr/>
                    <a:lstStyle/>
                    <a:p>
                      <a:pPr algn="l" fontAlgn="b"/>
                      <a:r>
                        <a:rPr lang="en-GB" sz="1400" b="0" u="none" strike="noStrike">
                          <a:effectLst/>
                          <a:latin typeface="Times New Roman" panose="02020603050405020304" pitchFamily="18" charset="0"/>
                          <a:cs typeface="Times New Roman" panose="02020603050405020304" pitchFamily="18" charset="0"/>
                        </a:rPr>
                        <a:t>           205,712 </a:t>
                      </a:r>
                      <a:endParaRPr lang="en-GB"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195,414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10,298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1"/>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Activities of extraterritorial </a:t>
                      </a:r>
                      <a:r>
                        <a:rPr lang="en-GB" sz="1400" b="0" u="none" strike="noStrike" dirty="0" smtClean="0">
                          <a:effectLst/>
                          <a:latin typeface="Times New Roman" panose="02020603050405020304" pitchFamily="18" charset="0"/>
                          <a:cs typeface="Times New Roman" panose="02020603050405020304" pitchFamily="18" charset="0"/>
                        </a:rPr>
                        <a:t>org</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17,174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9,673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7,501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2"/>
                  </a:ext>
                </a:extLst>
              </a:tr>
              <a:tr h="236772">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Total</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2,216,596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2,010,407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206,190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137599862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3432174"/>
          </a:xfrm>
        </p:spPr>
        <p:txBody>
          <a:bodyPr>
            <a:normAutofit/>
          </a:bodyPr>
          <a:lstStyle/>
          <a:p>
            <a:r>
              <a:rPr lang="en-US" dirty="0"/>
              <a:t/>
            </a:r>
            <a:br>
              <a:rPr lang="en-US" dirty="0"/>
            </a:br>
            <a:endParaRPr lang="en-US" dirty="0"/>
          </a:p>
        </p:txBody>
      </p:sp>
      <p:sp>
        <p:nvSpPr>
          <p:cNvPr id="5" name="Slide Number Placeholder 4"/>
          <p:cNvSpPr>
            <a:spLocks noGrp="1"/>
          </p:cNvSpPr>
          <p:nvPr>
            <p:ph type="sldNum" sz="quarter" idx="12"/>
          </p:nvPr>
        </p:nvSpPr>
        <p:spPr/>
        <p:txBody>
          <a:bodyPr/>
          <a:lstStyle/>
          <a:p>
            <a:fld id="{83526AD4-5897-4C20-9700-E98D4FBDAEB8}" type="slidenum">
              <a:rPr lang="en-US" smtClean="0"/>
              <a:t>7</a:t>
            </a:fld>
            <a:endParaRPr lang="en-US"/>
          </a:p>
        </p:txBody>
      </p:sp>
      <p:sp>
        <p:nvSpPr>
          <p:cNvPr id="3" name="Rectangle 2"/>
          <p:cNvSpPr/>
          <p:nvPr/>
        </p:nvSpPr>
        <p:spPr>
          <a:xfrm>
            <a:off x="685800" y="2967335"/>
            <a:ext cx="8077200" cy="1569660"/>
          </a:xfrm>
          <a:prstGeom prst="rect">
            <a:avLst/>
          </a:prstGeom>
        </p:spPr>
        <p:txBody>
          <a:bodyPr wrap="square">
            <a:spAutoFit/>
          </a:bodyPr>
          <a:lstStyle/>
          <a:p>
            <a:r>
              <a:rPr lang="en-US" sz="3200" dirty="0">
                <a:solidFill>
                  <a:srgbClr val="0070C0"/>
                </a:solidFill>
                <a:effectLst>
                  <a:outerShdw blurRad="38100" dist="38100" dir="2700000" algn="tl">
                    <a:srgbClr val="000000">
                      <a:alpha val="43137"/>
                    </a:srgbClr>
                  </a:outerShdw>
                </a:effectLst>
              </a:rPr>
              <a:t>National Employment </a:t>
            </a:r>
            <a:r>
              <a:rPr lang="en-US" sz="3200" dirty="0" smtClean="0">
                <a:solidFill>
                  <a:srgbClr val="0070C0"/>
                </a:solidFill>
                <a:effectLst>
                  <a:outerShdw blurRad="38100" dist="38100" dir="2700000" algn="tl">
                    <a:srgbClr val="000000">
                      <a:alpha val="43137"/>
                    </a:srgbClr>
                  </a:outerShdw>
                </a:effectLst>
              </a:rPr>
              <a:t>Program 2015-2019</a:t>
            </a:r>
            <a:r>
              <a:rPr lang="en-US" sz="3200" dirty="0" smtClean="0">
                <a:solidFill>
                  <a:srgbClr val="0070C0"/>
                </a:solidFill>
              </a:rPr>
              <a:t> </a:t>
            </a:r>
          </a:p>
          <a:p>
            <a:r>
              <a:rPr lang="en-US" sz="3200" dirty="0" smtClean="0">
                <a:solidFill>
                  <a:srgbClr val="0070C0"/>
                </a:solidFill>
              </a:rPr>
              <a:t>(</a:t>
            </a:r>
            <a:r>
              <a:rPr lang="en-US" sz="3200" dirty="0">
                <a:solidFill>
                  <a:srgbClr val="0070C0"/>
                </a:solidFill>
              </a:rPr>
              <a:t>NEP-‘’KORA </a:t>
            </a:r>
            <a:r>
              <a:rPr lang="en-US" sz="3200" dirty="0" smtClean="0">
                <a:solidFill>
                  <a:srgbClr val="0070C0"/>
                </a:solidFill>
              </a:rPr>
              <a:t>WIGIRE”</a:t>
            </a:r>
            <a:r>
              <a:rPr lang="en-US" sz="3200" dirty="0" smtClean="0">
                <a:solidFill>
                  <a:srgbClr val="0070C0"/>
                </a:solidFill>
                <a:effectLst>
                  <a:outerShdw blurRad="38100" dist="38100" dir="2700000" algn="tl">
                    <a:srgbClr val="000000">
                      <a:alpha val="43137"/>
                    </a:srgbClr>
                  </a:outerShdw>
                </a:effectLst>
              </a:rPr>
              <a:t>2015-2019</a:t>
            </a:r>
            <a:r>
              <a:rPr lang="en-US" sz="3200" dirty="0" smtClean="0">
                <a:solidFill>
                  <a:srgbClr val="0070C0"/>
                </a:solidFill>
              </a:rPr>
              <a:t>)</a:t>
            </a:r>
            <a:r>
              <a:rPr lang="en-US" sz="3200" dirty="0">
                <a:solidFill>
                  <a:srgbClr val="0070C0"/>
                </a:solidFill>
              </a:rPr>
              <a:t/>
            </a:r>
            <a:br>
              <a:rPr lang="en-US" sz="3200" dirty="0">
                <a:solidFill>
                  <a:srgbClr val="0070C0"/>
                </a:solidFill>
              </a:rPr>
            </a:br>
            <a:endParaRPr lang="en-GB" sz="3200" dirty="0"/>
          </a:p>
        </p:txBody>
      </p:sp>
    </p:spTree>
    <p:extLst>
      <p:ext uri="{BB962C8B-B14F-4D97-AF65-F5344CB8AC3E}">
        <p14:creationId xmlns:p14="http://schemas.microsoft.com/office/powerpoint/2010/main" val="191260463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eaLnBrk="1" fontAlgn="auto" hangingPunct="1">
              <a:spcAft>
                <a:spcPts val="0"/>
              </a:spcAft>
              <a:defRPr/>
            </a:pPr>
            <a:r>
              <a:rPr lang="en-US" b="1" dirty="0" smtClean="0">
                <a:solidFill>
                  <a:schemeClr val="accent1"/>
                </a:solidFill>
              </a:rPr>
              <a:t>Objectives of NEP- (</a:t>
            </a:r>
            <a:r>
              <a:rPr lang="en-US" b="1" dirty="0" err="1" smtClean="0">
                <a:solidFill>
                  <a:schemeClr val="accent1"/>
                </a:solidFill>
              </a:rPr>
              <a:t>Kora</a:t>
            </a:r>
            <a:r>
              <a:rPr lang="en-US" b="1" dirty="0" smtClean="0">
                <a:solidFill>
                  <a:schemeClr val="accent1"/>
                </a:solidFill>
              </a:rPr>
              <a:t> </a:t>
            </a:r>
            <a:r>
              <a:rPr lang="en-US" b="1" dirty="0" err="1" smtClean="0">
                <a:solidFill>
                  <a:schemeClr val="accent1"/>
                </a:solidFill>
              </a:rPr>
              <a:t>Wigire</a:t>
            </a:r>
            <a:r>
              <a:rPr lang="en-US" b="1" dirty="0" smtClean="0">
                <a:solidFill>
                  <a:schemeClr val="accent1"/>
                </a:solidFill>
              </a:rPr>
              <a:t>)</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323850" y="1484314"/>
            <a:ext cx="8208963" cy="4524315"/>
          </a:xfrm>
          <a:prstGeom prst="rect">
            <a:avLst/>
          </a:prstGeom>
        </p:spPr>
        <p:txBody>
          <a:bodyPr>
            <a:spAutoFit/>
          </a:bodyPr>
          <a:lstStyle/>
          <a:p>
            <a:pPr>
              <a:defRPr/>
            </a:pPr>
            <a:r>
              <a:rPr lang="en-GB" sz="2400" dirty="0">
                <a:solidFill>
                  <a:prstClr val="black"/>
                </a:solidFill>
              </a:rPr>
              <a:t>The ‘</a:t>
            </a:r>
            <a:r>
              <a:rPr lang="en-GB" sz="2400" i="1" dirty="0">
                <a:solidFill>
                  <a:prstClr val="black"/>
                </a:solidFill>
              </a:rPr>
              <a:t>National Employment Programme’</a:t>
            </a:r>
            <a:r>
              <a:rPr lang="en-GB" sz="2400" dirty="0">
                <a:solidFill>
                  <a:prstClr val="black"/>
                </a:solidFill>
              </a:rPr>
              <a:t> (</a:t>
            </a:r>
            <a:r>
              <a:rPr lang="en-GB" sz="2400" b="1" dirty="0">
                <a:solidFill>
                  <a:prstClr val="black"/>
                </a:solidFill>
              </a:rPr>
              <a:t>NEP- Kora </a:t>
            </a:r>
            <a:r>
              <a:rPr lang="en-GB" sz="2400" b="1" dirty="0" err="1">
                <a:solidFill>
                  <a:prstClr val="black"/>
                </a:solidFill>
              </a:rPr>
              <a:t>Wigire</a:t>
            </a:r>
            <a:r>
              <a:rPr lang="en-GB" sz="2400" dirty="0">
                <a:solidFill>
                  <a:prstClr val="black"/>
                </a:solidFill>
              </a:rPr>
              <a:t>) serves the following objectives:</a:t>
            </a:r>
          </a:p>
          <a:p>
            <a:pPr>
              <a:defRPr/>
            </a:pPr>
            <a:endParaRPr lang="en-GB" sz="2400" dirty="0">
              <a:solidFill>
                <a:prstClr val="black"/>
              </a:solidFill>
            </a:endParaRPr>
          </a:p>
          <a:p>
            <a:pPr marL="457200" indent="-457200">
              <a:buFont typeface="+mj-lt"/>
              <a:buAutoNum type="arabicPeriod"/>
              <a:defRPr/>
            </a:pPr>
            <a:r>
              <a:rPr lang="en-GB" sz="2400" dirty="0">
                <a:solidFill>
                  <a:prstClr val="black"/>
                </a:solidFill>
              </a:rPr>
              <a:t>Equipping the workforce with vital skills </a:t>
            </a:r>
            <a:r>
              <a:rPr lang="en-GB" sz="2400" dirty="0" smtClean="0">
                <a:solidFill>
                  <a:prstClr val="black"/>
                </a:solidFill>
              </a:rPr>
              <a:t>for employment and productivity, </a:t>
            </a:r>
            <a:endParaRPr lang="en-GB" sz="2400" dirty="0">
              <a:solidFill>
                <a:prstClr val="black"/>
              </a:solidFill>
            </a:endParaRPr>
          </a:p>
          <a:p>
            <a:pPr marL="457200" indent="-457200">
              <a:buFont typeface="+mj-lt"/>
              <a:buAutoNum type="arabicPeriod"/>
              <a:defRPr/>
            </a:pPr>
            <a:endParaRPr lang="en-GB" sz="2400" dirty="0" smtClean="0">
              <a:solidFill>
                <a:prstClr val="black"/>
              </a:solidFill>
            </a:endParaRPr>
          </a:p>
          <a:p>
            <a:pPr marL="457200" indent="-457200">
              <a:buFont typeface="+mj-lt"/>
              <a:buAutoNum type="arabicPeriod"/>
              <a:defRPr/>
            </a:pPr>
            <a:r>
              <a:rPr lang="en-GB" sz="2400" dirty="0" smtClean="0">
                <a:solidFill>
                  <a:prstClr val="black"/>
                </a:solidFill>
              </a:rPr>
              <a:t>Creating jobs </a:t>
            </a:r>
            <a:r>
              <a:rPr lang="en-GB" sz="2400" dirty="0">
                <a:solidFill>
                  <a:prstClr val="black"/>
                </a:solidFill>
              </a:rPr>
              <a:t>that are adequately remunerative and sustainable across the </a:t>
            </a:r>
            <a:r>
              <a:rPr lang="en-GB" sz="2400" dirty="0" smtClean="0">
                <a:solidFill>
                  <a:prstClr val="black"/>
                </a:solidFill>
              </a:rPr>
              <a:t>economy with special focus on youth, women and PWD,</a:t>
            </a:r>
            <a:endParaRPr lang="en-GB" sz="2400" dirty="0">
              <a:solidFill>
                <a:prstClr val="black"/>
              </a:solidFill>
            </a:endParaRPr>
          </a:p>
          <a:p>
            <a:pPr marL="457200" indent="-457200">
              <a:buFont typeface="+mj-lt"/>
              <a:buAutoNum type="arabicPeriod"/>
              <a:defRPr/>
            </a:pPr>
            <a:endParaRPr lang="en-GB" sz="2400" dirty="0">
              <a:solidFill>
                <a:prstClr val="black"/>
              </a:solidFill>
            </a:endParaRPr>
          </a:p>
          <a:p>
            <a:pPr marL="457200" indent="-457200">
              <a:buFont typeface="+mj-lt"/>
              <a:buAutoNum type="arabicPeriod"/>
              <a:defRPr/>
            </a:pPr>
            <a:r>
              <a:rPr lang="en-GB" sz="2400" dirty="0">
                <a:solidFill>
                  <a:prstClr val="black"/>
                </a:solidFill>
              </a:rPr>
              <a:t>Provide a national framework for coordinating </a:t>
            </a:r>
            <a:r>
              <a:rPr lang="en-GB" sz="2400" dirty="0" smtClean="0">
                <a:solidFill>
                  <a:prstClr val="black"/>
                </a:solidFill>
              </a:rPr>
              <a:t>the planning and the implementation of employment interventions </a:t>
            </a:r>
            <a:endParaRPr lang="en-US" sz="2400" dirty="0">
              <a:solidFill>
                <a:prstClr val="black"/>
              </a:solidFill>
            </a:endParaRPr>
          </a:p>
        </p:txBody>
      </p:sp>
      <p:sp>
        <p:nvSpPr>
          <p:cNvPr id="4" name="Slide Number Placeholder 3"/>
          <p:cNvSpPr>
            <a:spLocks noGrp="1"/>
          </p:cNvSpPr>
          <p:nvPr>
            <p:ph type="sldNum" sz="quarter" idx="12"/>
          </p:nvPr>
        </p:nvSpPr>
        <p:spPr/>
        <p:txBody>
          <a:bodyPr/>
          <a:lstStyle/>
          <a:p>
            <a:pPr>
              <a:defRPr/>
            </a:pPr>
            <a:fld id="{24B14E6F-22D0-4137-B641-83A93CEF2CFB}" type="slidenum">
              <a:rPr lang="en-ZA" b="1" smtClean="0">
                <a:solidFill>
                  <a:schemeClr val="tx1"/>
                </a:solidFill>
              </a:rPr>
              <a:pPr>
                <a:defRPr/>
              </a:pPr>
              <a:t>8</a:t>
            </a:fld>
            <a:endParaRPr lang="en-ZA" b="1" dirty="0">
              <a:solidFill>
                <a:schemeClr val="tx1"/>
              </a:solidFill>
            </a:endParaRPr>
          </a:p>
        </p:txBody>
      </p:sp>
    </p:spTree>
    <p:extLst>
      <p:ext uri="{BB962C8B-B14F-4D97-AF65-F5344CB8AC3E}">
        <p14:creationId xmlns:p14="http://schemas.microsoft.com/office/powerpoint/2010/main" val="2715646016"/>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426" y="80963"/>
            <a:ext cx="8029575" cy="1143000"/>
          </a:xfrm>
        </p:spPr>
        <p:txBody>
          <a:bodyPr rtlCol="0">
            <a:normAutofit/>
          </a:bodyPr>
          <a:lstStyle/>
          <a:p>
            <a:pPr eaLnBrk="1" fontAlgn="auto" hangingPunct="1">
              <a:spcAft>
                <a:spcPts val="0"/>
              </a:spcAft>
              <a:defRPr/>
            </a:pPr>
            <a:r>
              <a:rPr lang="en-US" dirty="0" smtClean="0">
                <a:solidFill>
                  <a:schemeClr val="accent1"/>
                </a:solidFill>
              </a:rPr>
              <a:t>NEP Pillars</a:t>
            </a:r>
            <a:endParaRPr lang="en-US" b="1" dirty="0">
              <a:solidFill>
                <a:schemeClr val="accent1"/>
              </a:solidFill>
            </a:endParaRPr>
          </a:p>
        </p:txBody>
      </p:sp>
      <p:cxnSp>
        <p:nvCxnSpPr>
          <p:cNvPr id="8" name="Straight Connector 7"/>
          <p:cNvCxnSpPr/>
          <p:nvPr/>
        </p:nvCxnSpPr>
        <p:spPr>
          <a:xfrm>
            <a:off x="323850" y="1268413"/>
            <a:ext cx="8208963" cy="0"/>
          </a:xfrm>
          <a:prstGeom prst="line">
            <a:avLst/>
          </a:prstGeom>
          <a:ln w="1270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pPr>
              <a:defRPr/>
            </a:pPr>
            <a:fld id="{E44AEA1D-7128-412B-9359-CA9C8A127FC7}" type="slidenum">
              <a:rPr lang="en-ZA" b="1" smtClean="0">
                <a:solidFill>
                  <a:schemeClr val="tx1"/>
                </a:solidFill>
              </a:rPr>
              <a:pPr>
                <a:defRPr/>
              </a:pPr>
              <a:t>9</a:t>
            </a:fld>
            <a:endParaRPr lang="en-ZA" b="1" dirty="0">
              <a:solidFill>
                <a:schemeClr val="tx1"/>
              </a:solidFill>
            </a:endParaRPr>
          </a:p>
        </p:txBody>
      </p:sp>
      <p:sp>
        <p:nvSpPr>
          <p:cNvPr id="21511" name="Rectangle 4"/>
          <p:cNvSpPr>
            <a:spLocks noChangeArrowheads="1"/>
          </p:cNvSpPr>
          <p:nvPr/>
        </p:nvSpPr>
        <p:spPr bwMode="auto">
          <a:xfrm>
            <a:off x="457200" y="1439882"/>
            <a:ext cx="822960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eaLnBrk="0" hangingPunct="0">
              <a:spcBef>
                <a:spcPts val="600"/>
              </a:spcBef>
              <a:buClr>
                <a:schemeClr val="accent1"/>
              </a:buClr>
              <a:buSzPct val="76000"/>
              <a:buFont typeface="Wingdings 3" pitchFamily="18" charset="2"/>
              <a:buChar char=""/>
              <a:defRPr sz="2400">
                <a:solidFill>
                  <a:schemeClr val="tx1"/>
                </a:solidFill>
                <a:latin typeface="Gill Sans MT" pitchFamily="34" charset="0"/>
              </a:defRPr>
            </a:lvl1pPr>
            <a:lvl2pPr marL="742950" indent="-285750" eaLnBrk="0" hangingPunct="0">
              <a:spcBef>
                <a:spcPts val="500"/>
              </a:spcBef>
              <a:buClr>
                <a:schemeClr val="accent2"/>
              </a:buClr>
              <a:buSzPct val="76000"/>
              <a:buFont typeface="Wingdings 3" pitchFamily="18" charset="2"/>
              <a:buChar char=""/>
              <a:defRPr sz="2000">
                <a:solidFill>
                  <a:schemeClr val="tx2"/>
                </a:solidFill>
                <a:latin typeface="Gill Sans MT" pitchFamily="34" charset="0"/>
              </a:defRPr>
            </a:lvl2pPr>
            <a:lvl3pPr marL="1143000" indent="-228600" eaLnBrk="0" hangingPunct="0">
              <a:spcBef>
                <a:spcPts val="500"/>
              </a:spcBef>
              <a:buClr>
                <a:srgbClr val="BCBCBC"/>
              </a:buClr>
              <a:buSzPct val="76000"/>
              <a:buFont typeface="Wingdings 3" pitchFamily="18" charset="2"/>
              <a:buChar char=""/>
              <a:defRPr sz="2400">
                <a:solidFill>
                  <a:schemeClr val="tx1"/>
                </a:solidFill>
                <a:latin typeface="Gill Sans MT" pitchFamily="34" charset="0"/>
              </a:defRPr>
            </a:lvl3pPr>
            <a:lvl4pPr marL="1600200" indent="-228600" eaLnBrk="0" hangingPunct="0">
              <a:spcBef>
                <a:spcPts val="400"/>
              </a:spcBef>
              <a:buClr>
                <a:srgbClr val="23A900"/>
              </a:buClr>
              <a:buSzPct val="70000"/>
              <a:buFont typeface="Wingdings" pitchFamily="2" charset="2"/>
              <a:buChar char=""/>
              <a:defRPr sz="2000">
                <a:solidFill>
                  <a:schemeClr val="tx1"/>
                </a:solidFill>
                <a:latin typeface="Gill Sans MT" pitchFamily="34" charset="0"/>
              </a:defRPr>
            </a:lvl4pPr>
            <a:lvl5pPr marL="2057400" indent="-228600" eaLnBrk="0" hangingPunct="0">
              <a:spcBef>
                <a:spcPts val="300"/>
              </a:spcBef>
              <a:buClr>
                <a:schemeClr val="accent2"/>
              </a:buClr>
              <a:buSzPct val="70000"/>
              <a:buFont typeface="Wingdings" pitchFamily="2" charset="2"/>
              <a:buChar char=""/>
              <a:defRPr sz="1600">
                <a:solidFill>
                  <a:schemeClr val="tx1"/>
                </a:solidFill>
                <a:latin typeface="Gill Sans MT" pitchFamily="34" charset="0"/>
              </a:defRPr>
            </a:lvl5pPr>
            <a:lvl6pPr marL="25146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6pPr>
            <a:lvl7pPr marL="29718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7pPr>
            <a:lvl8pPr marL="34290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8pPr>
            <a:lvl9pPr marL="3886200" indent="-228600" eaLnBrk="0" fontAlgn="base" hangingPunct="0">
              <a:spcBef>
                <a:spcPts val="300"/>
              </a:spcBef>
              <a:spcAft>
                <a:spcPct val="0"/>
              </a:spcAft>
              <a:buClr>
                <a:schemeClr val="accent2"/>
              </a:buClr>
              <a:buSzPct val="70000"/>
              <a:buFont typeface="Wingdings" pitchFamily="2" charset="2"/>
              <a:buChar char=""/>
              <a:defRPr sz="1600">
                <a:solidFill>
                  <a:schemeClr val="tx1"/>
                </a:solidFill>
                <a:latin typeface="Gill Sans MT" pitchFamily="34" charset="0"/>
              </a:defRPr>
            </a:lvl9pPr>
          </a:lstStyle>
          <a:p>
            <a:pPr algn="just" eaLnBrk="1" hangingPunct="1">
              <a:spcBef>
                <a:spcPct val="0"/>
              </a:spcBef>
              <a:buClrTx/>
              <a:buSzTx/>
              <a:buFont typeface="Bookman Old Style" pitchFamily="18" charset="0"/>
              <a:buAutoNum type="arabicPeriod"/>
            </a:pPr>
            <a:r>
              <a:rPr lang="en-US" altLang="en-US" sz="2600" dirty="0" smtClean="0">
                <a:solidFill>
                  <a:prstClr val="black"/>
                </a:solidFill>
                <a:latin typeface="Calibri" pitchFamily="34" charset="0"/>
              </a:rPr>
              <a:t>Employability Skills </a:t>
            </a:r>
            <a:r>
              <a:rPr lang="en-US" altLang="en-US" sz="2600" dirty="0">
                <a:solidFill>
                  <a:prstClr val="black"/>
                </a:solidFill>
                <a:latin typeface="Calibri" pitchFamily="34" charset="0"/>
              </a:rPr>
              <a:t>Development </a:t>
            </a:r>
            <a:r>
              <a:rPr lang="en-US" altLang="en-US" sz="2600" dirty="0" smtClean="0">
                <a:solidFill>
                  <a:prstClr val="black"/>
                </a:solidFill>
                <a:latin typeface="Calibri" pitchFamily="34" charset="0"/>
              </a:rPr>
              <a:t>(Led by MINEDUC/WDA&amp;RP)</a:t>
            </a:r>
          </a:p>
          <a:p>
            <a:pPr marL="0" indent="0" algn="just" eaLnBrk="1" hangingPunct="1">
              <a:spcBef>
                <a:spcPct val="0"/>
              </a:spcBef>
              <a:buClrTx/>
              <a:buSzTx/>
              <a:buNone/>
            </a:pPr>
            <a:endParaRPr lang="en-US" altLang="en-US" sz="2600" dirty="0" smtClean="0">
              <a:solidFill>
                <a:prstClr val="black"/>
              </a:solidFill>
              <a:latin typeface="Calibri" pitchFamily="34" charset="0"/>
            </a:endParaRPr>
          </a:p>
          <a:p>
            <a:pPr marL="0" indent="0" algn="just" eaLnBrk="1" hangingPunct="1">
              <a:spcBef>
                <a:spcPct val="0"/>
              </a:spcBef>
              <a:buClrTx/>
              <a:buSzTx/>
              <a:buNone/>
            </a:pPr>
            <a:r>
              <a:rPr lang="en-US" altLang="en-US" sz="2600" dirty="0" smtClean="0">
                <a:solidFill>
                  <a:prstClr val="black"/>
                </a:solidFill>
                <a:latin typeface="Calibri" pitchFamily="34" charset="0"/>
              </a:rPr>
              <a:t>2. Entrepreneurship and Business Development (Led by MINICOM)</a:t>
            </a:r>
          </a:p>
          <a:p>
            <a:pPr marL="0" indent="0" algn="just" eaLnBrk="1" hangingPunct="1">
              <a:spcBef>
                <a:spcPct val="0"/>
              </a:spcBef>
              <a:buClrTx/>
              <a:buSzTx/>
              <a:buNone/>
            </a:pPr>
            <a:r>
              <a:rPr lang="en-US" altLang="en-US" sz="2600" dirty="0" smtClean="0">
                <a:solidFill>
                  <a:prstClr val="black"/>
                </a:solidFill>
                <a:latin typeface="Calibri" pitchFamily="34" charset="0"/>
              </a:rPr>
              <a:t> </a:t>
            </a:r>
          </a:p>
          <a:p>
            <a:pPr marL="0" indent="0" algn="just" eaLnBrk="1" hangingPunct="1">
              <a:spcBef>
                <a:spcPct val="0"/>
              </a:spcBef>
              <a:buClrTx/>
              <a:buSzTx/>
              <a:buNone/>
            </a:pPr>
            <a:r>
              <a:rPr lang="en-US" altLang="en-US" sz="2600" dirty="0" smtClean="0">
                <a:solidFill>
                  <a:prstClr val="black"/>
                </a:solidFill>
                <a:latin typeface="Calibri" pitchFamily="34" charset="0"/>
              </a:rPr>
              <a:t>3. Labour </a:t>
            </a:r>
            <a:r>
              <a:rPr lang="en-US" altLang="en-US" sz="2600" dirty="0">
                <a:solidFill>
                  <a:prstClr val="black"/>
                </a:solidFill>
                <a:latin typeface="Calibri" pitchFamily="34" charset="0"/>
              </a:rPr>
              <a:t>Market </a:t>
            </a:r>
            <a:r>
              <a:rPr lang="en-US" altLang="en-US" sz="2600" dirty="0" smtClean="0">
                <a:solidFill>
                  <a:prstClr val="black"/>
                </a:solidFill>
                <a:latin typeface="Calibri" pitchFamily="34" charset="0"/>
              </a:rPr>
              <a:t>Interventions(Led byMINALOC&amp;RDB)</a:t>
            </a:r>
          </a:p>
          <a:p>
            <a:pPr marL="0" indent="0" algn="just" eaLnBrk="1" hangingPunct="1">
              <a:spcBef>
                <a:spcPct val="0"/>
              </a:spcBef>
              <a:buClrTx/>
              <a:buSzTx/>
              <a:buNone/>
            </a:pPr>
            <a:endParaRPr lang="en-US" altLang="en-US" sz="2600" dirty="0">
              <a:solidFill>
                <a:prstClr val="black"/>
              </a:solidFill>
              <a:latin typeface="Calibri" pitchFamily="34" charset="0"/>
            </a:endParaRPr>
          </a:p>
          <a:p>
            <a:pPr marL="0" indent="0" algn="just" eaLnBrk="1" hangingPunct="1">
              <a:spcBef>
                <a:spcPct val="0"/>
              </a:spcBef>
              <a:buClrTx/>
              <a:buSzTx/>
              <a:buNone/>
            </a:pPr>
            <a:r>
              <a:rPr lang="en-US" altLang="en-US" sz="2600" dirty="0" smtClean="0">
                <a:solidFill>
                  <a:prstClr val="black"/>
                </a:solidFill>
                <a:latin typeface="Calibri" pitchFamily="34" charset="0"/>
              </a:rPr>
              <a:t>4. Coordination </a:t>
            </a:r>
            <a:r>
              <a:rPr lang="en-US" altLang="en-US" sz="2600" dirty="0">
                <a:solidFill>
                  <a:prstClr val="black"/>
                </a:solidFill>
                <a:latin typeface="Calibri" pitchFamily="34" charset="0"/>
              </a:rPr>
              <a:t>and Monitoring &amp; Evaluation </a:t>
            </a:r>
            <a:r>
              <a:rPr lang="en-US" altLang="en-US" sz="2600" dirty="0" smtClean="0">
                <a:solidFill>
                  <a:prstClr val="black"/>
                </a:solidFill>
                <a:latin typeface="Calibri" pitchFamily="34" charset="0"/>
              </a:rPr>
              <a:t>(Led by MIFOTRA&amp;RDB)</a:t>
            </a:r>
            <a:endParaRPr lang="en-US" altLang="en-US" sz="2600" dirty="0">
              <a:solidFill>
                <a:prstClr val="black"/>
              </a:solidFill>
              <a:latin typeface="Calibri" pitchFamily="34" charset="0"/>
            </a:endParaRPr>
          </a:p>
        </p:txBody>
      </p:sp>
      <p:sp>
        <p:nvSpPr>
          <p:cNvPr id="5" name="Left-Right Arrow 4"/>
          <p:cNvSpPr/>
          <p:nvPr/>
        </p:nvSpPr>
        <p:spPr>
          <a:xfrm>
            <a:off x="873124" y="5349876"/>
            <a:ext cx="7397751" cy="1371600"/>
          </a:xfrm>
          <a:prstGeom prst="leftRigh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Implementing Institutions: </a:t>
            </a:r>
          </a:p>
          <a:p>
            <a:pPr algn="ctr"/>
            <a:r>
              <a:rPr lang="en-US" sz="1400" b="1" dirty="0" smtClean="0">
                <a:solidFill>
                  <a:schemeClr val="tx1"/>
                </a:solidFill>
              </a:rPr>
              <a:t>MINICT,MIGEPROF,RDB,,WDA,RP,BDF,PSF,NIRDA,LODA,RCA,NRS,NCPD,Districts,NGOs</a:t>
            </a:r>
            <a:endParaRPr lang="en-US" sz="1400" b="1" dirty="0">
              <a:solidFill>
                <a:schemeClr val="tx1"/>
              </a:solidFill>
            </a:endParaRPr>
          </a:p>
        </p:txBody>
      </p:sp>
    </p:spTree>
    <p:extLst>
      <p:ext uri="{BB962C8B-B14F-4D97-AF65-F5344CB8AC3E}">
        <p14:creationId xmlns:p14="http://schemas.microsoft.com/office/powerpoint/2010/main" val="597075686"/>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2001</TotalTime>
  <Words>1543</Words>
  <Application>Microsoft Office PowerPoint</Application>
  <PresentationFormat>On-screen Show (4:3)</PresentationFormat>
  <Paragraphs>260</Paragraphs>
  <Slides>20</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Bookman Old Style</vt:lpstr>
      <vt:lpstr>Calibri</vt:lpstr>
      <vt:lpstr>Gill Sans MT</vt:lpstr>
      <vt:lpstr>MS PMincho</vt:lpstr>
      <vt:lpstr>Times New Roman</vt:lpstr>
      <vt:lpstr>Trebuchet MS</vt:lpstr>
      <vt:lpstr>Wingdings</vt:lpstr>
      <vt:lpstr>Wingdings 3</vt:lpstr>
      <vt:lpstr>Office Theme</vt:lpstr>
      <vt:lpstr>  A policy Dialogue about NST1- Creating 1,500,000 Decent and Productive Jobs: Challenges and policy actions on 18/09/2019  Presented by : MWAMBARI Faustin, Acting Director General of Labour and Employment/ MIFOTRA  EPRN POLICY DIALOGUE  </vt:lpstr>
      <vt:lpstr>I. Introduction</vt:lpstr>
      <vt:lpstr> Job Creation Vision and Current Status </vt:lpstr>
      <vt:lpstr> Positioning Employment in 7YGP  </vt:lpstr>
      <vt:lpstr>PowerPoint Presentation</vt:lpstr>
      <vt:lpstr>Employment changes between 2017 and 2018 </vt:lpstr>
      <vt:lpstr> </vt:lpstr>
      <vt:lpstr>Objectives of NEP- (Kora Wigire)</vt:lpstr>
      <vt:lpstr>NEP Pillars</vt:lpstr>
      <vt:lpstr>NEP-Interventions Priority Areas</vt:lpstr>
      <vt:lpstr>NEP-Interventions Priority Areas</vt:lpstr>
      <vt:lpstr>NEP-Interventions Priority Areas</vt:lpstr>
      <vt:lpstr>Other interventions under NST1</vt:lpstr>
      <vt:lpstr>Other interventions </vt:lpstr>
      <vt:lpstr>Policy actions and Strategies to achieve 1.5million productive and Decent Jobs</vt:lpstr>
      <vt:lpstr>Underlying Challenges</vt:lpstr>
      <vt:lpstr>Key strategies and policy actions to address underlying challenges</vt:lpstr>
      <vt:lpstr>Stakeholder Expectations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labour_economist</dc:creator>
  <cp:lastModifiedBy>EPRN RWANDA</cp:lastModifiedBy>
  <cp:revision>234</cp:revision>
  <cp:lastPrinted>2019-09-18T12:21:29Z</cp:lastPrinted>
  <dcterms:created xsi:type="dcterms:W3CDTF">2014-11-24T09:57:26Z</dcterms:created>
  <dcterms:modified xsi:type="dcterms:W3CDTF">2020-09-17T15:47:57Z</dcterms:modified>
</cp:coreProperties>
</file>