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6" r:id="rId1"/>
  </p:sldMasterIdLst>
  <p:notesMasterIdLst>
    <p:notesMasterId r:id="rId20"/>
  </p:notesMasterIdLst>
  <p:handoutMasterIdLst>
    <p:handoutMasterId r:id="rId21"/>
  </p:handoutMasterIdLst>
  <p:sldIdLst>
    <p:sldId id="399" r:id="rId2"/>
    <p:sldId id="312" r:id="rId3"/>
    <p:sldId id="534" r:id="rId4"/>
    <p:sldId id="532" r:id="rId5"/>
    <p:sldId id="531" r:id="rId6"/>
    <p:sldId id="529" r:id="rId7"/>
    <p:sldId id="525" r:id="rId8"/>
    <p:sldId id="544" r:id="rId9"/>
    <p:sldId id="535" r:id="rId10"/>
    <p:sldId id="536" r:id="rId11"/>
    <p:sldId id="537" r:id="rId12"/>
    <p:sldId id="538" r:id="rId13"/>
    <p:sldId id="539" r:id="rId14"/>
    <p:sldId id="540" r:id="rId15"/>
    <p:sldId id="546" r:id="rId16"/>
    <p:sldId id="541" r:id="rId17"/>
    <p:sldId id="542" r:id="rId18"/>
    <p:sldId id="508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C0A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79" autoAdjust="0"/>
  </p:normalViewPr>
  <p:slideViewPr>
    <p:cSldViewPr>
      <p:cViewPr varScale="1">
        <p:scale>
          <a:sx n="66" d="100"/>
          <a:sy n="66" d="100"/>
        </p:scale>
        <p:origin x="95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10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Y%2015-16\Admin\Mission%20Reports\dmf%20II%20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lla.nteziryayo\AppData\Local\Microsoft\Windows\INetCache\Content.Outlook\2UL929UA\(IMF%20Exchange%20Rate)%20Public%20debt%20stock%20end%20Dec%202018_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lla.nteziryayo\AppData\Local\Microsoft\Windows\INetCache\Content.Outlook\2UL929UA\(IMF%20Exchange%20Rate)%20Public%20debt%20stock%20end%20Dec%202018_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.agnew\AppData\Local\Microsoft\Windows\INetCache\Content.Outlook\UOVTMNHJ\MTDS%20April%202018%20(002).xlsm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553521434820647"/>
          <c:y val="8.38145224609224E-2"/>
          <c:w val="0.74243657042869637"/>
          <c:h val="0.62797983718331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Sheet1!$E$7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4E3-410C-B02E-7F4AA05D9B8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4E3-410C-B02E-7F4AA05D9B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Sheet1!$D$8:$D$12</c:f>
              <c:strCache>
                <c:ptCount val="5"/>
                <c:pt idx="0">
                  <c:v>Advanced economies</c:v>
                </c:pt>
                <c:pt idx="2">
                  <c:v>Emerging Markets</c:v>
                </c:pt>
                <c:pt idx="4">
                  <c:v>Low Income countries</c:v>
                </c:pt>
              </c:strCache>
            </c:strRef>
          </c:cat>
          <c:val>
            <c:numRef>
              <c:f>Sheet1!$E$8:$E$12</c:f>
              <c:numCache>
                <c:formatCode>General</c:formatCode>
                <c:ptCount val="5"/>
                <c:pt idx="0" formatCode="0%">
                  <c:v>2.66</c:v>
                </c:pt>
                <c:pt idx="2" formatCode="0%">
                  <c:v>1.68</c:v>
                </c:pt>
                <c:pt idx="4" formatCode="0%">
                  <c:v>0.77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4E3-410C-B02E-7F4AA05D9B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7913048"/>
        <c:axId val="247912264"/>
      </c:barChart>
      <c:catAx>
        <c:axId val="247913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2264"/>
        <c:crosses val="autoZero"/>
        <c:auto val="1"/>
        <c:lblAlgn val="ctr"/>
        <c:lblOffset val="100"/>
        <c:noMultiLvlLbl val="0"/>
      </c:catAx>
      <c:valAx>
        <c:axId val="247912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3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/>
    </a:solidFill>
    <a:ln w="12700" cap="flat" cmpd="sng" algn="ctr">
      <a:solidFill>
        <a:srgbClr val="29C000"/>
      </a:solidFill>
      <a:prstDash val="solid"/>
      <a:miter lim="800000"/>
    </a:ln>
    <a:effectLst/>
  </c:spPr>
  <c:txPr>
    <a:bodyPr/>
    <a:lstStyle/>
    <a:p>
      <a:pPr>
        <a:defRPr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7452870005088654E-2"/>
          <c:y val="3.8094651448676374E-2"/>
          <c:w val="0.91085861364769827"/>
          <c:h val="0.739121869937319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'Slide 20'!$B$29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rgbClr val="658D1B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20'!$D$29:$N$29</c:f>
              <c:numCache>
                <c:formatCode>General</c:formatCode>
                <c:ptCount val="11"/>
                <c:pt idx="0">
                  <c:v>9</c:v>
                </c:pt>
                <c:pt idx="1">
                  <c:v>9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12</c:v>
                </c:pt>
                <c:pt idx="6">
                  <c:v>11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8A3-4F9E-9DEB-7216C23402B7}"/>
            </c:ext>
          </c:extLst>
        </c:ser>
        <c:ser>
          <c:idx val="1"/>
          <c:order val="1"/>
          <c:tx>
            <c:strRef>
              <c:f>'Slide 20'!$B$30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rgbClr val="009CD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20'!$D$30:$N$30</c:f>
              <c:numCache>
                <c:formatCode>General</c:formatCode>
                <c:ptCount val="11"/>
                <c:pt idx="0">
                  <c:v>6</c:v>
                </c:pt>
                <c:pt idx="1">
                  <c:v>10</c:v>
                </c:pt>
                <c:pt idx="2">
                  <c:v>10</c:v>
                </c:pt>
                <c:pt idx="3">
                  <c:v>11</c:v>
                </c:pt>
                <c:pt idx="4">
                  <c:v>13</c:v>
                </c:pt>
                <c:pt idx="5">
                  <c:v>14</c:v>
                </c:pt>
                <c:pt idx="6">
                  <c:v>17</c:v>
                </c:pt>
                <c:pt idx="7">
                  <c:v>21</c:v>
                </c:pt>
                <c:pt idx="8">
                  <c:v>19</c:v>
                </c:pt>
                <c:pt idx="9">
                  <c:v>15</c:v>
                </c:pt>
                <c:pt idx="10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8A3-4F9E-9DEB-7216C23402B7}"/>
            </c:ext>
          </c:extLst>
        </c:ser>
        <c:ser>
          <c:idx val="2"/>
          <c:order val="2"/>
          <c:tx>
            <c:strRef>
              <c:f>'Slide 20'!$B$31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rgbClr val="FF82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20'!$D$31:$N$31</c:f>
              <c:numCache>
                <c:formatCode>General</c:formatCode>
                <c:ptCount val="11"/>
                <c:pt idx="0">
                  <c:v>4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6</c:v>
                </c:pt>
                <c:pt idx="8">
                  <c:v>7</c:v>
                </c:pt>
                <c:pt idx="9">
                  <c:v>9</c:v>
                </c:pt>
                <c:pt idx="10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8A3-4F9E-9DEB-7216C23402B7}"/>
            </c:ext>
          </c:extLst>
        </c:ser>
        <c:ser>
          <c:idx val="3"/>
          <c:order val="3"/>
          <c:tx>
            <c:strRef>
              <c:f>'Slide 20'!$B$32</c:f>
              <c:strCache>
                <c:ptCount val="1"/>
                <c:pt idx="0">
                  <c:v>Distress</c:v>
                </c:pt>
              </c:strCache>
            </c:strRef>
          </c:tx>
          <c:spPr>
            <a:solidFill>
              <a:srgbClr val="DA291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20'!$D$32:$N$32</c:f>
              <c:numCache>
                <c:formatCode>General</c:formatCode>
                <c:ptCount val="11"/>
                <c:pt idx="0">
                  <c:v>7</c:v>
                </c:pt>
                <c:pt idx="1">
                  <c:v>7</c:v>
                </c:pt>
                <c:pt idx="2">
                  <c:v>5</c:v>
                </c:pt>
                <c:pt idx="3">
                  <c:v>6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6</c:v>
                </c:pt>
                <c:pt idx="1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8A3-4F9E-9DEB-7216C2340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47911088"/>
        <c:axId val="247906776"/>
      </c:barChart>
      <c:catAx>
        <c:axId val="24791108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crossAx val="247906776"/>
        <c:crosses val="autoZero"/>
        <c:auto val="1"/>
        <c:lblAlgn val="ctr"/>
        <c:lblOffset val="100"/>
        <c:noMultiLvlLbl val="0"/>
      </c:catAx>
      <c:valAx>
        <c:axId val="247906776"/>
        <c:scaling>
          <c:orientation val="minMax"/>
          <c:max val="36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Number of countries</a:t>
                </a:r>
              </a:p>
            </c:rich>
          </c:tx>
          <c:layout>
            <c:manualLayout>
              <c:xMode val="edge"/>
              <c:yMode val="edge"/>
              <c:x val="0"/>
              <c:y val="0.19697176554630372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>
            <a:noFill/>
          </a:ln>
        </c:spPr>
        <c:crossAx val="247911088"/>
        <c:crosses val="autoZero"/>
        <c:crossBetween val="between"/>
        <c:majorUnit val="4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4.6169834831252157E-2"/>
          <c:y val="0.90332448010018707"/>
          <c:w val="0.9512858610065047"/>
          <c:h val="7.487748814006949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solidFill>
            <a:srgbClr val="707372"/>
          </a:solidFill>
          <a:latin typeface="Arial Narrow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0338088182831E-2"/>
          <c:y val="2.3193572948810519E-2"/>
          <c:w val="0.86242956076273602"/>
          <c:h val="0.652683340589501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Sheet1!$A$44</c:f>
              <c:strCache>
                <c:ptCount val="1"/>
                <c:pt idx="0">
                  <c:v>Domestic Debt 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04E4-4BE0-AAE3-3F909CB35A2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Sheet1!$B$44:$Q$44</c:f>
              <c:numCache>
                <c:formatCode>0.0</c:formatCode>
                <c:ptCount val="16"/>
                <c:pt idx="0">
                  <c:v>13.114794923376365</c:v>
                </c:pt>
                <c:pt idx="1">
                  <c:v>12.424235926568931</c:v>
                </c:pt>
                <c:pt idx="2">
                  <c:v>9.6033728290475686</c:v>
                </c:pt>
                <c:pt idx="3">
                  <c:v>8.5863053613053619</c:v>
                </c:pt>
                <c:pt idx="4">
                  <c:v>8.7281273607748187</c:v>
                </c:pt>
                <c:pt idx="5">
                  <c:v>5.8721532596263826</c:v>
                </c:pt>
                <c:pt idx="6">
                  <c:v>5.8917799138216775</c:v>
                </c:pt>
                <c:pt idx="7">
                  <c:v>6.5874210051158606</c:v>
                </c:pt>
                <c:pt idx="8">
                  <c:v>4.7425897035881439</c:v>
                </c:pt>
                <c:pt idx="9">
                  <c:v>5.4490989422511458</c:v>
                </c:pt>
                <c:pt idx="10">
                  <c:v>6.8434200489799464</c:v>
                </c:pt>
                <c:pt idx="11">
                  <c:v>7.1375995160894279</c:v>
                </c:pt>
                <c:pt idx="12">
                  <c:v>8.4811648398618811</c:v>
                </c:pt>
                <c:pt idx="13">
                  <c:v>8.6254191076672626</c:v>
                </c:pt>
                <c:pt idx="14">
                  <c:v>10.3</c:v>
                </c:pt>
                <c:pt idx="15">
                  <c:v>10.9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54-4B58-A753-A245992E373A}"/>
            </c:ext>
          </c:extLst>
        </c:ser>
        <c:ser>
          <c:idx val="1"/>
          <c:order val="1"/>
          <c:tx>
            <c:strRef>
              <c:f>Sheet1!$A$45</c:f>
              <c:strCache>
                <c:ptCount val="1"/>
                <c:pt idx="0">
                  <c:v>External Debt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45000"/>
                    <a:satMod val="200000"/>
                  </a:schemeClr>
                </a:gs>
                <a:gs pos="30000">
                  <a:schemeClr val="accent2">
                    <a:tint val="61000"/>
                    <a:satMod val="200000"/>
                  </a:schemeClr>
                </a:gs>
                <a:gs pos="45000">
                  <a:schemeClr val="accent2">
                    <a:tint val="66000"/>
                    <a:satMod val="200000"/>
                  </a:schemeClr>
                </a:gs>
                <a:gs pos="55000">
                  <a:schemeClr val="accent2">
                    <a:tint val="66000"/>
                    <a:satMod val="200000"/>
                  </a:schemeClr>
                </a:gs>
                <a:gs pos="73000">
                  <a:schemeClr val="accent2">
                    <a:tint val="61000"/>
                    <a:satMod val="200000"/>
                  </a:schemeClr>
                </a:gs>
                <a:gs pos="100000">
                  <a:schemeClr val="accent2">
                    <a:tint val="45000"/>
                    <a:satMod val="200000"/>
                  </a:schemeClr>
                </a:gs>
              </a:gsLst>
              <a:lin ang="950000" scaled="1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1.4955483337934768E-17"/>
                  <c:y val="9.249949016029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5261044821619896E-3"/>
                  <c:y val="9.249949016029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6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7891567232429397E-3"/>
                  <c:y val="3.2499820867128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2630522410809796E-3"/>
                  <c:y val="4.4999751969871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7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1.1964386670347815E-16"/>
                  <c:y val="4.2499765749322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04E4-4BE0-AAE3-3F909CB35A2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Sheet1!$B$45:$Q$45</c:f>
              <c:numCache>
                <c:formatCode>0.0</c:formatCode>
                <c:ptCount val="16"/>
                <c:pt idx="0">
                  <c:v>87.483557005324229</c:v>
                </c:pt>
                <c:pt idx="1">
                  <c:v>80.35864880004894</c:v>
                </c:pt>
                <c:pt idx="2">
                  <c:v>58.382563720239808</c:v>
                </c:pt>
                <c:pt idx="3">
                  <c:v>16.344383325243658</c:v>
                </c:pt>
                <c:pt idx="4">
                  <c:v>15.794795079674531</c:v>
                </c:pt>
                <c:pt idx="5">
                  <c:v>14.910956742639195</c:v>
                </c:pt>
                <c:pt idx="6">
                  <c:v>15.597941227884254</c:v>
                </c:pt>
                <c:pt idx="7">
                  <c:v>17.743781957726366</c:v>
                </c:pt>
                <c:pt idx="8">
                  <c:v>18.617193421504119</c:v>
                </c:pt>
                <c:pt idx="9">
                  <c:v>19.377199265461101</c:v>
                </c:pt>
                <c:pt idx="10">
                  <c:v>25.455075280422456</c:v>
                </c:pt>
                <c:pt idx="11">
                  <c:v>26.325433868717283</c:v>
                </c:pt>
                <c:pt idx="12">
                  <c:v>29.180449823071463</c:v>
                </c:pt>
                <c:pt idx="13">
                  <c:v>33.722970012017441</c:v>
                </c:pt>
                <c:pt idx="14">
                  <c:v>36.618915683003614</c:v>
                </c:pt>
                <c:pt idx="15">
                  <c:v>38.5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E54-4B58-A753-A245992E373A}"/>
            </c:ext>
          </c:extLst>
        </c:ser>
        <c:ser>
          <c:idx val="2"/>
          <c:order val="2"/>
          <c:tx>
            <c:strRef>
              <c:f>Sheet1!$A$46</c:f>
              <c:strCache>
                <c:ptCount val="1"/>
                <c:pt idx="0">
                  <c:v>SoEs  ext Debt/ ext. Guarantees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1.6315261205404899E-2"/>
                  <c:y val="1.49999173232903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04E4-4BE0-AAE3-3F909CB35A2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Sheet1!$B$46:$Q$46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0.24614143036128605</c:v>
                </c:pt>
                <c:pt idx="7">
                  <c:v>0.41144598254589226</c:v>
                </c:pt>
                <c:pt idx="8">
                  <c:v>2.0106583463338534</c:v>
                </c:pt>
                <c:pt idx="9">
                  <c:v>1.4484584097932733</c:v>
                </c:pt>
                <c:pt idx="10">
                  <c:v>0.63458184306010479</c:v>
                </c:pt>
                <c:pt idx="11">
                  <c:v>1.226983417127246</c:v>
                </c:pt>
                <c:pt idx="12">
                  <c:v>1.1280833414268574</c:v>
                </c:pt>
                <c:pt idx="13">
                  <c:v>5.6549887360441016</c:v>
                </c:pt>
                <c:pt idx="14">
                  <c:v>4.6924851052652361</c:v>
                </c:pt>
                <c:pt idx="15">
                  <c:v>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E54-4B58-A753-A245992E3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47911872"/>
        <c:axId val="247906384"/>
      </c:barChart>
      <c:lineChart>
        <c:grouping val="standard"/>
        <c:varyColors val="0"/>
        <c:ser>
          <c:idx val="3"/>
          <c:order val="3"/>
          <c:tx>
            <c:strRef>
              <c:f>Sheet1!$A$47</c:f>
              <c:strCache>
                <c:ptCount val="1"/>
                <c:pt idx="0">
                  <c:v>Total Debt </c:v>
                </c:pt>
              </c:strCache>
            </c:strRef>
          </c:tx>
          <c:spPr>
            <a:ln w="15875" cap="rnd">
              <a:solidFill>
                <a:schemeClr val="accent4"/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1.7946787325945405E-2"/>
                  <c:y val="-4.4999751969871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E54-4B58-A753-A245992E373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F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E54-4B58-A753-A245992E373A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E54-4B58-A753-A245992E373A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04E4-4BE0-AAE3-3F909CB35A2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04E4-4BE0-AAE3-3F909CB35A2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Sheet1!$B$47:$Q$47</c:f>
              <c:numCache>
                <c:formatCode>0.0</c:formatCode>
                <c:ptCount val="16"/>
                <c:pt idx="0">
                  <c:v>100.59835192870059</c:v>
                </c:pt>
                <c:pt idx="1">
                  <c:v>92.782884726617866</c:v>
                </c:pt>
                <c:pt idx="2">
                  <c:v>67.985936549287374</c:v>
                </c:pt>
                <c:pt idx="3">
                  <c:v>24.930688686549018</c:v>
                </c:pt>
                <c:pt idx="4">
                  <c:v>24.522922440449349</c:v>
                </c:pt>
                <c:pt idx="5">
                  <c:v>20.783110002265577</c:v>
                </c:pt>
                <c:pt idx="6">
                  <c:v>21.735862572067219</c:v>
                </c:pt>
                <c:pt idx="7">
                  <c:v>24.742648945388119</c:v>
                </c:pt>
                <c:pt idx="8">
                  <c:v>25.370441471426119</c:v>
                </c:pt>
                <c:pt idx="9">
                  <c:v>26.27475661750552</c:v>
                </c:pt>
                <c:pt idx="10">
                  <c:v>32.933077172462504</c:v>
                </c:pt>
                <c:pt idx="11">
                  <c:v>34.690016801933957</c:v>
                </c:pt>
                <c:pt idx="12">
                  <c:v>38.789698004360204</c:v>
                </c:pt>
                <c:pt idx="13">
                  <c:v>48.003377855728807</c:v>
                </c:pt>
                <c:pt idx="14">
                  <c:v>51.611400788268853</c:v>
                </c:pt>
                <c:pt idx="15">
                  <c:v>53.6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0E54-4B58-A753-A245992E3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909128"/>
        <c:axId val="247908736"/>
      </c:lineChart>
      <c:catAx>
        <c:axId val="24791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6384"/>
        <c:crosses val="autoZero"/>
        <c:auto val="1"/>
        <c:lblAlgn val="ctr"/>
        <c:lblOffset val="100"/>
        <c:noMultiLvlLbl val="0"/>
      </c:catAx>
      <c:valAx>
        <c:axId val="247906384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1872"/>
        <c:crosses val="autoZero"/>
        <c:crossBetween val="between"/>
      </c:valAx>
      <c:valAx>
        <c:axId val="247908736"/>
        <c:scaling>
          <c:orientation val="minMax"/>
        </c:scaling>
        <c:delete val="0"/>
        <c:axPos val="r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9128"/>
        <c:crosses val="max"/>
        <c:crossBetween val="between"/>
      </c:valAx>
      <c:catAx>
        <c:axId val="2479091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479087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5"/>
          <c:y val="0.85845929871256921"/>
          <c:w val="0.9"/>
          <c:h val="0.102310150664211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22839921189091E-2"/>
          <c:y val="0.15077235772357725"/>
          <c:w val="0.91031372565889823"/>
          <c:h val="0.58825715383138077"/>
        </c:manualLayout>
      </c:layout>
      <c:lineChart>
        <c:grouping val="standard"/>
        <c:varyColors val="0"/>
        <c:ser>
          <c:idx val="1"/>
          <c:order val="0"/>
          <c:tx>
            <c:strRef>
              <c:f>'[(IMF Exchange Rate) Public debt stock end Dec 2018_3.xlsx]Sheet1'!$A$154</c:f>
              <c:strCache>
                <c:ptCount val="1"/>
                <c:pt idx="0">
                  <c:v>    Concessional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94B-4366-939D-40C3FE44FC5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2018_3.xlsx]Sheet1'!$B$154:$K$154</c:f>
              <c:numCache>
                <c:formatCode>0%</c:formatCode>
                <c:ptCount val="10"/>
                <c:pt idx="0">
                  <c:v>0.98265556622905326</c:v>
                </c:pt>
                <c:pt idx="1">
                  <c:v>0.97126077720854676</c:v>
                </c:pt>
                <c:pt idx="2">
                  <c:v>0.88497483824586631</c:v>
                </c:pt>
                <c:pt idx="3">
                  <c:v>0.91152880119380353</c:v>
                </c:pt>
                <c:pt idx="4">
                  <c:v>0.72123485963117906</c:v>
                </c:pt>
                <c:pt idx="5">
                  <c:v>0.74388669849301292</c:v>
                </c:pt>
                <c:pt idx="6">
                  <c:v>0.78333524232291907</c:v>
                </c:pt>
                <c:pt idx="7">
                  <c:v>0.72124691852616318</c:v>
                </c:pt>
                <c:pt idx="8">
                  <c:v>0.76551037809742661</c:v>
                </c:pt>
                <c:pt idx="9">
                  <c:v>0.79012981588690889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4F8-4B93-9EB2-B555BE2BEB25}"/>
            </c:ext>
          </c:extLst>
        </c:ser>
        <c:ser>
          <c:idx val="5"/>
          <c:order val="1"/>
          <c:tx>
            <c:strRef>
              <c:f>'[(IMF Exchange Rate) Public debt stock end Dec 2018_3.xlsx]Sheet1'!$A$158</c:f>
              <c:strCache>
                <c:ptCount val="1"/>
                <c:pt idx="0">
                  <c:v>        o/w EuroBond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C4A-4C8E-BDF6-9C27CE332B53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9.8056020099169042E-3"/>
                  <c:y val="-5.2063108869062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C4A-4C8E-BDF6-9C27CE332B5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2018_3.xlsx]Sheet1'!$B$158:$K$158</c:f>
              <c:numCache>
                <c:formatCode>0%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0.2496345773666864</c:v>
                </c:pt>
                <c:pt idx="5">
                  <c:v>0.21866663949369225</c:v>
                </c:pt>
                <c:pt idx="6">
                  <c:v>0.18824934512096606</c:v>
                </c:pt>
                <c:pt idx="7">
                  <c:v>0.14055274474530913</c:v>
                </c:pt>
                <c:pt idx="8">
                  <c:v>0.11731958541615473</c:v>
                </c:pt>
                <c:pt idx="9">
                  <c:v>0.10321276620420214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4F8-4B93-9EB2-B555BE2BEB25}"/>
            </c:ext>
          </c:extLst>
        </c:ser>
        <c:ser>
          <c:idx val="6"/>
          <c:order val="2"/>
          <c:tx>
            <c:strRef>
              <c:f>'[(IMF Exchange Rate) Public debt stock end Dec 2018_3.xlsx]Sheet1'!$A$159</c:f>
              <c:strCache>
                <c:ptCount val="1"/>
                <c:pt idx="0">
                  <c:v>        o/w SOEs debt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1.198448623297954E-16"/>
                  <c:y val="3.18163443088713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94B-4366-939D-40C3FE44FC5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2018_3.xlsx]Sheet1'!$B$159:$K$159</c:f>
              <c:numCache>
                <c:formatCode>0%</c:formatCode>
                <c:ptCount val="10"/>
                <c:pt idx="0">
                  <c:v>1.734443377094674E-2</c:v>
                </c:pt>
                <c:pt idx="1">
                  <c:v>2.8739222791453207E-2</c:v>
                </c:pt>
                <c:pt idx="2">
                  <c:v>0.11502516175413371</c:v>
                </c:pt>
                <c:pt idx="3">
                  <c:v>8.8471198806196596E-2</c:v>
                </c:pt>
                <c:pt idx="4">
                  <c:v>2.9130563002134475E-2</c:v>
                </c:pt>
                <c:pt idx="5">
                  <c:v>3.7446662013294801E-2</c:v>
                </c:pt>
                <c:pt idx="6">
                  <c:v>2.8415412556114863E-2</c:v>
                </c:pt>
                <c:pt idx="7">
                  <c:v>0.13820033672852761</c:v>
                </c:pt>
                <c:pt idx="8">
                  <c:v>0.11717003648641861</c:v>
                </c:pt>
                <c:pt idx="9">
                  <c:v>0.10665741790888901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4F8-4B93-9EB2-B555BE2BE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7909520"/>
        <c:axId val="247905992"/>
      </c:lineChart>
      <c:catAx>
        <c:axId val="24790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5992"/>
        <c:crosses val="autoZero"/>
        <c:auto val="1"/>
        <c:lblAlgn val="ctr"/>
        <c:lblOffset val="100"/>
        <c:noMultiLvlLbl val="0"/>
      </c:catAx>
      <c:valAx>
        <c:axId val="24790599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9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6644356955380599E-2"/>
          <c:y val="0.82738717111580562"/>
          <c:w val="0.90671128608923868"/>
          <c:h val="0.144835157800396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0880935352471E-2"/>
          <c:y val="0.11148648253222379"/>
          <c:w val="0.9332819103661677"/>
          <c:h val="0.53652991641732584"/>
        </c:manualLayout>
      </c:layout>
      <c:lineChart>
        <c:grouping val="standard"/>
        <c:varyColors val="0"/>
        <c:ser>
          <c:idx val="0"/>
          <c:order val="0"/>
          <c:tx>
            <c:strRef>
              <c:f>'[(IMF Exchange Rate) Public debt stock end Dec 2018_3.xlsx]Sheet1'!$A$43</c:f>
              <c:strCache>
                <c:ptCount val="1"/>
                <c:pt idx="0">
                  <c:v>Debt held locally 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C9C-43B2-847F-6FEA886D487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2018_3.xlsx]Sheet1'!$B$43:$K$43</c:f>
              <c:numCache>
                <c:formatCode>0.0</c:formatCode>
                <c:ptCount val="10"/>
                <c:pt idx="0">
                  <c:v>29.700936479332878</c:v>
                </c:pt>
                <c:pt idx="1">
                  <c:v>32.145511644021397</c:v>
                </c:pt>
                <c:pt idx="2">
                  <c:v>23.464120488505703</c:v>
                </c:pt>
                <c:pt idx="3">
                  <c:v>26.747023392034958</c:v>
                </c:pt>
                <c:pt idx="4">
                  <c:v>24.4469891874943</c:v>
                </c:pt>
                <c:pt idx="5">
                  <c:v>24.191507673759581</c:v>
                </c:pt>
                <c:pt idx="6">
                  <c:v>24.662020789870091</c:v>
                </c:pt>
                <c:pt idx="7">
                  <c:v>22.258726068748512</c:v>
                </c:pt>
                <c:pt idx="8">
                  <c:v>22.896119123742384</c:v>
                </c:pt>
                <c:pt idx="9">
                  <c:v>21.320612571095072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0D3-46DF-A6F8-450E0253A339}"/>
            </c:ext>
          </c:extLst>
        </c:ser>
        <c:ser>
          <c:idx val="1"/>
          <c:order val="1"/>
          <c:tx>
            <c:strRef>
              <c:f>'[(IMF Exchange Rate) Public debt stock end Dec 2018_3.xlsx]Sheet1'!$A$44</c:f>
              <c:strCache>
                <c:ptCount val="1"/>
                <c:pt idx="0">
                  <c:v>Debt held abroad 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619-4731-948D-21332BACACE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2018_3.xlsx]Sheet1'!$B$44:$K$44</c:f>
              <c:numCache>
                <c:formatCode>0.0</c:formatCode>
                <c:ptCount val="10"/>
                <c:pt idx="0">
                  <c:v>70.299063520667119</c:v>
                </c:pt>
                <c:pt idx="1">
                  <c:v>67.854488355978603</c:v>
                </c:pt>
                <c:pt idx="2">
                  <c:v>76.535879511494301</c:v>
                </c:pt>
                <c:pt idx="3">
                  <c:v>73.252976607965039</c:v>
                </c:pt>
                <c:pt idx="4">
                  <c:v>75.553010812505704</c:v>
                </c:pt>
                <c:pt idx="5">
                  <c:v>75.808492326240412</c:v>
                </c:pt>
                <c:pt idx="6">
                  <c:v>75.337979210129902</c:v>
                </c:pt>
                <c:pt idx="7">
                  <c:v>77.741273931251484</c:v>
                </c:pt>
                <c:pt idx="8">
                  <c:v>77.10388087625762</c:v>
                </c:pt>
                <c:pt idx="9">
                  <c:v>78.679387428904931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0D3-46DF-A6F8-450E0253A3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7910304"/>
        <c:axId val="247907168"/>
      </c:lineChart>
      <c:catAx>
        <c:axId val="24791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7168"/>
        <c:crosses val="autoZero"/>
        <c:auto val="1"/>
        <c:lblAlgn val="ctr"/>
        <c:lblOffset val="100"/>
        <c:noMultiLvlLbl val="0"/>
      </c:catAx>
      <c:valAx>
        <c:axId val="247907168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242125984251977E-2"/>
          <c:y val="0.85760025687734065"/>
          <c:w val="0.89607108486439202"/>
          <c:h val="0.114621954507272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30609537886953"/>
          <c:y val="6.857942940583904E-2"/>
          <c:w val="0.83467754789760595"/>
          <c:h val="0.71341945232572102"/>
        </c:manualLayout>
      </c:layout>
      <c:barChart>
        <c:barDir val="col"/>
        <c:grouping val="stacked"/>
        <c:varyColors val="0"/>
        <c:ser>
          <c:idx val="1"/>
          <c:order val="0"/>
          <c:tx>
            <c:v>External</c:v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numRef>
              <c:f>'[MTDS April 2018 (002).xlsm]Existing_Debt'!$F$325:$AQ$325</c:f>
              <c:numCache>
                <c:formatCode>General</c:formatCode>
                <c:ptCount val="3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  <c:pt idx="15">
                  <c:v>2034</c:v>
                </c:pt>
                <c:pt idx="16">
                  <c:v>2035</c:v>
                </c:pt>
                <c:pt idx="17">
                  <c:v>2036</c:v>
                </c:pt>
                <c:pt idx="18">
                  <c:v>2037</c:v>
                </c:pt>
                <c:pt idx="19">
                  <c:v>2038</c:v>
                </c:pt>
                <c:pt idx="20">
                  <c:v>2039</c:v>
                </c:pt>
                <c:pt idx="21">
                  <c:v>2040</c:v>
                </c:pt>
                <c:pt idx="22">
                  <c:v>2041</c:v>
                </c:pt>
                <c:pt idx="23">
                  <c:v>2042</c:v>
                </c:pt>
                <c:pt idx="24">
                  <c:v>2043</c:v>
                </c:pt>
                <c:pt idx="25">
                  <c:v>2044</c:v>
                </c:pt>
                <c:pt idx="26">
                  <c:v>2045</c:v>
                </c:pt>
                <c:pt idx="27">
                  <c:v>2046</c:v>
                </c:pt>
                <c:pt idx="28">
                  <c:v>2047</c:v>
                </c:pt>
                <c:pt idx="29">
                  <c:v>2048</c:v>
                </c:pt>
                <c:pt idx="30">
                  <c:v>2049</c:v>
                </c:pt>
                <c:pt idx="31">
                  <c:v>2050</c:v>
                </c:pt>
                <c:pt idx="32">
                  <c:v>2051</c:v>
                </c:pt>
                <c:pt idx="33">
                  <c:v>2052</c:v>
                </c:pt>
                <c:pt idx="34">
                  <c:v>2053</c:v>
                </c:pt>
                <c:pt idx="35">
                  <c:v>2054</c:v>
                </c:pt>
                <c:pt idx="36">
                  <c:v>2055</c:v>
                </c:pt>
                <c:pt idx="37">
                  <c:v>2056</c:v>
                </c:pt>
              </c:numCache>
            </c:numRef>
          </c:cat>
          <c:val>
            <c:numRef>
              <c:f>'[MTDS April 2018 (002).xlsm]Existing_Debt'!$F$332:$AQ$332</c:f>
              <c:numCache>
                <c:formatCode>#,##0</c:formatCode>
                <c:ptCount val="38"/>
                <c:pt idx="0">
                  <c:v>66063066616.480606</c:v>
                </c:pt>
                <c:pt idx="1">
                  <c:v>78698791471.528</c:v>
                </c:pt>
                <c:pt idx="2">
                  <c:v>140285576193.42261</c:v>
                </c:pt>
                <c:pt idx="3">
                  <c:v>205897463098.93063</c:v>
                </c:pt>
                <c:pt idx="4">
                  <c:v>480815404500.30353</c:v>
                </c:pt>
                <c:pt idx="5">
                  <c:v>142830300353.33899</c:v>
                </c:pt>
                <c:pt idx="6">
                  <c:v>124808508762.64114</c:v>
                </c:pt>
                <c:pt idx="7">
                  <c:v>110856160152.17632</c:v>
                </c:pt>
                <c:pt idx="8">
                  <c:v>95197447622.966675</c:v>
                </c:pt>
                <c:pt idx="9">
                  <c:v>93676659331.026657</c:v>
                </c:pt>
                <c:pt idx="10">
                  <c:v>91691120520.286667</c:v>
                </c:pt>
                <c:pt idx="11">
                  <c:v>78873591949.460007</c:v>
                </c:pt>
                <c:pt idx="12">
                  <c:v>79897317195.440002</c:v>
                </c:pt>
                <c:pt idx="13">
                  <c:v>79737531562.159988</c:v>
                </c:pt>
                <c:pt idx="14">
                  <c:v>81489943519.080002</c:v>
                </c:pt>
                <c:pt idx="15">
                  <c:v>74325020791.660004</c:v>
                </c:pt>
                <c:pt idx="16">
                  <c:v>75770112722.959991</c:v>
                </c:pt>
                <c:pt idx="17">
                  <c:v>72082477462.740005</c:v>
                </c:pt>
                <c:pt idx="18">
                  <c:v>71852458974.860001</c:v>
                </c:pt>
                <c:pt idx="19">
                  <c:v>72720033042.159988</c:v>
                </c:pt>
                <c:pt idx="20">
                  <c:v>70910066632.719986</c:v>
                </c:pt>
                <c:pt idx="21">
                  <c:v>70911854968.319992</c:v>
                </c:pt>
                <c:pt idx="22">
                  <c:v>68069833923.080002</c:v>
                </c:pt>
                <c:pt idx="23">
                  <c:v>63882560358.080002</c:v>
                </c:pt>
                <c:pt idx="24">
                  <c:v>60892870840.480003</c:v>
                </c:pt>
                <c:pt idx="25">
                  <c:v>58993934443.399994</c:v>
                </c:pt>
                <c:pt idx="26">
                  <c:v>56710165869.819992</c:v>
                </c:pt>
                <c:pt idx="27">
                  <c:v>55541813236.18</c:v>
                </c:pt>
                <c:pt idx="28">
                  <c:v>55435764490.479996</c:v>
                </c:pt>
                <c:pt idx="29">
                  <c:v>55431724276.700005</c:v>
                </c:pt>
                <c:pt idx="30">
                  <c:v>55018552757.560005</c:v>
                </c:pt>
                <c:pt idx="31">
                  <c:v>52000947596.099998</c:v>
                </c:pt>
                <c:pt idx="32">
                  <c:v>48616756266.68</c:v>
                </c:pt>
                <c:pt idx="33">
                  <c:v>42829233934.019997</c:v>
                </c:pt>
                <c:pt idx="34">
                  <c:v>36255590806.079994</c:v>
                </c:pt>
                <c:pt idx="35">
                  <c:v>28722057375.239998</c:v>
                </c:pt>
                <c:pt idx="36">
                  <c:v>17607850204.640003</c:v>
                </c:pt>
                <c:pt idx="37">
                  <c:v>10503893443.099998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44-4CFA-86AF-21EF37EE5FDA}"/>
            </c:ext>
          </c:extLst>
        </c:ser>
        <c:ser>
          <c:idx val="0"/>
          <c:order val="1"/>
          <c:tx>
            <c:v>Domestic</c:v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val>
            <c:numRef>
              <c:f>'[MTDS April 2018 (002).xlsm]Existing_Debt'!$F$333:$AQ$333</c:f>
              <c:numCache>
                <c:formatCode>#,##0</c:formatCode>
                <c:ptCount val="38"/>
                <c:pt idx="0">
                  <c:v>271135380210.26117</c:v>
                </c:pt>
                <c:pt idx="1">
                  <c:v>31338071819.317924</c:v>
                </c:pt>
                <c:pt idx="2">
                  <c:v>45097327758.036285</c:v>
                </c:pt>
                <c:pt idx="3">
                  <c:v>40844863172.768898</c:v>
                </c:pt>
                <c:pt idx="4">
                  <c:v>15292300613.950665</c:v>
                </c:pt>
                <c:pt idx="5">
                  <c:v>29226739414.025291</c:v>
                </c:pt>
                <c:pt idx="6">
                  <c:v>3612055569.5437727</c:v>
                </c:pt>
                <c:pt idx="7">
                  <c:v>3813865932.485734</c:v>
                </c:pt>
                <c:pt idx="8">
                  <c:v>4030994314.0090027</c:v>
                </c:pt>
                <c:pt idx="9">
                  <c:v>13732736969.05801</c:v>
                </c:pt>
                <c:pt idx="10">
                  <c:v>4533351847.099802</c:v>
                </c:pt>
                <c:pt idx="11">
                  <c:v>11644114589.87344</c:v>
                </c:pt>
                <c:pt idx="12">
                  <c:v>1344672473.5891664</c:v>
                </c:pt>
                <c:pt idx="13">
                  <c:v>1344672473.5891664</c:v>
                </c:pt>
                <c:pt idx="14">
                  <c:v>1344672473.5891664</c:v>
                </c:pt>
                <c:pt idx="15">
                  <c:v>1344672473.5891664</c:v>
                </c:pt>
                <c:pt idx="16">
                  <c:v>1344672473.5891664</c:v>
                </c:pt>
                <c:pt idx="17">
                  <c:v>1344672473.5891664</c:v>
                </c:pt>
                <c:pt idx="18">
                  <c:v>1344672473.5891664</c:v>
                </c:pt>
                <c:pt idx="19">
                  <c:v>1344672473.5891664</c:v>
                </c:pt>
                <c:pt idx="20">
                  <c:v>1344672473.5891664</c:v>
                </c:pt>
                <c:pt idx="21">
                  <c:v>1344672473.5891664</c:v>
                </c:pt>
                <c:pt idx="22">
                  <c:v>1344672473.5891664</c:v>
                </c:pt>
                <c:pt idx="23">
                  <c:v>1344672473.5891664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D44-4CFA-86AF-21EF37EE5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7907952"/>
        <c:axId val="247908344"/>
      </c:barChart>
      <c:catAx>
        <c:axId val="247907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47908344"/>
        <c:crosses val="autoZero"/>
        <c:auto val="1"/>
        <c:lblAlgn val="ctr"/>
        <c:lblOffset val="100"/>
        <c:noMultiLvlLbl val="0"/>
      </c:catAx>
      <c:valAx>
        <c:axId val="24790834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4790795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3211769448306833"/>
          <c:y val="7.5161964086023492E-2"/>
          <c:w val="0.26561255281704671"/>
          <c:h val="0.353624668447270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9050" cap="flat" cmpd="sng" algn="ctr">
      <a:solidFill>
        <a:schemeClr val="tx1"/>
      </a:solidFill>
      <a:prstDash val="solid"/>
    </a:ln>
    <a:effectLst/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0.17646</cdr:x>
      <cdr:y>0.46971</cdr:y>
    </cdr:from>
    <cdr:to>
      <cdr:x>0.22374</cdr:x>
      <cdr:y>0.7081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622724" y="2489784"/>
          <a:ext cx="434714" cy="126361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0.21396</cdr:x>
      <cdr:y>0.1783</cdr:y>
    </cdr:from>
    <cdr:to>
      <cdr:x>0.27775</cdr:x>
      <cdr:y>0.54311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967497" y="945084"/>
          <a:ext cx="586603" cy="193373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0.18672</cdr:x>
      <cdr:y>0.31267</cdr:y>
    </cdr:from>
    <cdr:to>
      <cdr:x>0.21935</cdr:x>
      <cdr:y>0.52561</cdr:y>
    </cdr:to>
    <cdr:sp macro="" textlink="">
      <cdr:nvSpPr>
        <cdr:cNvPr id="4" name="TextBox 3"/>
        <cdr:cNvSpPr txBox="1"/>
      </cdr:nvSpPr>
      <cdr:spPr>
        <a:xfrm xmlns:a="http://schemas.openxmlformats.org/drawingml/2006/main" rot="18237922">
          <a:off x="1302726" y="2071688"/>
          <a:ext cx="1128711" cy="300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AFREXIM 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0.27324</cdr:x>
      <cdr:y>0.09981</cdr:y>
    </cdr:from>
    <cdr:to>
      <cdr:x>0.3082</cdr:x>
      <cdr:y>0.28699</cdr:y>
    </cdr:to>
    <cdr:sp macro="" textlink="">
      <cdr:nvSpPr>
        <cdr:cNvPr id="5" name="TextBox 1"/>
        <cdr:cNvSpPr txBox="1"/>
      </cdr:nvSpPr>
      <cdr:spPr>
        <a:xfrm xmlns:a="http://schemas.openxmlformats.org/drawingml/2006/main" rot="18624573">
          <a:off x="2177319" y="864394"/>
          <a:ext cx="992187" cy="3214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 smtClean="0"/>
            <a:t>Eurobond </a:t>
          </a:r>
          <a:endParaRPr lang="en-US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3" y="4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952391-E811-40BD-BF31-152F5CC3E0D7}" type="datetime1">
              <a:rPr lang="en-US"/>
              <a:pPr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825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3" y="8829825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8EE828-0B52-48BD-AC30-C13AE1823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95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3" y="4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1EC5310-AD28-478C-9D1F-55544C92CB9A}" type="datetime1">
              <a:rPr lang="en-US"/>
              <a:pPr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830" tIns="46415" rIns="92830" bIns="4641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16511"/>
            <a:ext cx="5607051" cy="4183219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825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3" y="8829825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21D82EB7-C704-4A63-B645-1186AD9BB9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1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0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26762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CC0894-F876-4AD8-9963-A330633D924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254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17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73424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3227D9-D6C8-484C-8517-965C6C7F9004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276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2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06096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82EB7-C704-4A63-B645-1186AD9BB91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80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82EB7-C704-4A63-B645-1186AD9BB91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25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It is important for countries to implement these consolidation plans as debt vulnerabilities remain elevated.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7 countries are in debt distress, of which 6 are fragile (Republic of Congo, Eritrea, The Gambia, Sao Tome and Principe, South Sudan, Zimbabwe) and 2 are oil exporters (Republic of Congo, and South Sudan).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And 9 are at high risk of debt distress.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F: fragile, O: oil exporters.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Countries in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 debt distress in 2018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: Republic of Congo (F, O), Eritrea (F), The Gambia (F), Mozambique, Sao Tome and Principe (F), South Sudan (F, O), Zimbabwe (F).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Countries at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 high risk of debt distress in 2018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: Burundi, Cameroon, Cabo Verde, Central African Republic, Chad, Ethiopia, Ghana, Sierra Leone, and Zambia.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82EB7-C704-4A63-B645-1186AD9BB91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71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8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676845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Rwanda’s nominal debt-to-GDP at 49 percent- end June 2018.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However, Rwanda’s risk of debt distress remains low. </a:t>
            </a:r>
          </a:p>
          <a:p>
            <a:pPr lvl="0"/>
            <a:endParaRPr lang="en-IE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Key drivers of public debt accumulation  for Rwanda includes :</a:t>
            </a:r>
          </a:p>
          <a:p>
            <a:pPr lvl="0"/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	1.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Public investment drive</a:t>
            </a:r>
          </a:p>
          <a:p>
            <a:pPr lvl="0"/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	2. Extension of government guarantees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CC0894-F876-4AD8-9963-A330633D924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188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IE" sz="1200" b="1" dirty="0" smtClean="0">
                <a:solidFill>
                  <a:schemeClr val="bg2">
                    <a:lumMod val="50000"/>
                  </a:schemeClr>
                </a:solidFill>
              </a:rPr>
              <a:t>Risks related to Rwanda debt portfolio: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Forex risk percent- 86.9% denominated in </a:t>
            </a:r>
            <a:r>
              <a:rPr lang="en-IE" sz="1200" dirty="0" err="1" smtClean="0">
                <a:solidFill>
                  <a:schemeClr val="bg2">
                    <a:lumMod val="50000"/>
                  </a:schemeClr>
                </a:solidFill>
              </a:rPr>
              <a:t>Fx</a:t>
            </a: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 (o/w: 60.9 is USD).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Refinancing risk + Cost (interest rates)– Treasury bills + Eurobond bills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CC0894-F876-4AD8-9963-A330633D924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465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590800" y="1371600"/>
            <a:ext cx="6248400" cy="236220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590800" y="1371600"/>
            <a:ext cx="228600" cy="23622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2895600" y="1371600"/>
            <a:ext cx="5943600" cy="2362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en-US" sz="2600" b="1">
                <a:latin typeface="Gill Sans MT" charset="0"/>
                <a:cs typeface="Times New Roman" charset="0"/>
              </a:rPr>
              <a:t>Rwanda CAADP Post Compact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en-US" sz="2600" b="1">
                <a:latin typeface="Gill Sans MT" charset="0"/>
                <a:cs typeface="Times New Roman" charset="0"/>
              </a:rPr>
              <a:t>High-Level Stakeholder Meeting</a:t>
            </a:r>
          </a:p>
        </p:txBody>
      </p:sp>
      <p:pic>
        <p:nvPicPr>
          <p:cNvPr id="10" name="Picture 1" descr="armoiri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228600" y="1350963"/>
            <a:ext cx="2209800" cy="238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ubtitle 8"/>
          <p:cNvSpPr txBox="1">
            <a:spLocks/>
          </p:cNvSpPr>
          <p:nvPr userDrawn="1"/>
        </p:nvSpPr>
        <p:spPr>
          <a:xfrm>
            <a:off x="2895600" y="6248400"/>
            <a:ext cx="58674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spcBef>
                <a:spcPts val="600"/>
              </a:spcBef>
              <a:buClr>
                <a:schemeClr val="accent1"/>
              </a:buClr>
              <a:buSzPct val="76000"/>
              <a:buFont typeface="Symbol" charset="2"/>
              <a:buNone/>
            </a:pPr>
            <a:endParaRPr lang="en-US" sz="1000">
              <a:solidFill>
                <a:schemeClr val="bg2"/>
              </a:solidFill>
              <a:latin typeface="Bookman Old Style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2590800" y="4191000"/>
            <a:ext cx="228600" cy="990600"/>
          </a:xfrm>
          <a:prstGeom prst="rect">
            <a:avLst/>
          </a:prstGeom>
          <a:solidFill>
            <a:schemeClr val="accent3"/>
          </a:solidFill>
          <a:ln w="6350" cap="rnd" cmpd="sng" algn="ctr">
            <a:solidFill>
              <a:schemeClr val="accent3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587625" y="4191000"/>
            <a:ext cx="6257925" cy="990600"/>
          </a:xfrm>
          <a:prstGeom prst="rect">
            <a:avLst/>
          </a:prstGeom>
          <a:noFill/>
          <a:ln w="6350" cap="rnd" cmpd="sng" algn="ctr">
            <a:solidFill>
              <a:schemeClr val="accent3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895600" y="4267200"/>
            <a:ext cx="5867399" cy="457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r"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95600" y="4724400"/>
            <a:ext cx="5867399" cy="457200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 userDrawn="1"/>
        </p:nvSpPr>
        <p:spPr bwMode="auto">
          <a:xfrm>
            <a:off x="1219200" y="1066800"/>
            <a:ext cx="7680325" cy="0"/>
          </a:xfrm>
          <a:prstGeom prst="line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696200" cy="838200"/>
          </a:xfrm>
          <a:prstGeom prst="rect">
            <a:avLst/>
          </a:prstGeom>
        </p:spPr>
        <p:txBody>
          <a:bodyPr anchor="b" anchorCtr="0"/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16675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Gill Sans MT" charset="0"/>
              </a:defRPr>
            </a:lvl1pPr>
          </a:lstStyle>
          <a:p>
            <a:fld id="{D97AE203-F84D-4A7F-B161-8561326BE0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970CC022-FA3D-4B6F-94CC-171F6923194E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0C3105CC-1B2D-4903-971E-6A5C773A19C5}" type="datetime1">
              <a:rPr lang="en-US"/>
              <a:pPr/>
              <a:t>5/8/2019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-Column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29879" y="491385"/>
            <a:ext cx="7286625" cy="9784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lang="en-US" sz="2100" dirty="0">
                <a:solidFill>
                  <a:schemeClr val="tx2"/>
                </a:solidFill>
                <a:latin typeface="Arial Black" charset="0"/>
                <a:ea typeface="Arial Black" charset="0"/>
                <a:cs typeface="Arial Black" charset="0"/>
              </a:defRPr>
            </a:lvl1pPr>
          </a:lstStyle>
          <a:p>
            <a:pPr marL="0" lvl="0"/>
            <a:r>
              <a:rPr lang="en-US" dirty="0"/>
              <a:t>Slide Title for Single-Column, White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A590E5-B0BC-F540-8942-A0FB291DE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9879" y="1469872"/>
            <a:ext cx="7286625" cy="4860591"/>
          </a:xfrm>
        </p:spPr>
        <p:txBody>
          <a:bodyPr/>
          <a:lstStyle>
            <a:lvl1pPr>
              <a:spcBef>
                <a:spcPts val="1800"/>
              </a:spcBef>
              <a:defRPr>
                <a:solidFill>
                  <a:schemeClr val="tx1"/>
                </a:solidFill>
              </a:defRPr>
            </a:lvl1pPr>
            <a:lvl2pPr>
              <a:defRPr/>
            </a:lvl2pPr>
            <a:lvl3pPr marL="344091" marR="0" indent="-169069" algn="l" defTabSz="685736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65000"/>
              <a:buFont typeface="ArialMT"/>
              <a:buChar char="►"/>
              <a:tabLst/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Paragraph/</a:t>
            </a:r>
            <a:r>
              <a:rPr lang="en-US" dirty="0" err="1"/>
              <a:t>unbulleted</a:t>
            </a:r>
            <a:r>
              <a:rPr lang="en-US" dirty="0"/>
              <a:t> text formatting</a:t>
            </a:r>
          </a:p>
          <a:p>
            <a:pPr lvl="1"/>
            <a:r>
              <a:rPr lang="en-US" dirty="0"/>
              <a:t>Click the “Indent More” button (in the Home ribbon, above) for first-level bullets</a:t>
            </a:r>
          </a:p>
          <a:p>
            <a:pPr marL="344091" marR="0" lvl="2" indent="-169069" algn="l" defTabSz="685736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65000"/>
              <a:buFont typeface="ArialMT"/>
              <a:buChar char="►"/>
              <a:tabLst/>
              <a:defRPr/>
            </a:pPr>
            <a:r>
              <a:rPr lang="en-US" dirty="0"/>
              <a:t>Double-click the “Indent More” button (above) for second-level bullets</a:t>
            </a:r>
          </a:p>
          <a:p>
            <a:pPr lvl="3"/>
            <a:r>
              <a:rPr lang="en-US" dirty="0"/>
              <a:t>Triple-click the “Indent More” button (above) for third-level bullets</a:t>
            </a:r>
          </a:p>
          <a:p>
            <a:pPr lvl="4"/>
            <a:r>
              <a:rPr lang="en-US" dirty="0"/>
              <a:t>Quadruple-click the “Indent More” button (above) for fourth-level bullets</a:t>
            </a:r>
          </a:p>
        </p:txBody>
      </p:sp>
    </p:spTree>
    <p:extLst>
      <p:ext uri="{BB962C8B-B14F-4D97-AF65-F5344CB8AC3E}">
        <p14:creationId xmlns:p14="http://schemas.microsoft.com/office/powerpoint/2010/main" val="2531540224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81">
          <p15:clr>
            <a:srgbClr val="FBAE40"/>
          </p15:clr>
        </p15:guide>
        <p15:guide id="4" pos="690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52400" y="1219200"/>
            <a:ext cx="85344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152400" y="6629400"/>
            <a:ext cx="8805863" cy="0"/>
          </a:xfrm>
          <a:prstGeom prst="line">
            <a:avLst/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28" name="Picture 1" descr="armoiri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800000" flipH="1" flipV="1">
            <a:off x="152400" y="152400"/>
            <a:ext cx="762000" cy="8207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1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23A900"/>
        </a:buClr>
        <a:buSzPct val="70000"/>
        <a:buFont typeface="Wingdings" charset="2"/>
        <a:buChar char="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914400"/>
            <a:ext cx="8458200" cy="2000548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28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Rwanda Debt Status</a:t>
            </a:r>
            <a:endParaRPr lang="en-GB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>
                <a:solidFill>
                  <a:schemeClr val="accent4">
                    <a:lumMod val="75000"/>
                  </a:schemeClr>
                </a:solidFill>
              </a:rPr>
              <a:t>&amp;</a:t>
            </a: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Policies</a:t>
            </a:r>
            <a:endParaRPr lang="en-GB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95400" y="3182641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Ministry of Finance and Economic Planning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1"/>
            <a:ext cx="6675759" cy="8382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Evolution and Composition of Public Debt in % of GDP </a:t>
            </a:r>
          </a:p>
        </p:txBody>
      </p:sp>
      <p:pic>
        <p:nvPicPr>
          <p:cNvPr id="4" name="Picture 39" descr="Coat_of_ar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7894959" y="354624"/>
            <a:ext cx="1249040" cy="110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38595"/>
              </p:ext>
            </p:extLst>
          </p:nvPr>
        </p:nvGraphicFramePr>
        <p:xfrm>
          <a:off x="588285" y="1305320"/>
          <a:ext cx="7784123" cy="5080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980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152400"/>
            <a:ext cx="7723909" cy="1074793"/>
          </a:xfrm>
        </p:spPr>
        <p:txBody>
          <a:bodyPr vert="horz" lIns="84406" tIns="42203" rIns="84406" bIns="42203" rtlCol="0" anchor="ctr" anchorCtr="0">
            <a:norm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Composition and structure of PPG </a:t>
            </a:r>
            <a:r>
              <a:rPr lang="en-US" sz="2400" b="1" dirty="0" smtClean="0">
                <a:solidFill>
                  <a:schemeClr val="accent4"/>
                </a:solidFill>
              </a:rPr>
              <a:t>External debt </a:t>
            </a:r>
            <a:r>
              <a:rPr lang="en-US" sz="2400" b="1" dirty="0">
                <a:solidFill>
                  <a:schemeClr val="accent4"/>
                </a:solidFill>
              </a:rPr>
              <a:t>stock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704120"/>
              </p:ext>
            </p:extLst>
          </p:nvPr>
        </p:nvGraphicFramePr>
        <p:xfrm>
          <a:off x="801432" y="1389185"/>
          <a:ext cx="7771068" cy="439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151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429501" cy="749567"/>
          </a:xfrm>
        </p:spPr>
        <p:txBody>
          <a:bodyPr vert="horz" lIns="84406" tIns="42203" rIns="84406" bIns="42203" rtlCol="0" anchor="ctr" anchorCtr="0">
            <a:normAutofit fontScale="90000"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Composition and structure of PPG </a:t>
            </a:r>
            <a:r>
              <a:rPr lang="en-US" sz="2400" b="1" dirty="0" smtClean="0">
                <a:solidFill>
                  <a:schemeClr val="accent4"/>
                </a:solidFill>
              </a:rPr>
              <a:t>domestic debt </a:t>
            </a:r>
            <a:r>
              <a:rPr lang="en-US" sz="2400" b="1" dirty="0">
                <a:solidFill>
                  <a:schemeClr val="accent4"/>
                </a:solidFill>
              </a:rPr>
              <a:t>stock, </a:t>
            </a:r>
            <a:r>
              <a:rPr lang="en-US" sz="2400" b="1" dirty="0" err="1" smtClean="0">
                <a:solidFill>
                  <a:schemeClr val="accent4"/>
                </a:solidFill>
              </a:rPr>
              <a:t>ctd</a:t>
            </a:r>
            <a:r>
              <a:rPr lang="en-US" sz="2400" b="1" dirty="0">
                <a:solidFill>
                  <a:schemeClr val="accent4"/>
                </a:solidFill>
              </a:rPr>
              <a:t>.</a:t>
            </a:r>
          </a:p>
        </p:txBody>
      </p:sp>
      <p:pic>
        <p:nvPicPr>
          <p:cNvPr id="1026" name="Chart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20" y="1210145"/>
            <a:ext cx="7413479" cy="4507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57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09420"/>
            <a:ext cx="7114576" cy="809248"/>
          </a:xfrm>
        </p:spPr>
        <p:txBody>
          <a:bodyPr vert="horz" lIns="84406" tIns="42203" rIns="84406" bIns="42203" rtlCol="0" anchor="ctr" anchorCtr="0">
            <a:norm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Main Risks Associated to debt portfolio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2101058"/>
              </p:ext>
            </p:extLst>
          </p:nvPr>
        </p:nvGraphicFramePr>
        <p:xfrm>
          <a:off x="304800" y="1431814"/>
          <a:ext cx="8610600" cy="4731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388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7835704" cy="43938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4"/>
                </a:solidFill>
              </a:rPr>
              <a:t>Sustainability Indicators </a:t>
            </a:r>
            <a:endParaRPr lang="en-US" b="1" dirty="0">
              <a:solidFill>
                <a:schemeClr val="accent4"/>
              </a:solidFill>
            </a:endParaRPr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042978"/>
              </p:ext>
            </p:extLst>
          </p:nvPr>
        </p:nvGraphicFramePr>
        <p:xfrm>
          <a:off x="281353" y="941785"/>
          <a:ext cx="8422167" cy="5285762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0493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58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093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882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882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93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305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3057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17054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Indicators 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2018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2019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2020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2021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2022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2023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2024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Threshold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 dirty="0" smtClean="0">
                          <a:effectLst/>
                        </a:rPr>
                        <a:t>Debt/GDP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27.7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32.5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30.4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31.7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30.6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30.2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24.7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 dirty="0" smtClean="0">
                          <a:effectLst/>
                        </a:rPr>
                        <a:t>Debt/Exports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120.2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126.3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121.3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116.4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112.7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107.1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102.4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200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 dirty="0" smtClean="0">
                          <a:effectLst/>
                        </a:rPr>
                        <a:t>Debt/Revenues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153.8</a:t>
                      </a:r>
                      <a:endParaRPr lang="en-US" sz="1800" b="1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161.8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151.4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140.7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134.1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129.2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134.6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300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Debt </a:t>
                      </a:r>
                      <a:r>
                        <a:rPr lang="en-US" sz="1500" dirty="0" smtClean="0">
                          <a:effectLst/>
                        </a:rPr>
                        <a:t>service/ </a:t>
                      </a:r>
                      <a:r>
                        <a:rPr lang="en-US" sz="1500" dirty="0">
                          <a:effectLst/>
                        </a:rPr>
                        <a:t>Exports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7.2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7.5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10.8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11.4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8.1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17.3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6.5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25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04517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>
                          <a:effectLst/>
                        </a:rPr>
                        <a:t>Debt </a:t>
                      </a:r>
                      <a:r>
                        <a:rPr lang="en-US" sz="1500" smtClean="0">
                          <a:effectLst/>
                        </a:rPr>
                        <a:t>service</a:t>
                      </a:r>
                      <a:r>
                        <a:rPr lang="en-US" sz="1500" baseline="0" smtClean="0">
                          <a:effectLst/>
                        </a:rPr>
                        <a:t> /</a:t>
                      </a:r>
                      <a:r>
                        <a:rPr lang="en-US" sz="1500" smtClean="0">
                          <a:effectLst/>
                        </a:rPr>
                        <a:t> </a:t>
                      </a:r>
                      <a:r>
                        <a:rPr lang="en-US" sz="1500">
                          <a:effectLst/>
                        </a:rPr>
                        <a:t>Revenues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9.2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9.6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13.5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13.8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9.6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20.8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8.5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Picture 39" descr="Coat_of_ar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7894959" y="252317"/>
            <a:ext cx="1249040" cy="1008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914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4"/>
                </a:solidFill>
              </a:rPr>
              <a:t>EAC Key Debt Indicators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885495"/>
              </p:ext>
            </p:extLst>
          </p:nvPr>
        </p:nvGraphicFramePr>
        <p:xfrm>
          <a:off x="609600" y="1447800"/>
          <a:ext cx="8376219" cy="472440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709951">
                  <a:extLst>
                    <a:ext uri="{9D8B030D-6E8A-4147-A177-3AD203B41FA5}">
                      <a16:colId xmlns:a16="http://schemas.microsoft.com/office/drawing/2014/main" xmlns="" val="462861743"/>
                    </a:ext>
                  </a:extLst>
                </a:gridCol>
                <a:gridCol w="1847697">
                  <a:extLst>
                    <a:ext uri="{9D8B030D-6E8A-4147-A177-3AD203B41FA5}">
                      <a16:colId xmlns:a16="http://schemas.microsoft.com/office/drawing/2014/main" xmlns="" val="517935328"/>
                    </a:ext>
                  </a:extLst>
                </a:gridCol>
                <a:gridCol w="1601336">
                  <a:extLst>
                    <a:ext uri="{9D8B030D-6E8A-4147-A177-3AD203B41FA5}">
                      <a16:colId xmlns:a16="http://schemas.microsoft.com/office/drawing/2014/main" xmlns="" val="2763703156"/>
                    </a:ext>
                  </a:extLst>
                </a:gridCol>
                <a:gridCol w="2217235">
                  <a:extLst>
                    <a:ext uri="{9D8B030D-6E8A-4147-A177-3AD203B41FA5}">
                      <a16:colId xmlns:a16="http://schemas.microsoft.com/office/drawing/2014/main" xmlns="" val="470896758"/>
                    </a:ext>
                  </a:extLst>
                </a:gridCol>
              </a:tblGrid>
              <a:tr h="18383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EAC Debt Indicators as of End </a:t>
                      </a:r>
                      <a:r>
                        <a:rPr lang="en-US" sz="1800" dirty="0" smtClean="0">
                          <a:effectLst/>
                        </a:rPr>
                        <a:t>2018 </a:t>
                      </a:r>
                      <a:r>
                        <a:rPr lang="en-US" sz="1400" dirty="0" smtClean="0">
                          <a:effectLst/>
                        </a:rPr>
                        <a:t>(source: </a:t>
                      </a:r>
                      <a:r>
                        <a:rPr lang="en-US" sz="1400" dirty="0" err="1" smtClean="0">
                          <a:effectLst/>
                        </a:rPr>
                        <a:t>AfDB</a:t>
                      </a:r>
                      <a:r>
                        <a:rPr lang="en-US" sz="1400" dirty="0" smtClean="0">
                          <a:effectLst/>
                        </a:rPr>
                        <a:t>: East Africa Economic Outlook)</a:t>
                      </a:r>
                      <a:endParaRPr lang="en-US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External debt stock ($ billions)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Debt/GDP (%)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Debt Service/Exports (%)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70943868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Uganda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12.5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17.1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44551538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Kenya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42.7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47.6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70.7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48466451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Tanzania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19.2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34.6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12.8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78243586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Burundi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14.9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21.1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04970543"/>
                  </a:ext>
                </a:extLst>
              </a:tr>
              <a:tr h="5930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Rwanda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7.9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6593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60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54624"/>
            <a:ext cx="7899624" cy="67911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Cost and risks indicators as of end April 2018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00000000-0008-0000-0300-000092B71101}"/>
              </a:ext>
            </a:extLst>
          </p:cNvPr>
          <p:cNvGraphicFramePr/>
          <p:nvPr>
            <p:extLst/>
          </p:nvPr>
        </p:nvGraphicFramePr>
        <p:xfrm>
          <a:off x="176388" y="1121018"/>
          <a:ext cx="8488432" cy="4892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108" y="6148296"/>
            <a:ext cx="3554437" cy="24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5" dirty="0">
                <a:solidFill>
                  <a:srgbClr val="00B0F0"/>
                </a:solidFill>
              </a:rPr>
              <a:t>Redemption Profile – MTDS FY 2018-19</a:t>
            </a:r>
          </a:p>
        </p:txBody>
      </p:sp>
      <p:pic>
        <p:nvPicPr>
          <p:cNvPr id="5" name="Picture 39" descr="Coat_of_arm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gray">
          <a:xfrm>
            <a:off x="8031374" y="354624"/>
            <a:ext cx="1112625" cy="110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628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28600"/>
            <a:ext cx="7615311" cy="685800"/>
          </a:xfrm>
        </p:spPr>
        <p:txBody>
          <a:bodyPr vert="horz" lIns="84406" tIns="42203" rIns="84406" bIns="42203" rtlCol="0" anchor="ctr" anchorCtr="0">
            <a:no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Policies in Place to maintain sustainable debt </a:t>
            </a:r>
            <a:r>
              <a:rPr lang="en-US" sz="2400" b="1" dirty="0" smtClean="0">
                <a:solidFill>
                  <a:schemeClr val="accent4"/>
                </a:solidFill>
              </a:rPr>
              <a:t/>
            </a:r>
            <a:br>
              <a:rPr lang="en-US" sz="2400" b="1" dirty="0" smtClean="0">
                <a:solidFill>
                  <a:schemeClr val="accent4"/>
                </a:solidFill>
              </a:rPr>
            </a:br>
            <a:r>
              <a:rPr lang="en-US" sz="2400" b="1" dirty="0" smtClean="0">
                <a:solidFill>
                  <a:schemeClr val="accent4"/>
                </a:solidFill>
              </a:rPr>
              <a:t>levels</a:t>
            </a:r>
            <a:endParaRPr lang="en-US" sz="2400" b="1" dirty="0">
              <a:solidFill>
                <a:schemeClr val="accent4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677" y="1792747"/>
            <a:ext cx="8595360" cy="4188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Keep a  Low risk of debt distress as fiscal anchor.</a:t>
            </a: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Maximizing external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concessional; 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Careful prioritization during the projects selection process and their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implementation; 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Commercial </a:t>
            </a: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loans will only be considered as a last resort, for profitable and forex generating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projects; 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Policy on issuance of Guarantees that can be extended to </a:t>
            </a:r>
            <a:r>
              <a:rPr lang="en-US" sz="2215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SoEs</a:t>
            </a: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with strategic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projects;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Development of domestic capital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market (treasury </a:t>
            </a: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bonds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issuances/re-openings).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9" descr="Coat_of_ar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8048425" y="354624"/>
            <a:ext cx="1095574" cy="102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391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8458200" cy="4078039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3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endParaRPr lang="en-GB" sz="4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THANK YOU</a:t>
            </a:r>
            <a:endParaRPr lang="en-GB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GB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3600" b="1" dirty="0">
              <a:latin typeface="Calibri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40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 algn="r">
              <a:defRPr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2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990600" y="228600"/>
            <a:ext cx="79248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compatLnSpc="1">
            <a:prstTxWarp prst="textNoShape">
              <a:avLst/>
            </a:prstTxWarp>
          </a:bodyPr>
          <a:lstStyle/>
          <a:p>
            <a:pPr algn="ctr"/>
            <a:r>
              <a:rPr lang="en-US" sz="3600" b="1" dirty="0" smtClean="0">
                <a:solidFill>
                  <a:schemeClr val="accent4"/>
                </a:solidFill>
                <a:latin typeface="Calibri" charset="0"/>
              </a:rPr>
              <a:t> Presentation Outline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1981200" cy="365125"/>
          </a:xfrm>
        </p:spPr>
        <p:txBody>
          <a:bodyPr/>
          <a:lstStyle/>
          <a:p>
            <a:fld id="{DB118B44-9C02-4A90-8550-422C67C621A6}" type="slidenum">
              <a:rPr lang="en-US">
                <a:solidFill>
                  <a:schemeClr val="tx1"/>
                </a:solidFill>
                <a:latin typeface="Arial Black" charset="0"/>
              </a:rPr>
              <a:pPr/>
              <a:t>1</a:t>
            </a:fld>
            <a:endParaRPr lang="en-US" dirty="0">
              <a:solidFill>
                <a:schemeClr val="tx1"/>
              </a:solidFill>
              <a:latin typeface="Arial Black" charset="0"/>
            </a:endParaRPr>
          </a:p>
        </p:txBody>
      </p:sp>
      <p:sp>
        <p:nvSpPr>
          <p:cNvPr id="10244" name="TextBox 8"/>
          <p:cNvSpPr txBox="1">
            <a:spLocks noChangeArrowheads="1"/>
          </p:cNvSpPr>
          <p:nvPr/>
        </p:nvSpPr>
        <p:spPr bwMode="auto">
          <a:xfrm>
            <a:off x="228600" y="1295400"/>
            <a:ext cx="8686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solidFill>
                  <a:schemeClr val="tx2"/>
                </a:solidFill>
                <a:latin typeface="+mn-lt"/>
              </a:rPr>
              <a:t>Debt Global Context</a:t>
            </a: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solidFill>
                  <a:schemeClr val="tx2"/>
                </a:solidFill>
                <a:latin typeface="+mn-lt"/>
              </a:rPr>
              <a:t>Rwanda Debt Status</a:t>
            </a: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lvl="1">
              <a:lnSpc>
                <a:spcPct val="150000"/>
              </a:lnSpc>
            </a:pPr>
            <a:endParaRPr lang="en-US" sz="28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8458200" cy="4078039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3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endParaRPr lang="en-GB" sz="4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1) Debt Global Context</a:t>
            </a:r>
          </a:p>
          <a:p>
            <a:pPr algn="ctr">
              <a:defRPr/>
            </a:pPr>
            <a:endParaRPr lang="en-GB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3600" b="1" dirty="0">
              <a:latin typeface="Calibri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40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 algn="r">
              <a:defRPr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8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696200" cy="8382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4"/>
                </a:solidFill>
              </a:rPr>
              <a:t>Global Debt</a:t>
            </a:r>
            <a:endParaRPr lang="en-US" sz="3200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1555104"/>
              </p:ext>
            </p:extLst>
          </p:nvPr>
        </p:nvGraphicFramePr>
        <p:xfrm>
          <a:off x="457200" y="1981199"/>
          <a:ext cx="4572000" cy="4594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524000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u="sng" dirty="0" smtClean="0">
                <a:solidFill>
                  <a:schemeClr val="accent6"/>
                </a:solidFill>
              </a:rPr>
              <a:t>Total gross debt in % of GDP </a:t>
            </a:r>
            <a:r>
              <a:rPr lang="en-US" sz="1200" i="1" u="sng" dirty="0" smtClean="0">
                <a:solidFill>
                  <a:schemeClr val="accent6"/>
                </a:solidFill>
              </a:rPr>
              <a:t>(source: IMF)</a:t>
            </a:r>
            <a:endParaRPr lang="en-US" sz="1200" i="1" u="sng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1831777"/>
            <a:ext cx="3581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Most indebted economies are the richer ones;</a:t>
            </a:r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Emerging market economies debt is dominated by China’s debt;</a:t>
            </a:r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LIC public debt is rising, in some cases reached levels close to those when countries sought debt relief.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53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4"/>
                </a:solidFill>
              </a:rPr>
              <a:t>Africa’s Debt on the rise after multilateral debt relief initiatives (HIPC &amp; MDRI)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19199"/>
            <a:ext cx="8534400" cy="538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14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8001000" cy="838200"/>
          </a:xfrm>
        </p:spPr>
        <p:txBody>
          <a:bodyPr/>
          <a:lstStyle/>
          <a:p>
            <a:r>
              <a:rPr lang="en-US" b="1" dirty="0">
                <a:solidFill>
                  <a:schemeClr val="accent4"/>
                </a:solidFill>
              </a:rPr>
              <a:t>Debt vulnerabilities are </a:t>
            </a:r>
            <a:r>
              <a:rPr lang="en-US" b="1" dirty="0" smtClean="0">
                <a:solidFill>
                  <a:schemeClr val="accent4"/>
                </a:solidFill>
              </a:rPr>
              <a:t>increasing - </a:t>
            </a:r>
            <a:r>
              <a:rPr lang="en-US" dirty="0" smtClean="0">
                <a:solidFill>
                  <a:srgbClr val="C00000"/>
                </a:solidFill>
              </a:rPr>
              <a:t>Causes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228600" y="1295400"/>
            <a:ext cx="86868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ZA" sz="1900" dirty="0"/>
              <a:t>Scarce concessional </a:t>
            </a:r>
            <a:r>
              <a:rPr lang="en-ZA" sz="1900" dirty="0" smtClean="0"/>
              <a:t>financing</a:t>
            </a:r>
            <a:r>
              <a:rPr lang="en-US" sz="1900" dirty="0"/>
              <a:t>(decline in aid, limited access to </a:t>
            </a:r>
            <a:r>
              <a:rPr lang="en-US" sz="1900" dirty="0" smtClean="0"/>
              <a:t>concessional money) </a:t>
            </a:r>
            <a:r>
              <a:rPr lang="en-ZA" sz="1900" dirty="0" smtClean="0"/>
              <a:t> </a:t>
            </a:r>
            <a:r>
              <a:rPr lang="en-ZA" sz="1900" dirty="0"/>
              <a:t>while infrastructure needs and </a:t>
            </a:r>
            <a:r>
              <a:rPr lang="en-ZA" sz="1900" dirty="0" smtClean="0"/>
              <a:t>SDGs financing </a:t>
            </a:r>
            <a:r>
              <a:rPr lang="en-ZA" sz="1900" dirty="0"/>
              <a:t>required are huge;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ZA" sz="1900" dirty="0" smtClean="0"/>
              <a:t>Low quality of public investments;</a:t>
            </a:r>
            <a:endParaRPr lang="en-ZA" sz="19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/>
              <a:t>Weak macroeconomic conditions: </a:t>
            </a:r>
            <a:r>
              <a:rPr lang="en-US" altLang="en-US" sz="1900" dirty="0" smtClean="0"/>
              <a:t>recent </a:t>
            </a:r>
            <a:r>
              <a:rPr lang="en-US" altLang="en-US" sz="1900" dirty="0"/>
              <a:t>volatility of commodity prices, as well as exchange rate, interest </a:t>
            </a:r>
            <a:r>
              <a:rPr lang="en-US" altLang="en-US" sz="1900" dirty="0" smtClean="0"/>
              <a:t>rates, fiscal </a:t>
            </a:r>
            <a:r>
              <a:rPr lang="en-US" altLang="en-US" sz="1900" dirty="0"/>
              <a:t>slippages, subdued economic growth, </a:t>
            </a:r>
            <a:r>
              <a:rPr lang="en-US" altLang="en-US" sz="1900" dirty="0" smtClean="0"/>
              <a:t>low growth in tax revenues etc.;</a:t>
            </a:r>
            <a:endParaRPr lang="en-US" altLang="en-US" sz="19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900" dirty="0" smtClean="0"/>
              <a:t>Changing lenders landscape (</a:t>
            </a:r>
            <a:r>
              <a:rPr lang="en-US" sz="1600" dirty="0" smtClean="0"/>
              <a:t>share of bilateral and multilateral resources declined, some projects are not eligible for concessional financing, easy access to international market</a:t>
            </a:r>
            <a:r>
              <a:rPr lang="en-US" sz="1900" dirty="0" smtClean="0"/>
              <a:t>…) and g</a:t>
            </a:r>
            <a:r>
              <a:rPr lang="en-ZA" sz="1900" dirty="0" smtClean="0"/>
              <a:t>rowing </a:t>
            </a:r>
            <a:r>
              <a:rPr lang="en-ZA" sz="1900" dirty="0"/>
              <a:t>interest bills;</a:t>
            </a:r>
            <a:endParaRPr lang="en-US" sz="19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 smtClean="0"/>
              <a:t>Many </a:t>
            </a:r>
            <a:r>
              <a:rPr lang="en-US" altLang="en-US" sz="1900" dirty="0"/>
              <a:t>countries have weaknesses in Public finances in general and </a:t>
            </a:r>
            <a:r>
              <a:rPr lang="en-US" altLang="en-US" sz="1900" dirty="0" smtClean="0"/>
              <a:t>limited improvement in debt management.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en-US" sz="1900" dirty="0"/>
          </a:p>
          <a:p>
            <a:pPr>
              <a:lnSpc>
                <a:spcPct val="150000"/>
              </a:lnSpc>
            </a:pPr>
            <a:endParaRPr lang="en-US" altLang="en-US" sz="2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790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09AEDB7-8C42-1049-8D4C-110CB2584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97848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4"/>
                </a:solidFill>
              </a:rPr>
              <a:t>D</a:t>
            </a:r>
            <a:r>
              <a:rPr lang="en-US" sz="2800" dirty="0" smtClean="0">
                <a:solidFill>
                  <a:schemeClr val="accent4"/>
                </a:solidFill>
              </a:rPr>
              <a:t>ebt </a:t>
            </a:r>
            <a:r>
              <a:rPr lang="en-US" sz="2800" dirty="0">
                <a:solidFill>
                  <a:schemeClr val="accent4"/>
                </a:solidFill>
              </a:rPr>
              <a:t>vulnerabilities are </a:t>
            </a:r>
            <a:r>
              <a:rPr lang="en-US" sz="2800" dirty="0" smtClean="0">
                <a:solidFill>
                  <a:schemeClr val="accent4"/>
                </a:solidFill>
              </a:rPr>
              <a:t>increasing </a:t>
            </a:r>
            <a:r>
              <a:rPr lang="en-US" sz="2800" dirty="0" err="1" smtClean="0">
                <a:solidFill>
                  <a:schemeClr val="accent4"/>
                </a:solidFill>
              </a:rPr>
              <a:t>Ctd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E419C5EE-A9A7-478C-BE46-6EFFA23E0E0B}"/>
              </a:ext>
            </a:extLst>
          </p:cNvPr>
          <p:cNvSpPr txBox="1"/>
          <p:nvPr/>
        </p:nvSpPr>
        <p:spPr>
          <a:xfrm>
            <a:off x="929878" y="2212943"/>
            <a:ext cx="5364956" cy="2857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50" b="1" dirty="0">
                <a:solidFill>
                  <a:srgbClr val="707372"/>
                </a:solidFill>
                <a:latin typeface="Arial Black" panose="020B0A04020102020204" pitchFamily="34" charset="0"/>
              </a:rPr>
              <a:t>Debt Risk Status, 2008–18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28138027-5E60-4A80-BC06-38355C12D993}"/>
              </a:ext>
            </a:extLst>
          </p:cNvPr>
          <p:cNvSpPr txBox="1"/>
          <p:nvPr/>
        </p:nvSpPr>
        <p:spPr>
          <a:xfrm>
            <a:off x="929879" y="5528625"/>
            <a:ext cx="4814705" cy="207172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707372"/>
                </a:solidFill>
                <a:latin typeface="Arial Narrow" panose="020B0606020202030204" pitchFamily="34" charset="0"/>
              </a:rPr>
              <a:t>Source: IMF Debt Sustainability Analysis Low-Income Developing Countries database.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6783B376-1337-43B5-9853-077AEF9401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199186"/>
              </p:ext>
            </p:extLst>
          </p:nvPr>
        </p:nvGraphicFramePr>
        <p:xfrm>
          <a:off x="381000" y="2552541"/>
          <a:ext cx="7833122" cy="3019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7DFB8154-6C30-4693-BCC9-4CEF1E3C89C2}"/>
              </a:ext>
            </a:extLst>
          </p:cNvPr>
          <p:cNvSpPr/>
          <p:nvPr/>
        </p:nvSpPr>
        <p:spPr>
          <a:xfrm>
            <a:off x="114787" y="5782851"/>
            <a:ext cx="1669047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Recent Developments and Outlook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A740BD8B-52AD-4C9B-9135-F0CCC943AB03}"/>
              </a:ext>
            </a:extLst>
          </p:cNvPr>
          <p:cNvSpPr/>
          <p:nvPr/>
        </p:nvSpPr>
        <p:spPr>
          <a:xfrm>
            <a:off x="2378970" y="5782851"/>
            <a:ext cx="688009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Challenges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334C9DD6-5F83-4174-B86A-71E0CF7E538B}"/>
              </a:ext>
            </a:extLst>
          </p:cNvPr>
          <p:cNvSpPr/>
          <p:nvPr/>
        </p:nvSpPr>
        <p:spPr>
          <a:xfrm>
            <a:off x="4101806" y="5782851"/>
            <a:ext cx="80663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Macro Policies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4847A5D-C1CB-4F12-A7A2-D323A8D085D3}"/>
              </a:ext>
            </a:extLst>
          </p:cNvPr>
          <p:cNvSpPr/>
          <p:nvPr/>
        </p:nvSpPr>
        <p:spPr>
          <a:xfrm>
            <a:off x="5520872" y="5782851"/>
            <a:ext cx="153279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Managing </a:t>
            </a:r>
            <a:r>
              <a:rPr lang="en-US" sz="750" dirty="0" err="1" smtClean="0">
                <a:solidFill>
                  <a:schemeClr val="bg1"/>
                </a:solidFill>
              </a:rPr>
              <a:t>th</a:t>
            </a:r>
            <a:r>
              <a:rPr lang="en-US" sz="750" dirty="0" smtClean="0">
                <a:solidFill>
                  <a:schemeClr val="bg1"/>
                </a:solidFill>
              </a:rPr>
              <a:t> </a:t>
            </a:r>
            <a:r>
              <a:rPr lang="en-US" sz="750" dirty="0">
                <a:solidFill>
                  <a:schemeClr val="bg1"/>
                </a:solidFill>
              </a:rPr>
              <a:t>Impact of Conflict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3AE76A93-D8B8-4F53-921B-0512A73A6365}"/>
              </a:ext>
            </a:extLst>
          </p:cNvPr>
          <p:cNvSpPr/>
          <p:nvPr/>
        </p:nvSpPr>
        <p:spPr>
          <a:xfrm>
            <a:off x="7339087" y="5782851"/>
            <a:ext cx="1460657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Boosting Intra-Regional Trade</a:t>
            </a:r>
          </a:p>
        </p:txBody>
      </p:sp>
    </p:spTree>
    <p:extLst>
      <p:ext uri="{BB962C8B-B14F-4D97-AF65-F5344CB8AC3E}">
        <p14:creationId xmlns:p14="http://schemas.microsoft.com/office/powerpoint/2010/main" val="16630180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924800" cy="838200"/>
          </a:xfrm>
        </p:spPr>
        <p:txBody>
          <a:bodyPr/>
          <a:lstStyle/>
          <a:p>
            <a:r>
              <a:rPr lang="en-US" b="1" dirty="0">
                <a:solidFill>
                  <a:schemeClr val="accent4"/>
                </a:solidFill>
              </a:rPr>
              <a:t>Debt vulnerabilities are notably </a:t>
            </a:r>
            <a:r>
              <a:rPr lang="en-US" b="1" dirty="0" smtClean="0">
                <a:solidFill>
                  <a:schemeClr val="accent4"/>
                </a:solidFill>
              </a:rPr>
              <a:t>elevated - </a:t>
            </a:r>
            <a:r>
              <a:rPr lang="en-US" dirty="0" smtClean="0">
                <a:solidFill>
                  <a:srgbClr val="C00000"/>
                </a:solidFill>
              </a:rPr>
              <a:t>Responses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228600" y="1295400"/>
            <a:ext cx="8686800" cy="6601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Further fiscal adjustment;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Domestic resources mobilization strategy;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Recovery in output growth;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Public finance reforms;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Build capacity in debt management;</a:t>
            </a:r>
          </a:p>
          <a:p>
            <a:pPr lvl="0">
              <a:lnSpc>
                <a:spcPct val="150000"/>
              </a:lnSpc>
            </a:pPr>
            <a:r>
              <a:rPr lang="en-US" sz="2600" dirty="0" smtClean="0">
                <a:sym typeface="Wingdings" panose="05000000000000000000" pitchFamily="2" charset="2"/>
              </a:rPr>
              <a:t> </a:t>
            </a:r>
            <a:r>
              <a:rPr lang="en-US" sz="26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Strong economic growth and sound macroeconomic management are key to debt sustainability. 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en-US" sz="2000" dirty="0">
              <a:solidFill>
                <a:schemeClr val="tx2"/>
              </a:solidFill>
              <a:latin typeface="+mn-lt"/>
            </a:endParaRPr>
          </a:p>
          <a:p>
            <a:pPr lvl="1"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04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8458200" cy="4078039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3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endParaRPr lang="en-GB" sz="4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) Rwanda Debt Status and Policies</a:t>
            </a:r>
          </a:p>
          <a:p>
            <a:pPr algn="ctr">
              <a:defRPr/>
            </a:pPr>
            <a:endParaRPr lang="en-GB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3600" b="1" dirty="0">
              <a:latin typeface="Calibri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40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 algn="r">
              <a:defRPr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01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rigin">
  <a:themeElements>
    <a:clrScheme name="SPU colour scheme">
      <a:dk1>
        <a:sysClr val="windowText" lastClr="000000"/>
      </a:dk1>
      <a:lt1>
        <a:srgbClr val="FFFFFF"/>
      </a:lt1>
      <a:dk2>
        <a:srgbClr val="464653"/>
      </a:dk2>
      <a:lt2>
        <a:srgbClr val="DDE9EC"/>
      </a:lt2>
      <a:accent1>
        <a:srgbClr val="00B0F0"/>
      </a:accent1>
      <a:accent2>
        <a:srgbClr val="29C000"/>
      </a:accent2>
      <a:accent3>
        <a:srgbClr val="FFFF00"/>
      </a:accent3>
      <a:accent4>
        <a:srgbClr val="192EF7"/>
      </a:accent4>
      <a:accent5>
        <a:srgbClr val="F6C120"/>
      </a:accent5>
      <a:accent6>
        <a:srgbClr val="638BAD"/>
      </a:accent6>
      <a:hlink>
        <a:srgbClr val="518592"/>
      </a:hlink>
      <a:folHlink>
        <a:srgbClr val="7F7F7F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20958</TotalTime>
  <Words>793</Words>
  <Application>Microsoft Office PowerPoint</Application>
  <PresentationFormat>On-screen Show (4:3)</PresentationFormat>
  <Paragraphs>193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Arial</vt:lpstr>
      <vt:lpstr>Arial Black</vt:lpstr>
      <vt:lpstr>Arial Narrow</vt:lpstr>
      <vt:lpstr>ArialMT</vt:lpstr>
      <vt:lpstr>Bookman Old Style</vt:lpstr>
      <vt:lpstr>Calibri</vt:lpstr>
      <vt:lpstr>Cambria</vt:lpstr>
      <vt:lpstr>Gill Sans MT</vt:lpstr>
      <vt:lpstr>ＭＳ Ｐゴシック</vt:lpstr>
      <vt:lpstr>Symbol</vt:lpstr>
      <vt:lpstr>Times New Roman</vt:lpstr>
      <vt:lpstr>Wingdings</vt:lpstr>
      <vt:lpstr>Wingdings 3</vt:lpstr>
      <vt:lpstr>2_Origin</vt:lpstr>
      <vt:lpstr>PowerPoint Presentation</vt:lpstr>
      <vt:lpstr> Presentation Outline</vt:lpstr>
      <vt:lpstr>PowerPoint Presentation</vt:lpstr>
      <vt:lpstr>Global Debt</vt:lpstr>
      <vt:lpstr>Africa’s Debt on the rise after multilateral debt relief initiatives (HIPC &amp; MDRI)</vt:lpstr>
      <vt:lpstr>Debt vulnerabilities are increasing - Causes</vt:lpstr>
      <vt:lpstr>Debt vulnerabilities are increasing Ctd.</vt:lpstr>
      <vt:lpstr>Debt vulnerabilities are notably elevated - Responses</vt:lpstr>
      <vt:lpstr>PowerPoint Presentation</vt:lpstr>
      <vt:lpstr>Evolution and Composition of Public Debt in % of GDP </vt:lpstr>
      <vt:lpstr>Composition and structure of PPG External debt stock</vt:lpstr>
      <vt:lpstr>Composition and structure of PPG domestic debt stock, ctd.</vt:lpstr>
      <vt:lpstr>Main Risks Associated to debt portfolio</vt:lpstr>
      <vt:lpstr>Sustainability Indicators </vt:lpstr>
      <vt:lpstr>EAC Key Debt Indicators</vt:lpstr>
      <vt:lpstr>Cost and risks indicators as of end April 2018</vt:lpstr>
      <vt:lpstr>Policies in Place to maintain sustainable debt  levels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Agriculture, Growth and Poverty Reduction</dc:title>
  <dc:creator>KAMPETA</dc:creator>
  <cp:lastModifiedBy>user</cp:lastModifiedBy>
  <cp:revision>915</cp:revision>
  <cp:lastPrinted>2019-05-07T08:12:22Z</cp:lastPrinted>
  <dcterms:created xsi:type="dcterms:W3CDTF">2011-04-18T20:01:25Z</dcterms:created>
  <dcterms:modified xsi:type="dcterms:W3CDTF">2019-05-08T11:20:02Z</dcterms:modified>
</cp:coreProperties>
</file>