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charts/chart6.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2">
  <p:sldMasterIdLst>
    <p:sldMasterId id="2147483660" r:id="rId1"/>
  </p:sldMasterIdLst>
  <p:notesMasterIdLst>
    <p:notesMasterId r:id="rId23"/>
  </p:notesMasterIdLst>
  <p:sldIdLst>
    <p:sldId id="3346" r:id="rId2"/>
    <p:sldId id="3395" r:id="rId3"/>
    <p:sldId id="3409" r:id="rId4"/>
    <p:sldId id="3428" r:id="rId5"/>
    <p:sldId id="3417" r:id="rId6"/>
    <p:sldId id="3406" r:id="rId7"/>
    <p:sldId id="3408" r:id="rId8"/>
    <p:sldId id="3418" r:id="rId9"/>
    <p:sldId id="3420" r:id="rId10"/>
    <p:sldId id="3421" r:id="rId11"/>
    <p:sldId id="3419" r:id="rId12"/>
    <p:sldId id="3422" r:id="rId13"/>
    <p:sldId id="3423" r:id="rId14"/>
    <p:sldId id="3424" r:id="rId15"/>
    <p:sldId id="3425" r:id="rId16"/>
    <p:sldId id="3410" r:id="rId17"/>
    <p:sldId id="3411" r:id="rId18"/>
    <p:sldId id="3412" r:id="rId19"/>
    <p:sldId id="3415" r:id="rId20"/>
    <p:sldId id="3414" r:id="rId21"/>
    <p:sldId id="3426"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F69128D-184E-4C03-8F3C-78361A11962D}">
          <p14:sldIdLst>
            <p14:sldId id="3346"/>
            <p14:sldId id="3395"/>
            <p14:sldId id="3409"/>
            <p14:sldId id="3428"/>
            <p14:sldId id="3417"/>
            <p14:sldId id="3406"/>
            <p14:sldId id="3408"/>
            <p14:sldId id="3418"/>
            <p14:sldId id="3420"/>
            <p14:sldId id="3421"/>
            <p14:sldId id="3419"/>
            <p14:sldId id="3422"/>
            <p14:sldId id="3423"/>
            <p14:sldId id="3424"/>
            <p14:sldId id="3425"/>
            <p14:sldId id="3410"/>
            <p14:sldId id="3411"/>
            <p14:sldId id="3412"/>
            <p14:sldId id="3415"/>
            <p14:sldId id="3414"/>
            <p14:sldId id="342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ngechi Mukoko" initials="WM" lastIdx="1" clrIdx="0">
    <p:extLst>
      <p:ext uri="{19B8F6BF-5375-455C-9EA6-DF929625EA0E}">
        <p15:presenceInfo xmlns:p15="http://schemas.microsoft.com/office/powerpoint/2012/main" userId="S::wmukoko@oxfaminternational.org::6507d562-bd78-4f4a-9de5-e441e0013aec" providerId="AD"/>
      </p:ext>
    </p:extLst>
  </p:cmAuthor>
  <p:cmAuthor id="2" name="Immaculee Mukampabuka" initials="IM" lastIdx="1" clrIdx="1">
    <p:extLst>
      <p:ext uri="{19B8F6BF-5375-455C-9EA6-DF929625EA0E}">
        <p15:presenceInfo xmlns:p15="http://schemas.microsoft.com/office/powerpoint/2012/main" userId="S-1-5-21-302262437-3227220687-1962839845-39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6699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5" autoAdjust="0"/>
    <p:restoredTop sz="88398" autoAdjust="0"/>
  </p:normalViewPr>
  <p:slideViewPr>
    <p:cSldViewPr snapToGrid="0">
      <p:cViewPr varScale="1">
        <p:scale>
          <a:sx n="59" d="100"/>
          <a:sy n="59" d="100"/>
        </p:scale>
        <p:origin x="88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HP\Downloads\FAOSTAT_data_1-19-2022.csv"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P\Downloads\FAOSTAT_data_1-19-2022.csv" TargetMode="Externa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1" Type="http://schemas.openxmlformats.org/officeDocument/2006/relationships/oleObject" Target="file:///C:\Users\HP\Desktop\Birasa%20Nyamurinda\Horticulture_Value_Chains_Project_-_all_versions_-_labels_-_2021-12-27-09-04-01%20(1).xlsx" TargetMode="External"/></Relationships>
</file>

<file path=ppt/charts/_rels/chart6.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'FAOSTAT_data_2-23-2022 (1)'!$M$9</c:f>
              <c:strCache>
                <c:ptCount val="1"/>
                <c:pt idx="0">
                  <c:v>Avocado</c:v>
                </c:pt>
              </c:strCache>
            </c:strRef>
          </c:tx>
          <c:spPr>
            <a:solidFill>
              <a:schemeClr val="accent1"/>
            </a:solidFill>
            <a:ln>
              <a:noFill/>
            </a:ln>
            <a:effectLst/>
          </c:spPr>
          <c:invertIfNegative val="0"/>
          <c:cat>
            <c:strRef>
              <c:f>'FAOSTAT_data_2-23-2022 (1)'!$N$8:$Q$8</c:f>
              <c:strCache>
                <c:ptCount val="3"/>
                <c:pt idx="0">
                  <c:v>Botswana</c:v>
                </c:pt>
                <c:pt idx="2">
                  <c:v>South Africa</c:v>
                </c:pt>
              </c:strCache>
            </c:strRef>
          </c:cat>
          <c:val>
            <c:numRef>
              <c:f>'FAOSTAT_data_2-23-2022 (1)'!$N$9:$Q$9</c:f>
              <c:numCache>
                <c:formatCode>_(* #,##0_);_(* \(#,##0\);_(* "-"_);_(@_)</c:formatCode>
                <c:ptCount val="4"/>
                <c:pt idx="0">
                  <c:v>467</c:v>
                </c:pt>
                <c:pt idx="1">
                  <c:v>658</c:v>
                </c:pt>
                <c:pt idx="2">
                  <c:v>2522</c:v>
                </c:pt>
                <c:pt idx="3">
                  <c:v>3603</c:v>
                </c:pt>
              </c:numCache>
            </c:numRef>
          </c:val>
          <c:extLst>
            <c:ext xmlns:c16="http://schemas.microsoft.com/office/drawing/2014/chart" uri="{C3380CC4-5D6E-409C-BE32-E72D297353CC}">
              <c16:uniqueId val="{00000000-BA59-40A4-9DE1-E0FE5B939A5E}"/>
            </c:ext>
          </c:extLst>
        </c:ser>
        <c:ser>
          <c:idx val="1"/>
          <c:order val="1"/>
          <c:tx>
            <c:strRef>
              <c:f>'FAOSTAT_data_2-23-2022 (1)'!$M$10</c:f>
              <c:strCache>
                <c:ptCount val="1"/>
                <c:pt idx="0">
                  <c:v>Tomatoes</c:v>
                </c:pt>
              </c:strCache>
            </c:strRef>
          </c:tx>
          <c:spPr>
            <a:solidFill>
              <a:schemeClr val="accent2"/>
            </a:solidFill>
            <a:ln>
              <a:noFill/>
            </a:ln>
            <a:effectLst/>
          </c:spPr>
          <c:invertIfNegative val="0"/>
          <c:cat>
            <c:strRef>
              <c:f>'FAOSTAT_data_2-23-2022 (1)'!$N$8:$Q$8</c:f>
              <c:strCache>
                <c:ptCount val="3"/>
                <c:pt idx="0">
                  <c:v>Botswana</c:v>
                </c:pt>
                <c:pt idx="2">
                  <c:v>South Africa</c:v>
                </c:pt>
              </c:strCache>
            </c:strRef>
          </c:cat>
          <c:val>
            <c:numRef>
              <c:f>'FAOSTAT_data_2-23-2022 (1)'!$N$10:$Q$10</c:f>
              <c:numCache>
                <c:formatCode>_(* #,##0_);_(* \(#,##0\);_(* "-"_);_(@_)</c:formatCode>
                <c:ptCount val="4"/>
                <c:pt idx="0">
                  <c:v>3767</c:v>
                </c:pt>
                <c:pt idx="1">
                  <c:v>5951</c:v>
                </c:pt>
                <c:pt idx="2">
                  <c:v>2521</c:v>
                </c:pt>
                <c:pt idx="3">
                  <c:v>5370</c:v>
                </c:pt>
              </c:numCache>
            </c:numRef>
          </c:val>
          <c:extLst>
            <c:ext xmlns:c16="http://schemas.microsoft.com/office/drawing/2014/chart" uri="{C3380CC4-5D6E-409C-BE32-E72D297353CC}">
              <c16:uniqueId val="{00000001-BA59-40A4-9DE1-E0FE5B939A5E}"/>
            </c:ext>
          </c:extLst>
        </c:ser>
        <c:ser>
          <c:idx val="2"/>
          <c:order val="2"/>
          <c:tx>
            <c:strRef>
              <c:f>'FAOSTAT_data_2-23-2022 (1)'!$M$11</c:f>
              <c:strCache>
                <c:ptCount val="1"/>
                <c:pt idx="0">
                  <c:v>Pineapples</c:v>
                </c:pt>
              </c:strCache>
            </c:strRef>
          </c:tx>
          <c:spPr>
            <a:solidFill>
              <a:schemeClr val="accent3"/>
            </a:solidFill>
            <a:ln>
              <a:noFill/>
            </a:ln>
            <a:effectLst/>
          </c:spPr>
          <c:invertIfNegative val="0"/>
          <c:cat>
            <c:strRef>
              <c:f>'FAOSTAT_data_2-23-2022 (1)'!$N$8:$Q$8</c:f>
              <c:strCache>
                <c:ptCount val="3"/>
                <c:pt idx="0">
                  <c:v>Botswana</c:v>
                </c:pt>
                <c:pt idx="2">
                  <c:v>South Africa</c:v>
                </c:pt>
              </c:strCache>
            </c:strRef>
          </c:cat>
          <c:val>
            <c:numRef>
              <c:f>'FAOSTAT_data_2-23-2022 (1)'!$N$11:$Q$11</c:f>
              <c:numCache>
                <c:formatCode>_(* #,##0_);_(* \(#,##0\);_(* "-"_);_(@_)</c:formatCode>
                <c:ptCount val="4"/>
                <c:pt idx="0">
                  <c:v>750</c:v>
                </c:pt>
                <c:pt idx="1">
                  <c:v>579</c:v>
                </c:pt>
                <c:pt idx="2">
                  <c:v>232</c:v>
                </c:pt>
                <c:pt idx="3">
                  <c:v>291</c:v>
                </c:pt>
              </c:numCache>
            </c:numRef>
          </c:val>
          <c:extLst>
            <c:ext xmlns:c16="http://schemas.microsoft.com/office/drawing/2014/chart" uri="{C3380CC4-5D6E-409C-BE32-E72D297353CC}">
              <c16:uniqueId val="{00000002-BA59-40A4-9DE1-E0FE5B939A5E}"/>
            </c:ext>
          </c:extLst>
        </c:ser>
        <c:dLbls>
          <c:showLegendKey val="0"/>
          <c:showVal val="0"/>
          <c:showCatName val="0"/>
          <c:showSerName val="0"/>
          <c:showPercent val="0"/>
          <c:showBubbleSize val="0"/>
        </c:dLbls>
        <c:gapWidth val="219"/>
        <c:overlap val="-27"/>
        <c:axId val="302256128"/>
        <c:axId val="302257664"/>
      </c:barChart>
      <c:catAx>
        <c:axId val="30225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2257664"/>
        <c:crosses val="autoZero"/>
        <c:auto val="1"/>
        <c:lblAlgn val="ctr"/>
        <c:lblOffset val="100"/>
        <c:noMultiLvlLbl val="0"/>
      </c:catAx>
      <c:valAx>
        <c:axId val="3022576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solidFill>
                      <a:schemeClr val="tx1"/>
                    </a:solidFill>
                  </a:rPr>
                  <a:t>Volue in Tones</a:t>
                </a:r>
              </a:p>
            </c:rich>
          </c:tx>
          <c:overlay val="0"/>
          <c:spPr>
            <a:noFill/>
            <a:ln>
              <a:noFill/>
            </a:ln>
            <a:effectLst/>
          </c:sp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0225612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600" b="0" i="0" u="none" strike="noStrike" kern="1200" baseline="0">
                <a:solidFill>
                  <a:schemeClr val="tx1"/>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15438883897902"/>
          <c:y val="2.8080407654353299E-2"/>
          <c:w val="0.86845611161020975"/>
          <c:h val="0.73157159960066664"/>
        </c:manualLayout>
      </c:layout>
      <c:barChart>
        <c:barDir val="col"/>
        <c:grouping val="clustered"/>
        <c:varyColors val="0"/>
        <c:ser>
          <c:idx val="0"/>
          <c:order val="0"/>
          <c:invertIfNegative val="0"/>
          <c:cat>
            <c:strRef>
              <c:f>AvocadoExport!$A$3:$A$11</c:f>
              <c:strCache>
                <c:ptCount val="9"/>
                <c:pt idx="0">
                  <c:v>China Total</c:v>
                </c:pt>
                <c:pt idx="1">
                  <c:v>Japan </c:v>
                </c:pt>
                <c:pt idx="2">
                  <c:v>Canada </c:v>
                </c:pt>
                <c:pt idx="3">
                  <c:v>Germany </c:v>
                </c:pt>
                <c:pt idx="4">
                  <c:v>UK </c:v>
                </c:pt>
                <c:pt idx="5">
                  <c:v>Spain </c:v>
                </c:pt>
                <c:pt idx="6">
                  <c:v>France </c:v>
                </c:pt>
                <c:pt idx="7">
                  <c:v>Netherlands </c:v>
                </c:pt>
                <c:pt idx="8">
                  <c:v>USA</c:v>
                </c:pt>
              </c:strCache>
            </c:strRef>
          </c:cat>
          <c:val>
            <c:numRef>
              <c:f>AvocadoExport!$B$3:$B$11</c:f>
              <c:numCache>
                <c:formatCode>_(* #,##0_);_(* \(#,##0\);_(* "-"??_);_(@_)</c:formatCode>
                <c:ptCount val="9"/>
                <c:pt idx="0">
                  <c:v>218708</c:v>
                </c:pt>
                <c:pt idx="1">
                  <c:v>291578</c:v>
                </c:pt>
                <c:pt idx="2">
                  <c:v>375711</c:v>
                </c:pt>
                <c:pt idx="3">
                  <c:v>384077</c:v>
                </c:pt>
                <c:pt idx="4">
                  <c:v>452193</c:v>
                </c:pt>
                <c:pt idx="5">
                  <c:v>539188</c:v>
                </c:pt>
                <c:pt idx="6">
                  <c:v>639080</c:v>
                </c:pt>
                <c:pt idx="7">
                  <c:v>1376383</c:v>
                </c:pt>
                <c:pt idx="8">
                  <c:v>4160580</c:v>
                </c:pt>
              </c:numCache>
            </c:numRef>
          </c:val>
          <c:extLst>
            <c:ext xmlns:c16="http://schemas.microsoft.com/office/drawing/2014/chart" uri="{C3380CC4-5D6E-409C-BE32-E72D297353CC}">
              <c16:uniqueId val="{00000000-5738-4855-B817-144694EBDAA7}"/>
            </c:ext>
          </c:extLst>
        </c:ser>
        <c:dLbls>
          <c:showLegendKey val="0"/>
          <c:showVal val="0"/>
          <c:showCatName val="0"/>
          <c:showSerName val="0"/>
          <c:showPercent val="0"/>
          <c:showBubbleSize val="0"/>
        </c:dLbls>
        <c:gapWidth val="10"/>
        <c:axId val="302668416"/>
        <c:axId val="302674688"/>
      </c:barChart>
      <c:catAx>
        <c:axId val="302668416"/>
        <c:scaling>
          <c:orientation val="minMax"/>
        </c:scaling>
        <c:delete val="0"/>
        <c:axPos val="b"/>
        <c:numFmt formatCode="General" sourceLinked="0"/>
        <c:majorTickMark val="out"/>
        <c:minorTickMark val="none"/>
        <c:tickLblPos val="nextTo"/>
        <c:crossAx val="302674688"/>
        <c:crosses val="autoZero"/>
        <c:auto val="1"/>
        <c:lblAlgn val="ctr"/>
        <c:lblOffset val="100"/>
        <c:noMultiLvlLbl val="0"/>
      </c:catAx>
      <c:valAx>
        <c:axId val="302674688"/>
        <c:scaling>
          <c:orientation val="minMax"/>
        </c:scaling>
        <c:delete val="0"/>
        <c:axPos val="l"/>
        <c:majorGridlines/>
        <c:title>
          <c:tx>
            <c:rich>
              <a:bodyPr rot="-5400000" vert="horz"/>
              <a:lstStyle/>
              <a:p>
                <a:pPr>
                  <a:defRPr/>
                </a:pPr>
                <a:r>
                  <a:rPr lang="en-US" dirty="0" err="1"/>
                  <a:t>Tonnes</a:t>
                </a:r>
                <a:r>
                  <a:rPr lang="en-US" dirty="0"/>
                  <a:t> (2017-2020)</a:t>
                </a:r>
              </a:p>
            </c:rich>
          </c:tx>
          <c:layout>
            <c:manualLayout>
              <c:xMode val="edge"/>
              <c:yMode val="edge"/>
              <c:x val="0"/>
              <c:y val="0.23293329916536601"/>
            </c:manualLayout>
          </c:layout>
          <c:overlay val="0"/>
        </c:title>
        <c:numFmt formatCode="_(* #,##0_);_(* \(#,##0\);_(* &quot;-&quot;??_);_(@_)" sourceLinked="1"/>
        <c:majorTickMark val="out"/>
        <c:minorTickMark val="none"/>
        <c:tickLblPos val="nextTo"/>
        <c:txPr>
          <a:bodyPr/>
          <a:lstStyle/>
          <a:p>
            <a:pPr>
              <a:defRPr sz="1400"/>
            </a:pPr>
            <a:endParaRPr lang="en-US"/>
          </a:p>
        </c:txPr>
        <c:crossAx val="3026684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TomatoeImport!$A$2:$A$11</c:f>
              <c:strCache>
                <c:ptCount val="10"/>
                <c:pt idx="0">
                  <c:v>Pakistan </c:v>
                </c:pt>
                <c:pt idx="1">
                  <c:v>Canada </c:v>
                </c:pt>
                <c:pt idx="2">
                  <c:v>Saudi Arabia</c:v>
                </c:pt>
                <c:pt idx="3">
                  <c:v>Netherlands </c:v>
                </c:pt>
                <c:pt idx="4">
                  <c:v>Iraq </c:v>
                </c:pt>
                <c:pt idx="5">
                  <c:v>UK</c:v>
                </c:pt>
                <c:pt idx="6">
                  <c:v>France </c:v>
                </c:pt>
                <c:pt idx="7">
                  <c:v>Russian </c:v>
                </c:pt>
                <c:pt idx="8">
                  <c:v>Germany </c:v>
                </c:pt>
                <c:pt idx="9">
                  <c:v>USA</c:v>
                </c:pt>
              </c:strCache>
            </c:strRef>
          </c:cat>
          <c:val>
            <c:numRef>
              <c:f>TomatoeImport!$B$2:$B$11</c:f>
              <c:numCache>
                <c:formatCode>General</c:formatCode>
                <c:ptCount val="10"/>
                <c:pt idx="0">
                  <c:v>836626</c:v>
                </c:pt>
                <c:pt idx="1">
                  <c:v>841299</c:v>
                </c:pt>
                <c:pt idx="2">
                  <c:v>874590</c:v>
                </c:pt>
                <c:pt idx="3">
                  <c:v>906826</c:v>
                </c:pt>
                <c:pt idx="4">
                  <c:v>1484235</c:v>
                </c:pt>
                <c:pt idx="5">
                  <c:v>1528464</c:v>
                </c:pt>
                <c:pt idx="6">
                  <c:v>2054948</c:v>
                </c:pt>
                <c:pt idx="7">
                  <c:v>2118970</c:v>
                </c:pt>
                <c:pt idx="8">
                  <c:v>2926789</c:v>
                </c:pt>
                <c:pt idx="9">
                  <c:v>7344617</c:v>
                </c:pt>
              </c:numCache>
            </c:numRef>
          </c:val>
          <c:extLst>
            <c:ext xmlns:c16="http://schemas.microsoft.com/office/drawing/2014/chart" uri="{C3380CC4-5D6E-409C-BE32-E72D297353CC}">
              <c16:uniqueId val="{00000000-2CFE-42A5-A975-7A4453861737}"/>
            </c:ext>
          </c:extLst>
        </c:ser>
        <c:dLbls>
          <c:showLegendKey val="0"/>
          <c:showVal val="0"/>
          <c:showCatName val="0"/>
          <c:showSerName val="0"/>
          <c:showPercent val="0"/>
          <c:showBubbleSize val="0"/>
        </c:dLbls>
        <c:gapWidth val="10"/>
        <c:axId val="302691072"/>
        <c:axId val="302692992"/>
      </c:barChart>
      <c:catAx>
        <c:axId val="302691072"/>
        <c:scaling>
          <c:orientation val="minMax"/>
        </c:scaling>
        <c:delete val="0"/>
        <c:axPos val="b"/>
        <c:numFmt formatCode="General" sourceLinked="0"/>
        <c:majorTickMark val="out"/>
        <c:minorTickMark val="none"/>
        <c:tickLblPos val="nextTo"/>
        <c:crossAx val="302692992"/>
        <c:crosses val="autoZero"/>
        <c:auto val="1"/>
        <c:lblAlgn val="ctr"/>
        <c:lblOffset val="100"/>
        <c:noMultiLvlLbl val="0"/>
      </c:catAx>
      <c:valAx>
        <c:axId val="302692992"/>
        <c:scaling>
          <c:orientation val="minMax"/>
        </c:scaling>
        <c:delete val="0"/>
        <c:axPos val="l"/>
        <c:majorGridlines/>
        <c:title>
          <c:tx>
            <c:rich>
              <a:bodyPr rot="-5400000" vert="horz"/>
              <a:lstStyle/>
              <a:p>
                <a:pPr>
                  <a:defRPr/>
                </a:pPr>
                <a:r>
                  <a:rPr lang="en-US"/>
                  <a:t>Tonnes (2017-2020)</a:t>
                </a:r>
              </a:p>
            </c:rich>
          </c:tx>
          <c:overlay val="0"/>
        </c:title>
        <c:numFmt formatCode="General" sourceLinked="1"/>
        <c:majorTickMark val="out"/>
        <c:minorTickMark val="none"/>
        <c:tickLblPos val="nextTo"/>
        <c:crossAx val="302691072"/>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335-4DA4-961A-BAD4668DE5D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335-4DA4-961A-BAD4668DE5D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335-4DA4-961A-BAD4668DE5D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335-4DA4-961A-BAD4668DE5D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335-4DA4-961A-BAD4668DE5D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335-4DA4-961A-BAD4668DE5D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335-4DA4-961A-BAD4668DE5DD}"/>
              </c:ext>
            </c:extLst>
          </c:dPt>
          <c:dLbls>
            <c:dLbl>
              <c:idx val="0"/>
              <c:layout>
                <c:manualLayout>
                  <c:x val="-0.20175753448117931"/>
                  <c:y val="9.3716495156775478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335-4DA4-961A-BAD4668DE5DD}"/>
                </c:ext>
              </c:extLst>
            </c:dLbl>
            <c:dLbl>
              <c:idx val="1"/>
              <c:layout>
                <c:manualLayout>
                  <c:x val="-0.13429240522047561"/>
                  <c:y val="-0.1892902636317218"/>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335-4DA4-961A-BAD4668DE5DD}"/>
                </c:ext>
              </c:extLst>
            </c:dLbl>
            <c:dLbl>
              <c:idx val="2"/>
              <c:layout>
                <c:manualLayout>
                  <c:x val="-0.11676356619999936"/>
                  <c:y val="6.8055144984010101E-3"/>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335-4DA4-961A-BAD4668DE5DD}"/>
                </c:ext>
              </c:extLst>
            </c:dLbl>
            <c:dLbl>
              <c:idx val="3"/>
              <c:layout>
                <c:manualLayout>
                  <c:x val="-4.6307522821272894E-2"/>
                  <c:y val="8.7837198677810327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335-4DA4-961A-BAD4668DE5DD}"/>
                </c:ext>
              </c:extLst>
            </c:dLbl>
            <c:dLbl>
              <c:idx val="4"/>
              <c:layout>
                <c:manualLayout>
                  <c:x val="-8.4637390908425161E-2"/>
                  <c:y val="7.6316411813711002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335-4DA4-961A-BAD4668DE5DD}"/>
                </c:ext>
              </c:extLst>
            </c:dLbl>
            <c:dLbl>
              <c:idx val="5"/>
              <c:layout>
                <c:manualLayout>
                  <c:x val="-0.13842904948244186"/>
                  <c:y val="7.6702587944425041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B335-4DA4-961A-BAD4668DE5DD}"/>
                </c:ext>
              </c:extLst>
            </c:dLbl>
            <c:dLbl>
              <c:idx val="6"/>
              <c:layout>
                <c:manualLayout>
                  <c:x val="-3.423958196424233E-2"/>
                  <c:y val="2.5596928261205202E-3"/>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B335-4DA4-961A-BAD4668DE5DD}"/>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800" b="0" i="0" u="none" strike="noStrike" kern="1200" baseline="0">
                    <a:solidFill>
                      <a:schemeClr val="dk1"/>
                    </a:solidFill>
                    <a:latin typeface="+mn-lt"/>
                    <a:ea typeface="+mn-ea"/>
                    <a:cs typeface="+mn-cs"/>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wedgeRoundRectCallout">
                    <a:avLst/>
                  </a:prstGeom>
                </c15:spPr>
              </c:ext>
            </c:extLst>
          </c:dLbls>
          <c:cat>
            <c:strRef>
              <c:f>Sheet2!$A$2:$A$8</c:f>
              <c:strCache>
                <c:ptCount val="7"/>
                <c:pt idx="0">
                  <c:v>Unroasted coffee, tea in bulk</c:v>
                </c:pt>
                <c:pt idx="1">
                  <c:v>Cut flowers &amp; plants</c:v>
                </c:pt>
                <c:pt idx="2">
                  <c:v>Remaining Agri-Food products</c:v>
                </c:pt>
                <c:pt idx="3">
                  <c:v>Bulbs, roots &amp; live plants</c:v>
                </c:pt>
                <c:pt idx="4">
                  <c:v>Vegetables, Fresh, chilled &amp; dried</c:v>
                </c:pt>
                <c:pt idx="5">
                  <c:v>Raw tobacco</c:v>
                </c:pt>
                <c:pt idx="6">
                  <c:v>Tropical fruit, fresh or dried, nuts &amp; spices</c:v>
                </c:pt>
              </c:strCache>
            </c:strRef>
          </c:cat>
          <c:val>
            <c:numRef>
              <c:f>Sheet2!$B$2:$B$8</c:f>
              <c:numCache>
                <c:formatCode>General</c:formatCode>
                <c:ptCount val="7"/>
                <c:pt idx="0">
                  <c:v>483</c:v>
                </c:pt>
                <c:pt idx="1">
                  <c:v>409</c:v>
                </c:pt>
                <c:pt idx="2">
                  <c:v>223</c:v>
                </c:pt>
                <c:pt idx="3">
                  <c:v>104</c:v>
                </c:pt>
                <c:pt idx="4">
                  <c:v>109</c:v>
                </c:pt>
                <c:pt idx="5">
                  <c:v>120</c:v>
                </c:pt>
                <c:pt idx="6">
                  <c:v>140</c:v>
                </c:pt>
              </c:numCache>
            </c:numRef>
          </c:val>
          <c:extLst>
            <c:ext xmlns:c16="http://schemas.microsoft.com/office/drawing/2014/chart" uri="{C3380CC4-5D6E-409C-BE32-E72D297353CC}">
              <c16:uniqueId val="{0000000E-B335-4DA4-961A-BAD4668DE5DD}"/>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0-B335-4DA4-961A-BAD4668DE5D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2-B335-4DA4-961A-BAD4668DE5D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4-B335-4DA4-961A-BAD4668DE5D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6-B335-4DA4-961A-BAD4668DE5D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8-B335-4DA4-961A-BAD4668DE5D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A-B335-4DA4-961A-BAD4668DE5D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1C-B335-4DA4-961A-BAD4668DE5DD}"/>
              </c:ext>
            </c:extLst>
          </c:dPt>
          <c:dLbls>
            <c:spPr>
              <a:noFill/>
              <a:ln>
                <a:noFill/>
              </a:ln>
              <a:effectLst/>
            </c:spPr>
            <c:txPr>
              <a:bodyPr rot="0" spcFirstLastPara="1" vertOverflow="ellipsis" vert="horz" wrap="square" anchor="ctr" anchorCtr="1"/>
              <a:lstStyle/>
              <a:p>
                <a:pPr>
                  <a:defRPr sz="1200" b="0" i="0" u="none" strike="noStrike" kern="1200" baseline="0">
                    <a:solidFill>
                      <a:schemeClr val="dk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Sheet2!$A$2:$A$8</c:f>
              <c:strCache>
                <c:ptCount val="7"/>
                <c:pt idx="0">
                  <c:v>Unroasted coffee, tea in bulk</c:v>
                </c:pt>
                <c:pt idx="1">
                  <c:v>Cut flowers &amp; plants</c:v>
                </c:pt>
                <c:pt idx="2">
                  <c:v>Remaining Agri-Food products</c:v>
                </c:pt>
                <c:pt idx="3">
                  <c:v>Bulbs, roots &amp; live plants</c:v>
                </c:pt>
                <c:pt idx="4">
                  <c:v>Vegetables, Fresh, chilled &amp; dried</c:v>
                </c:pt>
                <c:pt idx="5">
                  <c:v>Raw tobacco</c:v>
                </c:pt>
                <c:pt idx="6">
                  <c:v>Tropical fruit, fresh or dried, nuts &amp; spices</c:v>
                </c:pt>
              </c:strCache>
            </c:strRef>
          </c:cat>
          <c:val>
            <c:numRef>
              <c:f>Sheet2!$C$2:$C$8</c:f>
              <c:numCache>
                <c:formatCode>0%</c:formatCode>
                <c:ptCount val="7"/>
                <c:pt idx="0">
                  <c:v>0.3</c:v>
                </c:pt>
                <c:pt idx="1">
                  <c:v>0.26</c:v>
                </c:pt>
                <c:pt idx="2">
                  <c:v>0.14000000000000001</c:v>
                </c:pt>
                <c:pt idx="3">
                  <c:v>7.0000000000000007E-2</c:v>
                </c:pt>
                <c:pt idx="4">
                  <c:v>7.0000000000000007E-2</c:v>
                </c:pt>
                <c:pt idx="5">
                  <c:v>0.08</c:v>
                </c:pt>
                <c:pt idx="6">
                  <c:v>0.09</c:v>
                </c:pt>
              </c:numCache>
            </c:numRef>
          </c:val>
          <c:extLst>
            <c:ext xmlns:c16="http://schemas.microsoft.com/office/drawing/2014/chart" uri="{C3380CC4-5D6E-409C-BE32-E72D297353CC}">
              <c16:uniqueId val="{0000001D-B335-4DA4-961A-BAD4668DE5DD}"/>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sz="1200">
          <a:solidFill>
            <a:schemeClr val="dk1"/>
          </a:solidFill>
          <a:latin typeface="+mn-lt"/>
          <a:ea typeface="+mn-ea"/>
          <a:cs typeface="+mn-cs"/>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Lbls>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'COVID related Challenges'!$B$4:$B$9</c:f>
              <c:strCache>
                <c:ptCount val="6"/>
                <c:pt idx="0">
                  <c:v>None</c:v>
                </c:pt>
                <c:pt idx="1">
                  <c:v>Breaching contracts with business partners (farmers and buyers)  </c:v>
                </c:pt>
                <c:pt idx="2">
                  <c:v>Lack of capital due to the loss caused by COVID-19 </c:v>
                </c:pt>
                <c:pt idx="3">
                  <c:v>Decrease of the produce from farmers</c:v>
                </c:pt>
                <c:pt idx="4">
                  <c:v>Produce was damaged in stores </c:v>
                </c:pt>
                <c:pt idx="5">
                  <c:v>Decreased market demand of the produce  </c:v>
                </c:pt>
              </c:strCache>
            </c:strRef>
          </c:cat>
          <c:val>
            <c:numRef>
              <c:f>'COVID related Challenges'!$C$4:$C$9</c:f>
              <c:numCache>
                <c:formatCode>0%</c:formatCode>
                <c:ptCount val="6"/>
                <c:pt idx="0">
                  <c:v>1.8867924528301886E-2</c:v>
                </c:pt>
                <c:pt idx="1">
                  <c:v>7.5471698113207544E-2</c:v>
                </c:pt>
                <c:pt idx="2">
                  <c:v>0.11320754716981132</c:v>
                </c:pt>
                <c:pt idx="3">
                  <c:v>0.13207547169811318</c:v>
                </c:pt>
                <c:pt idx="4">
                  <c:v>0.32075471698113206</c:v>
                </c:pt>
                <c:pt idx="5">
                  <c:v>0.33962264150943428</c:v>
                </c:pt>
              </c:numCache>
            </c:numRef>
          </c:val>
          <c:extLst>
            <c:ext xmlns:c16="http://schemas.microsoft.com/office/drawing/2014/chart" uri="{C3380CC4-5D6E-409C-BE32-E72D297353CC}">
              <c16:uniqueId val="{00000000-8C4A-49F7-A12E-0C75B7695A84}"/>
            </c:ext>
          </c:extLst>
        </c:ser>
        <c:dLbls>
          <c:showLegendKey val="0"/>
          <c:showVal val="0"/>
          <c:showCatName val="0"/>
          <c:showSerName val="0"/>
          <c:showPercent val="0"/>
          <c:showBubbleSize val="0"/>
        </c:dLbls>
        <c:gapWidth val="15"/>
        <c:axId val="347232128"/>
        <c:axId val="347234304"/>
      </c:barChart>
      <c:catAx>
        <c:axId val="347232128"/>
        <c:scaling>
          <c:orientation val="minMax"/>
        </c:scaling>
        <c:delete val="0"/>
        <c:axPos val="l"/>
        <c:numFmt formatCode="General" sourceLinked="0"/>
        <c:majorTickMark val="out"/>
        <c:minorTickMark val="none"/>
        <c:tickLblPos val="nextTo"/>
        <c:txPr>
          <a:bodyPr/>
          <a:lstStyle/>
          <a:p>
            <a:pPr>
              <a:defRPr sz="1800"/>
            </a:pPr>
            <a:endParaRPr lang="en-US"/>
          </a:p>
        </c:txPr>
        <c:crossAx val="347234304"/>
        <c:crosses val="autoZero"/>
        <c:auto val="1"/>
        <c:lblAlgn val="ctr"/>
        <c:lblOffset val="100"/>
        <c:noMultiLvlLbl val="0"/>
      </c:catAx>
      <c:valAx>
        <c:axId val="347234304"/>
        <c:scaling>
          <c:orientation val="minMax"/>
        </c:scaling>
        <c:delete val="0"/>
        <c:axPos val="b"/>
        <c:majorGridlines/>
        <c:title>
          <c:tx>
            <c:rich>
              <a:bodyPr/>
              <a:lstStyle/>
              <a:p>
                <a:pPr>
                  <a:defRPr sz="1600"/>
                </a:pPr>
                <a:r>
                  <a:rPr lang="en-US" sz="1600"/>
                  <a:t>Number of Cooperatives</a:t>
                </a:r>
              </a:p>
            </c:rich>
          </c:tx>
          <c:overlay val="0"/>
        </c:title>
        <c:numFmt formatCode="0%" sourceLinked="1"/>
        <c:majorTickMark val="out"/>
        <c:minorTickMark val="none"/>
        <c:tickLblPos val="nextTo"/>
        <c:crossAx val="347232128"/>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2532265198454185"/>
          <c:y val="1.7233468549343951E-2"/>
          <c:w val="0.75281779990455366"/>
          <c:h val="0.87665857292971505"/>
        </c:manualLayout>
      </c:layout>
      <c:barChart>
        <c:barDir val="bar"/>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Problems!$A$1:$A$14</c:f>
              <c:strCache>
                <c:ptCount val="14"/>
                <c:pt idx="0">
                  <c:v>Higher taxes and excise duties</c:v>
                </c:pt>
                <c:pt idx="1">
                  <c:v>Meeting certification requirements  </c:v>
                </c:pt>
                <c:pt idx="2">
                  <c:v>Meeting large volume requirements  </c:v>
                </c:pt>
                <c:pt idx="3">
                  <c:v>Limited capital/low access to financial services</c:v>
                </c:pt>
                <c:pt idx="4">
                  <c:v>Poor quality of produce (sometimes rejected by buyers)</c:v>
                </c:pt>
                <c:pt idx="5">
                  <c:v>Buyers not honoring their contracts</c:v>
                </c:pt>
                <c:pt idx="6">
                  <c:v>Lack of minimum price fixation system/existing of middlemen</c:v>
                </c:pt>
                <c:pt idx="7">
                  <c:v>Poor marketing infrastructure</c:v>
                </c:pt>
                <c:pt idx="8">
                  <c:v>Lack of infrastructure (post-harvest, cool chain and cold storages) </c:v>
                </c:pt>
                <c:pt idx="9">
                  <c:v>Insufficient production and inconsistent supply of local produce</c:v>
                </c:pt>
                <c:pt idx="10">
                  <c:v>Lack of information on markets opportunities </c:v>
                </c:pt>
                <c:pt idx="11">
                  <c:v>High prices of inputs </c:v>
                </c:pt>
                <c:pt idx="12">
                  <c:v>Lack of marketing skills</c:v>
                </c:pt>
                <c:pt idx="13">
                  <c:v>High transportation costs </c:v>
                </c:pt>
              </c:strCache>
            </c:strRef>
          </c:cat>
          <c:val>
            <c:numRef>
              <c:f>Problems!$B$1:$B$14</c:f>
              <c:numCache>
                <c:formatCode>0%</c:formatCode>
                <c:ptCount val="14"/>
                <c:pt idx="0">
                  <c:v>0</c:v>
                </c:pt>
                <c:pt idx="1">
                  <c:v>1.0752688172043012E-2</c:v>
                </c:pt>
                <c:pt idx="2">
                  <c:v>1.0752688172043012E-2</c:v>
                </c:pt>
                <c:pt idx="3">
                  <c:v>1.0752688172043012E-2</c:v>
                </c:pt>
                <c:pt idx="4">
                  <c:v>3.2258064516129052E-2</c:v>
                </c:pt>
                <c:pt idx="5">
                  <c:v>3.2258064516129052E-2</c:v>
                </c:pt>
                <c:pt idx="6">
                  <c:v>6.4516129032258104E-2</c:v>
                </c:pt>
                <c:pt idx="7">
                  <c:v>7.5268817204301092E-2</c:v>
                </c:pt>
                <c:pt idx="8">
                  <c:v>7.5268817204301092E-2</c:v>
                </c:pt>
                <c:pt idx="9">
                  <c:v>0.10752688172043018</c:v>
                </c:pt>
                <c:pt idx="10">
                  <c:v>0.10752688172043018</c:v>
                </c:pt>
                <c:pt idx="11">
                  <c:v>0.11827956989247307</c:v>
                </c:pt>
                <c:pt idx="12">
                  <c:v>0.16129032258064521</c:v>
                </c:pt>
                <c:pt idx="13">
                  <c:v>0.19354838709677433</c:v>
                </c:pt>
              </c:numCache>
            </c:numRef>
          </c:val>
          <c:extLst>
            <c:ext xmlns:c16="http://schemas.microsoft.com/office/drawing/2014/chart" uri="{C3380CC4-5D6E-409C-BE32-E72D297353CC}">
              <c16:uniqueId val="{00000000-353C-46BE-A6CE-A7EC9257BDD4}"/>
            </c:ext>
          </c:extLst>
        </c:ser>
        <c:dLbls>
          <c:showLegendKey val="0"/>
          <c:showVal val="0"/>
          <c:showCatName val="0"/>
          <c:showSerName val="0"/>
          <c:showPercent val="0"/>
          <c:showBubbleSize val="0"/>
        </c:dLbls>
        <c:gapWidth val="15"/>
        <c:axId val="319170048"/>
        <c:axId val="319171584"/>
      </c:barChart>
      <c:catAx>
        <c:axId val="319170048"/>
        <c:scaling>
          <c:orientation val="minMax"/>
        </c:scaling>
        <c:delete val="0"/>
        <c:axPos val="l"/>
        <c:numFmt formatCode="General" sourceLinked="0"/>
        <c:majorTickMark val="out"/>
        <c:minorTickMark val="none"/>
        <c:tickLblPos val="nextTo"/>
        <c:crossAx val="319171584"/>
        <c:crosses val="autoZero"/>
        <c:auto val="1"/>
        <c:lblAlgn val="ctr"/>
        <c:lblOffset val="100"/>
        <c:noMultiLvlLbl val="0"/>
      </c:catAx>
      <c:valAx>
        <c:axId val="319171584"/>
        <c:scaling>
          <c:orientation val="minMax"/>
        </c:scaling>
        <c:delete val="1"/>
        <c:axPos val="b"/>
        <c:majorGridlines/>
        <c:numFmt formatCode="0%" sourceLinked="1"/>
        <c:majorTickMark val="out"/>
        <c:minorTickMark val="none"/>
        <c:tickLblPos val="nextTo"/>
        <c:crossAx val="319170048"/>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77E556A-721A-4100-893D-D8F7821A2D61}" type="datetimeFigureOut">
              <a:rPr lang="en-GB" smtClean="0"/>
              <a:t>27/05/2022</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826A481-392D-4D62-928E-64A79DD564E8}" type="slidenum">
              <a:rPr lang="en-GB" smtClean="0"/>
              <a:t>‹#›</a:t>
            </a:fld>
            <a:endParaRPr lang="en-GB" dirty="0"/>
          </a:p>
        </p:txBody>
      </p:sp>
    </p:spTree>
    <p:extLst>
      <p:ext uri="{BB962C8B-B14F-4D97-AF65-F5344CB8AC3E}">
        <p14:creationId xmlns:p14="http://schemas.microsoft.com/office/powerpoint/2010/main" val="807764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26A481-392D-4D62-928E-64A79DD564E8}" type="slidenum">
              <a:rPr lang="en-GB" smtClean="0"/>
              <a:t>1</a:t>
            </a:fld>
            <a:endParaRPr lang="en-GB" dirty="0"/>
          </a:p>
        </p:txBody>
      </p:sp>
    </p:spTree>
    <p:extLst>
      <p:ext uri="{BB962C8B-B14F-4D97-AF65-F5344CB8AC3E}">
        <p14:creationId xmlns:p14="http://schemas.microsoft.com/office/powerpoint/2010/main" val="426295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26A481-392D-4D62-928E-64A79DD564E8}" type="slidenum">
              <a:rPr lang="en-GB" smtClean="0"/>
              <a:t>2</a:t>
            </a:fld>
            <a:endParaRPr lang="en-GB" dirty="0"/>
          </a:p>
        </p:txBody>
      </p:sp>
    </p:spTree>
    <p:extLst>
      <p:ext uri="{BB962C8B-B14F-4D97-AF65-F5344CB8AC3E}">
        <p14:creationId xmlns:p14="http://schemas.microsoft.com/office/powerpoint/2010/main" val="2294961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26A481-392D-4D62-928E-64A79DD564E8}" type="slidenum">
              <a:rPr lang="en-GB" smtClean="0"/>
              <a:t>3</a:t>
            </a:fld>
            <a:endParaRPr lang="en-GB" dirty="0"/>
          </a:p>
        </p:txBody>
      </p:sp>
    </p:spTree>
    <p:extLst>
      <p:ext uri="{BB962C8B-B14F-4D97-AF65-F5344CB8AC3E}">
        <p14:creationId xmlns:p14="http://schemas.microsoft.com/office/powerpoint/2010/main" val="417701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26A481-392D-4D62-928E-64A79DD564E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29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26A481-392D-4D62-928E-64A79DD564E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95419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15" descr="OX_VL_W.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557934" y="5502275"/>
            <a:ext cx="1225551"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7"/>
          <p:cNvSpPr>
            <a:spLocks noGrp="1" noChangeArrowheads="1"/>
          </p:cNvSpPr>
          <p:nvPr>
            <p:ph type="ctrTitle"/>
          </p:nvPr>
        </p:nvSpPr>
        <p:spPr>
          <a:xfrm>
            <a:off x="527051" y="2852738"/>
            <a:ext cx="11288183" cy="165576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t"/>
          <a:lstStyle>
            <a:lvl1pPr>
              <a:defRPr sz="6000" b="1">
                <a:solidFill>
                  <a:schemeClr val="bg1"/>
                </a:solidFill>
                <a:latin typeface="Oxfam Global Headline Regular"/>
                <a:cs typeface="Oxfam Global Headline Regular"/>
              </a:defRPr>
            </a:lvl1pPr>
          </a:lstStyle>
          <a:p>
            <a:pPr lvl="0"/>
            <a:r>
              <a:rPr lang="en-US" noProof="0"/>
              <a:t>Click to edit Master title style</a:t>
            </a:r>
            <a:endParaRPr lang="en-GB" noProof="0" dirty="0"/>
          </a:p>
        </p:txBody>
      </p:sp>
      <p:sp>
        <p:nvSpPr>
          <p:cNvPr id="5128" name="Rectangle 8"/>
          <p:cNvSpPr>
            <a:spLocks noGrp="1" noChangeArrowheads="1"/>
          </p:cNvSpPr>
          <p:nvPr>
            <p:ph type="subTitle" idx="1"/>
          </p:nvPr>
        </p:nvSpPr>
        <p:spPr>
          <a:xfrm>
            <a:off x="527051" y="4737101"/>
            <a:ext cx="11173883" cy="504825"/>
          </a:xfrm>
        </p:spPr>
        <p:txBody>
          <a:bodyPr lIns="0" tIns="0" rIns="0" bIns="0"/>
          <a:lstStyle>
            <a:lvl1pPr marL="0" indent="0">
              <a:buFontTx/>
              <a:buNone/>
              <a:defRPr b="1">
                <a:solidFill>
                  <a:schemeClr val="bg1"/>
                </a:solidFill>
              </a:defRPr>
            </a:lvl1pPr>
          </a:lstStyle>
          <a:p>
            <a:pPr lvl="0"/>
            <a:r>
              <a:rPr lang="en-US" noProof="0"/>
              <a:t>Click to edit Master subtitle style</a:t>
            </a:r>
            <a:endParaRPr lang="en-GB" noProof="0" dirty="0"/>
          </a:p>
        </p:txBody>
      </p:sp>
    </p:spTree>
    <p:extLst>
      <p:ext uri="{BB962C8B-B14F-4D97-AF65-F5344CB8AC3E}">
        <p14:creationId xmlns:p14="http://schemas.microsoft.com/office/powerpoint/2010/main" val="124557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3601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603875"/>
          </a:xfrm>
        </p:spPr>
        <p:txBody>
          <a:bodyPr vert="eaVert"/>
          <a:lstStyle/>
          <a:p>
            <a:r>
              <a:rPr lang="en-US"/>
              <a:t>Click to edit Master title style</a:t>
            </a:r>
            <a:endParaRPr lang="en-GB" dirty="0"/>
          </a:p>
        </p:txBody>
      </p:sp>
      <p:sp>
        <p:nvSpPr>
          <p:cNvPr id="3" name="Vertical Text Placeholder 2"/>
          <p:cNvSpPr>
            <a:spLocks noGrp="1"/>
          </p:cNvSpPr>
          <p:nvPr>
            <p:ph type="body" orient="vert" idx="1"/>
          </p:nvPr>
        </p:nvSpPr>
        <p:spPr>
          <a:xfrm>
            <a:off x="609600" y="274639"/>
            <a:ext cx="8026400" cy="5603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6549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21263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3500" b="1" cap="all"/>
            </a:lvl1pPr>
          </a:lstStyle>
          <a:p>
            <a:r>
              <a:rPr lang="en-US" dirty="0"/>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728130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19560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9395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20247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443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6438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37454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9"/>
            <a:ext cx="109728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GB" dirty="0"/>
              <a:t>CLICK TO EDIT MASTER TITLE STYLE</a:t>
            </a:r>
          </a:p>
        </p:txBody>
      </p:sp>
      <p:sp>
        <p:nvSpPr>
          <p:cNvPr id="1027" name="Rectangle 3"/>
          <p:cNvSpPr>
            <a:spLocks noGrp="1" noChangeArrowheads="1"/>
          </p:cNvSpPr>
          <p:nvPr>
            <p:ph type="body" idx="1"/>
          </p:nvPr>
        </p:nvSpPr>
        <p:spPr bwMode="auto">
          <a:xfrm>
            <a:off x="609600" y="1600201"/>
            <a:ext cx="10972800" cy="42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29" name="Text Box 10"/>
          <p:cNvSpPr txBox="1">
            <a:spLocks noChangeArrowheads="1"/>
          </p:cNvSpPr>
          <p:nvPr userDrawn="1"/>
        </p:nvSpPr>
        <p:spPr bwMode="auto">
          <a:xfrm>
            <a:off x="9097433" y="6453188"/>
            <a:ext cx="1636184"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Bef>
                <a:spcPct val="50000"/>
              </a:spcBef>
              <a:defRPr/>
            </a:pPr>
            <a:r>
              <a:rPr lang="en-GB" sz="1000" dirty="0"/>
              <a:t>Page </a:t>
            </a:r>
            <a:fld id="{6D105CF4-FB02-453E-8F79-17C028E157F3}" type="slidenum">
              <a:rPr lang="en-GB" sz="1000" smtClean="0"/>
              <a:pPr eaLnBrk="1" hangingPunct="1">
                <a:spcBef>
                  <a:spcPct val="50000"/>
                </a:spcBef>
                <a:defRPr/>
              </a:pPr>
              <a:t>‹#›</a:t>
            </a:fld>
            <a:endParaRPr lang="en-GB" sz="1000" dirty="0"/>
          </a:p>
        </p:txBody>
      </p:sp>
      <p:pic>
        <p:nvPicPr>
          <p:cNvPr id="2" name="Picture 7" descr="Black logo_06021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938934" y="6005513"/>
            <a:ext cx="800100" cy="66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3044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500" b="1">
          <a:solidFill>
            <a:srgbClr val="61A534"/>
          </a:solidFill>
          <a:latin typeface="+mj-lt"/>
          <a:ea typeface="ＭＳ Ｐゴシック" charset="0"/>
          <a:cs typeface="ＭＳ Ｐゴシック" charset="0"/>
        </a:defRPr>
      </a:lvl1pPr>
      <a:lvl2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2pPr>
      <a:lvl3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3pPr>
      <a:lvl4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4pPr>
      <a:lvl5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5pPr>
      <a:lvl6pPr marL="457200" algn="l" rtl="0" fontAlgn="base">
        <a:spcBef>
          <a:spcPct val="0"/>
        </a:spcBef>
        <a:spcAft>
          <a:spcPct val="0"/>
        </a:spcAft>
        <a:defRPr sz="3500" b="1">
          <a:solidFill>
            <a:srgbClr val="61A534"/>
          </a:solidFill>
          <a:latin typeface="Arial" charset="0"/>
        </a:defRPr>
      </a:lvl6pPr>
      <a:lvl7pPr marL="914400" algn="l" rtl="0" fontAlgn="base">
        <a:spcBef>
          <a:spcPct val="0"/>
        </a:spcBef>
        <a:spcAft>
          <a:spcPct val="0"/>
        </a:spcAft>
        <a:defRPr sz="3500" b="1">
          <a:solidFill>
            <a:srgbClr val="61A534"/>
          </a:solidFill>
          <a:latin typeface="Arial" charset="0"/>
        </a:defRPr>
      </a:lvl7pPr>
      <a:lvl8pPr marL="1371600" algn="l" rtl="0" fontAlgn="base">
        <a:spcBef>
          <a:spcPct val="0"/>
        </a:spcBef>
        <a:spcAft>
          <a:spcPct val="0"/>
        </a:spcAft>
        <a:defRPr sz="3500" b="1">
          <a:solidFill>
            <a:srgbClr val="61A534"/>
          </a:solidFill>
          <a:latin typeface="Arial" charset="0"/>
        </a:defRPr>
      </a:lvl8pPr>
      <a:lvl9pPr marL="1828800" algn="l" rtl="0" fontAlgn="base">
        <a:spcBef>
          <a:spcPct val="0"/>
        </a:spcBef>
        <a:spcAft>
          <a:spcPct val="0"/>
        </a:spcAft>
        <a:defRPr sz="3500" b="1">
          <a:solidFill>
            <a:srgbClr val="61A534"/>
          </a:solidFill>
          <a:latin typeface="Arial" charset="0"/>
        </a:defRPr>
      </a:lvl9pPr>
    </p:titleStyle>
    <p:bodyStyle>
      <a:lvl1pPr marL="342900" indent="-342900" algn="l" rtl="0" eaLnBrk="0" fontAlgn="base" hangingPunct="0">
        <a:spcBef>
          <a:spcPts val="900"/>
        </a:spcBef>
        <a:spcAft>
          <a:spcPct val="0"/>
        </a:spcAft>
        <a:buChar char="•"/>
        <a:defRPr sz="2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blog.bizvibe.com/blog/top-flower-producing-countri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fao.org/3/cb5332en/cb5332en.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9B5DA31-2F70-4AB5-934E-CCE278B35244}"/>
              </a:ext>
            </a:extLst>
          </p:cNvPr>
          <p:cNvPicPr/>
          <p:nvPr/>
        </p:nvPicPr>
        <p:blipFill>
          <a:blip r:embed="rId3">
            <a:extLst>
              <a:ext uri="{28A0092B-C50C-407E-A947-70E740481C1C}">
                <a14:useLocalDpi xmlns:a14="http://schemas.microsoft.com/office/drawing/2010/main" val="0"/>
              </a:ext>
            </a:extLst>
          </a:blip>
          <a:stretch>
            <a:fillRect/>
          </a:stretch>
        </p:blipFill>
        <p:spPr>
          <a:xfrm>
            <a:off x="5840185" y="2918732"/>
            <a:ext cx="4931228" cy="3576366"/>
          </a:xfrm>
          <a:prstGeom prst="rect">
            <a:avLst/>
          </a:prstGeom>
        </p:spPr>
      </p:pic>
      <p:pic>
        <p:nvPicPr>
          <p:cNvPr id="10" name="Picture 9">
            <a:extLst>
              <a:ext uri="{FF2B5EF4-FFF2-40B4-BE49-F238E27FC236}">
                <a16:creationId xmlns:a16="http://schemas.microsoft.com/office/drawing/2014/main" id="{D3221EE0-CA93-49F7-AF5D-549180FF4E9E}"/>
              </a:ext>
            </a:extLst>
          </p:cNvPr>
          <p:cNvPicPr/>
          <p:nvPr/>
        </p:nvPicPr>
        <p:blipFill>
          <a:blip r:embed="rId4">
            <a:extLst>
              <a:ext uri="{28A0092B-C50C-407E-A947-70E740481C1C}">
                <a14:useLocalDpi xmlns:a14="http://schemas.microsoft.com/office/drawing/2010/main" val="0"/>
              </a:ext>
            </a:extLst>
          </a:blip>
          <a:stretch>
            <a:fillRect/>
          </a:stretch>
        </p:blipFill>
        <p:spPr>
          <a:xfrm>
            <a:off x="1230086" y="2972072"/>
            <a:ext cx="4419600" cy="3523026"/>
          </a:xfrm>
          <a:prstGeom prst="rect">
            <a:avLst/>
          </a:prstGeom>
        </p:spPr>
      </p:pic>
      <p:pic>
        <p:nvPicPr>
          <p:cNvPr id="11" name="Picture 10">
            <a:extLst>
              <a:ext uri="{FF2B5EF4-FFF2-40B4-BE49-F238E27FC236}">
                <a16:creationId xmlns:a16="http://schemas.microsoft.com/office/drawing/2014/main" id="{1B3D3958-A465-4882-8DC1-BCF0A3C0D84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30086" y="1683955"/>
            <a:ext cx="2133599" cy="1149302"/>
          </a:xfrm>
          <a:prstGeom prst="rect">
            <a:avLst/>
          </a:prstGeom>
          <a:noFill/>
          <a:ln>
            <a:noFill/>
          </a:ln>
          <a:effectLst/>
        </p:spPr>
      </p:pic>
      <p:pic>
        <p:nvPicPr>
          <p:cNvPr id="12" name="Picture 11">
            <a:extLst>
              <a:ext uri="{FF2B5EF4-FFF2-40B4-BE49-F238E27FC236}">
                <a16:creationId xmlns:a16="http://schemas.microsoft.com/office/drawing/2014/main" id="{27793E6B-B7E5-4DBA-A90D-A0A75964C22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978497" y="1571803"/>
            <a:ext cx="2235005" cy="1337770"/>
          </a:xfrm>
          <a:prstGeom prst="rect">
            <a:avLst/>
          </a:prstGeom>
          <a:noFill/>
          <a:ln>
            <a:noFill/>
          </a:ln>
          <a:effectLst/>
        </p:spPr>
      </p:pic>
      <p:pic>
        <p:nvPicPr>
          <p:cNvPr id="13" name="Picture 12">
            <a:extLst>
              <a:ext uri="{FF2B5EF4-FFF2-40B4-BE49-F238E27FC236}">
                <a16:creationId xmlns:a16="http://schemas.microsoft.com/office/drawing/2014/main" id="{C4580D67-6257-4C33-83D3-607FD7302AA8}"/>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046028" y="1521510"/>
            <a:ext cx="1621971" cy="1423245"/>
          </a:xfrm>
          <a:prstGeom prst="rect">
            <a:avLst/>
          </a:prstGeom>
          <a:noFill/>
          <a:ln>
            <a:noFill/>
          </a:ln>
          <a:effectLst/>
        </p:spPr>
      </p:pic>
      <p:pic>
        <p:nvPicPr>
          <p:cNvPr id="2" name="Picture 1">
            <a:extLst>
              <a:ext uri="{FF2B5EF4-FFF2-40B4-BE49-F238E27FC236}">
                <a16:creationId xmlns:a16="http://schemas.microsoft.com/office/drawing/2014/main" id="{2869983B-A5D6-4E0B-87F5-A0C0E4BE6586}"/>
              </a:ext>
            </a:extLst>
          </p:cNvPr>
          <p:cNvPicPr>
            <a:picLocks noChangeAspect="1"/>
          </p:cNvPicPr>
          <p:nvPr/>
        </p:nvPicPr>
        <p:blipFill>
          <a:blip r:embed="rId8"/>
          <a:stretch>
            <a:fillRect/>
          </a:stretch>
        </p:blipFill>
        <p:spPr>
          <a:xfrm>
            <a:off x="1230086" y="325250"/>
            <a:ext cx="9051472" cy="1234961"/>
          </a:xfrm>
          <a:prstGeom prst="rect">
            <a:avLst/>
          </a:prstGeom>
        </p:spPr>
      </p:pic>
      <p:sp>
        <p:nvSpPr>
          <p:cNvPr id="14" name="Rectangle 2">
            <a:extLst>
              <a:ext uri="{FF2B5EF4-FFF2-40B4-BE49-F238E27FC236}">
                <a16:creationId xmlns:a16="http://schemas.microsoft.com/office/drawing/2014/main" id="{2CB1F65B-01B8-40A7-97CE-67063105A9C9}"/>
              </a:ext>
            </a:extLst>
          </p:cNvPr>
          <p:cNvSpPr txBox="1">
            <a:spLocks noChangeArrowheads="1"/>
          </p:cNvSpPr>
          <p:nvPr/>
        </p:nvSpPr>
        <p:spPr bwMode="auto">
          <a:xfrm>
            <a:off x="1524001" y="2853302"/>
            <a:ext cx="8466137" cy="859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500" b="1">
                <a:solidFill>
                  <a:srgbClr val="61A534"/>
                </a:solidFill>
                <a:latin typeface="+mj-lt"/>
                <a:ea typeface="ＭＳ Ｐゴシック" charset="0"/>
                <a:cs typeface="ＭＳ Ｐゴシック" charset="0"/>
              </a:defRPr>
            </a:lvl1pPr>
            <a:lvl2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2pPr>
            <a:lvl3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3pPr>
            <a:lvl4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4pPr>
            <a:lvl5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5pPr>
            <a:lvl6pPr marL="457200" algn="l" rtl="0" fontAlgn="base">
              <a:spcBef>
                <a:spcPct val="0"/>
              </a:spcBef>
              <a:spcAft>
                <a:spcPct val="0"/>
              </a:spcAft>
              <a:defRPr sz="3500" b="1">
                <a:solidFill>
                  <a:srgbClr val="61A534"/>
                </a:solidFill>
                <a:latin typeface="Arial" charset="0"/>
              </a:defRPr>
            </a:lvl6pPr>
            <a:lvl7pPr marL="914400" algn="l" rtl="0" fontAlgn="base">
              <a:spcBef>
                <a:spcPct val="0"/>
              </a:spcBef>
              <a:spcAft>
                <a:spcPct val="0"/>
              </a:spcAft>
              <a:defRPr sz="3500" b="1">
                <a:solidFill>
                  <a:srgbClr val="61A534"/>
                </a:solidFill>
                <a:latin typeface="Arial" charset="0"/>
              </a:defRPr>
            </a:lvl7pPr>
            <a:lvl8pPr marL="1371600" algn="l" rtl="0" fontAlgn="base">
              <a:spcBef>
                <a:spcPct val="0"/>
              </a:spcBef>
              <a:spcAft>
                <a:spcPct val="0"/>
              </a:spcAft>
              <a:defRPr sz="3500" b="1">
                <a:solidFill>
                  <a:srgbClr val="61A534"/>
                </a:solidFill>
                <a:latin typeface="Arial" charset="0"/>
              </a:defRPr>
            </a:lvl8pPr>
            <a:lvl9pPr marL="1828800" algn="l" rtl="0" fontAlgn="base">
              <a:spcBef>
                <a:spcPct val="0"/>
              </a:spcBef>
              <a:spcAft>
                <a:spcPct val="0"/>
              </a:spcAft>
              <a:defRPr sz="3500" b="1">
                <a:solidFill>
                  <a:srgbClr val="61A534"/>
                </a:solidFill>
                <a:latin typeface="Arial" charset="0"/>
              </a:defRPr>
            </a:lvl9pPr>
          </a:lstStyle>
          <a:p>
            <a:pPr algn="ctr" eaLnBrk="1" hangingPunct="1"/>
            <a:r>
              <a:rPr lang="en-GB" altLang="en-US" sz="2800" kern="0" dirty="0">
                <a:latin typeface="Oxfam Global Headline" panose="020B0604030201010201" pitchFamily="34" charset="0"/>
                <a:ea typeface="ＭＳ Ｐゴシック"/>
                <a:cs typeface="Arial"/>
              </a:rPr>
              <a:t>horticulture and  Markets  </a:t>
            </a:r>
            <a:br>
              <a:rPr lang="en-GB" altLang="en-US" sz="2800" kern="0" dirty="0">
                <a:latin typeface="Oxfam Global Headline" panose="020B0604030201010201" pitchFamily="34" charset="0"/>
                <a:ea typeface="ＭＳ Ｐゴシック"/>
                <a:cs typeface="Arial"/>
              </a:rPr>
            </a:br>
            <a:br>
              <a:rPr lang="en-GB" altLang="en-US" sz="2800" kern="0" dirty="0">
                <a:latin typeface="Oxfam Global Headline" panose="020B0604030201010201" pitchFamily="34" charset="0"/>
                <a:ea typeface="ＭＳ Ｐゴシック"/>
                <a:cs typeface="Arial"/>
              </a:rPr>
            </a:br>
            <a:br>
              <a:rPr lang="en-GB" altLang="en-US" sz="3600" kern="0" dirty="0">
                <a:latin typeface="Oxfam Global Headline" panose="020B0604030201010201" pitchFamily="34" charset="0"/>
                <a:ea typeface="ＭＳ Ｐゴシック"/>
                <a:cs typeface="Arial"/>
              </a:rPr>
            </a:br>
            <a:br>
              <a:rPr lang="en-GB" altLang="en-US" sz="3600" kern="0" dirty="0">
                <a:latin typeface="Oxfam Global Headline" panose="020B0604030201010201" pitchFamily="34" charset="0"/>
                <a:ea typeface="ＭＳ Ｐゴシック"/>
                <a:cs typeface="Arial"/>
              </a:rPr>
            </a:br>
            <a:br>
              <a:rPr lang="en-GB" altLang="en-US" sz="3600" kern="0" dirty="0">
                <a:latin typeface="Oxfam Global Headline" panose="020B0604030201010201" pitchFamily="34" charset="0"/>
                <a:ea typeface="ＭＳ Ｐゴシック"/>
                <a:cs typeface="Arial"/>
              </a:rPr>
            </a:br>
            <a:br>
              <a:rPr lang="en-GB" altLang="en-US" sz="3600" kern="0" dirty="0">
                <a:latin typeface="Oxfam Global Headline" panose="020B0604030201010201" pitchFamily="34" charset="0"/>
                <a:ea typeface="ＭＳ Ｐゴシック"/>
                <a:cs typeface="Arial"/>
              </a:rPr>
            </a:br>
            <a:r>
              <a:rPr lang="en-GB" altLang="en-US" sz="3600" kern="0" dirty="0">
                <a:latin typeface="Oxfam Global Headline" panose="020B0604030201010201" pitchFamily="34" charset="0"/>
                <a:ea typeface="ＭＳ Ｐゴシック"/>
                <a:cs typeface="Arial"/>
              </a:rPr>
              <a:t>  </a:t>
            </a:r>
            <a:br>
              <a:rPr lang="en-GB" altLang="en-US" sz="3600" kern="0" dirty="0">
                <a:latin typeface="Oxfam Global Headline" panose="020B0604030201010201" pitchFamily="34" charset="0"/>
                <a:ea typeface="ＭＳ Ｐゴシック" pitchFamily="34" charset="-128"/>
                <a:cs typeface="Arial" pitchFamily="34" charset="0"/>
              </a:rPr>
            </a:br>
            <a:br>
              <a:rPr lang="en-GB" altLang="en-US" sz="3600" kern="0" dirty="0">
                <a:latin typeface="Oxfam Global Headline" panose="020B0604030201010201" pitchFamily="34" charset="0"/>
                <a:ea typeface="ＭＳ Ｐゴシック" pitchFamily="34" charset="-128"/>
                <a:cs typeface="Arial" pitchFamily="34" charset="0"/>
              </a:rPr>
            </a:br>
            <a:br>
              <a:rPr lang="en-GB" altLang="en-US" sz="3600" kern="0" dirty="0">
                <a:latin typeface="Oxfam Global Headline" panose="020B0604030201010201" pitchFamily="34" charset="0"/>
                <a:ea typeface="ＭＳ Ｐゴシック" pitchFamily="34" charset="-128"/>
                <a:cs typeface="Arial" pitchFamily="34" charset="0"/>
              </a:rPr>
            </a:br>
            <a:endParaRPr lang="en-GB" altLang="en-US" sz="3600" kern="0" dirty="0">
              <a:latin typeface="Oxfam Global Headline" panose="020B0604030201010201"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2860442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09BF-CC15-4648-BC18-05DB7FA69BB0}"/>
              </a:ext>
            </a:extLst>
          </p:cNvPr>
          <p:cNvSpPr>
            <a:spLocks noGrp="1"/>
          </p:cNvSpPr>
          <p:nvPr>
            <p:ph type="title"/>
          </p:nvPr>
        </p:nvSpPr>
        <p:spPr>
          <a:xfrm>
            <a:off x="609600" y="220211"/>
            <a:ext cx="10972800" cy="719137"/>
          </a:xfrm>
        </p:spPr>
        <p:txBody>
          <a:bodyPr/>
          <a:lstStyle/>
          <a:p>
            <a:r>
              <a:rPr lang="en-GB" sz="2400" dirty="0"/>
              <a:t>Top importing Countries of tomatoes</a:t>
            </a:r>
            <a:endParaRPr lang="en-US" sz="2400" dirty="0"/>
          </a:p>
        </p:txBody>
      </p:sp>
      <p:graphicFrame>
        <p:nvGraphicFramePr>
          <p:cNvPr id="4" name="Content Placeholder 3">
            <a:extLst>
              <a:ext uri="{FF2B5EF4-FFF2-40B4-BE49-F238E27FC236}">
                <a16:creationId xmlns:a16="http://schemas.microsoft.com/office/drawing/2014/main" id="{D7362A5C-2F4F-46BF-8F4A-74D688B4B4AA}"/>
              </a:ext>
            </a:extLst>
          </p:cNvPr>
          <p:cNvGraphicFramePr>
            <a:graphicFrameLocks noGrp="1"/>
          </p:cNvGraphicFramePr>
          <p:nvPr>
            <p:ph idx="1"/>
            <p:extLst>
              <p:ext uri="{D42A27DB-BD31-4B8C-83A1-F6EECF244321}">
                <p14:modId xmlns:p14="http://schemas.microsoft.com/office/powerpoint/2010/main" val="3491000335"/>
              </p:ext>
            </p:extLst>
          </p:nvPr>
        </p:nvGraphicFramePr>
        <p:xfrm>
          <a:off x="609600" y="939348"/>
          <a:ext cx="10972800" cy="4939165"/>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4BE850D5-E392-474B-8D49-38906F34FEEF}"/>
              </a:ext>
            </a:extLst>
          </p:cNvPr>
          <p:cNvPicPr>
            <a:picLocks noChangeAspect="1"/>
          </p:cNvPicPr>
          <p:nvPr/>
        </p:nvPicPr>
        <p:blipFill>
          <a:blip r:embed="rId3"/>
          <a:stretch>
            <a:fillRect/>
          </a:stretch>
        </p:blipFill>
        <p:spPr bwMode="auto">
          <a:xfrm>
            <a:off x="609600" y="96220"/>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710488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39C67-FCE5-45AF-BC81-2038A1C4F4A7}"/>
              </a:ext>
            </a:extLst>
          </p:cNvPr>
          <p:cNvSpPr>
            <a:spLocks noGrp="1"/>
          </p:cNvSpPr>
          <p:nvPr>
            <p:ph type="title"/>
          </p:nvPr>
        </p:nvSpPr>
        <p:spPr>
          <a:xfrm>
            <a:off x="609600" y="274639"/>
            <a:ext cx="10570029" cy="650647"/>
          </a:xfrm>
        </p:spPr>
        <p:txBody>
          <a:bodyPr/>
          <a:lstStyle/>
          <a:p>
            <a:r>
              <a:rPr lang="en-GB" sz="2400" dirty="0">
                <a:effectLst/>
                <a:ea typeface="Times New Roman" panose="02020603050405020304" pitchFamily="18" charset="0"/>
              </a:rPr>
              <a:t>Trade between EAC and EU</a:t>
            </a:r>
            <a:endParaRPr lang="en-US" sz="2400" dirty="0"/>
          </a:p>
        </p:txBody>
      </p:sp>
      <p:graphicFrame>
        <p:nvGraphicFramePr>
          <p:cNvPr id="4" name="Content Placeholder 3">
            <a:extLst>
              <a:ext uri="{FF2B5EF4-FFF2-40B4-BE49-F238E27FC236}">
                <a16:creationId xmlns:a16="http://schemas.microsoft.com/office/drawing/2014/main" id="{77817860-FB26-4EBC-99AB-ABF1C649200A}"/>
              </a:ext>
            </a:extLst>
          </p:cNvPr>
          <p:cNvGraphicFramePr>
            <a:graphicFrameLocks noGrp="1"/>
          </p:cNvGraphicFramePr>
          <p:nvPr>
            <p:ph idx="1"/>
            <p:extLst>
              <p:ext uri="{D42A27DB-BD31-4B8C-83A1-F6EECF244321}">
                <p14:modId xmlns:p14="http://schemas.microsoft.com/office/powerpoint/2010/main" val="2738776495"/>
              </p:ext>
            </p:extLst>
          </p:nvPr>
        </p:nvGraphicFramePr>
        <p:xfrm>
          <a:off x="500743" y="772886"/>
          <a:ext cx="11179627" cy="6085114"/>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990CFE00-4614-4AFF-A683-064D5D3A384A}"/>
              </a:ext>
            </a:extLst>
          </p:cNvPr>
          <p:cNvPicPr>
            <a:picLocks noChangeAspect="1"/>
          </p:cNvPicPr>
          <p:nvPr/>
        </p:nvPicPr>
        <p:blipFill>
          <a:blip r:embed="rId3"/>
          <a:stretch>
            <a:fillRect/>
          </a:stretch>
        </p:blipFill>
        <p:spPr bwMode="auto">
          <a:xfrm>
            <a:off x="609600" y="69909"/>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1348907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223D5-26E5-4899-95EB-DF80A5BF530F}"/>
              </a:ext>
            </a:extLst>
          </p:cNvPr>
          <p:cNvSpPr>
            <a:spLocks noGrp="1"/>
          </p:cNvSpPr>
          <p:nvPr>
            <p:ph type="title"/>
          </p:nvPr>
        </p:nvSpPr>
        <p:spPr/>
        <p:txBody>
          <a:bodyPr/>
          <a:lstStyle/>
          <a:p>
            <a:r>
              <a:rPr lang="en-GB" sz="2800" dirty="0"/>
              <a:t>French beans</a:t>
            </a:r>
            <a:endParaRPr lang="en-US" sz="2800" dirty="0"/>
          </a:p>
        </p:txBody>
      </p:sp>
      <p:sp>
        <p:nvSpPr>
          <p:cNvPr id="3" name="Content Placeholder 2">
            <a:extLst>
              <a:ext uri="{FF2B5EF4-FFF2-40B4-BE49-F238E27FC236}">
                <a16:creationId xmlns:a16="http://schemas.microsoft.com/office/drawing/2014/main" id="{A41C5E8E-E40C-4FAC-83B0-269750256647}"/>
              </a:ext>
            </a:extLst>
          </p:cNvPr>
          <p:cNvSpPr>
            <a:spLocks noGrp="1"/>
          </p:cNvSpPr>
          <p:nvPr>
            <p:ph idx="1"/>
          </p:nvPr>
        </p:nvSpPr>
        <p:spPr>
          <a:xfrm>
            <a:off x="522515" y="1077687"/>
            <a:ext cx="10972800" cy="4278313"/>
          </a:xfrm>
        </p:spPr>
        <p:txBody>
          <a:bodyPr/>
          <a:lstStyle/>
          <a:p>
            <a:pPr marL="0" indent="0" algn="just">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According to FAOSTAT (2021); Spain is the largest importer of green beans, estimated at 20% share of world imports in 2020, followed by the US and Belgium, making up 17% and 15% respectively. As is the case in many other fresh products, the Netherlands acts as an intermediary, making up 9% of imports and 5% of exports. Exports from North Africa flow to Europe from October, all the way to June. </a:t>
            </a:r>
            <a:endParaRPr lang="en-US" sz="2800" dirty="0">
              <a:latin typeface="Calibri" panose="020F0502020204030204" pitchFamily="34" charset="0"/>
              <a:cs typeface="Calibri" panose="020F0502020204030204" pitchFamily="34" charset="0"/>
            </a:endParaRPr>
          </a:p>
        </p:txBody>
      </p:sp>
      <p:pic>
        <p:nvPicPr>
          <p:cNvPr id="6" name="Content Placeholder 4">
            <a:extLst>
              <a:ext uri="{FF2B5EF4-FFF2-40B4-BE49-F238E27FC236}">
                <a16:creationId xmlns:a16="http://schemas.microsoft.com/office/drawing/2014/main" id="{6E461251-D3EF-4822-BF19-C883EECFE5B7}"/>
              </a:ext>
            </a:extLst>
          </p:cNvPr>
          <p:cNvPicPr>
            <a:picLocks noChangeAspect="1"/>
          </p:cNvPicPr>
          <p:nvPr/>
        </p:nvPicPr>
        <p:blipFill>
          <a:blip r:embed="rId2"/>
          <a:stretch>
            <a:fillRect/>
          </a:stretch>
        </p:blipFill>
        <p:spPr bwMode="auto">
          <a:xfrm>
            <a:off x="609600" y="187555"/>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26795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E2BAC-E521-4E6B-8758-0FA8301C5B14}"/>
              </a:ext>
            </a:extLst>
          </p:cNvPr>
          <p:cNvSpPr>
            <a:spLocks noGrp="1"/>
          </p:cNvSpPr>
          <p:nvPr>
            <p:ph type="title"/>
          </p:nvPr>
        </p:nvSpPr>
        <p:spPr>
          <a:xfrm>
            <a:off x="609600" y="274640"/>
            <a:ext cx="10972800" cy="389390"/>
          </a:xfrm>
        </p:spPr>
        <p:txBody>
          <a:bodyPr/>
          <a:lstStyle/>
          <a:p>
            <a:r>
              <a:rPr lang="en-GB" sz="2800" dirty="0">
                <a:latin typeface="Calibri" panose="020F0502020204030204" pitchFamily="34" charset="0"/>
                <a:cs typeface="Calibri" panose="020F0502020204030204" pitchFamily="34" charset="0"/>
              </a:rPr>
              <a:t>Passion fruits </a:t>
            </a:r>
            <a:endParaRPr lang="en-US" sz="28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2275F96-358D-4472-850D-06AC2A2F1BD1}"/>
              </a:ext>
            </a:extLst>
          </p:cNvPr>
          <p:cNvSpPr>
            <a:spLocks noGrp="1"/>
          </p:cNvSpPr>
          <p:nvPr>
            <p:ph idx="1"/>
          </p:nvPr>
        </p:nvSpPr>
        <p:spPr>
          <a:xfrm>
            <a:off x="707571" y="664030"/>
            <a:ext cx="10972800" cy="5976257"/>
          </a:xfrm>
        </p:spPr>
        <p:txBody>
          <a:bodyPr/>
          <a:lstStyle/>
          <a:p>
            <a:pPr marL="0" indent="0" algn="just">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Passion fruits are in season from April to August and from October to December. These periods coincide with the low season in Kenya and South Africa. Combined, Kenya and South Africa supply 24% of all passion fruits imported by the European markets. Rwanda production can compete covering periods when Kenya and South Africa fail to meet demand.</a:t>
            </a:r>
          </a:p>
          <a:p>
            <a:pPr marL="0" indent="0" algn="just">
              <a:buNone/>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Passion fruits are widely popular in Rwanda and neighboring countries, such as the Democratic Republic of the Congo and Uganda, which account respectively for 28 and 33% of monthly imports from Rwanda </a:t>
            </a:r>
            <a:r>
              <a:rPr lang="en-US" sz="28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(RDB 2020). </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endParaRPr lang="en-US" sz="2800" dirty="0">
              <a:latin typeface="Calibri" panose="020F0502020204030204" pitchFamily="34" charset="0"/>
              <a:cs typeface="Calibri" panose="020F0502020204030204" pitchFamily="34" charset="0"/>
            </a:endParaRPr>
          </a:p>
        </p:txBody>
      </p:sp>
      <p:pic>
        <p:nvPicPr>
          <p:cNvPr id="6" name="Content Placeholder 4">
            <a:extLst>
              <a:ext uri="{FF2B5EF4-FFF2-40B4-BE49-F238E27FC236}">
                <a16:creationId xmlns:a16="http://schemas.microsoft.com/office/drawing/2014/main" id="{F820A922-17BA-4E60-AA58-F51CCCD56BA9}"/>
              </a:ext>
            </a:extLst>
          </p:cNvPr>
          <p:cNvPicPr>
            <a:picLocks noChangeAspect="1"/>
          </p:cNvPicPr>
          <p:nvPr/>
        </p:nvPicPr>
        <p:blipFill>
          <a:blip r:embed="rId2"/>
          <a:stretch>
            <a:fillRect/>
          </a:stretch>
        </p:blipFill>
        <p:spPr bwMode="auto">
          <a:xfrm>
            <a:off x="609600" y="56526"/>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315670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1278C-DD23-4075-817A-1B18DAE5D18A}"/>
              </a:ext>
            </a:extLst>
          </p:cNvPr>
          <p:cNvSpPr>
            <a:spLocks noGrp="1"/>
          </p:cNvSpPr>
          <p:nvPr>
            <p:ph type="title"/>
          </p:nvPr>
        </p:nvSpPr>
        <p:spPr>
          <a:xfrm>
            <a:off x="609600" y="274640"/>
            <a:ext cx="10972800" cy="378504"/>
          </a:xfrm>
        </p:spPr>
        <p:txBody>
          <a:bodyPr/>
          <a:lstStyle/>
          <a:p>
            <a:r>
              <a:rPr lang="en-GB" sz="2800" dirty="0"/>
              <a:t>Flowers</a:t>
            </a:r>
            <a:endParaRPr lang="en-US" sz="2800" dirty="0"/>
          </a:p>
        </p:txBody>
      </p:sp>
      <p:sp>
        <p:nvSpPr>
          <p:cNvPr id="3" name="Content Placeholder 2">
            <a:extLst>
              <a:ext uri="{FF2B5EF4-FFF2-40B4-BE49-F238E27FC236}">
                <a16:creationId xmlns:a16="http://schemas.microsoft.com/office/drawing/2014/main" id="{9731BD3D-13E6-4B64-BAA9-3E7A9B5AC418}"/>
              </a:ext>
            </a:extLst>
          </p:cNvPr>
          <p:cNvSpPr>
            <a:spLocks noGrp="1"/>
          </p:cNvSpPr>
          <p:nvPr>
            <p:ph idx="1"/>
          </p:nvPr>
        </p:nvSpPr>
        <p:spPr>
          <a:xfrm>
            <a:off x="108857" y="751114"/>
            <a:ext cx="11549743" cy="6106886"/>
          </a:xfrm>
        </p:spPr>
        <p:txBody>
          <a:bodyPr/>
          <a:lstStyle/>
          <a:p>
            <a:pPr marL="0" marR="0" indent="0" algn="just">
              <a:lnSpc>
                <a:spcPct val="150000"/>
              </a:lnSpc>
              <a:buNone/>
            </a:pPr>
            <a:r>
              <a:rPr lang="en-US" sz="2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 United States is the largest flower importing country in the world, taking about 20% of all international flower import, followed by the Netherlands, Germany and the UK. Colombia and Ecuador are other world’s top flower importers, with 15% and 9% in accordance. Kenya (7,3%) and Ethiopia (4%) are also among the world’s top importers of floriculture products.</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gn="just">
              <a:lnSpc>
                <a:spcPct val="150000"/>
              </a:lnSpc>
              <a:buNone/>
            </a:pP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Rwanda mainly exports cut roses, and some smaller volumes of </a:t>
            </a:r>
            <a:r>
              <a:rPr lang="en-US" sz="2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Arabicum</a:t>
            </a: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Agapanthus &amp; White Arums. Moreover, pyrethrum is widely grown in the country. </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gn="just">
              <a:spcBef>
                <a:spcPts val="0"/>
              </a:spcBef>
              <a:spcAft>
                <a:spcPts val="0"/>
              </a:spcAft>
              <a:buNone/>
            </a:pPr>
            <a:r>
              <a:rPr lang="en-GB" sz="28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https://blog.bizvibe.com/blog/top-flower-producing-countries</a:t>
            </a:r>
            <a:r>
              <a:rPr lang="en-GB" sz="2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endParaRPr lang="en-US" sz="2400" dirty="0"/>
          </a:p>
        </p:txBody>
      </p:sp>
      <p:pic>
        <p:nvPicPr>
          <p:cNvPr id="4" name="Content Placeholder 4">
            <a:extLst>
              <a:ext uri="{FF2B5EF4-FFF2-40B4-BE49-F238E27FC236}">
                <a16:creationId xmlns:a16="http://schemas.microsoft.com/office/drawing/2014/main" id="{428A842F-41A7-4F26-903D-D7A8E63DDADD}"/>
              </a:ext>
            </a:extLst>
          </p:cNvPr>
          <p:cNvPicPr>
            <a:picLocks noChangeAspect="1"/>
          </p:cNvPicPr>
          <p:nvPr/>
        </p:nvPicPr>
        <p:blipFill>
          <a:blip r:embed="rId3"/>
          <a:stretch>
            <a:fillRect/>
          </a:stretch>
        </p:blipFill>
        <p:spPr bwMode="auto">
          <a:xfrm>
            <a:off x="250372" y="-110550"/>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3067156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B1D5F385-29FF-47BC-A6B0-1F8FB1C73025}"/>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rot="16200000">
            <a:off x="3153001" y="-1495198"/>
            <a:ext cx="5265512" cy="10352313"/>
          </a:xfrm>
          <a:prstGeom prst="rect">
            <a:avLst/>
          </a:prstGeom>
        </p:spPr>
      </p:pic>
      <p:sp>
        <p:nvSpPr>
          <p:cNvPr id="5" name="Title 4">
            <a:extLst>
              <a:ext uri="{FF2B5EF4-FFF2-40B4-BE49-F238E27FC236}">
                <a16:creationId xmlns:a16="http://schemas.microsoft.com/office/drawing/2014/main" id="{963AB9B7-EF42-48EC-9E8F-770911C0F4A2}"/>
              </a:ext>
            </a:extLst>
          </p:cNvPr>
          <p:cNvSpPr>
            <a:spLocks noGrp="1"/>
          </p:cNvSpPr>
          <p:nvPr>
            <p:ph type="title"/>
          </p:nvPr>
        </p:nvSpPr>
        <p:spPr/>
        <p:txBody>
          <a:bodyPr/>
          <a:lstStyle/>
          <a:p>
            <a:r>
              <a:rPr lang="en-GB" sz="2400" dirty="0">
                <a:effectLst/>
                <a:ea typeface="Times New Roman" panose="02020603050405020304" pitchFamily="18" charset="0"/>
                <a:cs typeface="Calibri" panose="020F0502020204030204" pitchFamily="34" charset="0"/>
              </a:rPr>
              <a:t>Top ten importing countries of pepper/chili</a:t>
            </a:r>
            <a:endParaRPr lang="en-US" sz="2400" dirty="0">
              <a:cs typeface="Calibri" panose="020F0502020204030204" pitchFamily="34" charset="0"/>
            </a:endParaRPr>
          </a:p>
        </p:txBody>
      </p:sp>
      <p:pic>
        <p:nvPicPr>
          <p:cNvPr id="6" name="Content Placeholder 4">
            <a:extLst>
              <a:ext uri="{FF2B5EF4-FFF2-40B4-BE49-F238E27FC236}">
                <a16:creationId xmlns:a16="http://schemas.microsoft.com/office/drawing/2014/main" id="{561BBD04-3F77-4E45-9FF1-EB63A75FA918}"/>
              </a:ext>
            </a:extLst>
          </p:cNvPr>
          <p:cNvPicPr>
            <a:picLocks noChangeAspect="1"/>
          </p:cNvPicPr>
          <p:nvPr/>
        </p:nvPicPr>
        <p:blipFill>
          <a:blip r:embed="rId3"/>
          <a:stretch>
            <a:fillRect/>
          </a:stretch>
        </p:blipFill>
        <p:spPr bwMode="auto">
          <a:xfrm>
            <a:off x="609600" y="187555"/>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2689010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04E20-7BD9-4B98-BE79-5E5E538E1224}"/>
              </a:ext>
            </a:extLst>
          </p:cNvPr>
          <p:cNvSpPr>
            <a:spLocks noGrp="1"/>
          </p:cNvSpPr>
          <p:nvPr>
            <p:ph type="title"/>
          </p:nvPr>
        </p:nvSpPr>
        <p:spPr>
          <a:xfrm>
            <a:off x="609600" y="274639"/>
            <a:ext cx="10972800" cy="422047"/>
          </a:xfrm>
        </p:spPr>
        <p:txBody>
          <a:bodyPr/>
          <a:lstStyle/>
          <a:p>
            <a:r>
              <a:rPr lang="en-GB" sz="2800" dirty="0"/>
              <a:t>COVID-19 related Challenges </a:t>
            </a:r>
            <a:endParaRPr lang="en-US" sz="2800" dirty="0"/>
          </a:p>
        </p:txBody>
      </p:sp>
      <p:graphicFrame>
        <p:nvGraphicFramePr>
          <p:cNvPr id="4" name="Content Placeholder 3">
            <a:extLst>
              <a:ext uri="{FF2B5EF4-FFF2-40B4-BE49-F238E27FC236}">
                <a16:creationId xmlns:a16="http://schemas.microsoft.com/office/drawing/2014/main" id="{E6B70F08-F6AE-4B9B-9710-959DA68C5AA6}"/>
              </a:ext>
            </a:extLst>
          </p:cNvPr>
          <p:cNvGraphicFramePr>
            <a:graphicFrameLocks noGrp="1"/>
          </p:cNvGraphicFramePr>
          <p:nvPr>
            <p:ph idx="1"/>
            <p:extLst>
              <p:ext uri="{D42A27DB-BD31-4B8C-83A1-F6EECF244321}">
                <p14:modId xmlns:p14="http://schemas.microsoft.com/office/powerpoint/2010/main" val="539706051"/>
              </p:ext>
            </p:extLst>
          </p:nvPr>
        </p:nvGraphicFramePr>
        <p:xfrm>
          <a:off x="195943" y="859972"/>
          <a:ext cx="11386457" cy="5399314"/>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D5C7F8B1-AF84-44B3-8BEE-F0DE534E98F2}"/>
              </a:ext>
            </a:extLst>
          </p:cNvPr>
          <p:cNvPicPr>
            <a:picLocks noChangeAspect="1"/>
          </p:cNvPicPr>
          <p:nvPr/>
        </p:nvPicPr>
        <p:blipFill>
          <a:blip r:embed="rId3"/>
          <a:stretch>
            <a:fillRect/>
          </a:stretch>
        </p:blipFill>
        <p:spPr bwMode="auto">
          <a:xfrm>
            <a:off x="609600" y="-51932"/>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1157962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C3B0C-F861-42A8-9969-8BDF2665EDC3}"/>
              </a:ext>
            </a:extLst>
          </p:cNvPr>
          <p:cNvSpPr>
            <a:spLocks noGrp="1"/>
          </p:cNvSpPr>
          <p:nvPr>
            <p:ph type="title"/>
          </p:nvPr>
        </p:nvSpPr>
        <p:spPr>
          <a:xfrm>
            <a:off x="609600" y="274639"/>
            <a:ext cx="10972800" cy="476475"/>
          </a:xfrm>
        </p:spPr>
        <p:txBody>
          <a:bodyPr/>
          <a:lstStyle/>
          <a:p>
            <a:r>
              <a:rPr lang="en-GB" sz="2400" dirty="0"/>
              <a:t>Market related constraints </a:t>
            </a:r>
            <a:endParaRPr lang="en-US" sz="2400" dirty="0"/>
          </a:p>
        </p:txBody>
      </p:sp>
      <p:sp>
        <p:nvSpPr>
          <p:cNvPr id="3" name="Content Placeholder 2">
            <a:extLst>
              <a:ext uri="{FF2B5EF4-FFF2-40B4-BE49-F238E27FC236}">
                <a16:creationId xmlns:a16="http://schemas.microsoft.com/office/drawing/2014/main" id="{73758DF4-8F19-4B38-90C0-E1361219A8FF}"/>
              </a:ext>
            </a:extLst>
          </p:cNvPr>
          <p:cNvSpPr>
            <a:spLocks noGrp="1"/>
          </p:cNvSpPr>
          <p:nvPr>
            <p:ph idx="1"/>
          </p:nvPr>
        </p:nvSpPr>
        <p:spPr/>
        <p:txBody>
          <a:bodyPr/>
          <a:lstStyle/>
          <a:p>
            <a:endParaRPr lang="en-US" dirty="0"/>
          </a:p>
        </p:txBody>
      </p:sp>
      <p:graphicFrame>
        <p:nvGraphicFramePr>
          <p:cNvPr id="4" name="Chart 3">
            <a:extLst>
              <a:ext uri="{FF2B5EF4-FFF2-40B4-BE49-F238E27FC236}">
                <a16:creationId xmlns:a16="http://schemas.microsoft.com/office/drawing/2014/main" id="{165E26C9-1887-4505-957E-08A4FFE09B99}"/>
              </a:ext>
            </a:extLst>
          </p:cNvPr>
          <p:cNvGraphicFramePr/>
          <p:nvPr>
            <p:extLst>
              <p:ext uri="{D42A27DB-BD31-4B8C-83A1-F6EECF244321}">
                <p14:modId xmlns:p14="http://schemas.microsoft.com/office/powerpoint/2010/main" val="1753625603"/>
              </p:ext>
            </p:extLst>
          </p:nvPr>
        </p:nvGraphicFramePr>
        <p:xfrm>
          <a:off x="609600" y="597012"/>
          <a:ext cx="10972800" cy="5895505"/>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69555E4F-694D-4A2F-A021-322C0078D077}"/>
              </a:ext>
            </a:extLst>
          </p:cNvPr>
          <p:cNvPicPr>
            <a:picLocks noChangeAspect="1"/>
          </p:cNvPicPr>
          <p:nvPr/>
        </p:nvPicPr>
        <p:blipFill>
          <a:blip r:embed="rId3"/>
          <a:stretch>
            <a:fillRect/>
          </a:stretch>
        </p:blipFill>
        <p:spPr bwMode="auto">
          <a:xfrm>
            <a:off x="609600" y="0"/>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3293074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9C55-EE3E-4143-853C-280422375C62}"/>
              </a:ext>
            </a:extLst>
          </p:cNvPr>
          <p:cNvSpPr>
            <a:spLocks noGrp="1"/>
          </p:cNvSpPr>
          <p:nvPr>
            <p:ph type="title"/>
          </p:nvPr>
        </p:nvSpPr>
        <p:spPr/>
        <p:txBody>
          <a:bodyPr/>
          <a:lstStyle/>
          <a:p>
            <a:r>
              <a:rPr lang="en-GB" sz="2800"/>
              <a:t>Challenges </a:t>
            </a:r>
            <a:r>
              <a:rPr lang="en-GB" sz="2800" dirty="0"/>
              <a:t>faced by horticulture exporters</a:t>
            </a:r>
            <a:endParaRPr lang="en-US" sz="2800" dirty="0"/>
          </a:p>
        </p:txBody>
      </p:sp>
      <p:sp>
        <p:nvSpPr>
          <p:cNvPr id="3" name="Content Placeholder 2">
            <a:extLst>
              <a:ext uri="{FF2B5EF4-FFF2-40B4-BE49-F238E27FC236}">
                <a16:creationId xmlns:a16="http://schemas.microsoft.com/office/drawing/2014/main" id="{10B10137-68BB-4C07-938E-3F16F825D924}"/>
              </a:ext>
            </a:extLst>
          </p:cNvPr>
          <p:cNvSpPr>
            <a:spLocks noGrp="1"/>
          </p:cNvSpPr>
          <p:nvPr>
            <p:ph idx="1"/>
          </p:nvPr>
        </p:nvSpPr>
        <p:spPr>
          <a:xfrm>
            <a:off x="517071" y="830491"/>
            <a:ext cx="11157857" cy="6386737"/>
          </a:xfrm>
        </p:spPr>
        <p:txBody>
          <a:bodyPr/>
          <a:lstStyle/>
          <a:p>
            <a:pPr lvl="0" algn="just"/>
            <a:r>
              <a:rPr lang="en-US" sz="2800" dirty="0">
                <a:latin typeface="Calibri" panose="020F0502020204030204" pitchFamily="34" charset="0"/>
                <a:cs typeface="Calibri" panose="020F0502020204030204" pitchFamily="34" charset="0"/>
              </a:rPr>
              <a:t>Products certification process is cumbersome and costly that majority of producers hardly afford. </a:t>
            </a:r>
          </a:p>
          <a:p>
            <a:pPr lvl="0" algn="just"/>
            <a:r>
              <a:rPr lang="en-US" sz="2800" dirty="0">
                <a:latin typeface="Calibri" panose="020F0502020204030204" pitchFamily="34" charset="0"/>
                <a:cs typeface="Calibri" panose="020F0502020204030204" pitchFamily="34" charset="0"/>
              </a:rPr>
              <a:t>Heavy international market regulations and standards pose special challenges to Rwanda exporters,</a:t>
            </a:r>
          </a:p>
          <a:p>
            <a:pPr lvl="0" algn="just"/>
            <a:r>
              <a:rPr lang="en-GB" sz="2800" dirty="0">
                <a:effectLst/>
                <a:latin typeface="Calibri" panose="020F0502020204030204" pitchFamily="34" charset="0"/>
                <a:ea typeface="Times New Roman" panose="02020603050405020304" pitchFamily="18" charset="0"/>
                <a:cs typeface="Calibri" panose="020F0502020204030204" pitchFamily="34" charset="0"/>
              </a:rPr>
              <a:t>Inconsistent supply</a:t>
            </a:r>
            <a:r>
              <a:rPr lang="en-US" sz="2800" dirty="0">
                <a:latin typeface="Calibri" panose="020F0502020204030204" pitchFamily="34" charset="0"/>
                <a:cs typeface="Calibri" panose="020F0502020204030204" pitchFamily="34" charset="0"/>
              </a:rPr>
              <a:t> of horticulture </a:t>
            </a:r>
            <a:endParaRPr lang="en-GB" sz="2800" dirty="0">
              <a:latin typeface="Calibri" panose="020F0502020204030204" pitchFamily="34" charset="0"/>
              <a:cs typeface="Calibri" panose="020F0502020204030204" pitchFamily="34" charset="0"/>
            </a:endParaRPr>
          </a:p>
          <a:p>
            <a:pPr lvl="0" algn="just"/>
            <a:r>
              <a:rPr lang="en-US" sz="2800" dirty="0">
                <a:latin typeface="Calibri" panose="020F0502020204030204" pitchFamily="34" charset="0"/>
                <a:cs typeface="Calibri" panose="020F0502020204030204" pitchFamily="34" charset="0"/>
              </a:rPr>
              <a:t>Limited cargo space as exporters uses commercial freights which limit the volume exported, </a:t>
            </a:r>
            <a:endParaRPr lang="en-GB" sz="2800" dirty="0">
              <a:latin typeface="Calibri" panose="020F0502020204030204" pitchFamily="34" charset="0"/>
              <a:cs typeface="Calibri" panose="020F0502020204030204" pitchFamily="34" charset="0"/>
            </a:endParaRPr>
          </a:p>
          <a:p>
            <a:pPr lvl="0" algn="just"/>
            <a:r>
              <a:rPr lang="en-US" sz="2800" dirty="0">
                <a:latin typeface="Calibri" panose="020F0502020204030204" pitchFamily="34" charset="0"/>
                <a:cs typeface="Calibri" panose="020F0502020204030204" pitchFamily="34" charset="0"/>
              </a:rPr>
              <a:t>High freight charges, </a:t>
            </a:r>
            <a:endParaRPr lang="en-GB" sz="2800" dirty="0">
              <a:latin typeface="Calibri" panose="020F0502020204030204" pitchFamily="34" charset="0"/>
              <a:cs typeface="Calibri" panose="020F0502020204030204" pitchFamily="34" charset="0"/>
            </a:endParaRPr>
          </a:p>
          <a:p>
            <a:pPr lvl="0" algn="just"/>
            <a:r>
              <a:rPr lang="en-US" sz="2800" dirty="0">
                <a:latin typeface="Calibri" panose="020F0502020204030204" pitchFamily="34" charset="0"/>
                <a:cs typeface="Calibri" panose="020F0502020204030204" pitchFamily="34" charset="0"/>
              </a:rPr>
              <a:t>Expensive packaging materials,   </a:t>
            </a:r>
            <a:endParaRPr lang="en-GB" sz="2800" dirty="0">
              <a:latin typeface="Calibri" panose="020F0502020204030204" pitchFamily="34" charset="0"/>
              <a:cs typeface="Calibri" panose="020F0502020204030204" pitchFamily="34" charset="0"/>
            </a:endParaRPr>
          </a:p>
          <a:p>
            <a:pPr lvl="0" algn="just"/>
            <a:r>
              <a:rPr lang="en-US" sz="2800" dirty="0">
                <a:latin typeface="Calibri" panose="020F0502020204030204" pitchFamily="34" charset="0"/>
                <a:cs typeface="Calibri" panose="020F0502020204030204" pitchFamily="34" charset="0"/>
              </a:rPr>
              <a:t>Horticulture financing remains, </a:t>
            </a:r>
            <a:endParaRPr lang="en-GB" sz="2800" dirty="0">
              <a:latin typeface="Calibri" panose="020F0502020204030204" pitchFamily="34" charset="0"/>
              <a:cs typeface="Calibri" panose="020F0502020204030204" pitchFamily="34" charset="0"/>
            </a:endParaRPr>
          </a:p>
          <a:p>
            <a:pPr algn="just"/>
            <a:r>
              <a:rPr lang="en-US" sz="2800" dirty="0">
                <a:latin typeface="Calibri" panose="020F0502020204030204" pitchFamily="34" charset="0"/>
                <a:cs typeface="Calibri" panose="020F0502020204030204" pitchFamily="34" charset="0"/>
              </a:rPr>
              <a:t>Limited access to market information to guide their production choice</a:t>
            </a:r>
            <a:r>
              <a:rPr lang="en-US" sz="2400" dirty="0"/>
              <a:t>.</a:t>
            </a:r>
          </a:p>
        </p:txBody>
      </p:sp>
      <p:pic>
        <p:nvPicPr>
          <p:cNvPr id="4" name="Content Placeholder 4">
            <a:extLst>
              <a:ext uri="{FF2B5EF4-FFF2-40B4-BE49-F238E27FC236}">
                <a16:creationId xmlns:a16="http://schemas.microsoft.com/office/drawing/2014/main" id="{F091187C-2273-4F91-ADA5-9AC6BD1A719A}"/>
              </a:ext>
            </a:extLst>
          </p:cNvPr>
          <p:cNvPicPr>
            <a:picLocks noChangeAspect="1"/>
          </p:cNvPicPr>
          <p:nvPr/>
        </p:nvPicPr>
        <p:blipFill>
          <a:blip r:embed="rId2"/>
          <a:stretch>
            <a:fillRect/>
          </a:stretch>
        </p:blipFill>
        <p:spPr bwMode="auto">
          <a:xfrm>
            <a:off x="609600" y="187555"/>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3339871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7FEEE-A158-45DA-9BD4-2F9816C1DF6A}"/>
              </a:ext>
            </a:extLst>
          </p:cNvPr>
          <p:cNvSpPr>
            <a:spLocks noGrp="1"/>
          </p:cNvSpPr>
          <p:nvPr>
            <p:ph type="title"/>
          </p:nvPr>
        </p:nvSpPr>
        <p:spPr/>
        <p:txBody>
          <a:bodyPr/>
          <a:lstStyle/>
          <a:p>
            <a:r>
              <a:rPr lang="en-GB" sz="2800" dirty="0"/>
              <a:t>Conclusion</a:t>
            </a:r>
            <a:endParaRPr lang="en-US" sz="2800" dirty="0"/>
          </a:p>
        </p:txBody>
      </p:sp>
      <p:sp>
        <p:nvSpPr>
          <p:cNvPr id="3" name="Content Placeholder 2">
            <a:extLst>
              <a:ext uri="{FF2B5EF4-FFF2-40B4-BE49-F238E27FC236}">
                <a16:creationId xmlns:a16="http://schemas.microsoft.com/office/drawing/2014/main" id="{58BCC340-5802-4800-8E11-012F4C6B2940}"/>
              </a:ext>
            </a:extLst>
          </p:cNvPr>
          <p:cNvSpPr>
            <a:spLocks noGrp="1"/>
          </p:cNvSpPr>
          <p:nvPr>
            <p:ph idx="1"/>
          </p:nvPr>
        </p:nvSpPr>
        <p:spPr>
          <a:xfrm>
            <a:off x="729343" y="870858"/>
            <a:ext cx="11125200" cy="5823856"/>
          </a:xfrm>
        </p:spPr>
        <p:txBody>
          <a:bodyPr/>
          <a:lstStyle/>
          <a:p>
            <a:pPr marL="0" indent="0" algn="just">
              <a:buNone/>
            </a:pPr>
            <a:r>
              <a:rPr lang="en-GB" sz="2800" dirty="0">
                <a:latin typeface="Calibri" panose="020F0502020204030204" pitchFamily="34" charset="0"/>
                <a:ea typeface="Times New Roman" panose="02020603050405020304" pitchFamily="18" charset="0"/>
                <a:cs typeface="Calibri" panose="020F0502020204030204" pitchFamily="34" charset="0"/>
              </a:rPr>
              <a:t>The i</a:t>
            </a:r>
            <a:r>
              <a:rPr lang="en-GB" sz="2800" dirty="0">
                <a:effectLst/>
                <a:latin typeface="Calibri" panose="020F0502020204030204" pitchFamily="34" charset="0"/>
                <a:ea typeface="Times New Roman" panose="02020603050405020304" pitchFamily="18" charset="0"/>
                <a:cs typeface="Calibri" panose="020F0502020204030204" pitchFamily="34" charset="0"/>
              </a:rPr>
              <a:t>nternational markets offer potential for growth for Rwanda fruits, vegetables, and flowers exports. </a:t>
            </a:r>
            <a:r>
              <a:rPr lang="en-GB" sz="2800" dirty="0">
                <a:latin typeface="Calibri" panose="020F0502020204030204" pitchFamily="34" charset="0"/>
                <a:ea typeface="Times New Roman" panose="02020603050405020304" pitchFamily="18" charset="0"/>
                <a:cs typeface="Calibri" panose="020F0502020204030204" pitchFamily="34" charset="0"/>
              </a:rPr>
              <a:t>T</a:t>
            </a:r>
            <a:r>
              <a:rPr lang="en-GB" sz="2800" dirty="0">
                <a:effectLst/>
                <a:latin typeface="Calibri" panose="020F0502020204030204" pitchFamily="34" charset="0"/>
                <a:ea typeface="Times New Roman" panose="02020603050405020304" pitchFamily="18" charset="0"/>
                <a:cs typeface="Calibri" panose="020F0502020204030204" pitchFamily="34" charset="0"/>
              </a:rPr>
              <a:t>he EU and USA are the leading destination in the global fruits and vegetable trade, accounting for over half of the world’s imports. However, these markets present a huge competition from other geographical regions. </a:t>
            </a:r>
            <a:r>
              <a:rPr lang="en-GB" sz="2800" dirty="0">
                <a:latin typeface="Calibri" panose="020F0502020204030204" pitchFamily="34" charset="0"/>
                <a:ea typeface="Times New Roman" panose="02020603050405020304" pitchFamily="18" charset="0"/>
                <a:cs typeface="Calibri" panose="020F0502020204030204" pitchFamily="34" charset="0"/>
              </a:rPr>
              <a:t>The sub sector deserves good attention to unlock market potential for Rwanda growth and development.</a:t>
            </a:r>
            <a:endParaRPr lang="en-GB" sz="28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4" name="Content Placeholder 4">
            <a:extLst>
              <a:ext uri="{FF2B5EF4-FFF2-40B4-BE49-F238E27FC236}">
                <a16:creationId xmlns:a16="http://schemas.microsoft.com/office/drawing/2014/main" id="{DA674B00-36F4-4082-BEEA-8910A6DCCB4B}"/>
              </a:ext>
            </a:extLst>
          </p:cNvPr>
          <p:cNvPicPr>
            <a:picLocks noChangeAspect="1"/>
          </p:cNvPicPr>
          <p:nvPr/>
        </p:nvPicPr>
        <p:blipFill>
          <a:blip r:embed="rId2"/>
          <a:stretch>
            <a:fillRect/>
          </a:stretch>
        </p:blipFill>
        <p:spPr bwMode="auto">
          <a:xfrm>
            <a:off x="609600" y="187555"/>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187391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3DAB64E-3DCD-4007-AE1B-0A3CDC3A7705}"/>
              </a:ext>
            </a:extLst>
          </p:cNvPr>
          <p:cNvGrpSpPr/>
          <p:nvPr/>
        </p:nvGrpSpPr>
        <p:grpSpPr>
          <a:xfrm>
            <a:off x="762000" y="0"/>
            <a:ext cx="10363200" cy="805543"/>
            <a:chOff x="0" y="0"/>
            <a:chExt cx="9144000" cy="647700"/>
          </a:xfrm>
        </p:grpSpPr>
        <p:pic>
          <p:nvPicPr>
            <p:cNvPr id="6" name="Picture 7">
              <a:extLst>
                <a:ext uri="{FF2B5EF4-FFF2-40B4-BE49-F238E27FC236}">
                  <a16:creationId xmlns:a16="http://schemas.microsoft.com/office/drawing/2014/main" id="{323F790B-986E-428D-A363-FB7265383EEB}"/>
                </a:ext>
              </a:extLst>
            </p:cNvPr>
            <p:cNvPicPr>
              <a:picLocks noChangeAspect="1"/>
            </p:cNvPicPr>
            <p:nvPr/>
          </p:nvPicPr>
          <p:blipFill>
            <a:blip r:embed="rId3" cstate="print">
              <a:extLst>
                <a:ext uri="{28A0092B-C50C-407E-A947-70E740481C1C}">
                  <a14:useLocalDpi xmlns:a14="http://schemas.microsoft.com/office/drawing/2010/main" val="0"/>
                </a:ext>
              </a:extLst>
            </a:blip>
            <a:srcRect l="12758" t="57533" r="12589" b="27347"/>
            <a:stretch>
              <a:fillRect/>
            </a:stretch>
          </p:blipFill>
          <p:spPr bwMode="auto">
            <a:xfrm>
              <a:off x="0" y="0"/>
              <a:ext cx="9144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FAAA0A33-547E-4196-8552-244C32EF1A9F}"/>
                </a:ext>
              </a:extLst>
            </p:cNvPr>
            <p:cNvSpPr/>
            <p:nvPr/>
          </p:nvSpPr>
          <p:spPr>
            <a:xfrm>
              <a:off x="2262001" y="109324"/>
              <a:ext cx="4812252" cy="345987"/>
            </a:xfrm>
            <a:prstGeom prst="rect">
              <a:avLst/>
            </a:prstGeom>
          </p:spPr>
          <p:txBody>
            <a:bodyPr wrap="none">
              <a:spAutoFit/>
            </a:bodyPr>
            <a:lstStyle/>
            <a:p>
              <a:pPr algn="ctr" fontAlgn="base">
                <a:spcBef>
                  <a:spcPct val="0"/>
                </a:spcBef>
                <a:spcAft>
                  <a:spcPct val="0"/>
                </a:spcAft>
                <a:defRPr/>
              </a:pPr>
              <a:r>
                <a:rPr lang="en-US" altLang="en-US" sz="2800" b="1" dirty="0">
                  <a:solidFill>
                    <a:srgbClr val="FFFFFF"/>
                  </a:solidFill>
                  <a:latin typeface="Oxfam Global Headline" charset="0"/>
                  <a:ea typeface="ＭＳ Ｐゴシック" panose="020B0600070205080204" pitchFamily="34" charset="-128"/>
                </a:rPr>
                <a:t>Presentation OUTLINE   </a:t>
              </a:r>
            </a:p>
          </p:txBody>
        </p:sp>
      </p:grpSp>
      <p:sp>
        <p:nvSpPr>
          <p:cNvPr id="4" name="Content Placeholder 3">
            <a:extLst>
              <a:ext uri="{FF2B5EF4-FFF2-40B4-BE49-F238E27FC236}">
                <a16:creationId xmlns:a16="http://schemas.microsoft.com/office/drawing/2014/main" id="{9859E61E-5D10-416A-A38A-C4D114FD57E6}"/>
              </a:ext>
            </a:extLst>
          </p:cNvPr>
          <p:cNvSpPr>
            <a:spLocks noGrp="1"/>
          </p:cNvSpPr>
          <p:nvPr>
            <p:ph idx="1"/>
          </p:nvPr>
        </p:nvSpPr>
        <p:spPr>
          <a:xfrm>
            <a:off x="609600" y="609600"/>
            <a:ext cx="10972800" cy="4936014"/>
          </a:xfrm>
        </p:spPr>
        <p:txBody>
          <a:bodyPr/>
          <a:lstStyle/>
          <a:p>
            <a:pPr marL="0" indent="0">
              <a:buNone/>
            </a:pPr>
            <a:endParaRPr lang="en-US" sz="1800" dirty="0"/>
          </a:p>
          <a:p>
            <a:pPr>
              <a:lnSpc>
                <a:spcPct val="150000"/>
              </a:lnSpc>
              <a:buFont typeface="Wingdings" panose="05000000000000000000" pitchFamily="2" charset="2"/>
              <a:buChar char="q"/>
            </a:pPr>
            <a:r>
              <a:rPr lang="en-US" sz="3200" dirty="0"/>
              <a:t> Background,</a:t>
            </a:r>
          </a:p>
          <a:p>
            <a:pPr>
              <a:lnSpc>
                <a:spcPct val="150000"/>
              </a:lnSpc>
              <a:buFont typeface="Wingdings" panose="05000000000000000000" pitchFamily="2" charset="2"/>
              <a:buChar char="q"/>
            </a:pPr>
            <a:r>
              <a:rPr lang="en-US" sz="3200" dirty="0"/>
              <a:t> Study objectives,</a:t>
            </a:r>
          </a:p>
          <a:p>
            <a:pPr>
              <a:lnSpc>
                <a:spcPct val="150000"/>
              </a:lnSpc>
              <a:buFont typeface="Wingdings" panose="05000000000000000000" pitchFamily="2" charset="2"/>
              <a:buChar char="q"/>
            </a:pPr>
            <a:r>
              <a:rPr lang="en-US" sz="3200" dirty="0"/>
              <a:t> Study methods </a:t>
            </a:r>
          </a:p>
          <a:p>
            <a:pPr>
              <a:lnSpc>
                <a:spcPct val="150000"/>
              </a:lnSpc>
              <a:buFont typeface="Wingdings" panose="05000000000000000000" pitchFamily="2" charset="2"/>
              <a:buChar char="q"/>
            </a:pPr>
            <a:r>
              <a:rPr lang="en-US" sz="3200" dirty="0"/>
              <a:t> Study results </a:t>
            </a:r>
          </a:p>
          <a:p>
            <a:pPr>
              <a:lnSpc>
                <a:spcPct val="150000"/>
              </a:lnSpc>
              <a:buFont typeface="Wingdings" panose="05000000000000000000" pitchFamily="2" charset="2"/>
              <a:buChar char="q"/>
            </a:pPr>
            <a:r>
              <a:rPr lang="en-US" sz="3200" dirty="0"/>
              <a:t> Conclusion and Policy Recommendations </a:t>
            </a:r>
          </a:p>
        </p:txBody>
      </p:sp>
    </p:spTree>
    <p:extLst>
      <p:ext uri="{BB962C8B-B14F-4D97-AF65-F5344CB8AC3E}">
        <p14:creationId xmlns:p14="http://schemas.microsoft.com/office/powerpoint/2010/main" val="150952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0D3C-44F7-4830-881E-8DB8D73FB5B3}"/>
              </a:ext>
            </a:extLst>
          </p:cNvPr>
          <p:cNvSpPr>
            <a:spLocks noGrp="1"/>
          </p:cNvSpPr>
          <p:nvPr>
            <p:ph type="title"/>
          </p:nvPr>
        </p:nvSpPr>
        <p:spPr>
          <a:xfrm>
            <a:off x="609600" y="274640"/>
            <a:ext cx="10972800" cy="530904"/>
          </a:xfrm>
        </p:spPr>
        <p:txBody>
          <a:bodyPr/>
          <a:lstStyle/>
          <a:p>
            <a:r>
              <a:rPr lang="en-GB" sz="2800" dirty="0"/>
              <a:t>Proposed Policy Recommendations</a:t>
            </a:r>
            <a:endParaRPr lang="en-US" sz="2800" dirty="0"/>
          </a:p>
        </p:txBody>
      </p:sp>
      <p:sp>
        <p:nvSpPr>
          <p:cNvPr id="4" name="Content Placeholder 2">
            <a:extLst>
              <a:ext uri="{FF2B5EF4-FFF2-40B4-BE49-F238E27FC236}">
                <a16:creationId xmlns:a16="http://schemas.microsoft.com/office/drawing/2014/main" id="{D16BE1FB-78DA-4BB1-95DD-27A089FF687A}"/>
              </a:ext>
            </a:extLst>
          </p:cNvPr>
          <p:cNvSpPr txBox="1">
            <a:spLocks/>
          </p:cNvSpPr>
          <p:nvPr/>
        </p:nvSpPr>
        <p:spPr>
          <a:xfrm>
            <a:off x="609600" y="925285"/>
            <a:ext cx="10841974" cy="534409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a:t>
            </a:r>
            <a:r>
              <a:rPr lang="en-US" dirty="0">
                <a:solidFill>
                  <a:sysClr val="windowText" lastClr="000000"/>
                </a:solidFill>
                <a:latin typeface="Calibri" panose="020F0502020204030204"/>
              </a:rPr>
              <a:t>Partnership between</a:t>
            </a:r>
            <a:r>
              <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private sector and government around research </a:t>
            </a:r>
            <a:r>
              <a:rPr lang="en-US" dirty="0">
                <a:solidFill>
                  <a:sysClr val="windowText" lastClr="000000"/>
                </a:solidFill>
                <a:latin typeface="Calibri" panose="020F0502020204030204"/>
              </a:rPr>
              <a:t>on seed value chains,</a:t>
            </a:r>
            <a:r>
              <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lang="en-GB" dirty="0">
                <a:solidFill>
                  <a:sysClr val="windowText" lastClr="000000"/>
                </a:solidFill>
                <a:latin typeface="Calibri" panose="020F0502020204030204"/>
              </a:rPr>
              <a:t>  Inclusive financing model to horticulture value chains (production and supply chains),</a:t>
            </a: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en-US" sz="28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  </a:t>
            </a:r>
            <a:r>
              <a:rPr kumimoji="0" lang="en-US" sz="2800" i="0" u="none" strike="noStrike" kern="1200" cap="none" spc="0" normalizeH="0" baseline="0" noProof="0" dirty="0">
                <a:ln>
                  <a:noFill/>
                </a:ln>
                <a:solidFill>
                  <a:sysClr val="windowText" lastClr="000000"/>
                </a:solidFill>
                <a:effectLst/>
                <a:uLnTx/>
                <a:uFillTx/>
                <a:latin typeface="Calibri" panose="020F0502020204030204"/>
                <a:ea typeface="+mn-ea"/>
                <a:cs typeface="+mn-cs"/>
              </a:rPr>
              <a:t>There is a need </a:t>
            </a:r>
            <a:r>
              <a:rPr lang="en-US" dirty="0">
                <a:solidFill>
                  <a:sysClr val="windowText" lastClr="000000"/>
                </a:solidFill>
                <a:latin typeface="Calibri" panose="020F0502020204030204"/>
              </a:rPr>
              <a:t>to fix the issues</a:t>
            </a:r>
            <a:r>
              <a:rPr kumimoji="0" lang="en-US" sz="2800" i="0" u="none" strike="noStrike" kern="1200" cap="none" spc="0" normalizeH="0" baseline="0" noProof="0" dirty="0">
                <a:ln>
                  <a:noFill/>
                </a:ln>
                <a:solidFill>
                  <a:sysClr val="windowText" lastClr="000000"/>
                </a:solidFill>
                <a:effectLst/>
                <a:uLnTx/>
                <a:uFillTx/>
                <a:latin typeface="Calibri" panose="020F0502020204030204"/>
                <a:ea typeface="+mn-ea"/>
                <a:cs typeface="+mn-cs"/>
              </a:rPr>
              <a:t> horticulture export,</a:t>
            </a:r>
            <a:endParaRPr lang="en-US" dirty="0">
              <a:solidFill>
                <a:sysClr val="windowText" lastClr="000000"/>
              </a:solidFill>
              <a:latin typeface="Calibri" panose="020F0502020204030204"/>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lang="en-US" dirty="0">
                <a:solidFill>
                  <a:sysClr val="windowText" lastClr="000000"/>
                </a:solidFill>
                <a:latin typeface="Calibri" panose="020F0502020204030204"/>
              </a:rPr>
              <a:t>  Investment in logistics (cold chains infrastructure, transport and packaging)</a:t>
            </a:r>
            <a:r>
              <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a:t>
            </a: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Inclusive </a:t>
            </a:r>
            <a:r>
              <a:rPr lang="en-US" dirty="0">
                <a:solidFill>
                  <a:sysClr val="windowText" lastClr="000000"/>
                </a:solidFill>
                <a:latin typeface="Calibri" panose="020F0502020204030204"/>
              </a:rPr>
              <a:t>insurance (production and supply chains to minimize risks,</a:t>
            </a: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Partnership between government and private sector on horticulture market linkages (selling points for horticulture produces from Rwanda in selected cities in Europe, Asia, EAC) where markets for vegetables and fruits are growing.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q"/>
              <a:tabLst/>
              <a:defRPr/>
            </a:pPr>
            <a:r>
              <a:rPr lang="en-GB" sz="2800" dirty="0">
                <a:effectLst/>
                <a:latin typeface="Calibri" panose="020F0502020204030204" pitchFamily="34" charset="0"/>
                <a:ea typeface="Times New Roman" panose="02020603050405020304" pitchFamily="18" charset="0"/>
                <a:cs typeface="Calibri" panose="020F0502020204030204" pitchFamily="34" charset="0"/>
              </a:rPr>
              <a:t> Consideration of gender equity in horticulture </a:t>
            </a:r>
            <a:r>
              <a:rPr lang="en-GB" sz="2800" dirty="0">
                <a:latin typeface="Calibri" panose="020F0502020204030204" pitchFamily="34" charset="0"/>
                <a:ea typeface="Times New Roman" panose="02020603050405020304" pitchFamily="18" charset="0"/>
                <a:cs typeface="Calibri" panose="020F0502020204030204" pitchFamily="34" charset="0"/>
              </a:rPr>
              <a:t>value chains,  </a:t>
            </a: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5" name="Content Placeholder 4">
            <a:extLst>
              <a:ext uri="{FF2B5EF4-FFF2-40B4-BE49-F238E27FC236}">
                <a16:creationId xmlns:a16="http://schemas.microsoft.com/office/drawing/2014/main" id="{86776FCA-F4B5-42DA-999B-E1266C8C9739}"/>
              </a:ext>
            </a:extLst>
          </p:cNvPr>
          <p:cNvPicPr>
            <a:picLocks noGrp="1" noChangeAspect="1"/>
          </p:cNvPicPr>
          <p:nvPr>
            <p:ph idx="1"/>
          </p:nvPr>
        </p:nvPicPr>
        <p:blipFill>
          <a:blip r:embed="rId2"/>
          <a:stretch>
            <a:fillRect/>
          </a:stretch>
        </p:blipFill>
        <p:spPr>
          <a:xfrm>
            <a:off x="620288" y="-47733"/>
            <a:ext cx="10831286" cy="322373"/>
          </a:xfrm>
          <a:prstGeom prst="rect">
            <a:avLst/>
          </a:prstGeom>
        </p:spPr>
      </p:pic>
    </p:spTree>
    <p:extLst>
      <p:ext uri="{BB962C8B-B14F-4D97-AF65-F5344CB8AC3E}">
        <p14:creationId xmlns:p14="http://schemas.microsoft.com/office/powerpoint/2010/main" val="981149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6B8B9E-B6D6-49D5-BB58-F74F1AC0DB28}"/>
              </a:ext>
            </a:extLst>
          </p:cNvPr>
          <p:cNvSpPr>
            <a:spLocks noGrp="1"/>
          </p:cNvSpPr>
          <p:nvPr>
            <p:ph idx="1"/>
          </p:nvPr>
        </p:nvSpPr>
        <p:spPr/>
        <p:txBody>
          <a:bodyPr/>
          <a:lstStyle/>
          <a:p>
            <a:pPr marL="0" indent="0" algn="ctr">
              <a:buNone/>
            </a:pPr>
            <a:r>
              <a:rPr lang="en-GB" sz="2800" b="1" dirty="0"/>
              <a:t> END</a:t>
            </a:r>
          </a:p>
          <a:p>
            <a:pPr marL="0" indent="0" algn="ctr">
              <a:buNone/>
            </a:pPr>
            <a:r>
              <a:rPr lang="en-GB" sz="2800" b="1" dirty="0"/>
              <a:t>Thank you for your attention </a:t>
            </a:r>
            <a:endParaRPr lang="en-US" sz="2800" b="1" dirty="0"/>
          </a:p>
        </p:txBody>
      </p:sp>
      <p:pic>
        <p:nvPicPr>
          <p:cNvPr id="4" name="Content Placeholder 4">
            <a:extLst>
              <a:ext uri="{FF2B5EF4-FFF2-40B4-BE49-F238E27FC236}">
                <a16:creationId xmlns:a16="http://schemas.microsoft.com/office/drawing/2014/main" id="{5E9CCE71-C43A-4FE8-A9B8-094BACF8FF65}"/>
              </a:ext>
            </a:extLst>
          </p:cNvPr>
          <p:cNvPicPr>
            <a:picLocks noGrp="1" noChangeAspect="1"/>
          </p:cNvPicPr>
          <p:nvPr>
            <p:ph idx="1"/>
          </p:nvPr>
        </p:nvPicPr>
        <p:blipFill>
          <a:blip r:embed="rId2"/>
          <a:stretch>
            <a:fillRect/>
          </a:stretch>
        </p:blipFill>
        <p:spPr>
          <a:xfrm>
            <a:off x="609600" y="187555"/>
            <a:ext cx="10831286" cy="322373"/>
          </a:xfrm>
          <a:prstGeom prst="rect">
            <a:avLst/>
          </a:prstGeom>
        </p:spPr>
      </p:pic>
    </p:spTree>
    <p:extLst>
      <p:ext uri="{BB962C8B-B14F-4D97-AF65-F5344CB8AC3E}">
        <p14:creationId xmlns:p14="http://schemas.microsoft.com/office/powerpoint/2010/main" val="3352770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E4925-04D0-4FAF-BC03-CA5FB5919094}"/>
              </a:ext>
            </a:extLst>
          </p:cNvPr>
          <p:cNvSpPr>
            <a:spLocks noGrp="1"/>
          </p:cNvSpPr>
          <p:nvPr>
            <p:ph type="title"/>
          </p:nvPr>
        </p:nvSpPr>
        <p:spPr>
          <a:xfrm>
            <a:off x="413657" y="161186"/>
            <a:ext cx="10972800" cy="446315"/>
          </a:xfrm>
        </p:spPr>
        <p:txBody>
          <a:bodyPr/>
          <a:lstStyle/>
          <a:p>
            <a:r>
              <a:rPr lang="en-GB" sz="2000" dirty="0"/>
              <a:t>Background</a:t>
            </a:r>
            <a:endParaRPr lang="en-US" sz="2000" dirty="0"/>
          </a:p>
        </p:txBody>
      </p:sp>
      <p:pic>
        <p:nvPicPr>
          <p:cNvPr id="5" name="Content Placeholder 4">
            <a:extLst>
              <a:ext uri="{FF2B5EF4-FFF2-40B4-BE49-F238E27FC236}">
                <a16:creationId xmlns:a16="http://schemas.microsoft.com/office/drawing/2014/main" id="{93B5ACDF-B021-4267-A34F-BA492769FED3}"/>
              </a:ext>
            </a:extLst>
          </p:cNvPr>
          <p:cNvPicPr>
            <a:picLocks noGrp="1" noChangeAspect="1"/>
          </p:cNvPicPr>
          <p:nvPr>
            <p:ph idx="1"/>
          </p:nvPr>
        </p:nvPicPr>
        <p:blipFill>
          <a:blip r:embed="rId3"/>
          <a:stretch>
            <a:fillRect/>
          </a:stretch>
        </p:blipFill>
        <p:spPr>
          <a:xfrm>
            <a:off x="484414" y="-161187"/>
            <a:ext cx="10956472" cy="326099"/>
          </a:xfrm>
          <a:prstGeom prst="rect">
            <a:avLst/>
          </a:prstGeom>
        </p:spPr>
      </p:pic>
      <p:sp>
        <p:nvSpPr>
          <p:cNvPr id="21" name="Title 1">
            <a:extLst>
              <a:ext uri="{FF2B5EF4-FFF2-40B4-BE49-F238E27FC236}">
                <a16:creationId xmlns:a16="http://schemas.microsoft.com/office/drawing/2014/main" id="{A76F0C22-51C1-4500-B3A5-B297C2DB43A6}"/>
              </a:ext>
            </a:extLst>
          </p:cNvPr>
          <p:cNvSpPr txBox="1">
            <a:spLocks/>
          </p:cNvSpPr>
          <p:nvPr/>
        </p:nvSpPr>
        <p:spPr bwMode="auto">
          <a:xfrm>
            <a:off x="609600" y="2222385"/>
            <a:ext cx="10972800" cy="8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500" b="1">
                <a:solidFill>
                  <a:srgbClr val="61A534"/>
                </a:solidFill>
                <a:latin typeface="+mj-lt"/>
                <a:ea typeface="ＭＳ Ｐゴシック" charset="0"/>
                <a:cs typeface="ＭＳ Ｐゴシック" charset="0"/>
              </a:defRPr>
            </a:lvl1pPr>
            <a:lvl2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2pPr>
            <a:lvl3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3pPr>
            <a:lvl4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4pPr>
            <a:lvl5pPr algn="l" rtl="0" eaLnBrk="0" fontAlgn="base" hangingPunct="0">
              <a:spcBef>
                <a:spcPct val="0"/>
              </a:spcBef>
              <a:spcAft>
                <a:spcPct val="0"/>
              </a:spcAft>
              <a:defRPr sz="3500" b="1">
                <a:solidFill>
                  <a:srgbClr val="61A534"/>
                </a:solidFill>
                <a:latin typeface="Arial" charset="0"/>
                <a:ea typeface="ＭＳ Ｐゴシック" charset="0"/>
                <a:cs typeface="ＭＳ Ｐゴシック" charset="0"/>
              </a:defRPr>
            </a:lvl5pPr>
            <a:lvl6pPr marL="457200" algn="l" rtl="0" fontAlgn="base">
              <a:spcBef>
                <a:spcPct val="0"/>
              </a:spcBef>
              <a:spcAft>
                <a:spcPct val="0"/>
              </a:spcAft>
              <a:defRPr sz="3500" b="1">
                <a:solidFill>
                  <a:srgbClr val="61A534"/>
                </a:solidFill>
                <a:latin typeface="Arial" charset="0"/>
              </a:defRPr>
            </a:lvl6pPr>
            <a:lvl7pPr marL="914400" algn="l" rtl="0" fontAlgn="base">
              <a:spcBef>
                <a:spcPct val="0"/>
              </a:spcBef>
              <a:spcAft>
                <a:spcPct val="0"/>
              </a:spcAft>
              <a:defRPr sz="3500" b="1">
                <a:solidFill>
                  <a:srgbClr val="61A534"/>
                </a:solidFill>
                <a:latin typeface="Arial" charset="0"/>
              </a:defRPr>
            </a:lvl7pPr>
            <a:lvl8pPr marL="1371600" algn="l" rtl="0" fontAlgn="base">
              <a:spcBef>
                <a:spcPct val="0"/>
              </a:spcBef>
              <a:spcAft>
                <a:spcPct val="0"/>
              </a:spcAft>
              <a:defRPr sz="3500" b="1">
                <a:solidFill>
                  <a:srgbClr val="61A534"/>
                </a:solidFill>
                <a:latin typeface="Arial" charset="0"/>
              </a:defRPr>
            </a:lvl8pPr>
            <a:lvl9pPr marL="1828800" algn="l" rtl="0" fontAlgn="base">
              <a:spcBef>
                <a:spcPct val="0"/>
              </a:spcBef>
              <a:spcAft>
                <a:spcPct val="0"/>
              </a:spcAft>
              <a:defRPr sz="3500" b="1">
                <a:solidFill>
                  <a:srgbClr val="61A534"/>
                </a:solidFill>
                <a:latin typeface="Arial" charset="0"/>
              </a:defRPr>
            </a:lvl9pPr>
          </a:lstStyle>
          <a:p>
            <a:endParaRPr lang="en-US" sz="2800" kern="0" dirty="0"/>
          </a:p>
        </p:txBody>
      </p:sp>
      <p:sp>
        <p:nvSpPr>
          <p:cNvPr id="29" name="Content Placeholder 2">
            <a:extLst>
              <a:ext uri="{FF2B5EF4-FFF2-40B4-BE49-F238E27FC236}">
                <a16:creationId xmlns:a16="http://schemas.microsoft.com/office/drawing/2014/main" id="{8D173BB1-A802-45AE-9186-F8364CBC67FA}"/>
              </a:ext>
            </a:extLst>
          </p:cNvPr>
          <p:cNvSpPr txBox="1">
            <a:spLocks/>
          </p:cNvSpPr>
          <p:nvPr/>
        </p:nvSpPr>
        <p:spPr>
          <a:xfrm>
            <a:off x="359229" y="604105"/>
            <a:ext cx="11081657" cy="6435157"/>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1000"/>
              </a:spcBef>
              <a:spcAft>
                <a:spcPts val="0"/>
              </a:spcAft>
              <a:buClrTx/>
              <a:buSzTx/>
              <a:buNone/>
              <a:tabLst/>
              <a:defRPr/>
            </a:pPr>
            <a:r>
              <a:rPr lang="en-US" sz="8600" dirty="0">
                <a:latin typeface="+mj-lt"/>
                <a:ea typeface="Times New Roman" panose="02020603050405020304" pitchFamily="18" charset="0"/>
                <a:cs typeface="Calibri" panose="020F0502020204030204" pitchFamily="34" charset="0"/>
              </a:rPr>
              <a:t>G</a:t>
            </a:r>
            <a:r>
              <a:rPr lang="en-US" sz="8600" dirty="0">
                <a:effectLst/>
                <a:latin typeface="+mj-lt"/>
                <a:ea typeface="Times New Roman" panose="02020603050405020304" pitchFamily="18" charset="0"/>
                <a:cs typeface="Calibri" panose="020F0502020204030204" pitchFamily="34" charset="0"/>
              </a:rPr>
              <a:t>lobally, horticulture market size was valued at USD 20.77 Billion in 2021 and is projected to reach USD 40.24 Billion by 2026 at a </a:t>
            </a:r>
            <a:r>
              <a:rPr lang="en-GB" sz="8600" dirty="0">
                <a:solidFill>
                  <a:srgbClr val="000000"/>
                </a:solidFill>
                <a:effectLst/>
                <a:latin typeface="+mj-lt"/>
                <a:ea typeface="Times New Roman" panose="02020603050405020304" pitchFamily="18" charset="0"/>
                <a:cs typeface="Calibri" panose="020F0502020204030204" pitchFamily="34" charset="0"/>
              </a:rPr>
              <a:t>compound annual growth rate</a:t>
            </a:r>
            <a:r>
              <a:rPr lang="en-GB" sz="8600" dirty="0">
                <a:effectLst/>
                <a:latin typeface="+mj-lt"/>
                <a:ea typeface="Times New Roman" panose="02020603050405020304" pitchFamily="18" charset="0"/>
                <a:cs typeface="Calibri" panose="020F0502020204030204" pitchFamily="34" charset="0"/>
              </a:rPr>
              <a:t> </a:t>
            </a:r>
            <a:r>
              <a:rPr lang="en-US" sz="8600" dirty="0">
                <a:effectLst/>
                <a:latin typeface="+mj-lt"/>
                <a:ea typeface="Times New Roman" panose="02020603050405020304" pitchFamily="18" charset="0"/>
                <a:cs typeface="Calibri" panose="020F0502020204030204" pitchFamily="34" charset="0"/>
              </a:rPr>
              <a:t>of 10.2%. </a:t>
            </a:r>
            <a:r>
              <a:rPr lang="en-GB" sz="8600" dirty="0">
                <a:effectLst/>
                <a:latin typeface="+mj-lt"/>
                <a:ea typeface="Times New Roman" panose="02020603050405020304" pitchFamily="18" charset="0"/>
                <a:cs typeface="Calibri" panose="020F0502020204030204" pitchFamily="34" charset="0"/>
              </a:rPr>
              <a:t>Europe is foreseen to predominate in the global market </a:t>
            </a:r>
            <a:r>
              <a:rPr lang="en-GB" sz="8600" b="1" dirty="0">
                <a:effectLst/>
                <a:latin typeface="+mj-lt"/>
                <a:ea typeface="Times New Roman" panose="02020603050405020304" pitchFamily="18" charset="0"/>
                <a:cs typeface="Calibri" panose="020F0502020204030204" pitchFamily="34" charset="0"/>
              </a:rPr>
              <a:t>(TRIDGE, 2021). </a:t>
            </a:r>
            <a:r>
              <a:rPr lang="en-GB" sz="8600" dirty="0">
                <a:effectLst/>
                <a:latin typeface="+mj-lt"/>
                <a:ea typeface="Times New Roman" panose="02020603050405020304" pitchFamily="18" charset="0"/>
                <a:cs typeface="Calibri" panose="020F0502020204030204" pitchFamily="34" charset="0"/>
              </a:rPr>
              <a:t>North America is presumed to hold the second-largest market share because of the expansion of greenhouses and the implementation of new agricultural practices in this area. </a:t>
            </a:r>
          </a:p>
          <a:p>
            <a:pPr marL="0" marR="0" lvl="0" indent="0" algn="just" defTabSz="914400" rtl="0" eaLnBrk="1" fontAlgn="auto" latinLnBrk="0" hangingPunct="1">
              <a:lnSpc>
                <a:spcPct val="120000"/>
              </a:lnSpc>
              <a:spcBef>
                <a:spcPts val="1000"/>
              </a:spcBef>
              <a:spcAft>
                <a:spcPts val="0"/>
              </a:spcAft>
              <a:buClrTx/>
              <a:buSzTx/>
              <a:buNone/>
              <a:tabLst/>
              <a:defRPr/>
            </a:pPr>
            <a:r>
              <a:rPr lang="en-GB" sz="8600" dirty="0">
                <a:effectLst/>
                <a:latin typeface="+mj-lt"/>
                <a:ea typeface="Times New Roman" panose="02020603050405020304" pitchFamily="18" charset="0"/>
                <a:cs typeface="Calibri" panose="020F0502020204030204" pitchFamily="34" charset="0"/>
              </a:rPr>
              <a:t>The market in the Asia Pacific is expected to grow at the highest </a:t>
            </a:r>
            <a:r>
              <a:rPr lang="en-GB" sz="8600" dirty="0">
                <a:solidFill>
                  <a:srgbClr val="000000"/>
                </a:solidFill>
                <a:effectLst/>
                <a:latin typeface="+mj-lt"/>
                <a:ea typeface="Times New Roman" panose="02020603050405020304" pitchFamily="18" charset="0"/>
                <a:cs typeface="Calibri" panose="020F0502020204030204" pitchFamily="34" charset="0"/>
              </a:rPr>
              <a:t>compound annual growth rate</a:t>
            </a:r>
            <a:r>
              <a:rPr lang="en-GB" sz="8600" dirty="0">
                <a:effectLst/>
                <a:latin typeface="+mj-lt"/>
                <a:ea typeface="Times New Roman" panose="02020603050405020304" pitchFamily="18" charset="0"/>
                <a:cs typeface="Calibri" panose="020F0502020204030204" pitchFamily="34" charset="0"/>
              </a:rPr>
              <a:t> during the period because of its rising discretionary income and population level. </a:t>
            </a:r>
            <a:r>
              <a:rPr lang="en-US" sz="8600" dirty="0">
                <a:effectLst/>
                <a:latin typeface="+mj-lt"/>
                <a:ea typeface="Times New Roman" panose="02020603050405020304" pitchFamily="18" charset="0"/>
                <a:cs typeface="Calibri" panose="020F0502020204030204" pitchFamily="34" charset="0"/>
              </a:rPr>
              <a:t>Significant advancement in the agricultural sector, as well as the growing penetration of sustainable horticulture practices, is among the crucial considerations influencing the market.</a:t>
            </a:r>
            <a:endParaRPr lang="en-GB" sz="8600" dirty="0">
              <a:effectLst/>
              <a:latin typeface="+mj-lt"/>
              <a:ea typeface="Times New Roman" panose="02020603050405020304" pitchFamily="18" charset="0"/>
              <a:cs typeface="Calibri" panose="020F0502020204030204" pitchFamily="34" charset="0"/>
            </a:endParaRPr>
          </a:p>
          <a:p>
            <a:pPr marL="0" marR="0" lvl="0" indent="0" algn="just" defTabSz="914400" rtl="0" eaLnBrk="1" fontAlgn="auto" latinLnBrk="0" hangingPunct="1">
              <a:lnSpc>
                <a:spcPct val="120000"/>
              </a:lnSpc>
              <a:spcBef>
                <a:spcPts val="1000"/>
              </a:spcBef>
              <a:spcAft>
                <a:spcPts val="0"/>
              </a:spcAft>
              <a:buClrTx/>
              <a:buSzTx/>
              <a:buNone/>
              <a:tabLst/>
              <a:defRPr/>
            </a:pPr>
            <a:endParaRPr lang="en-GB" sz="8600" dirty="0">
              <a:latin typeface="+mj-lt"/>
              <a:ea typeface="Times New Roman" panose="02020603050405020304" pitchFamily="18" charset="0"/>
              <a:cs typeface="Calibri" panose="020F0502020204030204" pitchFamily="34" charset="0"/>
            </a:endParaRPr>
          </a:p>
          <a:p>
            <a:pPr marL="0" marR="0" lvl="0" indent="0" algn="just" defTabSz="914400" rtl="0" eaLnBrk="1" fontAlgn="auto" latinLnBrk="0" hangingPunct="1">
              <a:lnSpc>
                <a:spcPct val="120000"/>
              </a:lnSpc>
              <a:spcBef>
                <a:spcPts val="1000"/>
              </a:spcBef>
              <a:spcAft>
                <a:spcPts val="0"/>
              </a:spcAft>
              <a:buClrTx/>
              <a:buSzTx/>
              <a:buNone/>
              <a:tabLst/>
              <a:defRPr/>
            </a:pPr>
            <a:r>
              <a:rPr lang="en-GB" sz="8600" dirty="0">
                <a:effectLst/>
                <a:latin typeface="+mj-lt"/>
                <a:ea typeface="Times New Roman" panose="02020603050405020304" pitchFamily="18" charset="0"/>
                <a:cs typeface="Calibri" panose="020F0502020204030204" pitchFamily="34" charset="0"/>
              </a:rPr>
              <a:t>Rwanda horticulture exports contribute to 50% of non-traditional exports of Rwanda, part of which is regional export towards (mainly) the Democratic Republic of Congo, Burundi and South Sudan </a:t>
            </a:r>
            <a:r>
              <a:rPr lang="en-GB" sz="8600" b="1" i="1" dirty="0">
                <a:effectLst/>
                <a:latin typeface="+mj-lt"/>
                <a:ea typeface="Times New Roman" panose="02020603050405020304" pitchFamily="18" charset="0"/>
                <a:cs typeface="Calibri" panose="020F0502020204030204" pitchFamily="34" charset="0"/>
              </a:rPr>
              <a:t>(TRAIDE Rwanda, Investment Opportunities Report 2020). </a:t>
            </a:r>
            <a:r>
              <a:rPr lang="en-GB" sz="8600" dirty="0">
                <a:effectLst/>
                <a:latin typeface="+mj-lt"/>
                <a:ea typeface="Times New Roman" panose="02020603050405020304" pitchFamily="18" charset="0"/>
                <a:cs typeface="Calibri" panose="020F0502020204030204" pitchFamily="34" charset="0"/>
              </a:rPr>
              <a:t>The other part is exported to Europe especially UK, France, Belgium and Switzerland, Middle East like UAE and Japan. There are more than 44 registered horticulture exporters, </a:t>
            </a:r>
            <a:r>
              <a:rPr lang="en-GB" sz="8600" b="1" i="1" dirty="0">
                <a:effectLst/>
                <a:latin typeface="+mj-lt"/>
                <a:ea typeface="Times New Roman" panose="02020603050405020304" pitchFamily="18" charset="0"/>
                <a:cs typeface="Calibri" panose="020F0502020204030204" pitchFamily="34" charset="0"/>
              </a:rPr>
              <a:t>(RDB, Horticulture Sector 2021).</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3137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66729-6937-436E-AD2A-3D68C2987799}"/>
              </a:ext>
            </a:extLst>
          </p:cNvPr>
          <p:cNvSpPr>
            <a:spLocks noGrp="1"/>
          </p:cNvSpPr>
          <p:nvPr>
            <p:ph type="title"/>
          </p:nvPr>
        </p:nvSpPr>
        <p:spPr>
          <a:xfrm>
            <a:off x="457200" y="619917"/>
            <a:ext cx="10972800" cy="719137"/>
          </a:xfrm>
        </p:spPr>
        <p:txBody>
          <a:bodyPr/>
          <a:lstStyle/>
          <a:p>
            <a:r>
              <a:rPr lang="en-GB" dirty="0" err="1"/>
              <a:t>Cont</a:t>
            </a:r>
            <a:r>
              <a:rPr lang="en-GB" dirty="0"/>
              <a:t>…)</a:t>
            </a:r>
            <a:endParaRPr lang="en-US" dirty="0"/>
          </a:p>
        </p:txBody>
      </p:sp>
      <p:sp>
        <p:nvSpPr>
          <p:cNvPr id="3" name="Content Placeholder 2">
            <a:extLst>
              <a:ext uri="{FF2B5EF4-FFF2-40B4-BE49-F238E27FC236}">
                <a16:creationId xmlns:a16="http://schemas.microsoft.com/office/drawing/2014/main" id="{4A37EBA7-2E50-4386-8E91-42D20AA7A08D}"/>
              </a:ext>
            </a:extLst>
          </p:cNvPr>
          <p:cNvSpPr>
            <a:spLocks noGrp="1"/>
          </p:cNvSpPr>
          <p:nvPr>
            <p:ph idx="1"/>
          </p:nvPr>
        </p:nvSpPr>
        <p:spPr>
          <a:xfrm>
            <a:off x="457200" y="1339054"/>
            <a:ext cx="10972800" cy="4278313"/>
          </a:xfrm>
        </p:spPr>
        <p:txBody>
          <a:bodyPr/>
          <a:lstStyle/>
          <a:p>
            <a:pPr marL="0" indent="0" algn="just">
              <a:buNone/>
            </a:pP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Rwanda’s horticulture exports increased from US$ 5 million in 2005 to $US25 million in 2018. Major horticulture commodities exported include</a:t>
            </a:r>
            <a:r>
              <a:rPr lang="en-GB" sz="2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2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v</a:t>
            </a:r>
            <a:r>
              <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egetables; Fruits; Nuts; Spices: and Flowers. Most produced fruits are avocados, mangoes, pineapples, passion fruit, bananas, and strawberry. Nuts include Macadamia and groundnuts. The most produced spices are Parsley, Chili, Lemongrass, Ginger, Garlic, processed pepper, Mixed spices, and Celery. Flowers include Roses, Zantedeschia flowers, Agapanthus, Calla lilies, Tuberoses, Alstroemeria and Ornamental sunflowers.</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US" dirty="0"/>
          </a:p>
        </p:txBody>
      </p:sp>
      <p:pic>
        <p:nvPicPr>
          <p:cNvPr id="6" name="Picture 7">
            <a:extLst>
              <a:ext uri="{FF2B5EF4-FFF2-40B4-BE49-F238E27FC236}">
                <a16:creationId xmlns:a16="http://schemas.microsoft.com/office/drawing/2014/main" id="{059FB318-CCB4-4F5C-B6B6-0855D8A8B0D5}"/>
              </a:ext>
            </a:extLst>
          </p:cNvPr>
          <p:cNvPicPr>
            <a:picLocks noChangeAspect="1"/>
          </p:cNvPicPr>
          <p:nvPr/>
        </p:nvPicPr>
        <p:blipFill>
          <a:blip r:embed="rId2" cstate="print">
            <a:extLst>
              <a:ext uri="{28A0092B-C50C-407E-A947-70E740481C1C}">
                <a14:useLocalDpi xmlns:a14="http://schemas.microsoft.com/office/drawing/2010/main" val="0"/>
              </a:ext>
            </a:extLst>
          </a:blip>
          <a:srcRect l="12758" t="57533" r="12589" b="27347"/>
          <a:stretch>
            <a:fillRect/>
          </a:stretch>
        </p:blipFill>
        <p:spPr bwMode="auto">
          <a:xfrm>
            <a:off x="762000" y="-185626"/>
            <a:ext cx="10363200" cy="805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186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B87E9-1C59-4748-85DD-2E0FF8C4ECF7}"/>
              </a:ext>
            </a:extLst>
          </p:cNvPr>
          <p:cNvSpPr>
            <a:spLocks noGrp="1"/>
          </p:cNvSpPr>
          <p:nvPr>
            <p:ph type="title"/>
          </p:nvPr>
        </p:nvSpPr>
        <p:spPr/>
        <p:txBody>
          <a:bodyPr/>
          <a:lstStyle/>
          <a:p>
            <a:r>
              <a:rPr lang="en-GB" sz="3200" dirty="0" err="1"/>
              <a:t>Cont</a:t>
            </a:r>
            <a:r>
              <a:rPr lang="en-GB" sz="3200" dirty="0"/>
              <a:t>…)</a:t>
            </a:r>
            <a:endParaRPr lang="en-US" sz="3200" dirty="0"/>
          </a:p>
        </p:txBody>
      </p:sp>
      <p:sp>
        <p:nvSpPr>
          <p:cNvPr id="3" name="Content Placeholder 2">
            <a:extLst>
              <a:ext uri="{FF2B5EF4-FFF2-40B4-BE49-F238E27FC236}">
                <a16:creationId xmlns:a16="http://schemas.microsoft.com/office/drawing/2014/main" id="{325E8229-D93E-4F9B-995A-02781B70D5D8}"/>
              </a:ext>
            </a:extLst>
          </p:cNvPr>
          <p:cNvSpPr>
            <a:spLocks noGrp="1"/>
          </p:cNvSpPr>
          <p:nvPr>
            <p:ph idx="1"/>
          </p:nvPr>
        </p:nvSpPr>
        <p:spPr>
          <a:xfrm>
            <a:off x="609600" y="1186544"/>
            <a:ext cx="10972800" cy="4278313"/>
          </a:xfrm>
        </p:spPr>
        <p:txBody>
          <a:bodyPr/>
          <a:lstStyle/>
          <a:p>
            <a:pPr marL="0" marR="0" indent="0" algn="just">
              <a:spcBef>
                <a:spcPts val="0"/>
              </a:spcBef>
              <a:spcAft>
                <a:spcPts val="0"/>
              </a:spcAft>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With the kind funding European Union through Ministry of Finance and Economic Planning to supported four-year project titled “</a:t>
            </a:r>
            <a:r>
              <a:rPr lang="en-GB" sz="2800" b="1" dirty="0">
                <a:effectLst/>
                <a:latin typeface="Calibri" panose="020F0502020204030204" pitchFamily="34" charset="0"/>
                <a:ea typeface="Times New Roman" panose="02020603050405020304" pitchFamily="18" charset="0"/>
                <a:cs typeface="Calibri" panose="020F0502020204030204" pitchFamily="34" charset="0"/>
              </a:rPr>
              <a:t>Horticulture Value Chains Project (HVC)”</a:t>
            </a:r>
            <a:r>
              <a:rPr lang="en-GB" sz="2800" dirty="0">
                <a:effectLst/>
                <a:latin typeface="Calibri" panose="020F0502020204030204" pitchFamily="34" charset="0"/>
                <a:ea typeface="Times New Roman" panose="02020603050405020304" pitchFamily="18" charset="0"/>
                <a:cs typeface="Calibri" panose="020F0502020204030204" pitchFamily="34" charset="0"/>
              </a:rPr>
              <a:t> in four districts of Rwanda namely: </a:t>
            </a:r>
            <a:r>
              <a:rPr lang="en-GB" sz="2800" dirty="0" err="1">
                <a:effectLst/>
                <a:latin typeface="Calibri" panose="020F0502020204030204" pitchFamily="34" charset="0"/>
                <a:ea typeface="Times New Roman" panose="02020603050405020304" pitchFamily="18" charset="0"/>
                <a:cs typeface="Calibri" panose="020F0502020204030204" pitchFamily="34" charset="0"/>
              </a:rPr>
              <a:t>Nyagatare</a:t>
            </a:r>
            <a:r>
              <a:rPr lang="en-GB" sz="2800" dirty="0">
                <a:effectLst/>
                <a:latin typeface="Calibri" panose="020F0502020204030204" pitchFamily="34" charset="0"/>
                <a:ea typeface="Times New Roman" panose="02020603050405020304" pitchFamily="18" charset="0"/>
                <a:cs typeface="Calibri" panose="020F0502020204030204" pitchFamily="34" charset="0"/>
              </a:rPr>
              <a:t>, </a:t>
            </a:r>
            <a:r>
              <a:rPr lang="en-GB" sz="2800" dirty="0" err="1">
                <a:effectLst/>
                <a:latin typeface="Calibri" panose="020F0502020204030204" pitchFamily="34" charset="0"/>
                <a:ea typeface="Times New Roman" panose="02020603050405020304" pitchFamily="18" charset="0"/>
                <a:cs typeface="Calibri" panose="020F0502020204030204" pitchFamily="34" charset="0"/>
              </a:rPr>
              <a:t>Kamonyi</a:t>
            </a:r>
            <a:r>
              <a:rPr lang="en-GB" sz="2800" dirty="0">
                <a:effectLst/>
                <a:latin typeface="Calibri" panose="020F0502020204030204" pitchFamily="34" charset="0"/>
                <a:ea typeface="Times New Roman" panose="02020603050405020304" pitchFamily="18" charset="0"/>
                <a:cs typeface="Calibri" panose="020F0502020204030204" pitchFamily="34" charset="0"/>
              </a:rPr>
              <a:t>, </a:t>
            </a:r>
            <a:r>
              <a:rPr lang="en-GB" sz="2800" dirty="0" err="1">
                <a:effectLst/>
                <a:latin typeface="Calibri" panose="020F0502020204030204" pitchFamily="34" charset="0"/>
                <a:ea typeface="Times New Roman" panose="02020603050405020304" pitchFamily="18" charset="0"/>
                <a:cs typeface="Calibri" panose="020F0502020204030204" pitchFamily="34" charset="0"/>
              </a:rPr>
              <a:t>Rulindo</a:t>
            </a:r>
            <a:r>
              <a:rPr lang="en-GB" sz="2800" dirty="0">
                <a:effectLst/>
                <a:latin typeface="Calibri" panose="020F0502020204030204" pitchFamily="34" charset="0"/>
                <a:ea typeface="Times New Roman" panose="02020603050405020304" pitchFamily="18" charset="0"/>
                <a:cs typeface="Calibri" panose="020F0502020204030204" pitchFamily="34" charset="0"/>
              </a:rPr>
              <a:t>, and </a:t>
            </a:r>
            <a:r>
              <a:rPr lang="en-GB" sz="2800" dirty="0" err="1">
                <a:effectLst/>
                <a:latin typeface="Calibri" panose="020F0502020204030204" pitchFamily="34" charset="0"/>
                <a:ea typeface="Times New Roman" panose="02020603050405020304" pitchFamily="18" charset="0"/>
                <a:cs typeface="Calibri" panose="020F0502020204030204" pitchFamily="34" charset="0"/>
              </a:rPr>
              <a:t>Nyamagabe</a:t>
            </a:r>
            <a:r>
              <a:rPr lang="en-GB" sz="2800" dirty="0">
                <a:effectLst/>
                <a:latin typeface="Calibri" panose="020F0502020204030204" pitchFamily="34" charset="0"/>
                <a:ea typeface="Times New Roman" panose="02020603050405020304" pitchFamily="18" charset="0"/>
                <a:cs typeface="Calibri" panose="020F0502020204030204" pitchFamily="34" charset="0"/>
              </a:rPr>
              <a:t>. The project in consortium </a:t>
            </a:r>
            <a:r>
              <a:rPr lang="en-GB" sz="2800" dirty="0">
                <a:latin typeface="Calibri" panose="020F0502020204030204" pitchFamily="34" charset="0"/>
                <a:ea typeface="Times New Roman" panose="02020603050405020304" pitchFamily="18" charset="0"/>
                <a:cs typeface="Calibri" panose="020F0502020204030204" pitchFamily="34" charset="0"/>
              </a:rPr>
              <a:t>with </a:t>
            </a:r>
            <a:r>
              <a:rPr lang="en-GB" sz="2800" dirty="0">
                <a:effectLst/>
                <a:latin typeface="Calibri" panose="020F0502020204030204" pitchFamily="34" charset="0"/>
                <a:ea typeface="Times New Roman" panose="02020603050405020304" pitchFamily="18" charset="0"/>
                <a:cs typeface="Calibri" panose="020F0502020204030204" pitchFamily="34" charset="0"/>
              </a:rPr>
              <a:t>four implementing agencies, COCOF, DUHAMIC – ADRI, DUTERIMBERE ONG, commissioned mapping  of potential buyers of horticulture produces.</a:t>
            </a:r>
            <a:endParaRPr lang="en-US" sz="2800" dirty="0">
              <a:latin typeface="Calibri" panose="020F0502020204030204" pitchFamily="34" charset="0"/>
              <a:cs typeface="Calibri" panose="020F0502020204030204" pitchFamily="34" charset="0"/>
            </a:endParaRPr>
          </a:p>
        </p:txBody>
      </p:sp>
      <p:pic>
        <p:nvPicPr>
          <p:cNvPr id="4" name="Content Placeholder 4">
            <a:extLst>
              <a:ext uri="{FF2B5EF4-FFF2-40B4-BE49-F238E27FC236}">
                <a16:creationId xmlns:a16="http://schemas.microsoft.com/office/drawing/2014/main" id="{E445C61B-DD80-40A8-839B-070633F42B76}"/>
              </a:ext>
            </a:extLst>
          </p:cNvPr>
          <p:cNvPicPr>
            <a:picLocks noChangeAspect="1"/>
          </p:cNvPicPr>
          <p:nvPr/>
        </p:nvPicPr>
        <p:blipFill>
          <a:blip r:embed="rId2"/>
          <a:stretch>
            <a:fillRect/>
          </a:stretch>
        </p:blipFill>
        <p:spPr bwMode="auto">
          <a:xfrm>
            <a:off x="609600" y="187555"/>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2571905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3DAB64E-3DCD-4007-AE1B-0A3CDC3A7705}"/>
              </a:ext>
            </a:extLst>
          </p:cNvPr>
          <p:cNvGrpSpPr/>
          <p:nvPr/>
        </p:nvGrpSpPr>
        <p:grpSpPr>
          <a:xfrm>
            <a:off x="653142" y="0"/>
            <a:ext cx="10472057" cy="647700"/>
            <a:chOff x="0" y="0"/>
            <a:chExt cx="9144000" cy="647700"/>
          </a:xfrm>
        </p:grpSpPr>
        <p:pic>
          <p:nvPicPr>
            <p:cNvPr id="6" name="Picture 7">
              <a:extLst>
                <a:ext uri="{FF2B5EF4-FFF2-40B4-BE49-F238E27FC236}">
                  <a16:creationId xmlns:a16="http://schemas.microsoft.com/office/drawing/2014/main" id="{323F790B-986E-428D-A363-FB7265383EEB}"/>
                </a:ext>
              </a:extLst>
            </p:cNvPr>
            <p:cNvPicPr>
              <a:picLocks noChangeAspect="1"/>
            </p:cNvPicPr>
            <p:nvPr/>
          </p:nvPicPr>
          <p:blipFill>
            <a:blip r:embed="rId3" cstate="print">
              <a:extLst>
                <a:ext uri="{28A0092B-C50C-407E-A947-70E740481C1C}">
                  <a14:useLocalDpi xmlns:a14="http://schemas.microsoft.com/office/drawing/2010/main" val="0"/>
                </a:ext>
              </a:extLst>
            </a:blip>
            <a:srcRect l="12758" t="57533" r="12589" b="27347"/>
            <a:stretch>
              <a:fillRect/>
            </a:stretch>
          </p:blipFill>
          <p:spPr bwMode="auto">
            <a:xfrm>
              <a:off x="0" y="0"/>
              <a:ext cx="9144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FAAA0A33-547E-4196-8552-244C32EF1A9F}"/>
                </a:ext>
              </a:extLst>
            </p:cNvPr>
            <p:cNvSpPr/>
            <p:nvPr/>
          </p:nvSpPr>
          <p:spPr>
            <a:xfrm>
              <a:off x="1862626" y="53723"/>
              <a:ext cx="3651576" cy="523220"/>
            </a:xfrm>
            <a:prstGeom prst="rect">
              <a:avLst/>
            </a:prstGeom>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en-US" sz="2800" b="1" dirty="0">
                  <a:solidFill>
                    <a:srgbClr val="FFFFFF"/>
                  </a:solidFill>
                  <a:latin typeface="Oxfam Global Headline" charset="0"/>
                  <a:ea typeface="ＭＳ Ｐゴシック" panose="020B0600070205080204" pitchFamily="34" charset="-128"/>
                </a:rPr>
                <a:t>STUDY OBJECTIVE </a:t>
              </a:r>
              <a:endParaRPr kumimoji="0" lang="en-US" altLang="en-US" sz="2800" b="1" i="0" u="none" strike="noStrike" kern="1200" cap="none" spc="0" normalizeH="0" baseline="0" noProof="0" dirty="0">
                <a:ln>
                  <a:noFill/>
                </a:ln>
                <a:solidFill>
                  <a:srgbClr val="FFFFFF"/>
                </a:solidFill>
                <a:effectLst/>
                <a:uLnTx/>
                <a:uFillTx/>
                <a:latin typeface="Oxfam Global Headline" charset="0"/>
                <a:ea typeface="ＭＳ Ｐゴシック" panose="020B0600070205080204" pitchFamily="34" charset="-128"/>
                <a:cs typeface="+mn-cs"/>
              </a:endParaRPr>
            </a:p>
          </p:txBody>
        </p:sp>
      </p:grpSp>
      <p:sp>
        <p:nvSpPr>
          <p:cNvPr id="4" name="Content Placeholder 3">
            <a:extLst>
              <a:ext uri="{FF2B5EF4-FFF2-40B4-BE49-F238E27FC236}">
                <a16:creationId xmlns:a16="http://schemas.microsoft.com/office/drawing/2014/main" id="{9859E61E-5D10-416A-A38A-C4D114FD57E6}"/>
              </a:ext>
            </a:extLst>
          </p:cNvPr>
          <p:cNvSpPr>
            <a:spLocks noGrp="1"/>
          </p:cNvSpPr>
          <p:nvPr>
            <p:ph idx="1"/>
          </p:nvPr>
        </p:nvSpPr>
        <p:spPr>
          <a:xfrm>
            <a:off x="653142" y="688523"/>
            <a:ext cx="10972800" cy="1219198"/>
          </a:xfrm>
        </p:spPr>
        <p:txBody>
          <a:bodyPr/>
          <a:lstStyle/>
          <a:p>
            <a:pPr marL="0" indent="0">
              <a:buNone/>
            </a:pPr>
            <a:r>
              <a:rPr lang="en-GB" sz="2800" b="1" dirty="0">
                <a:latin typeface="Calibri" panose="020F0502020204030204" pitchFamily="34" charset="0"/>
                <a:cs typeface="Calibri" panose="020F0502020204030204" pitchFamily="34" charset="0"/>
              </a:rPr>
              <a:t>Main Objective of the study</a:t>
            </a:r>
            <a:r>
              <a:rPr lang="en-GB" sz="2800" dirty="0">
                <a:latin typeface="Calibri" panose="020F0502020204030204" pitchFamily="34" charset="0"/>
                <a:cs typeface="Calibri" panose="020F0502020204030204" pitchFamily="34" charset="0"/>
              </a:rPr>
              <a:t>. Mapping of potential buyers for Rwanda’s horticulture produces at local, regional and international markets. </a:t>
            </a:r>
            <a:endParaRPr lang="en-US" sz="2800" dirty="0">
              <a:latin typeface="Calibri" panose="020F0502020204030204" pitchFamily="34" charset="0"/>
              <a:cs typeface="Calibri" panose="020F0502020204030204" pitchFamily="34" charset="0"/>
            </a:endParaRPr>
          </a:p>
        </p:txBody>
      </p:sp>
      <p:sp>
        <p:nvSpPr>
          <p:cNvPr id="8" name="Content Placeholder 3">
            <a:extLst>
              <a:ext uri="{FF2B5EF4-FFF2-40B4-BE49-F238E27FC236}">
                <a16:creationId xmlns:a16="http://schemas.microsoft.com/office/drawing/2014/main" id="{C0905821-DA0E-410B-89E1-35D6EC3BB016}"/>
              </a:ext>
            </a:extLst>
          </p:cNvPr>
          <p:cNvSpPr txBox="1">
            <a:spLocks/>
          </p:cNvSpPr>
          <p:nvPr/>
        </p:nvSpPr>
        <p:spPr bwMode="auto">
          <a:xfrm>
            <a:off x="609600" y="1774373"/>
            <a:ext cx="10972800" cy="4659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ts val="900"/>
              </a:spcBef>
              <a:spcAft>
                <a:spcPct val="0"/>
              </a:spcAft>
              <a:buChar char="•"/>
              <a:defRPr sz="2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0" indent="0">
              <a:buFontTx/>
              <a:buNone/>
            </a:pPr>
            <a:r>
              <a:rPr lang="en-GB" sz="2800" b="1" kern="0" dirty="0"/>
              <a:t>Specifically:</a:t>
            </a:r>
          </a:p>
          <a:p>
            <a:pPr>
              <a:buFont typeface="Wingdings" panose="05000000000000000000" pitchFamily="2" charset="2"/>
              <a:buChar char="§"/>
            </a:pPr>
            <a:r>
              <a:rPr lang="en-GB" sz="2800" kern="0" dirty="0"/>
              <a:t>Identified potentials for intra-regional and extra-regional trading,</a:t>
            </a:r>
          </a:p>
          <a:p>
            <a:pPr>
              <a:buFont typeface="Wingdings" panose="05000000000000000000" pitchFamily="2" charset="2"/>
              <a:buChar char="§"/>
            </a:pPr>
            <a:endParaRPr lang="en-GB" sz="2800" kern="0" dirty="0"/>
          </a:p>
          <a:p>
            <a:pPr>
              <a:buFont typeface="Wingdings" panose="05000000000000000000" pitchFamily="2" charset="2"/>
              <a:buChar char="§"/>
            </a:pPr>
            <a:r>
              <a:rPr lang="en-GB" sz="2800" kern="0" dirty="0"/>
              <a:t>Provide horticulture trading status by selected crop,</a:t>
            </a:r>
          </a:p>
          <a:p>
            <a:pPr>
              <a:buFont typeface="Wingdings" panose="05000000000000000000" pitchFamily="2" charset="2"/>
              <a:buChar char="§"/>
            </a:pPr>
            <a:endParaRPr lang="en-GB" sz="2800" kern="0" dirty="0"/>
          </a:p>
          <a:p>
            <a:pPr>
              <a:buFont typeface="Wingdings" panose="05000000000000000000" pitchFamily="2" charset="2"/>
              <a:buChar char="§"/>
            </a:pPr>
            <a:r>
              <a:rPr lang="en-GB" sz="2800" kern="0" dirty="0"/>
              <a:t>established logistical constraints which hinder regional and international trading of horticulture produces from Rwanda, </a:t>
            </a:r>
          </a:p>
          <a:p>
            <a:pPr marL="0" indent="0">
              <a:buNone/>
            </a:pPr>
            <a:endParaRPr lang="en-GB" sz="2800" kern="0" dirty="0"/>
          </a:p>
          <a:p>
            <a:pPr>
              <a:buFont typeface="Wingdings" panose="05000000000000000000" pitchFamily="2" charset="2"/>
              <a:buChar char="§"/>
            </a:pPr>
            <a:r>
              <a:rPr lang="en-GB" sz="2800" kern="0" dirty="0"/>
              <a:t>Propose policy recommendations.</a:t>
            </a:r>
            <a:endParaRPr lang="en-US" sz="2800" kern="0" dirty="0"/>
          </a:p>
        </p:txBody>
      </p:sp>
    </p:spTree>
    <p:extLst>
      <p:ext uri="{BB962C8B-B14F-4D97-AF65-F5344CB8AC3E}">
        <p14:creationId xmlns:p14="http://schemas.microsoft.com/office/powerpoint/2010/main" val="2577345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3DAB64E-3DCD-4007-AE1B-0A3CDC3A7705}"/>
              </a:ext>
            </a:extLst>
          </p:cNvPr>
          <p:cNvGrpSpPr/>
          <p:nvPr/>
        </p:nvGrpSpPr>
        <p:grpSpPr>
          <a:xfrm>
            <a:off x="424543" y="-152401"/>
            <a:ext cx="11342914" cy="805543"/>
            <a:chOff x="0" y="0"/>
            <a:chExt cx="9144000" cy="998798"/>
          </a:xfrm>
        </p:grpSpPr>
        <p:pic>
          <p:nvPicPr>
            <p:cNvPr id="6" name="Picture 7">
              <a:extLst>
                <a:ext uri="{FF2B5EF4-FFF2-40B4-BE49-F238E27FC236}">
                  <a16:creationId xmlns:a16="http://schemas.microsoft.com/office/drawing/2014/main" id="{323F790B-986E-428D-A363-FB7265383EEB}"/>
                </a:ext>
              </a:extLst>
            </p:cNvPr>
            <p:cNvPicPr>
              <a:picLocks noChangeAspect="1"/>
            </p:cNvPicPr>
            <p:nvPr/>
          </p:nvPicPr>
          <p:blipFill>
            <a:blip r:embed="rId3" cstate="print">
              <a:extLst>
                <a:ext uri="{28A0092B-C50C-407E-A947-70E740481C1C}">
                  <a14:useLocalDpi xmlns:a14="http://schemas.microsoft.com/office/drawing/2010/main" val="0"/>
                </a:ext>
              </a:extLst>
            </a:blip>
            <a:srcRect l="12758" t="57533" r="12589" b="27347"/>
            <a:stretch>
              <a:fillRect/>
            </a:stretch>
          </p:blipFill>
          <p:spPr bwMode="auto">
            <a:xfrm>
              <a:off x="0" y="0"/>
              <a:ext cx="9144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FAAA0A33-547E-4196-8552-244C32EF1A9F}"/>
                </a:ext>
              </a:extLst>
            </p:cNvPr>
            <p:cNvSpPr/>
            <p:nvPr/>
          </p:nvSpPr>
          <p:spPr>
            <a:xfrm>
              <a:off x="1665874" y="109324"/>
              <a:ext cx="4887783" cy="889474"/>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Study method</a:t>
              </a:r>
              <a:r>
                <a:rPr lang="en-US" altLang="en-US" sz="2800" b="1" dirty="0">
                  <a:solidFill>
                    <a:srgbClr val="FFFFFF"/>
                  </a:solidFill>
                  <a:latin typeface="Calibri" panose="020F0502020204030204" pitchFamily="34" charset="0"/>
                  <a:ea typeface="ＭＳ Ｐゴシック" panose="020B0600070205080204" pitchFamily="34" charset="-128"/>
                  <a:cs typeface="Calibri" panose="020F0502020204030204" pitchFamily="34" charset="0"/>
                </a:rPr>
                <a:t>s &amp; Data sources </a:t>
              </a:r>
              <a:r>
                <a:rPr kumimoji="0" lang="en-US" altLang="en-US" sz="28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 </a:t>
              </a:r>
            </a:p>
          </p:txBody>
        </p:sp>
      </p:grpSp>
      <p:sp>
        <p:nvSpPr>
          <p:cNvPr id="8" name="Content Placeholder 3">
            <a:extLst>
              <a:ext uri="{FF2B5EF4-FFF2-40B4-BE49-F238E27FC236}">
                <a16:creationId xmlns:a16="http://schemas.microsoft.com/office/drawing/2014/main" id="{C0905821-DA0E-410B-89E1-35D6EC3BB016}"/>
              </a:ext>
            </a:extLst>
          </p:cNvPr>
          <p:cNvSpPr txBox="1">
            <a:spLocks/>
          </p:cNvSpPr>
          <p:nvPr/>
        </p:nvSpPr>
        <p:spPr bwMode="auto">
          <a:xfrm>
            <a:off x="424542" y="480144"/>
            <a:ext cx="11342913" cy="6377856"/>
          </a:xfrm>
          <a:prstGeom prst="rect">
            <a:avLst/>
          </a:prstGeom>
          <a:solidFill>
            <a:schemeClr val="bg1"/>
          </a:solid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ts val="900"/>
              </a:spcBef>
              <a:spcAft>
                <a:spcPct val="0"/>
              </a:spcAft>
              <a:buChar char="•"/>
              <a:defRPr sz="2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0" marR="0" lvl="0" indent="0" algn="l" defTabSz="914400" rtl="0" eaLnBrk="0" fontAlgn="base" latinLnBrk="0" hangingPunct="0">
              <a:lnSpc>
                <a:spcPct val="100000"/>
              </a:lnSpc>
              <a:spcBef>
                <a:spcPts val="900"/>
              </a:spcBef>
              <a:spcAft>
                <a:spcPct val="0"/>
              </a:spcAft>
              <a:buClrTx/>
              <a:buSzTx/>
              <a:buFontTx/>
              <a:buNone/>
              <a:tabLst/>
              <a:defRPr/>
            </a:pPr>
            <a:r>
              <a:rPr lang="en-GB" sz="2400" b="1" kern="0" dirty="0">
                <a:solidFill>
                  <a:prstClr val="black"/>
                </a:solidFill>
                <a:latin typeface="Arial"/>
              </a:rPr>
              <a:t>Cross-sectional study design</a:t>
            </a:r>
          </a:p>
          <a:p>
            <a:pPr marL="0" indent="0" algn="just">
              <a:buNone/>
            </a:pPr>
            <a:r>
              <a:rPr lang="en-GB" sz="2400" b="1"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Primary data sources: </a:t>
            </a:r>
            <a:r>
              <a:rPr lang="en-GB"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Questionnaire administered to horticulture farmer cooperatives</a:t>
            </a:r>
            <a:r>
              <a:rPr lang="en-GB"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government officials in 4 project districts, </a:t>
            </a:r>
            <a:r>
              <a:rPr lang="en-GB"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government institutions</a:t>
            </a:r>
            <a:r>
              <a:rPr lang="en-GB"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private sector and other supporting agencies. </a:t>
            </a:r>
          </a:p>
          <a:p>
            <a:pPr marL="0" marR="0" lvl="0" indent="0" algn="just" defTabSz="914400" rtl="0" eaLnBrk="0" fontAlgn="base" latinLnBrk="0" hangingPunct="0">
              <a:lnSpc>
                <a:spcPct val="100000"/>
              </a:lnSpc>
              <a:spcBef>
                <a:spcPct val="0"/>
              </a:spcBef>
              <a:spcAft>
                <a:spcPct val="0"/>
              </a:spcAft>
              <a:buClrTx/>
              <a:buSzTx/>
              <a:buNone/>
              <a:tabLst/>
            </a:pPr>
            <a:r>
              <a:rPr lang="en-GB" sz="2400" b="1"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Secondary data sources</a:t>
            </a:r>
            <a:r>
              <a:rPr lang="en-GB" sz="24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NISR, Labour Force Survey Trends, August 2021</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National Bank of Rwanda, Annual Report 2015</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Based on GDP data from NISR National Accounts, 2021</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TRAIDE Rwanda, Investment Opportunities in the Rwandan Horticulture and Floriculture Sector, 2020, </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RDB, Horticulture Sector Report, 2021</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OECD&amp;FAO, </a:t>
            </a: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hlinkClick r:id="rId4"/>
              </a:rPr>
              <a:t>Agricultural Outlook 2021-2030</a:t>
            </a: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NAEB, </a:t>
            </a: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Opportunities for Investors in Rwanda’s Horticulture Sector</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TRAIDE Rwanda, Investment Opportunities in the Rwandan Horticulture and Floriculture Sector, 2020</a:t>
            </a:r>
            <a:endParaRPr kumimoji="0" lang="en-US"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altLang="en-U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USAID, 2019 – ISP Rwanda: Commercial Investment Opportunities in Agriculture Value Chains</a:t>
            </a:r>
            <a:endParaRPr kumimoji="0" lang="en-GB" altLang="en-US"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indent="0" algn="just">
              <a:buNone/>
            </a:pPr>
            <a:endParaRPr lang="en-GB"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ts val="900"/>
              </a:spcBef>
              <a:spcAft>
                <a:spcPct val="0"/>
              </a:spcAft>
              <a:buClrTx/>
              <a:buSzTx/>
              <a:buFontTx/>
              <a:buNone/>
              <a:tabLst/>
              <a:defRPr/>
            </a:pPr>
            <a:endParaRPr kumimoji="0" lang="en-GB" sz="2800" b="1" i="0" u="none" strike="noStrike" kern="0" cap="none" spc="0" normalizeH="0" baseline="0" noProof="0" dirty="0">
              <a:ln>
                <a:noFill/>
              </a:ln>
              <a:solidFill>
                <a:prstClr val="black"/>
              </a:solidFill>
              <a:effectLst/>
              <a:uLnTx/>
              <a:uFillTx/>
              <a:latin typeface="Arial"/>
              <a:ea typeface="ＭＳ Ｐゴシック" charset="0"/>
            </a:endParaRPr>
          </a:p>
        </p:txBody>
      </p:sp>
    </p:spTree>
    <p:extLst>
      <p:ext uri="{BB962C8B-B14F-4D97-AF65-F5344CB8AC3E}">
        <p14:creationId xmlns:p14="http://schemas.microsoft.com/office/powerpoint/2010/main" val="1264871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020B2-BD22-48AF-82C0-18A7A8DF85D4}"/>
              </a:ext>
            </a:extLst>
          </p:cNvPr>
          <p:cNvSpPr>
            <a:spLocks noGrp="1"/>
          </p:cNvSpPr>
          <p:nvPr>
            <p:ph type="title"/>
          </p:nvPr>
        </p:nvSpPr>
        <p:spPr>
          <a:xfrm>
            <a:off x="609600" y="408444"/>
            <a:ext cx="10972800" cy="585332"/>
          </a:xfrm>
        </p:spPr>
        <p:txBody>
          <a:bodyPr/>
          <a:lstStyle/>
          <a:p>
            <a:r>
              <a:rPr lang="en-GB" sz="2400" i="1" dirty="0">
                <a:solidFill>
                  <a:srgbClr val="44546A"/>
                </a:solidFill>
                <a:effectLst/>
                <a:ea typeface="Times New Roman" panose="02020603050405020304" pitchFamily="18" charset="0"/>
              </a:rPr>
              <a:t>Three selected crops that were highly imported by Botswana and South Africa</a:t>
            </a:r>
            <a:br>
              <a:rPr lang="en-US" sz="2400" i="1" dirty="0">
                <a:solidFill>
                  <a:srgbClr val="44546A"/>
                </a:solidFill>
                <a:effectLst/>
                <a:ea typeface="Times New Roman" panose="02020603050405020304" pitchFamily="18" charset="0"/>
              </a:rPr>
            </a:br>
            <a:endParaRPr lang="en-US" sz="2400" dirty="0"/>
          </a:p>
        </p:txBody>
      </p:sp>
      <p:graphicFrame>
        <p:nvGraphicFramePr>
          <p:cNvPr id="4" name="Content Placeholder 3">
            <a:extLst>
              <a:ext uri="{FF2B5EF4-FFF2-40B4-BE49-F238E27FC236}">
                <a16:creationId xmlns:a16="http://schemas.microsoft.com/office/drawing/2014/main" id="{2CEE3436-2C1C-44D2-B61B-C771BE1FC57C}"/>
              </a:ext>
            </a:extLst>
          </p:cNvPr>
          <p:cNvGraphicFramePr>
            <a:graphicFrameLocks noGrp="1"/>
          </p:cNvGraphicFramePr>
          <p:nvPr>
            <p:ph idx="1"/>
            <p:extLst>
              <p:ext uri="{D42A27DB-BD31-4B8C-83A1-F6EECF244321}">
                <p14:modId xmlns:p14="http://schemas.microsoft.com/office/powerpoint/2010/main" val="910724879"/>
              </p:ext>
            </p:extLst>
          </p:nvPr>
        </p:nvGraphicFramePr>
        <p:xfrm>
          <a:off x="609600" y="993776"/>
          <a:ext cx="10972800" cy="4884737"/>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E7FB68AF-6D3A-445E-8EDF-66569EF74971}"/>
              </a:ext>
            </a:extLst>
          </p:cNvPr>
          <p:cNvPicPr>
            <a:picLocks noChangeAspect="1"/>
          </p:cNvPicPr>
          <p:nvPr/>
        </p:nvPicPr>
        <p:blipFill>
          <a:blip r:embed="rId3"/>
          <a:stretch>
            <a:fillRect/>
          </a:stretch>
        </p:blipFill>
        <p:spPr bwMode="auto">
          <a:xfrm>
            <a:off x="609600" y="-117643"/>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1734871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91F59-08C6-42A9-B413-A9333C433DE2}"/>
              </a:ext>
            </a:extLst>
          </p:cNvPr>
          <p:cNvSpPr>
            <a:spLocks noGrp="1"/>
          </p:cNvSpPr>
          <p:nvPr>
            <p:ph type="title"/>
          </p:nvPr>
        </p:nvSpPr>
        <p:spPr>
          <a:xfrm>
            <a:off x="609600" y="195943"/>
            <a:ext cx="10972800" cy="402771"/>
          </a:xfrm>
        </p:spPr>
        <p:txBody>
          <a:bodyPr/>
          <a:lstStyle/>
          <a:p>
            <a:r>
              <a:rPr lang="en-GB" sz="2400" dirty="0">
                <a:effectLst/>
                <a:latin typeface="+mn-lt"/>
                <a:ea typeface="Times New Roman" panose="02020603050405020304" pitchFamily="18" charset="0"/>
              </a:rPr>
              <a:t>Top ten importing countries of avocado	</a:t>
            </a:r>
            <a:endParaRPr lang="en-US" sz="2400" dirty="0">
              <a:latin typeface="+mn-lt"/>
            </a:endParaRPr>
          </a:p>
        </p:txBody>
      </p:sp>
      <p:graphicFrame>
        <p:nvGraphicFramePr>
          <p:cNvPr id="4" name="Content Placeholder 3">
            <a:extLst>
              <a:ext uri="{FF2B5EF4-FFF2-40B4-BE49-F238E27FC236}">
                <a16:creationId xmlns:a16="http://schemas.microsoft.com/office/drawing/2014/main" id="{1287AE7B-1ACA-47FC-95CE-6C19CEDE705D}"/>
              </a:ext>
            </a:extLst>
          </p:cNvPr>
          <p:cNvGraphicFramePr>
            <a:graphicFrameLocks noGrp="1"/>
          </p:cNvGraphicFramePr>
          <p:nvPr>
            <p:ph idx="1"/>
            <p:extLst>
              <p:ext uri="{D42A27DB-BD31-4B8C-83A1-F6EECF244321}">
                <p14:modId xmlns:p14="http://schemas.microsoft.com/office/powerpoint/2010/main" val="4040952007"/>
              </p:ext>
            </p:extLst>
          </p:nvPr>
        </p:nvGraphicFramePr>
        <p:xfrm>
          <a:off x="609600" y="597012"/>
          <a:ext cx="11353800" cy="5279799"/>
        </p:xfrm>
        <a:graphic>
          <a:graphicData uri="http://schemas.openxmlformats.org/drawingml/2006/chart">
            <c:chart xmlns:c="http://schemas.openxmlformats.org/drawingml/2006/chart" xmlns:r="http://schemas.openxmlformats.org/officeDocument/2006/relationships" r:id="rId2"/>
          </a:graphicData>
        </a:graphic>
      </p:graphicFrame>
      <p:pic>
        <p:nvPicPr>
          <p:cNvPr id="5" name="Content Placeholder 4">
            <a:extLst>
              <a:ext uri="{FF2B5EF4-FFF2-40B4-BE49-F238E27FC236}">
                <a16:creationId xmlns:a16="http://schemas.microsoft.com/office/drawing/2014/main" id="{6940E06D-BB31-42AF-B85C-CFD9C8F10A9B}"/>
              </a:ext>
            </a:extLst>
          </p:cNvPr>
          <p:cNvPicPr>
            <a:picLocks noChangeAspect="1"/>
          </p:cNvPicPr>
          <p:nvPr/>
        </p:nvPicPr>
        <p:blipFill>
          <a:blip r:embed="rId3"/>
          <a:stretch>
            <a:fillRect/>
          </a:stretch>
        </p:blipFill>
        <p:spPr bwMode="auto">
          <a:xfrm>
            <a:off x="609600" y="-30161"/>
            <a:ext cx="10831286" cy="322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pic>
    </p:spTree>
    <p:extLst>
      <p:ext uri="{BB962C8B-B14F-4D97-AF65-F5344CB8AC3E}">
        <p14:creationId xmlns:p14="http://schemas.microsoft.com/office/powerpoint/2010/main" val="973016409"/>
      </p:ext>
    </p:extLst>
  </p:cSld>
  <p:clrMapOvr>
    <a:masterClrMapping/>
  </p:clrMapOvr>
</p:sld>
</file>

<file path=ppt/theme/theme1.xml><?xml version="1.0" encoding="utf-8"?>
<a:theme xmlns:a="http://schemas.openxmlformats.org/drawingml/2006/main" name="Default Desig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61A534"/>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61A534"/>
        </a:dk2>
        <a:lt2>
          <a:srgbClr val="009A4C"/>
        </a:lt2>
        <a:accent1>
          <a:srgbClr val="53297D"/>
        </a:accent1>
        <a:accent2>
          <a:srgbClr val="E43989"/>
        </a:accent2>
        <a:accent3>
          <a:srgbClr val="FFFFFF"/>
        </a:accent3>
        <a:accent4>
          <a:srgbClr val="000000"/>
        </a:accent4>
        <a:accent5>
          <a:srgbClr val="B3ACBF"/>
        </a:accent5>
        <a:accent6>
          <a:srgbClr val="CF337C"/>
        </a:accent6>
        <a:hlink>
          <a:srgbClr val="630235"/>
        </a:hlink>
        <a:folHlink>
          <a:srgbClr val="F1642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11290</TotalTime>
  <Words>1295</Words>
  <Application>Microsoft Office PowerPoint</Application>
  <PresentationFormat>Widescreen</PresentationFormat>
  <Paragraphs>94</Paragraphs>
  <Slides>21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Oxfam Global Headline</vt:lpstr>
      <vt:lpstr>Oxfam Global Headline Regular</vt:lpstr>
      <vt:lpstr>Wingdings</vt:lpstr>
      <vt:lpstr>Default Design</vt:lpstr>
      <vt:lpstr>PowerPoint Presentation</vt:lpstr>
      <vt:lpstr>PowerPoint Presentation</vt:lpstr>
      <vt:lpstr>Background</vt:lpstr>
      <vt:lpstr>Cont…)</vt:lpstr>
      <vt:lpstr>Cont…)</vt:lpstr>
      <vt:lpstr>PowerPoint Presentation</vt:lpstr>
      <vt:lpstr>PowerPoint Presentation</vt:lpstr>
      <vt:lpstr>Three selected crops that were highly imported by Botswana and South Africa </vt:lpstr>
      <vt:lpstr>Top ten importing countries of avocado </vt:lpstr>
      <vt:lpstr>Top importing Countries of tomatoes</vt:lpstr>
      <vt:lpstr>Trade between EAC and EU</vt:lpstr>
      <vt:lpstr>French beans</vt:lpstr>
      <vt:lpstr>Passion fruits </vt:lpstr>
      <vt:lpstr>Flowers</vt:lpstr>
      <vt:lpstr>Top ten importing countries of pepper/chili</vt:lpstr>
      <vt:lpstr>COVID-19 related Challenges </vt:lpstr>
      <vt:lpstr>Market related constraints </vt:lpstr>
      <vt:lpstr>Challenges faced by horticulture exporters</vt:lpstr>
      <vt:lpstr>Conclusion</vt:lpstr>
      <vt:lpstr>Proposed Policy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Burundi Country Visit Why a Country Management Team</dc:title>
  <dc:creator>Wangechi Mukoko</dc:creator>
  <cp:lastModifiedBy>Godfrey Gakwandi</cp:lastModifiedBy>
  <cp:revision>376</cp:revision>
  <dcterms:created xsi:type="dcterms:W3CDTF">2019-10-27T15:20:47Z</dcterms:created>
  <dcterms:modified xsi:type="dcterms:W3CDTF">2022-05-27T11:06:54Z</dcterms:modified>
</cp:coreProperties>
</file>