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8" r:id="rId3"/>
    <p:sldId id="282" r:id="rId4"/>
    <p:sldId id="369" r:id="rId5"/>
    <p:sldId id="370" r:id="rId6"/>
    <p:sldId id="423" r:id="rId7"/>
    <p:sldId id="424" r:id="rId8"/>
    <p:sldId id="409" r:id="rId9"/>
    <p:sldId id="408" r:id="rId10"/>
    <p:sldId id="416" r:id="rId11"/>
    <p:sldId id="417" r:id="rId12"/>
    <p:sldId id="373" r:id="rId13"/>
    <p:sldId id="425" r:id="rId14"/>
    <p:sldId id="376" r:id="rId15"/>
    <p:sldId id="418" r:id="rId16"/>
    <p:sldId id="419" r:id="rId17"/>
    <p:sldId id="379" r:id="rId18"/>
    <p:sldId id="420" r:id="rId19"/>
    <p:sldId id="428" r:id="rId20"/>
    <p:sldId id="430" r:id="rId21"/>
    <p:sldId id="429" r:id="rId22"/>
    <p:sldId id="411" r:id="rId23"/>
    <p:sldId id="421" r:id="rId24"/>
    <p:sldId id="422" r:id="rId25"/>
    <p:sldId id="388" r:id="rId26"/>
    <p:sldId id="389" r:id="rId27"/>
    <p:sldId id="390" r:id="rId28"/>
    <p:sldId id="392" r:id="rId29"/>
    <p:sldId id="393" r:id="rId30"/>
    <p:sldId id="394" r:id="rId31"/>
    <p:sldId id="276" r:id="rId32"/>
    <p:sldId id="403" r:id="rId33"/>
    <p:sldId id="415" r:id="rId34"/>
    <p:sldId id="426" r:id="rId35"/>
    <p:sldId id="431" r:id="rId36"/>
    <p:sldId id="263"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ktsowou\Documents\ECA\a_Research%20work%20ATPC\Paper%20AfCFTA%20and%20Industrial%20development%20JAT\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____RegionalSTEPS\WDIEXCEL_tables%20%20tua%20de%20dependance%20jeunes%2002.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 (2)'!$A$76</c:f>
              <c:strCache>
                <c:ptCount val="1"/>
                <c:pt idx="0">
                  <c:v>Afrique Centrale</c:v>
                </c:pt>
              </c:strCache>
            </c:strRef>
          </c:tx>
          <c:spPr>
            <a:solidFill>
              <a:schemeClr val="accent1"/>
            </a:solidFill>
            <a:ln w="38100">
              <a:solidFill>
                <a:srgbClr val="7030A0"/>
              </a:solidFill>
            </a:ln>
            <a:effectLst/>
          </c:spPr>
          <c:invertIfNegative val="0"/>
          <c:cat>
            <c:strRef>
              <c:f>'Sheet4 (2)'!$B$75:$E$75</c:f>
              <c:strCache>
                <c:ptCount val="4"/>
                <c:pt idx="0">
                  <c:v>2000-2004</c:v>
                </c:pt>
                <c:pt idx="1">
                  <c:v>2005-2009</c:v>
                </c:pt>
                <c:pt idx="2">
                  <c:v>2010-2014</c:v>
                </c:pt>
                <c:pt idx="3">
                  <c:v>2015-2017</c:v>
                </c:pt>
              </c:strCache>
            </c:strRef>
          </c:cat>
          <c:val>
            <c:numRef>
              <c:f>'Sheet4 (2)'!$B$76:$E$76</c:f>
              <c:numCache>
                <c:formatCode>General</c:formatCode>
                <c:ptCount val="4"/>
                <c:pt idx="0">
                  <c:v>5.8711533434333774E-2</c:v>
                </c:pt>
                <c:pt idx="1">
                  <c:v>7.0982231999122902E-2</c:v>
                </c:pt>
                <c:pt idx="2">
                  <c:v>5.1486182880608133E-2</c:v>
                </c:pt>
                <c:pt idx="3">
                  <c:v>1.1161293972310471E-3</c:v>
                </c:pt>
              </c:numCache>
            </c:numRef>
          </c:val>
          <c:extLst>
            <c:ext xmlns:c16="http://schemas.microsoft.com/office/drawing/2014/chart" uri="{C3380CC4-5D6E-409C-BE32-E72D297353CC}">
              <c16:uniqueId val="{00000000-ACE4-47EF-97BE-DE915DE4ED9A}"/>
            </c:ext>
          </c:extLst>
        </c:ser>
        <c:ser>
          <c:idx val="1"/>
          <c:order val="1"/>
          <c:tx>
            <c:strRef>
              <c:f>'Sheet4 (2)'!$A$77</c:f>
              <c:strCache>
                <c:ptCount val="1"/>
                <c:pt idx="0">
                  <c:v>Angola</c:v>
                </c:pt>
              </c:strCache>
            </c:strRef>
          </c:tx>
          <c:spPr>
            <a:solidFill>
              <a:schemeClr val="accent2"/>
            </a:solidFill>
            <a:ln>
              <a:noFill/>
            </a:ln>
            <a:effectLst/>
          </c:spPr>
          <c:invertIfNegative val="0"/>
          <c:cat>
            <c:strRef>
              <c:f>'Sheet4 (2)'!$B$75:$E$75</c:f>
              <c:strCache>
                <c:ptCount val="4"/>
                <c:pt idx="0">
                  <c:v>2000-2004</c:v>
                </c:pt>
                <c:pt idx="1">
                  <c:v>2005-2009</c:v>
                </c:pt>
                <c:pt idx="2">
                  <c:v>2010-2014</c:v>
                </c:pt>
                <c:pt idx="3">
                  <c:v>2015-2017</c:v>
                </c:pt>
              </c:strCache>
            </c:strRef>
          </c:cat>
          <c:val>
            <c:numRef>
              <c:f>'Sheet4 (2)'!$B$77:$E$77</c:f>
              <c:numCache>
                <c:formatCode>General</c:formatCode>
                <c:ptCount val="4"/>
                <c:pt idx="0">
                  <c:v>6.8241727883296077E-2</c:v>
                </c:pt>
                <c:pt idx="1">
                  <c:v>0.10421992945926584</c:v>
                </c:pt>
                <c:pt idx="2">
                  <c:v>5.3166047413690798E-2</c:v>
                </c:pt>
                <c:pt idx="3">
                  <c:v>-1.392412800187437E-2</c:v>
                </c:pt>
              </c:numCache>
            </c:numRef>
          </c:val>
          <c:extLst>
            <c:ext xmlns:c16="http://schemas.microsoft.com/office/drawing/2014/chart" uri="{C3380CC4-5D6E-409C-BE32-E72D297353CC}">
              <c16:uniqueId val="{00000001-ACE4-47EF-97BE-DE915DE4ED9A}"/>
            </c:ext>
          </c:extLst>
        </c:ser>
        <c:ser>
          <c:idx val="2"/>
          <c:order val="2"/>
          <c:tx>
            <c:strRef>
              <c:f>'Sheet4 (2)'!$A$78</c:f>
              <c:strCache>
                <c:ptCount val="1"/>
                <c:pt idx="0">
                  <c:v>Burundi</c:v>
                </c:pt>
              </c:strCache>
            </c:strRef>
          </c:tx>
          <c:spPr>
            <a:solidFill>
              <a:schemeClr val="accent3"/>
            </a:solidFill>
            <a:ln>
              <a:noFill/>
            </a:ln>
            <a:effectLst/>
          </c:spPr>
          <c:invertIfNegative val="0"/>
          <c:cat>
            <c:strRef>
              <c:f>'Sheet4 (2)'!$B$75:$E$75</c:f>
              <c:strCache>
                <c:ptCount val="4"/>
                <c:pt idx="0">
                  <c:v>2000-2004</c:v>
                </c:pt>
                <c:pt idx="1">
                  <c:v>2005-2009</c:v>
                </c:pt>
                <c:pt idx="2">
                  <c:v>2010-2014</c:v>
                </c:pt>
                <c:pt idx="3">
                  <c:v>2015-2017</c:v>
                </c:pt>
              </c:strCache>
            </c:strRef>
          </c:cat>
          <c:val>
            <c:numRef>
              <c:f>'Sheet4 (2)'!$B$78:$E$78</c:f>
              <c:numCache>
                <c:formatCode>General</c:formatCode>
                <c:ptCount val="4"/>
                <c:pt idx="0">
                  <c:v>1.7087395535140271E-2</c:v>
                </c:pt>
                <c:pt idx="1">
                  <c:v>3.6737792914196543E-2</c:v>
                </c:pt>
                <c:pt idx="2">
                  <c:v>4.5363318909618311E-2</c:v>
                </c:pt>
                <c:pt idx="3">
                  <c:v>8.0082638202747525E-3</c:v>
                </c:pt>
              </c:numCache>
            </c:numRef>
          </c:val>
          <c:extLst>
            <c:ext xmlns:c16="http://schemas.microsoft.com/office/drawing/2014/chart" uri="{C3380CC4-5D6E-409C-BE32-E72D297353CC}">
              <c16:uniqueId val="{00000002-ACE4-47EF-97BE-DE915DE4ED9A}"/>
            </c:ext>
          </c:extLst>
        </c:ser>
        <c:ser>
          <c:idx val="3"/>
          <c:order val="3"/>
          <c:tx>
            <c:strRef>
              <c:f>'Sheet4 (2)'!$A$79</c:f>
              <c:strCache>
                <c:ptCount val="1"/>
                <c:pt idx="0">
                  <c:v>Cameroun</c:v>
                </c:pt>
              </c:strCache>
            </c:strRef>
          </c:tx>
          <c:spPr>
            <a:solidFill>
              <a:schemeClr val="accent4"/>
            </a:solidFill>
            <a:ln>
              <a:noFill/>
            </a:ln>
            <a:effectLst/>
          </c:spPr>
          <c:invertIfNegative val="0"/>
          <c:cat>
            <c:strRef>
              <c:f>'Sheet4 (2)'!$B$75:$E$75</c:f>
              <c:strCache>
                <c:ptCount val="4"/>
                <c:pt idx="0">
                  <c:v>2000-2004</c:v>
                </c:pt>
                <c:pt idx="1">
                  <c:v>2005-2009</c:v>
                </c:pt>
                <c:pt idx="2">
                  <c:v>2010-2014</c:v>
                </c:pt>
                <c:pt idx="3">
                  <c:v>2015-2017</c:v>
                </c:pt>
              </c:strCache>
            </c:strRef>
          </c:cat>
          <c:val>
            <c:numRef>
              <c:f>'Sheet4 (2)'!$B$79:$E$79</c:f>
              <c:numCache>
                <c:formatCode>General</c:formatCode>
                <c:ptCount val="4"/>
                <c:pt idx="0">
                  <c:v>7.7796163320551059E-2</c:v>
                </c:pt>
                <c:pt idx="1">
                  <c:v>4.8024254264637634E-2</c:v>
                </c:pt>
                <c:pt idx="2">
                  <c:v>7.2988449445932524E-2</c:v>
                </c:pt>
                <c:pt idx="3">
                  <c:v>3.7656124493891996E-2</c:v>
                </c:pt>
              </c:numCache>
            </c:numRef>
          </c:val>
          <c:extLst>
            <c:ext xmlns:c16="http://schemas.microsoft.com/office/drawing/2014/chart" uri="{C3380CC4-5D6E-409C-BE32-E72D297353CC}">
              <c16:uniqueId val="{00000003-ACE4-47EF-97BE-DE915DE4ED9A}"/>
            </c:ext>
          </c:extLst>
        </c:ser>
        <c:ser>
          <c:idx val="4"/>
          <c:order val="4"/>
          <c:tx>
            <c:strRef>
              <c:f>'Sheet4 (2)'!$A$80</c:f>
              <c:strCache>
                <c:ptCount val="1"/>
                <c:pt idx="0">
                  <c:v>Congo</c:v>
                </c:pt>
              </c:strCache>
            </c:strRef>
          </c:tx>
          <c:spPr>
            <a:solidFill>
              <a:schemeClr val="accent5"/>
            </a:solidFill>
            <a:ln>
              <a:noFill/>
            </a:ln>
            <a:effectLst/>
          </c:spPr>
          <c:invertIfNegative val="0"/>
          <c:cat>
            <c:strRef>
              <c:f>'Sheet4 (2)'!$B$75:$E$75</c:f>
              <c:strCache>
                <c:ptCount val="4"/>
                <c:pt idx="0">
                  <c:v>2000-2004</c:v>
                </c:pt>
                <c:pt idx="1">
                  <c:v>2005-2009</c:v>
                </c:pt>
                <c:pt idx="2">
                  <c:v>2010-2014</c:v>
                </c:pt>
                <c:pt idx="3">
                  <c:v>2015-2017</c:v>
                </c:pt>
              </c:strCache>
            </c:strRef>
          </c:cat>
          <c:val>
            <c:numRef>
              <c:f>'Sheet4 (2)'!$B$80:$E$80</c:f>
              <c:numCache>
                <c:formatCode>General</c:formatCode>
                <c:ptCount val="4"/>
                <c:pt idx="0">
                  <c:v>4.0462864788322062E-2</c:v>
                </c:pt>
                <c:pt idx="1">
                  <c:v>6.3598886100767249E-2</c:v>
                </c:pt>
                <c:pt idx="2">
                  <c:v>6.3914575672539886E-2</c:v>
                </c:pt>
                <c:pt idx="3">
                  <c:v>-6.4964884549595148E-2</c:v>
                </c:pt>
              </c:numCache>
            </c:numRef>
          </c:val>
          <c:extLst>
            <c:ext xmlns:c16="http://schemas.microsoft.com/office/drawing/2014/chart" uri="{C3380CC4-5D6E-409C-BE32-E72D297353CC}">
              <c16:uniqueId val="{00000004-ACE4-47EF-97BE-DE915DE4ED9A}"/>
            </c:ext>
          </c:extLst>
        </c:ser>
        <c:ser>
          <c:idx val="5"/>
          <c:order val="5"/>
          <c:tx>
            <c:strRef>
              <c:f>'Sheet4 (2)'!$A$81</c:f>
              <c:strCache>
                <c:ptCount val="1"/>
                <c:pt idx="0">
                  <c:v>Congo, Rep. Dem.</c:v>
                </c:pt>
              </c:strCache>
            </c:strRef>
          </c:tx>
          <c:spPr>
            <a:solidFill>
              <a:schemeClr val="accent6"/>
            </a:solidFill>
            <a:ln>
              <a:noFill/>
            </a:ln>
            <a:effectLst/>
          </c:spPr>
          <c:invertIfNegative val="0"/>
          <c:cat>
            <c:strRef>
              <c:f>'Sheet4 (2)'!$B$75:$E$75</c:f>
              <c:strCache>
                <c:ptCount val="4"/>
                <c:pt idx="0">
                  <c:v>2000-2004</c:v>
                </c:pt>
                <c:pt idx="1">
                  <c:v>2005-2009</c:v>
                </c:pt>
                <c:pt idx="2">
                  <c:v>2010-2014</c:v>
                </c:pt>
                <c:pt idx="3">
                  <c:v>2015-2017</c:v>
                </c:pt>
              </c:strCache>
            </c:strRef>
          </c:cat>
          <c:val>
            <c:numRef>
              <c:f>'Sheet4 (2)'!$B$81:$E$81</c:f>
              <c:numCache>
                <c:formatCode>General</c:formatCode>
                <c:ptCount val="4"/>
                <c:pt idx="0">
                  <c:v>6.3116832176434601E-2</c:v>
                </c:pt>
                <c:pt idx="1">
                  <c:v>0.22530176791271539</c:v>
                </c:pt>
                <c:pt idx="2">
                  <c:v>0.15537475495619235</c:v>
                </c:pt>
                <c:pt idx="3">
                  <c:v>6.3332785068616282E-2</c:v>
                </c:pt>
              </c:numCache>
            </c:numRef>
          </c:val>
          <c:extLst>
            <c:ext xmlns:c16="http://schemas.microsoft.com/office/drawing/2014/chart" uri="{C3380CC4-5D6E-409C-BE32-E72D297353CC}">
              <c16:uniqueId val="{00000005-ACE4-47EF-97BE-DE915DE4ED9A}"/>
            </c:ext>
          </c:extLst>
        </c:ser>
        <c:ser>
          <c:idx val="6"/>
          <c:order val="6"/>
          <c:tx>
            <c:strRef>
              <c:f>'Sheet4 (2)'!$A$82</c:f>
              <c:strCache>
                <c:ptCount val="1"/>
                <c:pt idx="0">
                  <c:v>Gabon</c:v>
                </c:pt>
              </c:strCache>
            </c:strRef>
          </c:tx>
          <c:spPr>
            <a:solidFill>
              <a:schemeClr val="accent1">
                <a:lumMod val="60000"/>
              </a:schemeClr>
            </a:solidFill>
            <a:ln>
              <a:noFill/>
            </a:ln>
            <a:effectLst/>
          </c:spPr>
          <c:invertIfNegative val="0"/>
          <c:cat>
            <c:strRef>
              <c:f>'Sheet4 (2)'!$B$75:$E$75</c:f>
              <c:strCache>
                <c:ptCount val="4"/>
                <c:pt idx="0">
                  <c:v>2000-2004</c:v>
                </c:pt>
                <c:pt idx="1">
                  <c:v>2005-2009</c:v>
                </c:pt>
                <c:pt idx="2">
                  <c:v>2010-2014</c:v>
                </c:pt>
                <c:pt idx="3">
                  <c:v>2015-2017</c:v>
                </c:pt>
              </c:strCache>
            </c:strRef>
          </c:cat>
          <c:val>
            <c:numRef>
              <c:f>'Sheet4 (2)'!$B$82:$E$82</c:f>
              <c:numCache>
                <c:formatCode>General</c:formatCode>
                <c:ptCount val="4"/>
                <c:pt idx="0">
                  <c:v>4.8996019122165002E-3</c:v>
                </c:pt>
                <c:pt idx="1">
                  <c:v>8.4456688699385829E-4</c:v>
                </c:pt>
                <c:pt idx="2">
                  <c:v>5.8716982715205646E-2</c:v>
                </c:pt>
                <c:pt idx="3">
                  <c:v>2.3488473450204106E-2</c:v>
                </c:pt>
              </c:numCache>
            </c:numRef>
          </c:val>
          <c:extLst>
            <c:ext xmlns:c16="http://schemas.microsoft.com/office/drawing/2014/chart" uri="{C3380CC4-5D6E-409C-BE32-E72D297353CC}">
              <c16:uniqueId val="{00000006-ACE4-47EF-97BE-DE915DE4ED9A}"/>
            </c:ext>
          </c:extLst>
        </c:ser>
        <c:ser>
          <c:idx val="7"/>
          <c:order val="7"/>
          <c:tx>
            <c:strRef>
              <c:f>'Sheet4 (2)'!$A$83</c:f>
              <c:strCache>
                <c:ptCount val="1"/>
                <c:pt idx="0">
                  <c:v>Guinee Equatoriale</c:v>
                </c:pt>
              </c:strCache>
            </c:strRef>
          </c:tx>
          <c:spPr>
            <a:solidFill>
              <a:schemeClr val="accent2">
                <a:lumMod val="60000"/>
              </a:schemeClr>
            </a:solidFill>
            <a:ln>
              <a:noFill/>
            </a:ln>
            <a:effectLst/>
          </c:spPr>
          <c:invertIfNegative val="0"/>
          <c:cat>
            <c:strRef>
              <c:f>'Sheet4 (2)'!$B$75:$E$75</c:f>
              <c:strCache>
                <c:ptCount val="4"/>
                <c:pt idx="0">
                  <c:v>2000-2004</c:v>
                </c:pt>
                <c:pt idx="1">
                  <c:v>2005-2009</c:v>
                </c:pt>
                <c:pt idx="2">
                  <c:v>2010-2014</c:v>
                </c:pt>
                <c:pt idx="3">
                  <c:v>2015-2017</c:v>
                </c:pt>
              </c:strCache>
            </c:strRef>
          </c:cat>
          <c:val>
            <c:numRef>
              <c:f>'Sheet4 (2)'!$B$83:$E$83</c:f>
              <c:numCache>
                <c:formatCode>General</c:formatCode>
                <c:ptCount val="4"/>
                <c:pt idx="0">
                  <c:v>0.2629908739813489</c:v>
                </c:pt>
                <c:pt idx="1">
                  <c:v>9.5547202802219955E-2</c:v>
                </c:pt>
                <c:pt idx="2">
                  <c:v>2.3040549258885878E-3</c:v>
                </c:pt>
                <c:pt idx="3">
                  <c:v>-6.9990931640901421E-2</c:v>
                </c:pt>
              </c:numCache>
            </c:numRef>
          </c:val>
          <c:extLst>
            <c:ext xmlns:c16="http://schemas.microsoft.com/office/drawing/2014/chart" uri="{C3380CC4-5D6E-409C-BE32-E72D297353CC}">
              <c16:uniqueId val="{00000007-ACE4-47EF-97BE-DE915DE4ED9A}"/>
            </c:ext>
          </c:extLst>
        </c:ser>
        <c:ser>
          <c:idx val="8"/>
          <c:order val="8"/>
          <c:tx>
            <c:strRef>
              <c:f>'Sheet4 (2)'!$A$84</c:f>
              <c:strCache>
                <c:ptCount val="1"/>
                <c:pt idx="0">
                  <c:v>République Centrafricaine</c:v>
                </c:pt>
              </c:strCache>
            </c:strRef>
          </c:tx>
          <c:spPr>
            <a:solidFill>
              <a:schemeClr val="accent3">
                <a:lumMod val="60000"/>
              </a:schemeClr>
            </a:solidFill>
            <a:ln>
              <a:noFill/>
            </a:ln>
            <a:effectLst/>
          </c:spPr>
          <c:invertIfNegative val="0"/>
          <c:cat>
            <c:strRef>
              <c:f>'Sheet4 (2)'!$B$75:$E$75</c:f>
              <c:strCache>
                <c:ptCount val="4"/>
                <c:pt idx="0">
                  <c:v>2000-2004</c:v>
                </c:pt>
                <c:pt idx="1">
                  <c:v>2005-2009</c:v>
                </c:pt>
                <c:pt idx="2">
                  <c:v>2010-2014</c:v>
                </c:pt>
                <c:pt idx="3">
                  <c:v>2015-2017</c:v>
                </c:pt>
              </c:strCache>
            </c:strRef>
          </c:cat>
          <c:val>
            <c:numRef>
              <c:f>'Sheet4 (2)'!$B$84:$E$84</c:f>
              <c:numCache>
                <c:formatCode>General</c:formatCode>
                <c:ptCount val="4"/>
                <c:pt idx="0">
                  <c:v>-5.3095031381377167E-3</c:v>
                </c:pt>
                <c:pt idx="1">
                  <c:v>3.1317455820094819E-2</c:v>
                </c:pt>
                <c:pt idx="2">
                  <c:v>-7.0054159226267343E-2</c:v>
                </c:pt>
                <c:pt idx="3">
                  <c:v>4.5531541521110608E-2</c:v>
                </c:pt>
              </c:numCache>
            </c:numRef>
          </c:val>
          <c:extLst>
            <c:ext xmlns:c16="http://schemas.microsoft.com/office/drawing/2014/chart" uri="{C3380CC4-5D6E-409C-BE32-E72D297353CC}">
              <c16:uniqueId val="{00000008-ACE4-47EF-97BE-DE915DE4ED9A}"/>
            </c:ext>
          </c:extLst>
        </c:ser>
        <c:ser>
          <c:idx val="9"/>
          <c:order val="9"/>
          <c:tx>
            <c:strRef>
              <c:f>'Sheet4 (2)'!$A$85</c:f>
              <c:strCache>
                <c:ptCount val="1"/>
                <c:pt idx="0">
                  <c:v>Rwanda</c:v>
                </c:pt>
              </c:strCache>
            </c:strRef>
          </c:tx>
          <c:spPr>
            <a:solidFill>
              <a:schemeClr val="accent4">
                <a:lumMod val="60000"/>
              </a:schemeClr>
            </a:solidFill>
            <a:ln>
              <a:noFill/>
            </a:ln>
            <a:effectLst/>
          </c:spPr>
          <c:invertIfNegative val="0"/>
          <c:cat>
            <c:strRef>
              <c:f>'Sheet4 (2)'!$B$75:$E$75</c:f>
              <c:strCache>
                <c:ptCount val="4"/>
                <c:pt idx="0">
                  <c:v>2000-2004</c:v>
                </c:pt>
                <c:pt idx="1">
                  <c:v>2005-2009</c:v>
                </c:pt>
                <c:pt idx="2">
                  <c:v>2010-2014</c:v>
                </c:pt>
                <c:pt idx="3">
                  <c:v>2015-2017</c:v>
                </c:pt>
              </c:strCache>
            </c:strRef>
          </c:cat>
          <c:val>
            <c:numRef>
              <c:f>'Sheet4 (2)'!$B$85:$E$85</c:f>
              <c:numCache>
                <c:formatCode>General</c:formatCode>
                <c:ptCount val="4"/>
                <c:pt idx="0">
                  <c:v>7.8827837528078426E-2</c:v>
                </c:pt>
                <c:pt idx="1">
                  <c:v>8.7165615833042942E-2</c:v>
                </c:pt>
                <c:pt idx="2">
                  <c:v>7.2442764939638415E-2</c:v>
                </c:pt>
                <c:pt idx="3">
                  <c:v>6.9782366372918458E-2</c:v>
                </c:pt>
              </c:numCache>
            </c:numRef>
          </c:val>
          <c:extLst>
            <c:ext xmlns:c16="http://schemas.microsoft.com/office/drawing/2014/chart" uri="{C3380CC4-5D6E-409C-BE32-E72D297353CC}">
              <c16:uniqueId val="{00000009-ACE4-47EF-97BE-DE915DE4ED9A}"/>
            </c:ext>
          </c:extLst>
        </c:ser>
        <c:ser>
          <c:idx val="10"/>
          <c:order val="10"/>
          <c:tx>
            <c:strRef>
              <c:f>'Sheet4 (2)'!$A$86</c:f>
              <c:strCache>
                <c:ptCount val="1"/>
                <c:pt idx="0">
                  <c:v>Sao Tome et Principe</c:v>
                </c:pt>
              </c:strCache>
            </c:strRef>
          </c:tx>
          <c:spPr>
            <a:solidFill>
              <a:schemeClr val="accent5">
                <a:lumMod val="60000"/>
              </a:schemeClr>
            </a:solidFill>
            <a:ln>
              <a:noFill/>
            </a:ln>
            <a:effectLst/>
          </c:spPr>
          <c:invertIfNegative val="0"/>
          <c:cat>
            <c:strRef>
              <c:f>'Sheet4 (2)'!$B$75:$E$75</c:f>
              <c:strCache>
                <c:ptCount val="4"/>
                <c:pt idx="0">
                  <c:v>2000-2004</c:v>
                </c:pt>
                <c:pt idx="1">
                  <c:v>2005-2009</c:v>
                </c:pt>
                <c:pt idx="2">
                  <c:v>2010-2014</c:v>
                </c:pt>
                <c:pt idx="3">
                  <c:v>2015-2017</c:v>
                </c:pt>
              </c:strCache>
            </c:strRef>
          </c:cat>
          <c:val>
            <c:numRef>
              <c:f>'Sheet4 (2)'!$B$86:$E$86</c:f>
              <c:numCache>
                <c:formatCode>General</c:formatCode>
                <c:ptCount val="4"/>
                <c:pt idx="0">
                  <c:v>4.0610318418174085E-2</c:v>
                </c:pt>
                <c:pt idx="1">
                  <c:v>3.3475516996117172E-2</c:v>
                </c:pt>
                <c:pt idx="2">
                  <c:v>-8.7827325244862475E-2</c:v>
                </c:pt>
                <c:pt idx="3">
                  <c:v>6.276857963436111E-2</c:v>
                </c:pt>
              </c:numCache>
            </c:numRef>
          </c:val>
          <c:extLst>
            <c:ext xmlns:c16="http://schemas.microsoft.com/office/drawing/2014/chart" uri="{C3380CC4-5D6E-409C-BE32-E72D297353CC}">
              <c16:uniqueId val="{0000000A-ACE4-47EF-97BE-DE915DE4ED9A}"/>
            </c:ext>
          </c:extLst>
        </c:ser>
        <c:ser>
          <c:idx val="11"/>
          <c:order val="11"/>
          <c:tx>
            <c:strRef>
              <c:f>'Sheet4 (2)'!$A$87</c:f>
              <c:strCache>
                <c:ptCount val="1"/>
                <c:pt idx="0">
                  <c:v>Tchad</c:v>
                </c:pt>
              </c:strCache>
            </c:strRef>
          </c:tx>
          <c:spPr>
            <a:solidFill>
              <a:schemeClr val="accent6">
                <a:lumMod val="60000"/>
              </a:schemeClr>
            </a:solidFill>
            <a:ln>
              <a:noFill/>
            </a:ln>
            <a:effectLst/>
          </c:spPr>
          <c:invertIfNegative val="0"/>
          <c:cat>
            <c:strRef>
              <c:f>'Sheet4 (2)'!$B$75:$E$75</c:f>
              <c:strCache>
                <c:ptCount val="4"/>
                <c:pt idx="0">
                  <c:v>2000-2004</c:v>
                </c:pt>
                <c:pt idx="1">
                  <c:v>2005-2009</c:v>
                </c:pt>
                <c:pt idx="2">
                  <c:v>2010-2014</c:v>
                </c:pt>
                <c:pt idx="3">
                  <c:v>2015-2017</c:v>
                </c:pt>
              </c:strCache>
            </c:strRef>
          </c:cat>
          <c:val>
            <c:numRef>
              <c:f>'Sheet4 (2)'!$B$87:$E$87</c:f>
              <c:numCache>
                <c:formatCode>General</c:formatCode>
                <c:ptCount val="4"/>
                <c:pt idx="0">
                  <c:v>0.12963201368490607</c:v>
                </c:pt>
                <c:pt idx="1">
                  <c:v>6.6822760998985098E-2</c:v>
                </c:pt>
                <c:pt idx="2">
                  <c:v>5.7600534111007518E-2</c:v>
                </c:pt>
                <c:pt idx="3">
                  <c:v>-7.310679202774728E-3</c:v>
                </c:pt>
              </c:numCache>
            </c:numRef>
          </c:val>
          <c:extLst>
            <c:ext xmlns:c16="http://schemas.microsoft.com/office/drawing/2014/chart" uri="{C3380CC4-5D6E-409C-BE32-E72D297353CC}">
              <c16:uniqueId val="{0000000B-ACE4-47EF-97BE-DE915DE4ED9A}"/>
            </c:ext>
          </c:extLst>
        </c:ser>
        <c:dLbls>
          <c:showLegendKey val="0"/>
          <c:showVal val="0"/>
          <c:showCatName val="0"/>
          <c:showSerName val="0"/>
          <c:showPercent val="0"/>
          <c:showBubbleSize val="0"/>
        </c:dLbls>
        <c:gapWidth val="219"/>
        <c:overlap val="-27"/>
        <c:axId val="226511008"/>
        <c:axId val="226511400"/>
      </c:barChart>
      <c:catAx>
        <c:axId val="22651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511400"/>
        <c:crosses val="autoZero"/>
        <c:auto val="1"/>
        <c:lblAlgn val="ctr"/>
        <c:lblOffset val="100"/>
        <c:noMultiLvlLbl val="0"/>
      </c:catAx>
      <c:valAx>
        <c:axId val="226511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51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Sheet1!$R$7:$W$7</c:f>
              <c:strCache>
                <c:ptCount val="6"/>
                <c:pt idx="0">
                  <c:v>Côte d'Ivoire</c:v>
                </c:pt>
                <c:pt idx="1">
                  <c:v>Cameroon</c:v>
                </c:pt>
                <c:pt idx="2">
                  <c:v>Ghana</c:v>
                </c:pt>
                <c:pt idx="3">
                  <c:v>Indonesia </c:v>
                </c:pt>
                <c:pt idx="4">
                  <c:v>Malaysia</c:v>
                </c:pt>
                <c:pt idx="5">
                  <c:v>Brazil</c:v>
                </c:pt>
              </c:strCache>
            </c:strRef>
          </c:cat>
          <c:val>
            <c:numRef>
              <c:f>Sheet1!$R$8:$W$8</c:f>
              <c:numCache>
                <c:formatCode>0.00</c:formatCode>
                <c:ptCount val="6"/>
                <c:pt idx="0">
                  <c:v>0.87758730776829419</c:v>
                </c:pt>
                <c:pt idx="1">
                  <c:v>1.6793328031201067</c:v>
                </c:pt>
                <c:pt idx="2">
                  <c:v>1.2054447146776126</c:v>
                </c:pt>
                <c:pt idx="3">
                  <c:v>42.891586807498605</c:v>
                </c:pt>
                <c:pt idx="4">
                  <c:v>67.685679595411088</c:v>
                </c:pt>
                <c:pt idx="5">
                  <c:v>58.93903759617038</c:v>
                </c:pt>
              </c:numCache>
            </c:numRef>
          </c:val>
          <c:extLst>
            <c:ext xmlns:c16="http://schemas.microsoft.com/office/drawing/2014/chart" uri="{C3380CC4-5D6E-409C-BE32-E72D297353CC}">
              <c16:uniqueId val="{00000000-F1AD-44F0-8355-C4F74B1A55AD}"/>
            </c:ext>
          </c:extLst>
        </c:ser>
        <c:dLbls>
          <c:showLegendKey val="0"/>
          <c:showVal val="0"/>
          <c:showCatName val="0"/>
          <c:showSerName val="0"/>
          <c:showPercent val="0"/>
          <c:showBubbleSize val="0"/>
        </c:dLbls>
        <c:gapWidth val="219"/>
        <c:overlap val="-27"/>
        <c:axId val="432091216"/>
        <c:axId val="432098760"/>
      </c:barChart>
      <c:catAx>
        <c:axId val="43209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2098760"/>
        <c:crosses val="autoZero"/>
        <c:auto val="1"/>
        <c:lblAlgn val="ctr"/>
        <c:lblOffset val="100"/>
        <c:noMultiLvlLbl val="0"/>
      </c:catAx>
      <c:valAx>
        <c:axId val="43209876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800"/>
                  <a:t>Percenatge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20912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a:effectLst/>
              </a:rPr>
              <a:t>Taux de dépendance</a:t>
            </a:r>
            <a:endParaRPr lang="en-US" sz="1200">
              <a:effectLst/>
            </a:endParaRPr>
          </a:p>
        </c:rich>
      </c:tx>
      <c:layout>
        <c:manualLayout>
          <c:xMode val="edge"/>
          <c:yMode val="edge"/>
          <c:x val="0.43417067805440651"/>
          <c:y val="1.450420022987583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484919034202937E-2"/>
          <c:y val="0.12215971709170202"/>
          <c:w val="0.90206941805334562"/>
          <c:h val="0.66441440941179952"/>
        </c:manualLayout>
      </c:layout>
      <c:barChart>
        <c:barDir val="col"/>
        <c:grouping val="clustered"/>
        <c:varyColors val="0"/>
        <c:ser>
          <c:idx val="0"/>
          <c:order val="0"/>
          <c:tx>
            <c:strRef>
              <c:f>Graph1!$D$4</c:f>
              <c:strCache>
                <c:ptCount val="1"/>
                <c:pt idx="0">
                  <c:v>Revenue $K</c:v>
                </c:pt>
              </c:strCache>
            </c:strRef>
          </c:tx>
          <c:spPr>
            <a:solidFill>
              <a:schemeClr val="accent1">
                <a:lumMod val="75000"/>
              </a:schemeClr>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Graph1!$C$5:$C$19</c:f>
              <c:strCache>
                <c:ptCount val="15"/>
                <c:pt idx="0">
                  <c:v>Pays à revenu intermédiaire             </c:v>
                </c:pt>
                <c:pt idx="1">
                  <c:v>Pays à bas revenu             </c:v>
                </c:pt>
                <c:pt idx="2">
                  <c:v>Afrique du Nord et Moyen-Orient             </c:v>
                </c:pt>
                <c:pt idx="3">
                  <c:v>Afrique Subsaharienne             </c:v>
                </c:pt>
                <c:pt idx="4">
                  <c:v>Angola             </c:v>
                </c:pt>
                <c:pt idx="5">
                  <c:v>Burundi             </c:v>
                </c:pt>
                <c:pt idx="6">
                  <c:v>Cameroun             </c:v>
                </c:pt>
                <c:pt idx="7">
                  <c:v>République Centrafricaine             </c:v>
                </c:pt>
                <c:pt idx="8">
                  <c:v>Tchad             </c:v>
                </c:pt>
                <c:pt idx="9">
                  <c:v>Dem. Rep.du Congo             </c:v>
                </c:pt>
                <c:pt idx="10">
                  <c:v>Congo             </c:v>
                </c:pt>
                <c:pt idx="11">
                  <c:v>Guinée Equatoriale             </c:v>
                </c:pt>
                <c:pt idx="12">
                  <c:v>Gabon             </c:v>
                </c:pt>
                <c:pt idx="13">
                  <c:v>Rwanda             </c:v>
                </c:pt>
                <c:pt idx="14">
                  <c:v>Sao Tomé et Principe             </c:v>
                </c:pt>
              </c:strCache>
            </c:strRef>
          </c:cat>
          <c:val>
            <c:numRef>
              <c:f>Graph1!$D$5:$D$19</c:f>
              <c:numCache>
                <c:formatCode>_(* #,##0_);_(* \(#,##0\);_(* "-"??_);_(@_)</c:formatCode>
                <c:ptCount val="15"/>
                <c:pt idx="0">
                  <c:v>38.727756903540801</c:v>
                </c:pt>
                <c:pt idx="1">
                  <c:v>77.168257999612607</c:v>
                </c:pt>
                <c:pt idx="2">
                  <c:v>46.186546130048796</c:v>
                </c:pt>
                <c:pt idx="3">
                  <c:v>78.7012036753123</c:v>
                </c:pt>
                <c:pt idx="4">
                  <c:v>92.163986896787307</c:v>
                </c:pt>
                <c:pt idx="5">
                  <c:v>85.796855068180193</c:v>
                </c:pt>
                <c:pt idx="6">
                  <c:v>78.959917076967699</c:v>
                </c:pt>
                <c:pt idx="7">
                  <c:v>81.272445544126597</c:v>
                </c:pt>
                <c:pt idx="8">
                  <c:v>93.589740344199399</c:v>
                </c:pt>
                <c:pt idx="9">
                  <c:v>91.289696322982195</c:v>
                </c:pt>
                <c:pt idx="10">
                  <c:v>77.824710533065698</c:v>
                </c:pt>
                <c:pt idx="11">
                  <c:v>62.034350969286699</c:v>
                </c:pt>
                <c:pt idx="12">
                  <c:v>60.190406020141602</c:v>
                </c:pt>
                <c:pt idx="13">
                  <c:v>70.554181138363006</c:v>
                </c:pt>
                <c:pt idx="14">
                  <c:v>78.931801581647804</c:v>
                </c:pt>
              </c:numCache>
            </c:numRef>
          </c:val>
          <c:extLst>
            <c:ext xmlns:c16="http://schemas.microsoft.com/office/drawing/2014/chart" uri="{C3380CC4-5D6E-409C-BE32-E72D297353CC}">
              <c16:uniqueId val="{00000000-F4EE-42A5-A12B-49084930EC47}"/>
            </c:ext>
          </c:extLst>
        </c:ser>
        <c:ser>
          <c:idx val="3"/>
          <c:order val="1"/>
          <c:tx>
            <c:strRef>
              <c:f>Graph1!$E$4</c:f>
              <c:strCache>
                <c:ptCount val="1"/>
                <c:pt idx="0">
                  <c:v>Invisible Bar</c:v>
                </c:pt>
              </c:strCache>
            </c:strRef>
          </c:tx>
          <c:spPr>
            <a:noFill/>
            <a:ln>
              <a:noFill/>
            </a:ln>
            <a:effectLst/>
          </c:spPr>
          <c:invertIfNegative val="0"/>
          <c:cat>
            <c:strRef>
              <c:f>Graph1!$C$5:$C$19</c:f>
              <c:strCache>
                <c:ptCount val="15"/>
                <c:pt idx="0">
                  <c:v>Pays à revenu intermédiaire             </c:v>
                </c:pt>
                <c:pt idx="1">
                  <c:v>Pays à bas revenu             </c:v>
                </c:pt>
                <c:pt idx="2">
                  <c:v>Afrique du Nord et Moyen-Orient             </c:v>
                </c:pt>
                <c:pt idx="3">
                  <c:v>Afrique Subsaharienne             </c:v>
                </c:pt>
                <c:pt idx="4">
                  <c:v>Angola             </c:v>
                </c:pt>
                <c:pt idx="5">
                  <c:v>Burundi             </c:v>
                </c:pt>
                <c:pt idx="6">
                  <c:v>Cameroun             </c:v>
                </c:pt>
                <c:pt idx="7">
                  <c:v>République Centrafricaine             </c:v>
                </c:pt>
                <c:pt idx="8">
                  <c:v>Tchad             </c:v>
                </c:pt>
                <c:pt idx="9">
                  <c:v>Dem. Rep.du Congo             </c:v>
                </c:pt>
                <c:pt idx="10">
                  <c:v>Congo             </c:v>
                </c:pt>
                <c:pt idx="11">
                  <c:v>Guinée Equatoriale             </c:v>
                </c:pt>
                <c:pt idx="12">
                  <c:v>Gabon             </c:v>
                </c:pt>
                <c:pt idx="13">
                  <c:v>Rwanda             </c:v>
                </c:pt>
                <c:pt idx="14">
                  <c:v>Sao Tomé et Principe             </c:v>
                </c:pt>
              </c:strCache>
            </c:strRef>
          </c:cat>
          <c:val>
            <c:numRef>
              <c:f>Graph1!$E$5:$E$19</c:f>
              <c:numCache>
                <c:formatCode>#,##0.00_);\(#,##0.00\)</c:formatCode>
                <c:ptCount val="15"/>
                <c:pt idx="0">
                  <c:v>-11.034180064616727</c:v>
                </c:pt>
                <c:pt idx="1">
                  <c:v>-9.2808740077547611</c:v>
                </c:pt>
                <c:pt idx="2">
                  <c:v>-15.954830546498323</c:v>
                </c:pt>
                <c:pt idx="3">
                  <c:v>-6.0435797484166214</c:v>
                </c:pt>
                <c:pt idx="4">
                  <c:v>-3.080353867045083</c:v>
                </c:pt>
                <c:pt idx="5">
                  <c:v>-18.824062350378689</c:v>
                </c:pt>
                <c:pt idx="6">
                  <c:v>-9.1506893301115557</c:v>
                </c:pt>
                <c:pt idx="7">
                  <c:v>0.93143924488664354</c:v>
                </c:pt>
                <c:pt idx="8">
                  <c:v>-8.5238216026025633</c:v>
                </c:pt>
                <c:pt idx="9">
                  <c:v>3.2020754016528952</c:v>
                </c:pt>
                <c:pt idx="10">
                  <c:v>5.9566687224955164</c:v>
                </c:pt>
                <c:pt idx="11">
                  <c:v>-11.808007625245153</c:v>
                </c:pt>
                <c:pt idx="12">
                  <c:v>-14.23594926137736</c:v>
                </c:pt>
                <c:pt idx="13">
                  <c:v>-14.788035941530154</c:v>
                </c:pt>
                <c:pt idx="14">
                  <c:v>-11.963390381786557</c:v>
                </c:pt>
              </c:numCache>
            </c:numRef>
          </c:val>
          <c:extLst>
            <c:ext xmlns:c16="http://schemas.microsoft.com/office/drawing/2014/chart" uri="{C3380CC4-5D6E-409C-BE32-E72D297353CC}">
              <c16:uniqueId val="{00000015-F4EE-42A5-A12B-49084930EC47}"/>
            </c:ext>
          </c:extLst>
        </c:ser>
        <c:ser>
          <c:idx val="1"/>
          <c:order val="2"/>
          <c:tx>
            <c:strRef>
              <c:f>Graph1!$F$4</c:f>
              <c:strCache>
                <c:ptCount val="1"/>
                <c:pt idx="0">
                  <c:v>Invisible Bar +</c:v>
                </c:pt>
              </c:strCache>
            </c:strRef>
          </c:tx>
          <c:spPr>
            <a:noFill/>
            <a:ln>
              <a:noFill/>
            </a:ln>
            <a:effectLst/>
          </c:spPr>
          <c:invertIfNegative val="0"/>
          <c:dLbls>
            <c:dLbl>
              <c:idx val="0"/>
              <c:tx>
                <c:rich>
                  <a:bodyPr/>
                  <a:lstStyle/>
                  <a:p>
                    <a:fld id="{BA305E7D-FAD8-41B3-A7FF-CC1AE905BD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F57-4FBB-BBBD-F2190BEA29E7}"/>
                </c:ext>
              </c:extLst>
            </c:dLbl>
            <c:dLbl>
              <c:idx val="1"/>
              <c:tx>
                <c:rich>
                  <a:bodyPr/>
                  <a:lstStyle/>
                  <a:p>
                    <a:fld id="{ED40583A-61B2-49A5-ABA1-DEF486C3F3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0C4-476C-9C70-EAC996FD77FF}"/>
                </c:ext>
              </c:extLst>
            </c:dLbl>
            <c:dLbl>
              <c:idx val="2"/>
              <c:tx>
                <c:rich>
                  <a:bodyPr rot="0" spcFirstLastPara="1" vertOverflow="ellipsis" vert="horz" wrap="square" lIns="38100" tIns="19050" rIns="38100" bIns="19050" anchor="ctr" anchorCtr="1">
                    <a:spAutoFit/>
                  </a:bodyPr>
                  <a:lstStyle/>
                  <a:p>
                    <a:pPr>
                      <a:defRPr sz="600" b="1" i="0" u="none" strike="noStrike" kern="1200" baseline="0">
                        <a:solidFill>
                          <a:srgbClr val="00B050"/>
                        </a:solidFill>
                        <a:latin typeface="+mn-lt"/>
                        <a:ea typeface="+mn-ea"/>
                        <a:cs typeface="+mn-cs"/>
                      </a:defRPr>
                    </a:pPr>
                    <a:fld id="{7D01A7DA-04E4-41C0-BD2D-E743A27F4228}" type="CELLRANGE">
                      <a:rPr lang="en-US"/>
                      <a:pPr>
                        <a:defRPr sz="600" b="1">
                          <a:solidFill>
                            <a:srgbClr val="00B050"/>
                          </a:solidFill>
                        </a:defRPr>
                      </a:pPr>
                      <a:t>[CELLRANGE]</a:t>
                    </a:fld>
                    <a:endParaRPr lang="en-US"/>
                  </a:p>
                </c:rich>
              </c:tx>
              <c:numFmt formatCode="#,##0.0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rgbClr val="00B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0C4-476C-9C70-EAC996FD77FF}"/>
                </c:ext>
              </c:extLst>
            </c:dLbl>
            <c:dLbl>
              <c:idx val="3"/>
              <c:tx>
                <c:rich>
                  <a:bodyPr/>
                  <a:lstStyle/>
                  <a:p>
                    <a:fld id="{62EE8719-FC55-42A5-BEFA-DCC3F5E0DB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C4-476C-9C70-EAC996FD77FF}"/>
                </c:ext>
              </c:extLst>
            </c:dLbl>
            <c:dLbl>
              <c:idx val="4"/>
              <c:tx>
                <c:rich>
                  <a:bodyPr/>
                  <a:lstStyle/>
                  <a:p>
                    <a:fld id="{B2BDBCFF-988D-4BAC-8553-2085071B55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0C4-476C-9C70-EAC996FD77FF}"/>
                </c:ext>
              </c:extLst>
            </c:dLbl>
            <c:dLbl>
              <c:idx val="5"/>
              <c:tx>
                <c:rich>
                  <a:bodyPr/>
                  <a:lstStyle/>
                  <a:p>
                    <a:fld id="{4CCD32A3-D9DA-42B4-9C73-4FB1B0BBFA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C4-476C-9C70-EAC996FD77FF}"/>
                </c:ext>
              </c:extLst>
            </c:dLbl>
            <c:dLbl>
              <c:idx val="6"/>
              <c:tx>
                <c:rich>
                  <a:bodyPr/>
                  <a:lstStyle/>
                  <a:p>
                    <a:fld id="{4F2B07EE-4598-417B-BCAC-B7412A5C6A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0C4-476C-9C70-EAC996FD77FF}"/>
                </c:ext>
              </c:extLst>
            </c:dLbl>
            <c:dLbl>
              <c:idx val="7"/>
              <c:tx>
                <c:rich>
                  <a:bodyPr/>
                  <a:lstStyle/>
                  <a:p>
                    <a:fld id="{E858BADF-E4B2-4360-B27F-A20D246CC1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0C4-476C-9C70-EAC996FD77FF}"/>
                </c:ext>
              </c:extLst>
            </c:dLbl>
            <c:dLbl>
              <c:idx val="8"/>
              <c:tx>
                <c:rich>
                  <a:bodyPr/>
                  <a:lstStyle/>
                  <a:p>
                    <a:fld id="{96F0F16F-9BCD-41FA-92E4-555CB1F1DB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0C4-476C-9C70-EAC996FD77FF}"/>
                </c:ext>
              </c:extLst>
            </c:dLbl>
            <c:dLbl>
              <c:idx val="9"/>
              <c:tx>
                <c:rich>
                  <a:bodyPr/>
                  <a:lstStyle/>
                  <a:p>
                    <a:fld id="{2A75DA87-5BFA-43AF-8B01-80E452291FE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0C4-476C-9C70-EAC996FD77FF}"/>
                </c:ext>
              </c:extLst>
            </c:dLbl>
            <c:dLbl>
              <c:idx val="10"/>
              <c:tx>
                <c:rich>
                  <a:bodyPr/>
                  <a:lstStyle/>
                  <a:p>
                    <a:fld id="{8496EA27-6C29-45FA-8E14-828229BA27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0C4-476C-9C70-EAC996FD77FF}"/>
                </c:ext>
              </c:extLst>
            </c:dLbl>
            <c:dLbl>
              <c:idx val="11"/>
              <c:tx>
                <c:rich>
                  <a:bodyPr/>
                  <a:lstStyle/>
                  <a:p>
                    <a:fld id="{28A8C558-C5A0-491A-A11A-38DFFB10BA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C4-476C-9C70-EAC996FD77FF}"/>
                </c:ext>
              </c:extLst>
            </c:dLbl>
            <c:dLbl>
              <c:idx val="12"/>
              <c:tx>
                <c:rich>
                  <a:bodyPr/>
                  <a:lstStyle/>
                  <a:p>
                    <a:fld id="{F1026387-AFEC-4C55-BC03-32CB49B648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0C4-476C-9C70-EAC996FD77FF}"/>
                </c:ext>
              </c:extLst>
            </c:dLbl>
            <c:dLbl>
              <c:idx val="13"/>
              <c:tx>
                <c:rich>
                  <a:bodyPr/>
                  <a:lstStyle/>
                  <a:p>
                    <a:fld id="{83561320-61D4-41D5-AD48-1A9A954BD7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C4-476C-9C70-EAC996FD77FF}"/>
                </c:ext>
              </c:extLst>
            </c:dLbl>
            <c:dLbl>
              <c:idx val="14"/>
              <c:tx>
                <c:rich>
                  <a:bodyPr/>
                  <a:lstStyle/>
                  <a:p>
                    <a:fld id="{88167EED-55C1-4A63-A899-B1BA564F18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0C4-476C-9C70-EAC996FD77FF}"/>
                </c:ext>
              </c:extLst>
            </c:dLbl>
            <c:numFmt formatCode="0.0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rgbClr val="00B05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BarType val="both"/>
            <c:errValType val="cust"/>
            <c:noEndCap val="1"/>
            <c:plus>
              <c:numRef>
                <c:f>Graph1!$I$5:$I$19</c:f>
                <c:numCache>
                  <c:formatCode>General</c:formatCode>
                  <c:ptCount val="15"/>
                  <c:pt idx="0">
                    <c:v>0</c:v>
                  </c:pt>
                  <c:pt idx="1">
                    <c:v>0</c:v>
                  </c:pt>
                  <c:pt idx="2">
                    <c:v>0</c:v>
                  </c:pt>
                  <c:pt idx="3">
                    <c:v>0</c:v>
                  </c:pt>
                  <c:pt idx="4">
                    <c:v>0</c:v>
                  </c:pt>
                  <c:pt idx="5">
                    <c:v>0</c:v>
                  </c:pt>
                  <c:pt idx="6">
                    <c:v>0</c:v>
                  </c:pt>
                  <c:pt idx="7">
                    <c:v>-0.93143924488664709</c:v>
                  </c:pt>
                  <c:pt idx="8">
                    <c:v>0</c:v>
                  </c:pt>
                  <c:pt idx="9">
                    <c:v>-3.2020754016528912</c:v>
                  </c:pt>
                  <c:pt idx="10">
                    <c:v>-5.9566687224955217</c:v>
                  </c:pt>
                  <c:pt idx="11">
                    <c:v>0</c:v>
                  </c:pt>
                  <c:pt idx="12">
                    <c:v>0</c:v>
                  </c:pt>
                  <c:pt idx="13">
                    <c:v>0</c:v>
                  </c:pt>
                  <c:pt idx="14">
                    <c:v>0</c:v>
                  </c:pt>
                </c:numCache>
              </c:numRef>
            </c:plus>
            <c:minus>
              <c:numRef>
                <c:f>Graph1!$N$5:$N$19</c:f>
                <c:numCache>
                  <c:formatCode>General</c:formatCode>
                  <c:ptCount val="15"/>
                </c:numCache>
              </c:numRef>
            </c:minus>
            <c:spPr>
              <a:noFill/>
              <a:ln w="15875" cap="flat" cmpd="sng" algn="ctr">
                <a:solidFill>
                  <a:srgbClr val="00B050"/>
                </a:solidFill>
                <a:prstDash val="solid"/>
                <a:round/>
                <a:headEnd type="triangle" w="med" len="med"/>
                <a:tailEnd type="none"/>
              </a:ln>
              <a:effectLst/>
            </c:spPr>
          </c:errBars>
          <c:cat>
            <c:strRef>
              <c:f>Graph1!$C$5:$C$19</c:f>
              <c:strCache>
                <c:ptCount val="15"/>
                <c:pt idx="0">
                  <c:v>Pays à revenu intermédiaire             </c:v>
                </c:pt>
                <c:pt idx="1">
                  <c:v>Pays à bas revenu             </c:v>
                </c:pt>
                <c:pt idx="2">
                  <c:v>Afrique du Nord et Moyen-Orient             </c:v>
                </c:pt>
                <c:pt idx="3">
                  <c:v>Afrique Subsaharienne             </c:v>
                </c:pt>
                <c:pt idx="4">
                  <c:v>Angola             </c:v>
                </c:pt>
                <c:pt idx="5">
                  <c:v>Burundi             </c:v>
                </c:pt>
                <c:pt idx="6">
                  <c:v>Cameroun             </c:v>
                </c:pt>
                <c:pt idx="7">
                  <c:v>République Centrafricaine             </c:v>
                </c:pt>
                <c:pt idx="8">
                  <c:v>Tchad             </c:v>
                </c:pt>
                <c:pt idx="9">
                  <c:v>Dem. Rep.du Congo             </c:v>
                </c:pt>
                <c:pt idx="10">
                  <c:v>Congo             </c:v>
                </c:pt>
                <c:pt idx="11">
                  <c:v>Guinée Equatoriale             </c:v>
                </c:pt>
                <c:pt idx="12">
                  <c:v>Gabon             </c:v>
                </c:pt>
                <c:pt idx="13">
                  <c:v>Rwanda             </c:v>
                </c:pt>
                <c:pt idx="14">
                  <c:v>Sao Tomé et Principe             </c:v>
                </c:pt>
              </c:strCache>
            </c:strRef>
          </c:cat>
          <c:val>
            <c:numRef>
              <c:f>Graph1!$F$5:$F$19</c:f>
              <c:numCache>
                <c:formatCode>_(* #,##0_);_(* \(#,##0\);_(* "-"??_);_(@_)</c:formatCode>
                <c:ptCount val="15"/>
                <c:pt idx="0">
                  <c:v>27.693576838924074</c:v>
                </c:pt>
                <c:pt idx="1">
                  <c:v>67.887383991857845</c:v>
                </c:pt>
                <c:pt idx="2">
                  <c:v>30.231715583550475</c:v>
                </c:pt>
                <c:pt idx="3">
                  <c:v>72.657623926895681</c:v>
                </c:pt>
                <c:pt idx="4">
                  <c:v>89.083633029742231</c:v>
                </c:pt>
                <c:pt idx="5">
                  <c:v>66.972792717801497</c:v>
                </c:pt>
                <c:pt idx="6">
                  <c:v>69.809227746856138</c:v>
                </c:pt>
                <c:pt idx="7">
                  <c:v>82.203884789013244</c:v>
                </c:pt>
                <c:pt idx="8">
                  <c:v>85.065918741596832</c:v>
                </c:pt>
                <c:pt idx="9">
                  <c:v>94.491771724635086</c:v>
                </c:pt>
                <c:pt idx="10">
                  <c:v>83.78137925556122</c:v>
                </c:pt>
                <c:pt idx="11">
                  <c:v>50.226343344041545</c:v>
                </c:pt>
                <c:pt idx="12">
                  <c:v>45.954456758764238</c:v>
                </c:pt>
                <c:pt idx="13">
                  <c:v>55.766145196832852</c:v>
                </c:pt>
                <c:pt idx="14">
                  <c:v>66.968411199861251</c:v>
                </c:pt>
              </c:numCache>
            </c:numRef>
          </c:val>
          <c:extLst>
            <c:ext xmlns:c15="http://schemas.microsoft.com/office/drawing/2012/chart" uri="{02D57815-91ED-43cb-92C2-25804820EDAC}">
              <c15:datalabelsRange>
                <c15:f>Graph1!$L$5:$L$19</c15:f>
                <c15:dlblRangeCache>
                  <c:ptCount val="15"/>
                  <c:pt idx="7">
                    <c:v>0.2%</c:v>
                  </c:pt>
                  <c:pt idx="9">
                    <c:v>0.2%</c:v>
                  </c:pt>
                  <c:pt idx="10">
                    <c:v>0.4%</c:v>
                  </c:pt>
                </c15:dlblRangeCache>
              </c15:datalabelsRange>
            </c:ext>
            <c:ext xmlns:c16="http://schemas.microsoft.com/office/drawing/2014/chart" uri="{C3380CC4-5D6E-409C-BE32-E72D297353CC}">
              <c16:uniqueId val="{00000008-F4EE-42A5-A12B-49084930EC47}"/>
            </c:ext>
          </c:extLst>
        </c:ser>
        <c:ser>
          <c:idx val="2"/>
          <c:order val="3"/>
          <c:tx>
            <c:strRef>
              <c:f>Graph1!$G$4</c:f>
              <c:strCache>
                <c:ptCount val="1"/>
                <c:pt idx="0">
                  <c:v>Invisible Bar -</c:v>
                </c:pt>
              </c:strCache>
            </c:strRef>
          </c:tx>
          <c:spPr>
            <a:noFill/>
            <a:ln>
              <a:noFill/>
            </a:ln>
            <a:effectLst/>
          </c:spPr>
          <c:invertIfNegative val="0"/>
          <c:dLbls>
            <c:dLbl>
              <c:idx val="0"/>
              <c:tx>
                <c:rich>
                  <a:bodyPr/>
                  <a:lstStyle/>
                  <a:p>
                    <a:fld id="{D12AC4AF-0324-4492-A6E2-3F3EAE3CD4E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F57-4FBB-BBBD-F2190BEA29E7}"/>
                </c:ext>
              </c:extLst>
            </c:dLbl>
            <c:dLbl>
              <c:idx val="1"/>
              <c:tx>
                <c:rich>
                  <a:bodyPr/>
                  <a:lstStyle/>
                  <a:p>
                    <a:fld id="{2B35EF72-56D7-400D-8C64-998057BD02A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0C4-476C-9C70-EAC996FD77FF}"/>
                </c:ext>
              </c:extLst>
            </c:dLbl>
            <c:dLbl>
              <c:idx val="2"/>
              <c:tx>
                <c:rich>
                  <a:bodyPr/>
                  <a:lstStyle/>
                  <a:p>
                    <a:fld id="{85F16D52-D3BE-4008-BE8F-C389D579DA5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0C4-476C-9C70-EAC996FD77FF}"/>
                </c:ext>
              </c:extLst>
            </c:dLbl>
            <c:dLbl>
              <c:idx val="3"/>
              <c:tx>
                <c:rich>
                  <a:bodyPr/>
                  <a:lstStyle/>
                  <a:p>
                    <a:fld id="{60B55F0F-5268-4F4D-9DAA-F03775D0D52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0C4-476C-9C70-EAC996FD77FF}"/>
                </c:ext>
              </c:extLst>
            </c:dLbl>
            <c:dLbl>
              <c:idx val="4"/>
              <c:tx>
                <c:rich>
                  <a:bodyPr/>
                  <a:lstStyle/>
                  <a:p>
                    <a:fld id="{8AA086B3-B03C-4E51-9225-C5712C9D811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0C4-476C-9C70-EAC996FD77FF}"/>
                </c:ext>
              </c:extLst>
            </c:dLbl>
            <c:dLbl>
              <c:idx val="5"/>
              <c:tx>
                <c:rich>
                  <a:bodyPr/>
                  <a:lstStyle/>
                  <a:p>
                    <a:fld id="{DC233ED2-7BAE-4F5F-ADE9-F005276E86F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0C4-476C-9C70-EAC996FD77FF}"/>
                </c:ext>
              </c:extLst>
            </c:dLbl>
            <c:dLbl>
              <c:idx val="6"/>
              <c:tx>
                <c:rich>
                  <a:bodyPr/>
                  <a:lstStyle/>
                  <a:p>
                    <a:fld id="{F0C92D41-BAE2-436F-B1C3-D3DC93C576B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0C4-476C-9C70-EAC996FD77FF}"/>
                </c:ext>
              </c:extLst>
            </c:dLbl>
            <c:dLbl>
              <c:idx val="7"/>
              <c:tx>
                <c:rich>
                  <a:bodyPr/>
                  <a:lstStyle/>
                  <a:p>
                    <a:fld id="{0E47A292-531E-4E6D-A0A3-4288AF4426D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0C4-476C-9C70-EAC996FD77FF}"/>
                </c:ext>
              </c:extLst>
            </c:dLbl>
            <c:dLbl>
              <c:idx val="8"/>
              <c:tx>
                <c:rich>
                  <a:bodyPr/>
                  <a:lstStyle/>
                  <a:p>
                    <a:fld id="{FB96C542-CB1B-4E6A-A212-29B4C7B694C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C0C4-476C-9C70-EAC996FD77FF}"/>
                </c:ext>
              </c:extLst>
            </c:dLbl>
            <c:dLbl>
              <c:idx val="9"/>
              <c:tx>
                <c:rich>
                  <a:bodyPr/>
                  <a:lstStyle/>
                  <a:p>
                    <a:fld id="{27E55E87-662B-4440-8CDB-967F90A8B5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C0C4-476C-9C70-EAC996FD77FF}"/>
                </c:ext>
              </c:extLst>
            </c:dLbl>
            <c:dLbl>
              <c:idx val="10"/>
              <c:tx>
                <c:rich>
                  <a:bodyPr/>
                  <a:lstStyle/>
                  <a:p>
                    <a:fld id="{0B237DD2-B565-4BE9-B905-E22E5C51CF0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C0C4-476C-9C70-EAC996FD77FF}"/>
                </c:ext>
              </c:extLst>
            </c:dLbl>
            <c:dLbl>
              <c:idx val="11"/>
              <c:tx>
                <c:rich>
                  <a:bodyPr/>
                  <a:lstStyle/>
                  <a:p>
                    <a:fld id="{78A76508-1DBF-490E-A9C2-79F8983CB0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0C4-476C-9C70-EAC996FD77FF}"/>
                </c:ext>
              </c:extLst>
            </c:dLbl>
            <c:dLbl>
              <c:idx val="12"/>
              <c:tx>
                <c:rich>
                  <a:bodyPr/>
                  <a:lstStyle/>
                  <a:p>
                    <a:fld id="{E857F104-425D-426C-9364-8365585441B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C0C4-476C-9C70-EAC996FD77FF}"/>
                </c:ext>
              </c:extLst>
            </c:dLbl>
            <c:dLbl>
              <c:idx val="13"/>
              <c:tx>
                <c:rich>
                  <a:bodyPr/>
                  <a:lstStyle/>
                  <a:p>
                    <a:fld id="{6ABE7AB4-0C2D-470A-A9B1-16C6987404E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0C4-476C-9C70-EAC996FD77FF}"/>
                </c:ext>
              </c:extLst>
            </c:dLbl>
            <c:dLbl>
              <c:idx val="14"/>
              <c:tx>
                <c:rich>
                  <a:bodyPr/>
                  <a:lstStyle/>
                  <a:p>
                    <a:fld id="{44A484B0-B6BA-49C9-9144-098C3BE58C7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0C4-476C-9C70-EAC996FD77FF}"/>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rgbClr val="C00000"/>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Graph1!$N$5:$N$19</c:f>
                <c:numCache>
                  <c:formatCode>General</c:formatCode>
                  <c:ptCount val="15"/>
                </c:numCache>
              </c:numRef>
            </c:plus>
            <c:minus>
              <c:numRef>
                <c:f>Graph1!$J$5:$J$19</c:f>
                <c:numCache>
                  <c:formatCode>General</c:formatCode>
                  <c:ptCount val="15"/>
                  <c:pt idx="0">
                    <c:v>-11.034180064616727</c:v>
                  </c:pt>
                  <c:pt idx="1">
                    <c:v>-9.2808740077547611</c:v>
                  </c:pt>
                  <c:pt idx="2">
                    <c:v>-15.954830546498322</c:v>
                  </c:pt>
                  <c:pt idx="3">
                    <c:v>-6.0435797484166187</c:v>
                  </c:pt>
                  <c:pt idx="4">
                    <c:v>-3.0803538670450763</c:v>
                  </c:pt>
                  <c:pt idx="5">
                    <c:v>-18.824062350378696</c:v>
                  </c:pt>
                  <c:pt idx="6">
                    <c:v>-9.150689330111561</c:v>
                  </c:pt>
                  <c:pt idx="7">
                    <c:v>0</c:v>
                  </c:pt>
                  <c:pt idx="8">
                    <c:v>-8.5238216026025668</c:v>
                  </c:pt>
                  <c:pt idx="9">
                    <c:v>0</c:v>
                  </c:pt>
                  <c:pt idx="10">
                    <c:v>0</c:v>
                  </c:pt>
                  <c:pt idx="11">
                    <c:v>-11.808007625245153</c:v>
                  </c:pt>
                  <c:pt idx="12">
                    <c:v>-14.235949261377364</c:v>
                  </c:pt>
                  <c:pt idx="13">
                    <c:v>-14.788035941530154</c:v>
                  </c:pt>
                  <c:pt idx="14">
                    <c:v>-11.963390381786553</c:v>
                  </c:pt>
                </c:numCache>
              </c:numRef>
            </c:minus>
            <c:spPr>
              <a:noFill/>
              <a:ln w="15875" cap="sq" cmpd="sng" algn="ctr">
                <a:solidFill>
                  <a:srgbClr val="C00000"/>
                </a:solidFill>
                <a:round/>
                <a:headEnd type="triangle"/>
                <a:tailEnd type="none" w="med" len="med"/>
              </a:ln>
              <a:effectLst/>
            </c:spPr>
          </c:errBars>
          <c:cat>
            <c:strRef>
              <c:f>Graph1!$C$5:$C$19</c:f>
              <c:strCache>
                <c:ptCount val="15"/>
                <c:pt idx="0">
                  <c:v>Pays à revenu intermédiaire             </c:v>
                </c:pt>
                <c:pt idx="1">
                  <c:v>Pays à bas revenu             </c:v>
                </c:pt>
                <c:pt idx="2">
                  <c:v>Afrique du Nord et Moyen-Orient             </c:v>
                </c:pt>
                <c:pt idx="3">
                  <c:v>Afrique Subsaharienne             </c:v>
                </c:pt>
                <c:pt idx="4">
                  <c:v>Angola             </c:v>
                </c:pt>
                <c:pt idx="5">
                  <c:v>Burundi             </c:v>
                </c:pt>
                <c:pt idx="6">
                  <c:v>Cameroun             </c:v>
                </c:pt>
                <c:pt idx="7">
                  <c:v>République Centrafricaine             </c:v>
                </c:pt>
                <c:pt idx="8">
                  <c:v>Tchad             </c:v>
                </c:pt>
                <c:pt idx="9">
                  <c:v>Dem. Rep.du Congo             </c:v>
                </c:pt>
                <c:pt idx="10">
                  <c:v>Congo             </c:v>
                </c:pt>
                <c:pt idx="11">
                  <c:v>Guinée Equatoriale             </c:v>
                </c:pt>
                <c:pt idx="12">
                  <c:v>Gabon             </c:v>
                </c:pt>
                <c:pt idx="13">
                  <c:v>Rwanda             </c:v>
                </c:pt>
                <c:pt idx="14">
                  <c:v>Sao Tomé et Principe             </c:v>
                </c:pt>
              </c:strCache>
            </c:strRef>
          </c:cat>
          <c:val>
            <c:numRef>
              <c:f>Graph1!$G$5:$G$19</c:f>
              <c:numCache>
                <c:formatCode>_(* #,##0_);_(* \(#,##0\);_(* "-"??_);_(@_)</c:formatCode>
                <c:ptCount val="15"/>
                <c:pt idx="0">
                  <c:v>27.693576838924074</c:v>
                </c:pt>
                <c:pt idx="1">
                  <c:v>67.887383991857845</c:v>
                </c:pt>
                <c:pt idx="2">
                  <c:v>30.231715583550475</c:v>
                </c:pt>
                <c:pt idx="3">
                  <c:v>72.657623926895681</c:v>
                </c:pt>
                <c:pt idx="4">
                  <c:v>89.083633029742231</c:v>
                </c:pt>
                <c:pt idx="5">
                  <c:v>66.972792717801497</c:v>
                </c:pt>
                <c:pt idx="6">
                  <c:v>69.809227746856138</c:v>
                </c:pt>
                <c:pt idx="7">
                  <c:v>82.203884789013244</c:v>
                </c:pt>
                <c:pt idx="8">
                  <c:v>85.065918741596832</c:v>
                </c:pt>
                <c:pt idx="9">
                  <c:v>94.491771724635086</c:v>
                </c:pt>
                <c:pt idx="10">
                  <c:v>83.78137925556122</c:v>
                </c:pt>
                <c:pt idx="11">
                  <c:v>50.226343344041545</c:v>
                </c:pt>
                <c:pt idx="12">
                  <c:v>45.954456758764238</c:v>
                </c:pt>
                <c:pt idx="13">
                  <c:v>55.766145196832852</c:v>
                </c:pt>
                <c:pt idx="14">
                  <c:v>66.968411199861251</c:v>
                </c:pt>
              </c:numCache>
            </c:numRef>
          </c:val>
          <c:extLst>
            <c:ext xmlns:c15="http://schemas.microsoft.com/office/drawing/2012/chart" uri="{02D57815-91ED-43cb-92C2-25804820EDAC}">
              <c15:datalabelsRange>
                <c15:f>Graph1!$M$5:$M$19</c15:f>
                <c15:dlblRangeCache>
                  <c:ptCount val="15"/>
                  <c:pt idx="0">
                    <c:v>-1%</c:v>
                  </c:pt>
                  <c:pt idx="1">
                    <c:v>-1%</c:v>
                  </c:pt>
                  <c:pt idx="2">
                    <c:v>-2%</c:v>
                  </c:pt>
                  <c:pt idx="3">
                    <c:v>0%</c:v>
                  </c:pt>
                  <c:pt idx="4">
                    <c:v>0%</c:v>
                  </c:pt>
                  <c:pt idx="5">
                    <c:v>-1%</c:v>
                  </c:pt>
                  <c:pt idx="6">
                    <c:v>-1%</c:v>
                  </c:pt>
                  <c:pt idx="8">
                    <c:v>0%</c:v>
                  </c:pt>
                  <c:pt idx="11">
                    <c:v>-1%</c:v>
                  </c:pt>
                  <c:pt idx="12">
                    <c:v>-1%</c:v>
                  </c:pt>
                  <c:pt idx="13">
                    <c:v>-1%</c:v>
                  </c:pt>
                  <c:pt idx="14">
                    <c:v>-1%</c:v>
                  </c:pt>
                </c15:dlblRangeCache>
              </c15:datalabelsRange>
            </c:ext>
            <c:ext xmlns:c16="http://schemas.microsoft.com/office/drawing/2014/chart" uri="{C3380CC4-5D6E-409C-BE32-E72D297353CC}">
              <c16:uniqueId val="{00000010-F4EE-42A5-A12B-49084930EC47}"/>
            </c:ext>
          </c:extLst>
        </c:ser>
        <c:dLbls>
          <c:showLegendKey val="0"/>
          <c:showVal val="0"/>
          <c:showCatName val="0"/>
          <c:showSerName val="0"/>
          <c:showPercent val="0"/>
          <c:showBubbleSize val="0"/>
        </c:dLbls>
        <c:gapWidth val="19"/>
        <c:overlap val="53"/>
        <c:axId val="99101000"/>
        <c:axId val="99098648"/>
      </c:barChart>
      <c:catAx>
        <c:axId val="9910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9098648"/>
        <c:crosses val="autoZero"/>
        <c:auto val="0"/>
        <c:lblAlgn val="ctr"/>
        <c:lblOffset val="100"/>
        <c:noMultiLvlLbl val="0"/>
      </c:catAx>
      <c:valAx>
        <c:axId val="99098648"/>
        <c:scaling>
          <c:orientation val="minMax"/>
          <c:min val="0"/>
        </c:scaling>
        <c:delete val="1"/>
        <c:axPos val="r"/>
        <c:majorGridlines>
          <c:spPr>
            <a:ln w="9525" cap="flat" cmpd="sng" algn="ctr">
              <a:solidFill>
                <a:schemeClr val="bg1">
                  <a:lumMod val="95000"/>
                </a:schemeClr>
              </a:solidFill>
              <a:prstDash val="sysDash"/>
              <a:round/>
            </a:ln>
            <a:effectLst/>
          </c:spPr>
        </c:majorGridlines>
        <c:numFmt formatCode="#,##0.0" sourceLinked="0"/>
        <c:majorTickMark val="out"/>
        <c:minorTickMark val="none"/>
        <c:tickLblPos val="nextTo"/>
        <c:crossAx val="9910100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5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D3BB1-CEDF-4E2A-A09C-3E062AE83BA1}" type="datetimeFigureOut">
              <a:rPr lang="en-US" smtClean="0"/>
              <a:t>24-Feb-21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B9210-72AF-400E-B73B-98CB383A42E7}" type="slidenum">
              <a:rPr lang="en-US" smtClean="0"/>
              <a:t>‹#›</a:t>
            </a:fld>
            <a:endParaRPr lang="en-US"/>
          </a:p>
        </p:txBody>
      </p:sp>
    </p:spTree>
    <p:extLst>
      <p:ext uri="{BB962C8B-B14F-4D97-AF65-F5344CB8AC3E}">
        <p14:creationId xmlns:p14="http://schemas.microsoft.com/office/powerpoint/2010/main" val="50622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eeac-eccas.org/index.php/pt/a-propos-de-la-ceea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dp.org/content/dam/rba/docs/Reports/undp-rba_Income%20Inequality%20in%20SSA_Fre_Chapter%20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quoi</a:t>
            </a:r>
            <a:r>
              <a:rPr lang="en-US" baseline="0" dirty="0"/>
              <a:t> </a:t>
            </a:r>
            <a:r>
              <a:rPr lang="en-US" dirty="0" err="1"/>
              <a:t>parle</a:t>
            </a:r>
            <a:r>
              <a:rPr lang="en-US" dirty="0"/>
              <a:t>-t-on </a:t>
            </a:r>
            <a:r>
              <a:rPr lang="en-US" dirty="0" err="1"/>
              <a:t>autant</a:t>
            </a:r>
            <a:r>
              <a:rPr lang="en-US" dirty="0"/>
              <a:t> de transformation </a:t>
            </a:r>
            <a:r>
              <a:rPr lang="en-US" dirty="0" err="1"/>
              <a:t>structurelle</a:t>
            </a:r>
            <a:r>
              <a:rPr lang="en-US" dirty="0"/>
              <a:t>?</a:t>
            </a:r>
          </a:p>
          <a:p>
            <a:endParaRPr lang="en-US" dirty="0"/>
          </a:p>
          <a:p>
            <a:r>
              <a:rPr lang="en-US" dirty="0"/>
              <a:t>Il</a:t>
            </a:r>
            <a:r>
              <a:rPr lang="en-US" baseline="0" dirty="0"/>
              <a:t> </a:t>
            </a:r>
            <a:r>
              <a:rPr lang="en-US" baseline="0" dirty="0" err="1"/>
              <a:t>est</a:t>
            </a:r>
            <a:r>
              <a:rPr lang="en-US" baseline="0" dirty="0"/>
              <a:t> tout a fait evident que nous </a:t>
            </a:r>
            <a:r>
              <a:rPr lang="en-US" baseline="0" dirty="0" err="1"/>
              <a:t>vivons</a:t>
            </a:r>
            <a:r>
              <a:rPr lang="en-US" baseline="0" dirty="0"/>
              <a:t> </a:t>
            </a:r>
            <a:r>
              <a:rPr lang="en-US" baseline="0" dirty="0" err="1"/>
              <a:t>dans</a:t>
            </a:r>
            <a:r>
              <a:rPr lang="en-US" baseline="0" dirty="0"/>
              <a:t> un milieu qui change </a:t>
            </a:r>
            <a:r>
              <a:rPr lang="en-US" baseline="0" dirty="0" err="1"/>
              <a:t>en</a:t>
            </a:r>
            <a:r>
              <a:rPr lang="en-US" baseline="0" dirty="0"/>
              <a:t> permanence. On </a:t>
            </a:r>
            <a:r>
              <a:rPr lang="en-US" baseline="0" dirty="0" err="1"/>
              <a:t>dit</a:t>
            </a:r>
            <a:r>
              <a:rPr lang="en-US" baseline="0" dirty="0"/>
              <a:t> </a:t>
            </a:r>
            <a:r>
              <a:rPr lang="en-US" baseline="0" dirty="0" err="1"/>
              <a:t>d’aillurs</a:t>
            </a:r>
            <a:r>
              <a:rPr lang="en-US" baseline="0" dirty="0"/>
              <a:t> que le </a:t>
            </a:r>
            <a:r>
              <a:rPr lang="en-US" baseline="0" dirty="0" err="1"/>
              <a:t>changement</a:t>
            </a:r>
            <a:r>
              <a:rPr lang="en-US" baseline="0" dirty="0"/>
              <a:t> </a:t>
            </a:r>
            <a:r>
              <a:rPr lang="en-US" baseline="0" dirty="0" err="1"/>
              <a:t>est</a:t>
            </a:r>
            <a:r>
              <a:rPr lang="en-US" baseline="0" dirty="0"/>
              <a:t> la </a:t>
            </a:r>
            <a:r>
              <a:rPr lang="en-US" baseline="0" dirty="0" err="1"/>
              <a:t>seule</a:t>
            </a:r>
            <a:r>
              <a:rPr lang="en-US" baseline="0" dirty="0"/>
              <a:t> constant.</a:t>
            </a:r>
          </a:p>
          <a:p>
            <a:endParaRPr lang="en-US" baseline="0" dirty="0"/>
          </a:p>
          <a:p>
            <a:r>
              <a:rPr lang="en-US" baseline="0" dirty="0"/>
              <a:t>La </a:t>
            </a:r>
            <a:r>
              <a:rPr lang="en-US" baseline="0" dirty="0" err="1"/>
              <a:t>logique</a:t>
            </a:r>
            <a:r>
              <a:rPr lang="en-US" baseline="0" dirty="0"/>
              <a:t> de </a:t>
            </a:r>
            <a:r>
              <a:rPr lang="en-US" baseline="0" dirty="0" err="1"/>
              <a:t>l’intervention</a:t>
            </a:r>
            <a:r>
              <a:rPr lang="en-US" baseline="0" dirty="0"/>
              <a:t> de </a:t>
            </a:r>
            <a:r>
              <a:rPr lang="en-US" baseline="0" dirty="0" err="1"/>
              <a:t>developpement</a:t>
            </a:r>
            <a:r>
              <a:rPr lang="en-US" baseline="0" dirty="0"/>
              <a:t>, </a:t>
            </a:r>
            <a:r>
              <a:rPr lang="en-US" baseline="0" dirty="0" err="1"/>
              <a:t>comme</a:t>
            </a:r>
            <a:r>
              <a:rPr lang="en-US" baseline="0" dirty="0"/>
              <a:t> la </a:t>
            </a:r>
            <a:r>
              <a:rPr lang="en-US" baseline="0" dirty="0" err="1"/>
              <a:t>logique</a:t>
            </a:r>
            <a:r>
              <a:rPr lang="en-US" baseline="0" dirty="0"/>
              <a:t> de </a:t>
            </a:r>
            <a:r>
              <a:rPr lang="en-US" baseline="0" dirty="0" err="1"/>
              <a:t>toute</a:t>
            </a:r>
            <a:r>
              <a:rPr lang="en-US" baseline="0" dirty="0"/>
              <a:t> </a:t>
            </a:r>
            <a:r>
              <a:rPr lang="en-US" baseline="0" dirty="0" err="1"/>
              <a:t>politique</a:t>
            </a:r>
            <a:r>
              <a:rPr lang="en-US" baseline="0" dirty="0"/>
              <a:t> </a:t>
            </a:r>
            <a:r>
              <a:rPr lang="en-US" baseline="0" dirty="0" err="1"/>
              <a:t>economique</a:t>
            </a:r>
            <a:r>
              <a:rPr lang="en-US" baseline="0" dirty="0"/>
              <a:t>, </a:t>
            </a:r>
            <a:r>
              <a:rPr lang="en-US" baseline="0" dirty="0" err="1"/>
              <a:t>c’est</a:t>
            </a:r>
            <a:r>
              <a:rPr lang="en-US" baseline="0" dirty="0"/>
              <a:t> </a:t>
            </a:r>
            <a:r>
              <a:rPr lang="en-US" baseline="0" dirty="0" err="1"/>
              <a:t>qu’il</a:t>
            </a:r>
            <a:r>
              <a:rPr lang="en-US" baseline="0" dirty="0"/>
              <a:t> y a des </a:t>
            </a:r>
            <a:r>
              <a:rPr lang="en-US" baseline="0" dirty="0" err="1"/>
              <a:t>changements</a:t>
            </a:r>
            <a:r>
              <a:rPr lang="en-US" baseline="0" dirty="0"/>
              <a:t> </a:t>
            </a:r>
            <a:r>
              <a:rPr lang="en-US" baseline="0" dirty="0" err="1"/>
              <a:t>desirab;les</a:t>
            </a:r>
            <a:r>
              <a:rPr lang="en-US" baseline="0" dirty="0"/>
              <a:t> et des </a:t>
            </a:r>
            <a:r>
              <a:rPr lang="en-US" baseline="0" dirty="0" err="1"/>
              <a:t>changements</a:t>
            </a:r>
            <a:r>
              <a:rPr lang="en-US" baseline="0" dirty="0"/>
              <a:t> non desirables</a:t>
            </a:r>
          </a:p>
          <a:p>
            <a:endParaRPr lang="en-US" baseline="0" dirty="0"/>
          </a:p>
          <a:p>
            <a:r>
              <a:rPr lang="en-US" baseline="0" dirty="0"/>
              <a:t>Nous </a:t>
            </a:r>
            <a:r>
              <a:rPr lang="en-US" baseline="0" dirty="0" err="1"/>
              <a:t>supposons</a:t>
            </a:r>
            <a:r>
              <a:rPr lang="en-US" baseline="0" dirty="0"/>
              <a:t> </a:t>
            </a:r>
            <a:r>
              <a:rPr lang="en-US" baseline="0" dirty="0" err="1"/>
              <a:t>egalement</a:t>
            </a:r>
            <a:r>
              <a:rPr lang="en-US" baseline="0" dirty="0"/>
              <a:t> </a:t>
            </a:r>
            <a:r>
              <a:rPr lang="en-US" baseline="0" dirty="0" err="1"/>
              <a:t>qu’il</a:t>
            </a:r>
            <a:r>
              <a:rPr lang="en-US" baseline="0" dirty="0"/>
              <a:t> </a:t>
            </a:r>
            <a:r>
              <a:rPr lang="en-US" baseline="0" dirty="0" err="1"/>
              <a:t>est</a:t>
            </a:r>
            <a:r>
              <a:rPr lang="en-US" baseline="0" dirty="0"/>
              <a:t> possible </a:t>
            </a:r>
            <a:r>
              <a:rPr lang="en-US" baseline="0" dirty="0" err="1"/>
              <a:t>d’intervenir</a:t>
            </a:r>
            <a:r>
              <a:rPr lang="en-US" baseline="0" dirty="0"/>
              <a:t> pour </a:t>
            </a:r>
            <a:r>
              <a:rPr lang="en-US" baseline="0" dirty="0" err="1"/>
              <a:t>infuencer</a:t>
            </a:r>
            <a:r>
              <a:rPr lang="en-US" baseline="0" dirty="0"/>
              <a:t> </a:t>
            </a:r>
            <a:r>
              <a:rPr lang="en-US" baseline="0" dirty="0" err="1"/>
              <a:t>ce</a:t>
            </a:r>
            <a:r>
              <a:rPr lang="en-US" baseline="0" dirty="0"/>
              <a:t> </a:t>
            </a:r>
            <a:r>
              <a:rPr lang="en-US" baseline="0" dirty="0" err="1"/>
              <a:t>changement</a:t>
            </a:r>
            <a:endParaRPr lang="en-US" dirty="0"/>
          </a:p>
          <a:p>
            <a:endParaRPr lang="en-US" dirty="0"/>
          </a:p>
          <a:p>
            <a:r>
              <a:rPr lang="en-US" dirty="0"/>
              <a:t>Nous </a:t>
            </a:r>
            <a:r>
              <a:rPr lang="en-US" dirty="0" err="1"/>
              <a:t>sommes</a:t>
            </a:r>
            <a:r>
              <a:rPr lang="en-US" dirty="0"/>
              <a:t> </a:t>
            </a:r>
            <a:r>
              <a:rPr lang="en-US" dirty="0" err="1"/>
              <a:t>dans</a:t>
            </a:r>
            <a:r>
              <a:rPr lang="en-US" baseline="0" dirty="0"/>
              <a:t> </a:t>
            </a:r>
            <a:r>
              <a:rPr lang="en-US" baseline="0" dirty="0" err="1"/>
              <a:t>une</a:t>
            </a:r>
            <a:r>
              <a:rPr lang="en-US" baseline="0" dirty="0"/>
              <a:t> </a:t>
            </a:r>
            <a:r>
              <a:rPr lang="en-US" baseline="0" dirty="0" err="1"/>
              <a:t>logique</a:t>
            </a:r>
            <a:r>
              <a:rPr lang="en-US" baseline="0" dirty="0"/>
              <a:t> de </a:t>
            </a:r>
            <a:r>
              <a:rPr lang="en-US" baseline="0" dirty="0" err="1"/>
              <a:t>controle</a:t>
            </a:r>
            <a:r>
              <a:rPr lang="en-US" baseline="0" dirty="0"/>
              <a:t> de </a:t>
            </a:r>
            <a:r>
              <a:rPr lang="en-US" baseline="0" dirty="0" err="1"/>
              <a:t>notre</a:t>
            </a:r>
            <a:r>
              <a:rPr lang="en-US" baseline="0" dirty="0"/>
              <a:t> </a:t>
            </a:r>
            <a:r>
              <a:rPr lang="en-US" baseline="0" dirty="0" err="1"/>
              <a:t>environnement</a:t>
            </a:r>
            <a:r>
              <a:rPr lang="en-US" baseline="0" dirty="0"/>
              <a:t> </a:t>
            </a:r>
            <a:r>
              <a:rPr lang="en-US" baseline="0" dirty="0" err="1"/>
              <a:t>ou</a:t>
            </a:r>
            <a:r>
              <a:rPr lang="en-US" baseline="0" dirty="0"/>
              <a:t> nous </a:t>
            </a:r>
            <a:r>
              <a:rPr lang="en-US" baseline="0" dirty="0" err="1"/>
              <a:t>supposons</a:t>
            </a:r>
            <a:r>
              <a:rPr lang="en-US" baseline="0" dirty="0"/>
              <a:t> que </a:t>
            </a:r>
            <a:r>
              <a:rPr lang="en-US" baseline="0" dirty="0" err="1"/>
              <a:t>si</a:t>
            </a:r>
            <a:r>
              <a:rPr lang="en-US" baseline="0" dirty="0"/>
              <a:t> nous </a:t>
            </a:r>
            <a:r>
              <a:rPr lang="en-US" baseline="0" dirty="0" err="1"/>
              <a:t>agissons</a:t>
            </a:r>
            <a:r>
              <a:rPr lang="en-US" baseline="0" dirty="0"/>
              <a:t> sur les </a:t>
            </a:r>
            <a:r>
              <a:rPr lang="en-US" baseline="0" dirty="0" err="1"/>
              <a:t>varibales</a:t>
            </a:r>
            <a:r>
              <a:rPr lang="en-US" baseline="0" dirty="0"/>
              <a:t> a, b, c nous </a:t>
            </a:r>
            <a:r>
              <a:rPr lang="en-US" baseline="0" dirty="0" err="1"/>
              <a:t>pouvons</a:t>
            </a:r>
            <a:r>
              <a:rPr lang="en-US" baseline="0" dirty="0"/>
              <a:t> influencer </a:t>
            </a:r>
            <a:r>
              <a:rPr lang="en-US" baseline="0" dirty="0" err="1"/>
              <a:t>ce</a:t>
            </a:r>
            <a:r>
              <a:rPr lang="en-US" baseline="0" dirty="0"/>
              <a:t> </a:t>
            </a:r>
            <a:r>
              <a:rPr lang="en-US" baseline="0" dirty="0" err="1"/>
              <a:t>changement</a:t>
            </a:r>
            <a:r>
              <a:rPr lang="en-US" baseline="0" dirty="0"/>
              <a:t>. </a:t>
            </a:r>
            <a:r>
              <a:rPr lang="en-US" baseline="0" dirty="0" err="1"/>
              <a:t>En</a:t>
            </a:r>
            <a:r>
              <a:rPr lang="en-US" baseline="0" dirty="0"/>
              <a:t> </a:t>
            </a:r>
            <a:r>
              <a:rPr lang="en-US" baseline="0" dirty="0" err="1"/>
              <a:t>verite</a:t>
            </a:r>
            <a:r>
              <a:rPr lang="en-US" baseline="0" dirty="0"/>
              <a:t> la </a:t>
            </a:r>
            <a:r>
              <a:rPr lang="en-US" baseline="0" dirty="0" err="1"/>
              <a:t>logique</a:t>
            </a:r>
            <a:r>
              <a:rPr lang="en-US" baseline="0" dirty="0"/>
              <a:t> des interventions de </a:t>
            </a:r>
            <a:r>
              <a:rPr lang="en-US" baseline="0" dirty="0" err="1"/>
              <a:t>developpement</a:t>
            </a:r>
            <a:r>
              <a:rPr lang="en-US" baseline="0" dirty="0"/>
              <a:t> </a:t>
            </a:r>
            <a:r>
              <a:rPr lang="en-US" baseline="0" dirty="0" err="1"/>
              <a:t>est</a:t>
            </a:r>
            <a:r>
              <a:rPr lang="en-US" baseline="0" dirty="0"/>
              <a:t> </a:t>
            </a:r>
            <a:r>
              <a:rPr lang="en-US" baseline="0" dirty="0" err="1"/>
              <a:t>une</a:t>
            </a:r>
            <a:r>
              <a:rPr lang="en-US" baseline="0" dirty="0"/>
              <a:t> </a:t>
            </a:r>
            <a:r>
              <a:rPr lang="en-US" baseline="0" dirty="0" err="1"/>
              <a:t>logique</a:t>
            </a:r>
            <a:r>
              <a:rPr lang="en-US" baseline="0" dirty="0"/>
              <a:t> de </a:t>
            </a:r>
            <a:r>
              <a:rPr lang="en-US" baseline="0" dirty="0" err="1"/>
              <a:t>commande-controle</a:t>
            </a:r>
            <a:r>
              <a:rPr lang="en-US" baseline="0" dirty="0"/>
              <a:t>.</a:t>
            </a:r>
          </a:p>
          <a:p>
            <a:endParaRPr lang="en-US" baseline="0" dirty="0"/>
          </a:p>
          <a:p>
            <a:r>
              <a:rPr lang="en-US" baseline="0" dirty="0"/>
              <a:t>Nous </a:t>
            </a:r>
            <a:r>
              <a:rPr lang="en-US" baseline="0" dirty="0" err="1"/>
              <a:t>sommes</a:t>
            </a:r>
            <a:r>
              <a:rPr lang="en-US" baseline="0" dirty="0"/>
              <a:t> </a:t>
            </a:r>
            <a:r>
              <a:rPr lang="en-US" baseline="0" dirty="0" err="1"/>
              <a:t>enfin</a:t>
            </a:r>
            <a:r>
              <a:rPr lang="en-US" baseline="0" dirty="0"/>
              <a:t> </a:t>
            </a:r>
            <a:r>
              <a:rPr lang="en-US" baseline="0" dirty="0" err="1"/>
              <a:t>dans</a:t>
            </a:r>
            <a:r>
              <a:rPr lang="en-US" baseline="0" dirty="0"/>
              <a:t> la distinction entre </a:t>
            </a:r>
            <a:r>
              <a:rPr lang="en-US" baseline="0" dirty="0" err="1"/>
              <a:t>ce</a:t>
            </a:r>
            <a:r>
              <a:rPr lang="en-US" baseline="0" dirty="0"/>
              <a:t> que nous </a:t>
            </a:r>
            <a:r>
              <a:rPr lang="en-US" baseline="0" dirty="0" err="1"/>
              <a:t>pouvons</a:t>
            </a:r>
            <a:r>
              <a:rPr lang="en-US" baseline="0" dirty="0"/>
              <a:t> changer </a:t>
            </a:r>
            <a:r>
              <a:rPr lang="en-US" baseline="0" dirty="0" err="1"/>
              <a:t>rapidement</a:t>
            </a:r>
            <a:r>
              <a:rPr lang="en-US" baseline="0" dirty="0"/>
              <a:t> et </a:t>
            </a:r>
            <a:r>
              <a:rPr lang="en-US" baseline="0" dirty="0" err="1"/>
              <a:t>ce</a:t>
            </a:r>
            <a:r>
              <a:rPr lang="en-US" baseline="0" dirty="0"/>
              <a:t> qui a </a:t>
            </a:r>
            <a:r>
              <a:rPr lang="en-US" baseline="0" dirty="0" err="1"/>
              <a:t>une</a:t>
            </a:r>
            <a:r>
              <a:rPr lang="en-US" baseline="0" dirty="0"/>
              <a:t> </a:t>
            </a:r>
            <a:r>
              <a:rPr lang="en-US" baseline="0" dirty="0" err="1"/>
              <a:t>grande</a:t>
            </a:r>
            <a:r>
              <a:rPr lang="en-US" baseline="0" dirty="0"/>
              <a:t> </a:t>
            </a:r>
            <a:r>
              <a:rPr lang="en-US" baseline="0" dirty="0" err="1"/>
              <a:t>inertie</a:t>
            </a:r>
            <a:r>
              <a:rPr lang="en-US" baseline="0" dirty="0"/>
              <a:t> et qui ne </a:t>
            </a:r>
            <a:r>
              <a:rPr lang="en-US" baseline="0" dirty="0" err="1"/>
              <a:t>peut</a:t>
            </a:r>
            <a:r>
              <a:rPr lang="en-US" baseline="0" dirty="0"/>
              <a:t> changer que </a:t>
            </a:r>
            <a:r>
              <a:rPr lang="en-US" baseline="0" dirty="0" err="1"/>
              <a:t>lentement</a:t>
            </a:r>
            <a:r>
              <a:rPr lang="en-US" baseline="0" dirty="0"/>
              <a:t>, sur le long </a:t>
            </a:r>
            <a:r>
              <a:rPr lang="en-US" baseline="0" dirty="0" err="1"/>
              <a:t>terme</a:t>
            </a:r>
            <a:r>
              <a:rPr lang="en-US" baseline="0" dirty="0"/>
              <a:t>.</a:t>
            </a:r>
          </a:p>
          <a:p>
            <a:r>
              <a:rPr lang="en-US" baseline="0" dirty="0" err="1"/>
              <a:t>Icic</a:t>
            </a:r>
            <a:r>
              <a:rPr lang="en-US" baseline="0" dirty="0"/>
              <a:t> nous </a:t>
            </a:r>
            <a:r>
              <a:rPr lang="en-US" baseline="0" dirty="0" err="1"/>
              <a:t>nous</a:t>
            </a:r>
            <a:r>
              <a:rPr lang="en-US" baseline="0" dirty="0"/>
              <a:t> </a:t>
            </a:r>
            <a:r>
              <a:rPr lang="en-US" baseline="0" dirty="0" err="1"/>
              <a:t>focalisons</a:t>
            </a:r>
            <a:r>
              <a:rPr lang="en-US" baseline="0" dirty="0"/>
              <a:t> sur </a:t>
            </a:r>
            <a:r>
              <a:rPr lang="en-US" baseline="0" dirty="0" err="1"/>
              <a:t>ces</a:t>
            </a:r>
            <a:r>
              <a:rPr lang="en-US" baseline="0" dirty="0"/>
              <a:t> structures qui ne </a:t>
            </a:r>
            <a:r>
              <a:rPr lang="en-US" baseline="0" dirty="0" err="1"/>
              <a:t>changent</a:t>
            </a:r>
            <a:r>
              <a:rPr lang="en-US" baseline="0" dirty="0"/>
              <a:t> que sur le long </a:t>
            </a:r>
            <a:r>
              <a:rPr lang="en-US" baseline="0" dirty="0" err="1"/>
              <a:t>terme</a:t>
            </a:r>
            <a:r>
              <a:rPr lang="en-US" baseline="0" dirty="0"/>
              <a:t>.</a:t>
            </a:r>
          </a:p>
          <a:p>
            <a:endParaRPr lang="en-US" dirty="0"/>
          </a:p>
        </p:txBody>
      </p:sp>
    </p:spTree>
    <p:extLst>
      <p:ext uri="{BB962C8B-B14F-4D97-AF65-F5344CB8AC3E}">
        <p14:creationId xmlns:p14="http://schemas.microsoft.com/office/powerpoint/2010/main" val="317259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 sous-région Afrique centrale regroupe les onze pays suivants : l’Angola, le Burundi, le Cameroun, le Congo, le Gabon, la Guinée-équatoriale, le Tchad, la RCA, la RDC, le Rwanda, Sao Tomé et Principe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population totale de l’Afrique centrale est estimée à 187 millions d’habitants en 2017 (Banque mondiale, IDM, 2019), ce qui représente un peu moins de la population du Nigeria. Cette population est inégalement répartie sur une superficie totale de 6,7 millions de km</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2</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République démocratique du Congo (RDC) concentre à elle seule près de la moitié de la population de la sous-région (44 %), suivie par l’Angola (16%) et le Cameroun (13 %). Ces trois pays représentent plus des trois quarts du PIB nominal de la région en 2017 soit respectivement 48% pour l’Angola, 15 % pour la RDC et 14 % pour le Cameroun (Banque mondiale, IDM, 2019). Sa position stratégique au centre de l’Afrique, de même que l’abondance et la diversité de ses ressources naturelles, font potentiellement de l’Afrique centrale une zone privilégiée d’échanges commerciaux avec toutes les autres sous-régions du continent.</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r>
            <a:br>
              <a:rPr lang="fr-FR" sz="1200" kern="1200" dirty="0">
                <a:solidFill>
                  <a:srgbClr val="000000"/>
                </a:solidFill>
                <a:effectLst/>
                <a:latin typeface="Helvetica Neue" pitchFamily="2"/>
                <a:ea typeface="Helvetica Neue" pitchFamily="2"/>
                <a:cs typeface="Helvetica Neue" pitchFamily="2"/>
                <a:sym typeface="Helvetica Neue" pitchFamily="2" charset="0"/>
              </a:rPr>
            </a:br>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L’Afrique centrale est dotée d’immenses ressources naturelles notamment les hydrocarbures (pétroles et gaz) et les mines (diamant, cuivre, fer, manganèse, cobalt, etc.) qui en font l’une des sous-régions les plus riches du continent en termes de capital naturel</a:t>
            </a:r>
            <a:r>
              <a:rPr lang="fr-FR" sz="1200" kern="1200" dirty="0">
                <a:solidFill>
                  <a:srgbClr val="000000"/>
                </a:solidFill>
                <a:effectLst/>
                <a:latin typeface="Helvetica Neue" pitchFamily="2"/>
                <a:ea typeface="Helvetica Neue" pitchFamily="2"/>
                <a:cs typeface="Helvetica Neue" pitchFamily="2"/>
                <a:sym typeface="Helvetica Neue" pitchFamily="2" charset="0"/>
              </a:rPr>
              <a:t>. Ces ressources constituent, à priori, des bases solides pour la transformation structurelle de ses économies.  Les réserves pétrolières prouvées pour la région sont estimées à 31,3 milliards de barils, soit 28% des réserves totales du continent. La région possède, en outre, un important potentiel agricole, forestier et hydraulique. Le Bassin du Congo, dont la superficie est estimée à 227 millions d’hectares, abrite la seconde réserve forestière et hydraulique mondiale et constitue de ce fait un des poumons de la planète. Son écosystème est très riche et comprend environ 26.355 m</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3</a:t>
            </a:r>
            <a:r>
              <a:rPr lang="fr-FR" sz="1200" kern="1200" dirty="0">
                <a:solidFill>
                  <a:srgbClr val="000000"/>
                </a:solidFill>
                <a:effectLst/>
                <a:latin typeface="Helvetica Neue" pitchFamily="2"/>
                <a:ea typeface="Helvetica Neue" pitchFamily="2"/>
                <a:cs typeface="Helvetica Neue" pitchFamily="2"/>
                <a:sym typeface="Helvetica Neue" pitchFamily="2" charset="0"/>
              </a:rPr>
              <a:t> d’eau par habitant et par an, 27 millions d’hectares de terres arables, 135 millions d’hectares de pâturages et quatre zones écologiques favorables au développement de l’agriculture et des activités pastorales. En outre, la sous-région est dotée du plus grand potentiel hydroélectrique du continent, représentant 60% du potentiel africain ainsi que de vastes réserves de bioénergie notamment la biomasse, le biogaz, le biocarburant, etc. (BAD, 2011). Avec un potentiel de 100 000 MW, la République Démocratique du Congo possède les ressources hydroélectriques techniquement réalisables les plus élevées d’Afrique. Il ressort également des opportunités de réalisation des projets en matière de transport et d’énergie, avec une capacité hydroélectrique représentant environ 17 % du potentiel mondial et un vaste réseau hydrographique de 12 000 km de voies navigables (BAD, 2019).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11</a:t>
            </a:fld>
            <a:endParaRPr lang="en-US"/>
          </a:p>
        </p:txBody>
      </p:sp>
    </p:spTree>
    <p:extLst>
      <p:ext uri="{BB962C8B-B14F-4D97-AF65-F5344CB8AC3E}">
        <p14:creationId xmlns:p14="http://schemas.microsoft.com/office/powerpoint/2010/main" val="80341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 sous-région Afrique centrale regroupe les onze pays suivants : l’Angola, le Burundi, le Cameroun, le Congo, le Gabon, la Guinée-équatoriale, le Tchad, la RCA, la RDC, le Rwanda, Sao Tomé et Principe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population totale de l’Afrique centrale est estimée à 187 millions d’habitants en 2017 (Banque mondiale, IDM, 2019), ce qui représente un peu moins de la population du Nigeria. Cette population est inégalement répartie sur une superficie totale de 6,7 millions de km</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2</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République démocratique du Congo (RDC) concentre à elle seule près de la moitié de la population de la sous-région (44 %), suivie par l’Angola (16%) et le Cameroun (13 %). Ces trois pays représentent plus des trois quarts du PIB nominal de la région en 2017 soit respectivement 48% pour l’Angola, 15 % pour la RDC et 14 % pour le Cameroun (Banque mondiale, IDM, 2019). Sa position stratégique au centre de l’Afrique, de même que l’abondance et la diversité de ses ressources naturelles, font potentiellement de l’Afrique centrale une zone privilégiée d’échanges commerciaux avec toutes les autres sous-régions du continent.</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r>
            <a:br>
              <a:rPr lang="fr-FR" sz="1200" kern="1200" dirty="0">
                <a:solidFill>
                  <a:srgbClr val="000000"/>
                </a:solidFill>
                <a:effectLst/>
                <a:latin typeface="Helvetica Neue" pitchFamily="2"/>
                <a:ea typeface="Helvetica Neue" pitchFamily="2"/>
                <a:cs typeface="Helvetica Neue" pitchFamily="2"/>
                <a:sym typeface="Helvetica Neue" pitchFamily="2" charset="0"/>
              </a:rPr>
            </a:br>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L’Afrique centrale est dotée d’immenses ressources naturelles notamment les hydrocarbures (pétroles et gaz) et les mines (diamant, cuivre, fer, manganèse, cobalt, etc.) qui en font l’une des sous-régions les plus riches du continent en termes de capital naturel</a:t>
            </a:r>
            <a:r>
              <a:rPr lang="fr-FR" sz="1200" kern="1200" dirty="0">
                <a:solidFill>
                  <a:srgbClr val="000000"/>
                </a:solidFill>
                <a:effectLst/>
                <a:latin typeface="Helvetica Neue" pitchFamily="2"/>
                <a:ea typeface="Helvetica Neue" pitchFamily="2"/>
                <a:cs typeface="Helvetica Neue" pitchFamily="2"/>
                <a:sym typeface="Helvetica Neue" pitchFamily="2" charset="0"/>
              </a:rPr>
              <a:t>. Ces ressources constituent, à priori, des bases solides pour la transformation structurelle de ses économies.  Les réserves pétrolières prouvées pour la région sont estimées à 31,3 milliards de barils, soit 28% des réserves totales du continent. La région possède, en outre, un important potentiel agricole, forestier et hydraulique. Le Bassin du Congo, dont la superficie est estimée à 227 millions d’hectares, abrite la seconde réserve forestière et hydraulique mondiale et constitue de ce fait un des poumons de la planète. Son écosystème est très riche et comprend environ 26.355 m</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3</a:t>
            </a:r>
            <a:r>
              <a:rPr lang="fr-FR" sz="1200" kern="1200" dirty="0">
                <a:solidFill>
                  <a:srgbClr val="000000"/>
                </a:solidFill>
                <a:effectLst/>
                <a:latin typeface="Helvetica Neue" pitchFamily="2"/>
                <a:ea typeface="Helvetica Neue" pitchFamily="2"/>
                <a:cs typeface="Helvetica Neue" pitchFamily="2"/>
                <a:sym typeface="Helvetica Neue" pitchFamily="2" charset="0"/>
              </a:rPr>
              <a:t> d’eau par habitant et par an, 27 millions d’hectares de terres arables, 135 millions d’hectares de pâturages et quatre zones écologiques favorables au développement de l’agriculture et des activités pastorales. En outre, la sous-région est dotée du plus grand potentiel hydroélectrique du continent, représentant 60% du potentiel africain ainsi que de vastes réserves de bioénergie notamment la biomasse, le biogaz, le biocarburant, etc. (BAD, 2011). Avec un potentiel de 100 000 MW, la République Démocratique du Congo possède les ressources hydroélectriques techniquement réalisables les plus élevées d’Afrique. Il ressort également des opportunités de réalisation des projets en matière de transport et d’énergie, avec une capacité hydroélectrique représentant environ 17 % du potentiel mondial et un vaste réseau hydrographique de 12 000 km de voies navigables (BAD, 2019).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12</a:t>
            </a:fld>
            <a:endParaRPr lang="en-US"/>
          </a:p>
        </p:txBody>
      </p:sp>
    </p:spTree>
    <p:extLst>
      <p:ext uri="{BB962C8B-B14F-4D97-AF65-F5344CB8AC3E}">
        <p14:creationId xmlns:p14="http://schemas.microsoft.com/office/powerpoint/2010/main" val="44177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 croissance du PIB de l’Afrique centrale a été relativement dynamique (ou élevée) au cours des deux dernières décennies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Elle s’est située en moyenne à 6,5% par an entre 2000 et 2009, bien au-dessus de la moyenne africaine (+3.0%). Cette performance est d’autant plus remarquable que l’Afrique a réalisé le deuxième taux de croissance le plus élevé de toutes les régions du monde derrière celui de l’Asie du Sud-Est. Si ces résultats ont pu être obtenus grâce à l’amélioration de la gestion macroéconomique, ils sont aussi imputables à la hausse des prix mondiaux des matières premières, conjuguée à de nouvelles découvertes de réserves de pétrole. En effet, la croissance de la sous-région a été tirée par celle des pays pétroliers tels que le Tchad et la Guinée Equatoriale qui ont par exemple enregistré les taux de croissance les plus élevés respectivement de 12,9% et 26,3% au cours de la période 2000-2004 (graphique 2.1). Les importants revenus tirés des ressources naturelles ont permis à la plupart des pays de la sous-région de financer d’ambitieux programmes d’investissements publics pour rattraper les retards accumulés sur le plan des infrastructures.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La croissance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sous-régionale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toujours tirée par le dynamisme du secteur pétrolier, a continué de progresser sur la période 2010-2014 et est passée à 5,2% quoiqu’en léger retrait par rapport à la période précédente.  Elle a cependant chuté à 0,1% sur la période 2015-2019. En effet, les économies d'Afrique centrale ont subi les contrecoups de la chute des cours des principaux produits de base, dont le pétrole, amorcée à la fin de l’année 2014. Le ralentissement de la croissance dans le reste du monde, notamment en Chine, s’est traduit par une réduction de la demande de nombreux produits d'exportation de l'Afrique centrale, favorisant ainsi un ralentissement de l’activité économique. Dès lors les déficits courants et budgétaires qui en ont résulté ont freiné les investissements publics et privés qui sont indispensables pour soutenir la croissance économique. Le Rwanda est le seul pays d’Afrique centrale dont la croissance du PIB est restée constamment élevée durant plus d’une décennie sans dépendre du boom des ressources naturelles. La croissance de l’économie rwandaise s’explique principalement par le dynamisme du secteur des services basés sur les Technologies de l'information et de la communication (CEA, 2016). Le Cameroun qui est une des économies les plus diversifiées de la sous-région s’est montré plus résilient face à la chute des prix des produits de base et a pu maintenir un taux de croissance de 4,4% sur la période 2015-2019.</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La sous-région Afrique centrale doit être entendue ici comme l’espace de la Communauté Économique des États de l’Afrique Centrale (CCEAC).</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Information collectée le 23 mai 2019 sur le site de la CEEAC :  </a:t>
            </a:r>
            <a:r>
              <a:rPr lang="fr-FR" sz="1200" u="sng" kern="1200" dirty="0">
                <a:solidFill>
                  <a:srgbClr val="000000"/>
                </a:solidFill>
                <a:effectLst/>
                <a:latin typeface="Helvetica Neue" pitchFamily="2"/>
                <a:ea typeface="Helvetica Neue" pitchFamily="2"/>
                <a:cs typeface="Helvetica Neue" pitchFamily="2"/>
                <a:sym typeface="Helvetica Neue" pitchFamily="2" charset="0"/>
                <a:hlinkClick r:id="rId3"/>
              </a:rPr>
              <a:t>http://www.ceeac-eccas.org/index.php/pt/a-propos-de-la-ceeac</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13</a:t>
            </a:fld>
            <a:endParaRPr lang="en-US"/>
          </a:p>
        </p:txBody>
      </p:sp>
    </p:spTree>
    <p:extLst>
      <p:ext uri="{BB962C8B-B14F-4D97-AF65-F5344CB8AC3E}">
        <p14:creationId xmlns:p14="http://schemas.microsoft.com/office/powerpoint/2010/main" val="425975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Malgré les avantages comparatifs importants offerts par l’abondance en ressources naturelles, la destination Afrique centrale est une des moins attractive auprès des investisseurs et marchés internationaux. Le caractère défavorable du climat des affaires est perceptible dans le classement de l’enquête </a:t>
            </a:r>
            <a:r>
              <a:rPr lang="fr-FR" sz="1200" i="1" kern="1200" dirty="0" err="1">
                <a:solidFill>
                  <a:schemeClr val="tx1"/>
                </a:solidFill>
                <a:effectLst/>
                <a:latin typeface="+mn-lt"/>
                <a:ea typeface="+mn-ea"/>
                <a:cs typeface="+mn-cs"/>
              </a:rPr>
              <a:t>Doing</a:t>
            </a:r>
            <a:r>
              <a:rPr lang="fr-FR" sz="1200" i="1" kern="1200" dirty="0">
                <a:solidFill>
                  <a:schemeClr val="tx1"/>
                </a:solidFill>
                <a:effectLst/>
                <a:latin typeface="+mn-lt"/>
                <a:ea typeface="+mn-ea"/>
                <a:cs typeface="+mn-cs"/>
              </a:rPr>
              <a:t> Business</a:t>
            </a:r>
            <a:r>
              <a:rPr lang="fr-FR" sz="1200" kern="1200" dirty="0">
                <a:solidFill>
                  <a:schemeClr val="tx1"/>
                </a:solidFill>
                <a:effectLst/>
                <a:latin typeface="+mn-lt"/>
                <a:ea typeface="+mn-ea"/>
                <a:cs typeface="+mn-cs"/>
              </a:rPr>
              <a:t> de la Banque mondiale (Tableau 2). Ce classement révèle que les pays de la sous-région continuent d’afficher une performance médiocre par rapport à leurs pairs sur le continent. C’est le cas du Tchad (180ème sur 190), du Congo (179ème sur 190), et de la Guinée Équatoriale (173ème sur 190). La RDC et la RCA affichent les pires performances et occupent les 182ème et 184ème rangs respectivement sur 190 pays. En revanche, le Rwanda a continué d’afficher une bonne performance grâce à des améliorations substantielles en matière de compétitivité, car il occupe actuellement la deuxième position comme pays ayant la plus grande facilité de faire les affaires en Afrique, progressant ainsi de 15 places par rapport à l’édition 2017 de </a:t>
            </a:r>
            <a:r>
              <a:rPr lang="fr-FR" sz="1200" i="1" kern="1200" dirty="0" err="1">
                <a:solidFill>
                  <a:schemeClr val="tx1"/>
                </a:solidFill>
                <a:effectLst/>
                <a:latin typeface="+mn-lt"/>
                <a:ea typeface="+mn-ea"/>
                <a:cs typeface="+mn-cs"/>
              </a:rPr>
              <a:t>Doing</a:t>
            </a:r>
            <a:r>
              <a:rPr lang="fr-FR" sz="1200" i="1" kern="1200" dirty="0">
                <a:solidFill>
                  <a:schemeClr val="tx1"/>
                </a:solidFill>
                <a:effectLst/>
                <a:latin typeface="+mn-lt"/>
                <a:ea typeface="+mn-ea"/>
                <a:cs typeface="+mn-cs"/>
              </a:rPr>
              <a:t> Business</a:t>
            </a:r>
            <a:r>
              <a:rPr lang="fr-FR" sz="1200" kern="1200" dirty="0">
                <a:solidFill>
                  <a:schemeClr val="tx1"/>
                </a:solidFill>
                <a:effectLst/>
                <a:latin typeface="+mn-lt"/>
                <a:ea typeface="+mn-ea"/>
                <a:cs typeface="+mn-cs"/>
              </a:rPr>
              <a:t>.  Les résultats directs des cinq réformes mises en œuvre pour améliorer la facilité de faire les affaires, surtout pour les petites et moyennes entreprises figurent parmi les facteurs clés d'une telle performance.  L’efficacité des politiques conçues pour réduire les faiblesses inhérentes au climat des affaires est fondamentale pour stimuler la croissance du secteur privé et partant la diversification économique et l’industrialisation. Il est à noter que des efforts sont en cours dans certains pays notamment au Cameroun et en Guinée Equatoriale pour améliorer la situation (CEA 2018 et 2019).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r>
            <a:br>
              <a:rPr lang="fr-FR" sz="1200" kern="1200" dirty="0">
                <a:solidFill>
                  <a:schemeClr val="tx1"/>
                </a:solidFill>
                <a:effectLst/>
                <a:latin typeface="+mn-lt"/>
                <a:ea typeface="+mn-ea"/>
                <a:cs typeface="+mn-cs"/>
              </a:rPr>
            </a:br>
            <a:r>
              <a:rPr lang="fr-FR" sz="1200" kern="1200" dirty="0">
                <a:solidFill>
                  <a:srgbClr val="000000"/>
                </a:solidFill>
                <a:effectLst/>
                <a:latin typeface="Helvetica Neue" pitchFamily="2"/>
                <a:ea typeface="Helvetica Neue" pitchFamily="2"/>
                <a:cs typeface="Helvetica Neue" pitchFamily="2"/>
                <a:sym typeface="Helvetica Neue" pitchFamily="2" charset="0"/>
              </a:rPr>
              <a:t>Malgré les avantages comparatifs liés aux importantes ressources naturelles dont elle dispose, l’Afrique centrale ne constitue pas une destination privilégiée pour les investisseurs internationaux. La médiocrité du climat des affaires est mise en avant dans le classement de l’enquête </a:t>
            </a:r>
            <a:r>
              <a:rPr lang="fr-FR" sz="1200" i="1" kern="1200" dirty="0" err="1">
                <a:solidFill>
                  <a:srgbClr val="000000"/>
                </a:solidFill>
                <a:effectLst/>
                <a:latin typeface="Helvetica Neue" pitchFamily="2"/>
                <a:ea typeface="Helvetica Neue" pitchFamily="2"/>
                <a:cs typeface="Helvetica Neue" pitchFamily="2"/>
                <a:sym typeface="Helvetica Neue" pitchFamily="2" charset="0"/>
              </a:rPr>
              <a:t>Doing</a:t>
            </a:r>
            <a:r>
              <a:rPr lang="fr-FR" sz="1200" i="1" kern="1200" dirty="0">
                <a:solidFill>
                  <a:srgbClr val="000000"/>
                </a:solidFill>
                <a:effectLst/>
                <a:latin typeface="Helvetica Neue" pitchFamily="2"/>
                <a:ea typeface="Helvetica Neue" pitchFamily="2"/>
                <a:cs typeface="Helvetica Neue" pitchFamily="2"/>
                <a:sym typeface="Helvetica Neue" pitchFamily="2" charset="0"/>
              </a:rPr>
              <a:t> Business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de la Banque mondiale pour expliquer cette situation (Tableau 2). A titre d’illustration, pour l’année 2019, ce classement révèle que de nombreux pays de la sous-région continuent d’afficher une performance médiocre par rapport à leurs pairs sur le continent. C’est le cas de la République Démocratique du Congo (184</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ème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sur 190), de la République Centrafricaine (183</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ème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sur 190), du Tchad (181</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ème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sur 190), de la République du Congo (180</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ème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sur 190), et de la Guinée Équatoriale (177</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ème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sur 190). Seule le Rwanda a continué d’afficher une bonne performance relative dans ce classement grâce à des réformes ciblées. Il occupe ainsi en 2019 la deuxième position en Afrique sur le critère de la « facilité à faire les affaires », soit une progression de 15 places par rapport à l’édition 2017 du Rapport </a:t>
            </a:r>
            <a:r>
              <a:rPr lang="fr-FR" sz="1200" i="1" kern="1200" dirty="0" err="1">
                <a:solidFill>
                  <a:srgbClr val="000000"/>
                </a:solidFill>
                <a:effectLst/>
                <a:latin typeface="Helvetica Neue" pitchFamily="2"/>
                <a:ea typeface="Helvetica Neue" pitchFamily="2"/>
                <a:cs typeface="Helvetica Neue" pitchFamily="2"/>
                <a:sym typeface="Helvetica Neue" pitchFamily="2" charset="0"/>
              </a:rPr>
              <a:t>Doing</a:t>
            </a:r>
            <a:r>
              <a:rPr lang="fr-FR" sz="1200" i="1" kern="1200" dirty="0">
                <a:solidFill>
                  <a:srgbClr val="000000"/>
                </a:solidFill>
                <a:effectLst/>
                <a:latin typeface="Helvetica Neue" pitchFamily="2"/>
                <a:ea typeface="Helvetica Neue" pitchFamily="2"/>
                <a:cs typeface="Helvetica Neue" pitchFamily="2"/>
                <a:sym typeface="Helvetica Neue" pitchFamily="2" charset="0"/>
              </a:rPr>
              <a:t> Business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Les résultats directs des cinq réformes mises en œuvre pour améliorer la « facilité de faire les affaires », surtout pour les petites et moyennes entreprises figurent parmi les facteurs clés d'une telle performance. L’efficacité des politiques conçues pour réduire les faiblesses inhérentes au climat des affaires est fondamentale pour stimuler la croissance du secteur privé et partant la diversification économique et l’industrialisation. Il est à noter que des efforts sont en cours dans certains pays notamment au Cameroun et en Guinée Equatoriale pour améliorer la situation (CEA, 2018, 2019). </a:t>
            </a:r>
            <a:br>
              <a:rPr lang="fr-FR" sz="1200" kern="1200" dirty="0">
                <a:solidFill>
                  <a:srgbClr val="000000"/>
                </a:solidFill>
                <a:effectLst/>
                <a:latin typeface="Helvetica Neue" pitchFamily="2"/>
                <a:ea typeface="Helvetica Neue" pitchFamily="2"/>
                <a:cs typeface="Helvetica Neue" pitchFamily="2"/>
                <a:sym typeface="Helvetica Neue" pitchFamily="2" charset="0"/>
              </a:rPr>
            </a:br>
            <a:r>
              <a:rPr lang="fr-FR" sz="1200" kern="1200" dirty="0">
                <a:solidFill>
                  <a:srgbClr val="000000"/>
                </a:solidFill>
                <a:effectLst/>
                <a:latin typeface="Helvetica Neue" pitchFamily="2"/>
                <a:ea typeface="Helvetica Neue" pitchFamily="2"/>
                <a:cs typeface="Helvetica Neue" pitchFamily="2"/>
                <a:sym typeface="Helvetica Neue" pitchFamily="2" charset="0"/>
              </a:rPr>
              <a:t/>
            </a:r>
            <a:br>
              <a:rPr lang="fr-FR" sz="1200" kern="1200" dirty="0">
                <a:solidFill>
                  <a:srgbClr val="000000"/>
                </a:solidFill>
                <a:effectLst/>
                <a:latin typeface="Helvetica Neue" pitchFamily="2"/>
                <a:ea typeface="Helvetica Neue" pitchFamily="2"/>
                <a:cs typeface="Helvetica Neue" pitchFamily="2"/>
                <a:sym typeface="Helvetica Neue" pitchFamily="2" charset="0"/>
              </a:rPr>
            </a:br>
            <a:endParaRPr lang="fr-FR" sz="1200" kern="1200" dirty="0">
              <a:solidFill>
                <a:srgbClr val="000000"/>
              </a:solidFill>
              <a:effectLst/>
              <a:latin typeface="Helvetica Neue" pitchFamily="2"/>
              <a:ea typeface="Helvetica Neue" pitchFamily="2"/>
              <a:cs typeface="Helvetica Neue" pitchFamily="2"/>
              <a:sym typeface="Helvetica Neu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200" b="1" kern="1200" dirty="0">
                <a:solidFill>
                  <a:srgbClr val="000000"/>
                </a:solidFill>
                <a:effectLst/>
                <a:latin typeface="Helvetica Neue" pitchFamily="2"/>
                <a:ea typeface="Helvetica Neue" pitchFamily="2"/>
                <a:cs typeface="Helvetica Neue" pitchFamily="2"/>
                <a:sym typeface="Helvetica Neue" pitchFamily="2" charset="0"/>
              </a:rPr>
              <a:t>L’Afrique centrale affiche un retard en matière d’intégration régionale par rapport aux autres régions du continent</a:t>
            </a:r>
            <a:r>
              <a:rPr lang="fr-FR" sz="1200" kern="1200" dirty="0">
                <a:solidFill>
                  <a:srgbClr val="000000"/>
                </a:solidFill>
                <a:effectLst/>
                <a:latin typeface="Helvetica Neue" pitchFamily="2"/>
                <a:ea typeface="Helvetica Neue" pitchFamily="2"/>
                <a:cs typeface="Helvetica Neue" pitchFamily="2"/>
                <a:sym typeface="Helvetica Neue" pitchFamily="2" charset="0"/>
              </a:rPr>
              <a:t>. En 2016, le commerce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intrarégional</a:t>
            </a:r>
            <a:r>
              <a:rPr lang="fr-FR" sz="1200" kern="1200" dirty="0">
                <a:solidFill>
                  <a:srgbClr val="000000"/>
                </a:solidFill>
                <a:effectLst/>
                <a:latin typeface="Helvetica Neue" pitchFamily="2"/>
                <a:ea typeface="Helvetica Neue" pitchFamily="2"/>
                <a:cs typeface="Helvetica Neue" pitchFamily="2"/>
                <a:sym typeface="Helvetica Neue" pitchFamily="2" charset="0"/>
              </a:rPr>
              <a:t> en Afrique centrale estimé à 1,5 % du commerce total était très inférieur à la moyenne de l’ensemble de l’Afrique estimé à 10 %, ainsi que de celui de l’Afrique de l’Est, de l’Afrique australe, de l’Afrique de l’Ouest et de l’Afrique du Nord estimé respectivement à 16% ; 15% ; 11% et 5,9% (BAD, 2019). Cette contre-performance est imputable aux retards pris dans la mise en place d’une véritable zone de libre-échange dans la sous-région. En effet, après sa création en 2004, la zone de libre-échange de la CEEAC n’est toujours pas opérationnelle en raison de la persistance des obstacles bureaucratiques. L’Afrique centrale est la région qui affiche le moins d’avancées en matière de libre circulation des personnes. Les États membres de la CEEAC, après avoir ratifié le protocole sur la libre circulation des personnes, n’ont pas encore réussi à le matérialiser par la mise en place d’un passeport communautaire CEEAC. Toutefois, le Sommet extraordinaire des chefs d’État de la CEMAC du 31 octobre 2017 a décidé de la libre circulation des personnes et des biens au sein de la zone.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14</a:t>
            </a:fld>
            <a:endParaRPr lang="en-US"/>
          </a:p>
        </p:txBody>
      </p:sp>
    </p:spTree>
    <p:extLst>
      <p:ext uri="{BB962C8B-B14F-4D97-AF65-F5344CB8AC3E}">
        <p14:creationId xmlns:p14="http://schemas.microsoft.com/office/powerpoint/2010/main" val="223305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Au cours des trois dernières décennies, l’évolution des économies de la CEEAC montre l’existence de changements inter et intra sectoriels majeurs dans la structure du PIB. Le poids du secteur primaire et des activités manufacturières dans le PIB a ainsi diminué tandis que celui des sous-secteurs, </a:t>
            </a:r>
            <a:r>
              <a:rPr lang="fr-FR" sz="1200" b="1" kern="1200" dirty="0" err="1">
                <a:solidFill>
                  <a:srgbClr val="000000"/>
                </a:solidFill>
                <a:effectLst/>
                <a:latin typeface="Helvetica Neue" pitchFamily="2"/>
                <a:ea typeface="Helvetica Neue" pitchFamily="2"/>
                <a:cs typeface="Helvetica Neue" pitchFamily="2"/>
                <a:sym typeface="Helvetica Neue" pitchFamily="2" charset="0"/>
              </a:rPr>
              <a:t>BTPs</a:t>
            </a:r>
            <a:r>
              <a:rPr lang="fr-FR" sz="1200" b="1" kern="1200" dirty="0">
                <a:solidFill>
                  <a:srgbClr val="000000"/>
                </a:solidFill>
                <a:effectLst/>
                <a:latin typeface="Helvetica Neue" pitchFamily="2"/>
                <a:ea typeface="Helvetica Neue" pitchFamily="2"/>
                <a:cs typeface="Helvetica Neue" pitchFamily="2"/>
                <a:sym typeface="Helvetica Neue" pitchFamily="2" charset="0"/>
              </a:rPr>
              <a:t>, transports et communications, commerce a augmenté ainsi que celui des industries extractives dans une certaine mesure. Malheureusement ces changements ne s’inscrivent pas dans le sens de la transformation structurelle vertueuse recherchée (voir graphiques 2.2.1. a et b).</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sous-région dispose d’un secteur agricole de petite taille qui représente à peine 10% du PIB, un secteur tertiaire comptant pour environ 45% du PIB et un secteur secondaire dominant en raison du poids très important des industries extractives . Les industries manufacturières sont peu développées et représentent moins de 10% du PIB (graphique 2.1.1.a). On note cependant l’existence de disparités importantes dans la structure du PIB des différents pays ainsi que dans les changements que celle-ci a subis sur la période considérée. On note ainsi que c’est dans les pays pétroliers comme l’Angola, le Congo, le Gabon et la Guinée Equatoriale que le poids du secteur primaire dans l’économie est le plus faible suggérant un délaissement des activités agricoles du fait de l’exploitation des ressources pétrolières et minières. Dans ces pays, et dans une moindre mesure en RDC et au Tchad, les industries extractives contribuent de façon importante à la valeur ajoutée globale et au PIB.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Tous ces pays ont pour principale ressource naturelle le pétrole, à l’exception de la RDC qui dispose en abondance d’une gamme variée d’autres ressources minérales.  Au Cameroun- également pays producteur de pétrole-le poids des industries extractives est plus faible et les secteur primaire et sous-secteur manufacturier sont relativement plus importants que ceux des autres pays pétroliers. Le Burundi, la République Centrafricaine et le Rwanda se caractérisent quant à eux par l’importance relative de l’agriculture dans la contribution à la valeur ajoutée. Sao Tomé et Principe présente la particularité, dans la sous-région, de disposer d’un sous-secteur manufacturier et d’un secteur tertiaire dont la contribution combinée à la valeur ajoutée nationale est relativement plus importante que dans les autres pays de la sous-région. Cependant qu’il s’agisse des pays à forte industries extractives ou non, l’on observe sur la période 1990-1996 que la contribution du secteur primaire au PIB dans l’ensemble des pays de la CEEAC demeure la plus faible.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Les chiffres posent problème :10+45+52=107%</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15</a:t>
            </a:fld>
            <a:endParaRPr lang="en-US"/>
          </a:p>
        </p:txBody>
      </p:sp>
    </p:spTree>
    <p:extLst>
      <p:ext uri="{BB962C8B-B14F-4D97-AF65-F5344CB8AC3E}">
        <p14:creationId xmlns:p14="http://schemas.microsoft.com/office/powerpoint/2010/main" val="3587121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rgbClr val="000000"/>
                </a:solidFill>
                <a:effectLst/>
                <a:latin typeface="Helvetica Neue" pitchFamily="2"/>
                <a:ea typeface="Helvetica Neue" pitchFamily="2"/>
                <a:cs typeface="Helvetica Neue" pitchFamily="2"/>
                <a:sym typeface="Helvetica Neue" pitchFamily="2" charset="0"/>
              </a:rPr>
              <a:t>Parallèlement, on observe que dans de nombreux pays de la sous-région, la diminution du secteur primaire dans la structure du PIB ne se fait pas au bénéfice du secteur industriel (hors industries extractives) mais plutôt à celui des services. Cette évolution pourrait s’expliquer par le déplacement des travailleurs précédemment employés dans l’agriculture vers le secteur des services, où ils trouvent des opportunités d’emplois nécessitant beaucoup moins de compétences que celles exigées dans l’industrie manufacturière. Il apparaît cependant que c’est davantage le secteur des services non échangeables qui ne contribue pas de façon directe à l’accroissement de la compétitivité internationale de l’économie qui se développe. Cette forme de changement structurel ne favorise pas la résilience économique des pays, face aux fluctuations des prix et de la demande de biens primaires que ces derniers exportent sur les marchés internationaux. En effet, la demande de ces services reste toujours dépendante du revenu national et, loin d’évoluer de façon contra cyclique pour amortir les chocs de la demande extérieure, ce secteur naissant aura tendance à subir également les contrecoups des chutes des prix des matières premières. Le développement d’un secteur de biens et services marchands suivant des procédés de production complexes et sophistiqués est une condition nécessaire à la promotion d’un avantage compétitif de taille et d’une croissance économique forte et soutenue. La littérature suggère également que la diversification économique est un puissant moteur du développement du secteur financier (FMI, 2006). La concentration des activités dans quelques secteurs principaux est donc un frein au développement du secteur financier (FMI, 2006).</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16</a:t>
            </a:fld>
            <a:endParaRPr lang="en-US"/>
          </a:p>
        </p:txBody>
      </p:sp>
    </p:spTree>
    <p:extLst>
      <p:ext uri="{BB962C8B-B14F-4D97-AF65-F5344CB8AC3E}">
        <p14:creationId xmlns:p14="http://schemas.microsoft.com/office/powerpoint/2010/main" val="538012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Les pays d’Afrique centrale commercent très peu entre eux, et guère davantage avec le reste de l’Afrique. </a:t>
            </a:r>
            <a:r>
              <a:rPr lang="fr-FR" sz="1200" kern="1200" dirty="0">
                <a:solidFill>
                  <a:srgbClr val="000000"/>
                </a:solidFill>
                <a:effectLst/>
                <a:latin typeface="Helvetica Neue" pitchFamily="2"/>
                <a:ea typeface="Helvetica Neue" pitchFamily="2"/>
                <a:cs typeface="Helvetica Neue" pitchFamily="2"/>
                <a:sym typeface="Helvetica Neue" pitchFamily="2" charset="0"/>
              </a:rPr>
              <a:t>En 2016, seulement 2,3% des exportations des pays de la CEEAC étaient destinées à d'autres pays de la même sous-région. Les exportations vers le reste de l'Afrique ne représentaient quant à elles que 5% des exportations totales de la CEEAC (graphique 2.1.6.a) pour la même année. En matière de volume de commerce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intrarégional</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 Rwanda est le seul pays africain à se distinguer, avec des exportations intra-sous régionales s’élevant à 32,3% du total des exportations du pays.</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L’importance de l’Asie en tant que marché d’exportation des produits venant de l’Afrique centrale a considérablement augmenté au cours des dix dernières années, au point où ce continent a pris le pas sur l’Europe en tant que partenaire commercial privilégié des différents pays de la CEEAC. Malheureusement la diversification des partenaires commerciaux que cela induit, pour les pays de l’Afrique centrale, ne s’est pas traduite par une diversification ou une sophistication des produits exportés par ces pays, ce qui démontre que les nouveaux partenaires commerciaux asiatiques, notamment la Chine et l’Inde, importent surtout des matières premières de la sous-région.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Source : Données de OEC</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endParaRPr lang="fr-FR" sz="1200" b="1" kern="1200" dirty="0">
              <a:solidFill>
                <a:srgbClr val="000000"/>
              </a:solidFill>
              <a:effectLst/>
              <a:latin typeface="Helvetica Neue" pitchFamily="2"/>
              <a:ea typeface="Helvetica Neue" pitchFamily="2"/>
              <a:cs typeface="Helvetica Neue" pitchFamily="2"/>
              <a:sym typeface="Helvetica Neue" pitchFamily="2" charset="0"/>
            </a:endParaRPr>
          </a:p>
          <a:p>
            <a:endParaRPr lang="fr-FR" sz="1200" b="1"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17</a:t>
            </a:fld>
            <a:endParaRPr lang="en-US"/>
          </a:p>
        </p:txBody>
      </p:sp>
    </p:spTree>
    <p:extLst>
      <p:ext uri="{BB962C8B-B14F-4D97-AF65-F5344CB8AC3E}">
        <p14:creationId xmlns:p14="http://schemas.microsoft.com/office/powerpoint/2010/main" val="351302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Plusieurs pays d’Afrique centrale tirent une grande partie de leurs recettes d’exportations d’un nombre très limité de produits de base, traduisant un faible niveau de diversification horizontale et verticale des économies qui est une source majeure de vulnérabilité pour ces dernières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Les pays de la région exportent essentiellement des produits peu ou pas transformés et importent majoritairement des produits manufacturés à haute valeur ajoutée. En effet les produits bruts représentent près de 89.8% des exportations totales contre 10% seulement des importations de cette catégorie de produits (graphiques 2.1.4 et graphique 2.2.1). Cette structure particulière du commerce extérieur des pays de la CEEAC les expose à plusieurs conséquences à savoir : la volatilité des recettes d’exportations ; des besoins importants en matière de réserves de changes ; une tendance forte à la détérioration des termes de l’échange et des pressions sur les taux de change induisant des risques de dévaluation de leurs monnaies.</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Le graphique 2.1.3.a montre que pour les 11 pays de la CEEAC, les 5 principaux produits d’exportations constituent au moins 70% des exportations totales. Les pays possédant les taux de concentration des exportations les plus élevés sont le Tchad et l’Angola où le premier produit d’exportation représente respectivement plus de 90% et plus de 85% des exportations totales. A l’opposé, le Rwanda, le Burundi et le Cameroun se distinguent par des niveaux de concentration plus faibles.</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18</a:t>
            </a:fld>
            <a:endParaRPr lang="en-US"/>
          </a:p>
        </p:txBody>
      </p:sp>
    </p:spTree>
    <p:extLst>
      <p:ext uri="{BB962C8B-B14F-4D97-AF65-F5344CB8AC3E}">
        <p14:creationId xmlns:p14="http://schemas.microsoft.com/office/powerpoint/2010/main" val="410842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Helvetica Neue" pitchFamily="2" charset="0"/>
                <a:cs typeface="Helvetica Neue" pitchFamily="2" charset="0"/>
              </a:rPr>
              <a:t>Africa’s participation into RVCs and GVCs, measured by backward linkages (foreign value added in gross exports of a country) and forward linkages (domestic value added exports of a country that go into exports of other countries) is generally weak. In 2011, the continent’s foreign value added coming from within itself as a share of total foreign value added was as low as 9.4 per cent. The equivalent value for Asia was 39 per cent. Meanwhile, the share of imported value added from Africa in the continent’s exports (regional backward integration) was only 1.8 per cent, compared with 18 per cent in Europe and 7 per cent in Asia</a:t>
            </a:r>
          </a:p>
        </p:txBody>
      </p:sp>
    </p:spTree>
    <p:extLst>
      <p:ext uri="{BB962C8B-B14F-4D97-AF65-F5344CB8AC3E}">
        <p14:creationId xmlns:p14="http://schemas.microsoft.com/office/powerpoint/2010/main" val="394436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 contenu technologique des exportations de la sous-région a rattrapé et dépassé la moyenne de l'Afrique subsaharienne, mais il existe de grandes disparités dans la sous-région.</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part de la valeur ajoutée manufacturière dans l'économie augmentant en moyenne dans la sous-région, comme le montre le graphique 2.1.1, il est important d'examiner le contenu technologique de ces produits manufacturés afin de déterminer le potentiel des pays à gravir les échelons dans sa participation aux chaînes de valeur mondiales. Comme le montre le graphique 2.3.1, la part des activités manufacturières de moyenne et haute technologie, dans le total des exportations des pays de l’Afrique centrale, reste largement en dessous de la moyenne des pays à revenus intermédiaires et plus proche de celui des pays à faibles revenus à l’exception notable du Rwanda. Pour le moment, les pays d’Afrique centrale, à l'instar des pays d’Afrique sub-saharienne, sont relativement à la marge du progrès technologique. La quatrième révolution industrielle ou « industrie 4.0 » qui est en cours, pourrait être une fenêtre d’opportunité pour les pays d’Afrique centrale de rattraper leur retard et mieux se positionner dans les chaines de valeur mondiales. Pour Klaus Schwab (2019), elle se caractérise par l’omniprésence d’Internet sous forme mobile, la miniaturisation des capteurs qui deviennent aussi plus puissants et moins chers, et par l’émergence de l’intelligence artificielle et de l’apprentissage automatique des machines (“Machine Learning”)”. Beaucoup de technologies qui accompagnent cette nouvelle révolution industrielle, comme l'impression 3d, la 5g, la blockchain ont le potentiel de bouleverser les méthodes de production traditionnelles.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Les capteurs sont tous les appareils qui enregistrent et stockent automatiquement des données : micros, caméra, compteurs de nombre de passage, caisses automatiques, imagerie satellite, téléphones portables avec senseurs divers, etc.</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endParaRPr lang="en-US" dirty="0"/>
          </a:p>
          <a:p>
            <a:r>
              <a:rPr lang="fr-FR" sz="1200" kern="1200" dirty="0">
                <a:solidFill>
                  <a:srgbClr val="000000"/>
                </a:solidFill>
                <a:effectLst/>
                <a:latin typeface="Helvetica Neue" pitchFamily="2"/>
                <a:ea typeface="Helvetica Neue" pitchFamily="2"/>
                <a:cs typeface="Helvetica Neue" pitchFamily="2"/>
                <a:sym typeface="Helvetica Neue" pitchFamily="2" charset="0"/>
              </a:rPr>
              <a:t>Ces technologies ont de nombreux domaines d'application dans les pays en développement et constituent une opportunité de redéfinir les chaines de valeur dans lesquelles de nombreux pays ont toujours été marginalisés. La 5g va rendre les services plus exportables ; améliorer les services fournis localement et ceux fournis par les pays développés. La blockchain pourrait par exemple améliorer la traçabilité des produits qui est fondamental pour adresser la question des </a:t>
            </a:r>
            <a:r>
              <a:rPr lang="fr-FR" sz="1200" i="1" kern="1200" dirty="0">
                <a:solidFill>
                  <a:srgbClr val="000000"/>
                </a:solidFill>
                <a:effectLst/>
                <a:latin typeface="Helvetica Neue" pitchFamily="2"/>
                <a:ea typeface="Helvetica Neue" pitchFamily="2"/>
                <a:cs typeface="Helvetica Neue" pitchFamily="2"/>
                <a:sym typeface="Helvetica Neue" pitchFamily="2" charset="0"/>
              </a:rPr>
              <a:t>règles d’origines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dans la mise en œuvre et l’opérationnalisation de la zone de libre-échange continentale. Cette technologie favorise déjà l’adoption des méthodes de financement innovants, en permettant de mieux tracer les historiques de crédit et les risques de défaut de paiement.</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Ce faisant, elle permet de réduire les phénomènes tels que le rationnement du crédit et la surliquidité bancaire qui constituent un frein à l’octroi des crédits au secteur privé pour financer de nouveaux projets. L’impression 3D a le potentiel de décentraliser les manufactures et redonner un avantage compétitif à la production locale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Ishengoma</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 </a:t>
            </a:r>
            <a:r>
              <a:rPr lang="fr-FR" sz="1200" kern="1200" dirty="0">
                <a:solidFill>
                  <a:srgbClr val="000000"/>
                </a:solidFill>
                <a:effectLst/>
                <a:latin typeface="Helvetica Neue" pitchFamily="2"/>
                <a:ea typeface="Helvetica Neue" pitchFamily="2"/>
                <a:cs typeface="Helvetica Neue" pitchFamily="2"/>
                <a:sym typeface="Helvetica Neue" pitchFamily="2" charset="0"/>
              </a:rPr>
              <a:t> et al, 2014). La révolution 3d pourrait ainsi conduire à une personnalisation poussée des biens manufacturés et une plus grande facilité à les produire là où se manifeste le besoin, selon des critères très précis (Garrett, 2014). Il est toutefois à noter que la révolution 3d réduit les besoins d’une main d’œuvre bon marché compromettant ainsi les possibilités, pour de nombreux pays en développement comme ceux de l’Afrique centrale, de répliquer le modèle de développement des tigres asiatiques. Avec l'automatisation, de nombreuses tâches autrefois manuelles, sont maintenant robotisées et ont tendance à être relocalisées des pays en développement vers les pays développés.</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endParaRPr lang="en-US" dirty="0"/>
          </a:p>
        </p:txBody>
      </p:sp>
    </p:spTree>
    <p:extLst>
      <p:ext uri="{BB962C8B-B14F-4D97-AF65-F5344CB8AC3E}">
        <p14:creationId xmlns:p14="http://schemas.microsoft.com/office/powerpoint/2010/main" val="124868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263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Une proportion élevée de travailleurs pour compte propre qui traduit une taille importante du secteur informel :</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 taux de sous-emploi en Afrique centrale est élevé, bien que les données statistiques soient rares en raison du manque d’enquêtes régulières sur le sujet. La répartition de la population selon le statut dans l’emploi (graphique 3.2.1) montre une prédominance du pourcentage des travailleurs pour compte propre. Ce pourcentage reste très élevé, bien qu’il soit en train de se réduire pour tous les pays pour lesquels on dispose de données sur deux ans, à l’exception notable du Cameroun. Le nombre de travailleurs pour compte propre traduit en réalité la taille importante du secteur informel dans les économies de la CEEAC. La majorité des entreprises du secteur informel ont en effet pour seul employé l’entrepreneur lui-même. Ce statut de travailleur autonome peut aussi cacher un problème de sous-emploi et de chômage déguisé. En effet, les revenus qui sont tirés d’un tel emploi peuvent ne pas être suffisants pour permettre à l’entrepreneur de sortir de la pauvreté. Le travail informel n’est alors qu’un travail exercé faute de mieux. Il est important que les statistiques du marché de l’emploi soient produites de manière régulière de façon à pouvoir éclairer les décideurs sur les dynamiques en cours sur le marché du travail et qui ne leur sont pas toujours visibles.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23</a:t>
            </a:fld>
            <a:endParaRPr lang="en-US"/>
          </a:p>
        </p:txBody>
      </p:sp>
    </p:spTree>
    <p:extLst>
      <p:ext uri="{BB962C8B-B14F-4D97-AF65-F5344CB8AC3E}">
        <p14:creationId xmlns:p14="http://schemas.microsoft.com/office/powerpoint/2010/main" val="162334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Des déplacements timides des travailleurs vers les secteurs les plus productifs :</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L’agriculture, qui est le secteur le moins productif a vu sa contribution à l’emploi diminuer avec le temps au profit du secteur pétrolier et du secteur des services en Afrique centrale. A l’exception du Tchad, de l’Angola et de la Guinée Equatoriale, tous les autres pays de la sous- région ont connu de timides mouvements intersectoriels de la main d’œuvre du secteur le moins productif (agriculture) au secteur le plus productif (en général l’industrie) (graphique 3.1.1). Les pays qui ont connu une mobilité intersectorielle de la main d’œuvre qui va dans le sens d’une perte de la productivité sont en général ceux qui ont connu des crises sécuritaires importantes au cours de la période (Angola, Burundi, République Centrafricaine). Cela illustre l’effet déstructurant des conflits, qui entrainent souvent une perte des acquis d’une transformation lente, mais constante, de plusieurs décennies.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Même si les faits stylisés de la littérature sur la transformation structurelle indiquent une tendance à la mobilité du travail du secteur le moins productif vers le secteur plus productif, il y a beaucoup de conditions qui peuvent freiner ou même inverser un tel mouvement. Dans les pays riches en ressources en particulier, la transition peut se faire au sein du même secteur, des entreprises les moins productives vers les entreprises les plus productives (Berry, 2008).</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fr-FR" sz="1200" kern="1200" dirty="0">
                <a:solidFill>
                  <a:srgbClr val="000000"/>
                </a:solidFill>
                <a:effectLst/>
                <a:latin typeface="Helvetica Neue" pitchFamily="2"/>
                <a:ea typeface="Helvetica Neue" pitchFamily="2"/>
                <a:cs typeface="Helvetica Neue" pitchFamily="2"/>
                <a:sym typeface="Helvetica Neue" pitchFamily="2" charset="0"/>
              </a:rPr>
              <a:t>Les innovations technologiques en cours ont le potentiel pour améliorer les conditions de travail en Afrique centrale. La blockchain peut ainsi réduire les contraintes de financement qui fragilisent les ménages ruraux ainsi que les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PMEs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permettant ainsi de créer des emplois plus stables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Chinaka</a:t>
            </a:r>
            <a:r>
              <a:rPr lang="fr-FR" sz="1200" kern="1200" dirty="0">
                <a:solidFill>
                  <a:srgbClr val="000000"/>
                </a:solidFill>
                <a:effectLst/>
                <a:latin typeface="Helvetica Neue" pitchFamily="2"/>
                <a:ea typeface="Helvetica Neue" pitchFamily="2"/>
                <a:cs typeface="Helvetica Neue" pitchFamily="2"/>
                <a:sym typeface="Helvetica Neue" pitchFamily="2" charset="0"/>
              </a:rPr>
              <a:t>, 2016). En effet, les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PMEs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sont plus vulnérables aux contraintes financières que les grandes entreprises. Elle peut également suppléer la faiblesse des institutions et offrir des systèmes alternatifs de sécurité sociale concourant à rendre les conditions de travail plus décent. De multiples modèles d’assurance basés sur la blockchain ont déjà été proposés. Par exemple, une entreprise ghanéenne appelée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Bitland</a:t>
            </a:r>
            <a:r>
              <a:rPr lang="fr-FR" sz="1200" kern="1200" dirty="0">
                <a:solidFill>
                  <a:srgbClr val="000000"/>
                </a:solidFill>
                <a:effectLst/>
                <a:latin typeface="Helvetica Neue" pitchFamily="2"/>
                <a:ea typeface="Helvetica Neue" pitchFamily="2"/>
                <a:cs typeface="Helvetica Neue" pitchFamily="2"/>
                <a:sym typeface="Helvetica Neue" pitchFamily="2" charset="0"/>
              </a:rPr>
              <a:t> permet aux individus et aux organisations d’enregistrer des actes de propriété et d’enquêter sur les terres situées dans la Blockchain de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BitShares</a:t>
            </a:r>
            <a:r>
              <a:rPr lang="fr-FR" sz="1200" kern="1200" dirty="0">
                <a:solidFill>
                  <a:srgbClr val="000000"/>
                </a:solidFill>
                <a:effectLst/>
                <a:latin typeface="Helvetica Neue" pitchFamily="2"/>
                <a:ea typeface="Helvetica Neue" pitchFamily="2"/>
                <a:cs typeface="Helvetica Neue" pitchFamily="2"/>
                <a:sym typeface="Helvetica Neue" pitchFamily="2" charset="0"/>
              </a:rPr>
              <a:t>. Avec une combinaison de travailleurs à distance et de partenariats clés,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Bitland</a:t>
            </a:r>
            <a:r>
              <a:rPr lang="fr-FR" sz="1200" kern="1200" dirty="0">
                <a:solidFill>
                  <a:srgbClr val="000000"/>
                </a:solidFill>
                <a:effectLst/>
                <a:latin typeface="Helvetica Neue" pitchFamily="2"/>
                <a:ea typeface="Helvetica Neue" pitchFamily="2"/>
                <a:cs typeface="Helvetica Neue" pitchFamily="2"/>
                <a:sym typeface="Helvetica Neue" pitchFamily="2" charset="0"/>
              </a:rPr>
              <a:t> cherche à aider les régulateurs à résoudre les conflits fonciers dans les zones actuellement hors de leur portée. En éliminant ce type de différend, la technologie blockchain pourrait apporter la propriété d'actifs - le noyau de la classe moyenne - aux plus vulnérables du monde. Les applications de la blockchain dans l’agro-industrie peuvent également permettre de garantir de meilleurs revenus aux agriculteurs par l’amélioration des conditions de travail dans les zones rurales (Tripoli et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Schmidhuber</a:t>
            </a:r>
            <a:r>
              <a:rPr lang="fr-FR" sz="1200" kern="1200" dirty="0">
                <a:solidFill>
                  <a:srgbClr val="000000"/>
                </a:solidFill>
                <a:effectLst/>
                <a:latin typeface="Helvetica Neue" pitchFamily="2"/>
                <a:ea typeface="Helvetica Neue" pitchFamily="2"/>
                <a:cs typeface="Helvetica Neue" pitchFamily="2"/>
                <a:sym typeface="Helvetica Neue" pitchFamily="2" charset="0"/>
              </a:rPr>
              <a:t>, 2018).</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24</a:t>
            </a:fld>
            <a:endParaRPr lang="en-US"/>
          </a:p>
        </p:txBody>
      </p:sp>
    </p:spTree>
    <p:extLst>
      <p:ext uri="{BB962C8B-B14F-4D97-AF65-F5344CB8AC3E}">
        <p14:creationId xmlns:p14="http://schemas.microsoft.com/office/powerpoint/2010/main" val="866793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Des niveaux élevés de chômage ou de sous- emploi des jeunes, en lien avec la structure économique de pays, qui ne favorisent pas la création d’emplois décents en quantité suffisante. </a:t>
            </a:r>
            <a:r>
              <a:rPr lang="fr-FR" sz="1200" kern="1200" dirty="0">
                <a:solidFill>
                  <a:srgbClr val="000000"/>
                </a:solidFill>
                <a:effectLst/>
                <a:latin typeface="Helvetica Neue" pitchFamily="2"/>
                <a:ea typeface="Helvetica Neue" pitchFamily="2"/>
                <a:cs typeface="Helvetica Neue" pitchFamily="2"/>
                <a:sym typeface="Helvetica Neue" pitchFamily="2" charset="0"/>
              </a:rPr>
              <a:t>Le problème du chômage des jeunes se pose avec acuité en Afrique centrale. Offrir des emplois décents pour tous ces jeunes est un défi que les gouvernements de la sous-région ne peuvent ignorer. Le secteur pétrolier, qui produit l’essentiel de la valeur ajoutée, a une faible capacité d’absorption de la main d’œuvre. Il se pose de surcroît un problème de qualification des jeunes par rapport aux compétences recherchées par les entreprises. La question est d’autant plus cruciale qu’un nombre important de jeunes au chômage est toujours une source potentielle d’instabilité sociale.</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La richesse en ressources naturelles pose des problèmes particuliers en ce qui concerne l’emploi car une mauvaise utilisation de la rente provenant desdites ressources peut conduire à l’appréciation des taux de change et à la hausse des salaires réels réduisant la compétitivité extérieure des économies tout en aggravant l’attentisme des jeunes chômeurs et en exacerbant le problème de l’inadéquation entre éducation et emploi (Fox et al, 2016). Dans le même ordre d’idées, la majorité des salariés disposant d’un emploi décent et bien rémunéré, dans les pays riches en ressources, est employée dans le secteur public alors que des niveaux de rente élevés entament la capacité du secteur privé à recruter en favorisant la création d’une structure économique peu favorable à son développement (Filmer et Fox, 2014). Cette situation est vécue dans des pays comme le Gabon et la Guinée Equatoriale qui sont des grands exportateurs de pétrole. Au Gabon, par exemple, beaucoup de jeunes font le choix de rester au chômage dans l’attente d’un emploi stable dans le secteur moderne en refusant des emplois qu’ils jugent non conformes à leurs attentes. De la même manière, les travailleurs du secteur non moderne cherchent continuellement des emplois mieux rémunérés (ce qui influence leur productivité), et rejoignent le secteur le mieux prisé dès que l’opportunité leur est offerte. Le niveau de chômage des jeunes est donc élevé parce que ces derniers refusent d’occuper des emplois non prisés qui deviennent l’apanage de la main d’œuvre issue de l’immigration.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25</a:t>
            </a:fld>
            <a:endParaRPr lang="en-US"/>
          </a:p>
        </p:txBody>
      </p:sp>
    </p:spTree>
    <p:extLst>
      <p:ext uri="{BB962C8B-B14F-4D97-AF65-F5344CB8AC3E}">
        <p14:creationId xmlns:p14="http://schemas.microsoft.com/office/powerpoint/2010/main" val="2204296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Les indicateurs d’éducation indiquent des progrès, mais des écarts et des disparités persistent</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 système éducatif présente beaucoup de déficiences dans les pays de la sous-région. Le taux de scolarisation reste faible, même s’il est en hausse et le taux de déperdition scolaire est élevé. Les performances éducatives sont affectées notamment par : i) le niveau de formation des enseignants, qui laisse à désirer ; ii) le manque de supports pédagogique et didactique et iii) l’absence de politiques de réinsertion pour les jeunes travailleurs déscolarisés et non qualifiés du secteur informel.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Pour assurer des emplois décents à une large couche de la population, en particulier les jeunes et les femmes, il est important de résoudre les problèmes de l’inadéquation des compétences sur le marché du travail et de la faible productivité qui prévaut dans le secteur informel (BAD, 2014). La durée moyenne de scolarisation dans les pays d’Afrique centrale est disparate. Elle est ainsi estimée à 2,3 ans au Tchad qui enregistre la plus mauvaise performance de la sous-région contre 6,8 ans en RDC et 8,2 ans au Gabon par exemple. La valeur moyenne de cet indicateur pour les pays à développement humain élevé est estimée à 8,5 ans et atteint même 11,8 ans pour les pays à développement humain très élevé. Bien que la durée moyenne de scolarisation dans les pays d’Afrique centrale montre une tendance générale à la hausse, son niveau reste relativement bas. Cette situation affecte la qualité du capital humain car, en dépit des progrès observés, le système éducatif en Afrique centrale ne permet pas encore de fournir les compétences pouvant satisfaire la demande des employeurs.</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26</a:t>
            </a:fld>
            <a:endParaRPr lang="en-US"/>
          </a:p>
        </p:txBody>
      </p:sp>
    </p:spTree>
    <p:extLst>
      <p:ext uri="{BB962C8B-B14F-4D97-AF65-F5344CB8AC3E}">
        <p14:creationId xmlns:p14="http://schemas.microsoft.com/office/powerpoint/2010/main" val="46158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Les indicateurs d’éducation indiquent des progrès, mais des écarts et des disparités persistent</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 système éducatif présente beaucoup de déficiences dans les pays de la sous-région. Le taux de scolarisation reste faible, même s’il est en hausse et le taux de déperdition scolaire est élevé. Les performances éducatives sont affectées notamment par : i) le niveau de formation des enseignants, qui laisse à désirer ; ii) le manque de supports pédagogique et didactique et iii) l’absence de politiques de réinsertion pour les jeunes travailleurs déscolarisés et non qualifiés du secteur informel.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Pour assurer des emplois décents à une large couche de la population, en particulier les jeunes et les femmes, il est important de résoudre les problèmes de l’inadéquation des compétences sur le marché du travail et de la faible productivité qui prévaut dans le secteur informel (BAD, 2014). La durée moyenne de scolarisation dans les pays d’Afrique centrale est disparate. Elle est ainsi estimée à 2,3 ans au Tchad qui enregistre la plus mauvaise performance de la sous-région contre 6,8 ans en RDC et 8,2 ans au Gabon par exemple. La valeur moyenne de cet indicateur pour les pays à développement humain élevé est estimée à 8,5 ans et atteint même 11,8 ans pour les pays à développement humain très élevé. Bien que la durée moyenne de scolarisation dans les pays d’Afrique centrale montre une tendance générale à la hausse, son niveau reste relativement bas. Cette situation affecte la qualité du capital humain car, en dépit des progrès observés, le système éducatif en Afrique centrale ne permet pas encore de fournir les compétences pouvant satisfaire la demande des employeurs.</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27</a:t>
            </a:fld>
            <a:endParaRPr lang="en-US"/>
          </a:p>
        </p:txBody>
      </p:sp>
    </p:spTree>
    <p:extLst>
      <p:ext uri="{BB962C8B-B14F-4D97-AF65-F5344CB8AC3E}">
        <p14:creationId xmlns:p14="http://schemas.microsoft.com/office/powerpoint/2010/main" val="394390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 taux de fécondité est en baisse dans la sous-région, mais des disparités entre pays persistent. </a:t>
            </a:r>
            <a:r>
              <a:rPr lang="fr-FR" sz="1200" kern="1200" dirty="0">
                <a:solidFill>
                  <a:srgbClr val="000000"/>
                </a:solidFill>
                <a:effectLst/>
                <a:latin typeface="Helvetica Neue" pitchFamily="2"/>
                <a:ea typeface="Helvetica Neue" pitchFamily="2"/>
                <a:cs typeface="Helvetica Neue" pitchFamily="2"/>
                <a:sym typeface="Helvetica Neue" pitchFamily="2" charset="0"/>
              </a:rPr>
              <a:t>Les progrès les plus marqués ont été enregistrés au Rwanda, où le taux de fécondité a baissé passant de 7 enfants environ par femme au début des années 90 à moins de 4 aujourd'hui, comme illustré dans le graphique 4.1.1 ci-dessous. En revanche, la République Démocratique du Congo et le Tchad possèdent toujours des taux de fécondité supérieur à 6, bien au-dessus de la moyenne de l’Afrique subsaharienne qui est de 4,8. Un taux de fécondité élevé est traditionnellement associé à des niveaux d’indicateurs de développement médiocre et des études confirment cette corrélation négative entre les variables associées à la croissance démographique et le PIB par habitant (</a:t>
            </a:r>
            <a:r>
              <a:rPr lang="fr-FR" sz="1200" kern="1200" dirty="0" err="1">
                <a:solidFill>
                  <a:srgbClr val="000000"/>
                </a:solidFill>
                <a:effectLst/>
                <a:latin typeface="Helvetica Neue" pitchFamily="2"/>
                <a:ea typeface="Helvetica Neue" pitchFamily="2"/>
                <a:cs typeface="Helvetica Neue" pitchFamily="2"/>
                <a:sym typeface="Helvetica Neue" pitchFamily="2" charset="0"/>
              </a:rPr>
              <a:t>Sene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2017). Les débats récents sur la question du dividende démographique font ressortir que la baisse de la fécondité constitue une opportunité pour la transformation structurelle de l’économie.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28</a:t>
            </a:fld>
            <a:endParaRPr lang="en-US"/>
          </a:p>
        </p:txBody>
      </p:sp>
    </p:spTree>
    <p:extLst>
      <p:ext uri="{BB962C8B-B14F-4D97-AF65-F5344CB8AC3E}">
        <p14:creationId xmlns:p14="http://schemas.microsoft.com/office/powerpoint/2010/main" val="2872070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Les taux de dépendance dans la sous-région diminuent progressivement.</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 taux de dépendance, qui est le rapport entre les jeunes (0-14 ans) et la population active, donne une indication de la charge de dépendance que supporte la population en âge de travailler, ainsi qu'un aperçu de la structure démographique d'une société. Le ratio de dépendance démographique est en baisse depuis 1990 dans la plupart de pays de la sous-région, sauf au Tchad, en RDC et en République du Congo, ce qui ouvre la possibilité aux pays d'Afrique centrale de tirer profit du dividende démographique (graphique 4.1.2). Les pays qui réalisent les meilleures performances, en la matière, dans la sous-région sont le Gabon et la Guinée Equatoriale avec des taux de dépendance de 60 et 62 respectivement tandis que l’Angola, le Tchad et la RDC sont à la traîne avec un taux qui s’élève à plus de 90 sur la période 2015-2017. Des politiques appropriées peuvent réduire la dépendance vis-à-vis des enfants, soit en réduisant la fécondité, soit en améliorant la longévité. C’est le cas du Rwanda qui a mis en place en 2003 une politique démographique et a reconstruit son système de santé et qui a connu la réduction la plus drastique de son taux de dépendance qui est passé de 102 en 1990 à 71 en 2017.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29</a:t>
            </a:fld>
            <a:endParaRPr lang="en-US"/>
          </a:p>
        </p:txBody>
      </p:sp>
    </p:spTree>
    <p:extLst>
      <p:ext uri="{BB962C8B-B14F-4D97-AF65-F5344CB8AC3E}">
        <p14:creationId xmlns:p14="http://schemas.microsoft.com/office/powerpoint/2010/main" val="1150779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De manière générale, la situation nutritionnelle des enfants s’améliore, permettant d’être optimiste pour que la nouvelle génération contribue davantage à la transformation structurelle de la sous-région.</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Les progrès restent toutefois mitigés dans certains pays d'Afrique centrale, comme le montre le graphique 4.2.1. Les meilleures performances dans les progrès en matière de santé ont été enregistrées à Sao Tome et Principe et en Angola où le taux de prévalence des enfants en retard de croissance est passé de 35,2 en 1995-99, à 17,2 % en 2015-17. Malheureusement plusieurs autres pays de la sous-région, à l’exemple du Cameroun, de la RDC, de la RCA et du Burundi n'ont enregistré que des progrès minimes. Le Burundi enregistra toujours ainsi le taux de retard de croissance le plus élevé de la sous-région estimé à 55,9%. Le retard de croissance des enfants est un processus progressif et cumulatif causé par un apport insuffisant d'éléments nutritifs et / ou par des infections répétées. Il a souvent des conséquences à long terme sur la santé physique et les fonctions cognitives, telles que des retards dans le développement moteur des enfants et une déficience cognitive qui peuvent constituer un obstacle majeur à la transformation structurelle.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L’espérance de vie en bonne santé est en hausse dans tous les pays de la sous-région.</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L’espérance de vie en bonne santé (EVBS), c’est-à-dire le nombre d'années de vie en bonne santé qu'un nouveau-né peut espérer vivre, contribue directement à accroitre l’offre de travail dans l’économie. L’évolution à la hausse constante de cet indicateur dans la sous-région est encourageante (graphique 4.2.2). Ces progrès sont dus en partie à la hausse des revenus, à l'amélioration de la nutrition, et de l'accès à des soins de santé de qualité. Le Rwanda, dans la sous-région, est le pays qui a enregistré les progrès les plus importants en la matière avec une EVBS qui est passée de 43 ans en 1990 à 60 ans en 2016 dépassant ainsi tous les autres pays de la sous-région à l'exception de Sao Tomé-et-Principe. Ce petit état insulaire est en effet le seul pays de la sous-région à enregistrer des résultats équivalents à la moyenne de l'Afrique subsaharienne estimée à 62 ans alors que celle de la CEEAC est estimée à 54 ans. Des efforts importants doivent donc encore être faits par la majorité des pays de la sous-région pour améliorer le niveau de l’EVBS de leurs populations respectives. Une vie longue et en bonne santé est une dimension essentielle du développement humain parce qu’elle améliore directement les capacités humaines et partant les perspectives de croissance économique et de transformation structurelle.</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30</a:t>
            </a:fld>
            <a:endParaRPr lang="en-US"/>
          </a:p>
        </p:txBody>
      </p:sp>
    </p:spTree>
    <p:extLst>
      <p:ext uri="{BB962C8B-B14F-4D97-AF65-F5344CB8AC3E}">
        <p14:creationId xmlns:p14="http://schemas.microsoft.com/office/powerpoint/2010/main" val="337532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Compte tenu de la jeunesse de la population en Afrique Centrale et des taux de fécondité qui sont en baisse, la sous-région pourrait tirer profit du dividende démographique comme levier pour la transformation de son économie. Il lui faudrait pour cela mieux aligner la formation sur les besoins actuels et futurs des entreprises et favoriser l’innovation et la création d’entreprises par les jeunes à travers des politiques adéquates. La réduction des obstacles qui freinent l’intégration des femmes dans le marché du travail à certains niveaux de responsabilité pourra aussi contribuer à accroitre les compétences disponibles pour un décollage économique réussi.</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32</a:t>
            </a:fld>
            <a:endParaRPr lang="en-US"/>
          </a:p>
        </p:txBody>
      </p:sp>
    </p:spTree>
    <p:extLst>
      <p:ext uri="{BB962C8B-B14F-4D97-AF65-F5344CB8AC3E}">
        <p14:creationId xmlns:p14="http://schemas.microsoft.com/office/powerpoint/2010/main" val="3658944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Compte tenu de la jeunesse de la population en Afrique Centrale et des taux de fécondité qui sont en baisse, la sous-région pourrait tirer profit du dividende démographique comme levier pour la transformation de son économie. Il lui faudrait pour cela mieux aligner la formation sur les besoins actuels et futurs des entreprises et favoriser l’innovation et la création d’entreprises par les jeunes à travers des politiques adéquates. La réduction des obstacles qui freinent l’intégration des femmes dans le marché du travail à certains niveaux de responsabilité pourra aussi contribuer à accroitre les compétences disponibles pour un décollage économique réussi.</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33</a:t>
            </a:fld>
            <a:endParaRPr lang="en-US"/>
          </a:p>
        </p:txBody>
      </p:sp>
    </p:spTree>
    <p:extLst>
      <p:ext uri="{BB962C8B-B14F-4D97-AF65-F5344CB8AC3E}">
        <p14:creationId xmlns:p14="http://schemas.microsoft.com/office/powerpoint/2010/main" val="428051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Constantes</a:t>
            </a:r>
            <a:r>
              <a:rPr lang="en-US" dirty="0"/>
              <a:t> observes </a:t>
            </a:r>
            <a:r>
              <a:rPr lang="en-US" dirty="0" err="1"/>
              <a:t>dans</a:t>
            </a:r>
            <a:r>
              <a:rPr lang="en-US" dirty="0"/>
              <a:t> les </a:t>
            </a:r>
            <a:r>
              <a:rPr lang="en-US" dirty="0" err="1"/>
              <a:t>trajectoires</a:t>
            </a:r>
            <a:r>
              <a:rPr lang="en-US" dirty="0"/>
              <a:t> des pays </a:t>
            </a:r>
            <a:r>
              <a:rPr lang="en-US" dirty="0" err="1"/>
              <a:t>dit</a:t>
            </a:r>
            <a:r>
              <a:rPr lang="en-US" dirty="0"/>
              <a:t> </a:t>
            </a:r>
            <a:r>
              <a:rPr lang="en-US" dirty="0" err="1"/>
              <a:t>developpes</a:t>
            </a:r>
            <a:endParaRPr lang="en-US" dirty="0"/>
          </a:p>
        </p:txBody>
      </p:sp>
    </p:spTree>
    <p:extLst>
      <p:ext uri="{BB962C8B-B14F-4D97-AF65-F5344CB8AC3E}">
        <p14:creationId xmlns:p14="http://schemas.microsoft.com/office/powerpoint/2010/main" val="919158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Compte tenu de la jeunesse de la population en Afrique Centrale et des taux de fécondité qui sont en baisse, la sous-région pourrait tirer profit du dividende démographique comme levier pour la transformation de son économie. Il lui faudrait pour cela mieux aligner la formation sur les besoins actuels et futurs des entreprises et favoriser l’innovation et la création d’entreprises par les jeunes à travers des politiques adéquates. La réduction des obstacles qui freinent l’intégration des femmes dans le marché du travail à certains niveaux de responsabilité pourra aussi contribuer à accroitre les compétences disponibles pour un décollage économique réussi.</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34</a:t>
            </a:fld>
            <a:endParaRPr lang="en-US"/>
          </a:p>
        </p:txBody>
      </p:sp>
    </p:spTree>
    <p:extLst>
      <p:ext uri="{BB962C8B-B14F-4D97-AF65-F5344CB8AC3E}">
        <p14:creationId xmlns:p14="http://schemas.microsoft.com/office/powerpoint/2010/main" val="242083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Malaisie</a:t>
            </a:r>
            <a:r>
              <a:rPr lang="en-US" dirty="0"/>
              <a:t> Indonesia </a:t>
            </a:r>
            <a:r>
              <a:rPr lang="en-US" dirty="0" err="1"/>
              <a:t>Japon</a:t>
            </a:r>
            <a:endParaRPr lang="en-US" dirty="0"/>
          </a:p>
        </p:txBody>
      </p:sp>
    </p:spTree>
    <p:extLst>
      <p:ext uri="{BB962C8B-B14F-4D97-AF65-F5344CB8AC3E}">
        <p14:creationId xmlns:p14="http://schemas.microsoft.com/office/powerpoint/2010/main" val="156274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diversification de </a:t>
            </a:r>
            <a:r>
              <a:rPr lang="en-US" dirty="0" err="1"/>
              <a:t>l’economie</a:t>
            </a:r>
            <a:r>
              <a:rPr lang="en-US" dirty="0"/>
              <a:t> </a:t>
            </a:r>
            <a:r>
              <a:rPr lang="en-US" dirty="0" err="1"/>
              <a:t>est</a:t>
            </a:r>
            <a:r>
              <a:rPr lang="en-US" dirty="0"/>
              <a:t> </a:t>
            </a:r>
            <a:r>
              <a:rPr lang="en-US" dirty="0" err="1"/>
              <a:t>une</a:t>
            </a:r>
            <a:r>
              <a:rPr lang="en-US" dirty="0"/>
              <a:t> </a:t>
            </a:r>
            <a:r>
              <a:rPr lang="en-US" dirty="0" err="1"/>
              <a:t>composante</a:t>
            </a:r>
            <a:r>
              <a:rPr lang="en-US" dirty="0"/>
              <a:t> </a:t>
            </a:r>
            <a:r>
              <a:rPr lang="en-US" dirty="0" err="1"/>
              <a:t>importante</a:t>
            </a:r>
            <a:r>
              <a:rPr lang="en-US" dirty="0"/>
              <a:t> de la TS et on </a:t>
            </a:r>
            <a:r>
              <a:rPr lang="en-US" dirty="0" err="1"/>
              <a:t>s’attend</a:t>
            </a:r>
            <a:r>
              <a:rPr lang="en-US" dirty="0"/>
              <a:t> a </a:t>
            </a:r>
            <a:r>
              <a:rPr lang="en-US" dirty="0" err="1"/>
              <a:t>ce</a:t>
            </a:r>
            <a:r>
              <a:rPr lang="en-US" dirty="0"/>
              <a:t> que ca se </a:t>
            </a:r>
            <a:r>
              <a:rPr lang="en-US" dirty="0" err="1"/>
              <a:t>traduise</a:t>
            </a:r>
            <a:r>
              <a:rPr lang="en-US" dirty="0"/>
              <a:t> pa un diversification des exportations</a:t>
            </a:r>
          </a:p>
        </p:txBody>
      </p:sp>
    </p:spTree>
    <p:extLst>
      <p:ext uri="{BB962C8B-B14F-4D97-AF65-F5344CB8AC3E}">
        <p14:creationId xmlns:p14="http://schemas.microsoft.com/office/powerpoint/2010/main" val="205629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5.2.1 La notion de complexité économique </a:t>
            </a:r>
          </a:p>
          <a:p>
            <a:r>
              <a:rPr lang="fr-FR" dirty="0"/>
              <a:t>Selon Hausmann et al. (2011</a:t>
            </a:r>
            <a:r>
              <a:rPr lang="fr-FR" b="1" dirty="0">
                <a:solidFill>
                  <a:schemeClr val="accent1">
                    <a:lumMod val="75000"/>
                  </a:schemeClr>
                </a:solidFill>
              </a:rPr>
              <a:t>), le processus de développement </a:t>
            </a:r>
            <a:r>
              <a:rPr lang="fr-FR" b="1" dirty="0">
                <a:solidFill>
                  <a:srgbClr val="FF0000"/>
                </a:solidFill>
              </a:rPr>
              <a:t>économique implique une accumulation </a:t>
            </a:r>
            <a:r>
              <a:rPr lang="fr-FR" b="1" dirty="0">
                <a:solidFill>
                  <a:schemeClr val="accent1">
                    <a:lumMod val="75000"/>
                  </a:schemeClr>
                </a:solidFill>
              </a:rPr>
              <a:t>de capacités ou de connaissances productives qui permettent à un pays de produire une diversité de biens de plus en plus complexes.</a:t>
            </a:r>
            <a:r>
              <a:rPr lang="fr-FR" dirty="0"/>
              <a:t> </a:t>
            </a:r>
          </a:p>
          <a:p>
            <a:endParaRPr lang="fr-FR" dirty="0"/>
          </a:p>
          <a:p>
            <a:r>
              <a:rPr lang="fr-FR" dirty="0"/>
              <a:t>Hidalgo, Hausmann et </a:t>
            </a:r>
            <a:r>
              <a:rPr lang="fr-FR" dirty="0" err="1"/>
              <a:t>Dasgupta</a:t>
            </a:r>
            <a:r>
              <a:rPr lang="fr-FR" dirty="0"/>
              <a:t> (2009) décrivent ces capacités de production comme des </a:t>
            </a:r>
            <a:r>
              <a:rPr lang="fr-FR" b="1" dirty="0"/>
              <a:t>réseaux non échangeables de savoir-faire collectif</a:t>
            </a:r>
            <a:r>
              <a:rPr lang="fr-FR" dirty="0"/>
              <a:t>, tels que les réseaux de logistique, les réseaux financiers, les réseaux d’approvisionnement et les réseaux de connaissances. La notion de pays acquérant des capacités productives est contenue dans l'indicateur « complexité économique » conçu par Hidalgo, Hausmann et </a:t>
            </a:r>
            <a:r>
              <a:rPr lang="fr-FR" dirty="0" err="1"/>
              <a:t>Dasgupta</a:t>
            </a:r>
            <a:r>
              <a:rPr lang="fr-FR" dirty="0"/>
              <a:t> (ibid.), et davantage développé par Hausmann et al. (2011) dans l’Atlas de la complexité économique. L’idée sous-jacente est décrite par Hausmann et al. (ibid.) qui établissent une </a:t>
            </a:r>
            <a:r>
              <a:rPr lang="fr-FR" b="1" dirty="0"/>
              <a:t>analogie avec le jeu du scrabble</a:t>
            </a:r>
            <a:r>
              <a:rPr lang="fr-FR" dirty="0"/>
              <a:t>. </a:t>
            </a:r>
            <a:r>
              <a:rPr lang="fr-FR" b="1" dirty="0"/>
              <a:t>Chaque joueur est un pays, chaque mot qu’un joueur compose est un produit, et chaque lettre de l’alphabet représente une capacité nécessaire pour produire un mot (produit). </a:t>
            </a:r>
            <a:r>
              <a:rPr lang="fr-FR" dirty="0"/>
              <a:t>Si un joueur (pays) a beaucoup de lettres (capacités), il peut créer plus de mots (produits). Par conséquent, la diversité des mots (produits) qu’un joueur (pays) peut former dépend du nombre de lettres (capacités) qu’il a en sa possession. Le nombre de joueurs (pays) qui peuvent former un mot (produit) fournit des indications sur la variété de lettres (capacités) nécessaires pour former un mot (produit). Les mots longs (produits complexes) ont tendance à être plus rares, car seuls quelques joueurs (pays) possèdent les lettres nécessaires (capacités) pour les former. Les mots plus courts (produits moins complexes) ont tendance à être plus répandus, car plus de joueurs (pays) sont susceptibles de disposer des lettres nécessaires (capacités) pour les former. La mesure de la complexité économique conçue par Hidalgo, Hausmann et </a:t>
            </a:r>
            <a:r>
              <a:rPr lang="fr-FR" dirty="0" err="1"/>
              <a:t>Dasgupta</a:t>
            </a:r>
            <a:r>
              <a:rPr lang="fr-FR" dirty="0"/>
              <a:t> (2009) correspond à l’estimation de la portion de l’alphabet qu’un joueur possède (les capacités d’un pays), sur la base des informations relatives au nombre de mots qu’un joueur peut former (le nombre de produits qu’un pays peut fabriquer) et au nombre d’autres joueurs qui peuvent former ces mêmes mots (combien d’autres pays peuvent fabriquer ces produits). Dans cette optique, le processus de développement économique implique l’accumulation de capacités qui permettent à un pays de produire une plus grande diversité de produits de plus en plus complexes.</a:t>
            </a:r>
          </a:p>
          <a:p>
            <a:endParaRPr lang="fr-FR" dirty="0"/>
          </a:p>
          <a:p>
            <a:r>
              <a:rPr lang="en-US" dirty="0">
                <a:hlinkClick r:id="rId3"/>
              </a:rPr>
              <a:t>https://www.undp.org/content/dam/rba/docs/Reports/undp-rba_Income%20Inequality%20in%20SSA_Fre_Chapter%205.pdf</a:t>
            </a:r>
            <a:endParaRPr lang="en-US" dirty="0"/>
          </a:p>
        </p:txBody>
      </p:sp>
    </p:spTree>
    <p:extLst>
      <p:ext uri="{BB962C8B-B14F-4D97-AF65-F5344CB8AC3E}">
        <p14:creationId xmlns:p14="http://schemas.microsoft.com/office/powerpoint/2010/main" val="49355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200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Reallocation </a:t>
            </a:r>
            <a:r>
              <a:rPr lang="en-US" dirty="0" err="1"/>
              <a:t>est</a:t>
            </a:r>
            <a:r>
              <a:rPr lang="en-US" dirty="0"/>
              <a:t> </a:t>
            </a:r>
            <a:r>
              <a:rPr lang="en-US" dirty="0" err="1"/>
              <a:t>importante</a:t>
            </a:r>
            <a:endParaRPr lang="en-US" dirty="0"/>
          </a:p>
        </p:txBody>
      </p:sp>
    </p:spTree>
    <p:extLst>
      <p:ext uri="{BB962C8B-B14F-4D97-AF65-F5344CB8AC3E}">
        <p14:creationId xmlns:p14="http://schemas.microsoft.com/office/powerpoint/2010/main" val="26178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 sous-région Afrique centrale regroupe les onze pays suivants : l’Angola, le Burundi, le Cameroun, le Congo, le Gabon, la Guinée-équatoriale, le Tchad, la RCA, la RDC, le Rwanda, Sao Tomé et Principe</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population totale de l’Afrique centrale est estimée à 187 millions d’habitants en 2017 (Banque mondiale, IDM, 2019), ce qui représente un peu moins de la population du Nigeria. Cette population est inégalement répartie sur une superficie totale de 6,7 millions de km</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2</a:t>
            </a:r>
            <a:r>
              <a:rPr lang="fr-FR" sz="1200" kern="1200" dirty="0">
                <a:solidFill>
                  <a:srgbClr val="000000"/>
                </a:solidFill>
                <a:effectLst/>
                <a:latin typeface="Helvetica Neue" pitchFamily="2"/>
                <a:ea typeface="Helvetica Neue" pitchFamily="2"/>
                <a:cs typeface="Helvetica Neue" pitchFamily="2"/>
                <a:sym typeface="Helvetica Neue" pitchFamily="2" charset="0"/>
              </a:rPr>
              <a:t>.  La République démocratique du Congo (RDC) concentre à elle seule près de la moitié de la population de la sous-région (44 %), suivie par l’Angola (16%) et le Cameroun (13 %). Ces trois pays représentent plus des trois quarts du PIB nominal de la région en 2017 soit respectivement 48% pour l’Angola, 15 % pour la RDC et 14 % pour le Cameroun (Banque mondiale, IDM, 2019). Sa position stratégique au centre de l’Afrique, de même que l’abondance et la diversité de ses ressources naturelles, font potentiellement de l’Afrique centrale une zone privilégiée d’échanges commerciaux avec toutes les autres sous-régions du continent.</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kern="1200" dirty="0">
                <a:solidFill>
                  <a:srgbClr val="000000"/>
                </a:solidFill>
                <a:effectLst/>
                <a:latin typeface="Helvetica Neue" pitchFamily="2"/>
                <a:ea typeface="Helvetica Neue" pitchFamily="2"/>
                <a:cs typeface="Helvetica Neue" pitchFamily="2"/>
                <a:sym typeface="Helvetica Neue" pitchFamily="2" charset="0"/>
              </a:rPr>
              <a:t/>
            </a:r>
            <a:br>
              <a:rPr lang="fr-FR" sz="1200" kern="1200" dirty="0">
                <a:solidFill>
                  <a:srgbClr val="000000"/>
                </a:solidFill>
                <a:effectLst/>
                <a:latin typeface="Helvetica Neue" pitchFamily="2"/>
                <a:ea typeface="Helvetica Neue" pitchFamily="2"/>
                <a:cs typeface="Helvetica Neue" pitchFamily="2"/>
                <a:sym typeface="Helvetica Neue" pitchFamily="2" charset="0"/>
              </a:rPr>
            </a:br>
            <a:r>
              <a:rPr lang="fr-FR" sz="1200" kern="1200" dirty="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a:p>
            <a:r>
              <a:rPr lang="fr-FR" sz="1200" b="1" kern="1200" dirty="0">
                <a:solidFill>
                  <a:srgbClr val="000000"/>
                </a:solidFill>
                <a:effectLst/>
                <a:latin typeface="Helvetica Neue" pitchFamily="2"/>
                <a:ea typeface="Helvetica Neue" pitchFamily="2"/>
                <a:cs typeface="Helvetica Neue" pitchFamily="2"/>
                <a:sym typeface="Helvetica Neue" pitchFamily="2" charset="0"/>
              </a:rPr>
              <a:t>L’Afrique centrale est dotée d’immenses ressources naturelles notamment les hydrocarbures (pétroles et gaz) et les mines (diamant, cuivre, fer, manganèse, cobalt, etc.) qui en font l’une des sous-régions les plus riches du continent en termes de capital naturel</a:t>
            </a:r>
            <a:r>
              <a:rPr lang="fr-FR" sz="1200" kern="1200" dirty="0">
                <a:solidFill>
                  <a:srgbClr val="000000"/>
                </a:solidFill>
                <a:effectLst/>
                <a:latin typeface="Helvetica Neue" pitchFamily="2"/>
                <a:ea typeface="Helvetica Neue" pitchFamily="2"/>
                <a:cs typeface="Helvetica Neue" pitchFamily="2"/>
                <a:sym typeface="Helvetica Neue" pitchFamily="2" charset="0"/>
              </a:rPr>
              <a:t>. Ces ressources constituent, à priori, des bases solides pour la transformation structurelle de ses économies.  Les réserves pétrolières prouvées pour la région sont estimées à 31,3 milliards de barils, soit 28% des réserves totales du continent. La région possède, en outre, un important potentiel agricole, forestier et hydraulique. Le Bassin du Congo, dont la superficie est estimée à 227 millions d’hectares, abrite la seconde réserve forestière et hydraulique mondiale et constitue de ce fait un des poumons de la planète. Son écosystème est très riche et comprend environ 26.355 m</a:t>
            </a:r>
            <a:r>
              <a:rPr lang="fr-FR" sz="1200" kern="1200" baseline="30000" dirty="0">
                <a:solidFill>
                  <a:srgbClr val="000000"/>
                </a:solidFill>
                <a:effectLst/>
                <a:latin typeface="Helvetica Neue" pitchFamily="2"/>
                <a:ea typeface="Helvetica Neue" pitchFamily="2"/>
                <a:cs typeface="Helvetica Neue" pitchFamily="2"/>
                <a:sym typeface="Helvetica Neue" pitchFamily="2" charset="0"/>
              </a:rPr>
              <a:t>3</a:t>
            </a:r>
            <a:r>
              <a:rPr lang="fr-FR" sz="1200" kern="1200" dirty="0">
                <a:solidFill>
                  <a:srgbClr val="000000"/>
                </a:solidFill>
                <a:effectLst/>
                <a:latin typeface="Helvetica Neue" pitchFamily="2"/>
                <a:ea typeface="Helvetica Neue" pitchFamily="2"/>
                <a:cs typeface="Helvetica Neue" pitchFamily="2"/>
                <a:sym typeface="Helvetica Neue" pitchFamily="2" charset="0"/>
              </a:rPr>
              <a:t> d’eau par habitant et par an, 27 millions d’hectares de terres arables, 135 millions d’hectares de pâturages et quatre zones écologiques favorables au développement de l’agriculture et des activités pastorales. En outre, la sous-région est dotée du plus grand potentiel hydroélectrique du continent, représentant 60% du potentiel africain ainsi que de vastes réserves de bioénergie notamment la biomasse, le biogaz, le biocarburant, etc. (BAD, 2011). Avec un potentiel de 100 000 MW, la République Démocratique du Congo possède les ressources hydroélectriques techniquement réalisables les plus élevées d’Afrique. Il ressort également des opportunités de réalisation des projets en matière de transport et d’énergie, avec une capacité hydroélectrique représentant environ 17 % du potentiel mondial et un vaste réseau hydrographique de 12 000 km de voies navigables (BAD, 2019). </a:t>
            </a:r>
            <a:endParaRPr lang="en-US" sz="1200" kern="1200" dirty="0">
              <a:solidFill>
                <a:srgbClr val="000000"/>
              </a:solidFill>
              <a:effectLst/>
              <a:latin typeface="Helvetica Neue" pitchFamily="2"/>
              <a:ea typeface="Helvetica Neue" pitchFamily="2"/>
              <a:cs typeface="Helvetica Neue" pitchFamily="2"/>
              <a:sym typeface="Helvetica Neue" pitchFamily="2"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A8C722-D4CF-4EA1-8F4E-2944AF458BC1}" type="slidenum">
              <a:rPr lang="en-US" smtClean="0"/>
              <a:t>10</a:t>
            </a:fld>
            <a:endParaRPr lang="en-US"/>
          </a:p>
        </p:txBody>
      </p:sp>
    </p:spTree>
    <p:extLst>
      <p:ext uri="{BB962C8B-B14F-4D97-AF65-F5344CB8AC3E}">
        <p14:creationId xmlns:p14="http://schemas.microsoft.com/office/powerpoint/2010/main" val="188182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CF4D-0436-4FEE-A696-3A9B6BB799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CEF3A-1908-4280-A7D2-C0D13967B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2F0644-CF99-42A0-BD6B-A652766675A7}"/>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5" name="Footer Placeholder 4">
            <a:extLst>
              <a:ext uri="{FF2B5EF4-FFF2-40B4-BE49-F238E27FC236}">
                <a16:creationId xmlns:a16="http://schemas.microsoft.com/office/drawing/2014/main" id="{04C2F819-DB1D-4778-8D27-CD7ACC2FE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9A2E-EDB2-4289-A057-D638AD3EE227}"/>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343648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73DA-E93C-4FE3-A963-81DDDF8885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016979-47AC-4E56-9792-9618EE9E7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55E1-5801-41D4-9427-ABA39EE77E86}"/>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5" name="Footer Placeholder 4">
            <a:extLst>
              <a:ext uri="{FF2B5EF4-FFF2-40B4-BE49-F238E27FC236}">
                <a16:creationId xmlns:a16="http://schemas.microsoft.com/office/drawing/2014/main" id="{AE5E3415-3FE2-40A8-9928-9FBEB9110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90904-E883-4B6B-8E35-58CA6E60638B}"/>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148283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5DAC-ECF0-4BD9-B7F9-91B996D5A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311871-5D09-4094-879C-38E8CC5BD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636DB-4354-4E4F-A9BE-EB46BB0863EB}"/>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5" name="Footer Placeholder 4">
            <a:extLst>
              <a:ext uri="{FF2B5EF4-FFF2-40B4-BE49-F238E27FC236}">
                <a16:creationId xmlns:a16="http://schemas.microsoft.com/office/drawing/2014/main" id="{A3AB82AA-32F1-4A59-A152-486E4CCAC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55DCC-3FB1-49CF-9B03-F986951D11D9}"/>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384596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50D1-5F0B-4598-9CBF-25270DDB2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EA201-E62C-44D2-B13B-0D04AC718F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A0268-D27E-408B-AFAC-A7885AC64196}"/>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5" name="Footer Placeholder 4">
            <a:extLst>
              <a:ext uri="{FF2B5EF4-FFF2-40B4-BE49-F238E27FC236}">
                <a16:creationId xmlns:a16="http://schemas.microsoft.com/office/drawing/2014/main" id="{120615DD-22A6-464D-8763-F2BC1DF57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9A2D2-928B-495D-8710-5171BF7C3C6F}"/>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349700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BFC8-CC91-4781-81CD-AC6D2149B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62A480-C51D-4B0A-BBD3-4839B34FD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0AFDA-EBF9-4519-BC47-55FE2E8CC738}"/>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5" name="Footer Placeholder 4">
            <a:extLst>
              <a:ext uri="{FF2B5EF4-FFF2-40B4-BE49-F238E27FC236}">
                <a16:creationId xmlns:a16="http://schemas.microsoft.com/office/drawing/2014/main" id="{EC4DBE71-1218-4366-A544-8DF64BB60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25B1F-0ECF-47B9-AA09-AB8AA4C03E40}"/>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26206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7C7B-397E-4C35-8EA8-DCBF0FDBAD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D323A-F649-40B1-BA6B-0BD351D4E7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A1A211-20D8-4264-B777-FA4FCD44CD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BAC62-CBC5-4CDD-B7ED-48E7DBBE9A3E}"/>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6" name="Footer Placeholder 5">
            <a:extLst>
              <a:ext uri="{FF2B5EF4-FFF2-40B4-BE49-F238E27FC236}">
                <a16:creationId xmlns:a16="http://schemas.microsoft.com/office/drawing/2014/main" id="{8369798F-32BF-4261-A93D-54A0DEEB5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7C21B-7BB8-4610-B0A1-6264E47721D7}"/>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281352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5D42-8D6A-4C4C-8077-6FBD85C39F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8C6D8-A7AB-46AB-AA06-D378F2065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8D70E-478A-4066-A19F-12EB091F98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7BEEC-9F0C-429E-A82B-4450ABEA6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505ED1-F2D9-46A3-951A-640706707F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B52F1E-83E1-46DB-8EB9-FC2B706E0044}"/>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8" name="Footer Placeholder 7">
            <a:extLst>
              <a:ext uri="{FF2B5EF4-FFF2-40B4-BE49-F238E27FC236}">
                <a16:creationId xmlns:a16="http://schemas.microsoft.com/office/drawing/2014/main" id="{B139C762-9CF3-4FEE-9CD6-D7239C91B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25161-F5A2-4A90-AEF3-F047F1AD5992}"/>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80163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57F7-BA26-4837-8841-786E1BCADC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AF6C0-AD8A-48CF-9CF9-21FBEB9161F8}"/>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4" name="Footer Placeholder 3">
            <a:extLst>
              <a:ext uri="{FF2B5EF4-FFF2-40B4-BE49-F238E27FC236}">
                <a16:creationId xmlns:a16="http://schemas.microsoft.com/office/drawing/2014/main" id="{136270A6-4D60-446B-9223-25FC90336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3A63AD-82F6-4F03-88A3-4F4E74A893D2}"/>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413017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AF8E4-3E2F-4D8D-A65A-8C02762A31A4}"/>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3" name="Footer Placeholder 2">
            <a:extLst>
              <a:ext uri="{FF2B5EF4-FFF2-40B4-BE49-F238E27FC236}">
                <a16:creationId xmlns:a16="http://schemas.microsoft.com/office/drawing/2014/main" id="{6468822A-87EC-41C8-A9E8-4884FFB3D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CD2FC4-BEFD-4F0F-B4A9-16F1D715C9D8}"/>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280912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B45D-3C40-43BF-8C0A-7073BEB70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CF732-77A8-45AC-8B75-8A62AF23C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20B78-2209-4912-853A-AA482BBF6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12532-791B-403C-87D1-278DB2D12FC8}"/>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6" name="Footer Placeholder 5">
            <a:extLst>
              <a:ext uri="{FF2B5EF4-FFF2-40B4-BE49-F238E27FC236}">
                <a16:creationId xmlns:a16="http://schemas.microsoft.com/office/drawing/2014/main" id="{2786485F-3B26-4C66-B480-94B5A7BCE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5BB9D-A918-40C6-9BC4-2DD024B7667F}"/>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346098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48CA-F2C3-48D9-BAB9-85F9EE835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8CBAA5-C015-4721-8C0D-EC6D0192B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859533-E14C-4F7C-89C4-6937B79E0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1C644-C4D9-4EAF-9D64-3042060C29E7}"/>
              </a:ext>
            </a:extLst>
          </p:cNvPr>
          <p:cNvSpPr>
            <a:spLocks noGrp="1"/>
          </p:cNvSpPr>
          <p:nvPr>
            <p:ph type="dt" sz="half" idx="10"/>
          </p:nvPr>
        </p:nvSpPr>
        <p:spPr/>
        <p:txBody>
          <a:bodyPr/>
          <a:lstStyle/>
          <a:p>
            <a:fld id="{A17B53D3-23E5-44B5-BCD2-543B68F85BAD}" type="datetimeFigureOut">
              <a:rPr lang="en-US" smtClean="0"/>
              <a:t>24-Feb-21</a:t>
            </a:fld>
            <a:endParaRPr lang="en-US"/>
          </a:p>
        </p:txBody>
      </p:sp>
      <p:sp>
        <p:nvSpPr>
          <p:cNvPr id="6" name="Footer Placeholder 5">
            <a:extLst>
              <a:ext uri="{FF2B5EF4-FFF2-40B4-BE49-F238E27FC236}">
                <a16:creationId xmlns:a16="http://schemas.microsoft.com/office/drawing/2014/main" id="{5958B265-0E20-4486-B014-7A28D2BB6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79053-185C-4AD9-92DF-D09B7CA61914}"/>
              </a:ext>
            </a:extLst>
          </p:cNvPr>
          <p:cNvSpPr>
            <a:spLocks noGrp="1"/>
          </p:cNvSpPr>
          <p:nvPr>
            <p:ph type="sldNum" sz="quarter" idx="12"/>
          </p:nvPr>
        </p:nvSpPr>
        <p:spPr/>
        <p:txBody>
          <a:bodyPr/>
          <a:lstStyle/>
          <a:p>
            <a:fld id="{D159DB74-2685-4816-81CE-B29A2CB91262}" type="slidenum">
              <a:rPr lang="en-US" smtClean="0"/>
              <a:t>‹#›</a:t>
            </a:fld>
            <a:endParaRPr lang="en-US"/>
          </a:p>
        </p:txBody>
      </p:sp>
    </p:spTree>
    <p:extLst>
      <p:ext uri="{BB962C8B-B14F-4D97-AF65-F5344CB8AC3E}">
        <p14:creationId xmlns:p14="http://schemas.microsoft.com/office/powerpoint/2010/main" val="313805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AE4FD-081C-4815-886E-A63469D6E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5CA643-4961-4CBB-A24B-D32F06408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D6305-6CA8-4FB3-B65C-2969C0E5FB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B53D3-23E5-44B5-BCD2-543B68F85BAD}" type="datetimeFigureOut">
              <a:rPr lang="en-US" smtClean="0"/>
              <a:t>24-Feb-21</a:t>
            </a:fld>
            <a:endParaRPr lang="en-US"/>
          </a:p>
        </p:txBody>
      </p:sp>
      <p:sp>
        <p:nvSpPr>
          <p:cNvPr id="5" name="Footer Placeholder 4">
            <a:extLst>
              <a:ext uri="{FF2B5EF4-FFF2-40B4-BE49-F238E27FC236}">
                <a16:creationId xmlns:a16="http://schemas.microsoft.com/office/drawing/2014/main" id="{AB532677-B429-44DE-B636-5D744396A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ABD3B-4F85-48F7-B622-8E9177D1D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9DB74-2685-4816-81CE-B29A2CB91262}" type="slidenum">
              <a:rPr lang="en-US" smtClean="0"/>
              <a:t>‹#›</a:t>
            </a:fld>
            <a:endParaRPr lang="en-US"/>
          </a:p>
        </p:txBody>
      </p:sp>
    </p:spTree>
    <p:extLst>
      <p:ext uri="{BB962C8B-B14F-4D97-AF65-F5344CB8AC3E}">
        <p14:creationId xmlns:p14="http://schemas.microsoft.com/office/powerpoint/2010/main" val="334685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C74A8D2-E596-4C43-B1CB-6198AD511B47}"/>
              </a:ext>
            </a:extLst>
          </p:cNvPr>
          <p:cNvSpPr>
            <a:spLocks/>
          </p:cNvSpPr>
          <p:nvPr/>
        </p:nvSpPr>
        <p:spPr bwMode="auto">
          <a:xfrm>
            <a:off x="1502714" y="89529"/>
            <a:ext cx="9117389" cy="6750163"/>
          </a:xfrm>
          <a:prstGeom prst="rect">
            <a:avLst/>
          </a:prstGeom>
          <a:solidFill>
            <a:schemeClr val="bg1"/>
          </a:solidFill>
          <a:ln>
            <a:noFill/>
          </a:ln>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dirty="0"/>
          </a:p>
        </p:txBody>
      </p:sp>
      <p:sp>
        <p:nvSpPr>
          <p:cNvPr id="3080" name="Rectangle 7">
            <a:extLst>
              <a:ext uri="{FF2B5EF4-FFF2-40B4-BE49-F238E27FC236}">
                <a16:creationId xmlns:a16="http://schemas.microsoft.com/office/drawing/2014/main" id="{37D5991C-9157-4EA4-868D-10BD7AE34A21}"/>
              </a:ext>
            </a:extLst>
          </p:cNvPr>
          <p:cNvSpPr>
            <a:spLocks/>
          </p:cNvSpPr>
          <p:nvPr/>
        </p:nvSpPr>
        <p:spPr bwMode="auto">
          <a:xfrm>
            <a:off x="6398096" y="5885900"/>
            <a:ext cx="38884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7325" indent="3619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r>
              <a:rPr lang="en-US" altLang="en-US" sz="1700" b="1" dirty="0">
                <a:solidFill>
                  <a:srgbClr val="FFFFFF"/>
                </a:solidFill>
                <a:latin typeface="Lato" pitchFamily="34" charset="0"/>
                <a:cs typeface="Lato" pitchFamily="34" charset="0"/>
                <a:sym typeface="Lato" pitchFamily="34" charset="0"/>
              </a:rPr>
              <a:t>SEPT 2019</a:t>
            </a:r>
          </a:p>
        </p:txBody>
      </p:sp>
      <p:sp>
        <p:nvSpPr>
          <p:cNvPr id="3093" name="Marcador de Posição do Número do Diapositivo 20">
            <a:extLst>
              <a:ext uri="{FF2B5EF4-FFF2-40B4-BE49-F238E27FC236}">
                <a16:creationId xmlns:a16="http://schemas.microsoft.com/office/drawing/2014/main" id="{64DEF773-3D8D-4D34-88FA-DB2496E557F9}"/>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AC86DEB0-660E-4D8A-89D8-43750C3F9584}" type="slidenum">
              <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rPr>
              <a:pPr eaLnBrk="1"/>
              <a:t>1</a:t>
            </a:fld>
            <a:endPar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21" name="Rectangle 6">
            <a:extLst>
              <a:ext uri="{FF2B5EF4-FFF2-40B4-BE49-F238E27FC236}">
                <a16:creationId xmlns:a16="http://schemas.microsoft.com/office/drawing/2014/main" id="{5F6338F6-675F-4C33-BD9E-5A65B79B5F4C}"/>
              </a:ext>
            </a:extLst>
          </p:cNvPr>
          <p:cNvSpPr>
            <a:spLocks/>
          </p:cNvSpPr>
          <p:nvPr/>
        </p:nvSpPr>
        <p:spPr bwMode="auto">
          <a:xfrm>
            <a:off x="3581400" y="5219006"/>
            <a:ext cx="49893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100" b="1" dirty="0">
                <a:solidFill>
                  <a:schemeClr val="accent1"/>
                </a:solidFill>
                <a:latin typeface="Lato" pitchFamily="34" charset="0"/>
                <a:cs typeface="Lato" pitchFamily="34" charset="0"/>
                <a:sym typeface="Lato" pitchFamily="34" charset="0"/>
              </a:rPr>
              <a:t> </a:t>
            </a:r>
            <a:r>
              <a:rPr lang="en-GB" altLang="en-US" sz="1600" b="1" dirty="0">
                <a:solidFill>
                  <a:schemeClr val="accent1"/>
                </a:solidFill>
                <a:latin typeface="Lato" pitchFamily="34" charset="0"/>
                <a:cs typeface="Lato" pitchFamily="34" charset="0"/>
                <a:sym typeface="Lato" pitchFamily="34" charset="0"/>
              </a:rPr>
              <a:t>Mama KEITA</a:t>
            </a:r>
          </a:p>
          <a:p>
            <a:pPr algn="ctr" eaLnBrk="1"/>
            <a:r>
              <a:rPr lang="en-GB" altLang="en-US" sz="1600" b="1" dirty="0">
                <a:solidFill>
                  <a:schemeClr val="accent1"/>
                </a:solidFill>
                <a:latin typeface="Lato" pitchFamily="34" charset="0"/>
                <a:cs typeface="Lato" pitchFamily="34" charset="0"/>
                <a:sym typeface="Lato" pitchFamily="34" charset="0"/>
              </a:rPr>
              <a:t>Director, UNECA SRO-EA</a:t>
            </a:r>
          </a:p>
        </p:txBody>
      </p:sp>
      <p:sp>
        <p:nvSpPr>
          <p:cNvPr id="3079" name="Rectangle 6">
            <a:extLst>
              <a:ext uri="{FF2B5EF4-FFF2-40B4-BE49-F238E27FC236}">
                <a16:creationId xmlns:a16="http://schemas.microsoft.com/office/drawing/2014/main" id="{45D480D9-C857-43FB-A6EA-45D5AF50C65F}"/>
              </a:ext>
            </a:extLst>
          </p:cNvPr>
          <p:cNvSpPr>
            <a:spLocks/>
          </p:cNvSpPr>
          <p:nvPr/>
        </p:nvSpPr>
        <p:spPr bwMode="auto">
          <a:xfrm>
            <a:off x="985962" y="3429000"/>
            <a:ext cx="99868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chemeClr val="tx1"/>
                </a:solidFill>
                <a:latin typeface="Lato" pitchFamily="34" charset="0"/>
                <a:cs typeface="Lato" pitchFamily="34" charset="0"/>
                <a:sym typeface="Lato" pitchFamily="34" charset="0"/>
              </a:rPr>
              <a:t>Presented at the EPRN-FES working group on Socioeconomic Structural transformation:</a:t>
            </a:r>
          </a:p>
          <a:p>
            <a:pPr algn="ctr" eaLnBrk="1"/>
            <a:r>
              <a:rPr lang="en-US" sz="2000" b="1"/>
              <a:t>Session: </a:t>
            </a:r>
            <a:r>
              <a:rPr lang="en-US" sz="2000" b="1" i="1" dirty="0"/>
              <a:t>What Socio-economic transformation means in the African context?</a:t>
            </a:r>
          </a:p>
          <a:p>
            <a:pPr algn="ctr" eaLnBrk="1"/>
            <a:r>
              <a:rPr lang="en-US" b="1" dirty="0"/>
              <a:t>Thursday 18 February 2021, Via ZOOM</a:t>
            </a:r>
            <a:endParaRPr lang="en-US" dirty="0"/>
          </a:p>
          <a:p>
            <a:pPr algn="ctr" eaLnBrk="1"/>
            <a:endParaRPr lang="en-US" sz="2000" b="1" dirty="0">
              <a:solidFill>
                <a:schemeClr val="bg1"/>
              </a:solidFill>
            </a:endParaRPr>
          </a:p>
          <a:p>
            <a:pPr algn="ctr" eaLnBrk="1"/>
            <a:endParaRPr lang="en-US" altLang="en-US" sz="2000" b="1" dirty="0">
              <a:solidFill>
                <a:schemeClr val="tx1"/>
              </a:solidFill>
              <a:latin typeface="Lato" pitchFamily="34" charset="0"/>
              <a:cs typeface="Lato" pitchFamily="34" charset="0"/>
              <a:sym typeface="Lato"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286" y="5877273"/>
            <a:ext cx="878306" cy="96241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4113" y="89529"/>
            <a:ext cx="3293401" cy="329804"/>
          </a:xfrm>
          <a:prstGeom prst="rect">
            <a:avLst/>
          </a:prstGeom>
        </p:spPr>
      </p:pic>
      <p:sp>
        <p:nvSpPr>
          <p:cNvPr id="11" name="AutoShape 44">
            <a:extLst>
              <a:ext uri="{FF2B5EF4-FFF2-40B4-BE49-F238E27FC236}">
                <a16:creationId xmlns:a16="http://schemas.microsoft.com/office/drawing/2014/main" id="{24457DE5-9132-4F04-9CA0-3BDB25B3165D}"/>
              </a:ext>
            </a:extLst>
          </p:cNvPr>
          <p:cNvSpPr>
            <a:spLocks/>
          </p:cNvSpPr>
          <p:nvPr/>
        </p:nvSpPr>
        <p:spPr bwMode="auto">
          <a:xfrm>
            <a:off x="1971675" y="1638628"/>
            <a:ext cx="8820150" cy="908296"/>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algn="ctr"/>
            <a:r>
              <a:rPr lang="en-US" sz="3500" b="1" dirty="0">
                <a:solidFill>
                  <a:schemeClr val="bg1"/>
                </a:solidFill>
                <a:latin typeface="+mj-lt"/>
              </a:rPr>
              <a:t>State of structural transformation in Central Africa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92B87-FEAA-429A-BD18-86EF3EA8889D}"/>
              </a:ext>
            </a:extLst>
          </p:cNvPr>
          <p:cNvSpPr>
            <a:spLocks noGrp="1"/>
          </p:cNvSpPr>
          <p:nvPr>
            <p:ph idx="1"/>
          </p:nvPr>
        </p:nvSpPr>
        <p:spPr>
          <a:xfrm>
            <a:off x="1703512" y="1414562"/>
            <a:ext cx="8856984" cy="5164038"/>
          </a:xfrm>
        </p:spPr>
        <p:txBody>
          <a:bodyPr>
            <a:normAutofit lnSpcReduction="10000"/>
          </a:bodyPr>
          <a:lstStyle/>
          <a:p>
            <a:pPr marL="342900" indent="-342900">
              <a:lnSpc>
                <a:spcPct val="110000"/>
              </a:lnSpc>
              <a:buClr>
                <a:schemeClr val="accent6">
                  <a:lumMod val="75000"/>
                </a:schemeClr>
              </a:buClr>
            </a:pPr>
            <a:r>
              <a:rPr lang="en-US" sz="2400" b="1" i="1" dirty="0"/>
              <a:t>Despite the substantial comparative advantages due to RNs and geography, over the past 30 years we have observed:</a:t>
            </a:r>
          </a:p>
          <a:p>
            <a:pPr marL="342900" indent="-342900">
              <a:lnSpc>
                <a:spcPct val="110000"/>
              </a:lnSpc>
              <a:buClr>
                <a:schemeClr val="accent6">
                  <a:lumMod val="75000"/>
                </a:schemeClr>
              </a:buClr>
            </a:pPr>
            <a:endParaRPr lang="en-US" sz="2400" b="1" i="1" dirty="0"/>
          </a:p>
          <a:p>
            <a:pPr marL="342900" indent="-342900">
              <a:lnSpc>
                <a:spcPct val="110000"/>
              </a:lnSpc>
              <a:buClr>
                <a:schemeClr val="accent6">
                  <a:lumMod val="75000"/>
                </a:schemeClr>
              </a:buClr>
              <a:buFont typeface="Wingdings" panose="05000000000000000000" pitchFamily="2" charset="2"/>
              <a:buChar char="q"/>
            </a:pPr>
            <a:r>
              <a:rPr lang="en-US" sz="2400" dirty="0"/>
              <a:t>Marginal transformation of the structure of GDP, low diversification, dominant extractive sector, poorly developed manufacturing;</a:t>
            </a:r>
          </a:p>
          <a:p>
            <a:pPr marL="342900" indent="-342900">
              <a:lnSpc>
                <a:spcPct val="110000"/>
              </a:lnSpc>
              <a:buClr>
                <a:schemeClr val="accent6">
                  <a:lumMod val="75000"/>
                </a:schemeClr>
              </a:buClr>
              <a:buFont typeface="Wingdings" panose="05000000000000000000" pitchFamily="2" charset="2"/>
              <a:buChar char="q"/>
            </a:pPr>
            <a:r>
              <a:rPr lang="en-US" sz="2400" dirty="0"/>
              <a:t>Growth model based on the export of primary products;</a:t>
            </a:r>
          </a:p>
          <a:p>
            <a:pPr marL="342900" indent="-342900">
              <a:lnSpc>
                <a:spcPct val="110000"/>
              </a:lnSpc>
              <a:buClr>
                <a:schemeClr val="accent6">
                  <a:lumMod val="75000"/>
                </a:schemeClr>
              </a:buClr>
              <a:buFont typeface="Wingdings" panose="05000000000000000000" pitchFamily="2" charset="2"/>
              <a:buChar char="q"/>
            </a:pPr>
            <a:r>
              <a:rPr lang="en-US" sz="2400" dirty="0"/>
              <a:t>negligible productivity gains;</a:t>
            </a:r>
          </a:p>
          <a:p>
            <a:pPr marL="342900" indent="-342900">
              <a:lnSpc>
                <a:spcPct val="110000"/>
              </a:lnSpc>
              <a:buClr>
                <a:schemeClr val="accent6">
                  <a:lumMod val="75000"/>
                </a:schemeClr>
              </a:buClr>
              <a:buFont typeface="Wingdings" panose="05000000000000000000" pitchFamily="2" charset="2"/>
              <a:buChar char="q"/>
            </a:pPr>
            <a:r>
              <a:rPr lang="en-US" sz="2400" dirty="0"/>
              <a:t>Predominance of imports for final consumption</a:t>
            </a:r>
          </a:p>
          <a:p>
            <a:pPr marL="342900" indent="-342900">
              <a:lnSpc>
                <a:spcPct val="110000"/>
              </a:lnSpc>
              <a:buClr>
                <a:schemeClr val="accent6">
                  <a:lumMod val="75000"/>
                </a:schemeClr>
              </a:buClr>
              <a:buFont typeface="Wingdings" panose="05000000000000000000" pitchFamily="2" charset="2"/>
              <a:buChar char="q"/>
            </a:pPr>
            <a:r>
              <a:rPr lang="en-US" sz="2400" dirty="0"/>
              <a:t>An unattractive business environment</a:t>
            </a:r>
          </a:p>
          <a:p>
            <a:pPr marL="342900" indent="-342900">
              <a:lnSpc>
                <a:spcPct val="110000"/>
              </a:lnSpc>
              <a:buClr>
                <a:schemeClr val="accent6">
                  <a:lumMod val="75000"/>
                </a:schemeClr>
              </a:buClr>
              <a:buFont typeface="Wingdings" panose="05000000000000000000" pitchFamily="2" charset="2"/>
              <a:buChar char="q"/>
            </a:pPr>
            <a:r>
              <a:rPr lang="en-US" sz="2400" dirty="0"/>
              <a:t>Very weak regional integration</a:t>
            </a:r>
            <a:endParaRPr lang="fr-FR" sz="2400" dirty="0"/>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7" name="Rectangle 1">
            <a:extLst>
              <a:ext uri="{FF2B5EF4-FFF2-40B4-BE49-F238E27FC236}">
                <a16:creationId xmlns:a16="http://schemas.microsoft.com/office/drawing/2014/main" id="{286B12E3-E8EF-447E-A0A0-CDFC6A4FDCA7}"/>
              </a:ext>
            </a:extLst>
          </p:cNvPr>
          <p:cNvSpPr>
            <a:spLocks/>
          </p:cNvSpPr>
          <p:nvPr/>
        </p:nvSpPr>
        <p:spPr bwMode="auto">
          <a:xfrm>
            <a:off x="1524001" y="169081"/>
            <a:ext cx="9143999" cy="44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200" b="1" i="1" dirty="0" err="1">
                <a:solidFill>
                  <a:srgbClr val="3BA366"/>
                </a:solidFill>
                <a:latin typeface="Lato" pitchFamily="34" charset="0"/>
                <a:cs typeface="Lato" pitchFamily="34" charset="0"/>
                <a:sym typeface="Lato" pitchFamily="34" charset="0"/>
              </a:rPr>
              <a:t>Characteristic</a:t>
            </a:r>
            <a:r>
              <a:rPr lang="fr-FR" altLang="en-US" sz="2200" b="1" i="1" dirty="0">
                <a:solidFill>
                  <a:srgbClr val="3BA366"/>
                </a:solidFill>
                <a:latin typeface="Lato" pitchFamily="34" charset="0"/>
                <a:cs typeface="Lato" pitchFamily="34" charset="0"/>
                <a:sym typeface="Lato" pitchFamily="34" charset="0"/>
              </a:rPr>
              <a:t> of St in Central Africa</a:t>
            </a: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558679"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586359" y="6263072"/>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55999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92B87-FEAA-429A-BD18-86EF3EA8889D}"/>
              </a:ext>
            </a:extLst>
          </p:cNvPr>
          <p:cNvSpPr>
            <a:spLocks noGrp="1"/>
          </p:cNvSpPr>
          <p:nvPr>
            <p:ph idx="1"/>
          </p:nvPr>
        </p:nvSpPr>
        <p:spPr>
          <a:xfrm>
            <a:off x="1850076" y="1359671"/>
            <a:ext cx="8491846" cy="5196454"/>
          </a:xfrm>
        </p:spPr>
        <p:txBody>
          <a:bodyPr>
            <a:normAutofit lnSpcReduction="10000"/>
          </a:bodyPr>
          <a:lstStyle/>
          <a:p>
            <a:pPr marL="342900" indent="-342900">
              <a:lnSpc>
                <a:spcPct val="110000"/>
              </a:lnSpc>
              <a:buClr>
                <a:schemeClr val="accent6">
                  <a:lumMod val="75000"/>
                </a:schemeClr>
              </a:buClr>
            </a:pPr>
            <a:r>
              <a:rPr lang="en-US" sz="2400" b="1" dirty="0"/>
              <a:t>Despite the substantial comparative advantages due to RNs and geography, over the past 30 years we have observed:</a:t>
            </a:r>
          </a:p>
          <a:p>
            <a:pPr marL="342900" indent="-342900">
              <a:lnSpc>
                <a:spcPct val="110000"/>
              </a:lnSpc>
              <a:buClr>
                <a:schemeClr val="accent6">
                  <a:lumMod val="75000"/>
                </a:schemeClr>
              </a:buClr>
            </a:pPr>
            <a:endParaRPr lang="en-US" sz="2400" dirty="0"/>
          </a:p>
          <a:p>
            <a:pPr marL="342900" indent="-342900">
              <a:lnSpc>
                <a:spcPct val="110000"/>
              </a:lnSpc>
              <a:buClr>
                <a:schemeClr val="accent6">
                  <a:lumMod val="75000"/>
                </a:schemeClr>
              </a:buClr>
              <a:buFont typeface="Wingdings" panose="05000000000000000000" pitchFamily="2" charset="2"/>
              <a:buChar char="q"/>
            </a:pPr>
            <a:r>
              <a:rPr lang="en-US" sz="2400" dirty="0"/>
              <a:t>Marginal transformation of the structure of GDP, low diversification, dominant extractive sector, poorly developed manufacturing;</a:t>
            </a:r>
          </a:p>
          <a:p>
            <a:pPr marL="342900" indent="-342900">
              <a:lnSpc>
                <a:spcPct val="110000"/>
              </a:lnSpc>
              <a:buClr>
                <a:schemeClr val="accent6">
                  <a:lumMod val="75000"/>
                </a:schemeClr>
              </a:buClr>
              <a:buFont typeface="Wingdings" panose="05000000000000000000" pitchFamily="2" charset="2"/>
              <a:buChar char="q"/>
            </a:pPr>
            <a:r>
              <a:rPr lang="en-US" sz="2400" dirty="0"/>
              <a:t>Growth model based on the export of primary products;</a:t>
            </a:r>
          </a:p>
          <a:p>
            <a:pPr marL="342900" indent="-342900">
              <a:lnSpc>
                <a:spcPct val="110000"/>
              </a:lnSpc>
              <a:buClr>
                <a:schemeClr val="accent6">
                  <a:lumMod val="75000"/>
                </a:schemeClr>
              </a:buClr>
              <a:buFont typeface="Wingdings" panose="05000000000000000000" pitchFamily="2" charset="2"/>
              <a:buChar char="q"/>
            </a:pPr>
            <a:r>
              <a:rPr lang="en-US" sz="2400" dirty="0"/>
              <a:t>negligible productivity gains;</a:t>
            </a:r>
          </a:p>
          <a:p>
            <a:pPr marL="342900" indent="-342900">
              <a:lnSpc>
                <a:spcPct val="110000"/>
              </a:lnSpc>
              <a:buClr>
                <a:schemeClr val="accent6">
                  <a:lumMod val="75000"/>
                </a:schemeClr>
              </a:buClr>
              <a:buFont typeface="Wingdings" panose="05000000000000000000" pitchFamily="2" charset="2"/>
              <a:buChar char="q"/>
            </a:pPr>
            <a:r>
              <a:rPr lang="en-US" sz="2400" dirty="0"/>
              <a:t>Predominance of imports for final consumption</a:t>
            </a:r>
          </a:p>
          <a:p>
            <a:pPr marL="342900" indent="-342900">
              <a:lnSpc>
                <a:spcPct val="110000"/>
              </a:lnSpc>
              <a:buClr>
                <a:schemeClr val="accent6">
                  <a:lumMod val="75000"/>
                </a:schemeClr>
              </a:buClr>
              <a:buFont typeface="Wingdings" panose="05000000000000000000" pitchFamily="2" charset="2"/>
              <a:buChar char="q"/>
            </a:pPr>
            <a:r>
              <a:rPr lang="en-US" sz="2400" dirty="0"/>
              <a:t>An unattractive business environment</a:t>
            </a:r>
          </a:p>
          <a:p>
            <a:pPr marL="342900" indent="-342900">
              <a:lnSpc>
                <a:spcPct val="110000"/>
              </a:lnSpc>
              <a:buClr>
                <a:schemeClr val="accent6">
                  <a:lumMod val="75000"/>
                </a:schemeClr>
              </a:buClr>
              <a:buFont typeface="Wingdings" panose="05000000000000000000" pitchFamily="2" charset="2"/>
              <a:buChar char="q"/>
            </a:pPr>
            <a:r>
              <a:rPr lang="en-US" sz="2400" dirty="0"/>
              <a:t>Very weak regional integration</a:t>
            </a:r>
            <a:endParaRPr lang="fr-FR" sz="2400" dirty="0"/>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7" name="Rectangle 1">
            <a:extLst>
              <a:ext uri="{FF2B5EF4-FFF2-40B4-BE49-F238E27FC236}">
                <a16:creationId xmlns:a16="http://schemas.microsoft.com/office/drawing/2014/main" id="{286B12E3-E8EF-447E-A0A0-CDFC6A4FDCA7}"/>
              </a:ext>
            </a:extLst>
          </p:cNvPr>
          <p:cNvSpPr>
            <a:spLocks/>
          </p:cNvSpPr>
          <p:nvPr/>
        </p:nvSpPr>
        <p:spPr bwMode="auto">
          <a:xfrm>
            <a:off x="1524001" y="169082"/>
            <a:ext cx="9143999" cy="4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200" b="1" i="1" dirty="0" err="1">
                <a:solidFill>
                  <a:srgbClr val="3BA366"/>
                </a:solidFill>
                <a:latin typeface="Lato" pitchFamily="34" charset="0"/>
                <a:cs typeface="Lato" pitchFamily="34" charset="0"/>
                <a:sym typeface="Lato" pitchFamily="34" charset="0"/>
              </a:rPr>
              <a:t>Characteristic</a:t>
            </a:r>
            <a:r>
              <a:rPr lang="fr-FR" altLang="en-US" sz="2200" b="1" i="1" dirty="0">
                <a:solidFill>
                  <a:srgbClr val="3BA366"/>
                </a:solidFill>
                <a:latin typeface="Lato" pitchFamily="34" charset="0"/>
                <a:cs typeface="Lato" pitchFamily="34" charset="0"/>
                <a:sym typeface="Lato" pitchFamily="34" charset="0"/>
              </a:rPr>
              <a:t> of St in Central Africa</a:t>
            </a: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558679"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586359" y="6263072"/>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99601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92B87-FEAA-429A-BD18-86EF3EA8889D}"/>
              </a:ext>
            </a:extLst>
          </p:cNvPr>
          <p:cNvSpPr>
            <a:spLocks noGrp="1"/>
          </p:cNvSpPr>
          <p:nvPr>
            <p:ph idx="1"/>
          </p:nvPr>
        </p:nvSpPr>
        <p:spPr>
          <a:xfrm>
            <a:off x="2152650" y="1340769"/>
            <a:ext cx="8342734" cy="4506028"/>
          </a:xfrm>
        </p:spPr>
        <p:txBody>
          <a:bodyPr>
            <a:normAutofit/>
          </a:bodyPr>
          <a:lstStyle/>
          <a:p>
            <a:pPr marL="342900" indent="-342900">
              <a:buClr>
                <a:schemeClr val="accent6">
                  <a:lumMod val="75000"/>
                </a:schemeClr>
              </a:buClr>
              <a:buFont typeface="Wingdings" panose="05000000000000000000" pitchFamily="2" charset="2"/>
              <a:buChar char="q"/>
            </a:pPr>
            <a:r>
              <a:rPr lang="en-US" sz="2400" dirty="0"/>
              <a:t>Eleven countries (ECCAS)</a:t>
            </a:r>
          </a:p>
          <a:p>
            <a:pPr marL="342900" indent="-342900">
              <a:buClr>
                <a:schemeClr val="accent6">
                  <a:lumMod val="75000"/>
                </a:schemeClr>
              </a:buClr>
              <a:buFont typeface="Wingdings" panose="05000000000000000000" pitchFamily="2" charset="2"/>
              <a:buChar char="q"/>
            </a:pPr>
            <a:r>
              <a:rPr lang="en-US" sz="2400" dirty="0"/>
              <a:t>A large market: 187 million visitors in 2017</a:t>
            </a:r>
          </a:p>
          <a:p>
            <a:pPr marL="342900" indent="-342900">
              <a:buClr>
                <a:schemeClr val="accent6">
                  <a:lumMod val="75000"/>
                </a:schemeClr>
              </a:buClr>
              <a:buFont typeface="Wingdings" panose="05000000000000000000" pitchFamily="2" charset="2"/>
              <a:buChar char="q"/>
            </a:pPr>
            <a:r>
              <a:rPr lang="en-US" sz="2400" dirty="0"/>
              <a:t>Large area: 6.7 million km2</a:t>
            </a:r>
          </a:p>
          <a:p>
            <a:pPr marL="342900" indent="-342900">
              <a:buClr>
                <a:schemeClr val="accent6">
                  <a:lumMod val="75000"/>
                </a:schemeClr>
              </a:buClr>
              <a:buFont typeface="Wingdings" panose="05000000000000000000" pitchFamily="2" charset="2"/>
              <a:buChar char="q"/>
            </a:pPr>
            <a:r>
              <a:rPr lang="en-US" sz="2400" dirty="0"/>
              <a:t>Rich in various natural resources: Petroleum, mining, agricultural, forestry, tourism, energy,</a:t>
            </a:r>
          </a:p>
          <a:p>
            <a:pPr marL="342900" indent="-342900">
              <a:buClr>
                <a:schemeClr val="accent6">
                  <a:lumMod val="75000"/>
                </a:schemeClr>
              </a:buClr>
              <a:buFont typeface="Wingdings" panose="05000000000000000000" pitchFamily="2" charset="2"/>
              <a:buChar char="q"/>
            </a:pPr>
            <a:r>
              <a:rPr lang="en-US" sz="2400" dirty="0"/>
              <a:t>Strategic position on the African continent</a:t>
            </a:r>
          </a:p>
          <a:p>
            <a:pPr marL="342900" indent="-342900">
              <a:buClr>
                <a:schemeClr val="accent6">
                  <a:lumMod val="75000"/>
                </a:schemeClr>
              </a:buClr>
              <a:buFont typeface="Wingdings" panose="05000000000000000000" pitchFamily="2" charset="2"/>
              <a:buChar char="q"/>
            </a:pPr>
            <a:r>
              <a:rPr lang="en-US" sz="2400" dirty="0"/>
              <a:t>High economic vulnerability; Many countries under fiscal consolidation program with Reduced budgetary margin;</a:t>
            </a:r>
          </a:p>
          <a:p>
            <a:pPr marL="342900" indent="-342900">
              <a:buClr>
                <a:schemeClr val="accent6">
                  <a:lumMod val="75000"/>
                </a:schemeClr>
              </a:buClr>
              <a:buFont typeface="Wingdings" panose="05000000000000000000" pitchFamily="2" charset="2"/>
              <a:buChar char="q"/>
            </a:pPr>
            <a:r>
              <a:rPr lang="en-US" sz="2400" dirty="0"/>
              <a:t>A few hotbeds of insecurity compromise growth;</a:t>
            </a:r>
            <a:endParaRPr lang="fr-FR" sz="2400" dirty="0"/>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7" name="Rectangle 1">
            <a:extLst>
              <a:ext uri="{FF2B5EF4-FFF2-40B4-BE49-F238E27FC236}">
                <a16:creationId xmlns:a16="http://schemas.microsoft.com/office/drawing/2014/main" id="{286B12E3-E8EF-447E-A0A0-CDFC6A4FDCA7}"/>
              </a:ext>
            </a:extLst>
          </p:cNvPr>
          <p:cNvSpPr>
            <a:spLocks/>
          </p:cNvSpPr>
          <p:nvPr/>
        </p:nvSpPr>
        <p:spPr bwMode="auto">
          <a:xfrm>
            <a:off x="1692600" y="395398"/>
            <a:ext cx="7761287"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400" b="1" i="1" dirty="0" err="1">
                <a:solidFill>
                  <a:srgbClr val="3BA366"/>
                </a:solidFill>
                <a:latin typeface="Lato" pitchFamily="34" charset="0"/>
                <a:cs typeface="Lato" pitchFamily="34" charset="0"/>
                <a:sym typeface="Lato" pitchFamily="34" charset="0"/>
              </a:rPr>
              <a:t>Context</a:t>
            </a:r>
            <a:endParaRPr lang="fr-FR" altLang="en-US" sz="2400" b="1" i="1" dirty="0">
              <a:solidFill>
                <a:srgbClr val="3BA366"/>
              </a:solidFill>
              <a:latin typeface="Lato" pitchFamily="34" charset="0"/>
              <a:cs typeface="Lato" pitchFamily="34" charset="0"/>
              <a:sym typeface="Lato" pitchFamily="34" charset="0"/>
            </a:endParaRP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558679"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586359" y="6263072"/>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50087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847529" y="4892226"/>
            <a:ext cx="8820473" cy="1261655"/>
          </a:xfrm>
        </p:spPr>
        <p:txBody>
          <a:bodyPr>
            <a:normAutofit fontScale="70000" lnSpcReduction="20000"/>
          </a:bodyPr>
          <a:lstStyle/>
          <a:p>
            <a:r>
              <a:rPr lang="fr-FR" dirty="0"/>
              <a:t>2000-2009: croissance moyenne de 6,5% par an bien au-dessus de la moyenne africaine </a:t>
            </a:r>
          </a:p>
          <a:p>
            <a:r>
              <a:rPr lang="fr-FR" dirty="0"/>
              <a:t>2010-2014: la croissance </a:t>
            </a:r>
            <a:r>
              <a:rPr lang="fr-FR" dirty="0" err="1"/>
              <a:t>sous-régionale</a:t>
            </a:r>
            <a:r>
              <a:rPr lang="fr-FR" dirty="0"/>
              <a:t> a continué de progresser: 5,2% </a:t>
            </a:r>
          </a:p>
          <a:p>
            <a:r>
              <a:rPr lang="fr-FR" dirty="0"/>
              <a:t>2015-2019: la croissance </a:t>
            </a:r>
            <a:r>
              <a:rPr lang="fr-FR" dirty="0" err="1"/>
              <a:t>sous-régionale</a:t>
            </a:r>
            <a:r>
              <a:rPr lang="fr-FR" dirty="0"/>
              <a:t> a chuté à 0,1</a:t>
            </a:r>
            <a:r>
              <a:rPr lang="fr-FR"/>
              <a:t>% </a:t>
            </a:r>
            <a:endParaRPr lang="fr-FR" dirty="0"/>
          </a:p>
          <a:p>
            <a:endParaRPr lang="fr-FR" dirty="0"/>
          </a:p>
          <a:p>
            <a:endParaRPr lang="fr-FR" dirty="0"/>
          </a:p>
        </p:txBody>
      </p:sp>
      <p:sp>
        <p:nvSpPr>
          <p:cNvPr id="5" name="Title 1">
            <a:extLst>
              <a:ext uri="{FF2B5EF4-FFF2-40B4-BE49-F238E27FC236}">
                <a16:creationId xmlns:a16="http://schemas.microsoft.com/office/drawing/2014/main" id="{5FDB7550-A131-4C26-B121-C116934D729E}"/>
              </a:ext>
            </a:extLst>
          </p:cNvPr>
          <p:cNvSpPr txBox="1">
            <a:spLocks/>
          </p:cNvSpPr>
          <p:nvPr/>
        </p:nvSpPr>
        <p:spPr>
          <a:xfrm>
            <a:off x="1703512" y="260649"/>
            <a:ext cx="2244228" cy="214001"/>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err="1">
                <a:solidFill>
                  <a:schemeClr val="bg1"/>
                </a:solidFill>
                <a:latin typeface="Footlight MT Light" panose="0204060206030A020304" pitchFamily="18" charset="0"/>
              </a:rPr>
              <a:t>Contexte</a:t>
            </a:r>
            <a:endParaRPr lang="en-US" sz="1500" b="1" dirty="0">
              <a:solidFill>
                <a:schemeClr val="bg1"/>
              </a:solidFill>
              <a:latin typeface="Footlight MT Light" panose="0204060206030A020304" pitchFamily="18" charset="0"/>
            </a:endParaRPr>
          </a:p>
        </p:txBody>
      </p:sp>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graphicFrame>
        <p:nvGraphicFramePr>
          <p:cNvPr id="10" name="Chart 9"/>
          <p:cNvGraphicFramePr/>
          <p:nvPr>
            <p:extLst/>
          </p:nvPr>
        </p:nvGraphicFramePr>
        <p:xfrm>
          <a:off x="1847528" y="658573"/>
          <a:ext cx="8352928" cy="44058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8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991544" y="5342538"/>
            <a:ext cx="8064896" cy="793151"/>
          </a:xfrm>
        </p:spPr>
        <p:txBody>
          <a:bodyPr>
            <a:normAutofit fontScale="70000" lnSpcReduction="20000"/>
          </a:bodyPr>
          <a:lstStyle/>
          <a:p>
            <a:r>
              <a:rPr lang="fr-FR" dirty="0"/>
              <a:t>Malgré l’abondance en ressources naturelles, la destination Afrique centrale est une des moins attractive auprès des investisseurs et marchés internationaux</a:t>
            </a:r>
            <a:endParaRPr lang="en-US" dirty="0"/>
          </a:p>
        </p:txBody>
      </p:sp>
      <p:sp>
        <p:nvSpPr>
          <p:cNvPr id="7"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1991544" y="0"/>
            <a:ext cx="8568952" cy="5229200"/>
          </a:xfrm>
          <a:prstGeom prst="rect">
            <a:avLst/>
          </a:prstGeom>
        </p:spPr>
      </p:pic>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38771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0165" y="5525678"/>
            <a:ext cx="8712968" cy="741958"/>
          </a:xfrm>
        </p:spPr>
        <p:txBody>
          <a:bodyPr>
            <a:normAutofit fontScale="92500" lnSpcReduction="10000"/>
          </a:bodyPr>
          <a:lstStyle/>
          <a:p>
            <a:r>
              <a:rPr lang="fr-FR" dirty="0">
                <a:solidFill>
                  <a:srgbClr val="002060"/>
                </a:solidFill>
                <a:latin typeface="+mj-lt"/>
              </a:rPr>
              <a:t>Une faible diversification des économies et une structure relativement constante</a:t>
            </a:r>
          </a:p>
        </p:txBody>
      </p:sp>
      <p:sp>
        <p:nvSpPr>
          <p:cNvPr id="7"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1703512" y="116634"/>
            <a:ext cx="8856984" cy="4285681"/>
          </a:xfrm>
          <a:prstGeom prst="rect">
            <a:avLst/>
          </a:prstGeom>
        </p:spPr>
      </p:pic>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pic>
        <p:nvPicPr>
          <p:cNvPr id="4" name="Picture 3"/>
          <p:cNvPicPr>
            <a:picLocks noChangeAspect="1"/>
          </p:cNvPicPr>
          <p:nvPr/>
        </p:nvPicPr>
        <p:blipFill>
          <a:blip r:embed="rId4"/>
          <a:stretch>
            <a:fillRect/>
          </a:stretch>
        </p:blipFill>
        <p:spPr>
          <a:xfrm>
            <a:off x="1919536" y="4411154"/>
            <a:ext cx="7696200" cy="1114425"/>
          </a:xfrm>
          <a:prstGeom prst="rect">
            <a:avLst/>
          </a:prstGeom>
        </p:spPr>
      </p:pic>
    </p:spTree>
    <p:extLst>
      <p:ext uri="{BB962C8B-B14F-4D97-AF65-F5344CB8AC3E}">
        <p14:creationId xmlns:p14="http://schemas.microsoft.com/office/powerpoint/2010/main" val="124304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2" y="5705497"/>
            <a:ext cx="10385743" cy="411140"/>
          </a:xfrm>
        </p:spPr>
        <p:txBody>
          <a:bodyPr>
            <a:normAutofit fontScale="70000" lnSpcReduction="20000"/>
          </a:bodyPr>
          <a:lstStyle/>
          <a:p>
            <a:r>
              <a:rPr lang="fr-FR" dirty="0">
                <a:solidFill>
                  <a:srgbClr val="002060"/>
                </a:solidFill>
                <a:latin typeface="Lucida Bright" panose="02040602050505020304" pitchFamily="18" charset="0"/>
              </a:rPr>
              <a:t>Une faible diversification des économies et une structure relativement constante</a:t>
            </a:r>
          </a:p>
        </p:txBody>
      </p:sp>
      <p:sp>
        <p:nvSpPr>
          <p:cNvPr id="6" name="Title 1">
            <a:extLst>
              <a:ext uri="{FF2B5EF4-FFF2-40B4-BE49-F238E27FC236}">
                <a16:creationId xmlns:a16="http://schemas.microsoft.com/office/drawing/2014/main" id="{2907356B-5174-47F1-A324-70455E0E7E81}"/>
              </a:ext>
            </a:extLst>
          </p:cNvPr>
          <p:cNvSpPr txBox="1">
            <a:spLocks/>
          </p:cNvSpPr>
          <p:nvPr/>
        </p:nvSpPr>
        <p:spPr>
          <a:xfrm>
            <a:off x="1686922" y="55346"/>
            <a:ext cx="2015655" cy="330926"/>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Production</a:t>
            </a:r>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pic>
        <p:nvPicPr>
          <p:cNvPr id="4" name="Picture 3"/>
          <p:cNvPicPr>
            <a:picLocks noChangeAspect="1"/>
          </p:cNvPicPr>
          <p:nvPr/>
        </p:nvPicPr>
        <p:blipFill>
          <a:blip r:embed="rId3"/>
          <a:stretch>
            <a:fillRect/>
          </a:stretch>
        </p:blipFill>
        <p:spPr>
          <a:xfrm>
            <a:off x="1706140" y="420964"/>
            <a:ext cx="8854357" cy="5158434"/>
          </a:xfrm>
          <a:prstGeom prst="rect">
            <a:avLst/>
          </a:prstGeom>
        </p:spPr>
      </p:pic>
    </p:spTree>
    <p:extLst>
      <p:ext uri="{BB962C8B-B14F-4D97-AF65-F5344CB8AC3E}">
        <p14:creationId xmlns:p14="http://schemas.microsoft.com/office/powerpoint/2010/main" val="117722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728665" y="5531413"/>
            <a:ext cx="8801567" cy="543950"/>
          </a:xfrm>
        </p:spPr>
        <p:txBody>
          <a:bodyPr>
            <a:normAutofit fontScale="70000" lnSpcReduction="20000"/>
          </a:bodyPr>
          <a:lstStyle/>
          <a:p>
            <a:r>
              <a:rPr lang="fr-FR" dirty="0">
                <a:solidFill>
                  <a:srgbClr val="002060"/>
                </a:solidFill>
                <a:latin typeface="Lucida Bright" panose="02040602050505020304" pitchFamily="18" charset="0"/>
              </a:rPr>
              <a:t>Forte contribution des exportations de produits primaires à la richesse nationale </a:t>
            </a:r>
          </a:p>
        </p:txBody>
      </p:sp>
      <p:pic>
        <p:nvPicPr>
          <p:cNvPr id="7" name="Picture 6">
            <a:extLst>
              <a:ext uri="{FF2B5EF4-FFF2-40B4-BE49-F238E27FC236}">
                <a16:creationId xmlns:a16="http://schemas.microsoft.com/office/drawing/2014/main" id="{65F748A9-53A9-47EC-AEDD-8734B9D30467}"/>
              </a:ext>
            </a:extLst>
          </p:cNvPr>
          <p:cNvPicPr>
            <a:picLocks noChangeAspect="1"/>
          </p:cNvPicPr>
          <p:nvPr/>
        </p:nvPicPr>
        <p:blipFill>
          <a:blip r:embed="rId3"/>
          <a:stretch>
            <a:fillRect/>
          </a:stretch>
        </p:blipFill>
        <p:spPr>
          <a:xfrm>
            <a:off x="1779948" y="836713"/>
            <a:ext cx="8888052" cy="4403695"/>
          </a:xfrm>
          <a:prstGeom prst="rect">
            <a:avLst/>
          </a:prstGeom>
        </p:spPr>
      </p:pic>
      <p:sp>
        <p:nvSpPr>
          <p:cNvPr id="8" name="Title 1">
            <a:extLst>
              <a:ext uri="{FF2B5EF4-FFF2-40B4-BE49-F238E27FC236}">
                <a16:creationId xmlns:a16="http://schemas.microsoft.com/office/drawing/2014/main" id="{168E1255-6F2E-46EB-A961-52339190ACAB}"/>
              </a:ext>
            </a:extLst>
          </p:cNvPr>
          <p:cNvSpPr txBox="1">
            <a:spLocks/>
          </p:cNvSpPr>
          <p:nvPr/>
        </p:nvSpPr>
        <p:spPr>
          <a:xfrm>
            <a:off x="1847529" y="116632"/>
            <a:ext cx="2015655" cy="292904"/>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Production</a:t>
            </a:r>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Tree>
    <p:extLst>
      <p:ext uri="{BB962C8B-B14F-4D97-AF65-F5344CB8AC3E}">
        <p14:creationId xmlns:p14="http://schemas.microsoft.com/office/powerpoint/2010/main" val="104896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2" y="5085184"/>
            <a:ext cx="8585543" cy="699173"/>
          </a:xfrm>
        </p:spPr>
        <p:txBody>
          <a:bodyPr>
            <a:normAutofit fontScale="92500" lnSpcReduction="20000"/>
          </a:bodyPr>
          <a:lstStyle/>
          <a:p>
            <a:r>
              <a:rPr lang="fr-FR" dirty="0">
                <a:solidFill>
                  <a:srgbClr val="002060"/>
                </a:solidFill>
                <a:latin typeface="+mj-lt"/>
              </a:rPr>
              <a:t>Forte contribution des exportations de produits primaires à la richesse nationale </a:t>
            </a:r>
          </a:p>
        </p:txBody>
      </p:sp>
      <p:sp>
        <p:nvSpPr>
          <p:cNvPr id="7" name="Title 1">
            <a:extLst>
              <a:ext uri="{FF2B5EF4-FFF2-40B4-BE49-F238E27FC236}">
                <a16:creationId xmlns:a16="http://schemas.microsoft.com/office/drawing/2014/main" id="{121A394B-F17D-4ED9-A57B-7FF4619C818F}"/>
              </a:ext>
            </a:extLst>
          </p:cNvPr>
          <p:cNvSpPr txBox="1">
            <a:spLocks/>
          </p:cNvSpPr>
          <p:nvPr/>
        </p:nvSpPr>
        <p:spPr>
          <a:xfrm>
            <a:off x="1757300" y="210897"/>
            <a:ext cx="2015655" cy="233269"/>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Production</a:t>
            </a: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1757153" y="683626"/>
            <a:ext cx="8299287" cy="4266620"/>
          </a:xfrm>
          <a:prstGeom prst="rect">
            <a:avLst/>
          </a:prstGeom>
        </p:spPr>
      </p:pic>
      <p:sp>
        <p:nvSpPr>
          <p:cNvPr id="10"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1"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58000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827BDDB-3242-4417-9CED-D1AA1522422A}" type="slidenum">
              <a:rPr lang="en-US" altLang="en-US" smtClean="0"/>
              <a:pPr/>
              <a:t>19</a:t>
            </a:fld>
            <a:endParaRPr lang="en-US" altLang="en-US"/>
          </a:p>
        </p:txBody>
      </p:sp>
      <p:pic>
        <p:nvPicPr>
          <p:cNvPr id="8" name="Picture 7"/>
          <p:cNvPicPr>
            <a:picLocks noChangeAspect="1"/>
          </p:cNvPicPr>
          <p:nvPr/>
        </p:nvPicPr>
        <p:blipFill>
          <a:blip r:embed="rId2"/>
          <a:stretch>
            <a:fillRect/>
          </a:stretch>
        </p:blipFill>
        <p:spPr>
          <a:xfrm>
            <a:off x="6168008" y="1214842"/>
            <a:ext cx="4176464" cy="5472608"/>
          </a:xfrm>
          <a:prstGeom prst="rect">
            <a:avLst/>
          </a:prstGeom>
        </p:spPr>
      </p:pic>
      <p:pic>
        <p:nvPicPr>
          <p:cNvPr id="9" name="Picture 8"/>
          <p:cNvPicPr>
            <a:picLocks noChangeAspect="1"/>
          </p:cNvPicPr>
          <p:nvPr/>
        </p:nvPicPr>
        <p:blipFill>
          <a:blip r:embed="rId3"/>
          <a:stretch>
            <a:fillRect/>
          </a:stretch>
        </p:blipFill>
        <p:spPr>
          <a:xfrm>
            <a:off x="1847528" y="1214842"/>
            <a:ext cx="3960440" cy="5472608"/>
          </a:xfrm>
          <a:prstGeom prst="rect">
            <a:avLst/>
          </a:prstGeom>
        </p:spPr>
      </p:pic>
      <p:sp>
        <p:nvSpPr>
          <p:cNvPr id="10" name="TextBox 9"/>
          <p:cNvSpPr txBox="1"/>
          <p:nvPr/>
        </p:nvSpPr>
        <p:spPr>
          <a:xfrm>
            <a:off x="3102048" y="260649"/>
            <a:ext cx="4736169" cy="646331"/>
          </a:xfrm>
          <a:prstGeom prst="rect">
            <a:avLst/>
          </a:prstGeom>
          <a:noFill/>
        </p:spPr>
        <p:txBody>
          <a:bodyPr wrap="none" rtlCol="0">
            <a:spAutoFit/>
          </a:bodyPr>
          <a:lstStyle/>
          <a:p>
            <a:pPr algn="ctr"/>
            <a:r>
              <a:rPr lang="en-US" b="1" dirty="0"/>
              <a:t>Export and imports by final usage Central Africa</a:t>
            </a:r>
          </a:p>
          <a:p>
            <a:pPr algn="ctr"/>
            <a:r>
              <a:rPr lang="en-US" b="1" dirty="0"/>
              <a:t>2007 - 2015</a:t>
            </a:r>
          </a:p>
        </p:txBody>
      </p:sp>
    </p:spTree>
    <p:extLst>
      <p:ext uri="{BB962C8B-B14F-4D97-AF65-F5344CB8AC3E}">
        <p14:creationId xmlns:p14="http://schemas.microsoft.com/office/powerpoint/2010/main" val="31878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6" name="AutoShape 6">
            <a:extLst>
              <a:ext uri="{FF2B5EF4-FFF2-40B4-BE49-F238E27FC236}">
                <a16:creationId xmlns:a16="http://schemas.microsoft.com/office/drawing/2014/main" id="{F128277C-0A6E-4958-BDC5-3DA10A16649A}"/>
              </a:ext>
            </a:extLst>
          </p:cNvPr>
          <p:cNvSpPr>
            <a:spLocks/>
          </p:cNvSpPr>
          <p:nvPr/>
        </p:nvSpPr>
        <p:spPr bwMode="auto">
          <a:xfrm>
            <a:off x="1524001" y="290514"/>
            <a:ext cx="4475163" cy="441325"/>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1" name="Rectangle 11">
            <a:extLst>
              <a:ext uri="{FF2B5EF4-FFF2-40B4-BE49-F238E27FC236}">
                <a16:creationId xmlns:a16="http://schemas.microsoft.com/office/drawing/2014/main" id="{96095D37-9149-4319-A40E-C58DDA31A5C7}"/>
              </a:ext>
            </a:extLst>
          </p:cNvPr>
          <p:cNvSpPr>
            <a:spLocks/>
          </p:cNvSpPr>
          <p:nvPr/>
        </p:nvSpPr>
        <p:spPr bwMode="auto">
          <a:xfrm>
            <a:off x="1803400" y="360364"/>
            <a:ext cx="4195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b="1" dirty="0">
                <a:solidFill>
                  <a:srgbClr val="FFFFFF"/>
                </a:solidFill>
                <a:latin typeface="Lato" pitchFamily="34" charset="0"/>
                <a:cs typeface="Lato" pitchFamily="34" charset="0"/>
                <a:sym typeface="Lato" pitchFamily="34" charset="0"/>
              </a:rPr>
              <a:t>OUTLINE</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a16="http://schemas.microsoft.com/office/drawing/2014/main" id="{286B12E3-E8EF-447E-A0A0-CDFC6A4FDCA7}"/>
              </a:ext>
            </a:extLst>
          </p:cNvPr>
          <p:cNvSpPr>
            <a:spLocks/>
          </p:cNvSpPr>
          <p:nvPr/>
        </p:nvSpPr>
        <p:spPr bwMode="auto">
          <a:xfrm>
            <a:off x="2279577" y="1341439"/>
            <a:ext cx="7488831" cy="410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82588" indent="-342900" algn="just" eaLnBrk="1">
              <a:lnSpc>
                <a:spcPct val="150000"/>
              </a:lnSpc>
              <a:buFont typeface="Wingdings" panose="05000000000000000000" pitchFamily="2" charset="2"/>
              <a:buChar char="q"/>
            </a:pPr>
            <a:endParaRPr lang="fr-FR" altLang="en-US" sz="2200" b="1" dirty="0">
              <a:solidFill>
                <a:srgbClr val="399D5C"/>
              </a:solidFill>
              <a:latin typeface="Lato" pitchFamily="34" charset="0"/>
              <a:cs typeface="Lato" pitchFamily="34" charset="0"/>
              <a:sym typeface="Lato" pitchFamily="34" charset="0"/>
            </a:endParaRPr>
          </a:p>
          <a:p>
            <a:pPr marL="382588" indent="-342900" algn="just" eaLnBrk="1">
              <a:lnSpc>
                <a:spcPct val="150000"/>
              </a:lnSpc>
              <a:buFont typeface="Wingdings" panose="05000000000000000000" pitchFamily="2" charset="2"/>
              <a:buChar char="q"/>
            </a:pPr>
            <a:r>
              <a:rPr lang="en-US" altLang="en-US" sz="3200" b="1" dirty="0">
                <a:solidFill>
                  <a:srgbClr val="399D5C"/>
                </a:solidFill>
                <a:latin typeface="Lato" pitchFamily="34" charset="0"/>
                <a:cs typeface="Lato" pitchFamily="34" charset="0"/>
                <a:sym typeface="Lato" pitchFamily="34" charset="0"/>
              </a:rPr>
              <a:t>Stylized facts of structural transformation</a:t>
            </a:r>
          </a:p>
          <a:p>
            <a:pPr marL="382588" indent="-342900" algn="just" eaLnBrk="1">
              <a:lnSpc>
                <a:spcPct val="150000"/>
              </a:lnSpc>
              <a:buFont typeface="Wingdings" panose="05000000000000000000" pitchFamily="2" charset="2"/>
              <a:buChar char="q"/>
            </a:pPr>
            <a:r>
              <a:rPr lang="en-US" altLang="en-US" sz="3200" b="1" dirty="0">
                <a:solidFill>
                  <a:srgbClr val="399D5C"/>
                </a:solidFill>
                <a:latin typeface="Lato" pitchFamily="34" charset="0"/>
                <a:cs typeface="Lato" pitchFamily="34" charset="0"/>
                <a:sym typeface="Lato" pitchFamily="34" charset="0"/>
              </a:rPr>
              <a:t>State of structural transformation in Central Africa</a:t>
            </a:r>
          </a:p>
          <a:p>
            <a:pPr marL="382588" indent="-342900" algn="just" eaLnBrk="1">
              <a:lnSpc>
                <a:spcPct val="150000"/>
              </a:lnSpc>
              <a:buFont typeface="Wingdings" panose="05000000000000000000" pitchFamily="2" charset="2"/>
              <a:buChar char="q"/>
            </a:pPr>
            <a:r>
              <a:rPr lang="en-US" altLang="en-US" sz="3200" b="1" dirty="0">
                <a:solidFill>
                  <a:srgbClr val="399D5C"/>
                </a:solidFill>
                <a:latin typeface="Lato" pitchFamily="34" charset="0"/>
                <a:cs typeface="Lato" pitchFamily="34" charset="0"/>
                <a:sym typeface="Lato" pitchFamily="34" charset="0"/>
              </a:rPr>
              <a:t>Key messages</a:t>
            </a:r>
            <a:endParaRPr lang="fr-FR" altLang="en-US" sz="3200" b="1" dirty="0">
              <a:solidFill>
                <a:srgbClr val="399D5C"/>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a:t>
            </a:fld>
            <a:endParaRPr lang="en-US"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823" y="23770"/>
            <a:ext cx="1070465" cy="1172982"/>
          </a:xfrm>
          <a:prstGeom prst="rect">
            <a:avLst/>
          </a:prstGeom>
        </p:spPr>
      </p:pic>
    </p:spTree>
    <p:extLst>
      <p:ext uri="{BB962C8B-B14F-4D97-AF65-F5344CB8AC3E}">
        <p14:creationId xmlns:p14="http://schemas.microsoft.com/office/powerpoint/2010/main" val="20627865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3"/>
          <p:cNvSpPr>
            <a:spLocks/>
          </p:cNvSpPr>
          <p:nvPr/>
        </p:nvSpPr>
        <p:spPr bwMode="auto">
          <a:xfrm>
            <a:off x="1524000" y="0"/>
            <a:ext cx="9131300" cy="6858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0" y="21600"/>
                </a:ln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9219" name="Line 1"/>
          <p:cNvSpPr>
            <a:spLocks noChangeShapeType="1"/>
          </p:cNvSpPr>
          <p:nvPr/>
        </p:nvSpPr>
        <p:spPr bwMode="auto">
          <a:xfrm flipV="1">
            <a:off x="10661650" y="0"/>
            <a:ext cx="0"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9220" name="Line 2"/>
          <p:cNvSpPr>
            <a:spLocks noChangeShapeType="1"/>
          </p:cNvSpPr>
          <p:nvPr/>
        </p:nvSpPr>
        <p:spPr bwMode="auto">
          <a:xfrm flipH="1">
            <a:off x="1528764" y="0"/>
            <a:ext cx="1587"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0245" name="AutoShape 44"/>
          <p:cNvSpPr>
            <a:spLocks/>
          </p:cNvSpPr>
          <p:nvPr/>
        </p:nvSpPr>
        <p:spPr bwMode="auto">
          <a:xfrm>
            <a:off x="1528763" y="133351"/>
            <a:ext cx="7243762" cy="936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chemeClr val="accent1">
              <a:lumMod val="75000"/>
            </a:schemeClr>
          </a:solidFill>
          <a:ln>
            <a:noFill/>
          </a:ln>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endParaRPr lang="en-US" altLang="en-US" sz="2400" b="1" dirty="0">
              <a:solidFill>
                <a:schemeClr val="bg1"/>
              </a:solidFill>
              <a:latin typeface="Arial" panose="020B0604020202020204" pitchFamily="34" charset="0"/>
              <a:cs typeface="Arial" panose="020B0604020202020204" pitchFamily="34" charset="0"/>
            </a:endParaRPr>
          </a:p>
          <a:p>
            <a:pPr algn="ctr"/>
            <a:r>
              <a:rPr lang="en-US" altLang="en-US" sz="2400" b="1" dirty="0">
                <a:solidFill>
                  <a:schemeClr val="bg1"/>
                </a:solidFill>
                <a:latin typeface="Arial" panose="020B0604020202020204" pitchFamily="34" charset="0"/>
                <a:cs typeface="Arial" panose="020B0604020202020204" pitchFamily="34" charset="0"/>
              </a:rPr>
              <a:t>GVCs and RVCs development in Africa…</a:t>
            </a:r>
          </a:p>
          <a:p>
            <a:pPr algn="ctr"/>
            <a:endParaRPr lang="en-US" altLang="en-US" sz="2400" b="1" dirty="0">
              <a:solidFill>
                <a:schemeClr val="bg1"/>
              </a:solidFill>
              <a:latin typeface="Arial" panose="020B0604020202020204" pitchFamily="34" charset="0"/>
              <a:cs typeface="Arial" panose="020B0604020202020204" pitchFamily="34" charset="0"/>
            </a:endParaRPr>
          </a:p>
        </p:txBody>
      </p:sp>
      <p:sp>
        <p:nvSpPr>
          <p:cNvPr id="9222" name="Rectangle 45"/>
          <p:cNvSpPr>
            <a:spLocks/>
          </p:cNvSpPr>
          <p:nvPr/>
        </p:nvSpPr>
        <p:spPr bwMode="auto">
          <a:xfrm>
            <a:off x="9647238" y="296864"/>
            <a:ext cx="755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endParaRPr lang="en-US" altLang="en-US" sz="2700">
              <a:solidFill>
                <a:srgbClr val="00B0F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9223" name="Rectangle 46" descr="image4.png"/>
          <p:cNvSpPr>
            <a:spLocks/>
          </p:cNvSpPr>
          <p:nvPr/>
        </p:nvSpPr>
        <p:spPr bwMode="auto">
          <a:xfrm>
            <a:off x="9032875" y="284164"/>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solidFill>
                <a:srgbClr val="00B0F0"/>
              </a:solidFill>
            </a:endParaRPr>
          </a:p>
        </p:txBody>
      </p:sp>
      <p:sp>
        <p:nvSpPr>
          <p:cNvPr id="9224" name="Line 53"/>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graphicFrame>
        <p:nvGraphicFramePr>
          <p:cNvPr id="24" name="Chart 23"/>
          <p:cNvGraphicFramePr/>
          <p:nvPr/>
        </p:nvGraphicFramePr>
        <p:xfrm>
          <a:off x="7536904" y="2905124"/>
          <a:ext cx="2951584" cy="362022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a:spLocks noChangeArrowheads="1"/>
          </p:cNvSpPr>
          <p:nvPr/>
        </p:nvSpPr>
        <p:spPr bwMode="auto">
          <a:xfrm>
            <a:off x="7524751" y="2060575"/>
            <a:ext cx="2735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1000" b="1">
                <a:solidFill>
                  <a:schemeClr val="tx1"/>
                </a:solidFill>
                <a:latin typeface="Times New Roman" panose="02020603050405020304" pitchFamily="18" charset="0"/>
                <a:ea typeface="DengXian" charset="-122"/>
                <a:cs typeface="Times New Roman" panose="02020603050405020304" pitchFamily="18" charset="0"/>
              </a:rPr>
              <a:t>Figure C: Cocoa RVCs: value added content of exports to regional markets as percentage of exports to world markets in selected countries   </a:t>
            </a:r>
            <a:endParaRPr lang="en-US" altLang="en-US" sz="1000" i="1">
              <a:solidFill>
                <a:schemeClr val="tx1"/>
              </a:solidFill>
              <a:latin typeface="Times New Roman" panose="02020603050405020304" pitchFamily="18" charset="0"/>
              <a:ea typeface="DengXian" charset="-122"/>
              <a:cs typeface="Arial" panose="020B0604020202020204" pitchFamily="34" charset="0"/>
            </a:endParaRPr>
          </a:p>
        </p:txBody>
      </p:sp>
      <p:sp>
        <p:nvSpPr>
          <p:cNvPr id="16" name="Rectangle 15"/>
          <p:cNvSpPr>
            <a:spLocks noChangeArrowheads="1"/>
          </p:cNvSpPr>
          <p:nvPr/>
        </p:nvSpPr>
        <p:spPr bwMode="auto">
          <a:xfrm>
            <a:off x="3838576" y="6634163"/>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US" altLang="en-US" sz="1000"/>
              <a:t>Source: Author based on ITC Trade map</a:t>
            </a:r>
            <a:endParaRPr lang="en-GB" altLang="en-US" sz="1000"/>
          </a:p>
        </p:txBody>
      </p:sp>
      <p:pic>
        <p:nvPicPr>
          <p:cNvPr id="922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4014" y="1090613"/>
            <a:ext cx="64420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6089" y="1122364"/>
            <a:ext cx="24479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62476" y="1971675"/>
            <a:ext cx="288607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7664" y="1955800"/>
            <a:ext cx="296227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8759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706090"/>
          </a:xfrm>
        </p:spPr>
        <p:txBody>
          <a:bodyPr/>
          <a:lstStyle/>
          <a:p>
            <a:pPr algn="ctr"/>
            <a:r>
              <a:rPr lang="en-US" sz="3000" dirty="0"/>
              <a:t>Product space</a:t>
            </a:r>
          </a:p>
        </p:txBody>
      </p:sp>
      <p:sp>
        <p:nvSpPr>
          <p:cNvPr id="6" name="Text Placeholder 5"/>
          <p:cNvSpPr>
            <a:spLocks noGrp="1"/>
          </p:cNvSpPr>
          <p:nvPr>
            <p:ph type="body" idx="1"/>
          </p:nvPr>
        </p:nvSpPr>
        <p:spPr>
          <a:xfrm>
            <a:off x="1988460" y="1215232"/>
            <a:ext cx="4032929" cy="413568"/>
          </a:xfrm>
        </p:spPr>
        <p:txBody>
          <a:bodyPr>
            <a:normAutofit lnSpcReduction="10000"/>
          </a:bodyPr>
          <a:lstStyle/>
          <a:p>
            <a:r>
              <a:rPr lang="en-US" dirty="0"/>
              <a:t>CEEAC</a:t>
            </a:r>
          </a:p>
        </p:txBody>
      </p:sp>
      <p:sp>
        <p:nvSpPr>
          <p:cNvPr id="8" name="Text Placeholder 7"/>
          <p:cNvSpPr>
            <a:spLocks noGrp="1"/>
          </p:cNvSpPr>
          <p:nvPr>
            <p:ph type="body" sz="quarter" idx="3"/>
          </p:nvPr>
        </p:nvSpPr>
        <p:spPr>
          <a:xfrm>
            <a:off x="6169026" y="1149059"/>
            <a:ext cx="4041775" cy="455110"/>
          </a:xfrm>
        </p:spPr>
        <p:txBody>
          <a:bodyPr>
            <a:normAutofit/>
          </a:bodyPr>
          <a:lstStyle/>
          <a:p>
            <a:r>
              <a:rPr lang="en-US" dirty="0"/>
              <a:t>SADC</a:t>
            </a:r>
          </a:p>
        </p:txBody>
      </p:sp>
      <p:sp>
        <p:nvSpPr>
          <p:cNvPr id="4" name="Slide Number Placeholder 3"/>
          <p:cNvSpPr>
            <a:spLocks noGrp="1"/>
          </p:cNvSpPr>
          <p:nvPr>
            <p:ph type="sldNum" sz="quarter" idx="10"/>
          </p:nvPr>
        </p:nvSpPr>
        <p:spPr/>
        <p:txBody>
          <a:bodyPr/>
          <a:lstStyle/>
          <a:p>
            <a:fld id="{4827BDDB-3242-4417-9CED-D1AA1522422A}" type="slidenum">
              <a:rPr lang="en-US" altLang="en-US" smtClean="0"/>
              <a:pPr/>
              <a:t>21</a:t>
            </a:fld>
            <a:endParaRPr lang="en-US" altLang="en-US"/>
          </a:p>
        </p:txBody>
      </p:sp>
      <p:pic>
        <p:nvPicPr>
          <p:cNvPr id="10" name="Image 2"/>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377002" y="1628800"/>
            <a:ext cx="4644386" cy="5112568"/>
          </a:xfrm>
          <a:prstGeom prst="rect">
            <a:avLst/>
          </a:prstGeom>
        </p:spPr>
      </p:pic>
      <p:pic>
        <p:nvPicPr>
          <p:cNvPr id="11" name="Image 2"/>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5927726" y="1628800"/>
            <a:ext cx="4283075" cy="4896544"/>
          </a:xfrm>
          <a:prstGeom prst="rect">
            <a:avLst/>
          </a:prstGeom>
        </p:spPr>
      </p:pic>
    </p:spTree>
    <p:extLst>
      <p:ext uri="{BB962C8B-B14F-4D97-AF65-F5344CB8AC3E}">
        <p14:creationId xmlns:p14="http://schemas.microsoft.com/office/powerpoint/2010/main" val="205101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7BDDB-3242-4417-9CED-D1AA1522422A}" type="slidenum">
              <a:rPr lang="en-US" altLang="en-US" smtClean="0"/>
              <a:pPr/>
              <a:t>22</a:t>
            </a:fld>
            <a:endParaRPr lang="en-US" altLang="en-US"/>
          </a:p>
        </p:txBody>
      </p:sp>
      <p:pic>
        <p:nvPicPr>
          <p:cNvPr id="5" name="Picture 4"/>
          <p:cNvPicPr>
            <a:picLocks noChangeAspect="1"/>
          </p:cNvPicPr>
          <p:nvPr/>
        </p:nvPicPr>
        <p:blipFill>
          <a:blip r:embed="rId3"/>
          <a:stretch>
            <a:fillRect/>
          </a:stretch>
        </p:blipFill>
        <p:spPr>
          <a:xfrm>
            <a:off x="1356421" y="748613"/>
            <a:ext cx="8753475" cy="5476875"/>
          </a:xfrm>
          <a:prstGeom prst="rect">
            <a:avLst/>
          </a:prstGeom>
        </p:spPr>
      </p:pic>
      <p:sp>
        <p:nvSpPr>
          <p:cNvPr id="7" name="AutoShape 2">
            <a:extLst>
              <a:ext uri="{FF2B5EF4-FFF2-40B4-BE49-F238E27FC236}">
                <a16:creationId xmlns:a16="http://schemas.microsoft.com/office/drawing/2014/main" id="{1A8030A6-2C24-41B7-8361-F026FB1261F4}"/>
              </a:ext>
            </a:extLst>
          </p:cNvPr>
          <p:cNvSpPr>
            <a:spLocks/>
          </p:cNvSpPr>
          <p:nvPr/>
        </p:nvSpPr>
        <p:spPr bwMode="auto">
          <a:xfrm>
            <a:off x="1775520" y="62928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803200" y="64202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259256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028700" y="1930677"/>
            <a:ext cx="2581275" cy="3853681"/>
          </a:xfrm>
        </p:spPr>
        <p:txBody>
          <a:bodyPr>
            <a:normAutofit/>
          </a:bodyPr>
          <a:lstStyle/>
          <a:p>
            <a:r>
              <a:rPr lang="fr-FR" dirty="0" err="1">
                <a:solidFill>
                  <a:srgbClr val="002060"/>
                </a:solidFill>
                <a:latin typeface="+mj-lt"/>
              </a:rPr>
              <a:t>Employment</a:t>
            </a:r>
            <a:r>
              <a:rPr lang="fr-FR" dirty="0">
                <a:solidFill>
                  <a:srgbClr val="002060"/>
                </a:solidFill>
                <a:latin typeface="+mj-lt"/>
              </a:rPr>
              <a:t> in </a:t>
            </a:r>
            <a:r>
              <a:rPr lang="fr-FR" dirty="0" err="1">
                <a:solidFill>
                  <a:srgbClr val="002060"/>
                </a:solidFill>
                <a:latin typeface="+mj-lt"/>
              </a:rPr>
              <a:t>primary</a:t>
            </a:r>
            <a:r>
              <a:rPr lang="fr-FR" dirty="0">
                <a:solidFill>
                  <a:srgbClr val="002060"/>
                </a:solidFill>
                <a:latin typeface="+mj-lt"/>
              </a:rPr>
              <a:t> </a:t>
            </a:r>
            <a:r>
              <a:rPr lang="fr-FR" dirty="0" err="1">
                <a:solidFill>
                  <a:srgbClr val="002060"/>
                </a:solidFill>
                <a:latin typeface="+mj-lt"/>
              </a:rPr>
              <a:t>sector</a:t>
            </a:r>
            <a:r>
              <a:rPr lang="fr-FR" dirty="0">
                <a:solidFill>
                  <a:srgbClr val="002060"/>
                </a:solidFill>
                <a:latin typeface="+mj-lt"/>
              </a:rPr>
              <a:t> </a:t>
            </a:r>
            <a:r>
              <a:rPr lang="fr-FR" dirty="0" err="1">
                <a:solidFill>
                  <a:srgbClr val="002060"/>
                </a:solidFill>
                <a:latin typeface="+mj-lt"/>
              </a:rPr>
              <a:t>is</a:t>
            </a:r>
            <a:r>
              <a:rPr lang="fr-FR" dirty="0">
                <a:solidFill>
                  <a:srgbClr val="002060"/>
                </a:solidFill>
                <a:latin typeface="+mj-lt"/>
              </a:rPr>
              <a:t> dominant</a:t>
            </a:r>
          </a:p>
        </p:txBody>
      </p:sp>
      <p:sp>
        <p:nvSpPr>
          <p:cNvPr id="7" name="Title 1">
            <a:extLst>
              <a:ext uri="{FF2B5EF4-FFF2-40B4-BE49-F238E27FC236}">
                <a16:creationId xmlns:a16="http://schemas.microsoft.com/office/drawing/2014/main" id="{C556CF46-EC53-43E1-A20F-1F20B1D22F1D}"/>
              </a:ext>
            </a:extLst>
          </p:cNvPr>
          <p:cNvSpPr txBox="1">
            <a:spLocks/>
          </p:cNvSpPr>
          <p:nvPr/>
        </p:nvSpPr>
        <p:spPr>
          <a:xfrm>
            <a:off x="1792256" y="258212"/>
            <a:ext cx="2015655" cy="292904"/>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Employment</a:t>
            </a: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3071664" y="404664"/>
            <a:ext cx="7384154" cy="5184576"/>
          </a:xfrm>
          <a:prstGeom prst="rect">
            <a:avLst/>
          </a:prstGeom>
        </p:spPr>
      </p:pic>
      <p:sp>
        <p:nvSpPr>
          <p:cNvPr id="10"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1"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96995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1" y="2154307"/>
            <a:ext cx="2060936" cy="3630050"/>
          </a:xfrm>
        </p:spPr>
        <p:txBody>
          <a:bodyPr>
            <a:normAutofit fontScale="92500" lnSpcReduction="10000"/>
          </a:bodyPr>
          <a:lstStyle/>
          <a:p>
            <a:r>
              <a:rPr lang="fr-FR" dirty="0">
                <a:solidFill>
                  <a:srgbClr val="002060"/>
                </a:solidFill>
                <a:latin typeface="+mj-lt"/>
              </a:rPr>
              <a:t>Des gains de productivité négligeables suite aux mouvements intersectoriels du travail</a:t>
            </a:r>
          </a:p>
        </p:txBody>
      </p:sp>
      <p:sp>
        <p:nvSpPr>
          <p:cNvPr id="7" name="Title 1">
            <a:extLst>
              <a:ext uri="{FF2B5EF4-FFF2-40B4-BE49-F238E27FC236}">
                <a16:creationId xmlns:a16="http://schemas.microsoft.com/office/drawing/2014/main" id="{CF866C00-CA98-4527-9998-B9A4BA37FB1A}"/>
              </a:ext>
            </a:extLst>
          </p:cNvPr>
          <p:cNvSpPr txBox="1">
            <a:spLocks/>
          </p:cNvSpPr>
          <p:nvPr/>
        </p:nvSpPr>
        <p:spPr>
          <a:xfrm>
            <a:off x="1756045" y="243304"/>
            <a:ext cx="2015655" cy="322721"/>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err="1">
                <a:solidFill>
                  <a:schemeClr val="bg1"/>
                </a:solidFill>
                <a:latin typeface="Footlight MT Light" panose="0204060206030A020304" pitchFamily="18" charset="0"/>
              </a:rPr>
              <a:t>Emploi</a:t>
            </a:r>
            <a:endParaRPr lang="en-US" sz="1500" b="1" dirty="0">
              <a:solidFill>
                <a:schemeClr val="bg1"/>
              </a:solidFill>
              <a:latin typeface="Footlight MT Light" panose="0204060206030A020304" pitchFamily="18" charset="0"/>
            </a:endParaRPr>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pic>
        <p:nvPicPr>
          <p:cNvPr id="10" name="Picture 9">
            <a:extLst>
              <a:ext uri="{FF2B5EF4-FFF2-40B4-BE49-F238E27FC236}">
                <a16:creationId xmlns:a16="http://schemas.microsoft.com/office/drawing/2014/main" id="{A6AAABEC-6BF7-438D-98C9-6FC48FD68201}"/>
              </a:ext>
            </a:extLst>
          </p:cNvPr>
          <p:cNvPicPr>
            <a:picLocks noChangeAspect="1"/>
          </p:cNvPicPr>
          <p:nvPr/>
        </p:nvPicPr>
        <p:blipFill>
          <a:blip r:embed="rId3"/>
          <a:stretch>
            <a:fillRect/>
          </a:stretch>
        </p:blipFill>
        <p:spPr>
          <a:xfrm>
            <a:off x="3825793" y="836712"/>
            <a:ext cx="6445094" cy="4536504"/>
          </a:xfrm>
          <a:prstGeom prst="rect">
            <a:avLst/>
          </a:prstGeom>
        </p:spPr>
      </p:pic>
    </p:spTree>
    <p:extLst>
      <p:ext uri="{BB962C8B-B14F-4D97-AF65-F5344CB8AC3E}">
        <p14:creationId xmlns:p14="http://schemas.microsoft.com/office/powerpoint/2010/main" val="265567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1" y="1930676"/>
            <a:ext cx="2060936" cy="3853680"/>
          </a:xfrm>
        </p:spPr>
        <p:txBody>
          <a:bodyPr>
            <a:normAutofit/>
          </a:bodyPr>
          <a:lstStyle/>
          <a:p>
            <a:r>
              <a:rPr lang="fr-FR" dirty="0" err="1">
                <a:solidFill>
                  <a:srgbClr val="002060"/>
                </a:solidFill>
                <a:latin typeface="+mj-lt"/>
              </a:rPr>
              <a:t>Alarming</a:t>
            </a:r>
            <a:r>
              <a:rPr lang="fr-FR" dirty="0">
                <a:solidFill>
                  <a:srgbClr val="002060"/>
                </a:solidFill>
                <a:latin typeface="+mj-lt"/>
              </a:rPr>
              <a:t> </a:t>
            </a:r>
            <a:r>
              <a:rPr lang="fr-FR" dirty="0" err="1">
                <a:solidFill>
                  <a:srgbClr val="002060"/>
                </a:solidFill>
                <a:latin typeface="+mj-lt"/>
              </a:rPr>
              <a:t>levels</a:t>
            </a:r>
            <a:r>
              <a:rPr lang="fr-FR" dirty="0">
                <a:solidFill>
                  <a:srgbClr val="002060"/>
                </a:solidFill>
                <a:latin typeface="+mj-lt"/>
              </a:rPr>
              <a:t> of </a:t>
            </a:r>
            <a:r>
              <a:rPr lang="fr-FR" dirty="0" err="1">
                <a:solidFill>
                  <a:srgbClr val="002060"/>
                </a:solidFill>
                <a:latin typeface="+mj-lt"/>
              </a:rPr>
              <a:t>unemployment</a:t>
            </a:r>
            <a:r>
              <a:rPr lang="fr-FR" dirty="0">
                <a:solidFill>
                  <a:srgbClr val="002060"/>
                </a:solidFill>
                <a:latin typeface="+mj-lt"/>
              </a:rPr>
              <a:t> and </a:t>
            </a:r>
            <a:r>
              <a:rPr lang="fr-FR" dirty="0" err="1">
                <a:solidFill>
                  <a:srgbClr val="002060"/>
                </a:solidFill>
                <a:latin typeface="+mj-lt"/>
              </a:rPr>
              <a:t>underemployment</a:t>
            </a:r>
            <a:endParaRPr lang="fr-FR" dirty="0">
              <a:solidFill>
                <a:srgbClr val="002060"/>
              </a:solidFill>
              <a:latin typeface="+mj-lt"/>
            </a:endParaRPr>
          </a:p>
        </p:txBody>
      </p:sp>
      <p:sp>
        <p:nvSpPr>
          <p:cNvPr id="5" name="Title 1">
            <a:extLst>
              <a:ext uri="{FF2B5EF4-FFF2-40B4-BE49-F238E27FC236}">
                <a16:creationId xmlns:a16="http://schemas.microsoft.com/office/drawing/2014/main" id="{8E67742A-5E62-48FB-B305-88B7D20A6F79}"/>
              </a:ext>
            </a:extLst>
          </p:cNvPr>
          <p:cNvSpPr txBox="1">
            <a:spLocks/>
          </p:cNvSpPr>
          <p:nvPr/>
        </p:nvSpPr>
        <p:spPr>
          <a:xfrm>
            <a:off x="1732295" y="329212"/>
            <a:ext cx="2015655" cy="277994"/>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err="1">
                <a:solidFill>
                  <a:schemeClr val="bg1"/>
                </a:solidFill>
                <a:latin typeface="Footlight MT Light" panose="0204060206030A020304" pitchFamily="18" charset="0"/>
              </a:rPr>
              <a:t>Emploi</a:t>
            </a:r>
            <a:endParaRPr lang="en-US" sz="1500" b="1" dirty="0">
              <a:solidFill>
                <a:schemeClr val="bg1"/>
              </a:solidFill>
              <a:latin typeface="Footlight MT Light" panose="0204060206030A020304" pitchFamily="18" charset="0"/>
            </a:endParaRPr>
          </a:p>
        </p:txBody>
      </p:sp>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3575720" y="500451"/>
            <a:ext cx="6984776" cy="4592150"/>
          </a:xfrm>
          <a:prstGeom prst="rect">
            <a:avLst/>
          </a:prstGeom>
        </p:spPr>
      </p:pic>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434138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1" y="5211773"/>
            <a:ext cx="8009479" cy="572584"/>
          </a:xfrm>
        </p:spPr>
        <p:txBody>
          <a:bodyPr>
            <a:normAutofit/>
          </a:bodyPr>
          <a:lstStyle/>
          <a:p>
            <a:r>
              <a:rPr lang="fr-FR" dirty="0" err="1">
                <a:solidFill>
                  <a:srgbClr val="002060"/>
                </a:solidFill>
                <a:latin typeface="+mj-lt"/>
              </a:rPr>
              <a:t>Unequal</a:t>
            </a:r>
            <a:r>
              <a:rPr lang="fr-FR" dirty="0">
                <a:solidFill>
                  <a:srgbClr val="002060"/>
                </a:solidFill>
                <a:latin typeface="+mj-lt"/>
              </a:rPr>
              <a:t> </a:t>
            </a:r>
            <a:r>
              <a:rPr lang="fr-FR" dirty="0" err="1">
                <a:solidFill>
                  <a:srgbClr val="002060"/>
                </a:solidFill>
                <a:latin typeface="+mj-lt"/>
              </a:rPr>
              <a:t>progress</a:t>
            </a:r>
            <a:r>
              <a:rPr lang="fr-FR" dirty="0">
                <a:solidFill>
                  <a:srgbClr val="002060"/>
                </a:solidFill>
                <a:latin typeface="+mj-lt"/>
              </a:rPr>
              <a:t> in </a:t>
            </a:r>
            <a:r>
              <a:rPr lang="fr-FR" dirty="0" err="1">
                <a:solidFill>
                  <a:srgbClr val="002060"/>
                </a:solidFill>
                <a:latin typeface="+mj-lt"/>
              </a:rPr>
              <a:t>youth</a:t>
            </a:r>
            <a:r>
              <a:rPr lang="fr-FR" dirty="0">
                <a:solidFill>
                  <a:srgbClr val="002060"/>
                </a:solidFill>
                <a:latin typeface="+mj-lt"/>
              </a:rPr>
              <a:t> </a:t>
            </a:r>
            <a:r>
              <a:rPr lang="fr-FR" dirty="0" err="1">
                <a:solidFill>
                  <a:srgbClr val="002060"/>
                </a:solidFill>
                <a:latin typeface="+mj-lt"/>
              </a:rPr>
              <a:t>litteracy</a:t>
            </a:r>
            <a:endParaRPr lang="fr-FR" dirty="0">
              <a:solidFill>
                <a:srgbClr val="002060"/>
              </a:solidFill>
              <a:latin typeface="+mj-lt"/>
            </a:endParaRPr>
          </a:p>
        </p:txBody>
      </p:sp>
      <p:sp>
        <p:nvSpPr>
          <p:cNvPr id="6" name="Title 1">
            <a:extLst>
              <a:ext uri="{FF2B5EF4-FFF2-40B4-BE49-F238E27FC236}">
                <a16:creationId xmlns:a16="http://schemas.microsoft.com/office/drawing/2014/main" id="{26198391-F47F-4223-889E-08D46DC3E7E3}"/>
              </a:ext>
            </a:extLst>
          </p:cNvPr>
          <p:cNvSpPr txBox="1">
            <a:spLocks/>
          </p:cNvSpPr>
          <p:nvPr/>
        </p:nvSpPr>
        <p:spPr>
          <a:xfrm>
            <a:off x="1686922" y="213571"/>
            <a:ext cx="2015655" cy="352538"/>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err="1">
                <a:solidFill>
                  <a:schemeClr val="bg1"/>
                </a:solidFill>
                <a:latin typeface="Footlight MT Light" panose="0204060206030A020304" pitchFamily="18" charset="0"/>
              </a:rPr>
              <a:t>Emploi</a:t>
            </a:r>
            <a:endParaRPr lang="en-US" sz="1500" b="1" dirty="0">
              <a:solidFill>
                <a:schemeClr val="bg1"/>
              </a:solidFill>
              <a:latin typeface="Footlight MT Light" panose="0204060206030A020304" pitchFamily="18" charset="0"/>
            </a:endParaRPr>
          </a:p>
        </p:txBody>
      </p:sp>
      <p:sp>
        <p:nvSpPr>
          <p:cNvPr id="7"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1991544" y="874875"/>
            <a:ext cx="8208912" cy="3816424"/>
          </a:xfrm>
          <a:prstGeom prst="rect">
            <a:avLst/>
          </a:prstGeom>
        </p:spPr>
      </p:pic>
      <p:sp>
        <p:nvSpPr>
          <p:cNvPr id="9"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0"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293596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2135560" y="4574716"/>
            <a:ext cx="7488832" cy="1082580"/>
          </a:xfrm>
        </p:spPr>
        <p:txBody>
          <a:bodyPr>
            <a:normAutofit fontScale="92500" lnSpcReduction="10000"/>
          </a:bodyPr>
          <a:lstStyle/>
          <a:p>
            <a:r>
              <a:rPr lang="en-US" dirty="0">
                <a:solidFill>
                  <a:srgbClr val="002060"/>
                </a:solidFill>
                <a:latin typeface="+mj-lt"/>
              </a:rPr>
              <a:t>An improvement in enrollment rates, however much remains to be done: STEMs for industries 4.0, education and targeted; </a:t>
            </a:r>
            <a:r>
              <a:rPr lang="en-US" dirty="0" err="1">
                <a:solidFill>
                  <a:srgbClr val="002060"/>
                </a:solidFill>
                <a:latin typeface="+mj-lt"/>
              </a:rPr>
              <a:t>etc</a:t>
            </a:r>
            <a:r>
              <a:rPr lang="en-US" dirty="0">
                <a:solidFill>
                  <a:srgbClr val="002060"/>
                </a:solidFill>
                <a:latin typeface="+mj-lt"/>
              </a:rPr>
              <a:t>;</a:t>
            </a:r>
            <a:endParaRPr lang="fr-FR" dirty="0">
              <a:solidFill>
                <a:srgbClr val="002060"/>
              </a:solidFill>
              <a:latin typeface="+mj-lt"/>
            </a:endParaRPr>
          </a:p>
        </p:txBody>
      </p:sp>
      <p:sp>
        <p:nvSpPr>
          <p:cNvPr id="6" name="Title 1">
            <a:extLst>
              <a:ext uri="{FF2B5EF4-FFF2-40B4-BE49-F238E27FC236}">
                <a16:creationId xmlns:a16="http://schemas.microsoft.com/office/drawing/2014/main" id="{033EA36A-6CC7-408B-83A0-8C44AB62A75F}"/>
              </a:ext>
            </a:extLst>
          </p:cNvPr>
          <p:cNvSpPr txBox="1">
            <a:spLocks/>
          </p:cNvSpPr>
          <p:nvPr/>
        </p:nvSpPr>
        <p:spPr>
          <a:xfrm>
            <a:off x="1703513" y="105124"/>
            <a:ext cx="2015655" cy="263086"/>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err="1">
                <a:solidFill>
                  <a:schemeClr val="bg1"/>
                </a:solidFill>
                <a:latin typeface="Footlight MT Light" panose="0204060206030A020304" pitchFamily="18" charset="0"/>
              </a:rPr>
              <a:t>Emploi</a:t>
            </a:r>
            <a:endParaRPr lang="en-US" sz="1500" b="1" dirty="0">
              <a:solidFill>
                <a:schemeClr val="bg1"/>
              </a:solidFill>
              <a:latin typeface="Footlight MT Light" panose="0204060206030A020304" pitchFamily="18" charset="0"/>
            </a:endParaRPr>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1686922" y="906084"/>
            <a:ext cx="8666161" cy="3444362"/>
          </a:xfrm>
          <a:prstGeom prst="rect">
            <a:avLst/>
          </a:prstGeom>
        </p:spPr>
      </p:pic>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94039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1" y="5205835"/>
            <a:ext cx="8801566" cy="578523"/>
          </a:xfrm>
        </p:spPr>
        <p:txBody>
          <a:bodyPr>
            <a:normAutofit fontScale="77500" lnSpcReduction="20000"/>
          </a:bodyPr>
          <a:lstStyle/>
          <a:p>
            <a:r>
              <a:rPr lang="en-US" dirty="0">
                <a:solidFill>
                  <a:srgbClr val="002060"/>
                </a:solidFill>
                <a:latin typeface="+mj-lt"/>
              </a:rPr>
              <a:t>The fertility rate is declining in the sub-region, which gives a big boost to structural transformation, but there are big differences between countries.</a:t>
            </a:r>
            <a:endParaRPr lang="fr-FR" dirty="0">
              <a:solidFill>
                <a:srgbClr val="002060"/>
              </a:solidFill>
              <a:latin typeface="+mj-lt"/>
            </a:endParaRPr>
          </a:p>
        </p:txBody>
      </p:sp>
      <p:pic>
        <p:nvPicPr>
          <p:cNvPr id="4" name="Picture 3">
            <a:extLst>
              <a:ext uri="{FF2B5EF4-FFF2-40B4-BE49-F238E27FC236}">
                <a16:creationId xmlns:a16="http://schemas.microsoft.com/office/drawing/2014/main" id="{424FF2B2-2617-4DD1-9DE9-F93CECBF2414}"/>
              </a:ext>
            </a:extLst>
          </p:cNvPr>
          <p:cNvPicPr>
            <a:picLocks noChangeAspect="1"/>
          </p:cNvPicPr>
          <p:nvPr/>
        </p:nvPicPr>
        <p:blipFill>
          <a:blip r:embed="rId3"/>
          <a:stretch>
            <a:fillRect/>
          </a:stretch>
        </p:blipFill>
        <p:spPr>
          <a:xfrm>
            <a:off x="1745715" y="701484"/>
            <a:ext cx="8742773" cy="4383701"/>
          </a:xfrm>
          <a:prstGeom prst="rect">
            <a:avLst/>
          </a:prstGeom>
        </p:spPr>
      </p:pic>
      <p:sp>
        <p:nvSpPr>
          <p:cNvPr id="6" name="Title 1">
            <a:extLst>
              <a:ext uri="{FF2B5EF4-FFF2-40B4-BE49-F238E27FC236}">
                <a16:creationId xmlns:a16="http://schemas.microsoft.com/office/drawing/2014/main" id="{4CDE0B45-3D15-44D2-A79E-18F1A0347388}"/>
              </a:ext>
            </a:extLst>
          </p:cNvPr>
          <p:cNvSpPr txBox="1">
            <a:spLocks/>
          </p:cNvSpPr>
          <p:nvPr/>
        </p:nvSpPr>
        <p:spPr>
          <a:xfrm>
            <a:off x="1703513" y="332657"/>
            <a:ext cx="1658441" cy="248177"/>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Société</a:t>
            </a:r>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756142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703513" y="5291311"/>
            <a:ext cx="8729559" cy="771181"/>
          </a:xfrm>
        </p:spPr>
        <p:txBody>
          <a:bodyPr>
            <a:normAutofit fontScale="77500" lnSpcReduction="20000"/>
          </a:bodyPr>
          <a:lstStyle/>
          <a:p>
            <a:r>
              <a:rPr lang="en-US" dirty="0">
                <a:solidFill>
                  <a:srgbClr val="002060"/>
                </a:solidFill>
                <a:latin typeface="+mj-lt"/>
              </a:rPr>
              <a:t>As the dependency ratio in the sub-region gradually decreases, there are clear differences between the performance of different countries.</a:t>
            </a:r>
            <a:endParaRPr lang="fr-FR" dirty="0">
              <a:solidFill>
                <a:srgbClr val="002060"/>
              </a:solidFill>
              <a:latin typeface="+mj-lt"/>
            </a:endParaRPr>
          </a:p>
        </p:txBody>
      </p:sp>
      <p:graphicFrame>
        <p:nvGraphicFramePr>
          <p:cNvPr id="5" name="Chart 4">
            <a:extLst>
              <a:ext uri="{FF2B5EF4-FFF2-40B4-BE49-F238E27FC236}">
                <a16:creationId xmlns:a16="http://schemas.microsoft.com/office/drawing/2014/main" id="{8D7DC984-4CB6-4BFC-8FE2-36B49E825D16}"/>
              </a:ext>
            </a:extLst>
          </p:cNvPr>
          <p:cNvGraphicFramePr/>
          <p:nvPr>
            <p:extLst/>
          </p:nvPr>
        </p:nvGraphicFramePr>
        <p:xfrm>
          <a:off x="1900293" y="556230"/>
          <a:ext cx="8444179" cy="4657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480A1A53-1B3F-4713-87A4-E000984082A0}"/>
              </a:ext>
            </a:extLst>
          </p:cNvPr>
          <p:cNvSpPr txBox="1">
            <a:spLocks/>
          </p:cNvSpPr>
          <p:nvPr/>
        </p:nvSpPr>
        <p:spPr>
          <a:xfrm>
            <a:off x="1871694" y="177257"/>
            <a:ext cx="2015655" cy="263086"/>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Société</a:t>
            </a:r>
          </a:p>
        </p:txBody>
      </p:sp>
      <p:sp>
        <p:nvSpPr>
          <p:cNvPr id="7"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9"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0"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22254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dirty="0"/>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a:t>
            </a:fld>
            <a:endParaRPr lang="en-US" altLang="en-US"/>
          </a:p>
        </p:txBody>
      </p:sp>
      <p:sp>
        <p:nvSpPr>
          <p:cNvPr id="15" name="AutoShape 44">
            <a:extLst>
              <a:ext uri="{FF2B5EF4-FFF2-40B4-BE49-F238E27FC236}">
                <a16:creationId xmlns:a16="http://schemas.microsoft.com/office/drawing/2014/main" id="{24457DE5-9132-4F04-9CA0-3BDB25B3165D}"/>
              </a:ext>
            </a:extLst>
          </p:cNvPr>
          <p:cNvSpPr>
            <a:spLocks/>
          </p:cNvSpPr>
          <p:nvPr/>
        </p:nvSpPr>
        <p:spPr bwMode="auto">
          <a:xfrm>
            <a:off x="2544517" y="2564904"/>
            <a:ext cx="7399500" cy="1101316"/>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algn="ctr"/>
            <a:r>
              <a:rPr lang="fr-FR" sz="3200" dirty="0" err="1">
                <a:solidFill>
                  <a:schemeClr val="bg1"/>
                </a:solidFill>
                <a:latin typeface="Lato" panose="020F0502020204030203" pitchFamily="34" charset="0"/>
              </a:rPr>
              <a:t>Sylized</a:t>
            </a:r>
            <a:r>
              <a:rPr lang="fr-FR" sz="3200" dirty="0">
                <a:solidFill>
                  <a:schemeClr val="bg1"/>
                </a:solidFill>
                <a:latin typeface="Lato" panose="020F0502020204030203" pitchFamily="34" charset="0"/>
              </a:rPr>
              <a:t> </a:t>
            </a:r>
            <a:r>
              <a:rPr lang="fr-FR" sz="3200" dirty="0" err="1">
                <a:solidFill>
                  <a:schemeClr val="bg1"/>
                </a:solidFill>
                <a:latin typeface="Lato" panose="020F0502020204030203" pitchFamily="34" charset="0"/>
              </a:rPr>
              <a:t>facts</a:t>
            </a:r>
            <a:r>
              <a:rPr lang="fr-FR" sz="3200" dirty="0">
                <a:solidFill>
                  <a:schemeClr val="bg1"/>
                </a:solidFill>
                <a:latin typeface="Lato" panose="020F0502020204030203" pitchFamily="34" charset="0"/>
              </a:rPr>
              <a:t> of Structural transformation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7873" y="26220"/>
            <a:ext cx="1068230" cy="1170533"/>
          </a:xfrm>
          <a:prstGeom prst="rect">
            <a:avLst/>
          </a:prstGeom>
        </p:spPr>
      </p:pic>
      <p:sp>
        <p:nvSpPr>
          <p:cNvPr id="13"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4"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93219430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E4154-01BF-48A6-9FEC-069CEFA6D93A}"/>
              </a:ext>
            </a:extLst>
          </p:cNvPr>
          <p:cNvSpPr>
            <a:spLocks noGrp="1"/>
          </p:cNvSpPr>
          <p:nvPr>
            <p:ph idx="1"/>
          </p:nvPr>
        </p:nvSpPr>
        <p:spPr>
          <a:xfrm>
            <a:off x="1686921" y="1900859"/>
            <a:ext cx="2060936" cy="3883499"/>
          </a:xfrm>
        </p:spPr>
        <p:txBody>
          <a:bodyPr>
            <a:normAutofit fontScale="92500" lnSpcReduction="10000"/>
          </a:bodyPr>
          <a:lstStyle/>
          <a:p>
            <a:r>
              <a:rPr lang="en-US" dirty="0">
                <a:solidFill>
                  <a:srgbClr val="002060"/>
                </a:solidFill>
                <a:latin typeface="+mj-lt"/>
              </a:rPr>
              <a:t>The living conditions of most of the urban populations of Central Africa have improved considerably since the 1990s</a:t>
            </a:r>
            <a:endParaRPr lang="fr-FR" dirty="0">
              <a:solidFill>
                <a:srgbClr val="002060"/>
              </a:solidFill>
              <a:latin typeface="+mj-lt"/>
            </a:endParaRPr>
          </a:p>
        </p:txBody>
      </p:sp>
      <p:sp>
        <p:nvSpPr>
          <p:cNvPr id="6" name="Title 1">
            <a:extLst>
              <a:ext uri="{FF2B5EF4-FFF2-40B4-BE49-F238E27FC236}">
                <a16:creationId xmlns:a16="http://schemas.microsoft.com/office/drawing/2014/main" id="{002B66B9-33D6-4B18-88A3-30BD75CB55F2}"/>
              </a:ext>
            </a:extLst>
          </p:cNvPr>
          <p:cNvSpPr txBox="1">
            <a:spLocks/>
          </p:cNvSpPr>
          <p:nvPr/>
        </p:nvSpPr>
        <p:spPr>
          <a:xfrm>
            <a:off x="1653656" y="227139"/>
            <a:ext cx="2015655" cy="322721"/>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Footlight MT Light" panose="0204060206030A020304" pitchFamily="18" charset="0"/>
              </a:rPr>
              <a:t>Société</a:t>
            </a:r>
          </a:p>
        </p:txBody>
      </p:sp>
      <p:sp>
        <p:nvSpPr>
          <p:cNvPr id="5"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pic>
        <p:nvPicPr>
          <p:cNvPr id="2" name="Picture 1"/>
          <p:cNvPicPr>
            <a:picLocks noChangeAspect="1"/>
          </p:cNvPicPr>
          <p:nvPr/>
        </p:nvPicPr>
        <p:blipFill>
          <a:blip r:embed="rId3"/>
          <a:stretch>
            <a:fillRect/>
          </a:stretch>
        </p:blipFill>
        <p:spPr>
          <a:xfrm>
            <a:off x="3726819" y="1202900"/>
            <a:ext cx="6750111" cy="3253238"/>
          </a:xfrm>
          <a:prstGeom prst="rect">
            <a:avLst/>
          </a:prstGeom>
        </p:spPr>
      </p:pic>
      <p:sp>
        <p:nvSpPr>
          <p:cNvPr id="8"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9"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267179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the GDP per capita in Central Africa over the past decades</a:t>
            </a:r>
          </a:p>
        </p:txBody>
      </p:sp>
      <p:pic>
        <p:nvPicPr>
          <p:cNvPr id="4" name="Content Placeholder 3">
            <a:extLst/>
          </p:cNvPr>
          <p:cNvPicPr>
            <a:picLocks noGrp="1" noChangeAspect="1"/>
          </p:cNvPicPr>
          <p:nvPr>
            <p:ph idx="1"/>
          </p:nvPr>
        </p:nvPicPr>
        <p:blipFill>
          <a:blip r:embed="rId2"/>
          <a:stretch>
            <a:fillRect/>
          </a:stretch>
        </p:blipFill>
        <p:spPr>
          <a:xfrm>
            <a:off x="2152650" y="2226470"/>
            <a:ext cx="7886700" cy="3612917"/>
          </a:xfrm>
          <a:prstGeom prst="rect">
            <a:avLst/>
          </a:prstGeom>
        </p:spPr>
      </p:pic>
    </p:spTree>
    <p:extLst>
      <p:ext uri="{BB962C8B-B14F-4D97-AF65-F5344CB8AC3E}">
        <p14:creationId xmlns:p14="http://schemas.microsoft.com/office/powerpoint/2010/main" val="793086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9AEC8-1AE9-4CE7-8691-66CAC7A14064}"/>
              </a:ext>
            </a:extLst>
          </p:cNvPr>
          <p:cNvSpPr txBox="1">
            <a:spLocks/>
          </p:cNvSpPr>
          <p:nvPr/>
        </p:nvSpPr>
        <p:spPr>
          <a:xfrm>
            <a:off x="1981200" y="260648"/>
            <a:ext cx="8291264" cy="332546"/>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mn-lt"/>
              </a:rPr>
              <a:t>Strategies to Accelerate Structural Transformation</a:t>
            </a:r>
          </a:p>
        </p:txBody>
      </p:sp>
      <p:sp>
        <p:nvSpPr>
          <p:cNvPr id="4"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2" name="Content Placeholder 1"/>
          <p:cNvSpPr>
            <a:spLocks noGrp="1"/>
          </p:cNvSpPr>
          <p:nvPr>
            <p:ph idx="1"/>
          </p:nvPr>
        </p:nvSpPr>
        <p:spPr>
          <a:xfrm>
            <a:off x="1775520" y="602034"/>
            <a:ext cx="8640960" cy="4915199"/>
          </a:xfrm>
        </p:spPr>
        <p:txBody>
          <a:bodyPr>
            <a:normAutofit lnSpcReduction="10000"/>
          </a:bodyPr>
          <a:lstStyle/>
          <a:p>
            <a:endParaRPr lang="fr-FR" sz="2400" dirty="0">
              <a:ea typeface="Calibri" panose="020F0502020204030204" pitchFamily="34" charset="0"/>
            </a:endParaRPr>
          </a:p>
          <a:p>
            <a:endParaRPr lang="fr-FR" sz="2400" dirty="0">
              <a:ea typeface="Calibri" panose="020F0502020204030204" pitchFamily="34" charset="0"/>
            </a:endParaRPr>
          </a:p>
          <a:p>
            <a:pPr marL="285750" lvl="4" indent="-285750">
              <a:buFont typeface="Wingdings" panose="05000000000000000000" pitchFamily="2" charset="2"/>
              <a:buChar char="q"/>
            </a:pPr>
            <a:r>
              <a:rPr lang="en-US" sz="2400" b="1" i="1" dirty="0">
                <a:ea typeface="Calibri" panose="020F0502020204030204" pitchFamily="34" charset="0"/>
              </a:rPr>
              <a:t>Attract more foreign and local Direct Investments</a:t>
            </a:r>
          </a:p>
          <a:p>
            <a:pPr marL="742950" lvl="5" indent="-285750">
              <a:buFont typeface="Wingdings" panose="05000000000000000000" pitchFamily="2" charset="2"/>
              <a:buChar char="q"/>
            </a:pPr>
            <a:r>
              <a:rPr lang="en-US" sz="2400" dirty="0">
                <a:ea typeface="Calibri" panose="020F0502020204030204" pitchFamily="34" charset="0"/>
              </a:rPr>
              <a:t>Business environment (governance, rule of law,</a:t>
            </a:r>
          </a:p>
          <a:p>
            <a:pPr marL="742950" lvl="5" indent="-285750">
              <a:buFont typeface="Wingdings" panose="05000000000000000000" pitchFamily="2" charset="2"/>
              <a:buChar char="q"/>
            </a:pPr>
            <a:r>
              <a:rPr lang="en-US" sz="2400" dirty="0">
                <a:ea typeface="Calibri" panose="020F0502020204030204" pitchFamily="34" charset="0"/>
              </a:rPr>
              <a:t>financing, human capital, infrastructure, services, taxation, etc.)</a:t>
            </a:r>
          </a:p>
          <a:p>
            <a:pPr marL="285750" lvl="4" indent="-285750">
              <a:buFont typeface="Wingdings" panose="05000000000000000000" pitchFamily="2" charset="2"/>
              <a:buChar char="q"/>
            </a:pPr>
            <a:endParaRPr lang="en-US" sz="2400" b="1" i="1" dirty="0">
              <a:ea typeface="Calibri" panose="020F0502020204030204" pitchFamily="34" charset="0"/>
            </a:endParaRPr>
          </a:p>
          <a:p>
            <a:pPr marL="285750" lvl="4" indent="-285750">
              <a:buFont typeface="Wingdings" panose="05000000000000000000" pitchFamily="2" charset="2"/>
              <a:buChar char="q"/>
            </a:pPr>
            <a:r>
              <a:rPr lang="en-US" sz="2400" b="1" i="1" dirty="0">
                <a:ea typeface="Calibri" panose="020F0502020204030204" pitchFamily="34" charset="0"/>
              </a:rPr>
              <a:t>Accelerate economic diversification, sophistication and complexity of exports through</a:t>
            </a:r>
          </a:p>
          <a:p>
            <a:pPr marL="742950" lvl="5" indent="-285750">
              <a:buFont typeface="Wingdings" panose="05000000000000000000" pitchFamily="2" charset="2"/>
              <a:buChar char="q"/>
            </a:pPr>
            <a:r>
              <a:rPr lang="en-US" sz="2400" dirty="0">
                <a:ea typeface="Calibri" panose="020F0502020204030204" pitchFamily="34" charset="0"/>
              </a:rPr>
              <a:t> local processing of products</a:t>
            </a:r>
          </a:p>
          <a:p>
            <a:pPr marL="742950" lvl="5" indent="-285750">
              <a:buFont typeface="Wingdings" panose="05000000000000000000" pitchFamily="2" charset="2"/>
              <a:buChar char="q"/>
            </a:pPr>
            <a:r>
              <a:rPr lang="en-US" sz="2400" dirty="0">
                <a:ea typeface="Calibri" panose="020F0502020204030204" pitchFamily="34" charset="0"/>
              </a:rPr>
              <a:t>the creation of regional value chains</a:t>
            </a:r>
          </a:p>
          <a:p>
            <a:pPr marL="742950" lvl="5" indent="-285750">
              <a:buFont typeface="Wingdings" panose="05000000000000000000" pitchFamily="2" charset="2"/>
              <a:buChar char="q"/>
            </a:pPr>
            <a:r>
              <a:rPr lang="en-US" sz="2400" dirty="0">
                <a:ea typeface="Calibri" panose="020F0502020204030204" pitchFamily="34" charset="0"/>
              </a:rPr>
              <a:t>Changing consumption and import habits</a:t>
            </a:r>
          </a:p>
          <a:p>
            <a:pPr marL="742950" lvl="5" indent="-285750">
              <a:buFont typeface="Wingdings" panose="05000000000000000000" pitchFamily="2" charset="2"/>
              <a:buChar char="q"/>
            </a:pPr>
            <a:r>
              <a:rPr lang="en-US" sz="2400" dirty="0">
                <a:ea typeface="Calibri" panose="020F0502020204030204" pitchFamily="34" charset="0"/>
              </a:rPr>
              <a:t>Good urbanization planning</a:t>
            </a:r>
            <a:endParaRPr lang="fr-FR" dirty="0"/>
          </a:p>
        </p:txBody>
      </p:sp>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951045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9AEC8-1AE9-4CE7-8691-66CAC7A14064}"/>
              </a:ext>
            </a:extLst>
          </p:cNvPr>
          <p:cNvSpPr txBox="1">
            <a:spLocks/>
          </p:cNvSpPr>
          <p:nvPr/>
        </p:nvSpPr>
        <p:spPr>
          <a:xfrm>
            <a:off x="1981200" y="260649"/>
            <a:ext cx="8075240" cy="601363"/>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mn-lt"/>
              </a:rPr>
              <a:t>Strategies to Accelerate Structural Transformation</a:t>
            </a:r>
          </a:p>
        </p:txBody>
      </p:sp>
      <p:sp>
        <p:nvSpPr>
          <p:cNvPr id="4"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2" name="Content Placeholder 1"/>
          <p:cNvSpPr>
            <a:spLocks noGrp="1"/>
          </p:cNvSpPr>
          <p:nvPr>
            <p:ph idx="1"/>
          </p:nvPr>
        </p:nvSpPr>
        <p:spPr>
          <a:xfrm>
            <a:off x="2012885" y="1080789"/>
            <a:ext cx="8496944" cy="4915199"/>
          </a:xfrm>
        </p:spPr>
        <p:txBody>
          <a:bodyPr/>
          <a:lstStyle/>
          <a:p>
            <a:pPr marL="342900" indent="-342900">
              <a:lnSpc>
                <a:spcPct val="107000"/>
              </a:lnSpc>
              <a:spcBef>
                <a:spcPts val="0"/>
              </a:spcBef>
              <a:buFont typeface="Wingdings" panose="05000000000000000000" pitchFamily="2" charset="2"/>
              <a:buChar char=""/>
            </a:pPr>
            <a:r>
              <a:rPr lang="en-US" sz="2400" b="1" dirty="0">
                <a:ea typeface="Calibri" panose="020F0502020204030204" pitchFamily="34" charset="0"/>
                <a:cs typeface="Times New Roman" panose="02020603050405020304" pitchFamily="18" charset="0"/>
              </a:rPr>
              <a:t>Making better use of urbanization in Central Africa</a:t>
            </a:r>
          </a:p>
          <a:p>
            <a:pPr marL="342900" lvl="1" indent="-342900">
              <a:lnSpc>
                <a:spcPct val="107000"/>
              </a:lnSpc>
              <a:spcBef>
                <a:spcPts val="0"/>
              </a:spcBef>
              <a:buFont typeface="Wingdings" panose="05000000000000000000" pitchFamily="2" charset="2"/>
              <a:buChar char="q"/>
            </a:pPr>
            <a:r>
              <a:rPr lang="en-US" dirty="0">
                <a:ea typeface="Calibri" panose="020F0502020204030204" pitchFamily="34" charset="0"/>
                <a:cs typeface="Times New Roman" panose="02020603050405020304" pitchFamily="18" charset="0"/>
              </a:rPr>
              <a:t>Establish links between cities and rural areas.</a:t>
            </a:r>
          </a:p>
          <a:p>
            <a:pPr marL="342900" lvl="1" indent="-342900">
              <a:lnSpc>
                <a:spcPct val="107000"/>
              </a:lnSpc>
              <a:spcBef>
                <a:spcPts val="0"/>
              </a:spcBef>
              <a:buFont typeface="Wingdings" panose="05000000000000000000" pitchFamily="2" charset="2"/>
              <a:buChar char="q"/>
            </a:pPr>
            <a:r>
              <a:rPr lang="en-US" dirty="0">
                <a:ea typeface="Calibri" panose="020F0502020204030204" pitchFamily="34" charset="0"/>
                <a:cs typeface="Times New Roman" panose="02020603050405020304" pitchFamily="18" charset="0"/>
              </a:rPr>
              <a:t>Take advantage of demand from cities to revitalize the agricultural sector; promote PCLs and CVRs</a:t>
            </a:r>
          </a:p>
          <a:p>
            <a:pPr marL="342900" indent="-342900">
              <a:lnSpc>
                <a:spcPct val="107000"/>
              </a:lnSpc>
              <a:spcBef>
                <a:spcPts val="0"/>
              </a:spcBef>
              <a:buFont typeface="Wingdings" panose="05000000000000000000" pitchFamily="2" charset="2"/>
              <a:buChar char=""/>
            </a:pPr>
            <a:endParaRPr lang="en-US" sz="2400" b="1" dirty="0">
              <a:ea typeface="Calibri" panose="020F0502020204030204" pitchFamily="34" charset="0"/>
              <a:cs typeface="Times New Roman" panose="02020603050405020304" pitchFamily="18" charset="0"/>
            </a:endParaRPr>
          </a:p>
          <a:p>
            <a:pPr marL="342900" indent="-342900">
              <a:lnSpc>
                <a:spcPct val="107000"/>
              </a:lnSpc>
              <a:spcBef>
                <a:spcPts val="0"/>
              </a:spcBef>
              <a:buFont typeface="Wingdings" panose="05000000000000000000" pitchFamily="2" charset="2"/>
              <a:buChar char=""/>
            </a:pPr>
            <a:endParaRPr lang="en-US" sz="2400" b="1" dirty="0">
              <a:ea typeface="Calibri" panose="020F0502020204030204" pitchFamily="34" charset="0"/>
              <a:cs typeface="Times New Roman" panose="02020603050405020304" pitchFamily="18" charset="0"/>
            </a:endParaRPr>
          </a:p>
          <a:p>
            <a:pPr marL="342900" indent="-342900">
              <a:lnSpc>
                <a:spcPct val="107000"/>
              </a:lnSpc>
              <a:spcBef>
                <a:spcPts val="0"/>
              </a:spcBef>
              <a:buFont typeface="Wingdings" panose="05000000000000000000" pitchFamily="2" charset="2"/>
              <a:buChar char=""/>
            </a:pPr>
            <a:r>
              <a:rPr lang="en-US" sz="2400" b="1" dirty="0">
                <a:ea typeface="Calibri" panose="020F0502020204030204" pitchFamily="34" charset="0"/>
                <a:cs typeface="Times New Roman" panose="02020603050405020304" pitchFamily="18" charset="0"/>
              </a:rPr>
              <a:t>Increase Competitiveness and Productivity.</a:t>
            </a:r>
          </a:p>
          <a:p>
            <a:pPr marL="342900" lvl="3" indent="-342900">
              <a:lnSpc>
                <a:spcPct val="107000"/>
              </a:lnSpc>
              <a:spcBef>
                <a:spcPts val="0"/>
              </a:spcBef>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Focus on education, science and technology</a:t>
            </a:r>
          </a:p>
          <a:p>
            <a:pPr marL="342900" lvl="3" indent="-342900">
              <a:lnSpc>
                <a:spcPct val="107000"/>
              </a:lnSpc>
              <a:spcBef>
                <a:spcPts val="0"/>
              </a:spcBef>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Promote entrepreneurship, innovation, R&amp;D, etc.</a:t>
            </a:r>
          </a:p>
          <a:p>
            <a:pPr marL="342900" lvl="3" indent="-342900">
              <a:lnSpc>
                <a:spcPct val="107000"/>
              </a:lnSpc>
              <a:spcBef>
                <a:spcPts val="0"/>
              </a:spcBef>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Promote the digital economy and Revolution 4.0</a:t>
            </a:r>
            <a:endParaRPr lang="fr-FR" dirty="0"/>
          </a:p>
        </p:txBody>
      </p:sp>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90230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9AEC8-1AE9-4CE7-8691-66CAC7A14064}"/>
              </a:ext>
            </a:extLst>
          </p:cNvPr>
          <p:cNvSpPr txBox="1">
            <a:spLocks/>
          </p:cNvSpPr>
          <p:nvPr/>
        </p:nvSpPr>
        <p:spPr>
          <a:xfrm>
            <a:off x="1981200" y="260647"/>
            <a:ext cx="8363272" cy="637849"/>
          </a:xfrm>
          <a:prstGeom prst="rect">
            <a:avLst/>
          </a:prstGeom>
          <a:solidFill>
            <a:srgbClr val="481F67"/>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mn-lt"/>
              </a:rPr>
              <a:t>Strategies to Accelerate Structural Transformation</a:t>
            </a:r>
          </a:p>
        </p:txBody>
      </p:sp>
      <p:sp>
        <p:nvSpPr>
          <p:cNvPr id="4"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2" name="Content Placeholder 1"/>
          <p:cNvSpPr>
            <a:spLocks noGrp="1"/>
          </p:cNvSpPr>
          <p:nvPr>
            <p:ph idx="1"/>
          </p:nvPr>
        </p:nvSpPr>
        <p:spPr>
          <a:xfrm>
            <a:off x="2063552" y="764705"/>
            <a:ext cx="8229600" cy="4915199"/>
          </a:xfrm>
        </p:spPr>
        <p:txBody>
          <a:bodyPr/>
          <a:lstStyle/>
          <a:p>
            <a:pPr marL="285750" indent="-285750">
              <a:buFont typeface="Wingdings" panose="05000000000000000000" pitchFamily="2" charset="2"/>
              <a:buChar char="q"/>
            </a:pPr>
            <a:endParaRPr lang="fr-FR" sz="2400" b="1" dirty="0"/>
          </a:p>
          <a:p>
            <a:r>
              <a:rPr lang="en-US" sz="2400" b="1" dirty="0"/>
              <a:t>Maintain social stability with a better distribution of income and opportunities</a:t>
            </a:r>
          </a:p>
          <a:p>
            <a:r>
              <a:rPr lang="en-US" sz="2400" dirty="0"/>
              <a:t>More attention to poverty, inequalities, employment</a:t>
            </a:r>
          </a:p>
          <a:p>
            <a:endParaRPr lang="en-US" sz="2400" dirty="0"/>
          </a:p>
          <a:p>
            <a:endParaRPr lang="en-US" sz="2400" dirty="0"/>
          </a:p>
          <a:p>
            <a:r>
              <a:rPr lang="en-US" sz="2400" b="1" dirty="0"/>
              <a:t>Strengthen sub-regional cooperation to:</a:t>
            </a:r>
          </a:p>
          <a:p>
            <a:r>
              <a:rPr lang="en-US" sz="2400" dirty="0"/>
              <a:t>Development of infrastructure and industrial production zones</a:t>
            </a:r>
          </a:p>
          <a:p>
            <a:r>
              <a:rPr lang="en-US" sz="2400" dirty="0"/>
              <a:t>accelerate the implementation of the </a:t>
            </a:r>
            <a:r>
              <a:rPr lang="en-US" sz="2400" dirty="0" err="1"/>
              <a:t>AfCFTA</a:t>
            </a:r>
            <a:endParaRPr lang="en-US" sz="2400" dirty="0"/>
          </a:p>
          <a:p>
            <a:r>
              <a:rPr lang="en-US" sz="2400" dirty="0"/>
              <a:t>Resolve cross-border security crises at the regional level</a:t>
            </a:r>
            <a:endParaRPr lang="fr-FR" sz="2400" dirty="0"/>
          </a:p>
        </p:txBody>
      </p:sp>
      <p:sp>
        <p:nvSpPr>
          <p:cNvPr id="6"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8"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365339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652" y="1106742"/>
            <a:ext cx="6426714" cy="432048"/>
          </a:xfrm>
        </p:spPr>
        <p:txBody>
          <a:bodyPr/>
          <a:lstStyle/>
          <a:p>
            <a:r>
              <a:rPr lang="en-US" sz="2250" dirty="0">
                <a:latin typeface="+mn-lt"/>
              </a:rPr>
              <a:t>Planning to achieve ST: experience of </a:t>
            </a:r>
            <a:r>
              <a:rPr lang="en-US" sz="2250" dirty="0" err="1">
                <a:latin typeface="+mn-lt"/>
              </a:rPr>
              <a:t>Singapour</a:t>
            </a:r>
            <a:endParaRPr lang="en-US" sz="2250" dirty="0">
              <a:latin typeface="+mn-lt"/>
            </a:endParaRPr>
          </a:p>
        </p:txBody>
      </p:sp>
      <p:sp>
        <p:nvSpPr>
          <p:cNvPr id="5" name="Slide Number Placeholder 4">
            <a:extLst>
              <a:ext uri="{FF2B5EF4-FFF2-40B4-BE49-F238E27FC236}">
                <a16:creationId xmlns:a16="http://schemas.microsoft.com/office/drawing/2014/main" id="{419D6890-03C1-4F03-999C-41899A294F33}"/>
              </a:ext>
            </a:extLst>
          </p:cNvPr>
          <p:cNvSpPr>
            <a:spLocks noGrp="1"/>
          </p:cNvSpPr>
          <p:nvPr>
            <p:ph type="sldNum" sz="quarter" idx="10"/>
          </p:nvPr>
        </p:nvSpPr>
        <p:spPr/>
        <p:txBody>
          <a:bodyPr/>
          <a:lstStyle/>
          <a:p>
            <a:fld id="{3E1004FF-DF4C-47D0-BB57-DA970FB9DB80}" type="slidenum">
              <a:rPr lang="en-US" smtClean="0"/>
              <a:t>35</a:t>
            </a:fld>
            <a:endParaRPr lang="en-US"/>
          </a:p>
        </p:txBody>
      </p:sp>
      <p:pic>
        <p:nvPicPr>
          <p:cNvPr id="8" name="Content Placeholder 3"/>
          <p:cNvPicPr>
            <a:picLocks noGrp="1"/>
          </p:cNvPicPr>
          <p:nvPr>
            <p:ph idx="1"/>
          </p:nvPr>
        </p:nvPicPr>
        <p:blipFill>
          <a:blip r:embed="rId2"/>
          <a:stretch>
            <a:fillRect/>
          </a:stretch>
        </p:blipFill>
        <p:spPr>
          <a:xfrm>
            <a:off x="2238376" y="1807369"/>
            <a:ext cx="7500938" cy="3626644"/>
          </a:xfrm>
          <a:prstGeom prst="rect">
            <a:avLst/>
          </a:prstGeom>
        </p:spPr>
      </p:pic>
    </p:spTree>
    <p:extLst>
      <p:ext uri="{BB962C8B-B14F-4D97-AF65-F5344CB8AC3E}">
        <p14:creationId xmlns:p14="http://schemas.microsoft.com/office/powerpoint/2010/main" val="333079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a:extLst>
              <a:ext uri="{FF2B5EF4-FFF2-40B4-BE49-F238E27FC236}">
                <a16:creationId xmlns:a16="http://schemas.microsoft.com/office/drawing/2014/main" id="{77AF6E87-C9AD-4633-BD0E-D757FB45F9D4}"/>
              </a:ext>
            </a:extLst>
          </p:cNvPr>
          <p:cNvSpPr>
            <a:spLocks/>
          </p:cNvSpPr>
          <p:nvPr/>
        </p:nvSpPr>
        <p:spPr bwMode="auto">
          <a:xfrm>
            <a:off x="2667001" y="5459016"/>
            <a:ext cx="4518422" cy="332184"/>
          </a:xfrm>
          <a:custGeom>
            <a:avLst/>
            <a:gdLst>
              <a:gd name="T0" fmla="*/ 3012282 w 21600"/>
              <a:gd name="T1" fmla="*/ 221456 h 21600"/>
              <a:gd name="T2" fmla="*/ 3012282 w 21600"/>
              <a:gd name="T3" fmla="*/ 221456 h 21600"/>
              <a:gd name="T4" fmla="*/ 3012282 w 21600"/>
              <a:gd name="T5" fmla="*/ 221456 h 21600"/>
              <a:gd name="T6" fmla="*/ 3012282 w 21600"/>
              <a:gd name="T7" fmla="*/ 2214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123" name="Rectangle 2">
            <a:extLst>
              <a:ext uri="{FF2B5EF4-FFF2-40B4-BE49-F238E27FC236}">
                <a16:creationId xmlns:a16="http://schemas.microsoft.com/office/drawing/2014/main" id="{5A329DB0-AEAE-4B87-B21B-3BBAF5D26502}"/>
              </a:ext>
            </a:extLst>
          </p:cNvPr>
          <p:cNvSpPr>
            <a:spLocks/>
          </p:cNvSpPr>
          <p:nvPr/>
        </p:nvSpPr>
        <p:spPr bwMode="auto">
          <a:xfrm>
            <a:off x="3020617" y="5523310"/>
            <a:ext cx="399335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a:solidFill>
                  <a:srgbClr val="FFFFFF"/>
                </a:solidFill>
                <a:latin typeface="Lato Regular" charset="0"/>
                <a:sym typeface="Lato Regular" charset="0"/>
              </a:rPr>
              <a:t>ECA/AHEGM 2018 | </a:t>
            </a:r>
            <a:r>
              <a:rPr lang="en-US" altLang="en-US" sz="1200">
                <a:solidFill>
                  <a:srgbClr val="FFFFFF"/>
                </a:solidFill>
                <a:latin typeface="Lato Bold" charset="0"/>
                <a:sym typeface="Lato Regular" charset="0"/>
              </a:rPr>
              <a:t>N’Djamena, </a:t>
            </a:r>
            <a:r>
              <a:rPr lang="en-US" altLang="en-US" sz="1200">
                <a:solidFill>
                  <a:srgbClr val="FFFFFF"/>
                </a:solidFill>
                <a:latin typeface="Lato Bold" charset="0"/>
                <a:sym typeface="Gill Sans MT" panose="020B0502020104020203" pitchFamily="34" charset="0"/>
              </a:rPr>
              <a:t>20.Sep.2018</a:t>
            </a:r>
            <a:endParaRPr lang="en-US" altLang="en-US">
              <a:latin typeface="Lato Regular" charset="0"/>
              <a:sym typeface="Lato Regular" charset="0"/>
            </a:endParaRPr>
          </a:p>
        </p:txBody>
      </p:sp>
      <p:sp>
        <p:nvSpPr>
          <p:cNvPr id="5124" name="AutoShape 3">
            <a:extLst>
              <a:ext uri="{FF2B5EF4-FFF2-40B4-BE49-F238E27FC236}">
                <a16:creationId xmlns:a16="http://schemas.microsoft.com/office/drawing/2014/main" id="{DEEDA8CC-5F25-4610-A88F-B3419BFB060B}"/>
              </a:ext>
            </a:extLst>
          </p:cNvPr>
          <p:cNvSpPr>
            <a:spLocks/>
          </p:cNvSpPr>
          <p:nvPr/>
        </p:nvSpPr>
        <p:spPr bwMode="auto">
          <a:xfrm>
            <a:off x="2667001" y="857251"/>
            <a:ext cx="6848475" cy="5133975"/>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125" name="AutoShape 4">
            <a:extLst>
              <a:ext uri="{FF2B5EF4-FFF2-40B4-BE49-F238E27FC236}">
                <a16:creationId xmlns:a16="http://schemas.microsoft.com/office/drawing/2014/main" id="{62D485D2-6434-4DC3-A644-90E3D57DF157}"/>
              </a:ext>
            </a:extLst>
          </p:cNvPr>
          <p:cNvSpPr>
            <a:spLocks/>
          </p:cNvSpPr>
          <p:nvPr/>
        </p:nvSpPr>
        <p:spPr bwMode="auto">
          <a:xfrm>
            <a:off x="2708671" y="1396605"/>
            <a:ext cx="6848475" cy="5133975"/>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126" name="AutoShape 5">
            <a:extLst>
              <a:ext uri="{FF2B5EF4-FFF2-40B4-BE49-F238E27FC236}">
                <a16:creationId xmlns:a16="http://schemas.microsoft.com/office/drawing/2014/main" id="{A1FF9407-0B45-45A2-A95A-F54AD9D06108}"/>
              </a:ext>
            </a:extLst>
          </p:cNvPr>
          <p:cNvSpPr>
            <a:spLocks/>
          </p:cNvSpPr>
          <p:nvPr/>
        </p:nvSpPr>
        <p:spPr bwMode="auto">
          <a:xfrm>
            <a:off x="2667000" y="1098158"/>
            <a:ext cx="4735116" cy="330994"/>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dirty="0" err="1"/>
              <a:t>i</a:t>
            </a:r>
            <a:endParaRPr lang="en-US" dirty="0"/>
          </a:p>
        </p:txBody>
      </p:sp>
      <p:sp>
        <p:nvSpPr>
          <p:cNvPr id="5127" name="AutoShape 6">
            <a:extLst>
              <a:ext uri="{FF2B5EF4-FFF2-40B4-BE49-F238E27FC236}">
                <a16:creationId xmlns:a16="http://schemas.microsoft.com/office/drawing/2014/main" id="{B8D938D6-1D10-47BB-A353-198459537936}"/>
              </a:ext>
            </a:extLst>
          </p:cNvPr>
          <p:cNvSpPr>
            <a:spLocks/>
          </p:cNvSpPr>
          <p:nvPr/>
        </p:nvSpPr>
        <p:spPr bwMode="auto">
          <a:xfrm>
            <a:off x="7258052" y="5459017"/>
            <a:ext cx="969169" cy="330994"/>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44AE6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8" name="Rectangle 7">
            <a:extLst>
              <a:ext uri="{FF2B5EF4-FFF2-40B4-BE49-F238E27FC236}">
                <a16:creationId xmlns:a16="http://schemas.microsoft.com/office/drawing/2014/main" id="{3E8BFA32-07A2-4748-BD55-25BD2584933E}"/>
              </a:ext>
            </a:extLst>
          </p:cNvPr>
          <p:cNvSpPr>
            <a:spLocks/>
          </p:cNvSpPr>
          <p:nvPr/>
        </p:nvSpPr>
        <p:spPr bwMode="auto">
          <a:xfrm>
            <a:off x="7402116" y="5549505"/>
            <a:ext cx="681038"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900">
                <a:solidFill>
                  <a:srgbClr val="FFFFFF"/>
                </a:solidFill>
                <a:latin typeface="Lato Bold" charset="0"/>
                <a:sym typeface="Lato Bold" charset="0"/>
              </a:rPr>
              <a:t>UNECA.ORG</a:t>
            </a:r>
            <a:endParaRPr lang="en-US" altLang="en-US">
              <a:latin typeface="Lato Bold" charset="0"/>
              <a:sym typeface="Lato Bold" charset="0"/>
            </a:endParaRPr>
          </a:p>
        </p:txBody>
      </p:sp>
      <p:sp>
        <p:nvSpPr>
          <p:cNvPr id="5130" name="Line 10">
            <a:extLst>
              <a:ext uri="{FF2B5EF4-FFF2-40B4-BE49-F238E27FC236}">
                <a16:creationId xmlns:a16="http://schemas.microsoft.com/office/drawing/2014/main" id="{8D049CE5-B933-4A95-BC90-4C5F8ADB4F98}"/>
              </a:ext>
            </a:extLst>
          </p:cNvPr>
          <p:cNvSpPr>
            <a:spLocks noChangeShapeType="1"/>
          </p:cNvSpPr>
          <p:nvPr/>
        </p:nvSpPr>
        <p:spPr bwMode="auto">
          <a:xfrm>
            <a:off x="2667000" y="5995988"/>
            <a:ext cx="6858000" cy="0"/>
          </a:xfrm>
          <a:prstGeom prst="line">
            <a:avLst/>
          </a:prstGeom>
          <a:noFill/>
          <a:ln w="12700">
            <a:solidFill>
              <a:srgbClr val="66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6155" name="Rectangle 11">
            <a:extLst>
              <a:ext uri="{FF2B5EF4-FFF2-40B4-BE49-F238E27FC236}">
                <a16:creationId xmlns:a16="http://schemas.microsoft.com/office/drawing/2014/main" id="{0B301579-326E-4BC8-884D-C95C609D0417}"/>
              </a:ext>
            </a:extLst>
          </p:cNvPr>
          <p:cNvSpPr>
            <a:spLocks/>
          </p:cNvSpPr>
          <p:nvPr/>
        </p:nvSpPr>
        <p:spPr bwMode="auto">
          <a:xfrm>
            <a:off x="2952750" y="1624016"/>
            <a:ext cx="6360318" cy="77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193675" indent="-153988">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41722" lvl="1" indent="-214313">
              <a:lnSpc>
                <a:spcPct val="150000"/>
              </a:lnSpc>
              <a:buSzPct val="100000"/>
              <a:buFont typeface="Wingdings" panose="05000000000000000000" pitchFamily="2" charset="2"/>
              <a:buChar char="ü"/>
              <a:defRPr/>
            </a:pPr>
            <a:endParaRPr lang="fr-FR" dirty="0"/>
          </a:p>
          <a:p>
            <a:pPr marL="441722" lvl="1" indent="-214313">
              <a:lnSpc>
                <a:spcPct val="150000"/>
              </a:lnSpc>
              <a:buSzPct val="100000"/>
              <a:buFont typeface="Wingdings" panose="05000000000000000000" pitchFamily="2" charset="2"/>
              <a:buChar char="ü"/>
              <a:defRPr/>
            </a:pPr>
            <a:endParaRPr lang="fr-FR" altLang="en-US" dirty="0">
              <a:latin typeface="Lato Regular" charset="0"/>
              <a:sym typeface="Lato Regular" charset="0"/>
            </a:endParaRPr>
          </a:p>
        </p:txBody>
      </p:sp>
      <p:pic>
        <p:nvPicPr>
          <p:cNvPr id="5132" name="Picture 12" descr="pasted-image.pdf">
            <a:extLst>
              <a:ext uri="{FF2B5EF4-FFF2-40B4-BE49-F238E27FC236}">
                <a16:creationId xmlns:a16="http://schemas.microsoft.com/office/drawing/2014/main" id="{CE958A13-37C0-44AB-937F-64B8AAA84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897" y="1044180"/>
            <a:ext cx="994172"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47FF6844-8F88-4E0D-857C-577240C280BD}"/>
              </a:ext>
            </a:extLst>
          </p:cNvPr>
          <p:cNvSpPr>
            <a:spLocks noGrp="1"/>
          </p:cNvSpPr>
          <p:nvPr>
            <p:ph type="sldNum" sz="quarter" idx="10"/>
          </p:nvPr>
        </p:nvSpPr>
        <p:spPr/>
        <p:txBody>
          <a:bodyPr/>
          <a:lstStyle/>
          <a:p>
            <a:pPr>
              <a:defRPr/>
            </a:pPr>
            <a:fld id="{31D5AF71-053A-45FB-9904-E3FED34A7662}" type="slidenum">
              <a:rPr lang="en-US" altLang="en-US" smtClean="0"/>
              <a:pPr>
                <a:defRPr/>
              </a:pPr>
              <a:t>36</a:t>
            </a:fld>
            <a:endParaRPr lang="en-US" altLang="en-US"/>
          </a:p>
        </p:txBody>
      </p:sp>
      <p:sp>
        <p:nvSpPr>
          <p:cNvPr id="3" name="Rectangle 2"/>
          <p:cNvSpPr/>
          <p:nvPr/>
        </p:nvSpPr>
        <p:spPr>
          <a:xfrm>
            <a:off x="2634854" y="1900744"/>
            <a:ext cx="7543800" cy="3508653"/>
          </a:xfrm>
          <a:prstGeom prst="rect">
            <a:avLst/>
          </a:prstGeom>
        </p:spPr>
        <p:txBody>
          <a:bodyPr wrap="square">
            <a:spAutoFit/>
          </a:bodyPr>
          <a:lstStyle/>
          <a:p>
            <a:r>
              <a:rPr lang="en-US" sz="2400" i="1" dirty="0"/>
              <a:t>Below, an Inspirational quote highlighting the role of government in promoting transformation. </a:t>
            </a:r>
          </a:p>
          <a:p>
            <a:r>
              <a:rPr lang="en-US" sz="2400" dirty="0"/>
              <a:t>From </a:t>
            </a:r>
            <a:r>
              <a:rPr lang="en-US" sz="2400" dirty="0" err="1"/>
              <a:t>Mr</a:t>
            </a:r>
            <a:r>
              <a:rPr lang="en-US" sz="2400" dirty="0"/>
              <a:t> Lee </a:t>
            </a:r>
            <a:r>
              <a:rPr lang="en-US" sz="2400" dirty="0" err="1"/>
              <a:t>Kuan</a:t>
            </a:r>
            <a:r>
              <a:rPr lang="en-US" sz="2400" dirty="0"/>
              <a:t> Yew, Founder and Prime Minister of Singapore: 1959-1990</a:t>
            </a:r>
            <a:endParaRPr lang="en-US" sz="2400" b="1" dirty="0"/>
          </a:p>
          <a:p>
            <a:endParaRPr lang="en-US" sz="2400" dirty="0"/>
          </a:p>
          <a:p>
            <a:endParaRPr lang="en-US" sz="2400" dirty="0"/>
          </a:p>
          <a:p>
            <a:r>
              <a:rPr lang="fr-FR" b="1" dirty="0">
                <a:solidFill>
                  <a:srgbClr val="FF0000"/>
                </a:solidFill>
              </a:rPr>
              <a:t>“</a:t>
            </a:r>
            <a:r>
              <a:rPr lang="fr-FR" b="1" i="1" dirty="0">
                <a:solidFill>
                  <a:srgbClr val="FF0000"/>
                </a:solidFill>
              </a:rPr>
              <a:t>Will Singapore </a:t>
            </a:r>
            <a:r>
              <a:rPr lang="fr-FR" b="1" i="1" dirty="0" err="1">
                <a:solidFill>
                  <a:srgbClr val="FF0000"/>
                </a:solidFill>
              </a:rPr>
              <a:t>be</a:t>
            </a:r>
            <a:r>
              <a:rPr lang="fr-FR" b="1" i="1" dirty="0">
                <a:solidFill>
                  <a:srgbClr val="FF0000"/>
                </a:solidFill>
              </a:rPr>
              <a:t> </a:t>
            </a:r>
            <a:r>
              <a:rPr lang="fr-FR" b="1" i="1" dirty="0" err="1">
                <a:solidFill>
                  <a:srgbClr val="FF0000"/>
                </a:solidFill>
              </a:rPr>
              <a:t>around</a:t>
            </a:r>
            <a:r>
              <a:rPr lang="fr-FR" b="1" i="1" dirty="0">
                <a:solidFill>
                  <a:srgbClr val="FF0000"/>
                </a:solidFill>
              </a:rPr>
              <a:t> in 100 </a:t>
            </a:r>
            <a:r>
              <a:rPr lang="fr-FR" b="1" i="1" dirty="0" err="1">
                <a:solidFill>
                  <a:srgbClr val="FF0000"/>
                </a:solidFill>
              </a:rPr>
              <a:t>years</a:t>
            </a:r>
            <a:r>
              <a:rPr lang="fr-FR" b="1" i="1" dirty="0">
                <a:solidFill>
                  <a:srgbClr val="FF0000"/>
                </a:solidFill>
              </a:rPr>
              <a:t>? I </a:t>
            </a:r>
            <a:r>
              <a:rPr lang="fr-FR" b="1" i="1" dirty="0" err="1">
                <a:solidFill>
                  <a:srgbClr val="FF0000"/>
                </a:solidFill>
              </a:rPr>
              <a:t>am</a:t>
            </a:r>
            <a:r>
              <a:rPr lang="fr-FR" b="1" i="1" dirty="0">
                <a:solidFill>
                  <a:srgbClr val="FF0000"/>
                </a:solidFill>
              </a:rPr>
              <a:t> not sure. </a:t>
            </a:r>
            <a:r>
              <a:rPr lang="fr-FR" b="1" i="1" dirty="0" err="1">
                <a:solidFill>
                  <a:srgbClr val="FF0000"/>
                </a:solidFill>
              </a:rPr>
              <a:t>Whatever</a:t>
            </a:r>
            <a:r>
              <a:rPr lang="fr-FR" b="1" i="1" dirty="0">
                <a:solidFill>
                  <a:srgbClr val="FF0000"/>
                </a:solidFill>
              </a:rPr>
              <a:t> the </a:t>
            </a:r>
            <a:r>
              <a:rPr lang="fr-FR" b="1" i="1" dirty="0" err="1">
                <a:solidFill>
                  <a:srgbClr val="FF0000"/>
                </a:solidFill>
              </a:rPr>
              <a:t>choices</a:t>
            </a:r>
            <a:r>
              <a:rPr lang="fr-FR" b="1" i="1" dirty="0">
                <a:solidFill>
                  <a:srgbClr val="FF0000"/>
                </a:solidFill>
              </a:rPr>
              <a:t> are, I </a:t>
            </a:r>
            <a:r>
              <a:rPr lang="fr-FR" b="1" i="1" dirty="0" err="1">
                <a:solidFill>
                  <a:srgbClr val="FF0000"/>
                </a:solidFill>
              </a:rPr>
              <a:t>am</a:t>
            </a:r>
            <a:r>
              <a:rPr lang="fr-FR" b="1" i="1" dirty="0">
                <a:solidFill>
                  <a:srgbClr val="FF0000"/>
                </a:solidFill>
              </a:rPr>
              <a:t> </a:t>
            </a:r>
            <a:r>
              <a:rPr lang="fr-FR" b="1" i="1" dirty="0" err="1">
                <a:solidFill>
                  <a:srgbClr val="FF0000"/>
                </a:solidFill>
              </a:rPr>
              <a:t>absolutely</a:t>
            </a:r>
            <a:r>
              <a:rPr lang="fr-FR" b="1" i="1" dirty="0">
                <a:solidFill>
                  <a:srgbClr val="FF0000"/>
                </a:solidFill>
              </a:rPr>
              <a:t> sure </a:t>
            </a:r>
            <a:r>
              <a:rPr lang="fr-FR" b="1" i="1" dirty="0" err="1">
                <a:solidFill>
                  <a:srgbClr val="FF0000"/>
                </a:solidFill>
              </a:rPr>
              <a:t>that</a:t>
            </a:r>
            <a:r>
              <a:rPr lang="fr-FR" b="1" i="1" dirty="0">
                <a:solidFill>
                  <a:srgbClr val="FF0000"/>
                </a:solidFill>
              </a:rPr>
              <a:t> if Singapore </a:t>
            </a:r>
            <a:r>
              <a:rPr lang="fr-FR" b="1" i="1" dirty="0" err="1">
                <a:solidFill>
                  <a:srgbClr val="FF0000"/>
                </a:solidFill>
              </a:rPr>
              <a:t>gets</a:t>
            </a:r>
            <a:r>
              <a:rPr lang="fr-FR" b="1" i="1" dirty="0">
                <a:solidFill>
                  <a:srgbClr val="FF0000"/>
                </a:solidFill>
              </a:rPr>
              <a:t> a </a:t>
            </a:r>
            <a:r>
              <a:rPr lang="fr-FR" b="1" i="1" dirty="0" err="1">
                <a:solidFill>
                  <a:srgbClr val="FF0000"/>
                </a:solidFill>
              </a:rPr>
              <a:t>dumb</a:t>
            </a:r>
            <a:r>
              <a:rPr lang="fr-FR" b="1" i="1" dirty="0">
                <a:solidFill>
                  <a:srgbClr val="FF0000"/>
                </a:solidFill>
              </a:rPr>
              <a:t> </a:t>
            </a:r>
            <a:r>
              <a:rPr lang="fr-FR" b="1" i="1" dirty="0" err="1">
                <a:solidFill>
                  <a:srgbClr val="FF0000"/>
                </a:solidFill>
              </a:rPr>
              <a:t>government</a:t>
            </a:r>
            <a:r>
              <a:rPr lang="fr-FR" b="1" i="1" dirty="0">
                <a:solidFill>
                  <a:srgbClr val="FF0000"/>
                </a:solidFill>
              </a:rPr>
              <a:t>, </a:t>
            </a:r>
            <a:r>
              <a:rPr lang="fr-FR" b="1" i="1" dirty="0" err="1">
                <a:solidFill>
                  <a:srgbClr val="FF0000"/>
                </a:solidFill>
              </a:rPr>
              <a:t>we</a:t>
            </a:r>
            <a:r>
              <a:rPr lang="fr-FR" b="1" i="1" dirty="0">
                <a:solidFill>
                  <a:srgbClr val="FF0000"/>
                </a:solidFill>
              </a:rPr>
              <a:t> are </a:t>
            </a:r>
            <a:r>
              <a:rPr lang="fr-FR" b="1" i="1" dirty="0" err="1">
                <a:solidFill>
                  <a:srgbClr val="FF0000"/>
                </a:solidFill>
              </a:rPr>
              <a:t>done</a:t>
            </a:r>
            <a:r>
              <a:rPr lang="fr-FR" b="1" i="1" dirty="0">
                <a:solidFill>
                  <a:srgbClr val="FF0000"/>
                </a:solidFill>
              </a:rPr>
              <a:t> for. This country </a:t>
            </a:r>
            <a:r>
              <a:rPr lang="fr-FR" b="1" i="1" dirty="0" err="1">
                <a:solidFill>
                  <a:srgbClr val="FF0000"/>
                </a:solidFill>
              </a:rPr>
              <a:t>will</a:t>
            </a:r>
            <a:r>
              <a:rPr lang="fr-FR" b="1" i="1" dirty="0">
                <a:solidFill>
                  <a:srgbClr val="FF0000"/>
                </a:solidFill>
              </a:rPr>
              <a:t> </a:t>
            </a:r>
            <a:r>
              <a:rPr lang="fr-FR" b="1" i="1" dirty="0" err="1">
                <a:solidFill>
                  <a:srgbClr val="FF0000"/>
                </a:solidFill>
              </a:rPr>
              <a:t>sink</a:t>
            </a:r>
            <a:r>
              <a:rPr lang="fr-FR" b="1" i="1" dirty="0">
                <a:solidFill>
                  <a:srgbClr val="FF0000"/>
                </a:solidFill>
              </a:rPr>
              <a:t> </a:t>
            </a:r>
            <a:r>
              <a:rPr lang="fr-FR" b="1" i="1" dirty="0" err="1">
                <a:solidFill>
                  <a:srgbClr val="FF0000"/>
                </a:solidFill>
              </a:rPr>
              <a:t>into</a:t>
            </a:r>
            <a:r>
              <a:rPr lang="fr-FR" b="1" i="1" dirty="0">
                <a:solidFill>
                  <a:srgbClr val="FF0000"/>
                </a:solidFill>
              </a:rPr>
              <a:t> </a:t>
            </a:r>
            <a:r>
              <a:rPr lang="fr-FR" b="1" i="1" dirty="0" err="1">
                <a:solidFill>
                  <a:srgbClr val="FF0000"/>
                </a:solidFill>
              </a:rPr>
              <a:t>nothingness</a:t>
            </a:r>
            <a:r>
              <a:rPr lang="fr-FR" b="1" i="1" dirty="0">
                <a:solidFill>
                  <a:srgbClr val="FF0000"/>
                </a:solidFill>
              </a:rPr>
              <a:t>”</a:t>
            </a:r>
          </a:p>
          <a:p>
            <a:endParaRPr lang="en-US" sz="2400" dirty="0"/>
          </a:p>
        </p:txBody>
      </p:sp>
    </p:spTree>
    <p:extLst>
      <p:ext uri="{BB962C8B-B14F-4D97-AF65-F5344CB8AC3E}">
        <p14:creationId xmlns:p14="http://schemas.microsoft.com/office/powerpoint/2010/main" val="201813339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364D60E1-C9F1-40FA-B6B0-F25964ECC640}"/>
              </a:ext>
            </a:extLst>
          </p:cNvPr>
          <p:cNvSpPr>
            <a:spLocks noGrp="1" noChangeArrowheads="1"/>
          </p:cNvSpPr>
          <p:nvPr>
            <p:ph type="ctrTitle"/>
          </p:nvPr>
        </p:nvSpPr>
        <p:spPr>
          <a:xfrm>
            <a:off x="2855641" y="2924944"/>
            <a:ext cx="6408711" cy="1005458"/>
          </a:xfrm>
        </p:spPr>
        <p:txBody>
          <a:bodyPr/>
          <a:lstStyle/>
          <a:p>
            <a:pPr indent="12700">
              <a:lnSpc>
                <a:spcPts val="6500"/>
              </a:lnSpc>
            </a:pPr>
            <a:r>
              <a:rPr lang="en-US" altLang="en-US" sz="5500" dirty="0">
                <a:latin typeface="Lato" pitchFamily="34" charset="0"/>
                <a:cs typeface="Lato" pitchFamily="34" charset="0"/>
                <a:sym typeface="Lato" pitchFamily="34" charset="0"/>
              </a:rPr>
              <a:t>Thank you</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6282" y="1"/>
            <a:ext cx="1068230" cy="1170533"/>
          </a:xfrm>
          <a:prstGeom prst="rect">
            <a:avLst/>
          </a:prstGeom>
        </p:spPr>
      </p:pic>
      <p:pic>
        <p:nvPicPr>
          <p:cNvPr id="4" name="Picture 3"/>
          <p:cNvPicPr>
            <a:picLocks noChangeAspect="1"/>
          </p:cNvPicPr>
          <p:nvPr/>
        </p:nvPicPr>
        <p:blipFill>
          <a:blip r:embed="rId3"/>
          <a:stretch>
            <a:fillRect/>
          </a:stretch>
        </p:blipFill>
        <p:spPr>
          <a:xfrm>
            <a:off x="3071664" y="4437112"/>
            <a:ext cx="6696744" cy="66843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11DB105F-7D5E-4C1C-A957-29686865B24C}"/>
              </a:ext>
            </a:extLst>
          </p:cNvPr>
          <p:cNvSpPr txBox="1">
            <a:spLocks noChangeArrowheads="1"/>
          </p:cNvSpPr>
          <p:nvPr/>
        </p:nvSpPr>
        <p:spPr bwMode="auto">
          <a:xfrm>
            <a:off x="1950368" y="1161374"/>
            <a:ext cx="8291265" cy="4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r>
              <a:rPr lang="fr-FR" altLang="en-US" sz="2000" kern="0" dirty="0">
                <a:latin typeface="Lato" panose="020F0502020204030203" pitchFamily="34" charset="0"/>
                <a:cs typeface="Times New Roman" panose="02020603050405020304" pitchFamily="18" charset="0"/>
              </a:rPr>
              <a:t>La transformation structurelle signifie la réallocation de l'activité</a:t>
            </a:r>
          </a:p>
        </p:txBody>
      </p:sp>
      <p:sp>
        <p:nvSpPr>
          <p:cNvPr id="5122"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541" y="40965"/>
            <a:ext cx="1068230" cy="1170533"/>
          </a:xfrm>
          <a:prstGeom prst="rect">
            <a:avLst/>
          </a:prstGeom>
        </p:spPr>
      </p:pic>
      <p:pic>
        <p:nvPicPr>
          <p:cNvPr id="5" name="Picture 4"/>
          <p:cNvPicPr>
            <a:picLocks noChangeAspect="1"/>
          </p:cNvPicPr>
          <p:nvPr/>
        </p:nvPicPr>
        <p:blipFill>
          <a:blip r:embed="rId4"/>
          <a:stretch>
            <a:fillRect/>
          </a:stretch>
        </p:blipFill>
        <p:spPr>
          <a:xfrm>
            <a:off x="1847528" y="908608"/>
            <a:ext cx="8394104" cy="5220730"/>
          </a:xfrm>
          <a:prstGeom prst="rect">
            <a:avLst/>
          </a:prstGeom>
        </p:spPr>
      </p:pic>
      <p:sp>
        <p:nvSpPr>
          <p:cNvPr id="16" name="Rectangle 1">
            <a:extLst>
              <a:ext uri="{FF2B5EF4-FFF2-40B4-BE49-F238E27FC236}">
                <a16:creationId xmlns:a16="http://schemas.microsoft.com/office/drawing/2014/main" id="{286B12E3-E8EF-447E-A0A0-CDFC6A4FDCA7}"/>
              </a:ext>
            </a:extLst>
          </p:cNvPr>
          <p:cNvSpPr>
            <a:spLocks/>
          </p:cNvSpPr>
          <p:nvPr/>
        </p:nvSpPr>
        <p:spPr bwMode="auto">
          <a:xfrm>
            <a:off x="1697492" y="310381"/>
            <a:ext cx="7761287"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400" b="1" i="1" dirty="0" err="1">
                <a:solidFill>
                  <a:srgbClr val="3BA366"/>
                </a:solidFill>
                <a:latin typeface="Lato" pitchFamily="34" charset="0"/>
                <a:cs typeface="Lato" pitchFamily="34" charset="0"/>
                <a:sym typeface="Lato" pitchFamily="34" charset="0"/>
              </a:rPr>
              <a:t>Examples</a:t>
            </a:r>
            <a:r>
              <a:rPr lang="fr-FR" altLang="en-US" sz="2400" b="1" i="1" dirty="0">
                <a:solidFill>
                  <a:srgbClr val="3BA366"/>
                </a:solidFill>
                <a:latin typeface="Lato" pitchFamily="34" charset="0"/>
                <a:cs typeface="Lato" pitchFamily="34" charset="0"/>
                <a:sym typeface="Lato" pitchFamily="34" charset="0"/>
              </a:rPr>
              <a:t> of structural transformation</a:t>
            </a:r>
          </a:p>
        </p:txBody>
      </p:sp>
      <p:sp>
        <p:nvSpPr>
          <p:cNvPr id="15"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7"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4106808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5</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541" y="40965"/>
            <a:ext cx="1068230" cy="1170533"/>
          </a:xfrm>
          <a:prstGeom prst="rect">
            <a:avLst/>
          </a:prstGeom>
        </p:spPr>
      </p:pic>
      <p:pic>
        <p:nvPicPr>
          <p:cNvPr id="7" name="Picture 6"/>
          <p:cNvPicPr>
            <a:picLocks noChangeAspect="1"/>
          </p:cNvPicPr>
          <p:nvPr/>
        </p:nvPicPr>
        <p:blipFill>
          <a:blip r:embed="rId4"/>
          <a:stretch>
            <a:fillRect/>
          </a:stretch>
        </p:blipFill>
        <p:spPr>
          <a:xfrm>
            <a:off x="2535285" y="889126"/>
            <a:ext cx="7407228" cy="5135904"/>
          </a:xfrm>
          <a:prstGeom prst="rect">
            <a:avLst/>
          </a:prstGeom>
        </p:spPr>
      </p:pic>
      <p:sp>
        <p:nvSpPr>
          <p:cNvPr id="17" name="Rectangle 1">
            <a:extLst>
              <a:ext uri="{FF2B5EF4-FFF2-40B4-BE49-F238E27FC236}">
                <a16:creationId xmlns:a16="http://schemas.microsoft.com/office/drawing/2014/main" id="{286B12E3-E8EF-447E-A0A0-CDFC6A4FDCA7}"/>
              </a:ext>
            </a:extLst>
          </p:cNvPr>
          <p:cNvSpPr>
            <a:spLocks/>
          </p:cNvSpPr>
          <p:nvPr/>
        </p:nvSpPr>
        <p:spPr bwMode="auto">
          <a:xfrm>
            <a:off x="1692600" y="395398"/>
            <a:ext cx="7761287"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400" b="1" i="1" dirty="0" err="1">
                <a:solidFill>
                  <a:srgbClr val="3BA366"/>
                </a:solidFill>
                <a:latin typeface="Lato" pitchFamily="34" charset="0"/>
                <a:cs typeface="Lato" pitchFamily="34" charset="0"/>
                <a:sym typeface="Lato" pitchFamily="34" charset="0"/>
              </a:rPr>
              <a:t>Examples</a:t>
            </a:r>
            <a:r>
              <a:rPr lang="fr-FR" altLang="en-US" sz="2400" b="1" i="1" dirty="0">
                <a:solidFill>
                  <a:srgbClr val="3BA366"/>
                </a:solidFill>
                <a:latin typeface="Lato" pitchFamily="34" charset="0"/>
                <a:cs typeface="Lato" pitchFamily="34" charset="0"/>
                <a:sym typeface="Lato" pitchFamily="34" charset="0"/>
              </a:rPr>
              <a:t> of structural transformation</a:t>
            </a:r>
          </a:p>
        </p:txBody>
      </p:sp>
      <p:sp>
        <p:nvSpPr>
          <p:cNvPr id="13"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4"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24218512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6</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541" y="40965"/>
            <a:ext cx="1068230" cy="1170533"/>
          </a:xfrm>
          <a:prstGeom prst="rect">
            <a:avLst/>
          </a:prstGeom>
        </p:spPr>
      </p:pic>
      <p:pic>
        <p:nvPicPr>
          <p:cNvPr id="3" name="Picture 2"/>
          <p:cNvPicPr>
            <a:picLocks noChangeAspect="1"/>
          </p:cNvPicPr>
          <p:nvPr/>
        </p:nvPicPr>
        <p:blipFill>
          <a:blip r:embed="rId4"/>
          <a:stretch>
            <a:fillRect/>
          </a:stretch>
        </p:blipFill>
        <p:spPr>
          <a:xfrm>
            <a:off x="1950367" y="1496445"/>
            <a:ext cx="8388422" cy="4256547"/>
          </a:xfrm>
          <a:prstGeom prst="rect">
            <a:avLst/>
          </a:prstGeom>
        </p:spPr>
      </p:pic>
      <p:sp>
        <p:nvSpPr>
          <p:cNvPr id="15" name="Rectangle 1">
            <a:extLst>
              <a:ext uri="{FF2B5EF4-FFF2-40B4-BE49-F238E27FC236}">
                <a16:creationId xmlns:a16="http://schemas.microsoft.com/office/drawing/2014/main" id="{286B12E3-E8EF-447E-A0A0-CDFC6A4FDCA7}"/>
              </a:ext>
            </a:extLst>
          </p:cNvPr>
          <p:cNvSpPr>
            <a:spLocks/>
          </p:cNvSpPr>
          <p:nvPr/>
        </p:nvSpPr>
        <p:spPr bwMode="auto">
          <a:xfrm>
            <a:off x="1692600" y="395398"/>
            <a:ext cx="7761287"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400" b="1" i="1" dirty="0" err="1">
                <a:solidFill>
                  <a:srgbClr val="3BA366"/>
                </a:solidFill>
                <a:latin typeface="Lato" pitchFamily="34" charset="0"/>
                <a:cs typeface="Lato" pitchFamily="34" charset="0"/>
                <a:sym typeface="Lato" pitchFamily="34" charset="0"/>
              </a:rPr>
              <a:t>Examples</a:t>
            </a:r>
            <a:r>
              <a:rPr lang="fr-FR" altLang="en-US" sz="2400" b="1" i="1" dirty="0">
                <a:solidFill>
                  <a:srgbClr val="3BA366"/>
                </a:solidFill>
                <a:latin typeface="Lato" pitchFamily="34" charset="0"/>
                <a:cs typeface="Lato" pitchFamily="34" charset="0"/>
                <a:sym typeface="Lato" pitchFamily="34" charset="0"/>
              </a:rPr>
              <a:t> of structural transformation</a:t>
            </a:r>
          </a:p>
        </p:txBody>
      </p:sp>
      <p:sp>
        <p:nvSpPr>
          <p:cNvPr id="14" name="AutoShape 2">
            <a:extLst>
              <a:ext uri="{FF2B5EF4-FFF2-40B4-BE49-F238E27FC236}">
                <a16:creationId xmlns:a16="http://schemas.microsoft.com/office/drawing/2014/main" id="{1A8030A6-2C24-41B7-8361-F026FB1261F4}"/>
              </a:ext>
            </a:extLst>
          </p:cNvPr>
          <p:cNvSpPr>
            <a:spLocks/>
          </p:cNvSpPr>
          <p:nvPr/>
        </p:nvSpPr>
        <p:spPr bwMode="auto">
          <a:xfrm>
            <a:off x="1554162" y="6155532"/>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6" name="Rectangle 3">
            <a:extLst>
              <a:ext uri="{FF2B5EF4-FFF2-40B4-BE49-F238E27FC236}">
                <a16:creationId xmlns:a16="http://schemas.microsoft.com/office/drawing/2014/main" id="{1B96A324-2B83-4A52-A94B-57BC7BE79F7D}"/>
              </a:ext>
            </a:extLst>
          </p:cNvPr>
          <p:cNvSpPr>
            <a:spLocks/>
          </p:cNvSpPr>
          <p:nvPr/>
        </p:nvSpPr>
        <p:spPr bwMode="auto">
          <a:xfrm>
            <a:off x="1581842" y="6282916"/>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
        <p:nvSpPr>
          <p:cNvPr id="17" name="TextBox 16"/>
          <p:cNvSpPr txBox="1"/>
          <p:nvPr/>
        </p:nvSpPr>
        <p:spPr>
          <a:xfrm>
            <a:off x="3134923" y="1103192"/>
            <a:ext cx="1598899" cy="369332"/>
          </a:xfrm>
          <a:prstGeom prst="rect">
            <a:avLst/>
          </a:prstGeom>
          <a:noFill/>
        </p:spPr>
        <p:txBody>
          <a:bodyPr wrap="none" rtlCol="0">
            <a:spAutoFit/>
          </a:bodyPr>
          <a:lstStyle/>
          <a:p>
            <a:r>
              <a:rPr lang="en-US" b="1" dirty="0" err="1"/>
              <a:t>Espace</a:t>
            </a:r>
            <a:r>
              <a:rPr lang="en-US" b="1" dirty="0"/>
              <a:t> </a:t>
            </a:r>
            <a:r>
              <a:rPr lang="en-US" b="1" dirty="0" err="1"/>
              <a:t>produit</a:t>
            </a:r>
            <a:endParaRPr lang="en-US" b="1" dirty="0"/>
          </a:p>
        </p:txBody>
      </p:sp>
      <p:sp>
        <p:nvSpPr>
          <p:cNvPr id="18" name="TextBox 17"/>
          <p:cNvSpPr txBox="1"/>
          <p:nvPr/>
        </p:nvSpPr>
        <p:spPr>
          <a:xfrm>
            <a:off x="7375338" y="1093838"/>
            <a:ext cx="2503058" cy="369332"/>
          </a:xfrm>
          <a:prstGeom prst="rect">
            <a:avLst/>
          </a:prstGeom>
          <a:noFill/>
        </p:spPr>
        <p:txBody>
          <a:bodyPr wrap="none" rtlCol="0">
            <a:spAutoFit/>
          </a:bodyPr>
          <a:lstStyle/>
          <a:p>
            <a:r>
              <a:rPr lang="en-US" b="1" dirty="0" err="1"/>
              <a:t>Complexité</a:t>
            </a:r>
            <a:r>
              <a:rPr lang="en-US" b="1" dirty="0"/>
              <a:t> </a:t>
            </a:r>
            <a:r>
              <a:rPr lang="en-US" b="1" dirty="0" err="1"/>
              <a:t>économique</a:t>
            </a:r>
            <a:endParaRPr lang="en-US" b="1" dirty="0"/>
          </a:p>
        </p:txBody>
      </p:sp>
    </p:spTree>
    <p:extLst>
      <p:ext uri="{BB962C8B-B14F-4D97-AF65-F5344CB8AC3E}">
        <p14:creationId xmlns:p14="http://schemas.microsoft.com/office/powerpoint/2010/main" val="19846448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7</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541" y="40965"/>
            <a:ext cx="1068230" cy="1170533"/>
          </a:xfrm>
          <a:prstGeom prst="rect">
            <a:avLst/>
          </a:prstGeom>
        </p:spPr>
      </p:pic>
      <p:pic>
        <p:nvPicPr>
          <p:cNvPr id="3" name="Picture 2"/>
          <p:cNvPicPr>
            <a:picLocks noChangeAspect="1"/>
          </p:cNvPicPr>
          <p:nvPr/>
        </p:nvPicPr>
        <p:blipFill>
          <a:blip r:embed="rId4"/>
          <a:stretch>
            <a:fillRect/>
          </a:stretch>
        </p:blipFill>
        <p:spPr>
          <a:xfrm>
            <a:off x="1703513" y="1211497"/>
            <a:ext cx="8679077" cy="4521759"/>
          </a:xfrm>
          <a:prstGeom prst="rect">
            <a:avLst/>
          </a:prstGeom>
        </p:spPr>
      </p:pic>
      <p:sp>
        <p:nvSpPr>
          <p:cNvPr id="15" name="Rectangle 1">
            <a:extLst>
              <a:ext uri="{FF2B5EF4-FFF2-40B4-BE49-F238E27FC236}">
                <a16:creationId xmlns:a16="http://schemas.microsoft.com/office/drawing/2014/main" id="{286B12E3-E8EF-447E-A0A0-CDFC6A4FDCA7}"/>
              </a:ext>
            </a:extLst>
          </p:cNvPr>
          <p:cNvSpPr>
            <a:spLocks/>
          </p:cNvSpPr>
          <p:nvPr/>
        </p:nvSpPr>
        <p:spPr bwMode="auto">
          <a:xfrm>
            <a:off x="1692600" y="395398"/>
            <a:ext cx="7761287"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400" b="1" i="1" dirty="0" err="1">
                <a:solidFill>
                  <a:srgbClr val="3BA366"/>
                </a:solidFill>
                <a:latin typeface="Lato" pitchFamily="34" charset="0"/>
                <a:cs typeface="Lato" pitchFamily="34" charset="0"/>
                <a:sym typeface="Lato" pitchFamily="34" charset="0"/>
              </a:rPr>
              <a:t>Examples</a:t>
            </a:r>
            <a:r>
              <a:rPr lang="fr-FR" altLang="en-US" sz="2400" b="1" i="1" dirty="0">
                <a:solidFill>
                  <a:srgbClr val="3BA366"/>
                </a:solidFill>
                <a:latin typeface="Lato" pitchFamily="34" charset="0"/>
                <a:cs typeface="Lato" pitchFamily="34" charset="0"/>
                <a:sym typeface="Lato" pitchFamily="34" charset="0"/>
              </a:rPr>
              <a:t> of structural transformation</a:t>
            </a:r>
          </a:p>
        </p:txBody>
      </p:sp>
      <p:sp>
        <p:nvSpPr>
          <p:cNvPr id="13" name="AutoShape 2">
            <a:extLst>
              <a:ext uri="{FF2B5EF4-FFF2-40B4-BE49-F238E27FC236}">
                <a16:creationId xmlns:a16="http://schemas.microsoft.com/office/drawing/2014/main" id="{1A8030A6-2C24-41B7-8361-F026FB1261F4}"/>
              </a:ext>
            </a:extLst>
          </p:cNvPr>
          <p:cNvSpPr>
            <a:spLocks/>
          </p:cNvSpPr>
          <p:nvPr/>
        </p:nvSpPr>
        <p:spPr bwMode="auto">
          <a:xfrm>
            <a:off x="1556544" y="614203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4" name="Rectangle 3">
            <a:extLst>
              <a:ext uri="{FF2B5EF4-FFF2-40B4-BE49-F238E27FC236}">
                <a16:creationId xmlns:a16="http://schemas.microsoft.com/office/drawing/2014/main" id="{1B96A324-2B83-4A52-A94B-57BC7BE79F7D}"/>
              </a:ext>
            </a:extLst>
          </p:cNvPr>
          <p:cNvSpPr>
            <a:spLocks/>
          </p:cNvSpPr>
          <p:nvPr/>
        </p:nvSpPr>
        <p:spPr bwMode="auto">
          <a:xfrm>
            <a:off x="1584224" y="6269422"/>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13561712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11DB105F-7D5E-4C1C-A957-29686865B24C}"/>
              </a:ext>
            </a:extLst>
          </p:cNvPr>
          <p:cNvSpPr txBox="1">
            <a:spLocks noChangeArrowheads="1"/>
          </p:cNvSpPr>
          <p:nvPr/>
        </p:nvSpPr>
        <p:spPr bwMode="auto">
          <a:xfrm>
            <a:off x="1950368" y="1062181"/>
            <a:ext cx="8291265" cy="452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endParaRPr lang="fr-FR" altLang="en-US" sz="2000" kern="0" dirty="0">
              <a:latin typeface="Lato" panose="020F0502020204030203" pitchFamily="34" charset="0"/>
              <a:cs typeface="Times New Roman" panose="02020603050405020304" pitchFamily="18" charset="0"/>
            </a:endParaRP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Stronger and sustained growth</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Resilience to shocks</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Better allocation of productive resources</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Higher productivity</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More decent jobs</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More sophistication, complexity, competitiveness</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Better attractiveness for investors</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Integration into CVRs and CVMs</a:t>
            </a:r>
          </a:p>
          <a:p>
            <a:pPr marL="342900" indent="-342900">
              <a:buClr>
                <a:schemeClr val="accent6">
                  <a:lumMod val="75000"/>
                </a:schemeClr>
              </a:buClr>
              <a:buFont typeface="Wingdings" panose="05000000000000000000" pitchFamily="2" charset="2"/>
              <a:buChar char="q"/>
            </a:pPr>
            <a:r>
              <a:rPr lang="en-US" altLang="en-US" sz="2400" kern="0" dirty="0">
                <a:latin typeface="Lato" panose="020F0502020204030203" pitchFamily="34" charset="0"/>
                <a:cs typeface="Times New Roman" panose="02020603050405020304" pitchFamily="18" charset="0"/>
              </a:rPr>
              <a:t>Rising standard of living and development</a:t>
            </a:r>
            <a:endParaRPr lang="fr-FR" altLang="en-US" sz="2400" kern="0" dirty="0">
              <a:latin typeface="Lato" panose="020F0502020204030203" pitchFamily="34" charset="0"/>
              <a:cs typeface="Times New Roman" panose="02020603050405020304" pitchFamily="18" charset="0"/>
            </a:endParaRPr>
          </a:p>
          <a:p>
            <a:pPr marL="342900" indent="-342900">
              <a:buClr>
                <a:schemeClr val="accent6">
                  <a:lumMod val="75000"/>
                </a:schemeClr>
              </a:buClr>
              <a:buFont typeface="Wingdings" panose="05000000000000000000" pitchFamily="2" charset="2"/>
              <a:buChar char="ü"/>
            </a:pPr>
            <a:endParaRPr lang="fr-FR" altLang="en-US" sz="2400" kern="0" dirty="0">
              <a:latin typeface="Lato" panose="020F0502020204030203" pitchFamily="34" charset="0"/>
              <a:cs typeface="Times New Roman" panose="02020603050405020304" pitchFamily="18" charset="0"/>
            </a:endParaRPr>
          </a:p>
        </p:txBody>
      </p:sp>
      <p:sp>
        <p:nvSpPr>
          <p:cNvPr id="5122" name="AutoShape 2">
            <a:extLst>
              <a:ext uri="{FF2B5EF4-FFF2-40B4-BE49-F238E27FC236}">
                <a16:creationId xmlns:a16="http://schemas.microsoft.com/office/drawing/2014/main" id="{1A8030A6-2C24-41B7-8361-F026FB1261F4}"/>
              </a:ext>
            </a:extLst>
          </p:cNvPr>
          <p:cNvSpPr>
            <a:spLocks/>
          </p:cNvSpPr>
          <p:nvPr/>
        </p:nvSpPr>
        <p:spPr bwMode="auto">
          <a:xfrm>
            <a:off x="152400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a16="http://schemas.microsoft.com/office/drawing/2014/main" id="{286B12E3-E8EF-447E-A0A0-CDFC6A4FDCA7}"/>
              </a:ext>
            </a:extLst>
          </p:cNvPr>
          <p:cNvSpPr>
            <a:spLocks/>
          </p:cNvSpPr>
          <p:nvPr/>
        </p:nvSpPr>
        <p:spPr bwMode="auto">
          <a:xfrm>
            <a:off x="1692600" y="395397"/>
            <a:ext cx="7761287" cy="48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eaLnBrk="1">
              <a:lnSpc>
                <a:spcPct val="150000"/>
              </a:lnSpc>
            </a:pPr>
            <a:r>
              <a:rPr lang="fr-FR" altLang="en-US" sz="2400" b="1" i="1" dirty="0" err="1">
                <a:solidFill>
                  <a:srgbClr val="3BA366"/>
                </a:solidFill>
                <a:latin typeface="Lato" pitchFamily="34" charset="0"/>
                <a:cs typeface="Lato" pitchFamily="34" charset="0"/>
                <a:sym typeface="Lato" pitchFamily="34" charset="0"/>
              </a:rPr>
              <a:t>Why</a:t>
            </a:r>
            <a:r>
              <a:rPr lang="fr-FR" altLang="en-US" sz="2400" b="1" i="1" dirty="0">
                <a:solidFill>
                  <a:srgbClr val="3BA366"/>
                </a:solidFill>
                <a:latin typeface="Lato" pitchFamily="34" charset="0"/>
                <a:cs typeface="Lato" pitchFamily="34" charset="0"/>
                <a:sym typeface="Lato" pitchFamily="34" charset="0"/>
              </a:rPr>
              <a:t> </a:t>
            </a:r>
            <a:r>
              <a:rPr lang="fr-FR" altLang="en-US" sz="2400" b="1" i="1" dirty="0" err="1">
                <a:solidFill>
                  <a:srgbClr val="3BA366"/>
                </a:solidFill>
                <a:latin typeface="Lato" pitchFamily="34" charset="0"/>
                <a:cs typeface="Lato" pitchFamily="34" charset="0"/>
                <a:sym typeface="Lato" pitchFamily="34" charset="0"/>
              </a:rPr>
              <a:t>should</a:t>
            </a:r>
            <a:r>
              <a:rPr lang="fr-FR" altLang="en-US" sz="2400" b="1" i="1" dirty="0">
                <a:solidFill>
                  <a:srgbClr val="3BA366"/>
                </a:solidFill>
                <a:latin typeface="Lato" pitchFamily="34" charset="0"/>
                <a:cs typeface="Lato" pitchFamily="34" charset="0"/>
                <a:sym typeface="Lato" pitchFamily="34" charset="0"/>
              </a:rPr>
              <a:t> ST and diversification </a:t>
            </a:r>
            <a:r>
              <a:rPr lang="fr-FR" altLang="en-US" sz="2400" b="1" i="1" dirty="0" err="1">
                <a:solidFill>
                  <a:srgbClr val="3BA366"/>
                </a:solidFill>
                <a:latin typeface="Lato" pitchFamily="34" charset="0"/>
                <a:cs typeface="Lato" pitchFamily="34" charset="0"/>
                <a:sym typeface="Lato" pitchFamily="34" charset="0"/>
              </a:rPr>
              <a:t>be</a:t>
            </a:r>
            <a:r>
              <a:rPr lang="fr-FR" altLang="en-US" sz="2400" b="1" i="1" dirty="0">
                <a:solidFill>
                  <a:srgbClr val="3BA366"/>
                </a:solidFill>
                <a:latin typeface="Lato" pitchFamily="34" charset="0"/>
                <a:cs typeface="Lato" pitchFamily="34" charset="0"/>
                <a:sym typeface="Lato" pitchFamily="34" charset="0"/>
              </a:rPr>
              <a:t> </a:t>
            </a:r>
            <a:r>
              <a:rPr lang="fr-FR" altLang="en-US" sz="2400" b="1" i="1" dirty="0" err="1">
                <a:solidFill>
                  <a:srgbClr val="3BA366"/>
                </a:solidFill>
                <a:latin typeface="Lato" pitchFamily="34" charset="0"/>
                <a:cs typeface="Lato" pitchFamily="34" charset="0"/>
                <a:sym typeface="Lato" pitchFamily="34" charset="0"/>
              </a:rPr>
              <a:t>promoted</a:t>
            </a:r>
            <a:r>
              <a:rPr lang="fr-FR" altLang="en-US" sz="2400" b="1" i="1" dirty="0">
                <a:solidFill>
                  <a:srgbClr val="3BA366"/>
                </a:solidFill>
                <a:latin typeface="Lato" pitchFamily="34" charset="0"/>
                <a:cs typeface="Lato" pitchFamily="34" charset="0"/>
                <a:sym typeface="Lato" pitchFamily="34" charset="0"/>
              </a:rPr>
              <a:t>?</a:t>
            </a:r>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8</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541" y="40965"/>
            <a:ext cx="1068230" cy="1170533"/>
          </a:xfrm>
          <a:prstGeom prst="rect">
            <a:avLst/>
          </a:prstGeom>
        </p:spPr>
      </p:pic>
      <p:sp>
        <p:nvSpPr>
          <p:cNvPr id="14" name="AutoShape 2">
            <a:extLst>
              <a:ext uri="{FF2B5EF4-FFF2-40B4-BE49-F238E27FC236}">
                <a16:creationId xmlns:a16="http://schemas.microsoft.com/office/drawing/2014/main" id="{1A8030A6-2C24-41B7-8361-F026FB1261F4}"/>
              </a:ext>
            </a:extLst>
          </p:cNvPr>
          <p:cNvSpPr>
            <a:spLocks/>
          </p:cNvSpPr>
          <p:nvPr/>
        </p:nvSpPr>
        <p:spPr bwMode="auto">
          <a:xfrm>
            <a:off x="1567613" y="612933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5" name="Rectangle 3">
            <a:extLst>
              <a:ext uri="{FF2B5EF4-FFF2-40B4-BE49-F238E27FC236}">
                <a16:creationId xmlns:a16="http://schemas.microsoft.com/office/drawing/2014/main" id="{1B96A324-2B83-4A52-A94B-57BC7BE79F7D}"/>
              </a:ext>
            </a:extLst>
          </p:cNvPr>
          <p:cNvSpPr>
            <a:spLocks/>
          </p:cNvSpPr>
          <p:nvPr/>
        </p:nvSpPr>
        <p:spPr bwMode="auto">
          <a:xfrm>
            <a:off x="1595293" y="6256722"/>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36410497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B96A324-2B83-4A52-A94B-57BC7BE79F7D}"/>
              </a:ext>
            </a:extLst>
          </p:cNvPr>
          <p:cNvSpPr>
            <a:spLocks/>
          </p:cNvSpPr>
          <p:nvPr/>
        </p:nvSpPr>
        <p:spPr bwMode="auto">
          <a:xfrm>
            <a:off x="1703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MAIN TOPIC</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a16="http://schemas.microsoft.com/office/drawing/2014/main" id="{A8BBE7F1-5925-4EC6-83BC-0F5EF7CF3EA0}"/>
              </a:ext>
            </a:extLst>
          </p:cNvPr>
          <p:cNvSpPr>
            <a:spLocks/>
          </p:cNvSpPr>
          <p:nvPr/>
        </p:nvSpPr>
        <p:spPr bwMode="auto">
          <a:xfrm>
            <a:off x="152400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a16="http://schemas.microsoft.com/office/drawing/2014/main" id="{0FA3860B-B706-4CAC-A6DF-C0CADB59F59A}"/>
              </a:ext>
            </a:extLst>
          </p:cNvPr>
          <p:cNvSpPr>
            <a:spLocks/>
          </p:cNvSpPr>
          <p:nvPr/>
        </p:nvSpPr>
        <p:spPr bwMode="auto">
          <a:xfrm>
            <a:off x="152400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b="1" dirty="0">
                <a:solidFill>
                  <a:srgbClr val="FFFFFF"/>
                </a:solidFill>
                <a:latin typeface="Lato" pitchFamily="34" charset="0"/>
                <a:cs typeface="Lato" pitchFamily="34" charset="0"/>
                <a:sym typeface="Lato" pitchFamily="34" charset="0"/>
              </a:rPr>
              <a:t>Economic Diversification through Resource-based and trade-induced Industrialation</a:t>
            </a:r>
          </a:p>
          <a:p>
            <a:pPr algn="ctr">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9" name="AutoShape 9">
            <a:extLst>
              <a:ext uri="{FF2B5EF4-FFF2-40B4-BE49-F238E27FC236}">
                <a16:creationId xmlns:a16="http://schemas.microsoft.com/office/drawing/2014/main" id="{2B3F0C4F-0F73-4FA8-A4E1-6B68BE704ABF}"/>
              </a:ext>
            </a:extLst>
          </p:cNvPr>
          <p:cNvSpPr>
            <a:spLocks/>
          </p:cNvSpPr>
          <p:nvPr/>
        </p:nvSpPr>
        <p:spPr bwMode="auto">
          <a:xfrm>
            <a:off x="7645401" y="6135689"/>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dirty="0"/>
          </a:p>
        </p:txBody>
      </p:sp>
      <p:sp>
        <p:nvSpPr>
          <p:cNvPr id="5130" name="Rectangle 10">
            <a:extLst>
              <a:ext uri="{FF2B5EF4-FFF2-40B4-BE49-F238E27FC236}">
                <a16:creationId xmlns:a16="http://schemas.microsoft.com/office/drawing/2014/main" id="{6D6AB45C-9562-47D1-B3A8-0F9D0885AB9F}"/>
              </a:ext>
            </a:extLst>
          </p:cNvPr>
          <p:cNvSpPr>
            <a:spLocks/>
          </p:cNvSpPr>
          <p:nvPr/>
        </p:nvSpPr>
        <p:spPr bwMode="auto">
          <a:xfrm>
            <a:off x="7718817" y="6256339"/>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a16="http://schemas.microsoft.com/office/drawing/2014/main" id="{A1E419A1-0BEA-4244-950F-57AEB96F26C7}"/>
              </a:ext>
            </a:extLst>
          </p:cNvPr>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9</a:t>
            </a:fld>
            <a:endParaRPr lang="en-US" altLang="en-US"/>
          </a:p>
        </p:txBody>
      </p:sp>
      <p:sp>
        <p:nvSpPr>
          <p:cNvPr id="15" name="AutoShape 44">
            <a:extLst>
              <a:ext uri="{FF2B5EF4-FFF2-40B4-BE49-F238E27FC236}">
                <a16:creationId xmlns:a16="http://schemas.microsoft.com/office/drawing/2014/main" id="{24457DE5-9132-4F04-9CA0-3BDB25B3165D}"/>
              </a:ext>
            </a:extLst>
          </p:cNvPr>
          <p:cNvSpPr>
            <a:spLocks/>
          </p:cNvSpPr>
          <p:nvPr/>
        </p:nvSpPr>
        <p:spPr bwMode="auto">
          <a:xfrm>
            <a:off x="2544517" y="2564904"/>
            <a:ext cx="7399500" cy="1101316"/>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algn="ctr"/>
            <a:r>
              <a:rPr lang="en-US" sz="3200" dirty="0">
                <a:solidFill>
                  <a:schemeClr val="bg1"/>
                </a:solidFill>
                <a:latin typeface="Lato" panose="020F0502020204030203" pitchFamily="34" charset="0"/>
              </a:rPr>
              <a:t>State of structural transformation in Central Africa</a:t>
            </a:r>
            <a:endParaRPr lang="fr-FR" sz="3200" dirty="0">
              <a:solidFill>
                <a:schemeClr val="bg1"/>
              </a:solidFill>
              <a:latin typeface="Lato" panose="020F050202020403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873" y="26220"/>
            <a:ext cx="1068230" cy="1170533"/>
          </a:xfrm>
          <a:prstGeom prst="rect">
            <a:avLst/>
          </a:prstGeom>
        </p:spPr>
      </p:pic>
      <p:sp>
        <p:nvSpPr>
          <p:cNvPr id="13" name="AutoShape 2">
            <a:extLst>
              <a:ext uri="{FF2B5EF4-FFF2-40B4-BE49-F238E27FC236}">
                <a16:creationId xmlns:a16="http://schemas.microsoft.com/office/drawing/2014/main" id="{1A8030A6-2C24-41B7-8361-F026FB1261F4}"/>
              </a:ext>
            </a:extLst>
          </p:cNvPr>
          <p:cNvSpPr>
            <a:spLocks/>
          </p:cNvSpPr>
          <p:nvPr/>
        </p:nvSpPr>
        <p:spPr bwMode="auto">
          <a:xfrm>
            <a:off x="1641711" y="6140451"/>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4" name="Rectangle 3">
            <a:extLst>
              <a:ext uri="{FF2B5EF4-FFF2-40B4-BE49-F238E27FC236}">
                <a16:creationId xmlns:a16="http://schemas.microsoft.com/office/drawing/2014/main" id="{1B96A324-2B83-4A52-A94B-57BC7BE79F7D}"/>
              </a:ext>
            </a:extLst>
          </p:cNvPr>
          <p:cNvSpPr>
            <a:spLocks/>
          </p:cNvSpPr>
          <p:nvPr/>
        </p:nvSpPr>
        <p:spPr bwMode="auto">
          <a:xfrm>
            <a:off x="1669391" y="6267835"/>
            <a:ext cx="587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1200" dirty="0">
                <a:solidFill>
                  <a:srgbClr val="FFFFFF"/>
                </a:solidFill>
                <a:latin typeface="Lato" pitchFamily="34" charset="0"/>
                <a:cs typeface="Lato" pitchFamily="34" charset="0"/>
                <a:sym typeface="Lato" pitchFamily="34" charset="0"/>
              </a:rPr>
              <a:t>Situation de la transformation structurelle en Afrique Centrale:  défis et opportunités</a:t>
            </a:r>
          </a:p>
        </p:txBody>
      </p:sp>
    </p:spTree>
    <p:extLst>
      <p:ext uri="{BB962C8B-B14F-4D97-AF65-F5344CB8AC3E}">
        <p14:creationId xmlns:p14="http://schemas.microsoft.com/office/powerpoint/2010/main" val="21657942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258</TotalTime>
  <Words>5230</Words>
  <Application>Microsoft Office PowerPoint</Application>
  <PresentationFormat>Widescreen</PresentationFormat>
  <Paragraphs>342</Paragraphs>
  <Slides>37</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Calibri</vt:lpstr>
      <vt:lpstr>Calibri Light</vt:lpstr>
      <vt:lpstr>DengXian</vt:lpstr>
      <vt:lpstr>Footlight MT Light</vt:lpstr>
      <vt:lpstr>Gill Sans MT</vt:lpstr>
      <vt:lpstr>Helvetica</vt:lpstr>
      <vt:lpstr>Helvetica Neue</vt:lpstr>
      <vt:lpstr>Lato</vt:lpstr>
      <vt:lpstr>Lato Bold</vt:lpstr>
      <vt:lpstr>Lato Regular</vt:lpstr>
      <vt:lpstr>Lucida Bright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Evolution of the GDP per capita in Central Africa over the past decades</vt:lpstr>
      <vt:lpstr>PowerPoint Presentation</vt:lpstr>
      <vt:lpstr>PowerPoint Presentation</vt:lpstr>
      <vt:lpstr>PowerPoint Presentation</vt:lpstr>
      <vt:lpstr>Planning to achieve ST: experience of Singapour</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Mama Keita</dc:creator>
  <cp:lastModifiedBy>Windows User</cp:lastModifiedBy>
  <cp:revision>11</cp:revision>
  <dcterms:created xsi:type="dcterms:W3CDTF">2021-02-18T06:23:21Z</dcterms:created>
  <dcterms:modified xsi:type="dcterms:W3CDTF">2021-02-24T06:17:10Z</dcterms:modified>
</cp:coreProperties>
</file>