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2.xml" ContentType="application/vnd.openxmlformats-officedocument.themeOverrid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3.xml" ContentType="application/vnd.openxmlformats-officedocument.themeOverrid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handoutMasterIdLst>
    <p:handoutMasterId r:id="rId26"/>
  </p:handoutMasterIdLst>
  <p:sldIdLst>
    <p:sldId id="414" r:id="rId3"/>
    <p:sldId id="415" r:id="rId4"/>
    <p:sldId id="416" r:id="rId5"/>
    <p:sldId id="444" r:id="rId6"/>
    <p:sldId id="445" r:id="rId7"/>
    <p:sldId id="420" r:id="rId8"/>
    <p:sldId id="421" r:id="rId9"/>
    <p:sldId id="422" r:id="rId10"/>
    <p:sldId id="458" r:id="rId11"/>
    <p:sldId id="459" r:id="rId12"/>
    <p:sldId id="460" r:id="rId13"/>
    <p:sldId id="413" r:id="rId14"/>
    <p:sldId id="456" r:id="rId15"/>
    <p:sldId id="448" r:id="rId16"/>
    <p:sldId id="450" r:id="rId17"/>
    <p:sldId id="451" r:id="rId18"/>
    <p:sldId id="457" r:id="rId19"/>
    <p:sldId id="452" r:id="rId20"/>
    <p:sldId id="453" r:id="rId21"/>
    <p:sldId id="454" r:id="rId22"/>
    <p:sldId id="447" r:id="rId23"/>
    <p:sldId id="443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D8235"/>
    <a:srgbClr val="9D6745"/>
    <a:srgbClr val="003399"/>
    <a:srgbClr val="3366CC"/>
    <a:srgbClr val="000099"/>
    <a:srgbClr val="66FFFF"/>
    <a:srgbClr val="FFCD2F"/>
    <a:srgbClr val="FFCC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36" autoAdjust="0"/>
    <p:restoredTop sz="94434" autoAdjust="0"/>
  </p:normalViewPr>
  <p:slideViewPr>
    <p:cSldViewPr>
      <p:cViewPr varScale="1">
        <p:scale>
          <a:sx n="88" d="100"/>
          <a:sy n="88" d="100"/>
        </p:scale>
        <p:origin x="159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82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mwenese\AppData\Local\Microsoft\Windows\Temporary%20Internet%20Files\Content.Outlook\PDVMFC3Y\CPI%20OriginDivision%20and%20underlying%20inflation%20September%202017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irankunda\AppData\Local\Microsoft\Windows\Temporary%20Internet%20Files\Content.Outlook\UPOT3HWH\Money%20market%20interest%20rate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ACROFRAMEWORK\IMF%20MISSION\2017\October%202017\MS%20September%202017%20imf%20oct17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NISR%20%20GDP\GPD%202017q2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bnr-file-01\userprofiledata$\psebera\Desktop\Graph%20MPC%20document1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bnr-file-01\userprofiledata$\psebera\Desktop\Graph%20MPC%20document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bahati\AppData\Local\Microsoft\Windows\Temporary%20Internet%20Files\Content.Outlook\QFB7716R\Jan-Aug%20%2017%20DATA%20SUMMARY%20(002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bahati\AppData\Local\Microsoft\Windows\Temporary%20Internet%20Files\Content.Outlook\QFB7716R\Jan-Aug%20%2017%20DATA%20SUMMARY%20(002)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734770653668291"/>
          <c:y val="0.10210544512598299"/>
          <c:w val="0.80907036620422457"/>
          <c:h val="0.4605211381955230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Sheet1!$D$8</c:f>
              <c:strCache>
                <c:ptCount val="1"/>
                <c:pt idx="0">
                  <c:v>USA (QoQ)</c:v>
                </c:pt>
              </c:strCache>
            </c:strRef>
          </c:tx>
          <c:spPr>
            <a:solidFill>
              <a:srgbClr val="EEECE1">
                <a:lumMod val="75000"/>
              </a:srgbClr>
            </a:solidFill>
            <a:ln>
              <a:noFill/>
            </a:ln>
            <a:effectLst/>
            <a:sp3d/>
          </c:spPr>
          <c:invertIfNegative val="0"/>
          <c:cat>
            <c:multiLvlStrRef>
              <c:f>Sheet1!$E$6:$Q$7</c:f>
              <c:multiLvlStrCache>
                <c:ptCount val="1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9">
                    <c:v>2015</c:v>
                  </c:pt>
                  <c:pt idx="10">
                    <c:v>2016</c:v>
                  </c:pt>
                  <c:pt idx="11">
                    <c:v>2017 proj.</c:v>
                  </c:pt>
                  <c:pt idx="12">
                    <c:v>2018 proj.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9">
                    <c:v>Annual Average</c:v>
                  </c:pt>
                </c:lvl>
              </c:multiLvlStrCache>
            </c:multiLvlStrRef>
          </c:cat>
          <c:val>
            <c:numRef>
              <c:f>Sheet1!$E$8:$Q$8</c:f>
              <c:numCache>
                <c:formatCode>0.0</c:formatCode>
                <c:ptCount val="13"/>
                <c:pt idx="0">
                  <c:v>0.8</c:v>
                </c:pt>
                <c:pt idx="1">
                  <c:v>1.4</c:v>
                </c:pt>
                <c:pt idx="2">
                  <c:v>2.8</c:v>
                </c:pt>
                <c:pt idx="3">
                  <c:v>1.8</c:v>
                </c:pt>
                <c:pt idx="4">
                  <c:v>1.2</c:v>
                </c:pt>
                <c:pt idx="5">
                  <c:v>3.1</c:v>
                </c:pt>
                <c:pt idx="6">
                  <c:v>2.2999999999999998</c:v>
                </c:pt>
                <c:pt idx="7">
                  <c:v>2.7</c:v>
                </c:pt>
                <c:pt idx="9">
                  <c:v>2.9</c:v>
                </c:pt>
                <c:pt idx="10">
                  <c:v>1.5</c:v>
                </c:pt>
                <c:pt idx="11">
                  <c:v>2.2000000000000002</c:v>
                </c:pt>
                <c:pt idx="12">
                  <c:v>2.2999999999999998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812A-4226-9E08-E879425176FE}"/>
            </c:ext>
          </c:extLst>
        </c:ser>
        <c:ser>
          <c:idx val="1"/>
          <c:order val="1"/>
          <c:tx>
            <c:strRef>
              <c:f>Sheet1!$D$9</c:f>
              <c:strCache>
                <c:ptCount val="1"/>
                <c:pt idx="0">
                  <c:v>Euro area (YoY)</c:v>
                </c:pt>
              </c:strCache>
            </c:strRef>
          </c:tx>
          <c:spPr>
            <a:solidFill>
              <a:srgbClr val="9D6745"/>
            </a:solidFill>
            <a:ln>
              <a:noFill/>
            </a:ln>
            <a:effectLst/>
            <a:sp3d/>
          </c:spPr>
          <c:invertIfNegative val="0"/>
          <c:cat>
            <c:multiLvlStrRef>
              <c:f>Sheet1!$E$6:$Q$7</c:f>
              <c:multiLvlStrCache>
                <c:ptCount val="1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9">
                    <c:v>2015</c:v>
                  </c:pt>
                  <c:pt idx="10">
                    <c:v>2016</c:v>
                  </c:pt>
                  <c:pt idx="11">
                    <c:v>2017 proj.</c:v>
                  </c:pt>
                  <c:pt idx="12">
                    <c:v>2018 proj.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9">
                    <c:v>Annual Average</c:v>
                  </c:pt>
                </c:lvl>
              </c:multiLvlStrCache>
            </c:multiLvlStrRef>
          </c:cat>
          <c:val>
            <c:numRef>
              <c:f>Sheet1!$E$9:$Q$9</c:f>
              <c:numCache>
                <c:formatCode>0.0</c:formatCode>
                <c:ptCount val="13"/>
                <c:pt idx="0">
                  <c:v>1.7</c:v>
                </c:pt>
                <c:pt idx="1">
                  <c:v>1.6</c:v>
                </c:pt>
                <c:pt idx="2">
                  <c:v>1.7</c:v>
                </c:pt>
                <c:pt idx="3">
                  <c:v>1.9</c:v>
                </c:pt>
                <c:pt idx="4">
                  <c:v>2</c:v>
                </c:pt>
                <c:pt idx="5">
                  <c:v>2.2999999999999998</c:v>
                </c:pt>
                <c:pt idx="6">
                  <c:v>2.2999999999999998</c:v>
                </c:pt>
                <c:pt idx="7">
                  <c:v>2.1</c:v>
                </c:pt>
                <c:pt idx="9">
                  <c:v>2</c:v>
                </c:pt>
                <c:pt idx="10">
                  <c:v>1.8</c:v>
                </c:pt>
                <c:pt idx="11">
                  <c:v>2.1</c:v>
                </c:pt>
                <c:pt idx="12">
                  <c:v>1.9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812A-4226-9E08-E879425176FE}"/>
            </c:ext>
          </c:extLst>
        </c:ser>
        <c:ser>
          <c:idx val="2"/>
          <c:order val="2"/>
          <c:tx>
            <c:strRef>
              <c:f>Sheet1!$D$10</c:f>
              <c:strCache>
                <c:ptCount val="1"/>
                <c:pt idx="0">
                  <c:v>China (YoY)</c:v>
                </c:pt>
              </c:strCache>
            </c:strRef>
          </c:tx>
          <c:spPr>
            <a:solidFill>
              <a:srgbClr val="EEECE1">
                <a:lumMod val="50000"/>
              </a:srgbClr>
            </a:solidFill>
            <a:ln>
              <a:noFill/>
            </a:ln>
            <a:effectLst/>
            <a:sp3d/>
          </c:spPr>
          <c:invertIfNegative val="0"/>
          <c:cat>
            <c:multiLvlStrRef>
              <c:f>Sheet1!$E$6:$Q$7</c:f>
              <c:multiLvlStrCache>
                <c:ptCount val="1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9">
                    <c:v>2015</c:v>
                  </c:pt>
                  <c:pt idx="10">
                    <c:v>2016</c:v>
                  </c:pt>
                  <c:pt idx="11">
                    <c:v>2017 proj.</c:v>
                  </c:pt>
                  <c:pt idx="12">
                    <c:v>2018 proj.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9">
                    <c:v>Annual Average</c:v>
                  </c:pt>
                </c:lvl>
              </c:multiLvlStrCache>
            </c:multiLvlStrRef>
          </c:cat>
          <c:val>
            <c:numRef>
              <c:f>Sheet1!$E$10:$Q$10</c:f>
              <c:numCache>
                <c:formatCode>0.0</c:formatCode>
                <c:ptCount val="13"/>
                <c:pt idx="0">
                  <c:v>6.7</c:v>
                </c:pt>
                <c:pt idx="1">
                  <c:v>6.7</c:v>
                </c:pt>
                <c:pt idx="2">
                  <c:v>6.7</c:v>
                </c:pt>
                <c:pt idx="3">
                  <c:v>6.8</c:v>
                </c:pt>
                <c:pt idx="4">
                  <c:v>6.9</c:v>
                </c:pt>
                <c:pt idx="5">
                  <c:v>6.9</c:v>
                </c:pt>
                <c:pt idx="6">
                  <c:v>6.7</c:v>
                </c:pt>
                <c:pt idx="7">
                  <c:v>6.6</c:v>
                </c:pt>
                <c:pt idx="9">
                  <c:v>6.9</c:v>
                </c:pt>
                <c:pt idx="10">
                  <c:v>6.7</c:v>
                </c:pt>
                <c:pt idx="11">
                  <c:v>6.8</c:v>
                </c:pt>
                <c:pt idx="12">
                  <c:v>6.5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812A-4226-9E08-E879425176FE}"/>
            </c:ext>
          </c:extLst>
        </c:ser>
        <c:ser>
          <c:idx val="3"/>
          <c:order val="3"/>
          <c:tx>
            <c:strRef>
              <c:f>Sheet1!$D$11</c:f>
              <c:strCache>
                <c:ptCount val="1"/>
                <c:pt idx="0">
                  <c:v>India (YoY)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  <a:ln>
              <a:noFill/>
            </a:ln>
            <a:effectLst/>
            <a:sp3d/>
          </c:spPr>
          <c:invertIfNegative val="0"/>
          <c:cat>
            <c:multiLvlStrRef>
              <c:f>Sheet1!$E$6:$Q$7</c:f>
              <c:multiLvlStrCache>
                <c:ptCount val="1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9">
                    <c:v>2015</c:v>
                  </c:pt>
                  <c:pt idx="10">
                    <c:v>2016</c:v>
                  </c:pt>
                  <c:pt idx="11">
                    <c:v>2017 proj.</c:v>
                  </c:pt>
                  <c:pt idx="12">
                    <c:v>2018 proj.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9">
                    <c:v>Annual Average</c:v>
                  </c:pt>
                </c:lvl>
              </c:multiLvlStrCache>
            </c:multiLvlStrRef>
          </c:cat>
          <c:val>
            <c:numRef>
              <c:f>Sheet1!$E$11:$Q$11</c:f>
              <c:numCache>
                <c:formatCode>0.0</c:formatCode>
                <c:ptCount val="13"/>
                <c:pt idx="0">
                  <c:v>8.6</c:v>
                </c:pt>
                <c:pt idx="1">
                  <c:v>7.2</c:v>
                </c:pt>
                <c:pt idx="2">
                  <c:v>7.5</c:v>
                </c:pt>
                <c:pt idx="3">
                  <c:v>7</c:v>
                </c:pt>
                <c:pt idx="4">
                  <c:v>6.1</c:v>
                </c:pt>
                <c:pt idx="5">
                  <c:v>5.7</c:v>
                </c:pt>
                <c:pt idx="6">
                  <c:v>6.6</c:v>
                </c:pt>
                <c:pt idx="7">
                  <c:v>7.2</c:v>
                </c:pt>
                <c:pt idx="9">
                  <c:v>8</c:v>
                </c:pt>
                <c:pt idx="10">
                  <c:v>7.1</c:v>
                </c:pt>
                <c:pt idx="11">
                  <c:v>6.7</c:v>
                </c:pt>
                <c:pt idx="12">
                  <c:v>7.4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812A-4226-9E08-E879425176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153472"/>
        <c:axId val="39147712"/>
        <c:axId val="32169984"/>
      </c:bar3DChart>
      <c:catAx>
        <c:axId val="4215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39147712"/>
        <c:crosses val="autoZero"/>
        <c:auto val="1"/>
        <c:lblAlgn val="ctr"/>
        <c:lblOffset val="100"/>
        <c:noMultiLvlLbl val="0"/>
      </c:catAx>
      <c:valAx>
        <c:axId val="3914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42153472"/>
        <c:crosses val="autoZero"/>
        <c:crossBetween val="between"/>
      </c:valAx>
      <c:serAx>
        <c:axId val="321699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crossAx val="39147712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ysClr val="windowText" lastClr="00000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EEECE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Bookman Old Style" panose="02050604050505020204" pitchFamily="18" charset="0"/>
          <a:ea typeface="+mn-ea"/>
          <a:cs typeface="+mn-cs"/>
        </a:defRPr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Depreciation of </a:t>
            </a:r>
            <a:r>
              <a:rPr lang="en-US" dirty="0" err="1" smtClean="0"/>
              <a:t>Frw</a:t>
            </a:r>
            <a:r>
              <a:rPr lang="en-US" dirty="0" smtClean="0"/>
              <a:t> against </a:t>
            </a:r>
            <a:r>
              <a:rPr lang="en-US" dirty="0" err="1" smtClean="0"/>
              <a:t>Usd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Sheet1!$A$13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Sheet1!$B$12:$J$12</c:f>
              <c:strCache>
                <c:ptCount val="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</c:strCache>
            </c:strRef>
          </c:cat>
          <c:val>
            <c:numRef>
              <c:f>Sheet1!$B$13:$J$13</c:f>
              <c:numCache>
                <c:formatCode>0.0</c:formatCode>
                <c:ptCount val="9"/>
                <c:pt idx="0">
                  <c:v>0.9295161885891412</c:v>
                </c:pt>
                <c:pt idx="1">
                  <c:v>1.993458219222255</c:v>
                </c:pt>
                <c:pt idx="2">
                  <c:v>2.8096249035628906</c:v>
                </c:pt>
                <c:pt idx="3">
                  <c:v>3.5276380902918181</c:v>
                </c:pt>
                <c:pt idx="4">
                  <c:v>3.968072351958507</c:v>
                </c:pt>
                <c:pt idx="5">
                  <c:v>4.7969303831112864</c:v>
                </c:pt>
                <c:pt idx="6">
                  <c:v>6.1180359529093176</c:v>
                </c:pt>
                <c:pt idx="7">
                  <c:v>8.0164535706458651</c:v>
                </c:pt>
                <c:pt idx="8">
                  <c:v>8.405976072315724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66-41C4-8AC3-15280618A5C7}"/>
            </c:ext>
          </c:extLst>
        </c:ser>
        <c:ser>
          <c:idx val="1"/>
          <c:order val="1"/>
          <c:tx>
            <c:strRef>
              <c:f>Sheet1!$A$14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Sheet1!$B$12:$J$12</c:f>
              <c:strCache>
                <c:ptCount val="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</c:strCache>
            </c:strRef>
          </c:cat>
          <c:val>
            <c:numRef>
              <c:f>Sheet1!$B$14:$J$14</c:f>
              <c:numCache>
                <c:formatCode>0.0</c:formatCode>
                <c:ptCount val="9"/>
                <c:pt idx="0">
                  <c:v>0.23977579445266795</c:v>
                </c:pt>
                <c:pt idx="1">
                  <c:v>0.49319729243753052</c:v>
                </c:pt>
                <c:pt idx="2">
                  <c:v>0.76876302045130185</c:v>
                </c:pt>
                <c:pt idx="3">
                  <c:v>0.90558075826843165</c:v>
                </c:pt>
                <c:pt idx="4">
                  <c:v>0.99829435170923908</c:v>
                </c:pt>
                <c:pt idx="5">
                  <c:v>1.2725941444857281</c:v>
                </c:pt>
                <c:pt idx="6">
                  <c:v>1.4928598007879046</c:v>
                </c:pt>
                <c:pt idx="7">
                  <c:v>1.8296180911254956</c:v>
                </c:pt>
                <c:pt idx="8">
                  <c:v>2.185448968091519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66-41C4-8AC3-15280618A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382016"/>
        <c:axId val="83555392"/>
      </c:barChart>
      <c:catAx>
        <c:axId val="39382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3555392"/>
        <c:crosses val="autoZero"/>
        <c:auto val="1"/>
        <c:lblAlgn val="ctr"/>
        <c:lblOffset val="100"/>
        <c:noMultiLvlLbl val="0"/>
      </c:catAx>
      <c:valAx>
        <c:axId val="8355539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39382016"/>
        <c:crosses val="autoZero"/>
        <c:crossBetween val="between"/>
      </c:valAx>
      <c:spPr>
        <a:ln>
          <a:noFill/>
        </a:ln>
      </c:spPr>
    </c:plotArea>
    <c:legend>
      <c:legendPos val="b"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 sz="1050">
          <a:solidFill>
            <a:schemeClr val="dk1"/>
          </a:solidFill>
          <a:latin typeface="Bookman Old Style" panose="02050604050505020204" pitchFamily="18" charset="0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'CPI Origin.Div.uNDERL.'!$FQ$43</c:f>
              <c:strCache>
                <c:ptCount val="1"/>
                <c:pt idx="0">
                  <c:v>Headline 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'CPI Origin.Div.uNDERL.'!$FP$44:$FP$68</c:f>
              <c:numCache>
                <c:formatCode>[$-409]mmm\-yy;@</c:formatCode>
                <c:ptCount val="25"/>
                <c:pt idx="0">
                  <c:v>42278</c:v>
                </c:pt>
                <c:pt idx="1">
                  <c:v>42309</c:v>
                </c:pt>
                <c:pt idx="2">
                  <c:v>42339</c:v>
                </c:pt>
                <c:pt idx="3">
                  <c:v>42370</c:v>
                </c:pt>
                <c:pt idx="4">
                  <c:v>42401</c:v>
                </c:pt>
                <c:pt idx="5">
                  <c:v>42430</c:v>
                </c:pt>
                <c:pt idx="6">
                  <c:v>42461</c:v>
                </c:pt>
                <c:pt idx="7">
                  <c:v>42491</c:v>
                </c:pt>
                <c:pt idx="8">
                  <c:v>42522</c:v>
                </c:pt>
                <c:pt idx="9">
                  <c:v>42552</c:v>
                </c:pt>
                <c:pt idx="10">
                  <c:v>42583</c:v>
                </c:pt>
                <c:pt idx="11">
                  <c:v>42614</c:v>
                </c:pt>
                <c:pt idx="12">
                  <c:v>42644</c:v>
                </c:pt>
                <c:pt idx="13">
                  <c:v>42675</c:v>
                </c:pt>
                <c:pt idx="14">
                  <c:v>42705</c:v>
                </c:pt>
                <c:pt idx="15">
                  <c:v>42736</c:v>
                </c:pt>
                <c:pt idx="16">
                  <c:v>42767</c:v>
                </c:pt>
                <c:pt idx="17">
                  <c:v>42795</c:v>
                </c:pt>
                <c:pt idx="18">
                  <c:v>42826</c:v>
                </c:pt>
                <c:pt idx="19">
                  <c:v>42856</c:v>
                </c:pt>
                <c:pt idx="20">
                  <c:v>42887</c:v>
                </c:pt>
                <c:pt idx="21">
                  <c:v>42917</c:v>
                </c:pt>
                <c:pt idx="22">
                  <c:v>42948</c:v>
                </c:pt>
                <c:pt idx="23">
                  <c:v>42979</c:v>
                </c:pt>
                <c:pt idx="24">
                  <c:v>43009</c:v>
                </c:pt>
              </c:numCache>
            </c:numRef>
          </c:cat>
          <c:val>
            <c:numRef>
              <c:f>'CPI Origin.Div.uNDERL.'!$FQ$44:$FQ$68</c:f>
              <c:numCache>
                <c:formatCode>General</c:formatCode>
                <c:ptCount val="25"/>
                <c:pt idx="0">
                  <c:v>2.8588643451159967</c:v>
                </c:pt>
                <c:pt idx="1">
                  <c:v>4.7781222866516648</c:v>
                </c:pt>
                <c:pt idx="2">
                  <c:v>4.5310131370724926</c:v>
                </c:pt>
                <c:pt idx="3">
                  <c:v>4.4636472361259338</c:v>
                </c:pt>
                <c:pt idx="4">
                  <c:v>4.4490243045225419</c:v>
                </c:pt>
                <c:pt idx="5">
                  <c:v>4.6068470114950966</c:v>
                </c:pt>
                <c:pt idx="6">
                  <c:v>4.654559734561925</c:v>
                </c:pt>
                <c:pt idx="7">
                  <c:v>4.5727771659330951</c:v>
                </c:pt>
                <c:pt idx="8">
                  <c:v>5.5423241382723143</c:v>
                </c:pt>
                <c:pt idx="9">
                  <c:v>6.887011556393996</c:v>
                </c:pt>
                <c:pt idx="10">
                  <c:v>6.4271429828953286</c:v>
                </c:pt>
                <c:pt idx="11">
                  <c:v>5.8292855615174721</c:v>
                </c:pt>
                <c:pt idx="12">
                  <c:v>7.4155654251896186</c:v>
                </c:pt>
                <c:pt idx="13">
                  <c:v>6.3781735554498065</c:v>
                </c:pt>
                <c:pt idx="14">
                  <c:v>7.2835382750416899</c:v>
                </c:pt>
                <c:pt idx="15">
                  <c:v>7.399614850711389</c:v>
                </c:pt>
                <c:pt idx="16">
                  <c:v>8.0957546684166548</c:v>
                </c:pt>
                <c:pt idx="17">
                  <c:v>7.7314525490201902</c:v>
                </c:pt>
                <c:pt idx="18">
                  <c:v>7.2587019799151831</c:v>
                </c:pt>
                <c:pt idx="19">
                  <c:v>6.5352463420431883</c:v>
                </c:pt>
                <c:pt idx="20">
                  <c:v>4.7672181950443537</c:v>
                </c:pt>
                <c:pt idx="21">
                  <c:v>3.4781637127591969</c:v>
                </c:pt>
                <c:pt idx="22">
                  <c:v>3.2025343838094189</c:v>
                </c:pt>
                <c:pt idx="23">
                  <c:v>3.7585005702706731</c:v>
                </c:pt>
                <c:pt idx="24">
                  <c:v>3.6041194760576101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86-43EC-9AF2-2607C21AD5A5}"/>
            </c:ext>
          </c:extLst>
        </c:ser>
        <c:ser>
          <c:idx val="1"/>
          <c:order val="1"/>
          <c:tx>
            <c:strRef>
              <c:f>'CPI Origin.Div.uNDERL.'!$FR$43</c:f>
              <c:strCache>
                <c:ptCount val="1"/>
                <c:pt idx="0">
                  <c:v>Core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'CPI Origin.Div.uNDERL.'!$FP$44:$FP$68</c:f>
              <c:numCache>
                <c:formatCode>[$-409]mmm\-yy;@</c:formatCode>
                <c:ptCount val="25"/>
                <c:pt idx="0">
                  <c:v>42278</c:v>
                </c:pt>
                <c:pt idx="1">
                  <c:v>42309</c:v>
                </c:pt>
                <c:pt idx="2">
                  <c:v>42339</c:v>
                </c:pt>
                <c:pt idx="3">
                  <c:v>42370</c:v>
                </c:pt>
                <c:pt idx="4">
                  <c:v>42401</c:v>
                </c:pt>
                <c:pt idx="5">
                  <c:v>42430</c:v>
                </c:pt>
                <c:pt idx="6">
                  <c:v>42461</c:v>
                </c:pt>
                <c:pt idx="7">
                  <c:v>42491</c:v>
                </c:pt>
                <c:pt idx="8">
                  <c:v>42522</c:v>
                </c:pt>
                <c:pt idx="9">
                  <c:v>42552</c:v>
                </c:pt>
                <c:pt idx="10">
                  <c:v>42583</c:v>
                </c:pt>
                <c:pt idx="11">
                  <c:v>42614</c:v>
                </c:pt>
                <c:pt idx="12">
                  <c:v>42644</c:v>
                </c:pt>
                <c:pt idx="13">
                  <c:v>42675</c:v>
                </c:pt>
                <c:pt idx="14">
                  <c:v>42705</c:v>
                </c:pt>
                <c:pt idx="15">
                  <c:v>42736</c:v>
                </c:pt>
                <c:pt idx="16">
                  <c:v>42767</c:v>
                </c:pt>
                <c:pt idx="17">
                  <c:v>42795</c:v>
                </c:pt>
                <c:pt idx="18">
                  <c:v>42826</c:v>
                </c:pt>
                <c:pt idx="19">
                  <c:v>42856</c:v>
                </c:pt>
                <c:pt idx="20">
                  <c:v>42887</c:v>
                </c:pt>
                <c:pt idx="21">
                  <c:v>42917</c:v>
                </c:pt>
                <c:pt idx="22">
                  <c:v>42948</c:v>
                </c:pt>
                <c:pt idx="23">
                  <c:v>42979</c:v>
                </c:pt>
                <c:pt idx="24">
                  <c:v>43009</c:v>
                </c:pt>
              </c:numCache>
            </c:numRef>
          </c:cat>
          <c:val>
            <c:numRef>
              <c:f>'CPI Origin.Div.uNDERL.'!$FR$44:$FR$68</c:f>
              <c:numCache>
                <c:formatCode>General</c:formatCode>
                <c:ptCount val="25"/>
                <c:pt idx="0">
                  <c:v>1.2590080862156405</c:v>
                </c:pt>
                <c:pt idx="1">
                  <c:v>2.255229518004076</c:v>
                </c:pt>
                <c:pt idx="2">
                  <c:v>2.2856655895150846</c:v>
                </c:pt>
                <c:pt idx="3">
                  <c:v>2.5654282000423301</c:v>
                </c:pt>
                <c:pt idx="4">
                  <c:v>2.8738857375279814</c:v>
                </c:pt>
                <c:pt idx="5">
                  <c:v>2.9237534034365575</c:v>
                </c:pt>
                <c:pt idx="6">
                  <c:v>3.6497343207418043</c:v>
                </c:pt>
                <c:pt idx="7">
                  <c:v>3.6474736324328516</c:v>
                </c:pt>
                <c:pt idx="8">
                  <c:v>4.1530053702508951</c:v>
                </c:pt>
                <c:pt idx="9">
                  <c:v>4.1984899982071777</c:v>
                </c:pt>
                <c:pt idx="10">
                  <c:v>4.4826633879536226</c:v>
                </c:pt>
                <c:pt idx="11">
                  <c:v>4.8153723448611574</c:v>
                </c:pt>
                <c:pt idx="12">
                  <c:v>5.2584197693997803</c:v>
                </c:pt>
                <c:pt idx="13">
                  <c:v>4.9588736388309185</c:v>
                </c:pt>
                <c:pt idx="14">
                  <c:v>5.2811265431022214</c:v>
                </c:pt>
                <c:pt idx="15">
                  <c:v>5.5309764203229639</c:v>
                </c:pt>
                <c:pt idx="16">
                  <c:v>5.559370775285899</c:v>
                </c:pt>
                <c:pt idx="17">
                  <c:v>5.4004449634124096</c:v>
                </c:pt>
                <c:pt idx="18">
                  <c:v>4.837572570767068</c:v>
                </c:pt>
                <c:pt idx="19">
                  <c:v>4.9332819414931395</c:v>
                </c:pt>
                <c:pt idx="20">
                  <c:v>4.0253669880925047</c:v>
                </c:pt>
                <c:pt idx="21">
                  <c:v>3.6380223760660302</c:v>
                </c:pt>
                <c:pt idx="22">
                  <c:v>3.2133450062668656</c:v>
                </c:pt>
                <c:pt idx="23">
                  <c:v>2.5827418380893752</c:v>
                </c:pt>
                <c:pt idx="24">
                  <c:v>2.9341891421353683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86-43EC-9AF2-2607C21AD5A5}"/>
            </c:ext>
          </c:extLst>
        </c:ser>
        <c:ser>
          <c:idx val="2"/>
          <c:order val="2"/>
          <c:tx>
            <c:strRef>
              <c:f>'CPI Origin.Div.uNDERL.'!$FS$43</c:f>
              <c:strCache>
                <c:ptCount val="1"/>
                <c:pt idx="0">
                  <c:v>5% Objective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'CPI Origin.Div.uNDERL.'!$FP$44:$FP$68</c:f>
              <c:numCache>
                <c:formatCode>[$-409]mmm\-yy;@</c:formatCode>
                <c:ptCount val="25"/>
                <c:pt idx="0">
                  <c:v>42278</c:v>
                </c:pt>
                <c:pt idx="1">
                  <c:v>42309</c:v>
                </c:pt>
                <c:pt idx="2">
                  <c:v>42339</c:v>
                </c:pt>
                <c:pt idx="3">
                  <c:v>42370</c:v>
                </c:pt>
                <c:pt idx="4">
                  <c:v>42401</c:v>
                </c:pt>
                <c:pt idx="5">
                  <c:v>42430</c:v>
                </c:pt>
                <c:pt idx="6">
                  <c:v>42461</c:v>
                </c:pt>
                <c:pt idx="7">
                  <c:v>42491</c:v>
                </c:pt>
                <c:pt idx="8">
                  <c:v>42522</c:v>
                </c:pt>
                <c:pt idx="9">
                  <c:v>42552</c:v>
                </c:pt>
                <c:pt idx="10">
                  <c:v>42583</c:v>
                </c:pt>
                <c:pt idx="11">
                  <c:v>42614</c:v>
                </c:pt>
                <c:pt idx="12">
                  <c:v>42644</c:v>
                </c:pt>
                <c:pt idx="13">
                  <c:v>42675</c:v>
                </c:pt>
                <c:pt idx="14">
                  <c:v>42705</c:v>
                </c:pt>
                <c:pt idx="15">
                  <c:v>42736</c:v>
                </c:pt>
                <c:pt idx="16">
                  <c:v>42767</c:v>
                </c:pt>
                <c:pt idx="17">
                  <c:v>42795</c:v>
                </c:pt>
                <c:pt idx="18">
                  <c:v>42826</c:v>
                </c:pt>
                <c:pt idx="19">
                  <c:v>42856</c:v>
                </c:pt>
                <c:pt idx="20">
                  <c:v>42887</c:v>
                </c:pt>
                <c:pt idx="21">
                  <c:v>42917</c:v>
                </c:pt>
                <c:pt idx="22">
                  <c:v>42948</c:v>
                </c:pt>
                <c:pt idx="23">
                  <c:v>42979</c:v>
                </c:pt>
                <c:pt idx="24">
                  <c:v>43009</c:v>
                </c:pt>
              </c:numCache>
            </c:numRef>
          </c:cat>
          <c:val>
            <c:numRef>
              <c:f>'CPI Origin.Div.uNDERL.'!$FS$44:$FS$68</c:f>
              <c:numCache>
                <c:formatCode>General</c:formatCode>
                <c:ptCount val="2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86-43EC-9AF2-2607C21AD5A5}"/>
            </c:ext>
          </c:extLst>
        </c:ser>
        <c:ser>
          <c:idx val="3"/>
          <c:order val="3"/>
          <c:tx>
            <c:strRef>
              <c:f>'CPI Origin.Div.uNDERL.'!$FT$43</c:f>
              <c:strCache>
                <c:ptCount val="1"/>
                <c:pt idx="0">
                  <c:v>8% Ceiling</c:v>
                </c:pt>
              </c:strCache>
            </c:strRef>
          </c:tx>
          <c:spPr>
            <a:ln w="38100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'CPI Origin.Div.uNDERL.'!$FP$44:$FP$68</c:f>
              <c:numCache>
                <c:formatCode>[$-409]mmm\-yy;@</c:formatCode>
                <c:ptCount val="25"/>
                <c:pt idx="0">
                  <c:v>42278</c:v>
                </c:pt>
                <c:pt idx="1">
                  <c:v>42309</c:v>
                </c:pt>
                <c:pt idx="2">
                  <c:v>42339</c:v>
                </c:pt>
                <c:pt idx="3">
                  <c:v>42370</c:v>
                </c:pt>
                <c:pt idx="4">
                  <c:v>42401</c:v>
                </c:pt>
                <c:pt idx="5">
                  <c:v>42430</c:v>
                </c:pt>
                <c:pt idx="6">
                  <c:v>42461</c:v>
                </c:pt>
                <c:pt idx="7">
                  <c:v>42491</c:v>
                </c:pt>
                <c:pt idx="8">
                  <c:v>42522</c:v>
                </c:pt>
                <c:pt idx="9">
                  <c:v>42552</c:v>
                </c:pt>
                <c:pt idx="10">
                  <c:v>42583</c:v>
                </c:pt>
                <c:pt idx="11">
                  <c:v>42614</c:v>
                </c:pt>
                <c:pt idx="12">
                  <c:v>42644</c:v>
                </c:pt>
                <c:pt idx="13">
                  <c:v>42675</c:v>
                </c:pt>
                <c:pt idx="14">
                  <c:v>42705</c:v>
                </c:pt>
                <c:pt idx="15">
                  <c:v>42736</c:v>
                </c:pt>
                <c:pt idx="16">
                  <c:v>42767</c:v>
                </c:pt>
                <c:pt idx="17">
                  <c:v>42795</c:v>
                </c:pt>
                <c:pt idx="18">
                  <c:v>42826</c:v>
                </c:pt>
                <c:pt idx="19">
                  <c:v>42856</c:v>
                </c:pt>
                <c:pt idx="20">
                  <c:v>42887</c:v>
                </c:pt>
                <c:pt idx="21">
                  <c:v>42917</c:v>
                </c:pt>
                <c:pt idx="22">
                  <c:v>42948</c:v>
                </c:pt>
                <c:pt idx="23">
                  <c:v>42979</c:v>
                </c:pt>
                <c:pt idx="24">
                  <c:v>43009</c:v>
                </c:pt>
              </c:numCache>
            </c:numRef>
          </c:cat>
          <c:val>
            <c:numRef>
              <c:f>'CPI Origin.Div.uNDERL.'!$FT$44:$FT$68</c:f>
              <c:numCache>
                <c:formatCode>General</c:formatCode>
                <c:ptCount val="2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8</c:v>
                </c:pt>
                <c:pt idx="24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886-43EC-9AF2-2607C21AD5A5}"/>
            </c:ext>
          </c:extLst>
        </c:ser>
        <c:ser>
          <c:idx val="4"/>
          <c:order val="4"/>
          <c:tx>
            <c:strRef>
              <c:f>'CPI Origin.Div.uNDERL.'!$FU$43</c:f>
              <c:strCache>
                <c:ptCount val="1"/>
                <c:pt idx="0">
                  <c:v>2% Lower band</c:v>
                </c:pt>
              </c:strCache>
            </c:strRef>
          </c:tx>
          <c:spPr>
            <a:ln w="38100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'CPI Origin.Div.uNDERL.'!$FP$44:$FP$68</c:f>
              <c:numCache>
                <c:formatCode>[$-409]mmm\-yy;@</c:formatCode>
                <c:ptCount val="25"/>
                <c:pt idx="0">
                  <c:v>42278</c:v>
                </c:pt>
                <c:pt idx="1">
                  <c:v>42309</c:v>
                </c:pt>
                <c:pt idx="2">
                  <c:v>42339</c:v>
                </c:pt>
                <c:pt idx="3">
                  <c:v>42370</c:v>
                </c:pt>
                <c:pt idx="4">
                  <c:v>42401</c:v>
                </c:pt>
                <c:pt idx="5">
                  <c:v>42430</c:v>
                </c:pt>
                <c:pt idx="6">
                  <c:v>42461</c:v>
                </c:pt>
                <c:pt idx="7">
                  <c:v>42491</c:v>
                </c:pt>
                <c:pt idx="8">
                  <c:v>42522</c:v>
                </c:pt>
                <c:pt idx="9">
                  <c:v>42552</c:v>
                </c:pt>
                <c:pt idx="10">
                  <c:v>42583</c:v>
                </c:pt>
                <c:pt idx="11">
                  <c:v>42614</c:v>
                </c:pt>
                <c:pt idx="12">
                  <c:v>42644</c:v>
                </c:pt>
                <c:pt idx="13">
                  <c:v>42675</c:v>
                </c:pt>
                <c:pt idx="14">
                  <c:v>42705</c:v>
                </c:pt>
                <c:pt idx="15">
                  <c:v>42736</c:v>
                </c:pt>
                <c:pt idx="16">
                  <c:v>42767</c:v>
                </c:pt>
                <c:pt idx="17">
                  <c:v>42795</c:v>
                </c:pt>
                <c:pt idx="18">
                  <c:v>42826</c:v>
                </c:pt>
                <c:pt idx="19">
                  <c:v>42856</c:v>
                </c:pt>
                <c:pt idx="20">
                  <c:v>42887</c:v>
                </c:pt>
                <c:pt idx="21">
                  <c:v>42917</c:v>
                </c:pt>
                <c:pt idx="22">
                  <c:v>42948</c:v>
                </c:pt>
                <c:pt idx="23">
                  <c:v>42979</c:v>
                </c:pt>
                <c:pt idx="24">
                  <c:v>43009</c:v>
                </c:pt>
              </c:numCache>
            </c:numRef>
          </c:cat>
          <c:val>
            <c:numRef>
              <c:f>'CPI Origin.Div.uNDERL.'!$FU$44:$FU$68</c:f>
              <c:numCache>
                <c:formatCode>General</c:formatCode>
                <c:ptCount val="2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886-43EC-9AF2-2607C21AD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059776"/>
        <c:axId val="83557696"/>
      </c:lineChart>
      <c:dateAx>
        <c:axId val="42059776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83557696"/>
        <c:crosses val="autoZero"/>
        <c:auto val="1"/>
        <c:lblOffset val="100"/>
        <c:baseTimeUnit val="months"/>
      </c:dateAx>
      <c:valAx>
        <c:axId val="83557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4205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>
              <a:lumMod val="95000"/>
              <a:lumOff val="5000"/>
            </a:schemeClr>
          </a:solidFill>
          <a:latin typeface="Bookman Old Style" panose="02050604050505020204" pitchFamily="18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dk1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r>
              <a:rPr lang="en-US" b="1">
                <a:solidFill>
                  <a:schemeClr val="dk1"/>
                </a:solidFill>
                <a:latin typeface="Bookman Old Style" panose="02050604050505020204" pitchFamily="18" charset="0"/>
                <a:ea typeface="+mn-ea"/>
                <a:cs typeface="+mn-cs"/>
              </a:rPr>
              <a:t>Contribution to M3 growth in %</a:t>
            </a:r>
            <a:endParaRPr lang="en-US" b="1">
              <a:latin typeface="Bookman Old Style" panose="02050604050505020204" pitchFamily="18" charset="0"/>
            </a:endParaRPr>
          </a:p>
        </c:rich>
      </c:tx>
      <c:overlay val="0"/>
      <c:spPr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dk1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Monsurvey!$BZ$88</c:f>
              <c:strCache>
                <c:ptCount val="1"/>
                <c:pt idx="0">
                  <c:v>NFA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Monsurvey!$CA$87:$CF$87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Sep17/Dec16</c:v>
                </c:pt>
              </c:strCache>
            </c:strRef>
          </c:cat>
          <c:val>
            <c:numRef>
              <c:f>Monsurvey!$CA$88:$CF$88</c:f>
              <c:numCache>
                <c:formatCode>0.0</c:formatCode>
                <c:ptCount val="6"/>
                <c:pt idx="0">
                  <c:v>-15.014075170319879</c:v>
                </c:pt>
                <c:pt idx="1">
                  <c:v>21.137538084332768</c:v>
                </c:pt>
                <c:pt idx="2">
                  <c:v>-5.2119288687766803</c:v>
                </c:pt>
                <c:pt idx="3">
                  <c:v>-3.8994811997318211</c:v>
                </c:pt>
                <c:pt idx="4">
                  <c:v>6.5341043617798631</c:v>
                </c:pt>
                <c:pt idx="5">
                  <c:v>-4.8282950544738652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29-4C95-8AC2-AE9906E5012B}"/>
            </c:ext>
          </c:extLst>
        </c:ser>
        <c:ser>
          <c:idx val="1"/>
          <c:order val="1"/>
          <c:tx>
            <c:strRef>
              <c:f>Monsurvey!$BZ$91</c:f>
              <c:strCache>
                <c:ptCount val="1"/>
                <c:pt idx="0">
                  <c:v>NDA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Monsurvey!$CA$87:$CF$87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Sep17/Dec16</c:v>
                </c:pt>
              </c:strCache>
            </c:strRef>
          </c:cat>
          <c:val>
            <c:numRef>
              <c:f>Monsurvey!$CA$91:$CF$91</c:f>
              <c:numCache>
                <c:formatCode>0.0</c:formatCode>
                <c:ptCount val="6"/>
                <c:pt idx="0">
                  <c:v>29.108222110976236</c:v>
                </c:pt>
                <c:pt idx="1">
                  <c:v>-5.5744475316712698</c:v>
                </c:pt>
                <c:pt idx="2">
                  <c:v>24.189263062377524</c:v>
                </c:pt>
                <c:pt idx="3">
                  <c:v>24.998926446504786</c:v>
                </c:pt>
                <c:pt idx="4">
                  <c:v>1.0619708917900998</c:v>
                </c:pt>
                <c:pt idx="5">
                  <c:v>14.403393921516876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29-4C95-8AC2-AE9906E501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804416"/>
        <c:axId val="41271872"/>
      </c:barChart>
      <c:lineChart>
        <c:grouping val="standard"/>
        <c:varyColors val="0"/>
        <c:ser>
          <c:idx val="2"/>
          <c:order val="2"/>
          <c:tx>
            <c:strRef>
              <c:f>Monsurvey!$BZ$104</c:f>
              <c:strCache>
                <c:ptCount val="1"/>
                <c:pt idx="0">
                  <c:v>M3</c:v>
                </c:pt>
              </c:strCache>
            </c:strRef>
          </c:tx>
          <c:spPr>
            <a:ln w="28575" cap="rnd">
              <a:solidFill>
                <a:srgbClr val="FF00FF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Monsurvey!$CA$87:$CF$87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Sep17/Dec16</c:v>
                </c:pt>
              </c:strCache>
            </c:strRef>
          </c:cat>
          <c:val>
            <c:numRef>
              <c:f>Monsurvey!$CA$104:$CF$104</c:f>
              <c:numCache>
                <c:formatCode>0.0</c:formatCode>
                <c:ptCount val="6"/>
                <c:pt idx="0">
                  <c:v>14.070830211423921</c:v>
                </c:pt>
                <c:pt idx="1">
                  <c:v>15.562541610156932</c:v>
                </c:pt>
                <c:pt idx="2">
                  <c:v>18.974024777926978</c:v>
                </c:pt>
                <c:pt idx="3">
                  <c:v>21.099445246772948</c:v>
                </c:pt>
                <c:pt idx="4">
                  <c:v>7.5960752535699543</c:v>
                </c:pt>
                <c:pt idx="5">
                  <c:v>9.5750988670430175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29-4C95-8AC2-AE9906E501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804416"/>
        <c:axId val="41271872"/>
      </c:lineChart>
      <c:catAx>
        <c:axId val="14380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41271872"/>
        <c:crosses val="autoZero"/>
        <c:auto val="1"/>
        <c:lblAlgn val="ctr"/>
        <c:lblOffset val="100"/>
        <c:noMultiLvlLbl val="0"/>
      </c:catAx>
      <c:valAx>
        <c:axId val="4127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14380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  <a:miter lim="800000"/>
    </a:ln>
    <a:effectLst/>
  </c:spPr>
  <c:txPr>
    <a:bodyPr/>
    <a:lstStyle/>
    <a:p>
      <a:pPr>
        <a:defRPr sz="1200">
          <a:solidFill>
            <a:schemeClr val="dk1"/>
          </a:solidFill>
          <a:latin typeface="Bookman Old Style" panose="02050604050505020204" pitchFamily="18" charset="0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Monsurvey!$CT$102</c:f>
              <c:strCache>
                <c:ptCount val="1"/>
                <c:pt idx="0">
                  <c:v>New authorized loans growth in 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3.1784180386542592E-2"/>
                  <c:y val="3.84615384615384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89-4834-A34C-780B1B7F45BF}"/>
                </c:ext>
              </c:extLst>
            </c:dLbl>
            <c:dLbl>
              <c:idx val="5"/>
              <c:layout>
                <c:manualLayout>
                  <c:x val="-3.1784180386542703E-2"/>
                  <c:y val="8.54700854700853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89-4834-A34C-780B1B7F45BF}"/>
                </c:ext>
              </c:extLst>
            </c:dLbl>
            <c:dLbl>
              <c:idx val="6"/>
              <c:layout>
                <c:manualLayout>
                  <c:x val="-3.4814483416845621E-2"/>
                  <c:y val="2.5641025641025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89-4834-A34C-780B1B7F45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Monsurvey!$CU$101:$DA$101</c:f>
              <c:strCache>
                <c:ptCount val="7"/>
                <c:pt idx="0">
                  <c:v>2012</c:v>
                </c:pt>
                <c:pt idx="1">
                  <c:v>2012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Sep16/Dec15</c:v>
                </c:pt>
                <c:pt idx="6">
                  <c:v>Sep17/Dec16</c:v>
                </c:pt>
              </c:strCache>
            </c:strRef>
          </c:cat>
          <c:val>
            <c:numRef>
              <c:f>Monsurvey!$CU$102:$DA$102</c:f>
              <c:numCache>
                <c:formatCode>0.0</c:formatCode>
                <c:ptCount val="7"/>
                <c:pt idx="0">
                  <c:v>39</c:v>
                </c:pt>
                <c:pt idx="1">
                  <c:v>5.3</c:v>
                </c:pt>
                <c:pt idx="2">
                  <c:v>38.200000000000003</c:v>
                </c:pt>
                <c:pt idx="3">
                  <c:v>13.7</c:v>
                </c:pt>
                <c:pt idx="4" formatCode="General">
                  <c:v>6.3</c:v>
                </c:pt>
                <c:pt idx="5">
                  <c:v>9.3000000000000007</c:v>
                </c:pt>
                <c:pt idx="6">
                  <c:v>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C89-4834-A34C-780B1B7F45BF}"/>
            </c:ext>
          </c:extLst>
        </c:ser>
        <c:ser>
          <c:idx val="1"/>
          <c:order val="1"/>
          <c:tx>
            <c:strRef>
              <c:f>Monsurvey!$CT$103</c:f>
              <c:strCache>
                <c:ptCount val="1"/>
                <c:pt idx="0">
                  <c:v>CPS stock growth in %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Monsurvey!$CU$101:$DA$101</c:f>
              <c:strCache>
                <c:ptCount val="7"/>
                <c:pt idx="0">
                  <c:v>2012</c:v>
                </c:pt>
                <c:pt idx="1">
                  <c:v>2012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Sep16/Dec15</c:v>
                </c:pt>
                <c:pt idx="6">
                  <c:v>Sep17/Dec16</c:v>
                </c:pt>
              </c:strCache>
            </c:strRef>
          </c:cat>
          <c:val>
            <c:numRef>
              <c:f>Monsurvey!$CU$103:$DA$103</c:f>
              <c:numCache>
                <c:formatCode>0.0</c:formatCode>
                <c:ptCount val="7"/>
                <c:pt idx="0">
                  <c:v>34.799999999999997</c:v>
                </c:pt>
                <c:pt idx="1">
                  <c:v>11.1</c:v>
                </c:pt>
                <c:pt idx="2">
                  <c:v>19.600000000000001</c:v>
                </c:pt>
                <c:pt idx="3">
                  <c:v>30</c:v>
                </c:pt>
                <c:pt idx="4" formatCode="General">
                  <c:v>9.1</c:v>
                </c:pt>
                <c:pt idx="5" formatCode="General">
                  <c:v>12.1</c:v>
                </c:pt>
                <c:pt idx="6" formatCode="General">
                  <c:v>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C89-4834-A34C-780B1B7F45B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8946304"/>
        <c:axId val="39464320"/>
      </c:lineChart>
      <c:catAx>
        <c:axId val="15894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39464320"/>
        <c:crosses val="autoZero"/>
        <c:auto val="1"/>
        <c:lblAlgn val="ctr"/>
        <c:lblOffset val="100"/>
        <c:noMultiLvlLbl val="0"/>
      </c:catAx>
      <c:valAx>
        <c:axId val="3946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158946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  <a:miter lim="800000"/>
    </a:ln>
    <a:effectLst/>
  </c:spPr>
  <c:txPr>
    <a:bodyPr/>
    <a:lstStyle/>
    <a:p>
      <a:pPr>
        <a:defRPr sz="1200">
          <a:solidFill>
            <a:schemeClr val="dk1"/>
          </a:solidFill>
          <a:latin typeface="Bookman Old Style" panose="02050604050505020204" pitchFamily="18" charset="0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'mmrates '!$B$2</c:f>
              <c:strCache>
                <c:ptCount val="1"/>
                <c:pt idx="0">
                  <c:v>Repo_rate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'mmrates '!$A$182:$A$215</c:f>
              <c:numCache>
                <c:formatCode>mmm\-yy</c:formatCode>
                <c:ptCount val="33"/>
                <c:pt idx="0">
                  <c:v>41978</c:v>
                </c:pt>
                <c:pt idx="1">
                  <c:v>42009</c:v>
                </c:pt>
                <c:pt idx="2">
                  <c:v>42040</c:v>
                </c:pt>
                <c:pt idx="3">
                  <c:v>42068</c:v>
                </c:pt>
                <c:pt idx="4">
                  <c:v>42099</c:v>
                </c:pt>
                <c:pt idx="5">
                  <c:v>42129</c:v>
                </c:pt>
                <c:pt idx="6">
                  <c:v>42160</c:v>
                </c:pt>
                <c:pt idx="7">
                  <c:v>42190</c:v>
                </c:pt>
                <c:pt idx="8">
                  <c:v>42221</c:v>
                </c:pt>
                <c:pt idx="9">
                  <c:v>42252</c:v>
                </c:pt>
                <c:pt idx="10">
                  <c:v>42282</c:v>
                </c:pt>
                <c:pt idx="11">
                  <c:v>42343</c:v>
                </c:pt>
                <c:pt idx="12">
                  <c:v>42374</c:v>
                </c:pt>
                <c:pt idx="13">
                  <c:v>42405</c:v>
                </c:pt>
                <c:pt idx="14">
                  <c:v>42434</c:v>
                </c:pt>
                <c:pt idx="15">
                  <c:v>42465</c:v>
                </c:pt>
                <c:pt idx="16">
                  <c:v>42495</c:v>
                </c:pt>
                <c:pt idx="17">
                  <c:v>42526</c:v>
                </c:pt>
                <c:pt idx="18">
                  <c:v>42556</c:v>
                </c:pt>
                <c:pt idx="19">
                  <c:v>42587</c:v>
                </c:pt>
                <c:pt idx="20">
                  <c:v>42618</c:v>
                </c:pt>
                <c:pt idx="21">
                  <c:v>42648</c:v>
                </c:pt>
                <c:pt idx="22">
                  <c:v>42679</c:v>
                </c:pt>
                <c:pt idx="23">
                  <c:v>42709</c:v>
                </c:pt>
                <c:pt idx="24">
                  <c:v>42740</c:v>
                </c:pt>
                <c:pt idx="25">
                  <c:v>42771</c:v>
                </c:pt>
                <c:pt idx="26">
                  <c:v>42799</c:v>
                </c:pt>
                <c:pt idx="27">
                  <c:v>42830</c:v>
                </c:pt>
                <c:pt idx="28">
                  <c:v>42860</c:v>
                </c:pt>
                <c:pt idx="29">
                  <c:v>42891</c:v>
                </c:pt>
                <c:pt idx="30">
                  <c:v>42921</c:v>
                </c:pt>
                <c:pt idx="31">
                  <c:v>42952</c:v>
                </c:pt>
                <c:pt idx="32">
                  <c:v>42983</c:v>
                </c:pt>
              </c:numCache>
            </c:numRef>
          </c:cat>
          <c:val>
            <c:numRef>
              <c:f>'mmrates '!$B$182:$B$215</c:f>
              <c:numCache>
                <c:formatCode>0.0</c:formatCode>
                <c:ptCount val="33"/>
                <c:pt idx="0">
                  <c:v>2.7650000000000001</c:v>
                </c:pt>
                <c:pt idx="1">
                  <c:v>2.681</c:v>
                </c:pt>
                <c:pt idx="2">
                  <c:v>2.246</c:v>
                </c:pt>
                <c:pt idx="3">
                  <c:v>1.954</c:v>
                </c:pt>
                <c:pt idx="4">
                  <c:v>1.923</c:v>
                </c:pt>
                <c:pt idx="5">
                  <c:v>2.0201328671328671</c:v>
                </c:pt>
                <c:pt idx="6">
                  <c:v>2.011605795950774</c:v>
                </c:pt>
                <c:pt idx="7">
                  <c:v>2.1175531400966183</c:v>
                </c:pt>
                <c:pt idx="8">
                  <c:v>1.8912761904761906</c:v>
                </c:pt>
                <c:pt idx="9">
                  <c:v>1.9019999999999999</c:v>
                </c:pt>
                <c:pt idx="10">
                  <c:v>1.831</c:v>
                </c:pt>
                <c:pt idx="11">
                  <c:v>2.36</c:v>
                </c:pt>
                <c:pt idx="12">
                  <c:v>3.9740000000000002</c:v>
                </c:pt>
                <c:pt idx="13">
                  <c:v>3.5249047619047618</c:v>
                </c:pt>
                <c:pt idx="14">
                  <c:v>3.0883076923076924</c:v>
                </c:pt>
                <c:pt idx="15">
                  <c:v>3.0883076923076924</c:v>
                </c:pt>
                <c:pt idx="16">
                  <c:v>3.0883076923076924</c:v>
                </c:pt>
                <c:pt idx="17">
                  <c:v>3.617</c:v>
                </c:pt>
                <c:pt idx="18">
                  <c:v>4.0780000000000003</c:v>
                </c:pt>
                <c:pt idx="19">
                  <c:v>4.4710000000000001</c:v>
                </c:pt>
                <c:pt idx="20">
                  <c:v>4.7279999999999998</c:v>
                </c:pt>
                <c:pt idx="21">
                  <c:v>5.28</c:v>
                </c:pt>
                <c:pt idx="22">
                  <c:v>4.9989999999999997</c:v>
                </c:pt>
                <c:pt idx="23">
                  <c:v>5.0229999999999997</c:v>
                </c:pt>
                <c:pt idx="24">
                  <c:v>5.5</c:v>
                </c:pt>
                <c:pt idx="25">
                  <c:v>5.18</c:v>
                </c:pt>
                <c:pt idx="26">
                  <c:v>4.9930000000000003</c:v>
                </c:pt>
                <c:pt idx="27">
                  <c:v>4.7493491124260352</c:v>
                </c:pt>
                <c:pt idx="28">
                  <c:v>4.2359999999999998</c:v>
                </c:pt>
                <c:pt idx="29">
                  <c:v>4.4210000000000003</c:v>
                </c:pt>
                <c:pt idx="30">
                  <c:v>4.8150000000000004</c:v>
                </c:pt>
                <c:pt idx="31">
                  <c:v>4.2850000000000001</c:v>
                </c:pt>
                <c:pt idx="32">
                  <c:v>4.1109999999999998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AB-45E1-B5E5-CBA075D42C1D}"/>
            </c:ext>
          </c:extLst>
        </c:ser>
        <c:ser>
          <c:idx val="1"/>
          <c:order val="1"/>
          <c:tx>
            <c:strRef>
              <c:f>'mmrates '!$C$2</c:f>
              <c:strCache>
                <c:ptCount val="1"/>
                <c:pt idx="0">
                  <c:v>KRR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'mmrates '!$A$182:$A$215</c:f>
              <c:numCache>
                <c:formatCode>mmm\-yy</c:formatCode>
                <c:ptCount val="33"/>
                <c:pt idx="0">
                  <c:v>41978</c:v>
                </c:pt>
                <c:pt idx="1">
                  <c:v>42009</c:v>
                </c:pt>
                <c:pt idx="2">
                  <c:v>42040</c:v>
                </c:pt>
                <c:pt idx="3">
                  <c:v>42068</c:v>
                </c:pt>
                <c:pt idx="4">
                  <c:v>42099</c:v>
                </c:pt>
                <c:pt idx="5">
                  <c:v>42129</c:v>
                </c:pt>
                <c:pt idx="6">
                  <c:v>42160</c:v>
                </c:pt>
                <c:pt idx="7">
                  <c:v>42190</c:v>
                </c:pt>
                <c:pt idx="8">
                  <c:v>42221</c:v>
                </c:pt>
                <c:pt idx="9">
                  <c:v>42252</c:v>
                </c:pt>
                <c:pt idx="10">
                  <c:v>42282</c:v>
                </c:pt>
                <c:pt idx="11">
                  <c:v>42343</c:v>
                </c:pt>
                <c:pt idx="12">
                  <c:v>42374</c:v>
                </c:pt>
                <c:pt idx="13">
                  <c:v>42405</c:v>
                </c:pt>
                <c:pt idx="14">
                  <c:v>42434</c:v>
                </c:pt>
                <c:pt idx="15">
                  <c:v>42465</c:v>
                </c:pt>
                <c:pt idx="16">
                  <c:v>42495</c:v>
                </c:pt>
                <c:pt idx="17">
                  <c:v>42526</c:v>
                </c:pt>
                <c:pt idx="18">
                  <c:v>42556</c:v>
                </c:pt>
                <c:pt idx="19">
                  <c:v>42587</c:v>
                </c:pt>
                <c:pt idx="20">
                  <c:v>42618</c:v>
                </c:pt>
                <c:pt idx="21">
                  <c:v>42648</c:v>
                </c:pt>
                <c:pt idx="22">
                  <c:v>42679</c:v>
                </c:pt>
                <c:pt idx="23">
                  <c:v>42709</c:v>
                </c:pt>
                <c:pt idx="24">
                  <c:v>42740</c:v>
                </c:pt>
                <c:pt idx="25">
                  <c:v>42771</c:v>
                </c:pt>
                <c:pt idx="26">
                  <c:v>42799</c:v>
                </c:pt>
                <c:pt idx="27">
                  <c:v>42830</c:v>
                </c:pt>
                <c:pt idx="28">
                  <c:v>42860</c:v>
                </c:pt>
                <c:pt idx="29">
                  <c:v>42891</c:v>
                </c:pt>
                <c:pt idx="30">
                  <c:v>42921</c:v>
                </c:pt>
                <c:pt idx="31">
                  <c:v>42952</c:v>
                </c:pt>
                <c:pt idx="32">
                  <c:v>42983</c:v>
                </c:pt>
              </c:numCache>
            </c:numRef>
          </c:cat>
          <c:val>
            <c:numRef>
              <c:f>'mmrates '!$C$182:$C$215</c:f>
              <c:numCache>
                <c:formatCode>0.0</c:formatCode>
                <c:ptCount val="33"/>
                <c:pt idx="0">
                  <c:v>6.5</c:v>
                </c:pt>
                <c:pt idx="1">
                  <c:v>6.5</c:v>
                </c:pt>
                <c:pt idx="2">
                  <c:v>6.5</c:v>
                </c:pt>
                <c:pt idx="3">
                  <c:v>6.5</c:v>
                </c:pt>
                <c:pt idx="4">
                  <c:v>6.5</c:v>
                </c:pt>
                <c:pt idx="5">
                  <c:v>6.5</c:v>
                </c:pt>
                <c:pt idx="6">
                  <c:v>6.5</c:v>
                </c:pt>
                <c:pt idx="7">
                  <c:v>6.5</c:v>
                </c:pt>
                <c:pt idx="8">
                  <c:v>6.5</c:v>
                </c:pt>
                <c:pt idx="9">
                  <c:v>6.5</c:v>
                </c:pt>
                <c:pt idx="10">
                  <c:v>6.5</c:v>
                </c:pt>
                <c:pt idx="11">
                  <c:v>6.5</c:v>
                </c:pt>
                <c:pt idx="12">
                  <c:v>6.5</c:v>
                </c:pt>
                <c:pt idx="13">
                  <c:v>6.5</c:v>
                </c:pt>
                <c:pt idx="14">
                  <c:v>6.5</c:v>
                </c:pt>
                <c:pt idx="15">
                  <c:v>6.5</c:v>
                </c:pt>
                <c:pt idx="16">
                  <c:v>6.5</c:v>
                </c:pt>
                <c:pt idx="17">
                  <c:v>6.5</c:v>
                </c:pt>
                <c:pt idx="18">
                  <c:v>6.5</c:v>
                </c:pt>
                <c:pt idx="19">
                  <c:v>6.5</c:v>
                </c:pt>
                <c:pt idx="20">
                  <c:v>6.5</c:v>
                </c:pt>
                <c:pt idx="21">
                  <c:v>6.5</c:v>
                </c:pt>
                <c:pt idx="22">
                  <c:v>6.5</c:v>
                </c:pt>
                <c:pt idx="23">
                  <c:v>6.25</c:v>
                </c:pt>
                <c:pt idx="24">
                  <c:v>6.25</c:v>
                </c:pt>
                <c:pt idx="25">
                  <c:v>6.25</c:v>
                </c:pt>
                <c:pt idx="26">
                  <c:v>6.25</c:v>
                </c:pt>
                <c:pt idx="27">
                  <c:v>6.25</c:v>
                </c:pt>
                <c:pt idx="28">
                  <c:v>6.25</c:v>
                </c:pt>
                <c:pt idx="29">
                  <c:v>6</c:v>
                </c:pt>
                <c:pt idx="30">
                  <c:v>6</c:v>
                </c:pt>
                <c:pt idx="31">
                  <c:v>6</c:v>
                </c:pt>
                <c:pt idx="32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6AB-45E1-B5E5-CBA075D42C1D}"/>
            </c:ext>
          </c:extLst>
        </c:ser>
        <c:ser>
          <c:idx val="2"/>
          <c:order val="2"/>
          <c:tx>
            <c:strRef>
              <c:f>'mmrates '!$D$2</c:f>
              <c:strCache>
                <c:ptCount val="1"/>
                <c:pt idx="0">
                  <c:v>Interbank_rate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'mmrates '!$A$182:$A$215</c:f>
              <c:numCache>
                <c:formatCode>mmm\-yy</c:formatCode>
                <c:ptCount val="33"/>
                <c:pt idx="0">
                  <c:v>41978</c:v>
                </c:pt>
                <c:pt idx="1">
                  <c:v>42009</c:v>
                </c:pt>
                <c:pt idx="2">
                  <c:v>42040</c:v>
                </c:pt>
                <c:pt idx="3">
                  <c:v>42068</c:v>
                </c:pt>
                <c:pt idx="4">
                  <c:v>42099</c:v>
                </c:pt>
                <c:pt idx="5">
                  <c:v>42129</c:v>
                </c:pt>
                <c:pt idx="6">
                  <c:v>42160</c:v>
                </c:pt>
                <c:pt idx="7">
                  <c:v>42190</c:v>
                </c:pt>
                <c:pt idx="8">
                  <c:v>42221</c:v>
                </c:pt>
                <c:pt idx="9">
                  <c:v>42252</c:v>
                </c:pt>
                <c:pt idx="10">
                  <c:v>42282</c:v>
                </c:pt>
                <c:pt idx="11">
                  <c:v>42343</c:v>
                </c:pt>
                <c:pt idx="12">
                  <c:v>42374</c:v>
                </c:pt>
                <c:pt idx="13">
                  <c:v>42405</c:v>
                </c:pt>
                <c:pt idx="14">
                  <c:v>42434</c:v>
                </c:pt>
                <c:pt idx="15">
                  <c:v>42465</c:v>
                </c:pt>
                <c:pt idx="16">
                  <c:v>42495</c:v>
                </c:pt>
                <c:pt idx="17">
                  <c:v>42526</c:v>
                </c:pt>
                <c:pt idx="18">
                  <c:v>42556</c:v>
                </c:pt>
                <c:pt idx="19">
                  <c:v>42587</c:v>
                </c:pt>
                <c:pt idx="20">
                  <c:v>42618</c:v>
                </c:pt>
                <c:pt idx="21">
                  <c:v>42648</c:v>
                </c:pt>
                <c:pt idx="22">
                  <c:v>42679</c:v>
                </c:pt>
                <c:pt idx="23">
                  <c:v>42709</c:v>
                </c:pt>
                <c:pt idx="24">
                  <c:v>42740</c:v>
                </c:pt>
                <c:pt idx="25">
                  <c:v>42771</c:v>
                </c:pt>
                <c:pt idx="26">
                  <c:v>42799</c:v>
                </c:pt>
                <c:pt idx="27">
                  <c:v>42830</c:v>
                </c:pt>
                <c:pt idx="28">
                  <c:v>42860</c:v>
                </c:pt>
                <c:pt idx="29">
                  <c:v>42891</c:v>
                </c:pt>
                <c:pt idx="30">
                  <c:v>42921</c:v>
                </c:pt>
                <c:pt idx="31">
                  <c:v>42952</c:v>
                </c:pt>
                <c:pt idx="32">
                  <c:v>42983</c:v>
                </c:pt>
              </c:numCache>
            </c:numRef>
          </c:cat>
          <c:val>
            <c:numRef>
              <c:f>'mmrates '!$D$182:$D$215</c:f>
              <c:numCache>
                <c:formatCode>0.0</c:formatCode>
                <c:ptCount val="33"/>
                <c:pt idx="0">
                  <c:v>4.7359999999999998</c:v>
                </c:pt>
                <c:pt idx="1">
                  <c:v>4.2030000000000003</c:v>
                </c:pt>
                <c:pt idx="2">
                  <c:v>4.1180000000000003</c:v>
                </c:pt>
                <c:pt idx="3">
                  <c:v>3.7909999999999999</c:v>
                </c:pt>
                <c:pt idx="4">
                  <c:v>3.5089999999999999</c:v>
                </c:pt>
                <c:pt idx="5">
                  <c:v>2.82</c:v>
                </c:pt>
                <c:pt idx="6">
                  <c:v>4.0339999999999998</c:v>
                </c:pt>
                <c:pt idx="7">
                  <c:v>3.3879999999999999</c:v>
                </c:pt>
                <c:pt idx="8">
                  <c:v>3.3969999999999998</c:v>
                </c:pt>
                <c:pt idx="9">
                  <c:v>3.6739999999999999</c:v>
                </c:pt>
                <c:pt idx="10">
                  <c:v>3.448</c:v>
                </c:pt>
                <c:pt idx="11">
                  <c:v>3.7280000000000002</c:v>
                </c:pt>
                <c:pt idx="12">
                  <c:v>4.9290000000000003</c:v>
                </c:pt>
                <c:pt idx="13">
                  <c:v>4.8</c:v>
                </c:pt>
                <c:pt idx="14">
                  <c:v>5.1822815864794878</c:v>
                </c:pt>
                <c:pt idx="15">
                  <c:v>5.5860000000000003</c:v>
                </c:pt>
                <c:pt idx="16">
                  <c:v>5.91</c:v>
                </c:pt>
                <c:pt idx="17">
                  <c:v>5.9279999999999999</c:v>
                </c:pt>
                <c:pt idx="18">
                  <c:v>5.9279999999999999</c:v>
                </c:pt>
                <c:pt idx="19">
                  <c:v>5.9130000000000003</c:v>
                </c:pt>
                <c:pt idx="20">
                  <c:v>6.67</c:v>
                </c:pt>
                <c:pt idx="21">
                  <c:v>6.6120000000000001</c:v>
                </c:pt>
                <c:pt idx="22">
                  <c:v>6.6109999999999998</c:v>
                </c:pt>
                <c:pt idx="23">
                  <c:v>6.6130000000000004</c:v>
                </c:pt>
                <c:pt idx="24">
                  <c:v>6.8184430512016716</c:v>
                </c:pt>
                <c:pt idx="25">
                  <c:v>6.3310000000000004</c:v>
                </c:pt>
                <c:pt idx="26">
                  <c:v>6.0949999999999998</c:v>
                </c:pt>
                <c:pt idx="27">
                  <c:v>6.2221825962910131</c:v>
                </c:pt>
                <c:pt idx="28">
                  <c:v>6.3360000000000003</c:v>
                </c:pt>
                <c:pt idx="29">
                  <c:v>6.4020000000000001</c:v>
                </c:pt>
                <c:pt idx="30">
                  <c:v>6.3760000000000003</c:v>
                </c:pt>
                <c:pt idx="31">
                  <c:v>5.67</c:v>
                </c:pt>
                <c:pt idx="32">
                  <c:v>5.7640000000000002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6AB-45E1-B5E5-CBA075D42C1D}"/>
            </c:ext>
          </c:extLst>
        </c:ser>
        <c:ser>
          <c:idx val="3"/>
          <c:order val="3"/>
          <c:tx>
            <c:strRef>
              <c:f>'mmrates '!$E$2</c:f>
              <c:strCache>
                <c:ptCount val="1"/>
                <c:pt idx="0">
                  <c:v>T-brate_28days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'mmrates '!$A$182:$A$215</c:f>
              <c:numCache>
                <c:formatCode>mmm\-yy</c:formatCode>
                <c:ptCount val="33"/>
                <c:pt idx="0">
                  <c:v>41978</c:v>
                </c:pt>
                <c:pt idx="1">
                  <c:v>42009</c:v>
                </c:pt>
                <c:pt idx="2">
                  <c:v>42040</c:v>
                </c:pt>
                <c:pt idx="3">
                  <c:v>42068</c:v>
                </c:pt>
                <c:pt idx="4">
                  <c:v>42099</c:v>
                </c:pt>
                <c:pt idx="5">
                  <c:v>42129</c:v>
                </c:pt>
                <c:pt idx="6">
                  <c:v>42160</c:v>
                </c:pt>
                <c:pt idx="7">
                  <c:v>42190</c:v>
                </c:pt>
                <c:pt idx="8">
                  <c:v>42221</c:v>
                </c:pt>
                <c:pt idx="9">
                  <c:v>42252</c:v>
                </c:pt>
                <c:pt idx="10">
                  <c:v>42282</c:v>
                </c:pt>
                <c:pt idx="11">
                  <c:v>42343</c:v>
                </c:pt>
                <c:pt idx="12">
                  <c:v>42374</c:v>
                </c:pt>
                <c:pt idx="13">
                  <c:v>42405</c:v>
                </c:pt>
                <c:pt idx="14">
                  <c:v>42434</c:v>
                </c:pt>
                <c:pt idx="15">
                  <c:v>42465</c:v>
                </c:pt>
                <c:pt idx="16">
                  <c:v>42495</c:v>
                </c:pt>
                <c:pt idx="17">
                  <c:v>42526</c:v>
                </c:pt>
                <c:pt idx="18">
                  <c:v>42556</c:v>
                </c:pt>
                <c:pt idx="19">
                  <c:v>42587</c:v>
                </c:pt>
                <c:pt idx="20">
                  <c:v>42618</c:v>
                </c:pt>
                <c:pt idx="21">
                  <c:v>42648</c:v>
                </c:pt>
                <c:pt idx="22">
                  <c:v>42679</c:v>
                </c:pt>
                <c:pt idx="23">
                  <c:v>42709</c:v>
                </c:pt>
                <c:pt idx="24">
                  <c:v>42740</c:v>
                </c:pt>
                <c:pt idx="25">
                  <c:v>42771</c:v>
                </c:pt>
                <c:pt idx="26">
                  <c:v>42799</c:v>
                </c:pt>
                <c:pt idx="27">
                  <c:v>42830</c:v>
                </c:pt>
                <c:pt idx="28">
                  <c:v>42860</c:v>
                </c:pt>
                <c:pt idx="29">
                  <c:v>42891</c:v>
                </c:pt>
                <c:pt idx="30">
                  <c:v>42921</c:v>
                </c:pt>
                <c:pt idx="31">
                  <c:v>42952</c:v>
                </c:pt>
                <c:pt idx="32">
                  <c:v>42983</c:v>
                </c:pt>
              </c:numCache>
            </c:numRef>
          </c:cat>
          <c:val>
            <c:numRef>
              <c:f>'mmrates '!$E$182:$E$215</c:f>
              <c:numCache>
                <c:formatCode>0.0</c:formatCode>
                <c:ptCount val="33"/>
                <c:pt idx="0">
                  <c:v>3.6619999999999999</c:v>
                </c:pt>
                <c:pt idx="1">
                  <c:v>3.68</c:v>
                </c:pt>
                <c:pt idx="2">
                  <c:v>3.464</c:v>
                </c:pt>
                <c:pt idx="3">
                  <c:v>3.2080000000000002</c:v>
                </c:pt>
                <c:pt idx="4">
                  <c:v>3.036</c:v>
                </c:pt>
                <c:pt idx="5">
                  <c:v>2.9220000000000002</c:v>
                </c:pt>
                <c:pt idx="6">
                  <c:v>2.8239999999999998</c:v>
                </c:pt>
                <c:pt idx="7">
                  <c:v>2.786</c:v>
                </c:pt>
                <c:pt idx="8">
                  <c:v>3.056</c:v>
                </c:pt>
                <c:pt idx="9">
                  <c:v>3.3639999999999999</c:v>
                </c:pt>
                <c:pt idx="10">
                  <c:v>3.4470000000000001</c:v>
                </c:pt>
                <c:pt idx="11">
                  <c:v>4.431</c:v>
                </c:pt>
                <c:pt idx="12">
                  <c:v>5.0199999999999996</c:v>
                </c:pt>
                <c:pt idx="13">
                  <c:v>4.8920654545454916</c:v>
                </c:pt>
                <c:pt idx="14">
                  <c:v>4.661332247557004</c:v>
                </c:pt>
                <c:pt idx="15">
                  <c:v>5.0360325018896441</c:v>
                </c:pt>
                <c:pt idx="16">
                  <c:v>5.3789999999999996</c:v>
                </c:pt>
                <c:pt idx="17">
                  <c:v>5.4560000000000004</c:v>
                </c:pt>
                <c:pt idx="18">
                  <c:v>5.8780000000000001</c:v>
                </c:pt>
                <c:pt idx="19">
                  <c:v>6.335</c:v>
                </c:pt>
                <c:pt idx="20">
                  <c:v>6.7919999999999998</c:v>
                </c:pt>
                <c:pt idx="21">
                  <c:v>7.3310000000000004</c:v>
                </c:pt>
                <c:pt idx="22">
                  <c:v>7.5650000000000004</c:v>
                </c:pt>
                <c:pt idx="23">
                  <c:v>8.1539999999999999</c:v>
                </c:pt>
                <c:pt idx="24">
                  <c:v>8.3317333146904762</c:v>
                </c:pt>
                <c:pt idx="25">
                  <c:v>8.3989999999999991</c:v>
                </c:pt>
                <c:pt idx="26">
                  <c:v>8.3390000000000004</c:v>
                </c:pt>
                <c:pt idx="27">
                  <c:v>8.0839792732473192</c:v>
                </c:pt>
                <c:pt idx="28">
                  <c:v>7.7489654999999962</c:v>
                </c:pt>
                <c:pt idx="29">
                  <c:v>7.3280000000000003</c:v>
                </c:pt>
                <c:pt idx="30">
                  <c:v>6.5919999999999996</c:v>
                </c:pt>
                <c:pt idx="31">
                  <c:v>5.931</c:v>
                </c:pt>
                <c:pt idx="32">
                  <c:v>5.6509999999999998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6AB-45E1-B5E5-CBA075D42C1D}"/>
            </c:ext>
          </c:extLst>
        </c:ser>
        <c:ser>
          <c:idx val="4"/>
          <c:order val="4"/>
          <c:tx>
            <c:strRef>
              <c:f>'mmrates '!$F$2</c:f>
              <c:strCache>
                <c:ptCount val="1"/>
                <c:pt idx="0">
                  <c:v>W.T-bills_rate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'mmrates '!$A$182:$A$215</c:f>
              <c:numCache>
                <c:formatCode>mmm\-yy</c:formatCode>
                <c:ptCount val="33"/>
                <c:pt idx="0">
                  <c:v>41978</c:v>
                </c:pt>
                <c:pt idx="1">
                  <c:v>42009</c:v>
                </c:pt>
                <c:pt idx="2">
                  <c:v>42040</c:v>
                </c:pt>
                <c:pt idx="3">
                  <c:v>42068</c:v>
                </c:pt>
                <c:pt idx="4">
                  <c:v>42099</c:v>
                </c:pt>
                <c:pt idx="5">
                  <c:v>42129</c:v>
                </c:pt>
                <c:pt idx="6">
                  <c:v>42160</c:v>
                </c:pt>
                <c:pt idx="7">
                  <c:v>42190</c:v>
                </c:pt>
                <c:pt idx="8">
                  <c:v>42221</c:v>
                </c:pt>
                <c:pt idx="9">
                  <c:v>42252</c:v>
                </c:pt>
                <c:pt idx="10">
                  <c:v>42282</c:v>
                </c:pt>
                <c:pt idx="11">
                  <c:v>42343</c:v>
                </c:pt>
                <c:pt idx="12">
                  <c:v>42374</c:v>
                </c:pt>
                <c:pt idx="13">
                  <c:v>42405</c:v>
                </c:pt>
                <c:pt idx="14">
                  <c:v>42434</c:v>
                </c:pt>
                <c:pt idx="15">
                  <c:v>42465</c:v>
                </c:pt>
                <c:pt idx="16">
                  <c:v>42495</c:v>
                </c:pt>
                <c:pt idx="17">
                  <c:v>42526</c:v>
                </c:pt>
                <c:pt idx="18">
                  <c:v>42556</c:v>
                </c:pt>
                <c:pt idx="19">
                  <c:v>42587</c:v>
                </c:pt>
                <c:pt idx="20">
                  <c:v>42618</c:v>
                </c:pt>
                <c:pt idx="21">
                  <c:v>42648</c:v>
                </c:pt>
                <c:pt idx="22">
                  <c:v>42679</c:v>
                </c:pt>
                <c:pt idx="23">
                  <c:v>42709</c:v>
                </c:pt>
                <c:pt idx="24">
                  <c:v>42740</c:v>
                </c:pt>
                <c:pt idx="25">
                  <c:v>42771</c:v>
                </c:pt>
                <c:pt idx="26">
                  <c:v>42799</c:v>
                </c:pt>
                <c:pt idx="27">
                  <c:v>42830</c:v>
                </c:pt>
                <c:pt idx="28">
                  <c:v>42860</c:v>
                </c:pt>
                <c:pt idx="29">
                  <c:v>42891</c:v>
                </c:pt>
                <c:pt idx="30">
                  <c:v>42921</c:v>
                </c:pt>
                <c:pt idx="31">
                  <c:v>42952</c:v>
                </c:pt>
                <c:pt idx="32">
                  <c:v>42983</c:v>
                </c:pt>
              </c:numCache>
            </c:numRef>
          </c:cat>
          <c:val>
            <c:numRef>
              <c:f>'mmrates '!$F$182:$F$215</c:f>
              <c:numCache>
                <c:formatCode>0.0</c:formatCode>
                <c:ptCount val="33"/>
                <c:pt idx="0">
                  <c:v>4.8840000000000003</c:v>
                </c:pt>
                <c:pt idx="1">
                  <c:v>4.5679999999999996</c:v>
                </c:pt>
                <c:pt idx="2">
                  <c:v>4.5659999999999998</c:v>
                </c:pt>
                <c:pt idx="3">
                  <c:v>4.3289999999999997</c:v>
                </c:pt>
                <c:pt idx="4">
                  <c:v>4.1369999999999996</c:v>
                </c:pt>
                <c:pt idx="5">
                  <c:v>3.96</c:v>
                </c:pt>
                <c:pt idx="6">
                  <c:v>4.0490000000000004</c:v>
                </c:pt>
                <c:pt idx="7">
                  <c:v>4.5529999999999999</c:v>
                </c:pt>
                <c:pt idx="8">
                  <c:v>4.5910000000000002</c:v>
                </c:pt>
                <c:pt idx="9">
                  <c:v>4.6390000000000002</c:v>
                </c:pt>
                <c:pt idx="10">
                  <c:v>4.9240000000000004</c:v>
                </c:pt>
                <c:pt idx="11">
                  <c:v>6.7549999999999999</c:v>
                </c:pt>
                <c:pt idx="12">
                  <c:v>7.2679999999999998</c:v>
                </c:pt>
                <c:pt idx="13">
                  <c:v>7.0374941877141231</c:v>
                </c:pt>
                <c:pt idx="14">
                  <c:v>6.3451025421085472</c:v>
                </c:pt>
                <c:pt idx="15">
                  <c:v>7.1465148470305939</c:v>
                </c:pt>
                <c:pt idx="16">
                  <c:v>6.8540000000000001</c:v>
                </c:pt>
                <c:pt idx="17">
                  <c:v>7.2930000000000001</c:v>
                </c:pt>
                <c:pt idx="18">
                  <c:v>7.6449999999999996</c:v>
                </c:pt>
                <c:pt idx="19">
                  <c:v>7.9139999999999997</c:v>
                </c:pt>
                <c:pt idx="20">
                  <c:v>8.2219999999999995</c:v>
                </c:pt>
                <c:pt idx="21">
                  <c:v>8.6739999999999995</c:v>
                </c:pt>
                <c:pt idx="22">
                  <c:v>8.6790000000000003</c:v>
                </c:pt>
                <c:pt idx="23">
                  <c:v>9.02</c:v>
                </c:pt>
                <c:pt idx="24">
                  <c:v>9.3804936086596129</c:v>
                </c:pt>
                <c:pt idx="25">
                  <c:v>9.5749999999999993</c:v>
                </c:pt>
                <c:pt idx="26">
                  <c:v>9.4179999999999993</c:v>
                </c:pt>
                <c:pt idx="27">
                  <c:v>9.1355808776414289</c:v>
                </c:pt>
                <c:pt idx="28">
                  <c:v>9.010035277177872</c:v>
                </c:pt>
                <c:pt idx="29">
                  <c:v>8.7780000000000005</c:v>
                </c:pt>
                <c:pt idx="30">
                  <c:v>8.36</c:v>
                </c:pt>
                <c:pt idx="31">
                  <c:v>7.9089999999999998</c:v>
                </c:pt>
                <c:pt idx="32">
                  <c:v>7.4169999999999998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6AB-45E1-B5E5-CBA075D42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618176"/>
        <c:axId val="84182144"/>
      </c:lineChart>
      <c:catAx>
        <c:axId val="117618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84182144"/>
        <c:crosses val="autoZero"/>
        <c:auto val="0"/>
        <c:lblAlgn val="ctr"/>
        <c:lblOffset val="100"/>
        <c:noMultiLvlLbl val="0"/>
      </c:catAx>
      <c:valAx>
        <c:axId val="8418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11761817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dk1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Bookman Old Style" panose="02050604050505020204" pitchFamily="18" charset="0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Sheet1!$E$14</c:f>
              <c:strCache>
                <c:ptCount val="1"/>
                <c:pt idx="0">
                  <c:v>CIC y-o-y changes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Sheet1!$F$13:$BV$13</c:f>
              <c:numCache>
                <c:formatCode>mmm\-yy</c:formatCode>
                <c:ptCount val="69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</c:numCache>
            </c:numRef>
          </c:cat>
          <c:val>
            <c:numRef>
              <c:f>Sheet1!$F$14:$BV$14</c:f>
              <c:numCache>
                <c:formatCode>0%</c:formatCode>
                <c:ptCount val="69"/>
                <c:pt idx="0">
                  <c:v>0.15031601302688813</c:v>
                </c:pt>
                <c:pt idx="1">
                  <c:v>0.16883617323857281</c:v>
                </c:pt>
                <c:pt idx="2">
                  <c:v>0.18233804928917596</c:v>
                </c:pt>
                <c:pt idx="3">
                  <c:v>0.17327181390730217</c:v>
                </c:pt>
                <c:pt idx="4">
                  <c:v>0.1520296559844978</c:v>
                </c:pt>
                <c:pt idx="5">
                  <c:v>9.8858742288182366E-2</c:v>
                </c:pt>
                <c:pt idx="6">
                  <c:v>7.7159922280769289E-2</c:v>
                </c:pt>
                <c:pt idx="7">
                  <c:v>0.11989877471156273</c:v>
                </c:pt>
                <c:pt idx="8">
                  <c:v>9.4244181099449667E-2</c:v>
                </c:pt>
                <c:pt idx="9">
                  <c:v>6.9867792375116755E-2</c:v>
                </c:pt>
                <c:pt idx="10">
                  <c:v>9.7316638069940856E-2</c:v>
                </c:pt>
                <c:pt idx="11">
                  <c:v>4.1432753675515244E-2</c:v>
                </c:pt>
                <c:pt idx="12">
                  <c:v>6.0816870048994387E-2</c:v>
                </c:pt>
                <c:pt idx="13">
                  <c:v>3.9865365427839361E-2</c:v>
                </c:pt>
                <c:pt idx="14">
                  <c:v>6.4255500675497013E-2</c:v>
                </c:pt>
                <c:pt idx="15">
                  <c:v>5.1325103008272865E-3</c:v>
                </c:pt>
                <c:pt idx="16">
                  <c:v>4.1052551919895874E-2</c:v>
                </c:pt>
                <c:pt idx="17">
                  <c:v>4.2393819611515227E-2</c:v>
                </c:pt>
                <c:pt idx="18">
                  <c:v>4.6214881452451007E-2</c:v>
                </c:pt>
                <c:pt idx="19">
                  <c:v>4.2792796676403899E-2</c:v>
                </c:pt>
                <c:pt idx="20">
                  <c:v>4.1112702716304295E-2</c:v>
                </c:pt>
                <c:pt idx="21">
                  <c:v>5.6511187605441382E-2</c:v>
                </c:pt>
                <c:pt idx="22">
                  <c:v>4.2540896338499223E-2</c:v>
                </c:pt>
                <c:pt idx="23">
                  <c:v>8.9605006849036398E-2</c:v>
                </c:pt>
                <c:pt idx="24">
                  <c:v>7.7098979385634037E-2</c:v>
                </c:pt>
                <c:pt idx="25">
                  <c:v>8.7865014790764029E-2</c:v>
                </c:pt>
                <c:pt idx="26">
                  <c:v>3.6086975908941055E-2</c:v>
                </c:pt>
                <c:pt idx="27">
                  <c:v>8.9959050251344083E-2</c:v>
                </c:pt>
                <c:pt idx="28">
                  <c:v>8.9889239912142482E-2</c:v>
                </c:pt>
                <c:pt idx="29">
                  <c:v>2.7023387732779236E-2</c:v>
                </c:pt>
                <c:pt idx="30">
                  <c:v>3.624690772610295E-2</c:v>
                </c:pt>
                <c:pt idx="31">
                  <c:v>-7.5353600193571735E-3</c:v>
                </c:pt>
                <c:pt idx="32">
                  <c:v>-7.6841719052940238E-3</c:v>
                </c:pt>
                <c:pt idx="33">
                  <c:v>2.4022146583134285E-2</c:v>
                </c:pt>
                <c:pt idx="34">
                  <c:v>4.5496901629910269E-2</c:v>
                </c:pt>
                <c:pt idx="35">
                  <c:v>1.653778561556174E-2</c:v>
                </c:pt>
                <c:pt idx="36">
                  <c:v>3.9122351879196993E-2</c:v>
                </c:pt>
                <c:pt idx="37">
                  <c:v>6.6058432624633623E-2</c:v>
                </c:pt>
                <c:pt idx="38">
                  <c:v>7.2738077196505824E-2</c:v>
                </c:pt>
                <c:pt idx="39">
                  <c:v>9.1096093130739852E-2</c:v>
                </c:pt>
                <c:pt idx="40">
                  <c:v>8.0241853376010308E-2</c:v>
                </c:pt>
                <c:pt idx="41">
                  <c:v>0.12978533324181596</c:v>
                </c:pt>
                <c:pt idx="42">
                  <c:v>0.17039275585511818</c:v>
                </c:pt>
                <c:pt idx="43">
                  <c:v>0.17113353204433701</c:v>
                </c:pt>
                <c:pt idx="44">
                  <c:v>0.15512717339641946</c:v>
                </c:pt>
                <c:pt idx="45">
                  <c:v>0.158209818842592</c:v>
                </c:pt>
                <c:pt idx="46">
                  <c:v>0.13135092065768861</c:v>
                </c:pt>
                <c:pt idx="47">
                  <c:v>0.20336842303112057</c:v>
                </c:pt>
                <c:pt idx="48">
                  <c:v>0.20311213317940968</c:v>
                </c:pt>
                <c:pt idx="49">
                  <c:v>0.15245768755976785</c:v>
                </c:pt>
                <c:pt idx="50">
                  <c:v>0.13251816457775312</c:v>
                </c:pt>
                <c:pt idx="51">
                  <c:v>0.10821564497673573</c:v>
                </c:pt>
                <c:pt idx="52">
                  <c:v>0.1213538469277957</c:v>
                </c:pt>
                <c:pt idx="53">
                  <c:v>0.11744727823736567</c:v>
                </c:pt>
                <c:pt idx="54">
                  <c:v>6.7689991699559915E-2</c:v>
                </c:pt>
                <c:pt idx="55">
                  <c:v>5.9949980649715462E-2</c:v>
                </c:pt>
                <c:pt idx="56">
                  <c:v>9.4728596315149627E-2</c:v>
                </c:pt>
                <c:pt idx="57">
                  <c:v>4.6197916100149561E-2</c:v>
                </c:pt>
                <c:pt idx="58">
                  <c:v>2.9669773787708076E-2</c:v>
                </c:pt>
                <c:pt idx="59">
                  <c:v>2.2547145327555196E-2</c:v>
                </c:pt>
                <c:pt idx="60">
                  <c:v>2.1093145385084222E-2</c:v>
                </c:pt>
                <c:pt idx="61">
                  <c:v>3.7358299300146225E-2</c:v>
                </c:pt>
                <c:pt idx="62">
                  <c:v>0.10112401591498221</c:v>
                </c:pt>
                <c:pt idx="63">
                  <c:v>5.8000386341989563E-2</c:v>
                </c:pt>
                <c:pt idx="64">
                  <c:v>7.1063529854986873E-2</c:v>
                </c:pt>
                <c:pt idx="65">
                  <c:v>5.8932230984835021E-2</c:v>
                </c:pt>
                <c:pt idx="66">
                  <c:v>7.2731808292075595E-2</c:v>
                </c:pt>
                <c:pt idx="67">
                  <c:v>0.10525432261188228</c:v>
                </c:pt>
                <c:pt idx="68">
                  <c:v>0.10745831248655158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D7-4E1D-8EEE-3777D8EE4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891584"/>
        <c:axId val="39143104"/>
      </c:lineChart>
      <c:lineChart>
        <c:grouping val="standard"/>
        <c:varyColors val="0"/>
        <c:ser>
          <c:idx val="1"/>
          <c:order val="1"/>
          <c:tx>
            <c:strRef>
              <c:f>Sheet1!$E$15</c:f>
              <c:strCache>
                <c:ptCount val="1"/>
                <c:pt idx="0">
                  <c:v>CIC/M3 (RHS)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Sheet1!$F$13:$BV$13</c:f>
              <c:numCache>
                <c:formatCode>mmm\-yy</c:formatCode>
                <c:ptCount val="69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</c:numCache>
            </c:numRef>
          </c:cat>
          <c:val>
            <c:numRef>
              <c:f>Sheet1!$F$15:$BV$15</c:f>
              <c:numCache>
                <c:formatCode>0%</c:formatCode>
                <c:ptCount val="69"/>
                <c:pt idx="0">
                  <c:v>0.12666211347700923</c:v>
                </c:pt>
                <c:pt idx="1">
                  <c:v>0.12131264172508256</c:v>
                </c:pt>
                <c:pt idx="2">
                  <c:v>0.12149623143315025</c:v>
                </c:pt>
                <c:pt idx="3">
                  <c:v>0.12631235990603346</c:v>
                </c:pt>
                <c:pt idx="4">
                  <c:v>0.11932330691400439</c:v>
                </c:pt>
                <c:pt idx="5">
                  <c:v>0.12666700522492286</c:v>
                </c:pt>
                <c:pt idx="6">
                  <c:v>0.1258367113129461</c:v>
                </c:pt>
                <c:pt idx="7">
                  <c:v>0.12650008202239016</c:v>
                </c:pt>
                <c:pt idx="8">
                  <c:v>0.12229101059974758</c:v>
                </c:pt>
                <c:pt idx="9">
                  <c:v>0.12039534021560605</c:v>
                </c:pt>
                <c:pt idx="10">
                  <c:v>0.11831739876153456</c:v>
                </c:pt>
                <c:pt idx="11">
                  <c:v>0.12021718860670341</c:v>
                </c:pt>
                <c:pt idx="12">
                  <c:v>0.11766924116894763</c:v>
                </c:pt>
                <c:pt idx="13">
                  <c:v>0.11325718637367918</c:v>
                </c:pt>
                <c:pt idx="14">
                  <c:v>0.11927222151271039</c:v>
                </c:pt>
                <c:pt idx="15">
                  <c:v>0.11747525891998524</c:v>
                </c:pt>
                <c:pt idx="16">
                  <c:v>0.12058536366427834</c:v>
                </c:pt>
                <c:pt idx="17">
                  <c:v>0.12090890252312966</c:v>
                </c:pt>
                <c:pt idx="18">
                  <c:v>0.11887870382665622</c:v>
                </c:pt>
                <c:pt idx="19">
                  <c:v>0.11314224959592162</c:v>
                </c:pt>
                <c:pt idx="20">
                  <c:v>0.10908123414732314</c:v>
                </c:pt>
                <c:pt idx="21">
                  <c:v>0.10727360816954597</c:v>
                </c:pt>
                <c:pt idx="22">
                  <c:v>0.10440812759860475</c:v>
                </c:pt>
                <c:pt idx="23">
                  <c:v>0.11334922959470992</c:v>
                </c:pt>
                <c:pt idx="24">
                  <c:v>0.10812524462736123</c:v>
                </c:pt>
                <c:pt idx="25">
                  <c:v>0.10618836518491505</c:v>
                </c:pt>
                <c:pt idx="26">
                  <c:v>0.1045687946786354</c:v>
                </c:pt>
                <c:pt idx="27">
                  <c:v>0.10187833018745647</c:v>
                </c:pt>
                <c:pt idx="28">
                  <c:v>0.10085873366091644</c:v>
                </c:pt>
                <c:pt idx="29">
                  <c:v>9.758872391172943E-2</c:v>
                </c:pt>
                <c:pt idx="30">
                  <c:v>9.6620764770862816E-2</c:v>
                </c:pt>
                <c:pt idx="31">
                  <c:v>9.0801979645302677E-2</c:v>
                </c:pt>
                <c:pt idx="32">
                  <c:v>8.7382030519241413E-2</c:v>
                </c:pt>
                <c:pt idx="33">
                  <c:v>8.8793450318571582E-2</c:v>
                </c:pt>
                <c:pt idx="34">
                  <c:v>9.0023772733947918E-2</c:v>
                </c:pt>
                <c:pt idx="35">
                  <c:v>9.6847841424638065E-2</c:v>
                </c:pt>
                <c:pt idx="36">
                  <c:v>9.1965278481402526E-2</c:v>
                </c:pt>
                <c:pt idx="37">
                  <c:v>9.4611316538657064E-2</c:v>
                </c:pt>
                <c:pt idx="38">
                  <c:v>9.2088364817310767E-2</c:v>
                </c:pt>
                <c:pt idx="39">
                  <c:v>9.4724420778570489E-2</c:v>
                </c:pt>
                <c:pt idx="40">
                  <c:v>9.3128642211429746E-2</c:v>
                </c:pt>
                <c:pt idx="41">
                  <c:v>9.4513280264169885E-2</c:v>
                </c:pt>
                <c:pt idx="42">
                  <c:v>9.6188499237861491E-2</c:v>
                </c:pt>
                <c:pt idx="43">
                  <c:v>9.1617522447640279E-2</c:v>
                </c:pt>
                <c:pt idx="44">
                  <c:v>8.604335103871788E-2</c:v>
                </c:pt>
                <c:pt idx="45">
                  <c:v>8.5311556426899873E-2</c:v>
                </c:pt>
                <c:pt idx="46">
                  <c:v>8.5552614197655738E-2</c:v>
                </c:pt>
                <c:pt idx="47">
                  <c:v>9.6237958788040284E-2</c:v>
                </c:pt>
                <c:pt idx="48">
                  <c:v>9.2296524490073417E-2</c:v>
                </c:pt>
                <c:pt idx="49">
                  <c:v>8.9617878524735253E-2</c:v>
                </c:pt>
                <c:pt idx="50">
                  <c:v>8.984245941711673E-2</c:v>
                </c:pt>
                <c:pt idx="51">
                  <c:v>9.4137252800455457E-2</c:v>
                </c:pt>
                <c:pt idx="52">
                  <c:v>9.4676333493986117E-2</c:v>
                </c:pt>
                <c:pt idx="53">
                  <c:v>9.5900107929267731E-2</c:v>
                </c:pt>
                <c:pt idx="54">
                  <c:v>9.4127997484271017E-2</c:v>
                </c:pt>
                <c:pt idx="55">
                  <c:v>8.9841443634434054E-2</c:v>
                </c:pt>
                <c:pt idx="56">
                  <c:v>8.8995134958225516E-2</c:v>
                </c:pt>
                <c:pt idx="57">
                  <c:v>8.5742589702576644E-2</c:v>
                </c:pt>
                <c:pt idx="58">
                  <c:v>8.2468413662933615E-2</c:v>
                </c:pt>
                <c:pt idx="59">
                  <c:v>9.1460445744833432E-2</c:v>
                </c:pt>
                <c:pt idx="60">
                  <c:v>8.7909321352341793E-2</c:v>
                </c:pt>
                <c:pt idx="61">
                  <c:v>8.6998101473679229E-2</c:v>
                </c:pt>
                <c:pt idx="62">
                  <c:v>8.8051501967811627E-2</c:v>
                </c:pt>
                <c:pt idx="63">
                  <c:v>8.9016486183564184E-2</c:v>
                </c:pt>
                <c:pt idx="64">
                  <c:v>9.0369358155977506E-2</c:v>
                </c:pt>
                <c:pt idx="65">
                  <c:v>9.0104466230466973E-2</c:v>
                </c:pt>
                <c:pt idx="66">
                  <c:v>9.0586633166797895E-2</c:v>
                </c:pt>
                <c:pt idx="67">
                  <c:v>8.5607150532130985E-2</c:v>
                </c:pt>
                <c:pt idx="68">
                  <c:v>8.4649005187067264E-2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D7-4E1D-8EEE-3777D8EE4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893120"/>
        <c:axId val="39143680"/>
      </c:lineChart>
      <c:dateAx>
        <c:axId val="11789158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39143104"/>
        <c:crosses val="autoZero"/>
        <c:auto val="1"/>
        <c:lblOffset val="100"/>
        <c:baseTimeUnit val="months"/>
        <c:majorUnit val="4"/>
        <c:majorTimeUnit val="months"/>
      </c:dateAx>
      <c:valAx>
        <c:axId val="39143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117891584"/>
        <c:crosses val="autoZero"/>
        <c:crossBetween val="between"/>
      </c:valAx>
      <c:valAx>
        <c:axId val="39143680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117893120"/>
        <c:crosses val="max"/>
        <c:crossBetween val="between"/>
      </c:valAx>
      <c:dateAx>
        <c:axId val="11789312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39143680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 sz="1200">
          <a:solidFill>
            <a:schemeClr val="dk1"/>
          </a:solidFill>
          <a:latin typeface="Bookman Old Style" panose="02050604050505020204" pitchFamily="18" charset="0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99762402972442E-2"/>
          <c:y val="2.2458087609720279E-2"/>
          <c:w val="0.90280023759702754"/>
          <c:h val="0.90312542767363213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'weoreptc.aspx-13'!$B$35</c:f>
              <c:strCache>
                <c:ptCount val="1"/>
                <c:pt idx="0">
                  <c:v>Sub-Saharan Africa</c:v>
                </c:pt>
              </c:strCache>
            </c:strRef>
          </c:tx>
          <c:spPr>
            <a:blipFill>
              <a:blip xmlns:r="http://schemas.openxmlformats.org/officeDocument/2006/relationships" r:embed="rId3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'weoreptc.aspx-13'!$C$31:$K$31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'weoreptc.aspx-13'!$C$35:$K$35</c:f>
              <c:numCache>
                <c:formatCode>0.0</c:formatCode>
                <c:ptCount val="9"/>
                <c:pt idx="0">
                  <c:v>6.9610000000000003</c:v>
                </c:pt>
                <c:pt idx="1">
                  <c:v>5.03</c:v>
                </c:pt>
                <c:pt idx="2">
                  <c:v>4.327</c:v>
                </c:pt>
                <c:pt idx="3">
                  <c:v>5.2880000000000003</c:v>
                </c:pt>
                <c:pt idx="4">
                  <c:v>5.1020000000000003</c:v>
                </c:pt>
                <c:pt idx="5">
                  <c:v>3.3620000000000001</c:v>
                </c:pt>
                <c:pt idx="6">
                  <c:v>1.3</c:v>
                </c:pt>
                <c:pt idx="7">
                  <c:v>2.7</c:v>
                </c:pt>
                <c:pt idx="8">
                  <c:v>3.5139999999999998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E0-4D62-A7F5-F51743F4E4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112000"/>
        <c:axId val="34726464"/>
      </c:barChart>
      <c:lineChart>
        <c:grouping val="standard"/>
        <c:varyColors val="0"/>
        <c:ser>
          <c:idx val="0"/>
          <c:order val="0"/>
          <c:tx>
            <c:strRef>
              <c:f>'weoreptc.aspx-13'!$B$32</c:f>
              <c:strCache>
                <c:ptCount val="1"/>
                <c:pt idx="0">
                  <c:v>Angola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'weoreptc.aspx-13'!$C$31:$K$31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'weoreptc.aspx-13'!$C$32:$K$32</c:f>
              <c:numCache>
                <c:formatCode>0.0</c:formatCode>
                <c:ptCount val="9"/>
                <c:pt idx="0">
                  <c:v>3.4079999999999999</c:v>
                </c:pt>
                <c:pt idx="1">
                  <c:v>3.919</c:v>
                </c:pt>
                <c:pt idx="2">
                  <c:v>5.1550000000000002</c:v>
                </c:pt>
                <c:pt idx="3">
                  <c:v>6.8140000000000001</c:v>
                </c:pt>
                <c:pt idx="4">
                  <c:v>4.8040000000000003</c:v>
                </c:pt>
                <c:pt idx="5">
                  <c:v>3.0070000000000001</c:v>
                </c:pt>
                <c:pt idx="6">
                  <c:v>0</c:v>
                </c:pt>
                <c:pt idx="7">
                  <c:v>1.3260000000000001</c:v>
                </c:pt>
                <c:pt idx="8">
                  <c:v>1.528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E0-4D62-A7F5-F51743F4E46C}"/>
            </c:ext>
          </c:extLst>
        </c:ser>
        <c:ser>
          <c:idx val="1"/>
          <c:order val="1"/>
          <c:tx>
            <c:strRef>
              <c:f>'weoreptc.aspx-13'!$B$33</c:f>
              <c:strCache>
                <c:ptCount val="1"/>
                <c:pt idx="0">
                  <c:v>Nigeria</c:v>
                </c:pt>
              </c:strCache>
            </c:strRef>
          </c:tx>
          <c:spPr>
            <a:ln w="28575" cap="rnd">
              <a:solidFill>
                <a:srgbClr val="3333FF"/>
              </a:solidFill>
              <a:round/>
            </a:ln>
            <a:effectLst/>
          </c:spPr>
          <c:marker>
            <c:symbol val="none"/>
          </c:marker>
          <c:cat>
            <c:numRef>
              <c:f>'weoreptc.aspx-13'!$C$31:$K$31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'weoreptc.aspx-13'!$C$33:$K$33</c:f>
              <c:numCache>
                <c:formatCode>0.0</c:formatCode>
                <c:ptCount val="9"/>
                <c:pt idx="0">
                  <c:v>11.259</c:v>
                </c:pt>
                <c:pt idx="1">
                  <c:v>4.8869999999999996</c:v>
                </c:pt>
                <c:pt idx="2">
                  <c:v>4.2789999999999999</c:v>
                </c:pt>
                <c:pt idx="3">
                  <c:v>5.3940000000000001</c:v>
                </c:pt>
                <c:pt idx="4">
                  <c:v>6.31</c:v>
                </c:pt>
                <c:pt idx="5">
                  <c:v>2.653</c:v>
                </c:pt>
                <c:pt idx="6">
                  <c:v>-1.6</c:v>
                </c:pt>
                <c:pt idx="7">
                  <c:v>0.83299999999999996</c:v>
                </c:pt>
                <c:pt idx="8">
                  <c:v>1.893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8E0-4D62-A7F5-F51743F4E46C}"/>
            </c:ext>
          </c:extLst>
        </c:ser>
        <c:ser>
          <c:idx val="2"/>
          <c:order val="2"/>
          <c:tx>
            <c:strRef>
              <c:f>'weoreptc.aspx-13'!$B$34</c:f>
              <c:strCache>
                <c:ptCount val="1"/>
                <c:pt idx="0">
                  <c:v>South Africa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'weoreptc.aspx-13'!$C$31:$K$31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'weoreptc.aspx-13'!$C$34:$K$34</c:f>
              <c:numCache>
                <c:formatCode>0.0</c:formatCode>
                <c:ptCount val="9"/>
                <c:pt idx="0">
                  <c:v>3.04</c:v>
                </c:pt>
                <c:pt idx="1">
                  <c:v>3.2839999999999998</c:v>
                </c:pt>
                <c:pt idx="2">
                  <c:v>2.2130000000000001</c:v>
                </c:pt>
                <c:pt idx="3">
                  <c:v>2.4889999999999999</c:v>
                </c:pt>
                <c:pt idx="4">
                  <c:v>1.7</c:v>
                </c:pt>
                <c:pt idx="5">
                  <c:v>1.2989999999999999</c:v>
                </c:pt>
                <c:pt idx="6">
                  <c:v>0.27900000000000003</c:v>
                </c:pt>
                <c:pt idx="7">
                  <c:v>1</c:v>
                </c:pt>
                <c:pt idx="8">
                  <c:v>1.569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8E0-4D62-A7F5-F51743F4E4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112000"/>
        <c:axId val="34726464"/>
      </c:lineChart>
      <c:catAx>
        <c:axId val="4211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34726464"/>
        <c:crosses val="autoZero"/>
        <c:auto val="1"/>
        <c:lblAlgn val="ctr"/>
        <c:lblOffset val="100"/>
        <c:noMultiLvlLbl val="0"/>
      </c:catAx>
      <c:valAx>
        <c:axId val="34726464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42112000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659066420296943"/>
          <c:y val="0.12976213185629148"/>
          <c:w val="0.73572346585081938"/>
          <c:h val="0.162123531160993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 sz="1050">
          <a:latin typeface="Bookman Old Style" panose="02050604050505020204" pitchFamily="18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073930226304741E-2"/>
          <c:y val="3.3523805501455659E-2"/>
          <c:w val="0.94455944590904517"/>
          <c:h val="0.698114674566098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 3 in Microsoft PowerPoint]Sheet1'!$E$5:$E$6</c:f>
              <c:strCache>
                <c:ptCount val="2"/>
                <c:pt idx="0">
                  <c:v>2016</c:v>
                </c:pt>
                <c:pt idx="1">
                  <c:v>Q1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3 in Microsoft PowerPoint]Sheet1'!$D$8:$D$11</c:f>
              <c:strCache>
                <c:ptCount val="4"/>
                <c:pt idx="0">
                  <c:v>Kenya</c:v>
                </c:pt>
                <c:pt idx="1">
                  <c:v>Rwanda</c:v>
                </c:pt>
                <c:pt idx="2">
                  <c:v>Tanzania</c:v>
                </c:pt>
                <c:pt idx="3">
                  <c:v>Uganda</c:v>
                </c:pt>
              </c:strCache>
            </c:strRef>
          </c:cat>
          <c:val>
            <c:numRef>
              <c:f>'[Chart 3 in Microsoft PowerPoint]Sheet1'!$E$8:$E$11</c:f>
              <c:numCache>
                <c:formatCode>General</c:formatCode>
                <c:ptCount val="4"/>
                <c:pt idx="0">
                  <c:v>5.3</c:v>
                </c:pt>
                <c:pt idx="1">
                  <c:v>8.9</c:v>
                </c:pt>
                <c:pt idx="2">
                  <c:v>6.8</c:v>
                </c:pt>
                <c:pt idx="3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4E-48C2-959B-B345D1E53635}"/>
            </c:ext>
          </c:extLst>
        </c:ser>
        <c:ser>
          <c:idx val="1"/>
          <c:order val="1"/>
          <c:tx>
            <c:strRef>
              <c:f>'[Chart 3 in Microsoft PowerPoint]Sheet1'!$F$5:$F$6</c:f>
              <c:strCache>
                <c:ptCount val="2"/>
                <c:pt idx="0">
                  <c:v>2016</c:v>
                </c:pt>
                <c:pt idx="1">
                  <c:v>Q2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3 in Microsoft PowerPoint]Sheet1'!$D$8:$D$11</c:f>
              <c:strCache>
                <c:ptCount val="4"/>
                <c:pt idx="0">
                  <c:v>Kenya</c:v>
                </c:pt>
                <c:pt idx="1">
                  <c:v>Rwanda</c:v>
                </c:pt>
                <c:pt idx="2">
                  <c:v>Tanzania</c:v>
                </c:pt>
                <c:pt idx="3">
                  <c:v>Uganda</c:v>
                </c:pt>
              </c:strCache>
            </c:strRef>
          </c:cat>
          <c:val>
            <c:numRef>
              <c:f>'[Chart 3 in Microsoft PowerPoint]Sheet1'!$F$8:$F$11</c:f>
              <c:numCache>
                <c:formatCode>General</c:formatCode>
                <c:ptCount val="4"/>
                <c:pt idx="0">
                  <c:v>6.2</c:v>
                </c:pt>
                <c:pt idx="1">
                  <c:v>7.4</c:v>
                </c:pt>
                <c:pt idx="2">
                  <c:v>8.5</c:v>
                </c:pt>
                <c:pt idx="3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4E-48C2-959B-B345D1E53635}"/>
            </c:ext>
          </c:extLst>
        </c:ser>
        <c:ser>
          <c:idx val="2"/>
          <c:order val="2"/>
          <c:tx>
            <c:strRef>
              <c:f>'[Chart 3 in Microsoft PowerPoint]Sheet1'!$G$5:$G$6</c:f>
              <c:strCache>
                <c:ptCount val="2"/>
                <c:pt idx="0">
                  <c:v>2016</c:v>
                </c:pt>
                <c:pt idx="1">
                  <c:v>Q3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3 in Microsoft PowerPoint]Sheet1'!$D$8:$D$11</c:f>
              <c:strCache>
                <c:ptCount val="4"/>
                <c:pt idx="0">
                  <c:v>Kenya</c:v>
                </c:pt>
                <c:pt idx="1">
                  <c:v>Rwanda</c:v>
                </c:pt>
                <c:pt idx="2">
                  <c:v>Tanzania</c:v>
                </c:pt>
                <c:pt idx="3">
                  <c:v>Uganda</c:v>
                </c:pt>
              </c:strCache>
            </c:strRef>
          </c:cat>
          <c:val>
            <c:numRef>
              <c:f>'[Chart 3 in Microsoft PowerPoint]Sheet1'!$G$8:$G$11</c:f>
              <c:numCache>
                <c:formatCode>General</c:formatCode>
                <c:ptCount val="4"/>
                <c:pt idx="0">
                  <c:v>5.7</c:v>
                </c:pt>
                <c:pt idx="1">
                  <c:v>5.3</c:v>
                </c:pt>
                <c:pt idx="2">
                  <c:v>6.9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4E-48C2-959B-B345D1E53635}"/>
            </c:ext>
          </c:extLst>
        </c:ser>
        <c:ser>
          <c:idx val="3"/>
          <c:order val="3"/>
          <c:tx>
            <c:strRef>
              <c:f>'[Chart 3 in Microsoft PowerPoint]Sheet1'!$H$5:$H$6</c:f>
              <c:strCache>
                <c:ptCount val="2"/>
                <c:pt idx="0">
                  <c:v>2016</c:v>
                </c:pt>
                <c:pt idx="1">
                  <c:v>Q4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3 in Microsoft PowerPoint]Sheet1'!$D$8:$D$11</c:f>
              <c:strCache>
                <c:ptCount val="4"/>
                <c:pt idx="0">
                  <c:v>Kenya</c:v>
                </c:pt>
                <c:pt idx="1">
                  <c:v>Rwanda</c:v>
                </c:pt>
                <c:pt idx="2">
                  <c:v>Tanzania</c:v>
                </c:pt>
                <c:pt idx="3">
                  <c:v>Uganda</c:v>
                </c:pt>
              </c:strCache>
            </c:strRef>
          </c:cat>
          <c:val>
            <c:numRef>
              <c:f>'[Chart 3 in Microsoft PowerPoint]Sheet1'!$H$8:$H$11</c:f>
              <c:numCache>
                <c:formatCode>General</c:formatCode>
                <c:ptCount val="4"/>
                <c:pt idx="0">
                  <c:v>6.1</c:v>
                </c:pt>
                <c:pt idx="1">
                  <c:v>2.2999999999999998</c:v>
                </c:pt>
                <c:pt idx="2">
                  <c:v>5.6</c:v>
                </c:pt>
                <c:pt idx="3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4E-48C2-959B-B345D1E53635}"/>
            </c:ext>
          </c:extLst>
        </c:ser>
        <c:ser>
          <c:idx val="4"/>
          <c:order val="4"/>
          <c:tx>
            <c:strRef>
              <c:f>'[Chart 3 in Microsoft PowerPoint]Sheet1'!$I$5:$I$6</c:f>
              <c:strCache>
                <c:ptCount val="2"/>
                <c:pt idx="0">
                  <c:v>2017</c:v>
                </c:pt>
                <c:pt idx="1">
                  <c:v>Q1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3 in Microsoft PowerPoint]Sheet1'!$D$8:$D$11</c:f>
              <c:strCache>
                <c:ptCount val="4"/>
                <c:pt idx="0">
                  <c:v>Kenya</c:v>
                </c:pt>
                <c:pt idx="1">
                  <c:v>Rwanda</c:v>
                </c:pt>
                <c:pt idx="2">
                  <c:v>Tanzania</c:v>
                </c:pt>
                <c:pt idx="3">
                  <c:v>Uganda</c:v>
                </c:pt>
              </c:strCache>
            </c:strRef>
          </c:cat>
          <c:val>
            <c:numRef>
              <c:f>'[Chart 3 in Microsoft PowerPoint]Sheet1'!$I$8:$I$11</c:f>
              <c:numCache>
                <c:formatCode>General</c:formatCode>
                <c:ptCount val="4"/>
                <c:pt idx="0">
                  <c:v>4.7</c:v>
                </c:pt>
                <c:pt idx="1">
                  <c:v>1.7</c:v>
                </c:pt>
                <c:pt idx="2">
                  <c:v>5.7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4E-48C2-959B-B345D1E53635}"/>
            </c:ext>
          </c:extLst>
        </c:ser>
        <c:ser>
          <c:idx val="5"/>
          <c:order val="5"/>
          <c:tx>
            <c:strRef>
              <c:f>'[Chart 3 in Microsoft PowerPoint]Sheet1'!$J$5:$J$6</c:f>
              <c:strCache>
                <c:ptCount val="2"/>
                <c:pt idx="0">
                  <c:v>2017</c:v>
                </c:pt>
                <c:pt idx="1">
                  <c:v>Q2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3 in Microsoft PowerPoint]Sheet1'!$D$8:$D$11</c:f>
              <c:strCache>
                <c:ptCount val="4"/>
                <c:pt idx="0">
                  <c:v>Kenya</c:v>
                </c:pt>
                <c:pt idx="1">
                  <c:v>Rwanda</c:v>
                </c:pt>
                <c:pt idx="2">
                  <c:v>Tanzania</c:v>
                </c:pt>
                <c:pt idx="3">
                  <c:v>Uganda</c:v>
                </c:pt>
              </c:strCache>
            </c:strRef>
          </c:cat>
          <c:val>
            <c:numRef>
              <c:f>'[Chart 3 in Microsoft PowerPoint]Sheet1'!$J$8:$J$11</c:f>
              <c:numCache>
                <c:formatCode>0.0</c:formatCode>
                <c:ptCount val="4"/>
                <c:pt idx="0">
                  <c:v>5</c:v>
                </c:pt>
                <c:pt idx="1">
                  <c:v>4</c:v>
                </c:pt>
                <c:pt idx="2" formatCode="General">
                  <c:v>7.8</c:v>
                </c:pt>
                <c:pt idx="3" formatCode="General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04E-48C2-959B-B345D1E536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axId val="117894144"/>
        <c:axId val="67231040"/>
      </c:barChart>
      <c:catAx>
        <c:axId val="11789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31040"/>
        <c:crosses val="autoZero"/>
        <c:auto val="1"/>
        <c:lblAlgn val="ctr"/>
        <c:lblOffset val="100"/>
        <c:noMultiLvlLbl val="0"/>
      </c:catAx>
      <c:valAx>
        <c:axId val="6723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894144"/>
        <c:crosses val="autoZero"/>
        <c:crossBetween val="between"/>
      </c:valAx>
      <c:spPr>
        <a:solidFill>
          <a:schemeClr val="bg2">
            <a:lumMod val="90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8292473235339629E-2"/>
          <c:y val="0.89924850439845005"/>
          <c:w val="0.83434176276474548"/>
          <c:h val="7.62692532594796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>
          <a:lumMod val="50000"/>
          <a:lumOff val="50000"/>
        </a:schemeClr>
      </a:solidFill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201473355065782E-2"/>
          <c:y val="3.438642921019882E-2"/>
          <c:w val="0.93535854135715946"/>
          <c:h val="0.85533608811864914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Sheet2!$B$7</c:f>
              <c:strCache>
                <c:ptCount val="1"/>
                <c:pt idx="0">
                  <c:v>AGRICULTURE, FORESTRY &amp; FISHING</c:v>
                </c:pt>
              </c:strCache>
            </c:strRef>
          </c:tx>
          <c:spPr>
            <a:solidFill>
              <a:srgbClr val="003300"/>
            </a:solidFill>
          </c:spPr>
          <c:invertIfNegative val="0"/>
          <c:cat>
            <c:strRef>
              <c:f>Sheet2!$AM$5:$AR$5</c:f>
              <c:strCache>
                <c:ptCount val="6"/>
                <c:pt idx="0">
                  <c:v>2016 Q1</c:v>
                </c:pt>
                <c:pt idx="1">
                  <c:v>2016 Q2</c:v>
                </c:pt>
                <c:pt idx="2">
                  <c:v>2016 Q3</c:v>
                </c:pt>
                <c:pt idx="3">
                  <c:v>2016 Q4</c:v>
                </c:pt>
                <c:pt idx="4">
                  <c:v>2017 Q1</c:v>
                </c:pt>
                <c:pt idx="5">
                  <c:v>2017 Q2</c:v>
                </c:pt>
              </c:strCache>
            </c:strRef>
          </c:cat>
          <c:val>
            <c:numRef>
              <c:f>Sheet2!$AM$7:$AR$7</c:f>
              <c:numCache>
                <c:formatCode>#,##0.0</c:formatCode>
                <c:ptCount val="6"/>
                <c:pt idx="0">
                  <c:v>2.2999999999999998</c:v>
                </c:pt>
                <c:pt idx="1">
                  <c:v>0.9</c:v>
                </c:pt>
                <c:pt idx="2">
                  <c:v>0.4</c:v>
                </c:pt>
                <c:pt idx="3">
                  <c:v>0.7</c:v>
                </c:pt>
                <c:pt idx="4">
                  <c:v>0.8</c:v>
                </c:pt>
                <c:pt idx="5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53-4DD4-B1B1-9E59018BD52B}"/>
            </c:ext>
          </c:extLst>
        </c:ser>
        <c:ser>
          <c:idx val="2"/>
          <c:order val="2"/>
          <c:tx>
            <c:strRef>
              <c:f>Sheet2!$B$8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Sheet2!$AM$5:$AR$5</c:f>
              <c:strCache>
                <c:ptCount val="6"/>
                <c:pt idx="0">
                  <c:v>2016 Q1</c:v>
                </c:pt>
                <c:pt idx="1">
                  <c:v>2016 Q2</c:v>
                </c:pt>
                <c:pt idx="2">
                  <c:v>2016 Q3</c:v>
                </c:pt>
                <c:pt idx="3">
                  <c:v>2016 Q4</c:v>
                </c:pt>
                <c:pt idx="4">
                  <c:v>2017 Q1</c:v>
                </c:pt>
                <c:pt idx="5">
                  <c:v>2017 Q2</c:v>
                </c:pt>
              </c:strCache>
            </c:strRef>
          </c:cat>
          <c:val>
            <c:numRef>
              <c:f>Sheet2!$AM$8:$AR$8</c:f>
              <c:numCache>
                <c:formatCode>#,##0.0</c:formatCode>
                <c:ptCount val="6"/>
                <c:pt idx="0">
                  <c:v>1.9</c:v>
                </c:pt>
                <c:pt idx="1">
                  <c:v>1.5</c:v>
                </c:pt>
                <c:pt idx="2">
                  <c:v>1.1000000000000001</c:v>
                </c:pt>
                <c:pt idx="3">
                  <c:v>0.1</c:v>
                </c:pt>
                <c:pt idx="4">
                  <c:v>-0.1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53-4DD4-B1B1-9E59018BD52B}"/>
            </c:ext>
          </c:extLst>
        </c:ser>
        <c:ser>
          <c:idx val="3"/>
          <c:order val="3"/>
          <c:tx>
            <c:strRef>
              <c:f>Sheet2!$B$9</c:f>
              <c:strCache>
                <c:ptCount val="1"/>
                <c:pt idx="0">
                  <c:v>SERVICES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cat>
            <c:strRef>
              <c:f>Sheet2!$AM$5:$AR$5</c:f>
              <c:strCache>
                <c:ptCount val="6"/>
                <c:pt idx="0">
                  <c:v>2016 Q1</c:v>
                </c:pt>
                <c:pt idx="1">
                  <c:v>2016 Q2</c:v>
                </c:pt>
                <c:pt idx="2">
                  <c:v>2016 Q3</c:v>
                </c:pt>
                <c:pt idx="3">
                  <c:v>2016 Q4</c:v>
                </c:pt>
                <c:pt idx="4">
                  <c:v>2017 Q1</c:v>
                </c:pt>
                <c:pt idx="5">
                  <c:v>2017 Q2</c:v>
                </c:pt>
              </c:strCache>
            </c:strRef>
          </c:cat>
          <c:val>
            <c:numRef>
              <c:f>Sheet2!$AM$9:$AR$9</c:f>
              <c:numCache>
                <c:formatCode>#,##0.0</c:formatCode>
                <c:ptCount val="6"/>
                <c:pt idx="0">
                  <c:v>4.0999999999999996</c:v>
                </c:pt>
                <c:pt idx="1">
                  <c:v>4.2</c:v>
                </c:pt>
                <c:pt idx="2">
                  <c:v>3.4</c:v>
                </c:pt>
                <c:pt idx="3">
                  <c:v>2.1</c:v>
                </c:pt>
                <c:pt idx="4">
                  <c:v>1.8</c:v>
                </c:pt>
                <c:pt idx="5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53-4DD4-B1B1-9E59018BD52B}"/>
            </c:ext>
          </c:extLst>
        </c:ser>
        <c:ser>
          <c:idx val="4"/>
          <c:order val="4"/>
          <c:tx>
            <c:strRef>
              <c:f>Sheet2!$B$10</c:f>
              <c:strCache>
                <c:ptCount val="1"/>
                <c:pt idx="0">
                  <c:v>Taxes less subsidies on products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Sheet2!$AM$5:$AR$5</c:f>
              <c:strCache>
                <c:ptCount val="6"/>
                <c:pt idx="0">
                  <c:v>2016 Q1</c:v>
                </c:pt>
                <c:pt idx="1">
                  <c:v>2016 Q2</c:v>
                </c:pt>
                <c:pt idx="2">
                  <c:v>2016 Q3</c:v>
                </c:pt>
                <c:pt idx="3">
                  <c:v>2016 Q4</c:v>
                </c:pt>
                <c:pt idx="4">
                  <c:v>2017 Q1</c:v>
                </c:pt>
                <c:pt idx="5">
                  <c:v>2017 Q2</c:v>
                </c:pt>
              </c:strCache>
            </c:strRef>
          </c:cat>
          <c:val>
            <c:numRef>
              <c:f>Sheet2!$AM$10:$AR$10</c:f>
              <c:numCache>
                <c:formatCode>#,##0.0</c:formatCode>
                <c:ptCount val="6"/>
                <c:pt idx="0">
                  <c:v>0.7</c:v>
                </c:pt>
                <c:pt idx="1">
                  <c:v>0.8</c:v>
                </c:pt>
                <c:pt idx="2">
                  <c:v>0.4</c:v>
                </c:pt>
                <c:pt idx="3">
                  <c:v>-0.6</c:v>
                </c:pt>
                <c:pt idx="4">
                  <c:v>-0.7</c:v>
                </c:pt>
                <c:pt idx="5">
                  <c:v>-0.9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53-4DD4-B1B1-9E59018BD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681088"/>
        <c:axId val="66962560"/>
      </c:barChart>
      <c:lineChart>
        <c:grouping val="stacked"/>
        <c:varyColors val="0"/>
        <c:ser>
          <c:idx val="0"/>
          <c:order val="0"/>
          <c:tx>
            <c:strRef>
              <c:f>Sheet2!$B$6</c:f>
              <c:strCache>
                <c:ptCount val="1"/>
                <c:pt idx="0">
                  <c:v>GROSS DOMESTIC PRODUCT (GDP)</c:v>
                </c:pt>
              </c:strCache>
            </c:strRef>
          </c:tx>
          <c:spPr>
            <a:ln w="34925">
              <a:solidFill>
                <a:srgbClr val="0070C0"/>
              </a:solidFill>
            </a:ln>
          </c:spPr>
          <c:marker>
            <c:symbol val="diamond"/>
            <c:size val="5"/>
            <c:spPr>
              <a:solidFill>
                <a:srgbClr val="002060"/>
              </a:solidFill>
              <a:ln>
                <a:solidFill>
                  <a:srgbClr val="B30D88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Sheet2!$AM$5:$AR$5</c:f>
              <c:strCache>
                <c:ptCount val="6"/>
                <c:pt idx="0">
                  <c:v>2016 Q1</c:v>
                </c:pt>
                <c:pt idx="1">
                  <c:v>2016 Q2</c:v>
                </c:pt>
                <c:pt idx="2">
                  <c:v>2016 Q3</c:v>
                </c:pt>
                <c:pt idx="3">
                  <c:v>2016 Q4</c:v>
                </c:pt>
                <c:pt idx="4">
                  <c:v>2017 Q1</c:v>
                </c:pt>
                <c:pt idx="5">
                  <c:v>2017 Q2</c:v>
                </c:pt>
              </c:strCache>
            </c:strRef>
          </c:cat>
          <c:val>
            <c:numRef>
              <c:f>Sheet2!$AM$6:$AR$6</c:f>
              <c:numCache>
                <c:formatCode>#,##0.0</c:formatCode>
                <c:ptCount val="6"/>
                <c:pt idx="0">
                  <c:v>8.9</c:v>
                </c:pt>
                <c:pt idx="1">
                  <c:v>7.5</c:v>
                </c:pt>
                <c:pt idx="2">
                  <c:v>5.4</c:v>
                </c:pt>
                <c:pt idx="3">
                  <c:v>2.4</c:v>
                </c:pt>
                <c:pt idx="4">
                  <c:v>1.7</c:v>
                </c:pt>
                <c:pt idx="5">
                  <c:v>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F953-4DD4-B1B1-9E59018BD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681088"/>
        <c:axId val="66962560"/>
      </c:lineChart>
      <c:catAx>
        <c:axId val="38681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66962560"/>
        <c:crosses val="autoZero"/>
        <c:auto val="1"/>
        <c:lblAlgn val="ctr"/>
        <c:lblOffset val="100"/>
        <c:noMultiLvlLbl val="0"/>
      </c:catAx>
      <c:valAx>
        <c:axId val="66962560"/>
        <c:scaling>
          <c:orientation val="minMax"/>
          <c:min val="-1"/>
        </c:scaling>
        <c:delete val="0"/>
        <c:axPos val="l"/>
        <c:numFmt formatCode="#,##0.0" sourceLinked="1"/>
        <c:majorTickMark val="out"/>
        <c:minorTickMark val="none"/>
        <c:tickLblPos val="nextTo"/>
        <c:crossAx val="386810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9119334589348351"/>
          <c:y val="4.5345712011024018E-2"/>
          <c:w val="0.50876845575183449"/>
          <c:h val="0.25574912119639204"/>
        </c:manualLayout>
      </c:layout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 sz="1050">
          <a:solidFill>
            <a:schemeClr val="dk1"/>
          </a:solidFill>
          <a:latin typeface="Bookman Old Style" pitchFamily="18" charset="0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67177549889019"/>
          <c:y val="4.0441176470588237E-2"/>
          <c:w val="0.77853395481440313"/>
          <c:h val="0.82750000000000001"/>
        </c:manualLayout>
      </c:layout>
      <c:lineChart>
        <c:grouping val="standard"/>
        <c:varyColors val="0"/>
        <c:ser>
          <c:idx val="2"/>
          <c:order val="0"/>
          <c:tx>
            <c:strRef>
              <c:f>'Real CIEA'!$R$15</c:f>
              <c:strCache>
                <c:ptCount val="1"/>
                <c:pt idx="0">
                  <c:v>RCIEA</c:v>
                </c:pt>
              </c:strCache>
            </c:strRef>
          </c:tx>
          <c:spPr>
            <a:ln w="34925">
              <a:solidFill>
                <a:srgbClr val="080131"/>
              </a:solidFill>
            </a:ln>
          </c:spPr>
          <c:marker>
            <c:symbol val="circle"/>
            <c:size val="5"/>
            <c:spPr>
              <a:solidFill>
                <a:srgbClr val="FF0000"/>
              </a:solidFill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08B-436C-89F1-6AF029F219B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C08B-436C-89F1-6AF029F219B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2-C08B-436C-89F1-6AF029F219BD}"/>
              </c:ext>
            </c:extLst>
          </c:dPt>
          <c:dLbls>
            <c:dLbl>
              <c:idx val="0"/>
              <c:layout>
                <c:manualLayout>
                  <c:x val="-7.9799708921304627E-2"/>
                  <c:y val="6.20220588235293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8B-436C-89F1-6AF029F219BD}"/>
                </c:ext>
              </c:extLst>
            </c:dLbl>
            <c:dLbl>
              <c:idx val="2"/>
              <c:layout>
                <c:manualLayout>
                  <c:x val="-8.5688986332471045E-2"/>
                  <c:y val="4.73161764705882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8B-436C-89F1-6AF029F219BD}"/>
                </c:ext>
              </c:extLst>
            </c:dLbl>
            <c:dLbl>
              <c:idx val="5"/>
              <c:layout>
                <c:manualLayout>
                  <c:x val="-4.4464044454306281E-2"/>
                  <c:y val="5.4669117647058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8B-436C-89F1-6AF029F219BD}"/>
                </c:ext>
              </c:extLst>
            </c:dLbl>
            <c:dLbl>
              <c:idx val="6"/>
              <c:layout>
                <c:manualLayout>
                  <c:x val="-4.7408683159889477E-2"/>
                  <c:y val="4.73161764705882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8B-436C-89F1-6AF029F219B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rgbClr val="0000FF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'Real CIEA'!$O$28:$P$34</c:f>
              <c:multiLvlStrCache>
                <c:ptCount val="7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</c:lvl>
              </c:multiLvlStrCache>
            </c:multiLvlStrRef>
          </c:cat>
          <c:val>
            <c:numRef>
              <c:f>'Real CIEA'!$R$28:$R$34</c:f>
              <c:numCache>
                <c:formatCode>0.0</c:formatCode>
                <c:ptCount val="7"/>
                <c:pt idx="0">
                  <c:v>18.056011765123348</c:v>
                </c:pt>
                <c:pt idx="1">
                  <c:v>14.579598385294702</c:v>
                </c:pt>
                <c:pt idx="2">
                  <c:v>12.361105927165351</c:v>
                </c:pt>
                <c:pt idx="3" formatCode="0.00">
                  <c:v>6.8565691774604698</c:v>
                </c:pt>
                <c:pt idx="4">
                  <c:v>7.1646773745919212</c:v>
                </c:pt>
                <c:pt idx="5">
                  <c:v>10.289687099846191</c:v>
                </c:pt>
                <c:pt idx="6">
                  <c:v>13.219291355141927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C08B-436C-89F1-6AF029F219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245696"/>
        <c:axId val="34731072"/>
      </c:lineChart>
      <c:lineChart>
        <c:grouping val="standard"/>
        <c:varyColors val="0"/>
        <c:ser>
          <c:idx val="1"/>
          <c:order val="1"/>
          <c:tx>
            <c:strRef>
              <c:f>'Real CIEA'!$T$15</c:f>
              <c:strCache>
                <c:ptCount val="1"/>
                <c:pt idx="0">
                  <c:v>RGD</c:v>
                </c:pt>
              </c:strCache>
            </c:strRef>
          </c:tx>
          <c:marker>
            <c:symbol val="square"/>
            <c:size val="5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rgbClr val="FF00FF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'Real CIEA'!$O$28:$P$34</c:f>
              <c:multiLvlStrCache>
                <c:ptCount val="7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</c:lvl>
              </c:multiLvlStrCache>
            </c:multiLvlStrRef>
          </c:cat>
          <c:val>
            <c:numRef>
              <c:f>'Real CIEA'!$T$28:$T$34</c:f>
              <c:numCache>
                <c:formatCode>_(* #,##0.0_);_(* \(#,##0.0\);_(* "-"??_);_(@_)</c:formatCode>
                <c:ptCount val="7"/>
                <c:pt idx="0">
                  <c:v>8.9</c:v>
                </c:pt>
                <c:pt idx="1">
                  <c:v>7.5</c:v>
                </c:pt>
                <c:pt idx="2">
                  <c:v>5.4</c:v>
                </c:pt>
                <c:pt idx="3">
                  <c:v>2.4</c:v>
                </c:pt>
                <c:pt idx="4">
                  <c:v>1.7000000000000002</c:v>
                </c:pt>
                <c:pt idx="5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08B-436C-89F1-6AF029F219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248768"/>
        <c:axId val="34731648"/>
      </c:lineChart>
      <c:catAx>
        <c:axId val="57245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050" b="1"/>
            </a:pPr>
            <a:endParaRPr lang="en-US"/>
          </a:p>
        </c:txPr>
        <c:crossAx val="34731072"/>
        <c:crosses val="autoZero"/>
        <c:auto val="1"/>
        <c:lblAlgn val="ctr"/>
        <c:lblOffset val="100"/>
        <c:noMultiLvlLbl val="0"/>
      </c:catAx>
      <c:valAx>
        <c:axId val="34731072"/>
        <c:scaling>
          <c:orientation val="minMax"/>
          <c:min val="5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1"/>
            </a:pPr>
            <a:endParaRPr lang="en-US"/>
          </a:p>
        </c:txPr>
        <c:crossAx val="57245696"/>
        <c:crosses val="autoZero"/>
        <c:crossBetween val="between"/>
      </c:valAx>
      <c:valAx>
        <c:axId val="34731648"/>
        <c:scaling>
          <c:orientation val="minMax"/>
        </c:scaling>
        <c:delete val="0"/>
        <c:axPos val="r"/>
        <c:numFmt formatCode="_(* #,##0.0_);_(* \(#,##0.0\);_(* &quot;-&quot;??_);_(@_)" sourceLinked="1"/>
        <c:majorTickMark val="out"/>
        <c:minorTickMark val="none"/>
        <c:tickLblPos val="nextTo"/>
        <c:crossAx val="57248768"/>
        <c:crosses val="max"/>
        <c:crossBetween val="between"/>
      </c:valAx>
      <c:catAx>
        <c:axId val="57248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731648"/>
        <c:crosses val="autoZero"/>
        <c:auto val="1"/>
        <c:lblAlgn val="ctr"/>
        <c:lblOffset val="100"/>
        <c:noMultiLvlLbl val="0"/>
      </c:catAx>
      <c:spPr>
        <a:ln w="12700">
          <a:solidFill>
            <a:srgbClr val="0070C0"/>
          </a:solidFill>
        </a:ln>
      </c:spPr>
    </c:plotArea>
    <c:legend>
      <c:legendPos val="r"/>
      <c:layout>
        <c:manualLayout>
          <c:xMode val="edge"/>
          <c:yMode val="edge"/>
          <c:x val="0.1342908278214103"/>
          <c:y val="0.57302425891616482"/>
          <c:w val="0.18255299248328802"/>
          <c:h val="0.12601030569708199"/>
        </c:manualLayout>
      </c:layout>
      <c:overlay val="1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0000FF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Bookman Old Style" pitchFamily="18" charset="0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'2017Q3'!$A$16</c:f>
              <c:strCache>
                <c:ptCount val="1"/>
                <c:pt idx="0">
                  <c:v>Traditional exports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'2017Q3'!$B$14:$F$14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Jan-Sept. 2016</c:v>
                </c:pt>
                <c:pt idx="4">
                  <c:v>Jan-Sept. 2017</c:v>
                </c:pt>
              </c:strCache>
            </c:strRef>
          </c:cat>
          <c:val>
            <c:numRef>
              <c:f>'2017Q3'!$B$16:$F$16</c:f>
              <c:numCache>
                <c:formatCode>0.0</c:formatCode>
                <c:ptCount val="5"/>
                <c:pt idx="0">
                  <c:v>330.8064849649902</c:v>
                </c:pt>
                <c:pt idx="1">
                  <c:v>265.15637084763108</c:v>
                </c:pt>
                <c:pt idx="2">
                  <c:v>219.14007720649826</c:v>
                </c:pt>
                <c:pt idx="3">
                  <c:v>157.37261986804231</c:v>
                </c:pt>
                <c:pt idx="4">
                  <c:v>196.15868302383359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FA-4088-B7C8-2CA16F079180}"/>
            </c:ext>
          </c:extLst>
        </c:ser>
        <c:ser>
          <c:idx val="1"/>
          <c:order val="1"/>
          <c:tx>
            <c:strRef>
              <c:f>'2017Q3'!$A$17</c:f>
              <c:strCache>
                <c:ptCount val="1"/>
                <c:pt idx="0">
                  <c:v>Re-exports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'2017Q3'!$B$14:$F$14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Jan-Sept. 2016</c:v>
                </c:pt>
                <c:pt idx="4">
                  <c:v>Jan-Sept. 2017</c:v>
                </c:pt>
              </c:strCache>
            </c:strRef>
          </c:cat>
          <c:val>
            <c:numRef>
              <c:f>'2017Q3'!$B$17:$F$17</c:f>
              <c:numCache>
                <c:formatCode>0.0</c:formatCode>
                <c:ptCount val="5"/>
                <c:pt idx="0">
                  <c:v>165.35197897814942</c:v>
                </c:pt>
                <c:pt idx="1">
                  <c:v>177.86641213825158</c:v>
                </c:pt>
                <c:pt idx="2">
                  <c:v>224.27757141388093</c:v>
                </c:pt>
                <c:pt idx="3">
                  <c:v>161.22742515671501</c:v>
                </c:pt>
                <c:pt idx="4">
                  <c:v>213.13021671964998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FA-4088-B7C8-2CA16F079180}"/>
            </c:ext>
          </c:extLst>
        </c:ser>
        <c:ser>
          <c:idx val="2"/>
          <c:order val="2"/>
          <c:tx>
            <c:strRef>
              <c:f>'2017Q3'!$A$18</c:f>
              <c:strCache>
                <c:ptCount val="1"/>
                <c:pt idx="0">
                  <c:v>Other export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'2017Q3'!$B$14:$F$14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Jan-Sept. 2016</c:v>
                </c:pt>
                <c:pt idx="4">
                  <c:v>Jan-Sept. 2017</c:v>
                </c:pt>
              </c:strCache>
            </c:strRef>
          </c:cat>
          <c:val>
            <c:numRef>
              <c:f>'2017Q3'!$B$18:$F$18</c:f>
              <c:numCache>
                <c:formatCode>0.0</c:formatCode>
                <c:ptCount val="5"/>
                <c:pt idx="0">
                  <c:v>103.60447326160465</c:v>
                </c:pt>
                <c:pt idx="1">
                  <c:v>115.72702343840743</c:v>
                </c:pt>
                <c:pt idx="2">
                  <c:v>155.27428203205289</c:v>
                </c:pt>
                <c:pt idx="3">
                  <c:v>112.10710681123545</c:v>
                </c:pt>
                <c:pt idx="4">
                  <c:v>223.71726835258588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FA-4088-B7C8-2CA16F0791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847424"/>
        <c:axId val="66964288"/>
      </c:barChart>
      <c:catAx>
        <c:axId val="3984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964288"/>
        <c:crosses val="autoZero"/>
        <c:auto val="1"/>
        <c:lblAlgn val="ctr"/>
        <c:lblOffset val="100"/>
        <c:noMultiLvlLbl val="0"/>
      </c:catAx>
      <c:valAx>
        <c:axId val="6696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84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9050" cap="flat" cmpd="sng" algn="ctr">
      <a:solidFill>
        <a:schemeClr val="accent4"/>
      </a:solidFill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'2017Q3'!$A$23</c:f>
              <c:strCache>
                <c:ptCount val="1"/>
                <c:pt idx="0">
                  <c:v>Traditional exports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5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'2017Q3'!$B$22:$F$22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Jan-Sept. 2016</c:v>
                </c:pt>
                <c:pt idx="4">
                  <c:v>Jan-Sept. 2017</c:v>
                </c:pt>
              </c:strCache>
            </c:strRef>
          </c:cat>
          <c:val>
            <c:numRef>
              <c:f>'2017Q3'!$B$23:$F$23</c:f>
              <c:numCache>
                <c:formatCode>0.0</c:formatCode>
                <c:ptCount val="5"/>
                <c:pt idx="0">
                  <c:v>55.156206635032703</c:v>
                </c:pt>
                <c:pt idx="1">
                  <c:v>47.455295339517839</c:v>
                </c:pt>
                <c:pt idx="2">
                  <c:v>36.603145288376879</c:v>
                </c:pt>
                <c:pt idx="3">
                  <c:v>36.538195197642686</c:v>
                </c:pt>
                <c:pt idx="4">
                  <c:v>30.988431536746607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BB-4C3F-8A76-B0FD1887AEC6}"/>
            </c:ext>
          </c:extLst>
        </c:ser>
        <c:ser>
          <c:idx val="1"/>
          <c:order val="1"/>
          <c:tx>
            <c:strRef>
              <c:f>'2017Q3'!$A$24</c:f>
              <c:strCache>
                <c:ptCount val="1"/>
                <c:pt idx="0">
                  <c:v>Re-exports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x"/>
            <c:size val="5"/>
            <c:spPr>
              <a:noFill/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'2017Q3'!$B$22:$F$22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Jan-Sept. 2016</c:v>
                </c:pt>
                <c:pt idx="4">
                  <c:v>Jan-Sept. 2017</c:v>
                </c:pt>
              </c:strCache>
            </c:strRef>
          </c:cat>
          <c:val>
            <c:numRef>
              <c:f>'2017Q3'!$B$24:$F$24</c:f>
              <c:numCache>
                <c:formatCode>0.0</c:formatCode>
                <c:ptCount val="5"/>
                <c:pt idx="0">
                  <c:v>27.56955602304954</c:v>
                </c:pt>
                <c:pt idx="1">
                  <c:v>31.832925952405184</c:v>
                </c:pt>
                <c:pt idx="2">
                  <c:v>37.461265123361791</c:v>
                </c:pt>
                <c:pt idx="3">
                  <c:v>37.43318969036023</c:v>
                </c:pt>
                <c:pt idx="4">
                  <c:v>33.669532377653525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BB-4C3F-8A76-B0FD1887AEC6}"/>
            </c:ext>
          </c:extLst>
        </c:ser>
        <c:ser>
          <c:idx val="2"/>
          <c:order val="2"/>
          <c:tx>
            <c:strRef>
              <c:f>'2017Q3'!$A$25</c:f>
              <c:strCache>
                <c:ptCount val="1"/>
                <c:pt idx="0">
                  <c:v>Other export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x"/>
            <c:size val="5"/>
            <c:spPr>
              <a:noFill/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'2017Q3'!$B$22:$F$22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Jan-Sept. 2016</c:v>
                </c:pt>
                <c:pt idx="4">
                  <c:v>Jan-Sept. 2017</c:v>
                </c:pt>
              </c:strCache>
            </c:strRef>
          </c:cat>
          <c:val>
            <c:numRef>
              <c:f>'2017Q3'!$B$25:$F$25</c:f>
              <c:numCache>
                <c:formatCode>0.0</c:formatCode>
                <c:ptCount val="5"/>
                <c:pt idx="0">
                  <c:v>17.274237341917754</c:v>
                </c:pt>
                <c:pt idx="1">
                  <c:v>20.711778708076974</c:v>
                </c:pt>
                <c:pt idx="2">
                  <c:v>25.935589588261326</c:v>
                </c:pt>
                <c:pt idx="3">
                  <c:v>26.028615111997087</c:v>
                </c:pt>
                <c:pt idx="4">
                  <c:v>35.342036085599879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BB-4C3F-8A76-B0FD1887A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112704"/>
        <c:axId val="66966592"/>
      </c:lineChart>
      <c:catAx>
        <c:axId val="3911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966592"/>
        <c:crosses val="autoZero"/>
        <c:auto val="1"/>
        <c:lblAlgn val="ctr"/>
        <c:lblOffset val="100"/>
        <c:noMultiLvlLbl val="0"/>
      </c:catAx>
      <c:valAx>
        <c:axId val="6696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12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9050" cap="flat" cmpd="sng" algn="ctr">
      <a:solidFill>
        <a:schemeClr val="accent4"/>
      </a:solidFill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15424535012457E-2"/>
          <c:y val="3.3095136791652727E-2"/>
          <c:w val="0.91717203456402197"/>
          <c:h val="0.78202789562310304"/>
        </c:manualLayout>
      </c:layout>
      <c:lineChart>
        <c:grouping val="standard"/>
        <c:varyColors val="0"/>
        <c:ser>
          <c:idx val="0"/>
          <c:order val="0"/>
          <c:tx>
            <c:strRef>
              <c:f>Sheet1!$A$19</c:f>
              <c:strCache>
                <c:ptCount val="1"/>
                <c:pt idx="0">
                  <c:v>Consumer goods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Sheet1!$B$18:$G$18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Jan-Aug 16</c:v>
                </c:pt>
                <c:pt idx="5">
                  <c:v>Jan-Aug 17</c:v>
                </c:pt>
              </c:strCache>
            </c:strRef>
          </c:cat>
          <c:val>
            <c:numRef>
              <c:f>Sheet1!$B$19:$G$19</c:f>
              <c:numCache>
                <c:formatCode>General</c:formatCode>
                <c:ptCount val="6"/>
                <c:pt idx="0">
                  <c:v>28.193177820467557</c:v>
                </c:pt>
                <c:pt idx="1">
                  <c:v>27.490513101287444</c:v>
                </c:pt>
                <c:pt idx="2">
                  <c:v>30.032893516986075</c:v>
                </c:pt>
                <c:pt idx="3">
                  <c:v>32.392440317794517</c:v>
                </c:pt>
                <c:pt idx="4">
                  <c:v>31.892887615011755</c:v>
                </c:pt>
                <c:pt idx="5">
                  <c:v>33.519127964624658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BB-4B29-AC2A-2D36704801FD}"/>
            </c:ext>
          </c:extLst>
        </c:ser>
        <c:ser>
          <c:idx val="1"/>
          <c:order val="1"/>
          <c:tx>
            <c:strRef>
              <c:f>Sheet1!$A$20</c:f>
              <c:strCache>
                <c:ptCount val="1"/>
                <c:pt idx="0">
                  <c:v>Capital goods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Sheet1!$B$18:$G$18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Jan-Aug 16</c:v>
                </c:pt>
                <c:pt idx="5">
                  <c:v>Jan-Aug 17</c:v>
                </c:pt>
              </c:strCache>
            </c:strRef>
          </c:cat>
          <c:val>
            <c:numRef>
              <c:f>Sheet1!$B$20:$G$20</c:f>
              <c:numCache>
                <c:formatCode>General</c:formatCode>
                <c:ptCount val="6"/>
                <c:pt idx="0">
                  <c:v>26.533623146214229</c:v>
                </c:pt>
                <c:pt idx="1">
                  <c:v>26.906907726961993</c:v>
                </c:pt>
                <c:pt idx="2">
                  <c:v>28.234894530360766</c:v>
                </c:pt>
                <c:pt idx="3">
                  <c:v>31.710224529776294</c:v>
                </c:pt>
                <c:pt idx="4">
                  <c:v>33.042537956368271</c:v>
                </c:pt>
                <c:pt idx="5">
                  <c:v>28.685077065321067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BB-4B29-AC2A-2D36704801FD}"/>
            </c:ext>
          </c:extLst>
        </c:ser>
        <c:ser>
          <c:idx val="2"/>
          <c:order val="2"/>
          <c:tx>
            <c:strRef>
              <c:f>Sheet1!$A$21</c:f>
              <c:strCache>
                <c:ptCount val="1"/>
                <c:pt idx="0">
                  <c:v>Intermediary goods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Sheet1!$B$18:$G$18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Jan-Aug 16</c:v>
                </c:pt>
                <c:pt idx="5">
                  <c:v>Jan-Aug 17</c:v>
                </c:pt>
              </c:strCache>
            </c:strRef>
          </c:cat>
          <c:val>
            <c:numRef>
              <c:f>Sheet1!$B$21:$G$21</c:f>
              <c:numCache>
                <c:formatCode>General</c:formatCode>
                <c:ptCount val="6"/>
                <c:pt idx="0">
                  <c:v>28.160254111865353</c:v>
                </c:pt>
                <c:pt idx="1">
                  <c:v>30.164408387909543</c:v>
                </c:pt>
                <c:pt idx="2">
                  <c:v>29.527545033951181</c:v>
                </c:pt>
                <c:pt idx="3">
                  <c:v>25.326100956093576</c:v>
                </c:pt>
                <c:pt idx="4">
                  <c:v>25.065136772494146</c:v>
                </c:pt>
                <c:pt idx="5">
                  <c:v>26.638605116197418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BB-4B29-AC2A-2D36704801FD}"/>
            </c:ext>
          </c:extLst>
        </c:ser>
        <c:ser>
          <c:idx val="3"/>
          <c:order val="3"/>
          <c:tx>
            <c:strRef>
              <c:f>Sheet1!$A$22</c:f>
              <c:strCache>
                <c:ptCount val="1"/>
                <c:pt idx="0">
                  <c:v>Enery and lubricants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Sheet1!$B$18:$G$18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Jan-Aug 16</c:v>
                </c:pt>
                <c:pt idx="5">
                  <c:v>Jan-Aug 17</c:v>
                </c:pt>
              </c:strCache>
            </c:strRef>
          </c:cat>
          <c:val>
            <c:numRef>
              <c:f>Sheet1!$B$22:$G$22</c:f>
              <c:numCache>
                <c:formatCode>General</c:formatCode>
                <c:ptCount val="6"/>
                <c:pt idx="0">
                  <c:v>17.112944921452861</c:v>
                </c:pt>
                <c:pt idx="1">
                  <c:v>15.438170783841024</c:v>
                </c:pt>
                <c:pt idx="2">
                  <c:v>12.204666918701975</c:v>
                </c:pt>
                <c:pt idx="3">
                  <c:v>10.571234196335617</c:v>
                </c:pt>
                <c:pt idx="4">
                  <c:v>9.9994376561258225</c:v>
                </c:pt>
                <c:pt idx="5">
                  <c:v>11.157189853856842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3BB-4B29-AC2A-2D3670480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115264"/>
        <c:axId val="83550784"/>
      </c:lineChart>
      <c:catAx>
        <c:axId val="3911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550784"/>
        <c:crosses val="autoZero"/>
        <c:auto val="1"/>
        <c:lblAlgn val="ctr"/>
        <c:lblOffset val="100"/>
        <c:noMultiLvlLbl val="0"/>
      </c:catAx>
      <c:valAx>
        <c:axId val="8355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1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'[Copy of Jan-Aug  17 DATA SUMMARY (002).xlsx]Sheet1'!$A$13</c:f>
              <c:strCache>
                <c:ptCount val="1"/>
                <c:pt idx="0">
                  <c:v>Consumer goods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'[Copy of Jan-Aug  17 DATA SUMMARY (002).xlsx]Sheet1'!$B$12:$G$12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Jan-Aug 16</c:v>
                </c:pt>
                <c:pt idx="5">
                  <c:v>Jan-Aug 17</c:v>
                </c:pt>
              </c:strCache>
            </c:strRef>
          </c:cat>
          <c:val>
            <c:numRef>
              <c:f>'[Copy of Jan-Aug  17 DATA SUMMARY (002).xlsx]Sheet1'!$B$13:$G$13</c:f>
              <c:numCache>
                <c:formatCode>0.00</c:formatCode>
                <c:ptCount val="6"/>
                <c:pt idx="0">
                  <c:v>633.61617939569373</c:v>
                </c:pt>
                <c:pt idx="1">
                  <c:v>656.17542655724139</c:v>
                </c:pt>
                <c:pt idx="2">
                  <c:v>694.13322599529192</c:v>
                </c:pt>
                <c:pt idx="3">
                  <c:v>728.33682116168404</c:v>
                </c:pt>
                <c:pt idx="4">
                  <c:v>497.3489284637277</c:v>
                </c:pt>
                <c:pt idx="5">
                  <c:v>481.489346559512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E5-4632-BD2D-6F22573CAF26}"/>
            </c:ext>
          </c:extLst>
        </c:ser>
        <c:ser>
          <c:idx val="1"/>
          <c:order val="1"/>
          <c:tx>
            <c:strRef>
              <c:f>'[Copy of Jan-Aug  17 DATA SUMMARY (002).xlsx]Sheet1'!$A$14</c:f>
              <c:strCache>
                <c:ptCount val="1"/>
                <c:pt idx="0">
                  <c:v>Capital goods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'[Copy of Jan-Aug  17 DATA SUMMARY (002).xlsx]Sheet1'!$B$12:$G$12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Jan-Aug 16</c:v>
                </c:pt>
                <c:pt idx="5">
                  <c:v>Jan-Aug 17</c:v>
                </c:pt>
              </c:strCache>
            </c:strRef>
          </c:cat>
          <c:val>
            <c:numRef>
              <c:f>'[Copy of Jan-Aug  17 DATA SUMMARY (002).xlsx]Sheet1'!$B$14:$G$14</c:f>
              <c:numCache>
                <c:formatCode>0.00</c:formatCode>
                <c:ptCount val="6"/>
                <c:pt idx="0">
                  <c:v>596.3191886522352</c:v>
                </c:pt>
                <c:pt idx="1">
                  <c:v>642.24525711921933</c:v>
                </c:pt>
                <c:pt idx="2">
                  <c:v>652.57709567382892</c:v>
                </c:pt>
                <c:pt idx="3">
                  <c:v>712.99735079400853</c:v>
                </c:pt>
                <c:pt idx="4">
                  <c:v>515.27698102151771</c:v>
                </c:pt>
                <c:pt idx="5">
                  <c:v>412.0500696428349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E5-4632-BD2D-6F22573CAF26}"/>
            </c:ext>
          </c:extLst>
        </c:ser>
        <c:ser>
          <c:idx val="2"/>
          <c:order val="2"/>
          <c:tx>
            <c:strRef>
              <c:f>'[Copy of Jan-Aug  17 DATA SUMMARY (002).xlsx]Sheet1'!$A$15</c:f>
              <c:strCache>
                <c:ptCount val="1"/>
                <c:pt idx="0">
                  <c:v>Intermediary goods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'[Copy of Jan-Aug  17 DATA SUMMARY (002).xlsx]Sheet1'!$B$12:$G$12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Jan-Aug 16</c:v>
                </c:pt>
                <c:pt idx="5">
                  <c:v>Jan-Aug 17</c:v>
                </c:pt>
              </c:strCache>
            </c:strRef>
          </c:cat>
          <c:val>
            <c:numRef>
              <c:f>'[Copy of Jan-Aug  17 DATA SUMMARY (002).xlsx]Sheet1'!$B$15:$G$15</c:f>
              <c:numCache>
                <c:formatCode>0.00</c:formatCode>
                <c:ptCount val="6"/>
                <c:pt idx="0">
                  <c:v>632.87624881429883</c:v>
                </c:pt>
                <c:pt idx="1">
                  <c:v>719.9990581425858</c:v>
                </c:pt>
                <c:pt idx="2">
                  <c:v>682.45339326181102</c:v>
                </c:pt>
                <c:pt idx="3">
                  <c:v>569.45175114355197</c:v>
                </c:pt>
                <c:pt idx="4">
                  <c:v>390.8745757386053</c:v>
                </c:pt>
                <c:pt idx="5">
                  <c:v>382.65328931561874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E5-4632-BD2D-6F22573CAF26}"/>
            </c:ext>
          </c:extLst>
        </c:ser>
        <c:ser>
          <c:idx val="3"/>
          <c:order val="3"/>
          <c:tx>
            <c:strRef>
              <c:f>'[Copy of Jan-Aug  17 DATA SUMMARY (002).xlsx]Sheet1'!$A$16</c:f>
              <c:strCache>
                <c:ptCount val="1"/>
                <c:pt idx="0">
                  <c:v>Enery and lubricants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1">
                  <a:shade val="50000"/>
                  <a:alpha val="96000"/>
                </a:schemeClr>
              </a:solidFill>
              <a:prstDash val="dash"/>
            </a:ln>
            <a:effectLst/>
          </c:spPr>
          <c:invertIfNegative val="0"/>
          <c:cat>
            <c:strRef>
              <c:f>'[Copy of Jan-Aug  17 DATA SUMMARY (002).xlsx]Sheet1'!$B$12:$G$12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Jan-Aug 16</c:v>
                </c:pt>
                <c:pt idx="5">
                  <c:v>Jan-Aug 17</c:v>
                </c:pt>
              </c:strCache>
            </c:strRef>
          </c:cat>
          <c:val>
            <c:numRef>
              <c:f>'[Copy of Jan-Aug  17 DATA SUMMARY (002).xlsx]Sheet1'!$B$16:$G$16</c:f>
              <c:numCache>
                <c:formatCode>0.00</c:formatCode>
                <c:ptCount val="6"/>
                <c:pt idx="0">
                  <c:v>384.59796367716024</c:v>
                </c:pt>
                <c:pt idx="1">
                  <c:v>368.49615218262363</c:v>
                </c:pt>
                <c:pt idx="2">
                  <c:v>282.07954107669298</c:v>
                </c:pt>
                <c:pt idx="3">
                  <c:v>237.69185139426378</c:v>
                </c:pt>
                <c:pt idx="4">
                  <c:v>155.934754593158</c:v>
                </c:pt>
                <c:pt idx="5">
                  <c:v>160.26872948017945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E5-4632-BD2D-6F22573CAF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116288"/>
        <c:axId val="83552512"/>
      </c:barChart>
      <c:catAx>
        <c:axId val="3911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552512"/>
        <c:crosses val="autoZero"/>
        <c:auto val="1"/>
        <c:lblAlgn val="ctr"/>
        <c:lblOffset val="100"/>
        <c:noMultiLvlLbl val="0"/>
      </c:catAx>
      <c:valAx>
        <c:axId val="8355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1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0.27258</cdr:x>
      <cdr:y>0.0042</cdr:y>
    </cdr:from>
    <cdr:to>
      <cdr:x>0.72761</cdr:x>
      <cdr:y>0.10169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2255848" y="13260"/>
          <a:ext cx="376577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latin typeface="Bookman Old Style" panose="02050604050505020204" pitchFamily="18" charset="0"/>
            </a:rPr>
            <a:t>GDP growth (%) in selected economies</a:t>
          </a:r>
          <a:endParaRPr lang="en-US" sz="1400" b="1" dirty="0">
            <a:latin typeface="Bookman Old Style" panose="020506040505050202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0.59483</cdr:x>
      <cdr:y>0.12315</cdr:y>
    </cdr:from>
    <cdr:to>
      <cdr:x>0.99719</cdr:x>
      <cdr:y>0.35423</cdr:y>
    </cdr:to>
    <cdr:sp macro="" textlink="">
      <cdr:nvSpPr>
        <cdr:cNvPr id="2" name="Oval 1"/>
        <cdr:cNvSpPr/>
      </cdr:nvSpPr>
      <cdr:spPr>
        <a:xfrm xmlns:a="http://schemas.openxmlformats.org/drawingml/2006/main" rot="19676990">
          <a:off x="2719580" y="495066"/>
          <a:ext cx="1839562" cy="92891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chemeClr val="accent5">
              <a:alpha val="97000"/>
            </a:schemeClr>
          </a:solidFill>
          <a:prstDash val="lg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0.67937</cdr:x>
      <cdr:y>0.33061</cdr:y>
    </cdr:from>
    <cdr:to>
      <cdr:x>1</cdr:x>
      <cdr:y>0.4583</cdr:y>
    </cdr:to>
    <cdr:sp macro="" textlink="">
      <cdr:nvSpPr>
        <cdr:cNvPr id="3" name="Oval 2"/>
        <cdr:cNvSpPr/>
      </cdr:nvSpPr>
      <cdr:spPr>
        <a:xfrm xmlns:a="http://schemas.openxmlformats.org/drawingml/2006/main" rot="1338196">
          <a:off x="2794007" y="1271179"/>
          <a:ext cx="1295405" cy="49095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chemeClr val="accent1">
              <a:shade val="50000"/>
              <a:alpha val="97000"/>
            </a:schemeClr>
          </a:solidFill>
          <a:prstDash val="sys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4" cy="465138"/>
          </a:xfrm>
          <a:prstGeom prst="rect">
            <a:avLst/>
          </a:prstGeom>
        </p:spPr>
        <p:txBody>
          <a:bodyPr vert="horz" lIns="90961" tIns="45480" rIns="90961" bIns="454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0"/>
            <a:ext cx="3038474" cy="465138"/>
          </a:xfrm>
          <a:prstGeom prst="rect">
            <a:avLst/>
          </a:prstGeom>
        </p:spPr>
        <p:txBody>
          <a:bodyPr vert="horz" lIns="90961" tIns="45480" rIns="90961" bIns="45480" rtlCol="0"/>
          <a:lstStyle>
            <a:lvl1pPr algn="r">
              <a:defRPr sz="1200"/>
            </a:lvl1pPr>
          </a:lstStyle>
          <a:p>
            <a:fld id="{6D009AA0-FBF5-4027-A893-1F7D5A849772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3038474" cy="465138"/>
          </a:xfrm>
          <a:prstGeom prst="rect">
            <a:avLst/>
          </a:prstGeom>
        </p:spPr>
        <p:txBody>
          <a:bodyPr vert="horz" lIns="90961" tIns="45480" rIns="90961" bIns="454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5"/>
            <a:ext cx="3038474" cy="465138"/>
          </a:xfrm>
          <a:prstGeom prst="rect">
            <a:avLst/>
          </a:prstGeom>
        </p:spPr>
        <p:txBody>
          <a:bodyPr vert="horz" lIns="90961" tIns="45480" rIns="90961" bIns="45480" rtlCol="0" anchor="b"/>
          <a:lstStyle>
            <a:lvl1pPr algn="r">
              <a:defRPr sz="1200"/>
            </a:lvl1pPr>
          </a:lstStyle>
          <a:p>
            <a:fld id="{A76295D7-1675-4E60-B1B9-8101AD94B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71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2" cy="464821"/>
          </a:xfrm>
          <a:prstGeom prst="rect">
            <a:avLst/>
          </a:prstGeom>
        </p:spPr>
        <p:txBody>
          <a:bodyPr vert="horz" lIns="91379" tIns="45689" rIns="91379" bIns="456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2" cy="464821"/>
          </a:xfrm>
          <a:prstGeom prst="rect">
            <a:avLst/>
          </a:prstGeom>
        </p:spPr>
        <p:txBody>
          <a:bodyPr vert="horz" lIns="91379" tIns="45689" rIns="91379" bIns="45689" rtlCol="0"/>
          <a:lstStyle>
            <a:lvl1pPr algn="r">
              <a:defRPr sz="1200"/>
            </a:lvl1pPr>
          </a:lstStyle>
          <a:p>
            <a:fld id="{EC27FB2D-2E02-4049-9A22-61366D77920A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9" tIns="45689" rIns="91379" bIns="456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2" y="4415792"/>
            <a:ext cx="5608320" cy="4183381"/>
          </a:xfrm>
          <a:prstGeom prst="rect">
            <a:avLst/>
          </a:prstGeom>
        </p:spPr>
        <p:txBody>
          <a:bodyPr vert="horz" lIns="91379" tIns="45689" rIns="91379" bIns="456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2" cy="464821"/>
          </a:xfrm>
          <a:prstGeom prst="rect">
            <a:avLst/>
          </a:prstGeom>
        </p:spPr>
        <p:txBody>
          <a:bodyPr vert="horz" lIns="91379" tIns="45689" rIns="91379" bIns="456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2" cy="464821"/>
          </a:xfrm>
          <a:prstGeom prst="rect">
            <a:avLst/>
          </a:prstGeom>
        </p:spPr>
        <p:txBody>
          <a:bodyPr vert="horz" lIns="91379" tIns="45689" rIns="91379" bIns="45689" rtlCol="0" anchor="b"/>
          <a:lstStyle>
            <a:lvl1pPr algn="r">
              <a:defRPr sz="1200"/>
            </a:lvl1pPr>
          </a:lstStyle>
          <a:p>
            <a:fld id="{CC6349D0-E973-4B60-BBF3-A40951BCD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34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Season</a:t>
            </a:r>
            <a:r>
              <a:rPr lang="en-US" baseline="0" dirty="0" smtClean="0"/>
              <a:t> B good harvest according to price expectation survey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49D0-E973-4B60-BBF3-A40951BCDF2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30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CPS: outstanding</a:t>
            </a:r>
            <a:r>
              <a:rPr lang="en-US" baseline="0" dirty="0" smtClean="0"/>
              <a:t> : +8.8% from 9.3%</a:t>
            </a:r>
          </a:p>
          <a:p>
            <a:r>
              <a:rPr lang="en-US" baseline="0" dirty="0" smtClean="0"/>
              <a:t>New loans 4.1% from 11.5%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49D0-E973-4B60-BBF3-A40951BCDF2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579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>
              <a:latin typeface="Bookman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49D0-E973-4B60-BBF3-A40951BCDF2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50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0AA9-8262-4D35-9E64-9E38D762A79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0CA5-2274-45AB-B4C1-FE2CCD2F7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3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0AA9-8262-4D35-9E64-9E38D762A79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0CA5-2274-45AB-B4C1-FE2CCD2F7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12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0AA9-8262-4D35-9E64-9E38D762A79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0CA5-2274-45AB-B4C1-FE2CCD2F7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78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8405-CA54-4FF4-912F-344B0D524020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96BC-9760-48C8-AEE0-F9D59AA87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5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8405-CA54-4FF4-912F-344B0D524020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96BC-9760-48C8-AEE0-F9D59AA87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25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8405-CA54-4FF4-912F-344B0D524020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96BC-9760-48C8-AEE0-F9D59AA87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40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8405-CA54-4FF4-912F-344B0D524020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96BC-9760-48C8-AEE0-F9D59AA87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16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8405-CA54-4FF4-912F-344B0D524020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96BC-9760-48C8-AEE0-F9D59AA87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16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8405-CA54-4FF4-912F-344B0D524020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96BC-9760-48C8-AEE0-F9D59AA87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9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8405-CA54-4FF4-912F-344B0D524020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96BC-9760-48C8-AEE0-F9D59AA87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24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8405-CA54-4FF4-912F-344B0D524020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96BC-9760-48C8-AEE0-F9D59AA87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0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0AA9-8262-4D35-9E64-9E38D762A79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0CA5-2274-45AB-B4C1-FE2CCD2F7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85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8405-CA54-4FF4-912F-344B0D524020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96BC-9760-48C8-AEE0-F9D59AA87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7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8405-CA54-4FF4-912F-344B0D524020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96BC-9760-48C8-AEE0-F9D59AA87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50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8405-CA54-4FF4-912F-344B0D524020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96BC-9760-48C8-AEE0-F9D59AA87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6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0AA9-8262-4D35-9E64-9E38D762A79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0CA5-2274-45AB-B4C1-FE2CCD2F7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0AA9-8262-4D35-9E64-9E38D762A79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0CA5-2274-45AB-B4C1-FE2CCD2F7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7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0AA9-8262-4D35-9E64-9E38D762A79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0CA5-2274-45AB-B4C1-FE2CCD2F7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53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0AA9-8262-4D35-9E64-9E38D762A79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0CA5-2274-45AB-B4C1-FE2CCD2F7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9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0AA9-8262-4D35-9E64-9E38D762A79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0CA5-2274-45AB-B4C1-FE2CCD2F7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3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0AA9-8262-4D35-9E64-9E38D762A79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0CA5-2274-45AB-B4C1-FE2CCD2F7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03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0AA9-8262-4D35-9E64-9E38D762A79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0CA5-2274-45AB-B4C1-FE2CCD2F7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40AA9-8262-4D35-9E64-9E38D762A79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C0CA5-2274-45AB-B4C1-FE2CCD2F7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3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D8405-CA54-4FF4-912F-344B0D524020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A96BC-9760-48C8-AEE0-F9D59AA87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90800"/>
            <a:ext cx="9144000" cy="16002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00CC"/>
                </a:solidFill>
                <a:latin typeface="Bookman Old Style" panose="02050604050505020204" pitchFamily="18" charset="0"/>
                <a:ea typeface="+mn-ea"/>
                <a:cs typeface="+mn-cs"/>
              </a:rPr>
              <a:t>Recent Economic developments</a:t>
            </a:r>
            <a:br>
              <a:rPr lang="en-GB" sz="3600" b="1" dirty="0" smtClean="0">
                <a:solidFill>
                  <a:srgbClr val="0000CC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r>
              <a:rPr lang="en-GB" sz="3600" b="1" dirty="0">
                <a:solidFill>
                  <a:srgbClr val="0000CC"/>
                </a:solidFill>
                <a:latin typeface="Bookman Old Style" panose="02050604050505020204" pitchFamily="18" charset="0"/>
                <a:ea typeface="+mn-ea"/>
                <a:cs typeface="+mn-cs"/>
              </a:rPr>
              <a:t/>
            </a:r>
            <a:br>
              <a:rPr lang="en-GB" sz="3600" b="1" dirty="0">
                <a:solidFill>
                  <a:srgbClr val="0000CC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r>
              <a:rPr lang="en-GB" sz="3600" b="1" dirty="0" smtClean="0">
                <a:solidFill>
                  <a:srgbClr val="0000CC"/>
                </a:solidFill>
                <a:latin typeface="Bookman Old Style" panose="02050604050505020204" pitchFamily="18" charset="0"/>
                <a:ea typeface="+mn-ea"/>
                <a:cs typeface="+mn-cs"/>
              </a:rPr>
              <a:t>By Prof Kasai </a:t>
            </a:r>
            <a:r>
              <a:rPr lang="en-GB" sz="3600" b="1" dirty="0" err="1" smtClean="0">
                <a:solidFill>
                  <a:srgbClr val="0000CC"/>
                </a:solidFill>
                <a:latin typeface="Bookman Old Style" panose="02050604050505020204" pitchFamily="18" charset="0"/>
                <a:ea typeface="+mn-ea"/>
                <a:cs typeface="+mn-cs"/>
              </a:rPr>
              <a:t>Ndahiriwe</a:t>
            </a:r>
            <a:r>
              <a:rPr lang="en-GB" sz="3600" b="1" dirty="0" smtClean="0">
                <a:solidFill>
                  <a:srgbClr val="0000CC"/>
                </a:solidFill>
                <a:latin typeface="Bookman Old Style" panose="02050604050505020204" pitchFamily="18" charset="0"/>
                <a:ea typeface="+mn-ea"/>
                <a:cs typeface="+mn-cs"/>
              </a:rPr>
              <a:t>, BNR</a:t>
            </a:r>
            <a:endParaRPr lang="en-US" sz="3600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3700" y="5029200"/>
            <a:ext cx="3276600" cy="838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20</a:t>
            </a:r>
            <a:r>
              <a:rPr lang="en-US" sz="2400" b="1" baseline="30000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th</a:t>
            </a:r>
            <a:r>
              <a:rPr lang="en-US" sz="24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 November 2017</a:t>
            </a:r>
            <a:endParaRPr lang="en-US" sz="1600" b="1" dirty="0">
              <a:solidFill>
                <a:srgbClr val="0000CC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6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228600"/>
            <a:ext cx="7391400" cy="914400"/>
          </a:xfrm>
          <a:ln w="25400" cap="rnd"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Traditional Exports  </a:t>
            </a:r>
            <a:r>
              <a:rPr lang="en-US" sz="1600" dirty="0" smtClean="0">
                <a:solidFill>
                  <a:schemeClr val="tx1"/>
                </a:solidFill>
              </a:rPr>
              <a:t>          </a:t>
            </a:r>
            <a:r>
              <a:rPr lang="en-US" sz="1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►  </a:t>
            </a:r>
            <a:r>
              <a:rPr lang="en-US" sz="1600" dirty="0" smtClean="0">
                <a:solidFill>
                  <a:schemeClr val="tx1"/>
                </a:solidFill>
              </a:rPr>
              <a:t>Value Share:    31.0%   ---  volume Share: 9.3%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Other Exports</a:t>
            </a:r>
            <a:r>
              <a:rPr lang="en-US" sz="1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              ►</a:t>
            </a:r>
            <a:r>
              <a:rPr lang="en-US" sz="1600" dirty="0" smtClean="0">
                <a:solidFill>
                  <a:schemeClr val="tx1"/>
                </a:solidFill>
              </a:rPr>
              <a:t>   Value Share:    35.3%  </a:t>
            </a:r>
            <a:r>
              <a:rPr lang="en-US" sz="1600" dirty="0">
                <a:solidFill>
                  <a:schemeClr val="tx1"/>
                </a:solidFill>
              </a:rPr>
              <a:t>---  </a:t>
            </a:r>
            <a:r>
              <a:rPr lang="en-US" sz="1600" dirty="0" smtClean="0">
                <a:solidFill>
                  <a:schemeClr val="tx1"/>
                </a:solidFill>
              </a:rPr>
              <a:t>volume Share: 39.6%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Re-Exports                          </a:t>
            </a:r>
            <a:r>
              <a:rPr lang="en-US" sz="1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►</a:t>
            </a:r>
            <a:r>
              <a:rPr lang="en-US" sz="1600" dirty="0" smtClean="0">
                <a:solidFill>
                  <a:schemeClr val="tx1"/>
                </a:solidFill>
              </a:rPr>
              <a:t>  Value Share:     33.7 %  </a:t>
            </a:r>
            <a:r>
              <a:rPr lang="en-US" sz="1600" dirty="0">
                <a:solidFill>
                  <a:schemeClr val="tx1"/>
                </a:solidFill>
              </a:rPr>
              <a:t>--- </a:t>
            </a:r>
            <a:r>
              <a:rPr lang="en-US" sz="1600" dirty="0" smtClean="0">
                <a:solidFill>
                  <a:schemeClr val="tx1"/>
                </a:solidFill>
              </a:rPr>
              <a:t> volume Share: 51.1%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287844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Exports FOB in millions USD</a:t>
            </a:r>
            <a:endParaRPr lang="en-US" sz="16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125706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Exports: % share</a:t>
            </a:r>
            <a:endParaRPr lang="en-US" b="1" i="1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4371396"/>
              </p:ext>
            </p:extLst>
          </p:nvPr>
        </p:nvGraphicFramePr>
        <p:xfrm>
          <a:off x="152400" y="1771242"/>
          <a:ext cx="4572000" cy="4019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4730839" y="1771242"/>
          <a:ext cx="4260761" cy="4019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Oval 11"/>
          <p:cNvSpPr/>
          <p:nvPr/>
        </p:nvSpPr>
        <p:spPr>
          <a:xfrm flipH="1">
            <a:off x="8000998" y="2971800"/>
            <a:ext cx="685801" cy="6858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5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4837" y="1378346"/>
            <a:ext cx="4040188" cy="446087"/>
          </a:xfrm>
        </p:spPr>
        <p:txBody>
          <a:bodyPr>
            <a:normAutofit/>
          </a:bodyPr>
          <a:lstStyle/>
          <a:p>
            <a:r>
              <a:rPr lang="en-US" sz="1800" i="1" dirty="0" smtClean="0">
                <a:latin typeface="Bookman Old Style" panose="02050604050505020204" pitchFamily="18" charset="0"/>
              </a:rPr>
              <a:t>Imports CIF </a:t>
            </a:r>
            <a:r>
              <a:rPr lang="en-US" sz="1800" i="1" dirty="0">
                <a:latin typeface="Bookman Old Style" panose="02050604050505020204" pitchFamily="18" charset="0"/>
              </a:rPr>
              <a:t>in millions </a:t>
            </a:r>
            <a:r>
              <a:rPr lang="en-US" sz="1800" i="1" dirty="0" smtClean="0">
                <a:latin typeface="Bookman Old Style" panose="02050604050505020204" pitchFamily="18" charset="0"/>
              </a:rPr>
              <a:t>USD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949823" y="1552585"/>
            <a:ext cx="4041775" cy="31829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1800" dirty="0" smtClean="0">
                <a:latin typeface="Bookman Old Style" panose="02050604050505020204" pitchFamily="18" charset="0"/>
              </a:rPr>
              <a:t>Imports % share</a:t>
            </a:r>
            <a:endParaRPr lang="en-US" sz="1800" dirty="0">
              <a:latin typeface="Bookman Old Style" panose="02050604050505020204" pitchFamily="18" charset="0"/>
            </a:endParaRPr>
          </a:p>
        </p:txBody>
      </p:sp>
      <p:sp>
        <p:nvSpPr>
          <p:cNvPr id="14" name="Text Placeholder 4"/>
          <p:cNvSpPr txBox="1">
            <a:spLocks/>
          </p:cNvSpPr>
          <p:nvPr/>
        </p:nvSpPr>
        <p:spPr>
          <a:xfrm>
            <a:off x="1600199" y="76200"/>
            <a:ext cx="7391399" cy="1108075"/>
          </a:xfrm>
          <a:prstGeom prst="rect">
            <a:avLst/>
          </a:prstGeom>
          <a:ln w="28575" cap="rnd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 smtClean="0"/>
              <a:t>Consumer Goods              </a:t>
            </a:r>
            <a:r>
              <a:rPr lang="en-US" sz="1600" b="0" dirty="0">
                <a:latin typeface="Bookman Old Style" panose="02050604050505020204" pitchFamily="18" charset="0"/>
              </a:rPr>
              <a:t>►  </a:t>
            </a:r>
            <a:r>
              <a:rPr lang="en-US" sz="1600" b="0" dirty="0"/>
              <a:t>Value </a:t>
            </a:r>
            <a:r>
              <a:rPr lang="en-US" sz="1600" b="0" dirty="0" smtClean="0"/>
              <a:t>Share:    33.5 %   </a:t>
            </a:r>
            <a:r>
              <a:rPr lang="en-US" sz="1600" b="0" dirty="0"/>
              <a:t>---  volume Share: </a:t>
            </a:r>
            <a:r>
              <a:rPr lang="en-US" sz="1600" b="0" dirty="0" smtClean="0"/>
              <a:t>36.9%</a:t>
            </a:r>
            <a:endParaRPr lang="en-US" sz="1600" b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 smtClean="0"/>
              <a:t>Capital Goods                 </a:t>
            </a:r>
            <a:r>
              <a:rPr lang="en-US" sz="1600" b="0" dirty="0" smtClean="0">
                <a:latin typeface="Bookman Old Style" panose="02050604050505020204" pitchFamily="18" charset="0"/>
              </a:rPr>
              <a:t>  </a:t>
            </a:r>
            <a:r>
              <a:rPr lang="en-US" sz="1600" b="0" dirty="0">
                <a:latin typeface="Bookman Old Style" panose="02050604050505020204" pitchFamily="18" charset="0"/>
              </a:rPr>
              <a:t>►</a:t>
            </a:r>
            <a:r>
              <a:rPr lang="en-US" sz="1600" b="0" dirty="0"/>
              <a:t>   Value </a:t>
            </a:r>
            <a:r>
              <a:rPr lang="en-US" sz="1600" b="0" dirty="0" smtClean="0"/>
              <a:t>Share:    28.7 </a:t>
            </a:r>
            <a:r>
              <a:rPr lang="en-US" sz="1600" b="0" dirty="0"/>
              <a:t>%  --- </a:t>
            </a:r>
            <a:r>
              <a:rPr lang="en-US" sz="1600" b="0" dirty="0" smtClean="0"/>
              <a:t>  </a:t>
            </a:r>
            <a:r>
              <a:rPr lang="en-US" sz="1600" b="0" dirty="0"/>
              <a:t>volume Share: </a:t>
            </a:r>
            <a:r>
              <a:rPr lang="en-US" sz="1600" b="0" dirty="0" smtClean="0"/>
              <a:t>3.2  %</a:t>
            </a:r>
            <a:endParaRPr lang="en-US" sz="1600" b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 smtClean="0"/>
              <a:t>Intermediary Goods         </a:t>
            </a:r>
            <a:r>
              <a:rPr lang="en-US" sz="1600" b="0" dirty="0">
                <a:latin typeface="Bookman Old Style" panose="02050604050505020204" pitchFamily="18" charset="0"/>
              </a:rPr>
              <a:t>►</a:t>
            </a:r>
            <a:r>
              <a:rPr lang="en-US" sz="1600" b="0" dirty="0"/>
              <a:t>  Value </a:t>
            </a:r>
            <a:r>
              <a:rPr lang="en-US" sz="1600" b="0" dirty="0" smtClean="0"/>
              <a:t>Share:     26.6 %  </a:t>
            </a:r>
            <a:r>
              <a:rPr lang="en-US" sz="1600" b="0" dirty="0"/>
              <a:t>---  </a:t>
            </a:r>
            <a:r>
              <a:rPr lang="en-US" sz="1600" b="0" dirty="0" smtClean="0"/>
              <a:t> volume </a:t>
            </a:r>
            <a:r>
              <a:rPr lang="en-US" sz="1600" b="0" dirty="0"/>
              <a:t>Share: </a:t>
            </a:r>
            <a:r>
              <a:rPr lang="en-US" sz="1600" b="0" dirty="0" smtClean="0"/>
              <a:t>44.3%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 smtClean="0"/>
              <a:t>Energy and Lubricants     </a:t>
            </a:r>
            <a:r>
              <a:rPr lang="en-US" sz="1600" b="0" dirty="0" smtClean="0">
                <a:latin typeface="Bookman Old Style" panose="02050604050505020204" pitchFamily="18" charset="0"/>
              </a:rPr>
              <a:t>►</a:t>
            </a:r>
            <a:r>
              <a:rPr lang="en-US" sz="1600" b="0" dirty="0"/>
              <a:t> Value </a:t>
            </a:r>
            <a:r>
              <a:rPr lang="en-US" sz="1600" b="0" dirty="0" smtClean="0"/>
              <a:t>Share:     11.3%  </a:t>
            </a:r>
            <a:r>
              <a:rPr lang="en-US" sz="1600" b="0" dirty="0"/>
              <a:t>---  </a:t>
            </a:r>
            <a:r>
              <a:rPr lang="en-US" sz="1600" b="0" dirty="0" smtClean="0"/>
              <a:t>  volume </a:t>
            </a:r>
            <a:r>
              <a:rPr lang="en-US" sz="1600" b="0" dirty="0"/>
              <a:t>Share: </a:t>
            </a:r>
            <a:r>
              <a:rPr lang="en-US" sz="1600" b="0" dirty="0" smtClean="0"/>
              <a:t>15.7 %</a:t>
            </a:r>
            <a:endParaRPr lang="en-US" sz="1600" b="0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4800601" y="1904999"/>
          <a:ext cx="4190998" cy="4114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57200" y="2174875"/>
          <a:ext cx="4040188" cy="384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468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>
              <a:solidFill>
                <a:srgbClr val="365F91"/>
              </a:solidFill>
              <a:latin typeface="Times New Roman"/>
              <a:ea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0CA5-2274-45AB-B4C1-FE2CCD2F79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1" y="1333620"/>
            <a:ext cx="8915400" cy="15696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lvl="1" indent="-228600" algn="just">
              <a:buClr>
                <a:srgbClr val="0000FF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Arial" pitchFamily="34" charset="0"/>
              </a:rPr>
              <a:t>Pressure on exchange rate continued to ease with 2.63% against USD on 17</a:t>
            </a:r>
            <a:r>
              <a:rPr lang="en-GB" sz="1600" b="1" baseline="30000" dirty="0" smtClean="0">
                <a:solidFill>
                  <a:prstClr val="black"/>
                </a:solidFill>
                <a:latin typeface="Bookman Old Style" panose="02050604050505020204" pitchFamily="18" charset="0"/>
                <a:cs typeface="Arial" pitchFamily="34" charset="0"/>
              </a:rPr>
              <a:t>th</a:t>
            </a:r>
            <a:r>
              <a:rPr lang="en-GB" sz="16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Arial" pitchFamily="34" charset="0"/>
              </a:rPr>
              <a:t> Nov due to:</a:t>
            </a:r>
          </a:p>
          <a:p>
            <a:pPr marL="806450" lvl="3" indent="-361950" algn="just">
              <a:buClr>
                <a:srgbClr val="0000FF"/>
              </a:buClr>
              <a:buSzPct val="120000"/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Arial" pitchFamily="34" charset="0"/>
              </a:rPr>
              <a:t>Reduction in  import bill;</a:t>
            </a:r>
          </a:p>
          <a:p>
            <a:pPr marL="806450" lvl="3" indent="-361950" algn="just">
              <a:buClr>
                <a:srgbClr val="0000FF"/>
              </a:buClr>
              <a:buSzPct val="120000"/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Arial" pitchFamily="34" charset="0"/>
              </a:rPr>
              <a:t>Reduction in demand for dollars by big companies like RwandAir;</a:t>
            </a:r>
          </a:p>
          <a:p>
            <a:pPr marL="806450" lvl="3" indent="-361950" algn="just">
              <a:buClr>
                <a:srgbClr val="0000FF"/>
              </a:buClr>
              <a:buSzPct val="120000"/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Arial" pitchFamily="34" charset="0"/>
              </a:rPr>
              <a:t>Improved </a:t>
            </a:r>
            <a:r>
              <a:rPr lang="en-GB" sz="1600" dirty="0">
                <a:solidFill>
                  <a:prstClr val="black"/>
                </a:solidFill>
                <a:latin typeface="Bookman Old Style" panose="02050604050505020204" pitchFamily="18" charset="0"/>
                <a:cs typeface="Arial" pitchFamily="34" charset="0"/>
              </a:rPr>
              <a:t>export receipts in line with recovery in international commodity prices</a:t>
            </a:r>
            <a:r>
              <a:rPr lang="en-GB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Arial" pitchFamily="34" charset="0"/>
              </a:rPr>
              <a:t>;</a:t>
            </a:r>
            <a:endParaRPr lang="en-GB" sz="1600" dirty="0">
              <a:solidFill>
                <a:prstClr val="black"/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9682" y="5812360"/>
            <a:ext cx="85446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Expected depreciation of FRW(2017): 3% maximum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3341335"/>
              </p:ext>
            </p:extLst>
          </p:nvPr>
        </p:nvGraphicFramePr>
        <p:xfrm>
          <a:off x="114301" y="2934057"/>
          <a:ext cx="8915400" cy="2811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47800" y="165191"/>
            <a:ext cx="7543800" cy="762000"/>
          </a:xfrm>
        </p:spPr>
        <p:txBody>
          <a:bodyPr>
            <a:noAutofit/>
          </a:bodyPr>
          <a:lstStyle/>
          <a:p>
            <a:pPr>
              <a:buClr>
                <a:srgbClr val="0000FF"/>
              </a:buClr>
              <a:defRPr/>
            </a:pPr>
            <a:r>
              <a:rPr lang="en-US" sz="2800" b="1" i="1" dirty="0" smtClean="0">
                <a:solidFill>
                  <a:srgbClr val="0000FF"/>
                </a:solidFill>
                <a:latin typeface="Bookman Old Style" panose="02050604050505020204" pitchFamily="18" charset="0"/>
                <a:ea typeface="+mn-ea"/>
                <a:cs typeface="Arial" pitchFamily="34" charset="0"/>
              </a:rPr>
              <a:t>Easing exchange rate pressures…</a:t>
            </a:r>
            <a:endParaRPr lang="en-US" sz="1600" b="1" i="1" cap="all" dirty="0">
              <a:solidFill>
                <a:srgbClr val="0000FF"/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77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924800" cy="1143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AD8235"/>
                </a:solidFill>
                <a:latin typeface="Bookman Old Style" panose="02050604050505020204" pitchFamily="18" charset="0"/>
              </a:rPr>
              <a:t>INFLATION DEVELOPMENTS</a:t>
            </a:r>
            <a:br>
              <a:rPr lang="en-US" sz="3000" b="1" dirty="0" smtClean="0">
                <a:solidFill>
                  <a:srgbClr val="AD8235"/>
                </a:solidFill>
                <a:latin typeface="Bookman Old Style" panose="02050604050505020204" pitchFamily="18" charset="0"/>
              </a:rPr>
            </a:br>
            <a:r>
              <a:rPr lang="en-US" sz="2700" b="1" i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Headline and core inflation have eased…</a:t>
            </a:r>
            <a:endParaRPr lang="en-GB" sz="2700" b="1" i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1219200"/>
          </a:xfrm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Clr>
                <a:srgbClr val="FF0000"/>
              </a:buClr>
              <a:buSzPct val="150000"/>
            </a:pPr>
            <a:r>
              <a:rPr lang="en-US" sz="1800" b="1" dirty="0">
                <a:solidFill>
                  <a:srgbClr val="0000FF"/>
                </a:solidFill>
                <a:latin typeface="Bookman Old Style" panose="02050604050505020204" pitchFamily="18" charset="0"/>
              </a:rPr>
              <a:t>Headline</a:t>
            </a:r>
            <a:r>
              <a:rPr lang="en-US" sz="1800" dirty="0">
                <a:solidFill>
                  <a:srgbClr val="0000FF"/>
                </a:solidFill>
                <a:latin typeface="Bookman Old Style" panose="02050604050505020204" pitchFamily="18" charset="0"/>
              </a:rPr>
              <a:t>: </a:t>
            </a:r>
            <a:r>
              <a:rPr lang="it-IT" sz="1800" dirty="0">
                <a:solidFill>
                  <a:prstClr val="black"/>
                </a:solidFill>
                <a:latin typeface="Bookman Old Style" panose="02050604050505020204" pitchFamily="18" charset="0"/>
              </a:rPr>
              <a:t>7.7% in 2017Q1, 6.2% in 2017Q2, </a:t>
            </a:r>
            <a:r>
              <a:rPr lang="it-IT" sz="18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3.5% in </a:t>
            </a:r>
            <a:r>
              <a:rPr lang="it-IT" sz="1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2017Q3</a:t>
            </a:r>
            <a:r>
              <a:rPr lang="en-US" sz="18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, </a:t>
            </a:r>
            <a:r>
              <a:rPr lang="en-US" sz="1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3.6% </a:t>
            </a:r>
            <a:r>
              <a:rPr lang="en-US" sz="18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in </a:t>
            </a:r>
            <a:r>
              <a:rPr lang="en-US" sz="1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Oct.</a:t>
            </a:r>
          </a:p>
          <a:p>
            <a:pPr algn="just">
              <a:buClr>
                <a:srgbClr val="FF0000"/>
              </a:buClr>
              <a:buSzPct val="150000"/>
            </a:pPr>
            <a:r>
              <a:rPr lang="en-US" sz="1800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Core</a:t>
            </a:r>
            <a:r>
              <a:rPr lang="en-US" sz="1800" dirty="0">
                <a:solidFill>
                  <a:srgbClr val="0000FF"/>
                </a:solidFill>
                <a:latin typeface="Bookman Old Style" panose="02050604050505020204" pitchFamily="18" charset="0"/>
              </a:rPr>
              <a:t>:</a:t>
            </a:r>
            <a:r>
              <a:rPr lang="en-US" sz="1800" dirty="0">
                <a:solidFill>
                  <a:prstClr val="black"/>
                </a:solidFill>
                <a:latin typeface="Bookman Old Style" panose="02050604050505020204" pitchFamily="18" charset="0"/>
              </a:rPr>
              <a:t> 5.5% in 2017Q1, 4.6% in </a:t>
            </a:r>
            <a:r>
              <a:rPr lang="en-US" sz="18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2017Q2, </a:t>
            </a:r>
            <a:r>
              <a:rPr lang="en-US" sz="1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3.1</a:t>
            </a:r>
            <a:r>
              <a:rPr lang="en-US" sz="18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% in </a:t>
            </a:r>
            <a:r>
              <a:rPr lang="en-US" sz="1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2017Q3 </a:t>
            </a:r>
            <a:r>
              <a:rPr lang="en-US" sz="18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and  </a:t>
            </a:r>
            <a:r>
              <a:rPr lang="en-US" sz="1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2.9% in Oct</a:t>
            </a:r>
            <a:endParaRPr lang="en-US" sz="1800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228600" y="2590800"/>
          <a:ext cx="88392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412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rgbClr val="0000FF"/>
                </a:solidFill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en-US" sz="2800" b="1" i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Monetary policy stance: overview</a:t>
            </a:r>
            <a:endParaRPr lang="en-US" sz="2800" b="1" i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610600" cy="4602162"/>
          </a:xfrm>
        </p:spPr>
        <p:txBody>
          <a:bodyPr/>
          <a:lstStyle/>
          <a:p>
            <a:r>
              <a:rPr lang="en-US" sz="2800" b="1" dirty="0" smtClean="0">
                <a:latin typeface="Bookman Old Style" panose="02050604050505020204" pitchFamily="18" charset="0"/>
              </a:rPr>
              <a:t>BNR maintained an accommodative monetary policy stance: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sz="2400" dirty="0" smtClean="0">
                <a:latin typeface="Bookman Old Style" panose="02050604050505020204" pitchFamily="18" charset="0"/>
              </a:rPr>
              <a:t>The policy rate was reviewed down twice since 2016 from 6.5% to 6.25% in Dec 2016 and to 6% in June 2017.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AD8235"/>
                </a:solidFill>
                <a:latin typeface="Bookman Old Style" panose="02050604050505020204" pitchFamily="18" charset="0"/>
              </a:rPr>
              <a:t>BNR aimed to: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Bookman Old Style" panose="02050604050505020204" pitchFamily="18" charset="0"/>
              </a:rPr>
              <a:t> Encourage banks to continue supporting the financing of the economy;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smtClean="0">
                <a:latin typeface="Bookman Old Style" panose="02050604050505020204" pitchFamily="18" charset="0"/>
              </a:rPr>
              <a:t>Improve banks liquidity.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0CA5-2274-45AB-B4C1-FE2CCD2F79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8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361182"/>
            <a:ext cx="906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M3</a:t>
            </a:r>
            <a:r>
              <a:rPr lang="en-US" sz="1600" b="1" dirty="0" smtClean="0">
                <a:latin typeface="Bookman Old Style" panose="02050604050505020204" pitchFamily="18" charset="0"/>
              </a:rPr>
              <a:t> growth increased to </a:t>
            </a:r>
            <a:r>
              <a:rPr lang="en-US" sz="1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9.6% in September 2017 </a:t>
            </a:r>
            <a:r>
              <a:rPr lang="en-US" sz="1600" b="1" dirty="0" smtClean="0">
                <a:latin typeface="Bookman Old Style" panose="02050604050505020204" pitchFamily="18" charset="0"/>
              </a:rPr>
              <a:t>from 7.6% in Dec 2016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Slowdown </a:t>
            </a:r>
            <a:r>
              <a:rPr lang="en-US" sz="1600" dirty="0">
                <a:solidFill>
                  <a:prstClr val="black"/>
                </a:solidFill>
                <a:latin typeface="Bookman Old Style" panose="02050604050505020204" pitchFamily="18" charset="0"/>
              </a:rPr>
              <a:t>in economic </a:t>
            </a:r>
            <a:r>
              <a:rPr lang="en-US" sz="16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activities</a:t>
            </a:r>
            <a:endParaRPr lang="en-US" sz="16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180273" y="2119688"/>
          <a:ext cx="8654445" cy="3671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4451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AD8235"/>
                </a:solidFill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AD8235"/>
                </a:solidFill>
                <a:latin typeface="Bookman Old Style" panose="02050604050505020204" pitchFamily="18" charset="0"/>
                <a:cs typeface="Arial" pitchFamily="34" charset="0"/>
              </a:rPr>
              <a:t> I. Monetary developments </a:t>
            </a:r>
            <a:br>
              <a:rPr lang="en-US" sz="2800" b="1" dirty="0" smtClean="0">
                <a:solidFill>
                  <a:srgbClr val="AD8235"/>
                </a:solidFill>
                <a:latin typeface="Bookman Old Style" panose="02050604050505020204" pitchFamily="18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FF00FF"/>
                </a:solidFill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en-US" sz="2000" b="1" i="1" dirty="0">
                <a:solidFill>
                  <a:srgbClr val="0000FF"/>
                </a:solidFill>
                <a:latin typeface="Bookman Old Style" panose="02050604050505020204" pitchFamily="18" charset="0"/>
                <a:cs typeface="Arial" pitchFamily="34" charset="0"/>
              </a:rPr>
              <a:t>Outcome </a:t>
            </a:r>
            <a:r>
              <a:rPr lang="en-US" sz="2000" b="1" i="1" dirty="0" smtClean="0">
                <a:solidFill>
                  <a:srgbClr val="0000FF"/>
                </a:solidFill>
                <a:latin typeface="Bookman Old Style" panose="02050604050505020204" pitchFamily="18" charset="0"/>
                <a:cs typeface="Arial" pitchFamily="34" charset="0"/>
              </a:rPr>
              <a:t>of the monetary policy stance…</a:t>
            </a:r>
            <a:endParaRPr lang="en-US" sz="20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0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0CA5-2274-45AB-B4C1-FE2CCD2F79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424" y="1380566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09575"/>
            <a:r>
              <a:rPr lang="en-US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Slowdown in NAL and stock of CPS due to:</a:t>
            </a:r>
          </a:p>
          <a:p>
            <a:pPr marL="538163" indent="-363538">
              <a:buFont typeface="Wingdings" panose="05000000000000000000" pitchFamily="2" charset="2"/>
              <a:buChar char="v"/>
            </a:pPr>
            <a:r>
              <a:rPr lang="en-US" dirty="0">
                <a:solidFill>
                  <a:prstClr val="black"/>
                </a:solidFill>
                <a:latin typeface="Bookman Old Style" panose="02050604050505020204" pitchFamily="18" charset="0"/>
              </a:rPr>
              <a:t>I</a:t>
            </a:r>
            <a:r>
              <a:rPr lang="en-US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ncrease in NPLs ratio: 8.2% by end Sept.17 from 7.5% by end Dec.16;</a:t>
            </a:r>
          </a:p>
          <a:p>
            <a:pPr marL="538163" indent="-363538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Lower demand of loans as result of subdued economic activities.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543800" cy="762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Clr>
                <a:srgbClr val="0000FF"/>
              </a:buClr>
            </a:pPr>
            <a:r>
              <a:rPr lang="en-US" sz="2800" b="1" i="1" dirty="0" smtClean="0">
                <a:solidFill>
                  <a:srgbClr val="0000FF"/>
                </a:solidFill>
                <a:latin typeface="Bookman Old Style" panose="02050604050505020204" pitchFamily="18" charset="0"/>
                <a:cs typeface="Arial" pitchFamily="34" charset="0"/>
              </a:rPr>
              <a:t>Monetary </a:t>
            </a:r>
            <a:r>
              <a:rPr lang="en-US" sz="2800" b="1" i="1" dirty="0">
                <a:solidFill>
                  <a:srgbClr val="0000FF"/>
                </a:solidFill>
                <a:latin typeface="Bookman Old Style" panose="02050604050505020204" pitchFamily="18" charset="0"/>
                <a:cs typeface="Arial" pitchFamily="34" charset="0"/>
              </a:rPr>
              <a:t>policy </a:t>
            </a:r>
            <a:r>
              <a:rPr lang="en-US" sz="2800" b="1" i="1" dirty="0" smtClean="0">
                <a:solidFill>
                  <a:srgbClr val="0000FF"/>
                </a:solidFill>
                <a:latin typeface="Bookman Old Style" panose="02050604050505020204" pitchFamily="18" charset="0"/>
                <a:cs typeface="Arial" pitchFamily="34" charset="0"/>
              </a:rPr>
              <a:t>stance: hindrances </a:t>
            </a:r>
            <a:endParaRPr lang="en-US" sz="2800" b="1" i="1" dirty="0">
              <a:solidFill>
                <a:srgbClr val="0000FF"/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534400" cy="8327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457200" y="2523531"/>
          <a:ext cx="8382000" cy="3420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740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42165" y="4775851"/>
          <a:ext cx="8697036" cy="13366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8998">
                  <a:extLst>
                    <a:ext uri="{9D8B030D-6E8A-4147-A177-3AD203B41FA5}">
                      <a16:colId xmlns:a16="http://schemas.microsoft.com/office/drawing/2014/main" val="3213275549"/>
                    </a:ext>
                  </a:extLst>
                </a:gridCol>
                <a:gridCol w="654817">
                  <a:extLst>
                    <a:ext uri="{9D8B030D-6E8A-4147-A177-3AD203B41FA5}">
                      <a16:colId xmlns:a16="http://schemas.microsoft.com/office/drawing/2014/main" val="1880893859"/>
                    </a:ext>
                  </a:extLst>
                </a:gridCol>
                <a:gridCol w="657957">
                  <a:extLst>
                    <a:ext uri="{9D8B030D-6E8A-4147-A177-3AD203B41FA5}">
                      <a16:colId xmlns:a16="http://schemas.microsoft.com/office/drawing/2014/main" val="2086270759"/>
                    </a:ext>
                  </a:extLst>
                </a:gridCol>
                <a:gridCol w="748470">
                  <a:extLst>
                    <a:ext uri="{9D8B030D-6E8A-4147-A177-3AD203B41FA5}">
                      <a16:colId xmlns:a16="http://schemas.microsoft.com/office/drawing/2014/main" val="2816410628"/>
                    </a:ext>
                  </a:extLst>
                </a:gridCol>
                <a:gridCol w="748470">
                  <a:extLst>
                    <a:ext uri="{9D8B030D-6E8A-4147-A177-3AD203B41FA5}">
                      <a16:colId xmlns:a16="http://schemas.microsoft.com/office/drawing/2014/main" val="1399965761"/>
                    </a:ext>
                  </a:extLst>
                </a:gridCol>
                <a:gridCol w="748470">
                  <a:extLst>
                    <a:ext uri="{9D8B030D-6E8A-4147-A177-3AD203B41FA5}">
                      <a16:colId xmlns:a16="http://schemas.microsoft.com/office/drawing/2014/main" val="2632508861"/>
                    </a:ext>
                  </a:extLst>
                </a:gridCol>
                <a:gridCol w="674482">
                  <a:extLst>
                    <a:ext uri="{9D8B030D-6E8A-4147-A177-3AD203B41FA5}">
                      <a16:colId xmlns:a16="http://schemas.microsoft.com/office/drawing/2014/main" val="403905178"/>
                    </a:ext>
                  </a:extLst>
                </a:gridCol>
                <a:gridCol w="787105">
                  <a:extLst>
                    <a:ext uri="{9D8B030D-6E8A-4147-A177-3AD203B41FA5}">
                      <a16:colId xmlns:a16="http://schemas.microsoft.com/office/drawing/2014/main" val="3753291304"/>
                    </a:ext>
                  </a:extLst>
                </a:gridCol>
                <a:gridCol w="819423">
                  <a:extLst>
                    <a:ext uri="{9D8B030D-6E8A-4147-A177-3AD203B41FA5}">
                      <a16:colId xmlns:a16="http://schemas.microsoft.com/office/drawing/2014/main" val="4151686435"/>
                    </a:ext>
                  </a:extLst>
                </a:gridCol>
                <a:gridCol w="874422">
                  <a:extLst>
                    <a:ext uri="{9D8B030D-6E8A-4147-A177-3AD203B41FA5}">
                      <a16:colId xmlns:a16="http://schemas.microsoft.com/office/drawing/2014/main" val="2178479180"/>
                    </a:ext>
                  </a:extLst>
                </a:gridCol>
                <a:gridCol w="87442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67599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99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8750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2012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8750" algn="l"/>
                        </a:tabLs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2013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8750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2014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8750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2015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2016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0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2017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solidFill>
                      <a:srgbClr val="CC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solidFill>
                      <a:srgbClr val="CC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solidFill>
                      <a:srgbClr val="CC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solidFill>
                      <a:srgbClr val="CC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75050"/>
                  </a:ext>
                </a:extLst>
              </a:tr>
              <a:tr h="2513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8750" algn="l"/>
                        </a:tabLs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Q1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8750" algn="l"/>
                        </a:tabLs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Q2 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8750" algn="l"/>
                        </a:tabLs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July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8750" algn="l"/>
                        </a:tabLs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8750" algn="l"/>
                        </a:tabLs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Sep 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CC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051774"/>
                  </a:ext>
                </a:extLst>
              </a:tr>
              <a:tr h="3351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Lending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</a:rPr>
                        <a:t>16.70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</a:rPr>
                        <a:t>17.32</a:t>
                      </a:r>
                      <a:endParaRPr lang="en-US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</a:rPr>
                        <a:t>17.26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</a:rPr>
                        <a:t>17.33</a:t>
                      </a:r>
                      <a:endParaRPr lang="en-US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</a:rPr>
                        <a:t>17.29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Bookman Old Style" panose="02050604050505020204" pitchFamily="18" charset="0"/>
                        </a:rPr>
                        <a:t>17.03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Bookman Old Style" panose="02050604050505020204" pitchFamily="18" charset="0"/>
                        </a:rPr>
                        <a:t>17.11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Bookman Old Style" panose="02050604050505020204" pitchFamily="18" charset="0"/>
                        </a:rPr>
                        <a:t>17.60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Bookman Old Style" panose="02050604050505020204" pitchFamily="18" charset="0"/>
                        </a:rPr>
                        <a:t>17.30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17.33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8693783"/>
                  </a:ext>
                </a:extLst>
              </a:tr>
              <a:tr h="2513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Deposit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</a:rPr>
                        <a:t>8.85</a:t>
                      </a:r>
                      <a:endParaRPr lang="en-US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</a:rPr>
                        <a:t>9.93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</a:rPr>
                        <a:t>8.24</a:t>
                      </a:r>
                      <a:endParaRPr lang="en-US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</a:rPr>
                        <a:t>8.24</a:t>
                      </a:r>
                      <a:endParaRPr lang="en-US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</a:rPr>
                        <a:t>7.91</a:t>
                      </a:r>
                      <a:endParaRPr lang="en-US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Bookman Old Style" panose="02050604050505020204" pitchFamily="18" charset="0"/>
                        </a:rPr>
                        <a:t>7.48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Bookman Old Style" panose="02050604050505020204" pitchFamily="18" charset="0"/>
                        </a:rPr>
                        <a:t>8.11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Bookman Old Style" panose="02050604050505020204" pitchFamily="18" charset="0"/>
                        </a:rPr>
                        <a:t>7.66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7.67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7.86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6036778"/>
                  </a:ext>
                </a:extLst>
              </a:tr>
              <a:tr h="2513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Spread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</a:rPr>
                        <a:t>7.85</a:t>
                      </a:r>
                      <a:endParaRPr lang="en-US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</a:rPr>
                        <a:t>7.39</a:t>
                      </a:r>
                      <a:endParaRPr lang="en-US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</a:rPr>
                        <a:t>9.02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</a:rPr>
                        <a:t>9.09</a:t>
                      </a:r>
                      <a:endParaRPr lang="en-US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</a:rPr>
                        <a:t>9.38</a:t>
                      </a:r>
                      <a:endParaRPr lang="en-US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Bookman Old Style" panose="02050604050505020204" pitchFamily="18" charset="0"/>
                        </a:rPr>
                        <a:t>9.55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Bookman Old Style" panose="02050604050505020204" pitchFamily="18" charset="0"/>
                        </a:rPr>
                        <a:t>9.00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Bookman Old Style" panose="02050604050505020204" pitchFamily="18" charset="0"/>
                        </a:rPr>
                        <a:t>9.94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9.63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9.47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856445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69058" y="4469842"/>
            <a:ext cx="45060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Market interest rates (% average)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164" y="1148670"/>
            <a:ext cx="8544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Due to improved liquidity management, money market interest rates have been recently declining and remaining close to the KRR.</a:t>
            </a:r>
            <a:endParaRPr lang="en-US" sz="1600" dirty="0">
              <a:solidFill>
                <a:prstClr val="black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169058" y="1733446"/>
          <a:ext cx="8670144" cy="2762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47800" y="165191"/>
            <a:ext cx="7543800" cy="762000"/>
          </a:xfrm>
        </p:spPr>
        <p:txBody>
          <a:bodyPr>
            <a:noAutofit/>
          </a:bodyPr>
          <a:lstStyle/>
          <a:p>
            <a:pPr>
              <a:buClr>
                <a:srgbClr val="0000FF"/>
              </a:buClr>
              <a:defRPr/>
            </a:pPr>
            <a:r>
              <a:rPr lang="en-US" sz="3200" b="1" i="1" dirty="0" smtClean="0">
                <a:solidFill>
                  <a:srgbClr val="0000FF"/>
                </a:solidFill>
                <a:latin typeface="Bookman Old Style" panose="02050604050505020204" pitchFamily="18" charset="0"/>
                <a:ea typeface="+mn-ea"/>
                <a:cs typeface="Arial" pitchFamily="34" charset="0"/>
              </a:rPr>
              <a:t>Interest rate developments…</a:t>
            </a:r>
            <a:endParaRPr lang="en-US" sz="1800" b="1" i="1" cap="all" dirty="0">
              <a:solidFill>
                <a:srgbClr val="0000FF"/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16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1353" y="4255532"/>
            <a:ext cx="855753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Between December 16 and September17: Total most liquid assets</a:t>
            </a:r>
            <a:r>
              <a:rPr lang="en-US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:</a:t>
            </a:r>
            <a:r>
              <a:rPr lang="en-US" sz="2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+15.0 % vs -24.3%;</a:t>
            </a:r>
            <a:endParaRPr lang="en-US" sz="2000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Overall improvement was mainly caused by </a:t>
            </a:r>
            <a:r>
              <a:rPr lang="en-US" sz="2000" dirty="0">
                <a:solidFill>
                  <a:prstClr val="black"/>
                </a:solidFill>
                <a:latin typeface="Bookman Old Style" panose="02050604050505020204" pitchFamily="18" charset="0"/>
              </a:rPr>
              <a:t>less demand on foreign exchange </a:t>
            </a:r>
            <a:r>
              <a:rPr lang="en-US" sz="2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market</a:t>
            </a:r>
            <a:r>
              <a:rPr lang="en-US" sz="2000" dirty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due to good performance in external sector.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269" y="1269212"/>
            <a:ext cx="8557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Banks’ most liquid assets (FRW billion, unless otherwise indicated)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253549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Bookman Old Style" panose="02050604050505020204" pitchFamily="18" charset="0"/>
                <a:cs typeface="Arial" pitchFamily="34" charset="0"/>
              </a:rPr>
              <a:t>          I. Monetary developments</a:t>
            </a:r>
            <a:r>
              <a:rPr lang="en-US" sz="24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itchFamily="34" charset="0"/>
              </a:rPr>
              <a:t/>
            </a:r>
            <a:br>
              <a:rPr lang="en-US" sz="24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itchFamily="34" charset="0"/>
              </a:rPr>
            </a:br>
            <a:r>
              <a:rPr lang="en-US" sz="2400" b="1" dirty="0" smtClean="0">
                <a:solidFill>
                  <a:srgbClr val="0000FF"/>
                </a:solidFill>
                <a:latin typeface="Bookman Old Style" panose="02050604050505020204" pitchFamily="18" charset="0"/>
                <a:cs typeface="Arial" pitchFamily="34" charset="0"/>
              </a:rPr>
              <a:t>             </a:t>
            </a:r>
            <a:r>
              <a:rPr lang="en-US" sz="1600" b="1" dirty="0" smtClean="0">
                <a:solidFill>
                  <a:srgbClr val="FF00FF"/>
                </a:solidFill>
                <a:latin typeface="Bookman Old Style" panose="02050604050505020204" pitchFamily="18" charset="0"/>
                <a:cs typeface="Arial" pitchFamily="34" charset="0"/>
              </a:rPr>
              <a:t> Liquidity conditions developments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53" y="1700188"/>
            <a:ext cx="8339058" cy="241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2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241390"/>
            <a:ext cx="7543800" cy="749210"/>
          </a:xfrm>
        </p:spPr>
        <p:txBody>
          <a:bodyPr>
            <a:noAutofit/>
          </a:bodyPr>
          <a:lstStyle/>
          <a:p>
            <a:pPr>
              <a:buClr>
                <a:srgbClr val="0000FF"/>
              </a:buClr>
              <a:defRPr/>
            </a:pPr>
            <a:r>
              <a:rPr lang="en-US" sz="3200" b="1" i="1" dirty="0" smtClean="0">
                <a:solidFill>
                  <a:srgbClr val="0000FF"/>
                </a:solidFill>
                <a:latin typeface="Bookman Old Style" panose="02050604050505020204" pitchFamily="18" charset="0"/>
                <a:cs typeface="Arial" pitchFamily="34" charset="0"/>
              </a:rPr>
              <a:t>Money demand</a:t>
            </a:r>
            <a:endParaRPr lang="en-US" sz="1800" b="1" i="1" cap="all" dirty="0">
              <a:solidFill>
                <a:srgbClr val="0000FF"/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1260" y="1165286"/>
            <a:ext cx="8840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Currency in circulation ratio declined since 2016 due to:</a:t>
            </a: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prstClr val="black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Ongoing modernization of payment systems </a:t>
            </a: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prstClr val="black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b="1" dirty="0" smtClean="0">
                <a:solidFill>
                  <a:prstClr val="black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lowdown in economic activities. </a:t>
            </a:r>
            <a:endParaRPr lang="en-US" sz="2000" dirty="0">
              <a:solidFill>
                <a:prstClr val="black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151260" y="2355636"/>
          <a:ext cx="8840340" cy="3511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941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715962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9D674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OUTLINE</a:t>
            </a:r>
            <a:endParaRPr lang="en-US" sz="3600" b="1" dirty="0">
              <a:solidFill>
                <a:srgbClr val="9D6745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524001"/>
            <a:ext cx="7864744" cy="4495800"/>
          </a:xfrm>
        </p:spPr>
        <p:txBody>
          <a:bodyPr>
            <a:noAutofit/>
          </a:bodyPr>
          <a:lstStyle/>
          <a:p>
            <a:pPr marL="0" lvl="1" indent="-571500">
              <a:lnSpc>
                <a:spcPct val="200000"/>
              </a:lnSpc>
              <a:spcBef>
                <a:spcPct val="0"/>
              </a:spcBef>
              <a:buClr>
                <a:srgbClr val="9D6745"/>
              </a:buClr>
              <a:buAutoNum type="romanUcPeriod"/>
              <a:defRPr/>
            </a:pPr>
            <a:r>
              <a:rPr lang="en-US" sz="2400" b="1" dirty="0">
                <a:solidFill>
                  <a:srgbClr val="996600"/>
                </a:solidFill>
                <a:latin typeface="Bookman Old Style" panose="02050604050505020204" pitchFamily="18" charset="0"/>
              </a:rPr>
              <a:t>Global economy</a:t>
            </a:r>
          </a:p>
          <a:p>
            <a:pPr marL="0" lvl="1" indent="-571500">
              <a:lnSpc>
                <a:spcPct val="200000"/>
              </a:lnSpc>
              <a:spcBef>
                <a:spcPct val="0"/>
              </a:spcBef>
              <a:buClr>
                <a:srgbClr val="9D6745"/>
              </a:buClr>
              <a:buAutoNum type="romanUcPeriod"/>
              <a:defRPr/>
            </a:pPr>
            <a:endParaRPr lang="en-US" sz="2400" b="1" dirty="0">
              <a:solidFill>
                <a:srgbClr val="996600"/>
              </a:solidFill>
              <a:latin typeface="Bookman Old Style" panose="02050604050505020204" pitchFamily="18" charset="0"/>
            </a:endParaRPr>
          </a:p>
          <a:p>
            <a:pPr marL="0" lvl="1" indent="-571500">
              <a:lnSpc>
                <a:spcPct val="200000"/>
              </a:lnSpc>
              <a:spcBef>
                <a:spcPct val="0"/>
              </a:spcBef>
              <a:buClr>
                <a:srgbClr val="9D6745"/>
              </a:buClr>
              <a:buAutoNum type="romanUcPeriod"/>
              <a:defRPr/>
            </a:pPr>
            <a:r>
              <a:rPr lang="en-US" sz="2400" b="1" dirty="0">
                <a:solidFill>
                  <a:srgbClr val="996600"/>
                </a:solidFill>
                <a:latin typeface="Bookman Old Style" panose="02050604050505020204" pitchFamily="18" charset="0"/>
              </a:rPr>
              <a:t>National economic performance</a:t>
            </a:r>
          </a:p>
          <a:p>
            <a:pPr marL="0" lvl="1" indent="-571500">
              <a:lnSpc>
                <a:spcPct val="200000"/>
              </a:lnSpc>
              <a:spcBef>
                <a:spcPct val="0"/>
              </a:spcBef>
              <a:buClr>
                <a:srgbClr val="9D6745"/>
              </a:buClr>
              <a:buAutoNum type="romanUcPeriod"/>
              <a:defRPr/>
            </a:pPr>
            <a:endParaRPr lang="en-US" sz="2400" b="1" dirty="0">
              <a:solidFill>
                <a:srgbClr val="996600"/>
              </a:solidFill>
              <a:latin typeface="Bookman Old Style" panose="02050604050505020204" pitchFamily="18" charset="0"/>
            </a:endParaRPr>
          </a:p>
          <a:p>
            <a:pPr marL="0" lvl="1" indent="-571500">
              <a:lnSpc>
                <a:spcPct val="200000"/>
              </a:lnSpc>
              <a:spcBef>
                <a:spcPct val="0"/>
              </a:spcBef>
              <a:buClr>
                <a:srgbClr val="9D6745"/>
              </a:buClr>
              <a:buAutoNum type="romanUcPeriod"/>
              <a:defRPr/>
            </a:pPr>
            <a:r>
              <a:rPr lang="en-US" sz="2400" b="1" dirty="0">
                <a:solidFill>
                  <a:srgbClr val="996600"/>
                </a:solidFill>
                <a:latin typeface="Bookman Old Style" panose="02050604050505020204" pitchFamily="18" charset="0"/>
              </a:rPr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221585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Chart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7848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1260" y="1165286"/>
            <a:ext cx="8840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b="1" dirty="0" smtClean="0">
              <a:solidFill>
                <a:srgbClr val="0070C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The interbank market remained active in 2017: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47800" y="165191"/>
            <a:ext cx="7543800" cy="762000"/>
          </a:xfrm>
        </p:spPr>
        <p:txBody>
          <a:bodyPr>
            <a:noAutofit/>
          </a:bodyPr>
          <a:lstStyle/>
          <a:p>
            <a:pPr>
              <a:buClr>
                <a:srgbClr val="0000FF"/>
              </a:buClr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Bookman Old Style" panose="02050604050505020204" pitchFamily="18" charset="0"/>
                <a:cs typeface="Arial" pitchFamily="34" charset="0"/>
              </a:rPr>
              <a:t>Monetary  developments:</a:t>
            </a:r>
            <a:br>
              <a:rPr lang="en-US" sz="2800" b="1" dirty="0" smtClean="0">
                <a:solidFill>
                  <a:srgbClr val="0000FF"/>
                </a:solidFill>
                <a:latin typeface="Bookman Old Style" panose="02050604050505020204" pitchFamily="18" charset="0"/>
                <a:cs typeface="Arial" pitchFamily="34" charset="0"/>
              </a:rPr>
            </a:br>
            <a:r>
              <a:rPr lang="en-US" sz="2000" b="1" dirty="0">
                <a:solidFill>
                  <a:srgbClr val="FF00FF"/>
                </a:solidFill>
                <a:latin typeface="Bookman Old Style" panose="02050604050505020204" pitchFamily="18" charset="0"/>
                <a:ea typeface="+mn-ea"/>
                <a:cs typeface="Arial" pitchFamily="34" charset="0"/>
              </a:rPr>
              <a:t>I</a:t>
            </a:r>
            <a:r>
              <a:rPr lang="en-US" sz="2000" b="1" dirty="0" smtClean="0">
                <a:solidFill>
                  <a:srgbClr val="FF00FF"/>
                </a:solidFill>
                <a:latin typeface="Bookman Old Style" panose="02050604050505020204" pitchFamily="18" charset="0"/>
                <a:ea typeface="+mn-ea"/>
                <a:cs typeface="Arial" pitchFamily="34" charset="0"/>
              </a:rPr>
              <a:t>nterbank market</a:t>
            </a:r>
            <a:endParaRPr lang="en-US" sz="1200" b="1" cap="all" dirty="0">
              <a:solidFill>
                <a:srgbClr val="FF00FF"/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89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7339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9D6745"/>
                </a:solidFill>
                <a:latin typeface="Bookman Old Style" panose="02050604050505020204" pitchFamily="18" charset="0"/>
              </a:rPr>
              <a:t>ECONOMIC</a:t>
            </a:r>
            <a:r>
              <a:rPr lang="en-US" sz="2000" b="1" dirty="0" smtClean="0">
                <a:solidFill>
                  <a:srgbClr val="996600"/>
                </a:solidFill>
                <a:latin typeface="Bookman Old Style" panose="02050604050505020204" pitchFamily="18" charset="0"/>
              </a:rPr>
              <a:t> OUTLOOK</a:t>
            </a:r>
            <a:endParaRPr lang="en-US" sz="1600" b="1" dirty="0">
              <a:solidFill>
                <a:srgbClr val="99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686800" cy="48006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Bookman Old Style" panose="02050604050505020204" pitchFamily="18" charset="0"/>
              </a:rPr>
              <a:t>Real GDP growth to improve</a:t>
            </a:r>
          </a:p>
          <a:p>
            <a:endParaRPr lang="en-US" sz="1100" dirty="0">
              <a:latin typeface="Bookman Old Style" panose="02050604050505020204" pitchFamily="18" charset="0"/>
            </a:endParaRPr>
          </a:p>
          <a:p>
            <a:pPr lvl="1"/>
            <a:r>
              <a:rPr lang="en-US" sz="1800" dirty="0" smtClean="0">
                <a:latin typeface="Bookman Old Style" panose="02050604050505020204" pitchFamily="18" charset="0"/>
              </a:rPr>
              <a:t>Good agricultural production due to good weather </a:t>
            </a:r>
            <a:r>
              <a:rPr lang="en-US" sz="18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 improvement in food supply</a:t>
            </a:r>
            <a:endParaRPr lang="en-US" sz="1800" dirty="0" smtClean="0">
              <a:latin typeface="Bookman Old Style" panose="02050604050505020204" pitchFamily="18" charset="0"/>
            </a:endParaRPr>
          </a:p>
          <a:p>
            <a:pPr lvl="1"/>
            <a:r>
              <a:rPr lang="en-US" sz="1800" dirty="0" smtClean="0">
                <a:latin typeface="Bookman Old Style" panose="02050604050505020204" pitchFamily="18" charset="0"/>
              </a:rPr>
              <a:t>Improvement in services and industry sectors</a:t>
            </a:r>
            <a:r>
              <a:rPr lang="en-US" sz="18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 rising trend of CIEA and turnovers</a:t>
            </a:r>
          </a:p>
          <a:p>
            <a:pPr lvl="1"/>
            <a:r>
              <a:rPr lang="en-US" sz="18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Improvement in Credit to the private sector</a:t>
            </a:r>
          </a:p>
          <a:p>
            <a:pPr marL="342900" lvl="1" indent="0">
              <a:buNone/>
            </a:pPr>
            <a:endParaRPr lang="en-US" sz="800" dirty="0">
              <a:latin typeface="Bookman Old Style" panose="02050604050505020204" pitchFamily="18" charset="0"/>
              <a:sym typeface="Wingdings" panose="05000000000000000000" pitchFamily="2" charset="2"/>
            </a:endParaRPr>
          </a:p>
          <a:p>
            <a:r>
              <a:rPr lang="en-US" sz="2000" b="1" dirty="0" smtClean="0">
                <a:latin typeface="Bookman Old Style" panose="02050604050505020204" pitchFamily="18" charset="0"/>
              </a:rPr>
              <a:t>Exchange rate pressures </a:t>
            </a:r>
            <a:r>
              <a:rPr lang="en-US" sz="2000" dirty="0" smtClean="0">
                <a:latin typeface="Bookman Old Style" panose="02050604050505020204" pitchFamily="18" charset="0"/>
              </a:rPr>
              <a:t>&amp; </a:t>
            </a:r>
            <a:r>
              <a:rPr lang="en-US" sz="2000" dirty="0">
                <a:latin typeface="Bookman Old Style" panose="02050604050505020204" pitchFamily="18" charset="0"/>
              </a:rPr>
              <a:t>International oil prices</a:t>
            </a:r>
            <a:r>
              <a:rPr lang="en-US" sz="2000" dirty="0" smtClean="0">
                <a:latin typeface="Bookman Old Style" panose="02050604050505020204" pitchFamily="18" charset="0"/>
              </a:rPr>
              <a:t> to remain low</a:t>
            </a:r>
          </a:p>
          <a:p>
            <a:endParaRPr lang="en-US" sz="2000" dirty="0" smtClean="0">
              <a:latin typeface="Bookman Old Style" panose="02050604050505020204" pitchFamily="18" charset="0"/>
            </a:endParaRPr>
          </a:p>
          <a:p>
            <a:r>
              <a:rPr lang="en-US" sz="2000" b="1" dirty="0" smtClean="0">
                <a:latin typeface="Bookman Old Style" panose="02050604050505020204" pitchFamily="18" charset="0"/>
              </a:rPr>
              <a:t>Aggregate demand &amp; </a:t>
            </a:r>
            <a:r>
              <a:rPr lang="en-US" sz="2000" b="1" dirty="0">
                <a:latin typeface="Bookman Old Style" panose="02050604050505020204" pitchFamily="18" charset="0"/>
              </a:rPr>
              <a:t>inflation</a:t>
            </a:r>
            <a:r>
              <a:rPr lang="en-US" sz="2000" b="1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 smtClean="0">
                <a:latin typeface="Bookman Old Style" panose="02050604050505020204" pitchFamily="18" charset="0"/>
              </a:rPr>
              <a:t>to remain subdued</a:t>
            </a:r>
          </a:p>
          <a:p>
            <a:endParaRPr lang="en-US" sz="2000" dirty="0" smtClean="0">
              <a:latin typeface="Bookman Old Style" panose="02050604050505020204" pitchFamily="18" charset="0"/>
            </a:endParaRPr>
          </a:p>
          <a:p>
            <a:r>
              <a:rPr lang="en-US" sz="2000" dirty="0" smtClean="0">
                <a:latin typeface="Bookman Old Style" panose="02050604050505020204" pitchFamily="18" charset="0"/>
              </a:rPr>
              <a:t>Monetary policy likely to remain accommodative</a:t>
            </a:r>
          </a:p>
        </p:txBody>
      </p:sp>
    </p:spTree>
    <p:extLst>
      <p:ext uri="{BB962C8B-B14F-4D97-AF65-F5344CB8AC3E}">
        <p14:creationId xmlns:p14="http://schemas.microsoft.com/office/powerpoint/2010/main" val="245279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6600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THANK YOU</a:t>
            </a:r>
            <a:endParaRPr lang="en-US" sz="6600" b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27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98" y="1219200"/>
            <a:ext cx="8991602" cy="877817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000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In October 2017, the IMF revised up growth forecasts for the </a:t>
            </a:r>
            <a:r>
              <a:rPr lang="en-US" sz="2000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global economy to 3.6% </a:t>
            </a:r>
            <a:r>
              <a:rPr lang="en-US" sz="2000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from 3.5% forecast in July</a:t>
            </a:r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. </a:t>
            </a:r>
            <a:endParaRPr lang="en-US" sz="2000" b="0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95400" y="427038"/>
            <a:ext cx="7848600" cy="41116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996600"/>
                </a:solidFill>
                <a:latin typeface="Bookman Old Style" panose="02050604050505020204" pitchFamily="18" charset="0"/>
              </a:rPr>
              <a:t>I. GLOBAL ECONOMY</a:t>
            </a:r>
            <a:endParaRPr lang="en-US" sz="2800" b="1" dirty="0">
              <a:solidFill>
                <a:srgbClr val="99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6553" y="5862708"/>
            <a:ext cx="4523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Source: Bloomberg &amp; IMF, WEO July 2017</a:t>
            </a:r>
            <a:endParaRPr lang="en-US" sz="14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80048" y="5847179"/>
            <a:ext cx="4523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Source: Bloomberg &amp; IMF, WEO July 2017</a:t>
            </a:r>
            <a:endParaRPr lang="en-US" sz="14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0487784"/>
              </p:ext>
            </p:extLst>
          </p:nvPr>
        </p:nvGraphicFramePr>
        <p:xfrm>
          <a:off x="221769" y="2209800"/>
          <a:ext cx="8922231" cy="354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200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95400" y="1"/>
            <a:ext cx="7848600" cy="1080838"/>
          </a:xfrm>
        </p:spPr>
        <p:txBody>
          <a:bodyPr>
            <a:noAutofit/>
          </a:bodyPr>
          <a:lstStyle/>
          <a:p>
            <a:r>
              <a:rPr lang="en-US" sz="28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Recovery in Sub-Saharan Africa driven by increasing commodity prices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1769" y="5374168"/>
            <a:ext cx="4523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Source: Bloomberg &amp; IMF, WEO July 2017</a:t>
            </a:r>
            <a:endParaRPr lang="en-US" sz="14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054852"/>
              </p:ext>
            </p:extLst>
          </p:nvPr>
        </p:nvGraphicFramePr>
        <p:xfrm>
          <a:off x="221769" y="1698971"/>
          <a:ext cx="8551235" cy="3514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157945" y="1714500"/>
            <a:ext cx="2063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SSA GDP growth (%)</a:t>
            </a:r>
            <a:endParaRPr lang="en-US" sz="1400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45709" y="5383242"/>
            <a:ext cx="4523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Source: Bloomberg &amp; IMF, WEO July 2017</a:t>
            </a:r>
            <a:endParaRPr lang="en-US" sz="14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82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In EAC, economic </a:t>
            </a:r>
            <a:r>
              <a:rPr lang="en-US" sz="28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growth remained resilient in the first half of </a:t>
            </a:r>
            <a:r>
              <a:rPr lang="en-US" sz="2800" b="1" i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2017… </a:t>
            </a:r>
            <a:endParaRPr lang="en-GB" sz="2800" b="1" i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14829602"/>
              </p:ext>
            </p:extLst>
          </p:nvPr>
        </p:nvGraphicFramePr>
        <p:xfrm>
          <a:off x="457200" y="1600200"/>
          <a:ext cx="8229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915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40092"/>
            <a:ext cx="7543800" cy="381001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Bookman Old Style" panose="02050604050505020204" pitchFamily="18" charset="0"/>
              </a:rPr>
              <a:t>Main messages from the </a:t>
            </a:r>
            <a:r>
              <a:rPr lang="en-US" sz="2000" b="1" dirty="0" smtClean="0">
                <a:latin typeface="Bookman Old Style" panose="02050604050505020204" pitchFamily="18" charset="0"/>
              </a:rPr>
              <a:t>recent </a:t>
            </a:r>
            <a:r>
              <a:rPr lang="en-US" sz="2000" b="1" dirty="0">
                <a:latin typeface="Bookman Old Style" panose="02050604050505020204" pitchFamily="18" charset="0"/>
              </a:rPr>
              <a:t>developments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1"/>
            <a:ext cx="8915400" cy="48006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900" b="1" dirty="0">
                <a:solidFill>
                  <a:srgbClr val="0000FF"/>
                </a:solidFill>
                <a:latin typeface="Bookman Old Style" panose="02050604050505020204" pitchFamily="18" charset="0"/>
              </a:rPr>
              <a:t>The Rwandan </a:t>
            </a:r>
            <a:r>
              <a:rPr lang="en-US" sz="2900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economic performance improved in </a:t>
            </a:r>
            <a:r>
              <a:rPr lang="en-US" sz="2900" b="1" dirty="0" err="1" smtClean="0">
                <a:solidFill>
                  <a:srgbClr val="0000FF"/>
                </a:solidFill>
                <a:latin typeface="Bookman Old Style" panose="02050604050505020204" pitchFamily="18" charset="0"/>
              </a:rPr>
              <a:t>2017Q2</a:t>
            </a:r>
            <a:endParaRPr lang="en-US" sz="2900" b="1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2600" b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2600" b="1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2600" b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2600" b="1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2600" b="1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600" b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600" b="1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600" b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600" b="1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600" b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600" b="1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600" b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600" b="1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600" b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600" b="1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600" b="1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900" b="1" dirty="0">
                <a:solidFill>
                  <a:srgbClr val="0000FF"/>
                </a:solidFill>
                <a:latin typeface="Bookman Old Style" panose="02050604050505020204" pitchFamily="18" charset="0"/>
              </a:rPr>
              <a:t>Expected good performance in 2017Q3 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Increasing turnovers of industry and services sectors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Increase in commodity prices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Agriculture season B good harvest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600" b="1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2900" b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2900" b="1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2200" b="1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en-US" sz="1800" dirty="0">
              <a:latin typeface="Bookman Old Style" panose="02050604050505020204" pitchFamily="18" charset="0"/>
            </a:endParaRP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en-US" sz="1800" dirty="0" smtClean="0">
              <a:latin typeface="Bookman Old Style" panose="02050604050505020204" pitchFamily="18" charset="0"/>
            </a:endParaRP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en-US" sz="1800" dirty="0">
              <a:latin typeface="Bookman Old Style" panose="020506040505050202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en-US" sz="2200" dirty="0" smtClean="0">
              <a:latin typeface="Bookman Old Style" panose="020506040505050202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en-US" sz="2200" dirty="0">
              <a:latin typeface="Bookman Old Style" panose="020506040505050202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en-US" sz="2200" dirty="0" smtClean="0">
              <a:latin typeface="Bookman Old Style" panose="020506040505050202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en-US" sz="2200" b="1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en-US" sz="2200" b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en-US" sz="1400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en-US" sz="1800" dirty="0" smtClean="0">
              <a:latin typeface="Bookman Old Style" panose="02050604050505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110361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defRPr/>
            </a:pPr>
            <a:r>
              <a:rPr lang="en-US" sz="2400" b="1" dirty="0" smtClean="0">
                <a:solidFill>
                  <a:srgbClr val="996600"/>
                </a:solidFill>
                <a:latin typeface="Bookman Old Style" panose="02050604050505020204" pitchFamily="18" charset="0"/>
              </a:rPr>
              <a:t>II. NATIONAL ECONOMIC PERFORMANCE</a:t>
            </a:r>
            <a:endParaRPr lang="en-US" sz="2400" b="1" dirty="0">
              <a:solidFill>
                <a:srgbClr val="9966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381000" y="1636594"/>
          <a:ext cx="8534399" cy="2706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6858000" y="2700437"/>
            <a:ext cx="1219200" cy="493596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95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66800" y="152400"/>
            <a:ext cx="8051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Clr>
                <a:srgbClr val="0000FF"/>
              </a:buClr>
              <a:defRPr/>
            </a:pPr>
            <a:r>
              <a:rPr lang="en-GB" sz="2400" b="1" i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Leading indicators (CIEA) shows a continued improvement of economic activities</a:t>
            </a:r>
            <a:endParaRPr lang="en-US" sz="2400" b="1" i="1" dirty="0" smtClean="0">
              <a:solidFill>
                <a:srgbClr val="0000FF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993" y="1445293"/>
            <a:ext cx="8828705" cy="646331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5100" indent="-1651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Bookman Old Style" pitchFamily="18" charset="0"/>
              </a:rPr>
              <a:t>Good performance: </a:t>
            </a:r>
            <a:r>
              <a:rPr lang="en-US" sz="1600" b="1" dirty="0" err="1" smtClean="0">
                <a:solidFill>
                  <a:prstClr val="black"/>
                </a:solidFill>
                <a:latin typeface="Bookman Old Style" pitchFamily="18" charset="0"/>
              </a:rPr>
              <a:t>2017Q3</a:t>
            </a:r>
            <a:r>
              <a:rPr lang="en-US" sz="1600" b="1" dirty="0" smtClean="0">
                <a:solidFill>
                  <a:prstClr val="black"/>
                </a:solidFill>
                <a:latin typeface="Bookman Old Style" pitchFamily="18" charset="0"/>
              </a:rPr>
              <a:t>&gt;</a:t>
            </a:r>
            <a:r>
              <a:rPr lang="en-US" sz="1600" b="1" dirty="0" err="1" smtClean="0">
                <a:solidFill>
                  <a:prstClr val="black"/>
                </a:solidFill>
                <a:latin typeface="Bookman Old Style" pitchFamily="18" charset="0"/>
              </a:rPr>
              <a:t>2017Q2</a:t>
            </a:r>
            <a:r>
              <a:rPr lang="en-US" sz="1600" b="1" dirty="0" smtClean="0">
                <a:solidFill>
                  <a:prstClr val="black"/>
                </a:solidFill>
                <a:latin typeface="Bookman Old Style" pitchFamily="18" charset="0"/>
              </a:rPr>
              <a:t>&gt;</a:t>
            </a:r>
            <a:r>
              <a:rPr lang="en-US" sz="1600" b="1" dirty="0" err="1" smtClean="0">
                <a:solidFill>
                  <a:prstClr val="black"/>
                </a:solidFill>
                <a:latin typeface="Bookman Old Style" pitchFamily="18" charset="0"/>
              </a:rPr>
              <a:t>2017Q1</a:t>
            </a:r>
            <a:endParaRPr lang="en-US" sz="1600" b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165100" indent="-1651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Bookman Old Style" pitchFamily="18" charset="0"/>
              </a:rPr>
              <a:t>But lower on average compared to 2016</a:t>
            </a:r>
            <a:endParaRPr lang="en-US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2906855"/>
              </p:ext>
            </p:extLst>
          </p:nvPr>
        </p:nvGraphicFramePr>
        <p:xfrm>
          <a:off x="273993" y="2286000"/>
          <a:ext cx="4312923" cy="34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037384"/>
              </p:ext>
            </p:extLst>
          </p:nvPr>
        </p:nvGraphicFramePr>
        <p:xfrm>
          <a:off x="4688345" y="2303929"/>
          <a:ext cx="4267200" cy="1946275"/>
        </p:xfrm>
        <a:graphic>
          <a:graphicData uri="http://schemas.openxmlformats.org/drawingml/2006/table">
            <a:tbl>
              <a:tblPr/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25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CIEA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25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18.0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25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14.6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25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12.4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13.2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25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Jan.-Sep.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14.9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10.3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59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996" y="153765"/>
            <a:ext cx="81987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0"/>
              </a:spcBef>
              <a:buClr>
                <a:srgbClr val="0000FF"/>
              </a:buClr>
              <a:defRPr/>
            </a:pPr>
            <a:r>
              <a:rPr lang="en-US" sz="2000" b="1" dirty="0" smtClean="0">
                <a:solidFill>
                  <a:srgbClr val="996600"/>
                </a:solidFill>
                <a:latin typeface="Bookman Old Style" panose="02050604050505020204" pitchFamily="18" charset="0"/>
              </a:rPr>
              <a:t>II. </a:t>
            </a:r>
            <a:r>
              <a:rPr lang="en-US" sz="2000" b="1" dirty="0">
                <a:solidFill>
                  <a:srgbClr val="996600"/>
                </a:solidFill>
                <a:latin typeface="Bookman Old Style" panose="02050604050505020204" pitchFamily="18" charset="0"/>
              </a:rPr>
              <a:t>NATIONAL ECONOMIC </a:t>
            </a:r>
            <a:r>
              <a:rPr lang="en-US" sz="2000" b="1" dirty="0" smtClean="0">
                <a:solidFill>
                  <a:srgbClr val="996600"/>
                </a:solidFill>
                <a:latin typeface="Bookman Old Style" panose="02050604050505020204" pitchFamily="18" charset="0"/>
              </a:rPr>
              <a:t>PERFORMANCE:</a:t>
            </a:r>
            <a:endParaRPr lang="en-US" sz="2000" b="1" dirty="0">
              <a:solidFill>
                <a:srgbClr val="996600"/>
              </a:solidFill>
              <a:latin typeface="Bookman Old Style" panose="02050604050505020204" pitchFamily="18" charset="0"/>
            </a:endParaRPr>
          </a:p>
          <a:p>
            <a:pPr marL="0" lvl="1" algn="ctr">
              <a:spcBef>
                <a:spcPct val="0"/>
              </a:spcBef>
              <a:buClr>
                <a:srgbClr val="0000FF"/>
              </a:buClr>
              <a:defRPr/>
            </a:pPr>
            <a:r>
              <a:rPr lang="en-US" sz="1400" b="1" dirty="0">
                <a:solidFill>
                  <a:srgbClr val="996600"/>
                </a:solidFill>
                <a:latin typeface="Bookman Old Style" panose="02050604050505020204" pitchFamily="18" charset="0"/>
              </a:rPr>
              <a:t>ECONOMIC ACTIVITIES IN 2017</a:t>
            </a:r>
          </a:p>
          <a:p>
            <a:pPr lvl="1" algn="ctr">
              <a:buClr>
                <a:srgbClr val="0000FF"/>
              </a:buClr>
              <a:defRPr/>
            </a:pPr>
            <a:r>
              <a:rPr lang="en-US" b="1" dirty="0" smtClean="0">
                <a:solidFill>
                  <a:prstClr val="black"/>
                </a:solidFill>
                <a:latin typeface="Bookman Old Style" pitchFamily="18" charset="0"/>
              </a:rPr>
              <a:t>B. </a:t>
            </a:r>
            <a:r>
              <a:rPr lang="en-US" sz="2000" b="1" dirty="0" smtClean="0">
                <a:solidFill>
                  <a:prstClr val="black"/>
                </a:solidFill>
                <a:latin typeface="Bookman Old Style" pitchFamily="18" charset="0"/>
              </a:rPr>
              <a:t>Turnovers of industry and services: </a:t>
            </a:r>
          </a:p>
          <a:p>
            <a:pPr lvl="1" algn="ctr">
              <a:buClr>
                <a:srgbClr val="0000FF"/>
              </a:buClr>
              <a:defRPr/>
            </a:pPr>
            <a:endParaRPr lang="en-US" b="1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pPr lvl="1" algn="ctr">
              <a:buClr>
                <a:srgbClr val="0000FF"/>
              </a:buClr>
              <a:defRPr/>
            </a:pPr>
            <a:r>
              <a:rPr lang="en-US" b="1" dirty="0" smtClean="0">
                <a:solidFill>
                  <a:srgbClr val="0000FF"/>
                </a:solidFill>
                <a:latin typeface="Bookman Old Style" pitchFamily="18" charset="0"/>
              </a:rPr>
              <a:t>+14.6% </a:t>
            </a:r>
            <a:r>
              <a:rPr lang="en-US" b="1" dirty="0">
                <a:solidFill>
                  <a:srgbClr val="0000FF"/>
                </a:solidFill>
                <a:latin typeface="Bookman Old Style" pitchFamily="18" charset="0"/>
              </a:rPr>
              <a:t>from </a:t>
            </a:r>
            <a:r>
              <a:rPr lang="en-US" b="1" dirty="0" smtClean="0">
                <a:solidFill>
                  <a:srgbClr val="0000FF"/>
                </a:solidFill>
                <a:latin typeface="Bookman Old Style" pitchFamily="18" charset="0"/>
              </a:rPr>
              <a:t>+11.8% Jan-Aug;  +12.1% from 14.3% Jul-Aug  </a:t>
            </a:r>
            <a:endParaRPr lang="en-US" sz="16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1" y="1676513"/>
            <a:ext cx="4457782" cy="45052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/>
            <a:r>
              <a:rPr lang="en-US" sz="1500" b="1" dirty="0">
                <a:solidFill>
                  <a:prstClr val="black"/>
                </a:solidFill>
                <a:latin typeface="Bookman Old Style" pitchFamily="18" charset="0"/>
              </a:rPr>
              <a:t>Industry </a:t>
            </a:r>
            <a:r>
              <a:rPr lang="en-US" sz="1500" b="1" dirty="0" smtClean="0">
                <a:solidFill>
                  <a:prstClr val="black"/>
                </a:solidFill>
                <a:latin typeface="Bookman Old Style" pitchFamily="18" charset="0"/>
              </a:rPr>
              <a:t>sector ‘s good </a:t>
            </a:r>
            <a:r>
              <a:rPr lang="en-US" sz="1500" b="1" dirty="0">
                <a:solidFill>
                  <a:prstClr val="black"/>
                </a:solidFill>
                <a:latin typeface="Bookman Old Style" pitchFamily="18" charset="0"/>
              </a:rPr>
              <a:t>performance </a:t>
            </a:r>
            <a:r>
              <a:rPr lang="en-US" sz="1500" b="1" dirty="0" smtClean="0">
                <a:solidFill>
                  <a:prstClr val="black"/>
                </a:solidFill>
                <a:latin typeface="Bookman Old Style" pitchFamily="18" charset="0"/>
              </a:rPr>
              <a:t>led:</a:t>
            </a:r>
          </a:p>
          <a:p>
            <a:pPr marL="349250" lvl="1" indent="-177800">
              <a:tabLst>
                <a:tab pos="974725" algn="l"/>
              </a:tabLst>
            </a:pPr>
            <a:r>
              <a:rPr lang="en-US" sz="1400" b="1" dirty="0" smtClean="0">
                <a:solidFill>
                  <a:srgbClr val="0000FF"/>
                </a:solidFill>
                <a:latin typeface="Bookman Old Style" pitchFamily="18" charset="0"/>
              </a:rPr>
              <a:t>Mining supported by increase in prices:</a:t>
            </a:r>
          </a:p>
          <a:p>
            <a:pPr marL="863600" lvl="2"/>
            <a:r>
              <a:rPr lang="en-US" sz="1200" dirty="0" smtClean="0">
                <a:solidFill>
                  <a:prstClr val="black"/>
                </a:solidFill>
                <a:latin typeface="Bookman Old Style" pitchFamily="18" charset="0"/>
              </a:rPr>
              <a:t>Cassiterite; +18.6%</a:t>
            </a:r>
          </a:p>
          <a:p>
            <a:pPr marL="863600" lvl="2"/>
            <a:r>
              <a:rPr lang="en-US" sz="1200" dirty="0" smtClean="0">
                <a:solidFill>
                  <a:prstClr val="black"/>
                </a:solidFill>
                <a:latin typeface="Bookman Old Style" pitchFamily="18" charset="0"/>
              </a:rPr>
              <a:t>Wolfram: + 10.7%</a:t>
            </a:r>
            <a:endParaRPr lang="en-US" sz="1050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349250" lvl="1" indent="-177800"/>
            <a:r>
              <a:rPr lang="en-US" sz="1400" b="1" dirty="0" smtClean="0">
                <a:solidFill>
                  <a:srgbClr val="0000FF"/>
                </a:solidFill>
                <a:latin typeface="Bookman Old Style" pitchFamily="18" charset="0"/>
              </a:rPr>
              <a:t>Good developments in Manufacturing:</a:t>
            </a:r>
            <a:endParaRPr lang="en-US" sz="1400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925513" lvl="2"/>
            <a:r>
              <a:rPr lang="en-US" sz="1200" dirty="0" smtClean="0">
                <a:solidFill>
                  <a:prstClr val="black"/>
                </a:solidFill>
                <a:latin typeface="Bookman Old Style" pitchFamily="18" charset="0"/>
              </a:rPr>
              <a:t>Increasing cement production</a:t>
            </a:r>
          </a:p>
          <a:p>
            <a:pPr marL="925513" lvl="2"/>
            <a:r>
              <a:rPr lang="en-US" sz="1200" dirty="0" smtClean="0">
                <a:solidFill>
                  <a:prstClr val="black"/>
                </a:solidFill>
                <a:latin typeface="Bookman Old Style" pitchFamily="18" charset="0"/>
              </a:rPr>
              <a:t>Industrial products imports: </a:t>
            </a:r>
            <a:r>
              <a:rPr lang="en-US" sz="1200" b="1" dirty="0" smtClean="0">
                <a:solidFill>
                  <a:prstClr val="black"/>
                </a:solidFill>
                <a:latin typeface="Bookman Old Style" pitchFamily="18" charset="0"/>
              </a:rPr>
              <a:t>+19.8% </a:t>
            </a:r>
            <a:r>
              <a:rPr lang="en-US" sz="1200" dirty="0" smtClean="0">
                <a:solidFill>
                  <a:prstClr val="black"/>
                </a:solidFill>
                <a:latin typeface="Bookman Old Style" pitchFamily="18" charset="0"/>
              </a:rPr>
              <a:t>from 11.5%</a:t>
            </a:r>
          </a:p>
          <a:p>
            <a:pPr marL="350838" lvl="1" indent="-182563"/>
            <a:r>
              <a:rPr lang="en-US" sz="1400" b="1" dirty="0">
                <a:solidFill>
                  <a:srgbClr val="0000FF"/>
                </a:solidFill>
                <a:latin typeface="Bookman Old Style" pitchFamily="18" charset="0"/>
              </a:rPr>
              <a:t>Energy sector</a:t>
            </a:r>
            <a:r>
              <a:rPr lang="en-US" sz="1400" b="1" dirty="0" smtClean="0">
                <a:solidFill>
                  <a:srgbClr val="0000FF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Bookman Old Style" pitchFamily="18" charset="0"/>
              </a:rPr>
              <a:t>still performing well due to recent new plants</a:t>
            </a:r>
          </a:p>
          <a:p>
            <a:pPr marL="168275" indent="-168275"/>
            <a:r>
              <a:rPr lang="en-US" sz="1500" b="1" dirty="0" smtClean="0">
                <a:solidFill>
                  <a:prstClr val="black"/>
                </a:solidFill>
                <a:latin typeface="Bookman Old Style" pitchFamily="18" charset="0"/>
              </a:rPr>
              <a:t>Services sector’s </a:t>
            </a:r>
            <a:r>
              <a:rPr lang="en-US" sz="1500" b="1" dirty="0">
                <a:solidFill>
                  <a:prstClr val="black"/>
                </a:solidFill>
                <a:latin typeface="Bookman Old Style" pitchFamily="18" charset="0"/>
              </a:rPr>
              <a:t>good performance </a:t>
            </a:r>
            <a:r>
              <a:rPr lang="en-US" sz="1500" b="1" dirty="0" smtClean="0">
                <a:solidFill>
                  <a:prstClr val="black"/>
                </a:solidFill>
                <a:latin typeface="Bookman Old Style" pitchFamily="18" charset="0"/>
              </a:rPr>
              <a:t>led:</a:t>
            </a:r>
          </a:p>
          <a:p>
            <a:pPr marL="574675" lvl="1" indent="-174625"/>
            <a:r>
              <a:rPr lang="en-US" sz="1400" b="1" dirty="0">
                <a:solidFill>
                  <a:srgbClr val="0000FF"/>
                </a:solidFill>
                <a:latin typeface="Bookman Old Style" pitchFamily="18" charset="0"/>
              </a:rPr>
              <a:t>Trade;</a:t>
            </a:r>
          </a:p>
          <a:p>
            <a:pPr marL="574675" lvl="1" indent="-174625"/>
            <a:r>
              <a:rPr lang="en-US" sz="1400" b="1" dirty="0">
                <a:solidFill>
                  <a:srgbClr val="0000FF"/>
                </a:solidFill>
                <a:latin typeface="Bookman Old Style" pitchFamily="18" charset="0"/>
              </a:rPr>
              <a:t>Petroleum companies</a:t>
            </a:r>
          </a:p>
          <a:p>
            <a:pPr marL="690563" lvl="2" indent="-174625"/>
            <a:r>
              <a:rPr lang="en-US" sz="1200" dirty="0">
                <a:solidFill>
                  <a:prstClr val="black"/>
                </a:solidFill>
                <a:latin typeface="Bookman Old Style" pitchFamily="18" charset="0"/>
              </a:rPr>
              <a:t>Following increase in pump prices</a:t>
            </a:r>
          </a:p>
          <a:p>
            <a:pPr marL="690563" lvl="2" indent="-174625"/>
            <a:r>
              <a:rPr lang="en-GB" sz="1200" dirty="0">
                <a:solidFill>
                  <a:prstClr val="black"/>
                </a:solidFill>
                <a:latin typeface="Bookman Old Style" pitchFamily="18" charset="0"/>
              </a:rPr>
              <a:t>Increase in re-exports (+</a:t>
            </a:r>
            <a:r>
              <a:rPr lang="en-GB" sz="1200" b="1" dirty="0">
                <a:solidFill>
                  <a:prstClr val="black"/>
                </a:solidFill>
                <a:latin typeface="Bookman Old Style" pitchFamily="18" charset="0"/>
              </a:rPr>
              <a:t>43.7% </a:t>
            </a:r>
            <a:r>
              <a:rPr lang="en-GB" sz="1200" dirty="0">
                <a:solidFill>
                  <a:prstClr val="black"/>
                </a:solidFill>
                <a:latin typeface="Bookman Old Style" pitchFamily="18" charset="0"/>
              </a:rPr>
              <a:t>from +23.5%)  </a:t>
            </a:r>
            <a:endParaRPr lang="en-US" sz="1200" dirty="0">
              <a:solidFill>
                <a:prstClr val="black"/>
              </a:solidFill>
              <a:latin typeface="Bookman Old Style" pitchFamily="18" charset="0"/>
            </a:endParaRPr>
          </a:p>
          <a:p>
            <a:pPr marL="574675" lvl="1" indent="-174625"/>
            <a:r>
              <a:rPr lang="en-US" sz="1400" b="1" dirty="0">
                <a:solidFill>
                  <a:srgbClr val="0000FF"/>
                </a:solidFill>
                <a:latin typeface="Bookman Old Style" pitchFamily="18" charset="0"/>
              </a:rPr>
              <a:t>Transport </a:t>
            </a:r>
            <a:r>
              <a:rPr lang="en-US" sz="1400" dirty="0">
                <a:solidFill>
                  <a:prstClr val="black"/>
                </a:solidFill>
                <a:latin typeface="Bookman Old Style" pitchFamily="18" charset="0"/>
              </a:rPr>
              <a:t>supported </a:t>
            </a:r>
            <a:r>
              <a:rPr lang="en-US" sz="1400" dirty="0" smtClean="0">
                <a:solidFill>
                  <a:prstClr val="black"/>
                </a:solidFill>
                <a:latin typeface="Bookman Old Style" pitchFamily="18" charset="0"/>
              </a:rPr>
              <a:t>by</a:t>
            </a:r>
          </a:p>
          <a:p>
            <a:pPr marL="974725" lvl="2" indent="-174625"/>
            <a:r>
              <a:rPr lang="en-US" sz="1200" dirty="0" err="1">
                <a:solidFill>
                  <a:prstClr val="black"/>
                </a:solidFill>
                <a:latin typeface="Bookman Old Style" pitchFamily="18" charset="0"/>
              </a:rPr>
              <a:t>Rwandair</a:t>
            </a:r>
            <a:r>
              <a:rPr lang="en-US" sz="1200" dirty="0">
                <a:solidFill>
                  <a:prstClr val="black"/>
                </a:solidFill>
                <a:latin typeface="Bookman Old Style" pitchFamily="18" charset="0"/>
              </a:rPr>
              <a:t> good performance following  new aircraft &amp; new destination (+60.6%)</a:t>
            </a:r>
          </a:p>
          <a:p>
            <a:pPr marL="574675" lvl="1" indent="-174625"/>
            <a:r>
              <a:rPr lang="en-US" sz="1400" b="1" dirty="0" smtClean="0">
                <a:solidFill>
                  <a:srgbClr val="0000FF"/>
                </a:solidFill>
                <a:latin typeface="Bookman Old Style" pitchFamily="18" charset="0"/>
              </a:rPr>
              <a:t>Banks</a:t>
            </a:r>
            <a:endParaRPr lang="en-US" sz="1800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800" dirty="0" smtClean="0">
              <a:solidFill>
                <a:prstClr val="black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52398" y="1676514"/>
          <a:ext cx="4343402" cy="45052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1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0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5228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7940" marR="7940" marT="7940" marB="0" anchor="ctr">
                    <a:solidFill>
                      <a:srgbClr val="CC99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Bookman Old Style" pitchFamily="18" charset="0"/>
                        </a:rPr>
                        <a:t>% change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7940" marR="7940" marT="794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7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 err="1">
                          <a:effectLst/>
                          <a:latin typeface="Bookman Old Style" pitchFamily="18" charset="0"/>
                        </a:rPr>
                        <a:t>2016Q3</a:t>
                      </a:r>
                      <a:r>
                        <a:rPr lang="en-US" sz="1000" u="none" strike="noStrike" dirty="0">
                          <a:effectLst/>
                          <a:latin typeface="Bookman Old Style" pitchFamily="18" charset="0"/>
                        </a:rPr>
                        <a:t> (</a:t>
                      </a:r>
                      <a:r>
                        <a:rPr lang="en-US" sz="1000" u="none" strike="noStrike" dirty="0" err="1">
                          <a:effectLst/>
                          <a:latin typeface="Bookman Old Style" pitchFamily="18" charset="0"/>
                        </a:rPr>
                        <a:t>2m</a:t>
                      </a:r>
                      <a:r>
                        <a:rPr lang="en-US" sz="1000" u="none" strike="noStrike" dirty="0">
                          <a:effectLst/>
                          <a:latin typeface="Bookman Old Style" pitchFamily="18" charset="0"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7940" marR="7940" marT="7940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 err="1">
                          <a:effectLst/>
                          <a:latin typeface="Bookman Old Style" pitchFamily="18" charset="0"/>
                        </a:rPr>
                        <a:t>2017Q3</a:t>
                      </a:r>
                      <a:r>
                        <a:rPr lang="en-US" sz="1000" u="none" strike="noStrike" dirty="0">
                          <a:effectLst/>
                          <a:latin typeface="Bookman Old Style" pitchFamily="18" charset="0"/>
                        </a:rPr>
                        <a:t> (</a:t>
                      </a:r>
                      <a:r>
                        <a:rPr lang="en-US" sz="1000" u="none" strike="noStrike" dirty="0" err="1">
                          <a:effectLst/>
                          <a:latin typeface="Bookman Old Style" pitchFamily="18" charset="0"/>
                        </a:rPr>
                        <a:t>2m</a:t>
                      </a:r>
                      <a:r>
                        <a:rPr lang="en-US" sz="1000" u="none" strike="noStrike" dirty="0">
                          <a:effectLst/>
                          <a:latin typeface="Bookman Old Style" pitchFamily="18" charset="0"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7940" marR="7940" marT="7940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Bookman Old Style" pitchFamily="18" charset="0"/>
                        </a:rPr>
                        <a:t>Jan.-Aug 2016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7940" marR="7940" marT="7940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Bookman Old Style" pitchFamily="18" charset="0"/>
                        </a:rPr>
                        <a:t>Jan.-Aug 2017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7940" marR="7940" marT="7940" marB="0" anchor="ctr">
                    <a:solidFill>
                      <a:srgbClr val="CC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Bookman Old Style"/>
                        </a:rPr>
                        <a:t>Total turnovers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Bookman Old Style"/>
                        </a:rPr>
                        <a:t>14.3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Bookman Old Style"/>
                        </a:rPr>
                        <a:t>12.1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Bookman Old Style"/>
                        </a:rPr>
                        <a:t>11.8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Bookman Old Style"/>
                        </a:rPr>
                        <a:t>14.6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2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  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Industries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25.0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-1.7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12.7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7.6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53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Mining &amp; Quarrying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-15.0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26.8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-31.6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14.1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2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Manufacturing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10.3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14.6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13.2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17.1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2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Energy Sector 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61.2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11.5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64.6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11.7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2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Construction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54.5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-32.6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11.6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-9.2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2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  Services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10.6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17.3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11.6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17.1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1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Wholesale 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and Retail trade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8.9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30.8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7.3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24.5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1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Petroleum distributors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18.2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0.2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14.0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19.7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1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Transport and Storage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15.7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21.6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18.3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16.4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853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Hotels and Restaurants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16.6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-4.2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16.2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0.4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62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   Hotels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9.5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10.0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10.8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7.4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853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Information and Comm.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-3.7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0.3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13.6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-1.5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853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Financial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&amp; insurance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14.4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13.1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25.7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10.9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62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   Banks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12.8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10.2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13.2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10.9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853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Real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Estate Activities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40.1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-43.7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12.8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-17.5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32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99623"/>
            <a:ext cx="7467600" cy="931511"/>
          </a:xfrm>
          <a:ln w="25400" cap="rnd"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Trade balance developments</a:t>
            </a:r>
            <a:endParaRPr lang="en-US" sz="3200" dirty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825" y="1295400"/>
            <a:ext cx="8671775" cy="147732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400" dirty="0">
                <a:latin typeface="Bookman Old Style" panose="02050604050505020204" pitchFamily="18" charset="0"/>
              </a:rPr>
              <a:t>Trade </a:t>
            </a:r>
            <a:r>
              <a:rPr lang="en-GB" sz="1400" dirty="0" smtClean="0">
                <a:latin typeface="Bookman Old Style" panose="02050604050505020204" pitchFamily="18" charset="0"/>
              </a:rPr>
              <a:t> deficit reduced </a:t>
            </a:r>
            <a:r>
              <a:rPr lang="en-US" sz="1400" dirty="0">
                <a:latin typeface="Bookman Old Style" panose="02050604050505020204" pitchFamily="18" charset="0"/>
              </a:rPr>
              <a:t>by </a:t>
            </a:r>
            <a:r>
              <a:rPr lang="en-US" sz="1400" b="1" dirty="0" smtClean="0">
                <a:latin typeface="Bookman Old Style" panose="02050604050505020204" pitchFamily="18" charset="0"/>
              </a:rPr>
              <a:t>22.6%</a:t>
            </a:r>
            <a:r>
              <a:rPr lang="en-US" sz="1400" dirty="0" smtClean="0">
                <a:latin typeface="Bookman Old Style" panose="02050604050505020204" pitchFamily="18" charset="0"/>
              </a:rPr>
              <a:t>, from USD </a:t>
            </a:r>
            <a:r>
              <a:rPr lang="en-US" sz="1400" b="1" dirty="0" smtClean="0">
                <a:latin typeface="Bookman Old Style" panose="02050604050505020204" pitchFamily="18" charset="0"/>
              </a:rPr>
              <a:t>1302.10</a:t>
            </a:r>
            <a:r>
              <a:rPr lang="en-US" sz="1400" dirty="0" smtClean="0">
                <a:latin typeface="Bookman Old Style" panose="02050604050505020204" pitchFamily="18" charset="0"/>
              </a:rPr>
              <a:t> million to USD </a:t>
            </a:r>
            <a:r>
              <a:rPr lang="en-US" sz="1400" b="1" dirty="0" smtClean="0">
                <a:latin typeface="Bookman Old Style" panose="02050604050505020204" pitchFamily="18" charset="0"/>
              </a:rPr>
              <a:t>1007.0</a:t>
            </a:r>
            <a:r>
              <a:rPr lang="en-US" sz="1400" dirty="0" smtClean="0">
                <a:latin typeface="Bookman Old Style" panose="02050604050505020204" pitchFamily="18" charset="0"/>
              </a:rPr>
              <a:t> million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Bookman Old Style" panose="02050604050505020204" pitchFamily="18" charset="0"/>
              </a:rPr>
              <a:t>Jan – September 2017  compared to the same period of 2016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ookman Old Style" panose="02050604050505020204" pitchFamily="18" charset="0"/>
              </a:rPr>
              <a:t>      Formal Exports </a:t>
            </a:r>
            <a:r>
              <a:rPr lang="en-US" sz="1400" b="1" dirty="0" smtClean="0">
                <a:latin typeface="Bookman Old Style" panose="02050604050505020204" pitchFamily="18" charset="0"/>
              </a:rPr>
              <a:t>+47.0%</a:t>
            </a:r>
            <a:r>
              <a:rPr lang="en-US" sz="1400" dirty="0" smtClean="0">
                <a:latin typeface="Bookman Old Style" panose="02050604050505020204" pitchFamily="18" charset="0"/>
              </a:rPr>
              <a:t> compared to </a:t>
            </a:r>
            <a:r>
              <a:rPr lang="en-US" sz="1400" b="1" dirty="0" smtClean="0">
                <a:latin typeface="Bookman Old Style" panose="02050604050505020204" pitchFamily="18" charset="0"/>
              </a:rPr>
              <a:t>2.3%</a:t>
            </a:r>
            <a:endParaRPr lang="en-US" sz="1400" dirty="0">
              <a:latin typeface="Bookman Old Style" panose="020506040505050202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ookman Old Style" panose="02050604050505020204" pitchFamily="18" charset="0"/>
              </a:rPr>
              <a:t>      Formal Imports </a:t>
            </a:r>
            <a:r>
              <a:rPr lang="en-US" sz="1400" b="1" dirty="0" smtClean="0">
                <a:latin typeface="Bookman Old Style" panose="02050604050505020204" pitchFamily="18" charset="0"/>
              </a:rPr>
              <a:t>-5.4%</a:t>
            </a:r>
            <a:r>
              <a:rPr lang="en-US" sz="1400" dirty="0">
                <a:latin typeface="Bookman Old Style" panose="02050604050505020204" pitchFamily="18" charset="0"/>
              </a:rPr>
              <a:t> compared to </a:t>
            </a:r>
            <a:r>
              <a:rPr lang="en-US" sz="1400" b="1" dirty="0" smtClean="0">
                <a:latin typeface="Bookman Old Style" panose="02050604050505020204" pitchFamily="18" charset="0"/>
              </a:rPr>
              <a:t>-0.1%</a:t>
            </a:r>
            <a:endParaRPr lang="en-US" sz="1400" dirty="0">
              <a:latin typeface="Bookman Old Style" panose="020506040505050202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     Exports/Imports coverage </a:t>
            </a:r>
            <a:r>
              <a:rPr lang="en-GB" sz="1400" dirty="0">
                <a:solidFill>
                  <a:schemeClr val="tx1"/>
                </a:solidFill>
                <a:latin typeface="Bookman Old Style" panose="02050604050505020204" pitchFamily="18" charset="0"/>
              </a:rPr>
              <a:t>from </a:t>
            </a:r>
            <a:r>
              <a:rPr lang="en-GB" sz="1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24.8%</a:t>
            </a:r>
            <a:r>
              <a:rPr lang="en-GB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to </a:t>
            </a:r>
            <a:r>
              <a:rPr lang="en-GB" sz="1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38.6%</a:t>
            </a:r>
            <a:r>
              <a:rPr lang="en-GB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  <a:endParaRPr lang="en-GB" sz="1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19825" y="2895601"/>
          <a:ext cx="8671774" cy="2775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4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6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6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2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2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Jan-Sept. 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Jan-Sept. 2017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Formal exports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558.7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598.7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430.71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633.01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3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% change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-6.85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7.16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47.0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3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Formal imports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2311.2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2248.5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1733.46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1640.03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3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% change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-3.17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-2.71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-0.1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-5.4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3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Trade deficit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-1752.5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-1649.8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-1302.7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-1007.0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8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Imports cover rate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24.2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26.6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24.8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38.6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61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12300</TotalTime>
  <Words>1182</Words>
  <Application>Microsoft Office PowerPoint</Application>
  <PresentationFormat>On-screen Show (4:3)</PresentationFormat>
  <Paragraphs>338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Bookman Old Style</vt:lpstr>
      <vt:lpstr>Calibri</vt:lpstr>
      <vt:lpstr>Times New Roman</vt:lpstr>
      <vt:lpstr>Wingdings</vt:lpstr>
      <vt:lpstr>template</vt:lpstr>
      <vt:lpstr>Custom Design</vt:lpstr>
      <vt:lpstr>Recent Economic developments  By Prof Kasai Ndahiriwe, BNR</vt:lpstr>
      <vt:lpstr>OUTLINE</vt:lpstr>
      <vt:lpstr>I. GLOBAL ECONOMY</vt:lpstr>
      <vt:lpstr>Recovery in Sub-Saharan Africa driven by increasing commodity prices  </vt:lpstr>
      <vt:lpstr>In EAC, economic growth remained resilient in the first half of 2017… </vt:lpstr>
      <vt:lpstr>Main messages from the recent developments </vt:lpstr>
      <vt:lpstr>PowerPoint Presentation</vt:lpstr>
      <vt:lpstr>PowerPoint Presentation</vt:lpstr>
      <vt:lpstr>Trade balance developments</vt:lpstr>
      <vt:lpstr>PowerPoint Presentation</vt:lpstr>
      <vt:lpstr>PowerPoint Presentation</vt:lpstr>
      <vt:lpstr>Easing exchange rate pressures…</vt:lpstr>
      <vt:lpstr>INFLATION DEVELOPMENTS Headline and core inflation have eased…</vt:lpstr>
      <vt:lpstr> Monetary policy stance: overview</vt:lpstr>
      <vt:lpstr>  I. Monetary developments   Outcome of the monetary policy stance…</vt:lpstr>
      <vt:lpstr>Monetary policy stance: hindrances </vt:lpstr>
      <vt:lpstr>Interest rate developments…</vt:lpstr>
      <vt:lpstr>PowerPoint Presentation</vt:lpstr>
      <vt:lpstr>Money demand</vt:lpstr>
      <vt:lpstr>Monetary  developments: Interbank market</vt:lpstr>
      <vt:lpstr>ECONOMIC OUTLOOK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UKURI</dc:creator>
  <cp:lastModifiedBy>EPRN RWANDA</cp:lastModifiedBy>
  <cp:revision>699</cp:revision>
  <cp:lastPrinted>2017-01-17T16:43:59Z</cp:lastPrinted>
  <dcterms:created xsi:type="dcterms:W3CDTF">2015-03-03T12:55:02Z</dcterms:created>
  <dcterms:modified xsi:type="dcterms:W3CDTF">2020-03-11T16:12:03Z</dcterms:modified>
</cp:coreProperties>
</file>