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0"/>
  </p:notesMasterIdLst>
  <p:sldIdLst>
    <p:sldId id="310" r:id="rId6"/>
    <p:sldId id="312" r:id="rId7"/>
    <p:sldId id="317" r:id="rId8"/>
    <p:sldId id="309" r:id="rId9"/>
    <p:sldId id="281" r:id="rId10"/>
    <p:sldId id="313" r:id="rId11"/>
    <p:sldId id="314" r:id="rId12"/>
    <p:sldId id="315" r:id="rId13"/>
    <p:sldId id="316" r:id="rId14"/>
    <p:sldId id="297" r:id="rId15"/>
    <p:sldId id="301" r:id="rId16"/>
    <p:sldId id="282" r:id="rId17"/>
    <p:sldId id="304" r:id="rId18"/>
    <p:sldId id="280" r:id="rId19"/>
  </p:sldIdLst>
  <p:sldSz cx="9144000" cy="5715000" type="screen16x1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311654-0642-44AB-85D8-68109999D2A8}">
          <p14:sldIdLst>
            <p14:sldId id="310"/>
            <p14:sldId id="312"/>
            <p14:sldId id="317"/>
            <p14:sldId id="309"/>
            <p14:sldId id="281"/>
            <p14:sldId id="313"/>
            <p14:sldId id="314"/>
            <p14:sldId id="315"/>
            <p14:sldId id="316"/>
            <p14:sldId id="297"/>
            <p14:sldId id="301"/>
            <p14:sldId id="282"/>
            <p14:sldId id="304"/>
            <p14:sldId id="280"/>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BE8"/>
    <a:srgbClr val="C5DFE0"/>
    <a:srgbClr val="FFFFFF"/>
    <a:srgbClr val="1A2E80"/>
    <a:srgbClr val="0C3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p:cViewPr varScale="1">
        <p:scale>
          <a:sx n="109" d="100"/>
          <a:sy n="109" d="100"/>
        </p:scale>
        <p:origin x="1332" y="96"/>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B7A08-1C12-4C7C-AA01-95463075E27D}"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AD755770-013F-455D-AD0F-561E33552E3A}">
      <dgm:prSet phldrT="[Text]" custT="1"/>
      <dgm:spPr>
        <a:solidFill>
          <a:schemeClr val="tx1">
            <a:lumMod val="25000"/>
            <a:lumOff val="75000"/>
          </a:schemeClr>
        </a:solidFill>
      </dgm:spPr>
      <dgm:t>
        <a:bodyPr/>
        <a:lstStyle/>
        <a:p>
          <a:r>
            <a:rPr lang="en-US" sz="900" b="1" dirty="0" smtClean="0"/>
            <a:t>SPARK </a:t>
          </a:r>
          <a:r>
            <a:rPr lang="en-US" sz="900" b="1" dirty="0"/>
            <a:t>Project Manager, Project Officer supported by Regional Hub on </a:t>
          </a:r>
          <a:r>
            <a:rPr lang="en-US" sz="900" b="1" dirty="0" smtClean="0"/>
            <a:t>Program </a:t>
          </a:r>
          <a:r>
            <a:rPr lang="en-US" sz="900" b="1" dirty="0"/>
            <a:t>management, M&amp;E and Finance and  the  SPARK A2F consultant</a:t>
          </a:r>
        </a:p>
      </dgm:t>
    </dgm:pt>
    <dgm:pt modelId="{9DB3E8FC-4634-420D-9BC6-85AFE8F8778E}" type="parTrans" cxnId="{8DDDEAB9-EDB6-4EDA-8132-E0EE6A513A9C}">
      <dgm:prSet/>
      <dgm:spPr/>
      <dgm:t>
        <a:bodyPr/>
        <a:lstStyle/>
        <a:p>
          <a:endParaRPr lang="en-US" sz="2400"/>
        </a:p>
      </dgm:t>
    </dgm:pt>
    <dgm:pt modelId="{B6B0ABD2-CB9B-4A6D-B8B0-34B0BD4C1DDF}" type="sibTrans" cxnId="{8DDDEAB9-EDB6-4EDA-8132-E0EE6A513A9C}">
      <dgm:prSet/>
      <dgm:spPr/>
      <dgm:t>
        <a:bodyPr/>
        <a:lstStyle/>
        <a:p>
          <a:endParaRPr lang="en-US" sz="2400"/>
        </a:p>
      </dgm:t>
    </dgm:pt>
    <dgm:pt modelId="{2ECC127F-A8D4-49DB-8993-466C0B10D556}">
      <dgm:prSet phldrT="[Text]" custT="1"/>
      <dgm:spPr>
        <a:solidFill>
          <a:schemeClr val="tx1">
            <a:lumMod val="25000"/>
            <a:lumOff val="75000"/>
          </a:schemeClr>
        </a:solidFill>
      </dgm:spPr>
      <dgm:t>
        <a:bodyPr/>
        <a:lstStyle/>
        <a:p>
          <a:r>
            <a:rPr lang="en-US" sz="900" b="1" dirty="0"/>
            <a:t>SPARK Business Coaches</a:t>
          </a:r>
        </a:p>
        <a:p>
          <a:r>
            <a:rPr lang="en-US" sz="900" b="1" dirty="0" smtClean="0"/>
            <a:t>and </a:t>
          </a:r>
          <a:r>
            <a:rPr lang="en-US" sz="900" b="1" dirty="0"/>
            <a:t>other TA providers</a:t>
          </a:r>
        </a:p>
      </dgm:t>
    </dgm:pt>
    <dgm:pt modelId="{A9445229-85D7-4C43-AB90-C439A41249CF}" type="parTrans" cxnId="{13ACA608-66ED-4458-A05E-463B96956B5C}">
      <dgm:prSet/>
      <dgm:spPr/>
      <dgm:t>
        <a:bodyPr/>
        <a:lstStyle/>
        <a:p>
          <a:endParaRPr lang="en-US" sz="2400"/>
        </a:p>
      </dgm:t>
    </dgm:pt>
    <dgm:pt modelId="{A70809BF-EAE8-44E8-A561-9EB76E3A616C}" type="sibTrans" cxnId="{13ACA608-66ED-4458-A05E-463B96956B5C}">
      <dgm:prSet/>
      <dgm:spPr/>
      <dgm:t>
        <a:bodyPr/>
        <a:lstStyle/>
        <a:p>
          <a:endParaRPr lang="en-US" sz="2400"/>
        </a:p>
      </dgm:t>
    </dgm:pt>
    <dgm:pt modelId="{0F4A10DF-1359-4D6B-92AF-C35CB0C0C679}">
      <dgm:prSet phldrT="[Text]" custT="1"/>
      <dgm:spPr>
        <a:solidFill>
          <a:schemeClr val="tx1">
            <a:lumMod val="25000"/>
            <a:lumOff val="75000"/>
          </a:schemeClr>
        </a:solidFill>
      </dgm:spPr>
      <dgm:t>
        <a:bodyPr/>
        <a:lstStyle/>
        <a:p>
          <a:r>
            <a:rPr lang="en-US" sz="900" b="1" dirty="0"/>
            <a:t>MFI's/Banks Management &amp; credit officers</a:t>
          </a:r>
        </a:p>
      </dgm:t>
    </dgm:pt>
    <dgm:pt modelId="{340D70C2-4F71-4BED-A6B4-35C61433E576}" type="parTrans" cxnId="{8FD29074-F26F-499D-ADEC-CBB2012AE46C}">
      <dgm:prSet/>
      <dgm:spPr/>
      <dgm:t>
        <a:bodyPr/>
        <a:lstStyle/>
        <a:p>
          <a:endParaRPr lang="en-US" sz="2400"/>
        </a:p>
      </dgm:t>
    </dgm:pt>
    <dgm:pt modelId="{C6396F6B-2CDE-4A24-AABC-6E1E0EF7F37D}" type="sibTrans" cxnId="{8FD29074-F26F-499D-ADEC-CBB2012AE46C}">
      <dgm:prSet/>
      <dgm:spPr/>
      <dgm:t>
        <a:bodyPr/>
        <a:lstStyle/>
        <a:p>
          <a:endParaRPr lang="en-US" sz="2400"/>
        </a:p>
      </dgm:t>
    </dgm:pt>
    <dgm:pt modelId="{1D95D3C1-DD37-4CA8-9CA6-F35A4696AB81}">
      <dgm:prSet phldrT="[Text]" custT="1"/>
      <dgm:spPr/>
      <dgm:t>
        <a:bodyPr/>
        <a:lstStyle/>
        <a:p>
          <a:pPr algn="l"/>
          <a:r>
            <a:rPr lang="en-US" sz="1200" b="1" dirty="0"/>
            <a:t>Level 2: Project </a:t>
          </a:r>
          <a:r>
            <a:rPr lang="en-US" sz="1200" b="1" dirty="0" smtClean="0"/>
            <a:t>Management </a:t>
          </a:r>
          <a:r>
            <a:rPr lang="en-US" sz="1200" b="1" dirty="0"/>
            <a:t>team</a:t>
          </a:r>
        </a:p>
        <a:p>
          <a:pPr algn="l"/>
          <a:r>
            <a:rPr lang="en-US" sz="1200" dirty="0" smtClean="0"/>
            <a:t>Project Management, </a:t>
          </a:r>
          <a:r>
            <a:rPr lang="en-US" sz="1200" dirty="0"/>
            <a:t>M&amp;E and Risk </a:t>
          </a:r>
          <a:r>
            <a:rPr lang="en-US" sz="1200" dirty="0" smtClean="0"/>
            <a:t>Management </a:t>
          </a:r>
          <a:endParaRPr lang="en-US" sz="1200" dirty="0"/>
        </a:p>
      </dgm:t>
    </dgm:pt>
    <dgm:pt modelId="{69534FD6-447D-4860-97B9-0AAAA0ADBA93}" type="parTrans" cxnId="{08B991D5-E506-44A6-B4C8-B9F64E3D4FAB}">
      <dgm:prSet/>
      <dgm:spPr/>
      <dgm:t>
        <a:bodyPr/>
        <a:lstStyle/>
        <a:p>
          <a:endParaRPr lang="en-US" sz="2400"/>
        </a:p>
      </dgm:t>
    </dgm:pt>
    <dgm:pt modelId="{157DDD10-D4B3-4F5E-97AD-70C72E4EE478}" type="sibTrans" cxnId="{08B991D5-E506-44A6-B4C8-B9F64E3D4FAB}">
      <dgm:prSet/>
      <dgm:spPr/>
      <dgm:t>
        <a:bodyPr/>
        <a:lstStyle/>
        <a:p>
          <a:endParaRPr lang="en-US" sz="2400"/>
        </a:p>
      </dgm:t>
    </dgm:pt>
    <dgm:pt modelId="{1B17C3F0-40E7-4D0A-9142-A1270A7F62D8}">
      <dgm:prSet custT="1"/>
      <dgm:spPr>
        <a:solidFill>
          <a:schemeClr val="tx1">
            <a:lumMod val="25000"/>
            <a:lumOff val="75000"/>
          </a:schemeClr>
        </a:solidFill>
      </dgm:spPr>
      <dgm:t>
        <a:bodyPr/>
        <a:lstStyle/>
        <a:p>
          <a:r>
            <a:rPr lang="en-US" sz="1050" b="1" dirty="0"/>
            <a:t>Steering </a:t>
          </a:r>
          <a:r>
            <a:rPr lang="en-US" sz="1050" b="1" dirty="0" smtClean="0"/>
            <a:t>Committee (SDC, MINICOM, Districts, MINECOFIN, MFIs, etc…)</a:t>
          </a:r>
          <a:endParaRPr lang="en-US" sz="1050" b="1" dirty="0"/>
        </a:p>
      </dgm:t>
    </dgm:pt>
    <dgm:pt modelId="{10DA391D-E366-4FC0-A29A-86E402CB09D2}" type="parTrans" cxnId="{E31BAAA4-8608-423B-87B5-1594A9935A8C}">
      <dgm:prSet/>
      <dgm:spPr/>
      <dgm:t>
        <a:bodyPr/>
        <a:lstStyle/>
        <a:p>
          <a:endParaRPr lang="en-US" sz="2400"/>
        </a:p>
      </dgm:t>
    </dgm:pt>
    <dgm:pt modelId="{8031E14D-887C-4902-B912-F6085C3501D6}" type="sibTrans" cxnId="{E31BAAA4-8608-423B-87B5-1594A9935A8C}">
      <dgm:prSet/>
      <dgm:spPr/>
      <dgm:t>
        <a:bodyPr/>
        <a:lstStyle/>
        <a:p>
          <a:endParaRPr lang="en-US" sz="2400"/>
        </a:p>
      </dgm:t>
    </dgm:pt>
    <dgm:pt modelId="{3774AFCF-0FF1-44F2-8346-3B997222F3DF}">
      <dgm:prSet custT="1"/>
      <dgm:spPr>
        <a:solidFill>
          <a:schemeClr val="tx1">
            <a:lumMod val="25000"/>
            <a:lumOff val="75000"/>
          </a:schemeClr>
        </a:solidFill>
      </dgm:spPr>
      <dgm:t>
        <a:bodyPr/>
        <a:lstStyle/>
        <a:p>
          <a:r>
            <a:rPr lang="en-US" sz="900" b="1" dirty="0"/>
            <a:t>Local </a:t>
          </a:r>
          <a:r>
            <a:rPr lang="en-US" sz="900" b="1" dirty="0" smtClean="0"/>
            <a:t>Government </a:t>
          </a:r>
          <a:r>
            <a:rPr lang="en-US" sz="900" b="1" dirty="0"/>
            <a:t>(JADF, </a:t>
          </a:r>
          <a:r>
            <a:rPr lang="en-US" sz="900" b="1" dirty="0" smtClean="0"/>
            <a:t>District officers</a:t>
          </a:r>
          <a:r>
            <a:rPr lang="en-US" sz="900" b="1" dirty="0"/>
            <a:t>, </a:t>
          </a:r>
          <a:r>
            <a:rPr lang="en-US" sz="900" b="1" dirty="0" smtClean="0"/>
            <a:t>Chambers, etc.)</a:t>
          </a:r>
          <a:endParaRPr lang="en-US" sz="900" b="1" dirty="0"/>
        </a:p>
      </dgm:t>
    </dgm:pt>
    <dgm:pt modelId="{0D82BD55-AB6D-4CF9-A37B-AA93E0239559}" type="parTrans" cxnId="{A2DF327A-D8AF-465C-B7A5-1459B91A7854}">
      <dgm:prSet/>
      <dgm:spPr/>
      <dgm:t>
        <a:bodyPr/>
        <a:lstStyle/>
        <a:p>
          <a:endParaRPr lang="en-US" sz="2400"/>
        </a:p>
      </dgm:t>
    </dgm:pt>
    <dgm:pt modelId="{39AC980C-358D-4844-B2F6-7334E9D5B58F}" type="sibTrans" cxnId="{A2DF327A-D8AF-465C-B7A5-1459B91A7854}">
      <dgm:prSet/>
      <dgm:spPr/>
      <dgm:t>
        <a:bodyPr/>
        <a:lstStyle/>
        <a:p>
          <a:endParaRPr lang="en-US" sz="2400"/>
        </a:p>
      </dgm:t>
    </dgm:pt>
    <dgm:pt modelId="{2C7E4E87-F519-43C8-8C94-5F40364FAF77}">
      <dgm:prSet custT="1"/>
      <dgm:spPr/>
      <dgm:t>
        <a:bodyPr/>
        <a:lstStyle/>
        <a:p>
          <a:pPr algn="l"/>
          <a:r>
            <a:rPr lang="en-US" sz="1200" b="1" dirty="0"/>
            <a:t>Level 1:  Steering committee</a:t>
          </a:r>
        </a:p>
        <a:p>
          <a:pPr algn="l"/>
          <a:r>
            <a:rPr lang="en-US" sz="1200" dirty="0"/>
            <a:t>Funders SPARK, SDC, </a:t>
          </a:r>
          <a:r>
            <a:rPr lang="en-US" sz="1200" dirty="0" smtClean="0"/>
            <a:t>(M)FIs </a:t>
          </a:r>
          <a:r>
            <a:rPr lang="en-US" sz="1200" dirty="0"/>
            <a:t>and other </a:t>
          </a:r>
          <a:r>
            <a:rPr lang="en-US" sz="1200" dirty="0" smtClean="0"/>
            <a:t>BDS partners </a:t>
          </a:r>
          <a:endParaRPr lang="en-US" sz="1200" dirty="0"/>
        </a:p>
      </dgm:t>
    </dgm:pt>
    <dgm:pt modelId="{498F113D-8B90-4D3E-AB05-21A337D029E2}" type="sibTrans" cxnId="{DAA0189B-7275-4188-8191-F20E371E089C}">
      <dgm:prSet/>
      <dgm:spPr/>
      <dgm:t>
        <a:bodyPr/>
        <a:lstStyle/>
        <a:p>
          <a:endParaRPr lang="en-US" sz="2400"/>
        </a:p>
      </dgm:t>
    </dgm:pt>
    <dgm:pt modelId="{585014C4-A15A-4769-B5A2-C7581B22A947}" type="parTrans" cxnId="{DAA0189B-7275-4188-8191-F20E371E089C}">
      <dgm:prSet/>
      <dgm:spPr/>
      <dgm:t>
        <a:bodyPr/>
        <a:lstStyle/>
        <a:p>
          <a:endParaRPr lang="en-US" sz="2400"/>
        </a:p>
      </dgm:t>
    </dgm:pt>
    <dgm:pt modelId="{0F77C57E-4A6C-4161-A0A2-634132AFFF35}">
      <dgm:prSet phldrT="[Text]" custT="1"/>
      <dgm:spPr/>
      <dgm:t>
        <a:bodyPr/>
        <a:lstStyle/>
        <a:p>
          <a:pPr algn="ctr" defTabSz="400050">
            <a:lnSpc>
              <a:spcPct val="90000"/>
            </a:lnSpc>
            <a:spcBef>
              <a:spcPct val="0"/>
            </a:spcBef>
            <a:spcAft>
              <a:spcPct val="35000"/>
            </a:spcAft>
          </a:pPr>
          <a:endParaRPr lang="en-US" sz="900" dirty="0"/>
        </a:p>
        <a:p>
          <a:pPr algn="l" defTabSz="400050">
            <a:lnSpc>
              <a:spcPct val="90000"/>
            </a:lnSpc>
            <a:spcBef>
              <a:spcPct val="0"/>
            </a:spcBef>
            <a:spcAft>
              <a:spcPct val="35000"/>
            </a:spcAft>
          </a:pPr>
          <a:r>
            <a:rPr lang="en-US" sz="1200" b="1" dirty="0"/>
            <a:t>Level </a:t>
          </a:r>
          <a:r>
            <a:rPr lang="en-US" sz="1200" b="1" dirty="0" smtClean="0"/>
            <a:t>3: Implementers</a:t>
          </a:r>
        </a:p>
        <a:p>
          <a:pPr algn="l" defTabSz="400050">
            <a:lnSpc>
              <a:spcPct val="90000"/>
            </a:lnSpc>
            <a:spcBef>
              <a:spcPct val="0"/>
            </a:spcBef>
            <a:spcAft>
              <a:spcPct val="35000"/>
            </a:spcAft>
          </a:pPr>
          <a:r>
            <a:rPr lang="en-US" sz="1200" dirty="0" smtClean="0"/>
            <a:t> LGF and TA</a:t>
          </a:r>
        </a:p>
        <a:p>
          <a:pPr marL="0" marR="0" indent="0" algn="l" defTabSz="914400" eaLnBrk="1" fontAlgn="auto" latinLnBrk="0" hangingPunct="1">
            <a:lnSpc>
              <a:spcPct val="100000"/>
            </a:lnSpc>
            <a:spcBef>
              <a:spcPts val="0"/>
            </a:spcBef>
            <a:spcAft>
              <a:spcPts val="0"/>
            </a:spcAft>
            <a:buClrTx/>
            <a:buSzTx/>
            <a:buFontTx/>
            <a:buNone/>
            <a:tabLst/>
            <a:defRPr/>
          </a:pPr>
          <a:r>
            <a:rPr lang="en-US" sz="1200" dirty="0" smtClean="0"/>
            <a:t>Technical Staff on-ground</a:t>
          </a:r>
          <a:endParaRPr lang="en-US" sz="1200" dirty="0"/>
        </a:p>
      </dgm:t>
    </dgm:pt>
    <dgm:pt modelId="{EE0321E1-6A2F-46DF-9258-B56B842E410E}" type="sibTrans" cxnId="{B63A5622-2261-4776-BCC8-6E57FBDE3007}">
      <dgm:prSet/>
      <dgm:spPr/>
      <dgm:t>
        <a:bodyPr/>
        <a:lstStyle/>
        <a:p>
          <a:endParaRPr lang="en-US" sz="2400"/>
        </a:p>
      </dgm:t>
    </dgm:pt>
    <dgm:pt modelId="{CB22A73C-24F8-40F8-945B-2959E1A9C52B}" type="parTrans" cxnId="{B63A5622-2261-4776-BCC8-6E57FBDE3007}">
      <dgm:prSet/>
      <dgm:spPr/>
      <dgm:t>
        <a:bodyPr/>
        <a:lstStyle/>
        <a:p>
          <a:endParaRPr lang="en-US" sz="2400"/>
        </a:p>
      </dgm:t>
    </dgm:pt>
    <dgm:pt modelId="{812F6A89-8EBF-480E-9510-3111E3C79CA4}" type="pres">
      <dgm:prSet presAssocID="{2CAB7A08-1C12-4C7C-AA01-95463075E27D}" presName="mainComposite" presStyleCnt="0">
        <dgm:presLayoutVars>
          <dgm:chPref val="1"/>
          <dgm:dir/>
          <dgm:animOne val="branch"/>
          <dgm:animLvl val="lvl"/>
          <dgm:resizeHandles val="exact"/>
        </dgm:presLayoutVars>
      </dgm:prSet>
      <dgm:spPr/>
      <dgm:t>
        <a:bodyPr/>
        <a:lstStyle/>
        <a:p>
          <a:endParaRPr lang="en-US"/>
        </a:p>
      </dgm:t>
    </dgm:pt>
    <dgm:pt modelId="{BE687421-B05F-45B9-9130-AB8313D1043E}" type="pres">
      <dgm:prSet presAssocID="{2CAB7A08-1C12-4C7C-AA01-95463075E27D}" presName="hierFlow" presStyleCnt="0"/>
      <dgm:spPr/>
    </dgm:pt>
    <dgm:pt modelId="{05F8F348-D245-4C6E-974C-C0D1BD96F2BD}" type="pres">
      <dgm:prSet presAssocID="{2CAB7A08-1C12-4C7C-AA01-95463075E27D}" presName="firstBuf" presStyleCnt="0"/>
      <dgm:spPr/>
    </dgm:pt>
    <dgm:pt modelId="{BD9BAA6A-F7E4-4726-B8FC-63932ADCDA65}" type="pres">
      <dgm:prSet presAssocID="{2CAB7A08-1C12-4C7C-AA01-95463075E27D}" presName="hierChild1" presStyleCnt="0">
        <dgm:presLayoutVars>
          <dgm:chPref val="1"/>
          <dgm:animOne val="branch"/>
          <dgm:animLvl val="lvl"/>
        </dgm:presLayoutVars>
      </dgm:prSet>
      <dgm:spPr/>
    </dgm:pt>
    <dgm:pt modelId="{50566FA7-48D1-4CE1-9135-FEC75FDEE935}" type="pres">
      <dgm:prSet presAssocID="{1B17C3F0-40E7-4D0A-9142-A1270A7F62D8}" presName="Name14" presStyleCnt="0"/>
      <dgm:spPr/>
    </dgm:pt>
    <dgm:pt modelId="{5E8ADE0D-C1E0-4154-B630-B1672B8110D7}" type="pres">
      <dgm:prSet presAssocID="{1B17C3F0-40E7-4D0A-9142-A1270A7F62D8}" presName="level1Shape" presStyleLbl="node0" presStyleIdx="0" presStyleCnt="1" custScaleY="78248" custLinFactNeighborY="-13609">
        <dgm:presLayoutVars>
          <dgm:chPref val="3"/>
        </dgm:presLayoutVars>
      </dgm:prSet>
      <dgm:spPr/>
      <dgm:t>
        <a:bodyPr/>
        <a:lstStyle/>
        <a:p>
          <a:endParaRPr lang="en-US"/>
        </a:p>
      </dgm:t>
    </dgm:pt>
    <dgm:pt modelId="{82210938-9397-49E6-B434-1311A29E2495}" type="pres">
      <dgm:prSet presAssocID="{1B17C3F0-40E7-4D0A-9142-A1270A7F62D8}" presName="hierChild2" presStyleCnt="0"/>
      <dgm:spPr/>
    </dgm:pt>
    <dgm:pt modelId="{7D6F2373-2981-4CEA-BB2E-352B25A76C40}" type="pres">
      <dgm:prSet presAssocID="{9DB3E8FC-4634-420D-9BC6-85AFE8F8778E}" presName="Name19" presStyleLbl="parChTrans1D2" presStyleIdx="0" presStyleCnt="1"/>
      <dgm:spPr/>
      <dgm:t>
        <a:bodyPr/>
        <a:lstStyle/>
        <a:p>
          <a:endParaRPr lang="en-US"/>
        </a:p>
      </dgm:t>
    </dgm:pt>
    <dgm:pt modelId="{B96FE5FC-7EA7-4E28-9EF8-21B48E441A64}" type="pres">
      <dgm:prSet presAssocID="{AD755770-013F-455D-AD0F-561E33552E3A}" presName="Name21" presStyleCnt="0"/>
      <dgm:spPr/>
    </dgm:pt>
    <dgm:pt modelId="{B54A0A29-8209-4359-A20E-941416392124}" type="pres">
      <dgm:prSet presAssocID="{AD755770-013F-455D-AD0F-561E33552E3A}" presName="level2Shape" presStyleLbl="node2" presStyleIdx="0" presStyleCnt="1" custScaleX="144339" custLinFactNeighborX="1165" custLinFactNeighborY="-19795"/>
      <dgm:spPr/>
      <dgm:t>
        <a:bodyPr/>
        <a:lstStyle/>
        <a:p>
          <a:endParaRPr lang="en-US"/>
        </a:p>
      </dgm:t>
    </dgm:pt>
    <dgm:pt modelId="{D5E68ABC-1B26-427F-96CA-DAD07C2DB448}" type="pres">
      <dgm:prSet presAssocID="{AD755770-013F-455D-AD0F-561E33552E3A}" presName="hierChild3" presStyleCnt="0"/>
      <dgm:spPr/>
    </dgm:pt>
    <dgm:pt modelId="{8C9C4766-9583-4517-9C80-58F0E283893B}" type="pres">
      <dgm:prSet presAssocID="{A9445229-85D7-4C43-AB90-C439A41249CF}" presName="Name19" presStyleLbl="parChTrans1D3" presStyleIdx="0" presStyleCnt="3"/>
      <dgm:spPr/>
      <dgm:t>
        <a:bodyPr/>
        <a:lstStyle/>
        <a:p>
          <a:endParaRPr lang="en-US"/>
        </a:p>
      </dgm:t>
    </dgm:pt>
    <dgm:pt modelId="{3F1EE125-D9B3-481E-B420-5BFDC4DEA98F}" type="pres">
      <dgm:prSet presAssocID="{2ECC127F-A8D4-49DB-8993-466C0B10D556}" presName="Name21" presStyleCnt="0"/>
      <dgm:spPr/>
    </dgm:pt>
    <dgm:pt modelId="{572B120A-D192-4360-A3FE-C323EE0511E2}" type="pres">
      <dgm:prSet presAssocID="{2ECC127F-A8D4-49DB-8993-466C0B10D556}" presName="level2Shape" presStyleLbl="node3" presStyleIdx="0" presStyleCnt="3" custLinFactNeighborX="6405" custLinFactNeighborY="17622"/>
      <dgm:spPr/>
      <dgm:t>
        <a:bodyPr/>
        <a:lstStyle/>
        <a:p>
          <a:endParaRPr lang="en-US"/>
        </a:p>
      </dgm:t>
    </dgm:pt>
    <dgm:pt modelId="{8035DE11-801B-4DFC-9EFA-744B2CDDA311}" type="pres">
      <dgm:prSet presAssocID="{2ECC127F-A8D4-49DB-8993-466C0B10D556}" presName="hierChild3" presStyleCnt="0"/>
      <dgm:spPr/>
    </dgm:pt>
    <dgm:pt modelId="{31AAF4F9-59F5-4FCD-984D-32F19DCB2E5F}" type="pres">
      <dgm:prSet presAssocID="{340D70C2-4F71-4BED-A6B4-35C61433E576}" presName="Name19" presStyleLbl="parChTrans1D3" presStyleIdx="1" presStyleCnt="3"/>
      <dgm:spPr/>
      <dgm:t>
        <a:bodyPr/>
        <a:lstStyle/>
        <a:p>
          <a:endParaRPr lang="en-US"/>
        </a:p>
      </dgm:t>
    </dgm:pt>
    <dgm:pt modelId="{8F45D9C0-9346-4231-97B5-787040ACAD38}" type="pres">
      <dgm:prSet presAssocID="{0F4A10DF-1359-4D6B-92AF-C35CB0C0C679}" presName="Name21" presStyleCnt="0"/>
      <dgm:spPr/>
    </dgm:pt>
    <dgm:pt modelId="{B04FCF42-16D0-4827-82A9-D49BFCEB68BA}" type="pres">
      <dgm:prSet presAssocID="{0F4A10DF-1359-4D6B-92AF-C35CB0C0C679}" presName="level2Shape" presStyleLbl="node3" presStyleIdx="1" presStyleCnt="3" custLinFactNeighborX="1747" custLinFactNeighborY="17622"/>
      <dgm:spPr/>
      <dgm:t>
        <a:bodyPr/>
        <a:lstStyle/>
        <a:p>
          <a:endParaRPr lang="en-US"/>
        </a:p>
      </dgm:t>
    </dgm:pt>
    <dgm:pt modelId="{EE75DCE4-7D7F-482C-9635-03C57746EFFF}" type="pres">
      <dgm:prSet presAssocID="{0F4A10DF-1359-4D6B-92AF-C35CB0C0C679}" presName="hierChild3" presStyleCnt="0"/>
      <dgm:spPr/>
    </dgm:pt>
    <dgm:pt modelId="{C1856A1F-98AA-4AB3-B635-23D6712D2B4E}" type="pres">
      <dgm:prSet presAssocID="{0D82BD55-AB6D-4CF9-A37B-AA93E0239559}" presName="Name19" presStyleLbl="parChTrans1D3" presStyleIdx="2" presStyleCnt="3"/>
      <dgm:spPr/>
      <dgm:t>
        <a:bodyPr/>
        <a:lstStyle/>
        <a:p>
          <a:endParaRPr lang="en-US"/>
        </a:p>
      </dgm:t>
    </dgm:pt>
    <dgm:pt modelId="{0534B8AE-F28F-4F8C-9F53-D30D188A289A}" type="pres">
      <dgm:prSet presAssocID="{3774AFCF-0FF1-44F2-8346-3B997222F3DF}" presName="Name21" presStyleCnt="0"/>
      <dgm:spPr/>
    </dgm:pt>
    <dgm:pt modelId="{603E7C27-3466-4F68-9BD6-736BE079872E}" type="pres">
      <dgm:prSet presAssocID="{3774AFCF-0FF1-44F2-8346-3B997222F3DF}" presName="level2Shape" presStyleLbl="node3" presStyleIdx="2" presStyleCnt="3" custLinFactNeighborY="17622"/>
      <dgm:spPr/>
      <dgm:t>
        <a:bodyPr/>
        <a:lstStyle/>
        <a:p>
          <a:endParaRPr lang="en-US"/>
        </a:p>
      </dgm:t>
    </dgm:pt>
    <dgm:pt modelId="{DBA0288E-B42F-4CEF-BF47-26BD53806FC4}" type="pres">
      <dgm:prSet presAssocID="{3774AFCF-0FF1-44F2-8346-3B997222F3DF}" presName="hierChild3" presStyleCnt="0"/>
      <dgm:spPr/>
    </dgm:pt>
    <dgm:pt modelId="{F2ABB3BE-112E-4212-A938-B581A3208BFB}" type="pres">
      <dgm:prSet presAssocID="{2CAB7A08-1C12-4C7C-AA01-95463075E27D}" presName="bgShapesFlow" presStyleCnt="0"/>
      <dgm:spPr/>
    </dgm:pt>
    <dgm:pt modelId="{A859FC6A-6D3C-4BBB-89FD-95B9F4F042E6}" type="pres">
      <dgm:prSet presAssocID="{2C7E4E87-F519-43C8-8C94-5F40364FAF77}" presName="rectComp" presStyleCnt="0"/>
      <dgm:spPr/>
    </dgm:pt>
    <dgm:pt modelId="{4BE8241D-6743-40AC-898B-C01B4022EB4E}" type="pres">
      <dgm:prSet presAssocID="{2C7E4E87-F519-43C8-8C94-5F40364FAF77}" presName="bgRect" presStyleLbl="bgShp" presStyleIdx="0" presStyleCnt="3" custScaleY="91213" custLinFactNeighborY="-5477"/>
      <dgm:spPr/>
      <dgm:t>
        <a:bodyPr/>
        <a:lstStyle/>
        <a:p>
          <a:endParaRPr lang="en-US"/>
        </a:p>
      </dgm:t>
    </dgm:pt>
    <dgm:pt modelId="{0ABD4AF5-C771-475B-8CF2-2DF9203174E0}" type="pres">
      <dgm:prSet presAssocID="{2C7E4E87-F519-43C8-8C94-5F40364FAF77}" presName="bgRectTx" presStyleLbl="bgShp" presStyleIdx="0" presStyleCnt="3">
        <dgm:presLayoutVars>
          <dgm:bulletEnabled val="1"/>
        </dgm:presLayoutVars>
      </dgm:prSet>
      <dgm:spPr/>
      <dgm:t>
        <a:bodyPr/>
        <a:lstStyle/>
        <a:p>
          <a:endParaRPr lang="en-US"/>
        </a:p>
      </dgm:t>
    </dgm:pt>
    <dgm:pt modelId="{F8494FE2-E211-46FE-8DA2-6A1C2AC6452B}" type="pres">
      <dgm:prSet presAssocID="{2C7E4E87-F519-43C8-8C94-5F40364FAF77}" presName="spComp" presStyleCnt="0"/>
      <dgm:spPr/>
    </dgm:pt>
    <dgm:pt modelId="{5A51C8AE-9B94-4CEA-AE70-1C7FC4FFF234}" type="pres">
      <dgm:prSet presAssocID="{2C7E4E87-F519-43C8-8C94-5F40364FAF77}" presName="vSp" presStyleCnt="0"/>
      <dgm:spPr/>
    </dgm:pt>
    <dgm:pt modelId="{C3FD349D-071F-4131-A1E3-59EBFF221761}" type="pres">
      <dgm:prSet presAssocID="{1D95D3C1-DD37-4CA8-9CA6-F35A4696AB81}" presName="rectComp" presStyleCnt="0"/>
      <dgm:spPr/>
    </dgm:pt>
    <dgm:pt modelId="{CCB9DD44-0072-4CA6-9AC6-F85FEF8B629D}" type="pres">
      <dgm:prSet presAssocID="{1D95D3C1-DD37-4CA8-9CA6-F35A4696AB81}" presName="bgRect" presStyleLbl="bgShp" presStyleIdx="1" presStyleCnt="3" custScaleY="108767"/>
      <dgm:spPr/>
      <dgm:t>
        <a:bodyPr/>
        <a:lstStyle/>
        <a:p>
          <a:endParaRPr lang="en-US"/>
        </a:p>
      </dgm:t>
    </dgm:pt>
    <dgm:pt modelId="{36A44A24-F089-45C9-93FE-FD80461FA2F9}" type="pres">
      <dgm:prSet presAssocID="{1D95D3C1-DD37-4CA8-9CA6-F35A4696AB81}" presName="bgRectTx" presStyleLbl="bgShp" presStyleIdx="1" presStyleCnt="3">
        <dgm:presLayoutVars>
          <dgm:bulletEnabled val="1"/>
        </dgm:presLayoutVars>
      </dgm:prSet>
      <dgm:spPr/>
      <dgm:t>
        <a:bodyPr/>
        <a:lstStyle/>
        <a:p>
          <a:endParaRPr lang="en-US"/>
        </a:p>
      </dgm:t>
    </dgm:pt>
    <dgm:pt modelId="{F41E1C82-C379-4A0B-AA09-4F843755247B}" type="pres">
      <dgm:prSet presAssocID="{1D95D3C1-DD37-4CA8-9CA6-F35A4696AB81}" presName="spComp" presStyleCnt="0"/>
      <dgm:spPr/>
    </dgm:pt>
    <dgm:pt modelId="{04FC1C75-6A9B-4EBA-9411-93F2AEC3E9C8}" type="pres">
      <dgm:prSet presAssocID="{1D95D3C1-DD37-4CA8-9CA6-F35A4696AB81}" presName="vSp" presStyleCnt="0"/>
      <dgm:spPr/>
    </dgm:pt>
    <dgm:pt modelId="{7BAD9718-768E-404C-AB3F-ABA28AACFE73}" type="pres">
      <dgm:prSet presAssocID="{0F77C57E-4A6C-4161-A0A2-634132AFFF35}" presName="rectComp" presStyleCnt="0"/>
      <dgm:spPr/>
    </dgm:pt>
    <dgm:pt modelId="{C9E35F22-33E3-4564-B0AD-2126D98A5C4A}" type="pres">
      <dgm:prSet presAssocID="{0F77C57E-4A6C-4161-A0A2-634132AFFF35}" presName="bgRect" presStyleLbl="bgShp" presStyleIdx="2" presStyleCnt="3" custScaleY="152434"/>
      <dgm:spPr/>
      <dgm:t>
        <a:bodyPr/>
        <a:lstStyle/>
        <a:p>
          <a:endParaRPr lang="en-US"/>
        </a:p>
      </dgm:t>
    </dgm:pt>
    <dgm:pt modelId="{C9011D5F-748B-47A0-992B-C5553424E256}" type="pres">
      <dgm:prSet presAssocID="{0F77C57E-4A6C-4161-A0A2-634132AFFF35}" presName="bgRectTx" presStyleLbl="bgShp" presStyleIdx="2" presStyleCnt="3">
        <dgm:presLayoutVars>
          <dgm:bulletEnabled val="1"/>
        </dgm:presLayoutVars>
      </dgm:prSet>
      <dgm:spPr/>
      <dgm:t>
        <a:bodyPr/>
        <a:lstStyle/>
        <a:p>
          <a:endParaRPr lang="en-US"/>
        </a:p>
      </dgm:t>
    </dgm:pt>
  </dgm:ptLst>
  <dgm:cxnLst>
    <dgm:cxn modelId="{967AE49F-1E0E-4E92-9B22-56DD4AFF4B60}" type="presOf" srcId="{1D95D3C1-DD37-4CA8-9CA6-F35A4696AB81}" destId="{CCB9DD44-0072-4CA6-9AC6-F85FEF8B629D}" srcOrd="0" destOrd="0" presId="urn:microsoft.com/office/officeart/2005/8/layout/hierarchy6"/>
    <dgm:cxn modelId="{A32FB017-C549-48EE-B547-E7699E5F0709}" type="presOf" srcId="{0F77C57E-4A6C-4161-A0A2-634132AFFF35}" destId="{C9011D5F-748B-47A0-992B-C5553424E256}" srcOrd="1" destOrd="0" presId="urn:microsoft.com/office/officeart/2005/8/layout/hierarchy6"/>
    <dgm:cxn modelId="{51C403CB-642B-4CF5-BD35-536BF6EFA0CA}" type="presOf" srcId="{A9445229-85D7-4C43-AB90-C439A41249CF}" destId="{8C9C4766-9583-4517-9C80-58F0E283893B}" srcOrd="0" destOrd="0" presId="urn:microsoft.com/office/officeart/2005/8/layout/hierarchy6"/>
    <dgm:cxn modelId="{BC063556-DFE2-4CC7-AF66-DB06CB1D7AAF}" type="presOf" srcId="{1B17C3F0-40E7-4D0A-9142-A1270A7F62D8}" destId="{5E8ADE0D-C1E0-4154-B630-B1672B8110D7}" srcOrd="0" destOrd="0" presId="urn:microsoft.com/office/officeart/2005/8/layout/hierarchy6"/>
    <dgm:cxn modelId="{08B991D5-E506-44A6-B4C8-B9F64E3D4FAB}" srcId="{2CAB7A08-1C12-4C7C-AA01-95463075E27D}" destId="{1D95D3C1-DD37-4CA8-9CA6-F35A4696AB81}" srcOrd="2" destOrd="0" parTransId="{69534FD6-447D-4860-97B9-0AAAA0ADBA93}" sibTransId="{157DDD10-D4B3-4F5E-97AD-70C72E4EE478}"/>
    <dgm:cxn modelId="{A59A0C74-3F54-4CD6-9E48-B777564DCB4A}" type="presOf" srcId="{2CAB7A08-1C12-4C7C-AA01-95463075E27D}" destId="{812F6A89-8EBF-480E-9510-3111E3C79CA4}" srcOrd="0" destOrd="0" presId="urn:microsoft.com/office/officeart/2005/8/layout/hierarchy6"/>
    <dgm:cxn modelId="{671E6882-819A-44B5-9AF1-1B982285BD95}" type="presOf" srcId="{1D95D3C1-DD37-4CA8-9CA6-F35A4696AB81}" destId="{36A44A24-F089-45C9-93FE-FD80461FA2F9}" srcOrd="1" destOrd="0" presId="urn:microsoft.com/office/officeart/2005/8/layout/hierarchy6"/>
    <dgm:cxn modelId="{95D85F3E-FCC8-40F4-AF7E-6EDEF3073FC4}" type="presOf" srcId="{0D82BD55-AB6D-4CF9-A37B-AA93E0239559}" destId="{C1856A1F-98AA-4AB3-B635-23D6712D2B4E}" srcOrd="0" destOrd="0" presId="urn:microsoft.com/office/officeart/2005/8/layout/hierarchy6"/>
    <dgm:cxn modelId="{13ACA608-66ED-4458-A05E-463B96956B5C}" srcId="{AD755770-013F-455D-AD0F-561E33552E3A}" destId="{2ECC127F-A8D4-49DB-8993-466C0B10D556}" srcOrd="0" destOrd="0" parTransId="{A9445229-85D7-4C43-AB90-C439A41249CF}" sibTransId="{A70809BF-EAE8-44E8-A561-9EB76E3A616C}"/>
    <dgm:cxn modelId="{1B1F38E5-37BC-421F-9E2E-09139FF3DA57}" type="presOf" srcId="{0F4A10DF-1359-4D6B-92AF-C35CB0C0C679}" destId="{B04FCF42-16D0-4827-82A9-D49BFCEB68BA}" srcOrd="0" destOrd="0" presId="urn:microsoft.com/office/officeart/2005/8/layout/hierarchy6"/>
    <dgm:cxn modelId="{8FD29074-F26F-499D-ADEC-CBB2012AE46C}" srcId="{AD755770-013F-455D-AD0F-561E33552E3A}" destId="{0F4A10DF-1359-4D6B-92AF-C35CB0C0C679}" srcOrd="1" destOrd="0" parTransId="{340D70C2-4F71-4BED-A6B4-35C61433E576}" sibTransId="{C6396F6B-2CDE-4A24-AABC-6E1E0EF7F37D}"/>
    <dgm:cxn modelId="{DAA0189B-7275-4188-8191-F20E371E089C}" srcId="{2CAB7A08-1C12-4C7C-AA01-95463075E27D}" destId="{2C7E4E87-F519-43C8-8C94-5F40364FAF77}" srcOrd="1" destOrd="0" parTransId="{585014C4-A15A-4769-B5A2-C7581B22A947}" sibTransId="{498F113D-8B90-4D3E-AB05-21A337D029E2}"/>
    <dgm:cxn modelId="{F6310E9A-6AC7-47B0-B919-142AFCEFDB3E}" type="presOf" srcId="{3774AFCF-0FF1-44F2-8346-3B997222F3DF}" destId="{603E7C27-3466-4F68-9BD6-736BE079872E}" srcOrd="0" destOrd="0" presId="urn:microsoft.com/office/officeart/2005/8/layout/hierarchy6"/>
    <dgm:cxn modelId="{B63A5622-2261-4776-BCC8-6E57FBDE3007}" srcId="{2CAB7A08-1C12-4C7C-AA01-95463075E27D}" destId="{0F77C57E-4A6C-4161-A0A2-634132AFFF35}" srcOrd="3" destOrd="0" parTransId="{CB22A73C-24F8-40F8-945B-2959E1A9C52B}" sibTransId="{EE0321E1-6A2F-46DF-9258-B56B842E410E}"/>
    <dgm:cxn modelId="{FB9B1564-8F90-4C4F-9424-887243D5C717}" type="presOf" srcId="{2ECC127F-A8D4-49DB-8993-466C0B10D556}" destId="{572B120A-D192-4360-A3FE-C323EE0511E2}" srcOrd="0" destOrd="0" presId="urn:microsoft.com/office/officeart/2005/8/layout/hierarchy6"/>
    <dgm:cxn modelId="{A2DF327A-D8AF-465C-B7A5-1459B91A7854}" srcId="{AD755770-013F-455D-AD0F-561E33552E3A}" destId="{3774AFCF-0FF1-44F2-8346-3B997222F3DF}" srcOrd="2" destOrd="0" parTransId="{0D82BD55-AB6D-4CF9-A37B-AA93E0239559}" sibTransId="{39AC980C-358D-4844-B2F6-7334E9D5B58F}"/>
    <dgm:cxn modelId="{E31BAAA4-8608-423B-87B5-1594A9935A8C}" srcId="{2CAB7A08-1C12-4C7C-AA01-95463075E27D}" destId="{1B17C3F0-40E7-4D0A-9142-A1270A7F62D8}" srcOrd="0" destOrd="0" parTransId="{10DA391D-E366-4FC0-A29A-86E402CB09D2}" sibTransId="{8031E14D-887C-4902-B912-F6085C3501D6}"/>
    <dgm:cxn modelId="{8DDDEAB9-EDB6-4EDA-8132-E0EE6A513A9C}" srcId="{1B17C3F0-40E7-4D0A-9142-A1270A7F62D8}" destId="{AD755770-013F-455D-AD0F-561E33552E3A}" srcOrd="0" destOrd="0" parTransId="{9DB3E8FC-4634-420D-9BC6-85AFE8F8778E}" sibTransId="{B6B0ABD2-CB9B-4A6D-B8B0-34B0BD4C1DDF}"/>
    <dgm:cxn modelId="{7AD4B910-1F2A-4567-82C3-A7B79E3D0CB8}" type="presOf" srcId="{2C7E4E87-F519-43C8-8C94-5F40364FAF77}" destId="{4BE8241D-6743-40AC-898B-C01B4022EB4E}" srcOrd="0" destOrd="0" presId="urn:microsoft.com/office/officeart/2005/8/layout/hierarchy6"/>
    <dgm:cxn modelId="{964D45A5-33EF-479A-832F-DE88BA6516DF}" type="presOf" srcId="{340D70C2-4F71-4BED-A6B4-35C61433E576}" destId="{31AAF4F9-59F5-4FCD-984D-32F19DCB2E5F}" srcOrd="0" destOrd="0" presId="urn:microsoft.com/office/officeart/2005/8/layout/hierarchy6"/>
    <dgm:cxn modelId="{CA84AED1-7CB7-408B-A5D2-EC6A3F2C2855}" type="presOf" srcId="{AD755770-013F-455D-AD0F-561E33552E3A}" destId="{B54A0A29-8209-4359-A20E-941416392124}" srcOrd="0" destOrd="0" presId="urn:microsoft.com/office/officeart/2005/8/layout/hierarchy6"/>
    <dgm:cxn modelId="{398F0B2F-C773-43FC-80EC-2B66AD8B1CA5}" type="presOf" srcId="{9DB3E8FC-4634-420D-9BC6-85AFE8F8778E}" destId="{7D6F2373-2981-4CEA-BB2E-352B25A76C40}" srcOrd="0" destOrd="0" presId="urn:microsoft.com/office/officeart/2005/8/layout/hierarchy6"/>
    <dgm:cxn modelId="{CE617531-0BBC-43CE-80DA-95E4904C3CF8}" type="presOf" srcId="{2C7E4E87-F519-43C8-8C94-5F40364FAF77}" destId="{0ABD4AF5-C771-475B-8CF2-2DF9203174E0}" srcOrd="1" destOrd="0" presId="urn:microsoft.com/office/officeart/2005/8/layout/hierarchy6"/>
    <dgm:cxn modelId="{198870D1-B88C-4300-80C7-6762025330D7}" type="presOf" srcId="{0F77C57E-4A6C-4161-A0A2-634132AFFF35}" destId="{C9E35F22-33E3-4564-B0AD-2126D98A5C4A}" srcOrd="0" destOrd="0" presId="urn:microsoft.com/office/officeart/2005/8/layout/hierarchy6"/>
    <dgm:cxn modelId="{DAB9E679-D560-4566-AC20-85E994251445}" type="presParOf" srcId="{812F6A89-8EBF-480E-9510-3111E3C79CA4}" destId="{BE687421-B05F-45B9-9130-AB8313D1043E}" srcOrd="0" destOrd="0" presId="urn:microsoft.com/office/officeart/2005/8/layout/hierarchy6"/>
    <dgm:cxn modelId="{21C1C9C1-AA06-4CC1-87CE-FEB5848D5759}" type="presParOf" srcId="{BE687421-B05F-45B9-9130-AB8313D1043E}" destId="{05F8F348-D245-4C6E-974C-C0D1BD96F2BD}" srcOrd="0" destOrd="0" presId="urn:microsoft.com/office/officeart/2005/8/layout/hierarchy6"/>
    <dgm:cxn modelId="{D593B32B-F3A1-4C6E-ACB4-512B92CD7897}" type="presParOf" srcId="{BE687421-B05F-45B9-9130-AB8313D1043E}" destId="{BD9BAA6A-F7E4-4726-B8FC-63932ADCDA65}" srcOrd="1" destOrd="0" presId="urn:microsoft.com/office/officeart/2005/8/layout/hierarchy6"/>
    <dgm:cxn modelId="{2650B7E2-3DF0-45E0-BFDF-6F159AA74595}" type="presParOf" srcId="{BD9BAA6A-F7E4-4726-B8FC-63932ADCDA65}" destId="{50566FA7-48D1-4CE1-9135-FEC75FDEE935}" srcOrd="0" destOrd="0" presId="urn:microsoft.com/office/officeart/2005/8/layout/hierarchy6"/>
    <dgm:cxn modelId="{A2B224F0-B466-43C8-8EAB-71650CC11133}" type="presParOf" srcId="{50566FA7-48D1-4CE1-9135-FEC75FDEE935}" destId="{5E8ADE0D-C1E0-4154-B630-B1672B8110D7}" srcOrd="0" destOrd="0" presId="urn:microsoft.com/office/officeart/2005/8/layout/hierarchy6"/>
    <dgm:cxn modelId="{8FD18477-D4B6-4D9F-B2B6-4FF7266166B3}" type="presParOf" srcId="{50566FA7-48D1-4CE1-9135-FEC75FDEE935}" destId="{82210938-9397-49E6-B434-1311A29E2495}" srcOrd="1" destOrd="0" presId="urn:microsoft.com/office/officeart/2005/8/layout/hierarchy6"/>
    <dgm:cxn modelId="{79591824-27F6-4AB3-BC6D-50384FF376B2}" type="presParOf" srcId="{82210938-9397-49E6-B434-1311A29E2495}" destId="{7D6F2373-2981-4CEA-BB2E-352B25A76C40}" srcOrd="0" destOrd="0" presId="urn:microsoft.com/office/officeart/2005/8/layout/hierarchy6"/>
    <dgm:cxn modelId="{A0086B3E-7408-4ACF-9BC9-6936C0851549}" type="presParOf" srcId="{82210938-9397-49E6-B434-1311A29E2495}" destId="{B96FE5FC-7EA7-4E28-9EF8-21B48E441A64}" srcOrd="1" destOrd="0" presId="urn:microsoft.com/office/officeart/2005/8/layout/hierarchy6"/>
    <dgm:cxn modelId="{AEF3599D-0C06-4224-96F3-C50C25AE6EE2}" type="presParOf" srcId="{B96FE5FC-7EA7-4E28-9EF8-21B48E441A64}" destId="{B54A0A29-8209-4359-A20E-941416392124}" srcOrd="0" destOrd="0" presId="urn:microsoft.com/office/officeart/2005/8/layout/hierarchy6"/>
    <dgm:cxn modelId="{F7F6212B-8F81-41C3-9C99-8E12F2D2C081}" type="presParOf" srcId="{B96FE5FC-7EA7-4E28-9EF8-21B48E441A64}" destId="{D5E68ABC-1B26-427F-96CA-DAD07C2DB448}" srcOrd="1" destOrd="0" presId="urn:microsoft.com/office/officeart/2005/8/layout/hierarchy6"/>
    <dgm:cxn modelId="{145F6BCA-84FF-47EE-84AD-9EE31D1A9D84}" type="presParOf" srcId="{D5E68ABC-1B26-427F-96CA-DAD07C2DB448}" destId="{8C9C4766-9583-4517-9C80-58F0E283893B}" srcOrd="0" destOrd="0" presId="urn:microsoft.com/office/officeart/2005/8/layout/hierarchy6"/>
    <dgm:cxn modelId="{F108F19E-3BF0-4B6D-BB2D-7AF370006BFD}" type="presParOf" srcId="{D5E68ABC-1B26-427F-96CA-DAD07C2DB448}" destId="{3F1EE125-D9B3-481E-B420-5BFDC4DEA98F}" srcOrd="1" destOrd="0" presId="urn:microsoft.com/office/officeart/2005/8/layout/hierarchy6"/>
    <dgm:cxn modelId="{C0A9892D-BF28-4669-9E3B-474975911DFC}" type="presParOf" srcId="{3F1EE125-D9B3-481E-B420-5BFDC4DEA98F}" destId="{572B120A-D192-4360-A3FE-C323EE0511E2}" srcOrd="0" destOrd="0" presId="urn:microsoft.com/office/officeart/2005/8/layout/hierarchy6"/>
    <dgm:cxn modelId="{A4D59A98-7271-487B-9337-A4C60567E076}" type="presParOf" srcId="{3F1EE125-D9B3-481E-B420-5BFDC4DEA98F}" destId="{8035DE11-801B-4DFC-9EFA-744B2CDDA311}" srcOrd="1" destOrd="0" presId="urn:microsoft.com/office/officeart/2005/8/layout/hierarchy6"/>
    <dgm:cxn modelId="{6304325B-3CBF-4CAC-9E5C-296AB596450F}" type="presParOf" srcId="{D5E68ABC-1B26-427F-96CA-DAD07C2DB448}" destId="{31AAF4F9-59F5-4FCD-984D-32F19DCB2E5F}" srcOrd="2" destOrd="0" presId="urn:microsoft.com/office/officeart/2005/8/layout/hierarchy6"/>
    <dgm:cxn modelId="{34340134-80CF-49CE-8C59-E5CCF09F6A8E}" type="presParOf" srcId="{D5E68ABC-1B26-427F-96CA-DAD07C2DB448}" destId="{8F45D9C0-9346-4231-97B5-787040ACAD38}" srcOrd="3" destOrd="0" presId="urn:microsoft.com/office/officeart/2005/8/layout/hierarchy6"/>
    <dgm:cxn modelId="{5650F297-B472-4639-B77A-A098CA41300C}" type="presParOf" srcId="{8F45D9C0-9346-4231-97B5-787040ACAD38}" destId="{B04FCF42-16D0-4827-82A9-D49BFCEB68BA}" srcOrd="0" destOrd="0" presId="urn:microsoft.com/office/officeart/2005/8/layout/hierarchy6"/>
    <dgm:cxn modelId="{A3125EB3-583D-4900-965D-653F88AC9FAA}" type="presParOf" srcId="{8F45D9C0-9346-4231-97B5-787040ACAD38}" destId="{EE75DCE4-7D7F-482C-9635-03C57746EFFF}" srcOrd="1" destOrd="0" presId="urn:microsoft.com/office/officeart/2005/8/layout/hierarchy6"/>
    <dgm:cxn modelId="{FCD2B259-24C3-4CE7-8B9B-10DD6B8329D9}" type="presParOf" srcId="{D5E68ABC-1B26-427F-96CA-DAD07C2DB448}" destId="{C1856A1F-98AA-4AB3-B635-23D6712D2B4E}" srcOrd="4" destOrd="0" presId="urn:microsoft.com/office/officeart/2005/8/layout/hierarchy6"/>
    <dgm:cxn modelId="{BBA4A6B9-F275-4CC9-8D89-1AF6EF0E09C5}" type="presParOf" srcId="{D5E68ABC-1B26-427F-96CA-DAD07C2DB448}" destId="{0534B8AE-F28F-4F8C-9F53-D30D188A289A}" srcOrd="5" destOrd="0" presId="urn:microsoft.com/office/officeart/2005/8/layout/hierarchy6"/>
    <dgm:cxn modelId="{B76C2E58-7D78-4F81-8799-4FB61D04D976}" type="presParOf" srcId="{0534B8AE-F28F-4F8C-9F53-D30D188A289A}" destId="{603E7C27-3466-4F68-9BD6-736BE079872E}" srcOrd="0" destOrd="0" presId="urn:microsoft.com/office/officeart/2005/8/layout/hierarchy6"/>
    <dgm:cxn modelId="{7E1C3613-06D2-46A4-8E53-429C82094E56}" type="presParOf" srcId="{0534B8AE-F28F-4F8C-9F53-D30D188A289A}" destId="{DBA0288E-B42F-4CEF-BF47-26BD53806FC4}" srcOrd="1" destOrd="0" presId="urn:microsoft.com/office/officeart/2005/8/layout/hierarchy6"/>
    <dgm:cxn modelId="{9325A579-8E5B-4307-81B7-82F598D49DF2}" type="presParOf" srcId="{812F6A89-8EBF-480E-9510-3111E3C79CA4}" destId="{F2ABB3BE-112E-4212-A938-B581A3208BFB}" srcOrd="1" destOrd="0" presId="urn:microsoft.com/office/officeart/2005/8/layout/hierarchy6"/>
    <dgm:cxn modelId="{FF5657B0-4D16-4B90-B0A2-819333CD1C91}" type="presParOf" srcId="{F2ABB3BE-112E-4212-A938-B581A3208BFB}" destId="{A859FC6A-6D3C-4BBB-89FD-95B9F4F042E6}" srcOrd="0" destOrd="0" presId="urn:microsoft.com/office/officeart/2005/8/layout/hierarchy6"/>
    <dgm:cxn modelId="{276D29D5-4CE5-452A-893F-2444B7482023}" type="presParOf" srcId="{A859FC6A-6D3C-4BBB-89FD-95B9F4F042E6}" destId="{4BE8241D-6743-40AC-898B-C01B4022EB4E}" srcOrd="0" destOrd="0" presId="urn:microsoft.com/office/officeart/2005/8/layout/hierarchy6"/>
    <dgm:cxn modelId="{93310FC1-E639-4C42-8B56-288BF65F5C5A}" type="presParOf" srcId="{A859FC6A-6D3C-4BBB-89FD-95B9F4F042E6}" destId="{0ABD4AF5-C771-475B-8CF2-2DF9203174E0}" srcOrd="1" destOrd="0" presId="urn:microsoft.com/office/officeart/2005/8/layout/hierarchy6"/>
    <dgm:cxn modelId="{29704DE0-F3E4-44C2-AEF6-80852151C985}" type="presParOf" srcId="{F2ABB3BE-112E-4212-A938-B581A3208BFB}" destId="{F8494FE2-E211-46FE-8DA2-6A1C2AC6452B}" srcOrd="1" destOrd="0" presId="urn:microsoft.com/office/officeart/2005/8/layout/hierarchy6"/>
    <dgm:cxn modelId="{709BE4B4-4C08-46E1-B013-92F56EA203DD}" type="presParOf" srcId="{F8494FE2-E211-46FE-8DA2-6A1C2AC6452B}" destId="{5A51C8AE-9B94-4CEA-AE70-1C7FC4FFF234}" srcOrd="0" destOrd="0" presId="urn:microsoft.com/office/officeart/2005/8/layout/hierarchy6"/>
    <dgm:cxn modelId="{36EC4D10-6C3A-4E39-B15A-737F621678A6}" type="presParOf" srcId="{F2ABB3BE-112E-4212-A938-B581A3208BFB}" destId="{C3FD349D-071F-4131-A1E3-59EBFF221761}" srcOrd="2" destOrd="0" presId="urn:microsoft.com/office/officeart/2005/8/layout/hierarchy6"/>
    <dgm:cxn modelId="{5AA6409A-A2DA-43D8-B568-294003E127A4}" type="presParOf" srcId="{C3FD349D-071F-4131-A1E3-59EBFF221761}" destId="{CCB9DD44-0072-4CA6-9AC6-F85FEF8B629D}" srcOrd="0" destOrd="0" presId="urn:microsoft.com/office/officeart/2005/8/layout/hierarchy6"/>
    <dgm:cxn modelId="{F006A7DA-9DB5-4AB3-9ACD-83F21C6E854D}" type="presParOf" srcId="{C3FD349D-071F-4131-A1E3-59EBFF221761}" destId="{36A44A24-F089-45C9-93FE-FD80461FA2F9}" srcOrd="1" destOrd="0" presId="urn:microsoft.com/office/officeart/2005/8/layout/hierarchy6"/>
    <dgm:cxn modelId="{FE661850-C914-4EC9-9A6E-980367609AC5}" type="presParOf" srcId="{F2ABB3BE-112E-4212-A938-B581A3208BFB}" destId="{F41E1C82-C379-4A0B-AA09-4F843755247B}" srcOrd="3" destOrd="0" presId="urn:microsoft.com/office/officeart/2005/8/layout/hierarchy6"/>
    <dgm:cxn modelId="{6FBBD12F-EEE1-486F-B256-29C29F0F8477}" type="presParOf" srcId="{F41E1C82-C379-4A0B-AA09-4F843755247B}" destId="{04FC1C75-6A9B-4EBA-9411-93F2AEC3E9C8}" srcOrd="0" destOrd="0" presId="urn:microsoft.com/office/officeart/2005/8/layout/hierarchy6"/>
    <dgm:cxn modelId="{9CD4D630-7591-43B2-8C45-09132D4DAF23}" type="presParOf" srcId="{F2ABB3BE-112E-4212-A938-B581A3208BFB}" destId="{7BAD9718-768E-404C-AB3F-ABA28AACFE73}" srcOrd="4" destOrd="0" presId="urn:microsoft.com/office/officeart/2005/8/layout/hierarchy6"/>
    <dgm:cxn modelId="{9D91AFD6-4A4D-419E-8D27-36EC6A018823}" type="presParOf" srcId="{7BAD9718-768E-404C-AB3F-ABA28AACFE73}" destId="{C9E35F22-33E3-4564-B0AD-2126D98A5C4A}" srcOrd="0" destOrd="0" presId="urn:microsoft.com/office/officeart/2005/8/layout/hierarchy6"/>
    <dgm:cxn modelId="{660FB933-B1FC-4318-8C6D-579A217A4D19}" type="presParOf" srcId="{7BAD9718-768E-404C-AB3F-ABA28AACFE73}" destId="{C9011D5F-748B-47A0-992B-C5553424E25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35F22-33E3-4564-B0AD-2126D98A5C4A}">
      <dsp:nvSpPr>
        <dsp:cNvPr id="0" name=""/>
        <dsp:cNvSpPr/>
      </dsp:nvSpPr>
      <dsp:spPr>
        <a:xfrm>
          <a:off x="0" y="2403848"/>
          <a:ext cx="8064896" cy="157691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endParaRPr lang="en-US" sz="900" kern="1200" dirty="0"/>
        </a:p>
        <a:p>
          <a:pPr lvl="0" algn="l" defTabSz="400050">
            <a:lnSpc>
              <a:spcPct val="90000"/>
            </a:lnSpc>
            <a:spcBef>
              <a:spcPct val="0"/>
            </a:spcBef>
            <a:spcAft>
              <a:spcPct val="35000"/>
            </a:spcAft>
          </a:pPr>
          <a:r>
            <a:rPr lang="en-US" sz="1200" b="1" kern="1200" dirty="0"/>
            <a:t>Level </a:t>
          </a:r>
          <a:r>
            <a:rPr lang="en-US" sz="1200" b="1" kern="1200" dirty="0" smtClean="0"/>
            <a:t>3: Implementers</a:t>
          </a:r>
        </a:p>
        <a:p>
          <a:pPr lvl="0" algn="l" defTabSz="400050">
            <a:lnSpc>
              <a:spcPct val="90000"/>
            </a:lnSpc>
            <a:spcBef>
              <a:spcPct val="0"/>
            </a:spcBef>
            <a:spcAft>
              <a:spcPct val="35000"/>
            </a:spcAft>
          </a:pPr>
          <a:r>
            <a:rPr lang="en-US" sz="1200" kern="1200" dirty="0" smtClean="0"/>
            <a:t> LGF and TA</a:t>
          </a:r>
        </a:p>
        <a:p>
          <a:pPr marL="0" marR="0" lvl="0" indent="0" algn="l" defTabSz="914400" eaLnBrk="1" fontAlgn="auto" latinLnBrk="0" hangingPunct="1">
            <a:lnSpc>
              <a:spcPct val="100000"/>
            </a:lnSpc>
            <a:spcBef>
              <a:spcPct val="0"/>
            </a:spcBef>
            <a:spcAft>
              <a:spcPts val="0"/>
            </a:spcAft>
            <a:buClrTx/>
            <a:buSzTx/>
            <a:buFontTx/>
            <a:buNone/>
            <a:tabLst/>
            <a:defRPr/>
          </a:pPr>
          <a:r>
            <a:rPr lang="en-US" sz="1200" kern="1200" dirty="0" smtClean="0"/>
            <a:t>Technical Staff on-ground</a:t>
          </a:r>
          <a:endParaRPr lang="en-US" sz="1200" kern="1200" dirty="0"/>
        </a:p>
      </dsp:txBody>
      <dsp:txXfrm>
        <a:off x="0" y="2403848"/>
        <a:ext cx="2419468" cy="1576919"/>
      </dsp:txXfrm>
    </dsp:sp>
    <dsp:sp modelId="{CCB9DD44-0072-4CA6-9AC6-F85FEF8B629D}">
      <dsp:nvSpPr>
        <dsp:cNvPr id="0" name=""/>
        <dsp:cNvSpPr/>
      </dsp:nvSpPr>
      <dsp:spPr>
        <a:xfrm>
          <a:off x="0" y="1075726"/>
          <a:ext cx="8064896" cy="11251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t>Level 2: Project </a:t>
          </a:r>
          <a:r>
            <a:rPr lang="en-US" sz="1200" b="1" kern="1200" dirty="0" smtClean="0"/>
            <a:t>Management </a:t>
          </a:r>
          <a:r>
            <a:rPr lang="en-US" sz="1200" b="1" kern="1200" dirty="0"/>
            <a:t>team</a:t>
          </a:r>
        </a:p>
        <a:p>
          <a:pPr lvl="0" algn="l" defTabSz="533400">
            <a:lnSpc>
              <a:spcPct val="90000"/>
            </a:lnSpc>
            <a:spcBef>
              <a:spcPct val="0"/>
            </a:spcBef>
            <a:spcAft>
              <a:spcPct val="35000"/>
            </a:spcAft>
          </a:pPr>
          <a:r>
            <a:rPr lang="en-US" sz="1200" kern="1200" dirty="0" smtClean="0"/>
            <a:t>Project Management, </a:t>
          </a:r>
          <a:r>
            <a:rPr lang="en-US" sz="1200" kern="1200" dirty="0"/>
            <a:t>M&amp;E and Risk </a:t>
          </a:r>
          <a:r>
            <a:rPr lang="en-US" sz="1200" kern="1200" dirty="0" smtClean="0"/>
            <a:t>Management </a:t>
          </a:r>
          <a:endParaRPr lang="en-US" sz="1200" kern="1200" dirty="0"/>
        </a:p>
      </dsp:txBody>
      <dsp:txXfrm>
        <a:off x="0" y="1075726"/>
        <a:ext cx="2419468" cy="1125187"/>
      </dsp:txXfrm>
    </dsp:sp>
    <dsp:sp modelId="{4BE8241D-6743-40AC-898B-C01B4022EB4E}">
      <dsp:nvSpPr>
        <dsp:cNvPr id="0" name=""/>
        <dsp:cNvSpPr/>
      </dsp:nvSpPr>
      <dsp:spPr>
        <a:xfrm>
          <a:off x="0" y="0"/>
          <a:ext cx="8064896" cy="86067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kern="1200" dirty="0"/>
            <a:t>Level 1:  Steering committee</a:t>
          </a:r>
        </a:p>
        <a:p>
          <a:pPr lvl="0" algn="l" defTabSz="533400">
            <a:lnSpc>
              <a:spcPct val="90000"/>
            </a:lnSpc>
            <a:spcBef>
              <a:spcPct val="0"/>
            </a:spcBef>
            <a:spcAft>
              <a:spcPct val="35000"/>
            </a:spcAft>
          </a:pPr>
          <a:r>
            <a:rPr lang="en-US" sz="1200" kern="1200" dirty="0"/>
            <a:t>Funders SPARK, SDC, </a:t>
          </a:r>
          <a:r>
            <a:rPr lang="en-US" sz="1200" kern="1200" dirty="0" smtClean="0"/>
            <a:t>(M)FIs </a:t>
          </a:r>
          <a:r>
            <a:rPr lang="en-US" sz="1200" kern="1200" dirty="0"/>
            <a:t>and other </a:t>
          </a:r>
          <a:r>
            <a:rPr lang="en-US" sz="1200" kern="1200" dirty="0" smtClean="0"/>
            <a:t>BDS partners </a:t>
          </a:r>
          <a:endParaRPr lang="en-US" sz="1200" kern="1200" dirty="0"/>
        </a:p>
      </dsp:txBody>
      <dsp:txXfrm>
        <a:off x="0" y="0"/>
        <a:ext cx="2419468" cy="860678"/>
      </dsp:txXfrm>
    </dsp:sp>
    <dsp:sp modelId="{5E8ADE0D-C1E0-4154-B630-B1672B8110D7}">
      <dsp:nvSpPr>
        <dsp:cNvPr id="0" name=""/>
        <dsp:cNvSpPr/>
      </dsp:nvSpPr>
      <dsp:spPr>
        <a:xfrm>
          <a:off x="4400527" y="0"/>
          <a:ext cx="1522012" cy="793963"/>
        </a:xfrm>
        <a:prstGeom prst="roundRect">
          <a:avLst>
            <a:gd name="adj" fmla="val 10000"/>
          </a:avLst>
        </a:prstGeom>
        <a:solidFill>
          <a:schemeClr val="tx1">
            <a:lumMod val="25000"/>
            <a:lumOff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a:t>Steering </a:t>
          </a:r>
          <a:r>
            <a:rPr lang="en-US" sz="1050" b="1" kern="1200" dirty="0" smtClean="0"/>
            <a:t>Committee (SDC, MINICOM, Districts, MINECOFIN, MFIs, etc…)</a:t>
          </a:r>
          <a:endParaRPr lang="en-US" sz="1050" b="1" kern="1200" dirty="0"/>
        </a:p>
      </dsp:txBody>
      <dsp:txXfrm>
        <a:off x="4423781" y="23254"/>
        <a:ext cx="1475504" cy="747455"/>
      </dsp:txXfrm>
    </dsp:sp>
    <dsp:sp modelId="{7D6F2373-2981-4CEA-BB2E-352B25A76C40}">
      <dsp:nvSpPr>
        <dsp:cNvPr id="0" name=""/>
        <dsp:cNvSpPr/>
      </dsp:nvSpPr>
      <dsp:spPr>
        <a:xfrm>
          <a:off x="5115813" y="793963"/>
          <a:ext cx="91440" cy="318595"/>
        </a:xfrm>
        <a:custGeom>
          <a:avLst/>
          <a:gdLst/>
          <a:ahLst/>
          <a:cxnLst/>
          <a:rect l="0" t="0" r="0" b="0"/>
          <a:pathLst>
            <a:path>
              <a:moveTo>
                <a:pt x="45720" y="0"/>
              </a:moveTo>
              <a:lnTo>
                <a:pt x="45720" y="159297"/>
              </a:lnTo>
              <a:lnTo>
                <a:pt x="63451" y="159297"/>
              </a:lnTo>
              <a:lnTo>
                <a:pt x="63451" y="3185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A0A29-8209-4359-A20E-941416392124}">
      <dsp:nvSpPr>
        <dsp:cNvPr id="0" name=""/>
        <dsp:cNvSpPr/>
      </dsp:nvSpPr>
      <dsp:spPr>
        <a:xfrm>
          <a:off x="4080835" y="1112558"/>
          <a:ext cx="2196858" cy="1014675"/>
        </a:xfrm>
        <a:prstGeom prst="roundRect">
          <a:avLst>
            <a:gd name="adj" fmla="val 10000"/>
          </a:avLst>
        </a:prstGeom>
        <a:solidFill>
          <a:schemeClr val="tx1">
            <a:lumMod val="25000"/>
            <a:lumOff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t>SPARK </a:t>
          </a:r>
          <a:r>
            <a:rPr lang="en-US" sz="900" b="1" kern="1200" dirty="0"/>
            <a:t>Project Manager, Project Officer supported by Regional Hub on </a:t>
          </a:r>
          <a:r>
            <a:rPr lang="en-US" sz="900" b="1" kern="1200" dirty="0" smtClean="0"/>
            <a:t>Program </a:t>
          </a:r>
          <a:r>
            <a:rPr lang="en-US" sz="900" b="1" kern="1200" dirty="0"/>
            <a:t>management, M&amp;E and Finance and  the  SPARK A2F consultant</a:t>
          </a:r>
        </a:p>
      </dsp:txBody>
      <dsp:txXfrm>
        <a:off x="4110554" y="1142277"/>
        <a:ext cx="2137420" cy="955237"/>
      </dsp:txXfrm>
    </dsp:sp>
    <dsp:sp modelId="{8C9C4766-9583-4517-9C80-58F0E283893B}">
      <dsp:nvSpPr>
        <dsp:cNvPr id="0" name=""/>
        <dsp:cNvSpPr/>
      </dsp:nvSpPr>
      <dsp:spPr>
        <a:xfrm>
          <a:off x="3280401" y="2127233"/>
          <a:ext cx="1898863" cy="785531"/>
        </a:xfrm>
        <a:custGeom>
          <a:avLst/>
          <a:gdLst/>
          <a:ahLst/>
          <a:cxnLst/>
          <a:rect l="0" t="0" r="0" b="0"/>
          <a:pathLst>
            <a:path>
              <a:moveTo>
                <a:pt x="1898863" y="0"/>
              </a:moveTo>
              <a:lnTo>
                <a:pt x="1898863" y="392765"/>
              </a:lnTo>
              <a:lnTo>
                <a:pt x="0" y="392765"/>
              </a:lnTo>
              <a:lnTo>
                <a:pt x="0" y="7855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2B120A-D192-4360-A3FE-C323EE0511E2}">
      <dsp:nvSpPr>
        <dsp:cNvPr id="0" name=""/>
        <dsp:cNvSpPr/>
      </dsp:nvSpPr>
      <dsp:spPr>
        <a:xfrm>
          <a:off x="2519395" y="2912764"/>
          <a:ext cx="1522012" cy="1014675"/>
        </a:xfrm>
        <a:prstGeom prst="roundRect">
          <a:avLst>
            <a:gd name="adj" fmla="val 10000"/>
          </a:avLst>
        </a:prstGeom>
        <a:solidFill>
          <a:schemeClr val="tx1">
            <a:lumMod val="25000"/>
            <a:lumOff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SPARK Business Coaches</a:t>
          </a:r>
        </a:p>
        <a:p>
          <a:pPr lvl="0" algn="ctr" defTabSz="400050">
            <a:lnSpc>
              <a:spcPct val="90000"/>
            </a:lnSpc>
            <a:spcBef>
              <a:spcPct val="0"/>
            </a:spcBef>
            <a:spcAft>
              <a:spcPct val="35000"/>
            </a:spcAft>
          </a:pPr>
          <a:r>
            <a:rPr lang="en-US" sz="900" b="1" kern="1200" dirty="0" smtClean="0"/>
            <a:t>and </a:t>
          </a:r>
          <a:r>
            <a:rPr lang="en-US" sz="900" b="1" kern="1200" dirty="0"/>
            <a:t>other TA providers</a:t>
          </a:r>
        </a:p>
      </dsp:txBody>
      <dsp:txXfrm>
        <a:off x="2549114" y="2942483"/>
        <a:ext cx="1462574" cy="955237"/>
      </dsp:txXfrm>
    </dsp:sp>
    <dsp:sp modelId="{31AAF4F9-59F5-4FCD-984D-32F19DCB2E5F}">
      <dsp:nvSpPr>
        <dsp:cNvPr id="0" name=""/>
        <dsp:cNvSpPr/>
      </dsp:nvSpPr>
      <dsp:spPr>
        <a:xfrm>
          <a:off x="5133544" y="2127233"/>
          <a:ext cx="91440" cy="785531"/>
        </a:xfrm>
        <a:custGeom>
          <a:avLst/>
          <a:gdLst/>
          <a:ahLst/>
          <a:cxnLst/>
          <a:rect l="0" t="0" r="0" b="0"/>
          <a:pathLst>
            <a:path>
              <a:moveTo>
                <a:pt x="45720" y="0"/>
              </a:moveTo>
              <a:lnTo>
                <a:pt x="45720" y="392765"/>
              </a:lnTo>
              <a:lnTo>
                <a:pt x="54578" y="392765"/>
              </a:lnTo>
              <a:lnTo>
                <a:pt x="54578" y="7855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FCF42-16D0-4827-82A9-D49BFCEB68BA}">
      <dsp:nvSpPr>
        <dsp:cNvPr id="0" name=""/>
        <dsp:cNvSpPr/>
      </dsp:nvSpPr>
      <dsp:spPr>
        <a:xfrm>
          <a:off x="4427116" y="2912764"/>
          <a:ext cx="1522012" cy="1014675"/>
        </a:xfrm>
        <a:prstGeom prst="roundRect">
          <a:avLst>
            <a:gd name="adj" fmla="val 10000"/>
          </a:avLst>
        </a:prstGeom>
        <a:solidFill>
          <a:schemeClr val="tx1">
            <a:lumMod val="25000"/>
            <a:lumOff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MFI's/Banks Management &amp; credit officers</a:t>
          </a:r>
        </a:p>
      </dsp:txBody>
      <dsp:txXfrm>
        <a:off x="4456835" y="2942483"/>
        <a:ext cx="1462574" cy="955237"/>
      </dsp:txXfrm>
    </dsp:sp>
    <dsp:sp modelId="{C1856A1F-98AA-4AB3-B635-23D6712D2B4E}">
      <dsp:nvSpPr>
        <dsp:cNvPr id="0" name=""/>
        <dsp:cNvSpPr/>
      </dsp:nvSpPr>
      <dsp:spPr>
        <a:xfrm>
          <a:off x="5179264" y="2127233"/>
          <a:ext cx="1960885" cy="785531"/>
        </a:xfrm>
        <a:custGeom>
          <a:avLst/>
          <a:gdLst/>
          <a:ahLst/>
          <a:cxnLst/>
          <a:rect l="0" t="0" r="0" b="0"/>
          <a:pathLst>
            <a:path>
              <a:moveTo>
                <a:pt x="0" y="0"/>
              </a:moveTo>
              <a:lnTo>
                <a:pt x="0" y="392765"/>
              </a:lnTo>
              <a:lnTo>
                <a:pt x="1960885" y="392765"/>
              </a:lnTo>
              <a:lnTo>
                <a:pt x="1960885" y="78553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E7C27-3466-4F68-9BD6-736BE079872E}">
      <dsp:nvSpPr>
        <dsp:cNvPr id="0" name=""/>
        <dsp:cNvSpPr/>
      </dsp:nvSpPr>
      <dsp:spPr>
        <a:xfrm>
          <a:off x="6379143" y="2912764"/>
          <a:ext cx="1522012" cy="1014675"/>
        </a:xfrm>
        <a:prstGeom prst="roundRect">
          <a:avLst>
            <a:gd name="adj" fmla="val 10000"/>
          </a:avLst>
        </a:prstGeom>
        <a:solidFill>
          <a:schemeClr val="tx1">
            <a:lumMod val="25000"/>
            <a:lumOff val="75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Local </a:t>
          </a:r>
          <a:r>
            <a:rPr lang="en-US" sz="900" b="1" kern="1200" dirty="0" smtClean="0"/>
            <a:t>Government </a:t>
          </a:r>
          <a:r>
            <a:rPr lang="en-US" sz="900" b="1" kern="1200" dirty="0"/>
            <a:t>(JADF, </a:t>
          </a:r>
          <a:r>
            <a:rPr lang="en-US" sz="900" b="1" kern="1200" dirty="0" smtClean="0"/>
            <a:t>District officers</a:t>
          </a:r>
          <a:r>
            <a:rPr lang="en-US" sz="900" b="1" kern="1200" dirty="0"/>
            <a:t>, </a:t>
          </a:r>
          <a:r>
            <a:rPr lang="en-US" sz="900" b="1" kern="1200" dirty="0" smtClean="0"/>
            <a:t>Chambers, etc.)</a:t>
          </a:r>
          <a:endParaRPr lang="en-US" sz="900" b="1" kern="1200" dirty="0"/>
        </a:p>
      </dsp:txBody>
      <dsp:txXfrm>
        <a:off x="6408862" y="2942483"/>
        <a:ext cx="1462574" cy="9552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BD8B6-B534-495B-B7E2-FD1F026F093C}" type="datetimeFigureOut">
              <a:rPr lang="en-US" smtClean="0"/>
              <a:t>5/24/2022</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97A8D-EAA9-42F7-A446-39F655F77194}" type="slidenum">
              <a:rPr lang="en-US" smtClean="0"/>
              <a:t>‹#›</a:t>
            </a:fld>
            <a:endParaRPr lang="en-US" dirty="0"/>
          </a:p>
        </p:txBody>
      </p:sp>
    </p:spTree>
    <p:extLst>
      <p:ext uri="{BB962C8B-B14F-4D97-AF65-F5344CB8AC3E}">
        <p14:creationId xmlns:p14="http://schemas.microsoft.com/office/powerpoint/2010/main" val="125854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pic>
        <p:nvPicPr>
          <p:cNvPr id="6" name="Afbeelding 12" descr="Spark_logo_ignitesAmbition.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2000" y="2465828"/>
            <a:ext cx="5400000" cy="78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0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 cobal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6" name="Content Placeholder 8"/>
          <p:cNvSpPr>
            <a:spLocks noGrp="1"/>
          </p:cNvSpPr>
          <p:nvPr>
            <p:ph sz="quarter" idx="10"/>
          </p:nvPr>
        </p:nvSpPr>
        <p:spPr>
          <a:xfrm>
            <a:off x="468000" y="1489348"/>
            <a:ext cx="8208000" cy="3528392"/>
          </a:xfrm>
        </p:spPr>
        <p:txBody>
          <a:bodyPr/>
          <a:lstStyle>
            <a:lvl1pPr>
              <a:defRPr>
                <a:solidFill>
                  <a:srgbClr val="C5DFE0"/>
                </a:solidFill>
              </a:defRPr>
            </a:lvl1pPr>
            <a:lvl2pPr>
              <a:defRPr>
                <a:solidFill>
                  <a:srgbClr val="C5DFE0"/>
                </a:solidFill>
              </a:defRPr>
            </a:lvl2pPr>
            <a:lvl3pPr>
              <a:defRPr>
                <a:solidFill>
                  <a:srgbClr val="C5DFE0"/>
                </a:solidFill>
              </a:defRPr>
            </a:lvl3pPr>
            <a:lvl4pPr>
              <a:defRPr>
                <a:solidFill>
                  <a:srgbClr val="C5DFE0"/>
                </a:solidFill>
              </a:defRPr>
            </a:lvl4pPr>
            <a:lvl5pPr>
              <a:defRPr>
                <a:solidFill>
                  <a:srgbClr val="C5DFE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4746"/>
          </a:xfrm>
          <a:prstGeom prst="rect">
            <a:avLst/>
          </a:prstGeom>
        </p:spPr>
      </p:pic>
    </p:spTree>
    <p:extLst>
      <p:ext uri="{BB962C8B-B14F-4D97-AF65-F5344CB8AC3E}">
        <p14:creationId xmlns:p14="http://schemas.microsoft.com/office/powerpoint/2010/main" val="32825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age - dark ocean blue">
    <p:bg>
      <p:bgPr>
        <a:solidFill>
          <a:srgbClr val="0C375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6" name="Content Placeholder 8"/>
          <p:cNvSpPr>
            <a:spLocks noGrp="1"/>
          </p:cNvSpPr>
          <p:nvPr>
            <p:ph sz="quarter" idx="10"/>
          </p:nvPr>
        </p:nvSpPr>
        <p:spPr>
          <a:xfrm>
            <a:off x="468000" y="1489348"/>
            <a:ext cx="8208000" cy="3528392"/>
          </a:xfrm>
        </p:spPr>
        <p:txBody>
          <a:bodyPr/>
          <a:lstStyle>
            <a:lvl1pPr>
              <a:defRPr>
                <a:solidFill>
                  <a:srgbClr val="C5DFE0"/>
                </a:solidFill>
              </a:defRPr>
            </a:lvl1pPr>
            <a:lvl2pPr>
              <a:defRPr>
                <a:solidFill>
                  <a:srgbClr val="C5DFE0"/>
                </a:solidFill>
              </a:defRPr>
            </a:lvl2pPr>
            <a:lvl3pPr>
              <a:defRPr>
                <a:solidFill>
                  <a:srgbClr val="C5DFE0"/>
                </a:solidFill>
              </a:defRPr>
            </a:lvl3pPr>
            <a:lvl4pPr>
              <a:defRPr>
                <a:solidFill>
                  <a:srgbClr val="C5DFE0"/>
                </a:solidFill>
              </a:defRPr>
            </a:lvl4pPr>
            <a:lvl5pPr>
              <a:defRPr>
                <a:solidFill>
                  <a:srgbClr val="C5DFE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4746"/>
          </a:xfrm>
          <a:prstGeom prst="rect">
            <a:avLst/>
          </a:prstGeom>
        </p:spPr>
      </p:pic>
    </p:spTree>
    <p:extLst>
      <p:ext uri="{BB962C8B-B14F-4D97-AF65-F5344CB8AC3E}">
        <p14:creationId xmlns:p14="http://schemas.microsoft.com/office/powerpoint/2010/main" val="312429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rld map of SPARK project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902" r="9610" b="27094"/>
          <a:stretch/>
        </p:blipFill>
        <p:spPr>
          <a:xfrm>
            <a:off x="0" y="0"/>
            <a:ext cx="9144000" cy="5715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512" y="265212"/>
            <a:ext cx="1800000" cy="1273040"/>
          </a:xfrm>
          <a:prstGeom prst="rect">
            <a:avLst/>
          </a:prstGeom>
        </p:spPr>
      </p:pic>
    </p:spTree>
    <p:extLst>
      <p:ext uri="{BB962C8B-B14F-4D97-AF65-F5344CB8AC3E}">
        <p14:creationId xmlns:p14="http://schemas.microsoft.com/office/powerpoint/2010/main" val="174552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A323-648D-4196-8CDB-6E36A6B6AFB1}"/>
              </a:ext>
            </a:extLst>
          </p:cNvPr>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FB05E47-3617-4DAB-A5EB-8AE3ACB38272}"/>
              </a:ext>
            </a:extLst>
          </p:cNvPr>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165275-70A6-4B26-8587-721644BC6B15}"/>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90803E7-D6FF-4459-9B84-49181E290C13}"/>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865B7EB-E5A9-4499-830F-E517C6A6FEA4}"/>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0094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D0FD8-163B-47BB-8D3A-066E0F9802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C47AC5-09BE-4CFC-AB43-98CEB5BED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14D950-2026-440A-8FCB-82D980AD56B6}"/>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D2D8BF6-CCCC-4F63-86F8-80D7627F7C40}"/>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D6CC1AE-23D6-4AB7-A1F9-E9EC6D7FCC86}"/>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2583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CEC9-3385-42FE-AD38-A01AFD8FAE07}"/>
              </a:ext>
            </a:extLst>
          </p:cNvPr>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0EB1FC-9CDF-4468-ABB5-D7CD03E26EF0}"/>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FD6A03-C19D-40CF-90F5-095DB9106D57}"/>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BD7DFAF5-163B-4FF0-865B-732CFAD828B8}"/>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D2F2F68-B178-4CFE-B89F-861FF77C0791}"/>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3799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FA47-2DC3-42E8-8387-EEF7B773BD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9BD664-B361-4C73-A4C9-EBB640B1FF73}"/>
              </a:ext>
            </a:extLst>
          </p:cNvPr>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C027B1-F7DB-4659-9FC7-EB5D4B349815}"/>
              </a:ext>
            </a:extLst>
          </p:cNvPr>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F0333B-1C4E-4025-AD0D-B2C218C872ED}"/>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B17A99F9-7740-49C6-88DA-674985FE11D8}"/>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7E7AD6C5-39AD-4429-A418-DA04CA57A86B}"/>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92214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1A67-D643-477D-8AE8-D97907591BCD}"/>
              </a:ext>
            </a:extLst>
          </p:cNvPr>
          <p:cNvSpPr>
            <a:spLocks noGrp="1"/>
          </p:cNvSpPr>
          <p:nvPr>
            <p:ph type="title"/>
          </p:nvPr>
        </p:nvSpPr>
        <p:spPr>
          <a:xfrm>
            <a:off x="629841" y="304271"/>
            <a:ext cx="7886700" cy="11046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2D26CC-2520-407B-8114-4604E48F0AAA}"/>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607E0-6D49-4CE3-A071-EA1CFB4A0788}"/>
              </a:ext>
            </a:extLst>
          </p:cNvPr>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D48DFC-80EA-42FE-8CDF-4ED0D52D0B85}"/>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8B7438F-5153-44C9-BB3D-888A6B3155AF}"/>
              </a:ext>
            </a:extLst>
          </p:cNvPr>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B4587D-D162-4F35-BC94-398324502216}"/>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7C532AB0-A3A1-4297-AD84-06139D731253}"/>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B467A2E-96CD-4C11-B088-4CAF2FE8271B}"/>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2628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65ED-874A-4CE7-AA32-D9D30B18CF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4E713F-CA18-4D5E-9F06-017DF2966941}"/>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3B476B97-ADED-42F5-8D2E-1ACE8D8FC4FE}"/>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E8C160C9-C624-40BF-81C5-134771797B7A}"/>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117058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782B6A-1EEA-4C94-BAF4-3B08D3BBFCF0}"/>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0CDDFACD-306A-49C8-9C84-03B3150864FD}"/>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A4D875C9-6620-410B-BC46-F715829A3E94}"/>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grpSp>
        <p:nvGrpSpPr>
          <p:cNvPr id="5" name="Group 4">
            <a:extLst>
              <a:ext uri="{FF2B5EF4-FFF2-40B4-BE49-F238E27FC236}">
                <a16:creationId xmlns:a16="http://schemas.microsoft.com/office/drawing/2014/main" id="{CD5D173E-3A4C-48EA-BEEE-715EFB3B4967}"/>
              </a:ext>
            </a:extLst>
          </p:cNvPr>
          <p:cNvGrpSpPr/>
          <p:nvPr userDrawn="1"/>
        </p:nvGrpSpPr>
        <p:grpSpPr>
          <a:xfrm>
            <a:off x="8710097" y="-68062"/>
            <a:ext cx="474955" cy="5783063"/>
            <a:chOff x="8806542" y="0"/>
            <a:chExt cx="783771" cy="8588894"/>
          </a:xfrm>
        </p:grpSpPr>
        <p:pic>
          <p:nvPicPr>
            <p:cNvPr id="6" name="Picture 5" descr="A picture containing background pattern&#10;&#10;Description automatically generated">
              <a:extLst>
                <a:ext uri="{FF2B5EF4-FFF2-40B4-BE49-F238E27FC236}">
                  <a16:creationId xmlns:a16="http://schemas.microsoft.com/office/drawing/2014/main" id="{66405560-CD15-44ED-A45F-1445C3BF5DE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96" r="21506"/>
            <a:stretch/>
          </p:blipFill>
          <p:spPr>
            <a:xfrm>
              <a:off x="8806542" y="0"/>
              <a:ext cx="783771" cy="4380346"/>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E3E28189-EDD8-4861-B3FF-ABBCDC01CB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435" r="21506"/>
            <a:stretch/>
          </p:blipFill>
          <p:spPr>
            <a:xfrm>
              <a:off x="8824034" y="4208548"/>
              <a:ext cx="766279" cy="4380346"/>
            </a:xfrm>
            <a:prstGeom prst="rect">
              <a:avLst/>
            </a:prstGeom>
          </p:spPr>
        </p:pic>
      </p:grpSp>
    </p:spTree>
    <p:extLst>
      <p:ext uri="{BB962C8B-B14F-4D97-AF65-F5344CB8AC3E}">
        <p14:creationId xmlns:p14="http://schemas.microsoft.com/office/powerpoint/2010/main" val="160840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pic>
        <p:nvPicPr>
          <p:cNvPr id="6" name="Afbeelding 12" descr="Spark_logo_ignitesAmbition.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544" y="5233764"/>
            <a:ext cx="1800000" cy="26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468000" y="661256"/>
            <a:ext cx="8208000" cy="4356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991089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E1D8-37C8-47AB-B097-E5AD9E34CC6B}"/>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C3F221-6655-48CB-8003-837AE66758C7}"/>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989F55-B34E-46AB-8373-8ED00B60E20D}"/>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C3590D-D087-4AF0-B23D-8CEF80AFB4C5}"/>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CAECE49-ADDC-4499-B445-3A6F686D705F}"/>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EB9F9246-D4E0-4ACF-A5D7-8EF0676B0FDF}"/>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4611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6F860-789B-40B6-9703-92B883591FF1}"/>
              </a:ext>
            </a:extLst>
          </p:cNvPr>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A0F4DE4-9BDB-46FF-B1F5-9EB0C9610A63}"/>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B98E267-6E6B-44D0-890C-DBEF03A3167B}"/>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43687B6-EB75-40F7-B3D3-391CFE1AF95D}"/>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FD850503-F125-4BFF-B721-BC17A7D02F2A}"/>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C30FFC27-8873-4DEA-8D03-E3CDE27264A5}"/>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7180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BD1B7B-4614-4C25-87C0-4BCB0E69CEBF}"/>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8ADAE897-9C2A-4418-802C-89D0A5891E94}"/>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E2056DE-0724-49EF-A3D0-38C7C6ACDB2C}"/>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
        <p:nvSpPr>
          <p:cNvPr id="7" name="Rectangle 6">
            <a:extLst>
              <a:ext uri="{FF2B5EF4-FFF2-40B4-BE49-F238E27FC236}">
                <a16:creationId xmlns:a16="http://schemas.microsoft.com/office/drawing/2014/main" id="{E52B9756-9B32-4BDA-9A16-5A2BB9031945}"/>
              </a:ext>
            </a:extLst>
          </p:cNvPr>
          <p:cNvSpPr/>
          <p:nvPr userDrawn="1"/>
        </p:nvSpPr>
        <p:spPr>
          <a:xfrm>
            <a:off x="0" y="0"/>
            <a:ext cx="9144000" cy="5715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RW"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Diagram&#10;&#10;Description automatically generated">
            <a:extLst>
              <a:ext uri="{FF2B5EF4-FFF2-40B4-BE49-F238E27FC236}">
                <a16:creationId xmlns:a16="http://schemas.microsoft.com/office/drawing/2014/main" id="{31027F41-F762-46A6-BA5E-E37DEA48989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417" r="43705"/>
          <a:stretch/>
        </p:blipFill>
        <p:spPr>
          <a:xfrm>
            <a:off x="8759486" y="0"/>
            <a:ext cx="370643" cy="5715000"/>
          </a:xfrm>
          <a:prstGeom prst="rect">
            <a:avLst/>
          </a:prstGeom>
        </p:spPr>
      </p:pic>
      <p:sp>
        <p:nvSpPr>
          <p:cNvPr id="9" name="TextBox 8">
            <a:extLst>
              <a:ext uri="{FF2B5EF4-FFF2-40B4-BE49-F238E27FC236}">
                <a16:creationId xmlns:a16="http://schemas.microsoft.com/office/drawing/2014/main" id="{A2BE9E52-94C9-423F-82A6-89E9E7E2E942}"/>
              </a:ext>
            </a:extLst>
          </p:cNvPr>
          <p:cNvSpPr txBox="1"/>
          <p:nvPr userDrawn="1"/>
        </p:nvSpPr>
        <p:spPr>
          <a:xfrm>
            <a:off x="731299" y="5332268"/>
            <a:ext cx="2057400"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30000" noProof="0" dirty="0">
                <a:ln>
                  <a:noFill/>
                </a:ln>
                <a:solidFill>
                  <a:srgbClr val="FFFFFF"/>
                </a:solidFill>
                <a:effectLst/>
                <a:uLnTx/>
                <a:uFillTx/>
                <a:latin typeface="Raleway Medium" panose="020B0603030101060003" pitchFamily="34" charset="0"/>
                <a:ea typeface="+mn-ea"/>
                <a:cs typeface="+mn-cs"/>
              </a:rPr>
              <a:t>www.vanguardeconomics.com</a:t>
            </a:r>
          </a:p>
        </p:txBody>
      </p:sp>
      <p:sp>
        <p:nvSpPr>
          <p:cNvPr id="10" name="Date Placeholder 3">
            <a:extLst>
              <a:ext uri="{FF2B5EF4-FFF2-40B4-BE49-F238E27FC236}">
                <a16:creationId xmlns:a16="http://schemas.microsoft.com/office/drawing/2014/main" id="{0CE53596-DEF9-40F8-808C-A0860BC6E51D}"/>
              </a:ext>
            </a:extLst>
          </p:cNvPr>
          <p:cNvSpPr txBox="1">
            <a:spLocks/>
          </p:cNvSpPr>
          <p:nvPr userDrawn="1"/>
        </p:nvSpPr>
        <p:spPr>
          <a:xfrm>
            <a:off x="3531926" y="5295550"/>
            <a:ext cx="2080149" cy="304271"/>
          </a:xfrm>
          <a:prstGeom prst="rect">
            <a:avLst/>
          </a:prstGeom>
        </p:spPr>
        <p:txBody>
          <a:bodyPr vert="horz" lIns="68580" tIns="34290" rIns="68580" bIns="34290" rtlCol="0" anchor="ctr"/>
          <a:lstStyle>
            <a:defPPr>
              <a:defRPr lang="en-R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30000" noProof="0" dirty="0">
                <a:ln>
                  <a:noFill/>
                </a:ln>
                <a:solidFill>
                  <a:srgbClr val="FFFFFF"/>
                </a:solidFill>
                <a:effectLst/>
                <a:uLnTx/>
                <a:uFillTx/>
                <a:latin typeface="Raleway Medium" panose="020B0603030101060003" pitchFamily="34" charset="0"/>
                <a:ea typeface="+mn-ea"/>
                <a:cs typeface="+mn-cs"/>
              </a:rPr>
              <a:t>info@vanguardeconomics.com</a:t>
            </a:r>
          </a:p>
        </p:txBody>
      </p:sp>
      <p:sp>
        <p:nvSpPr>
          <p:cNvPr id="11" name="Slide Number Placeholder 5">
            <a:extLst>
              <a:ext uri="{FF2B5EF4-FFF2-40B4-BE49-F238E27FC236}">
                <a16:creationId xmlns:a16="http://schemas.microsoft.com/office/drawing/2014/main" id="{E0FF314D-46FC-48B6-A753-0D33F4E77873}"/>
              </a:ext>
            </a:extLst>
          </p:cNvPr>
          <p:cNvSpPr txBox="1">
            <a:spLocks/>
          </p:cNvSpPr>
          <p:nvPr userDrawn="1"/>
        </p:nvSpPr>
        <p:spPr>
          <a:xfrm>
            <a:off x="6474318" y="5295550"/>
            <a:ext cx="2057400" cy="304271"/>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30000" noProof="0">
                <a:ln>
                  <a:noFill/>
                </a:ln>
                <a:solidFill>
                  <a:srgbClr val="FFFFFF"/>
                </a:solidFill>
                <a:effectLst/>
                <a:uLnTx/>
                <a:uFillTx/>
                <a:latin typeface="Raleway Medium" panose="020B0603030101060003" pitchFamily="34" charset="0"/>
                <a:ea typeface="+mn-ea"/>
                <a:cs typeface="+mn-cs"/>
              </a:rPr>
              <a:t>Tel: +250 788 305 587</a:t>
            </a:r>
            <a:endParaRPr kumimoji="0" lang="de-DE" sz="1350" b="0" i="0" u="none" strike="noStrike" kern="1200" cap="none" spc="0" normalizeH="0" baseline="30000" noProof="0" dirty="0">
              <a:ln>
                <a:noFill/>
              </a:ln>
              <a:solidFill>
                <a:srgbClr val="FFFFFF"/>
              </a:solidFill>
              <a:effectLst/>
              <a:uLnTx/>
              <a:uFillTx/>
              <a:latin typeface="Raleway Medium" panose="020B0603030101060003" pitchFamily="34" charset="0"/>
              <a:ea typeface="+mn-ea"/>
              <a:cs typeface="+mn-cs"/>
            </a:endParaRPr>
          </a:p>
        </p:txBody>
      </p:sp>
    </p:spTree>
    <p:extLst>
      <p:ext uri="{BB962C8B-B14F-4D97-AF65-F5344CB8AC3E}">
        <p14:creationId xmlns:p14="http://schemas.microsoft.com/office/powerpoint/2010/main" val="380643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240A6-6B9D-404B-923B-9F4DCB2918AA}"/>
              </a:ext>
            </a:extLst>
          </p:cNvPr>
          <p:cNvSpPr>
            <a:spLocks noGrp="1"/>
          </p:cNvSpPr>
          <p:nvPr>
            <p:ph type="title" orient="vert"/>
          </p:nvPr>
        </p:nvSpPr>
        <p:spPr>
          <a:xfrm>
            <a:off x="6543675" y="304271"/>
            <a:ext cx="1971675" cy="484319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EA2103-69B2-4DD1-92BF-8A2F495D56BC}"/>
              </a:ext>
            </a:extLst>
          </p:cNvPr>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9530D-F4B1-4404-B117-B05D59C84430}"/>
              </a:ext>
            </a:extLst>
          </p:cNvPr>
          <p:cNvSpPr>
            <a:spLocks noGrp="1"/>
          </p:cNvSpPr>
          <p:nvPr>
            <p:ph type="dt" sz="half" idx="10"/>
          </p:nvPr>
        </p:nvSpPr>
        <p:spPr/>
        <p:txBody>
          <a:body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36DE38DC-1310-4A19-A4CD-98456EC83141}"/>
              </a:ext>
            </a:extLst>
          </p:cNvPr>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8B25F44-F1BC-4699-A849-C73F5E8C6732}"/>
              </a:ext>
            </a:extLst>
          </p:cNvPr>
          <p:cNvSpPr>
            <a:spLocks noGrp="1"/>
          </p:cNvSpPr>
          <p:nvPr>
            <p:ph type="sldNum" sz="quarter" idx="12"/>
          </p:nvPr>
        </p:nvSpPr>
        <p:spPr/>
        <p:txBody>
          <a:body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10802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2" descr="A picture containing boat, outdoor, water, river&#10;&#10;Description automatically generated">
            <a:extLst>
              <a:ext uri="{FF2B5EF4-FFF2-40B4-BE49-F238E27FC236}">
                <a16:creationId xmlns:a16="http://schemas.microsoft.com/office/drawing/2014/main" id="{415CB3A6-CA7F-4EEE-898A-9B7F1BBF76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413"/>
          <a:stretch/>
        </p:blipFill>
        <p:spPr>
          <a:xfrm>
            <a:off x="0" y="0"/>
            <a:ext cx="9144000" cy="5715000"/>
          </a:xfrm>
          <a:prstGeom prst="rect">
            <a:avLst/>
          </a:prstGeom>
        </p:spPr>
      </p:pic>
      <p:sp>
        <p:nvSpPr>
          <p:cNvPr id="6" name="Rectangle 5">
            <a:extLst>
              <a:ext uri="{FF2B5EF4-FFF2-40B4-BE49-F238E27FC236}">
                <a16:creationId xmlns:a16="http://schemas.microsoft.com/office/drawing/2014/main" id="{73C332F2-7725-4F29-B7F7-7180B37D1B03}"/>
              </a:ext>
            </a:extLst>
          </p:cNvPr>
          <p:cNvSpPr/>
          <p:nvPr userDrawn="1"/>
        </p:nvSpPr>
        <p:spPr>
          <a:xfrm>
            <a:off x="0" y="-1"/>
            <a:ext cx="9144000" cy="5715000"/>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aa-E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979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1BB0CA7-8B1A-45EE-B7EE-69D1B3030DD2}"/>
              </a:ext>
            </a:extLst>
          </p:cNvPr>
          <p:cNvSpPr/>
          <p:nvPr userDrawn="1"/>
        </p:nvSpPr>
        <p:spPr>
          <a:xfrm>
            <a:off x="41051" y="0"/>
            <a:ext cx="9144000" cy="5715000"/>
          </a:xfrm>
          <a:prstGeom prst="rect">
            <a:avLst/>
          </a:prstGeom>
          <a:solidFill>
            <a:srgbClr val="4472C4">
              <a:alpha val="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aa-ET"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E669C111-040C-4AD1-BF5C-5B2C02B305B0}"/>
              </a:ext>
            </a:extLst>
          </p:cNvPr>
          <p:cNvSpPr>
            <a:spLocks noGrp="1"/>
          </p:cNvSpPr>
          <p:nvPr>
            <p:ph type="dt" sz="half" idx="10"/>
          </p:nvPr>
        </p:nvSpPr>
        <p:spPr/>
        <p:txBody>
          <a:bodyPr/>
          <a:lstStyle/>
          <a:p>
            <a:pPr defTabSz="685800"/>
            <a:fld id="{83C10ADA-9C1C-467A-81F3-6FA0C954E984}" type="datetimeFigureOut">
              <a:rPr lang="aa-ET" smtClean="0">
                <a:solidFill>
                  <a:prstClr val="black">
                    <a:tint val="75000"/>
                  </a:prstClr>
                </a:solidFill>
              </a:rPr>
              <a:pPr defTabSz="685800"/>
              <a:t>05/24/2022</a:t>
            </a:fld>
            <a:endParaRPr lang="aa-ET">
              <a:solidFill>
                <a:prstClr val="black">
                  <a:tint val="75000"/>
                </a:prstClr>
              </a:solidFill>
            </a:endParaRPr>
          </a:p>
        </p:txBody>
      </p:sp>
      <p:sp>
        <p:nvSpPr>
          <p:cNvPr id="5" name="Footer Placeholder 4">
            <a:extLst>
              <a:ext uri="{FF2B5EF4-FFF2-40B4-BE49-F238E27FC236}">
                <a16:creationId xmlns:a16="http://schemas.microsoft.com/office/drawing/2014/main" id="{6BF28B20-D561-4C2D-8D01-200AE39CCAEF}"/>
              </a:ext>
            </a:extLst>
          </p:cNvPr>
          <p:cNvSpPr>
            <a:spLocks noGrp="1"/>
          </p:cNvSpPr>
          <p:nvPr>
            <p:ph type="ftr" sz="quarter" idx="11"/>
          </p:nvPr>
        </p:nvSpPr>
        <p:spPr/>
        <p:txBody>
          <a:bodyPr/>
          <a:lstStyle/>
          <a:p>
            <a:pPr defTabSz="685800"/>
            <a:endParaRPr lang="aa-ET">
              <a:solidFill>
                <a:prstClr val="black">
                  <a:tint val="75000"/>
                </a:prstClr>
              </a:solidFill>
            </a:endParaRPr>
          </a:p>
        </p:txBody>
      </p:sp>
      <p:sp>
        <p:nvSpPr>
          <p:cNvPr id="6" name="Slide Number Placeholder 5">
            <a:extLst>
              <a:ext uri="{FF2B5EF4-FFF2-40B4-BE49-F238E27FC236}">
                <a16:creationId xmlns:a16="http://schemas.microsoft.com/office/drawing/2014/main" id="{F468BD06-2037-4069-9AEE-803B13E00193}"/>
              </a:ext>
            </a:extLst>
          </p:cNvPr>
          <p:cNvSpPr>
            <a:spLocks noGrp="1"/>
          </p:cNvSpPr>
          <p:nvPr>
            <p:ph type="sldNum" sz="quarter" idx="12"/>
          </p:nvPr>
        </p:nvSpPr>
        <p:spPr/>
        <p:txBody>
          <a:bodyPr/>
          <a:lstStyle/>
          <a:p>
            <a:pPr defTabSz="685800"/>
            <a:fld id="{EAFCD790-E515-47B4-B100-C3A15A93DB40}" type="slidenum">
              <a:rPr lang="aa-ET" smtClean="0">
                <a:solidFill>
                  <a:prstClr val="black">
                    <a:tint val="75000"/>
                  </a:prstClr>
                </a:solidFill>
              </a:rPr>
              <a:pPr defTabSz="685800"/>
              <a:t>‹#›</a:t>
            </a:fld>
            <a:endParaRPr lang="aa-ET">
              <a:solidFill>
                <a:prstClr val="black">
                  <a:tint val="75000"/>
                </a:prstClr>
              </a:solidFill>
            </a:endParaRPr>
          </a:p>
        </p:txBody>
      </p:sp>
      <p:sp>
        <p:nvSpPr>
          <p:cNvPr id="7" name="TextBox 6">
            <a:extLst>
              <a:ext uri="{FF2B5EF4-FFF2-40B4-BE49-F238E27FC236}">
                <a16:creationId xmlns:a16="http://schemas.microsoft.com/office/drawing/2014/main" id="{D7EED0F4-54D4-48CC-BCCE-76A2A717AD90}"/>
              </a:ext>
            </a:extLst>
          </p:cNvPr>
          <p:cNvSpPr txBox="1"/>
          <p:nvPr userDrawn="1"/>
        </p:nvSpPr>
        <p:spPr>
          <a:xfrm>
            <a:off x="731299" y="5332268"/>
            <a:ext cx="2057400" cy="23083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30000" noProof="0" dirty="0">
                <a:ln>
                  <a:noFill/>
                </a:ln>
                <a:solidFill>
                  <a:srgbClr val="0070C0"/>
                </a:solidFill>
                <a:effectLst/>
                <a:uLnTx/>
                <a:uFillTx/>
                <a:latin typeface="Raleway Medium" panose="020B0603030101060003" pitchFamily="34" charset="0"/>
                <a:ea typeface="+mn-ea"/>
                <a:cs typeface="+mn-cs"/>
              </a:rPr>
              <a:t>www.vanguardeconomics.com</a:t>
            </a:r>
          </a:p>
        </p:txBody>
      </p:sp>
      <p:sp>
        <p:nvSpPr>
          <p:cNvPr id="8" name="Date Placeholder 3">
            <a:extLst>
              <a:ext uri="{FF2B5EF4-FFF2-40B4-BE49-F238E27FC236}">
                <a16:creationId xmlns:a16="http://schemas.microsoft.com/office/drawing/2014/main" id="{D9D73548-4DAF-4255-B77A-3530C2B80F6A}"/>
              </a:ext>
            </a:extLst>
          </p:cNvPr>
          <p:cNvSpPr txBox="1">
            <a:spLocks/>
          </p:cNvSpPr>
          <p:nvPr userDrawn="1"/>
        </p:nvSpPr>
        <p:spPr>
          <a:xfrm>
            <a:off x="3531926" y="5295550"/>
            <a:ext cx="2080149" cy="304271"/>
          </a:xfrm>
          <a:prstGeom prst="rect">
            <a:avLst/>
          </a:prstGeom>
        </p:spPr>
        <p:txBody>
          <a:bodyPr vert="horz" lIns="68580" tIns="34290" rIns="68580" bIns="34290" rtlCol="0" anchor="ctr"/>
          <a:lstStyle>
            <a:defPPr>
              <a:defRPr lang="aa-ET"/>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30000" noProof="0" dirty="0">
                <a:ln>
                  <a:noFill/>
                </a:ln>
                <a:solidFill>
                  <a:srgbClr val="0070C0"/>
                </a:solidFill>
                <a:effectLst/>
                <a:uLnTx/>
                <a:uFillTx/>
                <a:latin typeface="Raleway Medium" panose="020B0603030101060003" pitchFamily="34" charset="0"/>
                <a:ea typeface="+mn-ea"/>
                <a:cs typeface="+mn-cs"/>
              </a:rPr>
              <a:t>info@vanguardeconomics.com</a:t>
            </a:r>
          </a:p>
        </p:txBody>
      </p:sp>
      <p:sp>
        <p:nvSpPr>
          <p:cNvPr id="9" name="Slide Number Placeholder 5">
            <a:extLst>
              <a:ext uri="{FF2B5EF4-FFF2-40B4-BE49-F238E27FC236}">
                <a16:creationId xmlns:a16="http://schemas.microsoft.com/office/drawing/2014/main" id="{7FF498D6-E0EF-458D-AF4F-1190D709A427}"/>
              </a:ext>
            </a:extLst>
          </p:cNvPr>
          <p:cNvSpPr txBox="1">
            <a:spLocks/>
          </p:cNvSpPr>
          <p:nvPr userDrawn="1"/>
        </p:nvSpPr>
        <p:spPr>
          <a:xfrm>
            <a:off x="6474318" y="5295550"/>
            <a:ext cx="2057400" cy="304271"/>
          </a:xfrm>
          <a:prstGeom prst="rect">
            <a:avLst/>
          </a:prstGeom>
        </p:spPr>
        <p:txBody>
          <a:bodyPr vert="horz" lIns="68580" tIns="34290" rIns="68580" bIns="34290" rtlCol="0" anchor="ctr"/>
          <a:lstStyle>
            <a:defPPr>
              <a:defRPr lang="aa-E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30000" noProof="0" dirty="0">
                <a:ln>
                  <a:noFill/>
                </a:ln>
                <a:solidFill>
                  <a:srgbClr val="0070C0"/>
                </a:solidFill>
                <a:effectLst/>
                <a:uLnTx/>
                <a:uFillTx/>
                <a:latin typeface="Raleway Medium" panose="020B0603030101060003" pitchFamily="34" charset="0"/>
                <a:ea typeface="+mn-ea"/>
                <a:cs typeface="+mn-cs"/>
              </a:rPr>
              <a:t>Tel: +250 788 305 587</a:t>
            </a:r>
          </a:p>
        </p:txBody>
      </p:sp>
      <p:grpSp>
        <p:nvGrpSpPr>
          <p:cNvPr id="13" name="Group 12">
            <a:extLst>
              <a:ext uri="{FF2B5EF4-FFF2-40B4-BE49-F238E27FC236}">
                <a16:creationId xmlns:a16="http://schemas.microsoft.com/office/drawing/2014/main" id="{54222F77-67C0-4336-9C72-60DBEA6A035D}"/>
              </a:ext>
            </a:extLst>
          </p:cNvPr>
          <p:cNvGrpSpPr/>
          <p:nvPr userDrawn="1"/>
        </p:nvGrpSpPr>
        <p:grpSpPr>
          <a:xfrm>
            <a:off x="8710097" y="-68062"/>
            <a:ext cx="474955" cy="5783063"/>
            <a:chOff x="8806542" y="0"/>
            <a:chExt cx="783771" cy="8588894"/>
          </a:xfrm>
        </p:grpSpPr>
        <p:pic>
          <p:nvPicPr>
            <p:cNvPr id="11" name="Picture 10" descr="A picture containing background pattern&#10;&#10;Description automatically generated">
              <a:extLst>
                <a:ext uri="{FF2B5EF4-FFF2-40B4-BE49-F238E27FC236}">
                  <a16:creationId xmlns:a16="http://schemas.microsoft.com/office/drawing/2014/main" id="{6744EEC5-59C8-471D-9382-99044734DCD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296" r="21506"/>
            <a:stretch/>
          </p:blipFill>
          <p:spPr>
            <a:xfrm>
              <a:off x="8806542" y="0"/>
              <a:ext cx="783771" cy="4380346"/>
            </a:xfrm>
            <a:prstGeom prst="rect">
              <a:avLst/>
            </a:prstGeom>
          </p:spPr>
        </p:pic>
        <p:pic>
          <p:nvPicPr>
            <p:cNvPr id="12" name="Picture 11" descr="A picture containing background pattern&#10;&#10;Description automatically generated">
              <a:extLst>
                <a:ext uri="{FF2B5EF4-FFF2-40B4-BE49-F238E27FC236}">
                  <a16:creationId xmlns:a16="http://schemas.microsoft.com/office/drawing/2014/main" id="{F3F81EB5-1237-48E8-AB52-15F91BE707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435" r="21506"/>
            <a:stretch/>
          </p:blipFill>
          <p:spPr>
            <a:xfrm>
              <a:off x="8824034" y="4208548"/>
              <a:ext cx="766279" cy="4380346"/>
            </a:xfrm>
            <a:prstGeom prst="rect">
              <a:avLst/>
            </a:prstGeom>
          </p:spPr>
        </p:pic>
      </p:grpSp>
    </p:spTree>
    <p:extLst>
      <p:ext uri="{BB962C8B-B14F-4D97-AF65-F5344CB8AC3E}">
        <p14:creationId xmlns:p14="http://schemas.microsoft.com/office/powerpoint/2010/main" val="10988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cobalt &amp; mint">
    <p:spTree>
      <p:nvGrpSpPr>
        <p:cNvPr id="1" name=""/>
        <p:cNvGrpSpPr/>
        <p:nvPr/>
      </p:nvGrpSpPr>
      <p:grpSpPr>
        <a:xfrm>
          <a:off x="0" y="0"/>
          <a:ext cx="0" cy="0"/>
          <a:chOff x="0" y="0"/>
          <a:chExt cx="0" cy="0"/>
        </a:xfrm>
      </p:grpSpPr>
      <p:sp>
        <p:nvSpPr>
          <p:cNvPr id="6" name="Rectangle 5"/>
          <p:cNvSpPr/>
          <p:nvPr userDrawn="1"/>
        </p:nvSpPr>
        <p:spPr>
          <a:xfrm>
            <a:off x="0" y="1417340"/>
            <a:ext cx="9144000" cy="4297660"/>
          </a:xfrm>
          <a:prstGeom prst="rect">
            <a:avLst/>
          </a:prstGeom>
          <a:solidFill>
            <a:srgbClr val="C5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en-US"/>
              <a:t>Click to edit Master title style</a:t>
            </a:r>
            <a:endParaRPr lang="nl-NL"/>
          </a:p>
        </p:txBody>
      </p:sp>
      <p:sp>
        <p:nvSpPr>
          <p:cNvPr id="9" name="Content Placeholder 8"/>
          <p:cNvSpPr>
            <a:spLocks noGrp="1"/>
          </p:cNvSpPr>
          <p:nvPr>
            <p:ph sz="quarter" idx="10"/>
          </p:nvPr>
        </p:nvSpPr>
        <p:spPr>
          <a:xfrm>
            <a:off x="467544" y="1489348"/>
            <a:ext cx="8208912" cy="3528392"/>
          </a:xfrm>
        </p:spPr>
        <p:txBody>
          <a:bodyPr/>
          <a:lstStyle>
            <a:lvl1pPr>
              <a:defRPr>
                <a:solidFill>
                  <a:srgbClr val="1A2E80"/>
                </a:solidFill>
              </a:defRPr>
            </a:lvl1pPr>
            <a:lvl2pPr>
              <a:defRPr>
                <a:solidFill>
                  <a:srgbClr val="1A2E80"/>
                </a:solidFill>
              </a:defRPr>
            </a:lvl2pPr>
            <a:lvl3pPr>
              <a:defRPr>
                <a:solidFill>
                  <a:srgbClr val="1A2E80"/>
                </a:solidFill>
              </a:defRPr>
            </a:lvl3pPr>
            <a:lvl4pPr>
              <a:defRPr>
                <a:solidFill>
                  <a:srgbClr val="1A2E80"/>
                </a:solidFill>
              </a:defRPr>
            </a:lvl4pPr>
            <a:lvl5pPr>
              <a:defRPr>
                <a:solidFill>
                  <a:srgbClr val="1A2E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364331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nude &amp; mint">
    <p:bg>
      <p:bgPr>
        <a:solidFill>
          <a:srgbClr val="F3EB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6" name="Rectangle 5"/>
          <p:cNvSpPr/>
          <p:nvPr userDrawn="1"/>
        </p:nvSpPr>
        <p:spPr>
          <a:xfrm>
            <a:off x="0" y="1417340"/>
            <a:ext cx="9144000" cy="4297660"/>
          </a:xfrm>
          <a:prstGeom prst="rect">
            <a:avLst/>
          </a:prstGeom>
          <a:solidFill>
            <a:srgbClr val="C5D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8"/>
          <p:cNvSpPr>
            <a:spLocks noGrp="1"/>
          </p:cNvSpPr>
          <p:nvPr>
            <p:ph sz="quarter" idx="10"/>
          </p:nvPr>
        </p:nvSpPr>
        <p:spPr>
          <a:xfrm>
            <a:off x="468000" y="1489348"/>
            <a:ext cx="8208000" cy="3528392"/>
          </a:xfrm>
        </p:spPr>
        <p:txBody>
          <a:bodyPr/>
          <a:lstStyle>
            <a:lvl1pPr>
              <a:defRPr>
                <a:solidFill>
                  <a:srgbClr val="1A2E80"/>
                </a:solidFill>
              </a:defRPr>
            </a:lvl1pPr>
            <a:lvl2pPr>
              <a:defRPr>
                <a:solidFill>
                  <a:srgbClr val="1A2E80"/>
                </a:solidFill>
              </a:defRPr>
            </a:lvl2pPr>
            <a:lvl3pPr>
              <a:defRPr>
                <a:solidFill>
                  <a:srgbClr val="1A2E80"/>
                </a:solidFill>
              </a:defRPr>
            </a:lvl3pPr>
            <a:lvl4pPr>
              <a:defRPr>
                <a:solidFill>
                  <a:srgbClr val="1A2E80"/>
                </a:solidFill>
              </a:defRPr>
            </a:lvl4pPr>
            <a:lvl5pPr>
              <a:defRPr>
                <a:solidFill>
                  <a:srgbClr val="1A2E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191125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 dark ocean &amp; nude">
    <p:bg>
      <p:bgPr>
        <a:solidFill>
          <a:srgbClr val="F3EB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6" name="Rectangle 5"/>
          <p:cNvSpPr/>
          <p:nvPr userDrawn="1"/>
        </p:nvSpPr>
        <p:spPr>
          <a:xfrm>
            <a:off x="0" y="1417340"/>
            <a:ext cx="9144000" cy="4297660"/>
          </a:xfrm>
          <a:prstGeom prst="rect">
            <a:avLst/>
          </a:prstGeom>
          <a:solidFill>
            <a:srgbClr val="1A2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8"/>
          <p:cNvSpPr>
            <a:spLocks noGrp="1"/>
          </p:cNvSpPr>
          <p:nvPr>
            <p:ph sz="quarter" idx="10"/>
          </p:nvPr>
        </p:nvSpPr>
        <p:spPr>
          <a:xfrm>
            <a:off x="468000" y="1489348"/>
            <a:ext cx="8208000" cy="3528392"/>
          </a:xfrm>
        </p:spPr>
        <p:txBody>
          <a:bodyPr/>
          <a:lstStyle>
            <a:lvl1pPr>
              <a:defRPr>
                <a:solidFill>
                  <a:srgbClr val="F3EBE8"/>
                </a:solidFill>
              </a:defRPr>
            </a:lvl1pPr>
            <a:lvl2pPr>
              <a:defRPr>
                <a:solidFill>
                  <a:srgbClr val="F3EBE8"/>
                </a:solidFill>
              </a:defRPr>
            </a:lvl2pPr>
            <a:lvl3pPr>
              <a:defRPr>
                <a:solidFill>
                  <a:srgbClr val="F3EBE8"/>
                </a:solidFill>
              </a:defRPr>
            </a:lvl3pPr>
            <a:lvl4pPr>
              <a:defRPr>
                <a:solidFill>
                  <a:srgbClr val="F3EBE8"/>
                </a:solidFill>
              </a:defRPr>
            </a:lvl4pPr>
            <a:lvl5pPr>
              <a:defRPr>
                <a:solidFill>
                  <a:srgbClr val="F3EBE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112697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 dark ocean &amp; mint">
    <p:bg>
      <p:bgPr>
        <a:solidFill>
          <a:srgbClr val="C5DF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6" name="Rectangle 5"/>
          <p:cNvSpPr/>
          <p:nvPr userDrawn="1"/>
        </p:nvSpPr>
        <p:spPr>
          <a:xfrm>
            <a:off x="0" y="1417340"/>
            <a:ext cx="9144000" cy="4297660"/>
          </a:xfrm>
          <a:prstGeom prst="rect">
            <a:avLst/>
          </a:prstGeom>
          <a:solidFill>
            <a:srgbClr val="1A2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8"/>
          <p:cNvSpPr>
            <a:spLocks noGrp="1"/>
          </p:cNvSpPr>
          <p:nvPr>
            <p:ph sz="quarter" idx="10"/>
          </p:nvPr>
        </p:nvSpPr>
        <p:spPr>
          <a:xfrm>
            <a:off x="468000" y="1489348"/>
            <a:ext cx="8208000" cy="3528392"/>
          </a:xfrm>
        </p:spPr>
        <p:txBody>
          <a:bodyPr/>
          <a:lstStyle>
            <a:lvl1pPr>
              <a:defRPr>
                <a:solidFill>
                  <a:srgbClr val="C5DFE0"/>
                </a:solidFill>
              </a:defRPr>
            </a:lvl1pPr>
            <a:lvl2pPr>
              <a:defRPr>
                <a:solidFill>
                  <a:srgbClr val="C5DFE0"/>
                </a:solidFill>
              </a:defRPr>
            </a:lvl2pPr>
            <a:lvl3pPr>
              <a:defRPr>
                <a:solidFill>
                  <a:srgbClr val="C5DFE0"/>
                </a:solidFill>
              </a:defRPr>
            </a:lvl3pPr>
            <a:lvl4pPr>
              <a:defRPr>
                <a:solidFill>
                  <a:srgbClr val="C5DFE0"/>
                </a:solidFill>
              </a:defRPr>
            </a:lvl4pPr>
            <a:lvl5pPr>
              <a:defRPr>
                <a:solidFill>
                  <a:srgbClr val="C5DFE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1856095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 nude">
    <p:bg>
      <p:bgPr>
        <a:solidFill>
          <a:srgbClr val="F3EB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9" name="Content Placeholder 8"/>
          <p:cNvSpPr>
            <a:spLocks noGrp="1"/>
          </p:cNvSpPr>
          <p:nvPr>
            <p:ph sz="quarter" idx="10"/>
          </p:nvPr>
        </p:nvSpPr>
        <p:spPr>
          <a:xfrm>
            <a:off x="468000" y="1489348"/>
            <a:ext cx="8208000" cy="3528392"/>
          </a:xfrm>
        </p:spPr>
        <p:txBody>
          <a:bodyPr/>
          <a:lstStyle>
            <a:lvl1pPr>
              <a:defRPr>
                <a:solidFill>
                  <a:srgbClr val="1A2E80"/>
                </a:solidFill>
              </a:defRPr>
            </a:lvl1pPr>
            <a:lvl2pPr>
              <a:defRPr>
                <a:solidFill>
                  <a:srgbClr val="1A2E80"/>
                </a:solidFill>
              </a:defRPr>
            </a:lvl2pPr>
            <a:lvl3pPr>
              <a:defRPr>
                <a:solidFill>
                  <a:srgbClr val="1A2E80"/>
                </a:solidFill>
              </a:defRPr>
            </a:lvl3pPr>
            <a:lvl4pPr>
              <a:defRPr>
                <a:solidFill>
                  <a:srgbClr val="1A2E80"/>
                </a:solidFill>
              </a:defRPr>
            </a:lvl4pPr>
            <a:lvl5pPr>
              <a:defRPr>
                <a:solidFill>
                  <a:srgbClr val="1A2E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82756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 mint">
    <p:bg>
      <p:bgPr>
        <a:solidFill>
          <a:srgbClr val="C5DF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9" name="Content Placeholder 8"/>
          <p:cNvSpPr>
            <a:spLocks noGrp="1"/>
          </p:cNvSpPr>
          <p:nvPr>
            <p:ph sz="quarter" idx="10"/>
          </p:nvPr>
        </p:nvSpPr>
        <p:spPr>
          <a:xfrm>
            <a:off x="468000" y="1489348"/>
            <a:ext cx="8208000" cy="3528392"/>
          </a:xfrm>
        </p:spPr>
        <p:txBody>
          <a:bodyPr/>
          <a:lstStyle>
            <a:lvl1pPr>
              <a:defRPr>
                <a:solidFill>
                  <a:srgbClr val="1A2E80"/>
                </a:solidFill>
              </a:defRPr>
            </a:lvl1pPr>
            <a:lvl2pPr>
              <a:defRPr>
                <a:solidFill>
                  <a:srgbClr val="1A2E80"/>
                </a:solidFill>
              </a:defRPr>
            </a:lvl2pPr>
            <a:lvl3pPr>
              <a:defRPr>
                <a:solidFill>
                  <a:srgbClr val="1A2E80"/>
                </a:solidFill>
              </a:defRPr>
            </a:lvl3pPr>
            <a:lvl4pPr>
              <a:defRPr>
                <a:solidFill>
                  <a:srgbClr val="1A2E80"/>
                </a:solidFill>
              </a:defRPr>
            </a:lvl4pPr>
            <a:lvl5pPr>
              <a:defRPr>
                <a:solidFill>
                  <a:srgbClr val="1A2E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77881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2E80"/>
                </a:solidFill>
              </a:defRPr>
            </a:lvl1pPr>
          </a:lstStyle>
          <a:p>
            <a:r>
              <a:rPr lang="en-US"/>
              <a:t>Click to edit Master title style</a:t>
            </a:r>
            <a:endParaRPr lang="nl-NL" dirty="0"/>
          </a:p>
        </p:txBody>
      </p:sp>
      <p:sp>
        <p:nvSpPr>
          <p:cNvPr id="9" name="Content Placeholder 8"/>
          <p:cNvSpPr>
            <a:spLocks noGrp="1"/>
          </p:cNvSpPr>
          <p:nvPr>
            <p:ph sz="quarter" idx="10"/>
          </p:nvPr>
        </p:nvSpPr>
        <p:spPr>
          <a:xfrm>
            <a:off x="468000" y="1489348"/>
            <a:ext cx="8208000" cy="3528392"/>
          </a:xfrm>
        </p:spPr>
        <p:txBody>
          <a:bodyPr/>
          <a:lstStyle>
            <a:lvl1pPr>
              <a:defRPr>
                <a:solidFill>
                  <a:srgbClr val="1A2E80"/>
                </a:solidFill>
              </a:defRPr>
            </a:lvl1pPr>
            <a:lvl2pPr>
              <a:defRPr>
                <a:solidFill>
                  <a:srgbClr val="1A2E80"/>
                </a:solidFill>
              </a:defRPr>
            </a:lvl2pPr>
            <a:lvl3pPr>
              <a:defRPr>
                <a:solidFill>
                  <a:srgbClr val="1A2E80"/>
                </a:solidFill>
              </a:defRPr>
            </a:lvl3pPr>
            <a:lvl4pPr>
              <a:defRPr>
                <a:solidFill>
                  <a:srgbClr val="1A2E80"/>
                </a:solidFill>
              </a:defRPr>
            </a:lvl4pPr>
            <a:lvl5pPr>
              <a:defRPr>
                <a:solidFill>
                  <a:srgbClr val="1A2E8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652" y="4959078"/>
            <a:ext cx="1152000" cy="815430"/>
          </a:xfrm>
          <a:prstGeom prst="rect">
            <a:avLst/>
          </a:prstGeom>
        </p:spPr>
      </p:pic>
    </p:spTree>
    <p:extLst>
      <p:ext uri="{BB962C8B-B14F-4D97-AF65-F5344CB8AC3E}">
        <p14:creationId xmlns:p14="http://schemas.microsoft.com/office/powerpoint/2010/main" val="194202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A2E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nl-NL"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65FD53B-BE4E-445B-9681-BEED5EDEC0F7}" type="datetimeFigureOut">
              <a:rPr lang="nl-NL" smtClean="0"/>
              <a:t>24-5-2022</a:t>
            </a:fld>
            <a:endParaRPr lang="nl-NL"/>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8A04F7E-B8C4-42C2-91F3-A24CFE2E2E5C}" type="slidenum">
              <a:rPr lang="nl-NL" smtClean="0"/>
              <a:t>‹#›</a:t>
            </a:fld>
            <a:endParaRPr lang="nl-NL"/>
          </a:p>
        </p:txBody>
      </p:sp>
    </p:spTree>
    <p:extLst>
      <p:ext uri="{BB962C8B-B14F-4D97-AF65-F5344CB8AC3E}">
        <p14:creationId xmlns:p14="http://schemas.microsoft.com/office/powerpoint/2010/main" val="361352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0" r:id="rId6"/>
    <p:sldLayoutId id="2147483655" r:id="rId7"/>
    <p:sldLayoutId id="2147483656" r:id="rId8"/>
    <p:sldLayoutId id="2147483657" r:id="rId9"/>
    <p:sldLayoutId id="2147483653" r:id="rId10"/>
    <p:sldLayoutId id="2147483654" r:id="rId11"/>
    <p:sldLayoutId id="2147483658" r:id="rId12"/>
  </p:sldLayoutIdLst>
  <p:txStyles>
    <p:titleStyle>
      <a:lvl1pPr algn="l" defTabSz="914400" rtl="0" eaLnBrk="1" latinLnBrk="0" hangingPunct="1">
        <a:spcBef>
          <a:spcPct val="0"/>
        </a:spcBef>
        <a:buNone/>
        <a:defRPr sz="4000" kern="1200">
          <a:solidFill>
            <a:srgbClr val="C5DFE0"/>
          </a:solidFill>
          <a:latin typeface="+mj-lt"/>
          <a:ea typeface="+mj-ea"/>
          <a:cs typeface="+mj-cs"/>
        </a:defRPr>
      </a:lvl1pPr>
    </p:titleStyle>
    <p:bodyStyle>
      <a:lvl1pPr marL="342900" indent="-342900" algn="l" defTabSz="914400" rtl="0" eaLnBrk="1" latinLnBrk="0" hangingPunct="1">
        <a:spcBef>
          <a:spcPct val="20000"/>
        </a:spcBef>
        <a:buClr>
          <a:srgbClr val="E20613"/>
        </a:buClr>
        <a:buFont typeface="Arial" panose="020B0604020202020204" pitchFamily="34" charset="0"/>
        <a:buChar char="•"/>
        <a:defRPr sz="2800" kern="1200">
          <a:solidFill>
            <a:srgbClr val="C5DFE0"/>
          </a:solidFill>
          <a:latin typeface="+mn-lt"/>
          <a:ea typeface="+mn-ea"/>
          <a:cs typeface="+mn-cs"/>
        </a:defRPr>
      </a:lvl1pPr>
      <a:lvl2pPr marL="742950" indent="-285750" algn="l" defTabSz="914400" rtl="0" eaLnBrk="1" latinLnBrk="0" hangingPunct="1">
        <a:spcBef>
          <a:spcPct val="20000"/>
        </a:spcBef>
        <a:buClr>
          <a:srgbClr val="E20613"/>
        </a:buClr>
        <a:buFont typeface="Arial" panose="020B0604020202020204" pitchFamily="34" charset="0"/>
        <a:buChar char="•"/>
        <a:defRPr sz="2400" kern="1200">
          <a:solidFill>
            <a:srgbClr val="C5DFE0"/>
          </a:solidFill>
          <a:latin typeface="+mn-lt"/>
          <a:ea typeface="+mn-ea"/>
          <a:cs typeface="+mn-cs"/>
        </a:defRPr>
      </a:lvl2pPr>
      <a:lvl3pPr marL="1143000" indent="-228600" algn="l" defTabSz="914400" rtl="0" eaLnBrk="1" latinLnBrk="0" hangingPunct="1">
        <a:spcBef>
          <a:spcPct val="20000"/>
        </a:spcBef>
        <a:buClr>
          <a:srgbClr val="E20613"/>
        </a:buClr>
        <a:buFont typeface="Arial" panose="020B0604020202020204" pitchFamily="34" charset="0"/>
        <a:buChar char="•"/>
        <a:defRPr sz="2000" kern="1200">
          <a:solidFill>
            <a:srgbClr val="C5DFE0"/>
          </a:solidFill>
          <a:latin typeface="+mn-lt"/>
          <a:ea typeface="+mn-ea"/>
          <a:cs typeface="+mn-cs"/>
        </a:defRPr>
      </a:lvl3pPr>
      <a:lvl4pPr marL="1600200" indent="-228600" algn="l" defTabSz="914400" rtl="0" eaLnBrk="1" latinLnBrk="0" hangingPunct="1">
        <a:spcBef>
          <a:spcPct val="20000"/>
        </a:spcBef>
        <a:buClr>
          <a:srgbClr val="E20613"/>
        </a:buClr>
        <a:buFont typeface="Arial" panose="020B0604020202020204" pitchFamily="34" charset="0"/>
        <a:buChar char="•"/>
        <a:defRPr sz="1800" kern="1200">
          <a:solidFill>
            <a:srgbClr val="C5DFE0"/>
          </a:solidFill>
          <a:latin typeface="+mn-lt"/>
          <a:ea typeface="+mn-ea"/>
          <a:cs typeface="+mn-cs"/>
        </a:defRPr>
      </a:lvl4pPr>
      <a:lvl5pPr marL="2057400" indent="-228600" algn="l" defTabSz="914400" rtl="0" eaLnBrk="1" latinLnBrk="0" hangingPunct="1">
        <a:spcBef>
          <a:spcPct val="20000"/>
        </a:spcBef>
        <a:buClr>
          <a:srgbClr val="E20613"/>
        </a:buClr>
        <a:buFont typeface="Arial" panose="020B0604020202020204" pitchFamily="34" charset="0"/>
        <a:buChar char="•"/>
        <a:defRPr sz="1800" kern="1200">
          <a:solidFill>
            <a:srgbClr val="C5DFE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21ED7-2254-4894-A4DB-3EFC50CDF1E2}"/>
              </a:ext>
            </a:extLst>
          </p:cNvPr>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A578C6-8241-4EC7-97D5-798A2B6E9D73}"/>
              </a:ext>
            </a:extLst>
          </p:cNvPr>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18774A-202C-426B-B25C-9766DE9C58F5}"/>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BCE02B05-7AAF-4AD6-847C-EEE3C315970D}" type="datetimeFigureOut">
              <a:rPr lang="en-GB" smtClean="0">
                <a:solidFill>
                  <a:prstClr val="black">
                    <a:tint val="75000"/>
                  </a:prstClr>
                </a:solidFill>
              </a:rPr>
              <a:pPr defTabSz="685800"/>
              <a:t>24/05/2022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BD4BC62-942B-4E3A-9C53-878E2650F3EA}"/>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888E90C-7369-4043-AC77-9511C0094AED}"/>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6B532928-C612-4996-9704-831678DBB75B}"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8372615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AA0952-6357-44DF-AFB8-9ED1F2CA4D38}"/>
              </a:ext>
            </a:extLst>
          </p:cNvPr>
          <p:cNvSpPr/>
          <p:nvPr/>
        </p:nvSpPr>
        <p:spPr>
          <a:xfrm>
            <a:off x="755576" y="193204"/>
            <a:ext cx="7344816" cy="792088"/>
          </a:xfrm>
          <a:prstGeom prst="rect">
            <a:avLst/>
          </a:prstGeom>
          <a:solidFill>
            <a:srgbClr val="0070C0">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b="1" dirty="0" err="1" smtClean="0">
                <a:solidFill>
                  <a:prstClr val="white"/>
                </a:solidFill>
                <a:latin typeface="Calibri" panose="020F0502020204030204"/>
              </a:rPr>
              <a:t>Gwiza</a:t>
            </a:r>
            <a:r>
              <a:rPr lang="en-US" sz="2400" b="1" dirty="0" smtClean="0">
                <a:solidFill>
                  <a:prstClr val="white"/>
                </a:solidFill>
                <a:latin typeface="Calibri" panose="020F0502020204030204"/>
              </a:rPr>
              <a:t> Project</a:t>
            </a:r>
          </a:p>
          <a:p>
            <a:pPr algn="ctr" defTabSz="685800"/>
            <a:r>
              <a:rPr lang="en-US" sz="2400" b="1" dirty="0" smtClean="0">
                <a:solidFill>
                  <a:prstClr val="white"/>
                </a:solidFill>
                <a:latin typeface="Calibri" panose="020F0502020204030204"/>
              </a:rPr>
              <a:t>Businesses that thrive</a:t>
            </a:r>
            <a:endParaRPr lang="aa-ET" sz="2400" b="1" dirty="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3D37C8A7-F924-43D1-A6AC-834074440BCC}"/>
              </a:ext>
            </a:extLst>
          </p:cNvPr>
          <p:cNvGrpSpPr/>
          <p:nvPr/>
        </p:nvGrpSpPr>
        <p:grpSpPr>
          <a:xfrm>
            <a:off x="179512" y="4618939"/>
            <a:ext cx="2971800" cy="585788"/>
            <a:chOff x="4195762" y="342900"/>
            <a:chExt cx="3962400" cy="781050"/>
          </a:xfrm>
        </p:grpSpPr>
        <p:sp>
          <p:nvSpPr>
            <p:cNvPr id="6" name="Rectangle 5">
              <a:extLst>
                <a:ext uri="{FF2B5EF4-FFF2-40B4-BE49-F238E27FC236}">
                  <a16:creationId xmlns:a16="http://schemas.microsoft.com/office/drawing/2014/main" id="{CEBB5AB0-6A31-44F4-8A29-4A60F0FF806C}"/>
                </a:ext>
              </a:extLst>
            </p:cNvPr>
            <p:cNvSpPr/>
            <p:nvPr/>
          </p:nvSpPr>
          <p:spPr>
            <a:xfrm>
              <a:off x="4195762" y="342900"/>
              <a:ext cx="3962400" cy="78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aa-ET" sz="1350">
                <a:solidFill>
                  <a:prstClr val="white"/>
                </a:solidFill>
                <a:latin typeface="Calibri" panose="020F0502020204030204"/>
              </a:endParaRPr>
            </a:p>
          </p:txBody>
        </p:sp>
        <p:pic>
          <p:nvPicPr>
            <p:cNvPr id="10" name="Picture 9" descr="Text&#10;&#10;Description automatically generated with medium confidence">
              <a:extLst>
                <a:ext uri="{FF2B5EF4-FFF2-40B4-BE49-F238E27FC236}">
                  <a16:creationId xmlns:a16="http://schemas.microsoft.com/office/drawing/2014/main" id="{1E825E92-6020-4DF1-8B82-6C5D4240C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040" y="505592"/>
              <a:ext cx="3547844" cy="467546"/>
            </a:xfrm>
            <a:prstGeom prst="rect">
              <a:avLst/>
            </a:prstGeom>
          </p:spPr>
        </p:pic>
      </p:grpSp>
      <p:pic>
        <p:nvPicPr>
          <p:cNvPr id="12" name="Picture 11" descr="Logo, company name&#10;&#10;Description automatically generated">
            <a:extLst>
              <a:ext uri="{FF2B5EF4-FFF2-40B4-BE49-F238E27FC236}">
                <a16:creationId xmlns:a16="http://schemas.microsoft.com/office/drawing/2014/main" id="{236704EF-10C7-49F3-84CF-0E6A8A017E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28" t="-321" r="928" b="-762"/>
          <a:stretch/>
        </p:blipFill>
        <p:spPr>
          <a:xfrm>
            <a:off x="7524328" y="4513684"/>
            <a:ext cx="1378505" cy="654248"/>
          </a:xfrm>
          <a:prstGeom prst="rect">
            <a:avLst/>
          </a:prstGeom>
        </p:spPr>
      </p:pic>
      <p:sp>
        <p:nvSpPr>
          <p:cNvPr id="13" name="TextBox 12">
            <a:extLst>
              <a:ext uri="{FF2B5EF4-FFF2-40B4-BE49-F238E27FC236}">
                <a16:creationId xmlns:a16="http://schemas.microsoft.com/office/drawing/2014/main" id="{29EC06E3-0661-44F7-BBF5-4182FB2CAB82}"/>
              </a:ext>
            </a:extLst>
          </p:cNvPr>
          <p:cNvSpPr txBox="1"/>
          <p:nvPr/>
        </p:nvSpPr>
        <p:spPr>
          <a:xfrm>
            <a:off x="-178594" y="4153644"/>
            <a:ext cx="1664494" cy="369332"/>
          </a:xfrm>
          <a:prstGeom prst="rect">
            <a:avLst/>
          </a:prstGeom>
          <a:noFill/>
        </p:spPr>
        <p:txBody>
          <a:bodyPr wrap="square" rtlCol="0">
            <a:spAutoFit/>
          </a:bodyPr>
          <a:lstStyle/>
          <a:p>
            <a:pPr algn="ctr" defTabSz="685800"/>
            <a:r>
              <a:rPr lang="en-US" b="1" dirty="0">
                <a:solidFill>
                  <a:prstClr val="white"/>
                </a:solidFill>
                <a:latin typeface="Calibri Light" panose="020F0302020204030204"/>
              </a:rPr>
              <a:t>Funded by</a:t>
            </a:r>
            <a:endParaRPr lang="aa-ET" b="1" dirty="0">
              <a:solidFill>
                <a:prstClr val="white"/>
              </a:solidFill>
              <a:latin typeface="Calibri Light" panose="020F0302020204030204"/>
            </a:endParaRPr>
          </a:p>
        </p:txBody>
      </p:sp>
      <p:sp>
        <p:nvSpPr>
          <p:cNvPr id="3" name="Rectangle 2"/>
          <p:cNvSpPr/>
          <p:nvPr/>
        </p:nvSpPr>
        <p:spPr>
          <a:xfrm>
            <a:off x="7385380" y="4153644"/>
            <a:ext cx="1703480" cy="369332"/>
          </a:xfrm>
          <a:prstGeom prst="rect">
            <a:avLst/>
          </a:prstGeom>
        </p:spPr>
        <p:txBody>
          <a:bodyPr wrap="none">
            <a:spAutoFit/>
          </a:bodyPr>
          <a:lstStyle/>
          <a:p>
            <a:pPr algn="ctr" defTabSz="685800"/>
            <a:r>
              <a:rPr lang="en-US" b="1" dirty="0" smtClean="0">
                <a:solidFill>
                  <a:prstClr val="white"/>
                </a:solidFill>
                <a:latin typeface="Calibri Light" panose="020F0302020204030204"/>
              </a:rPr>
              <a:t>Implemented by</a:t>
            </a:r>
            <a:endParaRPr lang="aa-ET" b="1" dirty="0">
              <a:solidFill>
                <a:prstClr val="white"/>
              </a:solidFill>
              <a:latin typeface="Calibri Light" panose="020F0302020204030204"/>
            </a:endParaRPr>
          </a:p>
        </p:txBody>
      </p:sp>
      <p:sp>
        <p:nvSpPr>
          <p:cNvPr id="14" name="Rectangle 13"/>
          <p:cNvSpPr/>
          <p:nvPr/>
        </p:nvSpPr>
        <p:spPr>
          <a:xfrm>
            <a:off x="239117" y="3001516"/>
            <a:ext cx="8717964" cy="1200329"/>
          </a:xfrm>
          <a:prstGeom prst="rect">
            <a:avLst/>
          </a:prstGeom>
        </p:spPr>
        <p:txBody>
          <a:bodyPr wrap="none">
            <a:spAutoFit/>
          </a:bodyPr>
          <a:lstStyle/>
          <a:p>
            <a:pPr algn="ctr" defTabSz="685800"/>
            <a:r>
              <a:rPr lang="en-US" sz="2400" b="1" dirty="0" smtClean="0">
                <a:solidFill>
                  <a:prstClr val="white"/>
                </a:solidFill>
                <a:latin typeface="Calibri Light" panose="020F0302020204030204"/>
              </a:rPr>
              <a:t>A Micro, Small and Medium Enterprises (MSMEs) Support </a:t>
            </a:r>
            <a:r>
              <a:rPr lang="en-US" sz="2400" b="1" dirty="0" err="1" smtClean="0">
                <a:solidFill>
                  <a:prstClr val="white"/>
                </a:solidFill>
                <a:latin typeface="Calibri Light" panose="020F0302020204030204"/>
              </a:rPr>
              <a:t>Programme</a:t>
            </a:r>
            <a:r>
              <a:rPr lang="en-US" sz="2400" b="1" dirty="0" smtClean="0">
                <a:solidFill>
                  <a:prstClr val="white"/>
                </a:solidFill>
                <a:latin typeface="Calibri Light" panose="020F0302020204030204"/>
              </a:rPr>
              <a:t> </a:t>
            </a:r>
            <a:endParaRPr lang="en-US" sz="2400" b="1" dirty="0">
              <a:solidFill>
                <a:prstClr val="white"/>
              </a:solidFill>
              <a:latin typeface="Calibri Light" panose="020F0302020204030204"/>
            </a:endParaRPr>
          </a:p>
          <a:p>
            <a:pPr algn="ctr" defTabSz="685800"/>
            <a:r>
              <a:rPr lang="en-US" sz="2400" b="1" dirty="0" smtClean="0">
                <a:solidFill>
                  <a:prstClr val="white"/>
                </a:solidFill>
                <a:latin typeface="Calibri Light" panose="020F0302020204030204"/>
              </a:rPr>
              <a:t>In Response to Covid-19 </a:t>
            </a:r>
            <a:r>
              <a:rPr lang="en-US" sz="2400" b="1" dirty="0">
                <a:solidFill>
                  <a:prstClr val="white"/>
                </a:solidFill>
                <a:latin typeface="Calibri Light" panose="020F0302020204030204"/>
              </a:rPr>
              <a:t>in Western Province</a:t>
            </a:r>
            <a:endParaRPr lang="aa-ET" sz="2400" b="1" dirty="0">
              <a:solidFill>
                <a:prstClr val="white"/>
              </a:solidFill>
              <a:latin typeface="Calibri Light" panose="020F0302020204030204"/>
            </a:endParaRPr>
          </a:p>
          <a:p>
            <a:pPr algn="ctr" defTabSz="685800"/>
            <a:r>
              <a:rPr lang="en-US" sz="2400" b="1" dirty="0" smtClean="0">
                <a:solidFill>
                  <a:prstClr val="white"/>
                </a:solidFill>
                <a:latin typeface="Calibri Light" panose="020F0302020204030204"/>
              </a:rPr>
              <a:t>Rwanda</a:t>
            </a:r>
          </a:p>
        </p:txBody>
      </p:sp>
    </p:spTree>
    <p:extLst>
      <p:ext uri="{BB962C8B-B14F-4D97-AF65-F5344CB8AC3E}">
        <p14:creationId xmlns:p14="http://schemas.microsoft.com/office/powerpoint/2010/main" val="254157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952500"/>
          </a:xfrm>
        </p:spPr>
        <p:txBody>
          <a:bodyPr>
            <a:noAutofit/>
          </a:bodyPr>
          <a:lstStyle/>
          <a:p>
            <a:r>
              <a:rPr lang="en-GB" sz="2400" b="1" dirty="0" smtClean="0"/>
              <a:t>Programme Targets:</a:t>
            </a:r>
            <a:endParaRPr lang="en-GB" sz="2400" b="1" dirty="0"/>
          </a:p>
        </p:txBody>
      </p:sp>
      <p:sp>
        <p:nvSpPr>
          <p:cNvPr id="6" name="TextBox 5">
            <a:extLst>
              <a:ext uri="{FF2B5EF4-FFF2-40B4-BE49-F238E27FC236}">
                <a16:creationId xmlns:a16="http://schemas.microsoft.com/office/drawing/2014/main" id="{60E317DB-E3A6-4444-81D1-C01D678F8AFB}"/>
              </a:ext>
            </a:extLst>
          </p:cNvPr>
          <p:cNvSpPr txBox="1"/>
          <p:nvPr/>
        </p:nvSpPr>
        <p:spPr>
          <a:xfrm>
            <a:off x="179512" y="1633364"/>
            <a:ext cx="8856984" cy="2179058"/>
          </a:xfrm>
          <a:prstGeom prst="rect">
            <a:avLst/>
          </a:prstGeom>
          <a:noFill/>
        </p:spPr>
        <p:txBody>
          <a:bodyPr wrap="square" rtlCol="0">
            <a:spAutoFit/>
          </a:bodyPr>
          <a:lstStyle/>
          <a:p>
            <a:pPr>
              <a:lnSpc>
                <a:spcPct val="140000"/>
              </a:lnSpc>
            </a:pPr>
            <a:r>
              <a:rPr lang="en-GB" sz="1400" b="1" dirty="0" smtClean="0">
                <a:solidFill>
                  <a:srgbClr val="1A2E80"/>
                </a:solidFill>
              </a:rPr>
              <a:t>Overall Targets:</a:t>
            </a:r>
          </a:p>
          <a:p>
            <a:r>
              <a:rPr lang="en-US" dirty="0"/>
              <a:t> </a:t>
            </a:r>
            <a:endParaRPr lang="nl-NL" dirty="0"/>
          </a:p>
          <a:p>
            <a:pPr marL="742950" lvl="1" indent="-285750">
              <a:lnSpc>
                <a:spcPct val="140000"/>
              </a:lnSpc>
              <a:buFont typeface="Arial" panose="020B0604020202020204" pitchFamily="34" charset="0"/>
              <a:buChar char="•"/>
            </a:pPr>
            <a:r>
              <a:rPr lang="en-GB" sz="1400" dirty="0" smtClean="0">
                <a:solidFill>
                  <a:srgbClr val="1A2E80"/>
                </a:solidFill>
              </a:rPr>
              <a:t>650 loans disbursed for </a:t>
            </a:r>
            <a:r>
              <a:rPr lang="en-GB" sz="1400" dirty="0">
                <a:solidFill>
                  <a:srgbClr val="1A2E80"/>
                </a:solidFill>
              </a:rPr>
              <a:t>MSMEs </a:t>
            </a:r>
            <a:r>
              <a:rPr lang="en-GB" sz="1400" dirty="0" smtClean="0">
                <a:solidFill>
                  <a:srgbClr val="1A2E80"/>
                </a:solidFill>
              </a:rPr>
              <a:t>to safeguard and expand their business operations;</a:t>
            </a:r>
            <a:endParaRPr lang="nl-NL" sz="1400" dirty="0">
              <a:solidFill>
                <a:srgbClr val="1A2E80"/>
              </a:solidFill>
            </a:endParaRPr>
          </a:p>
          <a:p>
            <a:pPr marL="742950" lvl="1" indent="-285750">
              <a:lnSpc>
                <a:spcPct val="140000"/>
              </a:lnSpc>
              <a:buFont typeface="Arial" panose="020B0604020202020204" pitchFamily="34" charset="0"/>
              <a:buChar char="•"/>
            </a:pPr>
            <a:r>
              <a:rPr lang="en-GB" sz="1400" dirty="0" smtClean="0">
                <a:solidFill>
                  <a:srgbClr val="1A2E80"/>
                </a:solidFill>
              </a:rPr>
              <a:t>500 of MSMEs accessed loans through SPARK GF to counter COVID-19 challenges;</a:t>
            </a:r>
            <a:endParaRPr lang="nl-NL" sz="1400" dirty="0" smtClean="0">
              <a:solidFill>
                <a:srgbClr val="1A2E80"/>
              </a:solidFill>
            </a:endParaRPr>
          </a:p>
          <a:p>
            <a:pPr marL="742950" lvl="1" indent="-285750">
              <a:lnSpc>
                <a:spcPct val="140000"/>
              </a:lnSpc>
              <a:buFont typeface="Arial" panose="020B0604020202020204" pitchFamily="34" charset="0"/>
              <a:buChar char="•"/>
            </a:pPr>
            <a:r>
              <a:rPr lang="en-GB" sz="1400" dirty="0" smtClean="0">
                <a:solidFill>
                  <a:srgbClr val="1A2E80"/>
                </a:solidFill>
              </a:rPr>
              <a:t>400 </a:t>
            </a:r>
            <a:r>
              <a:rPr lang="en-GB" sz="1400" dirty="0">
                <a:solidFill>
                  <a:srgbClr val="1A2E80"/>
                </a:solidFill>
              </a:rPr>
              <a:t>of MSMEs </a:t>
            </a:r>
            <a:r>
              <a:rPr lang="en-GB" sz="1400" dirty="0" smtClean="0">
                <a:solidFill>
                  <a:srgbClr val="1A2E80"/>
                </a:solidFill>
              </a:rPr>
              <a:t>scaled up </a:t>
            </a:r>
            <a:r>
              <a:rPr lang="en-GB" sz="1400" dirty="0">
                <a:solidFill>
                  <a:srgbClr val="1A2E80"/>
                </a:solidFill>
              </a:rPr>
              <a:t>in production, sales or additional </a:t>
            </a:r>
            <a:r>
              <a:rPr lang="en-GB" sz="1400" dirty="0" smtClean="0">
                <a:solidFill>
                  <a:srgbClr val="1A2E80"/>
                </a:solidFill>
              </a:rPr>
              <a:t>employees recruitment;</a:t>
            </a:r>
            <a:endParaRPr lang="nl-NL" sz="1400" dirty="0">
              <a:solidFill>
                <a:srgbClr val="1A2E80"/>
              </a:solidFill>
            </a:endParaRPr>
          </a:p>
          <a:p>
            <a:pPr marL="742950" lvl="1" indent="-285750">
              <a:lnSpc>
                <a:spcPct val="140000"/>
              </a:lnSpc>
              <a:buFont typeface="Arial" panose="020B0604020202020204" pitchFamily="34" charset="0"/>
              <a:buChar char="•"/>
            </a:pPr>
            <a:r>
              <a:rPr lang="en-GB" sz="1400" dirty="0" smtClean="0">
                <a:solidFill>
                  <a:srgbClr val="1A2E80"/>
                </a:solidFill>
              </a:rPr>
              <a:t>1000 of existing jobs safeguarded</a:t>
            </a:r>
          </a:p>
          <a:p>
            <a:pPr marL="742950" lvl="1" indent="-285750">
              <a:lnSpc>
                <a:spcPct val="140000"/>
              </a:lnSpc>
              <a:buFont typeface="Arial" panose="020B0604020202020204" pitchFamily="34" charset="0"/>
              <a:buChar char="•"/>
            </a:pPr>
            <a:r>
              <a:rPr lang="en-GB" sz="1400" dirty="0" smtClean="0">
                <a:solidFill>
                  <a:srgbClr val="1A2E80"/>
                </a:solidFill>
              </a:rPr>
              <a:t>500 </a:t>
            </a:r>
            <a:r>
              <a:rPr lang="en-GB" sz="1400" dirty="0">
                <a:solidFill>
                  <a:srgbClr val="1A2E80"/>
                </a:solidFill>
              </a:rPr>
              <a:t>of jobs newly </a:t>
            </a:r>
            <a:r>
              <a:rPr lang="en-GB" sz="1400" dirty="0" smtClean="0">
                <a:solidFill>
                  <a:srgbClr val="1A2E80"/>
                </a:solidFill>
              </a:rPr>
              <a:t>created</a:t>
            </a:r>
            <a:endParaRPr lang="en-GB" sz="1400" b="1" u="sng" dirty="0">
              <a:solidFill>
                <a:srgbClr val="1A2E80"/>
              </a:solidFill>
            </a:endParaRPr>
          </a:p>
        </p:txBody>
      </p:sp>
    </p:spTree>
    <p:extLst>
      <p:ext uri="{BB962C8B-B14F-4D97-AF65-F5344CB8AC3E}">
        <p14:creationId xmlns:p14="http://schemas.microsoft.com/office/powerpoint/2010/main" val="2030803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p:txBody>
          <a:bodyPr>
            <a:noAutofit/>
          </a:bodyPr>
          <a:lstStyle/>
          <a:p>
            <a:r>
              <a:rPr lang="en-GB" sz="2400" b="1" dirty="0"/>
              <a:t>Project </a:t>
            </a:r>
            <a:r>
              <a:rPr lang="en-GB" sz="2400" b="1" dirty="0" smtClean="0"/>
              <a:t>Components &amp; Partners </a:t>
            </a:r>
            <a:endParaRPr lang="en-GB" sz="2400" b="1" dirty="0"/>
          </a:p>
        </p:txBody>
      </p:sp>
      <p:sp>
        <p:nvSpPr>
          <p:cNvPr id="4" name="Oval 3"/>
          <p:cNvSpPr/>
          <p:nvPr/>
        </p:nvSpPr>
        <p:spPr>
          <a:xfrm>
            <a:off x="3275856" y="1273324"/>
            <a:ext cx="2808312" cy="1263020"/>
          </a:xfrm>
          <a:prstGeom prst="ellipse">
            <a:avLst/>
          </a:prstGeom>
          <a:solidFill>
            <a:schemeClr val="accent3">
              <a:lumMod val="50000"/>
              <a:lumOff val="50000"/>
            </a:schemeClr>
          </a:solidFill>
          <a:ln>
            <a:solidFill>
              <a:srgbClr val="C5DFE0"/>
            </a:solidFill>
          </a:ln>
          <a:effectLst>
            <a:glow rad="101600">
              <a:schemeClr val="bg1">
                <a:lumMod val="50000"/>
                <a:lumOff val="50000"/>
                <a:alpha val="6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Component 2: Technical Assistance</a:t>
            </a:r>
            <a:endParaRPr lang="nl-NL" sz="1600" b="1" dirty="0"/>
          </a:p>
        </p:txBody>
      </p:sp>
      <p:sp>
        <p:nvSpPr>
          <p:cNvPr id="8" name="Oval 7"/>
          <p:cNvSpPr/>
          <p:nvPr/>
        </p:nvSpPr>
        <p:spPr>
          <a:xfrm>
            <a:off x="179512" y="1201316"/>
            <a:ext cx="2808312" cy="1376536"/>
          </a:xfrm>
          <a:prstGeom prst="ellipse">
            <a:avLst/>
          </a:prstGeom>
          <a:solidFill>
            <a:schemeClr val="accent2">
              <a:lumMod val="20000"/>
              <a:lumOff val="80000"/>
            </a:schemeClr>
          </a:solidFill>
          <a:ln>
            <a:solidFill>
              <a:srgbClr val="C5DFE0"/>
            </a:solidFill>
          </a:ln>
          <a:effectLst>
            <a:glow rad="63500">
              <a:schemeClr val="accent1">
                <a:satMod val="175000"/>
                <a:alpha val="40000"/>
              </a:schemeClr>
            </a:glow>
            <a:outerShdw blurRad="50800" dist="50800" dir="5400000" algn="ctr" rotWithShape="0">
              <a:schemeClr val="bg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Component 1: Access to Finance</a:t>
            </a:r>
            <a:endParaRPr lang="nl-NL" sz="1600" b="1" dirty="0"/>
          </a:p>
        </p:txBody>
      </p:sp>
      <p:sp>
        <p:nvSpPr>
          <p:cNvPr id="9" name="Oval 8"/>
          <p:cNvSpPr/>
          <p:nvPr/>
        </p:nvSpPr>
        <p:spPr>
          <a:xfrm>
            <a:off x="6228184" y="1201316"/>
            <a:ext cx="2808312" cy="1296144"/>
          </a:xfrm>
          <a:prstGeom prst="ellipse">
            <a:avLst/>
          </a:prstGeom>
          <a:solidFill>
            <a:schemeClr val="accent6">
              <a:lumMod val="90000"/>
            </a:schemeClr>
          </a:solidFill>
          <a:ln>
            <a:solidFill>
              <a:schemeClr val="tx1">
                <a:lumMod val="25000"/>
                <a:lumOff val="75000"/>
              </a:schemeClr>
            </a:solidFill>
          </a:ln>
          <a:effectLst>
            <a:glow rad="63500">
              <a:schemeClr val="accent5">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Component 3: Learning &amp; Sharing </a:t>
            </a:r>
            <a:endParaRPr lang="nl-NL" sz="1600" b="1" dirty="0"/>
          </a:p>
        </p:txBody>
      </p:sp>
      <p:sp>
        <p:nvSpPr>
          <p:cNvPr id="6" name="Rectangle 5"/>
          <p:cNvSpPr/>
          <p:nvPr/>
        </p:nvSpPr>
        <p:spPr>
          <a:xfrm>
            <a:off x="251520" y="2425452"/>
            <a:ext cx="2736304" cy="2448272"/>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0" anchor="ctr"/>
          <a:lstStyle/>
          <a:p>
            <a:pPr marL="285750" indent="-285750">
              <a:buFont typeface="Arial" pitchFamily="34" charset="0"/>
              <a:buChar char="•"/>
            </a:pPr>
            <a:r>
              <a:rPr lang="en-IN" sz="1400" dirty="0" err="1" smtClean="0"/>
              <a:t>Urwego</a:t>
            </a:r>
            <a:r>
              <a:rPr lang="en-IN" sz="1400" dirty="0" smtClean="0"/>
              <a:t> Bank </a:t>
            </a:r>
            <a:r>
              <a:rPr lang="en-IN" sz="1400" dirty="0" err="1" smtClean="0"/>
              <a:t>Plc</a:t>
            </a:r>
            <a:endParaRPr lang="en-IN" sz="1400" dirty="0" smtClean="0"/>
          </a:p>
          <a:p>
            <a:pPr marL="285750" indent="-285750">
              <a:buFont typeface="Arial" pitchFamily="34" charset="0"/>
              <a:buChar char="•"/>
            </a:pPr>
            <a:r>
              <a:rPr lang="en-IN" sz="1400" dirty="0" err="1" smtClean="0"/>
              <a:t>Umutanguha</a:t>
            </a:r>
            <a:r>
              <a:rPr lang="en-IN" sz="1400" dirty="0" smtClean="0"/>
              <a:t> FC </a:t>
            </a:r>
            <a:r>
              <a:rPr lang="en-IN" sz="1400" dirty="0" err="1" smtClean="0"/>
              <a:t>Plc</a:t>
            </a:r>
            <a:endParaRPr lang="en-IN" sz="1400" dirty="0" smtClean="0"/>
          </a:p>
          <a:p>
            <a:pPr marL="285750" indent="-285750">
              <a:buFont typeface="Arial" pitchFamily="34" charset="0"/>
              <a:buChar char="•"/>
            </a:pPr>
            <a:r>
              <a:rPr lang="en-IN" sz="1400" dirty="0" smtClean="0"/>
              <a:t>Other (M)FIs in the region</a:t>
            </a:r>
          </a:p>
          <a:p>
            <a:pPr marL="285750" indent="-285750">
              <a:buFont typeface="Arial" pitchFamily="34" charset="0"/>
              <a:buChar char="•"/>
            </a:pPr>
            <a:r>
              <a:rPr lang="en-IN" sz="1400" dirty="0" smtClean="0"/>
              <a:t>Access to Finance Experts</a:t>
            </a:r>
          </a:p>
          <a:p>
            <a:pPr marL="285750" indent="-285750">
              <a:buFont typeface="Arial" pitchFamily="34" charset="0"/>
              <a:buChar char="•"/>
            </a:pPr>
            <a:r>
              <a:rPr lang="en-IN" sz="1400" dirty="0" smtClean="0"/>
              <a:t>Legal Services Advisor</a:t>
            </a:r>
          </a:p>
          <a:p>
            <a:pPr marL="285750" indent="-285750">
              <a:buFont typeface="Arial" pitchFamily="34" charset="0"/>
              <a:buChar char="•"/>
            </a:pPr>
            <a:endParaRPr lang="nl-NL" sz="1400" dirty="0"/>
          </a:p>
        </p:txBody>
      </p:sp>
      <p:sp>
        <p:nvSpPr>
          <p:cNvPr id="10" name="Rectangle 9"/>
          <p:cNvSpPr/>
          <p:nvPr/>
        </p:nvSpPr>
        <p:spPr>
          <a:xfrm>
            <a:off x="3275856" y="2425452"/>
            <a:ext cx="2736304" cy="2448272"/>
          </a:xfrm>
          <a:prstGeom prst="rect">
            <a:avLst/>
          </a:prstGeom>
          <a:solidFill>
            <a:schemeClr val="tx1">
              <a:lumMod val="25000"/>
              <a:lumOff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en-IN" sz="1400" dirty="0" smtClean="0"/>
              <a:t>Local BDS Providers and (Inter)national Experts</a:t>
            </a:r>
            <a:endParaRPr lang="en-IN" sz="1400" dirty="0"/>
          </a:p>
          <a:p>
            <a:pPr marL="285750" indent="-285750">
              <a:buFont typeface="Arial" pitchFamily="34" charset="0"/>
              <a:buChar char="•"/>
            </a:pPr>
            <a:r>
              <a:rPr lang="en-IN" sz="1400" dirty="0" smtClean="0"/>
              <a:t>MSMEs/MSD Consultants</a:t>
            </a:r>
          </a:p>
          <a:p>
            <a:pPr marL="285750" indent="-285750">
              <a:buFont typeface="Arial" pitchFamily="34" charset="0"/>
              <a:buChar char="•"/>
            </a:pPr>
            <a:r>
              <a:rPr lang="en-IN" sz="1400" dirty="0" smtClean="0"/>
              <a:t>Markets /VC Actors</a:t>
            </a:r>
          </a:p>
          <a:p>
            <a:pPr marL="285750" indent="-285750">
              <a:buFont typeface="Arial" pitchFamily="34" charset="0"/>
              <a:buChar char="•"/>
            </a:pPr>
            <a:r>
              <a:rPr lang="en-IN" sz="1400" dirty="0" smtClean="0"/>
              <a:t>MSMEs Owners</a:t>
            </a:r>
            <a:endParaRPr lang="nl-NL" sz="1400" dirty="0"/>
          </a:p>
        </p:txBody>
      </p:sp>
      <p:sp>
        <p:nvSpPr>
          <p:cNvPr id="11" name="Rectangle 10"/>
          <p:cNvSpPr/>
          <p:nvPr/>
        </p:nvSpPr>
        <p:spPr>
          <a:xfrm>
            <a:off x="6300192" y="2425452"/>
            <a:ext cx="2736304" cy="24482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285750" indent="-285750">
              <a:buFont typeface="Arial" pitchFamily="34" charset="0"/>
              <a:buChar char="•"/>
            </a:pPr>
            <a:r>
              <a:rPr lang="en-IN" sz="1400" dirty="0"/>
              <a:t>Steering Committee, </a:t>
            </a:r>
          </a:p>
          <a:p>
            <a:pPr marL="285750" indent="-285750">
              <a:buFont typeface="Arial" pitchFamily="34" charset="0"/>
              <a:buChar char="•"/>
            </a:pPr>
            <a:r>
              <a:rPr lang="en-IN" sz="1400" dirty="0" smtClean="0"/>
              <a:t>Conflict &amp; Contest Analyst</a:t>
            </a:r>
          </a:p>
          <a:p>
            <a:pPr marL="285750" indent="-285750">
              <a:buFont typeface="Arial" pitchFamily="34" charset="0"/>
              <a:buChar char="•"/>
            </a:pPr>
            <a:r>
              <a:rPr lang="en-IN" sz="1400" dirty="0" smtClean="0"/>
              <a:t>External Evaluators</a:t>
            </a:r>
          </a:p>
          <a:p>
            <a:pPr marL="285750" indent="-285750">
              <a:buFont typeface="Arial" pitchFamily="34" charset="0"/>
              <a:buChar char="•"/>
            </a:pPr>
            <a:r>
              <a:rPr lang="en-IN" sz="1400" dirty="0" smtClean="0"/>
              <a:t>Local </a:t>
            </a:r>
            <a:r>
              <a:rPr lang="en-IN" sz="1400" dirty="0" err="1" smtClean="0"/>
              <a:t>Gvt</a:t>
            </a:r>
            <a:r>
              <a:rPr lang="en-IN" sz="1400" dirty="0" smtClean="0"/>
              <a:t> /Districts</a:t>
            </a:r>
          </a:p>
          <a:p>
            <a:pPr marL="285750" indent="-285750">
              <a:buFont typeface="Arial" pitchFamily="34" charset="0"/>
              <a:buChar char="•"/>
            </a:pPr>
            <a:r>
              <a:rPr lang="en-IN" sz="1400" dirty="0" smtClean="0"/>
              <a:t>CBT Offices</a:t>
            </a:r>
          </a:p>
          <a:p>
            <a:pPr marL="285750" indent="-285750">
              <a:buFont typeface="Arial" pitchFamily="34" charset="0"/>
              <a:buChar char="•"/>
            </a:pPr>
            <a:r>
              <a:rPr lang="en-IN" sz="1400" dirty="0" smtClean="0"/>
              <a:t>Other Development </a:t>
            </a:r>
            <a:r>
              <a:rPr lang="en-IN" sz="1400" dirty="0"/>
              <a:t>P</a:t>
            </a:r>
            <a:r>
              <a:rPr lang="en-IN" sz="1400" dirty="0" smtClean="0"/>
              <a:t>artners, etc..,</a:t>
            </a:r>
            <a:endParaRPr lang="nl-NL" sz="1400" dirty="0"/>
          </a:p>
          <a:p>
            <a:pPr marL="285750" indent="-285750">
              <a:buFont typeface="Arial" pitchFamily="34" charset="0"/>
              <a:buChar char="•"/>
            </a:pPr>
            <a:endParaRPr lang="en-IN" sz="1400" dirty="0" smtClean="0"/>
          </a:p>
        </p:txBody>
      </p:sp>
    </p:spTree>
    <p:extLst>
      <p:ext uri="{BB962C8B-B14F-4D97-AF65-F5344CB8AC3E}">
        <p14:creationId xmlns:p14="http://schemas.microsoft.com/office/powerpoint/2010/main" val="2307773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67544" y="193204"/>
            <a:ext cx="8229600" cy="952500"/>
          </a:xfrm>
        </p:spPr>
        <p:txBody>
          <a:bodyPr>
            <a:noAutofit/>
          </a:bodyPr>
          <a:lstStyle/>
          <a:p>
            <a:pPr algn="ctr"/>
            <a:r>
              <a:rPr lang="en-GB" sz="2400" b="1" dirty="0" smtClean="0"/>
              <a:t>Management structure </a:t>
            </a:r>
            <a:endParaRPr lang="en-GB" sz="2400" b="1" dirty="0"/>
          </a:p>
        </p:txBody>
      </p:sp>
      <p:graphicFrame>
        <p:nvGraphicFramePr>
          <p:cNvPr id="12" name="Diagram 11"/>
          <p:cNvGraphicFramePr/>
          <p:nvPr>
            <p:extLst>
              <p:ext uri="{D42A27DB-BD31-4B8C-83A1-F6EECF244321}">
                <p14:modId xmlns:p14="http://schemas.microsoft.com/office/powerpoint/2010/main" val="2119790837"/>
              </p:ext>
            </p:extLst>
          </p:nvPr>
        </p:nvGraphicFramePr>
        <p:xfrm>
          <a:off x="611560" y="1129308"/>
          <a:ext cx="8064896" cy="39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477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smtClean="0"/>
              <a:t>Key Achievements</a:t>
            </a:r>
            <a:endParaRPr lang="nl-NL" sz="2400" dirty="0"/>
          </a:p>
        </p:txBody>
      </p:sp>
      <p:sp>
        <p:nvSpPr>
          <p:cNvPr id="3" name="Content Placeholder 2"/>
          <p:cNvSpPr>
            <a:spLocks noGrp="1"/>
          </p:cNvSpPr>
          <p:nvPr>
            <p:ph sz="quarter" idx="10"/>
          </p:nvPr>
        </p:nvSpPr>
        <p:spPr>
          <a:xfrm>
            <a:off x="539552" y="1417340"/>
            <a:ext cx="8208912" cy="3528392"/>
          </a:xfrm>
        </p:spPr>
        <p:txBody>
          <a:bodyPr>
            <a:normAutofit fontScale="92500" lnSpcReduction="10000"/>
          </a:bodyPr>
          <a:lstStyle/>
          <a:p>
            <a:endParaRPr lang="en-GB" sz="1400" dirty="0" smtClean="0">
              <a:solidFill>
                <a:srgbClr val="000000"/>
              </a:solidFill>
              <a:latin typeface="Century Gothic" panose="020B0502020202020204" pitchFamily="34" charset="0"/>
            </a:endParaRPr>
          </a:p>
          <a:p>
            <a:pPr marL="285750" lvl="2" indent="-285750">
              <a:lnSpc>
                <a:spcPct val="150000"/>
              </a:lnSpc>
              <a:buClr>
                <a:schemeClr val="accent3"/>
              </a:buClr>
            </a:pPr>
            <a:r>
              <a:rPr lang="en-GB" sz="1800" dirty="0">
                <a:solidFill>
                  <a:srgbClr val="0070C0"/>
                </a:solidFill>
                <a:latin typeface="Century Gothic" panose="020B0502020202020204" pitchFamily="34" charset="0"/>
              </a:rPr>
              <a:t>Partner (M)FIs scored and selected</a:t>
            </a:r>
          </a:p>
          <a:p>
            <a:pPr marL="285750" lvl="2" indent="-285750">
              <a:lnSpc>
                <a:spcPct val="150000"/>
              </a:lnSpc>
              <a:buClr>
                <a:schemeClr val="accent3"/>
              </a:buClr>
            </a:pPr>
            <a:r>
              <a:rPr lang="en-GB" sz="1800" dirty="0">
                <a:solidFill>
                  <a:srgbClr val="0070C0"/>
                </a:solidFill>
                <a:latin typeface="Century Gothic" panose="020B0502020202020204" pitchFamily="34" charset="0"/>
              </a:rPr>
              <a:t>Terms and </a:t>
            </a:r>
            <a:r>
              <a:rPr lang="en-GB" sz="1800" dirty="0" smtClean="0">
                <a:solidFill>
                  <a:srgbClr val="0070C0"/>
                </a:solidFill>
                <a:latin typeface="Century Gothic" panose="020B0502020202020204" pitchFamily="34" charset="0"/>
              </a:rPr>
              <a:t>Conditions for </a:t>
            </a:r>
            <a:r>
              <a:rPr lang="en-GB" sz="1800" dirty="0">
                <a:solidFill>
                  <a:srgbClr val="0070C0"/>
                </a:solidFill>
                <a:latin typeface="Century Gothic" panose="020B0502020202020204" pitchFamily="34" charset="0"/>
              </a:rPr>
              <a:t>SPARK </a:t>
            </a:r>
            <a:r>
              <a:rPr lang="en-GB" sz="1800" dirty="0" smtClean="0">
                <a:solidFill>
                  <a:srgbClr val="0070C0"/>
                </a:solidFill>
                <a:latin typeface="Century Gothic" panose="020B0502020202020204" pitchFamily="34" charset="0"/>
              </a:rPr>
              <a:t>Loans Guarantee </a:t>
            </a:r>
            <a:r>
              <a:rPr lang="en-GB" sz="1800" dirty="0">
                <a:solidFill>
                  <a:srgbClr val="0070C0"/>
                </a:solidFill>
                <a:latin typeface="Century Gothic" panose="020B0502020202020204" pitchFamily="34" charset="0"/>
              </a:rPr>
              <a:t>Facility </a:t>
            </a:r>
            <a:r>
              <a:rPr lang="en-GB" sz="1800" dirty="0" smtClean="0">
                <a:solidFill>
                  <a:srgbClr val="0070C0"/>
                </a:solidFill>
                <a:latin typeface="Century Gothic" panose="020B0502020202020204" pitchFamily="34" charset="0"/>
              </a:rPr>
              <a:t>(LGF)developed,</a:t>
            </a:r>
            <a:endParaRPr lang="en-GB" sz="1800" dirty="0">
              <a:solidFill>
                <a:srgbClr val="0070C0"/>
              </a:solidFill>
              <a:latin typeface="Century Gothic" panose="020B0502020202020204" pitchFamily="34" charset="0"/>
            </a:endParaRPr>
          </a:p>
          <a:p>
            <a:pPr marL="285750" lvl="2" indent="-285750">
              <a:lnSpc>
                <a:spcPct val="150000"/>
              </a:lnSpc>
              <a:buClr>
                <a:schemeClr val="accent3"/>
              </a:buClr>
            </a:pPr>
            <a:r>
              <a:rPr lang="en-GB" sz="1800" dirty="0">
                <a:solidFill>
                  <a:srgbClr val="0070C0"/>
                </a:solidFill>
                <a:latin typeface="Century Gothic" panose="020B0502020202020204" pitchFamily="34" charset="0"/>
              </a:rPr>
              <a:t>Signing </a:t>
            </a:r>
            <a:r>
              <a:rPr lang="en-GB" sz="1800" dirty="0" smtClean="0">
                <a:solidFill>
                  <a:srgbClr val="0070C0"/>
                </a:solidFill>
                <a:latin typeface="Century Gothic" panose="020B0502020202020204" pitchFamily="34" charset="0"/>
              </a:rPr>
              <a:t>LGF agreements </a:t>
            </a:r>
            <a:r>
              <a:rPr lang="en-GB" sz="1800" dirty="0">
                <a:solidFill>
                  <a:srgbClr val="0070C0"/>
                </a:solidFill>
                <a:latin typeface="Century Gothic" panose="020B0502020202020204" pitchFamily="34" charset="0"/>
              </a:rPr>
              <a:t>between SPARK and partner (</a:t>
            </a:r>
            <a:r>
              <a:rPr lang="en-GB" sz="1800" dirty="0" smtClean="0">
                <a:solidFill>
                  <a:srgbClr val="0070C0"/>
                </a:solidFill>
                <a:latin typeface="Century Gothic" panose="020B0502020202020204" pitchFamily="34" charset="0"/>
              </a:rPr>
              <a:t>M)FIs</a:t>
            </a:r>
            <a:r>
              <a:rPr lang="en-GB" sz="1800" dirty="0">
                <a:solidFill>
                  <a:srgbClr val="0070C0"/>
                </a:solidFill>
                <a:latin typeface="Century Gothic" panose="020B0502020202020204" pitchFamily="34" charset="0"/>
              </a:rPr>
              <a:t>,</a:t>
            </a:r>
          </a:p>
          <a:p>
            <a:pPr marL="285750" lvl="2" indent="-285750">
              <a:lnSpc>
                <a:spcPct val="150000"/>
              </a:lnSpc>
              <a:buClr>
                <a:schemeClr val="accent3"/>
              </a:buClr>
            </a:pPr>
            <a:r>
              <a:rPr lang="en-GB" sz="1800" dirty="0">
                <a:solidFill>
                  <a:srgbClr val="0070C0"/>
                </a:solidFill>
                <a:latin typeface="Century Gothic" panose="020B0502020202020204" pitchFamily="34" charset="0"/>
              </a:rPr>
              <a:t>MSMEs Support Ecosystem study and baselines conducted</a:t>
            </a:r>
          </a:p>
          <a:p>
            <a:pPr marL="285750" lvl="2" indent="-285750">
              <a:lnSpc>
                <a:spcPct val="150000"/>
              </a:lnSpc>
              <a:buClr>
                <a:schemeClr val="accent3"/>
              </a:buClr>
            </a:pPr>
            <a:r>
              <a:rPr lang="en-GB" sz="1800" dirty="0">
                <a:solidFill>
                  <a:srgbClr val="0070C0"/>
                </a:solidFill>
                <a:latin typeface="Century Gothic" panose="020B0502020202020204" pitchFamily="34" charset="0"/>
              </a:rPr>
              <a:t>Key stakeholders and </a:t>
            </a:r>
            <a:r>
              <a:rPr lang="en-GB" sz="1800" dirty="0" smtClean="0">
                <a:solidFill>
                  <a:srgbClr val="0070C0"/>
                </a:solidFill>
                <a:latin typeface="Century Gothic" panose="020B0502020202020204" pitchFamily="34" charset="0"/>
              </a:rPr>
              <a:t>partners engagement</a:t>
            </a:r>
          </a:p>
          <a:p>
            <a:pPr marL="285750" lvl="2" indent="-285750">
              <a:lnSpc>
                <a:spcPct val="150000"/>
              </a:lnSpc>
              <a:buClr>
                <a:schemeClr val="accent3"/>
              </a:buClr>
            </a:pPr>
            <a:r>
              <a:rPr lang="en-GB" sz="1800" dirty="0" smtClean="0">
                <a:solidFill>
                  <a:srgbClr val="0070C0"/>
                </a:solidFill>
                <a:latin typeface="Century Gothic" panose="020B0502020202020204" pitchFamily="34" charset="0"/>
              </a:rPr>
              <a:t>Partnership and collaboration approved by districts in </a:t>
            </a:r>
            <a:r>
              <a:rPr lang="en-GB" sz="1800" dirty="0">
                <a:solidFill>
                  <a:srgbClr val="0070C0"/>
                </a:solidFill>
                <a:latin typeface="Century Gothic" panose="020B0502020202020204" pitchFamily="34" charset="0"/>
              </a:rPr>
              <a:t>W</a:t>
            </a:r>
            <a:r>
              <a:rPr lang="en-GB" sz="1800" dirty="0" smtClean="0">
                <a:solidFill>
                  <a:srgbClr val="0070C0"/>
                </a:solidFill>
                <a:latin typeface="Century Gothic" panose="020B0502020202020204" pitchFamily="34" charset="0"/>
              </a:rPr>
              <a:t>estern Province (</a:t>
            </a:r>
            <a:r>
              <a:rPr lang="en-GB" sz="1800" dirty="0" err="1" smtClean="0">
                <a:solidFill>
                  <a:srgbClr val="0070C0"/>
                </a:solidFill>
                <a:latin typeface="Century Gothic" panose="020B0502020202020204" pitchFamily="34" charset="0"/>
              </a:rPr>
              <a:t>Rusizi</a:t>
            </a:r>
            <a:r>
              <a:rPr lang="en-GB" sz="1800" dirty="0" smtClean="0">
                <a:solidFill>
                  <a:srgbClr val="0070C0"/>
                </a:solidFill>
                <a:latin typeface="Century Gothic" panose="020B0502020202020204" pitchFamily="34" charset="0"/>
              </a:rPr>
              <a:t>, </a:t>
            </a:r>
            <a:r>
              <a:rPr lang="en-GB" sz="1800" dirty="0" err="1" smtClean="0">
                <a:solidFill>
                  <a:srgbClr val="0070C0"/>
                </a:solidFill>
                <a:latin typeface="Century Gothic" panose="020B0502020202020204" pitchFamily="34" charset="0"/>
              </a:rPr>
              <a:t>Rubavu</a:t>
            </a:r>
            <a:r>
              <a:rPr lang="en-GB" sz="1800" dirty="0" smtClean="0">
                <a:solidFill>
                  <a:srgbClr val="0070C0"/>
                </a:solidFill>
                <a:latin typeface="Century Gothic" panose="020B0502020202020204" pitchFamily="34" charset="0"/>
              </a:rPr>
              <a:t>, </a:t>
            </a:r>
            <a:r>
              <a:rPr lang="en-GB" sz="1800" dirty="0" err="1" smtClean="0">
                <a:solidFill>
                  <a:srgbClr val="0070C0"/>
                </a:solidFill>
                <a:latin typeface="Century Gothic" panose="020B0502020202020204" pitchFamily="34" charset="0"/>
              </a:rPr>
              <a:t>Nyamasheke</a:t>
            </a:r>
            <a:r>
              <a:rPr lang="en-GB" sz="1800" dirty="0" smtClean="0">
                <a:solidFill>
                  <a:srgbClr val="0070C0"/>
                </a:solidFill>
                <a:latin typeface="Century Gothic" panose="020B0502020202020204" pitchFamily="34" charset="0"/>
              </a:rPr>
              <a:t> and </a:t>
            </a:r>
            <a:r>
              <a:rPr lang="en-GB" sz="1800" dirty="0" err="1" smtClean="0">
                <a:solidFill>
                  <a:srgbClr val="0070C0"/>
                </a:solidFill>
                <a:latin typeface="Century Gothic" panose="020B0502020202020204" pitchFamily="34" charset="0"/>
              </a:rPr>
              <a:t>Karongi</a:t>
            </a:r>
            <a:r>
              <a:rPr lang="en-GB" sz="1800" dirty="0" smtClean="0">
                <a:solidFill>
                  <a:srgbClr val="0070C0"/>
                </a:solidFill>
                <a:latin typeface="Century Gothic" panose="020B0502020202020204" pitchFamily="34" charset="0"/>
              </a:rPr>
              <a:t>)</a:t>
            </a:r>
            <a:endParaRPr lang="en-GB" sz="18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728901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862C4D-4A56-4A5E-BCF1-D15A40DDB458}"/>
              </a:ext>
            </a:extLst>
          </p:cNvPr>
          <p:cNvSpPr>
            <a:spLocks noGrp="1"/>
          </p:cNvSpPr>
          <p:nvPr>
            <p:ph type="body" sz="quarter" idx="10"/>
          </p:nvPr>
        </p:nvSpPr>
        <p:spPr>
          <a:xfrm>
            <a:off x="3059832" y="4945732"/>
            <a:ext cx="1872208" cy="576064"/>
          </a:xfrm>
        </p:spPr>
        <p:txBody>
          <a:bodyPr>
            <a:normAutofit fontScale="55000" lnSpcReduction="20000"/>
          </a:bodyPr>
          <a:lstStyle/>
          <a:p>
            <a:pPr marL="0" indent="0" algn="ctr">
              <a:buNone/>
            </a:pPr>
            <a:r>
              <a:rPr lang="en-US" sz="3200" b="1" dirty="0"/>
              <a:t>THANK </a:t>
            </a:r>
            <a:r>
              <a:rPr lang="en-US" sz="3200" b="1" dirty="0" smtClean="0"/>
              <a:t>YOU !!!</a:t>
            </a:r>
            <a:endParaRPr lang="en-US" sz="3200" b="1" dirty="0"/>
          </a:p>
        </p:txBody>
      </p:sp>
      <p:grpSp>
        <p:nvGrpSpPr>
          <p:cNvPr id="5" name="Group 4">
            <a:extLst>
              <a:ext uri="{FF2B5EF4-FFF2-40B4-BE49-F238E27FC236}">
                <a16:creationId xmlns:a16="http://schemas.microsoft.com/office/drawing/2014/main" id="{3D37C8A7-F924-43D1-A6AC-834074440BCC}"/>
              </a:ext>
            </a:extLst>
          </p:cNvPr>
          <p:cNvGrpSpPr/>
          <p:nvPr/>
        </p:nvGrpSpPr>
        <p:grpSpPr>
          <a:xfrm>
            <a:off x="6012160" y="5017740"/>
            <a:ext cx="2971800" cy="585788"/>
            <a:chOff x="4195762" y="342900"/>
            <a:chExt cx="3962400" cy="781050"/>
          </a:xfrm>
        </p:grpSpPr>
        <p:sp>
          <p:nvSpPr>
            <p:cNvPr id="6" name="Rectangle 5">
              <a:extLst>
                <a:ext uri="{FF2B5EF4-FFF2-40B4-BE49-F238E27FC236}">
                  <a16:creationId xmlns:a16="http://schemas.microsoft.com/office/drawing/2014/main" id="{CEBB5AB0-6A31-44F4-8A29-4A60F0FF806C}"/>
                </a:ext>
              </a:extLst>
            </p:cNvPr>
            <p:cNvSpPr/>
            <p:nvPr/>
          </p:nvSpPr>
          <p:spPr>
            <a:xfrm>
              <a:off x="4195762" y="342900"/>
              <a:ext cx="3962400" cy="78105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aa-ET" sz="135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pic>
          <p:nvPicPr>
            <p:cNvPr id="7" name="Picture 6" descr="Text&#10;&#10;Description automatically generated with medium confidence">
              <a:extLst>
                <a:ext uri="{FF2B5EF4-FFF2-40B4-BE49-F238E27FC236}">
                  <a16:creationId xmlns:a16="http://schemas.microsoft.com/office/drawing/2014/main" id="{1E825E92-6020-4DF1-8B82-6C5D4240C1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040" y="505592"/>
              <a:ext cx="3547844" cy="467546"/>
            </a:xfrm>
            <a:prstGeom prst="rect">
              <a:avLst/>
            </a:prstGeom>
          </p:spPr>
        </p:pic>
      </p:grpSp>
      <p:pic>
        <p:nvPicPr>
          <p:cNvPr id="10" name="Picture 9" descr="C:\Users\Spark-PC\OneDrive\Documents\SDC\M&amp;E\Photos\IMG_46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81236"/>
            <a:ext cx="8576982" cy="4340176"/>
          </a:xfrm>
          <a:prstGeom prst="rect">
            <a:avLst/>
          </a:prstGeom>
          <a:noFill/>
          <a:ln>
            <a:noFill/>
          </a:ln>
        </p:spPr>
      </p:pic>
    </p:spTree>
    <p:extLst>
      <p:ext uri="{BB962C8B-B14F-4D97-AF65-F5344CB8AC3E}">
        <p14:creationId xmlns:p14="http://schemas.microsoft.com/office/powerpoint/2010/main" val="2033924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84419"/>
          </a:xfrm>
        </p:spPr>
        <p:txBody>
          <a:bodyPr>
            <a:normAutofit/>
          </a:bodyPr>
          <a:lstStyle/>
          <a:p>
            <a:pPr algn="ctr"/>
            <a:r>
              <a:rPr lang="nl-NL" sz="3200" b="1" dirty="0" smtClean="0"/>
              <a:t>SPARK</a:t>
            </a:r>
            <a:endParaRPr lang="en-GB" sz="3200" b="1" dirty="0"/>
          </a:p>
        </p:txBody>
      </p:sp>
      <p:sp>
        <p:nvSpPr>
          <p:cNvPr id="3" name="Content Placeholder 2"/>
          <p:cNvSpPr>
            <a:spLocks noGrp="1"/>
          </p:cNvSpPr>
          <p:nvPr>
            <p:ph sz="quarter" idx="10"/>
          </p:nvPr>
        </p:nvSpPr>
        <p:spPr>
          <a:xfrm>
            <a:off x="251520" y="1489348"/>
            <a:ext cx="3024336" cy="3240360"/>
          </a:xfrm>
        </p:spPr>
        <p:txBody>
          <a:bodyPr>
            <a:normAutofit/>
          </a:bodyPr>
          <a:lstStyle/>
          <a:p>
            <a:pPr>
              <a:lnSpc>
                <a:spcPct val="150000"/>
              </a:lnSpc>
            </a:pPr>
            <a:r>
              <a:rPr lang="en-GB" sz="1200" dirty="0" smtClean="0"/>
              <a:t>INGO</a:t>
            </a:r>
            <a:r>
              <a:rPr lang="en-GB" sz="1200" dirty="0"/>
              <a:t>, founded in Amsterdam in 1994</a:t>
            </a:r>
          </a:p>
          <a:p>
            <a:pPr>
              <a:lnSpc>
                <a:spcPct val="150000"/>
              </a:lnSpc>
            </a:pPr>
            <a:r>
              <a:rPr lang="en-GB" sz="1200" dirty="0"/>
              <a:t>Project organisation, active in 14 </a:t>
            </a:r>
            <a:r>
              <a:rPr lang="en-GB" sz="1200" dirty="0" smtClean="0"/>
              <a:t>countries</a:t>
            </a:r>
          </a:p>
          <a:p>
            <a:pPr>
              <a:lnSpc>
                <a:spcPct val="150000"/>
              </a:lnSpc>
            </a:pPr>
            <a:r>
              <a:rPr lang="en-GB" sz="1200" dirty="0" smtClean="0"/>
              <a:t>SPARK is operating in Rwanda since 2011</a:t>
            </a:r>
            <a:endParaRPr lang="en-GB" sz="1200" dirty="0"/>
          </a:p>
          <a:p>
            <a:pPr>
              <a:lnSpc>
                <a:spcPct val="150000"/>
              </a:lnSpc>
            </a:pPr>
            <a:r>
              <a:rPr lang="en-GB" sz="1200" dirty="0"/>
              <a:t>Two pillars</a:t>
            </a:r>
            <a:r>
              <a:rPr lang="nl-NL" sz="1200" dirty="0"/>
              <a:t>:</a:t>
            </a:r>
          </a:p>
          <a:p>
            <a:pPr lvl="1">
              <a:lnSpc>
                <a:spcPct val="150000"/>
              </a:lnSpc>
            </a:pPr>
            <a:r>
              <a:rPr lang="en-GB" sz="1200" dirty="0"/>
              <a:t>Entrepreneurship (start-up &amp; MSME development)</a:t>
            </a:r>
          </a:p>
          <a:p>
            <a:pPr lvl="1">
              <a:lnSpc>
                <a:spcPct val="150000"/>
              </a:lnSpc>
            </a:pPr>
            <a:r>
              <a:rPr lang="nl-NL" sz="1200" dirty="0"/>
              <a:t>Higher </a:t>
            </a:r>
            <a:r>
              <a:rPr lang="nl-NL" sz="1200" dirty="0" smtClean="0"/>
              <a:t>Education</a:t>
            </a:r>
            <a:endParaRPr lang="en-GB" sz="1200"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633364"/>
            <a:ext cx="3461561" cy="3096344"/>
          </a:xfrm>
          <a:prstGeom prst="rect">
            <a:avLst/>
          </a:prstGeom>
        </p:spPr>
      </p:pic>
      <p:sp>
        <p:nvSpPr>
          <p:cNvPr id="6" name="Rectangle 5"/>
          <p:cNvSpPr/>
          <p:nvPr/>
        </p:nvSpPr>
        <p:spPr>
          <a:xfrm>
            <a:off x="6737417" y="1590387"/>
            <a:ext cx="2227071" cy="3139321"/>
          </a:xfrm>
          <a:prstGeom prst="rect">
            <a:avLst/>
          </a:prstGeom>
        </p:spPr>
        <p:txBody>
          <a:bodyPr wrap="square">
            <a:spAutoFit/>
          </a:bodyPr>
          <a:lstStyle/>
          <a:p>
            <a:pPr lvl="0">
              <a:defRPr/>
            </a:pPr>
            <a:r>
              <a:rPr lang="en-US" sz="1100" b="1" dirty="0">
                <a:solidFill>
                  <a:srgbClr val="F3EBE8"/>
                </a:solidFill>
                <a:ea typeface="Arial" charset="0"/>
                <a:cs typeface="Arial" charset="0"/>
              </a:rPr>
              <a:t>Africa </a:t>
            </a:r>
          </a:p>
          <a:p>
            <a:pPr lvl="0">
              <a:defRPr/>
            </a:pPr>
            <a:r>
              <a:rPr lang="en-US" sz="1100" dirty="0">
                <a:solidFill>
                  <a:srgbClr val="F3EBE8"/>
                </a:solidFill>
                <a:ea typeface="Arial" charset="0"/>
                <a:cs typeface="Arial" charset="0"/>
              </a:rPr>
              <a:t>Rwanda</a:t>
            </a:r>
          </a:p>
          <a:p>
            <a:pPr lvl="0">
              <a:defRPr/>
            </a:pPr>
            <a:r>
              <a:rPr lang="en-US" sz="1100" dirty="0">
                <a:solidFill>
                  <a:srgbClr val="F3EBE8"/>
                </a:solidFill>
                <a:ea typeface="Arial" charset="0"/>
                <a:cs typeface="Arial" charset="0"/>
              </a:rPr>
              <a:t>Burundi</a:t>
            </a:r>
          </a:p>
          <a:p>
            <a:pPr lvl="0">
              <a:defRPr/>
            </a:pPr>
            <a:r>
              <a:rPr lang="en-US" sz="1100" dirty="0">
                <a:solidFill>
                  <a:srgbClr val="F3EBE8"/>
                </a:solidFill>
                <a:ea typeface="Arial" charset="0"/>
                <a:cs typeface="Arial" charset="0"/>
              </a:rPr>
              <a:t>South Sudan</a:t>
            </a:r>
          </a:p>
          <a:p>
            <a:pPr lvl="0">
              <a:defRPr/>
            </a:pPr>
            <a:r>
              <a:rPr lang="en-US" sz="1100" dirty="0">
                <a:solidFill>
                  <a:srgbClr val="F3EBE8"/>
                </a:solidFill>
                <a:ea typeface="Arial" charset="0"/>
                <a:cs typeface="Arial" charset="0"/>
              </a:rPr>
              <a:t>Somalia/Somaliland</a:t>
            </a:r>
          </a:p>
          <a:p>
            <a:pPr lvl="0">
              <a:defRPr/>
            </a:pPr>
            <a:endParaRPr lang="en-US" sz="1100" dirty="0">
              <a:solidFill>
                <a:srgbClr val="F3EBE8"/>
              </a:solidFill>
              <a:ea typeface="Arial" charset="0"/>
              <a:cs typeface="Arial" charset="0"/>
            </a:endParaRPr>
          </a:p>
          <a:p>
            <a:pPr lvl="0">
              <a:defRPr/>
            </a:pPr>
            <a:r>
              <a:rPr lang="en-US" sz="1100" b="1" dirty="0">
                <a:solidFill>
                  <a:srgbClr val="F3EBE8"/>
                </a:solidFill>
                <a:ea typeface="Arial" charset="0"/>
                <a:cs typeface="Arial" charset="0"/>
              </a:rPr>
              <a:t>MENA</a:t>
            </a:r>
          </a:p>
          <a:p>
            <a:pPr lvl="0">
              <a:defRPr/>
            </a:pPr>
            <a:r>
              <a:rPr lang="en-US" sz="1100" dirty="0">
                <a:solidFill>
                  <a:srgbClr val="FFFFFF"/>
                </a:solidFill>
              </a:rPr>
              <a:t>Iraq (including Kurdistan Region of Iraq)</a:t>
            </a:r>
          </a:p>
          <a:p>
            <a:pPr lvl="0">
              <a:defRPr/>
            </a:pPr>
            <a:r>
              <a:rPr lang="en-US" sz="1100" dirty="0">
                <a:solidFill>
                  <a:srgbClr val="F3EBE8"/>
                </a:solidFill>
                <a:ea typeface="Arial" charset="0"/>
                <a:cs typeface="Arial" charset="0"/>
              </a:rPr>
              <a:t>Jordan</a:t>
            </a:r>
          </a:p>
          <a:p>
            <a:pPr lvl="0">
              <a:defRPr/>
            </a:pPr>
            <a:r>
              <a:rPr lang="en-US" sz="1100" dirty="0">
                <a:solidFill>
                  <a:srgbClr val="F3EBE8"/>
                </a:solidFill>
                <a:ea typeface="Arial" charset="0"/>
                <a:cs typeface="Arial" charset="0"/>
              </a:rPr>
              <a:t>Lebanon</a:t>
            </a:r>
          </a:p>
          <a:p>
            <a:pPr lvl="0">
              <a:defRPr/>
            </a:pPr>
            <a:r>
              <a:rPr lang="en-US" sz="1100" dirty="0">
                <a:solidFill>
                  <a:srgbClr val="F3EBE8"/>
                </a:solidFill>
                <a:ea typeface="Arial" charset="0"/>
                <a:cs typeface="Arial" charset="0"/>
              </a:rPr>
              <a:t>Occupied Palestine </a:t>
            </a:r>
            <a:r>
              <a:rPr lang="en-US" sz="1100" dirty="0" smtClean="0">
                <a:solidFill>
                  <a:srgbClr val="F3EBE8"/>
                </a:solidFill>
                <a:ea typeface="Arial" charset="0"/>
                <a:cs typeface="Arial" charset="0"/>
              </a:rPr>
              <a:t>Territories</a:t>
            </a:r>
            <a:endParaRPr lang="en-US" sz="1100" dirty="0">
              <a:solidFill>
                <a:srgbClr val="F3EBE8"/>
              </a:solidFill>
              <a:ea typeface="Arial" charset="0"/>
              <a:cs typeface="Arial" charset="0"/>
            </a:endParaRPr>
          </a:p>
          <a:p>
            <a:pPr lvl="0">
              <a:defRPr/>
            </a:pPr>
            <a:r>
              <a:rPr lang="en-US" sz="1100" dirty="0">
                <a:solidFill>
                  <a:srgbClr val="F3EBE8"/>
                </a:solidFill>
                <a:ea typeface="Arial" charset="0"/>
                <a:cs typeface="Arial" charset="0"/>
              </a:rPr>
              <a:t>Syria</a:t>
            </a:r>
          </a:p>
          <a:p>
            <a:pPr lvl="0">
              <a:defRPr/>
            </a:pPr>
            <a:r>
              <a:rPr lang="en-US" sz="1100" dirty="0">
                <a:solidFill>
                  <a:srgbClr val="F3EBE8"/>
                </a:solidFill>
                <a:ea typeface="Arial" charset="0"/>
                <a:cs typeface="Arial" charset="0"/>
              </a:rPr>
              <a:t>Tunisia</a:t>
            </a:r>
          </a:p>
          <a:p>
            <a:pPr lvl="0">
              <a:defRPr/>
            </a:pPr>
            <a:r>
              <a:rPr lang="en-US" sz="1100" dirty="0">
                <a:solidFill>
                  <a:srgbClr val="F3EBE8"/>
                </a:solidFill>
                <a:ea typeface="Arial" charset="0"/>
                <a:cs typeface="Arial" charset="0"/>
              </a:rPr>
              <a:t>Turkey</a:t>
            </a:r>
          </a:p>
          <a:p>
            <a:pPr lvl="0">
              <a:defRPr/>
            </a:pPr>
            <a:endParaRPr lang="en-US" sz="1100" dirty="0">
              <a:solidFill>
                <a:srgbClr val="F3EBE8"/>
              </a:solidFill>
              <a:ea typeface="Arial" charset="0"/>
              <a:cs typeface="Arial" charset="0"/>
            </a:endParaRPr>
          </a:p>
          <a:p>
            <a:pPr lvl="0">
              <a:defRPr/>
            </a:pPr>
            <a:r>
              <a:rPr lang="en-US" sz="1100" b="1" dirty="0">
                <a:solidFill>
                  <a:srgbClr val="F3EBE8"/>
                </a:solidFill>
                <a:ea typeface="Arial" charset="0"/>
                <a:cs typeface="Arial" charset="0"/>
              </a:rPr>
              <a:t>Western Europe</a:t>
            </a:r>
            <a:endParaRPr lang="en-US" sz="1100" dirty="0">
              <a:solidFill>
                <a:srgbClr val="F3EBE8"/>
              </a:solidFill>
              <a:ea typeface="Arial" charset="0"/>
              <a:cs typeface="Arial" charset="0"/>
            </a:endParaRPr>
          </a:p>
          <a:p>
            <a:pPr lvl="0">
              <a:defRPr/>
            </a:pPr>
            <a:r>
              <a:rPr lang="en-US" sz="1100" dirty="0">
                <a:solidFill>
                  <a:srgbClr val="F3EBE8"/>
                </a:solidFill>
                <a:ea typeface="Arial" charset="0"/>
                <a:cs typeface="Arial" charset="0"/>
              </a:rPr>
              <a:t>Kosovo</a:t>
            </a:r>
          </a:p>
        </p:txBody>
      </p:sp>
    </p:spTree>
    <p:extLst>
      <p:ext uri="{BB962C8B-B14F-4D97-AF65-F5344CB8AC3E}">
        <p14:creationId xmlns:p14="http://schemas.microsoft.com/office/powerpoint/2010/main" val="2721534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84419"/>
          </a:xfrm>
        </p:spPr>
        <p:txBody>
          <a:bodyPr>
            <a:noAutofit/>
          </a:bodyPr>
          <a:lstStyle/>
          <a:p>
            <a:pPr algn="ctr"/>
            <a:r>
              <a:rPr lang="nl-NL" sz="2000" b="1" dirty="0" smtClean="0"/>
              <a:t>SPARK approach for Higher Education and Entrepreneurship Development activities</a:t>
            </a:r>
            <a:endParaRPr lang="en-GB" sz="2000" b="1"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1275175649"/>
              </p:ext>
            </p:extLst>
          </p:nvPr>
        </p:nvGraphicFramePr>
        <p:xfrm>
          <a:off x="683568" y="1345332"/>
          <a:ext cx="8064896" cy="324036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791661142"/>
                    </a:ext>
                  </a:extLst>
                </a:gridCol>
                <a:gridCol w="2016224">
                  <a:extLst>
                    <a:ext uri="{9D8B030D-6E8A-4147-A177-3AD203B41FA5}">
                      <a16:colId xmlns:a16="http://schemas.microsoft.com/office/drawing/2014/main" val="3490917389"/>
                    </a:ext>
                  </a:extLst>
                </a:gridCol>
                <a:gridCol w="2016224">
                  <a:extLst>
                    <a:ext uri="{9D8B030D-6E8A-4147-A177-3AD203B41FA5}">
                      <a16:colId xmlns:a16="http://schemas.microsoft.com/office/drawing/2014/main" val="1541263744"/>
                    </a:ext>
                  </a:extLst>
                </a:gridCol>
                <a:gridCol w="2016224">
                  <a:extLst>
                    <a:ext uri="{9D8B030D-6E8A-4147-A177-3AD203B41FA5}">
                      <a16:colId xmlns:a16="http://schemas.microsoft.com/office/drawing/2014/main" val="2501255687"/>
                    </a:ext>
                  </a:extLst>
                </a:gridCol>
              </a:tblGrid>
              <a:tr h="425193">
                <a:tc>
                  <a:txBody>
                    <a:bodyPr/>
                    <a:lstStyle/>
                    <a:p>
                      <a:pPr>
                        <a:lnSpc>
                          <a:spcPct val="115000"/>
                        </a:lnSpc>
                        <a:spcAft>
                          <a:spcPts val="0"/>
                        </a:spcAft>
                      </a:pPr>
                      <a:r>
                        <a:rPr lang="en-GB" sz="16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 Skill up</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solidFill>
                      <a:schemeClr val="accent5">
                        <a:lumMod val="60000"/>
                        <a:lumOff val="40000"/>
                      </a:schemeClr>
                    </a:solidFill>
                  </a:tcPr>
                </a:tc>
                <a:tc>
                  <a:txBody>
                    <a:bodyPr/>
                    <a:lstStyle/>
                    <a:p>
                      <a:pPr>
                        <a:lnSpc>
                          <a:spcPct val="115000"/>
                        </a:lnSpc>
                        <a:spcAft>
                          <a:spcPts val="0"/>
                        </a:spcAft>
                      </a:pPr>
                      <a:r>
                        <a:rPr lang="en-GB" sz="16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Match up</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solidFill>
                      <a:schemeClr val="accent5">
                        <a:lumMod val="60000"/>
                        <a:lumOff val="40000"/>
                      </a:schemeClr>
                    </a:solidFill>
                  </a:tcPr>
                </a:tc>
                <a:tc>
                  <a:txBody>
                    <a:bodyPr/>
                    <a:lstStyle/>
                    <a:p>
                      <a:pPr>
                        <a:lnSpc>
                          <a:spcPct val="115000"/>
                        </a:lnSpc>
                        <a:spcAft>
                          <a:spcPts val="0"/>
                        </a:spcAft>
                      </a:pPr>
                      <a:r>
                        <a:rPr lang="en-GB" sz="16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Start up</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solidFill>
                      <a:schemeClr val="accent5">
                        <a:lumMod val="60000"/>
                        <a:lumOff val="40000"/>
                      </a:schemeClr>
                    </a:solidFill>
                  </a:tcPr>
                </a:tc>
                <a:tc>
                  <a:txBody>
                    <a:bodyPr/>
                    <a:lstStyle/>
                    <a:p>
                      <a:pPr>
                        <a:lnSpc>
                          <a:spcPct val="115000"/>
                        </a:lnSpc>
                        <a:spcAft>
                          <a:spcPts val="0"/>
                        </a:spcAft>
                      </a:pPr>
                      <a:r>
                        <a:rPr lang="en-GB" sz="1600" b="1"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Scale up</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solidFill>
                      <a:schemeClr val="accent5">
                        <a:lumMod val="60000"/>
                        <a:lumOff val="40000"/>
                      </a:schemeClr>
                    </a:solidFill>
                  </a:tcPr>
                </a:tc>
                <a:extLst>
                  <a:ext uri="{0D108BD9-81ED-4DB2-BD59-A6C34878D82A}">
                    <a16:rowId xmlns:a16="http://schemas.microsoft.com/office/drawing/2014/main" val="2982887586"/>
                  </a:ext>
                </a:extLst>
              </a:tr>
              <a:tr h="2815167">
                <a:tc>
                  <a:txBody>
                    <a:bodyPr/>
                    <a:lstStyle/>
                    <a:p>
                      <a:pPr>
                        <a:lnSpc>
                          <a:spcPct val="115000"/>
                        </a:lnSpc>
                        <a:spcAft>
                          <a:spcPts val="0"/>
                        </a:spcAft>
                      </a:pPr>
                      <a:r>
                        <a:rPr lang="en-GB" sz="1600">
                          <a:effectLst/>
                          <a:latin typeface="Century Gothic" panose="020B0502020202020204" pitchFamily="34" charset="0"/>
                          <a:ea typeface="Century Gothic" panose="020B0502020202020204" pitchFamily="34" charset="0"/>
                          <a:cs typeface="Century Gothic" panose="020B0502020202020204" pitchFamily="34" charset="0"/>
                        </a:rPr>
                        <a:t>More entrepreneurs </a:t>
                      </a:r>
                      <a:endParaRPr lang="en-US" sz="160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n-GB" sz="1600">
                          <a:effectLst/>
                          <a:latin typeface="Century Gothic" panose="020B0502020202020204" pitchFamily="34" charset="0"/>
                          <a:ea typeface="Century Gothic" panose="020B0502020202020204" pitchFamily="34" charset="0"/>
                          <a:cs typeface="Century Gothic" panose="020B0502020202020204" pitchFamily="34" charset="0"/>
                        </a:rPr>
                        <a:t>emerge by making curricula more market-relevant and introducing entrepreneurship training.</a:t>
                      </a:r>
                      <a:endParaRPr lang="en-US" sz="160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tc>
                <a:tc>
                  <a:txBody>
                    <a:bodyPr/>
                    <a:lstStyle/>
                    <a:p>
                      <a:pPr>
                        <a:lnSpc>
                          <a:spcPct val="115000"/>
                        </a:lnSpc>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Enabling youth to access jobs through market-relevant (higher) vocational education and internships/ traineeships.</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tc>
                <a:tc>
                  <a:txBody>
                    <a:bodyPr/>
                    <a:lstStyle/>
                    <a:p>
                      <a:pPr>
                        <a:lnSpc>
                          <a:spcPct val="115000"/>
                        </a:lnSpc>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Jobs are created by supporting promising, high-potential entrepreneurs (</a:t>
                      </a:r>
                      <a:r>
                        <a:rPr lang="en-GB" sz="1600" dirty="0" err="1">
                          <a:effectLst/>
                          <a:latin typeface="Century Gothic" panose="020B0502020202020204" pitchFamily="34" charset="0"/>
                          <a:ea typeface="Century Gothic" panose="020B0502020202020204" pitchFamily="34" charset="0"/>
                          <a:cs typeface="Century Gothic" panose="020B0502020202020204" pitchFamily="34" charset="0"/>
                        </a:rPr>
                        <a:t>startups</a:t>
                      </a: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 with coaching, access to finance &amp; markets.</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tc>
                <a:tc>
                  <a:txBody>
                    <a:bodyPr/>
                    <a:lstStyle/>
                    <a:p>
                      <a:pPr>
                        <a:lnSpc>
                          <a:spcPct val="115000"/>
                        </a:lnSpc>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Jobs are created by scaling growth</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p>
                      <a:pPr>
                        <a:lnSpc>
                          <a:spcPct val="115000"/>
                        </a:lnSpc>
                        <a:spcAft>
                          <a:spcPts val="0"/>
                        </a:spcAft>
                      </a:pPr>
                      <a:r>
                        <a:rPr lang="en-GB" sz="1600" dirty="0">
                          <a:effectLst/>
                          <a:latin typeface="Century Gothic" panose="020B0502020202020204" pitchFamily="34" charset="0"/>
                          <a:ea typeface="Century Gothic" panose="020B0502020202020204" pitchFamily="34" charset="0"/>
                          <a:cs typeface="Century Gothic" panose="020B0502020202020204" pitchFamily="34" charset="0"/>
                        </a:rPr>
                        <a:t>oriented SMEs through coaching and facilitating better access to finance &amp; markets.</a:t>
                      </a:r>
                      <a:endParaRPr lang="en-US" sz="16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63500" marR="63500" marT="63500" marB="63500"/>
                </a:tc>
                <a:extLst>
                  <a:ext uri="{0D108BD9-81ED-4DB2-BD59-A6C34878D82A}">
                    <a16:rowId xmlns:a16="http://schemas.microsoft.com/office/drawing/2014/main" val="3834532460"/>
                  </a:ext>
                </a:extLst>
              </a:tr>
            </a:tbl>
          </a:graphicData>
        </a:graphic>
      </p:graphicFrame>
    </p:spTree>
    <p:extLst>
      <p:ext uri="{BB962C8B-B14F-4D97-AF65-F5344CB8AC3E}">
        <p14:creationId xmlns:p14="http://schemas.microsoft.com/office/powerpoint/2010/main" val="1576431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540403"/>
          </a:xfrm>
        </p:spPr>
        <p:txBody>
          <a:bodyPr>
            <a:noAutofit/>
          </a:bodyPr>
          <a:lstStyle/>
          <a:p>
            <a:r>
              <a:rPr lang="en-US" sz="2000" b="1" dirty="0" smtClean="0"/>
              <a:t>Why MSMEs ?</a:t>
            </a:r>
            <a:endParaRPr lang="en-US" sz="1800" b="1" dirty="0"/>
          </a:p>
        </p:txBody>
      </p:sp>
      <p:sp>
        <p:nvSpPr>
          <p:cNvPr id="2" name="Rectangle 1">
            <a:extLst>
              <a:ext uri="{FF2B5EF4-FFF2-40B4-BE49-F238E27FC236}">
                <a16:creationId xmlns:a16="http://schemas.microsoft.com/office/drawing/2014/main" id="{9C76FC32-2F06-7345-94F0-AE18E92868D7}"/>
              </a:ext>
            </a:extLst>
          </p:cNvPr>
          <p:cNvSpPr/>
          <p:nvPr/>
        </p:nvSpPr>
        <p:spPr>
          <a:xfrm>
            <a:off x="5742008" y="1629587"/>
            <a:ext cx="3222479" cy="1477328"/>
          </a:xfrm>
          <a:prstGeom prst="rect">
            <a:avLst/>
          </a:prstGeom>
        </p:spPr>
        <p:txBody>
          <a:bodyPr wrap="square">
            <a:spAutoFit/>
          </a:bodyPr>
          <a:lstStyle/>
          <a:p>
            <a:pPr marL="285750" indent="-285750">
              <a:lnSpc>
                <a:spcPct val="150000"/>
              </a:lnSpc>
              <a:buFont typeface="Arial" panose="020B0604020202020204" pitchFamily="34" charset="0"/>
              <a:buChar char="•"/>
            </a:pPr>
            <a:r>
              <a:rPr lang="en-GB" sz="1200" dirty="0" smtClean="0">
                <a:solidFill>
                  <a:schemeClr val="accent5"/>
                </a:solidFill>
                <a:latin typeface="Century Gothic" panose="020B0502020202020204" pitchFamily="34" charset="0"/>
              </a:rPr>
              <a:t>MSMEs play </a:t>
            </a:r>
            <a:r>
              <a:rPr lang="en-GB" sz="1200" dirty="0">
                <a:solidFill>
                  <a:schemeClr val="accent5"/>
                </a:solidFill>
                <a:latin typeface="Century Gothic" panose="020B0502020202020204" pitchFamily="34" charset="0"/>
              </a:rPr>
              <a:t>a crucial role in the </a:t>
            </a:r>
            <a:r>
              <a:rPr lang="en-GB" sz="1200" dirty="0" smtClean="0">
                <a:solidFill>
                  <a:schemeClr val="accent5"/>
                </a:solidFill>
                <a:latin typeface="Century Gothic" panose="020B0502020202020204" pitchFamily="34" charset="0"/>
              </a:rPr>
              <a:t>national  </a:t>
            </a:r>
            <a:r>
              <a:rPr lang="en-GB" sz="1200" dirty="0">
                <a:solidFill>
                  <a:schemeClr val="accent5"/>
                </a:solidFill>
                <a:latin typeface="Century Gothic" panose="020B0502020202020204" pitchFamily="34" charset="0"/>
              </a:rPr>
              <a:t>economy;</a:t>
            </a:r>
          </a:p>
          <a:p>
            <a:pPr marL="285750" lvl="1" indent="-285750">
              <a:lnSpc>
                <a:spcPct val="150000"/>
              </a:lnSpc>
              <a:buFont typeface="Arial" panose="020B0604020202020204" pitchFamily="34" charset="0"/>
              <a:buChar char="•"/>
            </a:pPr>
            <a:r>
              <a:rPr lang="en-GB" sz="1200" dirty="0" smtClean="0">
                <a:solidFill>
                  <a:schemeClr val="accent5"/>
                </a:solidFill>
                <a:latin typeface="Century Gothic" panose="020B0502020202020204" pitchFamily="34" charset="0"/>
              </a:rPr>
              <a:t>up </a:t>
            </a:r>
            <a:r>
              <a:rPr lang="en-GB" sz="1200" dirty="0">
                <a:solidFill>
                  <a:schemeClr val="accent5"/>
                </a:solidFill>
                <a:latin typeface="Century Gothic" panose="020B0502020202020204" pitchFamily="34" charset="0"/>
              </a:rPr>
              <a:t>to 40% of the national income</a:t>
            </a:r>
          </a:p>
          <a:p>
            <a:pPr marL="285750" lvl="1" indent="-285750">
              <a:lnSpc>
                <a:spcPct val="150000"/>
              </a:lnSpc>
              <a:buFont typeface="Arial" panose="020B0604020202020204" pitchFamily="34" charset="0"/>
              <a:buChar char="•"/>
            </a:pPr>
            <a:r>
              <a:rPr lang="en-GB" sz="1200" dirty="0">
                <a:solidFill>
                  <a:schemeClr val="accent5"/>
                </a:solidFill>
                <a:latin typeface="Century Gothic" panose="020B0502020202020204" pitchFamily="34" charset="0"/>
              </a:rPr>
              <a:t>MSMEs account for approximately 98% of businesses in Rwanda</a:t>
            </a:r>
          </a:p>
        </p:txBody>
      </p:sp>
      <p:pic>
        <p:nvPicPr>
          <p:cNvPr id="4" name="Picture 3" descr="C:\Users\Spark-PC\OneDrive\Documents\SDC\M&amp;E\Photos\IMG_46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918014"/>
            <a:ext cx="3024336" cy="2311020"/>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985292"/>
            <a:ext cx="2992467" cy="2088232"/>
          </a:xfrm>
          <a:prstGeom prst="rect">
            <a:avLst/>
          </a:prstGeom>
        </p:spPr>
      </p:pic>
      <p:pic>
        <p:nvPicPr>
          <p:cNvPr id="6" name="Picture 5" descr="C:\Users\Spark-PC\OneDrive\Documents\SDC\M&amp;E\Photos\IMG_455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505572"/>
            <a:ext cx="3456384" cy="2160240"/>
          </a:xfrm>
          <a:prstGeom prst="rect">
            <a:avLst/>
          </a:prstGeom>
          <a:noFill/>
          <a:ln>
            <a:noFill/>
          </a:ln>
        </p:spPr>
      </p:pic>
      <p:sp>
        <p:nvSpPr>
          <p:cNvPr id="5" name="Rectangle 4"/>
          <p:cNvSpPr/>
          <p:nvPr/>
        </p:nvSpPr>
        <p:spPr>
          <a:xfrm>
            <a:off x="0" y="3193097"/>
            <a:ext cx="2627784" cy="1569660"/>
          </a:xfrm>
          <a:prstGeom prst="rect">
            <a:avLst/>
          </a:prstGeom>
        </p:spPr>
        <p:txBody>
          <a:bodyPr wrap="square">
            <a:spAutoFit/>
          </a:bodyPr>
          <a:lstStyle/>
          <a:p>
            <a:pPr marL="0" lvl="1"/>
            <a:r>
              <a:rPr lang="en-GB" sz="1200" dirty="0">
                <a:solidFill>
                  <a:schemeClr val="accent5"/>
                </a:solidFill>
                <a:latin typeface="Century Gothic" panose="020B0502020202020204" pitchFamily="34" charset="0"/>
              </a:rPr>
              <a:t>According to the 2020 Rwanda </a:t>
            </a:r>
            <a:r>
              <a:rPr lang="en-GB" sz="1200" dirty="0" err="1">
                <a:solidFill>
                  <a:schemeClr val="accent5"/>
                </a:solidFill>
                <a:latin typeface="Century Gothic" panose="020B0502020202020204" pitchFamily="34" charset="0"/>
              </a:rPr>
              <a:t>Finscope</a:t>
            </a:r>
            <a:r>
              <a:rPr lang="en-GB" sz="1200" dirty="0">
                <a:solidFill>
                  <a:schemeClr val="accent5"/>
                </a:solidFill>
                <a:latin typeface="Century Gothic" panose="020B0502020202020204" pitchFamily="34" charset="0"/>
              </a:rPr>
              <a:t> Survey</a:t>
            </a:r>
            <a:r>
              <a:rPr lang="en-GB" sz="1200" dirty="0" smtClean="0">
                <a:solidFill>
                  <a:schemeClr val="accent5"/>
                </a:solidFill>
                <a:latin typeface="Century Gothic" panose="020B0502020202020204" pitchFamily="34" charset="0"/>
              </a:rPr>
              <a:t>;</a:t>
            </a:r>
          </a:p>
          <a:p>
            <a:pPr marL="0" lvl="1"/>
            <a:endParaRPr lang="en-GB" sz="1200" dirty="0" smtClean="0">
              <a:solidFill>
                <a:schemeClr val="accent5"/>
              </a:solidFill>
              <a:latin typeface="Century Gothic" panose="020B0502020202020204" pitchFamily="34" charset="0"/>
            </a:endParaRPr>
          </a:p>
          <a:p>
            <a:pPr marL="171450" lvl="1" indent="-171450">
              <a:buFont typeface="Arial" panose="020B0604020202020204" pitchFamily="34" charset="0"/>
              <a:buChar char="•"/>
            </a:pPr>
            <a:r>
              <a:rPr lang="en-GB" sz="1200" dirty="0">
                <a:solidFill>
                  <a:schemeClr val="accent5"/>
                </a:solidFill>
                <a:latin typeface="Century Gothic" panose="020B0502020202020204" pitchFamily="34" charset="0"/>
              </a:rPr>
              <a:t>800,000 MSME owners, 64% individual entrepreneurs and 36% business owners with employees</a:t>
            </a:r>
          </a:p>
          <a:p>
            <a:pPr marL="0" lvl="1"/>
            <a:endParaRPr lang="en-GB" sz="1200" dirty="0">
              <a:solidFill>
                <a:schemeClr val="accent5"/>
              </a:solidFill>
              <a:latin typeface="Century Gothic" panose="020B0502020202020204" pitchFamily="34" charset="0"/>
            </a:endParaRPr>
          </a:p>
        </p:txBody>
      </p:sp>
      <p:sp>
        <p:nvSpPr>
          <p:cNvPr id="8" name="Rectangle 7"/>
          <p:cNvSpPr/>
          <p:nvPr/>
        </p:nvSpPr>
        <p:spPr>
          <a:xfrm>
            <a:off x="1051293" y="4677142"/>
            <a:ext cx="4572000" cy="577081"/>
          </a:xfrm>
          <a:prstGeom prst="rect">
            <a:avLst/>
          </a:prstGeom>
        </p:spPr>
        <p:txBody>
          <a:bodyPr>
            <a:spAutoFit/>
          </a:bodyPr>
          <a:lstStyle/>
          <a:p>
            <a:pPr marL="285750" lvl="2" indent="-285750">
              <a:buFont typeface="Wingdings" panose="05000000000000000000" pitchFamily="2" charset="2"/>
              <a:buChar char="ü"/>
            </a:pPr>
            <a:r>
              <a:rPr lang="en-GB" sz="1050" dirty="0" smtClean="0">
                <a:solidFill>
                  <a:schemeClr val="accent5"/>
                </a:solidFill>
                <a:latin typeface="Century Gothic" panose="020B0502020202020204" pitchFamily="34" charset="0"/>
              </a:rPr>
              <a:t>511,639 </a:t>
            </a:r>
            <a:r>
              <a:rPr lang="en-GB" sz="1050" dirty="0">
                <a:solidFill>
                  <a:schemeClr val="accent5"/>
                </a:solidFill>
                <a:latin typeface="Century Gothic" panose="020B0502020202020204" pitchFamily="34" charset="0"/>
              </a:rPr>
              <a:t>individual entrepreneurs employ </a:t>
            </a:r>
            <a:r>
              <a:rPr lang="en-GB" sz="1050" dirty="0" smtClean="0">
                <a:solidFill>
                  <a:schemeClr val="accent5"/>
                </a:solidFill>
                <a:latin typeface="Century Gothic" panose="020B0502020202020204" pitchFamily="34" charset="0"/>
              </a:rPr>
              <a:t>1.2 </a:t>
            </a:r>
            <a:r>
              <a:rPr lang="en-GB" sz="1050" dirty="0">
                <a:solidFill>
                  <a:schemeClr val="accent5"/>
                </a:solidFill>
                <a:latin typeface="Century Gothic" panose="020B0502020202020204" pitchFamily="34" charset="0"/>
              </a:rPr>
              <a:t>million people</a:t>
            </a:r>
            <a:r>
              <a:rPr lang="en-GB" sz="1050" dirty="0" smtClean="0">
                <a:solidFill>
                  <a:schemeClr val="accent5"/>
                </a:solidFill>
                <a:latin typeface="Century Gothic" panose="020B0502020202020204" pitchFamily="34" charset="0"/>
              </a:rPr>
              <a:t>, </a:t>
            </a:r>
          </a:p>
          <a:p>
            <a:pPr marL="285750" lvl="2" indent="-285750">
              <a:buFont typeface="Wingdings" panose="05000000000000000000" pitchFamily="2" charset="2"/>
              <a:buChar char="ü"/>
            </a:pPr>
            <a:r>
              <a:rPr lang="en-GB" sz="1050" dirty="0" smtClean="0">
                <a:solidFill>
                  <a:schemeClr val="accent5"/>
                </a:solidFill>
                <a:latin typeface="Century Gothic" panose="020B0502020202020204" pitchFamily="34" charset="0"/>
              </a:rPr>
              <a:t>292,011 </a:t>
            </a:r>
            <a:r>
              <a:rPr lang="en-GB" sz="1050" dirty="0">
                <a:solidFill>
                  <a:schemeClr val="accent5"/>
                </a:solidFill>
                <a:latin typeface="Century Gothic" panose="020B0502020202020204" pitchFamily="34" charset="0"/>
              </a:rPr>
              <a:t>business owners with employees contribute to creating about 2 million jobs including owners.</a:t>
            </a:r>
          </a:p>
        </p:txBody>
      </p:sp>
    </p:spTree>
    <p:extLst>
      <p:ext uri="{BB962C8B-B14F-4D97-AF65-F5344CB8AC3E}">
        <p14:creationId xmlns:p14="http://schemas.microsoft.com/office/powerpoint/2010/main" val="2911448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540403"/>
          </a:xfrm>
        </p:spPr>
        <p:txBody>
          <a:bodyPr>
            <a:noAutofit/>
          </a:bodyPr>
          <a:lstStyle/>
          <a:p>
            <a:r>
              <a:rPr lang="en-GB" sz="2000" b="1" dirty="0" smtClean="0"/>
              <a:t>Why </a:t>
            </a:r>
            <a:r>
              <a:rPr lang="en-GB" sz="2000" b="1" dirty="0"/>
              <a:t>MSMEs Support </a:t>
            </a:r>
            <a:r>
              <a:rPr lang="en-GB" sz="2000" b="1" dirty="0" smtClean="0"/>
              <a:t>Programme in response to COVID-19?</a:t>
            </a:r>
            <a:endParaRPr lang="en-GB" sz="2000" b="1" dirty="0"/>
          </a:p>
        </p:txBody>
      </p:sp>
      <p:sp>
        <p:nvSpPr>
          <p:cNvPr id="2" name="Rectangle 1"/>
          <p:cNvSpPr/>
          <p:nvPr/>
        </p:nvSpPr>
        <p:spPr>
          <a:xfrm>
            <a:off x="179512" y="1489348"/>
            <a:ext cx="8640960" cy="3416320"/>
          </a:xfrm>
          <a:prstGeom prst="rect">
            <a:avLst/>
          </a:prstGeom>
        </p:spPr>
        <p:txBody>
          <a:bodyPr wrap="square">
            <a:spAutoFit/>
          </a:bodyPr>
          <a:lstStyle/>
          <a:p>
            <a:pPr marL="285750" lvl="2" indent="-285750">
              <a:lnSpc>
                <a:spcPct val="150000"/>
              </a:lnSpc>
              <a:buFont typeface="Arial" panose="020B0604020202020204" pitchFamily="34" charset="0"/>
              <a:buChar char="•"/>
            </a:pPr>
            <a:r>
              <a:rPr lang="en-US" sz="1200" dirty="0" smtClean="0">
                <a:solidFill>
                  <a:schemeClr val="accent5"/>
                </a:solidFill>
                <a:latin typeface="Century Gothic" panose="020B0502020202020204" pitchFamily="34" charset="0"/>
              </a:rPr>
              <a:t>Limited </a:t>
            </a:r>
            <a:r>
              <a:rPr lang="en-US" sz="1200" dirty="0">
                <a:solidFill>
                  <a:schemeClr val="accent5"/>
                </a:solidFill>
                <a:latin typeface="Century Gothic" panose="020B0502020202020204" pitchFamily="34" charset="0"/>
              </a:rPr>
              <a:t>access to finance (A2F) and Business Development Support continues to be a major obstacle to entrepreneurs when trying to start or grow their businesses.</a:t>
            </a:r>
          </a:p>
          <a:p>
            <a:pPr marL="285750" lvl="2" indent="-285750">
              <a:lnSpc>
                <a:spcPct val="150000"/>
              </a:lnSpc>
              <a:buFont typeface="Arial" panose="020B0604020202020204" pitchFamily="34" charset="0"/>
              <a:buChar char="•"/>
            </a:pPr>
            <a:r>
              <a:rPr lang="en-US" sz="1200" dirty="0">
                <a:solidFill>
                  <a:schemeClr val="accent5"/>
                </a:solidFill>
                <a:latin typeface="Century Gothic" panose="020B0502020202020204" pitchFamily="34" charset="0"/>
              </a:rPr>
              <a:t>M</a:t>
            </a:r>
            <a:r>
              <a:rPr lang="en-US" sz="1200" dirty="0" smtClean="0">
                <a:solidFill>
                  <a:schemeClr val="accent5"/>
                </a:solidFill>
                <a:latin typeface="Century Gothic" panose="020B0502020202020204" pitchFamily="34" charset="0"/>
              </a:rPr>
              <a:t>ore </a:t>
            </a:r>
            <a:r>
              <a:rPr lang="en-US" sz="1200" dirty="0">
                <a:solidFill>
                  <a:schemeClr val="accent5"/>
                </a:solidFill>
                <a:latin typeface="Century Gothic" panose="020B0502020202020204" pitchFamily="34" charset="0"/>
              </a:rPr>
              <a:t>negative effects due to the current context of COVID-19: Some </a:t>
            </a:r>
            <a:r>
              <a:rPr lang="en-US" sz="1200" dirty="0" smtClean="0">
                <a:solidFill>
                  <a:schemeClr val="accent5"/>
                </a:solidFill>
                <a:latin typeface="Century Gothic" panose="020B0502020202020204" pitchFamily="34" charset="0"/>
              </a:rPr>
              <a:t>Workplaces and businesses </a:t>
            </a:r>
            <a:r>
              <a:rPr lang="en-US" sz="1200" dirty="0">
                <a:solidFill>
                  <a:schemeClr val="accent5"/>
                </a:solidFill>
                <a:latin typeface="Century Gothic" panose="020B0502020202020204" pitchFamily="34" charset="0"/>
              </a:rPr>
              <a:t>have been </a:t>
            </a:r>
            <a:r>
              <a:rPr lang="en-US" sz="1200" dirty="0" smtClean="0">
                <a:solidFill>
                  <a:schemeClr val="accent5"/>
                </a:solidFill>
                <a:latin typeface="Century Gothic" panose="020B0502020202020204" pitchFamily="34" charset="0"/>
              </a:rPr>
              <a:t>closed. </a:t>
            </a:r>
          </a:p>
          <a:p>
            <a:pPr marL="285750" lvl="2" indent="-285750">
              <a:lnSpc>
                <a:spcPct val="150000"/>
              </a:lnSpc>
              <a:buFont typeface="Arial" panose="020B0604020202020204" pitchFamily="34" charset="0"/>
              <a:buChar char="•"/>
            </a:pPr>
            <a:r>
              <a:rPr lang="en-US" sz="1200" dirty="0" smtClean="0">
                <a:solidFill>
                  <a:schemeClr val="accent5"/>
                </a:solidFill>
                <a:latin typeface="Century Gothic" panose="020B0502020202020204" pitchFamily="34" charset="0"/>
              </a:rPr>
              <a:t>Covid-19 </a:t>
            </a:r>
            <a:r>
              <a:rPr lang="en-US" sz="1200" dirty="0">
                <a:solidFill>
                  <a:schemeClr val="accent5"/>
                </a:solidFill>
                <a:latin typeface="Century Gothic" panose="020B0502020202020204" pitchFamily="34" charset="0"/>
              </a:rPr>
              <a:t>is also putting at risk jobs and livelihoods through the economic turmoil it creates.</a:t>
            </a:r>
          </a:p>
          <a:p>
            <a:pPr marL="285750" lvl="2" indent="-285750">
              <a:lnSpc>
                <a:spcPct val="150000"/>
              </a:lnSpc>
              <a:buFont typeface="Arial" panose="020B0604020202020204" pitchFamily="34" charset="0"/>
              <a:buChar char="•"/>
            </a:pPr>
            <a:r>
              <a:rPr lang="en-US" sz="1200" dirty="0" smtClean="0">
                <a:solidFill>
                  <a:schemeClr val="accent5"/>
                </a:solidFill>
                <a:latin typeface="Century Gothic" panose="020B0502020202020204" pitchFamily="34" charset="0"/>
              </a:rPr>
              <a:t>Lockdowns </a:t>
            </a:r>
            <a:r>
              <a:rPr lang="en-US" sz="1200" dirty="0">
                <a:solidFill>
                  <a:schemeClr val="accent5"/>
                </a:solidFill>
                <a:latin typeface="Century Gothic" panose="020B0502020202020204" pitchFamily="34" charset="0"/>
              </a:rPr>
              <a:t>have forced closures or reduced operations significantly. Companies are going bankrupt, consumers are restricting their spending, and manufacturers connected to global supply chains are experiencing severe disruptions. Some companies are facing a cash crunch, forcing them to scale back operations and lay off employees.</a:t>
            </a:r>
          </a:p>
          <a:p>
            <a:pPr marL="285750" lvl="2" indent="-285750">
              <a:lnSpc>
                <a:spcPct val="150000"/>
              </a:lnSpc>
              <a:buFont typeface="Arial" panose="020B0604020202020204" pitchFamily="34" charset="0"/>
              <a:buChar char="•"/>
            </a:pPr>
            <a:r>
              <a:rPr lang="en-US" sz="1200" dirty="0" smtClean="0">
                <a:solidFill>
                  <a:schemeClr val="accent5"/>
                </a:solidFill>
                <a:latin typeface="Century Gothic" panose="020B0502020202020204" pitchFamily="34" charset="0"/>
              </a:rPr>
              <a:t>MSMEs </a:t>
            </a:r>
            <a:r>
              <a:rPr lang="en-US" sz="1200" dirty="0">
                <a:solidFill>
                  <a:schemeClr val="accent5"/>
                </a:solidFill>
                <a:latin typeface="Century Gothic" panose="020B0502020202020204" pitchFamily="34" charset="0"/>
              </a:rPr>
              <a:t>are not well equipped to survive this kind of economic recession and urgently need (additional) financing to support their working capital and need business coaching for individual support to ensure adequate use of the </a:t>
            </a:r>
            <a:r>
              <a:rPr lang="en-US" sz="1200" dirty="0" smtClean="0">
                <a:solidFill>
                  <a:schemeClr val="accent5"/>
                </a:solidFill>
                <a:latin typeface="Century Gothic" panose="020B0502020202020204" pitchFamily="34" charset="0"/>
              </a:rPr>
              <a:t>funding</a:t>
            </a:r>
            <a:r>
              <a:rPr lang="en-GB" sz="1200" dirty="0">
                <a:solidFill>
                  <a:schemeClr val="accent5"/>
                </a:solidFill>
                <a:latin typeface="Century Gothic" panose="020B0502020202020204" pitchFamily="34" charset="0"/>
              </a:rPr>
              <a:t>.</a:t>
            </a:r>
            <a:endParaRPr lang="en-US" sz="12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378755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952500"/>
          </a:xfrm>
        </p:spPr>
        <p:txBody>
          <a:bodyPr>
            <a:noAutofit/>
          </a:bodyPr>
          <a:lstStyle/>
          <a:p>
            <a:r>
              <a:rPr lang="en-US" sz="2400" b="1" dirty="0" smtClean="0"/>
              <a:t>MSME’s </a:t>
            </a:r>
            <a:r>
              <a:rPr lang="en-US" sz="2400" b="1" dirty="0"/>
              <a:t>Economic Relaunch After Covid-19 Project in the Western Province of </a:t>
            </a:r>
            <a:r>
              <a:rPr lang="en-US" sz="2400" b="1" dirty="0" smtClean="0"/>
              <a:t>Rwanda : 2022 - 2023</a:t>
            </a:r>
            <a:endParaRPr lang="en-GB" sz="2400" b="1" dirty="0"/>
          </a:p>
        </p:txBody>
      </p:sp>
      <p:sp>
        <p:nvSpPr>
          <p:cNvPr id="2" name="Rectangle 1"/>
          <p:cNvSpPr/>
          <p:nvPr/>
        </p:nvSpPr>
        <p:spPr>
          <a:xfrm>
            <a:off x="395536" y="1633364"/>
            <a:ext cx="8640960" cy="3216265"/>
          </a:xfrm>
          <a:prstGeom prst="rect">
            <a:avLst/>
          </a:prstGeom>
        </p:spPr>
        <p:txBody>
          <a:bodyPr wrap="square">
            <a:spAutoFit/>
          </a:bodyPr>
          <a:lstStyle/>
          <a:p>
            <a:pPr marL="0" lvl="2">
              <a:lnSpc>
                <a:spcPct val="150000"/>
              </a:lnSpc>
            </a:pPr>
            <a:r>
              <a:rPr lang="en-GB" sz="1400" dirty="0">
                <a:solidFill>
                  <a:schemeClr val="accent5"/>
                </a:solidFill>
                <a:latin typeface="Century Gothic" panose="020B0502020202020204" pitchFamily="34" charset="0"/>
              </a:rPr>
              <a:t>SPARK in partnership with the Swiss Development Cooperation (SDC) is implementing a two-year MSME’s Economic Relaunch After Covid-19 Project in the Western Province of Rwanda.</a:t>
            </a:r>
            <a:endParaRPr lang="en-US" sz="1400" dirty="0">
              <a:solidFill>
                <a:schemeClr val="accent5"/>
              </a:solidFill>
              <a:latin typeface="Century Gothic" panose="020B0502020202020204" pitchFamily="34" charset="0"/>
            </a:endParaRPr>
          </a:p>
          <a:p>
            <a:pPr marL="0" lvl="2">
              <a:lnSpc>
                <a:spcPct val="150000"/>
              </a:lnSpc>
            </a:pPr>
            <a:endParaRPr lang="en-GB" sz="1400" dirty="0" smtClean="0">
              <a:solidFill>
                <a:schemeClr val="accent5"/>
              </a:solidFill>
              <a:latin typeface="Century Gothic" panose="020B0502020202020204" pitchFamily="34" charset="0"/>
            </a:endParaRPr>
          </a:p>
          <a:p>
            <a:pPr marL="0" lvl="2">
              <a:lnSpc>
                <a:spcPct val="150000"/>
              </a:lnSpc>
            </a:pPr>
            <a:r>
              <a:rPr lang="en-GB" sz="1400" dirty="0" smtClean="0">
                <a:solidFill>
                  <a:schemeClr val="accent5"/>
                </a:solidFill>
                <a:latin typeface="Century Gothic" panose="020B0502020202020204" pitchFamily="34" charset="0"/>
              </a:rPr>
              <a:t>Through </a:t>
            </a:r>
            <a:r>
              <a:rPr lang="en-GB" sz="1400" dirty="0">
                <a:solidFill>
                  <a:schemeClr val="accent5"/>
                </a:solidFill>
                <a:latin typeface="Century Gothic" panose="020B0502020202020204" pitchFamily="34" charset="0"/>
              </a:rPr>
              <a:t>a Market System Development (MSD) approach; SPARK </a:t>
            </a:r>
            <a:r>
              <a:rPr lang="en-GB" sz="1400" dirty="0" smtClean="0">
                <a:solidFill>
                  <a:schemeClr val="accent5"/>
                </a:solidFill>
                <a:latin typeface="Century Gothic" panose="020B0502020202020204" pitchFamily="34" charset="0"/>
              </a:rPr>
              <a:t>aims</a:t>
            </a:r>
          </a:p>
          <a:p>
            <a:pPr marL="285750" lvl="2" indent="-285750">
              <a:lnSpc>
                <a:spcPct val="150000"/>
              </a:lnSpc>
              <a:buFont typeface="Arial" panose="020B0604020202020204" pitchFamily="34" charset="0"/>
              <a:buChar char="•"/>
            </a:pPr>
            <a:endParaRPr lang="en-GB" sz="1400" dirty="0">
              <a:solidFill>
                <a:schemeClr val="accent5"/>
              </a:solidFill>
              <a:latin typeface="Century Gothic" panose="020B0502020202020204" pitchFamily="34" charset="0"/>
            </a:endParaRPr>
          </a:p>
          <a:p>
            <a:pPr marL="742950" lvl="3" indent="-285750">
              <a:buFont typeface="Wingdings" panose="05000000000000000000" pitchFamily="2" charset="2"/>
              <a:buChar char="ü"/>
            </a:pPr>
            <a:r>
              <a:rPr lang="en-GB" sz="1400" dirty="0">
                <a:solidFill>
                  <a:schemeClr val="accent5"/>
                </a:solidFill>
                <a:latin typeface="Century Gothic" panose="020B0502020202020204" pitchFamily="34" charset="0"/>
              </a:rPr>
              <a:t>To provide </a:t>
            </a:r>
            <a:r>
              <a:rPr lang="en-GB" sz="1400" dirty="0" smtClean="0">
                <a:solidFill>
                  <a:schemeClr val="accent5"/>
                </a:solidFill>
                <a:latin typeface="Century Gothic" panose="020B0502020202020204" pitchFamily="34" charset="0"/>
              </a:rPr>
              <a:t>COVID-19 </a:t>
            </a:r>
            <a:r>
              <a:rPr lang="en-GB" sz="1400" dirty="0">
                <a:solidFill>
                  <a:schemeClr val="accent5"/>
                </a:solidFill>
                <a:latin typeface="Century Gothic" panose="020B0502020202020204" pitchFamily="34" charset="0"/>
              </a:rPr>
              <a:t>Recovery support to transformative MSME’s in the Western Province of </a:t>
            </a:r>
            <a:r>
              <a:rPr lang="en-GB" sz="1400" dirty="0" smtClean="0">
                <a:solidFill>
                  <a:schemeClr val="accent5"/>
                </a:solidFill>
                <a:latin typeface="Century Gothic" panose="020B0502020202020204" pitchFamily="34" charset="0"/>
              </a:rPr>
              <a:t>Rwanda</a:t>
            </a:r>
          </a:p>
          <a:p>
            <a:pPr marL="742950" lvl="3" indent="-285750">
              <a:buFont typeface="Wingdings" panose="05000000000000000000" pitchFamily="2" charset="2"/>
              <a:buChar char="ü"/>
            </a:pPr>
            <a:endParaRPr lang="en-GB" sz="1400" dirty="0">
              <a:solidFill>
                <a:schemeClr val="accent5"/>
              </a:solidFill>
              <a:latin typeface="Century Gothic" panose="020B0502020202020204" pitchFamily="34" charset="0"/>
            </a:endParaRPr>
          </a:p>
          <a:p>
            <a:pPr marL="742950" lvl="3" indent="-285750">
              <a:buFont typeface="Wingdings" panose="05000000000000000000" pitchFamily="2" charset="2"/>
              <a:buChar char="ü"/>
            </a:pPr>
            <a:r>
              <a:rPr lang="en-GB" sz="1400" dirty="0">
                <a:solidFill>
                  <a:schemeClr val="accent5"/>
                </a:solidFill>
                <a:latin typeface="Century Gothic" panose="020B0502020202020204" pitchFamily="34" charset="0"/>
              </a:rPr>
              <a:t>To </a:t>
            </a:r>
            <a:r>
              <a:rPr lang="en-GB" sz="1400" dirty="0" smtClean="0">
                <a:solidFill>
                  <a:schemeClr val="accent5"/>
                </a:solidFill>
                <a:latin typeface="Century Gothic" panose="020B0502020202020204" pitchFamily="34" charset="0"/>
              </a:rPr>
              <a:t>address </a:t>
            </a:r>
            <a:r>
              <a:rPr lang="en-GB" sz="1400" dirty="0">
                <a:solidFill>
                  <a:schemeClr val="accent5"/>
                </a:solidFill>
                <a:latin typeface="Century Gothic" panose="020B0502020202020204" pitchFamily="34" charset="0"/>
              </a:rPr>
              <a:t>constraints in capacity building, access to finance, and building resilience</a:t>
            </a:r>
            <a:r>
              <a:rPr lang="en-GB" sz="1400" dirty="0" smtClean="0">
                <a:solidFill>
                  <a:schemeClr val="accent5"/>
                </a:solidFill>
                <a:latin typeface="Century Gothic" panose="020B0502020202020204" pitchFamily="34" charset="0"/>
              </a:rPr>
              <a:t>.</a:t>
            </a:r>
          </a:p>
          <a:p>
            <a:pPr marL="742950" lvl="3" indent="-285750">
              <a:buFont typeface="Wingdings" panose="05000000000000000000" pitchFamily="2" charset="2"/>
              <a:buChar char="ü"/>
            </a:pPr>
            <a:endParaRPr lang="en-US" sz="1400" dirty="0">
              <a:solidFill>
                <a:schemeClr val="accent5"/>
              </a:solidFill>
              <a:latin typeface="Century Gothic" panose="020B0502020202020204" pitchFamily="34" charset="0"/>
            </a:endParaRPr>
          </a:p>
          <a:p>
            <a:pPr marL="742950" lvl="3" indent="-285750">
              <a:buFont typeface="Wingdings" panose="05000000000000000000" pitchFamily="2" charset="2"/>
              <a:buChar char="ü"/>
            </a:pPr>
            <a:r>
              <a:rPr lang="en-GB" sz="1400" dirty="0">
                <a:solidFill>
                  <a:schemeClr val="accent5"/>
                </a:solidFill>
                <a:latin typeface="Century Gothic" panose="020B0502020202020204" pitchFamily="34" charset="0"/>
              </a:rPr>
              <a:t>To unlock systemic constraints to the survival and growth of MSME’s while creating job opportunities for youth and women.</a:t>
            </a:r>
          </a:p>
        </p:txBody>
      </p:sp>
    </p:spTree>
    <p:extLst>
      <p:ext uri="{BB962C8B-B14F-4D97-AF65-F5344CB8AC3E}">
        <p14:creationId xmlns:p14="http://schemas.microsoft.com/office/powerpoint/2010/main" val="291759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952500"/>
          </a:xfrm>
        </p:spPr>
        <p:txBody>
          <a:bodyPr>
            <a:noAutofit/>
          </a:bodyPr>
          <a:lstStyle/>
          <a:p>
            <a:r>
              <a:rPr lang="en-US" sz="2400" b="1" dirty="0" smtClean="0"/>
              <a:t>Main target MSMEs and Industries/business sectors</a:t>
            </a:r>
            <a:endParaRPr lang="en-GB" sz="2400" b="1" dirty="0"/>
          </a:p>
        </p:txBody>
      </p:sp>
      <p:sp>
        <p:nvSpPr>
          <p:cNvPr id="2" name="Rectangle 1"/>
          <p:cNvSpPr/>
          <p:nvPr/>
        </p:nvSpPr>
        <p:spPr>
          <a:xfrm>
            <a:off x="539552" y="1633364"/>
            <a:ext cx="8280920" cy="3293209"/>
          </a:xfrm>
          <a:prstGeom prst="rect">
            <a:avLst/>
          </a:prstGeom>
        </p:spPr>
        <p:txBody>
          <a:bodyPr wrap="square">
            <a:spAutoFit/>
          </a:bodyPr>
          <a:lstStyle/>
          <a:p>
            <a:pPr marL="285750" lvl="2"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MSMEs with a yearly turnover of below RWF 20 million </a:t>
            </a:r>
            <a:r>
              <a:rPr lang="en-GB" sz="1600" dirty="0" smtClean="0">
                <a:solidFill>
                  <a:schemeClr val="accent5"/>
                </a:solidFill>
                <a:latin typeface="Century Gothic" panose="020B0502020202020204" pitchFamily="34" charset="0"/>
              </a:rPr>
              <a:t>(~ </a:t>
            </a:r>
            <a:r>
              <a:rPr lang="en-GB" sz="1600" dirty="0">
                <a:solidFill>
                  <a:schemeClr val="accent5"/>
                </a:solidFill>
                <a:latin typeface="Century Gothic" panose="020B0502020202020204" pitchFamily="34" charset="0"/>
              </a:rPr>
              <a:t>$21,000 USD), to ensure not to duplicate ongoing available funds from the formal financial sector for SMEs with a turnover above RWF 20 million</a:t>
            </a:r>
            <a:r>
              <a:rPr lang="en-GB" sz="1600" dirty="0" smtClean="0">
                <a:solidFill>
                  <a:schemeClr val="accent5"/>
                </a:solidFill>
                <a:latin typeface="Century Gothic" panose="020B0502020202020204" pitchFamily="34" charset="0"/>
              </a:rPr>
              <a:t>;</a:t>
            </a:r>
          </a:p>
          <a:p>
            <a:pPr marL="285750" lvl="2" indent="-285750">
              <a:lnSpc>
                <a:spcPct val="150000"/>
              </a:lnSpc>
              <a:buFont typeface="Arial" panose="020B0604020202020204" pitchFamily="34" charset="0"/>
              <a:buChar char="•"/>
            </a:pPr>
            <a:endParaRPr lang="en-US" sz="1600" dirty="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Rural MSMEs, women and youth entrepreneurs, </a:t>
            </a:r>
            <a:endParaRPr lang="en-GB" sz="1600" dirty="0" smtClean="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endParaRPr lang="en-GB" sz="1600" dirty="0" smtClean="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r>
              <a:rPr lang="en-GB" sz="1600" dirty="0" smtClean="0">
                <a:solidFill>
                  <a:schemeClr val="accent5"/>
                </a:solidFill>
                <a:latin typeface="Century Gothic" panose="020B0502020202020204" pitchFamily="34" charset="0"/>
              </a:rPr>
              <a:t>Health </a:t>
            </a:r>
            <a:r>
              <a:rPr lang="en-GB" sz="1600" dirty="0">
                <a:solidFill>
                  <a:schemeClr val="accent5"/>
                </a:solidFill>
                <a:latin typeface="Century Gothic" panose="020B0502020202020204" pitchFamily="34" charset="0"/>
              </a:rPr>
              <a:t>and safety equipment, </a:t>
            </a:r>
            <a:r>
              <a:rPr lang="en-GB" sz="1600" dirty="0" err="1">
                <a:solidFill>
                  <a:schemeClr val="accent5"/>
                </a:solidFill>
                <a:latin typeface="Century Gothic" panose="020B0502020202020204" pitchFamily="34" charset="0"/>
              </a:rPr>
              <a:t>agri</a:t>
            </a:r>
            <a:r>
              <a:rPr lang="en-GB" sz="1600" dirty="0">
                <a:solidFill>
                  <a:schemeClr val="accent5"/>
                </a:solidFill>
                <a:latin typeface="Century Gothic" panose="020B0502020202020204" pitchFamily="34" charset="0"/>
              </a:rPr>
              <a:t>-food, home-based </a:t>
            </a:r>
            <a:r>
              <a:rPr lang="en-GB" sz="1600" dirty="0" smtClean="0">
                <a:solidFill>
                  <a:schemeClr val="accent5"/>
                </a:solidFill>
                <a:latin typeface="Century Gothic" panose="020B0502020202020204" pitchFamily="34" charset="0"/>
              </a:rPr>
              <a:t>businesses, retail and </a:t>
            </a:r>
            <a:r>
              <a:rPr lang="en-GB" sz="1600" dirty="0">
                <a:solidFill>
                  <a:schemeClr val="accent5"/>
                </a:solidFill>
                <a:latin typeface="Century Gothic" panose="020B0502020202020204" pitchFamily="34" charset="0"/>
              </a:rPr>
              <a:t>Cross Border </a:t>
            </a:r>
            <a:r>
              <a:rPr lang="en-GB" sz="1600" dirty="0" smtClean="0">
                <a:solidFill>
                  <a:schemeClr val="accent5"/>
                </a:solidFill>
                <a:latin typeface="Century Gothic" panose="020B0502020202020204" pitchFamily="34" charset="0"/>
              </a:rPr>
              <a:t>Trade are </a:t>
            </a:r>
            <a:r>
              <a:rPr lang="en-GB" sz="1600" dirty="0">
                <a:solidFill>
                  <a:schemeClr val="accent5"/>
                </a:solidFill>
                <a:latin typeface="Century Gothic" panose="020B0502020202020204" pitchFamily="34" charset="0"/>
              </a:rPr>
              <a:t>prioritised</a:t>
            </a:r>
            <a:r>
              <a:rPr lang="en-GB" sz="1600" dirty="0" smtClean="0">
                <a:solidFill>
                  <a:schemeClr val="accent5"/>
                </a:solidFill>
                <a:latin typeface="Century Gothic" panose="020B0502020202020204" pitchFamily="34" charset="0"/>
              </a:rPr>
              <a:t>.</a:t>
            </a:r>
            <a:endParaRPr lang="en-US" sz="1600" dirty="0">
              <a:solidFill>
                <a:schemeClr val="accent5"/>
              </a:solidFill>
              <a:latin typeface="Century Gothic" panose="020B0502020202020204" pitchFamily="34" charset="0"/>
            </a:endParaRPr>
          </a:p>
          <a:p>
            <a:endParaRPr lang="en-US" sz="1600" dirty="0"/>
          </a:p>
        </p:txBody>
      </p:sp>
    </p:spTree>
    <p:extLst>
      <p:ext uri="{BB962C8B-B14F-4D97-AF65-F5344CB8AC3E}">
        <p14:creationId xmlns:p14="http://schemas.microsoft.com/office/powerpoint/2010/main" val="2788114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952500"/>
          </a:xfrm>
        </p:spPr>
        <p:txBody>
          <a:bodyPr>
            <a:noAutofit/>
          </a:bodyPr>
          <a:lstStyle/>
          <a:p>
            <a:r>
              <a:rPr lang="en-US" sz="2400" b="1" dirty="0" smtClean="0"/>
              <a:t>Loan amount per </a:t>
            </a:r>
            <a:r>
              <a:rPr lang="en-US" sz="2400" b="1" dirty="0" smtClean="0"/>
              <a:t>borrower (MSME / Entrepreneur)</a:t>
            </a:r>
            <a:endParaRPr lang="en-GB" sz="2400" b="1" dirty="0"/>
          </a:p>
        </p:txBody>
      </p:sp>
      <p:sp>
        <p:nvSpPr>
          <p:cNvPr id="2" name="Rectangle 1"/>
          <p:cNvSpPr/>
          <p:nvPr/>
        </p:nvSpPr>
        <p:spPr>
          <a:xfrm>
            <a:off x="395536" y="1633364"/>
            <a:ext cx="8640960" cy="2677656"/>
          </a:xfrm>
          <a:prstGeom prst="rect">
            <a:avLst/>
          </a:prstGeom>
        </p:spPr>
        <p:txBody>
          <a:bodyPr wrap="square">
            <a:spAutoFit/>
          </a:bodyPr>
          <a:lstStyle/>
          <a:p>
            <a:pPr marL="285750" lvl="2"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Minimum RWF 250,000 (~ $250 USD) Maximum RWF 5 Million (~ $5,000 USD) </a:t>
            </a:r>
            <a:endParaRPr lang="en-GB" sz="1600" dirty="0" smtClean="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endParaRPr lang="en-US" sz="1600" dirty="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Loans </a:t>
            </a:r>
            <a:r>
              <a:rPr lang="en-GB" sz="1600" dirty="0" smtClean="0">
                <a:solidFill>
                  <a:schemeClr val="accent5"/>
                </a:solidFill>
                <a:latin typeface="Century Gothic" panose="020B0502020202020204" pitchFamily="34" charset="0"/>
              </a:rPr>
              <a:t>are in </a:t>
            </a:r>
            <a:r>
              <a:rPr lang="en-GB" sz="1600" dirty="0">
                <a:solidFill>
                  <a:schemeClr val="accent5"/>
                </a:solidFill>
                <a:latin typeface="Century Gothic" panose="020B0502020202020204" pitchFamily="34" charset="0"/>
              </a:rPr>
              <a:t>the form of unsecured finance (i.e. borrowers </a:t>
            </a:r>
            <a:r>
              <a:rPr lang="en-GB" sz="1600" dirty="0" smtClean="0">
                <a:solidFill>
                  <a:schemeClr val="accent5"/>
                </a:solidFill>
                <a:latin typeface="Century Gothic" panose="020B0502020202020204" pitchFamily="34" charset="0"/>
              </a:rPr>
              <a:t>do not have </a:t>
            </a:r>
            <a:r>
              <a:rPr lang="en-GB" sz="1600" dirty="0">
                <a:solidFill>
                  <a:schemeClr val="accent5"/>
                </a:solidFill>
                <a:latin typeface="Century Gothic" panose="020B0502020202020204" pitchFamily="34" charset="0"/>
              </a:rPr>
              <a:t>to provide collateral/assets as a security), as it is covered by the </a:t>
            </a:r>
            <a:r>
              <a:rPr lang="en-GB" sz="1600" dirty="0" smtClean="0">
                <a:solidFill>
                  <a:schemeClr val="accent5"/>
                </a:solidFill>
                <a:latin typeface="Century Gothic" panose="020B0502020202020204" pitchFamily="34" charset="0"/>
              </a:rPr>
              <a:t>SPARK LGF</a:t>
            </a:r>
            <a:r>
              <a:rPr lang="en-GB" sz="1600" dirty="0">
                <a:solidFill>
                  <a:schemeClr val="accent5"/>
                </a:solidFill>
                <a:latin typeface="Century Gothic" panose="020B0502020202020204" pitchFamily="34" charset="0"/>
              </a:rPr>
              <a:t>. </a:t>
            </a:r>
            <a:endParaRPr lang="en-GB" sz="1600" dirty="0" smtClean="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endParaRPr lang="en-GB" sz="1600" dirty="0" smtClean="0">
              <a:solidFill>
                <a:schemeClr val="accent5"/>
              </a:solidFill>
              <a:latin typeface="Century Gothic" panose="020B0502020202020204" pitchFamily="34" charset="0"/>
            </a:endParaRPr>
          </a:p>
          <a:p>
            <a:pPr marL="285750" lvl="2" indent="-285750">
              <a:lnSpc>
                <a:spcPct val="150000"/>
              </a:lnSpc>
              <a:buFont typeface="Arial" panose="020B0604020202020204" pitchFamily="34" charset="0"/>
              <a:buChar char="•"/>
            </a:pPr>
            <a:r>
              <a:rPr lang="en-GB" sz="1600" dirty="0" smtClean="0">
                <a:solidFill>
                  <a:schemeClr val="accent5"/>
                </a:solidFill>
                <a:latin typeface="Century Gothic" panose="020B0502020202020204" pitchFamily="34" charset="0"/>
              </a:rPr>
              <a:t>This </a:t>
            </a:r>
            <a:r>
              <a:rPr lang="en-GB" sz="1600" dirty="0">
                <a:solidFill>
                  <a:schemeClr val="accent5"/>
                </a:solidFill>
                <a:latin typeface="Century Gothic" panose="020B0502020202020204" pitchFamily="34" charset="0"/>
              </a:rPr>
              <a:t>is not known by the borrowers and MFIs </a:t>
            </a:r>
            <a:r>
              <a:rPr lang="en-GB" sz="1600" dirty="0" smtClean="0">
                <a:solidFill>
                  <a:schemeClr val="accent5"/>
                </a:solidFill>
                <a:latin typeface="Century Gothic" panose="020B0502020202020204" pitchFamily="34" charset="0"/>
              </a:rPr>
              <a:t>sign </a:t>
            </a:r>
            <a:r>
              <a:rPr lang="en-GB" sz="1600" dirty="0">
                <a:solidFill>
                  <a:schemeClr val="accent5"/>
                </a:solidFill>
                <a:latin typeface="Century Gothic" panose="020B0502020202020204" pitchFamily="34" charset="0"/>
              </a:rPr>
              <a:t>confidentiality agreement </a:t>
            </a:r>
            <a:r>
              <a:rPr lang="en-GB" sz="1600" dirty="0" smtClean="0">
                <a:solidFill>
                  <a:schemeClr val="accent5"/>
                </a:solidFill>
                <a:latin typeface="Century Gothic" panose="020B0502020202020204" pitchFamily="34" charset="0"/>
              </a:rPr>
              <a:t>between partner (M)FIs and SPARK</a:t>
            </a:r>
            <a:endParaRPr lang="en-US" sz="16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113955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99B9C-6EAF-4C24-9D94-BB13712AD770}"/>
              </a:ext>
            </a:extLst>
          </p:cNvPr>
          <p:cNvSpPr>
            <a:spLocks noGrp="1"/>
          </p:cNvSpPr>
          <p:nvPr>
            <p:ph type="title"/>
          </p:nvPr>
        </p:nvSpPr>
        <p:spPr>
          <a:xfrm>
            <a:off x="457200" y="228865"/>
            <a:ext cx="8229600" cy="952500"/>
          </a:xfrm>
        </p:spPr>
        <p:txBody>
          <a:bodyPr>
            <a:noAutofit/>
          </a:bodyPr>
          <a:lstStyle/>
          <a:p>
            <a:r>
              <a:rPr lang="en-US" sz="2400" b="1" dirty="0" smtClean="0"/>
              <a:t>Other Technical Assistance facility by SPARK</a:t>
            </a:r>
            <a:endParaRPr lang="en-GB" sz="2400" b="1" dirty="0"/>
          </a:p>
        </p:txBody>
      </p:sp>
      <p:sp>
        <p:nvSpPr>
          <p:cNvPr id="2" name="Rectangle 1"/>
          <p:cNvSpPr/>
          <p:nvPr/>
        </p:nvSpPr>
        <p:spPr>
          <a:xfrm>
            <a:off x="457200" y="1705372"/>
            <a:ext cx="8640960" cy="2308324"/>
          </a:xfrm>
          <a:prstGeom prst="rect">
            <a:avLst/>
          </a:prstGeom>
        </p:spPr>
        <p:txBody>
          <a:bodyPr wrap="square">
            <a:spAutoFit/>
          </a:bodyPr>
          <a:lstStyle/>
          <a:p>
            <a:pPr marL="0" lvl="2">
              <a:lnSpc>
                <a:spcPct val="150000"/>
              </a:lnSpc>
            </a:pPr>
            <a:r>
              <a:rPr lang="en-GB" sz="1600" dirty="0">
                <a:solidFill>
                  <a:schemeClr val="accent5"/>
                </a:solidFill>
                <a:latin typeface="Century Gothic" panose="020B0502020202020204" pitchFamily="34" charset="0"/>
              </a:rPr>
              <a:t>SPARK is also offering Technical Support to </a:t>
            </a:r>
            <a:r>
              <a:rPr lang="en-GB" sz="1600" dirty="0" smtClean="0">
                <a:solidFill>
                  <a:schemeClr val="accent5"/>
                </a:solidFill>
                <a:latin typeface="Century Gothic" panose="020B0502020202020204" pitchFamily="34" charset="0"/>
              </a:rPr>
              <a:t>the partner </a:t>
            </a:r>
            <a:r>
              <a:rPr lang="en-GB" sz="1600" dirty="0">
                <a:solidFill>
                  <a:schemeClr val="accent5"/>
                </a:solidFill>
                <a:latin typeface="Century Gothic" panose="020B0502020202020204" pitchFamily="34" charset="0"/>
              </a:rPr>
              <a:t>(</a:t>
            </a:r>
            <a:r>
              <a:rPr lang="en-GB" sz="1600" dirty="0" smtClean="0">
                <a:solidFill>
                  <a:schemeClr val="accent5"/>
                </a:solidFill>
                <a:latin typeface="Century Gothic" panose="020B0502020202020204" pitchFamily="34" charset="0"/>
              </a:rPr>
              <a:t>M)FIs </a:t>
            </a:r>
            <a:r>
              <a:rPr lang="en-GB" sz="1600" dirty="0">
                <a:solidFill>
                  <a:schemeClr val="accent5"/>
                </a:solidFill>
                <a:latin typeface="Century Gothic" panose="020B0502020202020204" pitchFamily="34" charset="0"/>
              </a:rPr>
              <a:t>and to MSMEs on:</a:t>
            </a:r>
            <a:endParaRPr lang="en-US" sz="1600" dirty="0">
              <a:solidFill>
                <a:schemeClr val="accent5"/>
              </a:solidFill>
              <a:latin typeface="Century Gothic" panose="020B0502020202020204" pitchFamily="34" charset="0"/>
            </a:endParaRPr>
          </a:p>
          <a:p>
            <a:pPr marL="742950" lvl="3"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Product development,</a:t>
            </a:r>
            <a:endParaRPr lang="en-US" sz="1600" dirty="0">
              <a:solidFill>
                <a:schemeClr val="accent5"/>
              </a:solidFill>
              <a:latin typeface="Century Gothic" panose="020B0502020202020204" pitchFamily="34" charset="0"/>
            </a:endParaRPr>
          </a:p>
          <a:p>
            <a:pPr marL="742950" lvl="3"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COVID-19 Crisis Management training and coaching;</a:t>
            </a:r>
            <a:endParaRPr lang="en-US" sz="1600" dirty="0">
              <a:solidFill>
                <a:schemeClr val="accent5"/>
              </a:solidFill>
              <a:latin typeface="Century Gothic" panose="020B0502020202020204" pitchFamily="34" charset="0"/>
            </a:endParaRPr>
          </a:p>
          <a:p>
            <a:pPr marL="742950" lvl="3"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A joint monitoring of LGF </a:t>
            </a:r>
            <a:r>
              <a:rPr lang="en-GB" sz="1600" dirty="0" smtClean="0">
                <a:solidFill>
                  <a:schemeClr val="accent5"/>
                </a:solidFill>
                <a:latin typeface="Century Gothic" panose="020B0502020202020204" pitchFamily="34" charset="0"/>
              </a:rPr>
              <a:t>by </a:t>
            </a:r>
            <a:r>
              <a:rPr lang="en-GB" sz="1600" dirty="0">
                <a:solidFill>
                  <a:schemeClr val="accent5"/>
                </a:solidFill>
                <a:latin typeface="Century Gothic" panose="020B0502020202020204" pitchFamily="34" charset="0"/>
              </a:rPr>
              <a:t>SPARK business coaches and (M)FIs Loan officers;</a:t>
            </a:r>
            <a:endParaRPr lang="en-US" sz="1600" dirty="0">
              <a:solidFill>
                <a:schemeClr val="accent5"/>
              </a:solidFill>
              <a:latin typeface="Century Gothic" panose="020B0502020202020204" pitchFamily="34" charset="0"/>
            </a:endParaRPr>
          </a:p>
          <a:p>
            <a:pPr marL="742950" lvl="3" indent="-285750">
              <a:lnSpc>
                <a:spcPct val="150000"/>
              </a:lnSpc>
              <a:buFont typeface="Arial" panose="020B0604020202020204" pitchFamily="34" charset="0"/>
              <a:buChar char="•"/>
            </a:pPr>
            <a:r>
              <a:rPr lang="en-GB" sz="1600" dirty="0">
                <a:solidFill>
                  <a:schemeClr val="accent5"/>
                </a:solidFill>
                <a:latin typeface="Century Gothic" panose="020B0502020202020204" pitchFamily="34" charset="0"/>
              </a:rPr>
              <a:t>Engaging more </a:t>
            </a:r>
            <a:r>
              <a:rPr lang="en-GB" sz="1600" dirty="0" smtClean="0">
                <a:solidFill>
                  <a:schemeClr val="accent5"/>
                </a:solidFill>
                <a:latin typeface="Century Gothic" panose="020B0502020202020204" pitchFamily="34" charset="0"/>
              </a:rPr>
              <a:t>local/internal BDS </a:t>
            </a:r>
            <a:r>
              <a:rPr lang="en-GB" sz="1600" dirty="0">
                <a:solidFill>
                  <a:schemeClr val="accent5"/>
                </a:solidFill>
                <a:latin typeface="Century Gothic" panose="020B0502020202020204" pitchFamily="34" charset="0"/>
              </a:rPr>
              <a:t>providers/ business support partners </a:t>
            </a:r>
            <a:r>
              <a:rPr lang="en-GB" sz="1600" dirty="0" smtClean="0">
                <a:solidFill>
                  <a:schemeClr val="accent5"/>
                </a:solidFill>
                <a:latin typeface="Century Gothic" panose="020B0502020202020204" pitchFamily="34" charset="0"/>
              </a:rPr>
              <a:t>for </a:t>
            </a:r>
            <a:r>
              <a:rPr lang="en-GB" sz="1600" dirty="0">
                <a:solidFill>
                  <a:schemeClr val="accent5"/>
                </a:solidFill>
                <a:latin typeface="Century Gothic" panose="020B0502020202020204" pitchFamily="34" charset="0"/>
              </a:rPr>
              <a:t>continuous support of selected </a:t>
            </a:r>
            <a:r>
              <a:rPr lang="en-GB" sz="1600" dirty="0" smtClean="0">
                <a:solidFill>
                  <a:schemeClr val="accent5"/>
                </a:solidFill>
                <a:latin typeface="Century Gothic" panose="020B0502020202020204" pitchFamily="34" charset="0"/>
              </a:rPr>
              <a:t>MSMEs and LGF borrowers</a:t>
            </a:r>
            <a:endParaRPr lang="en-US" sz="1600" dirty="0">
              <a:solidFill>
                <a:schemeClr val="accent5"/>
              </a:solidFill>
              <a:latin typeface="Century Gothic" panose="020B0502020202020204" pitchFamily="34" charset="0"/>
            </a:endParaRPr>
          </a:p>
        </p:txBody>
      </p:sp>
    </p:spTree>
    <p:extLst>
      <p:ext uri="{BB962C8B-B14F-4D97-AF65-F5344CB8AC3E}">
        <p14:creationId xmlns:p14="http://schemas.microsoft.com/office/powerpoint/2010/main" val="2626826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K_presentation template_2017">
  <a:themeElements>
    <a:clrScheme name="SPARK Colour theme 2017">
      <a:dk1>
        <a:srgbClr val="001B2C"/>
      </a:dk1>
      <a:lt1>
        <a:srgbClr val="0C3751"/>
      </a:lt1>
      <a:dk2>
        <a:srgbClr val="1A2E80"/>
      </a:dk2>
      <a:lt2>
        <a:srgbClr val="C5DFE0"/>
      </a:lt2>
      <a:accent1>
        <a:srgbClr val="F3EBE8"/>
      </a:accent1>
      <a:accent2>
        <a:srgbClr val="E20613"/>
      </a:accent2>
      <a:accent3>
        <a:srgbClr val="001B2C"/>
      </a:accent3>
      <a:accent4>
        <a:srgbClr val="0C3751"/>
      </a:accent4>
      <a:accent5>
        <a:srgbClr val="1A2E80"/>
      </a:accent5>
      <a:accent6>
        <a:srgbClr val="C5DFE0"/>
      </a:accent6>
      <a:hlink>
        <a:srgbClr val="F3EBE8"/>
      </a:hlink>
      <a:folHlink>
        <a:srgbClr val="E20613"/>
      </a:folHlink>
    </a:clrScheme>
    <a:fontScheme name="SPARK 2017 Powerpoint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GOOnlineSortOrder xmlns="516e2fd4-8751-42a2-9864-bd0ebc18e75f" xsi:nil="true"/>
    <NGOOnlineDocumentOwner xmlns="516e2fd4-8751-42a2-9864-bd0ebc18e75f" xsi:nil="true"/>
    <cc92bdb0fa944447acf309642a11bf0d xmlns="516e2fd4-8751-42a2-9864-bd0ebc18e75f">
      <Terms xmlns="http://schemas.microsoft.com/office/infopath/2007/PartnerControls"/>
    </cc92bdb0fa944447acf309642a11bf0d>
    <i9f2da93fcc74e869d070fd34a0597c4 xmlns="516e2fd4-8751-42a2-9864-bd0ebc18e75f">
      <Terms xmlns="http://schemas.microsoft.com/office/infopath/2007/PartnerControls"/>
    </i9f2da93fcc74e869d070fd34a0597c4>
    <TaxCatchAll xmlns="516e2fd4-8751-42a2-9864-bd0ebc18e75f" xsi:nil="true"/>
    <NGOOnlineShowInNewFromTemplate xmlns="516e2fd4-8751-42a2-9864-bd0ebc18e75f" xsi:nil="true"/>
    <p75d8c1866154d169f9787e2f8ad3758 xmlns="516e2fd4-8751-42a2-9864-bd0ebc18e75f">
      <Terms xmlns="http://schemas.microsoft.com/office/infopath/2007/PartnerControls"/>
    </p75d8c1866154d169f9787e2f8ad3758>
  </documentManagement>
</p:properties>
</file>

<file path=customXml/item3.xml><?xml version="1.0" encoding="utf-8"?>
<ct:contentTypeSchema xmlns:ct="http://schemas.microsoft.com/office/2006/metadata/contentType" xmlns:ma="http://schemas.microsoft.com/office/2006/metadata/properties/metaAttributes" ct:_="" ma:_="" ma:contentTypeName="NGOOnlineGuidanceTemplate" ma:contentTypeID="0x010100B55474DA9735C494339AB5204D2F6D36006E0518643C010D499B5C0271E570CCD2" ma:contentTypeVersion="17" ma:contentTypeDescription="Create a new document." ma:contentTypeScope="" ma:versionID="847d3d1198de4de18948ce4a2ad12dd4">
  <xsd:schema xmlns:xsd="http://www.w3.org/2001/XMLSchema" xmlns:xs="http://www.w3.org/2001/XMLSchema" xmlns:p="http://schemas.microsoft.com/office/2006/metadata/properties" xmlns:ns2="516e2fd4-8751-42a2-9864-bd0ebc18e75f" xmlns:ns3="c0337d1d-9bf1-4d17-9236-9aed4c3d7b9c" targetNamespace="http://schemas.microsoft.com/office/2006/metadata/properties" ma:root="true" ma:fieldsID="e9ddcaa17c0cb0d011bf221b14b9b256" ns2:_="" ns3:_="">
    <xsd:import namespace="516e2fd4-8751-42a2-9864-bd0ebc18e75f"/>
    <xsd:import namespace="c0337d1d-9bf1-4d17-9236-9aed4c3d7b9c"/>
    <xsd:element name="properties">
      <xsd:complexType>
        <xsd:sequence>
          <xsd:element name="documentManagement">
            <xsd:complexType>
              <xsd:all>
                <xsd:element ref="ns2:p75d8c1866154d169f9787e2f8ad3758" minOccurs="0"/>
                <xsd:element ref="ns2:TaxCatchAll" minOccurs="0"/>
                <xsd:element ref="ns2:TaxCatchAllLabel" minOccurs="0"/>
                <xsd:element ref="ns2:NGOOnlineSortOrder" minOccurs="0"/>
                <xsd:element ref="ns2:NGOOnlineDocumentOwner" minOccurs="0"/>
                <xsd:element ref="ns2:NGOOnlineShowInNewFromTemplate" minOccurs="0"/>
                <xsd:element ref="ns2:i9f2da93fcc74e869d070fd34a0597c4" minOccurs="0"/>
                <xsd:element ref="ns2:cc92bdb0fa944447acf309642a11bf0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e2fd4-8751-42a2-9864-bd0ebc18e75f" elementFormDefault="qualified">
    <xsd:import namespace="http://schemas.microsoft.com/office/2006/documentManagement/types"/>
    <xsd:import namespace="http://schemas.microsoft.com/office/infopath/2007/PartnerControls"/>
    <xsd:element name="p75d8c1866154d169f9787e2f8ad3758" ma:index="8" nillable="true" ma:taxonomy="true" ma:internalName="p75d8c1866154d169f9787e2f8ad3758" ma:taxonomyFieldName="NGOOnlinePriorityGroup" ma:displayName="Priority group" ma:fieldId="{975d8c18-6615-4d16-9f97-87e2f8ad3758}" ma:sspId="8670be0f-a245-4679-b2d8-64582e8245e8" ma:termSetId="7434113b-841f-462f-8a55-495828faafa8"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2b3ae184-1877-4675-821e-8c90072a857a}" ma:internalName="TaxCatchAll" ma:showField="CatchAllData" ma:web="516e2fd4-8751-42a2-9864-bd0ebc18e7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b3ae184-1877-4675-821e-8c90072a857a}" ma:internalName="TaxCatchAllLabel" ma:readOnly="true" ma:showField="CatchAllDataLabel" ma:web="516e2fd4-8751-42a2-9864-bd0ebc18e75f">
      <xsd:complexType>
        <xsd:complexContent>
          <xsd:extension base="dms:MultiChoiceLookup">
            <xsd:sequence>
              <xsd:element name="Value" type="dms:Lookup" maxOccurs="unbounded" minOccurs="0" nillable="true"/>
            </xsd:sequence>
          </xsd:extension>
        </xsd:complexContent>
      </xsd:complexType>
    </xsd:element>
    <xsd:element name="NGOOnlineSortOrder" ma:index="12" nillable="true" ma:displayName="Sort order" ma:hidden="true" ma:internalName="NGOOnlineSortOrder">
      <xsd:simpleType>
        <xsd:restriction base="dms:Number"/>
      </xsd:simpleType>
    </xsd:element>
    <xsd:element name="NGOOnlineDocumentOwner" ma:index="13" nillable="true" ma:displayName="Owner" ma:description="" ma:hidden="true" ma:internalName="NGOOnlineDocumentOwner">
      <xsd:simpleType>
        <xsd:restriction base="dms:Text"/>
      </xsd:simpleType>
    </xsd:element>
    <xsd:element name="NGOOnlineShowInNewFromTemplate" ma:index="14" nillable="true" ma:displayName="Show as template" ma:hidden="true" ma:internalName="NGOOnlineShowInNewFromTemplate">
      <xsd:simpleType>
        <xsd:restriction base="dms:Boolean"/>
      </xsd:simpleType>
    </xsd:element>
    <xsd:element name="i9f2da93fcc74e869d070fd34a0597c4" ma:index="15" nillable="true" ma:taxonomy="true" ma:internalName="i9f2da93fcc74e869d070fd34a0597c4" ma:taxonomyFieldName="NGOOnlineDocumentType" ma:displayName="Document types" ma:fieldId="{29f2da93-fcc7-4e86-9d07-0fd34a0597c4}" ma:taxonomyMulti="true" ma:sspId="8670be0f-a245-4679-b2d8-64582e8245e8" ma:termSetId="daae020e-012c-43a1-a4be-c52f907ebd18" ma:anchorId="00000000-0000-0000-0000-000000000000" ma:open="false" ma:isKeyword="false">
      <xsd:complexType>
        <xsd:sequence>
          <xsd:element ref="pc:Terms" minOccurs="0" maxOccurs="1"/>
        </xsd:sequence>
      </xsd:complexType>
    </xsd:element>
    <xsd:element name="cc92bdb0fa944447acf309642a11bf0d" ma:index="17" nillable="true" ma:taxonomy="true" ma:internalName="cc92bdb0fa944447acf309642a11bf0d" ma:taxonomyFieldName="NGOOnlineKeywords" ma:displayName="Keywords" ma:fieldId="{cc92bdb0-fa94-4447-acf3-09642a11bf0d}" ma:taxonomyMulti="true" ma:sspId="8670be0f-a245-4679-b2d8-64582e8245e8" ma:termSetId="deeb95cf-53d7-45e8-8e48-3c06f01b3e8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0337d1d-9bf1-4d17-9236-9aed4c3d7b9c" elementFormDefault="qualified">
    <xsd:import namespace="http://schemas.microsoft.com/office/2006/documentManagement/types"/>
    <xsd:import namespace="http://schemas.microsoft.com/office/infopath/2007/PartnerControls"/>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DateTaken" ma:index="27" nillable="true" ma:displayName="MediaServiceDateTaken" ma:hidden="true" ma:internalName="MediaServiceDateTake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96D569-B7A8-477D-A6A6-B89D7FED0291}">
  <ds:schemaRefs>
    <ds:schemaRef ds:uri="http://schemas.microsoft.com/sharepoint/v3/contenttype/forms"/>
  </ds:schemaRefs>
</ds:datastoreItem>
</file>

<file path=customXml/itemProps2.xml><?xml version="1.0" encoding="utf-8"?>
<ds:datastoreItem xmlns:ds="http://schemas.openxmlformats.org/officeDocument/2006/customXml" ds:itemID="{99014C7E-11E4-408D-A4F7-010042FACDAB}">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c0337d1d-9bf1-4d17-9236-9aed4c3d7b9c"/>
    <ds:schemaRef ds:uri="http://schemas.microsoft.com/office/infopath/2007/PartnerControls"/>
    <ds:schemaRef ds:uri="http://schemas.openxmlformats.org/package/2006/metadata/core-properties"/>
    <ds:schemaRef ds:uri="516e2fd4-8751-42a2-9864-bd0ebc18e75f"/>
    <ds:schemaRef ds:uri="http://purl.org/dc/terms/"/>
  </ds:schemaRefs>
</ds:datastoreItem>
</file>

<file path=customXml/itemProps3.xml><?xml version="1.0" encoding="utf-8"?>
<ds:datastoreItem xmlns:ds="http://schemas.openxmlformats.org/officeDocument/2006/customXml" ds:itemID="{C692DE10-0570-4560-A71E-CFDA55DAF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e2fd4-8751-42a2-9864-bd0ebc18e75f"/>
    <ds:schemaRef ds:uri="c0337d1d-9bf1-4d17-9236-9aed4c3d7b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SPARK_presentation template_2017</Template>
  <TotalTime>10072</TotalTime>
  <Words>978</Words>
  <Application>Microsoft Office PowerPoint</Application>
  <PresentationFormat>On-screen Show (16:10)</PresentationFormat>
  <Paragraphs>136</Paragraphs>
  <Slides>14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Century Gothic</vt:lpstr>
      <vt:lpstr>Raleway Medium</vt:lpstr>
      <vt:lpstr>Wingdings</vt:lpstr>
      <vt:lpstr>SPARK_presentation template_2017</vt:lpstr>
      <vt:lpstr>Office Theme</vt:lpstr>
      <vt:lpstr>PowerPoint Presentation</vt:lpstr>
      <vt:lpstr>SPARK</vt:lpstr>
      <vt:lpstr>SPARK approach for Higher Education and Entrepreneurship Development activities</vt:lpstr>
      <vt:lpstr>Why MSMEs ?</vt:lpstr>
      <vt:lpstr>Why MSMEs Support Programme in response to COVID-19?</vt:lpstr>
      <vt:lpstr>MSME’s Economic Relaunch After Covid-19 Project in the Western Province of Rwanda : 2022 - 2023</vt:lpstr>
      <vt:lpstr>Main target MSMEs and Industries/business sectors</vt:lpstr>
      <vt:lpstr>Loan amount per borrower (MSME / Entrepreneur)</vt:lpstr>
      <vt:lpstr>Other Technical Assistance facility by SPARK</vt:lpstr>
      <vt:lpstr>Programme Targets:</vt:lpstr>
      <vt:lpstr>Project Components &amp; Partners </vt:lpstr>
      <vt:lpstr>Management structure </vt:lpstr>
      <vt:lpstr>Key Achievements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Fidele Kampayana</cp:lastModifiedBy>
  <cp:revision>214</cp:revision>
  <dcterms:created xsi:type="dcterms:W3CDTF">2018-07-29T08:56:27Z</dcterms:created>
  <dcterms:modified xsi:type="dcterms:W3CDTF">2022-05-24T14:20:09Z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0x010100B55474DA9735C494339AB5204D2F6D36006E0518643C010D499B5C0271E570CCD2</vt:lpwstr>
  </property>
</Properties>
</file>