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3.xml" ContentType="application/vnd.openxmlformats-officedocument.theme+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1.xml" ContentType="application/vnd.openxmlformats-officedocument.drawingml.chartshape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93" r:id="rId5"/>
    <p:sldMasterId id="2147483749" r:id="rId6"/>
    <p:sldMasterId id="2147483763" r:id="rId7"/>
  </p:sldMasterIdLst>
  <p:notesMasterIdLst>
    <p:notesMasterId r:id="rId35"/>
  </p:notesMasterIdLst>
  <p:sldIdLst>
    <p:sldId id="292" r:id="rId8"/>
    <p:sldId id="293" r:id="rId9"/>
    <p:sldId id="294" r:id="rId10"/>
    <p:sldId id="1507" r:id="rId11"/>
    <p:sldId id="1498" r:id="rId12"/>
    <p:sldId id="297" r:id="rId13"/>
    <p:sldId id="296" r:id="rId14"/>
    <p:sldId id="1501" r:id="rId15"/>
    <p:sldId id="260" r:id="rId16"/>
    <p:sldId id="280" r:id="rId17"/>
    <p:sldId id="1508" r:id="rId18"/>
    <p:sldId id="1496" r:id="rId19"/>
    <p:sldId id="303" r:id="rId20"/>
    <p:sldId id="304" r:id="rId21"/>
    <p:sldId id="1489" r:id="rId22"/>
    <p:sldId id="1509" r:id="rId23"/>
    <p:sldId id="276" r:id="rId24"/>
    <p:sldId id="278" r:id="rId25"/>
    <p:sldId id="279" r:id="rId26"/>
    <p:sldId id="282" r:id="rId27"/>
    <p:sldId id="283" r:id="rId28"/>
    <p:sldId id="284" r:id="rId29"/>
    <p:sldId id="285" r:id="rId30"/>
    <p:sldId id="288" r:id="rId31"/>
    <p:sldId id="1510" r:id="rId32"/>
    <p:sldId id="1499" r:id="rId33"/>
    <p:sldId id="291" r:id="rId34"/>
  </p:sldIdLst>
  <p:sldSz cx="24384000" cy="13716000"/>
  <p:notesSz cx="6858000" cy="9144000"/>
  <p:defaultTextStyle>
    <a:defPPr marL="0" marR="0" indent="0" algn="l" defTabSz="914358"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1828717" rtl="0" fontAlgn="auto" latinLnBrk="0" hangingPunct="0">
      <a:lnSpc>
        <a:spcPct val="150000"/>
      </a:lnSpc>
      <a:spcBef>
        <a:spcPts val="0"/>
      </a:spcBef>
      <a:spcAft>
        <a:spcPts val="0"/>
      </a:spcAft>
      <a:buClrTx/>
      <a:buSzTx/>
      <a:buFontTx/>
      <a:buNone/>
      <a:tabLst/>
      <a:defRPr kumimoji="0" sz="2800" b="0" i="0" u="none" strike="noStrike" cap="none" spc="0" normalizeH="0" baseline="0">
        <a:ln>
          <a:noFill/>
        </a:ln>
        <a:solidFill>
          <a:schemeClr val="accent2"/>
        </a:solidFill>
        <a:effectLst/>
        <a:uFillTx/>
        <a:latin typeface="Arial"/>
        <a:ea typeface="Arial"/>
        <a:cs typeface="Arial"/>
        <a:sym typeface="Arial"/>
      </a:defRPr>
    </a:lvl1pPr>
    <a:lvl2pPr marL="0" marR="0" indent="0" algn="l" defTabSz="1828717" rtl="0" fontAlgn="auto" latinLnBrk="0" hangingPunct="0">
      <a:lnSpc>
        <a:spcPct val="150000"/>
      </a:lnSpc>
      <a:spcBef>
        <a:spcPts val="0"/>
      </a:spcBef>
      <a:spcAft>
        <a:spcPts val="0"/>
      </a:spcAft>
      <a:buClrTx/>
      <a:buSzTx/>
      <a:buFontTx/>
      <a:buNone/>
      <a:tabLst/>
      <a:defRPr kumimoji="0" sz="2800" b="0" i="0" u="none" strike="noStrike" cap="none" spc="0" normalizeH="0" baseline="0">
        <a:ln>
          <a:noFill/>
        </a:ln>
        <a:solidFill>
          <a:schemeClr val="accent2"/>
        </a:solidFill>
        <a:effectLst/>
        <a:uFillTx/>
        <a:latin typeface="Arial"/>
        <a:ea typeface="Arial"/>
        <a:cs typeface="Arial"/>
        <a:sym typeface="Arial"/>
      </a:defRPr>
    </a:lvl2pPr>
    <a:lvl3pPr marL="0" marR="0" indent="0" algn="l" defTabSz="1828717" rtl="0" fontAlgn="auto" latinLnBrk="0" hangingPunct="0">
      <a:lnSpc>
        <a:spcPct val="150000"/>
      </a:lnSpc>
      <a:spcBef>
        <a:spcPts val="0"/>
      </a:spcBef>
      <a:spcAft>
        <a:spcPts val="0"/>
      </a:spcAft>
      <a:buClrTx/>
      <a:buSzTx/>
      <a:buFontTx/>
      <a:buNone/>
      <a:tabLst/>
      <a:defRPr kumimoji="0" sz="2800" b="0" i="0" u="none" strike="noStrike" cap="none" spc="0" normalizeH="0" baseline="0">
        <a:ln>
          <a:noFill/>
        </a:ln>
        <a:solidFill>
          <a:schemeClr val="accent2"/>
        </a:solidFill>
        <a:effectLst/>
        <a:uFillTx/>
        <a:latin typeface="Arial"/>
        <a:ea typeface="Arial"/>
        <a:cs typeface="Arial"/>
        <a:sym typeface="Arial"/>
      </a:defRPr>
    </a:lvl3pPr>
    <a:lvl4pPr marL="0" marR="0" indent="0" algn="l" defTabSz="1828717" rtl="0" fontAlgn="auto" latinLnBrk="0" hangingPunct="0">
      <a:lnSpc>
        <a:spcPct val="150000"/>
      </a:lnSpc>
      <a:spcBef>
        <a:spcPts val="0"/>
      </a:spcBef>
      <a:spcAft>
        <a:spcPts val="0"/>
      </a:spcAft>
      <a:buClrTx/>
      <a:buSzTx/>
      <a:buFontTx/>
      <a:buNone/>
      <a:tabLst/>
      <a:defRPr kumimoji="0" sz="2800" b="0" i="0" u="none" strike="noStrike" cap="none" spc="0" normalizeH="0" baseline="0">
        <a:ln>
          <a:noFill/>
        </a:ln>
        <a:solidFill>
          <a:schemeClr val="accent2"/>
        </a:solidFill>
        <a:effectLst/>
        <a:uFillTx/>
        <a:latin typeface="Arial"/>
        <a:ea typeface="Arial"/>
        <a:cs typeface="Arial"/>
        <a:sym typeface="Arial"/>
      </a:defRPr>
    </a:lvl4pPr>
    <a:lvl5pPr marL="0" marR="0" indent="0" algn="l" defTabSz="1828717" rtl="0" fontAlgn="auto" latinLnBrk="0" hangingPunct="0">
      <a:lnSpc>
        <a:spcPct val="150000"/>
      </a:lnSpc>
      <a:spcBef>
        <a:spcPts val="0"/>
      </a:spcBef>
      <a:spcAft>
        <a:spcPts val="0"/>
      </a:spcAft>
      <a:buClrTx/>
      <a:buSzTx/>
      <a:buFontTx/>
      <a:buNone/>
      <a:tabLst/>
      <a:defRPr kumimoji="0" sz="2800" b="0" i="0" u="none" strike="noStrike" cap="none" spc="0" normalizeH="0" baseline="0">
        <a:ln>
          <a:noFill/>
        </a:ln>
        <a:solidFill>
          <a:schemeClr val="accent2"/>
        </a:solidFill>
        <a:effectLst/>
        <a:uFillTx/>
        <a:latin typeface="Arial"/>
        <a:ea typeface="Arial"/>
        <a:cs typeface="Arial"/>
        <a:sym typeface="Arial"/>
      </a:defRPr>
    </a:lvl5pPr>
    <a:lvl6pPr marL="0" marR="0" indent="0" algn="l" defTabSz="1828717" rtl="0" fontAlgn="auto" latinLnBrk="0" hangingPunct="0">
      <a:lnSpc>
        <a:spcPct val="150000"/>
      </a:lnSpc>
      <a:spcBef>
        <a:spcPts val="0"/>
      </a:spcBef>
      <a:spcAft>
        <a:spcPts val="0"/>
      </a:spcAft>
      <a:buClrTx/>
      <a:buSzTx/>
      <a:buFontTx/>
      <a:buNone/>
      <a:tabLst/>
      <a:defRPr kumimoji="0" sz="2800" b="0" i="0" u="none" strike="noStrike" cap="none" spc="0" normalizeH="0" baseline="0">
        <a:ln>
          <a:noFill/>
        </a:ln>
        <a:solidFill>
          <a:schemeClr val="accent2"/>
        </a:solidFill>
        <a:effectLst/>
        <a:uFillTx/>
        <a:latin typeface="Arial"/>
        <a:ea typeface="Arial"/>
        <a:cs typeface="Arial"/>
        <a:sym typeface="Arial"/>
      </a:defRPr>
    </a:lvl6pPr>
    <a:lvl7pPr marL="0" marR="0" indent="0" algn="l" defTabSz="1828717" rtl="0" fontAlgn="auto" latinLnBrk="0" hangingPunct="0">
      <a:lnSpc>
        <a:spcPct val="150000"/>
      </a:lnSpc>
      <a:spcBef>
        <a:spcPts val="0"/>
      </a:spcBef>
      <a:spcAft>
        <a:spcPts val="0"/>
      </a:spcAft>
      <a:buClrTx/>
      <a:buSzTx/>
      <a:buFontTx/>
      <a:buNone/>
      <a:tabLst/>
      <a:defRPr kumimoji="0" sz="2800" b="0" i="0" u="none" strike="noStrike" cap="none" spc="0" normalizeH="0" baseline="0">
        <a:ln>
          <a:noFill/>
        </a:ln>
        <a:solidFill>
          <a:schemeClr val="accent2"/>
        </a:solidFill>
        <a:effectLst/>
        <a:uFillTx/>
        <a:latin typeface="Arial"/>
        <a:ea typeface="Arial"/>
        <a:cs typeface="Arial"/>
        <a:sym typeface="Arial"/>
      </a:defRPr>
    </a:lvl7pPr>
    <a:lvl8pPr marL="0" marR="0" indent="0" algn="l" defTabSz="1828717" rtl="0" fontAlgn="auto" latinLnBrk="0" hangingPunct="0">
      <a:lnSpc>
        <a:spcPct val="150000"/>
      </a:lnSpc>
      <a:spcBef>
        <a:spcPts val="0"/>
      </a:spcBef>
      <a:spcAft>
        <a:spcPts val="0"/>
      </a:spcAft>
      <a:buClrTx/>
      <a:buSzTx/>
      <a:buFontTx/>
      <a:buNone/>
      <a:tabLst/>
      <a:defRPr kumimoji="0" sz="2800" b="0" i="0" u="none" strike="noStrike" cap="none" spc="0" normalizeH="0" baseline="0">
        <a:ln>
          <a:noFill/>
        </a:ln>
        <a:solidFill>
          <a:schemeClr val="accent2"/>
        </a:solidFill>
        <a:effectLst/>
        <a:uFillTx/>
        <a:latin typeface="Arial"/>
        <a:ea typeface="Arial"/>
        <a:cs typeface="Arial"/>
        <a:sym typeface="Arial"/>
      </a:defRPr>
    </a:lvl8pPr>
    <a:lvl9pPr marL="0" marR="0" indent="0" algn="l" defTabSz="1828717" rtl="0" fontAlgn="auto" latinLnBrk="0" hangingPunct="0">
      <a:lnSpc>
        <a:spcPct val="150000"/>
      </a:lnSpc>
      <a:spcBef>
        <a:spcPts val="0"/>
      </a:spcBef>
      <a:spcAft>
        <a:spcPts val="0"/>
      </a:spcAft>
      <a:buClrTx/>
      <a:buSzTx/>
      <a:buFontTx/>
      <a:buNone/>
      <a:tabLst/>
      <a:defRPr kumimoji="0" sz="2800" b="0" i="0" u="none" strike="noStrike" cap="none" spc="0" normalizeH="0" baseline="0">
        <a:ln>
          <a:noFill/>
        </a:ln>
        <a:solidFill>
          <a:schemeClr val="accent2"/>
        </a:solidFill>
        <a:effectLst/>
        <a:uFillTx/>
        <a:latin typeface="Arial"/>
        <a:ea typeface="Arial"/>
        <a:cs typeface="Arial"/>
        <a:sym typeface="Arial"/>
      </a:defRPr>
    </a:lvl9pPr>
  </p:defaultTextStyle>
  <p:extLst>
    <p:ext uri="{EFAFB233-063F-42B5-8137-9DF3F51BA10A}">
      <p15:sldGuideLst xmlns:p15="http://schemas.microsoft.com/office/powerpoint/2012/main">
        <p15:guide id="1" orient="horz" pos="4320" userDrawn="1">
          <p15:clr>
            <a:srgbClr val="A4A3A4"/>
          </p15:clr>
        </p15:guide>
        <p15:guide id="2" pos="76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ace Aimee Niyibizi" initials="PAN" lastIdx="3" clrIdx="0">
    <p:extLst>
      <p:ext uri="{19B8F6BF-5375-455C-9EA6-DF929625EA0E}">
        <p15:presenceInfo xmlns:p15="http://schemas.microsoft.com/office/powerpoint/2012/main" userId="S::pniyibizi@worldbank.org::7a943b19-62b4-4078-be60-5744167c5ed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6FC6"/>
    <a:srgbClr val="F7EEDF"/>
    <a:srgbClr val="C14747"/>
    <a:srgbClr val="348E57"/>
    <a:srgbClr val="D2A64E"/>
    <a:srgbClr val="F7DDDD"/>
    <a:srgbClr val="F1D7D7"/>
    <a:srgbClr val="C4E0D1"/>
    <a:srgbClr val="DDEDE4"/>
    <a:srgbClr val="CDE4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8D79ED-6A8B-4D4F-B8CC-24761E36F712}" v="75" dt="2021-04-19T14:36:34.590"/>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FEBE7"/>
          </a:solidFill>
        </a:fill>
      </a:tcStyle>
    </a:wholeTbl>
    <a:band2H>
      <a:tcTxStyle/>
      <a:tcStyle>
        <a:tcBdr/>
        <a:fill>
          <a:solidFill>
            <a:srgbClr val="F7F5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5">
              <a:lumOff val="50904"/>
            </a:schemeClr>
          </a:solidFill>
        </a:fill>
      </a:tcStyle>
    </a:wholeTbl>
    <a:band2H>
      <a:tcTxStyle/>
      <a:tcStyle>
        <a:tcBdr/>
        <a:fill>
          <a:solidFill>
            <a:srgbClr val="F8F8F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CFCF"/>
          </a:solidFill>
        </a:fill>
      </a:tcStyle>
    </a:wholeTbl>
    <a:band2H>
      <a:tcTxStyle/>
      <a:tcStyle>
        <a:tcBdr/>
        <a:fill>
          <a:solidFill>
            <a:srgbClr val="E8E8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66"/>
    <p:restoredTop sz="84896" autoAdjust="0"/>
  </p:normalViewPr>
  <p:slideViewPr>
    <p:cSldViewPr snapToGrid="0" snapToObjects="1">
      <p:cViewPr varScale="1">
        <p:scale>
          <a:sx n="47" d="100"/>
          <a:sy n="47" d="100"/>
        </p:scale>
        <p:origin x="1104" y="78"/>
      </p:cViewPr>
      <p:guideLst>
        <p:guide orient="horz" pos="4320"/>
        <p:guide pos="7680"/>
      </p:guideLst>
    </p:cSldViewPr>
  </p:slideViewPr>
  <p:notesTextViewPr>
    <p:cViewPr>
      <p:scale>
        <a:sx n="1" d="1"/>
        <a:sy n="1" d="1"/>
      </p:scale>
      <p:origin x="0" y="0"/>
    </p:cViewPr>
  </p:notesTextViewPr>
  <p:sorterViewPr>
    <p:cViewPr>
      <p:scale>
        <a:sx n="130" d="100"/>
        <a:sy n="130" d="100"/>
      </p:scale>
      <p:origin x="0" y="-305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heme" Target="theme/theme1.xml"/><Relationship Id="rId21" Type="http://schemas.openxmlformats.org/officeDocument/2006/relationships/slide" Target="slides/slide14.xml"/><Relationship Id="rId34" Type="http://schemas.openxmlformats.org/officeDocument/2006/relationships/slide" Target="slides/slide27.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commentAuthors" Target="commentAuthor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notesMaster" Target="notesMasters/notesMaster1.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lali\Downloads\Dataset-PPT%20v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Users\lali\Downloads\Dataset-PPT%20v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lali\Downloads\Dataset-PPT%20v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Users\lali\Downloads\Dataset-PPT%20v2.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618407538874575"/>
          <c:y val="0.16245370370370371"/>
          <c:w val="0.79245055466464864"/>
          <c:h val="0.61498432487605714"/>
        </c:manualLayout>
      </c:layout>
      <c:barChart>
        <c:barDir val="bar"/>
        <c:grouping val="clustered"/>
        <c:varyColors val="0"/>
        <c:ser>
          <c:idx val="0"/>
          <c:order val="0"/>
          <c:tx>
            <c:strRef>
              <c:f>'slide 13'!$A$11</c:f>
              <c:strCache>
                <c:ptCount val="1"/>
                <c:pt idx="0">
                  <c:v>PV</c:v>
                </c:pt>
              </c:strCache>
            </c:strRef>
          </c:tx>
          <c:spPr>
            <a:solidFill>
              <a:srgbClr val="166FC6"/>
            </a:solidFill>
            <a:ln>
              <a:noFill/>
            </a:ln>
            <a:effectLst/>
          </c:spPr>
          <c:invertIfNegative val="0"/>
          <c:dPt>
            <c:idx val="0"/>
            <c:invertIfNegative val="0"/>
            <c:bubble3D val="0"/>
            <c:spPr>
              <a:solidFill>
                <a:srgbClr val="166FC6">
                  <a:alpha val="25000"/>
                </a:srgbClr>
              </a:solidFill>
              <a:ln>
                <a:noFill/>
              </a:ln>
              <a:effectLst/>
            </c:spPr>
            <c:extLst>
              <c:ext xmlns:c16="http://schemas.microsoft.com/office/drawing/2014/chart" uri="{C3380CC4-5D6E-409C-BE32-E72D297353CC}">
                <c16:uniqueId val="{00000001-0DBA-2947-9CB2-BA4E4DC9C552}"/>
              </c:ext>
            </c:extLst>
          </c:dPt>
          <c:dPt>
            <c:idx val="1"/>
            <c:invertIfNegative val="0"/>
            <c:bubble3D val="0"/>
            <c:spPr>
              <a:solidFill>
                <a:srgbClr val="166FC6">
                  <a:alpha val="52000"/>
                </a:srgbClr>
              </a:solidFill>
              <a:ln>
                <a:noFill/>
              </a:ln>
              <a:effectLst/>
            </c:spPr>
            <c:extLst>
              <c:ext xmlns:c16="http://schemas.microsoft.com/office/drawing/2014/chart" uri="{C3380CC4-5D6E-409C-BE32-E72D297353CC}">
                <c16:uniqueId val="{00000003-0DBA-2947-9CB2-BA4E4DC9C552}"/>
              </c:ext>
            </c:extLst>
          </c:dPt>
          <c:dPt>
            <c:idx val="2"/>
            <c:invertIfNegative val="0"/>
            <c:bubble3D val="0"/>
            <c:spPr>
              <a:solidFill>
                <a:srgbClr val="166FC6"/>
              </a:solidFill>
              <a:ln>
                <a:noFill/>
              </a:ln>
              <a:effectLst/>
            </c:spPr>
            <c:extLst>
              <c:ext xmlns:c16="http://schemas.microsoft.com/office/drawing/2014/chart" uri="{C3380CC4-5D6E-409C-BE32-E72D297353CC}">
                <c16:uniqueId val="{00000005-0DBA-2947-9CB2-BA4E4DC9C552}"/>
              </c:ext>
            </c:extLst>
          </c:dPt>
          <c:dLbls>
            <c:dLbl>
              <c:idx val="1"/>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3-0DBA-2947-9CB2-BA4E4DC9C552}"/>
                </c:ext>
              </c:extLst>
            </c:dLbl>
            <c:dLbl>
              <c:idx val="2"/>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5-0DBA-2947-9CB2-BA4E4DC9C552}"/>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13'!$C$8:$E$8</c:f>
              <c:strCache>
                <c:ptCount val="3"/>
                <c:pt idx="0">
                  <c:v>Pessimistic</c:v>
                </c:pt>
                <c:pt idx="1">
                  <c:v>Optimistic</c:v>
                </c:pt>
                <c:pt idx="2">
                  <c:v>No Covid-19</c:v>
                </c:pt>
              </c:strCache>
            </c:strRef>
          </c:cat>
          <c:val>
            <c:numRef>
              <c:f>'slide 13'!$C$11:$E$11</c:f>
              <c:numCache>
                <c:formatCode>General</c:formatCode>
                <c:ptCount val="3"/>
                <c:pt idx="0">
                  <c:v>550</c:v>
                </c:pt>
                <c:pt idx="1">
                  <c:v>570</c:v>
                </c:pt>
                <c:pt idx="2">
                  <c:v>580</c:v>
                </c:pt>
              </c:numCache>
            </c:numRef>
          </c:val>
          <c:extLst>
            <c:ext xmlns:c16="http://schemas.microsoft.com/office/drawing/2014/chart" uri="{C3380CC4-5D6E-409C-BE32-E72D297353CC}">
              <c16:uniqueId val="{00000006-0DBA-2947-9CB2-BA4E4DC9C552}"/>
            </c:ext>
          </c:extLst>
        </c:ser>
        <c:dLbls>
          <c:dLblPos val="outEnd"/>
          <c:showLegendKey val="0"/>
          <c:showVal val="1"/>
          <c:showCatName val="0"/>
          <c:showSerName val="0"/>
          <c:showPercent val="0"/>
          <c:showBubbleSize val="0"/>
        </c:dLbls>
        <c:gapWidth val="182"/>
        <c:axId val="1749486192"/>
        <c:axId val="1709279952"/>
        <c:extLst/>
      </c:barChart>
      <c:catAx>
        <c:axId val="1749486192"/>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709279952"/>
        <c:crosses val="autoZero"/>
        <c:auto val="1"/>
        <c:lblAlgn val="ctr"/>
        <c:lblOffset val="100"/>
        <c:noMultiLvlLbl val="0"/>
      </c:catAx>
      <c:valAx>
        <c:axId val="1709279952"/>
        <c:scaling>
          <c:orientation val="minMax"/>
          <c:min val="0"/>
        </c:scaling>
        <c:delete val="0"/>
        <c:axPos val="b"/>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bg1">
                    <a:lumMod val="50000"/>
                  </a:schemeClr>
                </a:solidFill>
                <a:latin typeface="Arial" panose="020B0604020202020204" pitchFamily="34" charset="0"/>
                <a:ea typeface="+mn-ea"/>
                <a:cs typeface="Arial" panose="020B0604020202020204" pitchFamily="34" charset="0"/>
              </a:defRPr>
            </a:pPr>
            <a:endParaRPr lang="en-US"/>
          </a:p>
        </c:txPr>
        <c:crossAx val="17494861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2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677385210375138"/>
          <c:y val="0.16245370370370371"/>
          <c:w val="0.76186079269179041"/>
          <c:h val="0.61498432487605714"/>
        </c:manualLayout>
      </c:layout>
      <c:barChart>
        <c:barDir val="bar"/>
        <c:grouping val="clustered"/>
        <c:varyColors val="0"/>
        <c:ser>
          <c:idx val="0"/>
          <c:order val="0"/>
          <c:tx>
            <c:strRef>
              <c:f>'slide 13'!$A$9</c:f>
              <c:strCache>
                <c:ptCount val="1"/>
                <c:pt idx="0">
                  <c:v>Adjusted years</c:v>
                </c:pt>
              </c:strCache>
            </c:strRef>
          </c:tx>
          <c:spPr>
            <a:solidFill>
              <a:srgbClr val="166FC6"/>
            </a:solidFill>
            <a:ln>
              <a:noFill/>
            </a:ln>
            <a:effectLst/>
          </c:spPr>
          <c:invertIfNegative val="0"/>
          <c:dPt>
            <c:idx val="0"/>
            <c:invertIfNegative val="0"/>
            <c:bubble3D val="0"/>
            <c:spPr>
              <a:solidFill>
                <a:srgbClr val="166FC6">
                  <a:alpha val="25000"/>
                </a:srgbClr>
              </a:solidFill>
              <a:ln>
                <a:noFill/>
              </a:ln>
              <a:effectLst/>
            </c:spPr>
            <c:extLst>
              <c:ext xmlns:c16="http://schemas.microsoft.com/office/drawing/2014/chart" uri="{C3380CC4-5D6E-409C-BE32-E72D297353CC}">
                <c16:uniqueId val="{00000001-1A6F-0241-9A26-AD88ED5C47AC}"/>
              </c:ext>
            </c:extLst>
          </c:dPt>
          <c:dPt>
            <c:idx val="1"/>
            <c:invertIfNegative val="0"/>
            <c:bubble3D val="0"/>
            <c:spPr>
              <a:solidFill>
                <a:srgbClr val="166FC6">
                  <a:alpha val="52000"/>
                </a:srgbClr>
              </a:solidFill>
              <a:ln>
                <a:noFill/>
              </a:ln>
              <a:effectLst/>
            </c:spPr>
            <c:extLst>
              <c:ext xmlns:c16="http://schemas.microsoft.com/office/drawing/2014/chart" uri="{C3380CC4-5D6E-409C-BE32-E72D297353CC}">
                <c16:uniqueId val="{00000003-1A6F-0241-9A26-AD88ED5C47AC}"/>
              </c:ext>
            </c:extLst>
          </c:dPt>
          <c:dPt>
            <c:idx val="2"/>
            <c:invertIfNegative val="0"/>
            <c:bubble3D val="0"/>
            <c:spPr>
              <a:solidFill>
                <a:srgbClr val="166FC6"/>
              </a:solidFill>
              <a:ln>
                <a:noFill/>
              </a:ln>
              <a:effectLst/>
            </c:spPr>
            <c:extLst>
              <c:ext xmlns:c16="http://schemas.microsoft.com/office/drawing/2014/chart" uri="{C3380CC4-5D6E-409C-BE32-E72D297353CC}">
                <c16:uniqueId val="{00000005-1A6F-0241-9A26-AD88ED5C47AC}"/>
              </c:ext>
            </c:extLst>
          </c:dPt>
          <c:dLbls>
            <c:dLbl>
              <c:idx val="1"/>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3-1A6F-0241-9A26-AD88ED5C47AC}"/>
                </c:ext>
              </c:extLst>
            </c:dLbl>
            <c:dLbl>
              <c:idx val="2"/>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5-1A6F-0241-9A26-AD88ED5C47AC}"/>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13'!$B$8:$E$8</c:f>
              <c:strCache>
                <c:ptCount val="3"/>
                <c:pt idx="0">
                  <c:v>Pessimistic</c:v>
                </c:pt>
                <c:pt idx="1">
                  <c:v>Optimistic</c:v>
                </c:pt>
                <c:pt idx="2">
                  <c:v>No Covid-19</c:v>
                </c:pt>
              </c:strCache>
              <c:extLst/>
            </c:strRef>
          </c:cat>
          <c:val>
            <c:numRef>
              <c:f>'slide 13'!$B$9:$E$9</c:f>
              <c:numCache>
                <c:formatCode>General</c:formatCode>
                <c:ptCount val="3"/>
                <c:pt idx="0">
                  <c:v>3.3</c:v>
                </c:pt>
                <c:pt idx="1">
                  <c:v>3.7</c:v>
                </c:pt>
                <c:pt idx="2">
                  <c:v>3.9</c:v>
                </c:pt>
              </c:numCache>
              <c:extLst/>
            </c:numRef>
          </c:val>
          <c:extLst>
            <c:ext xmlns:c16="http://schemas.microsoft.com/office/drawing/2014/chart" uri="{C3380CC4-5D6E-409C-BE32-E72D297353CC}">
              <c16:uniqueId val="{00000006-1A6F-0241-9A26-AD88ED5C47AC}"/>
            </c:ext>
          </c:extLst>
        </c:ser>
        <c:dLbls>
          <c:showLegendKey val="0"/>
          <c:showVal val="0"/>
          <c:showCatName val="0"/>
          <c:showSerName val="0"/>
          <c:showPercent val="0"/>
          <c:showBubbleSize val="0"/>
        </c:dLbls>
        <c:gapWidth val="182"/>
        <c:axId val="1749486192"/>
        <c:axId val="1709279952"/>
        <c:extLst>
          <c:ext xmlns:c15="http://schemas.microsoft.com/office/drawing/2012/chart" uri="{02D57815-91ED-43cb-92C2-25804820EDAC}">
            <c15:filteredBarSeries>
              <c15:ser>
                <c:idx val="1"/>
                <c:order val="1"/>
                <c:tx>
                  <c:strRef>
                    <c:extLst>
                      <c:ext uri="{02D57815-91ED-43cb-92C2-25804820EDAC}">
                        <c15:formulaRef>
                          <c15:sqref>'slide 13'!$A$10</c15:sqref>
                        </c15:formulaRef>
                      </c:ext>
                    </c:extLst>
                    <c:strCache>
                      <c:ptCount val="1"/>
                      <c:pt idx="0">
                        <c:v>remuneration</c:v>
                      </c:pt>
                    </c:strCache>
                  </c:strRef>
                </c:tx>
                <c:spPr>
                  <a:solidFill>
                    <a:schemeClr val="accent2"/>
                  </a:solidFill>
                  <a:ln>
                    <a:noFill/>
                  </a:ln>
                  <a:effectLst/>
                </c:spPr>
                <c:invertIfNegative val="0"/>
                <c:dPt>
                  <c:idx val="0"/>
                  <c:invertIfNegative val="0"/>
                  <c:bubble3D val="0"/>
                  <c:spPr>
                    <a:solidFill>
                      <a:srgbClr val="FF0000"/>
                    </a:solidFill>
                    <a:ln>
                      <a:noFill/>
                    </a:ln>
                    <a:effectLst/>
                  </c:spPr>
                  <c:extLst>
                    <c:ext xmlns:c16="http://schemas.microsoft.com/office/drawing/2014/chart" uri="{C3380CC4-5D6E-409C-BE32-E72D297353CC}">
                      <c16:uniqueId val="{00000008-1A6F-0241-9A26-AD88ED5C47AC}"/>
                    </c:ext>
                  </c:extLst>
                </c:dPt>
                <c:dPt>
                  <c:idx val="1"/>
                  <c:invertIfNegative val="0"/>
                  <c:bubble3D val="0"/>
                  <c:spPr>
                    <a:solidFill>
                      <a:srgbClr val="FFFF00"/>
                    </a:solidFill>
                    <a:ln>
                      <a:noFill/>
                    </a:ln>
                    <a:effectLst/>
                  </c:spPr>
                  <c:extLst>
                    <c:ext xmlns:c16="http://schemas.microsoft.com/office/drawing/2014/chart" uri="{C3380CC4-5D6E-409C-BE32-E72D297353CC}">
                      <c16:uniqueId val="{0000000A-1A6F-0241-9A26-AD88ED5C47AC}"/>
                    </c:ext>
                  </c:extLst>
                </c:dPt>
                <c:dPt>
                  <c:idx val="2"/>
                  <c:invertIfNegative val="0"/>
                  <c:bubble3D val="0"/>
                  <c:spPr>
                    <a:solidFill>
                      <a:srgbClr val="00B050"/>
                    </a:solidFill>
                    <a:ln>
                      <a:noFill/>
                    </a:ln>
                    <a:effectLst/>
                  </c:spPr>
                  <c:extLst>
                    <c:ext xmlns:c16="http://schemas.microsoft.com/office/drawing/2014/chart" uri="{C3380CC4-5D6E-409C-BE32-E72D297353CC}">
                      <c16:uniqueId val="{0000000C-1A6F-0241-9A26-AD88ED5C47AC}"/>
                    </c:ext>
                  </c:extLst>
                </c:dPt>
                <c:cat>
                  <c:strRef>
                    <c:extLst>
                      <c:ext uri="{02D57815-91ED-43cb-92C2-25804820EDAC}">
                        <c15:formulaRef>
                          <c15:sqref>'slide 13'!$B$8:$E$8</c15:sqref>
                        </c15:formulaRef>
                      </c:ext>
                    </c:extLst>
                    <c:strCache>
                      <c:ptCount val="3"/>
                      <c:pt idx="0">
                        <c:v>Pessimistic</c:v>
                      </c:pt>
                      <c:pt idx="1">
                        <c:v>Optimistic</c:v>
                      </c:pt>
                      <c:pt idx="2">
                        <c:v>No Covid-19</c:v>
                      </c:pt>
                    </c:strCache>
                  </c:strRef>
                </c:cat>
                <c:val>
                  <c:numRef>
                    <c:extLst>
                      <c:ext uri="{02D57815-91ED-43cb-92C2-25804820EDAC}">
                        <c15:formulaRef>
                          <c15:sqref>'slide 13'!$B$10:$E$10</c15:sqref>
                        </c15:formulaRef>
                      </c:ext>
                    </c:extLst>
                    <c:numCache>
                      <c:formatCode>#,##0</c:formatCode>
                      <c:ptCount val="3"/>
                      <c:pt idx="0">
                        <c:v>2334</c:v>
                      </c:pt>
                      <c:pt idx="1">
                        <c:v>2416</c:v>
                      </c:pt>
                      <c:pt idx="2">
                        <c:v>2460</c:v>
                      </c:pt>
                    </c:numCache>
                  </c:numRef>
                </c:val>
                <c:extLst>
                  <c:ext xmlns:c16="http://schemas.microsoft.com/office/drawing/2014/chart" uri="{C3380CC4-5D6E-409C-BE32-E72D297353CC}">
                    <c16:uniqueId val="{0000000D-1A6F-0241-9A26-AD88ED5C47AC}"/>
                  </c:ext>
                </c:extLst>
              </c15:ser>
            </c15:filteredBarSeries>
          </c:ext>
        </c:extLst>
      </c:barChart>
      <c:catAx>
        <c:axId val="1749486192"/>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709279952"/>
        <c:crosses val="autoZero"/>
        <c:auto val="1"/>
        <c:lblAlgn val="ctr"/>
        <c:lblOffset val="100"/>
        <c:noMultiLvlLbl val="0"/>
      </c:catAx>
      <c:valAx>
        <c:axId val="1709279952"/>
        <c:scaling>
          <c:orientation val="minMax"/>
          <c:min val="1"/>
        </c:scaling>
        <c:delete val="0"/>
        <c:axPos val="b"/>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bg1">
                    <a:lumMod val="50000"/>
                  </a:schemeClr>
                </a:solidFill>
                <a:latin typeface="Arial" panose="020B0604020202020204" pitchFamily="34" charset="0"/>
                <a:ea typeface="+mn-ea"/>
                <a:cs typeface="Arial" panose="020B0604020202020204" pitchFamily="34" charset="0"/>
              </a:defRPr>
            </a:pPr>
            <a:endParaRPr lang="en-US"/>
          </a:p>
        </c:txPr>
        <c:crossAx val="17494861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2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6.0754329564049185E-2"/>
          <c:y val="7.7611770031076291E-2"/>
          <c:w val="0.77037317745503475"/>
          <c:h val="0.89636671046072258"/>
        </c:manualLayout>
      </c:layout>
      <c:barChart>
        <c:barDir val="col"/>
        <c:grouping val="clustered"/>
        <c:varyColors val="0"/>
        <c:ser>
          <c:idx val="0"/>
          <c:order val="0"/>
          <c:tx>
            <c:strRef>
              <c:f>'F7'!$B$3</c:f>
              <c:strCache>
                <c:ptCount val="1"/>
                <c:pt idx="0">
                  <c:v>2020 (with SSN expansion through Sept. 2020)</c:v>
                </c:pt>
              </c:strCache>
            </c:strRef>
          </c:tx>
          <c:spPr>
            <a:solidFill>
              <a:srgbClr val="D2A64E"/>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600" b="0" i="0" u="none" strike="noStrike" kern="1200" baseline="0">
                    <a:solidFill>
                      <a:sysClr val="windowText" lastClr="000000"/>
                    </a:solidFill>
                    <a:latin typeface="Arial" panose="020B0604020202020204" pitchFamily="34" charset="0"/>
                    <a:ea typeface="Cambria" panose="02040503050406030204" pitchFamily="18"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'F7'!$A$4:$A$8</c:f>
              <c:strCache>
                <c:ptCount val="5"/>
                <c:pt idx="0">
                  <c:v>All</c:v>
                </c:pt>
                <c:pt idx="1">
                  <c:v>Urban</c:v>
                </c:pt>
                <c:pt idx="2">
                  <c:v>Rural</c:v>
                </c:pt>
                <c:pt idx="3">
                  <c:v>Male</c:v>
                </c:pt>
                <c:pt idx="4">
                  <c:v>Female</c:v>
                </c:pt>
              </c:strCache>
            </c:strRef>
          </c:cat>
          <c:val>
            <c:numRef>
              <c:f>'F7'!$B$4:$B$8</c:f>
              <c:numCache>
                <c:formatCode>0.0%</c:formatCode>
                <c:ptCount val="5"/>
                <c:pt idx="0">
                  <c:v>-1.4330069453499544E-2</c:v>
                </c:pt>
                <c:pt idx="1">
                  <c:v>-4.631182597244949E-3</c:v>
                </c:pt>
                <c:pt idx="2">
                  <c:v>-1.627849615682064E-2</c:v>
                </c:pt>
                <c:pt idx="3">
                  <c:v>-1.3845627542440404E-2</c:v>
                </c:pt>
                <c:pt idx="4">
                  <c:v>-1.4779149662281599E-2</c:v>
                </c:pt>
              </c:numCache>
            </c:numRef>
          </c:val>
          <c:extLst>
            <c:ext xmlns:c16="http://schemas.microsoft.com/office/drawing/2014/chart" uri="{C3380CC4-5D6E-409C-BE32-E72D297353CC}">
              <c16:uniqueId val="{00000000-5B45-8541-A91C-2341678FE285}"/>
            </c:ext>
          </c:extLst>
        </c:ser>
        <c:ser>
          <c:idx val="2"/>
          <c:order val="1"/>
          <c:tx>
            <c:strRef>
              <c:f>'F7'!$D$3</c:f>
              <c:strCache>
                <c:ptCount val="1"/>
                <c:pt idx="0">
                  <c:v>2021 (with SSN expansion to reach ERP targets)</c:v>
                </c:pt>
              </c:strCache>
            </c:strRef>
          </c:tx>
          <c:spPr>
            <a:solidFill>
              <a:srgbClr val="166FC6"/>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600" b="0" i="0" u="none" strike="noStrike" kern="1200" baseline="0">
                    <a:solidFill>
                      <a:sysClr val="windowText" lastClr="000000"/>
                    </a:solidFill>
                    <a:latin typeface="Arial" panose="020B0604020202020204" pitchFamily="34" charset="0"/>
                    <a:ea typeface="Cambria" panose="02040503050406030204" pitchFamily="18"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'F7'!$A$4:$A$8</c:f>
              <c:strCache>
                <c:ptCount val="5"/>
                <c:pt idx="0">
                  <c:v>All</c:v>
                </c:pt>
                <c:pt idx="1">
                  <c:v>Urban</c:v>
                </c:pt>
                <c:pt idx="2">
                  <c:v>Rural</c:v>
                </c:pt>
                <c:pt idx="3">
                  <c:v>Male</c:v>
                </c:pt>
                <c:pt idx="4">
                  <c:v>Female</c:v>
                </c:pt>
              </c:strCache>
            </c:strRef>
          </c:cat>
          <c:val>
            <c:numRef>
              <c:f>'F7'!$D$4:$D$8</c:f>
              <c:numCache>
                <c:formatCode>0.0%</c:formatCode>
                <c:ptCount val="5"/>
                <c:pt idx="0">
                  <c:v>-1.7538268483623855E-2</c:v>
                </c:pt>
                <c:pt idx="1">
                  <c:v>-4.8423418441033237E-3</c:v>
                </c:pt>
                <c:pt idx="2">
                  <c:v>-2.0081040872111267E-2</c:v>
                </c:pt>
                <c:pt idx="3">
                  <c:v>-1.6920210705307654E-2</c:v>
                </c:pt>
                <c:pt idx="4">
                  <c:v>-1.8111211306673335E-2</c:v>
                </c:pt>
              </c:numCache>
            </c:numRef>
          </c:val>
          <c:extLst>
            <c:ext xmlns:c16="http://schemas.microsoft.com/office/drawing/2014/chart" uri="{C3380CC4-5D6E-409C-BE32-E72D297353CC}">
              <c16:uniqueId val="{00000002-5B45-8541-A91C-2341678FE285}"/>
            </c:ext>
          </c:extLst>
        </c:ser>
        <c:dLbls>
          <c:dLblPos val="outEnd"/>
          <c:showLegendKey val="0"/>
          <c:showVal val="1"/>
          <c:showCatName val="0"/>
          <c:showSerName val="0"/>
          <c:showPercent val="0"/>
          <c:showBubbleSize val="0"/>
        </c:dLbls>
        <c:gapWidth val="444"/>
        <c:overlap val="-90"/>
        <c:axId val="1964243184"/>
        <c:axId val="2058751520"/>
      </c:barChart>
      <c:catAx>
        <c:axId val="1964243184"/>
        <c:scaling>
          <c:orientation val="minMax"/>
        </c:scaling>
        <c:delete val="0"/>
        <c:axPos val="b"/>
        <c:majorGridlines>
          <c:spPr>
            <a:ln w="9525" cap="flat" cmpd="sng" algn="ctr">
              <a:solidFill>
                <a:schemeClr val="bg1">
                  <a:lumMod val="50000"/>
                </a:schemeClr>
              </a:solidFill>
              <a:round/>
            </a:ln>
            <a:effectLst/>
          </c:spPr>
        </c:majorGridlines>
        <c:numFmt formatCode="General" sourceLinked="1"/>
        <c:majorTickMark val="none"/>
        <c:minorTickMark val="none"/>
        <c:tickLblPos val="high"/>
        <c:spPr>
          <a:noFill/>
          <a:ln w="9525" cap="flat" cmpd="sng" algn="ctr">
            <a:solidFill>
              <a:schemeClr val="bg1">
                <a:lumMod val="50000"/>
              </a:schemeClr>
            </a:solidFill>
            <a:round/>
          </a:ln>
          <a:effectLst/>
        </c:spPr>
        <c:txPr>
          <a:bodyPr rot="-60000000" spcFirstLastPara="1" vertOverflow="ellipsis" vert="horz" wrap="square" anchor="ctr" anchorCtr="1"/>
          <a:lstStyle/>
          <a:p>
            <a:pPr>
              <a:defRPr sz="1600" b="0" i="0" u="none" strike="noStrike" kern="1200" cap="all" spc="120" normalizeH="0" baseline="0">
                <a:solidFill>
                  <a:sysClr val="windowText" lastClr="000000"/>
                </a:solidFill>
                <a:latin typeface="Arial" panose="020B0604020202020204" pitchFamily="34" charset="0"/>
                <a:ea typeface="Cambria" panose="02040503050406030204" pitchFamily="18" charset="0"/>
                <a:cs typeface="Arial" panose="020B0604020202020204" pitchFamily="34" charset="0"/>
              </a:defRPr>
            </a:pPr>
            <a:endParaRPr lang="en-US"/>
          </a:p>
        </c:txPr>
        <c:crossAx val="2058751520"/>
        <c:crosses val="autoZero"/>
        <c:auto val="1"/>
        <c:lblAlgn val="ctr"/>
        <c:lblOffset val="100"/>
        <c:noMultiLvlLbl val="0"/>
      </c:catAx>
      <c:valAx>
        <c:axId val="2058751520"/>
        <c:scaling>
          <c:orientation val="minMax"/>
        </c:scaling>
        <c:delete val="0"/>
        <c:axPos val="l"/>
        <c:numFmt formatCode="0.0%"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Arial" panose="020B0604020202020204" pitchFamily="34" charset="0"/>
                <a:ea typeface="Cambria" panose="02040503050406030204" pitchFamily="18" charset="0"/>
                <a:cs typeface="Arial" panose="020B0604020202020204" pitchFamily="34" charset="0"/>
              </a:defRPr>
            </a:pPr>
            <a:endParaRPr lang="en-US"/>
          </a:p>
        </c:txPr>
        <c:crossAx val="1964243184"/>
        <c:crosses val="autoZero"/>
        <c:crossBetween val="between"/>
      </c:valAx>
      <c:spPr>
        <a:noFill/>
        <a:ln>
          <a:noFill/>
        </a:ln>
        <a:effectLst/>
      </c:spPr>
    </c:plotArea>
    <c:legend>
      <c:legendPos val="r"/>
      <c:layout>
        <c:manualLayout>
          <c:xMode val="edge"/>
          <c:yMode val="edge"/>
          <c:x val="0.8241251085544572"/>
          <c:y val="0.11936085048369068"/>
          <c:w val="0.17477328595219752"/>
          <c:h val="0.7112575245951831"/>
        </c:manualLayout>
      </c:layout>
      <c:overlay val="0"/>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Arial" panose="020B0604020202020204" pitchFamily="34" charset="0"/>
              <a:ea typeface="Cambria" panose="02040503050406030204" pitchFamily="18" charset="0"/>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600">
          <a:solidFill>
            <a:sysClr val="windowText" lastClr="000000"/>
          </a:solidFill>
          <a:latin typeface="Arial" panose="020B0604020202020204" pitchFamily="34" charset="0"/>
          <a:ea typeface="Cambria" panose="02040503050406030204" pitchFamily="18"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'F9'!$A$8</c:f>
              <c:strCache>
                <c:ptCount val="1"/>
                <c:pt idx="0">
                  <c:v>Domestic debt</c:v>
                </c:pt>
              </c:strCache>
            </c:strRef>
          </c:tx>
          <c:spPr>
            <a:solidFill>
              <a:srgbClr val="C14747">
                <a:alpha val="50000"/>
              </a:srgbClr>
            </a:solidFill>
            <a:ln>
              <a:noFill/>
            </a:ln>
            <a:effectLst/>
          </c:spPr>
          <c:invertIfNegative val="0"/>
          <c:cat>
            <c:strRef>
              <c:f>'F9'!$B$5:$T$5</c:f>
              <c:strCache>
                <c:ptCount val="19"/>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2020e</c:v>
                </c:pt>
                <c:pt idx="18">
                  <c:v>2021p</c:v>
                </c:pt>
              </c:strCache>
            </c:strRef>
          </c:cat>
          <c:val>
            <c:numRef>
              <c:f>'F9'!$B$8:$T$8</c:f>
              <c:numCache>
                <c:formatCode>#,##0.0</c:formatCode>
                <c:ptCount val="19"/>
                <c:pt idx="0">
                  <c:v>13.114794923376365</c:v>
                </c:pt>
                <c:pt idx="1">
                  <c:v>12.424235926568931</c:v>
                </c:pt>
                <c:pt idx="2">
                  <c:v>9.6033728290475686</c:v>
                </c:pt>
                <c:pt idx="3">
                  <c:v>8.5863053613053619</c:v>
                </c:pt>
                <c:pt idx="4">
                  <c:v>8.7281273607748187</c:v>
                </c:pt>
                <c:pt idx="5">
                  <c:v>5.8721532596263826</c:v>
                </c:pt>
                <c:pt idx="6">
                  <c:v>5.4930469715698429</c:v>
                </c:pt>
                <c:pt idx="7">
                  <c:v>6.1059972105997211</c:v>
                </c:pt>
                <c:pt idx="8">
                  <c:v>4.3962400578452616</c:v>
                </c:pt>
                <c:pt idx="9">
                  <c:v>5.1863617111393427</c:v>
                </c:pt>
                <c:pt idx="10">
                  <c:v>6.2965688398660618</c:v>
                </c:pt>
                <c:pt idx="11">
                  <c:v>7.2126837909654604</c:v>
                </c:pt>
                <c:pt idx="12">
                  <c:v>8.5776088501065999</c:v>
                </c:pt>
                <c:pt idx="13">
                  <c:v>10.527613756035478</c:v>
                </c:pt>
                <c:pt idx="14">
                  <c:v>11.283969543638186</c:v>
                </c:pt>
                <c:pt idx="15">
                  <c:v>11.313436477210487</c:v>
                </c:pt>
                <c:pt idx="16">
                  <c:v>12.716128069558209</c:v>
                </c:pt>
                <c:pt idx="17">
                  <c:v>10.29719508555597</c:v>
                </c:pt>
                <c:pt idx="18">
                  <c:v>12.746174409079771</c:v>
                </c:pt>
              </c:numCache>
            </c:numRef>
          </c:val>
          <c:extLst>
            <c:ext xmlns:c16="http://schemas.microsoft.com/office/drawing/2014/chart" uri="{C3380CC4-5D6E-409C-BE32-E72D297353CC}">
              <c16:uniqueId val="{00000000-E48A-CE47-95DC-61A9B64EEA1F}"/>
            </c:ext>
          </c:extLst>
        </c:ser>
        <c:ser>
          <c:idx val="1"/>
          <c:order val="1"/>
          <c:tx>
            <c:strRef>
              <c:f>'F9'!$A$9</c:f>
              <c:strCache>
                <c:ptCount val="1"/>
                <c:pt idx="0">
                  <c:v>External debt</c:v>
                </c:pt>
              </c:strCache>
            </c:strRef>
          </c:tx>
          <c:spPr>
            <a:solidFill>
              <a:srgbClr val="C14747">
                <a:alpha val="24000"/>
              </a:srgbClr>
            </a:solidFill>
            <a:ln>
              <a:noFill/>
            </a:ln>
            <a:effectLst/>
          </c:spPr>
          <c:invertIfNegative val="0"/>
          <c:cat>
            <c:strRef>
              <c:f>'F9'!$B$5:$T$5</c:f>
              <c:strCache>
                <c:ptCount val="19"/>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2020e</c:v>
                </c:pt>
                <c:pt idx="18">
                  <c:v>2021p</c:v>
                </c:pt>
              </c:strCache>
            </c:strRef>
          </c:cat>
          <c:val>
            <c:numRef>
              <c:f>'F9'!$B$9:$T$9</c:f>
              <c:numCache>
                <c:formatCode>#,##0.0</c:formatCode>
                <c:ptCount val="19"/>
                <c:pt idx="0">
                  <c:v>85.297833190759746</c:v>
                </c:pt>
                <c:pt idx="1">
                  <c:v>78.56880122654546</c:v>
                </c:pt>
                <c:pt idx="2">
                  <c:v>57.180883105804845</c:v>
                </c:pt>
                <c:pt idx="3">
                  <c:v>15.338444350233102</c:v>
                </c:pt>
                <c:pt idx="4">
                  <c:v>15.018081413947797</c:v>
                </c:pt>
                <c:pt idx="5">
                  <c:v>14.18510833292032</c:v>
                </c:pt>
                <c:pt idx="6">
                  <c:v>13.231019925834367</c:v>
                </c:pt>
                <c:pt idx="7">
                  <c:v>13.270246443514647</c:v>
                </c:pt>
                <c:pt idx="8">
                  <c:v>16.203617425770059</c:v>
                </c:pt>
                <c:pt idx="9">
                  <c:v>15.582599509582396</c:v>
                </c:pt>
                <c:pt idx="10">
                  <c:v>21.148180371585973</c:v>
                </c:pt>
                <c:pt idx="11">
                  <c:v>22.50127262268246</c:v>
                </c:pt>
                <c:pt idx="12">
                  <c:v>25.706071316521118</c:v>
                </c:pt>
                <c:pt idx="13">
                  <c:v>33.930243004635443</c:v>
                </c:pt>
                <c:pt idx="14">
                  <c:v>37.444881180505377</c:v>
                </c:pt>
                <c:pt idx="15">
                  <c:v>41.092103213173765</c:v>
                </c:pt>
                <c:pt idx="16">
                  <c:v>45.366658395137968</c:v>
                </c:pt>
                <c:pt idx="17">
                  <c:v>55.646061824622151</c:v>
                </c:pt>
                <c:pt idx="18">
                  <c:v>58.353867416478508</c:v>
                </c:pt>
              </c:numCache>
            </c:numRef>
          </c:val>
          <c:extLst>
            <c:ext xmlns:c16="http://schemas.microsoft.com/office/drawing/2014/chart" uri="{C3380CC4-5D6E-409C-BE32-E72D297353CC}">
              <c16:uniqueId val="{00000001-E48A-CE47-95DC-61A9B64EEA1F}"/>
            </c:ext>
          </c:extLst>
        </c:ser>
        <c:dLbls>
          <c:showLegendKey val="0"/>
          <c:showVal val="0"/>
          <c:showCatName val="0"/>
          <c:showSerName val="0"/>
          <c:showPercent val="0"/>
          <c:showBubbleSize val="0"/>
        </c:dLbls>
        <c:gapWidth val="150"/>
        <c:overlap val="100"/>
        <c:axId val="1707703823"/>
        <c:axId val="1919870751"/>
      </c:barChart>
      <c:lineChart>
        <c:grouping val="standard"/>
        <c:varyColors val="0"/>
        <c:ser>
          <c:idx val="2"/>
          <c:order val="2"/>
          <c:tx>
            <c:strRef>
              <c:f>'F9'!$A$7</c:f>
              <c:strCache>
                <c:ptCount val="1"/>
                <c:pt idx="0">
                  <c:v>Public &amp; Publicly Guaranteed Debt</c:v>
                </c:pt>
              </c:strCache>
            </c:strRef>
          </c:tx>
          <c:spPr>
            <a:ln w="57150" cap="sq">
              <a:solidFill>
                <a:srgbClr val="C14747"/>
              </a:solidFill>
              <a:prstDash val="dash"/>
              <a:miter lim="800000"/>
            </a:ln>
            <a:effectLst/>
          </c:spPr>
          <c:marker>
            <c:symbol val="diamond"/>
            <c:size val="9"/>
            <c:spPr>
              <a:solidFill>
                <a:srgbClr val="166FC6"/>
              </a:solidFill>
              <a:ln w="111125" cap="rnd">
                <a:solidFill>
                  <a:srgbClr val="C14747"/>
                </a:solidFill>
                <a:prstDash val="solid"/>
              </a:ln>
              <a:effectLst/>
            </c:spPr>
          </c:marker>
          <c:cat>
            <c:strRef>
              <c:f>'F9'!$B$5:$X$5</c:f>
              <c:strCache>
                <c:ptCount val="2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2020e</c:v>
                </c:pt>
                <c:pt idx="18">
                  <c:v>2021p</c:v>
                </c:pt>
                <c:pt idx="19">
                  <c:v>2022p</c:v>
                </c:pt>
                <c:pt idx="20">
                  <c:v>2023p</c:v>
                </c:pt>
                <c:pt idx="21">
                  <c:v>2024p</c:v>
                </c:pt>
                <c:pt idx="22">
                  <c:v>2025p</c:v>
                </c:pt>
              </c:strCache>
            </c:strRef>
          </c:cat>
          <c:val>
            <c:numRef>
              <c:f>'F9'!$B$7:$T$7</c:f>
              <c:numCache>
                <c:formatCode>#,##0.0</c:formatCode>
                <c:ptCount val="19"/>
                <c:pt idx="0">
                  <c:v>98.412628114136112</c:v>
                </c:pt>
                <c:pt idx="1">
                  <c:v>90.993037153114386</c:v>
                </c:pt>
                <c:pt idx="2">
                  <c:v>66.784255934852411</c:v>
                </c:pt>
                <c:pt idx="3">
                  <c:v>23.924749711538464</c:v>
                </c:pt>
                <c:pt idx="4">
                  <c:v>23.746208774722618</c:v>
                </c:pt>
                <c:pt idx="5">
                  <c:v>20.057261592546702</c:v>
                </c:pt>
                <c:pt idx="6">
                  <c:v>18.72406689740421</c:v>
                </c:pt>
                <c:pt idx="7">
                  <c:v>19.376243654114369</c:v>
                </c:pt>
                <c:pt idx="8">
                  <c:v>20.59985748361532</c:v>
                </c:pt>
                <c:pt idx="9">
                  <c:v>20.768961220721739</c:v>
                </c:pt>
                <c:pt idx="10">
                  <c:v>27.444749211452034</c:v>
                </c:pt>
                <c:pt idx="11">
                  <c:v>29.713956413647921</c:v>
                </c:pt>
                <c:pt idx="12">
                  <c:v>34.283680166627718</c:v>
                </c:pt>
                <c:pt idx="13">
                  <c:v>44.457856760670921</c:v>
                </c:pt>
                <c:pt idx="14">
                  <c:v>48.728850724143562</c:v>
                </c:pt>
                <c:pt idx="15">
                  <c:v>52.405539690384252</c:v>
                </c:pt>
                <c:pt idx="16">
                  <c:v>58.082786464696177</c:v>
                </c:pt>
                <c:pt idx="17">
                  <c:v>65.943256910178121</c:v>
                </c:pt>
                <c:pt idx="18">
                  <c:v>71.100041825558279</c:v>
                </c:pt>
              </c:numCache>
            </c:numRef>
          </c:val>
          <c:smooth val="1"/>
          <c:extLst>
            <c:ext xmlns:c16="http://schemas.microsoft.com/office/drawing/2014/chart" uri="{C3380CC4-5D6E-409C-BE32-E72D297353CC}">
              <c16:uniqueId val="{00000002-E48A-CE47-95DC-61A9B64EEA1F}"/>
            </c:ext>
          </c:extLst>
        </c:ser>
        <c:dLbls>
          <c:showLegendKey val="0"/>
          <c:showVal val="0"/>
          <c:showCatName val="0"/>
          <c:showSerName val="0"/>
          <c:showPercent val="0"/>
          <c:showBubbleSize val="0"/>
        </c:dLbls>
        <c:marker val="1"/>
        <c:smooth val="0"/>
        <c:axId val="1707703823"/>
        <c:axId val="1919870751"/>
      </c:lineChart>
      <c:catAx>
        <c:axId val="1707703823"/>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lumMod val="95000"/>
                    <a:lumOff val="5000"/>
                  </a:schemeClr>
                </a:solidFill>
                <a:latin typeface="Arial" panose="020B0604020202020204" pitchFamily="34" charset="0"/>
                <a:ea typeface="Cambria" panose="02040503050406030204" pitchFamily="18" charset="0"/>
                <a:cs typeface="Arial" panose="020B0604020202020204" pitchFamily="34" charset="0"/>
              </a:defRPr>
            </a:pPr>
            <a:endParaRPr lang="en-US"/>
          </a:p>
        </c:txPr>
        <c:crossAx val="1919870751"/>
        <c:crosses val="autoZero"/>
        <c:auto val="1"/>
        <c:lblAlgn val="ctr"/>
        <c:lblOffset val="100"/>
        <c:noMultiLvlLbl val="0"/>
      </c:catAx>
      <c:valAx>
        <c:axId val="1919870751"/>
        <c:scaling>
          <c:orientation val="minMax"/>
        </c:scaling>
        <c:delete val="0"/>
        <c:axPos val="l"/>
        <c:numFmt formatCode="#,##0" sourceLinked="0"/>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bg1">
                    <a:lumMod val="50000"/>
                  </a:schemeClr>
                </a:solidFill>
                <a:latin typeface="Arial" panose="020B0604020202020204" pitchFamily="34" charset="0"/>
                <a:ea typeface="Cambria" panose="02040503050406030204" pitchFamily="18" charset="0"/>
                <a:cs typeface="Arial" panose="020B0604020202020204" pitchFamily="34" charset="0"/>
              </a:defRPr>
            </a:pPr>
            <a:endParaRPr lang="en-US"/>
          </a:p>
        </c:txPr>
        <c:crossAx val="17077038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95000"/>
                  <a:lumOff val="5000"/>
                </a:schemeClr>
              </a:solidFill>
              <a:latin typeface="Arial" panose="020B0604020202020204" pitchFamily="34" charset="0"/>
              <a:ea typeface="Cambria" panose="02040503050406030204" pitchFamily="18" charset="0"/>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200">
          <a:solidFill>
            <a:schemeClr val="tx1">
              <a:lumMod val="95000"/>
              <a:lumOff val="5000"/>
            </a:schemeClr>
          </a:solidFill>
          <a:latin typeface="Arial" panose="020B0604020202020204" pitchFamily="34" charset="0"/>
          <a:ea typeface="Cambria" panose="02040503050406030204" pitchFamily="18" charset="0"/>
          <a:cs typeface="Arial" panose="020B0604020202020204" pitchFamily="34"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4">
  <a:schemeClr val="accent1"/>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0.17187</cdr:x>
      <cdr:y>0.10695</cdr:y>
    </cdr:from>
    <cdr:to>
      <cdr:x>0.27396</cdr:x>
      <cdr:y>0.23229</cdr:y>
    </cdr:to>
    <cdr:sp macro="" textlink="">
      <cdr:nvSpPr>
        <cdr:cNvPr id="2" name="Speech Bubble: Rectangle 1">
          <a:extLst xmlns:a="http://schemas.openxmlformats.org/drawingml/2006/main">
            <a:ext uri="{FF2B5EF4-FFF2-40B4-BE49-F238E27FC236}">
              <a16:creationId xmlns:a16="http://schemas.microsoft.com/office/drawing/2014/main" id="{E5A7EA60-EB56-436D-8D27-3B43C0BF56C4}"/>
            </a:ext>
          </a:extLst>
        </cdr:cNvPr>
        <cdr:cNvSpPr/>
      </cdr:nvSpPr>
      <cdr:spPr>
        <a:xfrm xmlns:a="http://schemas.openxmlformats.org/drawingml/2006/main">
          <a:off x="2498811" y="777471"/>
          <a:ext cx="1484282" cy="911157"/>
        </a:xfrm>
        <a:prstGeom xmlns:a="http://schemas.openxmlformats.org/drawingml/2006/main" prst="wedgeRectCallout">
          <a:avLst>
            <a:gd name="adj1" fmla="val -32881"/>
            <a:gd name="adj2" fmla="val 219321"/>
          </a:avLst>
        </a:prstGeom>
        <a:solidFill xmlns:a="http://schemas.openxmlformats.org/drawingml/2006/main">
          <a:srgbClr val="F7EEDF"/>
        </a:solidFill>
        <a:ln xmlns:a="http://schemas.openxmlformats.org/drawingml/2006/main">
          <a:solidFill>
            <a:srgbClr val="D2A64E">
              <a:alpha val="15000"/>
            </a:srgb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0" tIns="0" rIns="0" anchor="ctr"/>
        <a:lstStyle xmlns:a="http://schemas.openxmlformats.org/drawingml/2006/main"/>
        <a:p xmlns:a="http://schemas.openxmlformats.org/drawingml/2006/main">
          <a:pPr marL="0" indent="0" algn="ctr"/>
          <a:r>
            <a:rPr lang="en-US" sz="2000" b="0" cap="none" spc="0">
              <a:ln w="0"/>
              <a:solidFill>
                <a:schemeClr val="tx1"/>
              </a:solidFill>
              <a:effectLst>
                <a:outerShdw blurRad="38100" dist="19050" dir="2700000" algn="tl" rotWithShape="0">
                  <a:schemeClr val="dk1">
                    <a:alpha val="40000"/>
                  </a:schemeClr>
                </a:outerShdw>
              </a:effectLst>
              <a:latin typeface="Arial" panose="020B0604020202020204" pitchFamily="34" charset="0"/>
              <a:ea typeface="Cambria" panose="02040503050406030204" pitchFamily="18" charset="0"/>
              <a:cs typeface="Arial" panose="020B0604020202020204" pitchFamily="34" charset="0"/>
            </a:rPr>
            <a:t>HIPC</a:t>
          </a:r>
        </a:p>
      </cdr:txBody>
    </cdr:sp>
  </cdr:relSizeAnchor>
  <cdr:relSizeAnchor xmlns:cdr="http://schemas.openxmlformats.org/drawingml/2006/chartDrawing">
    <cdr:from>
      <cdr:x>0.47495</cdr:x>
      <cdr:y>0.38175</cdr:y>
    </cdr:from>
    <cdr:to>
      <cdr:x>0.57704</cdr:x>
      <cdr:y>0.5071</cdr:y>
    </cdr:to>
    <cdr:sp macro="" textlink="">
      <cdr:nvSpPr>
        <cdr:cNvPr id="5" name="Speech Bubble: Rectangle 1">
          <a:extLst xmlns:a="http://schemas.openxmlformats.org/drawingml/2006/main">
            <a:ext uri="{FF2B5EF4-FFF2-40B4-BE49-F238E27FC236}">
              <a16:creationId xmlns:a16="http://schemas.microsoft.com/office/drawing/2014/main" id="{8159763C-68DC-E943-A265-DB2B02B15051}"/>
            </a:ext>
          </a:extLst>
        </cdr:cNvPr>
        <cdr:cNvSpPr/>
      </cdr:nvSpPr>
      <cdr:spPr>
        <a:xfrm xmlns:a="http://schemas.openxmlformats.org/drawingml/2006/main">
          <a:off x="6905279" y="2775124"/>
          <a:ext cx="1484282" cy="911229"/>
        </a:xfrm>
        <a:prstGeom xmlns:a="http://schemas.openxmlformats.org/drawingml/2006/main" prst="wedgeRectCallout">
          <a:avLst>
            <a:gd name="adj1" fmla="val 32211"/>
            <a:gd name="adj2" fmla="val 175769"/>
          </a:avLst>
        </a:prstGeom>
        <a:solidFill xmlns:a="http://schemas.openxmlformats.org/drawingml/2006/main">
          <a:srgbClr val="F7EEDF"/>
        </a:solidFill>
        <a:ln xmlns:a="http://schemas.openxmlformats.org/drawingml/2006/main">
          <a:solidFill>
            <a:srgbClr val="D2A64E">
              <a:alpha val="15000"/>
            </a:srgb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0" tIns="0" rIns="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en-US" sz="2000" b="0" cap="none" spc="0">
              <a:ln w="0"/>
              <a:solidFill>
                <a:schemeClr val="tx1"/>
              </a:solidFill>
              <a:effectLst>
                <a:outerShdw blurRad="38100" dist="19050" dir="2700000" algn="tl" rotWithShape="0">
                  <a:schemeClr val="dk1">
                    <a:alpha val="40000"/>
                  </a:schemeClr>
                </a:outerShdw>
              </a:effectLst>
              <a:latin typeface="Arial" panose="020B0604020202020204" pitchFamily="34" charset="0"/>
              <a:ea typeface="Cambria" panose="02040503050406030204" pitchFamily="18" charset="0"/>
              <a:cs typeface="Arial" panose="020B0604020202020204" pitchFamily="34" charset="0"/>
            </a:rPr>
            <a:t>Eurobond Issuance</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9" name="Shape 389"/>
          <p:cNvSpPr>
            <a:spLocks noGrp="1" noRot="1" noChangeAspect="1"/>
          </p:cNvSpPr>
          <p:nvPr>
            <p:ph type="sldImg"/>
          </p:nvPr>
        </p:nvSpPr>
        <p:spPr>
          <a:xfrm>
            <a:off x="381000" y="685800"/>
            <a:ext cx="6096000" cy="3429000"/>
          </a:xfrm>
          <a:prstGeom prst="rect">
            <a:avLst/>
          </a:prstGeom>
        </p:spPr>
        <p:txBody>
          <a:bodyPr/>
          <a:lstStyle/>
          <a:p>
            <a:endParaRPr/>
          </a:p>
        </p:txBody>
      </p:sp>
      <p:sp>
        <p:nvSpPr>
          <p:cNvPr id="390" name="Shape 39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1828717" latinLnBrk="0">
      <a:defRPr sz="2400">
        <a:latin typeface="+mj-lt"/>
        <a:ea typeface="+mj-ea"/>
        <a:cs typeface="+mj-cs"/>
        <a:sym typeface="Calibri"/>
      </a:defRPr>
    </a:lvl1pPr>
    <a:lvl2pPr indent="228590" defTabSz="1828717" latinLnBrk="0">
      <a:defRPr sz="2400">
        <a:latin typeface="+mj-lt"/>
        <a:ea typeface="+mj-ea"/>
        <a:cs typeface="+mj-cs"/>
        <a:sym typeface="Calibri"/>
      </a:defRPr>
    </a:lvl2pPr>
    <a:lvl3pPr indent="457179" defTabSz="1828717" latinLnBrk="0">
      <a:defRPr sz="2400">
        <a:latin typeface="+mj-lt"/>
        <a:ea typeface="+mj-ea"/>
        <a:cs typeface="+mj-cs"/>
        <a:sym typeface="Calibri"/>
      </a:defRPr>
    </a:lvl3pPr>
    <a:lvl4pPr indent="685769" defTabSz="1828717" latinLnBrk="0">
      <a:defRPr sz="2400">
        <a:latin typeface="+mj-lt"/>
        <a:ea typeface="+mj-ea"/>
        <a:cs typeface="+mj-cs"/>
        <a:sym typeface="Calibri"/>
      </a:defRPr>
    </a:lvl4pPr>
    <a:lvl5pPr indent="914358" defTabSz="1828717" latinLnBrk="0">
      <a:defRPr sz="2400">
        <a:latin typeface="+mj-lt"/>
        <a:ea typeface="+mj-ea"/>
        <a:cs typeface="+mj-cs"/>
        <a:sym typeface="Calibri"/>
      </a:defRPr>
    </a:lvl5pPr>
    <a:lvl6pPr indent="1142948" defTabSz="1828717" latinLnBrk="0">
      <a:defRPr sz="2400">
        <a:latin typeface="+mj-lt"/>
        <a:ea typeface="+mj-ea"/>
        <a:cs typeface="+mj-cs"/>
        <a:sym typeface="Calibri"/>
      </a:defRPr>
    </a:lvl6pPr>
    <a:lvl7pPr indent="1371538" defTabSz="1828717" latinLnBrk="0">
      <a:defRPr sz="2400">
        <a:latin typeface="+mj-lt"/>
        <a:ea typeface="+mj-ea"/>
        <a:cs typeface="+mj-cs"/>
        <a:sym typeface="Calibri"/>
      </a:defRPr>
    </a:lvl7pPr>
    <a:lvl8pPr indent="1600127" defTabSz="1828717" latinLnBrk="0">
      <a:defRPr sz="2400">
        <a:latin typeface="+mj-lt"/>
        <a:ea typeface="+mj-ea"/>
        <a:cs typeface="+mj-cs"/>
        <a:sym typeface="Calibri"/>
      </a:defRPr>
    </a:lvl8pPr>
    <a:lvl9pPr indent="1828717" defTabSz="1828717" latinLnBrk="0">
      <a:defRPr sz="24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666225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EED8EE-340F-47EA-B96B-016EF949F98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13838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411671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1828800" eaLnBrk="1" fontAlgn="auto" latinLnBrk="0" hangingPunct="1">
              <a:lnSpc>
                <a:spcPct val="100000"/>
              </a:lnSpc>
              <a:spcBef>
                <a:spcPts val="0"/>
              </a:spcBef>
              <a:spcAft>
                <a:spcPts val="0"/>
              </a:spcAft>
              <a:buClrTx/>
              <a:buSzTx/>
              <a:buFontTx/>
              <a:buNone/>
              <a:tabLst/>
              <a:defRPr/>
            </a:pPr>
            <a:r>
              <a:rPr lang="en-US" sz="2400" b="0" dirty="0">
                <a:effectLst/>
                <a:latin typeface="+mj-lt"/>
                <a:ea typeface="+mj-ea"/>
                <a:cs typeface="+mj-cs"/>
                <a:sym typeface="Calibri"/>
              </a:rPr>
              <a:t>O</a:t>
            </a:r>
            <a:r>
              <a:rPr lang="en-US" sz="2400" dirty="0">
                <a:effectLst/>
                <a:latin typeface="+mj-lt"/>
                <a:ea typeface="+mj-ea"/>
                <a:cs typeface="+mj-cs"/>
                <a:sym typeface="Calibri"/>
              </a:rPr>
              <a:t>utpatient department (OPD) visits - Per Capita utilization rate decreased by 3 percent from 1.56 in 2018/2019 to 1.51 in 2019/2020. This trend can be interpreted as the effects of the COVID-19 lockdown (</a:t>
            </a:r>
            <a:r>
              <a:rPr lang="en-US" sz="2400" dirty="0" err="1">
                <a:effectLst/>
                <a:latin typeface="+mj-lt"/>
                <a:ea typeface="+mj-ea"/>
                <a:cs typeface="+mj-cs"/>
                <a:sym typeface="Calibri"/>
              </a:rPr>
              <a:t>MoH</a:t>
            </a:r>
            <a:r>
              <a:rPr lang="en-US" sz="2400" dirty="0">
                <a:effectLst/>
                <a:latin typeface="+mj-lt"/>
                <a:ea typeface="+mj-ea"/>
                <a:cs typeface="+mj-cs"/>
                <a:sym typeface="Calibri"/>
              </a:rPr>
              <a:t> Annual Report, 2019/2020)</a:t>
            </a:r>
          </a:p>
          <a:p>
            <a:endParaRPr lang="en-US" dirty="0"/>
          </a:p>
        </p:txBody>
      </p:sp>
    </p:spTree>
    <p:extLst>
      <p:ext uri="{BB962C8B-B14F-4D97-AF65-F5344CB8AC3E}">
        <p14:creationId xmlns:p14="http://schemas.microsoft.com/office/powerpoint/2010/main" val="40365706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149731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54813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Rwanda’s TFP vs global trends</a:t>
            </a:r>
          </a:p>
          <a:p>
            <a:endParaRPr lang="en-US" dirty="0"/>
          </a:p>
          <a:p>
            <a:r>
              <a:rPr lang="en-US" dirty="0"/>
              <a:t>Total factor productivity is the portion of output not explained by the amount of inputs used</a:t>
            </a:r>
          </a:p>
        </p:txBody>
      </p:sp>
    </p:spTree>
    <p:extLst>
      <p:ext uri="{BB962C8B-B14F-4D97-AF65-F5344CB8AC3E}">
        <p14:creationId xmlns:p14="http://schemas.microsoft.com/office/powerpoint/2010/main" val="3063328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53301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02165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704980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2630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06071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374520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976784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28452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Flattening the debt curve </a:t>
            </a:r>
          </a:p>
        </p:txBody>
      </p:sp>
    </p:spTree>
    <p:extLst>
      <p:ext uri="{BB962C8B-B14F-4D97-AF65-F5344CB8AC3E}">
        <p14:creationId xmlns:p14="http://schemas.microsoft.com/office/powerpoint/2010/main" val="35712427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674750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849857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TOTAL Portfolio is 2.36B  of which Human Capital is approximately 35%</a:t>
            </a:r>
          </a:p>
        </p:txBody>
      </p:sp>
    </p:spTree>
    <p:extLst>
      <p:ext uri="{BB962C8B-B14F-4D97-AF65-F5344CB8AC3E}">
        <p14:creationId xmlns:p14="http://schemas.microsoft.com/office/powerpoint/2010/main" val="30269245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92320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09517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03785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14931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Education is obvious in the life cycle</a:t>
            </a:r>
          </a:p>
          <a:p>
            <a:r>
              <a:rPr lang="en-US" dirty="0"/>
              <a:t>Good health in general is important in in Rwanda – adequate nutrition is a special challenge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EED8EE-340F-47EA-B96B-016EF949F98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5523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What is human capital for Rwanda</a:t>
            </a:r>
          </a:p>
          <a:p>
            <a:endParaRPr lang="en-US" dirty="0"/>
          </a:p>
          <a:p>
            <a:r>
              <a:rPr lang="en-US" sz="2400" b="1" i="0" dirty="0">
                <a:effectLst/>
                <a:latin typeface="+mj-lt"/>
                <a:ea typeface="+mj-ea"/>
                <a:cs typeface="+mj-cs"/>
                <a:sym typeface="Calibri"/>
              </a:rPr>
              <a:t>Rwanda is currently implementing its National Strategy for Transformation (NST) covering 2017–2024.</a:t>
            </a:r>
            <a:r>
              <a:rPr lang="en-US" sz="2400" b="0" i="0" dirty="0">
                <a:effectLst/>
                <a:latin typeface="+mj-lt"/>
                <a:ea typeface="+mj-ea"/>
                <a:cs typeface="+mj-cs"/>
                <a:sym typeface="Calibri"/>
              </a:rPr>
              <a:t> It is a further step toward Vision 2050, which calls for attainment of upper-middle-income status by 2035 and a much higher quality of life for Rwandans by the middle of the 21st century. Past successes, combined with a continuing sense of vulnerability, shape this audacious goal and unite national effort around it. The strategy builds on innovation, integration, agglomeration, and competition as key drivers for sustained, inclusive growth and focuses on six priority areas: (a) human capital development; (b) export dynamism and regional integration; (c) well-managed urbanization; (d) competitive domestic enterprises; (e) agricultural modernization; and (f) capable and accountable public institutions.</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346928-4E62-4594-8EC7-18080C11BB9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00038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47000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Helvetica"/>
                <a:ea typeface="+mn-ea"/>
                <a:cs typeface="Helvetica"/>
                <a:sym typeface="Calibri"/>
              </a:rPr>
              <a:t>Rwanda’s education system has made significant progress in expanding coverage over the past 25 years.</a:t>
            </a:r>
            <a:r>
              <a:rPr kumimoji="0" lang="en-US" sz="1600" b="0" i="0" u="none" strike="noStrike" kern="1200" cap="none" spc="0" normalizeH="0" baseline="0" noProof="0" dirty="0">
                <a:ln>
                  <a:noFill/>
                </a:ln>
                <a:solidFill>
                  <a:srgbClr val="000000"/>
                </a:solidFill>
                <a:effectLst/>
                <a:uLnTx/>
                <a:uFillTx/>
                <a:latin typeface="Helvetica"/>
                <a:ea typeface="+mn-ea"/>
                <a:cs typeface="Helvetica"/>
                <a:sym typeface="Calibri"/>
              </a:rPr>
              <a:t> While Rwanda’s overall human capital index (HCI) in 2020 is lower than the average for Sub-Saharan Africa (SSA), it is broadly in line with expectations for a country with its income level. Detailed information on the underlying components shows, however, that the education-related indicators—especially expected years of school and learning-adjusted years of school—put the country in the bottom 25 percent of countries globally: children in Rwanda can expect to complete 6.5 years of pre-primary and basic education by age 18, which, when adjusted for learning, translates to 3.8 years—a learning gap of 2.7 years. </a:t>
            </a:r>
          </a:p>
        </p:txBody>
      </p:sp>
    </p:spTree>
    <p:extLst>
      <p:ext uri="{BB962C8B-B14F-4D97-AF65-F5344CB8AC3E}">
        <p14:creationId xmlns:p14="http://schemas.microsoft.com/office/powerpoint/2010/main" val="205649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11" name="Image"/>
          <p:cNvSpPr>
            <a:spLocks noGrp="1"/>
          </p:cNvSpPr>
          <p:nvPr>
            <p:ph type="pic" sz="half" idx="21"/>
          </p:nvPr>
        </p:nvSpPr>
        <p:spPr>
          <a:xfrm>
            <a:off x="2832100" y="2681538"/>
            <a:ext cx="14427200" cy="8352926"/>
          </a:xfrm>
          <a:prstGeom prst="rect">
            <a:avLst/>
          </a:prstGeom>
        </p:spPr>
        <p:txBody>
          <a:bodyPr lIns="91439" tIns="45719" rIns="91439" bIns="45719">
            <a:noAutofit/>
          </a:bodyPr>
          <a:lstStyle/>
          <a:p>
            <a:endParaRPr/>
          </a:p>
        </p:txBody>
      </p:sp>
      <p:sp>
        <p:nvSpPr>
          <p:cNvPr id="12"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9_Custom Layout">
    <p:spTree>
      <p:nvGrpSpPr>
        <p:cNvPr id="1" name=""/>
        <p:cNvGrpSpPr/>
        <p:nvPr/>
      </p:nvGrpSpPr>
      <p:grpSpPr>
        <a:xfrm>
          <a:off x="0" y="0"/>
          <a:ext cx="0" cy="0"/>
          <a:chOff x="0" y="0"/>
          <a:chExt cx="0" cy="0"/>
        </a:xfrm>
      </p:grpSpPr>
      <p:sp>
        <p:nvSpPr>
          <p:cNvPr id="103" name="Image"/>
          <p:cNvSpPr>
            <a:spLocks noGrp="1"/>
          </p:cNvSpPr>
          <p:nvPr>
            <p:ph type="pic" sz="quarter" idx="21"/>
          </p:nvPr>
        </p:nvSpPr>
        <p:spPr>
          <a:xfrm>
            <a:off x="1570877" y="4248421"/>
            <a:ext cx="4005028" cy="8183179"/>
          </a:xfrm>
          <a:prstGeom prst="rect">
            <a:avLst/>
          </a:prstGeom>
        </p:spPr>
        <p:txBody>
          <a:bodyPr lIns="91439" tIns="45719" rIns="91439" bIns="45719">
            <a:noAutofit/>
          </a:bodyPr>
          <a:lstStyle/>
          <a:p>
            <a:endParaRPr/>
          </a:p>
        </p:txBody>
      </p:sp>
      <p:sp>
        <p:nvSpPr>
          <p:cNvPr id="104"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10_Custom Layout">
    <p:spTree>
      <p:nvGrpSpPr>
        <p:cNvPr id="1" name=""/>
        <p:cNvGrpSpPr/>
        <p:nvPr/>
      </p:nvGrpSpPr>
      <p:grpSpPr>
        <a:xfrm>
          <a:off x="0" y="0"/>
          <a:ext cx="0" cy="0"/>
          <a:chOff x="0" y="0"/>
          <a:chExt cx="0" cy="0"/>
        </a:xfrm>
      </p:grpSpPr>
      <p:sp>
        <p:nvSpPr>
          <p:cNvPr id="111" name="Image"/>
          <p:cNvSpPr>
            <a:spLocks noGrp="1"/>
          </p:cNvSpPr>
          <p:nvPr>
            <p:ph type="pic" sz="quarter" idx="21"/>
          </p:nvPr>
        </p:nvSpPr>
        <p:spPr>
          <a:xfrm>
            <a:off x="1619251" y="4984751"/>
            <a:ext cx="4133850" cy="5616577"/>
          </a:xfrm>
          <a:prstGeom prst="rect">
            <a:avLst/>
          </a:prstGeom>
        </p:spPr>
        <p:txBody>
          <a:bodyPr lIns="91439" tIns="45719" rIns="91439" bIns="45719">
            <a:noAutofit/>
          </a:bodyPr>
          <a:lstStyle/>
          <a:p>
            <a:endParaRPr/>
          </a:p>
        </p:txBody>
      </p:sp>
      <p:sp>
        <p:nvSpPr>
          <p:cNvPr id="112"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1_Custom Layout">
    <p:spTree>
      <p:nvGrpSpPr>
        <p:cNvPr id="1" name=""/>
        <p:cNvGrpSpPr/>
        <p:nvPr/>
      </p:nvGrpSpPr>
      <p:grpSpPr>
        <a:xfrm>
          <a:off x="0" y="0"/>
          <a:ext cx="0" cy="0"/>
          <a:chOff x="0" y="0"/>
          <a:chExt cx="0" cy="0"/>
        </a:xfrm>
      </p:grpSpPr>
      <p:sp>
        <p:nvSpPr>
          <p:cNvPr id="119" name="Image"/>
          <p:cNvSpPr>
            <a:spLocks noGrp="1"/>
          </p:cNvSpPr>
          <p:nvPr>
            <p:ph type="pic" idx="21"/>
          </p:nvPr>
        </p:nvSpPr>
        <p:spPr>
          <a:xfrm>
            <a:off x="12192000" y="0"/>
            <a:ext cx="12192000" cy="13716000"/>
          </a:xfrm>
          <a:prstGeom prst="rect">
            <a:avLst/>
          </a:prstGeom>
        </p:spPr>
        <p:txBody>
          <a:bodyPr lIns="91439" tIns="45719" rIns="91439" bIns="45719">
            <a:noAutofit/>
          </a:bodyPr>
          <a:lstStyle/>
          <a:p>
            <a:endParaRPr/>
          </a:p>
        </p:txBody>
      </p:sp>
      <p:sp>
        <p:nvSpPr>
          <p:cNvPr id="120"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12_Custom Layout">
    <p:spTree>
      <p:nvGrpSpPr>
        <p:cNvPr id="1" name=""/>
        <p:cNvGrpSpPr/>
        <p:nvPr/>
      </p:nvGrpSpPr>
      <p:grpSpPr>
        <a:xfrm>
          <a:off x="0" y="0"/>
          <a:ext cx="0" cy="0"/>
          <a:chOff x="0" y="0"/>
          <a:chExt cx="0" cy="0"/>
        </a:xfrm>
      </p:grpSpPr>
      <p:sp>
        <p:nvSpPr>
          <p:cNvPr id="127" name="Image"/>
          <p:cNvSpPr>
            <a:spLocks noGrp="1"/>
          </p:cNvSpPr>
          <p:nvPr>
            <p:ph type="pic" sz="quarter" idx="21"/>
          </p:nvPr>
        </p:nvSpPr>
        <p:spPr>
          <a:xfrm>
            <a:off x="14046200" y="3400426"/>
            <a:ext cx="5632450" cy="10315576"/>
          </a:xfrm>
          <a:prstGeom prst="rect">
            <a:avLst/>
          </a:prstGeom>
        </p:spPr>
        <p:txBody>
          <a:bodyPr lIns="91439" tIns="45719" rIns="91439" bIns="45719">
            <a:noAutofit/>
          </a:bodyPr>
          <a:lstStyle/>
          <a:p>
            <a:endParaRPr/>
          </a:p>
        </p:txBody>
      </p:sp>
      <p:sp>
        <p:nvSpPr>
          <p:cNvPr id="128"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13_Custom Layout">
    <p:spTree>
      <p:nvGrpSpPr>
        <p:cNvPr id="1" name=""/>
        <p:cNvGrpSpPr/>
        <p:nvPr/>
      </p:nvGrpSpPr>
      <p:grpSpPr>
        <a:xfrm>
          <a:off x="0" y="0"/>
          <a:ext cx="0" cy="0"/>
          <a:chOff x="0" y="0"/>
          <a:chExt cx="0" cy="0"/>
        </a:xfrm>
      </p:grpSpPr>
      <p:sp>
        <p:nvSpPr>
          <p:cNvPr id="135" name="Image"/>
          <p:cNvSpPr>
            <a:spLocks noGrp="1"/>
          </p:cNvSpPr>
          <p:nvPr>
            <p:ph type="pic" sz="quarter" idx="21"/>
          </p:nvPr>
        </p:nvSpPr>
        <p:spPr>
          <a:xfrm>
            <a:off x="4248150" y="3524251"/>
            <a:ext cx="7943850" cy="3476627"/>
          </a:xfrm>
          <a:prstGeom prst="rect">
            <a:avLst/>
          </a:prstGeom>
        </p:spPr>
        <p:txBody>
          <a:bodyPr lIns="91439" tIns="45719" rIns="91439" bIns="45719">
            <a:noAutofit/>
          </a:bodyPr>
          <a:lstStyle/>
          <a:p>
            <a:endParaRPr/>
          </a:p>
        </p:txBody>
      </p:sp>
      <p:sp>
        <p:nvSpPr>
          <p:cNvPr id="136" name="Image"/>
          <p:cNvSpPr>
            <a:spLocks noGrp="1"/>
          </p:cNvSpPr>
          <p:nvPr>
            <p:ph type="pic" sz="quarter" idx="22"/>
          </p:nvPr>
        </p:nvSpPr>
        <p:spPr>
          <a:xfrm>
            <a:off x="12192000" y="6981825"/>
            <a:ext cx="7943850" cy="3476625"/>
          </a:xfrm>
          <a:prstGeom prst="rect">
            <a:avLst/>
          </a:prstGeom>
        </p:spPr>
        <p:txBody>
          <a:bodyPr lIns="91439" tIns="45719" rIns="91439" bIns="45719">
            <a:noAutofit/>
          </a:bodyPr>
          <a:lstStyle/>
          <a:p>
            <a:endParaRPr/>
          </a:p>
        </p:txBody>
      </p:sp>
      <p:sp>
        <p:nvSpPr>
          <p:cNvPr id="137"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14_Custom Layout">
    <p:spTree>
      <p:nvGrpSpPr>
        <p:cNvPr id="1" name=""/>
        <p:cNvGrpSpPr/>
        <p:nvPr/>
      </p:nvGrpSpPr>
      <p:grpSpPr>
        <a:xfrm>
          <a:off x="0" y="0"/>
          <a:ext cx="0" cy="0"/>
          <a:chOff x="0" y="0"/>
          <a:chExt cx="0" cy="0"/>
        </a:xfrm>
      </p:grpSpPr>
      <p:sp>
        <p:nvSpPr>
          <p:cNvPr id="144" name="Image"/>
          <p:cNvSpPr>
            <a:spLocks noGrp="1"/>
          </p:cNvSpPr>
          <p:nvPr>
            <p:ph type="pic" sz="quarter" idx="21"/>
          </p:nvPr>
        </p:nvSpPr>
        <p:spPr>
          <a:xfrm>
            <a:off x="3743427" y="3871913"/>
            <a:ext cx="4511774" cy="8149457"/>
          </a:xfrm>
          <a:prstGeom prst="rect">
            <a:avLst/>
          </a:prstGeom>
        </p:spPr>
        <p:txBody>
          <a:bodyPr lIns="91439" tIns="45719" rIns="91439" bIns="45719">
            <a:noAutofit/>
          </a:bodyPr>
          <a:lstStyle/>
          <a:p>
            <a:endParaRPr/>
          </a:p>
        </p:txBody>
      </p:sp>
      <p:sp>
        <p:nvSpPr>
          <p:cNvPr id="145"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15_Custom Layout">
    <p:spTree>
      <p:nvGrpSpPr>
        <p:cNvPr id="1" name=""/>
        <p:cNvGrpSpPr/>
        <p:nvPr/>
      </p:nvGrpSpPr>
      <p:grpSpPr>
        <a:xfrm>
          <a:off x="0" y="0"/>
          <a:ext cx="0" cy="0"/>
          <a:chOff x="0" y="0"/>
          <a:chExt cx="0" cy="0"/>
        </a:xfrm>
      </p:grpSpPr>
      <p:sp>
        <p:nvSpPr>
          <p:cNvPr id="152" name="Image"/>
          <p:cNvSpPr>
            <a:spLocks noGrp="1"/>
          </p:cNvSpPr>
          <p:nvPr>
            <p:ph type="pic" sz="quarter" idx="21"/>
          </p:nvPr>
        </p:nvSpPr>
        <p:spPr>
          <a:xfrm>
            <a:off x="12623800" y="5683250"/>
            <a:ext cx="7305676" cy="4572000"/>
          </a:xfrm>
          <a:prstGeom prst="rect">
            <a:avLst/>
          </a:prstGeom>
        </p:spPr>
        <p:txBody>
          <a:bodyPr lIns="91439" tIns="45719" rIns="91439" bIns="45719">
            <a:noAutofit/>
          </a:bodyPr>
          <a:lstStyle/>
          <a:p>
            <a:endParaRPr/>
          </a:p>
        </p:txBody>
      </p:sp>
      <p:sp>
        <p:nvSpPr>
          <p:cNvPr id="153"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16_Custom Layout">
    <p:spTree>
      <p:nvGrpSpPr>
        <p:cNvPr id="1" name=""/>
        <p:cNvGrpSpPr/>
        <p:nvPr/>
      </p:nvGrpSpPr>
      <p:grpSpPr>
        <a:xfrm>
          <a:off x="0" y="0"/>
          <a:ext cx="0" cy="0"/>
          <a:chOff x="0" y="0"/>
          <a:chExt cx="0" cy="0"/>
        </a:xfrm>
      </p:grpSpPr>
      <p:sp>
        <p:nvSpPr>
          <p:cNvPr id="160" name="Image"/>
          <p:cNvSpPr>
            <a:spLocks noGrp="1"/>
          </p:cNvSpPr>
          <p:nvPr>
            <p:ph type="pic" sz="quarter" idx="21"/>
          </p:nvPr>
        </p:nvSpPr>
        <p:spPr>
          <a:xfrm>
            <a:off x="12579352" y="5079998"/>
            <a:ext cx="8312148" cy="6229352"/>
          </a:xfrm>
          <a:prstGeom prst="rect">
            <a:avLst/>
          </a:prstGeom>
        </p:spPr>
        <p:txBody>
          <a:bodyPr lIns="91439" tIns="45719" rIns="91439" bIns="45719">
            <a:noAutofit/>
          </a:bodyPr>
          <a:lstStyle/>
          <a:p>
            <a:endParaRPr/>
          </a:p>
        </p:txBody>
      </p:sp>
      <p:sp>
        <p:nvSpPr>
          <p:cNvPr id="161"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20_Custom Layout">
    <p:spTree>
      <p:nvGrpSpPr>
        <p:cNvPr id="1" name=""/>
        <p:cNvGrpSpPr/>
        <p:nvPr/>
      </p:nvGrpSpPr>
      <p:grpSpPr>
        <a:xfrm>
          <a:off x="0" y="0"/>
          <a:ext cx="0" cy="0"/>
          <a:chOff x="0" y="0"/>
          <a:chExt cx="0" cy="0"/>
        </a:xfrm>
      </p:grpSpPr>
      <p:sp>
        <p:nvSpPr>
          <p:cNvPr id="188" name="Image"/>
          <p:cNvSpPr>
            <a:spLocks noGrp="1"/>
          </p:cNvSpPr>
          <p:nvPr>
            <p:ph type="pic" sz="quarter" idx="21"/>
          </p:nvPr>
        </p:nvSpPr>
        <p:spPr>
          <a:xfrm>
            <a:off x="1632348" y="4593904"/>
            <a:ext cx="6787754" cy="7362826"/>
          </a:xfrm>
          <a:prstGeom prst="rect">
            <a:avLst/>
          </a:prstGeom>
        </p:spPr>
        <p:txBody>
          <a:bodyPr lIns="91439" tIns="45719" rIns="91439" bIns="45719">
            <a:noAutofit/>
          </a:bodyPr>
          <a:lstStyle/>
          <a:p>
            <a:endParaRPr/>
          </a:p>
        </p:txBody>
      </p:sp>
      <p:sp>
        <p:nvSpPr>
          <p:cNvPr id="189"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21_Custom Layout">
    <p:spTree>
      <p:nvGrpSpPr>
        <p:cNvPr id="1" name=""/>
        <p:cNvGrpSpPr/>
        <p:nvPr/>
      </p:nvGrpSpPr>
      <p:grpSpPr>
        <a:xfrm>
          <a:off x="0" y="0"/>
          <a:ext cx="0" cy="0"/>
          <a:chOff x="0" y="0"/>
          <a:chExt cx="0" cy="0"/>
        </a:xfrm>
      </p:grpSpPr>
      <p:sp>
        <p:nvSpPr>
          <p:cNvPr id="196" name="Image"/>
          <p:cNvSpPr>
            <a:spLocks noGrp="1"/>
          </p:cNvSpPr>
          <p:nvPr>
            <p:ph type="pic" sz="quarter" idx="21"/>
          </p:nvPr>
        </p:nvSpPr>
        <p:spPr>
          <a:xfrm>
            <a:off x="13947776" y="2540000"/>
            <a:ext cx="4902202" cy="4902200"/>
          </a:xfrm>
          <a:prstGeom prst="rect">
            <a:avLst/>
          </a:prstGeom>
        </p:spPr>
        <p:txBody>
          <a:bodyPr lIns="91439" tIns="45719" rIns="91439" bIns="45719">
            <a:noAutofit/>
          </a:bodyPr>
          <a:lstStyle/>
          <a:p>
            <a:endParaRPr/>
          </a:p>
        </p:txBody>
      </p:sp>
      <p:sp>
        <p:nvSpPr>
          <p:cNvPr id="197" name="Image"/>
          <p:cNvSpPr>
            <a:spLocks noGrp="1"/>
          </p:cNvSpPr>
          <p:nvPr>
            <p:ph type="pic" sz="quarter" idx="22"/>
          </p:nvPr>
        </p:nvSpPr>
        <p:spPr>
          <a:xfrm>
            <a:off x="16808450" y="7442200"/>
            <a:ext cx="4902200" cy="4902200"/>
          </a:xfrm>
          <a:prstGeom prst="rect">
            <a:avLst/>
          </a:prstGeom>
        </p:spPr>
        <p:txBody>
          <a:bodyPr lIns="91439" tIns="45719" rIns="91439" bIns="45719">
            <a:noAutofit/>
          </a:bodyPr>
          <a:lstStyle/>
          <a:p>
            <a:endParaRPr/>
          </a:p>
        </p:txBody>
      </p:sp>
      <p:sp>
        <p:nvSpPr>
          <p:cNvPr id="198"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38_Custom Layout">
    <p:spTree>
      <p:nvGrpSpPr>
        <p:cNvPr id="1" name=""/>
        <p:cNvGrpSpPr/>
        <p:nvPr/>
      </p:nvGrpSpPr>
      <p:grpSpPr>
        <a:xfrm>
          <a:off x="0" y="0"/>
          <a:ext cx="0" cy="0"/>
          <a:chOff x="0" y="0"/>
          <a:chExt cx="0" cy="0"/>
        </a:xfrm>
      </p:grpSpPr>
      <p:sp>
        <p:nvSpPr>
          <p:cNvPr id="19" name="Image"/>
          <p:cNvSpPr>
            <a:spLocks noGrp="1"/>
          </p:cNvSpPr>
          <p:nvPr>
            <p:ph type="pic" sz="half" idx="21"/>
          </p:nvPr>
        </p:nvSpPr>
        <p:spPr>
          <a:xfrm>
            <a:off x="2832100" y="2681538"/>
            <a:ext cx="14427200" cy="8352926"/>
          </a:xfrm>
          <a:prstGeom prst="rect">
            <a:avLst/>
          </a:prstGeom>
        </p:spPr>
        <p:txBody>
          <a:bodyPr lIns="91439" tIns="45719" rIns="91439" bIns="45719">
            <a:noAutofit/>
          </a:bodyPr>
          <a:lstStyle/>
          <a:p>
            <a:endParaRPr/>
          </a:p>
        </p:txBody>
      </p:sp>
      <p:sp>
        <p:nvSpPr>
          <p:cNvPr id="20"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22_Custom Layout">
    <p:spTree>
      <p:nvGrpSpPr>
        <p:cNvPr id="1" name=""/>
        <p:cNvGrpSpPr/>
        <p:nvPr/>
      </p:nvGrpSpPr>
      <p:grpSpPr>
        <a:xfrm>
          <a:off x="0" y="0"/>
          <a:ext cx="0" cy="0"/>
          <a:chOff x="0" y="0"/>
          <a:chExt cx="0" cy="0"/>
        </a:xfrm>
      </p:grpSpPr>
      <p:sp>
        <p:nvSpPr>
          <p:cNvPr id="205" name="Image"/>
          <p:cNvSpPr>
            <a:spLocks noGrp="1"/>
          </p:cNvSpPr>
          <p:nvPr>
            <p:ph type="pic" sz="half" idx="21"/>
          </p:nvPr>
        </p:nvSpPr>
        <p:spPr>
          <a:xfrm>
            <a:off x="4719808" y="1409700"/>
            <a:ext cx="7472192" cy="10894036"/>
          </a:xfrm>
          <a:prstGeom prst="rect">
            <a:avLst/>
          </a:prstGeom>
        </p:spPr>
        <p:txBody>
          <a:bodyPr lIns="91439" tIns="45719" rIns="91439" bIns="45719">
            <a:noAutofit/>
          </a:bodyPr>
          <a:lstStyle/>
          <a:p>
            <a:endParaRPr/>
          </a:p>
        </p:txBody>
      </p:sp>
      <p:sp>
        <p:nvSpPr>
          <p:cNvPr id="206"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23_Custom Layout">
    <p:spTree>
      <p:nvGrpSpPr>
        <p:cNvPr id="1" name=""/>
        <p:cNvGrpSpPr/>
        <p:nvPr/>
      </p:nvGrpSpPr>
      <p:grpSpPr>
        <a:xfrm>
          <a:off x="0" y="0"/>
          <a:ext cx="0" cy="0"/>
          <a:chOff x="0" y="0"/>
          <a:chExt cx="0" cy="0"/>
        </a:xfrm>
      </p:grpSpPr>
      <p:sp>
        <p:nvSpPr>
          <p:cNvPr id="213" name="Image"/>
          <p:cNvSpPr>
            <a:spLocks noGrp="1"/>
          </p:cNvSpPr>
          <p:nvPr>
            <p:ph type="pic" sz="quarter" idx="21"/>
          </p:nvPr>
        </p:nvSpPr>
        <p:spPr>
          <a:xfrm>
            <a:off x="17285115" y="4550819"/>
            <a:ext cx="7098886" cy="6336706"/>
          </a:xfrm>
          <a:prstGeom prst="rect">
            <a:avLst/>
          </a:prstGeom>
        </p:spPr>
        <p:txBody>
          <a:bodyPr lIns="91439" tIns="45719" rIns="91439" bIns="45719">
            <a:noAutofit/>
          </a:bodyPr>
          <a:lstStyle/>
          <a:p>
            <a:endParaRPr/>
          </a:p>
        </p:txBody>
      </p:sp>
      <p:sp>
        <p:nvSpPr>
          <p:cNvPr id="214"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25_Custom Layout">
    <p:spTree>
      <p:nvGrpSpPr>
        <p:cNvPr id="1" name=""/>
        <p:cNvGrpSpPr/>
        <p:nvPr/>
      </p:nvGrpSpPr>
      <p:grpSpPr>
        <a:xfrm>
          <a:off x="0" y="0"/>
          <a:ext cx="0" cy="0"/>
          <a:chOff x="0" y="0"/>
          <a:chExt cx="0" cy="0"/>
        </a:xfrm>
      </p:grpSpPr>
      <p:sp>
        <p:nvSpPr>
          <p:cNvPr id="221" name="Image"/>
          <p:cNvSpPr>
            <a:spLocks noGrp="1"/>
          </p:cNvSpPr>
          <p:nvPr>
            <p:ph type="pic" sz="quarter" idx="21"/>
          </p:nvPr>
        </p:nvSpPr>
        <p:spPr>
          <a:xfrm>
            <a:off x="1678832" y="4212074"/>
            <a:ext cx="6626226" cy="7830703"/>
          </a:xfrm>
          <a:prstGeom prst="rect">
            <a:avLst/>
          </a:prstGeom>
        </p:spPr>
        <p:txBody>
          <a:bodyPr lIns="91439" tIns="45719" rIns="91439" bIns="45719">
            <a:noAutofit/>
          </a:bodyPr>
          <a:lstStyle/>
          <a:p>
            <a:endParaRPr/>
          </a:p>
        </p:txBody>
      </p:sp>
      <p:sp>
        <p:nvSpPr>
          <p:cNvPr id="222"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26_Custom Layout">
    <p:spTree>
      <p:nvGrpSpPr>
        <p:cNvPr id="1" name=""/>
        <p:cNvGrpSpPr/>
        <p:nvPr/>
      </p:nvGrpSpPr>
      <p:grpSpPr>
        <a:xfrm>
          <a:off x="0" y="0"/>
          <a:ext cx="0" cy="0"/>
          <a:chOff x="0" y="0"/>
          <a:chExt cx="0" cy="0"/>
        </a:xfrm>
      </p:grpSpPr>
      <p:sp>
        <p:nvSpPr>
          <p:cNvPr id="229" name="Image"/>
          <p:cNvSpPr>
            <a:spLocks noGrp="1"/>
          </p:cNvSpPr>
          <p:nvPr>
            <p:ph type="pic" sz="half" idx="21"/>
          </p:nvPr>
        </p:nvSpPr>
        <p:spPr>
          <a:xfrm>
            <a:off x="1638300" y="5365750"/>
            <a:ext cx="14011277" cy="8350250"/>
          </a:xfrm>
          <a:prstGeom prst="rect">
            <a:avLst/>
          </a:prstGeom>
        </p:spPr>
        <p:txBody>
          <a:bodyPr lIns="91439" tIns="45719" rIns="91439" bIns="45719">
            <a:noAutofit/>
          </a:bodyPr>
          <a:lstStyle/>
          <a:p>
            <a:endParaRPr/>
          </a:p>
        </p:txBody>
      </p:sp>
      <p:sp>
        <p:nvSpPr>
          <p:cNvPr id="230"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28_Custom Layout">
    <p:spTree>
      <p:nvGrpSpPr>
        <p:cNvPr id="1" name=""/>
        <p:cNvGrpSpPr/>
        <p:nvPr/>
      </p:nvGrpSpPr>
      <p:grpSpPr>
        <a:xfrm>
          <a:off x="0" y="0"/>
          <a:ext cx="0" cy="0"/>
          <a:chOff x="0" y="0"/>
          <a:chExt cx="0" cy="0"/>
        </a:xfrm>
      </p:grpSpPr>
      <p:sp>
        <p:nvSpPr>
          <p:cNvPr id="237" name="Image"/>
          <p:cNvSpPr>
            <a:spLocks noGrp="1"/>
          </p:cNvSpPr>
          <p:nvPr>
            <p:ph type="pic" sz="quarter" idx="21"/>
          </p:nvPr>
        </p:nvSpPr>
        <p:spPr>
          <a:xfrm>
            <a:off x="1679576" y="4413250"/>
            <a:ext cx="7534464" cy="6435727"/>
          </a:xfrm>
          <a:prstGeom prst="rect">
            <a:avLst/>
          </a:prstGeom>
        </p:spPr>
        <p:txBody>
          <a:bodyPr lIns="91439" tIns="45719" rIns="91439" bIns="45719">
            <a:noAutofit/>
          </a:bodyPr>
          <a:lstStyle/>
          <a:p>
            <a:endParaRPr/>
          </a:p>
        </p:txBody>
      </p:sp>
      <p:sp>
        <p:nvSpPr>
          <p:cNvPr id="238"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29_Custom Layout">
    <p:spTree>
      <p:nvGrpSpPr>
        <p:cNvPr id="1" name=""/>
        <p:cNvGrpSpPr/>
        <p:nvPr/>
      </p:nvGrpSpPr>
      <p:grpSpPr>
        <a:xfrm>
          <a:off x="0" y="0"/>
          <a:ext cx="0" cy="0"/>
          <a:chOff x="0" y="0"/>
          <a:chExt cx="0" cy="0"/>
        </a:xfrm>
      </p:grpSpPr>
      <p:sp>
        <p:nvSpPr>
          <p:cNvPr id="245" name="Image"/>
          <p:cNvSpPr>
            <a:spLocks noGrp="1"/>
          </p:cNvSpPr>
          <p:nvPr>
            <p:ph type="pic" sz="quarter" idx="21"/>
          </p:nvPr>
        </p:nvSpPr>
        <p:spPr>
          <a:xfrm>
            <a:off x="1622425" y="4705351"/>
            <a:ext cx="3746502" cy="3743327"/>
          </a:xfrm>
          <a:prstGeom prst="rect">
            <a:avLst/>
          </a:prstGeom>
        </p:spPr>
        <p:txBody>
          <a:bodyPr lIns="91439" tIns="45719" rIns="91439" bIns="45719">
            <a:noAutofit/>
          </a:bodyPr>
          <a:lstStyle/>
          <a:p>
            <a:endParaRPr/>
          </a:p>
        </p:txBody>
      </p:sp>
      <p:sp>
        <p:nvSpPr>
          <p:cNvPr id="246" name="Image"/>
          <p:cNvSpPr>
            <a:spLocks noGrp="1"/>
          </p:cNvSpPr>
          <p:nvPr>
            <p:ph type="pic" sz="quarter" idx="22"/>
          </p:nvPr>
        </p:nvSpPr>
        <p:spPr>
          <a:xfrm>
            <a:off x="12884151" y="4705351"/>
            <a:ext cx="3743327" cy="3743327"/>
          </a:xfrm>
          <a:prstGeom prst="rect">
            <a:avLst/>
          </a:prstGeom>
        </p:spPr>
        <p:txBody>
          <a:bodyPr lIns="91439" tIns="45719" rIns="91439" bIns="45719">
            <a:noAutofit/>
          </a:bodyPr>
          <a:lstStyle/>
          <a:p>
            <a:endParaRPr/>
          </a:p>
        </p:txBody>
      </p:sp>
      <p:sp>
        <p:nvSpPr>
          <p:cNvPr id="247"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30_Custom Layout">
    <p:spTree>
      <p:nvGrpSpPr>
        <p:cNvPr id="1" name=""/>
        <p:cNvGrpSpPr/>
        <p:nvPr/>
      </p:nvGrpSpPr>
      <p:grpSpPr>
        <a:xfrm>
          <a:off x="0" y="0"/>
          <a:ext cx="0" cy="0"/>
          <a:chOff x="0" y="0"/>
          <a:chExt cx="0" cy="0"/>
        </a:xfrm>
      </p:grpSpPr>
      <p:sp>
        <p:nvSpPr>
          <p:cNvPr id="254" name="Image"/>
          <p:cNvSpPr>
            <a:spLocks noGrp="1"/>
          </p:cNvSpPr>
          <p:nvPr>
            <p:ph type="pic" sz="quarter" idx="21"/>
          </p:nvPr>
        </p:nvSpPr>
        <p:spPr>
          <a:xfrm>
            <a:off x="17281137" y="7094009"/>
            <a:ext cx="4752530" cy="6621992"/>
          </a:xfrm>
          <a:prstGeom prst="rect">
            <a:avLst/>
          </a:prstGeom>
        </p:spPr>
        <p:txBody>
          <a:bodyPr lIns="91439" tIns="45719" rIns="91439" bIns="45719">
            <a:noAutofit/>
          </a:bodyPr>
          <a:lstStyle/>
          <a:p>
            <a:endParaRPr/>
          </a:p>
        </p:txBody>
      </p:sp>
      <p:sp>
        <p:nvSpPr>
          <p:cNvPr id="255" name="Image"/>
          <p:cNvSpPr>
            <a:spLocks noGrp="1"/>
          </p:cNvSpPr>
          <p:nvPr>
            <p:ph type="pic" sz="quarter" idx="22"/>
          </p:nvPr>
        </p:nvSpPr>
        <p:spPr>
          <a:xfrm>
            <a:off x="8839201" y="0"/>
            <a:ext cx="3771900" cy="5943600"/>
          </a:xfrm>
          <a:prstGeom prst="rect">
            <a:avLst/>
          </a:prstGeom>
        </p:spPr>
        <p:txBody>
          <a:bodyPr lIns="91439" tIns="45719" rIns="91439" bIns="45719">
            <a:noAutofit/>
          </a:bodyPr>
          <a:lstStyle/>
          <a:p>
            <a:endParaRPr/>
          </a:p>
        </p:txBody>
      </p:sp>
      <p:sp>
        <p:nvSpPr>
          <p:cNvPr id="256" name="Image"/>
          <p:cNvSpPr>
            <a:spLocks noGrp="1"/>
          </p:cNvSpPr>
          <p:nvPr>
            <p:ph type="pic" sz="quarter" idx="23"/>
          </p:nvPr>
        </p:nvSpPr>
        <p:spPr>
          <a:xfrm>
            <a:off x="4921251" y="10153650"/>
            <a:ext cx="5213350" cy="3562350"/>
          </a:xfrm>
          <a:prstGeom prst="rect">
            <a:avLst/>
          </a:prstGeom>
        </p:spPr>
        <p:txBody>
          <a:bodyPr lIns="91439" tIns="45719" rIns="91439" bIns="45719">
            <a:noAutofit/>
          </a:bodyPr>
          <a:lstStyle/>
          <a:p>
            <a:endParaRPr/>
          </a:p>
        </p:txBody>
      </p:sp>
      <p:sp>
        <p:nvSpPr>
          <p:cNvPr id="257"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32_Custom Layout">
    <p:spTree>
      <p:nvGrpSpPr>
        <p:cNvPr id="1" name=""/>
        <p:cNvGrpSpPr/>
        <p:nvPr/>
      </p:nvGrpSpPr>
      <p:grpSpPr>
        <a:xfrm>
          <a:off x="0" y="0"/>
          <a:ext cx="0" cy="0"/>
          <a:chOff x="0" y="0"/>
          <a:chExt cx="0" cy="0"/>
        </a:xfrm>
      </p:grpSpPr>
      <p:sp>
        <p:nvSpPr>
          <p:cNvPr id="273" name="Image"/>
          <p:cNvSpPr>
            <a:spLocks noGrp="1"/>
          </p:cNvSpPr>
          <p:nvPr>
            <p:ph type="pic" sz="quarter" idx="21"/>
          </p:nvPr>
        </p:nvSpPr>
        <p:spPr>
          <a:xfrm>
            <a:off x="1654175" y="5032377"/>
            <a:ext cx="8461376" cy="5184774"/>
          </a:xfrm>
          <a:prstGeom prst="rect">
            <a:avLst/>
          </a:prstGeom>
        </p:spPr>
        <p:txBody>
          <a:bodyPr lIns="91439" tIns="45719" rIns="91439" bIns="45719">
            <a:noAutofit/>
          </a:bodyPr>
          <a:lstStyle/>
          <a:p>
            <a:endParaRPr/>
          </a:p>
        </p:txBody>
      </p:sp>
      <p:sp>
        <p:nvSpPr>
          <p:cNvPr id="274"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name="34_Custom Layout">
    <p:spTree>
      <p:nvGrpSpPr>
        <p:cNvPr id="1" name=""/>
        <p:cNvGrpSpPr/>
        <p:nvPr/>
      </p:nvGrpSpPr>
      <p:grpSpPr>
        <a:xfrm>
          <a:off x="0" y="0"/>
          <a:ext cx="0" cy="0"/>
          <a:chOff x="0" y="0"/>
          <a:chExt cx="0" cy="0"/>
        </a:xfrm>
      </p:grpSpPr>
      <p:sp>
        <p:nvSpPr>
          <p:cNvPr id="281" name="Image"/>
          <p:cNvSpPr>
            <a:spLocks noGrp="1"/>
          </p:cNvSpPr>
          <p:nvPr>
            <p:ph type="pic" sz="half" idx="21"/>
          </p:nvPr>
        </p:nvSpPr>
        <p:spPr>
          <a:xfrm>
            <a:off x="1695450" y="8731251"/>
            <a:ext cx="20993100" cy="4984750"/>
          </a:xfrm>
          <a:prstGeom prst="rect">
            <a:avLst/>
          </a:prstGeom>
        </p:spPr>
        <p:txBody>
          <a:bodyPr lIns="91439" tIns="45719" rIns="91439" bIns="45719">
            <a:noAutofit/>
          </a:bodyPr>
          <a:lstStyle/>
          <a:p>
            <a:endParaRPr/>
          </a:p>
        </p:txBody>
      </p:sp>
      <p:sp>
        <p:nvSpPr>
          <p:cNvPr id="282"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tx">
  <p:cSld name="35_Custom Layout">
    <p:spTree>
      <p:nvGrpSpPr>
        <p:cNvPr id="1" name=""/>
        <p:cNvGrpSpPr/>
        <p:nvPr/>
      </p:nvGrpSpPr>
      <p:grpSpPr>
        <a:xfrm>
          <a:off x="0" y="0"/>
          <a:ext cx="0" cy="0"/>
          <a:chOff x="0" y="0"/>
          <a:chExt cx="0" cy="0"/>
        </a:xfrm>
      </p:grpSpPr>
      <p:sp>
        <p:nvSpPr>
          <p:cNvPr id="289" name="Image"/>
          <p:cNvSpPr>
            <a:spLocks noGrp="1"/>
          </p:cNvSpPr>
          <p:nvPr>
            <p:ph type="pic" sz="quarter" idx="21"/>
          </p:nvPr>
        </p:nvSpPr>
        <p:spPr>
          <a:xfrm>
            <a:off x="11903964" y="5562601"/>
            <a:ext cx="4467228" cy="6296027"/>
          </a:xfrm>
          <a:prstGeom prst="rect">
            <a:avLst/>
          </a:prstGeom>
        </p:spPr>
        <p:txBody>
          <a:bodyPr lIns="91439" tIns="45719" rIns="91439" bIns="45719">
            <a:noAutofit/>
          </a:bodyPr>
          <a:lstStyle/>
          <a:p>
            <a:endParaRPr/>
          </a:p>
        </p:txBody>
      </p:sp>
      <p:sp>
        <p:nvSpPr>
          <p:cNvPr id="290"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7" name="Image"/>
          <p:cNvSpPr>
            <a:spLocks noGrp="1"/>
          </p:cNvSpPr>
          <p:nvPr>
            <p:ph type="pic" sz="half" idx="21"/>
          </p:nvPr>
        </p:nvSpPr>
        <p:spPr>
          <a:xfrm>
            <a:off x="2111376" y="1241375"/>
            <a:ext cx="8208417" cy="11233250"/>
          </a:xfrm>
          <a:prstGeom prst="rect">
            <a:avLst/>
          </a:prstGeom>
        </p:spPr>
        <p:txBody>
          <a:bodyPr lIns="91439" tIns="45719" rIns="91439" bIns="45719">
            <a:noAutofit/>
          </a:bodyPr>
          <a:lstStyle/>
          <a:p>
            <a:endParaRPr/>
          </a:p>
        </p:txBody>
      </p:sp>
      <p:sp>
        <p:nvSpPr>
          <p:cNvPr id="28"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40_Custom Layout">
    <p:spTree>
      <p:nvGrpSpPr>
        <p:cNvPr id="1" name=""/>
        <p:cNvGrpSpPr/>
        <p:nvPr/>
      </p:nvGrpSpPr>
      <p:grpSpPr>
        <a:xfrm>
          <a:off x="0" y="0"/>
          <a:ext cx="0" cy="0"/>
          <a:chOff x="0" y="0"/>
          <a:chExt cx="0" cy="0"/>
        </a:xfrm>
      </p:grpSpPr>
      <p:sp>
        <p:nvSpPr>
          <p:cNvPr id="305" name="Image"/>
          <p:cNvSpPr>
            <a:spLocks noGrp="1"/>
          </p:cNvSpPr>
          <p:nvPr>
            <p:ph type="pic" sz="quarter" idx="21"/>
          </p:nvPr>
        </p:nvSpPr>
        <p:spPr>
          <a:xfrm>
            <a:off x="1616075" y="4552950"/>
            <a:ext cx="5762625" cy="6480177"/>
          </a:xfrm>
          <a:prstGeom prst="rect">
            <a:avLst/>
          </a:prstGeom>
        </p:spPr>
        <p:txBody>
          <a:bodyPr lIns="91439" tIns="45719" rIns="91439" bIns="45719">
            <a:noAutofit/>
          </a:bodyPr>
          <a:lstStyle/>
          <a:p>
            <a:endParaRPr/>
          </a:p>
        </p:txBody>
      </p:sp>
      <p:sp>
        <p:nvSpPr>
          <p:cNvPr id="306" name="Image"/>
          <p:cNvSpPr>
            <a:spLocks noGrp="1"/>
          </p:cNvSpPr>
          <p:nvPr>
            <p:ph type="pic" sz="quarter" idx="22"/>
          </p:nvPr>
        </p:nvSpPr>
        <p:spPr>
          <a:xfrm>
            <a:off x="14639926" y="4552950"/>
            <a:ext cx="9744076" cy="6480177"/>
          </a:xfrm>
          <a:prstGeom prst="rect">
            <a:avLst/>
          </a:prstGeom>
        </p:spPr>
        <p:txBody>
          <a:bodyPr lIns="91439" tIns="45719" rIns="91439" bIns="45719">
            <a:noAutofit/>
          </a:bodyPr>
          <a:lstStyle/>
          <a:p>
            <a:endParaRPr/>
          </a:p>
        </p:txBody>
      </p:sp>
      <p:sp>
        <p:nvSpPr>
          <p:cNvPr id="307"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type="tx">
  <p:cSld name="41_Custom Layout">
    <p:spTree>
      <p:nvGrpSpPr>
        <p:cNvPr id="1" name=""/>
        <p:cNvGrpSpPr/>
        <p:nvPr/>
      </p:nvGrpSpPr>
      <p:grpSpPr>
        <a:xfrm>
          <a:off x="0" y="0"/>
          <a:ext cx="0" cy="0"/>
          <a:chOff x="0" y="0"/>
          <a:chExt cx="0" cy="0"/>
        </a:xfrm>
      </p:grpSpPr>
      <p:sp>
        <p:nvSpPr>
          <p:cNvPr id="314" name="Image"/>
          <p:cNvSpPr>
            <a:spLocks noGrp="1"/>
          </p:cNvSpPr>
          <p:nvPr>
            <p:ph type="pic" sz="half" idx="21"/>
          </p:nvPr>
        </p:nvSpPr>
        <p:spPr>
          <a:xfrm>
            <a:off x="1679576" y="0"/>
            <a:ext cx="10512426" cy="6858000"/>
          </a:xfrm>
          <a:prstGeom prst="rect">
            <a:avLst/>
          </a:prstGeom>
        </p:spPr>
        <p:txBody>
          <a:bodyPr lIns="91439" tIns="45719" rIns="91439" bIns="45719">
            <a:noAutofit/>
          </a:bodyPr>
          <a:lstStyle/>
          <a:p>
            <a:endParaRPr/>
          </a:p>
        </p:txBody>
      </p:sp>
      <p:sp>
        <p:nvSpPr>
          <p:cNvPr id="315" name="Image"/>
          <p:cNvSpPr>
            <a:spLocks noGrp="1"/>
          </p:cNvSpPr>
          <p:nvPr>
            <p:ph type="pic" sz="quarter" idx="22"/>
          </p:nvPr>
        </p:nvSpPr>
        <p:spPr>
          <a:xfrm>
            <a:off x="17808576" y="4984750"/>
            <a:ext cx="4264026" cy="7108826"/>
          </a:xfrm>
          <a:prstGeom prst="rect">
            <a:avLst/>
          </a:prstGeom>
        </p:spPr>
        <p:txBody>
          <a:bodyPr lIns="91439" tIns="45719" rIns="91439" bIns="45719">
            <a:noAutofit/>
          </a:bodyPr>
          <a:lstStyle/>
          <a:p>
            <a:endParaRPr/>
          </a:p>
        </p:txBody>
      </p:sp>
      <p:sp>
        <p:nvSpPr>
          <p:cNvPr id="316"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type="tx">
  <p:cSld name="42_Custom Layout">
    <p:spTree>
      <p:nvGrpSpPr>
        <p:cNvPr id="1" name=""/>
        <p:cNvGrpSpPr/>
        <p:nvPr/>
      </p:nvGrpSpPr>
      <p:grpSpPr>
        <a:xfrm>
          <a:off x="0" y="0"/>
          <a:ext cx="0" cy="0"/>
          <a:chOff x="0" y="0"/>
          <a:chExt cx="0" cy="0"/>
        </a:xfrm>
      </p:grpSpPr>
      <p:sp>
        <p:nvSpPr>
          <p:cNvPr id="323" name="Image"/>
          <p:cNvSpPr>
            <a:spLocks noGrp="1"/>
          </p:cNvSpPr>
          <p:nvPr>
            <p:ph type="pic" sz="quarter" idx="21"/>
          </p:nvPr>
        </p:nvSpPr>
        <p:spPr>
          <a:xfrm>
            <a:off x="10318751" y="0"/>
            <a:ext cx="5616577" cy="10287000"/>
          </a:xfrm>
          <a:prstGeom prst="rect">
            <a:avLst/>
          </a:prstGeom>
        </p:spPr>
        <p:txBody>
          <a:bodyPr lIns="91439" tIns="45719" rIns="91439" bIns="45719">
            <a:noAutofit/>
          </a:bodyPr>
          <a:lstStyle/>
          <a:p>
            <a:endParaRPr/>
          </a:p>
        </p:txBody>
      </p:sp>
      <p:sp>
        <p:nvSpPr>
          <p:cNvPr id="324"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type="tx">
  <p:cSld name="43_Custom Layout">
    <p:spTree>
      <p:nvGrpSpPr>
        <p:cNvPr id="1" name=""/>
        <p:cNvGrpSpPr/>
        <p:nvPr/>
      </p:nvGrpSpPr>
      <p:grpSpPr>
        <a:xfrm>
          <a:off x="0" y="0"/>
          <a:ext cx="0" cy="0"/>
          <a:chOff x="0" y="0"/>
          <a:chExt cx="0" cy="0"/>
        </a:xfrm>
      </p:grpSpPr>
      <p:sp>
        <p:nvSpPr>
          <p:cNvPr id="331" name="Image"/>
          <p:cNvSpPr>
            <a:spLocks noGrp="1"/>
          </p:cNvSpPr>
          <p:nvPr>
            <p:ph type="pic" sz="quarter" idx="21"/>
          </p:nvPr>
        </p:nvSpPr>
        <p:spPr>
          <a:xfrm>
            <a:off x="18932527" y="3702051"/>
            <a:ext cx="2165352" cy="2165350"/>
          </a:xfrm>
          <a:prstGeom prst="rect">
            <a:avLst/>
          </a:prstGeom>
        </p:spPr>
        <p:txBody>
          <a:bodyPr lIns="91439" tIns="45719" rIns="91439" bIns="45719">
            <a:noAutofit/>
          </a:bodyPr>
          <a:lstStyle/>
          <a:p>
            <a:endParaRPr/>
          </a:p>
        </p:txBody>
      </p:sp>
      <p:sp>
        <p:nvSpPr>
          <p:cNvPr id="332" name="Image"/>
          <p:cNvSpPr>
            <a:spLocks noGrp="1"/>
          </p:cNvSpPr>
          <p:nvPr>
            <p:ph type="pic" sz="quarter" idx="22"/>
          </p:nvPr>
        </p:nvSpPr>
        <p:spPr>
          <a:xfrm>
            <a:off x="18932527" y="6636997"/>
            <a:ext cx="2165352" cy="2165352"/>
          </a:xfrm>
          <a:prstGeom prst="rect">
            <a:avLst/>
          </a:prstGeom>
        </p:spPr>
        <p:txBody>
          <a:bodyPr lIns="91439" tIns="45719" rIns="91439" bIns="45719">
            <a:noAutofit/>
          </a:bodyPr>
          <a:lstStyle/>
          <a:p>
            <a:endParaRPr/>
          </a:p>
        </p:txBody>
      </p:sp>
      <p:sp>
        <p:nvSpPr>
          <p:cNvPr id="333" name="Image"/>
          <p:cNvSpPr>
            <a:spLocks noGrp="1"/>
          </p:cNvSpPr>
          <p:nvPr>
            <p:ph type="pic" sz="quarter" idx="23"/>
          </p:nvPr>
        </p:nvSpPr>
        <p:spPr>
          <a:xfrm>
            <a:off x="18932527" y="9571946"/>
            <a:ext cx="2165352" cy="2165352"/>
          </a:xfrm>
          <a:prstGeom prst="rect">
            <a:avLst/>
          </a:prstGeom>
        </p:spPr>
        <p:txBody>
          <a:bodyPr lIns="91439" tIns="45719" rIns="91439" bIns="45719">
            <a:noAutofit/>
          </a:bodyPr>
          <a:lstStyle/>
          <a:p>
            <a:endParaRPr/>
          </a:p>
        </p:txBody>
      </p:sp>
      <p:sp>
        <p:nvSpPr>
          <p:cNvPr id="334"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type="tx">
  <p:cSld name="44_Custom Layout">
    <p:spTree>
      <p:nvGrpSpPr>
        <p:cNvPr id="1" name=""/>
        <p:cNvGrpSpPr/>
        <p:nvPr/>
      </p:nvGrpSpPr>
      <p:grpSpPr>
        <a:xfrm>
          <a:off x="0" y="0"/>
          <a:ext cx="0" cy="0"/>
          <a:chOff x="0" y="0"/>
          <a:chExt cx="0" cy="0"/>
        </a:xfrm>
      </p:grpSpPr>
      <p:sp>
        <p:nvSpPr>
          <p:cNvPr id="341" name="Image"/>
          <p:cNvSpPr>
            <a:spLocks noGrp="1"/>
          </p:cNvSpPr>
          <p:nvPr>
            <p:ph type="pic" sz="quarter" idx="21"/>
          </p:nvPr>
        </p:nvSpPr>
        <p:spPr>
          <a:xfrm>
            <a:off x="1641475" y="4298950"/>
            <a:ext cx="3879852" cy="6626226"/>
          </a:xfrm>
          <a:prstGeom prst="rect">
            <a:avLst/>
          </a:prstGeom>
        </p:spPr>
        <p:txBody>
          <a:bodyPr lIns="91439" tIns="45719" rIns="91439" bIns="45719">
            <a:noAutofit/>
          </a:bodyPr>
          <a:lstStyle/>
          <a:p>
            <a:endParaRPr/>
          </a:p>
        </p:txBody>
      </p:sp>
      <p:sp>
        <p:nvSpPr>
          <p:cNvPr id="342" name="Image"/>
          <p:cNvSpPr>
            <a:spLocks noGrp="1"/>
          </p:cNvSpPr>
          <p:nvPr>
            <p:ph type="pic" sz="quarter" idx="22"/>
          </p:nvPr>
        </p:nvSpPr>
        <p:spPr>
          <a:xfrm>
            <a:off x="5521326" y="4298950"/>
            <a:ext cx="3883024" cy="6626226"/>
          </a:xfrm>
          <a:prstGeom prst="rect">
            <a:avLst/>
          </a:prstGeom>
        </p:spPr>
        <p:txBody>
          <a:bodyPr lIns="91439" tIns="45719" rIns="91439" bIns="45719">
            <a:noAutofit/>
          </a:bodyPr>
          <a:lstStyle/>
          <a:p>
            <a:endParaRPr/>
          </a:p>
        </p:txBody>
      </p:sp>
      <p:sp>
        <p:nvSpPr>
          <p:cNvPr id="343" name="Image"/>
          <p:cNvSpPr>
            <a:spLocks noGrp="1"/>
          </p:cNvSpPr>
          <p:nvPr>
            <p:ph type="pic" sz="quarter" idx="23"/>
          </p:nvPr>
        </p:nvSpPr>
        <p:spPr>
          <a:xfrm>
            <a:off x="9404350" y="4298950"/>
            <a:ext cx="3879850" cy="6626226"/>
          </a:xfrm>
          <a:prstGeom prst="rect">
            <a:avLst/>
          </a:prstGeom>
        </p:spPr>
        <p:txBody>
          <a:bodyPr lIns="91439" tIns="45719" rIns="91439" bIns="45719">
            <a:noAutofit/>
          </a:bodyPr>
          <a:lstStyle/>
          <a:p>
            <a:endParaRPr/>
          </a:p>
        </p:txBody>
      </p:sp>
      <p:sp>
        <p:nvSpPr>
          <p:cNvPr id="344"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35.xml><?xml version="1.0" encoding="utf-8"?>
<p:sldLayout xmlns:a="http://schemas.openxmlformats.org/drawingml/2006/main" xmlns:r="http://schemas.openxmlformats.org/officeDocument/2006/relationships" xmlns:p="http://schemas.openxmlformats.org/presentationml/2006/main" type="tx">
  <p:cSld name="45_Custom Layout">
    <p:spTree>
      <p:nvGrpSpPr>
        <p:cNvPr id="1" name=""/>
        <p:cNvGrpSpPr/>
        <p:nvPr/>
      </p:nvGrpSpPr>
      <p:grpSpPr>
        <a:xfrm>
          <a:off x="0" y="0"/>
          <a:ext cx="0" cy="0"/>
          <a:chOff x="0" y="0"/>
          <a:chExt cx="0" cy="0"/>
        </a:xfrm>
      </p:grpSpPr>
      <p:sp>
        <p:nvSpPr>
          <p:cNvPr id="351" name="Image"/>
          <p:cNvSpPr>
            <a:spLocks noGrp="1"/>
          </p:cNvSpPr>
          <p:nvPr>
            <p:ph type="pic" sz="quarter" idx="21"/>
          </p:nvPr>
        </p:nvSpPr>
        <p:spPr>
          <a:xfrm>
            <a:off x="11696700" y="7670800"/>
            <a:ext cx="10061576" cy="6045200"/>
          </a:xfrm>
          <a:prstGeom prst="rect">
            <a:avLst/>
          </a:prstGeom>
        </p:spPr>
        <p:txBody>
          <a:bodyPr lIns="91439" tIns="45719" rIns="91439" bIns="45719">
            <a:noAutofit/>
          </a:bodyPr>
          <a:lstStyle/>
          <a:p>
            <a:endParaRPr/>
          </a:p>
        </p:txBody>
      </p:sp>
      <p:sp>
        <p:nvSpPr>
          <p:cNvPr id="352"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36.xml><?xml version="1.0" encoding="utf-8"?>
<p:sldLayout xmlns:a="http://schemas.openxmlformats.org/drawingml/2006/main" xmlns:r="http://schemas.openxmlformats.org/officeDocument/2006/relationships" xmlns:p="http://schemas.openxmlformats.org/presentationml/2006/main" type="tx">
  <p:cSld name="46_Custom Layout">
    <p:spTree>
      <p:nvGrpSpPr>
        <p:cNvPr id="1" name=""/>
        <p:cNvGrpSpPr/>
        <p:nvPr/>
      </p:nvGrpSpPr>
      <p:grpSpPr>
        <a:xfrm>
          <a:off x="0" y="0"/>
          <a:ext cx="0" cy="0"/>
          <a:chOff x="0" y="0"/>
          <a:chExt cx="0" cy="0"/>
        </a:xfrm>
      </p:grpSpPr>
      <p:sp>
        <p:nvSpPr>
          <p:cNvPr id="359" name="Image"/>
          <p:cNvSpPr>
            <a:spLocks noGrp="1"/>
          </p:cNvSpPr>
          <p:nvPr>
            <p:ph type="pic" sz="quarter" idx="21"/>
          </p:nvPr>
        </p:nvSpPr>
        <p:spPr>
          <a:xfrm>
            <a:off x="1397000" y="4286251"/>
            <a:ext cx="4191000" cy="3311527"/>
          </a:xfrm>
          <a:prstGeom prst="rect">
            <a:avLst/>
          </a:prstGeom>
        </p:spPr>
        <p:txBody>
          <a:bodyPr lIns="91439" tIns="45719" rIns="91439" bIns="45719">
            <a:noAutofit/>
          </a:bodyPr>
          <a:lstStyle/>
          <a:p>
            <a:endParaRPr/>
          </a:p>
        </p:txBody>
      </p:sp>
      <p:sp>
        <p:nvSpPr>
          <p:cNvPr id="360" name="Image"/>
          <p:cNvSpPr>
            <a:spLocks noGrp="1"/>
          </p:cNvSpPr>
          <p:nvPr>
            <p:ph type="pic" sz="quarter" idx="22"/>
          </p:nvPr>
        </p:nvSpPr>
        <p:spPr>
          <a:xfrm>
            <a:off x="6772275" y="4286251"/>
            <a:ext cx="4194175" cy="3311527"/>
          </a:xfrm>
          <a:prstGeom prst="rect">
            <a:avLst/>
          </a:prstGeom>
        </p:spPr>
        <p:txBody>
          <a:bodyPr lIns="91439" tIns="45719" rIns="91439" bIns="45719">
            <a:noAutofit/>
          </a:bodyPr>
          <a:lstStyle/>
          <a:p>
            <a:endParaRPr/>
          </a:p>
        </p:txBody>
      </p:sp>
      <p:sp>
        <p:nvSpPr>
          <p:cNvPr id="361" name="Image"/>
          <p:cNvSpPr>
            <a:spLocks noGrp="1"/>
          </p:cNvSpPr>
          <p:nvPr>
            <p:ph type="pic" sz="quarter" idx="23"/>
          </p:nvPr>
        </p:nvSpPr>
        <p:spPr>
          <a:xfrm>
            <a:off x="12147550" y="4286251"/>
            <a:ext cx="4191000" cy="3311527"/>
          </a:xfrm>
          <a:prstGeom prst="rect">
            <a:avLst/>
          </a:prstGeom>
        </p:spPr>
        <p:txBody>
          <a:bodyPr lIns="91439" tIns="45719" rIns="91439" bIns="45719">
            <a:noAutofit/>
          </a:bodyPr>
          <a:lstStyle/>
          <a:p>
            <a:endParaRPr/>
          </a:p>
        </p:txBody>
      </p:sp>
      <p:sp>
        <p:nvSpPr>
          <p:cNvPr id="362" name="Image"/>
          <p:cNvSpPr>
            <a:spLocks noGrp="1"/>
          </p:cNvSpPr>
          <p:nvPr>
            <p:ph type="pic" sz="quarter" idx="24"/>
          </p:nvPr>
        </p:nvSpPr>
        <p:spPr>
          <a:xfrm>
            <a:off x="17519650" y="4286251"/>
            <a:ext cx="4194177" cy="3311527"/>
          </a:xfrm>
          <a:prstGeom prst="rect">
            <a:avLst/>
          </a:prstGeom>
        </p:spPr>
        <p:txBody>
          <a:bodyPr lIns="91439" tIns="45719" rIns="91439" bIns="45719">
            <a:noAutofit/>
          </a:bodyPr>
          <a:lstStyle/>
          <a:p>
            <a:endParaRPr/>
          </a:p>
        </p:txBody>
      </p:sp>
      <p:sp>
        <p:nvSpPr>
          <p:cNvPr id="363"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37.xml><?xml version="1.0" encoding="utf-8"?>
<p:sldLayout xmlns:a="http://schemas.openxmlformats.org/drawingml/2006/main" xmlns:r="http://schemas.openxmlformats.org/officeDocument/2006/relationships" xmlns:p="http://schemas.openxmlformats.org/presentationml/2006/main" type="tx">
  <p:cSld name="47_Custom Layout">
    <p:spTree>
      <p:nvGrpSpPr>
        <p:cNvPr id="1" name=""/>
        <p:cNvGrpSpPr/>
        <p:nvPr/>
      </p:nvGrpSpPr>
      <p:grpSpPr>
        <a:xfrm>
          <a:off x="0" y="0"/>
          <a:ext cx="0" cy="0"/>
          <a:chOff x="0" y="0"/>
          <a:chExt cx="0" cy="0"/>
        </a:xfrm>
      </p:grpSpPr>
      <p:sp>
        <p:nvSpPr>
          <p:cNvPr id="370" name="Image"/>
          <p:cNvSpPr>
            <a:spLocks noGrp="1"/>
          </p:cNvSpPr>
          <p:nvPr>
            <p:ph type="pic" sz="quarter" idx="21"/>
          </p:nvPr>
        </p:nvSpPr>
        <p:spPr>
          <a:xfrm>
            <a:off x="2297266" y="6689725"/>
            <a:ext cx="1614462" cy="1614326"/>
          </a:xfrm>
          <a:prstGeom prst="rect">
            <a:avLst/>
          </a:prstGeom>
        </p:spPr>
        <p:txBody>
          <a:bodyPr lIns="91439" tIns="45719" rIns="91439" bIns="45719">
            <a:noAutofit/>
          </a:bodyPr>
          <a:lstStyle/>
          <a:p>
            <a:endParaRPr/>
          </a:p>
        </p:txBody>
      </p:sp>
      <p:sp>
        <p:nvSpPr>
          <p:cNvPr id="371" name="Image"/>
          <p:cNvSpPr>
            <a:spLocks noGrp="1"/>
          </p:cNvSpPr>
          <p:nvPr>
            <p:ph type="pic" sz="quarter" idx="22"/>
          </p:nvPr>
        </p:nvSpPr>
        <p:spPr>
          <a:xfrm>
            <a:off x="9506871" y="6689725"/>
            <a:ext cx="1614462" cy="1614326"/>
          </a:xfrm>
          <a:prstGeom prst="rect">
            <a:avLst/>
          </a:prstGeom>
        </p:spPr>
        <p:txBody>
          <a:bodyPr lIns="91439" tIns="45719" rIns="91439" bIns="45719">
            <a:noAutofit/>
          </a:bodyPr>
          <a:lstStyle/>
          <a:p>
            <a:endParaRPr/>
          </a:p>
        </p:txBody>
      </p:sp>
      <p:sp>
        <p:nvSpPr>
          <p:cNvPr id="372" name="Image"/>
          <p:cNvSpPr>
            <a:spLocks noGrp="1"/>
          </p:cNvSpPr>
          <p:nvPr>
            <p:ph type="pic" sz="quarter" idx="23"/>
          </p:nvPr>
        </p:nvSpPr>
        <p:spPr>
          <a:xfrm>
            <a:off x="16716487" y="6689725"/>
            <a:ext cx="1614462" cy="1614326"/>
          </a:xfrm>
          <a:prstGeom prst="rect">
            <a:avLst/>
          </a:prstGeom>
        </p:spPr>
        <p:txBody>
          <a:bodyPr lIns="91439" tIns="45719" rIns="91439" bIns="45719">
            <a:noAutofit/>
          </a:bodyPr>
          <a:lstStyle/>
          <a:p>
            <a:endParaRPr/>
          </a:p>
        </p:txBody>
      </p:sp>
      <p:sp>
        <p:nvSpPr>
          <p:cNvPr id="373"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1A5D1-61A9-4F4C-B8AA-8319DE9260A2}"/>
              </a:ext>
            </a:extLst>
          </p:cNvPr>
          <p:cNvSpPr>
            <a:spLocks noGrp="1"/>
          </p:cNvSpPr>
          <p:nvPr>
            <p:ph type="ctrTitle"/>
          </p:nvPr>
        </p:nvSpPr>
        <p:spPr>
          <a:xfrm>
            <a:off x="3048000" y="2244726"/>
            <a:ext cx="18288000" cy="4775200"/>
          </a:xfrm>
        </p:spPr>
        <p:txBody>
          <a:bodyPr anchor="b"/>
          <a:lstStyle>
            <a:lvl1pPr algn="ctr">
              <a:defRPr sz="12000"/>
            </a:lvl1pPr>
          </a:lstStyle>
          <a:p>
            <a:r>
              <a:rPr lang="en-US"/>
              <a:t>Click to edit Master title style</a:t>
            </a:r>
          </a:p>
        </p:txBody>
      </p:sp>
      <p:sp>
        <p:nvSpPr>
          <p:cNvPr id="3" name="Subtitle 2">
            <a:extLst>
              <a:ext uri="{FF2B5EF4-FFF2-40B4-BE49-F238E27FC236}">
                <a16:creationId xmlns:a16="http://schemas.microsoft.com/office/drawing/2014/main" id="{BE450AB8-C4BA-4DD7-AAB1-C6368338E2EE}"/>
              </a:ext>
            </a:extLst>
          </p:cNvPr>
          <p:cNvSpPr>
            <a:spLocks noGrp="1"/>
          </p:cNvSpPr>
          <p:nvPr>
            <p:ph type="subTitle" idx="1"/>
          </p:nvPr>
        </p:nvSpPr>
        <p:spPr>
          <a:xfrm>
            <a:off x="3048000" y="7204076"/>
            <a:ext cx="18288000"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a:t>Click to edit Master subtitle style</a:t>
            </a:r>
          </a:p>
        </p:txBody>
      </p:sp>
      <p:sp>
        <p:nvSpPr>
          <p:cNvPr id="4" name="Date Placeholder 3">
            <a:extLst>
              <a:ext uri="{FF2B5EF4-FFF2-40B4-BE49-F238E27FC236}">
                <a16:creationId xmlns:a16="http://schemas.microsoft.com/office/drawing/2014/main" id="{9D2A62FA-436D-44C7-A482-73C3A0A269FF}"/>
              </a:ext>
            </a:extLst>
          </p:cNvPr>
          <p:cNvSpPr>
            <a:spLocks noGrp="1"/>
          </p:cNvSpPr>
          <p:nvPr>
            <p:ph type="dt" sz="half" idx="10"/>
          </p:nvPr>
        </p:nvSpPr>
        <p:spPr/>
        <p:txBody>
          <a:bodyPr/>
          <a:lstStyle/>
          <a:p>
            <a:fld id="{DE0BA6C2-9453-4525-A1F1-A79061D71AED}" type="datetimeFigureOut">
              <a:rPr lang="en-US" smtClean="0"/>
              <a:t>4/19/2021</a:t>
            </a:fld>
            <a:endParaRPr lang="en-US"/>
          </a:p>
        </p:txBody>
      </p:sp>
      <p:sp>
        <p:nvSpPr>
          <p:cNvPr id="5" name="Footer Placeholder 4">
            <a:extLst>
              <a:ext uri="{FF2B5EF4-FFF2-40B4-BE49-F238E27FC236}">
                <a16:creationId xmlns:a16="http://schemas.microsoft.com/office/drawing/2014/main" id="{9EFDFA7D-C7A4-4E2A-B11B-D77E7E87F4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8E036D-86FC-43FE-9237-50DBACB80A3C}"/>
              </a:ext>
            </a:extLst>
          </p:cNvPr>
          <p:cNvSpPr>
            <a:spLocks noGrp="1"/>
          </p:cNvSpPr>
          <p:nvPr>
            <p:ph type="sldNum" sz="quarter" idx="12"/>
          </p:nvPr>
        </p:nvSpPr>
        <p:spPr/>
        <p:txBody>
          <a:bodyPr/>
          <a:lstStyle/>
          <a:p>
            <a:fld id="{F4A55898-EC06-4A71-A93B-06FDC6EF7F4D}" type="slidenum">
              <a:rPr lang="en-US" smtClean="0"/>
              <a:t>‹#›</a:t>
            </a:fld>
            <a:endParaRPr lang="en-US"/>
          </a:p>
        </p:txBody>
      </p:sp>
    </p:spTree>
    <p:extLst>
      <p:ext uri="{BB962C8B-B14F-4D97-AF65-F5344CB8AC3E}">
        <p14:creationId xmlns:p14="http://schemas.microsoft.com/office/powerpoint/2010/main" val="248865171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E29D2-9CF7-4EAF-B1E5-95E73271F0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2B11A2-304F-465D-A040-B69688E0BB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750393-660E-4973-903C-C3E97648EBF0}"/>
              </a:ext>
            </a:extLst>
          </p:cNvPr>
          <p:cNvSpPr>
            <a:spLocks noGrp="1"/>
          </p:cNvSpPr>
          <p:nvPr>
            <p:ph type="dt" sz="half" idx="10"/>
          </p:nvPr>
        </p:nvSpPr>
        <p:spPr/>
        <p:txBody>
          <a:bodyPr/>
          <a:lstStyle/>
          <a:p>
            <a:fld id="{DE0BA6C2-9453-4525-A1F1-A79061D71AED}" type="datetimeFigureOut">
              <a:rPr lang="en-US" smtClean="0"/>
              <a:t>4/19/2021</a:t>
            </a:fld>
            <a:endParaRPr lang="en-US"/>
          </a:p>
        </p:txBody>
      </p:sp>
      <p:sp>
        <p:nvSpPr>
          <p:cNvPr id="5" name="Footer Placeholder 4">
            <a:extLst>
              <a:ext uri="{FF2B5EF4-FFF2-40B4-BE49-F238E27FC236}">
                <a16:creationId xmlns:a16="http://schemas.microsoft.com/office/drawing/2014/main" id="{33D88A74-1226-44CE-B04E-EC10C2A34F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14D200-26D7-48A3-934F-2270E1F4F44F}"/>
              </a:ext>
            </a:extLst>
          </p:cNvPr>
          <p:cNvSpPr>
            <a:spLocks noGrp="1"/>
          </p:cNvSpPr>
          <p:nvPr>
            <p:ph type="sldNum" sz="quarter" idx="12"/>
          </p:nvPr>
        </p:nvSpPr>
        <p:spPr/>
        <p:txBody>
          <a:bodyPr/>
          <a:lstStyle/>
          <a:p>
            <a:fld id="{F4A55898-EC06-4A71-A93B-06FDC6EF7F4D}" type="slidenum">
              <a:rPr lang="en-US" smtClean="0"/>
              <a:t>‹#›</a:t>
            </a:fld>
            <a:endParaRPr lang="en-US"/>
          </a:p>
        </p:txBody>
      </p:sp>
    </p:spTree>
    <p:extLst>
      <p:ext uri="{BB962C8B-B14F-4D97-AF65-F5344CB8AC3E}">
        <p14:creationId xmlns:p14="http://schemas.microsoft.com/office/powerpoint/2010/main" val="4200126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ustom Layout">
    <p:spTree>
      <p:nvGrpSpPr>
        <p:cNvPr id="1" name=""/>
        <p:cNvGrpSpPr/>
        <p:nvPr/>
      </p:nvGrpSpPr>
      <p:grpSpPr>
        <a:xfrm>
          <a:off x="0" y="0"/>
          <a:ext cx="0" cy="0"/>
          <a:chOff x="0" y="0"/>
          <a:chExt cx="0" cy="0"/>
        </a:xfrm>
      </p:grpSpPr>
      <p:sp>
        <p:nvSpPr>
          <p:cNvPr id="35" name="Image"/>
          <p:cNvSpPr>
            <a:spLocks noGrp="1"/>
          </p:cNvSpPr>
          <p:nvPr>
            <p:ph type="pic" sz="quarter" idx="21"/>
          </p:nvPr>
        </p:nvSpPr>
        <p:spPr>
          <a:xfrm>
            <a:off x="1631951" y="4468526"/>
            <a:ext cx="7049283" cy="7515764"/>
          </a:xfrm>
          <a:prstGeom prst="rect">
            <a:avLst/>
          </a:prstGeom>
        </p:spPr>
        <p:txBody>
          <a:bodyPr lIns="91439" tIns="45719" rIns="91439" bIns="45719">
            <a:noAutofit/>
          </a:bodyPr>
          <a:lstStyle/>
          <a:p>
            <a:endParaRPr/>
          </a:p>
        </p:txBody>
      </p:sp>
      <p:sp>
        <p:nvSpPr>
          <p:cNvPr id="36"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DBA41-4A0E-4206-8110-70A3B2261A70}"/>
              </a:ext>
            </a:extLst>
          </p:cNvPr>
          <p:cNvSpPr>
            <a:spLocks noGrp="1"/>
          </p:cNvSpPr>
          <p:nvPr>
            <p:ph type="title"/>
          </p:nvPr>
        </p:nvSpPr>
        <p:spPr>
          <a:xfrm>
            <a:off x="1663700" y="3419477"/>
            <a:ext cx="21031200" cy="5705474"/>
          </a:xfrm>
        </p:spPr>
        <p:txBody>
          <a:bodyPr anchor="b"/>
          <a:lstStyle>
            <a:lvl1pPr>
              <a:defRPr sz="12000"/>
            </a:lvl1pPr>
          </a:lstStyle>
          <a:p>
            <a:r>
              <a:rPr lang="en-US"/>
              <a:t>Click to edit Master title style</a:t>
            </a:r>
          </a:p>
        </p:txBody>
      </p:sp>
      <p:sp>
        <p:nvSpPr>
          <p:cNvPr id="3" name="Text Placeholder 2">
            <a:extLst>
              <a:ext uri="{FF2B5EF4-FFF2-40B4-BE49-F238E27FC236}">
                <a16:creationId xmlns:a16="http://schemas.microsoft.com/office/drawing/2014/main" id="{A8AAD156-6E1C-4A67-B74E-6D114F917CD7}"/>
              </a:ext>
            </a:extLst>
          </p:cNvPr>
          <p:cNvSpPr>
            <a:spLocks noGrp="1"/>
          </p:cNvSpPr>
          <p:nvPr>
            <p:ph type="body" idx="1"/>
          </p:nvPr>
        </p:nvSpPr>
        <p:spPr>
          <a:xfrm>
            <a:off x="1663700" y="9178927"/>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C88A34-FD46-46D1-AB70-076EDE38BF7F}"/>
              </a:ext>
            </a:extLst>
          </p:cNvPr>
          <p:cNvSpPr>
            <a:spLocks noGrp="1"/>
          </p:cNvSpPr>
          <p:nvPr>
            <p:ph type="dt" sz="half" idx="10"/>
          </p:nvPr>
        </p:nvSpPr>
        <p:spPr/>
        <p:txBody>
          <a:bodyPr/>
          <a:lstStyle/>
          <a:p>
            <a:fld id="{DE0BA6C2-9453-4525-A1F1-A79061D71AED}" type="datetimeFigureOut">
              <a:rPr lang="en-US" smtClean="0"/>
              <a:t>4/19/2021</a:t>
            </a:fld>
            <a:endParaRPr lang="en-US"/>
          </a:p>
        </p:txBody>
      </p:sp>
      <p:sp>
        <p:nvSpPr>
          <p:cNvPr id="5" name="Footer Placeholder 4">
            <a:extLst>
              <a:ext uri="{FF2B5EF4-FFF2-40B4-BE49-F238E27FC236}">
                <a16:creationId xmlns:a16="http://schemas.microsoft.com/office/drawing/2014/main" id="{79B7C51A-6C23-496F-828C-2E725C436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473A24-69CE-4FF8-99B0-5F41FAF4AA45}"/>
              </a:ext>
            </a:extLst>
          </p:cNvPr>
          <p:cNvSpPr>
            <a:spLocks noGrp="1"/>
          </p:cNvSpPr>
          <p:nvPr>
            <p:ph type="sldNum" sz="quarter" idx="12"/>
          </p:nvPr>
        </p:nvSpPr>
        <p:spPr/>
        <p:txBody>
          <a:bodyPr/>
          <a:lstStyle/>
          <a:p>
            <a:fld id="{F4A55898-EC06-4A71-A93B-06FDC6EF7F4D}" type="slidenum">
              <a:rPr lang="en-US" smtClean="0"/>
              <a:t>‹#›</a:t>
            </a:fld>
            <a:endParaRPr lang="en-US"/>
          </a:p>
        </p:txBody>
      </p:sp>
    </p:spTree>
    <p:extLst>
      <p:ext uri="{BB962C8B-B14F-4D97-AF65-F5344CB8AC3E}">
        <p14:creationId xmlns:p14="http://schemas.microsoft.com/office/powerpoint/2010/main" val="10402388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01FE5-AAC8-49A1-B2C5-1AA2AE46D1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65021B-A912-492E-9CF1-1028B35F2361}"/>
              </a:ext>
            </a:extLst>
          </p:cNvPr>
          <p:cNvSpPr>
            <a:spLocks noGrp="1"/>
          </p:cNvSpPr>
          <p:nvPr>
            <p:ph sz="half" idx="1"/>
          </p:nvPr>
        </p:nvSpPr>
        <p:spPr>
          <a:xfrm>
            <a:off x="1676400" y="3651250"/>
            <a:ext cx="10363200" cy="8702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8F1C20-AEE2-46A2-B02F-ECFAE74FEB48}"/>
              </a:ext>
            </a:extLst>
          </p:cNvPr>
          <p:cNvSpPr>
            <a:spLocks noGrp="1"/>
          </p:cNvSpPr>
          <p:nvPr>
            <p:ph sz="half" idx="2"/>
          </p:nvPr>
        </p:nvSpPr>
        <p:spPr>
          <a:xfrm>
            <a:off x="12344400" y="3651250"/>
            <a:ext cx="10363200" cy="8702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2A1497-0ED6-42EE-A846-AFF548ED4C60}"/>
              </a:ext>
            </a:extLst>
          </p:cNvPr>
          <p:cNvSpPr>
            <a:spLocks noGrp="1"/>
          </p:cNvSpPr>
          <p:nvPr>
            <p:ph type="dt" sz="half" idx="10"/>
          </p:nvPr>
        </p:nvSpPr>
        <p:spPr/>
        <p:txBody>
          <a:bodyPr/>
          <a:lstStyle/>
          <a:p>
            <a:fld id="{DE0BA6C2-9453-4525-A1F1-A79061D71AED}" type="datetimeFigureOut">
              <a:rPr lang="en-US" smtClean="0"/>
              <a:t>4/19/2021</a:t>
            </a:fld>
            <a:endParaRPr lang="en-US"/>
          </a:p>
        </p:txBody>
      </p:sp>
      <p:sp>
        <p:nvSpPr>
          <p:cNvPr id="6" name="Footer Placeholder 5">
            <a:extLst>
              <a:ext uri="{FF2B5EF4-FFF2-40B4-BE49-F238E27FC236}">
                <a16:creationId xmlns:a16="http://schemas.microsoft.com/office/drawing/2014/main" id="{DCB6BF9D-D5D8-413A-9C5F-D69DDD7EBE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4E1C50-5E51-4E27-AC78-D4B36124E0A9}"/>
              </a:ext>
            </a:extLst>
          </p:cNvPr>
          <p:cNvSpPr>
            <a:spLocks noGrp="1"/>
          </p:cNvSpPr>
          <p:nvPr>
            <p:ph type="sldNum" sz="quarter" idx="12"/>
          </p:nvPr>
        </p:nvSpPr>
        <p:spPr/>
        <p:txBody>
          <a:bodyPr/>
          <a:lstStyle/>
          <a:p>
            <a:fld id="{F4A55898-EC06-4A71-A93B-06FDC6EF7F4D}" type="slidenum">
              <a:rPr lang="en-US" smtClean="0"/>
              <a:t>‹#›</a:t>
            </a:fld>
            <a:endParaRPr lang="en-US"/>
          </a:p>
        </p:txBody>
      </p:sp>
    </p:spTree>
    <p:extLst>
      <p:ext uri="{BB962C8B-B14F-4D97-AF65-F5344CB8AC3E}">
        <p14:creationId xmlns:p14="http://schemas.microsoft.com/office/powerpoint/2010/main" val="81913584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5A2E8-C990-462D-9D7E-F38695B00ECF}"/>
              </a:ext>
            </a:extLst>
          </p:cNvPr>
          <p:cNvSpPr>
            <a:spLocks noGrp="1"/>
          </p:cNvSpPr>
          <p:nvPr>
            <p:ph type="title"/>
          </p:nvPr>
        </p:nvSpPr>
        <p:spPr>
          <a:xfrm>
            <a:off x="1679576" y="730251"/>
            <a:ext cx="21031200" cy="2651126"/>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F6D492-CE79-4C5F-9FD0-C1EC9B76EA12}"/>
              </a:ext>
            </a:extLst>
          </p:cNvPr>
          <p:cNvSpPr>
            <a:spLocks noGrp="1"/>
          </p:cNvSpPr>
          <p:nvPr>
            <p:ph type="body" idx="1"/>
          </p:nvPr>
        </p:nvSpPr>
        <p:spPr>
          <a:xfrm>
            <a:off x="1679578"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4" name="Content Placeholder 3">
            <a:extLst>
              <a:ext uri="{FF2B5EF4-FFF2-40B4-BE49-F238E27FC236}">
                <a16:creationId xmlns:a16="http://schemas.microsoft.com/office/drawing/2014/main" id="{4DE25DC3-7E9D-4951-842C-828541949159}"/>
              </a:ext>
            </a:extLst>
          </p:cNvPr>
          <p:cNvSpPr>
            <a:spLocks noGrp="1"/>
          </p:cNvSpPr>
          <p:nvPr>
            <p:ph sz="half" idx="2"/>
          </p:nvPr>
        </p:nvSpPr>
        <p:spPr>
          <a:xfrm>
            <a:off x="1679578" y="5010150"/>
            <a:ext cx="10315574" cy="7369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07C26DC-6779-451C-8A40-A4FC9F1AB737}"/>
              </a:ext>
            </a:extLst>
          </p:cNvPr>
          <p:cNvSpPr>
            <a:spLocks noGrp="1"/>
          </p:cNvSpPr>
          <p:nvPr>
            <p:ph type="body" sz="quarter" idx="3"/>
          </p:nvPr>
        </p:nvSpPr>
        <p:spPr>
          <a:xfrm>
            <a:off x="12344400"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6" name="Content Placeholder 5">
            <a:extLst>
              <a:ext uri="{FF2B5EF4-FFF2-40B4-BE49-F238E27FC236}">
                <a16:creationId xmlns:a16="http://schemas.microsoft.com/office/drawing/2014/main" id="{564BA3F6-BD37-485A-A6CF-00F99DEB8EC6}"/>
              </a:ext>
            </a:extLst>
          </p:cNvPr>
          <p:cNvSpPr>
            <a:spLocks noGrp="1"/>
          </p:cNvSpPr>
          <p:nvPr>
            <p:ph sz="quarter" idx="4"/>
          </p:nvPr>
        </p:nvSpPr>
        <p:spPr>
          <a:xfrm>
            <a:off x="12344400" y="5010150"/>
            <a:ext cx="10366376" cy="7369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A3D71C0-A23E-450E-913E-C96C1272D25F}"/>
              </a:ext>
            </a:extLst>
          </p:cNvPr>
          <p:cNvSpPr>
            <a:spLocks noGrp="1"/>
          </p:cNvSpPr>
          <p:nvPr>
            <p:ph type="dt" sz="half" idx="10"/>
          </p:nvPr>
        </p:nvSpPr>
        <p:spPr/>
        <p:txBody>
          <a:bodyPr/>
          <a:lstStyle/>
          <a:p>
            <a:fld id="{DE0BA6C2-9453-4525-A1F1-A79061D71AED}" type="datetimeFigureOut">
              <a:rPr lang="en-US" smtClean="0"/>
              <a:t>4/19/2021</a:t>
            </a:fld>
            <a:endParaRPr lang="en-US"/>
          </a:p>
        </p:txBody>
      </p:sp>
      <p:sp>
        <p:nvSpPr>
          <p:cNvPr id="8" name="Footer Placeholder 7">
            <a:extLst>
              <a:ext uri="{FF2B5EF4-FFF2-40B4-BE49-F238E27FC236}">
                <a16:creationId xmlns:a16="http://schemas.microsoft.com/office/drawing/2014/main" id="{AF606F63-AA53-4151-8916-FFC5DFD3DAE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E928B4-5963-4328-A7C8-67CFA4449B45}"/>
              </a:ext>
            </a:extLst>
          </p:cNvPr>
          <p:cNvSpPr>
            <a:spLocks noGrp="1"/>
          </p:cNvSpPr>
          <p:nvPr>
            <p:ph type="sldNum" sz="quarter" idx="12"/>
          </p:nvPr>
        </p:nvSpPr>
        <p:spPr/>
        <p:txBody>
          <a:bodyPr/>
          <a:lstStyle/>
          <a:p>
            <a:fld id="{F4A55898-EC06-4A71-A93B-06FDC6EF7F4D}" type="slidenum">
              <a:rPr lang="en-US" smtClean="0"/>
              <a:t>‹#›</a:t>
            </a:fld>
            <a:endParaRPr lang="en-US"/>
          </a:p>
        </p:txBody>
      </p:sp>
    </p:spTree>
    <p:extLst>
      <p:ext uri="{BB962C8B-B14F-4D97-AF65-F5344CB8AC3E}">
        <p14:creationId xmlns:p14="http://schemas.microsoft.com/office/powerpoint/2010/main" val="100633099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BB702-90EF-4B3E-AC18-8A6899E140A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183187-1491-4A2B-BCA3-DFE51E183B5A}"/>
              </a:ext>
            </a:extLst>
          </p:cNvPr>
          <p:cNvSpPr>
            <a:spLocks noGrp="1"/>
          </p:cNvSpPr>
          <p:nvPr>
            <p:ph type="dt" sz="half" idx="10"/>
          </p:nvPr>
        </p:nvSpPr>
        <p:spPr/>
        <p:txBody>
          <a:bodyPr/>
          <a:lstStyle/>
          <a:p>
            <a:fld id="{DE0BA6C2-9453-4525-A1F1-A79061D71AED}" type="datetimeFigureOut">
              <a:rPr lang="en-US" smtClean="0"/>
              <a:t>4/19/2021</a:t>
            </a:fld>
            <a:endParaRPr lang="en-US"/>
          </a:p>
        </p:txBody>
      </p:sp>
      <p:sp>
        <p:nvSpPr>
          <p:cNvPr id="4" name="Footer Placeholder 3">
            <a:extLst>
              <a:ext uri="{FF2B5EF4-FFF2-40B4-BE49-F238E27FC236}">
                <a16:creationId xmlns:a16="http://schemas.microsoft.com/office/drawing/2014/main" id="{D71A74D5-5C99-4274-93F3-AE229CE1858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AF7814-9B2F-4761-85AD-48FB87AC7B1E}"/>
              </a:ext>
            </a:extLst>
          </p:cNvPr>
          <p:cNvSpPr>
            <a:spLocks noGrp="1"/>
          </p:cNvSpPr>
          <p:nvPr>
            <p:ph type="sldNum" sz="quarter" idx="12"/>
          </p:nvPr>
        </p:nvSpPr>
        <p:spPr/>
        <p:txBody>
          <a:bodyPr/>
          <a:lstStyle/>
          <a:p>
            <a:fld id="{F4A55898-EC06-4A71-A93B-06FDC6EF7F4D}" type="slidenum">
              <a:rPr lang="en-US" smtClean="0"/>
              <a:t>‹#›</a:t>
            </a:fld>
            <a:endParaRPr lang="en-US"/>
          </a:p>
        </p:txBody>
      </p:sp>
    </p:spTree>
    <p:extLst>
      <p:ext uri="{BB962C8B-B14F-4D97-AF65-F5344CB8AC3E}">
        <p14:creationId xmlns:p14="http://schemas.microsoft.com/office/powerpoint/2010/main" val="39222718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E07500-BDC6-4983-965F-020E5301A260}"/>
              </a:ext>
            </a:extLst>
          </p:cNvPr>
          <p:cNvSpPr>
            <a:spLocks noGrp="1"/>
          </p:cNvSpPr>
          <p:nvPr>
            <p:ph type="dt" sz="half" idx="10"/>
          </p:nvPr>
        </p:nvSpPr>
        <p:spPr/>
        <p:txBody>
          <a:bodyPr/>
          <a:lstStyle/>
          <a:p>
            <a:fld id="{DE0BA6C2-9453-4525-A1F1-A79061D71AED}" type="datetimeFigureOut">
              <a:rPr lang="en-US" smtClean="0"/>
              <a:t>4/19/2021</a:t>
            </a:fld>
            <a:endParaRPr lang="en-US"/>
          </a:p>
        </p:txBody>
      </p:sp>
      <p:sp>
        <p:nvSpPr>
          <p:cNvPr id="3" name="Footer Placeholder 2">
            <a:extLst>
              <a:ext uri="{FF2B5EF4-FFF2-40B4-BE49-F238E27FC236}">
                <a16:creationId xmlns:a16="http://schemas.microsoft.com/office/drawing/2014/main" id="{B22FB2C2-2975-4D31-8041-78BD0C53517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FB48DC-6FDC-4210-83C3-06CBC7EAFE9F}"/>
              </a:ext>
            </a:extLst>
          </p:cNvPr>
          <p:cNvSpPr>
            <a:spLocks noGrp="1"/>
          </p:cNvSpPr>
          <p:nvPr>
            <p:ph type="sldNum" sz="quarter" idx="12"/>
          </p:nvPr>
        </p:nvSpPr>
        <p:spPr/>
        <p:txBody>
          <a:bodyPr/>
          <a:lstStyle/>
          <a:p>
            <a:fld id="{F4A55898-EC06-4A71-A93B-06FDC6EF7F4D}" type="slidenum">
              <a:rPr lang="en-US" smtClean="0"/>
              <a:t>‹#›</a:t>
            </a:fld>
            <a:endParaRPr lang="en-US"/>
          </a:p>
        </p:txBody>
      </p:sp>
    </p:spTree>
    <p:extLst>
      <p:ext uri="{BB962C8B-B14F-4D97-AF65-F5344CB8AC3E}">
        <p14:creationId xmlns:p14="http://schemas.microsoft.com/office/powerpoint/2010/main" val="64140559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2FD9B-C948-4C97-ACF5-56BBBE726998}"/>
              </a:ext>
            </a:extLst>
          </p:cNvPr>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Content Placeholder 2">
            <a:extLst>
              <a:ext uri="{FF2B5EF4-FFF2-40B4-BE49-F238E27FC236}">
                <a16:creationId xmlns:a16="http://schemas.microsoft.com/office/drawing/2014/main" id="{7E05D6E3-E793-4F90-A551-1E5398848BD6}"/>
              </a:ext>
            </a:extLst>
          </p:cNvPr>
          <p:cNvSpPr>
            <a:spLocks noGrp="1"/>
          </p:cNvSpPr>
          <p:nvPr>
            <p:ph idx="1"/>
          </p:nvPr>
        </p:nvSpPr>
        <p:spPr>
          <a:xfrm>
            <a:off x="10366377" y="1974851"/>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391EAB8-7013-4F57-86E5-7257BB25D559}"/>
              </a:ext>
            </a:extLst>
          </p:cNvPr>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Click to edit Master text styles</a:t>
            </a:r>
          </a:p>
        </p:txBody>
      </p:sp>
      <p:sp>
        <p:nvSpPr>
          <p:cNvPr id="5" name="Date Placeholder 4">
            <a:extLst>
              <a:ext uri="{FF2B5EF4-FFF2-40B4-BE49-F238E27FC236}">
                <a16:creationId xmlns:a16="http://schemas.microsoft.com/office/drawing/2014/main" id="{3AC515BF-FE2D-44BF-A68D-257497B317A6}"/>
              </a:ext>
            </a:extLst>
          </p:cNvPr>
          <p:cNvSpPr>
            <a:spLocks noGrp="1"/>
          </p:cNvSpPr>
          <p:nvPr>
            <p:ph type="dt" sz="half" idx="10"/>
          </p:nvPr>
        </p:nvSpPr>
        <p:spPr/>
        <p:txBody>
          <a:bodyPr/>
          <a:lstStyle/>
          <a:p>
            <a:fld id="{DE0BA6C2-9453-4525-A1F1-A79061D71AED}" type="datetimeFigureOut">
              <a:rPr lang="en-US" smtClean="0"/>
              <a:t>4/19/2021</a:t>
            </a:fld>
            <a:endParaRPr lang="en-US"/>
          </a:p>
        </p:txBody>
      </p:sp>
      <p:sp>
        <p:nvSpPr>
          <p:cNvPr id="6" name="Footer Placeholder 5">
            <a:extLst>
              <a:ext uri="{FF2B5EF4-FFF2-40B4-BE49-F238E27FC236}">
                <a16:creationId xmlns:a16="http://schemas.microsoft.com/office/drawing/2014/main" id="{A30B3D83-562B-49EC-BCF4-A2FCCD8F0C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3EB5AB-1083-4E76-8D42-D868A138FE10}"/>
              </a:ext>
            </a:extLst>
          </p:cNvPr>
          <p:cNvSpPr>
            <a:spLocks noGrp="1"/>
          </p:cNvSpPr>
          <p:nvPr>
            <p:ph type="sldNum" sz="quarter" idx="12"/>
          </p:nvPr>
        </p:nvSpPr>
        <p:spPr/>
        <p:txBody>
          <a:bodyPr/>
          <a:lstStyle/>
          <a:p>
            <a:fld id="{F4A55898-EC06-4A71-A93B-06FDC6EF7F4D}" type="slidenum">
              <a:rPr lang="en-US" smtClean="0"/>
              <a:t>‹#›</a:t>
            </a:fld>
            <a:endParaRPr lang="en-US"/>
          </a:p>
        </p:txBody>
      </p:sp>
    </p:spTree>
    <p:extLst>
      <p:ext uri="{BB962C8B-B14F-4D97-AF65-F5344CB8AC3E}">
        <p14:creationId xmlns:p14="http://schemas.microsoft.com/office/powerpoint/2010/main" val="426445246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FDB1D-DCC6-46C0-8AF3-EA68B93BD27C}"/>
              </a:ext>
            </a:extLst>
          </p:cNvPr>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Picture Placeholder 2">
            <a:extLst>
              <a:ext uri="{FF2B5EF4-FFF2-40B4-BE49-F238E27FC236}">
                <a16:creationId xmlns:a16="http://schemas.microsoft.com/office/drawing/2014/main" id="{406DDBC5-27AA-428F-A28D-4D72EEF19627}"/>
              </a:ext>
            </a:extLst>
          </p:cNvPr>
          <p:cNvSpPr>
            <a:spLocks noGrp="1"/>
          </p:cNvSpPr>
          <p:nvPr>
            <p:ph type="pic" idx="1"/>
          </p:nvPr>
        </p:nvSpPr>
        <p:spPr>
          <a:xfrm>
            <a:off x="10366377" y="1974851"/>
            <a:ext cx="12344400" cy="9747250"/>
          </a:xfrm>
        </p:spPr>
        <p:txBody>
          <a:bodyPr/>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endParaRPr lang="en-US"/>
          </a:p>
        </p:txBody>
      </p:sp>
      <p:sp>
        <p:nvSpPr>
          <p:cNvPr id="4" name="Text Placeholder 3">
            <a:extLst>
              <a:ext uri="{FF2B5EF4-FFF2-40B4-BE49-F238E27FC236}">
                <a16:creationId xmlns:a16="http://schemas.microsoft.com/office/drawing/2014/main" id="{53207578-F205-438E-8682-8FC9552487F3}"/>
              </a:ext>
            </a:extLst>
          </p:cNvPr>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Click to edit Master text styles</a:t>
            </a:r>
          </a:p>
        </p:txBody>
      </p:sp>
      <p:sp>
        <p:nvSpPr>
          <p:cNvPr id="5" name="Date Placeholder 4">
            <a:extLst>
              <a:ext uri="{FF2B5EF4-FFF2-40B4-BE49-F238E27FC236}">
                <a16:creationId xmlns:a16="http://schemas.microsoft.com/office/drawing/2014/main" id="{15D49928-87E0-41DF-A3C3-27B9A624FCBB}"/>
              </a:ext>
            </a:extLst>
          </p:cNvPr>
          <p:cNvSpPr>
            <a:spLocks noGrp="1"/>
          </p:cNvSpPr>
          <p:nvPr>
            <p:ph type="dt" sz="half" idx="10"/>
          </p:nvPr>
        </p:nvSpPr>
        <p:spPr/>
        <p:txBody>
          <a:bodyPr/>
          <a:lstStyle/>
          <a:p>
            <a:fld id="{DE0BA6C2-9453-4525-A1F1-A79061D71AED}" type="datetimeFigureOut">
              <a:rPr lang="en-US" smtClean="0"/>
              <a:t>4/19/2021</a:t>
            </a:fld>
            <a:endParaRPr lang="en-US"/>
          </a:p>
        </p:txBody>
      </p:sp>
      <p:sp>
        <p:nvSpPr>
          <p:cNvPr id="6" name="Footer Placeholder 5">
            <a:extLst>
              <a:ext uri="{FF2B5EF4-FFF2-40B4-BE49-F238E27FC236}">
                <a16:creationId xmlns:a16="http://schemas.microsoft.com/office/drawing/2014/main" id="{1119AB70-9F81-461E-B0C5-C1C58A503D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7CF81E-A623-4377-81B2-64E4E37389E0}"/>
              </a:ext>
            </a:extLst>
          </p:cNvPr>
          <p:cNvSpPr>
            <a:spLocks noGrp="1"/>
          </p:cNvSpPr>
          <p:nvPr>
            <p:ph type="sldNum" sz="quarter" idx="12"/>
          </p:nvPr>
        </p:nvSpPr>
        <p:spPr/>
        <p:txBody>
          <a:bodyPr/>
          <a:lstStyle/>
          <a:p>
            <a:fld id="{F4A55898-EC06-4A71-A93B-06FDC6EF7F4D}" type="slidenum">
              <a:rPr lang="en-US" smtClean="0"/>
              <a:t>‹#›</a:t>
            </a:fld>
            <a:endParaRPr lang="en-US"/>
          </a:p>
        </p:txBody>
      </p:sp>
    </p:spTree>
    <p:extLst>
      <p:ext uri="{BB962C8B-B14F-4D97-AF65-F5344CB8AC3E}">
        <p14:creationId xmlns:p14="http://schemas.microsoft.com/office/powerpoint/2010/main" val="121003057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AB3F7-77FA-4438-9E12-41231AA959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15AAE6-DD28-46D5-B7CF-19D836E2BB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9963E1-7926-4C48-BC47-8479AC6F8942}"/>
              </a:ext>
            </a:extLst>
          </p:cNvPr>
          <p:cNvSpPr>
            <a:spLocks noGrp="1"/>
          </p:cNvSpPr>
          <p:nvPr>
            <p:ph type="dt" sz="half" idx="10"/>
          </p:nvPr>
        </p:nvSpPr>
        <p:spPr/>
        <p:txBody>
          <a:bodyPr/>
          <a:lstStyle/>
          <a:p>
            <a:fld id="{DE0BA6C2-9453-4525-A1F1-A79061D71AED}" type="datetimeFigureOut">
              <a:rPr lang="en-US" smtClean="0"/>
              <a:t>4/19/2021</a:t>
            </a:fld>
            <a:endParaRPr lang="en-US"/>
          </a:p>
        </p:txBody>
      </p:sp>
      <p:sp>
        <p:nvSpPr>
          <p:cNvPr id="5" name="Footer Placeholder 4">
            <a:extLst>
              <a:ext uri="{FF2B5EF4-FFF2-40B4-BE49-F238E27FC236}">
                <a16:creationId xmlns:a16="http://schemas.microsoft.com/office/drawing/2014/main" id="{4807E6BB-A89F-4581-8F92-2C5E767A1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349501-213B-4DA9-B3C3-FECFE2816FA4}"/>
              </a:ext>
            </a:extLst>
          </p:cNvPr>
          <p:cNvSpPr>
            <a:spLocks noGrp="1"/>
          </p:cNvSpPr>
          <p:nvPr>
            <p:ph type="sldNum" sz="quarter" idx="12"/>
          </p:nvPr>
        </p:nvSpPr>
        <p:spPr/>
        <p:txBody>
          <a:bodyPr/>
          <a:lstStyle/>
          <a:p>
            <a:fld id="{F4A55898-EC06-4A71-A93B-06FDC6EF7F4D}" type="slidenum">
              <a:rPr lang="en-US" smtClean="0"/>
              <a:t>‹#›</a:t>
            </a:fld>
            <a:endParaRPr lang="en-US"/>
          </a:p>
        </p:txBody>
      </p:sp>
    </p:spTree>
    <p:extLst>
      <p:ext uri="{BB962C8B-B14F-4D97-AF65-F5344CB8AC3E}">
        <p14:creationId xmlns:p14="http://schemas.microsoft.com/office/powerpoint/2010/main" val="180085422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0C3ECD-810E-4CDD-A897-597B432D5F1F}"/>
              </a:ext>
            </a:extLst>
          </p:cNvPr>
          <p:cNvSpPr>
            <a:spLocks noGrp="1"/>
          </p:cNvSpPr>
          <p:nvPr>
            <p:ph type="title" orient="vert"/>
          </p:nvPr>
        </p:nvSpPr>
        <p:spPr>
          <a:xfrm>
            <a:off x="17449800" y="730250"/>
            <a:ext cx="5257800" cy="1162367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38973C-9390-4345-8CCB-1C4BE8DE4441}"/>
              </a:ext>
            </a:extLst>
          </p:cNvPr>
          <p:cNvSpPr>
            <a:spLocks noGrp="1"/>
          </p:cNvSpPr>
          <p:nvPr>
            <p:ph type="body" orient="vert" idx="1"/>
          </p:nvPr>
        </p:nvSpPr>
        <p:spPr>
          <a:xfrm>
            <a:off x="1676400" y="730250"/>
            <a:ext cx="15468600" cy="116236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092586-7303-48CD-A0DC-9CE7148E13BF}"/>
              </a:ext>
            </a:extLst>
          </p:cNvPr>
          <p:cNvSpPr>
            <a:spLocks noGrp="1"/>
          </p:cNvSpPr>
          <p:nvPr>
            <p:ph type="dt" sz="half" idx="10"/>
          </p:nvPr>
        </p:nvSpPr>
        <p:spPr/>
        <p:txBody>
          <a:bodyPr/>
          <a:lstStyle/>
          <a:p>
            <a:fld id="{DE0BA6C2-9453-4525-A1F1-A79061D71AED}" type="datetimeFigureOut">
              <a:rPr lang="en-US" smtClean="0"/>
              <a:t>4/19/2021</a:t>
            </a:fld>
            <a:endParaRPr lang="en-US"/>
          </a:p>
        </p:txBody>
      </p:sp>
      <p:sp>
        <p:nvSpPr>
          <p:cNvPr id="5" name="Footer Placeholder 4">
            <a:extLst>
              <a:ext uri="{FF2B5EF4-FFF2-40B4-BE49-F238E27FC236}">
                <a16:creationId xmlns:a16="http://schemas.microsoft.com/office/drawing/2014/main" id="{5DBE1270-2164-4DE7-A4A7-E066429CA1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EE2DE2-79D2-49F5-AD8E-54043A20A3E1}"/>
              </a:ext>
            </a:extLst>
          </p:cNvPr>
          <p:cNvSpPr>
            <a:spLocks noGrp="1"/>
          </p:cNvSpPr>
          <p:nvPr>
            <p:ph type="sldNum" sz="quarter" idx="12"/>
          </p:nvPr>
        </p:nvSpPr>
        <p:spPr/>
        <p:txBody>
          <a:bodyPr/>
          <a:lstStyle/>
          <a:p>
            <a:fld id="{F4A55898-EC06-4A71-A93B-06FDC6EF7F4D}" type="slidenum">
              <a:rPr lang="en-US" smtClean="0"/>
              <a:t>‹#›</a:t>
            </a:fld>
            <a:endParaRPr lang="en-US"/>
          </a:p>
        </p:txBody>
      </p:sp>
    </p:spTree>
    <p:extLst>
      <p:ext uri="{BB962C8B-B14F-4D97-AF65-F5344CB8AC3E}">
        <p14:creationId xmlns:p14="http://schemas.microsoft.com/office/powerpoint/2010/main" val="34373597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x">
  <p:cSld name="4_Custom Layout">
    <p:spTree>
      <p:nvGrpSpPr>
        <p:cNvPr id="1" name=""/>
        <p:cNvGrpSpPr/>
        <p:nvPr/>
      </p:nvGrpSpPr>
      <p:grpSpPr>
        <a:xfrm>
          <a:off x="0" y="0"/>
          <a:ext cx="0" cy="0"/>
          <a:chOff x="0" y="0"/>
          <a:chExt cx="0" cy="0"/>
        </a:xfrm>
      </p:grpSpPr>
      <p:sp>
        <p:nvSpPr>
          <p:cNvPr id="69" name="Image"/>
          <p:cNvSpPr>
            <a:spLocks noGrp="1"/>
          </p:cNvSpPr>
          <p:nvPr>
            <p:ph type="pic" sz="half" idx="21"/>
          </p:nvPr>
        </p:nvSpPr>
        <p:spPr>
          <a:xfrm>
            <a:off x="14065251" y="1241426"/>
            <a:ext cx="10318750" cy="11233152"/>
          </a:xfrm>
          <a:prstGeom prst="rect">
            <a:avLst/>
          </a:prstGeom>
        </p:spPr>
        <p:txBody>
          <a:bodyPr lIns="91439" tIns="45719" rIns="91439" bIns="45719">
            <a:noAutofit/>
          </a:bodyPr>
          <a:lstStyle/>
          <a:p>
            <a:endParaRPr/>
          </a:p>
        </p:txBody>
      </p:sp>
      <p:sp>
        <p:nvSpPr>
          <p:cNvPr id="70" name="Slide Number"/>
          <p:cNvSpPr txBox="1">
            <a:spLocks noGrp="1"/>
          </p:cNvSpPr>
          <p:nvPr>
            <p:ph type="sldNum" sz="quarter" idx="2"/>
          </p:nvPr>
        </p:nvSpPr>
        <p:spPr>
          <a:xfrm>
            <a:off x="16970655" y="12470748"/>
            <a:ext cx="504546" cy="483910"/>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extLst>
      <p:ext uri="{BB962C8B-B14F-4D97-AF65-F5344CB8AC3E}">
        <p14:creationId xmlns:p14="http://schemas.microsoft.com/office/powerpoint/2010/main" val="2786006628"/>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1_Custom Layout">
    <p:spTree>
      <p:nvGrpSpPr>
        <p:cNvPr id="1" name=""/>
        <p:cNvGrpSpPr/>
        <p:nvPr/>
      </p:nvGrpSpPr>
      <p:grpSpPr>
        <a:xfrm>
          <a:off x="0" y="0"/>
          <a:ext cx="0" cy="0"/>
          <a:chOff x="0" y="0"/>
          <a:chExt cx="0" cy="0"/>
        </a:xfrm>
      </p:grpSpPr>
      <p:sp>
        <p:nvSpPr>
          <p:cNvPr id="43" name="Image"/>
          <p:cNvSpPr>
            <a:spLocks noGrp="1"/>
          </p:cNvSpPr>
          <p:nvPr>
            <p:ph type="pic" sz="half" idx="21"/>
          </p:nvPr>
        </p:nvSpPr>
        <p:spPr>
          <a:xfrm>
            <a:off x="0" y="5994400"/>
            <a:ext cx="10318750" cy="7721600"/>
          </a:xfrm>
          <a:prstGeom prst="rect">
            <a:avLst/>
          </a:prstGeom>
        </p:spPr>
        <p:txBody>
          <a:bodyPr lIns="91439" tIns="45719" rIns="91439" bIns="45719">
            <a:noAutofit/>
          </a:bodyPr>
          <a:lstStyle/>
          <a:p>
            <a:endParaRPr/>
          </a:p>
        </p:txBody>
      </p:sp>
      <p:sp>
        <p:nvSpPr>
          <p:cNvPr id="44"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50.xml><?xml version="1.0" encoding="utf-8"?>
<p:sldLayout xmlns:a="http://schemas.openxmlformats.org/drawingml/2006/main" xmlns:r="http://schemas.openxmlformats.org/officeDocument/2006/relationships" xmlns:p="http://schemas.openxmlformats.org/presentationml/2006/main" type="tx">
  <p:cSld name="31_Custom Layout">
    <p:spTree>
      <p:nvGrpSpPr>
        <p:cNvPr id="1" name=""/>
        <p:cNvGrpSpPr/>
        <p:nvPr/>
      </p:nvGrpSpPr>
      <p:grpSpPr>
        <a:xfrm>
          <a:off x="0" y="0"/>
          <a:ext cx="0" cy="0"/>
          <a:chOff x="0" y="0"/>
          <a:chExt cx="0" cy="0"/>
        </a:xfrm>
      </p:grpSpPr>
      <p:sp>
        <p:nvSpPr>
          <p:cNvPr id="264" name="Image"/>
          <p:cNvSpPr>
            <a:spLocks noGrp="1"/>
          </p:cNvSpPr>
          <p:nvPr>
            <p:ph type="pic" sz="quarter" idx="21"/>
          </p:nvPr>
        </p:nvSpPr>
        <p:spPr>
          <a:xfrm>
            <a:off x="11039478" y="1711327"/>
            <a:ext cx="5394326" cy="6337302"/>
          </a:xfrm>
          <a:prstGeom prst="rect">
            <a:avLst/>
          </a:prstGeom>
        </p:spPr>
        <p:txBody>
          <a:bodyPr lIns="91439" tIns="45719" rIns="91439" bIns="45719">
            <a:noAutofit/>
          </a:bodyPr>
          <a:lstStyle/>
          <a:p>
            <a:endParaRPr/>
          </a:p>
        </p:txBody>
      </p:sp>
      <p:sp>
        <p:nvSpPr>
          <p:cNvPr id="265" name="Image"/>
          <p:cNvSpPr>
            <a:spLocks noGrp="1"/>
          </p:cNvSpPr>
          <p:nvPr>
            <p:ph type="pic" sz="quarter" idx="22"/>
          </p:nvPr>
        </p:nvSpPr>
        <p:spPr>
          <a:xfrm>
            <a:off x="16433801" y="5730878"/>
            <a:ext cx="5394328" cy="6337302"/>
          </a:xfrm>
          <a:prstGeom prst="rect">
            <a:avLst/>
          </a:prstGeom>
        </p:spPr>
        <p:txBody>
          <a:bodyPr lIns="91439" tIns="45719" rIns="91439" bIns="45719">
            <a:noAutofit/>
          </a:bodyPr>
          <a:lstStyle/>
          <a:p>
            <a:endParaRPr/>
          </a:p>
        </p:txBody>
      </p:sp>
      <p:sp>
        <p:nvSpPr>
          <p:cNvPr id="266" name="Slide Number"/>
          <p:cNvSpPr txBox="1">
            <a:spLocks noGrp="1"/>
          </p:cNvSpPr>
          <p:nvPr>
            <p:ph type="sldNum" sz="quarter" idx="2"/>
          </p:nvPr>
        </p:nvSpPr>
        <p:spPr>
          <a:xfrm>
            <a:off x="16970655" y="12470748"/>
            <a:ext cx="504546" cy="483910"/>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extLst>
      <p:ext uri="{BB962C8B-B14F-4D97-AF65-F5344CB8AC3E}">
        <p14:creationId xmlns:p14="http://schemas.microsoft.com/office/powerpoint/2010/main" val="3023083472"/>
      </p:ext>
    </p:extLst>
  </p:cSld>
  <p:clrMapOvr>
    <a:masterClrMapping/>
  </p:clrMapOvr>
  <p:transition spd="med"/>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CFC8D-33E3-44A6-A2B4-B8279D626297}"/>
              </a:ext>
            </a:extLst>
          </p:cNvPr>
          <p:cNvSpPr>
            <a:spLocks noGrp="1"/>
          </p:cNvSpPr>
          <p:nvPr>
            <p:ph type="ctrTitle"/>
          </p:nvPr>
        </p:nvSpPr>
        <p:spPr>
          <a:xfrm>
            <a:off x="3048000" y="2244726"/>
            <a:ext cx="18288000" cy="4775200"/>
          </a:xfrm>
        </p:spPr>
        <p:txBody>
          <a:bodyPr anchor="b"/>
          <a:lstStyle>
            <a:lvl1pPr algn="ctr">
              <a:defRPr sz="12000"/>
            </a:lvl1pPr>
          </a:lstStyle>
          <a:p>
            <a:r>
              <a:rPr lang="en-US"/>
              <a:t>Click to edit Master title style</a:t>
            </a:r>
          </a:p>
        </p:txBody>
      </p:sp>
      <p:sp>
        <p:nvSpPr>
          <p:cNvPr id="3" name="Subtitle 2">
            <a:extLst>
              <a:ext uri="{FF2B5EF4-FFF2-40B4-BE49-F238E27FC236}">
                <a16:creationId xmlns:a16="http://schemas.microsoft.com/office/drawing/2014/main" id="{F9FB781B-EC7A-4D06-8F09-14BD0E7F3B96}"/>
              </a:ext>
            </a:extLst>
          </p:cNvPr>
          <p:cNvSpPr>
            <a:spLocks noGrp="1"/>
          </p:cNvSpPr>
          <p:nvPr>
            <p:ph type="subTitle" idx="1"/>
          </p:nvPr>
        </p:nvSpPr>
        <p:spPr>
          <a:xfrm>
            <a:off x="3048000" y="7204076"/>
            <a:ext cx="18288000"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a:t>Click to edit Master subtitle style</a:t>
            </a:r>
          </a:p>
        </p:txBody>
      </p:sp>
      <p:sp>
        <p:nvSpPr>
          <p:cNvPr id="4" name="Date Placeholder 3">
            <a:extLst>
              <a:ext uri="{FF2B5EF4-FFF2-40B4-BE49-F238E27FC236}">
                <a16:creationId xmlns:a16="http://schemas.microsoft.com/office/drawing/2014/main" id="{FF7EE4E7-4D6F-4BE3-B7B9-20FF004CEA20}"/>
              </a:ext>
            </a:extLst>
          </p:cNvPr>
          <p:cNvSpPr>
            <a:spLocks noGrp="1"/>
          </p:cNvSpPr>
          <p:nvPr>
            <p:ph type="dt" sz="half" idx="10"/>
          </p:nvPr>
        </p:nvSpPr>
        <p:spPr/>
        <p:txBody>
          <a:bodyPr/>
          <a:lstStyle/>
          <a:p>
            <a:fld id="{E0A239CE-F8F6-4A08-86BF-3FF11DE7E952}" type="datetimeFigureOut">
              <a:rPr lang="en-US" smtClean="0"/>
              <a:t>4/19/2021</a:t>
            </a:fld>
            <a:endParaRPr lang="en-US"/>
          </a:p>
        </p:txBody>
      </p:sp>
      <p:sp>
        <p:nvSpPr>
          <p:cNvPr id="5" name="Footer Placeholder 4">
            <a:extLst>
              <a:ext uri="{FF2B5EF4-FFF2-40B4-BE49-F238E27FC236}">
                <a16:creationId xmlns:a16="http://schemas.microsoft.com/office/drawing/2014/main" id="{101D6589-3925-426C-B403-F910C558B3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87E26B-A527-413E-838A-5F83889F8713}"/>
              </a:ext>
            </a:extLst>
          </p:cNvPr>
          <p:cNvSpPr>
            <a:spLocks noGrp="1"/>
          </p:cNvSpPr>
          <p:nvPr>
            <p:ph type="sldNum" sz="quarter" idx="12"/>
          </p:nvPr>
        </p:nvSpPr>
        <p:spPr/>
        <p:txBody>
          <a:bodyPr/>
          <a:lstStyle/>
          <a:p>
            <a:fld id="{CF8BFF96-736F-4B82-9DB7-F50647D46C3F}" type="slidenum">
              <a:rPr lang="en-US" smtClean="0"/>
              <a:t>‹#›</a:t>
            </a:fld>
            <a:endParaRPr lang="en-US"/>
          </a:p>
        </p:txBody>
      </p:sp>
    </p:spTree>
    <p:extLst>
      <p:ext uri="{BB962C8B-B14F-4D97-AF65-F5344CB8AC3E}">
        <p14:creationId xmlns:p14="http://schemas.microsoft.com/office/powerpoint/2010/main" val="32277826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C5220-D082-4CC4-AB55-D6A3F2B816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5EAFA-F791-4540-A89D-D351C30136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C3408E-B05B-490F-9707-6633704B9597}"/>
              </a:ext>
            </a:extLst>
          </p:cNvPr>
          <p:cNvSpPr>
            <a:spLocks noGrp="1"/>
          </p:cNvSpPr>
          <p:nvPr>
            <p:ph type="dt" sz="half" idx="10"/>
          </p:nvPr>
        </p:nvSpPr>
        <p:spPr/>
        <p:txBody>
          <a:bodyPr/>
          <a:lstStyle/>
          <a:p>
            <a:fld id="{E0A239CE-F8F6-4A08-86BF-3FF11DE7E952}" type="datetimeFigureOut">
              <a:rPr lang="en-US" smtClean="0"/>
              <a:t>4/19/2021</a:t>
            </a:fld>
            <a:endParaRPr lang="en-US"/>
          </a:p>
        </p:txBody>
      </p:sp>
      <p:sp>
        <p:nvSpPr>
          <p:cNvPr id="5" name="Footer Placeholder 4">
            <a:extLst>
              <a:ext uri="{FF2B5EF4-FFF2-40B4-BE49-F238E27FC236}">
                <a16:creationId xmlns:a16="http://schemas.microsoft.com/office/drawing/2014/main" id="{F9316406-80E1-42FA-854B-F8F70B5BD5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0FF5C7-AE45-487D-A725-0E156EC46E1F}"/>
              </a:ext>
            </a:extLst>
          </p:cNvPr>
          <p:cNvSpPr>
            <a:spLocks noGrp="1"/>
          </p:cNvSpPr>
          <p:nvPr>
            <p:ph type="sldNum" sz="quarter" idx="12"/>
          </p:nvPr>
        </p:nvSpPr>
        <p:spPr/>
        <p:txBody>
          <a:bodyPr/>
          <a:lstStyle/>
          <a:p>
            <a:fld id="{CF8BFF96-736F-4B82-9DB7-F50647D46C3F}" type="slidenum">
              <a:rPr lang="en-US" smtClean="0"/>
              <a:t>‹#›</a:t>
            </a:fld>
            <a:endParaRPr lang="en-US"/>
          </a:p>
        </p:txBody>
      </p:sp>
    </p:spTree>
    <p:extLst>
      <p:ext uri="{BB962C8B-B14F-4D97-AF65-F5344CB8AC3E}">
        <p14:creationId xmlns:p14="http://schemas.microsoft.com/office/powerpoint/2010/main" val="369415715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BD47D-65AC-4789-A100-EA1AEDD134EE}"/>
              </a:ext>
            </a:extLst>
          </p:cNvPr>
          <p:cNvSpPr>
            <a:spLocks noGrp="1"/>
          </p:cNvSpPr>
          <p:nvPr>
            <p:ph type="title"/>
          </p:nvPr>
        </p:nvSpPr>
        <p:spPr>
          <a:xfrm>
            <a:off x="1663700" y="3419477"/>
            <a:ext cx="21031200" cy="5705474"/>
          </a:xfrm>
        </p:spPr>
        <p:txBody>
          <a:bodyPr anchor="b"/>
          <a:lstStyle>
            <a:lvl1pPr>
              <a:defRPr sz="12000"/>
            </a:lvl1pPr>
          </a:lstStyle>
          <a:p>
            <a:r>
              <a:rPr lang="en-US"/>
              <a:t>Click to edit Master title style</a:t>
            </a:r>
          </a:p>
        </p:txBody>
      </p:sp>
      <p:sp>
        <p:nvSpPr>
          <p:cNvPr id="3" name="Text Placeholder 2">
            <a:extLst>
              <a:ext uri="{FF2B5EF4-FFF2-40B4-BE49-F238E27FC236}">
                <a16:creationId xmlns:a16="http://schemas.microsoft.com/office/drawing/2014/main" id="{503A8794-148A-41F4-B06B-795B8764922E}"/>
              </a:ext>
            </a:extLst>
          </p:cNvPr>
          <p:cNvSpPr>
            <a:spLocks noGrp="1"/>
          </p:cNvSpPr>
          <p:nvPr>
            <p:ph type="body" idx="1"/>
          </p:nvPr>
        </p:nvSpPr>
        <p:spPr>
          <a:xfrm>
            <a:off x="1663700" y="9178927"/>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181134-AAB4-4EC4-B6DF-4BDF8E7F317E}"/>
              </a:ext>
            </a:extLst>
          </p:cNvPr>
          <p:cNvSpPr>
            <a:spLocks noGrp="1"/>
          </p:cNvSpPr>
          <p:nvPr>
            <p:ph type="dt" sz="half" idx="10"/>
          </p:nvPr>
        </p:nvSpPr>
        <p:spPr/>
        <p:txBody>
          <a:bodyPr/>
          <a:lstStyle/>
          <a:p>
            <a:fld id="{E0A239CE-F8F6-4A08-86BF-3FF11DE7E952}" type="datetimeFigureOut">
              <a:rPr lang="en-US" smtClean="0"/>
              <a:t>4/19/2021</a:t>
            </a:fld>
            <a:endParaRPr lang="en-US"/>
          </a:p>
        </p:txBody>
      </p:sp>
      <p:sp>
        <p:nvSpPr>
          <p:cNvPr id="5" name="Footer Placeholder 4">
            <a:extLst>
              <a:ext uri="{FF2B5EF4-FFF2-40B4-BE49-F238E27FC236}">
                <a16:creationId xmlns:a16="http://schemas.microsoft.com/office/drawing/2014/main" id="{A53EA967-AC2B-460F-871A-65E131EFCF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EF9DB1-3E3A-4799-ACB5-85BC7F136B17}"/>
              </a:ext>
            </a:extLst>
          </p:cNvPr>
          <p:cNvSpPr>
            <a:spLocks noGrp="1"/>
          </p:cNvSpPr>
          <p:nvPr>
            <p:ph type="sldNum" sz="quarter" idx="12"/>
          </p:nvPr>
        </p:nvSpPr>
        <p:spPr/>
        <p:txBody>
          <a:bodyPr/>
          <a:lstStyle/>
          <a:p>
            <a:fld id="{CF8BFF96-736F-4B82-9DB7-F50647D46C3F}" type="slidenum">
              <a:rPr lang="en-US" smtClean="0"/>
              <a:t>‹#›</a:t>
            </a:fld>
            <a:endParaRPr lang="en-US"/>
          </a:p>
        </p:txBody>
      </p:sp>
    </p:spTree>
    <p:extLst>
      <p:ext uri="{BB962C8B-B14F-4D97-AF65-F5344CB8AC3E}">
        <p14:creationId xmlns:p14="http://schemas.microsoft.com/office/powerpoint/2010/main" val="210629832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BDAEC-D58C-4AE2-B6BA-276F525D4E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7113A4-59D7-4794-BF39-676FB04EF43D}"/>
              </a:ext>
            </a:extLst>
          </p:cNvPr>
          <p:cNvSpPr>
            <a:spLocks noGrp="1"/>
          </p:cNvSpPr>
          <p:nvPr>
            <p:ph sz="half" idx="1"/>
          </p:nvPr>
        </p:nvSpPr>
        <p:spPr>
          <a:xfrm>
            <a:off x="1676400" y="3651250"/>
            <a:ext cx="10363200" cy="8702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53DD4C-FE83-440C-ACB8-066C4C7187F5}"/>
              </a:ext>
            </a:extLst>
          </p:cNvPr>
          <p:cNvSpPr>
            <a:spLocks noGrp="1"/>
          </p:cNvSpPr>
          <p:nvPr>
            <p:ph sz="half" idx="2"/>
          </p:nvPr>
        </p:nvSpPr>
        <p:spPr>
          <a:xfrm>
            <a:off x="12344400" y="3651250"/>
            <a:ext cx="10363200" cy="8702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575D1E6-24DB-4CC1-A61D-F34E66CAD206}"/>
              </a:ext>
            </a:extLst>
          </p:cNvPr>
          <p:cNvSpPr>
            <a:spLocks noGrp="1"/>
          </p:cNvSpPr>
          <p:nvPr>
            <p:ph type="dt" sz="half" idx="10"/>
          </p:nvPr>
        </p:nvSpPr>
        <p:spPr/>
        <p:txBody>
          <a:bodyPr/>
          <a:lstStyle/>
          <a:p>
            <a:fld id="{E0A239CE-F8F6-4A08-86BF-3FF11DE7E952}" type="datetimeFigureOut">
              <a:rPr lang="en-US" smtClean="0"/>
              <a:t>4/19/2021</a:t>
            </a:fld>
            <a:endParaRPr lang="en-US"/>
          </a:p>
        </p:txBody>
      </p:sp>
      <p:sp>
        <p:nvSpPr>
          <p:cNvPr id="6" name="Footer Placeholder 5">
            <a:extLst>
              <a:ext uri="{FF2B5EF4-FFF2-40B4-BE49-F238E27FC236}">
                <a16:creationId xmlns:a16="http://schemas.microsoft.com/office/drawing/2014/main" id="{DF56F796-CB74-425C-B36E-01EF305562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47AAC3-739F-4A8E-ADDB-0D1005A799EF}"/>
              </a:ext>
            </a:extLst>
          </p:cNvPr>
          <p:cNvSpPr>
            <a:spLocks noGrp="1"/>
          </p:cNvSpPr>
          <p:nvPr>
            <p:ph type="sldNum" sz="quarter" idx="12"/>
          </p:nvPr>
        </p:nvSpPr>
        <p:spPr/>
        <p:txBody>
          <a:bodyPr/>
          <a:lstStyle/>
          <a:p>
            <a:fld id="{CF8BFF96-736F-4B82-9DB7-F50647D46C3F}" type="slidenum">
              <a:rPr lang="en-US" smtClean="0"/>
              <a:t>‹#›</a:t>
            </a:fld>
            <a:endParaRPr lang="en-US"/>
          </a:p>
        </p:txBody>
      </p:sp>
    </p:spTree>
    <p:extLst>
      <p:ext uri="{BB962C8B-B14F-4D97-AF65-F5344CB8AC3E}">
        <p14:creationId xmlns:p14="http://schemas.microsoft.com/office/powerpoint/2010/main" val="304775948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9DD12-1CF1-47EA-B9D0-712F2EADF050}"/>
              </a:ext>
            </a:extLst>
          </p:cNvPr>
          <p:cNvSpPr>
            <a:spLocks noGrp="1"/>
          </p:cNvSpPr>
          <p:nvPr>
            <p:ph type="title"/>
          </p:nvPr>
        </p:nvSpPr>
        <p:spPr>
          <a:xfrm>
            <a:off x="1679576" y="730251"/>
            <a:ext cx="21031200" cy="2651126"/>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9D0FFC-5545-4537-BF77-A477322E2D38}"/>
              </a:ext>
            </a:extLst>
          </p:cNvPr>
          <p:cNvSpPr>
            <a:spLocks noGrp="1"/>
          </p:cNvSpPr>
          <p:nvPr>
            <p:ph type="body" idx="1"/>
          </p:nvPr>
        </p:nvSpPr>
        <p:spPr>
          <a:xfrm>
            <a:off x="1679578"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4" name="Content Placeholder 3">
            <a:extLst>
              <a:ext uri="{FF2B5EF4-FFF2-40B4-BE49-F238E27FC236}">
                <a16:creationId xmlns:a16="http://schemas.microsoft.com/office/drawing/2014/main" id="{D62E8D20-4B90-47ED-88A8-919E81A0A14D}"/>
              </a:ext>
            </a:extLst>
          </p:cNvPr>
          <p:cNvSpPr>
            <a:spLocks noGrp="1"/>
          </p:cNvSpPr>
          <p:nvPr>
            <p:ph sz="half" idx="2"/>
          </p:nvPr>
        </p:nvSpPr>
        <p:spPr>
          <a:xfrm>
            <a:off x="1679578" y="5010150"/>
            <a:ext cx="10315574" cy="7369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938E6B-E7C7-4C5F-85B2-D279A43B0923}"/>
              </a:ext>
            </a:extLst>
          </p:cNvPr>
          <p:cNvSpPr>
            <a:spLocks noGrp="1"/>
          </p:cNvSpPr>
          <p:nvPr>
            <p:ph type="body" sz="quarter" idx="3"/>
          </p:nvPr>
        </p:nvSpPr>
        <p:spPr>
          <a:xfrm>
            <a:off x="12344400"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6" name="Content Placeholder 5">
            <a:extLst>
              <a:ext uri="{FF2B5EF4-FFF2-40B4-BE49-F238E27FC236}">
                <a16:creationId xmlns:a16="http://schemas.microsoft.com/office/drawing/2014/main" id="{BBF6273A-6194-4894-AEDE-2951CE9B8629}"/>
              </a:ext>
            </a:extLst>
          </p:cNvPr>
          <p:cNvSpPr>
            <a:spLocks noGrp="1"/>
          </p:cNvSpPr>
          <p:nvPr>
            <p:ph sz="quarter" idx="4"/>
          </p:nvPr>
        </p:nvSpPr>
        <p:spPr>
          <a:xfrm>
            <a:off x="12344400" y="5010150"/>
            <a:ext cx="10366376" cy="7369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B79CF6-1F8E-47B9-BE2D-F827D23BD67C}"/>
              </a:ext>
            </a:extLst>
          </p:cNvPr>
          <p:cNvSpPr>
            <a:spLocks noGrp="1"/>
          </p:cNvSpPr>
          <p:nvPr>
            <p:ph type="dt" sz="half" idx="10"/>
          </p:nvPr>
        </p:nvSpPr>
        <p:spPr/>
        <p:txBody>
          <a:bodyPr/>
          <a:lstStyle/>
          <a:p>
            <a:fld id="{E0A239CE-F8F6-4A08-86BF-3FF11DE7E952}" type="datetimeFigureOut">
              <a:rPr lang="en-US" smtClean="0"/>
              <a:t>4/19/2021</a:t>
            </a:fld>
            <a:endParaRPr lang="en-US"/>
          </a:p>
        </p:txBody>
      </p:sp>
      <p:sp>
        <p:nvSpPr>
          <p:cNvPr id="8" name="Footer Placeholder 7">
            <a:extLst>
              <a:ext uri="{FF2B5EF4-FFF2-40B4-BE49-F238E27FC236}">
                <a16:creationId xmlns:a16="http://schemas.microsoft.com/office/drawing/2014/main" id="{140E25E6-C5B8-43FF-BE7B-1C4BF623C5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16C9CB-30BF-4E54-899E-1511B61C71A6}"/>
              </a:ext>
            </a:extLst>
          </p:cNvPr>
          <p:cNvSpPr>
            <a:spLocks noGrp="1"/>
          </p:cNvSpPr>
          <p:nvPr>
            <p:ph type="sldNum" sz="quarter" idx="12"/>
          </p:nvPr>
        </p:nvSpPr>
        <p:spPr/>
        <p:txBody>
          <a:bodyPr/>
          <a:lstStyle/>
          <a:p>
            <a:fld id="{CF8BFF96-736F-4B82-9DB7-F50647D46C3F}" type="slidenum">
              <a:rPr lang="en-US" smtClean="0"/>
              <a:t>‹#›</a:t>
            </a:fld>
            <a:endParaRPr lang="en-US"/>
          </a:p>
        </p:txBody>
      </p:sp>
    </p:spTree>
    <p:extLst>
      <p:ext uri="{BB962C8B-B14F-4D97-AF65-F5344CB8AC3E}">
        <p14:creationId xmlns:p14="http://schemas.microsoft.com/office/powerpoint/2010/main" val="38891815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70512-32E1-46A2-98E6-12A4BE8EF8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BA17C61-0167-4828-975E-03CED2674744}"/>
              </a:ext>
            </a:extLst>
          </p:cNvPr>
          <p:cNvSpPr>
            <a:spLocks noGrp="1"/>
          </p:cNvSpPr>
          <p:nvPr>
            <p:ph type="dt" sz="half" idx="10"/>
          </p:nvPr>
        </p:nvSpPr>
        <p:spPr/>
        <p:txBody>
          <a:bodyPr/>
          <a:lstStyle/>
          <a:p>
            <a:fld id="{E0A239CE-F8F6-4A08-86BF-3FF11DE7E952}" type="datetimeFigureOut">
              <a:rPr lang="en-US" smtClean="0"/>
              <a:t>4/19/2021</a:t>
            </a:fld>
            <a:endParaRPr lang="en-US"/>
          </a:p>
        </p:txBody>
      </p:sp>
      <p:sp>
        <p:nvSpPr>
          <p:cNvPr id="4" name="Footer Placeholder 3">
            <a:extLst>
              <a:ext uri="{FF2B5EF4-FFF2-40B4-BE49-F238E27FC236}">
                <a16:creationId xmlns:a16="http://schemas.microsoft.com/office/drawing/2014/main" id="{65D01B97-2C79-4C32-B7CA-F66C10DDEB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301F63-103F-4ED3-8FEF-52AFEA8AAAB7}"/>
              </a:ext>
            </a:extLst>
          </p:cNvPr>
          <p:cNvSpPr>
            <a:spLocks noGrp="1"/>
          </p:cNvSpPr>
          <p:nvPr>
            <p:ph type="sldNum" sz="quarter" idx="12"/>
          </p:nvPr>
        </p:nvSpPr>
        <p:spPr/>
        <p:txBody>
          <a:bodyPr/>
          <a:lstStyle/>
          <a:p>
            <a:fld id="{CF8BFF96-736F-4B82-9DB7-F50647D46C3F}" type="slidenum">
              <a:rPr lang="en-US" smtClean="0"/>
              <a:t>‹#›</a:t>
            </a:fld>
            <a:endParaRPr lang="en-US"/>
          </a:p>
        </p:txBody>
      </p:sp>
    </p:spTree>
    <p:extLst>
      <p:ext uri="{BB962C8B-B14F-4D97-AF65-F5344CB8AC3E}">
        <p14:creationId xmlns:p14="http://schemas.microsoft.com/office/powerpoint/2010/main" val="346493199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906B8A-EA12-44B9-B7B7-16D880FC0580}"/>
              </a:ext>
            </a:extLst>
          </p:cNvPr>
          <p:cNvSpPr>
            <a:spLocks noGrp="1"/>
          </p:cNvSpPr>
          <p:nvPr>
            <p:ph type="dt" sz="half" idx="10"/>
          </p:nvPr>
        </p:nvSpPr>
        <p:spPr/>
        <p:txBody>
          <a:bodyPr/>
          <a:lstStyle/>
          <a:p>
            <a:fld id="{E0A239CE-F8F6-4A08-86BF-3FF11DE7E952}" type="datetimeFigureOut">
              <a:rPr lang="en-US" smtClean="0"/>
              <a:t>4/19/2021</a:t>
            </a:fld>
            <a:endParaRPr lang="en-US"/>
          </a:p>
        </p:txBody>
      </p:sp>
      <p:sp>
        <p:nvSpPr>
          <p:cNvPr id="3" name="Footer Placeholder 2">
            <a:extLst>
              <a:ext uri="{FF2B5EF4-FFF2-40B4-BE49-F238E27FC236}">
                <a16:creationId xmlns:a16="http://schemas.microsoft.com/office/drawing/2014/main" id="{07DF584D-8C55-4073-9AAC-158295FED2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2EE1345-932E-427D-BA36-C46CAA9BECBA}"/>
              </a:ext>
            </a:extLst>
          </p:cNvPr>
          <p:cNvSpPr>
            <a:spLocks noGrp="1"/>
          </p:cNvSpPr>
          <p:nvPr>
            <p:ph type="sldNum" sz="quarter" idx="12"/>
          </p:nvPr>
        </p:nvSpPr>
        <p:spPr/>
        <p:txBody>
          <a:bodyPr/>
          <a:lstStyle/>
          <a:p>
            <a:fld id="{CF8BFF96-736F-4B82-9DB7-F50647D46C3F}" type="slidenum">
              <a:rPr lang="en-US" smtClean="0"/>
              <a:t>‹#›</a:t>
            </a:fld>
            <a:endParaRPr lang="en-US"/>
          </a:p>
        </p:txBody>
      </p:sp>
    </p:spTree>
    <p:extLst>
      <p:ext uri="{BB962C8B-B14F-4D97-AF65-F5344CB8AC3E}">
        <p14:creationId xmlns:p14="http://schemas.microsoft.com/office/powerpoint/2010/main" val="390167793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BFE41-1CAF-4B43-AA57-D3A14B82B41D}"/>
              </a:ext>
            </a:extLst>
          </p:cNvPr>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Content Placeholder 2">
            <a:extLst>
              <a:ext uri="{FF2B5EF4-FFF2-40B4-BE49-F238E27FC236}">
                <a16:creationId xmlns:a16="http://schemas.microsoft.com/office/drawing/2014/main" id="{E1C028F0-E4A7-47FC-AA21-9D52E05B7186}"/>
              </a:ext>
            </a:extLst>
          </p:cNvPr>
          <p:cNvSpPr>
            <a:spLocks noGrp="1"/>
          </p:cNvSpPr>
          <p:nvPr>
            <p:ph idx="1"/>
          </p:nvPr>
        </p:nvSpPr>
        <p:spPr>
          <a:xfrm>
            <a:off x="10366377" y="1974851"/>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879735A-1EA2-48CB-8607-A9687B12F079}"/>
              </a:ext>
            </a:extLst>
          </p:cNvPr>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Click to edit Master text styles</a:t>
            </a:r>
          </a:p>
        </p:txBody>
      </p:sp>
      <p:sp>
        <p:nvSpPr>
          <p:cNvPr id="5" name="Date Placeholder 4">
            <a:extLst>
              <a:ext uri="{FF2B5EF4-FFF2-40B4-BE49-F238E27FC236}">
                <a16:creationId xmlns:a16="http://schemas.microsoft.com/office/drawing/2014/main" id="{51EF1176-4E5C-48B9-A2F0-D9F64A3E829D}"/>
              </a:ext>
            </a:extLst>
          </p:cNvPr>
          <p:cNvSpPr>
            <a:spLocks noGrp="1"/>
          </p:cNvSpPr>
          <p:nvPr>
            <p:ph type="dt" sz="half" idx="10"/>
          </p:nvPr>
        </p:nvSpPr>
        <p:spPr/>
        <p:txBody>
          <a:bodyPr/>
          <a:lstStyle/>
          <a:p>
            <a:fld id="{E0A239CE-F8F6-4A08-86BF-3FF11DE7E952}" type="datetimeFigureOut">
              <a:rPr lang="en-US" smtClean="0"/>
              <a:t>4/19/2021</a:t>
            </a:fld>
            <a:endParaRPr lang="en-US"/>
          </a:p>
        </p:txBody>
      </p:sp>
      <p:sp>
        <p:nvSpPr>
          <p:cNvPr id="6" name="Footer Placeholder 5">
            <a:extLst>
              <a:ext uri="{FF2B5EF4-FFF2-40B4-BE49-F238E27FC236}">
                <a16:creationId xmlns:a16="http://schemas.microsoft.com/office/drawing/2014/main" id="{A28C621E-EB2A-43BA-AAB0-97D6B219CC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95F01A-7604-4168-B1F4-37CB479C3666}"/>
              </a:ext>
            </a:extLst>
          </p:cNvPr>
          <p:cNvSpPr>
            <a:spLocks noGrp="1"/>
          </p:cNvSpPr>
          <p:nvPr>
            <p:ph type="sldNum" sz="quarter" idx="12"/>
          </p:nvPr>
        </p:nvSpPr>
        <p:spPr/>
        <p:txBody>
          <a:bodyPr/>
          <a:lstStyle/>
          <a:p>
            <a:fld id="{CF8BFF96-736F-4B82-9DB7-F50647D46C3F}" type="slidenum">
              <a:rPr lang="en-US" smtClean="0"/>
              <a:t>‹#›</a:t>
            </a:fld>
            <a:endParaRPr lang="en-US"/>
          </a:p>
        </p:txBody>
      </p:sp>
    </p:spTree>
    <p:extLst>
      <p:ext uri="{BB962C8B-B14F-4D97-AF65-F5344CB8AC3E}">
        <p14:creationId xmlns:p14="http://schemas.microsoft.com/office/powerpoint/2010/main" val="344896252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C81CD-E16F-4F07-94BA-C1622F4DE5F5}"/>
              </a:ext>
            </a:extLst>
          </p:cNvPr>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Picture Placeholder 2">
            <a:extLst>
              <a:ext uri="{FF2B5EF4-FFF2-40B4-BE49-F238E27FC236}">
                <a16:creationId xmlns:a16="http://schemas.microsoft.com/office/drawing/2014/main" id="{B396DFC6-4256-4678-86EF-A3C6B1F3A50F}"/>
              </a:ext>
            </a:extLst>
          </p:cNvPr>
          <p:cNvSpPr>
            <a:spLocks noGrp="1"/>
          </p:cNvSpPr>
          <p:nvPr>
            <p:ph type="pic" idx="1"/>
          </p:nvPr>
        </p:nvSpPr>
        <p:spPr>
          <a:xfrm>
            <a:off x="10366377" y="1974851"/>
            <a:ext cx="12344400" cy="9747250"/>
          </a:xfrm>
        </p:spPr>
        <p:txBody>
          <a:bodyPr/>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endParaRPr lang="en-US"/>
          </a:p>
        </p:txBody>
      </p:sp>
      <p:sp>
        <p:nvSpPr>
          <p:cNvPr id="4" name="Text Placeholder 3">
            <a:extLst>
              <a:ext uri="{FF2B5EF4-FFF2-40B4-BE49-F238E27FC236}">
                <a16:creationId xmlns:a16="http://schemas.microsoft.com/office/drawing/2014/main" id="{E692EDFF-8141-4F9C-ACFB-6E6A0345DC46}"/>
              </a:ext>
            </a:extLst>
          </p:cNvPr>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Click to edit Master text styles</a:t>
            </a:r>
          </a:p>
        </p:txBody>
      </p:sp>
      <p:sp>
        <p:nvSpPr>
          <p:cNvPr id="5" name="Date Placeholder 4">
            <a:extLst>
              <a:ext uri="{FF2B5EF4-FFF2-40B4-BE49-F238E27FC236}">
                <a16:creationId xmlns:a16="http://schemas.microsoft.com/office/drawing/2014/main" id="{4A3B1B81-3B13-4199-A5B2-32B4209FABE4}"/>
              </a:ext>
            </a:extLst>
          </p:cNvPr>
          <p:cNvSpPr>
            <a:spLocks noGrp="1"/>
          </p:cNvSpPr>
          <p:nvPr>
            <p:ph type="dt" sz="half" idx="10"/>
          </p:nvPr>
        </p:nvSpPr>
        <p:spPr/>
        <p:txBody>
          <a:bodyPr/>
          <a:lstStyle/>
          <a:p>
            <a:fld id="{E0A239CE-F8F6-4A08-86BF-3FF11DE7E952}" type="datetimeFigureOut">
              <a:rPr lang="en-US" smtClean="0"/>
              <a:t>4/19/2021</a:t>
            </a:fld>
            <a:endParaRPr lang="en-US"/>
          </a:p>
        </p:txBody>
      </p:sp>
      <p:sp>
        <p:nvSpPr>
          <p:cNvPr id="6" name="Footer Placeholder 5">
            <a:extLst>
              <a:ext uri="{FF2B5EF4-FFF2-40B4-BE49-F238E27FC236}">
                <a16:creationId xmlns:a16="http://schemas.microsoft.com/office/drawing/2014/main" id="{F3C1AA8D-A717-486D-B3F1-368D764D81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024445-6022-4406-AD2F-C6D446F8E143}"/>
              </a:ext>
            </a:extLst>
          </p:cNvPr>
          <p:cNvSpPr>
            <a:spLocks noGrp="1"/>
          </p:cNvSpPr>
          <p:nvPr>
            <p:ph type="sldNum" sz="quarter" idx="12"/>
          </p:nvPr>
        </p:nvSpPr>
        <p:spPr/>
        <p:txBody>
          <a:bodyPr/>
          <a:lstStyle/>
          <a:p>
            <a:fld id="{CF8BFF96-736F-4B82-9DB7-F50647D46C3F}" type="slidenum">
              <a:rPr lang="en-US" smtClean="0"/>
              <a:t>‹#›</a:t>
            </a:fld>
            <a:endParaRPr lang="en-US"/>
          </a:p>
        </p:txBody>
      </p:sp>
    </p:spTree>
    <p:extLst>
      <p:ext uri="{BB962C8B-B14F-4D97-AF65-F5344CB8AC3E}">
        <p14:creationId xmlns:p14="http://schemas.microsoft.com/office/powerpoint/2010/main" val="359426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2_Custom Layout">
    <p:spTree>
      <p:nvGrpSpPr>
        <p:cNvPr id="1" name=""/>
        <p:cNvGrpSpPr/>
        <p:nvPr/>
      </p:nvGrpSpPr>
      <p:grpSpPr>
        <a:xfrm>
          <a:off x="0" y="0"/>
          <a:ext cx="0" cy="0"/>
          <a:chOff x="0" y="0"/>
          <a:chExt cx="0" cy="0"/>
        </a:xfrm>
      </p:grpSpPr>
      <p:sp>
        <p:nvSpPr>
          <p:cNvPr id="51" name="Image"/>
          <p:cNvSpPr>
            <a:spLocks noGrp="1"/>
          </p:cNvSpPr>
          <p:nvPr>
            <p:ph type="pic" sz="quarter" idx="21"/>
          </p:nvPr>
        </p:nvSpPr>
        <p:spPr>
          <a:xfrm>
            <a:off x="14065251" y="0"/>
            <a:ext cx="7486650" cy="8731250"/>
          </a:xfrm>
          <a:prstGeom prst="rect">
            <a:avLst/>
          </a:prstGeom>
        </p:spPr>
        <p:txBody>
          <a:bodyPr lIns="91439" tIns="45719" rIns="91439" bIns="45719">
            <a:noAutofit/>
          </a:bodyPr>
          <a:lstStyle/>
          <a:p>
            <a:endParaRPr/>
          </a:p>
        </p:txBody>
      </p:sp>
      <p:sp>
        <p:nvSpPr>
          <p:cNvPr id="52" name="Image"/>
          <p:cNvSpPr>
            <a:spLocks noGrp="1"/>
          </p:cNvSpPr>
          <p:nvPr>
            <p:ph type="pic" sz="quarter" idx="22"/>
          </p:nvPr>
        </p:nvSpPr>
        <p:spPr>
          <a:xfrm>
            <a:off x="14065251" y="9163050"/>
            <a:ext cx="7487792" cy="4552950"/>
          </a:xfrm>
          <a:prstGeom prst="rect">
            <a:avLst/>
          </a:prstGeom>
        </p:spPr>
        <p:txBody>
          <a:bodyPr lIns="91439" tIns="45719" rIns="91439" bIns="45719">
            <a:noAutofit/>
          </a:bodyPr>
          <a:lstStyle/>
          <a:p>
            <a:endParaRPr/>
          </a:p>
        </p:txBody>
      </p:sp>
      <p:sp>
        <p:nvSpPr>
          <p:cNvPr id="53"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4CF96-1BFE-4DAA-806C-57B22A0D9B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71B3B5-CB3A-4A69-B4D1-AF84A876EF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F3FB0A-AE25-4288-88A6-C4199CC11A86}"/>
              </a:ext>
            </a:extLst>
          </p:cNvPr>
          <p:cNvSpPr>
            <a:spLocks noGrp="1"/>
          </p:cNvSpPr>
          <p:nvPr>
            <p:ph type="dt" sz="half" idx="10"/>
          </p:nvPr>
        </p:nvSpPr>
        <p:spPr/>
        <p:txBody>
          <a:bodyPr/>
          <a:lstStyle/>
          <a:p>
            <a:fld id="{E0A239CE-F8F6-4A08-86BF-3FF11DE7E952}" type="datetimeFigureOut">
              <a:rPr lang="en-US" smtClean="0"/>
              <a:t>4/19/2021</a:t>
            </a:fld>
            <a:endParaRPr lang="en-US"/>
          </a:p>
        </p:txBody>
      </p:sp>
      <p:sp>
        <p:nvSpPr>
          <p:cNvPr id="5" name="Footer Placeholder 4">
            <a:extLst>
              <a:ext uri="{FF2B5EF4-FFF2-40B4-BE49-F238E27FC236}">
                <a16:creationId xmlns:a16="http://schemas.microsoft.com/office/drawing/2014/main" id="{095DFBF9-9CCC-4F1E-B71A-2AA6C52C2B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B9A1EB-1FCF-48C5-B091-D55B56A79B5B}"/>
              </a:ext>
            </a:extLst>
          </p:cNvPr>
          <p:cNvSpPr>
            <a:spLocks noGrp="1"/>
          </p:cNvSpPr>
          <p:nvPr>
            <p:ph type="sldNum" sz="quarter" idx="12"/>
          </p:nvPr>
        </p:nvSpPr>
        <p:spPr/>
        <p:txBody>
          <a:bodyPr/>
          <a:lstStyle/>
          <a:p>
            <a:fld id="{CF8BFF96-736F-4B82-9DB7-F50647D46C3F}" type="slidenum">
              <a:rPr lang="en-US" smtClean="0"/>
              <a:t>‹#›</a:t>
            </a:fld>
            <a:endParaRPr lang="en-US"/>
          </a:p>
        </p:txBody>
      </p:sp>
    </p:spTree>
    <p:extLst>
      <p:ext uri="{BB962C8B-B14F-4D97-AF65-F5344CB8AC3E}">
        <p14:creationId xmlns:p14="http://schemas.microsoft.com/office/powerpoint/2010/main" val="4439384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8EE4B2-6327-4609-A826-1FCBCDA37D5C}"/>
              </a:ext>
            </a:extLst>
          </p:cNvPr>
          <p:cNvSpPr>
            <a:spLocks noGrp="1"/>
          </p:cNvSpPr>
          <p:nvPr>
            <p:ph type="title" orient="vert"/>
          </p:nvPr>
        </p:nvSpPr>
        <p:spPr>
          <a:xfrm>
            <a:off x="17449800" y="730250"/>
            <a:ext cx="5257800" cy="1162367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14EC627-6398-4583-A905-177C93F602C3}"/>
              </a:ext>
            </a:extLst>
          </p:cNvPr>
          <p:cNvSpPr>
            <a:spLocks noGrp="1"/>
          </p:cNvSpPr>
          <p:nvPr>
            <p:ph type="body" orient="vert" idx="1"/>
          </p:nvPr>
        </p:nvSpPr>
        <p:spPr>
          <a:xfrm>
            <a:off x="1676400" y="730250"/>
            <a:ext cx="15468600" cy="116236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42FF53-1CE1-4F6C-AFAE-3DA5AF9570DB}"/>
              </a:ext>
            </a:extLst>
          </p:cNvPr>
          <p:cNvSpPr>
            <a:spLocks noGrp="1"/>
          </p:cNvSpPr>
          <p:nvPr>
            <p:ph type="dt" sz="half" idx="10"/>
          </p:nvPr>
        </p:nvSpPr>
        <p:spPr/>
        <p:txBody>
          <a:bodyPr/>
          <a:lstStyle/>
          <a:p>
            <a:fld id="{E0A239CE-F8F6-4A08-86BF-3FF11DE7E952}" type="datetimeFigureOut">
              <a:rPr lang="en-US" smtClean="0"/>
              <a:t>4/19/2021</a:t>
            </a:fld>
            <a:endParaRPr lang="en-US"/>
          </a:p>
        </p:txBody>
      </p:sp>
      <p:sp>
        <p:nvSpPr>
          <p:cNvPr id="5" name="Footer Placeholder 4">
            <a:extLst>
              <a:ext uri="{FF2B5EF4-FFF2-40B4-BE49-F238E27FC236}">
                <a16:creationId xmlns:a16="http://schemas.microsoft.com/office/drawing/2014/main" id="{6E45647C-0D82-44EF-ACFA-D45FDEDC02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A731BE-63F1-4223-BABC-BB4E129DF03C}"/>
              </a:ext>
            </a:extLst>
          </p:cNvPr>
          <p:cNvSpPr>
            <a:spLocks noGrp="1"/>
          </p:cNvSpPr>
          <p:nvPr>
            <p:ph type="sldNum" sz="quarter" idx="12"/>
          </p:nvPr>
        </p:nvSpPr>
        <p:spPr/>
        <p:txBody>
          <a:bodyPr/>
          <a:lstStyle/>
          <a:p>
            <a:fld id="{CF8BFF96-736F-4B82-9DB7-F50647D46C3F}" type="slidenum">
              <a:rPr lang="en-US" smtClean="0"/>
              <a:t>‹#›</a:t>
            </a:fld>
            <a:endParaRPr lang="en-US"/>
          </a:p>
        </p:txBody>
      </p:sp>
    </p:spTree>
    <p:extLst>
      <p:ext uri="{BB962C8B-B14F-4D97-AF65-F5344CB8AC3E}">
        <p14:creationId xmlns:p14="http://schemas.microsoft.com/office/powerpoint/2010/main" val="158963614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21" hasCustomPrompt="1"/>
          </p:nvPr>
        </p:nvSpPr>
        <p:spPr>
          <a:xfrm>
            <a:off x="1270000" y="2133600"/>
            <a:ext cx="21844000" cy="1016000"/>
          </a:xfrm>
          <a:prstGeom prst="rect">
            <a:avLst/>
          </a:prstGeom>
        </p:spPr>
        <p:txBody>
          <a:bodyPr/>
          <a:lstStyle>
            <a:lvl1pPr marL="0" indent="0" algn="ctr" defTabSz="825500">
              <a:spcBef>
                <a:spcPts val="0"/>
              </a:spcBef>
              <a:buClrTx/>
              <a:buSzTx/>
              <a:buNone/>
              <a:defRPr sz="540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340010559"/>
      </p:ext>
    </p:extLst>
  </p:cSld>
  <p:clrMapOvr>
    <a:masterClrMapping/>
  </p:clrMapOvr>
  <p:transition spd="med"/>
</p:sldLayout>
</file>

<file path=ppt/slideLayouts/slideLayout63.xml><?xml version="1.0" encoding="utf-8"?>
<p:sldLayout xmlns:a="http://schemas.openxmlformats.org/drawingml/2006/main" xmlns:r="http://schemas.openxmlformats.org/officeDocument/2006/relationships" xmlns:p="http://schemas.openxmlformats.org/presentationml/2006/main" type="tx">
  <p:cSld name="2_Title and Content">
    <p:spTree>
      <p:nvGrpSpPr>
        <p:cNvPr id="1" name=""/>
        <p:cNvGrpSpPr/>
        <p:nvPr/>
      </p:nvGrpSpPr>
      <p:grpSpPr>
        <a:xfrm>
          <a:off x="0" y="0"/>
          <a:ext cx="0" cy="0"/>
          <a:chOff x="0" y="0"/>
          <a:chExt cx="0" cy="0"/>
        </a:xfrm>
      </p:grpSpPr>
      <p:sp>
        <p:nvSpPr>
          <p:cNvPr id="27" name="Image"/>
          <p:cNvSpPr>
            <a:spLocks noGrp="1"/>
          </p:cNvSpPr>
          <p:nvPr>
            <p:ph type="pic" sz="half" idx="21"/>
          </p:nvPr>
        </p:nvSpPr>
        <p:spPr>
          <a:xfrm>
            <a:off x="2111375" y="1241377"/>
            <a:ext cx="8208418" cy="11233250"/>
          </a:xfrm>
          <a:prstGeom prst="rect">
            <a:avLst/>
          </a:prstGeom>
        </p:spPr>
        <p:txBody>
          <a:bodyPr lIns="91439" tIns="45719" rIns="91439" bIns="45719">
            <a:noAutofit/>
          </a:bodyPr>
          <a:lstStyle/>
          <a:p>
            <a:endParaRPr/>
          </a:p>
        </p:txBody>
      </p:sp>
      <p:sp>
        <p:nvSpPr>
          <p:cNvPr id="28" name="Slide Number"/>
          <p:cNvSpPr txBox="1">
            <a:spLocks noGrp="1"/>
          </p:cNvSpPr>
          <p:nvPr>
            <p:ph type="sldNum" sz="quarter" idx="2"/>
          </p:nvPr>
        </p:nvSpPr>
        <p:spPr>
          <a:xfrm>
            <a:off x="16970655" y="12470748"/>
            <a:ext cx="504546" cy="483910"/>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extLst>
      <p:ext uri="{BB962C8B-B14F-4D97-AF65-F5344CB8AC3E}">
        <p14:creationId xmlns:p14="http://schemas.microsoft.com/office/powerpoint/2010/main" val="1049801986"/>
      </p:ext>
    </p:extLst>
  </p:cSld>
  <p:clrMapOvr>
    <a:masterClrMapping/>
  </p:clrMapOvr>
  <p:transition spd="med"/>
</p:sldLayout>
</file>

<file path=ppt/slideLayouts/slideLayout6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3ABCC-CBF2-4F96-BB6C-DDE849BAF438}"/>
              </a:ext>
            </a:extLst>
          </p:cNvPr>
          <p:cNvSpPr>
            <a:spLocks noGrp="1"/>
          </p:cNvSpPr>
          <p:nvPr>
            <p:ph type="ctrTitle"/>
          </p:nvPr>
        </p:nvSpPr>
        <p:spPr>
          <a:xfrm>
            <a:off x="3048000" y="2244726"/>
            <a:ext cx="18288000" cy="4775200"/>
          </a:xfrm>
        </p:spPr>
        <p:txBody>
          <a:bodyPr anchor="b"/>
          <a:lstStyle>
            <a:lvl1pPr algn="ctr">
              <a:defRPr sz="12000"/>
            </a:lvl1pPr>
          </a:lstStyle>
          <a:p>
            <a:r>
              <a:rPr lang="en-US"/>
              <a:t>Click to edit Master title style</a:t>
            </a:r>
          </a:p>
        </p:txBody>
      </p:sp>
      <p:sp>
        <p:nvSpPr>
          <p:cNvPr id="3" name="Subtitle 2">
            <a:extLst>
              <a:ext uri="{FF2B5EF4-FFF2-40B4-BE49-F238E27FC236}">
                <a16:creationId xmlns:a16="http://schemas.microsoft.com/office/drawing/2014/main" id="{1F3033A5-4C6C-4015-B15D-C1D1A1F7D58B}"/>
              </a:ext>
            </a:extLst>
          </p:cNvPr>
          <p:cNvSpPr>
            <a:spLocks noGrp="1"/>
          </p:cNvSpPr>
          <p:nvPr>
            <p:ph type="subTitle" idx="1"/>
          </p:nvPr>
        </p:nvSpPr>
        <p:spPr>
          <a:xfrm>
            <a:off x="3048000" y="7204076"/>
            <a:ext cx="18288000"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a:t>Click to edit Master subtitle style</a:t>
            </a:r>
          </a:p>
        </p:txBody>
      </p:sp>
      <p:sp>
        <p:nvSpPr>
          <p:cNvPr id="4" name="Date Placeholder 3">
            <a:extLst>
              <a:ext uri="{FF2B5EF4-FFF2-40B4-BE49-F238E27FC236}">
                <a16:creationId xmlns:a16="http://schemas.microsoft.com/office/drawing/2014/main" id="{E3B6D4C7-86D6-4AAE-9BF7-F16AB53AB802}"/>
              </a:ext>
            </a:extLst>
          </p:cNvPr>
          <p:cNvSpPr>
            <a:spLocks noGrp="1"/>
          </p:cNvSpPr>
          <p:nvPr>
            <p:ph type="dt" sz="half" idx="10"/>
          </p:nvPr>
        </p:nvSpPr>
        <p:spPr/>
        <p:txBody>
          <a:bodyPr/>
          <a:lstStyle/>
          <a:p>
            <a:fld id="{31DEC96D-BF01-4F62-A4A4-6798E4F3ED88}" type="datetimeFigureOut">
              <a:rPr lang="en-US" smtClean="0"/>
              <a:t>4/19/2021</a:t>
            </a:fld>
            <a:endParaRPr lang="en-US"/>
          </a:p>
        </p:txBody>
      </p:sp>
      <p:sp>
        <p:nvSpPr>
          <p:cNvPr id="5" name="Footer Placeholder 4">
            <a:extLst>
              <a:ext uri="{FF2B5EF4-FFF2-40B4-BE49-F238E27FC236}">
                <a16:creationId xmlns:a16="http://schemas.microsoft.com/office/drawing/2014/main" id="{602BB3AB-2095-4522-8FBC-06AC341FBB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B48159-6CB3-4F7D-BB47-9C22425AAC88}"/>
              </a:ext>
            </a:extLst>
          </p:cNvPr>
          <p:cNvSpPr>
            <a:spLocks noGrp="1"/>
          </p:cNvSpPr>
          <p:nvPr>
            <p:ph type="sldNum" sz="quarter" idx="12"/>
          </p:nvPr>
        </p:nvSpPr>
        <p:spPr/>
        <p:txBody>
          <a:bodyPr/>
          <a:lstStyle/>
          <a:p>
            <a:fld id="{CE52AD1D-4195-4B1A-A970-D099A80CFBF1}" type="slidenum">
              <a:rPr lang="en-US" smtClean="0"/>
              <a:t>‹#›</a:t>
            </a:fld>
            <a:endParaRPr lang="en-US"/>
          </a:p>
        </p:txBody>
      </p:sp>
    </p:spTree>
    <p:extLst>
      <p:ext uri="{BB962C8B-B14F-4D97-AF65-F5344CB8AC3E}">
        <p14:creationId xmlns:p14="http://schemas.microsoft.com/office/powerpoint/2010/main" val="284835844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241E4-30E7-4A05-A001-98710E9E00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C91C1F-D771-499F-A954-2EDD7A15FAE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54C30E-C5C0-4C9D-AD81-B0CAB181578E}"/>
              </a:ext>
            </a:extLst>
          </p:cNvPr>
          <p:cNvSpPr>
            <a:spLocks noGrp="1"/>
          </p:cNvSpPr>
          <p:nvPr>
            <p:ph type="dt" sz="half" idx="10"/>
          </p:nvPr>
        </p:nvSpPr>
        <p:spPr/>
        <p:txBody>
          <a:bodyPr/>
          <a:lstStyle/>
          <a:p>
            <a:fld id="{31DEC96D-BF01-4F62-A4A4-6798E4F3ED88}" type="datetimeFigureOut">
              <a:rPr lang="en-US" smtClean="0"/>
              <a:t>4/19/2021</a:t>
            </a:fld>
            <a:endParaRPr lang="en-US"/>
          </a:p>
        </p:txBody>
      </p:sp>
      <p:sp>
        <p:nvSpPr>
          <p:cNvPr id="5" name="Footer Placeholder 4">
            <a:extLst>
              <a:ext uri="{FF2B5EF4-FFF2-40B4-BE49-F238E27FC236}">
                <a16:creationId xmlns:a16="http://schemas.microsoft.com/office/drawing/2014/main" id="{70050F5A-8585-411E-B8F9-F63186E4C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5896FC-71CC-41C7-A093-80E7360A601C}"/>
              </a:ext>
            </a:extLst>
          </p:cNvPr>
          <p:cNvSpPr>
            <a:spLocks noGrp="1"/>
          </p:cNvSpPr>
          <p:nvPr>
            <p:ph type="sldNum" sz="quarter" idx="12"/>
          </p:nvPr>
        </p:nvSpPr>
        <p:spPr/>
        <p:txBody>
          <a:bodyPr/>
          <a:lstStyle/>
          <a:p>
            <a:fld id="{CE52AD1D-4195-4B1A-A970-D099A80CFBF1}" type="slidenum">
              <a:rPr lang="en-US" smtClean="0"/>
              <a:t>‹#›</a:t>
            </a:fld>
            <a:endParaRPr lang="en-US"/>
          </a:p>
        </p:txBody>
      </p:sp>
    </p:spTree>
    <p:extLst>
      <p:ext uri="{BB962C8B-B14F-4D97-AF65-F5344CB8AC3E}">
        <p14:creationId xmlns:p14="http://schemas.microsoft.com/office/powerpoint/2010/main" val="126956398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431B2-E8AA-41DA-BBC9-462962342B92}"/>
              </a:ext>
            </a:extLst>
          </p:cNvPr>
          <p:cNvSpPr>
            <a:spLocks noGrp="1"/>
          </p:cNvSpPr>
          <p:nvPr>
            <p:ph type="title"/>
          </p:nvPr>
        </p:nvSpPr>
        <p:spPr>
          <a:xfrm>
            <a:off x="1663702" y="3419481"/>
            <a:ext cx="21031200" cy="5705474"/>
          </a:xfrm>
        </p:spPr>
        <p:txBody>
          <a:bodyPr anchor="b"/>
          <a:lstStyle>
            <a:lvl1pPr>
              <a:defRPr sz="12000"/>
            </a:lvl1pPr>
          </a:lstStyle>
          <a:p>
            <a:r>
              <a:rPr lang="en-US"/>
              <a:t>Click to edit Master title style</a:t>
            </a:r>
          </a:p>
        </p:txBody>
      </p:sp>
      <p:sp>
        <p:nvSpPr>
          <p:cNvPr id="3" name="Text Placeholder 2">
            <a:extLst>
              <a:ext uri="{FF2B5EF4-FFF2-40B4-BE49-F238E27FC236}">
                <a16:creationId xmlns:a16="http://schemas.microsoft.com/office/drawing/2014/main" id="{48C67191-C45A-4106-9264-1434D6870848}"/>
              </a:ext>
            </a:extLst>
          </p:cNvPr>
          <p:cNvSpPr>
            <a:spLocks noGrp="1"/>
          </p:cNvSpPr>
          <p:nvPr>
            <p:ph type="body" idx="1"/>
          </p:nvPr>
        </p:nvSpPr>
        <p:spPr>
          <a:xfrm>
            <a:off x="1663702" y="9178931"/>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8405CCC-77FF-49F2-B4B9-F61D6F56593C}"/>
              </a:ext>
            </a:extLst>
          </p:cNvPr>
          <p:cNvSpPr>
            <a:spLocks noGrp="1"/>
          </p:cNvSpPr>
          <p:nvPr>
            <p:ph type="dt" sz="half" idx="10"/>
          </p:nvPr>
        </p:nvSpPr>
        <p:spPr/>
        <p:txBody>
          <a:bodyPr/>
          <a:lstStyle/>
          <a:p>
            <a:fld id="{31DEC96D-BF01-4F62-A4A4-6798E4F3ED88}" type="datetimeFigureOut">
              <a:rPr lang="en-US" smtClean="0"/>
              <a:t>4/19/2021</a:t>
            </a:fld>
            <a:endParaRPr lang="en-US"/>
          </a:p>
        </p:txBody>
      </p:sp>
      <p:sp>
        <p:nvSpPr>
          <p:cNvPr id="5" name="Footer Placeholder 4">
            <a:extLst>
              <a:ext uri="{FF2B5EF4-FFF2-40B4-BE49-F238E27FC236}">
                <a16:creationId xmlns:a16="http://schemas.microsoft.com/office/drawing/2014/main" id="{8B4961E6-0D6B-4902-B126-CC96AAB754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F341E8-2A4B-4604-805F-B1B23DA0EBE5}"/>
              </a:ext>
            </a:extLst>
          </p:cNvPr>
          <p:cNvSpPr>
            <a:spLocks noGrp="1"/>
          </p:cNvSpPr>
          <p:nvPr>
            <p:ph type="sldNum" sz="quarter" idx="12"/>
          </p:nvPr>
        </p:nvSpPr>
        <p:spPr/>
        <p:txBody>
          <a:bodyPr/>
          <a:lstStyle/>
          <a:p>
            <a:fld id="{CE52AD1D-4195-4B1A-A970-D099A80CFBF1}" type="slidenum">
              <a:rPr lang="en-US" smtClean="0"/>
              <a:t>‹#›</a:t>
            </a:fld>
            <a:endParaRPr lang="en-US"/>
          </a:p>
        </p:txBody>
      </p:sp>
    </p:spTree>
    <p:extLst>
      <p:ext uri="{BB962C8B-B14F-4D97-AF65-F5344CB8AC3E}">
        <p14:creationId xmlns:p14="http://schemas.microsoft.com/office/powerpoint/2010/main" val="38027619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64B5F-70C9-48A3-8B33-2F9F60ED4B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A62349-E838-4839-9770-DD7EFE789F4E}"/>
              </a:ext>
            </a:extLst>
          </p:cNvPr>
          <p:cNvSpPr>
            <a:spLocks noGrp="1"/>
          </p:cNvSpPr>
          <p:nvPr>
            <p:ph sz="half" idx="1"/>
          </p:nvPr>
        </p:nvSpPr>
        <p:spPr>
          <a:xfrm>
            <a:off x="1676400" y="3651250"/>
            <a:ext cx="10363200" cy="87026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69B7B0-4512-4D6C-8FEF-983015F20066}"/>
              </a:ext>
            </a:extLst>
          </p:cNvPr>
          <p:cNvSpPr>
            <a:spLocks noGrp="1"/>
          </p:cNvSpPr>
          <p:nvPr>
            <p:ph sz="half" idx="2"/>
          </p:nvPr>
        </p:nvSpPr>
        <p:spPr>
          <a:xfrm>
            <a:off x="12344400" y="3651250"/>
            <a:ext cx="10363200" cy="87026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A00286-14C4-44EB-AF56-7E98D8CF964B}"/>
              </a:ext>
            </a:extLst>
          </p:cNvPr>
          <p:cNvSpPr>
            <a:spLocks noGrp="1"/>
          </p:cNvSpPr>
          <p:nvPr>
            <p:ph type="dt" sz="half" idx="10"/>
          </p:nvPr>
        </p:nvSpPr>
        <p:spPr/>
        <p:txBody>
          <a:bodyPr/>
          <a:lstStyle/>
          <a:p>
            <a:fld id="{31DEC96D-BF01-4F62-A4A4-6798E4F3ED88}" type="datetimeFigureOut">
              <a:rPr lang="en-US" smtClean="0"/>
              <a:t>4/19/2021</a:t>
            </a:fld>
            <a:endParaRPr lang="en-US"/>
          </a:p>
        </p:txBody>
      </p:sp>
      <p:sp>
        <p:nvSpPr>
          <p:cNvPr id="6" name="Footer Placeholder 5">
            <a:extLst>
              <a:ext uri="{FF2B5EF4-FFF2-40B4-BE49-F238E27FC236}">
                <a16:creationId xmlns:a16="http://schemas.microsoft.com/office/drawing/2014/main" id="{DDD85CE2-F209-473E-9AAC-5BC461BDFD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C5759F-3467-464A-A491-A87C4945BBD0}"/>
              </a:ext>
            </a:extLst>
          </p:cNvPr>
          <p:cNvSpPr>
            <a:spLocks noGrp="1"/>
          </p:cNvSpPr>
          <p:nvPr>
            <p:ph type="sldNum" sz="quarter" idx="12"/>
          </p:nvPr>
        </p:nvSpPr>
        <p:spPr/>
        <p:txBody>
          <a:bodyPr/>
          <a:lstStyle/>
          <a:p>
            <a:fld id="{CE52AD1D-4195-4B1A-A970-D099A80CFBF1}" type="slidenum">
              <a:rPr lang="en-US" smtClean="0"/>
              <a:t>‹#›</a:t>
            </a:fld>
            <a:endParaRPr lang="en-US"/>
          </a:p>
        </p:txBody>
      </p:sp>
    </p:spTree>
    <p:extLst>
      <p:ext uri="{BB962C8B-B14F-4D97-AF65-F5344CB8AC3E}">
        <p14:creationId xmlns:p14="http://schemas.microsoft.com/office/powerpoint/2010/main" val="351625323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C99E3-8452-4C11-996D-A104F3F8739D}"/>
              </a:ext>
            </a:extLst>
          </p:cNvPr>
          <p:cNvSpPr>
            <a:spLocks noGrp="1"/>
          </p:cNvSpPr>
          <p:nvPr>
            <p:ph type="title"/>
          </p:nvPr>
        </p:nvSpPr>
        <p:spPr>
          <a:xfrm>
            <a:off x="1679576" y="730256"/>
            <a:ext cx="21031200" cy="2651126"/>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1B5907-1997-4E71-9C3B-C8B2D6A94DC7}"/>
              </a:ext>
            </a:extLst>
          </p:cNvPr>
          <p:cNvSpPr>
            <a:spLocks noGrp="1"/>
          </p:cNvSpPr>
          <p:nvPr>
            <p:ph type="body" idx="1"/>
          </p:nvPr>
        </p:nvSpPr>
        <p:spPr>
          <a:xfrm>
            <a:off x="1679580"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Edit Master text styles</a:t>
            </a:r>
          </a:p>
        </p:txBody>
      </p:sp>
      <p:sp>
        <p:nvSpPr>
          <p:cNvPr id="4" name="Content Placeholder 3">
            <a:extLst>
              <a:ext uri="{FF2B5EF4-FFF2-40B4-BE49-F238E27FC236}">
                <a16:creationId xmlns:a16="http://schemas.microsoft.com/office/drawing/2014/main" id="{D175D2C1-9C95-4F14-84F7-924F9FC898C7}"/>
              </a:ext>
            </a:extLst>
          </p:cNvPr>
          <p:cNvSpPr>
            <a:spLocks noGrp="1"/>
          </p:cNvSpPr>
          <p:nvPr>
            <p:ph sz="half" idx="2"/>
          </p:nvPr>
        </p:nvSpPr>
        <p:spPr>
          <a:xfrm>
            <a:off x="1679580" y="5010150"/>
            <a:ext cx="10315574" cy="73691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A95425-6655-4082-BBC5-9E4A3C7C9496}"/>
              </a:ext>
            </a:extLst>
          </p:cNvPr>
          <p:cNvSpPr>
            <a:spLocks noGrp="1"/>
          </p:cNvSpPr>
          <p:nvPr>
            <p:ph type="body" sz="quarter" idx="3"/>
          </p:nvPr>
        </p:nvSpPr>
        <p:spPr>
          <a:xfrm>
            <a:off x="12344402"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Edit Master text styles</a:t>
            </a:r>
          </a:p>
        </p:txBody>
      </p:sp>
      <p:sp>
        <p:nvSpPr>
          <p:cNvPr id="6" name="Content Placeholder 5">
            <a:extLst>
              <a:ext uri="{FF2B5EF4-FFF2-40B4-BE49-F238E27FC236}">
                <a16:creationId xmlns:a16="http://schemas.microsoft.com/office/drawing/2014/main" id="{C08DF691-FFCB-4020-8BC5-39F5FDA0B544}"/>
              </a:ext>
            </a:extLst>
          </p:cNvPr>
          <p:cNvSpPr>
            <a:spLocks noGrp="1"/>
          </p:cNvSpPr>
          <p:nvPr>
            <p:ph sz="quarter" idx="4"/>
          </p:nvPr>
        </p:nvSpPr>
        <p:spPr>
          <a:xfrm>
            <a:off x="12344402" y="5010150"/>
            <a:ext cx="10366376" cy="73691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D6D376A-3D1E-4A93-83BF-323FBBAFB463}"/>
              </a:ext>
            </a:extLst>
          </p:cNvPr>
          <p:cNvSpPr>
            <a:spLocks noGrp="1"/>
          </p:cNvSpPr>
          <p:nvPr>
            <p:ph type="dt" sz="half" idx="10"/>
          </p:nvPr>
        </p:nvSpPr>
        <p:spPr/>
        <p:txBody>
          <a:bodyPr/>
          <a:lstStyle/>
          <a:p>
            <a:fld id="{31DEC96D-BF01-4F62-A4A4-6798E4F3ED88}" type="datetimeFigureOut">
              <a:rPr lang="en-US" smtClean="0"/>
              <a:t>4/19/2021</a:t>
            </a:fld>
            <a:endParaRPr lang="en-US"/>
          </a:p>
        </p:txBody>
      </p:sp>
      <p:sp>
        <p:nvSpPr>
          <p:cNvPr id="8" name="Footer Placeholder 7">
            <a:extLst>
              <a:ext uri="{FF2B5EF4-FFF2-40B4-BE49-F238E27FC236}">
                <a16:creationId xmlns:a16="http://schemas.microsoft.com/office/drawing/2014/main" id="{19B1C29D-BB21-4672-9296-61AA5C61370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F35368-A961-497E-9B1A-12D11715CE6B}"/>
              </a:ext>
            </a:extLst>
          </p:cNvPr>
          <p:cNvSpPr>
            <a:spLocks noGrp="1"/>
          </p:cNvSpPr>
          <p:nvPr>
            <p:ph type="sldNum" sz="quarter" idx="12"/>
          </p:nvPr>
        </p:nvSpPr>
        <p:spPr/>
        <p:txBody>
          <a:bodyPr/>
          <a:lstStyle/>
          <a:p>
            <a:fld id="{CE52AD1D-4195-4B1A-A970-D099A80CFBF1}" type="slidenum">
              <a:rPr lang="en-US" smtClean="0"/>
              <a:t>‹#›</a:t>
            </a:fld>
            <a:endParaRPr lang="en-US"/>
          </a:p>
        </p:txBody>
      </p:sp>
    </p:spTree>
    <p:extLst>
      <p:ext uri="{BB962C8B-B14F-4D97-AF65-F5344CB8AC3E}">
        <p14:creationId xmlns:p14="http://schemas.microsoft.com/office/powerpoint/2010/main" val="299946427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E8EF2-07AB-4986-A61B-D6DFD078A8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BFB00A3-F3D3-4A19-92FD-92789D7D7E37}"/>
              </a:ext>
            </a:extLst>
          </p:cNvPr>
          <p:cNvSpPr>
            <a:spLocks noGrp="1"/>
          </p:cNvSpPr>
          <p:nvPr>
            <p:ph type="dt" sz="half" idx="10"/>
          </p:nvPr>
        </p:nvSpPr>
        <p:spPr/>
        <p:txBody>
          <a:bodyPr/>
          <a:lstStyle/>
          <a:p>
            <a:fld id="{31DEC96D-BF01-4F62-A4A4-6798E4F3ED88}" type="datetimeFigureOut">
              <a:rPr lang="en-US" smtClean="0"/>
              <a:t>4/19/2021</a:t>
            </a:fld>
            <a:endParaRPr lang="en-US"/>
          </a:p>
        </p:txBody>
      </p:sp>
      <p:sp>
        <p:nvSpPr>
          <p:cNvPr id="4" name="Footer Placeholder 3">
            <a:extLst>
              <a:ext uri="{FF2B5EF4-FFF2-40B4-BE49-F238E27FC236}">
                <a16:creationId xmlns:a16="http://schemas.microsoft.com/office/drawing/2014/main" id="{B2493D67-FD2B-439B-8B43-DF424B2E273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AC78B5-AFA9-45D1-A3F1-5FB9E046BB56}"/>
              </a:ext>
            </a:extLst>
          </p:cNvPr>
          <p:cNvSpPr>
            <a:spLocks noGrp="1"/>
          </p:cNvSpPr>
          <p:nvPr>
            <p:ph type="sldNum" sz="quarter" idx="12"/>
          </p:nvPr>
        </p:nvSpPr>
        <p:spPr/>
        <p:txBody>
          <a:bodyPr/>
          <a:lstStyle/>
          <a:p>
            <a:fld id="{CE52AD1D-4195-4B1A-A970-D099A80CFBF1}" type="slidenum">
              <a:rPr lang="en-US" smtClean="0"/>
              <a:t>‹#›</a:t>
            </a:fld>
            <a:endParaRPr lang="en-US"/>
          </a:p>
        </p:txBody>
      </p:sp>
    </p:spTree>
    <p:extLst>
      <p:ext uri="{BB962C8B-B14F-4D97-AF65-F5344CB8AC3E}">
        <p14:creationId xmlns:p14="http://schemas.microsoft.com/office/powerpoint/2010/main" val="2364969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3_Custom Layout">
    <p:spTree>
      <p:nvGrpSpPr>
        <p:cNvPr id="1" name=""/>
        <p:cNvGrpSpPr/>
        <p:nvPr/>
      </p:nvGrpSpPr>
      <p:grpSpPr>
        <a:xfrm>
          <a:off x="0" y="0"/>
          <a:ext cx="0" cy="0"/>
          <a:chOff x="0" y="0"/>
          <a:chExt cx="0" cy="0"/>
        </a:xfrm>
      </p:grpSpPr>
      <p:sp>
        <p:nvSpPr>
          <p:cNvPr id="60" name="Image"/>
          <p:cNvSpPr>
            <a:spLocks noGrp="1"/>
          </p:cNvSpPr>
          <p:nvPr>
            <p:ph type="pic" sz="quarter" idx="21"/>
          </p:nvPr>
        </p:nvSpPr>
        <p:spPr>
          <a:xfrm>
            <a:off x="17808576" y="0"/>
            <a:ext cx="6575426" cy="6864350"/>
          </a:xfrm>
          <a:prstGeom prst="rect">
            <a:avLst/>
          </a:prstGeom>
        </p:spPr>
        <p:txBody>
          <a:bodyPr lIns="91439" tIns="45719" rIns="91439" bIns="45719">
            <a:noAutofit/>
          </a:bodyPr>
          <a:lstStyle/>
          <a:p>
            <a:endParaRPr/>
          </a:p>
        </p:txBody>
      </p:sp>
      <p:sp>
        <p:nvSpPr>
          <p:cNvPr id="61" name="Image"/>
          <p:cNvSpPr>
            <a:spLocks noGrp="1"/>
          </p:cNvSpPr>
          <p:nvPr>
            <p:ph type="pic" sz="quarter" idx="22"/>
          </p:nvPr>
        </p:nvSpPr>
        <p:spPr>
          <a:xfrm>
            <a:off x="17808576" y="6851651"/>
            <a:ext cx="6575426" cy="6864350"/>
          </a:xfrm>
          <a:prstGeom prst="rect">
            <a:avLst/>
          </a:prstGeom>
        </p:spPr>
        <p:txBody>
          <a:bodyPr lIns="91439" tIns="45719" rIns="91439" bIns="45719">
            <a:noAutofit/>
          </a:bodyPr>
          <a:lstStyle/>
          <a:p>
            <a:endParaRPr/>
          </a:p>
        </p:txBody>
      </p:sp>
      <p:sp>
        <p:nvSpPr>
          <p:cNvPr id="62"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719546-D313-4945-B69A-06B98AFF5138}"/>
              </a:ext>
            </a:extLst>
          </p:cNvPr>
          <p:cNvSpPr>
            <a:spLocks noGrp="1"/>
          </p:cNvSpPr>
          <p:nvPr>
            <p:ph type="dt" sz="half" idx="10"/>
          </p:nvPr>
        </p:nvSpPr>
        <p:spPr/>
        <p:txBody>
          <a:bodyPr/>
          <a:lstStyle/>
          <a:p>
            <a:fld id="{31DEC96D-BF01-4F62-A4A4-6798E4F3ED88}" type="datetimeFigureOut">
              <a:rPr lang="en-US" smtClean="0"/>
              <a:t>4/19/2021</a:t>
            </a:fld>
            <a:endParaRPr lang="en-US"/>
          </a:p>
        </p:txBody>
      </p:sp>
      <p:sp>
        <p:nvSpPr>
          <p:cNvPr id="3" name="Footer Placeholder 2">
            <a:extLst>
              <a:ext uri="{FF2B5EF4-FFF2-40B4-BE49-F238E27FC236}">
                <a16:creationId xmlns:a16="http://schemas.microsoft.com/office/drawing/2014/main" id="{A0F645F2-15DB-4063-8E21-0898E253CF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559038E-BA96-44CA-96EB-C05B8EED8EFC}"/>
              </a:ext>
            </a:extLst>
          </p:cNvPr>
          <p:cNvSpPr>
            <a:spLocks noGrp="1"/>
          </p:cNvSpPr>
          <p:nvPr>
            <p:ph type="sldNum" sz="quarter" idx="12"/>
          </p:nvPr>
        </p:nvSpPr>
        <p:spPr/>
        <p:txBody>
          <a:bodyPr/>
          <a:lstStyle/>
          <a:p>
            <a:fld id="{CE52AD1D-4195-4B1A-A970-D099A80CFBF1}" type="slidenum">
              <a:rPr lang="en-US" smtClean="0"/>
              <a:t>‹#›</a:t>
            </a:fld>
            <a:endParaRPr lang="en-US"/>
          </a:p>
        </p:txBody>
      </p:sp>
    </p:spTree>
    <p:extLst>
      <p:ext uri="{BB962C8B-B14F-4D97-AF65-F5344CB8AC3E}">
        <p14:creationId xmlns:p14="http://schemas.microsoft.com/office/powerpoint/2010/main" val="145580051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B4117-AFFF-48C0-9FDC-0A8A1898F46C}"/>
              </a:ext>
            </a:extLst>
          </p:cNvPr>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Content Placeholder 2">
            <a:extLst>
              <a:ext uri="{FF2B5EF4-FFF2-40B4-BE49-F238E27FC236}">
                <a16:creationId xmlns:a16="http://schemas.microsoft.com/office/drawing/2014/main" id="{293D3178-54C0-41C0-BF83-49B51AE4F9F3}"/>
              </a:ext>
            </a:extLst>
          </p:cNvPr>
          <p:cNvSpPr>
            <a:spLocks noGrp="1"/>
          </p:cNvSpPr>
          <p:nvPr>
            <p:ph idx="1"/>
          </p:nvPr>
        </p:nvSpPr>
        <p:spPr>
          <a:xfrm>
            <a:off x="10366377" y="1974855"/>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DCD185-99A4-419E-BF07-BDA28726EEC9}"/>
              </a:ext>
            </a:extLst>
          </p:cNvPr>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Edit Master text styles</a:t>
            </a:r>
          </a:p>
        </p:txBody>
      </p:sp>
      <p:sp>
        <p:nvSpPr>
          <p:cNvPr id="5" name="Date Placeholder 4">
            <a:extLst>
              <a:ext uri="{FF2B5EF4-FFF2-40B4-BE49-F238E27FC236}">
                <a16:creationId xmlns:a16="http://schemas.microsoft.com/office/drawing/2014/main" id="{2E2D79A8-7284-4147-B75A-8F814D12BD0E}"/>
              </a:ext>
            </a:extLst>
          </p:cNvPr>
          <p:cNvSpPr>
            <a:spLocks noGrp="1"/>
          </p:cNvSpPr>
          <p:nvPr>
            <p:ph type="dt" sz="half" idx="10"/>
          </p:nvPr>
        </p:nvSpPr>
        <p:spPr/>
        <p:txBody>
          <a:bodyPr/>
          <a:lstStyle/>
          <a:p>
            <a:fld id="{31DEC96D-BF01-4F62-A4A4-6798E4F3ED88}" type="datetimeFigureOut">
              <a:rPr lang="en-US" smtClean="0"/>
              <a:t>4/19/2021</a:t>
            </a:fld>
            <a:endParaRPr lang="en-US"/>
          </a:p>
        </p:txBody>
      </p:sp>
      <p:sp>
        <p:nvSpPr>
          <p:cNvPr id="6" name="Footer Placeholder 5">
            <a:extLst>
              <a:ext uri="{FF2B5EF4-FFF2-40B4-BE49-F238E27FC236}">
                <a16:creationId xmlns:a16="http://schemas.microsoft.com/office/drawing/2014/main" id="{1DE8C49E-C7F3-47A4-AA76-782CE530F3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91724F-FD86-44F6-97C5-C3428773A3A8}"/>
              </a:ext>
            </a:extLst>
          </p:cNvPr>
          <p:cNvSpPr>
            <a:spLocks noGrp="1"/>
          </p:cNvSpPr>
          <p:nvPr>
            <p:ph type="sldNum" sz="quarter" idx="12"/>
          </p:nvPr>
        </p:nvSpPr>
        <p:spPr/>
        <p:txBody>
          <a:bodyPr/>
          <a:lstStyle/>
          <a:p>
            <a:fld id="{CE52AD1D-4195-4B1A-A970-D099A80CFBF1}" type="slidenum">
              <a:rPr lang="en-US" smtClean="0"/>
              <a:t>‹#›</a:t>
            </a:fld>
            <a:endParaRPr lang="en-US"/>
          </a:p>
        </p:txBody>
      </p:sp>
    </p:spTree>
    <p:extLst>
      <p:ext uri="{BB962C8B-B14F-4D97-AF65-F5344CB8AC3E}">
        <p14:creationId xmlns:p14="http://schemas.microsoft.com/office/powerpoint/2010/main" val="104779360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C7567-A33F-454D-9B4B-3BE3D221D87F}"/>
              </a:ext>
            </a:extLst>
          </p:cNvPr>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Picture Placeholder 2">
            <a:extLst>
              <a:ext uri="{FF2B5EF4-FFF2-40B4-BE49-F238E27FC236}">
                <a16:creationId xmlns:a16="http://schemas.microsoft.com/office/drawing/2014/main" id="{E7A06FFA-8CC0-4469-826E-08603F2BCFA7}"/>
              </a:ext>
            </a:extLst>
          </p:cNvPr>
          <p:cNvSpPr>
            <a:spLocks noGrp="1"/>
          </p:cNvSpPr>
          <p:nvPr>
            <p:ph type="pic" idx="1"/>
          </p:nvPr>
        </p:nvSpPr>
        <p:spPr>
          <a:xfrm>
            <a:off x="10366377" y="1974855"/>
            <a:ext cx="12344400" cy="9747250"/>
          </a:xfrm>
        </p:spPr>
        <p:txBody>
          <a:bodyPr/>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endParaRPr lang="en-US"/>
          </a:p>
        </p:txBody>
      </p:sp>
      <p:sp>
        <p:nvSpPr>
          <p:cNvPr id="4" name="Text Placeholder 3">
            <a:extLst>
              <a:ext uri="{FF2B5EF4-FFF2-40B4-BE49-F238E27FC236}">
                <a16:creationId xmlns:a16="http://schemas.microsoft.com/office/drawing/2014/main" id="{5F591ADD-E077-429F-BFC9-565ABD8C24EB}"/>
              </a:ext>
            </a:extLst>
          </p:cNvPr>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Edit Master text styles</a:t>
            </a:r>
          </a:p>
        </p:txBody>
      </p:sp>
      <p:sp>
        <p:nvSpPr>
          <p:cNvPr id="5" name="Date Placeholder 4">
            <a:extLst>
              <a:ext uri="{FF2B5EF4-FFF2-40B4-BE49-F238E27FC236}">
                <a16:creationId xmlns:a16="http://schemas.microsoft.com/office/drawing/2014/main" id="{5666F151-E5F5-46FA-B934-CECA8ECEFB51}"/>
              </a:ext>
            </a:extLst>
          </p:cNvPr>
          <p:cNvSpPr>
            <a:spLocks noGrp="1"/>
          </p:cNvSpPr>
          <p:nvPr>
            <p:ph type="dt" sz="half" idx="10"/>
          </p:nvPr>
        </p:nvSpPr>
        <p:spPr/>
        <p:txBody>
          <a:bodyPr/>
          <a:lstStyle/>
          <a:p>
            <a:fld id="{31DEC96D-BF01-4F62-A4A4-6798E4F3ED88}" type="datetimeFigureOut">
              <a:rPr lang="en-US" smtClean="0"/>
              <a:t>4/19/2021</a:t>
            </a:fld>
            <a:endParaRPr lang="en-US"/>
          </a:p>
        </p:txBody>
      </p:sp>
      <p:sp>
        <p:nvSpPr>
          <p:cNvPr id="6" name="Footer Placeholder 5">
            <a:extLst>
              <a:ext uri="{FF2B5EF4-FFF2-40B4-BE49-F238E27FC236}">
                <a16:creationId xmlns:a16="http://schemas.microsoft.com/office/drawing/2014/main" id="{CF97F33B-05F3-480F-8E76-EC3E1B7284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4FE177-DC74-4890-9ABE-D1E7C9ECB2B3}"/>
              </a:ext>
            </a:extLst>
          </p:cNvPr>
          <p:cNvSpPr>
            <a:spLocks noGrp="1"/>
          </p:cNvSpPr>
          <p:nvPr>
            <p:ph type="sldNum" sz="quarter" idx="12"/>
          </p:nvPr>
        </p:nvSpPr>
        <p:spPr/>
        <p:txBody>
          <a:bodyPr/>
          <a:lstStyle/>
          <a:p>
            <a:fld id="{CE52AD1D-4195-4B1A-A970-D099A80CFBF1}" type="slidenum">
              <a:rPr lang="en-US" smtClean="0"/>
              <a:t>‹#›</a:t>
            </a:fld>
            <a:endParaRPr lang="en-US"/>
          </a:p>
        </p:txBody>
      </p:sp>
    </p:spTree>
    <p:extLst>
      <p:ext uri="{BB962C8B-B14F-4D97-AF65-F5344CB8AC3E}">
        <p14:creationId xmlns:p14="http://schemas.microsoft.com/office/powerpoint/2010/main" val="415201190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1F579-4B78-410C-8A31-D2FA9BFFFF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D70E89-FDFD-42F8-87BE-8384FF155BA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EDCFBF-AA4B-46B7-AA96-DA737CCB188E}"/>
              </a:ext>
            </a:extLst>
          </p:cNvPr>
          <p:cNvSpPr>
            <a:spLocks noGrp="1"/>
          </p:cNvSpPr>
          <p:nvPr>
            <p:ph type="dt" sz="half" idx="10"/>
          </p:nvPr>
        </p:nvSpPr>
        <p:spPr/>
        <p:txBody>
          <a:bodyPr/>
          <a:lstStyle/>
          <a:p>
            <a:fld id="{31DEC96D-BF01-4F62-A4A4-6798E4F3ED88}" type="datetimeFigureOut">
              <a:rPr lang="en-US" smtClean="0"/>
              <a:t>4/19/2021</a:t>
            </a:fld>
            <a:endParaRPr lang="en-US"/>
          </a:p>
        </p:txBody>
      </p:sp>
      <p:sp>
        <p:nvSpPr>
          <p:cNvPr id="5" name="Footer Placeholder 4">
            <a:extLst>
              <a:ext uri="{FF2B5EF4-FFF2-40B4-BE49-F238E27FC236}">
                <a16:creationId xmlns:a16="http://schemas.microsoft.com/office/drawing/2014/main" id="{2020AEC1-DD57-4CA0-BB58-9FB85BEFA7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C46843-2313-458B-83C3-781F61038455}"/>
              </a:ext>
            </a:extLst>
          </p:cNvPr>
          <p:cNvSpPr>
            <a:spLocks noGrp="1"/>
          </p:cNvSpPr>
          <p:nvPr>
            <p:ph type="sldNum" sz="quarter" idx="12"/>
          </p:nvPr>
        </p:nvSpPr>
        <p:spPr/>
        <p:txBody>
          <a:bodyPr/>
          <a:lstStyle/>
          <a:p>
            <a:fld id="{CE52AD1D-4195-4B1A-A970-D099A80CFBF1}" type="slidenum">
              <a:rPr lang="en-US" smtClean="0"/>
              <a:t>‹#›</a:t>
            </a:fld>
            <a:endParaRPr lang="en-US"/>
          </a:p>
        </p:txBody>
      </p:sp>
    </p:spTree>
    <p:extLst>
      <p:ext uri="{BB962C8B-B14F-4D97-AF65-F5344CB8AC3E}">
        <p14:creationId xmlns:p14="http://schemas.microsoft.com/office/powerpoint/2010/main" val="393035546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58818C-50B1-4072-AD8E-4AF015AFABEA}"/>
              </a:ext>
            </a:extLst>
          </p:cNvPr>
          <p:cNvSpPr>
            <a:spLocks noGrp="1"/>
          </p:cNvSpPr>
          <p:nvPr>
            <p:ph type="title" orient="vert"/>
          </p:nvPr>
        </p:nvSpPr>
        <p:spPr>
          <a:xfrm>
            <a:off x="17449802" y="730250"/>
            <a:ext cx="5257800" cy="1162367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E1660BC-9B3F-4C02-9F67-C2487D0AB25E}"/>
              </a:ext>
            </a:extLst>
          </p:cNvPr>
          <p:cNvSpPr>
            <a:spLocks noGrp="1"/>
          </p:cNvSpPr>
          <p:nvPr>
            <p:ph type="body" orient="vert" idx="1"/>
          </p:nvPr>
        </p:nvSpPr>
        <p:spPr>
          <a:xfrm>
            <a:off x="1676402" y="730250"/>
            <a:ext cx="15468600" cy="1162367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6B70D-319A-46AE-A286-391BBF204579}"/>
              </a:ext>
            </a:extLst>
          </p:cNvPr>
          <p:cNvSpPr>
            <a:spLocks noGrp="1"/>
          </p:cNvSpPr>
          <p:nvPr>
            <p:ph type="dt" sz="half" idx="10"/>
          </p:nvPr>
        </p:nvSpPr>
        <p:spPr/>
        <p:txBody>
          <a:bodyPr/>
          <a:lstStyle/>
          <a:p>
            <a:fld id="{31DEC96D-BF01-4F62-A4A4-6798E4F3ED88}" type="datetimeFigureOut">
              <a:rPr lang="en-US" smtClean="0"/>
              <a:t>4/19/2021</a:t>
            </a:fld>
            <a:endParaRPr lang="en-US"/>
          </a:p>
        </p:txBody>
      </p:sp>
      <p:sp>
        <p:nvSpPr>
          <p:cNvPr id="5" name="Footer Placeholder 4">
            <a:extLst>
              <a:ext uri="{FF2B5EF4-FFF2-40B4-BE49-F238E27FC236}">
                <a16:creationId xmlns:a16="http://schemas.microsoft.com/office/drawing/2014/main" id="{9CF413E4-DF83-4B92-91E9-999D951E0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21A1D-8733-44A5-9129-4A3D3082A0AA}"/>
              </a:ext>
            </a:extLst>
          </p:cNvPr>
          <p:cNvSpPr>
            <a:spLocks noGrp="1"/>
          </p:cNvSpPr>
          <p:nvPr>
            <p:ph type="sldNum" sz="quarter" idx="12"/>
          </p:nvPr>
        </p:nvSpPr>
        <p:spPr/>
        <p:txBody>
          <a:bodyPr/>
          <a:lstStyle/>
          <a:p>
            <a:fld id="{CE52AD1D-4195-4B1A-A970-D099A80CFBF1}" type="slidenum">
              <a:rPr lang="en-US" smtClean="0"/>
              <a:t>‹#›</a:t>
            </a:fld>
            <a:endParaRPr lang="en-US"/>
          </a:p>
        </p:txBody>
      </p:sp>
    </p:spTree>
    <p:extLst>
      <p:ext uri="{BB962C8B-B14F-4D97-AF65-F5344CB8AC3E}">
        <p14:creationId xmlns:p14="http://schemas.microsoft.com/office/powerpoint/2010/main" val="305969267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lgn="l">
              <a:defRPr sz="7466" kern="900" cap="all"/>
            </a:lvl1pPr>
          </a:lstStyle>
          <a:p>
            <a:r>
              <a:rPr lang="en-US"/>
              <a:t>Click to edit Master title style</a:t>
            </a:r>
          </a:p>
        </p:txBody>
      </p:sp>
      <p:sp>
        <p:nvSpPr>
          <p:cNvPr id="9" name="Slide Number Placeholder 5"/>
          <p:cNvSpPr>
            <a:spLocks noGrp="1"/>
          </p:cNvSpPr>
          <p:nvPr>
            <p:ph type="sldNum" sz="quarter" idx="4"/>
          </p:nvPr>
        </p:nvSpPr>
        <p:spPr>
          <a:xfrm>
            <a:off x="13183616" y="12793103"/>
            <a:ext cx="5689600" cy="730250"/>
          </a:xfrm>
          <a:prstGeom prst="rect">
            <a:avLst/>
          </a:prstGeom>
        </p:spPr>
        <p:txBody>
          <a:bodyPr vert="horz" lIns="91440" tIns="45720" rIns="91440" bIns="45720" rtlCol="0" anchor="ctr"/>
          <a:lstStyle>
            <a:lvl1pPr algn="r">
              <a:defRPr sz="2800">
                <a:solidFill>
                  <a:srgbClr val="6B6D72"/>
                </a:solidFill>
                <a:latin typeface="Baskerville Old Face" charset="0"/>
                <a:ea typeface="Baskerville Old Face" charset="0"/>
                <a:cs typeface="Baskerville Old Face" charset="0"/>
              </a:defRPr>
            </a:lvl1pPr>
          </a:lstStyle>
          <a:p>
            <a:fld id="{2066355A-084C-D24E-9AD2-7E4FC41EA627}" type="slidenum">
              <a:rPr lang="en-US" smtClean="0"/>
              <a:pPr/>
              <a:t>‹#›</a:t>
            </a:fld>
            <a:endParaRPr lang="en-US"/>
          </a:p>
        </p:txBody>
      </p:sp>
    </p:spTree>
    <p:extLst>
      <p:ext uri="{BB962C8B-B14F-4D97-AF65-F5344CB8AC3E}">
        <p14:creationId xmlns:p14="http://schemas.microsoft.com/office/powerpoint/2010/main" val="3972761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7_Custom Layout">
    <p:spTree>
      <p:nvGrpSpPr>
        <p:cNvPr id="1" name=""/>
        <p:cNvGrpSpPr/>
        <p:nvPr/>
      </p:nvGrpSpPr>
      <p:grpSpPr>
        <a:xfrm>
          <a:off x="0" y="0"/>
          <a:ext cx="0" cy="0"/>
          <a:chOff x="0" y="0"/>
          <a:chExt cx="0" cy="0"/>
        </a:xfrm>
      </p:grpSpPr>
      <p:sp>
        <p:nvSpPr>
          <p:cNvPr id="77" name="Image"/>
          <p:cNvSpPr>
            <a:spLocks noGrp="1"/>
          </p:cNvSpPr>
          <p:nvPr>
            <p:ph type="pic" sz="quarter" idx="21"/>
          </p:nvPr>
        </p:nvSpPr>
        <p:spPr>
          <a:xfrm>
            <a:off x="15925801" y="2409826"/>
            <a:ext cx="5686427" cy="9734551"/>
          </a:xfrm>
          <a:prstGeom prst="rect">
            <a:avLst/>
          </a:prstGeom>
        </p:spPr>
        <p:txBody>
          <a:bodyPr lIns="91439" tIns="45719" rIns="91439" bIns="45719">
            <a:noAutofit/>
          </a:bodyPr>
          <a:lstStyle/>
          <a:p>
            <a:endParaRPr/>
          </a:p>
        </p:txBody>
      </p:sp>
      <p:sp>
        <p:nvSpPr>
          <p:cNvPr id="78"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8_Custom Layout">
    <p:spTree>
      <p:nvGrpSpPr>
        <p:cNvPr id="1" name=""/>
        <p:cNvGrpSpPr/>
        <p:nvPr/>
      </p:nvGrpSpPr>
      <p:grpSpPr>
        <a:xfrm>
          <a:off x="0" y="0"/>
          <a:ext cx="0" cy="0"/>
          <a:chOff x="0" y="0"/>
          <a:chExt cx="0" cy="0"/>
        </a:xfrm>
      </p:grpSpPr>
      <p:sp>
        <p:nvSpPr>
          <p:cNvPr id="85" name="Image"/>
          <p:cNvSpPr>
            <a:spLocks noGrp="1"/>
          </p:cNvSpPr>
          <p:nvPr>
            <p:ph type="pic" sz="half" idx="21"/>
          </p:nvPr>
        </p:nvSpPr>
        <p:spPr>
          <a:xfrm>
            <a:off x="8447584" y="1684041"/>
            <a:ext cx="7488834" cy="10355561"/>
          </a:xfrm>
          <a:prstGeom prst="rect">
            <a:avLst/>
          </a:prstGeom>
        </p:spPr>
        <p:txBody>
          <a:bodyPr lIns="91439" tIns="45719" rIns="91439" bIns="45719">
            <a:noAutofit/>
          </a:bodyPr>
          <a:lstStyle/>
          <a:p>
            <a:endParaRPr/>
          </a:p>
        </p:txBody>
      </p:sp>
      <p:sp>
        <p:nvSpPr>
          <p:cNvPr id="86" name="Slide Number"/>
          <p:cNvSpPr txBox="1">
            <a:spLocks noGrp="1"/>
          </p:cNvSpPr>
          <p:nvPr>
            <p:ph type="sldNum" sz="quarter" idx="2"/>
          </p:nvPr>
        </p:nvSpPr>
        <p:spPr>
          <a:xfrm>
            <a:off x="16928259" y="12435704"/>
            <a:ext cx="546942" cy="553994"/>
          </a:xfrm>
          <a:prstGeom prst="rect">
            <a:avLst/>
          </a:prstGeom>
        </p:spPr>
        <p:txBody>
          <a:bodyPr lIns="91438" tIns="91438" rIns="91438" bIns="91438" anchor="ctr"/>
          <a:lstStyle>
            <a:lvl1pPr algn="r" defTabSz="1828800">
              <a:defRPr sz="2400">
                <a:latin typeface="+mj-lt"/>
                <a:ea typeface="+mj-ea"/>
                <a:cs typeface="+mj-cs"/>
                <a:sym typeface="Calibri"/>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slideLayout" Target="../slideLayouts/slideLayout50.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slideLayout" Target="../slideLayouts/slideLayout49.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71.xml"/><Relationship Id="rId13" Type="http://schemas.openxmlformats.org/officeDocument/2006/relationships/theme" Target="../theme/theme4.xml"/><Relationship Id="rId3" Type="http://schemas.openxmlformats.org/officeDocument/2006/relationships/slideLayout" Target="../slideLayouts/slideLayout66.xml"/><Relationship Id="rId7" Type="http://schemas.openxmlformats.org/officeDocument/2006/relationships/slideLayout" Target="../slideLayouts/slideLayout70.xml"/><Relationship Id="rId12" Type="http://schemas.openxmlformats.org/officeDocument/2006/relationships/slideLayout" Target="../slideLayouts/slideLayout75.xml"/><Relationship Id="rId2" Type="http://schemas.openxmlformats.org/officeDocument/2006/relationships/slideLayout" Target="../slideLayouts/slideLayout65.xml"/><Relationship Id="rId1" Type="http://schemas.openxmlformats.org/officeDocument/2006/relationships/slideLayout" Target="../slideLayouts/slideLayout64.xml"/><Relationship Id="rId6" Type="http://schemas.openxmlformats.org/officeDocument/2006/relationships/slideLayout" Target="../slideLayouts/slideLayout69.xml"/><Relationship Id="rId11" Type="http://schemas.openxmlformats.org/officeDocument/2006/relationships/slideLayout" Target="../slideLayouts/slideLayout74.xml"/><Relationship Id="rId5" Type="http://schemas.openxmlformats.org/officeDocument/2006/relationships/slideLayout" Target="../slideLayouts/slideLayout68.xml"/><Relationship Id="rId10" Type="http://schemas.openxmlformats.org/officeDocument/2006/relationships/slideLayout" Target="../slideLayouts/slideLayout73.xml"/><Relationship Id="rId4" Type="http://schemas.openxmlformats.org/officeDocument/2006/relationships/slideLayout" Target="../slideLayouts/slideLayout67.xml"/><Relationship Id="rId9" Type="http://schemas.openxmlformats.org/officeDocument/2006/relationships/slideLayout" Target="../slideLayouts/slideLayout7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resentation Title"/>
          <p:cNvSpPr txBox="1">
            <a:spLocks noGrp="1"/>
          </p:cNvSpPr>
          <p:nvPr>
            <p:ph type="title" hasCustomPrompt="1"/>
          </p:nvPr>
        </p:nvSpPr>
        <p:spPr>
          <a:xfrm>
            <a:off x="1270000" y="3289301"/>
            <a:ext cx="21844000" cy="387945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b">
            <a:normAutofit/>
          </a:bodyPr>
          <a:lstStyle/>
          <a:p>
            <a:r>
              <a:t>Presentation Title</a:t>
            </a:r>
          </a:p>
        </p:txBody>
      </p:sp>
      <p:sp>
        <p:nvSpPr>
          <p:cNvPr id="3" name="Body Level One…"/>
          <p:cNvSpPr txBox="1">
            <a:spLocks noGrp="1"/>
          </p:cNvSpPr>
          <p:nvPr>
            <p:ph type="body" idx="1" hasCustomPrompt="1"/>
          </p:nvPr>
        </p:nvSpPr>
        <p:spPr>
          <a:xfrm>
            <a:off x="1270000" y="12160429"/>
            <a:ext cx="21844000" cy="69405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Author and Date</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12185651" y="13106962"/>
            <a:ext cx="448841" cy="441146"/>
          </a:xfrm>
          <a:prstGeom prst="rect">
            <a:avLst/>
          </a:prstGeom>
          <a:ln w="12700">
            <a:miter lim="400000"/>
          </a:ln>
        </p:spPr>
        <p:txBody>
          <a:bodyPr wrap="none" lIns="50800" tIns="50800" rIns="50800" bIns="50800" anchor="b">
            <a:spAutoFit/>
          </a:bodyPr>
          <a:lstStyle>
            <a:lvl1pPr defTabSz="825500">
              <a:lnSpc>
                <a:spcPct val="100000"/>
              </a:lnSpc>
              <a:defRPr sz="2200">
                <a:solidFill>
                  <a:srgbClr val="000000"/>
                </a:solidFill>
                <a:latin typeface="Helvetica Neue"/>
                <a:ea typeface="Helvetica Neue"/>
                <a:cs typeface="Helvetica Neue"/>
                <a:sym typeface="Helvetica Neue"/>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7" r:id="rId8"/>
    <p:sldLayoutId id="2147483658"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70" r:id="rId18"/>
    <p:sldLayoutId id="2147483671" r:id="rId19"/>
    <p:sldLayoutId id="2147483672" r:id="rId20"/>
    <p:sldLayoutId id="2147483673" r:id="rId21"/>
    <p:sldLayoutId id="2147483674" r:id="rId22"/>
    <p:sldLayoutId id="2147483675" r:id="rId23"/>
    <p:sldLayoutId id="2147483676" r:id="rId24"/>
    <p:sldLayoutId id="2147483677" r:id="rId25"/>
    <p:sldLayoutId id="2147483678" r:id="rId26"/>
    <p:sldLayoutId id="2147483680" r:id="rId27"/>
    <p:sldLayoutId id="2147483681" r:id="rId28"/>
    <p:sldLayoutId id="2147483682" r:id="rId29"/>
    <p:sldLayoutId id="2147483684" r:id="rId30"/>
    <p:sldLayoutId id="2147483685" r:id="rId31"/>
    <p:sldLayoutId id="2147483686" r:id="rId32"/>
    <p:sldLayoutId id="2147483687" r:id="rId33"/>
    <p:sldLayoutId id="2147483688" r:id="rId34"/>
    <p:sldLayoutId id="2147483689" r:id="rId35"/>
    <p:sldLayoutId id="2147483690" r:id="rId36"/>
    <p:sldLayoutId id="2147483691" r:id="rId37"/>
  </p:sldLayoutIdLst>
  <p:transition spd="med"/>
  <p:txStyles>
    <p:titleStyle>
      <a:lvl1pPr marL="0" marR="0" indent="0" algn="ctr" defTabSz="2438337" rtl="0" latinLnBrk="0">
        <a:lnSpc>
          <a:spcPct val="90000"/>
        </a:lnSpc>
        <a:spcBef>
          <a:spcPts val="0"/>
        </a:spcBef>
        <a:spcAft>
          <a:spcPts val="0"/>
        </a:spcAft>
        <a:buClrTx/>
        <a:buSzTx/>
        <a:buFontTx/>
        <a:buNone/>
        <a:tabLst/>
        <a:defRPr sz="9600" b="1" i="0" u="none" strike="noStrike" cap="none" spc="-288" baseline="0">
          <a:solidFill>
            <a:srgbClr val="0076BA"/>
          </a:solidFill>
          <a:uFillTx/>
          <a:latin typeface="Helvetica Neue"/>
          <a:ea typeface="Helvetica Neue"/>
          <a:cs typeface="Helvetica Neue"/>
          <a:sym typeface="Helvetica Neue"/>
        </a:defRPr>
      </a:lvl1pPr>
      <a:lvl2pPr marL="0" marR="0" indent="0" algn="ctr" defTabSz="2438337" rtl="0" latinLnBrk="0">
        <a:lnSpc>
          <a:spcPct val="90000"/>
        </a:lnSpc>
        <a:spcBef>
          <a:spcPts val="0"/>
        </a:spcBef>
        <a:spcAft>
          <a:spcPts val="0"/>
        </a:spcAft>
        <a:buClrTx/>
        <a:buSzTx/>
        <a:buFontTx/>
        <a:buNone/>
        <a:tabLst/>
        <a:defRPr sz="9600" b="1" i="0" u="none" strike="noStrike" cap="none" spc="-288" baseline="0">
          <a:solidFill>
            <a:srgbClr val="0076BA"/>
          </a:solidFill>
          <a:uFillTx/>
          <a:latin typeface="Helvetica Neue"/>
          <a:ea typeface="Helvetica Neue"/>
          <a:cs typeface="Helvetica Neue"/>
          <a:sym typeface="Helvetica Neue"/>
        </a:defRPr>
      </a:lvl2pPr>
      <a:lvl3pPr marL="0" marR="0" indent="0" algn="ctr" defTabSz="2438337" rtl="0" latinLnBrk="0">
        <a:lnSpc>
          <a:spcPct val="90000"/>
        </a:lnSpc>
        <a:spcBef>
          <a:spcPts val="0"/>
        </a:spcBef>
        <a:spcAft>
          <a:spcPts val="0"/>
        </a:spcAft>
        <a:buClrTx/>
        <a:buSzTx/>
        <a:buFontTx/>
        <a:buNone/>
        <a:tabLst/>
        <a:defRPr sz="9600" b="1" i="0" u="none" strike="noStrike" cap="none" spc="-288" baseline="0">
          <a:solidFill>
            <a:srgbClr val="0076BA"/>
          </a:solidFill>
          <a:uFillTx/>
          <a:latin typeface="Helvetica Neue"/>
          <a:ea typeface="Helvetica Neue"/>
          <a:cs typeface="Helvetica Neue"/>
          <a:sym typeface="Helvetica Neue"/>
        </a:defRPr>
      </a:lvl3pPr>
      <a:lvl4pPr marL="0" marR="0" indent="0" algn="ctr" defTabSz="2438337" rtl="0" latinLnBrk="0">
        <a:lnSpc>
          <a:spcPct val="90000"/>
        </a:lnSpc>
        <a:spcBef>
          <a:spcPts val="0"/>
        </a:spcBef>
        <a:spcAft>
          <a:spcPts val="0"/>
        </a:spcAft>
        <a:buClrTx/>
        <a:buSzTx/>
        <a:buFontTx/>
        <a:buNone/>
        <a:tabLst/>
        <a:defRPr sz="9600" b="1" i="0" u="none" strike="noStrike" cap="none" spc="-288" baseline="0">
          <a:solidFill>
            <a:srgbClr val="0076BA"/>
          </a:solidFill>
          <a:uFillTx/>
          <a:latin typeface="Helvetica Neue"/>
          <a:ea typeface="Helvetica Neue"/>
          <a:cs typeface="Helvetica Neue"/>
          <a:sym typeface="Helvetica Neue"/>
        </a:defRPr>
      </a:lvl4pPr>
      <a:lvl5pPr marL="0" marR="0" indent="0" algn="ctr" defTabSz="2438337" rtl="0" latinLnBrk="0">
        <a:lnSpc>
          <a:spcPct val="90000"/>
        </a:lnSpc>
        <a:spcBef>
          <a:spcPts val="0"/>
        </a:spcBef>
        <a:spcAft>
          <a:spcPts val="0"/>
        </a:spcAft>
        <a:buClrTx/>
        <a:buSzTx/>
        <a:buFontTx/>
        <a:buNone/>
        <a:tabLst/>
        <a:defRPr sz="9600" b="1" i="0" u="none" strike="noStrike" cap="none" spc="-288" baseline="0">
          <a:solidFill>
            <a:srgbClr val="0076BA"/>
          </a:solidFill>
          <a:uFillTx/>
          <a:latin typeface="Helvetica Neue"/>
          <a:ea typeface="Helvetica Neue"/>
          <a:cs typeface="Helvetica Neue"/>
          <a:sym typeface="Helvetica Neue"/>
        </a:defRPr>
      </a:lvl5pPr>
      <a:lvl6pPr marL="0" marR="0" indent="0" algn="ctr" defTabSz="2438337" rtl="0" latinLnBrk="0">
        <a:lnSpc>
          <a:spcPct val="90000"/>
        </a:lnSpc>
        <a:spcBef>
          <a:spcPts val="0"/>
        </a:spcBef>
        <a:spcAft>
          <a:spcPts val="0"/>
        </a:spcAft>
        <a:buClrTx/>
        <a:buSzTx/>
        <a:buFontTx/>
        <a:buNone/>
        <a:tabLst/>
        <a:defRPr sz="9600" b="1" i="0" u="none" strike="noStrike" cap="none" spc="-288" baseline="0">
          <a:solidFill>
            <a:srgbClr val="0076BA"/>
          </a:solidFill>
          <a:uFillTx/>
          <a:latin typeface="Helvetica Neue"/>
          <a:ea typeface="Helvetica Neue"/>
          <a:cs typeface="Helvetica Neue"/>
          <a:sym typeface="Helvetica Neue"/>
        </a:defRPr>
      </a:lvl6pPr>
      <a:lvl7pPr marL="0" marR="0" indent="0" algn="ctr" defTabSz="2438337" rtl="0" latinLnBrk="0">
        <a:lnSpc>
          <a:spcPct val="90000"/>
        </a:lnSpc>
        <a:spcBef>
          <a:spcPts val="0"/>
        </a:spcBef>
        <a:spcAft>
          <a:spcPts val="0"/>
        </a:spcAft>
        <a:buClrTx/>
        <a:buSzTx/>
        <a:buFontTx/>
        <a:buNone/>
        <a:tabLst/>
        <a:defRPr sz="9600" b="1" i="0" u="none" strike="noStrike" cap="none" spc="-288" baseline="0">
          <a:solidFill>
            <a:srgbClr val="0076BA"/>
          </a:solidFill>
          <a:uFillTx/>
          <a:latin typeface="Helvetica Neue"/>
          <a:ea typeface="Helvetica Neue"/>
          <a:cs typeface="Helvetica Neue"/>
          <a:sym typeface="Helvetica Neue"/>
        </a:defRPr>
      </a:lvl7pPr>
      <a:lvl8pPr marL="0" marR="0" indent="0" algn="ctr" defTabSz="2438337" rtl="0" latinLnBrk="0">
        <a:lnSpc>
          <a:spcPct val="90000"/>
        </a:lnSpc>
        <a:spcBef>
          <a:spcPts val="0"/>
        </a:spcBef>
        <a:spcAft>
          <a:spcPts val="0"/>
        </a:spcAft>
        <a:buClrTx/>
        <a:buSzTx/>
        <a:buFontTx/>
        <a:buNone/>
        <a:tabLst/>
        <a:defRPr sz="9600" b="1" i="0" u="none" strike="noStrike" cap="none" spc="-288" baseline="0">
          <a:solidFill>
            <a:srgbClr val="0076BA"/>
          </a:solidFill>
          <a:uFillTx/>
          <a:latin typeface="Helvetica Neue"/>
          <a:ea typeface="Helvetica Neue"/>
          <a:cs typeface="Helvetica Neue"/>
          <a:sym typeface="Helvetica Neue"/>
        </a:defRPr>
      </a:lvl8pPr>
      <a:lvl9pPr marL="0" marR="0" indent="0" algn="ctr" defTabSz="2438337" rtl="0" latinLnBrk="0">
        <a:lnSpc>
          <a:spcPct val="90000"/>
        </a:lnSpc>
        <a:spcBef>
          <a:spcPts val="0"/>
        </a:spcBef>
        <a:spcAft>
          <a:spcPts val="0"/>
        </a:spcAft>
        <a:buClrTx/>
        <a:buSzTx/>
        <a:buFontTx/>
        <a:buNone/>
        <a:tabLst/>
        <a:defRPr sz="9600" b="1" i="0" u="none" strike="noStrike" cap="none" spc="-288" baseline="0">
          <a:solidFill>
            <a:srgbClr val="0076BA"/>
          </a:solidFill>
          <a:uFillTx/>
          <a:latin typeface="Helvetica Neue"/>
          <a:ea typeface="Helvetica Neue"/>
          <a:cs typeface="Helvetica Neue"/>
          <a:sym typeface="Helvetica Neue"/>
        </a:defRPr>
      </a:lvl9pPr>
    </p:titleStyle>
    <p:bodyStyle>
      <a:lvl1pPr marL="0" marR="0" indent="0" algn="ctr" defTabSz="825500" rtl="0" latinLnBrk="0">
        <a:lnSpc>
          <a:spcPct val="100000"/>
        </a:lnSpc>
        <a:spcBef>
          <a:spcPts val="0"/>
        </a:spcBef>
        <a:spcAft>
          <a:spcPts val="0"/>
        </a:spcAft>
        <a:buClrTx/>
        <a:buSzTx/>
        <a:buFontTx/>
        <a:buNone/>
        <a:tabLst/>
        <a:defRPr sz="3500" b="1" i="0" u="none" strike="noStrike" cap="none" spc="0" baseline="0">
          <a:solidFill>
            <a:srgbClr val="000000"/>
          </a:solidFill>
          <a:uFillTx/>
          <a:latin typeface="Helvetica Neue"/>
          <a:ea typeface="Helvetica Neue"/>
          <a:cs typeface="Helvetica Neue"/>
          <a:sym typeface="Helvetica Neue"/>
        </a:defRPr>
      </a:lvl1pPr>
      <a:lvl2pPr marL="966257" marR="0" indent="-407457" algn="ctr" defTabSz="825500" rtl="0" latinLnBrk="0">
        <a:lnSpc>
          <a:spcPct val="100000"/>
        </a:lnSpc>
        <a:spcBef>
          <a:spcPts val="0"/>
        </a:spcBef>
        <a:spcAft>
          <a:spcPts val="0"/>
        </a:spcAft>
        <a:buClrTx/>
        <a:buSzPct val="100000"/>
        <a:buFontTx/>
        <a:buChar char="•"/>
        <a:tabLst/>
        <a:defRPr sz="3500" b="1" i="0" u="none" strike="noStrike" cap="none" spc="0" baseline="0">
          <a:solidFill>
            <a:srgbClr val="000000"/>
          </a:solidFill>
          <a:uFillTx/>
          <a:latin typeface="Helvetica Neue"/>
          <a:ea typeface="Helvetica Neue"/>
          <a:cs typeface="Helvetica Neue"/>
          <a:sym typeface="Helvetica Neue"/>
        </a:defRPr>
      </a:lvl2pPr>
      <a:lvl3pPr marL="1525057" marR="0" indent="-407457" algn="ctr" defTabSz="825500" rtl="0" latinLnBrk="0">
        <a:lnSpc>
          <a:spcPct val="100000"/>
        </a:lnSpc>
        <a:spcBef>
          <a:spcPts val="0"/>
        </a:spcBef>
        <a:spcAft>
          <a:spcPts val="0"/>
        </a:spcAft>
        <a:buClrTx/>
        <a:buSzPct val="100000"/>
        <a:buFontTx/>
        <a:buChar char="•"/>
        <a:tabLst/>
        <a:defRPr sz="3500" b="1" i="0" u="none" strike="noStrike" cap="none" spc="0" baseline="0">
          <a:solidFill>
            <a:srgbClr val="000000"/>
          </a:solidFill>
          <a:uFillTx/>
          <a:latin typeface="Helvetica Neue"/>
          <a:ea typeface="Helvetica Neue"/>
          <a:cs typeface="Helvetica Neue"/>
          <a:sym typeface="Helvetica Neue"/>
        </a:defRPr>
      </a:lvl3pPr>
      <a:lvl4pPr marL="2083858" marR="0" indent="-407458" algn="ctr" defTabSz="825500" rtl="0" latinLnBrk="0">
        <a:lnSpc>
          <a:spcPct val="100000"/>
        </a:lnSpc>
        <a:spcBef>
          <a:spcPts val="0"/>
        </a:spcBef>
        <a:spcAft>
          <a:spcPts val="0"/>
        </a:spcAft>
        <a:buClrTx/>
        <a:buSzPct val="100000"/>
        <a:buFontTx/>
        <a:buChar char="•"/>
        <a:tabLst/>
        <a:defRPr sz="3500" b="1" i="0" u="none" strike="noStrike" cap="none" spc="0" baseline="0">
          <a:solidFill>
            <a:srgbClr val="000000"/>
          </a:solidFill>
          <a:uFillTx/>
          <a:latin typeface="Helvetica Neue"/>
          <a:ea typeface="Helvetica Neue"/>
          <a:cs typeface="Helvetica Neue"/>
          <a:sym typeface="Helvetica Neue"/>
        </a:defRPr>
      </a:lvl4pPr>
      <a:lvl5pPr marL="2642658" marR="0" indent="-407458" algn="ctr" defTabSz="825500" rtl="0" latinLnBrk="0">
        <a:lnSpc>
          <a:spcPct val="100000"/>
        </a:lnSpc>
        <a:spcBef>
          <a:spcPts val="0"/>
        </a:spcBef>
        <a:spcAft>
          <a:spcPts val="0"/>
        </a:spcAft>
        <a:buClrTx/>
        <a:buSzPct val="100000"/>
        <a:buFontTx/>
        <a:buChar char="•"/>
        <a:tabLst/>
        <a:defRPr sz="3500" b="1" i="0" u="none" strike="noStrike" cap="none" spc="0" baseline="0">
          <a:solidFill>
            <a:srgbClr val="000000"/>
          </a:solidFill>
          <a:uFillTx/>
          <a:latin typeface="Helvetica Neue"/>
          <a:ea typeface="Helvetica Neue"/>
          <a:cs typeface="Helvetica Neue"/>
          <a:sym typeface="Helvetica Neue"/>
        </a:defRPr>
      </a:lvl5pPr>
      <a:lvl6pPr marL="2730500" marR="0" indent="-444500" algn="ctr" defTabSz="825500" rtl="0" latinLnBrk="0">
        <a:lnSpc>
          <a:spcPct val="100000"/>
        </a:lnSpc>
        <a:spcBef>
          <a:spcPts val="0"/>
        </a:spcBef>
        <a:spcAft>
          <a:spcPts val="0"/>
        </a:spcAft>
        <a:buClrTx/>
        <a:buSzPct val="100000"/>
        <a:buFontTx/>
        <a:buChar char="•"/>
        <a:tabLst/>
        <a:defRPr sz="3500" b="1" i="0" u="none" strike="noStrike" cap="none" spc="0" baseline="0">
          <a:solidFill>
            <a:srgbClr val="000000"/>
          </a:solidFill>
          <a:uFillTx/>
          <a:latin typeface="Helvetica Neue"/>
          <a:ea typeface="Helvetica Neue"/>
          <a:cs typeface="Helvetica Neue"/>
          <a:sym typeface="Helvetica Neue"/>
        </a:defRPr>
      </a:lvl6pPr>
      <a:lvl7pPr marL="3187700" marR="0" indent="-444500" algn="ctr" defTabSz="825500" rtl="0" latinLnBrk="0">
        <a:lnSpc>
          <a:spcPct val="100000"/>
        </a:lnSpc>
        <a:spcBef>
          <a:spcPts val="0"/>
        </a:spcBef>
        <a:spcAft>
          <a:spcPts val="0"/>
        </a:spcAft>
        <a:buClrTx/>
        <a:buSzPct val="100000"/>
        <a:buFontTx/>
        <a:buChar char="•"/>
        <a:tabLst/>
        <a:defRPr sz="3500" b="1" i="0" u="none" strike="noStrike" cap="none" spc="0" baseline="0">
          <a:solidFill>
            <a:srgbClr val="000000"/>
          </a:solidFill>
          <a:uFillTx/>
          <a:latin typeface="Helvetica Neue"/>
          <a:ea typeface="Helvetica Neue"/>
          <a:cs typeface="Helvetica Neue"/>
          <a:sym typeface="Helvetica Neue"/>
        </a:defRPr>
      </a:lvl7pPr>
      <a:lvl8pPr marL="3644900" marR="0" indent="-444500" algn="ctr" defTabSz="825500" rtl="0" latinLnBrk="0">
        <a:lnSpc>
          <a:spcPct val="100000"/>
        </a:lnSpc>
        <a:spcBef>
          <a:spcPts val="0"/>
        </a:spcBef>
        <a:spcAft>
          <a:spcPts val="0"/>
        </a:spcAft>
        <a:buClrTx/>
        <a:buSzPct val="100000"/>
        <a:buFontTx/>
        <a:buChar char="•"/>
        <a:tabLst/>
        <a:defRPr sz="3500" b="1" i="0" u="none" strike="noStrike" cap="none" spc="0" baseline="0">
          <a:solidFill>
            <a:srgbClr val="000000"/>
          </a:solidFill>
          <a:uFillTx/>
          <a:latin typeface="Helvetica Neue"/>
          <a:ea typeface="Helvetica Neue"/>
          <a:cs typeface="Helvetica Neue"/>
          <a:sym typeface="Helvetica Neue"/>
        </a:defRPr>
      </a:lvl8pPr>
      <a:lvl9pPr marL="4102100" marR="0" indent="-444500" algn="ctr" defTabSz="825500" rtl="0" latinLnBrk="0">
        <a:lnSpc>
          <a:spcPct val="100000"/>
        </a:lnSpc>
        <a:spcBef>
          <a:spcPts val="0"/>
        </a:spcBef>
        <a:spcAft>
          <a:spcPts val="0"/>
        </a:spcAft>
        <a:buClrTx/>
        <a:buSzPct val="100000"/>
        <a:buFontTx/>
        <a:buChar char="•"/>
        <a:tabLst/>
        <a:defRPr sz="3500" b="1"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l"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a:defRPr>
      </a:lvl1pPr>
      <a:lvl2pPr marL="0" marR="0" indent="0" algn="l"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a:defRPr>
      </a:lvl2pPr>
      <a:lvl3pPr marL="0" marR="0" indent="0" algn="l"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a:defRPr>
      </a:lvl3pPr>
      <a:lvl4pPr marL="0" marR="0" indent="0" algn="l"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a:defRPr>
      </a:lvl4pPr>
      <a:lvl5pPr marL="0" marR="0" indent="0" algn="l"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a:defRPr>
      </a:lvl5pPr>
      <a:lvl6pPr marL="0" marR="0" indent="0" algn="l"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a:defRPr>
      </a:lvl6pPr>
      <a:lvl7pPr marL="0" marR="0" indent="0" algn="l"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a:defRPr>
      </a:lvl7pPr>
      <a:lvl8pPr marL="0" marR="0" indent="0" algn="l"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a:defRPr>
      </a:lvl8pPr>
      <a:lvl9pPr marL="0" marR="0" indent="0" algn="l"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B5A0F1-F0F4-4805-BF41-0FDB4172C56C}"/>
              </a:ext>
            </a:extLst>
          </p:cNvPr>
          <p:cNvSpPr>
            <a:spLocks noGrp="1"/>
          </p:cNvSpPr>
          <p:nvPr>
            <p:ph type="title"/>
          </p:nvPr>
        </p:nvSpPr>
        <p:spPr>
          <a:xfrm>
            <a:off x="1676400" y="730251"/>
            <a:ext cx="21031200" cy="265112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6FAC28-6A55-4B85-9594-949621A72AB1}"/>
              </a:ext>
            </a:extLst>
          </p:cNvPr>
          <p:cNvSpPr>
            <a:spLocks noGrp="1"/>
          </p:cNvSpPr>
          <p:nvPr>
            <p:ph type="body" idx="1"/>
          </p:nvPr>
        </p:nvSpPr>
        <p:spPr>
          <a:xfrm>
            <a:off x="1676400" y="3651250"/>
            <a:ext cx="21031200" cy="87026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F37B45-C0F7-49B1-9950-3E3162EB69DC}"/>
              </a:ext>
            </a:extLst>
          </p:cNvPr>
          <p:cNvSpPr>
            <a:spLocks noGrp="1"/>
          </p:cNvSpPr>
          <p:nvPr>
            <p:ph type="dt" sz="half" idx="2"/>
          </p:nvPr>
        </p:nvSpPr>
        <p:spPr>
          <a:xfrm>
            <a:off x="1676400" y="12712702"/>
            <a:ext cx="5486400"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DE0BA6C2-9453-4525-A1F1-A79061D71AED}" type="datetimeFigureOut">
              <a:rPr lang="en-US" smtClean="0"/>
              <a:t>4/19/2021</a:t>
            </a:fld>
            <a:endParaRPr lang="en-US"/>
          </a:p>
        </p:txBody>
      </p:sp>
      <p:sp>
        <p:nvSpPr>
          <p:cNvPr id="5" name="Footer Placeholder 4">
            <a:extLst>
              <a:ext uri="{FF2B5EF4-FFF2-40B4-BE49-F238E27FC236}">
                <a16:creationId xmlns:a16="http://schemas.microsoft.com/office/drawing/2014/main" id="{D0381910-7F3A-4FB4-A254-615C5FF54C44}"/>
              </a:ext>
            </a:extLst>
          </p:cNvPr>
          <p:cNvSpPr>
            <a:spLocks noGrp="1"/>
          </p:cNvSpPr>
          <p:nvPr>
            <p:ph type="ftr" sz="quarter" idx="3"/>
          </p:nvPr>
        </p:nvSpPr>
        <p:spPr>
          <a:xfrm>
            <a:off x="8077200" y="12712702"/>
            <a:ext cx="8229600"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F3BB8C-13DB-4DA3-9182-FE844A2CE2E5}"/>
              </a:ext>
            </a:extLst>
          </p:cNvPr>
          <p:cNvSpPr>
            <a:spLocks noGrp="1"/>
          </p:cNvSpPr>
          <p:nvPr>
            <p:ph type="sldNum" sz="quarter" idx="4"/>
          </p:nvPr>
        </p:nvSpPr>
        <p:spPr>
          <a:xfrm>
            <a:off x="17221200" y="12712702"/>
            <a:ext cx="5486400"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F4A55898-EC06-4A71-A93B-06FDC6EF7F4D}" type="slidenum">
              <a:rPr lang="en-US" smtClean="0"/>
              <a:t>‹#›</a:t>
            </a:fld>
            <a:endParaRPr lang="en-US"/>
          </a:p>
        </p:txBody>
      </p:sp>
    </p:spTree>
    <p:extLst>
      <p:ext uri="{BB962C8B-B14F-4D97-AF65-F5344CB8AC3E}">
        <p14:creationId xmlns:p14="http://schemas.microsoft.com/office/powerpoint/2010/main" val="1673902739"/>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C29F87-AF43-48E3-ADD9-DF03A4721094}"/>
              </a:ext>
            </a:extLst>
          </p:cNvPr>
          <p:cNvSpPr>
            <a:spLocks noGrp="1"/>
          </p:cNvSpPr>
          <p:nvPr>
            <p:ph type="title"/>
          </p:nvPr>
        </p:nvSpPr>
        <p:spPr>
          <a:xfrm>
            <a:off x="1676400" y="730251"/>
            <a:ext cx="21031200" cy="265112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8427A27-A6CD-487F-8B2C-797A034DFD67}"/>
              </a:ext>
            </a:extLst>
          </p:cNvPr>
          <p:cNvSpPr>
            <a:spLocks noGrp="1"/>
          </p:cNvSpPr>
          <p:nvPr>
            <p:ph type="body" idx="1"/>
          </p:nvPr>
        </p:nvSpPr>
        <p:spPr>
          <a:xfrm>
            <a:off x="1676400" y="3651250"/>
            <a:ext cx="21031200" cy="87026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CDDCF0-5D0C-4ED9-8BE7-3B06ECD8F1D1}"/>
              </a:ext>
            </a:extLst>
          </p:cNvPr>
          <p:cNvSpPr>
            <a:spLocks noGrp="1"/>
          </p:cNvSpPr>
          <p:nvPr>
            <p:ph type="dt" sz="half" idx="2"/>
          </p:nvPr>
        </p:nvSpPr>
        <p:spPr>
          <a:xfrm>
            <a:off x="1676400" y="12712702"/>
            <a:ext cx="5486400"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E0A239CE-F8F6-4A08-86BF-3FF11DE7E952}" type="datetimeFigureOut">
              <a:rPr lang="en-US" smtClean="0"/>
              <a:t>4/19/2021</a:t>
            </a:fld>
            <a:endParaRPr lang="en-US"/>
          </a:p>
        </p:txBody>
      </p:sp>
      <p:sp>
        <p:nvSpPr>
          <p:cNvPr id="5" name="Footer Placeholder 4">
            <a:extLst>
              <a:ext uri="{FF2B5EF4-FFF2-40B4-BE49-F238E27FC236}">
                <a16:creationId xmlns:a16="http://schemas.microsoft.com/office/drawing/2014/main" id="{DA712752-ADF7-4020-93DE-B1A5F2E7F60D}"/>
              </a:ext>
            </a:extLst>
          </p:cNvPr>
          <p:cNvSpPr>
            <a:spLocks noGrp="1"/>
          </p:cNvSpPr>
          <p:nvPr>
            <p:ph type="ftr" sz="quarter" idx="3"/>
          </p:nvPr>
        </p:nvSpPr>
        <p:spPr>
          <a:xfrm>
            <a:off x="8077200" y="12712702"/>
            <a:ext cx="8229600"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273654-AA85-496A-8515-261CFA7FDCAB}"/>
              </a:ext>
            </a:extLst>
          </p:cNvPr>
          <p:cNvSpPr>
            <a:spLocks noGrp="1"/>
          </p:cNvSpPr>
          <p:nvPr>
            <p:ph type="sldNum" sz="quarter" idx="4"/>
          </p:nvPr>
        </p:nvSpPr>
        <p:spPr>
          <a:xfrm>
            <a:off x="17221200" y="12712702"/>
            <a:ext cx="5486400"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CF8BFF96-736F-4B82-9DB7-F50647D46C3F}" type="slidenum">
              <a:rPr lang="en-US" smtClean="0"/>
              <a:t>‹#›</a:t>
            </a:fld>
            <a:endParaRPr lang="en-US"/>
          </a:p>
        </p:txBody>
      </p:sp>
    </p:spTree>
    <p:extLst>
      <p:ext uri="{BB962C8B-B14F-4D97-AF65-F5344CB8AC3E}">
        <p14:creationId xmlns:p14="http://schemas.microsoft.com/office/powerpoint/2010/main" val="1623273065"/>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82E3C9-8D0F-4E83-962E-68DC26DE2919}"/>
              </a:ext>
            </a:extLst>
          </p:cNvPr>
          <p:cNvSpPr>
            <a:spLocks noGrp="1"/>
          </p:cNvSpPr>
          <p:nvPr>
            <p:ph type="title"/>
          </p:nvPr>
        </p:nvSpPr>
        <p:spPr>
          <a:xfrm>
            <a:off x="1676400" y="730256"/>
            <a:ext cx="21031200" cy="265112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465F72-C079-4161-89C5-0AF0B44F7CE1}"/>
              </a:ext>
            </a:extLst>
          </p:cNvPr>
          <p:cNvSpPr>
            <a:spLocks noGrp="1"/>
          </p:cNvSpPr>
          <p:nvPr>
            <p:ph type="body" idx="1"/>
          </p:nvPr>
        </p:nvSpPr>
        <p:spPr>
          <a:xfrm>
            <a:off x="1676400" y="3651250"/>
            <a:ext cx="21031200" cy="870267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0304DF-31EF-41BA-AA5C-586168D85E08}"/>
              </a:ext>
            </a:extLst>
          </p:cNvPr>
          <p:cNvSpPr>
            <a:spLocks noGrp="1"/>
          </p:cNvSpPr>
          <p:nvPr>
            <p:ph type="dt" sz="half" idx="2"/>
          </p:nvPr>
        </p:nvSpPr>
        <p:spPr>
          <a:xfrm>
            <a:off x="1676400" y="12712706"/>
            <a:ext cx="5486400"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31DEC96D-BF01-4F62-A4A4-6798E4F3ED88}" type="datetimeFigureOut">
              <a:rPr lang="en-US" smtClean="0"/>
              <a:t>4/19/2021</a:t>
            </a:fld>
            <a:endParaRPr lang="en-US"/>
          </a:p>
        </p:txBody>
      </p:sp>
      <p:sp>
        <p:nvSpPr>
          <p:cNvPr id="5" name="Footer Placeholder 4">
            <a:extLst>
              <a:ext uri="{FF2B5EF4-FFF2-40B4-BE49-F238E27FC236}">
                <a16:creationId xmlns:a16="http://schemas.microsoft.com/office/drawing/2014/main" id="{1D6A4BC8-0EDD-41BF-A79E-5D2C6300251F}"/>
              </a:ext>
            </a:extLst>
          </p:cNvPr>
          <p:cNvSpPr>
            <a:spLocks noGrp="1"/>
          </p:cNvSpPr>
          <p:nvPr>
            <p:ph type="ftr" sz="quarter" idx="3"/>
          </p:nvPr>
        </p:nvSpPr>
        <p:spPr>
          <a:xfrm>
            <a:off x="8077200" y="12712706"/>
            <a:ext cx="8229600"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750E44-8410-4543-A791-7E05BFFE2FB1}"/>
              </a:ext>
            </a:extLst>
          </p:cNvPr>
          <p:cNvSpPr>
            <a:spLocks noGrp="1"/>
          </p:cNvSpPr>
          <p:nvPr>
            <p:ph type="sldNum" sz="quarter" idx="4"/>
          </p:nvPr>
        </p:nvSpPr>
        <p:spPr>
          <a:xfrm>
            <a:off x="17221200" y="12712706"/>
            <a:ext cx="5486400"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CE52AD1D-4195-4B1A-A970-D099A80CFBF1}" type="slidenum">
              <a:rPr lang="en-US" smtClean="0"/>
              <a:t>‹#›</a:t>
            </a:fld>
            <a:endParaRPr lang="en-US"/>
          </a:p>
        </p:txBody>
      </p:sp>
    </p:spTree>
    <p:extLst>
      <p:ext uri="{BB962C8B-B14F-4D97-AF65-F5344CB8AC3E}">
        <p14:creationId xmlns:p14="http://schemas.microsoft.com/office/powerpoint/2010/main" val="191490154"/>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 id="2147483775" r:id="rId12"/>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0.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9.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50.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49.xml"/><Relationship Id="rId4" Type="http://schemas.openxmlformats.org/officeDocument/2006/relationships/chart" Target="../charts/chart2.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4.xml"/><Relationship Id="rId1" Type="http://schemas.openxmlformats.org/officeDocument/2006/relationships/slideLayout" Target="../slideLayouts/slideLayout49.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63.xml"/><Relationship Id="rId4" Type="http://schemas.openxmlformats.org/officeDocument/2006/relationships/image" Target="../media/image10.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3" Target="../media/image11.jpeg" Type="http://schemas.openxmlformats.org/officeDocument/2006/relationships/image"/><Relationship Id="rId2" Target="../notesSlides/notesSlide18.xml" Type="http://schemas.openxmlformats.org/officeDocument/2006/relationships/notesSlide"/><Relationship Id="rId1" Target="../slideLayouts/slideLayout8.xml" Type="http://schemas.openxmlformats.org/officeDocument/2006/relationships/slideLayout"/></Relationships>
</file>

<file path=ppt/slides/_rels/slide19.xml.rels><?xml version="1.0" encoding="UTF-8" standalone="yes" ?><Relationships xmlns="http://schemas.openxmlformats.org/package/2006/relationships"><Relationship Id="rId3" Target="../media/image12.jpeg" Type="http://schemas.openxmlformats.org/officeDocument/2006/relationships/image"/><Relationship Id="rId2" Target="../notesSlides/notesSlide19.xml" Type="http://schemas.openxmlformats.org/officeDocument/2006/relationships/notesSlide"/><Relationship Id="rId1" Target="../slideLayouts/slideLayout30.xml" Type="http://schemas.openxmlformats.org/officeDocument/2006/relationships/slideLayout"/><Relationship Id="rId4" Target="../media/image13.jpg" Type="http://schemas.openxmlformats.org/officeDocument/2006/relationships/image"/></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9.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2.xml"/><Relationship Id="rId1" Type="http://schemas.openxmlformats.org/officeDocument/2006/relationships/slideLayout" Target="../slideLayouts/slideLayout46.xml"/></Relationships>
</file>

<file path=ppt/slides/_rels/slide2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3.xml"/><Relationship Id="rId1" Type="http://schemas.openxmlformats.org/officeDocument/2006/relationships/slideLayout" Target="../slideLayouts/slideLayout21.xml"/></Relationships>
</file>

<file path=ppt/slides/_rels/slide24.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image" Target="../media/image18.emf"/><Relationship Id="rId7" Type="http://schemas.openxmlformats.org/officeDocument/2006/relationships/image" Target="../media/image22.emf"/><Relationship Id="rId2" Type="http://schemas.openxmlformats.org/officeDocument/2006/relationships/notesSlide" Target="../notesSlides/notesSlide26.xml"/><Relationship Id="rId1" Type="http://schemas.openxmlformats.org/officeDocument/2006/relationships/slideLayout" Target="../slideLayouts/slideLayout39.xml"/><Relationship Id="rId6" Type="http://schemas.openxmlformats.org/officeDocument/2006/relationships/image" Target="../media/image21.emf"/><Relationship Id="rId11" Type="http://schemas.openxmlformats.org/officeDocument/2006/relationships/image" Target="../media/image26.emf"/><Relationship Id="rId5" Type="http://schemas.openxmlformats.org/officeDocument/2006/relationships/image" Target="../media/image20.emf"/><Relationship Id="rId10" Type="http://schemas.openxmlformats.org/officeDocument/2006/relationships/image" Target="../media/image25.emf"/><Relationship Id="rId4" Type="http://schemas.openxmlformats.org/officeDocument/2006/relationships/image" Target="../media/image19.emf"/><Relationship Id="rId9" Type="http://schemas.openxmlformats.org/officeDocument/2006/relationships/image" Target="../media/image24.emf"/></Relationships>
</file>

<file path=ppt/slides/_rels/slide2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3" Target="../media/image4.jpeg" Type="http://schemas.openxmlformats.org/officeDocument/2006/relationships/image"/><Relationship Id="rId2" Target="../notesSlides/notesSlide9.xml" Type="http://schemas.openxmlformats.org/officeDocument/2006/relationships/notesSlide"/><Relationship Id="rId1" Target="../slideLayouts/slideLayout70.xml" Type="http://schemas.openxmlformats.org/officeDocument/2006/relationships/slideLayout"/><Relationship Id="rId5" Target="../media/image6.png" Type="http://schemas.openxmlformats.org/officeDocument/2006/relationships/image"/><Relationship Id="rId4" Target="../media/image5.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4000" cy="13716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 y="2169494"/>
            <a:ext cx="24377904" cy="6588414"/>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rcRect l="8235" r="8214" b="45501"/>
          <a:stretch>
            <a:fillRect/>
          </a:stretch>
        </p:blipFill>
        <p:spPr>
          <a:xfrm flipV="1">
            <a:off x="0" y="0"/>
            <a:ext cx="24383998" cy="894672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D72122B7-C734-4870-A9BA-728389B41FD2}"/>
              </a:ext>
            </a:extLst>
          </p:cNvPr>
          <p:cNvSpPr>
            <a:spLocks noGrp="1"/>
          </p:cNvSpPr>
          <p:nvPr>
            <p:ph type="title"/>
          </p:nvPr>
        </p:nvSpPr>
        <p:spPr>
          <a:xfrm>
            <a:off x="1507850" y="4152900"/>
            <a:ext cx="21368302" cy="2690268"/>
          </a:xfrm>
          <a:prstGeom prst="roundRect">
            <a:avLst/>
          </a:prstGeom>
        </p:spPr>
        <p:txBody>
          <a:bodyPr vert="horz" lIns="91440" tIns="45720" rIns="91440" bIns="45720" rtlCol="0" anchor="ctr" anchorCtr="0">
            <a:normAutofit/>
          </a:bodyPr>
          <a:lstStyle/>
          <a:p>
            <a:pPr algn="ctr" defTabSz="914400"/>
            <a:r>
              <a:rPr lang="en-US" sz="7800" b="1" dirty="0">
                <a:solidFill>
                  <a:srgbClr val="FFFFFF"/>
                </a:solidFill>
                <a:latin typeface="Cambria" panose="02040503050406030204" pitchFamily="18" charset="0"/>
                <a:ea typeface="Cambria" panose="02040503050406030204" pitchFamily="18" charset="0"/>
              </a:rPr>
              <a:t>Human Capital Development: </a:t>
            </a:r>
            <a:br>
              <a:rPr lang="en-US" sz="7800" b="1" dirty="0">
                <a:solidFill>
                  <a:srgbClr val="FFFFFF"/>
                </a:solidFill>
                <a:latin typeface="Cambria" panose="02040503050406030204" pitchFamily="18" charset="0"/>
                <a:ea typeface="Cambria" panose="02040503050406030204" pitchFamily="18" charset="0"/>
              </a:rPr>
            </a:br>
            <a:r>
              <a:rPr lang="en-US" sz="7800" b="1" dirty="0">
                <a:solidFill>
                  <a:srgbClr val="FFFFFF"/>
                </a:solidFill>
                <a:latin typeface="Cambria" panose="02040503050406030204" pitchFamily="18" charset="0"/>
                <a:ea typeface="Cambria" panose="02040503050406030204" pitchFamily="18" charset="0"/>
              </a:rPr>
              <a:t>A key input to Rwanda’s economic growth</a:t>
            </a:r>
          </a:p>
        </p:txBody>
      </p:sp>
      <p:sp>
        <p:nvSpPr>
          <p:cNvPr id="4" name="Text Placeholder 3">
            <a:extLst>
              <a:ext uri="{FF2B5EF4-FFF2-40B4-BE49-F238E27FC236}">
                <a16:creationId xmlns:a16="http://schemas.microsoft.com/office/drawing/2014/main" id="{84B55C7D-50C9-4474-BA0D-5C7A116682F5}"/>
              </a:ext>
            </a:extLst>
          </p:cNvPr>
          <p:cNvSpPr>
            <a:spLocks noGrp="1"/>
          </p:cNvSpPr>
          <p:nvPr>
            <p:ph type="body" idx="1"/>
          </p:nvPr>
        </p:nvSpPr>
        <p:spPr>
          <a:xfrm>
            <a:off x="2343150" y="8946720"/>
            <a:ext cx="18938422" cy="1731278"/>
          </a:xfrm>
        </p:spPr>
        <p:txBody>
          <a:bodyPr vert="horz" lIns="91440" tIns="45720" rIns="91440" bIns="45720" rtlCol="0" anchor="ctr">
            <a:normAutofit/>
          </a:bodyPr>
          <a:lstStyle/>
          <a:p>
            <a:pPr algn="ctr" defTabSz="914400">
              <a:spcBef>
                <a:spcPts val="1000"/>
              </a:spcBef>
            </a:pPr>
            <a:r>
              <a:rPr lang="en-US" sz="5600" dirty="0">
                <a:solidFill>
                  <a:srgbClr val="000000"/>
                </a:solidFill>
                <a:latin typeface="Cambria" panose="02040503050406030204" pitchFamily="18" charset="0"/>
                <a:ea typeface="Cambria" panose="02040503050406030204" pitchFamily="18" charset="0"/>
              </a:rPr>
              <a:t>By Rolande Pryce, World Bank Country Manager, Rwanda</a:t>
            </a:r>
          </a:p>
          <a:p>
            <a:pPr algn="ctr" defTabSz="914400">
              <a:spcBef>
                <a:spcPts val="1000"/>
              </a:spcBef>
            </a:pPr>
            <a:r>
              <a:rPr lang="en-US" sz="4000" dirty="0">
                <a:solidFill>
                  <a:srgbClr val="000000"/>
                </a:solidFill>
                <a:latin typeface="Cambria" panose="02040503050406030204" pitchFamily="18" charset="0"/>
                <a:ea typeface="Cambria" panose="02040503050406030204" pitchFamily="18" charset="0"/>
              </a:rPr>
              <a:t>April 20, 2021 </a:t>
            </a:r>
          </a:p>
        </p:txBody>
      </p:sp>
    </p:spTree>
    <p:extLst>
      <p:ext uri="{BB962C8B-B14F-4D97-AF65-F5344CB8AC3E}">
        <p14:creationId xmlns:p14="http://schemas.microsoft.com/office/powerpoint/2010/main" val="2157951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F0B9C-6DBD-49EB-BA89-38C32964CA6A}"/>
              </a:ext>
            </a:extLst>
          </p:cNvPr>
          <p:cNvSpPr>
            <a:spLocks noGrp="1"/>
          </p:cNvSpPr>
          <p:nvPr>
            <p:ph type="title"/>
          </p:nvPr>
        </p:nvSpPr>
        <p:spPr>
          <a:xfrm>
            <a:off x="30480" y="-9872"/>
            <a:ext cx="24323040" cy="1644008"/>
          </a:xfrm>
          <a:solidFill>
            <a:schemeClr val="accent1">
              <a:lumMod val="50000"/>
            </a:schemeClr>
          </a:solidFill>
        </p:spPr>
        <p:txBody>
          <a:bodyPr>
            <a:normAutofit fontScale="90000"/>
          </a:bodyPr>
          <a:lstStyle/>
          <a:p>
            <a:pPr algn="ctr"/>
            <a:r>
              <a:rPr lang="en-US" sz="7200" dirty="0">
                <a:solidFill>
                  <a:schemeClr val="bg1"/>
                </a:solidFill>
                <a:latin typeface="Cambria" panose="02040503050406030204" pitchFamily="18" charset="0"/>
                <a:ea typeface="Cambria" panose="02040503050406030204" pitchFamily="18" charset="0"/>
              </a:rPr>
              <a:t>Rwanda’s Human Capital Index: Girls perform better than boys</a:t>
            </a:r>
          </a:p>
        </p:txBody>
      </p:sp>
      <p:pic>
        <p:nvPicPr>
          <p:cNvPr id="6" name="Content Placeholder 5">
            <a:extLst>
              <a:ext uri="{FF2B5EF4-FFF2-40B4-BE49-F238E27FC236}">
                <a16:creationId xmlns:a16="http://schemas.microsoft.com/office/drawing/2014/main" id="{DFB6731C-677C-45B3-A902-12AC4014FB02}"/>
              </a:ext>
            </a:extLst>
          </p:cNvPr>
          <p:cNvPicPr>
            <a:picLocks noGrp="1" noChangeAspect="1"/>
          </p:cNvPicPr>
          <p:nvPr>
            <p:ph idx="1"/>
          </p:nvPr>
        </p:nvPicPr>
        <p:blipFill>
          <a:blip r:embed="rId3"/>
          <a:stretch>
            <a:fillRect/>
          </a:stretch>
        </p:blipFill>
        <p:spPr>
          <a:xfrm>
            <a:off x="2627595" y="2693814"/>
            <a:ext cx="19128814" cy="7315200"/>
          </a:xfrm>
          <a:prstGeom prst="rect">
            <a:avLst/>
          </a:prstGeom>
        </p:spPr>
      </p:pic>
      <p:sp>
        <p:nvSpPr>
          <p:cNvPr id="3" name="Slide Number Placeholder 2">
            <a:extLst>
              <a:ext uri="{FF2B5EF4-FFF2-40B4-BE49-F238E27FC236}">
                <a16:creationId xmlns:a16="http://schemas.microsoft.com/office/drawing/2014/main" id="{4F84BB24-5FA4-4DCF-8806-47E41359B8FD}"/>
              </a:ext>
            </a:extLst>
          </p:cNvPr>
          <p:cNvSpPr>
            <a:spLocks noGrp="1"/>
          </p:cNvSpPr>
          <p:nvPr>
            <p:ph type="sldNum" sz="quarter" idx="12"/>
          </p:nvPr>
        </p:nvSpPr>
        <p:spPr/>
        <p:txBody>
          <a:bodyPr/>
          <a:lstStyle/>
          <a:p>
            <a:pPr hangingPunct="1">
              <a:lnSpc>
                <a:spcPct val="100000"/>
              </a:lnSpc>
              <a:defRPr/>
            </a:pPr>
            <a:fld id="{2066355A-084C-D24E-9AD2-7E4FC41EA627}" type="slidenum">
              <a:rPr lang="en-US" sz="3200" kern="1200">
                <a:solidFill>
                  <a:prstClr val="black">
                    <a:tint val="75000"/>
                  </a:prstClr>
                </a:solidFill>
                <a:latin typeface="Cambria" panose="02040503050406030204" pitchFamily="18" charset="0"/>
                <a:ea typeface="Cambria" panose="02040503050406030204" pitchFamily="18" charset="0"/>
                <a:cs typeface="+mn-cs"/>
              </a:rPr>
              <a:pPr hangingPunct="1">
                <a:lnSpc>
                  <a:spcPct val="100000"/>
                </a:lnSpc>
                <a:defRPr/>
              </a:pPr>
              <a:t>10</a:t>
            </a:fld>
            <a:endParaRPr lang="en-US" sz="3200" kern="1200" dirty="0">
              <a:solidFill>
                <a:prstClr val="black">
                  <a:tint val="75000"/>
                </a:prstClr>
              </a:solidFill>
              <a:latin typeface="Cambria" panose="02040503050406030204" pitchFamily="18" charset="0"/>
              <a:ea typeface="Cambria" panose="02040503050406030204" pitchFamily="18" charset="0"/>
              <a:cs typeface="+mn-cs"/>
            </a:endParaRPr>
          </a:p>
        </p:txBody>
      </p:sp>
      <p:pic>
        <p:nvPicPr>
          <p:cNvPr id="5" name="Picture 4">
            <a:extLst>
              <a:ext uri="{FF2B5EF4-FFF2-40B4-BE49-F238E27FC236}">
                <a16:creationId xmlns:a16="http://schemas.microsoft.com/office/drawing/2014/main" id="{C9B71935-8BDE-49E1-830D-3B7D2E0CE68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7718534" y="12452745"/>
            <a:ext cx="903424" cy="1065186"/>
          </a:xfrm>
          <a:prstGeom prst="rect">
            <a:avLst/>
          </a:prstGeom>
        </p:spPr>
      </p:pic>
      <p:sp>
        <p:nvSpPr>
          <p:cNvPr id="7" name="Rectangle 6">
            <a:extLst>
              <a:ext uri="{FF2B5EF4-FFF2-40B4-BE49-F238E27FC236}">
                <a16:creationId xmlns:a16="http://schemas.microsoft.com/office/drawing/2014/main" id="{ACF8BC6D-B054-4B89-80A8-4A1F0AF7601A}"/>
              </a:ext>
            </a:extLst>
          </p:cNvPr>
          <p:cNvSpPr/>
          <p:nvPr/>
        </p:nvSpPr>
        <p:spPr>
          <a:xfrm>
            <a:off x="2840018" y="10009014"/>
            <a:ext cx="18916388" cy="5549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hangingPunct="1">
              <a:lnSpc>
                <a:spcPct val="100000"/>
              </a:lnSpc>
            </a:pPr>
            <a:r>
              <a:rPr lang="en-US" sz="3600" i="1" kern="1200" dirty="0">
                <a:solidFill>
                  <a:prstClr val="black"/>
                </a:solidFill>
                <a:latin typeface="Cambria" panose="02040503050406030204" pitchFamily="18" charset="0"/>
                <a:ea typeface="Cambria" panose="02040503050406030204" pitchFamily="18" charset="0"/>
              </a:rPr>
              <a:t>Source: World Bank  - Human Capital Project (HCP)</a:t>
            </a:r>
          </a:p>
        </p:txBody>
      </p:sp>
    </p:spTree>
    <p:extLst>
      <p:ext uri="{BB962C8B-B14F-4D97-AF65-F5344CB8AC3E}">
        <p14:creationId xmlns:p14="http://schemas.microsoft.com/office/powerpoint/2010/main" val="4248194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4000" cy="13716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2"/>
            <a:ext cx="24383996" cy="3181484"/>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 y="0"/>
            <a:ext cx="16230612" cy="3181484"/>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230598" y="-2"/>
            <a:ext cx="8153396" cy="3181484"/>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700" y="-2"/>
            <a:ext cx="23465292" cy="3194866"/>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ED44B3-ABE1-439E-819A-C657A799FC38}"/>
              </a:ext>
            </a:extLst>
          </p:cNvPr>
          <p:cNvSpPr>
            <a:spLocks noGrp="1"/>
          </p:cNvSpPr>
          <p:nvPr>
            <p:ph type="title"/>
          </p:nvPr>
        </p:nvSpPr>
        <p:spPr>
          <a:xfrm>
            <a:off x="2743198" y="589076"/>
            <a:ext cx="19791902" cy="2067338"/>
          </a:xfrm>
        </p:spPr>
        <p:txBody>
          <a:bodyPr>
            <a:normAutofit/>
          </a:bodyPr>
          <a:lstStyle/>
          <a:p>
            <a:r>
              <a:rPr lang="en-US" sz="8000" b="1" dirty="0">
                <a:solidFill>
                  <a:srgbClr val="FFFFFF"/>
                </a:solidFill>
                <a:latin typeface="Cambria" panose="02040503050406030204" pitchFamily="18" charset="0"/>
                <a:ea typeface="Cambria" panose="02040503050406030204" pitchFamily="18" charset="0"/>
              </a:rPr>
              <a:t>Outline</a:t>
            </a:r>
            <a:endParaRPr lang="en-US" sz="8000" b="1">
              <a:solidFill>
                <a:srgbClr val="FFFFFF"/>
              </a:solidFill>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2B0FC8BE-D701-4564-A35C-636799A11E6F}"/>
              </a:ext>
            </a:extLst>
          </p:cNvPr>
          <p:cNvSpPr>
            <a:spLocks noGrp="1"/>
          </p:cNvSpPr>
          <p:nvPr>
            <p:ph idx="1"/>
          </p:nvPr>
        </p:nvSpPr>
        <p:spPr>
          <a:xfrm>
            <a:off x="666750" y="3181482"/>
            <a:ext cx="23031450" cy="8821628"/>
          </a:xfrm>
        </p:spPr>
        <p:txBody>
          <a:bodyPr anchor="ctr">
            <a:normAutofit/>
          </a:bodyPr>
          <a:lstStyle/>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What is Human Capital?</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State of Human Capital in Rwanda </a:t>
            </a:r>
          </a:p>
          <a:p>
            <a:pPr marL="1143000" indent="-1143000">
              <a:buFont typeface="+mj-lt"/>
              <a:buAutoNum type="romanUcPeriod"/>
            </a:pPr>
            <a:r>
              <a:rPr lang="en-US" sz="6000" dirty="0">
                <a:latin typeface="Cambria" panose="02040503050406030204" pitchFamily="18" charset="0"/>
                <a:ea typeface="Cambria" panose="02040503050406030204" pitchFamily="18" charset="0"/>
              </a:rPr>
              <a:t>Impact of the COVID-19 on Human Capital in Rwanda</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How to Protect and Promote Human Capital Post-COVID</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Role of the World Bank in Supporting Human Capital Development in Rwanda</a:t>
            </a:r>
          </a:p>
        </p:txBody>
      </p:sp>
    </p:spTree>
    <p:extLst>
      <p:ext uri="{BB962C8B-B14F-4D97-AF65-F5344CB8AC3E}">
        <p14:creationId xmlns:p14="http://schemas.microsoft.com/office/powerpoint/2010/main" val="3527283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 name="Robust and swift interventions helped limit disruptions in health"/>
          <p:cNvSpPr txBox="1"/>
          <p:nvPr/>
        </p:nvSpPr>
        <p:spPr>
          <a:xfrm>
            <a:off x="511190" y="2252403"/>
            <a:ext cx="21770308" cy="89100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algn="ctr" hangingPunct="1"/>
            <a:r>
              <a:rPr lang="en-US" sz="5400" kern="1200" dirty="0">
                <a:solidFill>
                  <a:prstClr val="black"/>
                </a:solidFill>
                <a:latin typeface="Cambria" panose="02040503050406030204" pitchFamily="18" charset="0"/>
                <a:ea typeface="Cambria" panose="02040503050406030204" pitchFamily="18" charset="0"/>
                <a:cs typeface="+mn-cs"/>
              </a:rPr>
              <a:t>COVID has impaired health services</a:t>
            </a:r>
          </a:p>
        </p:txBody>
      </p:sp>
      <p:sp>
        <p:nvSpPr>
          <p:cNvPr id="491" name="The pandemic reduced the number of immunizations of children well below expected levels…"/>
          <p:cNvSpPr txBox="1"/>
          <p:nvPr/>
        </p:nvSpPr>
        <p:spPr>
          <a:xfrm>
            <a:off x="375962" y="3942320"/>
            <a:ext cx="9773749" cy="803296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p>
            <a:pPr marL="400050" indent="-400050" hangingPunct="1">
              <a:lnSpc>
                <a:spcPct val="100000"/>
              </a:lnSpc>
              <a:spcAft>
                <a:spcPts val="1200"/>
              </a:spcAft>
              <a:buSzPct val="100000"/>
              <a:buFontTx/>
              <a:buChar char="•"/>
            </a:pPr>
            <a:r>
              <a:rPr lang="en-US" sz="4800" b="1" kern="1200" dirty="0">
                <a:solidFill>
                  <a:srgbClr val="171717"/>
                </a:solidFill>
                <a:latin typeface="Cambria" panose="02040503050406030204" pitchFamily="18" charset="0"/>
                <a:ea typeface="Cambria" panose="02040503050406030204" pitchFamily="18" charset="0"/>
                <a:cs typeface="Arial" panose="020B0604020202020204" pitchFamily="34" charset="0"/>
              </a:rPr>
              <a:t>The pandemic reduced  health facility visits </a:t>
            </a:r>
          </a:p>
          <a:p>
            <a:pPr marL="400050" indent="-400050" hangingPunct="1">
              <a:lnSpc>
                <a:spcPct val="100000"/>
              </a:lnSpc>
              <a:spcAft>
                <a:spcPts val="1200"/>
              </a:spcAft>
              <a:buSzPct val="100000"/>
              <a:buFontTx/>
              <a:buChar char="•"/>
            </a:pPr>
            <a:r>
              <a:rPr lang="en-US" sz="4800" b="1" kern="1200" dirty="0">
                <a:solidFill>
                  <a:srgbClr val="171717"/>
                </a:solidFill>
                <a:latin typeface="Cambria" panose="02040503050406030204" pitchFamily="18" charset="0"/>
                <a:ea typeface="Cambria" panose="02040503050406030204" pitchFamily="18" charset="0"/>
                <a:cs typeface="Arial" panose="020B0604020202020204" pitchFamily="34" charset="0"/>
              </a:rPr>
              <a:t>Led to reduced number of immunizations of children</a:t>
            </a:r>
            <a:endParaRPr lang="en-US" sz="4800" b="1" kern="1200" dirty="0">
              <a:solidFill>
                <a:srgbClr val="171717"/>
              </a:solidFill>
              <a:latin typeface="Cambria" panose="02040503050406030204" pitchFamily="18" charset="0"/>
              <a:ea typeface="Cambria" panose="02040503050406030204" pitchFamily="18" charset="0"/>
              <a:cs typeface="Arial" panose="020B0604020202020204" pitchFamily="34" charset="0"/>
              <a:sym typeface="Helvetica"/>
            </a:endParaRPr>
          </a:p>
          <a:p>
            <a:pPr marL="400050" indent="-400050" hangingPunct="1">
              <a:lnSpc>
                <a:spcPct val="100000"/>
              </a:lnSpc>
              <a:spcAft>
                <a:spcPts val="1200"/>
              </a:spcAft>
              <a:buSzPct val="100000"/>
              <a:buFontTx/>
              <a:buChar char="•"/>
            </a:pPr>
            <a:r>
              <a:rPr lang="en-US" sz="4800" kern="1200" dirty="0">
                <a:solidFill>
                  <a:srgbClr val="171717"/>
                </a:solidFill>
                <a:latin typeface="Cambria" panose="02040503050406030204" pitchFamily="18" charset="0"/>
                <a:ea typeface="Cambria" panose="02040503050406030204" pitchFamily="18" charset="0"/>
                <a:cs typeface="Arial" panose="020B0604020202020204" pitchFamily="34" charset="0"/>
              </a:rPr>
              <a:t>However, health services disruption seems temporary</a:t>
            </a:r>
            <a:endParaRPr lang="en-US" sz="4800" kern="1200" dirty="0">
              <a:solidFill>
                <a:srgbClr val="171717"/>
              </a:solidFill>
              <a:latin typeface="Cambria" panose="02040503050406030204" pitchFamily="18" charset="0"/>
              <a:ea typeface="Cambria" panose="02040503050406030204" pitchFamily="18" charset="0"/>
              <a:cs typeface="Arial" panose="020B0604020202020204" pitchFamily="34" charset="0"/>
              <a:sym typeface="Helvetica"/>
            </a:endParaRPr>
          </a:p>
          <a:p>
            <a:pPr marL="400050" indent="-400050" hangingPunct="1">
              <a:lnSpc>
                <a:spcPct val="100000"/>
              </a:lnSpc>
              <a:spcAft>
                <a:spcPts val="1200"/>
              </a:spcAft>
              <a:buSzPct val="100000"/>
              <a:buFontTx/>
              <a:buChar char="•"/>
            </a:pPr>
            <a:r>
              <a:rPr lang="en-US" sz="4800" b="1" kern="1200" dirty="0">
                <a:solidFill>
                  <a:srgbClr val="171717"/>
                </a:solidFill>
                <a:latin typeface="Cambria" panose="02040503050406030204" pitchFamily="18" charset="0"/>
                <a:ea typeface="Cambria" panose="02040503050406030204" pitchFamily="18" charset="0"/>
                <a:cs typeface="Arial" panose="020B0604020202020204" pitchFamily="34" charset="0"/>
              </a:rPr>
              <a:t>Declining household consumption  and  its  impact on nutrition has the potential to increase stunting </a:t>
            </a:r>
            <a:endParaRPr lang="en-US" sz="4800" kern="1200" dirty="0">
              <a:solidFill>
                <a:srgbClr val="171717"/>
              </a:solidFill>
              <a:latin typeface="Cambria" panose="02040503050406030204" pitchFamily="18" charset="0"/>
              <a:ea typeface="Cambria" panose="02040503050406030204" pitchFamily="18" charset="0"/>
              <a:cs typeface="Arial" panose="020B0604020202020204" pitchFamily="34" charset="0"/>
            </a:endParaRPr>
          </a:p>
        </p:txBody>
      </p:sp>
      <p:pic>
        <p:nvPicPr>
          <p:cNvPr id="492" name="Image" descr="Image"/>
          <p:cNvPicPr>
            <a:picLocks noChangeAspect="1"/>
          </p:cNvPicPr>
          <p:nvPr/>
        </p:nvPicPr>
        <p:blipFill>
          <a:blip r:embed="rId3"/>
          <a:srcRect/>
          <a:stretch>
            <a:fillRect/>
          </a:stretch>
        </p:blipFill>
        <p:spPr>
          <a:xfrm>
            <a:off x="10241280" y="6427362"/>
            <a:ext cx="13703616" cy="5518236"/>
          </a:xfrm>
          <a:prstGeom prst="rect">
            <a:avLst/>
          </a:prstGeom>
          <a:ln w="12700">
            <a:miter lim="400000"/>
          </a:ln>
        </p:spPr>
      </p:pic>
      <p:sp>
        <p:nvSpPr>
          <p:cNvPr id="9" name="Figure 2: The growth impact of the pandemic ranks among the most severe in Sub-Saharan Africa">
            <a:extLst>
              <a:ext uri="{FF2B5EF4-FFF2-40B4-BE49-F238E27FC236}">
                <a16:creationId xmlns:a16="http://schemas.microsoft.com/office/drawing/2014/main" id="{1C613F96-4367-EA4E-BCF2-1C8D2AA4F22E}"/>
              </a:ext>
            </a:extLst>
          </p:cNvPr>
          <p:cNvSpPr txBox="1"/>
          <p:nvPr/>
        </p:nvSpPr>
        <p:spPr>
          <a:xfrm>
            <a:off x="10424160" y="4916313"/>
            <a:ext cx="6492112" cy="108747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825500">
              <a:defRPr sz="2200" b="1">
                <a:solidFill>
                  <a:srgbClr val="1F4E79"/>
                </a:solidFill>
                <a:latin typeface="Helvetica Neue"/>
                <a:ea typeface="Helvetica Neue"/>
                <a:cs typeface="Helvetica Neue"/>
                <a:sym typeface="Helvetica Neue"/>
              </a:defRPr>
            </a:lvl1pPr>
          </a:lstStyle>
          <a:p>
            <a:pPr defTabSz="1651000" hangingPunct="1">
              <a:lnSpc>
                <a:spcPct val="100000"/>
              </a:lnSpc>
            </a:pPr>
            <a:r>
              <a:rPr lang="en-US" sz="3200" kern="1200" dirty="0">
                <a:solidFill>
                  <a:prstClr val="black"/>
                </a:solidFill>
                <a:latin typeface="Cambria" panose="02040503050406030204" pitchFamily="18" charset="0"/>
                <a:ea typeface="Cambria" panose="02040503050406030204" pitchFamily="18" charset="0"/>
              </a:rPr>
              <a:t>Outpatient health facility visits for treatment</a:t>
            </a:r>
            <a:endParaRPr sz="3200" kern="1200" dirty="0">
              <a:solidFill>
                <a:prstClr val="black"/>
              </a:solidFill>
              <a:latin typeface="Cambria" panose="02040503050406030204" pitchFamily="18" charset="0"/>
              <a:ea typeface="Cambria" panose="02040503050406030204" pitchFamily="18" charset="0"/>
            </a:endParaRPr>
          </a:p>
        </p:txBody>
      </p:sp>
      <p:sp>
        <p:nvSpPr>
          <p:cNvPr id="10" name="Figure 2: The growth impact of the pandemic ranks among the most severe in Sub-Saharan Africa">
            <a:extLst>
              <a:ext uri="{FF2B5EF4-FFF2-40B4-BE49-F238E27FC236}">
                <a16:creationId xmlns:a16="http://schemas.microsoft.com/office/drawing/2014/main" id="{1B2E735C-C6E1-4E4A-8492-0FC29C097964}"/>
              </a:ext>
            </a:extLst>
          </p:cNvPr>
          <p:cNvSpPr txBox="1"/>
          <p:nvPr/>
        </p:nvSpPr>
        <p:spPr>
          <a:xfrm>
            <a:off x="17190720" y="4916313"/>
            <a:ext cx="6865746" cy="108747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defTabSz="825500">
              <a:lnSpc>
                <a:spcPct val="100000"/>
              </a:lnSpc>
              <a:defRPr sz="3200" b="1">
                <a:solidFill>
                  <a:srgbClr val="D2A64E"/>
                </a:solidFill>
                <a:latin typeface="Helvetica Neue"/>
                <a:ea typeface="Helvetica Neue"/>
                <a:cs typeface="Helvetica Neue"/>
              </a:defRPr>
            </a:lvl1pPr>
          </a:lstStyle>
          <a:p>
            <a:pPr algn="ctr" defTabSz="1651000" hangingPunct="1"/>
            <a:r>
              <a:rPr lang="en-US" kern="1200" dirty="0">
                <a:solidFill>
                  <a:prstClr val="black"/>
                </a:solidFill>
                <a:latin typeface="Cambria" panose="02040503050406030204" pitchFamily="18" charset="0"/>
                <a:ea typeface="Cambria" panose="02040503050406030204" pitchFamily="18" charset="0"/>
              </a:rPr>
              <a:t>Patients newly initiated on antiretroviral treatment (ART)</a:t>
            </a:r>
            <a:endParaRPr kern="1200" dirty="0">
              <a:solidFill>
                <a:prstClr val="black"/>
              </a:solidFill>
              <a:latin typeface="Cambria" panose="02040503050406030204" pitchFamily="18" charset="0"/>
              <a:ea typeface="Cambria" panose="02040503050406030204" pitchFamily="18" charset="0"/>
            </a:endParaRPr>
          </a:p>
        </p:txBody>
      </p:sp>
      <p:sp>
        <p:nvSpPr>
          <p:cNvPr id="11" name="Source: WBG staff estimates">
            <a:extLst>
              <a:ext uri="{FF2B5EF4-FFF2-40B4-BE49-F238E27FC236}">
                <a16:creationId xmlns:a16="http://schemas.microsoft.com/office/drawing/2014/main" id="{C333FBE4-94EC-7341-B1E6-3DE521691188}"/>
              </a:ext>
            </a:extLst>
          </p:cNvPr>
          <p:cNvSpPr txBox="1"/>
          <p:nvPr/>
        </p:nvSpPr>
        <p:spPr>
          <a:xfrm>
            <a:off x="10639106" y="12194763"/>
            <a:ext cx="3105787" cy="34881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defTabSz="825500">
              <a:defRPr sz="1600" i="1">
                <a:solidFill>
                  <a:schemeClr val="accent5">
                    <a:lumOff val="14215"/>
                  </a:schemeClr>
                </a:solidFill>
                <a:latin typeface="Helvetica Neue"/>
                <a:ea typeface="Helvetica Neue"/>
                <a:cs typeface="Helvetica Neue"/>
                <a:sym typeface="Helvetica Neue"/>
              </a:defRPr>
            </a:lvl1pPr>
          </a:lstStyle>
          <a:p>
            <a:pPr defTabSz="1651000" hangingPunct="1">
              <a:lnSpc>
                <a:spcPct val="100000"/>
              </a:lnSpc>
            </a:pPr>
            <a:r>
              <a:rPr kern="1200" dirty="0">
                <a:solidFill>
                  <a:schemeClr val="tx1"/>
                </a:solidFill>
                <a:latin typeface="Cambria" panose="02040503050406030204" pitchFamily="18" charset="0"/>
                <a:ea typeface="Cambria" panose="02040503050406030204" pitchFamily="18" charset="0"/>
              </a:rPr>
              <a:t>Source: </a:t>
            </a:r>
            <a:r>
              <a:rPr lang="en-US" kern="1200" dirty="0">
                <a:solidFill>
                  <a:schemeClr val="tx1"/>
                </a:solidFill>
                <a:latin typeface="Cambria" panose="02040503050406030204" pitchFamily="18" charset="0"/>
                <a:ea typeface="Cambria" panose="02040503050406030204" pitchFamily="18" charset="0"/>
              </a:rPr>
              <a:t>Ministry of Health, Rwanda</a:t>
            </a:r>
            <a:endParaRPr kern="1200" dirty="0">
              <a:solidFill>
                <a:schemeClr val="tx1"/>
              </a:solidFill>
              <a:latin typeface="Cambria" panose="02040503050406030204" pitchFamily="18" charset="0"/>
              <a:ea typeface="Cambria" panose="02040503050406030204" pitchFamily="18" charset="0"/>
            </a:endParaRPr>
          </a:p>
        </p:txBody>
      </p:sp>
      <p:sp>
        <p:nvSpPr>
          <p:cNvPr id="12" name="Source: WBG staff estimates">
            <a:extLst>
              <a:ext uri="{FF2B5EF4-FFF2-40B4-BE49-F238E27FC236}">
                <a16:creationId xmlns:a16="http://schemas.microsoft.com/office/drawing/2014/main" id="{CB6244CA-ED4D-4845-B692-D16B4C7BB55E}"/>
              </a:ext>
            </a:extLst>
          </p:cNvPr>
          <p:cNvSpPr txBox="1"/>
          <p:nvPr/>
        </p:nvSpPr>
        <p:spPr>
          <a:xfrm>
            <a:off x="17905017" y="12214375"/>
            <a:ext cx="3105787" cy="34881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defTabSz="825500">
              <a:defRPr sz="1600" i="1">
                <a:solidFill>
                  <a:schemeClr val="accent5">
                    <a:lumOff val="14215"/>
                  </a:schemeClr>
                </a:solidFill>
                <a:latin typeface="Helvetica Neue"/>
                <a:ea typeface="Helvetica Neue"/>
                <a:cs typeface="Helvetica Neue"/>
                <a:sym typeface="Helvetica Neue"/>
              </a:defRPr>
            </a:lvl1pPr>
          </a:lstStyle>
          <a:p>
            <a:pPr defTabSz="1651000" hangingPunct="1">
              <a:lnSpc>
                <a:spcPct val="100000"/>
              </a:lnSpc>
            </a:pPr>
            <a:r>
              <a:rPr kern="1200" dirty="0">
                <a:solidFill>
                  <a:schemeClr val="tx1"/>
                </a:solidFill>
                <a:latin typeface="Cambria" panose="02040503050406030204" pitchFamily="18" charset="0"/>
                <a:ea typeface="Cambria" panose="02040503050406030204" pitchFamily="18" charset="0"/>
              </a:rPr>
              <a:t>Source: </a:t>
            </a:r>
            <a:r>
              <a:rPr lang="en-US" kern="1200" dirty="0">
                <a:solidFill>
                  <a:schemeClr val="tx1"/>
                </a:solidFill>
                <a:latin typeface="Cambria" panose="02040503050406030204" pitchFamily="18" charset="0"/>
                <a:ea typeface="Cambria" panose="02040503050406030204" pitchFamily="18" charset="0"/>
              </a:rPr>
              <a:t>Ministry of Health, Rwanda</a:t>
            </a:r>
            <a:endParaRPr kern="1200" dirty="0">
              <a:solidFill>
                <a:schemeClr val="tx1"/>
              </a:solidFill>
              <a:latin typeface="Cambria" panose="02040503050406030204" pitchFamily="18" charset="0"/>
              <a:ea typeface="Cambria" panose="02040503050406030204" pitchFamily="18" charset="0"/>
            </a:endParaRPr>
          </a:p>
        </p:txBody>
      </p:sp>
      <p:sp>
        <p:nvSpPr>
          <p:cNvPr id="14" name="Title 1">
            <a:extLst>
              <a:ext uri="{FF2B5EF4-FFF2-40B4-BE49-F238E27FC236}">
                <a16:creationId xmlns:a16="http://schemas.microsoft.com/office/drawing/2014/main" id="{7FFE573D-0491-4C64-A4C8-03693A7DD636}"/>
              </a:ext>
            </a:extLst>
          </p:cNvPr>
          <p:cNvSpPr txBox="1">
            <a:spLocks/>
          </p:cNvSpPr>
          <p:nvPr/>
        </p:nvSpPr>
        <p:spPr>
          <a:xfrm>
            <a:off x="30480" y="0"/>
            <a:ext cx="24323040" cy="1554480"/>
          </a:xfrm>
          <a:prstGeom prst="rect">
            <a:avLst/>
          </a:prstGeom>
          <a:solidFill>
            <a:schemeClr val="accent1">
              <a:lumMod val="50000"/>
            </a:schemeClr>
          </a:solidFill>
        </p:spPr>
        <p:txBody>
          <a:bodyPr vert="horz" lIns="182880" tIns="91440" rIns="182880" bIns="9144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1828800"/>
            <a:r>
              <a:rPr lang="en-US" sz="6400" b="1" dirty="0">
                <a:solidFill>
                  <a:prstClr val="white"/>
                </a:solidFill>
                <a:latin typeface="Cambria" panose="02040503050406030204" pitchFamily="18" charset="0"/>
                <a:ea typeface="Cambria" panose="02040503050406030204" pitchFamily="18" charset="0"/>
              </a:rPr>
              <a:t>Rwanda’s Human Capital in the time of COVID-19 (1)</a:t>
            </a:r>
          </a:p>
        </p:txBody>
      </p:sp>
    </p:spTree>
    <p:extLst>
      <p:ext uri="{BB962C8B-B14F-4D97-AF65-F5344CB8AC3E}">
        <p14:creationId xmlns:p14="http://schemas.microsoft.com/office/powerpoint/2010/main" val="139611212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Chart 28">
            <a:extLst>
              <a:ext uri="{FF2B5EF4-FFF2-40B4-BE49-F238E27FC236}">
                <a16:creationId xmlns:a16="http://schemas.microsoft.com/office/drawing/2014/main" id="{2487A3D6-9FAB-E944-8CC5-95CC4E9D0C55}"/>
              </a:ext>
            </a:extLst>
          </p:cNvPr>
          <p:cNvGraphicFramePr>
            <a:graphicFrameLocks/>
          </p:cNvGraphicFramePr>
          <p:nvPr/>
        </p:nvGraphicFramePr>
        <p:xfrm>
          <a:off x="15360264" y="5825983"/>
          <a:ext cx="7761016" cy="691077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8" name="Chart 27">
            <a:extLst>
              <a:ext uri="{FF2B5EF4-FFF2-40B4-BE49-F238E27FC236}">
                <a16:creationId xmlns:a16="http://schemas.microsoft.com/office/drawing/2014/main" id="{5AF2A5FA-2074-2647-B9CE-2D773B82E9B7}"/>
              </a:ext>
            </a:extLst>
          </p:cNvPr>
          <p:cNvGraphicFramePr>
            <a:graphicFrameLocks/>
          </p:cNvGraphicFramePr>
          <p:nvPr/>
        </p:nvGraphicFramePr>
        <p:xfrm>
          <a:off x="6670287" y="5825985"/>
          <a:ext cx="8303430" cy="6910774"/>
        </p:xfrm>
        <a:graphic>
          <a:graphicData uri="http://schemas.openxmlformats.org/drawingml/2006/chart">
            <c:chart xmlns:c="http://schemas.openxmlformats.org/drawingml/2006/chart" xmlns:r="http://schemas.openxmlformats.org/officeDocument/2006/relationships" r:id="rId4"/>
          </a:graphicData>
        </a:graphic>
      </p:graphicFrame>
      <p:sp>
        <p:nvSpPr>
          <p:cNvPr id="494" name="Rectangle"/>
          <p:cNvSpPr/>
          <p:nvPr/>
        </p:nvSpPr>
        <p:spPr>
          <a:xfrm>
            <a:off x="-75354" y="41564"/>
            <a:ext cx="6633068" cy="13716004"/>
          </a:xfrm>
          <a:prstGeom prst="rect">
            <a:avLst/>
          </a:prstGeom>
          <a:solidFill>
            <a:srgbClr val="F8F2E6">
              <a:alpha val="58000"/>
            </a:srgbClr>
          </a:solidFill>
          <a:ln w="12700">
            <a:miter lim="400000"/>
          </a:ln>
        </p:spPr>
        <p:txBody>
          <a:bodyPr lIns="91438" tIns="91438" rIns="91438" bIns="91438" anchor="ctr"/>
          <a:lstStyle/>
          <a:p>
            <a:pPr algn="ctr" hangingPunct="1">
              <a:lnSpc>
                <a:spcPct val="100000"/>
              </a:lnSpc>
            </a:pPr>
            <a:endParaRPr sz="3600" kern="1200">
              <a:solidFill>
                <a:srgbClr val="FFFFFF"/>
              </a:solidFill>
              <a:latin typeface="Cambria" panose="02040503050406030204" pitchFamily="18" charset="0"/>
              <a:ea typeface="Cambria" panose="02040503050406030204" pitchFamily="18" charset="0"/>
              <a:cs typeface="+mn-cs"/>
            </a:endParaRPr>
          </a:p>
        </p:txBody>
      </p:sp>
      <p:sp>
        <p:nvSpPr>
          <p:cNvPr id="495" name="Learning losses could inflict substantial damage to long term productivity"/>
          <p:cNvSpPr txBox="1"/>
          <p:nvPr/>
        </p:nvSpPr>
        <p:spPr>
          <a:xfrm>
            <a:off x="2254827" y="1718146"/>
            <a:ext cx="19874346" cy="9694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algn="ctr" hangingPunct="1"/>
            <a:r>
              <a:rPr sz="6000" kern="1200" dirty="0">
                <a:solidFill>
                  <a:prstClr val="black"/>
                </a:solidFill>
                <a:latin typeface="Cambria" panose="02040503050406030204" pitchFamily="18" charset="0"/>
                <a:ea typeface="Cambria" panose="02040503050406030204" pitchFamily="18" charset="0"/>
                <a:cs typeface="+mn-cs"/>
              </a:rPr>
              <a:t>Learning losses</a:t>
            </a:r>
            <a:r>
              <a:rPr lang="en-US" sz="6000" kern="1200" dirty="0">
                <a:solidFill>
                  <a:prstClr val="black"/>
                </a:solidFill>
                <a:latin typeface="Cambria" panose="02040503050406030204" pitchFamily="18" charset="0"/>
                <a:ea typeface="Cambria" panose="02040503050406030204" pitchFamily="18" charset="0"/>
                <a:cs typeface="+mn-cs"/>
              </a:rPr>
              <a:t> are substantial</a:t>
            </a:r>
            <a:endParaRPr sz="6000" kern="1200" dirty="0">
              <a:solidFill>
                <a:prstClr val="black"/>
              </a:solidFill>
              <a:latin typeface="Cambria" panose="02040503050406030204" pitchFamily="18" charset="0"/>
              <a:ea typeface="Cambria" panose="02040503050406030204" pitchFamily="18" charset="0"/>
              <a:cs typeface="+mn-cs"/>
            </a:endParaRPr>
          </a:p>
        </p:txBody>
      </p:sp>
      <p:sp>
        <p:nvSpPr>
          <p:cNvPr id="496" name="Despite remote learning, the closure of schools is likely to lead to substantial learning losses, especially among girls and the poor.…"/>
          <p:cNvSpPr txBox="1"/>
          <p:nvPr/>
        </p:nvSpPr>
        <p:spPr>
          <a:xfrm>
            <a:off x="108765" y="2560320"/>
            <a:ext cx="6766560" cy="926407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p>
            <a:pPr marL="274320" indent="-274320" hangingPunct="1">
              <a:lnSpc>
                <a:spcPct val="100000"/>
              </a:lnSpc>
              <a:spcAft>
                <a:spcPts val="1800"/>
              </a:spcAft>
              <a:buSzPct val="100000"/>
              <a:buFontTx/>
              <a:buChar char="•"/>
            </a:pPr>
            <a:r>
              <a:rPr lang="en-US" sz="4000" b="1" kern="1200" dirty="0">
                <a:solidFill>
                  <a:srgbClr val="171717"/>
                </a:solidFill>
                <a:latin typeface="Cambria" panose="02040503050406030204" pitchFamily="18" charset="0"/>
                <a:ea typeface="Cambria" panose="02040503050406030204" pitchFamily="18" charset="0"/>
                <a:cs typeface="+mn-cs"/>
              </a:rPr>
              <a:t>An estimated 3.5 million students were out of school for much of 2020 </a:t>
            </a:r>
          </a:p>
          <a:p>
            <a:pPr marL="274320" indent="-274320" hangingPunct="1">
              <a:lnSpc>
                <a:spcPct val="100000"/>
              </a:lnSpc>
              <a:spcAft>
                <a:spcPts val="1800"/>
              </a:spcAft>
              <a:buSzPct val="100000"/>
              <a:buFontTx/>
              <a:buChar char="•"/>
            </a:pPr>
            <a:r>
              <a:rPr lang="en-US" sz="4000" b="1" kern="1200" dirty="0">
                <a:solidFill>
                  <a:srgbClr val="171717"/>
                </a:solidFill>
                <a:latin typeface="Cambria" panose="02040503050406030204" pitchFamily="18" charset="0"/>
                <a:ea typeface="Cambria" panose="02040503050406030204" pitchFamily="18" charset="0"/>
                <a:cs typeface="+mn-cs"/>
              </a:rPr>
              <a:t>The closure of schools has  led to substantial learning losses. </a:t>
            </a:r>
            <a:r>
              <a:rPr lang="en-US" sz="4000" kern="1200" dirty="0">
                <a:solidFill>
                  <a:srgbClr val="171717"/>
                </a:solidFill>
                <a:latin typeface="Cambria" panose="02040503050406030204" pitchFamily="18" charset="0"/>
                <a:ea typeface="Cambria" panose="02040503050406030204" pitchFamily="18" charset="0"/>
                <a:cs typeface="+mn-cs"/>
              </a:rPr>
              <a:t>Learning losses are more pronounced among girls and the poor</a:t>
            </a:r>
          </a:p>
          <a:p>
            <a:pPr marL="274320" indent="-274320" hangingPunct="1">
              <a:lnSpc>
                <a:spcPct val="100000"/>
              </a:lnSpc>
              <a:spcAft>
                <a:spcPts val="1800"/>
              </a:spcAft>
              <a:buSzPct val="100000"/>
              <a:buFontTx/>
              <a:buChar char="•"/>
            </a:pPr>
            <a:r>
              <a:rPr lang="en-US" sz="4000" b="1" kern="1200" dirty="0">
                <a:solidFill>
                  <a:srgbClr val="171717"/>
                </a:solidFill>
                <a:latin typeface="Cambria" panose="02040503050406030204" pitchFamily="18" charset="0"/>
                <a:ea typeface="Cambria" panose="02040503050406030204" pitchFamily="18" charset="0"/>
                <a:cs typeface="+mn-cs"/>
              </a:rPr>
              <a:t>The productivity effect would  likely be substantial for current students </a:t>
            </a:r>
            <a:r>
              <a:rPr lang="en-US" sz="4000" kern="1200" dirty="0">
                <a:solidFill>
                  <a:srgbClr val="171717"/>
                </a:solidFill>
                <a:latin typeface="Cambria" panose="02040503050406030204" pitchFamily="18" charset="0"/>
                <a:ea typeface="Cambria" panose="02040503050406030204" pitchFamily="18" charset="0"/>
                <a:cs typeface="+mn-cs"/>
              </a:rPr>
              <a:t>(from 10 to 30% of 2019 GDP over lifetime period)</a:t>
            </a:r>
          </a:p>
        </p:txBody>
      </p:sp>
      <p:sp>
        <p:nvSpPr>
          <p:cNvPr id="6" name="Right Arrow 5">
            <a:extLst>
              <a:ext uri="{FF2B5EF4-FFF2-40B4-BE49-F238E27FC236}">
                <a16:creationId xmlns:a16="http://schemas.microsoft.com/office/drawing/2014/main" id="{48EFBC82-E202-CF42-B3B3-B5A1CB065AC1}"/>
              </a:ext>
            </a:extLst>
          </p:cNvPr>
          <p:cNvSpPr/>
          <p:nvPr/>
        </p:nvSpPr>
        <p:spPr>
          <a:xfrm>
            <a:off x="15015677" y="5135989"/>
            <a:ext cx="1030590" cy="1467318"/>
          </a:xfrm>
          <a:prstGeom prst="rightArrow">
            <a:avLst/>
          </a:prstGeom>
          <a:solidFill>
            <a:srgbClr val="C14747"/>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ctr">
            <a:spAutoFit/>
          </a:bodyPr>
          <a:lstStyle/>
          <a:p>
            <a:pPr>
              <a:lnSpc>
                <a:spcPct val="100000"/>
              </a:lnSpc>
            </a:pPr>
            <a:endParaRPr lang="en-US" sz="3600" kern="1200">
              <a:solidFill>
                <a:srgbClr val="000000"/>
              </a:solidFill>
              <a:latin typeface="Cambria" panose="02040503050406030204" pitchFamily="18" charset="0"/>
              <a:ea typeface="Cambria" panose="02040503050406030204" pitchFamily="18" charset="0"/>
              <a:cs typeface="+mn-cs"/>
              <a:sym typeface="Calibri"/>
            </a:endParaRPr>
          </a:p>
        </p:txBody>
      </p:sp>
      <p:cxnSp>
        <p:nvCxnSpPr>
          <p:cNvPr id="36" name="Straight Connector 35">
            <a:extLst>
              <a:ext uri="{FF2B5EF4-FFF2-40B4-BE49-F238E27FC236}">
                <a16:creationId xmlns:a16="http://schemas.microsoft.com/office/drawing/2014/main" id="{454D42BA-022D-4B41-8FD7-EFFA9183620A}"/>
              </a:ext>
            </a:extLst>
          </p:cNvPr>
          <p:cNvCxnSpPr>
            <a:cxnSpLocks/>
          </p:cNvCxnSpPr>
          <p:nvPr/>
        </p:nvCxnSpPr>
        <p:spPr>
          <a:xfrm>
            <a:off x="13305711" y="9121886"/>
            <a:ext cx="417682" cy="0"/>
          </a:xfrm>
          <a:prstGeom prst="line">
            <a:avLst/>
          </a:prstGeom>
          <a:noFill/>
          <a:ln w="25400" cap="flat">
            <a:solidFill>
              <a:schemeClr val="bg1">
                <a:lumMod val="50000"/>
              </a:schemeClr>
            </a:solidFill>
            <a:prstDash val="solid"/>
            <a:round/>
          </a:ln>
          <a:effectLst/>
          <a:sp3d/>
        </p:spPr>
        <p:style>
          <a:lnRef idx="0">
            <a:scrgbClr r="0" g="0" b="0"/>
          </a:lnRef>
          <a:fillRef idx="0">
            <a:scrgbClr r="0" g="0" b="0"/>
          </a:fillRef>
          <a:effectRef idx="0">
            <a:scrgbClr r="0" g="0" b="0"/>
          </a:effectRef>
          <a:fontRef idx="none"/>
        </p:style>
      </p:cxnSp>
      <p:sp>
        <p:nvSpPr>
          <p:cNvPr id="3" name="Right Bracket 2">
            <a:extLst>
              <a:ext uri="{FF2B5EF4-FFF2-40B4-BE49-F238E27FC236}">
                <a16:creationId xmlns:a16="http://schemas.microsoft.com/office/drawing/2014/main" id="{47CE805C-C39A-8D45-8EC6-BDDC76F06784}"/>
              </a:ext>
            </a:extLst>
          </p:cNvPr>
          <p:cNvSpPr/>
          <p:nvPr/>
        </p:nvSpPr>
        <p:spPr>
          <a:xfrm>
            <a:off x="21932710" y="7599828"/>
            <a:ext cx="524852" cy="1486200"/>
          </a:xfrm>
          <a:prstGeom prst="rightBracket">
            <a:avLst>
              <a:gd name="adj" fmla="val 0"/>
            </a:avLst>
          </a:prstGeom>
          <a:noFill/>
          <a:ln w="25400" cap="flat">
            <a:solidFill>
              <a:schemeClr val="bg1">
                <a:lumMod val="50000"/>
              </a:schemeClr>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40" tIns="45720" rIns="91440" bIns="45720" numCol="1" spcCol="38100" rtlCol="0" anchor="t">
            <a:noAutofit/>
          </a:bodyPr>
          <a:lstStyle/>
          <a:p>
            <a:pPr defTabSz="914400" latinLnBrk="1">
              <a:lnSpc>
                <a:spcPct val="100000"/>
              </a:lnSpc>
            </a:pPr>
            <a:endParaRPr lang="en-US" sz="1800" kern="1200">
              <a:solidFill>
                <a:srgbClr val="000000"/>
              </a:solidFill>
              <a:latin typeface="Cambria" panose="02040503050406030204" pitchFamily="18" charset="0"/>
              <a:ea typeface="Cambria" panose="02040503050406030204" pitchFamily="18" charset="0"/>
              <a:cs typeface="+mn-cs"/>
            </a:endParaRPr>
          </a:p>
        </p:txBody>
      </p:sp>
      <p:sp>
        <p:nvSpPr>
          <p:cNvPr id="32" name="Right Bracket 31">
            <a:extLst>
              <a:ext uri="{FF2B5EF4-FFF2-40B4-BE49-F238E27FC236}">
                <a16:creationId xmlns:a16="http://schemas.microsoft.com/office/drawing/2014/main" id="{309B0133-11BB-CD48-9996-457BEBDCAAF0}"/>
              </a:ext>
            </a:extLst>
          </p:cNvPr>
          <p:cNvSpPr/>
          <p:nvPr/>
        </p:nvSpPr>
        <p:spPr>
          <a:xfrm>
            <a:off x="22769776" y="7599829"/>
            <a:ext cx="351504" cy="2848834"/>
          </a:xfrm>
          <a:prstGeom prst="rightBracket">
            <a:avLst>
              <a:gd name="adj" fmla="val 0"/>
            </a:avLst>
          </a:prstGeom>
          <a:noFill/>
          <a:ln w="25400" cap="flat">
            <a:solidFill>
              <a:schemeClr val="bg1">
                <a:lumMod val="50000"/>
              </a:schemeClr>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40" tIns="45720" rIns="91440" bIns="45720" numCol="1" spcCol="38100" rtlCol="0" anchor="t">
            <a:noAutofit/>
          </a:bodyPr>
          <a:lstStyle/>
          <a:p>
            <a:pPr defTabSz="914400" latinLnBrk="1">
              <a:lnSpc>
                <a:spcPct val="100000"/>
              </a:lnSpc>
            </a:pPr>
            <a:endParaRPr lang="en-US" sz="1800" kern="1200">
              <a:solidFill>
                <a:srgbClr val="000000"/>
              </a:solidFill>
              <a:latin typeface="Cambria" panose="02040503050406030204" pitchFamily="18" charset="0"/>
              <a:ea typeface="Cambria" panose="02040503050406030204" pitchFamily="18" charset="0"/>
              <a:cs typeface="+mn-cs"/>
            </a:endParaRPr>
          </a:p>
        </p:txBody>
      </p:sp>
      <p:sp>
        <p:nvSpPr>
          <p:cNvPr id="60" name="Rectangle 59">
            <a:extLst>
              <a:ext uri="{FF2B5EF4-FFF2-40B4-BE49-F238E27FC236}">
                <a16:creationId xmlns:a16="http://schemas.microsoft.com/office/drawing/2014/main" id="{0339E369-8F77-4349-8ED9-292B646ADCF5}"/>
              </a:ext>
            </a:extLst>
          </p:cNvPr>
          <p:cNvSpPr/>
          <p:nvPr/>
        </p:nvSpPr>
        <p:spPr>
          <a:xfrm>
            <a:off x="22867722" y="9735202"/>
            <a:ext cx="494412" cy="738660"/>
          </a:xfrm>
          <a:prstGeom prst="rect">
            <a:avLst/>
          </a:prstGeom>
          <a:solidFill>
            <a:srgbClr val="F6E0E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ctr">
            <a:spAutoFit/>
          </a:bodyPr>
          <a:lstStyle/>
          <a:p>
            <a:pPr>
              <a:lnSpc>
                <a:spcPct val="100000"/>
              </a:lnSpc>
            </a:pPr>
            <a:endParaRPr lang="en-US" sz="3600" kern="1200">
              <a:solidFill>
                <a:srgbClr val="000000"/>
              </a:solidFill>
              <a:latin typeface="Cambria" panose="02040503050406030204" pitchFamily="18" charset="0"/>
              <a:ea typeface="Cambria" panose="02040503050406030204" pitchFamily="18" charset="0"/>
              <a:cs typeface="+mn-cs"/>
              <a:sym typeface="Calibri"/>
            </a:endParaRPr>
          </a:p>
        </p:txBody>
      </p:sp>
      <p:sp>
        <p:nvSpPr>
          <p:cNvPr id="33" name="TextBox 32">
            <a:extLst>
              <a:ext uri="{FF2B5EF4-FFF2-40B4-BE49-F238E27FC236}">
                <a16:creationId xmlns:a16="http://schemas.microsoft.com/office/drawing/2014/main" id="{5AE43C9B-00DE-444B-B8BF-AF0C2751BB94}"/>
              </a:ext>
            </a:extLst>
          </p:cNvPr>
          <p:cNvSpPr txBox="1"/>
          <p:nvPr/>
        </p:nvSpPr>
        <p:spPr>
          <a:xfrm>
            <a:off x="22829544" y="9684326"/>
            <a:ext cx="738284" cy="4616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b="1">
                <a:solidFill>
                  <a:srgbClr val="C14747"/>
                </a:solidFill>
              </a:defRPr>
            </a:lvl1pPr>
          </a:lstStyle>
          <a:p>
            <a:pPr hangingPunct="1">
              <a:lnSpc>
                <a:spcPct val="100000"/>
              </a:lnSpc>
            </a:pPr>
            <a:r>
              <a:rPr lang="en-US" sz="1800" kern="1200" dirty="0">
                <a:latin typeface="Cambria" panose="02040503050406030204" pitchFamily="18" charset="0"/>
                <a:ea typeface="Cambria" panose="02040503050406030204" pitchFamily="18" charset="0"/>
                <a:cs typeface="+mn-cs"/>
              </a:rPr>
              <a:t>30</a:t>
            </a:r>
          </a:p>
        </p:txBody>
      </p:sp>
      <p:sp>
        <p:nvSpPr>
          <p:cNvPr id="44" name="Rectangle 43">
            <a:extLst>
              <a:ext uri="{FF2B5EF4-FFF2-40B4-BE49-F238E27FC236}">
                <a16:creationId xmlns:a16="http://schemas.microsoft.com/office/drawing/2014/main" id="{47613BDF-3800-5945-AFB9-777B98188A82}"/>
              </a:ext>
            </a:extLst>
          </p:cNvPr>
          <p:cNvSpPr/>
          <p:nvPr/>
        </p:nvSpPr>
        <p:spPr>
          <a:xfrm>
            <a:off x="22204004" y="8403972"/>
            <a:ext cx="494412" cy="738660"/>
          </a:xfrm>
          <a:prstGeom prst="rect">
            <a:avLst/>
          </a:prstGeom>
          <a:solidFill>
            <a:srgbClr val="F6E0E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ctr">
            <a:spAutoFit/>
          </a:bodyPr>
          <a:lstStyle/>
          <a:p>
            <a:pPr>
              <a:lnSpc>
                <a:spcPct val="100000"/>
              </a:lnSpc>
            </a:pPr>
            <a:endParaRPr lang="en-US" sz="3600" kern="1200">
              <a:solidFill>
                <a:srgbClr val="000000"/>
              </a:solidFill>
              <a:latin typeface="Cambria" panose="02040503050406030204" pitchFamily="18" charset="0"/>
              <a:ea typeface="Cambria" panose="02040503050406030204" pitchFamily="18" charset="0"/>
              <a:cs typeface="+mn-cs"/>
              <a:sym typeface="Calibri"/>
            </a:endParaRPr>
          </a:p>
        </p:txBody>
      </p:sp>
      <p:sp>
        <p:nvSpPr>
          <p:cNvPr id="61" name="TextBox 60">
            <a:extLst>
              <a:ext uri="{FF2B5EF4-FFF2-40B4-BE49-F238E27FC236}">
                <a16:creationId xmlns:a16="http://schemas.microsoft.com/office/drawing/2014/main" id="{DC602D4F-6028-9F4B-B0B6-E15C6E368379}"/>
              </a:ext>
            </a:extLst>
          </p:cNvPr>
          <p:cNvSpPr txBox="1"/>
          <p:nvPr/>
        </p:nvSpPr>
        <p:spPr>
          <a:xfrm>
            <a:off x="22157852" y="8347638"/>
            <a:ext cx="738284" cy="4616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b="1">
                <a:solidFill>
                  <a:srgbClr val="C14747"/>
                </a:solidFill>
              </a:defRPr>
            </a:lvl1pPr>
          </a:lstStyle>
          <a:p>
            <a:pPr hangingPunct="1">
              <a:lnSpc>
                <a:spcPct val="100000"/>
              </a:lnSpc>
            </a:pPr>
            <a:r>
              <a:rPr lang="en-US" sz="1800" kern="1200" dirty="0">
                <a:latin typeface="Cambria" panose="02040503050406030204" pitchFamily="18" charset="0"/>
                <a:ea typeface="Cambria" panose="02040503050406030204" pitchFamily="18" charset="0"/>
                <a:cs typeface="+mn-cs"/>
              </a:rPr>
              <a:t>10</a:t>
            </a:r>
          </a:p>
        </p:txBody>
      </p:sp>
      <p:sp>
        <p:nvSpPr>
          <p:cNvPr id="45" name="Right Bracket 44">
            <a:extLst>
              <a:ext uri="{FF2B5EF4-FFF2-40B4-BE49-F238E27FC236}">
                <a16:creationId xmlns:a16="http://schemas.microsoft.com/office/drawing/2014/main" id="{905D2C33-1F79-E749-BE4E-C21DD8C4B542}"/>
              </a:ext>
            </a:extLst>
          </p:cNvPr>
          <p:cNvSpPr/>
          <p:nvPr/>
        </p:nvSpPr>
        <p:spPr>
          <a:xfrm>
            <a:off x="13723393" y="7635688"/>
            <a:ext cx="253558" cy="1486200"/>
          </a:xfrm>
          <a:prstGeom prst="rightBracket">
            <a:avLst>
              <a:gd name="adj" fmla="val 0"/>
            </a:avLst>
          </a:prstGeom>
          <a:noFill/>
          <a:ln w="25400" cap="flat">
            <a:solidFill>
              <a:schemeClr val="bg1">
                <a:lumMod val="50000"/>
              </a:schemeClr>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40" tIns="45720" rIns="91440" bIns="45720" numCol="1" spcCol="38100" rtlCol="0" anchor="t">
            <a:noAutofit/>
          </a:bodyPr>
          <a:lstStyle/>
          <a:p>
            <a:pPr defTabSz="914400" latinLnBrk="1">
              <a:lnSpc>
                <a:spcPct val="100000"/>
              </a:lnSpc>
            </a:pPr>
            <a:endParaRPr lang="en-US" sz="1800" kern="1200">
              <a:solidFill>
                <a:srgbClr val="000000"/>
              </a:solidFill>
              <a:latin typeface="Cambria" panose="02040503050406030204" pitchFamily="18" charset="0"/>
              <a:ea typeface="Cambria" panose="02040503050406030204" pitchFamily="18" charset="0"/>
              <a:cs typeface="+mn-cs"/>
            </a:endParaRPr>
          </a:p>
        </p:txBody>
      </p:sp>
      <p:sp>
        <p:nvSpPr>
          <p:cNvPr id="46" name="Right Bracket 45">
            <a:extLst>
              <a:ext uri="{FF2B5EF4-FFF2-40B4-BE49-F238E27FC236}">
                <a16:creationId xmlns:a16="http://schemas.microsoft.com/office/drawing/2014/main" id="{90AE9DDD-F78E-7449-8956-19821121A475}"/>
              </a:ext>
            </a:extLst>
          </p:cNvPr>
          <p:cNvSpPr/>
          <p:nvPr/>
        </p:nvSpPr>
        <p:spPr>
          <a:xfrm>
            <a:off x="14387111" y="7635689"/>
            <a:ext cx="253558" cy="2848834"/>
          </a:xfrm>
          <a:prstGeom prst="rightBracket">
            <a:avLst>
              <a:gd name="adj" fmla="val 0"/>
            </a:avLst>
          </a:prstGeom>
          <a:noFill/>
          <a:ln w="25400" cap="flat">
            <a:solidFill>
              <a:schemeClr val="bg1">
                <a:lumMod val="50000"/>
              </a:schemeClr>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40" tIns="45720" rIns="91440" bIns="45720" numCol="1" spcCol="38100" rtlCol="0" anchor="t">
            <a:noAutofit/>
          </a:bodyPr>
          <a:lstStyle/>
          <a:p>
            <a:pPr defTabSz="914400" latinLnBrk="1">
              <a:lnSpc>
                <a:spcPct val="100000"/>
              </a:lnSpc>
            </a:pPr>
            <a:endParaRPr lang="en-US" sz="1800" kern="1200">
              <a:solidFill>
                <a:srgbClr val="000000"/>
              </a:solidFill>
              <a:latin typeface="Cambria" panose="02040503050406030204" pitchFamily="18" charset="0"/>
              <a:ea typeface="Cambria" panose="02040503050406030204" pitchFamily="18" charset="0"/>
              <a:cs typeface="+mn-cs"/>
            </a:endParaRPr>
          </a:p>
        </p:txBody>
      </p:sp>
      <p:sp>
        <p:nvSpPr>
          <p:cNvPr id="49" name="Rectangle 48">
            <a:extLst>
              <a:ext uri="{FF2B5EF4-FFF2-40B4-BE49-F238E27FC236}">
                <a16:creationId xmlns:a16="http://schemas.microsoft.com/office/drawing/2014/main" id="{98B80C5A-7614-0B42-9892-4262E5A18D27}"/>
              </a:ext>
            </a:extLst>
          </p:cNvPr>
          <p:cNvSpPr/>
          <p:nvPr/>
        </p:nvSpPr>
        <p:spPr>
          <a:xfrm>
            <a:off x="14331231" y="9765642"/>
            <a:ext cx="618874" cy="738660"/>
          </a:xfrm>
          <a:prstGeom prst="rect">
            <a:avLst/>
          </a:prstGeom>
          <a:solidFill>
            <a:srgbClr val="F6E0E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ctr">
            <a:spAutoFit/>
          </a:bodyPr>
          <a:lstStyle/>
          <a:p>
            <a:pPr>
              <a:lnSpc>
                <a:spcPct val="100000"/>
              </a:lnSpc>
            </a:pPr>
            <a:endParaRPr lang="en-US" sz="3600" kern="1200">
              <a:solidFill>
                <a:srgbClr val="000000"/>
              </a:solidFill>
              <a:latin typeface="Cambria" panose="02040503050406030204" pitchFamily="18" charset="0"/>
              <a:ea typeface="Cambria" panose="02040503050406030204" pitchFamily="18" charset="0"/>
              <a:cs typeface="+mn-cs"/>
              <a:sym typeface="Calibri"/>
            </a:endParaRPr>
          </a:p>
        </p:txBody>
      </p:sp>
      <p:sp>
        <p:nvSpPr>
          <p:cNvPr id="51" name="TextBox 50">
            <a:extLst>
              <a:ext uri="{FF2B5EF4-FFF2-40B4-BE49-F238E27FC236}">
                <a16:creationId xmlns:a16="http://schemas.microsoft.com/office/drawing/2014/main" id="{1D8D00DF-27AA-C540-858C-4CE11AD5C373}"/>
              </a:ext>
            </a:extLst>
          </p:cNvPr>
          <p:cNvSpPr txBox="1"/>
          <p:nvPr/>
        </p:nvSpPr>
        <p:spPr>
          <a:xfrm>
            <a:off x="14314668" y="9685385"/>
            <a:ext cx="738284" cy="4616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b="1">
                <a:solidFill>
                  <a:srgbClr val="C14747"/>
                </a:solidFill>
              </a:defRPr>
            </a:lvl1pPr>
          </a:lstStyle>
          <a:p>
            <a:pPr hangingPunct="1">
              <a:lnSpc>
                <a:spcPct val="100000"/>
              </a:lnSpc>
            </a:pPr>
            <a:r>
              <a:rPr lang="en-US" sz="1800" kern="1200" dirty="0">
                <a:latin typeface="Cambria" panose="02040503050406030204" pitchFamily="18" charset="0"/>
                <a:ea typeface="Cambria" panose="02040503050406030204" pitchFamily="18" charset="0"/>
                <a:cs typeface="+mn-cs"/>
              </a:rPr>
              <a:t>0.6</a:t>
            </a:r>
          </a:p>
        </p:txBody>
      </p:sp>
      <p:sp>
        <p:nvSpPr>
          <p:cNvPr id="52" name="Rectangle 51">
            <a:extLst>
              <a:ext uri="{FF2B5EF4-FFF2-40B4-BE49-F238E27FC236}">
                <a16:creationId xmlns:a16="http://schemas.microsoft.com/office/drawing/2014/main" id="{B40180CA-4874-C24F-98F3-B931ECB57056}"/>
              </a:ext>
            </a:extLst>
          </p:cNvPr>
          <p:cNvSpPr/>
          <p:nvPr/>
        </p:nvSpPr>
        <p:spPr>
          <a:xfrm>
            <a:off x="13631835" y="8462824"/>
            <a:ext cx="617454" cy="738660"/>
          </a:xfrm>
          <a:prstGeom prst="rect">
            <a:avLst/>
          </a:prstGeom>
          <a:solidFill>
            <a:srgbClr val="F6E0E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ctr">
            <a:spAutoFit/>
          </a:bodyPr>
          <a:lstStyle/>
          <a:p>
            <a:pPr>
              <a:lnSpc>
                <a:spcPct val="100000"/>
              </a:lnSpc>
            </a:pPr>
            <a:endParaRPr lang="en-US" sz="3600" kern="1200">
              <a:solidFill>
                <a:srgbClr val="000000"/>
              </a:solidFill>
              <a:latin typeface="Cambria" panose="02040503050406030204" pitchFamily="18" charset="0"/>
              <a:ea typeface="Cambria" panose="02040503050406030204" pitchFamily="18" charset="0"/>
              <a:cs typeface="+mn-cs"/>
              <a:sym typeface="Calibri"/>
            </a:endParaRPr>
          </a:p>
        </p:txBody>
      </p:sp>
      <p:sp>
        <p:nvSpPr>
          <p:cNvPr id="53" name="TextBox 52">
            <a:extLst>
              <a:ext uri="{FF2B5EF4-FFF2-40B4-BE49-F238E27FC236}">
                <a16:creationId xmlns:a16="http://schemas.microsoft.com/office/drawing/2014/main" id="{1572A044-F984-624C-BFB7-4A409453E089}"/>
              </a:ext>
            </a:extLst>
          </p:cNvPr>
          <p:cNvSpPr txBox="1"/>
          <p:nvPr/>
        </p:nvSpPr>
        <p:spPr>
          <a:xfrm>
            <a:off x="13607808" y="8378789"/>
            <a:ext cx="738284" cy="4616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b="1">
                <a:solidFill>
                  <a:srgbClr val="CA4848"/>
                </a:solidFill>
              </a:defRPr>
            </a:lvl1pPr>
          </a:lstStyle>
          <a:p>
            <a:pPr hangingPunct="1">
              <a:lnSpc>
                <a:spcPct val="100000"/>
              </a:lnSpc>
            </a:pPr>
            <a:r>
              <a:rPr lang="en-US" sz="1800" kern="1200" dirty="0">
                <a:solidFill>
                  <a:srgbClr val="C14747"/>
                </a:solidFill>
                <a:latin typeface="Cambria" panose="02040503050406030204" pitchFamily="18" charset="0"/>
                <a:ea typeface="Cambria" panose="02040503050406030204" pitchFamily="18" charset="0"/>
                <a:cs typeface="+mn-cs"/>
              </a:rPr>
              <a:t>0.2</a:t>
            </a:r>
          </a:p>
        </p:txBody>
      </p:sp>
      <p:cxnSp>
        <p:nvCxnSpPr>
          <p:cNvPr id="54" name="Straight Connector 53">
            <a:extLst>
              <a:ext uri="{FF2B5EF4-FFF2-40B4-BE49-F238E27FC236}">
                <a16:creationId xmlns:a16="http://schemas.microsoft.com/office/drawing/2014/main" id="{6F53E993-65D7-0243-B447-1E4B0924B92A}"/>
              </a:ext>
            </a:extLst>
          </p:cNvPr>
          <p:cNvCxnSpPr>
            <a:cxnSpLocks/>
          </p:cNvCxnSpPr>
          <p:nvPr/>
        </p:nvCxnSpPr>
        <p:spPr>
          <a:xfrm>
            <a:off x="12597498" y="10484522"/>
            <a:ext cx="1818028" cy="0"/>
          </a:xfrm>
          <a:prstGeom prst="line">
            <a:avLst/>
          </a:prstGeom>
          <a:noFill/>
          <a:ln w="25400" cap="flat">
            <a:solidFill>
              <a:schemeClr val="bg1">
                <a:lumMod val="50000"/>
              </a:schemeClr>
            </a:solidFill>
            <a:prstDash val="solid"/>
            <a:round/>
          </a:ln>
          <a:effectLst/>
          <a:sp3d/>
        </p:spPr>
        <p:style>
          <a:lnRef idx="0">
            <a:scrgbClr r="0" g="0" b="0"/>
          </a:lnRef>
          <a:fillRef idx="0">
            <a:scrgbClr r="0" g="0" b="0"/>
          </a:fillRef>
          <a:effectRef idx="0">
            <a:scrgbClr r="0" g="0" b="0"/>
          </a:effectRef>
          <a:fontRef idx="none"/>
        </p:style>
      </p:cxnSp>
      <p:cxnSp>
        <p:nvCxnSpPr>
          <p:cNvPr id="55" name="Straight Connector 54">
            <a:extLst>
              <a:ext uri="{FF2B5EF4-FFF2-40B4-BE49-F238E27FC236}">
                <a16:creationId xmlns:a16="http://schemas.microsoft.com/office/drawing/2014/main" id="{5AB4EACF-E3B8-8C47-BD51-CD13BDF025A3}"/>
              </a:ext>
            </a:extLst>
          </p:cNvPr>
          <p:cNvCxnSpPr>
            <a:cxnSpLocks/>
          </p:cNvCxnSpPr>
          <p:nvPr/>
        </p:nvCxnSpPr>
        <p:spPr>
          <a:xfrm>
            <a:off x="21642886" y="10448662"/>
            <a:ext cx="1224836" cy="0"/>
          </a:xfrm>
          <a:prstGeom prst="line">
            <a:avLst/>
          </a:prstGeom>
          <a:noFill/>
          <a:ln w="25400" cap="flat">
            <a:solidFill>
              <a:schemeClr val="bg1">
                <a:lumMod val="50000"/>
              </a:schemeClr>
            </a:solidFill>
            <a:prstDash val="solid"/>
            <a:round/>
          </a:ln>
          <a:effectLst/>
          <a:sp3d/>
        </p:spPr>
        <p:style>
          <a:lnRef idx="0">
            <a:scrgbClr r="0" g="0" b="0"/>
          </a:lnRef>
          <a:fillRef idx="0">
            <a:scrgbClr r="0" g="0" b="0"/>
          </a:fillRef>
          <a:effectRef idx="0">
            <a:scrgbClr r="0" g="0" b="0"/>
          </a:effectRef>
          <a:fontRef idx="none"/>
        </p:style>
      </p:cxnSp>
      <p:cxnSp>
        <p:nvCxnSpPr>
          <p:cNvPr id="59" name="Straight Connector 58">
            <a:extLst>
              <a:ext uri="{FF2B5EF4-FFF2-40B4-BE49-F238E27FC236}">
                <a16:creationId xmlns:a16="http://schemas.microsoft.com/office/drawing/2014/main" id="{6C81AE3C-B7EE-FD49-9418-ADA0D2958113}"/>
              </a:ext>
            </a:extLst>
          </p:cNvPr>
          <p:cNvCxnSpPr>
            <a:cxnSpLocks/>
          </p:cNvCxnSpPr>
          <p:nvPr/>
        </p:nvCxnSpPr>
        <p:spPr>
          <a:xfrm>
            <a:off x="21793959" y="9088014"/>
            <a:ext cx="417682" cy="0"/>
          </a:xfrm>
          <a:prstGeom prst="line">
            <a:avLst/>
          </a:prstGeom>
          <a:noFill/>
          <a:ln w="25400" cap="flat">
            <a:solidFill>
              <a:schemeClr val="bg1">
                <a:lumMod val="50000"/>
              </a:schemeClr>
            </a:solidFill>
            <a:prstDash val="solid"/>
            <a:round/>
          </a:ln>
          <a:effectLst/>
          <a:sp3d/>
        </p:spPr>
        <p:style>
          <a:lnRef idx="0">
            <a:scrgbClr r="0" g="0" b="0"/>
          </a:lnRef>
          <a:fillRef idx="0">
            <a:scrgbClr r="0" g="0" b="0"/>
          </a:fillRef>
          <a:effectRef idx="0">
            <a:scrgbClr r="0" g="0" b="0"/>
          </a:effectRef>
          <a:fontRef idx="none"/>
        </p:style>
      </p:cxnSp>
      <p:sp>
        <p:nvSpPr>
          <p:cNvPr id="62" name="Figure 2: The growth impact of the pandemic ranks among the most severe in Sub-Saharan Africa">
            <a:extLst>
              <a:ext uri="{FF2B5EF4-FFF2-40B4-BE49-F238E27FC236}">
                <a16:creationId xmlns:a16="http://schemas.microsoft.com/office/drawing/2014/main" id="{737C616B-EEB8-F64F-9917-B286363E3760}"/>
              </a:ext>
            </a:extLst>
          </p:cNvPr>
          <p:cNvSpPr txBox="1"/>
          <p:nvPr/>
        </p:nvSpPr>
        <p:spPr>
          <a:xfrm>
            <a:off x="8248552" y="5185579"/>
            <a:ext cx="6492112" cy="108747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825500">
              <a:defRPr sz="2200" b="1">
                <a:solidFill>
                  <a:srgbClr val="1F4E79"/>
                </a:solidFill>
                <a:latin typeface="Helvetica Neue"/>
                <a:ea typeface="Helvetica Neue"/>
                <a:cs typeface="Helvetica Neue"/>
                <a:sym typeface="Helvetica Neue"/>
              </a:defRPr>
            </a:lvl1pPr>
          </a:lstStyle>
          <a:p>
            <a:pPr defTabSz="1651000" hangingPunct="1">
              <a:lnSpc>
                <a:spcPct val="100000"/>
              </a:lnSpc>
            </a:pPr>
            <a:r>
              <a:rPr lang="en-US" sz="3200" kern="1200" dirty="0">
                <a:solidFill>
                  <a:prstClr val="black"/>
                </a:solidFill>
                <a:latin typeface="Cambria" panose="02040503050406030204" pitchFamily="18" charset="0"/>
                <a:ea typeface="Cambria" panose="02040503050406030204" pitchFamily="18" charset="0"/>
              </a:rPr>
              <a:t>Learning adjusted years of schooling</a:t>
            </a:r>
            <a:endParaRPr sz="3200" kern="1200" dirty="0">
              <a:solidFill>
                <a:prstClr val="black"/>
              </a:solidFill>
              <a:latin typeface="Cambria" panose="02040503050406030204" pitchFamily="18" charset="0"/>
              <a:ea typeface="Cambria" panose="02040503050406030204" pitchFamily="18" charset="0"/>
            </a:endParaRPr>
          </a:p>
        </p:txBody>
      </p:sp>
      <p:sp>
        <p:nvSpPr>
          <p:cNvPr id="65" name="Figure 2: The growth impact of the pandemic ranks among the most severe in Sub-Saharan Africa">
            <a:extLst>
              <a:ext uri="{FF2B5EF4-FFF2-40B4-BE49-F238E27FC236}">
                <a16:creationId xmlns:a16="http://schemas.microsoft.com/office/drawing/2014/main" id="{DC41182D-2301-994B-ABB2-B4B2622CBFA6}"/>
              </a:ext>
            </a:extLst>
          </p:cNvPr>
          <p:cNvSpPr txBox="1"/>
          <p:nvPr/>
        </p:nvSpPr>
        <p:spPr>
          <a:xfrm>
            <a:off x="16820026" y="5131175"/>
            <a:ext cx="6492112" cy="108747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825500">
              <a:defRPr sz="2200" b="1">
                <a:solidFill>
                  <a:srgbClr val="1F4E79"/>
                </a:solidFill>
                <a:latin typeface="Helvetica Neue"/>
                <a:ea typeface="Helvetica Neue"/>
                <a:cs typeface="Helvetica Neue"/>
                <a:sym typeface="Helvetica Neue"/>
              </a:defRPr>
            </a:lvl1pPr>
          </a:lstStyle>
          <a:p>
            <a:pPr defTabSz="1651000" hangingPunct="1">
              <a:lnSpc>
                <a:spcPct val="100000"/>
              </a:lnSpc>
            </a:pPr>
            <a:r>
              <a:rPr lang="en-US" sz="3200" kern="1200" dirty="0">
                <a:solidFill>
                  <a:prstClr val="black"/>
                </a:solidFill>
                <a:latin typeface="Cambria" panose="02040503050406030204" pitchFamily="18" charset="0"/>
                <a:ea typeface="Cambria" panose="02040503050406030204" pitchFamily="18" charset="0"/>
              </a:rPr>
              <a:t>PV of lifetime earnings for all students</a:t>
            </a:r>
            <a:endParaRPr sz="3200" kern="1200" dirty="0">
              <a:solidFill>
                <a:prstClr val="black"/>
              </a:solidFill>
              <a:latin typeface="Cambria" panose="02040503050406030204" pitchFamily="18" charset="0"/>
              <a:ea typeface="Cambria" panose="02040503050406030204" pitchFamily="18" charset="0"/>
            </a:endParaRPr>
          </a:p>
        </p:txBody>
      </p:sp>
      <p:sp>
        <p:nvSpPr>
          <p:cNvPr id="66" name="(percentage point difference between pre-COVID and recent forecast of GDP)">
            <a:extLst>
              <a:ext uri="{FF2B5EF4-FFF2-40B4-BE49-F238E27FC236}">
                <a16:creationId xmlns:a16="http://schemas.microsoft.com/office/drawing/2014/main" id="{9BDFFAC8-B1C0-9749-A815-15EE94ECC716}"/>
              </a:ext>
            </a:extLst>
          </p:cNvPr>
          <p:cNvSpPr txBox="1"/>
          <p:nvPr/>
        </p:nvSpPr>
        <p:spPr>
          <a:xfrm>
            <a:off x="8248555" y="6157900"/>
            <a:ext cx="2159181" cy="53347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defTabSz="825500">
              <a:defRPr sz="2000">
                <a:latin typeface="Helvetica Neue"/>
                <a:ea typeface="Helvetica Neue"/>
                <a:cs typeface="Helvetica Neue"/>
                <a:sym typeface="Helvetica Neue"/>
              </a:defRPr>
            </a:lvl1pPr>
          </a:lstStyle>
          <a:p>
            <a:pPr defTabSz="1651000" hangingPunct="1">
              <a:lnSpc>
                <a:spcPct val="100000"/>
              </a:lnSpc>
            </a:pPr>
            <a:r>
              <a:rPr lang="en-US" i="1" kern="1200" dirty="0">
                <a:solidFill>
                  <a:prstClr val="black"/>
                </a:solidFill>
                <a:latin typeface="Cambria" panose="02040503050406030204" pitchFamily="18" charset="0"/>
                <a:ea typeface="Cambria" panose="02040503050406030204" pitchFamily="18" charset="0"/>
              </a:rPr>
              <a:t>(schooling </a:t>
            </a:r>
            <a:r>
              <a:rPr lang="en-US" sz="2800" i="1" kern="1200" dirty="0">
                <a:solidFill>
                  <a:prstClr val="black"/>
                </a:solidFill>
                <a:latin typeface="Cambria" panose="02040503050406030204" pitchFamily="18" charset="0"/>
                <a:ea typeface="Cambria" panose="02040503050406030204" pitchFamily="18" charset="0"/>
              </a:rPr>
              <a:t>years</a:t>
            </a:r>
            <a:r>
              <a:rPr lang="en-US" i="1" kern="1200" dirty="0">
                <a:solidFill>
                  <a:prstClr val="black"/>
                </a:solidFill>
                <a:latin typeface="Cambria" panose="02040503050406030204" pitchFamily="18" charset="0"/>
                <a:ea typeface="Cambria" panose="02040503050406030204" pitchFamily="18" charset="0"/>
              </a:rPr>
              <a:t>)</a:t>
            </a:r>
            <a:endParaRPr i="1" kern="1200" dirty="0">
              <a:solidFill>
                <a:prstClr val="black"/>
              </a:solidFill>
              <a:latin typeface="Cambria" panose="02040503050406030204" pitchFamily="18" charset="0"/>
              <a:ea typeface="Cambria" panose="02040503050406030204" pitchFamily="18" charset="0"/>
            </a:endParaRPr>
          </a:p>
        </p:txBody>
      </p:sp>
      <p:sp>
        <p:nvSpPr>
          <p:cNvPr id="67" name="(percentage point difference between pre-COVID and recent forecast of GDP)">
            <a:extLst>
              <a:ext uri="{FF2B5EF4-FFF2-40B4-BE49-F238E27FC236}">
                <a16:creationId xmlns:a16="http://schemas.microsoft.com/office/drawing/2014/main" id="{EAABB3B0-7BA2-E745-826D-2E27ED94B847}"/>
              </a:ext>
            </a:extLst>
          </p:cNvPr>
          <p:cNvSpPr txBox="1"/>
          <p:nvPr/>
        </p:nvSpPr>
        <p:spPr>
          <a:xfrm>
            <a:off x="16820026" y="6137622"/>
            <a:ext cx="2598468" cy="53347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defTabSz="825500">
              <a:defRPr sz="2000">
                <a:latin typeface="Helvetica Neue"/>
                <a:ea typeface="Helvetica Neue"/>
                <a:cs typeface="Helvetica Neue"/>
                <a:sym typeface="Helvetica Neue"/>
              </a:defRPr>
            </a:lvl1pPr>
          </a:lstStyle>
          <a:p>
            <a:pPr defTabSz="1651000" hangingPunct="1">
              <a:lnSpc>
                <a:spcPct val="100000"/>
              </a:lnSpc>
            </a:pPr>
            <a:r>
              <a:rPr lang="en-US" sz="2800" i="1" kern="1200" dirty="0">
                <a:solidFill>
                  <a:prstClr val="black"/>
                </a:solidFill>
                <a:latin typeface="Cambria" panose="02040503050406030204" pitchFamily="18" charset="0"/>
                <a:ea typeface="Cambria" panose="02040503050406030204" pitchFamily="18" charset="0"/>
              </a:rPr>
              <a:t>(% of 2019 GDP)</a:t>
            </a:r>
            <a:endParaRPr sz="2800" i="1" kern="1200" dirty="0">
              <a:solidFill>
                <a:prstClr val="black"/>
              </a:solidFill>
              <a:latin typeface="Cambria" panose="02040503050406030204" pitchFamily="18" charset="0"/>
              <a:ea typeface="Cambria" panose="02040503050406030204" pitchFamily="18" charset="0"/>
            </a:endParaRPr>
          </a:p>
        </p:txBody>
      </p:sp>
      <p:sp>
        <p:nvSpPr>
          <p:cNvPr id="31" name="Title 1">
            <a:extLst>
              <a:ext uri="{FF2B5EF4-FFF2-40B4-BE49-F238E27FC236}">
                <a16:creationId xmlns:a16="http://schemas.microsoft.com/office/drawing/2014/main" id="{42258561-0A9B-4366-9845-D0157B53753B}"/>
              </a:ext>
            </a:extLst>
          </p:cNvPr>
          <p:cNvSpPr txBox="1">
            <a:spLocks/>
          </p:cNvSpPr>
          <p:nvPr/>
        </p:nvSpPr>
        <p:spPr>
          <a:xfrm>
            <a:off x="30480" y="1"/>
            <a:ext cx="24323040" cy="1665499"/>
          </a:xfrm>
          <a:prstGeom prst="rect">
            <a:avLst/>
          </a:prstGeom>
          <a:solidFill>
            <a:schemeClr val="accent1">
              <a:lumMod val="50000"/>
            </a:schemeClr>
          </a:solidFill>
        </p:spPr>
        <p:txBody>
          <a:bodyPr vert="horz" lIns="182880" tIns="91440" rIns="182880" bIns="9144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1828800"/>
            <a:r>
              <a:rPr lang="en-US" sz="6000" b="1" dirty="0">
                <a:solidFill>
                  <a:prstClr val="white"/>
                </a:solidFill>
                <a:latin typeface="Cambria" panose="02040503050406030204" pitchFamily="18" charset="0"/>
                <a:ea typeface="Cambria" panose="02040503050406030204" pitchFamily="18" charset="0"/>
              </a:rPr>
              <a:t>Rwanda’s Human Capital in the time of COVID-19 (2)</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 name="The extensive social safety net made a difference"/>
          <p:cNvSpPr txBox="1"/>
          <p:nvPr/>
        </p:nvSpPr>
        <p:spPr>
          <a:xfrm>
            <a:off x="30482" y="2157785"/>
            <a:ext cx="23335128" cy="89100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hangingPunct="1"/>
            <a:r>
              <a:rPr lang="en-US" sz="5400" kern="1200" dirty="0">
                <a:solidFill>
                  <a:prstClr val="black"/>
                </a:solidFill>
                <a:latin typeface="Cambria" panose="02040503050406030204" pitchFamily="18" charset="0"/>
                <a:ea typeface="Cambria" panose="02040503050406030204" pitchFamily="18" charset="0"/>
                <a:cs typeface="+mn-cs"/>
              </a:rPr>
              <a:t>	Rwanda</a:t>
            </a:r>
            <a:r>
              <a:rPr sz="5400" kern="1200" dirty="0">
                <a:solidFill>
                  <a:prstClr val="black"/>
                </a:solidFill>
                <a:latin typeface="Cambria" panose="02040503050406030204" pitchFamily="18" charset="0"/>
                <a:ea typeface="Cambria" panose="02040503050406030204" pitchFamily="18" charset="0"/>
                <a:cs typeface="+mn-cs"/>
              </a:rPr>
              <a:t> extensive social safety net </a:t>
            </a:r>
            <a:r>
              <a:rPr lang="en-US" sz="5400" kern="1200" dirty="0">
                <a:solidFill>
                  <a:prstClr val="black"/>
                </a:solidFill>
                <a:latin typeface="Cambria" panose="02040503050406030204" pitchFamily="18" charset="0"/>
                <a:ea typeface="Cambria" panose="02040503050406030204" pitchFamily="18" charset="0"/>
                <a:cs typeface="+mn-cs"/>
              </a:rPr>
              <a:t>(SSN) </a:t>
            </a:r>
            <a:r>
              <a:rPr sz="5400" kern="1200" dirty="0">
                <a:solidFill>
                  <a:prstClr val="black"/>
                </a:solidFill>
                <a:latin typeface="Cambria" panose="02040503050406030204" pitchFamily="18" charset="0"/>
                <a:ea typeface="Cambria" panose="02040503050406030204" pitchFamily="18" charset="0"/>
                <a:cs typeface="+mn-cs"/>
              </a:rPr>
              <a:t>made a difference</a:t>
            </a:r>
            <a:r>
              <a:rPr sz="5400" kern="1200" dirty="0">
                <a:solidFill>
                  <a:prstClr val="black"/>
                </a:solidFill>
                <a:latin typeface="Cambria" panose="02040503050406030204" pitchFamily="18" charset="0"/>
                <a:ea typeface="Cambria" panose="02040503050406030204" pitchFamily="18" charset="0"/>
                <a:cs typeface="+mn-cs"/>
                <a:sym typeface="Times Roman"/>
              </a:rPr>
              <a:t> </a:t>
            </a:r>
          </a:p>
        </p:txBody>
      </p:sp>
      <p:sp>
        <p:nvSpPr>
          <p:cNvPr id="524" name="Simulations indicate that the expansion of social safety nets accounted for a 1.4 percentage point reduction in the poverty headcount ratio in  2020…"/>
          <p:cNvSpPr txBox="1"/>
          <p:nvPr/>
        </p:nvSpPr>
        <p:spPr>
          <a:xfrm>
            <a:off x="261771" y="3566810"/>
            <a:ext cx="9484658" cy="641713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p>
            <a:pPr marL="365760" indent="-365760" hangingPunct="1">
              <a:lnSpc>
                <a:spcPct val="100000"/>
              </a:lnSpc>
              <a:spcAft>
                <a:spcPts val="5400"/>
              </a:spcAft>
              <a:buSzPct val="100000"/>
              <a:buFont typeface="Arial" panose="020B0604020202020204" pitchFamily="34" charset="0"/>
              <a:buChar char="•"/>
            </a:pPr>
            <a:r>
              <a:rPr lang="en-US" sz="4000" kern="1200" dirty="0">
                <a:solidFill>
                  <a:prstClr val="black"/>
                </a:solidFill>
                <a:latin typeface="Cambria" panose="02040503050406030204" pitchFamily="18" charset="0"/>
                <a:ea typeface="Cambria" panose="02040503050406030204" pitchFamily="18" charset="0"/>
                <a:cs typeface="Arial" panose="020B0604020202020204" pitchFamily="34" charset="0"/>
              </a:rPr>
              <a:t>REU-16 Simulations indicate that the expansion of social safety nets led to a 1.4 percentage point reduction in the poverty headcount ratio in  2020 </a:t>
            </a:r>
          </a:p>
          <a:p>
            <a:pPr marL="365760" indent="-365760" hangingPunct="1">
              <a:lnSpc>
                <a:spcPct val="100000"/>
              </a:lnSpc>
              <a:spcAft>
                <a:spcPts val="5400"/>
              </a:spcAft>
              <a:buSzPct val="100000"/>
              <a:buFont typeface="Arial" panose="020B0604020202020204" pitchFamily="34" charset="0"/>
              <a:buChar char="•"/>
            </a:pPr>
            <a:r>
              <a:rPr lang="en-US" sz="4000" kern="1200" dirty="0">
                <a:solidFill>
                  <a:prstClr val="black"/>
                </a:solidFill>
                <a:latin typeface="Cambria" panose="02040503050406030204" pitchFamily="18" charset="0"/>
                <a:ea typeface="Cambria" panose="02040503050406030204" pitchFamily="18" charset="0"/>
                <a:cs typeface="Arial" panose="020B0604020202020204" pitchFamily="34" charset="0"/>
              </a:rPr>
              <a:t>The availability of  strong agencies at central level and decentralized administrative apparatus facilitated the expansion of the social safety net once the pandemic hit</a:t>
            </a:r>
          </a:p>
        </p:txBody>
      </p:sp>
      <p:sp>
        <p:nvSpPr>
          <p:cNvPr id="525" name="Figure 2: The growth impact of the pandemic ranks among the most severe in Sub-Saharan Africa"/>
          <p:cNvSpPr txBox="1"/>
          <p:nvPr/>
        </p:nvSpPr>
        <p:spPr>
          <a:xfrm>
            <a:off x="10372649" y="4345594"/>
            <a:ext cx="12992962" cy="59503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825500">
              <a:defRPr sz="2200" b="1">
                <a:solidFill>
                  <a:srgbClr val="1F4E79"/>
                </a:solidFill>
                <a:latin typeface="Helvetica Neue"/>
                <a:ea typeface="Helvetica Neue"/>
                <a:cs typeface="Helvetica Neue"/>
                <a:sym typeface="Helvetica Neue"/>
              </a:defRPr>
            </a:lvl1pPr>
          </a:lstStyle>
          <a:p>
            <a:pPr defTabSz="1651000" hangingPunct="1">
              <a:lnSpc>
                <a:spcPct val="100000"/>
              </a:lnSpc>
            </a:pPr>
            <a:r>
              <a:rPr sz="3200" kern="1200" dirty="0">
                <a:solidFill>
                  <a:prstClr val="black"/>
                </a:solidFill>
                <a:latin typeface="Cambria" panose="02040503050406030204" pitchFamily="18" charset="0"/>
                <a:ea typeface="Cambria" panose="02040503050406030204" pitchFamily="18" charset="0"/>
              </a:rPr>
              <a:t>Poverty reduction due to social protection (percentage points)</a:t>
            </a:r>
          </a:p>
        </p:txBody>
      </p:sp>
      <p:sp>
        <p:nvSpPr>
          <p:cNvPr id="526" name="Source: WBG staff estimates"/>
          <p:cNvSpPr txBox="1"/>
          <p:nvPr/>
        </p:nvSpPr>
        <p:spPr>
          <a:xfrm>
            <a:off x="10620300" y="12352321"/>
            <a:ext cx="4524637"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defTabSz="825500">
              <a:defRPr sz="1600" i="1">
                <a:solidFill>
                  <a:schemeClr val="accent5">
                    <a:lumOff val="14215"/>
                  </a:schemeClr>
                </a:solidFill>
                <a:latin typeface="Helvetica Neue"/>
                <a:ea typeface="Helvetica Neue"/>
                <a:cs typeface="Helvetica Neue"/>
                <a:sym typeface="Helvetica Neue"/>
              </a:defRPr>
            </a:lvl1pPr>
          </a:lstStyle>
          <a:p>
            <a:pPr defTabSz="1651000" hangingPunct="1">
              <a:lnSpc>
                <a:spcPct val="100000"/>
              </a:lnSpc>
            </a:pPr>
            <a:r>
              <a:rPr sz="2000" kern="1200" dirty="0">
                <a:solidFill>
                  <a:prstClr val="black"/>
                </a:solidFill>
                <a:latin typeface="Cambria" panose="02040503050406030204" pitchFamily="18" charset="0"/>
                <a:ea typeface="Cambria" panose="02040503050406030204" pitchFamily="18" charset="0"/>
              </a:rPr>
              <a:t>Source: Microsimulation estimates results</a:t>
            </a:r>
          </a:p>
        </p:txBody>
      </p:sp>
      <p:graphicFrame>
        <p:nvGraphicFramePr>
          <p:cNvPr id="9" name="Chart 8">
            <a:extLst>
              <a:ext uri="{FF2B5EF4-FFF2-40B4-BE49-F238E27FC236}">
                <a16:creationId xmlns:a16="http://schemas.microsoft.com/office/drawing/2014/main" id="{A3546B1F-AFFF-47EF-8EE6-2165E2545E35}"/>
              </a:ext>
            </a:extLst>
          </p:cNvPr>
          <p:cNvGraphicFramePr>
            <a:graphicFrameLocks/>
          </p:cNvGraphicFramePr>
          <p:nvPr>
            <p:extLst>
              <p:ext uri="{D42A27DB-BD31-4B8C-83A1-F6EECF244321}">
                <p14:modId xmlns:p14="http://schemas.microsoft.com/office/powerpoint/2010/main" val="3597528414"/>
              </p:ext>
            </p:extLst>
          </p:nvPr>
        </p:nvGraphicFramePr>
        <p:xfrm>
          <a:off x="10229852" y="5162552"/>
          <a:ext cx="13526621" cy="7025461"/>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1">
            <a:extLst>
              <a:ext uri="{FF2B5EF4-FFF2-40B4-BE49-F238E27FC236}">
                <a16:creationId xmlns:a16="http://schemas.microsoft.com/office/drawing/2014/main" id="{E71D0A90-ACAE-4CCC-8D27-FCF2A9E81A7E}"/>
              </a:ext>
            </a:extLst>
          </p:cNvPr>
          <p:cNvSpPr txBox="1">
            <a:spLocks/>
          </p:cNvSpPr>
          <p:nvPr/>
        </p:nvSpPr>
        <p:spPr>
          <a:xfrm>
            <a:off x="30480" y="0"/>
            <a:ext cx="24323040" cy="1828800"/>
          </a:xfrm>
          <a:prstGeom prst="rect">
            <a:avLst/>
          </a:prstGeom>
          <a:solidFill>
            <a:schemeClr val="accent1">
              <a:lumMod val="50000"/>
            </a:schemeClr>
          </a:solidFill>
        </p:spPr>
        <p:txBody>
          <a:bodyPr vert="horz" lIns="182880" tIns="91440" rIns="182880" bIns="9144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1828800"/>
            <a:r>
              <a:rPr lang="en-US" sz="6600" dirty="0">
                <a:solidFill>
                  <a:prstClr val="white"/>
                </a:solidFill>
                <a:latin typeface="Cambria" panose="02040503050406030204" pitchFamily="18" charset="0"/>
                <a:ea typeface="Cambria" panose="02040503050406030204" pitchFamily="18" charset="0"/>
              </a:rPr>
              <a:t>Rwanda’s Human Capital in the time of COVID-19 (3)</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The crisis hit hard">
            <a:extLst>
              <a:ext uri="{FF2B5EF4-FFF2-40B4-BE49-F238E27FC236}">
                <a16:creationId xmlns:a16="http://schemas.microsoft.com/office/drawing/2014/main" id="{4083C92A-BC28-4B8C-BD5C-2A9B838CD8BA}"/>
              </a:ext>
            </a:extLst>
          </p:cNvPr>
          <p:cNvSpPr txBox="1"/>
          <p:nvPr/>
        </p:nvSpPr>
        <p:spPr>
          <a:xfrm>
            <a:off x="0" y="0"/>
            <a:ext cx="24414480" cy="2068254"/>
          </a:xfrm>
          <a:prstGeom prst="rect">
            <a:avLst/>
          </a:prstGeom>
          <a:solidFill>
            <a:schemeClr val="accent1">
              <a:lumMod val="50000"/>
            </a:scheme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algn="ctr" defTabSz="1828800">
              <a:defRPr/>
            </a:pPr>
            <a:r>
              <a:rPr lang="en-US" sz="7200" b="0" dirty="0">
                <a:solidFill>
                  <a:prstClr val="white"/>
                </a:solidFill>
                <a:latin typeface="Cambria" panose="02040503050406030204" pitchFamily="18" charset="0"/>
                <a:ea typeface="Cambria" panose="02040503050406030204" pitchFamily="18" charset="0"/>
              </a:rPr>
              <a:t>Poor Human Capital is a Major Challenge to Growth Fundamentals</a:t>
            </a:r>
            <a:endParaRPr sz="7200" b="0" dirty="0">
              <a:solidFill>
                <a:prstClr val="white"/>
              </a:solidFill>
              <a:latin typeface="Cambria" panose="02040503050406030204" pitchFamily="18" charset="0"/>
              <a:ea typeface="Cambria" panose="02040503050406030204" pitchFamily="18" charset="0"/>
            </a:endParaRPr>
          </a:p>
        </p:txBody>
      </p:sp>
      <p:sp>
        <p:nvSpPr>
          <p:cNvPr id="31" name="Learning losses could inflict substantial damage to long term productivity">
            <a:extLst>
              <a:ext uri="{FF2B5EF4-FFF2-40B4-BE49-F238E27FC236}">
                <a16:creationId xmlns:a16="http://schemas.microsoft.com/office/drawing/2014/main" id="{BF45F9EE-B695-4CA9-9968-ECCD0B577A76}"/>
              </a:ext>
            </a:extLst>
          </p:cNvPr>
          <p:cNvSpPr txBox="1"/>
          <p:nvPr/>
        </p:nvSpPr>
        <p:spPr>
          <a:xfrm>
            <a:off x="146138" y="2115846"/>
            <a:ext cx="24091724" cy="22159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marL="731520" indent="-548640" defTabSz="1828800" hangingPunct="1">
              <a:lnSpc>
                <a:spcPct val="100000"/>
              </a:lnSpc>
              <a:buFont typeface="Wingdings" panose="05000000000000000000" pitchFamily="2" charset="2"/>
              <a:buChar char="Ø"/>
              <a:defRPr/>
            </a:pPr>
            <a:r>
              <a:rPr lang="en-US" sz="4400" b="0" kern="1200" dirty="0">
                <a:solidFill>
                  <a:srgbClr val="171717"/>
                </a:solidFill>
                <a:latin typeface="Cambria" panose="02040503050406030204" pitchFamily="18" charset="0"/>
                <a:ea typeface="Cambria" panose="02040503050406030204" pitchFamily="18" charset="0"/>
              </a:rPr>
              <a:t>Rwanda underperforms its peers with similar incomes in terms of both the level of TFP and its growth rate (before the crisis)</a:t>
            </a:r>
          </a:p>
          <a:p>
            <a:pPr marL="731520" indent="-548640" defTabSz="1828800" hangingPunct="1">
              <a:lnSpc>
                <a:spcPct val="100000"/>
              </a:lnSpc>
              <a:buFont typeface="Wingdings" panose="05000000000000000000" pitchFamily="2" charset="2"/>
              <a:buChar char="Ø"/>
              <a:defRPr/>
            </a:pPr>
            <a:r>
              <a:rPr lang="en-US" sz="4400" b="0" kern="1200" dirty="0">
                <a:solidFill>
                  <a:srgbClr val="171717"/>
                </a:solidFill>
                <a:latin typeface="Cambria" panose="02040503050406030204" pitchFamily="18" charset="0"/>
                <a:ea typeface="Cambria" panose="02040503050406030204" pitchFamily="18" charset="0"/>
              </a:rPr>
              <a:t>The pandemic likely exacerbated existing productivity challenges  </a:t>
            </a:r>
          </a:p>
        </p:txBody>
      </p:sp>
      <p:pic>
        <p:nvPicPr>
          <p:cNvPr id="34" name="Picture 33">
            <a:extLst>
              <a:ext uri="{FF2B5EF4-FFF2-40B4-BE49-F238E27FC236}">
                <a16:creationId xmlns:a16="http://schemas.microsoft.com/office/drawing/2014/main" id="{A021ACE7-0909-431B-8A2B-6FFF35E8A15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2055" y="5268528"/>
            <a:ext cx="10546706" cy="7551576"/>
          </a:xfrm>
          <a:prstGeom prst="rect">
            <a:avLst/>
          </a:prstGeom>
          <a:noFill/>
        </p:spPr>
      </p:pic>
      <p:sp>
        <p:nvSpPr>
          <p:cNvPr id="35" name="Source: WBG staff estimates">
            <a:extLst>
              <a:ext uri="{FF2B5EF4-FFF2-40B4-BE49-F238E27FC236}">
                <a16:creationId xmlns:a16="http://schemas.microsoft.com/office/drawing/2014/main" id="{2A82F9C9-9173-48E7-A61C-505A262CCDAD}"/>
              </a:ext>
            </a:extLst>
          </p:cNvPr>
          <p:cNvSpPr txBox="1"/>
          <p:nvPr/>
        </p:nvSpPr>
        <p:spPr>
          <a:xfrm>
            <a:off x="282930" y="12962593"/>
            <a:ext cx="10384956" cy="4103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825500">
              <a:defRPr sz="1600" i="1">
                <a:solidFill>
                  <a:schemeClr val="accent5">
                    <a:lumOff val="14215"/>
                  </a:schemeClr>
                </a:solidFill>
                <a:latin typeface="Helvetica Neue"/>
                <a:ea typeface="Helvetica Neue"/>
                <a:cs typeface="Helvetica Neue"/>
                <a:sym typeface="Helvetica Neue"/>
              </a:defRPr>
            </a:lvl1pPr>
          </a:lstStyle>
          <a:p>
            <a:pPr defTabSz="1651000" hangingPunct="1">
              <a:lnSpc>
                <a:spcPct val="100000"/>
              </a:lnSpc>
              <a:defRPr/>
            </a:pPr>
            <a:r>
              <a:rPr lang="en-US" sz="2000" kern="1200" dirty="0">
                <a:solidFill>
                  <a:prstClr val="black"/>
                </a:solidFill>
                <a:latin typeface="Cambria" panose="02040503050406030204" pitchFamily="18" charset="0"/>
                <a:ea typeface="Cambria" panose="02040503050406030204" pitchFamily="18" charset="0"/>
              </a:rPr>
              <a:t> Source. Extracted from World Bank SCD  </a:t>
            </a:r>
            <a:endParaRPr sz="2000" kern="1200" dirty="0">
              <a:solidFill>
                <a:prstClr val="black"/>
              </a:solidFill>
              <a:latin typeface="Cambria" panose="02040503050406030204" pitchFamily="18" charset="0"/>
              <a:ea typeface="Cambria" panose="02040503050406030204" pitchFamily="18" charset="0"/>
            </a:endParaRPr>
          </a:p>
        </p:txBody>
      </p:sp>
      <p:sp>
        <p:nvSpPr>
          <p:cNvPr id="37" name="Figure 2: The growth impact of the pandemic ranks among the most severe in Sub-Saharan Africa">
            <a:extLst>
              <a:ext uri="{FF2B5EF4-FFF2-40B4-BE49-F238E27FC236}">
                <a16:creationId xmlns:a16="http://schemas.microsoft.com/office/drawing/2014/main" id="{998EE6DD-BB57-42A8-B9A0-E5E050481572}"/>
              </a:ext>
            </a:extLst>
          </p:cNvPr>
          <p:cNvSpPr txBox="1"/>
          <p:nvPr/>
        </p:nvSpPr>
        <p:spPr>
          <a:xfrm>
            <a:off x="11795448" y="4673495"/>
            <a:ext cx="10546706" cy="59503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50800" tIns="50800" rIns="50800" bIns="50800" anchor="ctr">
            <a:spAutoFit/>
          </a:bodyPr>
          <a:lstStyle>
            <a:lvl1pPr defTabSz="825500">
              <a:defRPr sz="2200" b="1">
                <a:solidFill>
                  <a:srgbClr val="1F4E79"/>
                </a:solidFill>
                <a:latin typeface="Helvetica Neue"/>
                <a:ea typeface="Helvetica Neue"/>
                <a:cs typeface="Helvetica Neue"/>
                <a:sym typeface="Helvetica Neue"/>
              </a:defRPr>
            </a:lvl1pPr>
          </a:lstStyle>
          <a:p>
            <a:pPr defTabSz="1651000" hangingPunct="1">
              <a:lnSpc>
                <a:spcPct val="100000"/>
              </a:lnSpc>
              <a:defRPr/>
            </a:pPr>
            <a:r>
              <a:rPr lang="en-US" sz="3200" kern="1200" dirty="0">
                <a:solidFill>
                  <a:srgbClr val="171717"/>
                </a:solidFill>
                <a:latin typeface="Cambria" panose="02040503050406030204" pitchFamily="18" charset="0"/>
                <a:ea typeface="Cambria" panose="02040503050406030204" pitchFamily="18" charset="0"/>
              </a:rPr>
              <a:t>Declining contribution of the productivity to growth</a:t>
            </a:r>
            <a:endParaRPr sz="3200" dirty="0">
              <a:solidFill>
                <a:srgbClr val="171717"/>
              </a:solidFill>
              <a:latin typeface="Cambria" panose="02040503050406030204" pitchFamily="18" charset="0"/>
              <a:ea typeface="Cambria" panose="02040503050406030204" pitchFamily="18" charset="0"/>
            </a:endParaRPr>
          </a:p>
        </p:txBody>
      </p:sp>
      <p:pic>
        <p:nvPicPr>
          <p:cNvPr id="9" name="Picture 8">
            <a:extLst>
              <a:ext uri="{FF2B5EF4-FFF2-40B4-BE49-F238E27FC236}">
                <a16:creationId xmlns:a16="http://schemas.microsoft.com/office/drawing/2014/main" id="{9450A87D-B888-462A-9C3E-FD988E6E6A42}"/>
              </a:ext>
            </a:extLst>
          </p:cNvPr>
          <p:cNvPicPr>
            <a:picLocks noChangeAspect="1"/>
          </p:cNvPicPr>
          <p:nvPr/>
        </p:nvPicPr>
        <p:blipFill>
          <a:blip r:embed="rId4"/>
          <a:stretch>
            <a:fillRect/>
          </a:stretch>
        </p:blipFill>
        <p:spPr>
          <a:xfrm>
            <a:off x="10991850" y="5268530"/>
            <a:ext cx="12915900" cy="7679983"/>
          </a:xfrm>
          <a:prstGeom prst="rect">
            <a:avLst/>
          </a:prstGeom>
        </p:spPr>
      </p:pic>
      <p:sp>
        <p:nvSpPr>
          <p:cNvPr id="10" name="Figure 2: The growth impact of the pandemic ranks among the most severe in Sub-Saharan Africa">
            <a:extLst>
              <a:ext uri="{FF2B5EF4-FFF2-40B4-BE49-F238E27FC236}">
                <a16:creationId xmlns:a16="http://schemas.microsoft.com/office/drawing/2014/main" id="{4A9C64DE-CD86-46EC-91C6-CA03E06BBC59}"/>
              </a:ext>
            </a:extLst>
          </p:cNvPr>
          <p:cNvSpPr txBox="1"/>
          <p:nvPr/>
        </p:nvSpPr>
        <p:spPr>
          <a:xfrm>
            <a:off x="202055" y="4517661"/>
            <a:ext cx="10546706" cy="59503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50800" tIns="50800" rIns="50800" bIns="50800" anchor="ctr">
            <a:spAutoFit/>
          </a:bodyPr>
          <a:lstStyle>
            <a:lvl1pPr defTabSz="825500">
              <a:defRPr sz="2200" b="1">
                <a:solidFill>
                  <a:srgbClr val="1F4E79"/>
                </a:solidFill>
                <a:latin typeface="Helvetica Neue"/>
                <a:ea typeface="Helvetica Neue"/>
                <a:cs typeface="Helvetica Neue"/>
                <a:sym typeface="Helvetica Neue"/>
              </a:defRPr>
            </a:lvl1pPr>
          </a:lstStyle>
          <a:p>
            <a:pPr defTabSz="1651000" hangingPunct="1">
              <a:lnSpc>
                <a:spcPct val="100000"/>
              </a:lnSpc>
              <a:defRPr/>
            </a:pPr>
            <a:r>
              <a:rPr lang="en-US" sz="3200" kern="1200" dirty="0">
                <a:solidFill>
                  <a:srgbClr val="171717"/>
                </a:solidFill>
                <a:latin typeface="Cambria" panose="02040503050406030204" pitchFamily="18" charset="0"/>
                <a:ea typeface="Cambria" panose="02040503050406030204" pitchFamily="18" charset="0"/>
              </a:rPr>
              <a:t>Rwanda’s TFP vs global trends</a:t>
            </a:r>
            <a:endParaRPr sz="3200" dirty="0">
              <a:solidFill>
                <a:srgbClr val="171717"/>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02006960"/>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4000" cy="13716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2"/>
            <a:ext cx="24383996" cy="3181484"/>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 y="0"/>
            <a:ext cx="16230612" cy="3181484"/>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230598" y="-2"/>
            <a:ext cx="8153396" cy="3181484"/>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700" y="-2"/>
            <a:ext cx="23465292" cy="3194866"/>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ED44B3-ABE1-439E-819A-C657A799FC38}"/>
              </a:ext>
            </a:extLst>
          </p:cNvPr>
          <p:cNvSpPr>
            <a:spLocks noGrp="1"/>
          </p:cNvSpPr>
          <p:nvPr>
            <p:ph type="title"/>
          </p:nvPr>
        </p:nvSpPr>
        <p:spPr>
          <a:xfrm>
            <a:off x="2743198" y="589076"/>
            <a:ext cx="19791902" cy="2067338"/>
          </a:xfrm>
        </p:spPr>
        <p:txBody>
          <a:bodyPr>
            <a:normAutofit/>
          </a:bodyPr>
          <a:lstStyle/>
          <a:p>
            <a:r>
              <a:rPr lang="en-US" sz="8000" b="1" dirty="0">
                <a:solidFill>
                  <a:srgbClr val="FFFFFF"/>
                </a:solidFill>
                <a:latin typeface="Cambria" panose="02040503050406030204" pitchFamily="18" charset="0"/>
                <a:ea typeface="Cambria" panose="02040503050406030204" pitchFamily="18" charset="0"/>
              </a:rPr>
              <a:t>Outline</a:t>
            </a:r>
            <a:endParaRPr lang="en-US" sz="8000" b="1">
              <a:solidFill>
                <a:srgbClr val="FFFFFF"/>
              </a:solidFill>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2B0FC8BE-D701-4564-A35C-636799A11E6F}"/>
              </a:ext>
            </a:extLst>
          </p:cNvPr>
          <p:cNvSpPr>
            <a:spLocks noGrp="1"/>
          </p:cNvSpPr>
          <p:nvPr>
            <p:ph idx="1"/>
          </p:nvPr>
        </p:nvSpPr>
        <p:spPr>
          <a:xfrm>
            <a:off x="918700" y="3181482"/>
            <a:ext cx="23065250" cy="8821628"/>
          </a:xfrm>
        </p:spPr>
        <p:txBody>
          <a:bodyPr anchor="ctr">
            <a:normAutofit/>
          </a:bodyPr>
          <a:lstStyle/>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What is Human Capital?</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State of Human Capital in Rwanda </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Impact of the COVID-19 on Human Capital in Rwanda</a:t>
            </a:r>
          </a:p>
          <a:p>
            <a:pPr marL="1143000" indent="-1143000">
              <a:buFont typeface="+mj-lt"/>
              <a:buAutoNum type="romanUcPeriod"/>
            </a:pPr>
            <a:r>
              <a:rPr lang="en-US" sz="6000" dirty="0">
                <a:latin typeface="Cambria" panose="02040503050406030204" pitchFamily="18" charset="0"/>
                <a:ea typeface="Cambria" panose="02040503050406030204" pitchFamily="18" charset="0"/>
              </a:rPr>
              <a:t>How to Protect and Promote Human Capital Post-COVID</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Role of the World Bank in Supporting Human Capital Development in Rwanda</a:t>
            </a:r>
          </a:p>
        </p:txBody>
      </p:sp>
    </p:spTree>
    <p:extLst>
      <p:ext uri="{BB962C8B-B14F-4D97-AF65-F5344CB8AC3E}">
        <p14:creationId xmlns:p14="http://schemas.microsoft.com/office/powerpoint/2010/main" val="372083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409C1F79-F897-3042-BC1D-0A57C40FC3E1}"/>
              </a:ext>
            </a:extLst>
          </p:cNvPr>
          <p:cNvSpPr/>
          <p:nvPr/>
        </p:nvSpPr>
        <p:spPr>
          <a:xfrm>
            <a:off x="7752876" y="4009687"/>
            <a:ext cx="6858000" cy="2926080"/>
          </a:xfrm>
          <a:prstGeom prst="ellipse">
            <a:avLst/>
          </a:prstGeom>
          <a:solidFill>
            <a:srgbClr val="166FC6">
              <a:alpha val="93000"/>
            </a:srgb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ctr">
            <a:spAutoFit/>
          </a:bodyPr>
          <a:lstStyle/>
          <a:p>
            <a:pPr algn="ctr" defTabSz="1828800">
              <a:lnSpc>
                <a:spcPct val="100000"/>
              </a:lnSpc>
            </a:pPr>
            <a:r>
              <a:rPr lang="en-US" sz="5600" dirty="0">
                <a:solidFill>
                  <a:schemeClr val="bg1"/>
                </a:solidFill>
                <a:latin typeface="Cambria" panose="02040503050406030204" pitchFamily="18" charset="0"/>
                <a:ea typeface="Cambria" panose="02040503050406030204" pitchFamily="18" charset="0"/>
              </a:rPr>
              <a:t>Save Lives</a:t>
            </a:r>
            <a:endParaRPr lang="en-US" sz="5600" dirty="0">
              <a:solidFill>
                <a:schemeClr val="bg1"/>
              </a:solidFill>
              <a:latin typeface="Cambria" panose="02040503050406030204" pitchFamily="18" charset="0"/>
              <a:ea typeface="Cambria" panose="02040503050406030204" pitchFamily="18" charset="0"/>
              <a:cs typeface="+mj-cs"/>
              <a:sym typeface="Calibri"/>
            </a:endParaRPr>
          </a:p>
        </p:txBody>
      </p:sp>
      <p:sp>
        <p:nvSpPr>
          <p:cNvPr id="42" name="Oval 41">
            <a:extLst>
              <a:ext uri="{FF2B5EF4-FFF2-40B4-BE49-F238E27FC236}">
                <a16:creationId xmlns:a16="http://schemas.microsoft.com/office/drawing/2014/main" id="{FC4D5E65-D661-B54C-8E7C-FF637FF49369}"/>
              </a:ext>
            </a:extLst>
          </p:cNvPr>
          <p:cNvSpPr/>
          <p:nvPr/>
        </p:nvSpPr>
        <p:spPr>
          <a:xfrm>
            <a:off x="2200436" y="6935767"/>
            <a:ext cx="7315200" cy="4572000"/>
          </a:xfrm>
          <a:prstGeom prst="ellipse">
            <a:avLst/>
          </a:prstGeom>
          <a:solidFill>
            <a:srgbClr val="3EA968">
              <a:alpha val="93000"/>
            </a:srgb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ctr">
            <a:spAutoFit/>
          </a:bodyPr>
          <a:lstStyle/>
          <a:p>
            <a:pPr algn="ctr" defTabSz="1828800">
              <a:lnSpc>
                <a:spcPct val="100000"/>
              </a:lnSpc>
            </a:pPr>
            <a:r>
              <a:rPr lang="en-US" sz="5400" dirty="0">
                <a:solidFill>
                  <a:schemeClr val="bg1"/>
                </a:solidFill>
                <a:latin typeface="Cambria" panose="02040503050406030204" pitchFamily="18" charset="0"/>
                <a:ea typeface="Cambria" panose="02040503050406030204" pitchFamily="18" charset="0"/>
              </a:rPr>
              <a:t>Protect Poor and Most Vulnerable</a:t>
            </a:r>
          </a:p>
        </p:txBody>
      </p:sp>
      <p:sp>
        <p:nvSpPr>
          <p:cNvPr id="43" name="Oval 42">
            <a:extLst>
              <a:ext uri="{FF2B5EF4-FFF2-40B4-BE49-F238E27FC236}">
                <a16:creationId xmlns:a16="http://schemas.microsoft.com/office/drawing/2014/main" id="{AFC0AF06-F0C8-E941-BC59-4A8E339B7971}"/>
              </a:ext>
            </a:extLst>
          </p:cNvPr>
          <p:cNvSpPr/>
          <p:nvPr/>
        </p:nvSpPr>
        <p:spPr>
          <a:xfrm>
            <a:off x="11662472" y="6858000"/>
            <a:ext cx="9692640" cy="4572000"/>
          </a:xfrm>
          <a:prstGeom prst="ellipse">
            <a:avLst/>
          </a:prstGeom>
          <a:solidFill>
            <a:srgbClr val="FFC000">
              <a:alpha val="80000"/>
            </a:srgb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8" tIns="91438" rIns="91438" bIns="91438" numCol="1" spcCol="38100" rtlCol="0" anchor="ctr">
            <a:spAutoFit/>
          </a:bodyPr>
          <a:lstStyle/>
          <a:p>
            <a:pPr algn="ctr">
              <a:lnSpc>
                <a:spcPct val="100000"/>
              </a:lnSpc>
            </a:pPr>
            <a:r>
              <a:rPr lang="en-US" sz="4800" dirty="0">
                <a:solidFill>
                  <a:schemeClr val="tx1"/>
                </a:solidFill>
                <a:latin typeface="Cambria" panose="02040503050406030204" pitchFamily="18" charset="0"/>
                <a:ea typeface="Cambria" panose="02040503050406030204" pitchFamily="18" charset="0"/>
              </a:rPr>
              <a:t>Strengthen Policies, Institutions, and Investments for Rebuilding Back Better</a:t>
            </a:r>
          </a:p>
        </p:txBody>
      </p:sp>
      <p:sp>
        <p:nvSpPr>
          <p:cNvPr id="540" name="Exceptional measures required to protect and promote human capital"/>
          <p:cNvSpPr txBox="1"/>
          <p:nvPr/>
        </p:nvSpPr>
        <p:spPr>
          <a:xfrm>
            <a:off x="266701" y="1397366"/>
            <a:ext cx="23622000" cy="230370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marL="1143000" indent="-1143000">
              <a:buFont typeface="Wingdings" panose="05000000000000000000" pitchFamily="2" charset="2"/>
              <a:buChar char="Ø"/>
            </a:pPr>
            <a:r>
              <a:rPr sz="5400" b="0" dirty="0">
                <a:solidFill>
                  <a:schemeClr val="tx1"/>
                </a:solidFill>
                <a:latin typeface="Cambria" panose="02040503050406030204" pitchFamily="18" charset="0"/>
                <a:ea typeface="Cambria" panose="02040503050406030204" pitchFamily="18" charset="0"/>
              </a:rPr>
              <a:t>Exceptional measures </a:t>
            </a:r>
            <a:r>
              <a:rPr lang="en-US" sz="5400" b="0" dirty="0">
                <a:solidFill>
                  <a:schemeClr val="tx1"/>
                </a:solidFill>
                <a:latin typeface="Cambria" panose="02040503050406030204" pitchFamily="18" charset="0"/>
                <a:ea typeface="Cambria" panose="02040503050406030204" pitchFamily="18" charset="0"/>
              </a:rPr>
              <a:t>are </a:t>
            </a:r>
            <a:r>
              <a:rPr sz="5400" b="0" dirty="0">
                <a:solidFill>
                  <a:schemeClr val="tx1"/>
                </a:solidFill>
                <a:latin typeface="Cambria" panose="02040503050406030204" pitchFamily="18" charset="0"/>
                <a:ea typeface="Cambria" panose="02040503050406030204" pitchFamily="18" charset="0"/>
              </a:rPr>
              <a:t>required to protect and promote human capital</a:t>
            </a:r>
            <a:endParaRPr lang="en-US" sz="5400" b="0" dirty="0">
              <a:solidFill>
                <a:schemeClr val="tx1"/>
              </a:solidFill>
              <a:latin typeface="Cambria" panose="02040503050406030204" pitchFamily="18" charset="0"/>
              <a:ea typeface="Cambria" panose="02040503050406030204" pitchFamily="18" charset="0"/>
            </a:endParaRPr>
          </a:p>
          <a:p>
            <a:pPr marL="1143000" indent="-1143000">
              <a:buFont typeface="Wingdings" panose="05000000000000000000" pitchFamily="2" charset="2"/>
              <a:buChar char="Ø"/>
            </a:pPr>
            <a:endParaRPr lang="en-US" sz="5400" b="0" dirty="0">
              <a:solidFill>
                <a:schemeClr val="tx1"/>
              </a:solidFill>
              <a:latin typeface="Cambria" panose="02040503050406030204" pitchFamily="18" charset="0"/>
              <a:ea typeface="Cambria" panose="02040503050406030204" pitchFamily="18" charset="0"/>
            </a:endParaRPr>
          </a:p>
          <a:p>
            <a:pPr marL="1143000" indent="-1143000">
              <a:buFont typeface="Wingdings" panose="05000000000000000000" pitchFamily="2" charset="2"/>
              <a:buChar char="Ø"/>
            </a:pPr>
            <a:r>
              <a:rPr lang="en-US" sz="5400" b="0" dirty="0">
                <a:solidFill>
                  <a:schemeClr val="tx1"/>
                </a:solidFill>
                <a:latin typeface="Cambria" panose="02040503050406030204" pitchFamily="18" charset="0"/>
                <a:ea typeface="Cambria" panose="02040503050406030204" pitchFamily="18" charset="0"/>
                <a:sym typeface="Times Roman"/>
              </a:rPr>
              <a:t>The REU identifies measures in 3 policy areas:</a:t>
            </a:r>
            <a:endParaRPr sz="5400" b="0" dirty="0">
              <a:solidFill>
                <a:schemeClr val="tx1"/>
              </a:solidFill>
              <a:latin typeface="Cambria" panose="02040503050406030204" pitchFamily="18" charset="0"/>
              <a:ea typeface="Cambria" panose="02040503050406030204" pitchFamily="18" charset="0"/>
              <a:sym typeface="Times Roman"/>
            </a:endParaRPr>
          </a:p>
        </p:txBody>
      </p:sp>
      <p:sp>
        <p:nvSpPr>
          <p:cNvPr id="10" name="The crisis hit hard">
            <a:extLst>
              <a:ext uri="{FF2B5EF4-FFF2-40B4-BE49-F238E27FC236}">
                <a16:creationId xmlns:a16="http://schemas.microsoft.com/office/drawing/2014/main" id="{B3440E03-0E64-4A55-BC82-CF1316CB6FCB}"/>
              </a:ext>
            </a:extLst>
          </p:cNvPr>
          <p:cNvSpPr txBox="1"/>
          <p:nvPr/>
        </p:nvSpPr>
        <p:spPr>
          <a:xfrm>
            <a:off x="0" y="0"/>
            <a:ext cx="24414480" cy="1126458"/>
          </a:xfrm>
          <a:prstGeom prst="rect">
            <a:avLst/>
          </a:prstGeom>
          <a:solidFill>
            <a:srgbClr val="002060"/>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algn="ctr"/>
            <a:r>
              <a:rPr lang="en-US" sz="7200" dirty="0">
                <a:solidFill>
                  <a:schemeClr val="bg1"/>
                </a:solidFill>
                <a:latin typeface="Cambria" panose="02040503050406030204" pitchFamily="18" charset="0"/>
                <a:ea typeface="Cambria" panose="02040503050406030204" pitchFamily="18" charset="0"/>
              </a:rPr>
              <a:t>How to protect and promote human capital?</a:t>
            </a:r>
            <a:endParaRPr sz="7200" dirty="0">
              <a:solidFill>
                <a:schemeClr val="bg1"/>
              </a:solidFill>
              <a:latin typeface="Cambria" panose="02040503050406030204" pitchFamily="18" charset="0"/>
              <a:ea typeface="Cambria" panose="02040503050406030204" pitchFamily="18" charset="0"/>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5" name="rubavu_cross_border_trading_2.jpg" descr="rubavu_cross_border_trading_2.jpg"/>
          <p:cNvPicPr>
            <a:picLocks noGrp="1" noChangeAspect="1"/>
          </p:cNvPicPr>
          <p:nvPr>
            <p:ph type="pic" idx="21"/>
          </p:nvPr>
        </p:nvPicPr>
        <p:blipFill>
          <a:blip r:embed="rId3"/>
          <a:srcRect l="38210" r="13480"/>
          <a:stretch>
            <a:fillRect/>
          </a:stretch>
        </p:blipFill>
        <p:spPr>
          <a:xfrm>
            <a:off x="17329969" y="2409827"/>
            <a:ext cx="7054031" cy="9734551"/>
          </a:xfrm>
          <a:prstGeom prst="rect">
            <a:avLst/>
          </a:prstGeom>
        </p:spPr>
      </p:pic>
      <p:sp>
        <p:nvSpPr>
          <p:cNvPr id="577" name="The deployment of COVID-19 should be accelerated to contain the pandemic."/>
          <p:cNvSpPr txBox="1"/>
          <p:nvPr/>
        </p:nvSpPr>
        <p:spPr>
          <a:xfrm>
            <a:off x="1404169" y="2166300"/>
            <a:ext cx="14447520" cy="25474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p>
            <a:pPr>
              <a:lnSpc>
                <a:spcPct val="120000"/>
              </a:lnSpc>
              <a:defRPr sz="3700" b="1"/>
            </a:pPr>
            <a:r>
              <a:rPr lang="en-US" sz="4400" b="1" dirty="0">
                <a:solidFill>
                  <a:srgbClr val="000000"/>
                </a:solidFill>
                <a:latin typeface="Cambria" panose="02040503050406030204" pitchFamily="18" charset="0"/>
                <a:ea typeface="Cambria" panose="02040503050406030204" pitchFamily="18" charset="0"/>
                <a:cs typeface="Times New Roman"/>
              </a:rPr>
              <a:t>Vaccine deployment is the top priority: The equitable deployment of COVID-19 vaccines will be a true game changer</a:t>
            </a:r>
            <a:endParaRPr sz="3700" dirty="0">
              <a:latin typeface="Cambria" panose="02040503050406030204" pitchFamily="18" charset="0"/>
              <a:ea typeface="Cambria" panose="02040503050406030204" pitchFamily="18" charset="0"/>
              <a:cs typeface="Helvetica Neue"/>
              <a:sym typeface="Helvetica Neue"/>
            </a:endParaRPr>
          </a:p>
        </p:txBody>
      </p:sp>
      <p:sp>
        <p:nvSpPr>
          <p:cNvPr id="578" name="Develop clear criteria for who will be prioritized for the vaccine,…"/>
          <p:cNvSpPr txBox="1"/>
          <p:nvPr/>
        </p:nvSpPr>
        <p:spPr>
          <a:xfrm>
            <a:off x="1628105" y="4729114"/>
            <a:ext cx="14159291" cy="29904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p>
            <a:pPr marL="457200" indent="-457200">
              <a:lnSpc>
                <a:spcPct val="130000"/>
              </a:lnSpc>
              <a:buSzPct val="100000"/>
              <a:buFont typeface="Wingdings" panose="05000000000000000000" pitchFamily="2" charset="2"/>
              <a:buChar char="Ø"/>
              <a:defRPr sz="2100"/>
            </a:pPr>
            <a:r>
              <a:rPr lang="en-PH" sz="3600" b="1" dirty="0">
                <a:latin typeface="Cambria" panose="02040503050406030204" pitchFamily="18" charset="0"/>
                <a:ea typeface="Cambria" panose="02040503050406030204" pitchFamily="18" charset="0"/>
              </a:rPr>
              <a:t>The government should continue efforts to :</a:t>
            </a:r>
          </a:p>
          <a:p>
            <a:pPr marL="210552" lvl="1" indent="-210552">
              <a:lnSpc>
                <a:spcPct val="130000"/>
              </a:lnSpc>
              <a:buSzPct val="100000"/>
              <a:buChar char="•"/>
              <a:defRPr sz="2100"/>
            </a:pPr>
            <a:r>
              <a:rPr lang="en-PH" sz="3600" dirty="0">
                <a:latin typeface="Cambria" panose="02040503050406030204" pitchFamily="18" charset="0"/>
                <a:ea typeface="Cambria" panose="02040503050406030204" pitchFamily="18" charset="0"/>
              </a:rPr>
              <a:t>Develop clear criteria for who will be prioritized for the vaccine,</a:t>
            </a:r>
          </a:p>
          <a:p>
            <a:pPr marL="210552" lvl="1" indent="-210552">
              <a:lnSpc>
                <a:spcPct val="130000"/>
              </a:lnSpc>
              <a:buSzPct val="100000"/>
              <a:buChar char="•"/>
              <a:defRPr sz="2100"/>
            </a:pPr>
            <a:r>
              <a:rPr lang="en-PH" sz="3600" dirty="0">
                <a:latin typeface="Cambria" panose="02040503050406030204" pitchFamily="18" charset="0"/>
                <a:ea typeface="Cambria" panose="02040503050406030204" pitchFamily="18" charset="0"/>
              </a:rPr>
              <a:t>Provide training and technical assistance, </a:t>
            </a:r>
          </a:p>
          <a:p>
            <a:pPr marL="210552" lvl="1" indent="-210552">
              <a:lnSpc>
                <a:spcPct val="130000"/>
              </a:lnSpc>
              <a:buSzPct val="100000"/>
              <a:buChar char="•"/>
              <a:defRPr sz="2100"/>
            </a:pPr>
            <a:r>
              <a:rPr lang="en-PH" sz="3600" dirty="0">
                <a:latin typeface="Cambria" panose="02040503050406030204" pitchFamily="18" charset="0"/>
                <a:ea typeface="Cambria" panose="02040503050406030204" pitchFamily="18" charset="0"/>
              </a:rPr>
              <a:t>Prepare for risk communication and community engagement</a:t>
            </a:r>
          </a:p>
        </p:txBody>
      </p:sp>
      <p:sp>
        <p:nvSpPr>
          <p:cNvPr id="579" name="Protecting the delivery of essential health services is key to mitigating the risk of setbacks in decades of progress on health and nutrition in Rwanda"/>
          <p:cNvSpPr txBox="1"/>
          <p:nvPr/>
        </p:nvSpPr>
        <p:spPr>
          <a:xfrm>
            <a:off x="1463039" y="9175063"/>
            <a:ext cx="14264640" cy="233262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lvl1pPr>
              <a:lnSpc>
                <a:spcPct val="120000"/>
              </a:lnSpc>
              <a:defRPr sz="3700" b="1"/>
            </a:lvl1pPr>
          </a:lstStyle>
          <a:p>
            <a:pPr lvl="1" defTabSz="1311275" hangingPunct="1">
              <a:lnSpc>
                <a:spcPct val="120000"/>
              </a:lnSpc>
              <a:spcBef>
                <a:spcPts val="2400"/>
              </a:spcBef>
            </a:pPr>
            <a:r>
              <a:rPr lang="en-US" sz="4000" b="1" dirty="0">
                <a:solidFill>
                  <a:srgbClr val="000000"/>
                </a:solidFill>
                <a:latin typeface="Cambria" panose="02040503050406030204" pitchFamily="18" charset="0"/>
                <a:ea typeface="Cambria" panose="02040503050406030204" pitchFamily="18" charset="0"/>
                <a:cs typeface="Times New Roman"/>
                <a:sym typeface="Times New Roman"/>
              </a:rPr>
              <a:t>It is also critical to strengthen efforts to protect the delivery of essential health and nutrition services </a:t>
            </a:r>
            <a:r>
              <a:rPr lang="en-US" sz="4000" dirty="0">
                <a:solidFill>
                  <a:srgbClr val="000000"/>
                </a:solidFill>
                <a:latin typeface="Cambria" panose="02040503050406030204" pitchFamily="18" charset="0"/>
                <a:ea typeface="Cambria" panose="02040503050406030204" pitchFamily="18" charset="0"/>
                <a:cs typeface="Times New Roman"/>
                <a:sym typeface="Times New Roman"/>
              </a:rPr>
              <a:t>to mitigate the risk of losing decades of progress</a:t>
            </a:r>
          </a:p>
        </p:txBody>
      </p:sp>
      <p:sp>
        <p:nvSpPr>
          <p:cNvPr id="14" name="Shape">
            <a:extLst>
              <a:ext uri="{FF2B5EF4-FFF2-40B4-BE49-F238E27FC236}">
                <a16:creationId xmlns:a16="http://schemas.microsoft.com/office/drawing/2014/main" id="{889A54D1-7CAE-5140-8C32-36D696F988A8}"/>
              </a:ext>
            </a:extLst>
          </p:cNvPr>
          <p:cNvSpPr/>
          <p:nvPr/>
        </p:nvSpPr>
        <p:spPr>
          <a:xfrm>
            <a:off x="731520" y="9494461"/>
            <a:ext cx="658660" cy="755088"/>
          </a:xfrm>
          <a:custGeom>
            <a:avLst/>
            <a:gdLst/>
            <a:ahLst/>
            <a:cxnLst>
              <a:cxn ang="0">
                <a:pos x="wd2" y="hd2"/>
              </a:cxn>
              <a:cxn ang="5400000">
                <a:pos x="wd2" y="hd2"/>
              </a:cxn>
              <a:cxn ang="10800000">
                <a:pos x="wd2" y="hd2"/>
              </a:cxn>
              <a:cxn ang="16200000">
                <a:pos x="wd2" y="hd2"/>
              </a:cxn>
            </a:cxnLst>
            <a:rect l="0" t="0" r="r" b="b"/>
            <a:pathLst>
              <a:path w="20874" h="21259" extrusionOk="0">
                <a:moveTo>
                  <a:pt x="20626" y="5048"/>
                </a:moveTo>
                <a:cubicBezTo>
                  <a:pt x="20138" y="1571"/>
                  <a:pt x="16295" y="-341"/>
                  <a:pt x="12505" y="50"/>
                </a:cubicBezTo>
                <a:cubicBezTo>
                  <a:pt x="8608" y="832"/>
                  <a:pt x="5738" y="3136"/>
                  <a:pt x="6226" y="6222"/>
                </a:cubicBezTo>
                <a:cubicBezTo>
                  <a:pt x="6226" y="6960"/>
                  <a:pt x="6713" y="8134"/>
                  <a:pt x="7200" y="8916"/>
                </a:cubicBezTo>
                <a:cubicBezTo>
                  <a:pt x="487" y="17348"/>
                  <a:pt x="487" y="17348"/>
                  <a:pt x="487" y="17348"/>
                </a:cubicBezTo>
                <a:cubicBezTo>
                  <a:pt x="0" y="17348"/>
                  <a:pt x="0" y="18130"/>
                  <a:pt x="0" y="18521"/>
                </a:cubicBezTo>
                <a:cubicBezTo>
                  <a:pt x="487" y="20433"/>
                  <a:pt x="487" y="20433"/>
                  <a:pt x="487" y="20433"/>
                </a:cubicBezTo>
                <a:cubicBezTo>
                  <a:pt x="487" y="20824"/>
                  <a:pt x="974" y="21259"/>
                  <a:pt x="1462" y="21259"/>
                </a:cubicBezTo>
                <a:cubicBezTo>
                  <a:pt x="3356" y="20824"/>
                  <a:pt x="3356" y="20824"/>
                  <a:pt x="3356" y="20824"/>
                </a:cubicBezTo>
                <a:cubicBezTo>
                  <a:pt x="3844" y="20824"/>
                  <a:pt x="4331" y="20433"/>
                  <a:pt x="4818" y="20086"/>
                </a:cubicBezTo>
                <a:cubicBezTo>
                  <a:pt x="7687" y="16609"/>
                  <a:pt x="7687" y="16609"/>
                  <a:pt x="7687" y="16609"/>
                </a:cubicBezTo>
                <a:cubicBezTo>
                  <a:pt x="9582" y="16218"/>
                  <a:pt x="9582" y="16218"/>
                  <a:pt x="9582" y="16218"/>
                </a:cubicBezTo>
                <a:cubicBezTo>
                  <a:pt x="12505" y="12002"/>
                  <a:pt x="12505" y="12002"/>
                  <a:pt x="12505" y="12002"/>
                </a:cubicBezTo>
                <a:cubicBezTo>
                  <a:pt x="13426" y="12393"/>
                  <a:pt x="15374" y="12002"/>
                  <a:pt x="15862" y="12002"/>
                </a:cubicBezTo>
                <a:cubicBezTo>
                  <a:pt x="19651" y="11611"/>
                  <a:pt x="21600" y="8134"/>
                  <a:pt x="20626" y="5048"/>
                </a:cubicBezTo>
                <a:close/>
                <a:moveTo>
                  <a:pt x="17269" y="6569"/>
                </a:moveTo>
                <a:cubicBezTo>
                  <a:pt x="16295" y="7786"/>
                  <a:pt x="15374" y="6960"/>
                  <a:pt x="13859" y="5830"/>
                </a:cubicBezTo>
                <a:cubicBezTo>
                  <a:pt x="12505" y="5048"/>
                  <a:pt x="10989" y="4657"/>
                  <a:pt x="11964" y="3136"/>
                </a:cubicBezTo>
                <a:cubicBezTo>
                  <a:pt x="12992" y="1962"/>
                  <a:pt x="15374" y="1571"/>
                  <a:pt x="16782" y="2745"/>
                </a:cubicBezTo>
                <a:cubicBezTo>
                  <a:pt x="18244" y="3527"/>
                  <a:pt x="18731" y="5439"/>
                  <a:pt x="17269" y="6569"/>
                </a:cubicBezTo>
                <a:close/>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
        <p:nvSpPr>
          <p:cNvPr id="15" name="Shape">
            <a:extLst>
              <a:ext uri="{FF2B5EF4-FFF2-40B4-BE49-F238E27FC236}">
                <a16:creationId xmlns:a16="http://schemas.microsoft.com/office/drawing/2014/main" id="{E4D43E9C-E253-A243-89E3-A591EAC1EC5B}"/>
              </a:ext>
            </a:extLst>
          </p:cNvPr>
          <p:cNvSpPr/>
          <p:nvPr/>
        </p:nvSpPr>
        <p:spPr>
          <a:xfrm>
            <a:off x="640080" y="2762750"/>
            <a:ext cx="629733" cy="755088"/>
          </a:xfrm>
          <a:custGeom>
            <a:avLst/>
            <a:gdLst/>
            <a:ahLst/>
            <a:cxnLst>
              <a:cxn ang="0">
                <a:pos x="wd2" y="hd2"/>
              </a:cxn>
              <a:cxn ang="5400000">
                <a:pos x="wd2" y="hd2"/>
              </a:cxn>
              <a:cxn ang="10800000">
                <a:pos x="wd2" y="hd2"/>
              </a:cxn>
              <a:cxn ang="16200000">
                <a:pos x="wd2" y="hd2"/>
              </a:cxn>
            </a:cxnLst>
            <a:rect l="0" t="0" r="r" b="b"/>
            <a:pathLst>
              <a:path w="21077" h="21103" extrusionOk="0">
                <a:moveTo>
                  <a:pt x="20722" y="349"/>
                </a:moveTo>
                <a:cubicBezTo>
                  <a:pt x="19893" y="-497"/>
                  <a:pt x="19455" y="349"/>
                  <a:pt x="16822" y="1245"/>
                </a:cubicBezTo>
                <a:cubicBezTo>
                  <a:pt x="10776" y="4331"/>
                  <a:pt x="0" y="10552"/>
                  <a:pt x="0" y="10552"/>
                </a:cubicBezTo>
                <a:cubicBezTo>
                  <a:pt x="9508" y="11846"/>
                  <a:pt x="9508" y="11846"/>
                  <a:pt x="9508" y="11846"/>
                </a:cubicBezTo>
                <a:cubicBezTo>
                  <a:pt x="10776" y="21103"/>
                  <a:pt x="10776" y="21103"/>
                  <a:pt x="10776" y="21103"/>
                </a:cubicBezTo>
                <a:cubicBezTo>
                  <a:pt x="10776" y="21103"/>
                  <a:pt x="16822" y="10552"/>
                  <a:pt x="19455" y="3932"/>
                </a:cubicBezTo>
                <a:cubicBezTo>
                  <a:pt x="20722" y="1693"/>
                  <a:pt x="21600" y="797"/>
                  <a:pt x="20722" y="349"/>
                </a:cubicBezTo>
                <a:close/>
                <a:moveTo>
                  <a:pt x="18577" y="2589"/>
                </a:moveTo>
                <a:cubicBezTo>
                  <a:pt x="11653" y="15379"/>
                  <a:pt x="11653" y="15379"/>
                  <a:pt x="11653" y="15379"/>
                </a:cubicBezTo>
                <a:cubicBezTo>
                  <a:pt x="11214" y="9656"/>
                  <a:pt x="11214" y="9656"/>
                  <a:pt x="11214" y="9656"/>
                </a:cubicBezTo>
                <a:lnTo>
                  <a:pt x="18577" y="2589"/>
                </a:lnTo>
                <a:close/>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
        <p:nvSpPr>
          <p:cNvPr id="11" name="Saving Lives">
            <a:extLst>
              <a:ext uri="{FF2B5EF4-FFF2-40B4-BE49-F238E27FC236}">
                <a16:creationId xmlns:a16="http://schemas.microsoft.com/office/drawing/2014/main" id="{C7FD5294-C091-4666-B191-A2540C023C76}"/>
              </a:ext>
            </a:extLst>
          </p:cNvPr>
          <p:cNvSpPr txBox="1"/>
          <p:nvPr/>
        </p:nvSpPr>
        <p:spPr>
          <a:xfrm>
            <a:off x="0" y="0"/>
            <a:ext cx="24414480" cy="1126458"/>
          </a:xfrm>
          <a:prstGeom prst="rect">
            <a:avLst/>
          </a:prstGeom>
          <a:solidFill>
            <a:srgbClr val="002060"/>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marL="1188720"/>
            <a:r>
              <a:rPr sz="7200" b="0" dirty="0">
                <a:solidFill>
                  <a:schemeClr val="bg1"/>
                </a:solidFill>
                <a:latin typeface="Cambria" panose="02040503050406030204" pitchFamily="18" charset="0"/>
                <a:ea typeface="Cambria" panose="02040503050406030204" pitchFamily="18" charset="0"/>
              </a:rPr>
              <a:t>Saving Lives</a:t>
            </a:r>
            <a:r>
              <a:rPr lang="en-US" sz="7200" b="0" dirty="0">
                <a:solidFill>
                  <a:schemeClr val="bg1"/>
                </a:solidFill>
                <a:latin typeface="Cambria" panose="02040503050406030204" pitchFamily="18" charset="0"/>
                <a:ea typeface="Cambria" panose="02040503050406030204" pitchFamily="18" charset="0"/>
              </a:rPr>
              <a:t>: Short term measures</a:t>
            </a:r>
            <a:endParaRPr sz="7200" b="0" dirty="0">
              <a:solidFill>
                <a:schemeClr val="bg1"/>
              </a:solidFill>
              <a:latin typeface="Cambria" panose="02040503050406030204" pitchFamily="18" charset="0"/>
              <a:ea typeface="Cambria" panose="02040503050406030204" pitchFamily="18" charset="0"/>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 name="Rwanda scored 34.2 on the Global Health Security Index and ranked 117 out of 195 countries; the country scored 58% on the Joint External Evaluation, highlighting persistent gaps in disease outbreak preparedness and response capacity…"/>
          <p:cNvSpPr txBox="1"/>
          <p:nvPr/>
        </p:nvSpPr>
        <p:spPr>
          <a:xfrm>
            <a:off x="1492365" y="3581401"/>
            <a:ext cx="13130431" cy="77251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p>
            <a:pPr marL="342900" indent="-342900">
              <a:lnSpc>
                <a:spcPct val="100000"/>
              </a:lnSpc>
              <a:spcAft>
                <a:spcPts val="3000"/>
              </a:spcAft>
              <a:buSzPct val="100000"/>
              <a:buFont typeface="Arial" panose="020B0604020202020204" pitchFamily="34" charset="0"/>
              <a:buChar char="•"/>
              <a:defRPr sz="2100"/>
            </a:pPr>
            <a:r>
              <a:rPr lang="en-US" sz="4000" b="1" dirty="0">
                <a:latin typeface="Cambria" panose="02040503050406030204" pitchFamily="18" charset="0"/>
                <a:ea typeface="Cambria" panose="02040503050406030204" pitchFamily="18" charset="0"/>
              </a:rPr>
              <a:t>Despite important progress,  Rwanda still has persistent gaps in disease outbreak preparedness and response capacity</a:t>
            </a:r>
            <a:r>
              <a:rPr lang="en-US" sz="4000" dirty="0">
                <a:latin typeface="Cambria" panose="02040503050406030204" pitchFamily="18" charset="0"/>
                <a:ea typeface="Cambria" panose="02040503050406030204" pitchFamily="18" charset="0"/>
              </a:rPr>
              <a:t>. Rwanda ranked 117 out of 195 countries on the Global Health Security Index,  </a:t>
            </a:r>
            <a:endParaRPr lang="en-US" sz="4000" dirty="0">
              <a:solidFill>
                <a:schemeClr val="accent2">
                  <a:lumOff val="-1803"/>
                </a:schemeClr>
              </a:solidFill>
              <a:latin typeface="Cambria" panose="02040503050406030204" pitchFamily="18" charset="0"/>
              <a:ea typeface="Cambria" panose="02040503050406030204" pitchFamily="18" charset="0"/>
            </a:endParaRPr>
          </a:p>
          <a:p>
            <a:pPr marL="342900" indent="-342900">
              <a:lnSpc>
                <a:spcPct val="100000"/>
              </a:lnSpc>
              <a:spcAft>
                <a:spcPts val="3000"/>
              </a:spcAft>
              <a:buSzPct val="100000"/>
              <a:buFont typeface="Arial" panose="020B0604020202020204" pitchFamily="34" charset="0"/>
              <a:buChar char="•"/>
              <a:defRPr sz="2100"/>
            </a:pPr>
            <a:r>
              <a:rPr lang="en-US" sz="4000" b="1" dirty="0">
                <a:latin typeface="Cambria" panose="02040503050406030204" pitchFamily="18" charset="0"/>
                <a:ea typeface="Cambria" panose="02040503050406030204" pitchFamily="18" charset="0"/>
              </a:rPr>
              <a:t>To strengthen the country’s readiness level, It would be critical to fully finance and effectively implement the US$61.5 million National Action Plan for Health Security</a:t>
            </a:r>
            <a:r>
              <a:rPr lang="en-US" sz="4000" dirty="0">
                <a:latin typeface="Cambria" panose="02040503050406030204" pitchFamily="18" charset="0"/>
                <a:ea typeface="Cambria" panose="02040503050406030204" pitchFamily="18" charset="0"/>
              </a:rPr>
              <a:t> (2020-2024) prepared by the government,  </a:t>
            </a:r>
          </a:p>
          <a:p>
            <a:pPr marL="342900" indent="-342900">
              <a:lnSpc>
                <a:spcPct val="100000"/>
              </a:lnSpc>
              <a:spcAft>
                <a:spcPts val="3000"/>
              </a:spcAft>
              <a:buSzPct val="100000"/>
              <a:buFont typeface="Arial" panose="020B0604020202020204" pitchFamily="34" charset="0"/>
              <a:buChar char="•"/>
              <a:defRPr sz="2100"/>
            </a:pPr>
            <a:r>
              <a:rPr lang="en-US" sz="4000" b="1" dirty="0">
                <a:latin typeface="Cambria" panose="02040503050406030204" pitchFamily="18" charset="0"/>
                <a:ea typeface="Cambria" panose="02040503050406030204" pitchFamily="18" charset="0"/>
              </a:rPr>
              <a:t>Authorities need to prioritize domestic financing </a:t>
            </a:r>
            <a:r>
              <a:rPr lang="en-US" sz="4000" dirty="0">
                <a:latin typeface="Cambria" panose="02040503050406030204" pitchFamily="18" charset="0"/>
                <a:ea typeface="Cambria" panose="02040503050406030204" pitchFamily="18" charset="0"/>
              </a:rPr>
              <a:t>and then leverage donor and private sector support to ensure sustainability.</a:t>
            </a:r>
          </a:p>
        </p:txBody>
      </p:sp>
      <p:sp>
        <p:nvSpPr>
          <p:cNvPr id="17" name="Shape">
            <a:extLst>
              <a:ext uri="{FF2B5EF4-FFF2-40B4-BE49-F238E27FC236}">
                <a16:creationId xmlns:a16="http://schemas.microsoft.com/office/drawing/2014/main" id="{F5BF0845-05D6-4944-98F3-5CF3AA980084}"/>
              </a:ext>
            </a:extLst>
          </p:cNvPr>
          <p:cNvSpPr/>
          <p:nvPr/>
        </p:nvSpPr>
        <p:spPr>
          <a:xfrm>
            <a:off x="457200" y="6583680"/>
            <a:ext cx="668971" cy="734800"/>
          </a:xfrm>
          <a:custGeom>
            <a:avLst/>
            <a:gdLst/>
            <a:ahLst/>
            <a:cxnLst>
              <a:cxn ang="0">
                <a:pos x="wd2" y="hd2"/>
              </a:cxn>
              <a:cxn ang="5400000">
                <a:pos x="wd2" y="hd2"/>
              </a:cxn>
              <a:cxn ang="10800000">
                <a:pos x="wd2" y="hd2"/>
              </a:cxn>
              <a:cxn ang="16200000">
                <a:pos x="wd2" y="hd2"/>
              </a:cxn>
            </a:cxnLst>
            <a:rect l="0" t="0" r="r" b="b"/>
            <a:pathLst>
              <a:path w="21600" h="21600" extrusionOk="0">
                <a:moveTo>
                  <a:pt x="20605" y="11968"/>
                </a:moveTo>
                <a:cubicBezTo>
                  <a:pt x="17834" y="11968"/>
                  <a:pt x="17834" y="11968"/>
                  <a:pt x="17834" y="11968"/>
                </a:cubicBezTo>
                <a:cubicBezTo>
                  <a:pt x="17337" y="11968"/>
                  <a:pt x="16839" y="11429"/>
                  <a:pt x="16839" y="10926"/>
                </a:cubicBezTo>
                <a:cubicBezTo>
                  <a:pt x="16839" y="10171"/>
                  <a:pt x="17337" y="9919"/>
                  <a:pt x="17834" y="9919"/>
                </a:cubicBezTo>
                <a:cubicBezTo>
                  <a:pt x="20605" y="9919"/>
                  <a:pt x="20605" y="9919"/>
                  <a:pt x="20605" y="9919"/>
                </a:cubicBezTo>
                <a:cubicBezTo>
                  <a:pt x="21103" y="9919"/>
                  <a:pt x="21600" y="10171"/>
                  <a:pt x="21600" y="10926"/>
                </a:cubicBezTo>
                <a:cubicBezTo>
                  <a:pt x="21600" y="11429"/>
                  <a:pt x="21103" y="11968"/>
                  <a:pt x="20605" y="11968"/>
                </a:cubicBezTo>
                <a:close/>
                <a:moveTo>
                  <a:pt x="18580" y="4313"/>
                </a:moveTo>
                <a:cubicBezTo>
                  <a:pt x="16591" y="6361"/>
                  <a:pt x="16591" y="6361"/>
                  <a:pt x="16591" y="6361"/>
                </a:cubicBezTo>
                <a:cubicBezTo>
                  <a:pt x="16307" y="6613"/>
                  <a:pt x="16058" y="6865"/>
                  <a:pt x="15809" y="6865"/>
                </a:cubicBezTo>
                <a:cubicBezTo>
                  <a:pt x="15312" y="6865"/>
                  <a:pt x="14814" y="6361"/>
                  <a:pt x="14814" y="5858"/>
                </a:cubicBezTo>
                <a:cubicBezTo>
                  <a:pt x="14814" y="5607"/>
                  <a:pt x="14814" y="5355"/>
                  <a:pt x="15063" y="5103"/>
                </a:cubicBezTo>
                <a:cubicBezTo>
                  <a:pt x="17088" y="3055"/>
                  <a:pt x="17088" y="3055"/>
                  <a:pt x="17088" y="3055"/>
                </a:cubicBezTo>
                <a:cubicBezTo>
                  <a:pt x="17337" y="2803"/>
                  <a:pt x="17586" y="2803"/>
                  <a:pt x="17834" y="2803"/>
                </a:cubicBezTo>
                <a:cubicBezTo>
                  <a:pt x="18332" y="2803"/>
                  <a:pt x="18829" y="3055"/>
                  <a:pt x="18829" y="3810"/>
                </a:cubicBezTo>
                <a:cubicBezTo>
                  <a:pt x="18829" y="4061"/>
                  <a:pt x="18829" y="4313"/>
                  <a:pt x="18580" y="4313"/>
                </a:cubicBezTo>
                <a:close/>
                <a:moveTo>
                  <a:pt x="10800" y="21600"/>
                </a:moveTo>
                <a:cubicBezTo>
                  <a:pt x="10303" y="21600"/>
                  <a:pt x="9805" y="21348"/>
                  <a:pt x="9805" y="20594"/>
                </a:cubicBezTo>
                <a:cubicBezTo>
                  <a:pt x="9805" y="18042"/>
                  <a:pt x="9805" y="18042"/>
                  <a:pt x="9805" y="18042"/>
                </a:cubicBezTo>
                <a:cubicBezTo>
                  <a:pt x="9805" y="17287"/>
                  <a:pt x="10303" y="17036"/>
                  <a:pt x="10800" y="17036"/>
                </a:cubicBezTo>
                <a:cubicBezTo>
                  <a:pt x="11297" y="17036"/>
                  <a:pt x="11795" y="17287"/>
                  <a:pt x="11795" y="18042"/>
                </a:cubicBezTo>
                <a:cubicBezTo>
                  <a:pt x="11795" y="20594"/>
                  <a:pt x="11795" y="20594"/>
                  <a:pt x="11795" y="20594"/>
                </a:cubicBezTo>
                <a:cubicBezTo>
                  <a:pt x="11795" y="21348"/>
                  <a:pt x="11297" y="21600"/>
                  <a:pt x="10800" y="21600"/>
                </a:cubicBezTo>
                <a:close/>
                <a:moveTo>
                  <a:pt x="10800" y="4852"/>
                </a:moveTo>
                <a:cubicBezTo>
                  <a:pt x="10303" y="4852"/>
                  <a:pt x="9805" y="4313"/>
                  <a:pt x="9805" y="3810"/>
                </a:cubicBezTo>
                <a:cubicBezTo>
                  <a:pt x="9805" y="1042"/>
                  <a:pt x="9805" y="1042"/>
                  <a:pt x="9805" y="1042"/>
                </a:cubicBezTo>
                <a:cubicBezTo>
                  <a:pt x="9805" y="539"/>
                  <a:pt x="10303" y="0"/>
                  <a:pt x="10800" y="0"/>
                </a:cubicBezTo>
                <a:cubicBezTo>
                  <a:pt x="11297" y="0"/>
                  <a:pt x="11795" y="539"/>
                  <a:pt x="11795" y="1042"/>
                </a:cubicBezTo>
                <a:cubicBezTo>
                  <a:pt x="11795" y="3810"/>
                  <a:pt x="11795" y="3810"/>
                  <a:pt x="11795" y="3810"/>
                </a:cubicBezTo>
                <a:cubicBezTo>
                  <a:pt x="11795" y="4313"/>
                  <a:pt x="11297" y="4852"/>
                  <a:pt x="10800" y="4852"/>
                </a:cubicBezTo>
                <a:close/>
                <a:moveTo>
                  <a:pt x="6537" y="16532"/>
                </a:moveTo>
                <a:cubicBezTo>
                  <a:pt x="4512" y="18545"/>
                  <a:pt x="4512" y="18545"/>
                  <a:pt x="4512" y="18545"/>
                </a:cubicBezTo>
                <a:cubicBezTo>
                  <a:pt x="4263" y="18797"/>
                  <a:pt x="4014" y="19048"/>
                  <a:pt x="3766" y="19048"/>
                </a:cubicBezTo>
                <a:cubicBezTo>
                  <a:pt x="3268" y="19048"/>
                  <a:pt x="2771" y="18545"/>
                  <a:pt x="2771" y="18042"/>
                </a:cubicBezTo>
                <a:cubicBezTo>
                  <a:pt x="2771" y="17790"/>
                  <a:pt x="2771" y="17539"/>
                  <a:pt x="3020" y="17287"/>
                </a:cubicBezTo>
                <a:cubicBezTo>
                  <a:pt x="5009" y="15239"/>
                  <a:pt x="5009" y="15239"/>
                  <a:pt x="5009" y="15239"/>
                </a:cubicBezTo>
                <a:cubicBezTo>
                  <a:pt x="5293" y="14987"/>
                  <a:pt x="5542" y="14987"/>
                  <a:pt x="5791" y="14987"/>
                </a:cubicBezTo>
                <a:cubicBezTo>
                  <a:pt x="6288" y="14987"/>
                  <a:pt x="6786" y="15239"/>
                  <a:pt x="6786" y="16029"/>
                </a:cubicBezTo>
                <a:cubicBezTo>
                  <a:pt x="6786" y="16281"/>
                  <a:pt x="6786" y="16532"/>
                  <a:pt x="6537" y="16532"/>
                </a:cubicBezTo>
                <a:close/>
                <a:moveTo>
                  <a:pt x="5791" y="6865"/>
                </a:moveTo>
                <a:cubicBezTo>
                  <a:pt x="5542" y="6865"/>
                  <a:pt x="5293" y="6613"/>
                  <a:pt x="5009" y="6361"/>
                </a:cubicBezTo>
                <a:cubicBezTo>
                  <a:pt x="3020" y="4313"/>
                  <a:pt x="3020" y="4313"/>
                  <a:pt x="3020" y="4313"/>
                </a:cubicBezTo>
                <a:cubicBezTo>
                  <a:pt x="2771" y="4313"/>
                  <a:pt x="2771" y="4061"/>
                  <a:pt x="2771" y="3810"/>
                </a:cubicBezTo>
                <a:cubicBezTo>
                  <a:pt x="2771" y="3055"/>
                  <a:pt x="3268" y="2803"/>
                  <a:pt x="3766" y="2803"/>
                </a:cubicBezTo>
                <a:cubicBezTo>
                  <a:pt x="4014" y="2803"/>
                  <a:pt x="4263" y="2803"/>
                  <a:pt x="4512" y="3055"/>
                </a:cubicBezTo>
                <a:cubicBezTo>
                  <a:pt x="6537" y="5103"/>
                  <a:pt x="6537" y="5103"/>
                  <a:pt x="6537" y="5103"/>
                </a:cubicBezTo>
                <a:cubicBezTo>
                  <a:pt x="6786" y="5355"/>
                  <a:pt x="6786" y="5607"/>
                  <a:pt x="6786" y="5858"/>
                </a:cubicBezTo>
                <a:cubicBezTo>
                  <a:pt x="6786" y="6361"/>
                  <a:pt x="6288" y="6865"/>
                  <a:pt x="5791" y="6865"/>
                </a:cubicBezTo>
                <a:close/>
                <a:moveTo>
                  <a:pt x="4761" y="10926"/>
                </a:moveTo>
                <a:cubicBezTo>
                  <a:pt x="4761" y="11429"/>
                  <a:pt x="4263" y="11968"/>
                  <a:pt x="3766" y="11968"/>
                </a:cubicBezTo>
                <a:cubicBezTo>
                  <a:pt x="995" y="11968"/>
                  <a:pt x="995" y="11968"/>
                  <a:pt x="995" y="11968"/>
                </a:cubicBezTo>
                <a:cubicBezTo>
                  <a:pt x="497" y="11968"/>
                  <a:pt x="0" y="11429"/>
                  <a:pt x="0" y="10926"/>
                </a:cubicBezTo>
                <a:cubicBezTo>
                  <a:pt x="0" y="10171"/>
                  <a:pt x="497" y="9919"/>
                  <a:pt x="995" y="9919"/>
                </a:cubicBezTo>
                <a:cubicBezTo>
                  <a:pt x="3766" y="9919"/>
                  <a:pt x="3766" y="9919"/>
                  <a:pt x="3766" y="9919"/>
                </a:cubicBezTo>
                <a:cubicBezTo>
                  <a:pt x="4263" y="9919"/>
                  <a:pt x="4761" y="10171"/>
                  <a:pt x="4761" y="10926"/>
                </a:cubicBezTo>
                <a:close/>
                <a:moveTo>
                  <a:pt x="15809" y="14987"/>
                </a:moveTo>
                <a:cubicBezTo>
                  <a:pt x="16058" y="14987"/>
                  <a:pt x="16307" y="14987"/>
                  <a:pt x="16591" y="15239"/>
                </a:cubicBezTo>
                <a:cubicBezTo>
                  <a:pt x="18580" y="17287"/>
                  <a:pt x="18580" y="17287"/>
                  <a:pt x="18580" y="17287"/>
                </a:cubicBezTo>
                <a:cubicBezTo>
                  <a:pt x="18829" y="17539"/>
                  <a:pt x="18829" y="17790"/>
                  <a:pt x="18829" y="18042"/>
                </a:cubicBezTo>
                <a:cubicBezTo>
                  <a:pt x="18829" y="18545"/>
                  <a:pt x="18332" y="19048"/>
                  <a:pt x="17834" y="19048"/>
                </a:cubicBezTo>
                <a:cubicBezTo>
                  <a:pt x="17586" y="19048"/>
                  <a:pt x="17337" y="18797"/>
                  <a:pt x="17088" y="18545"/>
                </a:cubicBezTo>
                <a:cubicBezTo>
                  <a:pt x="15063" y="16532"/>
                  <a:pt x="15063" y="16532"/>
                  <a:pt x="15063" y="16532"/>
                </a:cubicBezTo>
                <a:cubicBezTo>
                  <a:pt x="14814" y="16532"/>
                  <a:pt x="14814" y="16281"/>
                  <a:pt x="14814" y="16029"/>
                </a:cubicBezTo>
                <a:cubicBezTo>
                  <a:pt x="14814" y="15239"/>
                  <a:pt x="15312" y="14987"/>
                  <a:pt x="15809" y="14987"/>
                </a:cubicBezTo>
                <a:close/>
              </a:path>
            </a:pathLst>
          </a:custGeom>
          <a:solidFill>
            <a:srgbClr val="D2A64E"/>
          </a:solidFill>
          <a:ln w="12700">
            <a:miter lim="400000"/>
          </a:ln>
        </p:spPr>
        <p:txBody>
          <a:bodyPr lIns="121919" tIns="121919" rIns="121919" bIns="121919"/>
          <a:lstStyle/>
          <a:p>
            <a:endParaRPr dirty="0">
              <a:latin typeface="Cambria" panose="02040503050406030204" pitchFamily="18" charset="0"/>
              <a:ea typeface="Cambria" panose="02040503050406030204" pitchFamily="18" charset="0"/>
            </a:endParaRPr>
          </a:p>
        </p:txBody>
      </p:sp>
      <p:sp>
        <p:nvSpPr>
          <p:cNvPr id="18" name="Shape">
            <a:extLst>
              <a:ext uri="{FF2B5EF4-FFF2-40B4-BE49-F238E27FC236}">
                <a16:creationId xmlns:a16="http://schemas.microsoft.com/office/drawing/2014/main" id="{302E88CB-A825-D547-8FB4-2B6A2CD98599}"/>
              </a:ext>
            </a:extLst>
          </p:cNvPr>
          <p:cNvSpPr/>
          <p:nvPr/>
        </p:nvSpPr>
        <p:spPr>
          <a:xfrm>
            <a:off x="548640" y="3931920"/>
            <a:ext cx="801392" cy="589326"/>
          </a:xfrm>
          <a:custGeom>
            <a:avLst/>
            <a:gdLst/>
            <a:ahLst/>
            <a:cxnLst>
              <a:cxn ang="0">
                <a:pos x="wd2" y="hd2"/>
              </a:cxn>
              <a:cxn ang="5400000">
                <a:pos x="wd2" y="hd2"/>
              </a:cxn>
              <a:cxn ang="10800000">
                <a:pos x="wd2" y="hd2"/>
              </a:cxn>
              <a:cxn ang="16200000">
                <a:pos x="wd2" y="hd2"/>
              </a:cxn>
            </a:cxnLst>
            <a:rect l="0" t="0" r="r" b="b"/>
            <a:pathLst>
              <a:path w="21600" h="21600" extrusionOk="0">
                <a:moveTo>
                  <a:pt x="20809" y="21600"/>
                </a:moveTo>
                <a:cubicBezTo>
                  <a:pt x="755" y="21600"/>
                  <a:pt x="755" y="21600"/>
                  <a:pt x="755" y="21600"/>
                </a:cubicBezTo>
                <a:cubicBezTo>
                  <a:pt x="252" y="21600"/>
                  <a:pt x="0" y="21303"/>
                  <a:pt x="0" y="20709"/>
                </a:cubicBezTo>
                <a:cubicBezTo>
                  <a:pt x="0" y="20412"/>
                  <a:pt x="0" y="20412"/>
                  <a:pt x="0" y="20412"/>
                </a:cubicBezTo>
                <a:cubicBezTo>
                  <a:pt x="0" y="19818"/>
                  <a:pt x="252" y="19181"/>
                  <a:pt x="755" y="19181"/>
                </a:cubicBezTo>
                <a:cubicBezTo>
                  <a:pt x="20809" y="19181"/>
                  <a:pt x="20809" y="19181"/>
                  <a:pt x="20809" y="19181"/>
                </a:cubicBezTo>
                <a:cubicBezTo>
                  <a:pt x="21348" y="19181"/>
                  <a:pt x="21600" y="19818"/>
                  <a:pt x="21600" y="20412"/>
                </a:cubicBezTo>
                <a:cubicBezTo>
                  <a:pt x="21600" y="20709"/>
                  <a:pt x="21600" y="20709"/>
                  <a:pt x="21600" y="20709"/>
                </a:cubicBezTo>
                <a:cubicBezTo>
                  <a:pt x="21600" y="21303"/>
                  <a:pt x="21348" y="21600"/>
                  <a:pt x="20809" y="21600"/>
                </a:cubicBezTo>
                <a:close/>
                <a:moveTo>
                  <a:pt x="17503" y="17993"/>
                </a:moveTo>
                <a:cubicBezTo>
                  <a:pt x="15490" y="17993"/>
                  <a:pt x="15490" y="17993"/>
                  <a:pt x="15490" y="17993"/>
                </a:cubicBezTo>
                <a:cubicBezTo>
                  <a:pt x="14987" y="17993"/>
                  <a:pt x="14484" y="17696"/>
                  <a:pt x="14484" y="16805"/>
                </a:cubicBezTo>
                <a:cubicBezTo>
                  <a:pt x="14484" y="1188"/>
                  <a:pt x="14484" y="1188"/>
                  <a:pt x="14484" y="1188"/>
                </a:cubicBezTo>
                <a:cubicBezTo>
                  <a:pt x="14484" y="594"/>
                  <a:pt x="14987" y="0"/>
                  <a:pt x="15490" y="0"/>
                </a:cubicBezTo>
                <a:cubicBezTo>
                  <a:pt x="17503" y="0"/>
                  <a:pt x="17503" y="0"/>
                  <a:pt x="17503" y="0"/>
                </a:cubicBezTo>
                <a:cubicBezTo>
                  <a:pt x="18294" y="0"/>
                  <a:pt x="18545" y="594"/>
                  <a:pt x="18545" y="1188"/>
                </a:cubicBezTo>
                <a:cubicBezTo>
                  <a:pt x="18545" y="16805"/>
                  <a:pt x="18545" y="16805"/>
                  <a:pt x="18545" y="16805"/>
                </a:cubicBezTo>
                <a:cubicBezTo>
                  <a:pt x="18545" y="17696"/>
                  <a:pt x="18294" y="17993"/>
                  <a:pt x="17503" y="17993"/>
                </a:cubicBezTo>
                <a:close/>
                <a:moveTo>
                  <a:pt x="11932" y="17993"/>
                </a:moveTo>
                <a:cubicBezTo>
                  <a:pt x="9919" y="17993"/>
                  <a:pt x="9919" y="17993"/>
                  <a:pt x="9919" y="17993"/>
                </a:cubicBezTo>
                <a:cubicBezTo>
                  <a:pt x="9129" y="17993"/>
                  <a:pt x="8877" y="17696"/>
                  <a:pt x="8877" y="16805"/>
                </a:cubicBezTo>
                <a:cubicBezTo>
                  <a:pt x="8877" y="6917"/>
                  <a:pt x="8877" y="6917"/>
                  <a:pt x="8877" y="6917"/>
                </a:cubicBezTo>
                <a:cubicBezTo>
                  <a:pt x="8877" y="6323"/>
                  <a:pt x="9129" y="5686"/>
                  <a:pt x="9919" y="5686"/>
                </a:cubicBezTo>
                <a:cubicBezTo>
                  <a:pt x="11932" y="5686"/>
                  <a:pt x="11932" y="5686"/>
                  <a:pt x="11932" y="5686"/>
                </a:cubicBezTo>
                <a:cubicBezTo>
                  <a:pt x="12435" y="5686"/>
                  <a:pt x="12938" y="6323"/>
                  <a:pt x="12938" y="6917"/>
                </a:cubicBezTo>
                <a:cubicBezTo>
                  <a:pt x="12938" y="16805"/>
                  <a:pt x="12938" y="16805"/>
                  <a:pt x="12938" y="16805"/>
                </a:cubicBezTo>
                <a:cubicBezTo>
                  <a:pt x="12938" y="17696"/>
                  <a:pt x="12435" y="17993"/>
                  <a:pt x="11932" y="17993"/>
                </a:cubicBezTo>
                <a:close/>
                <a:moveTo>
                  <a:pt x="6074" y="17993"/>
                </a:moveTo>
                <a:cubicBezTo>
                  <a:pt x="4061" y="17993"/>
                  <a:pt x="4061" y="17993"/>
                  <a:pt x="4061" y="17993"/>
                </a:cubicBezTo>
                <a:cubicBezTo>
                  <a:pt x="3558" y="17993"/>
                  <a:pt x="3055" y="17696"/>
                  <a:pt x="3055" y="16805"/>
                </a:cubicBezTo>
                <a:cubicBezTo>
                  <a:pt x="3055" y="12604"/>
                  <a:pt x="3055" y="12604"/>
                  <a:pt x="3055" y="12604"/>
                </a:cubicBezTo>
                <a:cubicBezTo>
                  <a:pt x="3055" y="11712"/>
                  <a:pt x="3558" y="11415"/>
                  <a:pt x="4061" y="11415"/>
                </a:cubicBezTo>
                <a:cubicBezTo>
                  <a:pt x="6074" y="11415"/>
                  <a:pt x="6074" y="11415"/>
                  <a:pt x="6074" y="11415"/>
                </a:cubicBezTo>
                <a:cubicBezTo>
                  <a:pt x="6613" y="11415"/>
                  <a:pt x="7116" y="11712"/>
                  <a:pt x="7116" y="12604"/>
                </a:cubicBezTo>
                <a:cubicBezTo>
                  <a:pt x="7116" y="16805"/>
                  <a:pt x="7116" y="16805"/>
                  <a:pt x="7116" y="16805"/>
                </a:cubicBezTo>
                <a:cubicBezTo>
                  <a:pt x="7116" y="17696"/>
                  <a:pt x="6613" y="17993"/>
                  <a:pt x="6074" y="17993"/>
                </a:cubicBezTo>
                <a:close/>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
        <p:nvSpPr>
          <p:cNvPr id="581" name="Investing in health security and preparedness"/>
          <p:cNvSpPr txBox="1"/>
          <p:nvPr/>
        </p:nvSpPr>
        <p:spPr>
          <a:xfrm>
            <a:off x="218025" y="1854487"/>
            <a:ext cx="13917076" cy="206981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919" tIns="121919" rIns="121919" bIns="121919"/>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marL="1143000" indent="-1143000">
              <a:buFont typeface="Wingdings" panose="05000000000000000000" pitchFamily="2" charset="2"/>
              <a:buChar char="Ø"/>
            </a:pPr>
            <a:r>
              <a:rPr lang="en-US" sz="6000" dirty="0">
                <a:solidFill>
                  <a:schemeClr val="tx1"/>
                </a:solidFill>
                <a:latin typeface="Cambria" panose="02040503050406030204" pitchFamily="18" charset="0"/>
                <a:ea typeface="Cambria" panose="02040503050406030204" pitchFamily="18" charset="0"/>
              </a:rPr>
              <a:t>Investing in preparedness and health security</a:t>
            </a:r>
            <a:endParaRPr sz="6000" dirty="0">
              <a:solidFill>
                <a:schemeClr val="tx1"/>
              </a:solidFill>
              <a:latin typeface="Cambria" panose="02040503050406030204" pitchFamily="18" charset="0"/>
              <a:ea typeface="Cambria" panose="02040503050406030204" pitchFamily="18" charset="0"/>
            </a:endParaRPr>
          </a:p>
        </p:txBody>
      </p:sp>
      <p:pic>
        <p:nvPicPr>
          <p:cNvPr id="9" name="Picture 8" descr="A picture containing building, floor&#10;&#10;Description automatically generated">
            <a:extLst>
              <a:ext uri="{FF2B5EF4-FFF2-40B4-BE49-F238E27FC236}">
                <a16:creationId xmlns:a16="http://schemas.microsoft.com/office/drawing/2014/main" id="{E916F481-6B79-F049-AE52-C1F46997CB4B}"/>
              </a:ext>
            </a:extLst>
          </p:cNvPr>
          <p:cNvPicPr>
            <a:picLocks noChangeAspect="1"/>
          </p:cNvPicPr>
          <p:nvPr/>
        </p:nvPicPr>
        <p:blipFill rotWithShape="1">
          <a:blip r:embed="rId3">
            <a:extLst>
              <a:ext uri="{28A0092B-C50C-407E-A947-70E740481C1C}">
                <a14:useLocalDpi xmlns:a14="http://schemas.microsoft.com/office/drawing/2010/main" val="0"/>
              </a:ext>
            </a:extLst>
          </a:blip>
          <a:srcRect t="24344" b="9497"/>
          <a:stretch/>
        </p:blipFill>
        <p:spPr>
          <a:xfrm>
            <a:off x="14846658" y="8343901"/>
            <a:ext cx="9537342" cy="4732287"/>
          </a:xfrm>
          <a:prstGeom prst="rect">
            <a:avLst/>
          </a:prstGeom>
        </p:spPr>
      </p:pic>
      <p:pic>
        <p:nvPicPr>
          <p:cNvPr id="10" name="Picture 9" descr="A picture containing person, room&#10;&#10;Description automatically generated">
            <a:extLst>
              <a:ext uri="{FF2B5EF4-FFF2-40B4-BE49-F238E27FC236}">
                <a16:creationId xmlns:a16="http://schemas.microsoft.com/office/drawing/2014/main" id="{EFAC4A61-CD65-41D8-B1A6-3C45C32A175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846658" y="1514099"/>
            <a:ext cx="9537342" cy="6526029"/>
          </a:xfrm>
          <a:prstGeom prst="rect">
            <a:avLst/>
          </a:prstGeom>
        </p:spPr>
      </p:pic>
      <p:sp>
        <p:nvSpPr>
          <p:cNvPr id="11" name="Saving Lives">
            <a:extLst>
              <a:ext uri="{FF2B5EF4-FFF2-40B4-BE49-F238E27FC236}">
                <a16:creationId xmlns:a16="http://schemas.microsoft.com/office/drawing/2014/main" id="{9E6DDF24-2206-47DD-9A82-83CDC321B6E2}"/>
              </a:ext>
            </a:extLst>
          </p:cNvPr>
          <p:cNvSpPr txBox="1"/>
          <p:nvPr/>
        </p:nvSpPr>
        <p:spPr>
          <a:xfrm>
            <a:off x="0" y="0"/>
            <a:ext cx="24414480" cy="1169547"/>
          </a:xfrm>
          <a:prstGeom prst="rect">
            <a:avLst/>
          </a:prstGeom>
          <a:solidFill>
            <a:srgbClr val="002060"/>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marL="1005840">
              <a:lnSpc>
                <a:spcPct val="100000"/>
              </a:lnSpc>
            </a:pPr>
            <a:r>
              <a:rPr sz="6400" dirty="0">
                <a:solidFill>
                  <a:schemeClr val="bg1"/>
                </a:solidFill>
                <a:latin typeface="Cambria" panose="02040503050406030204" pitchFamily="18" charset="0"/>
                <a:ea typeface="Cambria" panose="02040503050406030204" pitchFamily="18" charset="0"/>
              </a:rPr>
              <a:t>Saving Lives</a:t>
            </a:r>
            <a:r>
              <a:rPr lang="en-US" sz="6400" dirty="0">
                <a:solidFill>
                  <a:schemeClr val="bg1"/>
                </a:solidFill>
                <a:latin typeface="Cambria" panose="02040503050406030204" pitchFamily="18" charset="0"/>
                <a:ea typeface="Cambria" panose="02040503050406030204" pitchFamily="18" charset="0"/>
              </a:rPr>
              <a:t>: Medium term measures</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4000" cy="13716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77904" cy="13716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820168" y="2820164"/>
            <a:ext cx="13716000" cy="8075672"/>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820170" y="2840438"/>
            <a:ext cx="13715998" cy="8075678"/>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35846" y="7176170"/>
            <a:ext cx="5003958" cy="8075682"/>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003474" y="1939436"/>
            <a:ext cx="7800714" cy="8357916"/>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820186" y="2799886"/>
            <a:ext cx="13716006" cy="8075670"/>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ED44B3-ABE1-439E-819A-C657A799FC38}"/>
              </a:ext>
            </a:extLst>
          </p:cNvPr>
          <p:cNvSpPr>
            <a:spLocks noGrp="1"/>
          </p:cNvSpPr>
          <p:nvPr>
            <p:ph type="title"/>
          </p:nvPr>
        </p:nvSpPr>
        <p:spPr>
          <a:xfrm>
            <a:off x="933444" y="1173710"/>
            <a:ext cx="6402732" cy="6774994"/>
          </a:xfrm>
        </p:spPr>
        <p:txBody>
          <a:bodyPr anchor="b">
            <a:normAutofit/>
          </a:bodyPr>
          <a:lstStyle/>
          <a:p>
            <a:pPr algn="r"/>
            <a:r>
              <a:rPr lang="en-US" sz="8000" b="1" dirty="0">
                <a:solidFill>
                  <a:srgbClr val="FFFFFF"/>
                </a:solidFill>
                <a:latin typeface="Cambria" panose="02040503050406030204" pitchFamily="18" charset="0"/>
                <a:ea typeface="Cambria" panose="02040503050406030204" pitchFamily="18" charset="0"/>
              </a:rPr>
              <a:t>Outline</a:t>
            </a:r>
          </a:p>
        </p:txBody>
      </p:sp>
      <p:sp>
        <p:nvSpPr>
          <p:cNvPr id="3" name="Content Placeholder 2">
            <a:extLst>
              <a:ext uri="{FF2B5EF4-FFF2-40B4-BE49-F238E27FC236}">
                <a16:creationId xmlns:a16="http://schemas.microsoft.com/office/drawing/2014/main" id="{2B0FC8BE-D701-4564-A35C-636799A11E6F}"/>
              </a:ext>
            </a:extLst>
          </p:cNvPr>
          <p:cNvSpPr>
            <a:spLocks noGrp="1"/>
          </p:cNvSpPr>
          <p:nvPr>
            <p:ph idx="1"/>
          </p:nvPr>
        </p:nvSpPr>
        <p:spPr>
          <a:xfrm>
            <a:off x="8269620" y="20279"/>
            <a:ext cx="16065098" cy="13544487"/>
          </a:xfrm>
        </p:spPr>
        <p:txBody>
          <a:bodyPr anchor="ctr">
            <a:normAutofit/>
          </a:bodyPr>
          <a:lstStyle/>
          <a:p>
            <a:pPr marL="1143000" indent="-1143000">
              <a:buFont typeface="+mj-lt"/>
              <a:buAutoNum type="romanUcPeriod"/>
            </a:pPr>
            <a:endParaRPr lang="en-US" dirty="0">
              <a:latin typeface="Cambria" panose="02040503050406030204" pitchFamily="18" charset="0"/>
              <a:ea typeface="Cambria" panose="02040503050406030204" pitchFamily="18" charset="0"/>
            </a:endParaRPr>
          </a:p>
          <a:p>
            <a:pPr marL="1143000" indent="-1143000">
              <a:buFont typeface="+mj-lt"/>
              <a:buAutoNum type="romanUcPeriod"/>
            </a:pPr>
            <a:r>
              <a:rPr lang="en-US" dirty="0">
                <a:latin typeface="Cambria" panose="02040503050406030204" pitchFamily="18" charset="0"/>
                <a:ea typeface="Cambria" panose="02040503050406030204" pitchFamily="18" charset="0"/>
              </a:rPr>
              <a:t>What is Human Capital?</a:t>
            </a:r>
          </a:p>
          <a:p>
            <a:pPr marL="1143000" indent="-1143000">
              <a:buFont typeface="+mj-lt"/>
              <a:buAutoNum type="romanUcPeriod"/>
            </a:pPr>
            <a:r>
              <a:rPr lang="en-US" dirty="0">
                <a:latin typeface="Cambria" panose="02040503050406030204" pitchFamily="18" charset="0"/>
                <a:ea typeface="Cambria" panose="02040503050406030204" pitchFamily="18" charset="0"/>
              </a:rPr>
              <a:t>State of Human Capital in Rwanda </a:t>
            </a:r>
          </a:p>
          <a:p>
            <a:pPr marL="1143000" indent="-1143000">
              <a:buFont typeface="+mj-lt"/>
              <a:buAutoNum type="romanUcPeriod"/>
            </a:pPr>
            <a:r>
              <a:rPr lang="en-US" dirty="0">
                <a:latin typeface="Cambria" panose="02040503050406030204" pitchFamily="18" charset="0"/>
                <a:ea typeface="Cambria" panose="02040503050406030204" pitchFamily="18" charset="0"/>
              </a:rPr>
              <a:t>Impact of the COVID-19 on Human Capital in Rwanda</a:t>
            </a:r>
          </a:p>
          <a:p>
            <a:pPr marL="1143000" indent="-1143000">
              <a:buFont typeface="+mj-lt"/>
              <a:buAutoNum type="romanUcPeriod"/>
            </a:pPr>
            <a:r>
              <a:rPr lang="en-US" dirty="0">
                <a:latin typeface="Cambria" panose="02040503050406030204" pitchFamily="18" charset="0"/>
                <a:ea typeface="Cambria" panose="02040503050406030204" pitchFamily="18" charset="0"/>
              </a:rPr>
              <a:t>How to Protect and Promote Human Capital Post-COVID</a:t>
            </a:r>
          </a:p>
          <a:p>
            <a:pPr marL="1143000" indent="-1143000">
              <a:buFont typeface="+mj-lt"/>
              <a:buAutoNum type="romanUcPeriod"/>
            </a:pPr>
            <a:r>
              <a:rPr lang="en-US" dirty="0">
                <a:latin typeface="Cambria" panose="02040503050406030204" pitchFamily="18" charset="0"/>
                <a:ea typeface="Cambria" panose="02040503050406030204" pitchFamily="18" charset="0"/>
              </a:rPr>
              <a:t>Role of the World Bank in Supporting Human Capital Development in Rwanda</a:t>
            </a:r>
          </a:p>
        </p:txBody>
      </p:sp>
    </p:spTree>
    <p:extLst>
      <p:ext uri="{BB962C8B-B14F-4D97-AF65-F5344CB8AC3E}">
        <p14:creationId xmlns:p14="http://schemas.microsoft.com/office/powerpoint/2010/main" val="3907505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7" name="Provide incentives for voluntary savings, increase access to financial services"/>
          <p:cNvSpPr txBox="1"/>
          <p:nvPr/>
        </p:nvSpPr>
        <p:spPr>
          <a:xfrm>
            <a:off x="17705621" y="5309650"/>
            <a:ext cx="5632451" cy="173970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38" tIns="91438" rIns="91438" bIns="91438">
            <a:spAutoFit/>
          </a:bodyPr>
          <a:lstStyle>
            <a:lvl1pPr>
              <a:lnSpc>
                <a:spcPct val="120000"/>
              </a:lnSpc>
              <a:defRPr b="1"/>
            </a:lvl1pPr>
          </a:lstStyle>
          <a:p>
            <a:r>
              <a:rPr>
                <a:latin typeface="Cambria" panose="02040503050406030204" pitchFamily="18" charset="0"/>
                <a:ea typeface="Cambria" panose="02040503050406030204" pitchFamily="18" charset="0"/>
              </a:rPr>
              <a:t>Provide incentives for voluntary savings, increase access to financial services</a:t>
            </a:r>
          </a:p>
        </p:txBody>
      </p:sp>
      <p:sp>
        <p:nvSpPr>
          <p:cNvPr id="598" name="Improving targeting accuracy so social safety nets can be more cost-effective,"/>
          <p:cNvSpPr txBox="1"/>
          <p:nvPr/>
        </p:nvSpPr>
        <p:spPr>
          <a:xfrm>
            <a:off x="1323347" y="6952085"/>
            <a:ext cx="12582095" cy="65408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lvl1pPr>
              <a:lnSpc>
                <a:spcPct val="120000"/>
              </a:lnSpc>
              <a:defRPr b="1"/>
            </a:lvl1pPr>
          </a:lstStyle>
          <a:p>
            <a:endParaRPr dirty="0">
              <a:latin typeface="Cambria" panose="02040503050406030204" pitchFamily="18" charset="0"/>
              <a:ea typeface="Cambria" panose="02040503050406030204" pitchFamily="18" charset="0"/>
            </a:endParaRPr>
          </a:p>
        </p:txBody>
      </p:sp>
      <p:sp>
        <p:nvSpPr>
          <p:cNvPr id="601" name="Further expansion in the coverage of the VUP…"/>
          <p:cNvSpPr txBox="1"/>
          <p:nvPr/>
        </p:nvSpPr>
        <p:spPr>
          <a:xfrm>
            <a:off x="1202597" y="2151049"/>
            <a:ext cx="13624560" cy="103412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p>
            <a:pPr>
              <a:lnSpc>
                <a:spcPct val="100000"/>
              </a:lnSpc>
              <a:buSzPct val="100000"/>
              <a:defRPr sz="1800"/>
            </a:pPr>
            <a:r>
              <a:rPr lang="en-US" sz="4000" b="1" dirty="0">
                <a:latin typeface="Cambria" panose="02040503050406030204" pitchFamily="18" charset="0"/>
                <a:ea typeface="Cambria" panose="02040503050406030204" pitchFamily="18" charset="0"/>
              </a:rPr>
              <a:t>Increase overall coverage of social safety nets: </a:t>
            </a:r>
          </a:p>
          <a:p>
            <a:pPr marL="300037" indent="-300037">
              <a:lnSpc>
                <a:spcPct val="100000"/>
              </a:lnSpc>
              <a:buSzPct val="100000"/>
              <a:buChar char="•"/>
              <a:defRPr sz="1800"/>
            </a:pPr>
            <a:r>
              <a:rPr lang="en-PH" sz="3600" dirty="0">
                <a:latin typeface="Cambria" panose="02040503050406030204" pitchFamily="18" charset="0"/>
                <a:ea typeface="Cambria" panose="02040503050406030204" pitchFamily="18" charset="0"/>
              </a:rPr>
              <a:t>Further expansion in the coverage of the VUP, the gov flagship social protection program</a:t>
            </a:r>
          </a:p>
          <a:p>
            <a:pPr marL="300037" indent="-300037">
              <a:lnSpc>
                <a:spcPct val="100000"/>
              </a:lnSpc>
              <a:buSzPct val="100000"/>
              <a:buChar char="•"/>
              <a:defRPr sz="1800"/>
            </a:pPr>
            <a:r>
              <a:rPr lang="en-PH" sz="3600" dirty="0">
                <a:latin typeface="Cambria" panose="02040503050406030204" pitchFamily="18" charset="0"/>
                <a:ea typeface="Cambria" panose="02040503050406030204" pitchFamily="18" charset="0"/>
              </a:rPr>
              <a:t> with special focus on expansion of  HC focused programs (e.g. nutrition and </a:t>
            </a:r>
            <a:r>
              <a:rPr lang="en-US" sz="3600" dirty="0">
                <a:latin typeface="Cambria" panose="02040503050406030204" pitchFamily="18" charset="0"/>
                <a:ea typeface="Cambria" panose="02040503050406030204" pitchFamily="18" charset="0"/>
              </a:rPr>
              <a:t>early childhood</a:t>
            </a:r>
            <a:r>
              <a:rPr lang="en-PH" sz="3600" dirty="0">
                <a:latin typeface="Cambria" panose="02040503050406030204" pitchFamily="18" charset="0"/>
                <a:ea typeface="Cambria" panose="02040503050406030204" pitchFamily="18" charset="0"/>
              </a:rPr>
              <a:t> related)</a:t>
            </a:r>
          </a:p>
          <a:p>
            <a:pPr marL="300037" indent="-300037">
              <a:lnSpc>
                <a:spcPct val="100000"/>
              </a:lnSpc>
              <a:buSzPct val="100000"/>
              <a:buChar char="•"/>
              <a:defRPr sz="1800"/>
            </a:pPr>
            <a:r>
              <a:rPr lang="en-PH" sz="3600" dirty="0">
                <a:latin typeface="Cambria" panose="02040503050406030204" pitchFamily="18" charset="0"/>
                <a:ea typeface="Cambria" panose="02040503050406030204" pitchFamily="18" charset="0"/>
              </a:rPr>
              <a:t>Expanding social insurance to the informal sector </a:t>
            </a:r>
          </a:p>
          <a:p>
            <a:pPr>
              <a:lnSpc>
                <a:spcPct val="100000"/>
              </a:lnSpc>
              <a:buSzPct val="100000"/>
              <a:defRPr sz="1800"/>
            </a:pPr>
            <a:endParaRPr lang="en-PH" sz="3600" dirty="0">
              <a:latin typeface="Cambria" panose="02040503050406030204" pitchFamily="18" charset="0"/>
              <a:ea typeface="Cambria" panose="02040503050406030204" pitchFamily="18" charset="0"/>
            </a:endParaRPr>
          </a:p>
          <a:p>
            <a:pPr>
              <a:lnSpc>
                <a:spcPct val="100000"/>
              </a:lnSpc>
              <a:buSzPct val="100000"/>
              <a:defRPr sz="1800"/>
            </a:pPr>
            <a:r>
              <a:rPr lang="en-US" sz="4000" b="1" dirty="0">
                <a:latin typeface="Cambria" panose="02040503050406030204" pitchFamily="18" charset="0"/>
                <a:ea typeface="Cambria" panose="02040503050406030204" pitchFamily="18" charset="0"/>
              </a:rPr>
              <a:t>Improving targeting accuracy  so social safety nets can be reach the ‘deserving’ poor and be more cost-effective:</a:t>
            </a:r>
          </a:p>
          <a:p>
            <a:pPr marL="342900" indent="-342900">
              <a:lnSpc>
                <a:spcPct val="100000"/>
              </a:lnSpc>
              <a:buFont typeface="Arial" panose="020B0604020202020204" pitchFamily="34" charset="0"/>
              <a:buChar char="•"/>
            </a:pPr>
            <a:r>
              <a:rPr lang="en-US" sz="3600" dirty="0">
                <a:latin typeface="Cambria" panose="02040503050406030204" pitchFamily="18" charset="0"/>
                <a:ea typeface="Cambria" panose="02040503050406030204" pitchFamily="18" charset="0"/>
              </a:rPr>
              <a:t>EICV5 data analysis revealed that only 46% of households in “Ubudehe” 1 are actually poor,</a:t>
            </a:r>
          </a:p>
          <a:p>
            <a:pPr marL="342900" indent="-342900">
              <a:lnSpc>
                <a:spcPct val="100000"/>
              </a:lnSpc>
              <a:buFont typeface="Arial" panose="020B0604020202020204" pitchFamily="34" charset="0"/>
              <a:buChar char="•"/>
            </a:pPr>
            <a:r>
              <a:rPr lang="en-US" sz="3600" dirty="0">
                <a:latin typeface="Cambria" panose="02040503050406030204" pitchFamily="18" charset="0"/>
                <a:ea typeface="Cambria" panose="02040503050406030204" pitchFamily="18" charset="0"/>
              </a:rPr>
              <a:t>Through a more objective targeting tool such as household welfare scorecard, the share of  poor households in “Ubudehe” 1 identified as such (for social support) can reach and go beyond 73 percent.</a:t>
            </a:r>
          </a:p>
          <a:p>
            <a:pPr marL="342900" indent="-342900">
              <a:lnSpc>
                <a:spcPct val="100000"/>
              </a:lnSpc>
              <a:buFont typeface="Arial" panose="020B0604020202020204" pitchFamily="34" charset="0"/>
              <a:buChar char="•"/>
            </a:pPr>
            <a:endParaRPr lang="en-US" sz="3600" dirty="0">
              <a:latin typeface="Cambria" panose="02040503050406030204" pitchFamily="18" charset="0"/>
              <a:ea typeface="Cambria" panose="02040503050406030204" pitchFamily="18" charset="0"/>
            </a:endParaRPr>
          </a:p>
          <a:p>
            <a:pPr>
              <a:lnSpc>
                <a:spcPct val="100000"/>
              </a:lnSpc>
              <a:buSzPct val="100000"/>
              <a:defRPr sz="1800"/>
            </a:pPr>
            <a:r>
              <a:rPr lang="en-US" sz="3600" b="1" dirty="0">
                <a:latin typeface="Cambria" panose="02040503050406030204" pitchFamily="18" charset="0"/>
                <a:ea typeface="Cambria" panose="02040503050406030204" pitchFamily="18" charset="0"/>
              </a:rPr>
              <a:t>Scaling up the use of digital cash transfers </a:t>
            </a:r>
          </a:p>
          <a:p>
            <a:pPr>
              <a:lnSpc>
                <a:spcPct val="100000"/>
              </a:lnSpc>
              <a:buSzPct val="100000"/>
              <a:defRPr sz="1800"/>
            </a:pPr>
            <a:r>
              <a:rPr lang="en-PH" sz="3600" dirty="0">
                <a:latin typeface="Cambria" panose="02040503050406030204" pitchFamily="18" charset="0"/>
                <a:ea typeface="Cambria" panose="02040503050406030204" pitchFamily="18" charset="0"/>
              </a:rPr>
              <a:t>could help create a more responsive, safe and efficient delivery of social protection</a:t>
            </a:r>
          </a:p>
        </p:txBody>
      </p:sp>
      <p:sp>
        <p:nvSpPr>
          <p:cNvPr id="603" name="could help create a more responsive, safe and efficient delivery of social protection"/>
          <p:cNvSpPr txBox="1"/>
          <p:nvPr/>
        </p:nvSpPr>
        <p:spPr>
          <a:xfrm>
            <a:off x="1427631" y="11337500"/>
            <a:ext cx="12834336" cy="62067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lvl1pPr>
              <a:lnSpc>
                <a:spcPct val="120000"/>
              </a:lnSpc>
              <a:defRPr sz="1800"/>
            </a:lvl1pPr>
          </a:lstStyle>
          <a:p>
            <a:endParaRPr lang="en-PH" sz="2600" dirty="0">
              <a:latin typeface="Cambria" panose="02040503050406030204" pitchFamily="18" charset="0"/>
              <a:ea typeface="Cambria" panose="02040503050406030204" pitchFamily="18" charset="0"/>
            </a:endParaRPr>
          </a:p>
        </p:txBody>
      </p:sp>
      <p:pic>
        <p:nvPicPr>
          <p:cNvPr id="3" name="Picture 2" descr="A group of women carrying bananas on their heads&#10;&#10;Description automatically generated with medium confidence">
            <a:extLst>
              <a:ext uri="{FF2B5EF4-FFF2-40B4-BE49-F238E27FC236}">
                <a16:creationId xmlns:a16="http://schemas.microsoft.com/office/drawing/2014/main" id="{952C0145-7FAB-1A4C-BEE1-F790D7459F1A}"/>
              </a:ext>
            </a:extLst>
          </p:cNvPr>
          <p:cNvPicPr>
            <a:picLocks noChangeAspect="1"/>
          </p:cNvPicPr>
          <p:nvPr/>
        </p:nvPicPr>
        <p:blipFill rotWithShape="1">
          <a:blip r:embed="rId3">
            <a:extLst>
              <a:ext uri="{28A0092B-C50C-407E-A947-70E740481C1C}">
                <a14:useLocalDpi xmlns:a14="http://schemas.microsoft.com/office/drawing/2010/main" val="0"/>
              </a:ext>
            </a:extLst>
          </a:blip>
          <a:srcRect l="12607"/>
          <a:stretch/>
        </p:blipFill>
        <p:spPr>
          <a:xfrm>
            <a:off x="14838549" y="3384277"/>
            <a:ext cx="9545451" cy="9498808"/>
          </a:xfrm>
          <a:prstGeom prst="rect">
            <a:avLst/>
          </a:prstGeom>
        </p:spPr>
      </p:pic>
      <p:sp>
        <p:nvSpPr>
          <p:cNvPr id="15" name="Shape">
            <a:extLst>
              <a:ext uri="{FF2B5EF4-FFF2-40B4-BE49-F238E27FC236}">
                <a16:creationId xmlns:a16="http://schemas.microsoft.com/office/drawing/2014/main" id="{50C4EBEF-F4AA-5846-AE2C-8425668523AC}"/>
              </a:ext>
            </a:extLst>
          </p:cNvPr>
          <p:cNvSpPr/>
          <p:nvPr/>
        </p:nvSpPr>
        <p:spPr>
          <a:xfrm>
            <a:off x="365760" y="6400800"/>
            <a:ext cx="722725" cy="654215"/>
          </a:xfrm>
          <a:custGeom>
            <a:avLst/>
            <a:gdLst/>
            <a:ahLst/>
            <a:cxnLst>
              <a:cxn ang="0">
                <a:pos x="wd2" y="hd2"/>
              </a:cxn>
              <a:cxn ang="5400000">
                <a:pos x="wd2" y="hd2"/>
              </a:cxn>
              <a:cxn ang="10800000">
                <a:pos x="wd2" y="hd2"/>
              </a:cxn>
              <a:cxn ang="16200000">
                <a:pos x="wd2" y="hd2"/>
              </a:cxn>
            </a:cxnLst>
            <a:rect l="0" t="0" r="r" b="b"/>
            <a:pathLst>
              <a:path w="21600" h="21600" extrusionOk="0">
                <a:moveTo>
                  <a:pt x="14068" y="8996"/>
                </a:moveTo>
                <a:cubicBezTo>
                  <a:pt x="11297" y="5729"/>
                  <a:pt x="11297" y="5729"/>
                  <a:pt x="11297" y="5729"/>
                </a:cubicBezTo>
                <a:cubicBezTo>
                  <a:pt x="10551" y="4795"/>
                  <a:pt x="9308" y="4795"/>
                  <a:pt x="8562" y="5729"/>
                </a:cubicBezTo>
                <a:cubicBezTo>
                  <a:pt x="7780" y="6620"/>
                  <a:pt x="7780" y="6620"/>
                  <a:pt x="7780" y="6620"/>
                </a:cubicBezTo>
                <a:cubicBezTo>
                  <a:pt x="7034" y="5729"/>
                  <a:pt x="6039" y="5092"/>
                  <a:pt x="5045" y="5092"/>
                </a:cubicBezTo>
                <a:cubicBezTo>
                  <a:pt x="2274" y="5092"/>
                  <a:pt x="0" y="7808"/>
                  <a:pt x="0" y="11118"/>
                </a:cubicBezTo>
                <a:cubicBezTo>
                  <a:pt x="0" y="14131"/>
                  <a:pt x="2274" y="16805"/>
                  <a:pt x="5045" y="16805"/>
                </a:cubicBezTo>
                <a:cubicBezTo>
                  <a:pt x="5293" y="16805"/>
                  <a:pt x="5293" y="16508"/>
                  <a:pt x="5542" y="16508"/>
                </a:cubicBezTo>
                <a:cubicBezTo>
                  <a:pt x="10054" y="21600"/>
                  <a:pt x="10054" y="21600"/>
                  <a:pt x="10054" y="21600"/>
                </a:cubicBezTo>
                <a:cubicBezTo>
                  <a:pt x="21600" y="9336"/>
                  <a:pt x="21600" y="9336"/>
                  <a:pt x="21600" y="9336"/>
                </a:cubicBezTo>
                <a:cubicBezTo>
                  <a:pt x="21600" y="0"/>
                  <a:pt x="21600" y="0"/>
                  <a:pt x="21600" y="0"/>
                </a:cubicBezTo>
                <a:lnTo>
                  <a:pt x="14068" y="8996"/>
                </a:lnTo>
                <a:close/>
                <a:moveTo>
                  <a:pt x="5045" y="15319"/>
                </a:moveTo>
                <a:cubicBezTo>
                  <a:pt x="3020" y="15319"/>
                  <a:pt x="1279" y="13198"/>
                  <a:pt x="1279" y="11118"/>
                </a:cubicBezTo>
                <a:cubicBezTo>
                  <a:pt x="1279" y="8699"/>
                  <a:pt x="3020" y="6620"/>
                  <a:pt x="5045" y="6620"/>
                </a:cubicBezTo>
                <a:cubicBezTo>
                  <a:pt x="5791" y="6620"/>
                  <a:pt x="6537" y="6917"/>
                  <a:pt x="7034" y="7511"/>
                </a:cubicBezTo>
                <a:cubicBezTo>
                  <a:pt x="8029" y="8402"/>
                  <a:pt x="8562" y="9633"/>
                  <a:pt x="8562" y="11118"/>
                </a:cubicBezTo>
                <a:cubicBezTo>
                  <a:pt x="8562" y="13198"/>
                  <a:pt x="7034" y="15319"/>
                  <a:pt x="5045" y="15319"/>
                </a:cubicBezTo>
                <a:close/>
                <a:moveTo>
                  <a:pt x="20108" y="8996"/>
                </a:moveTo>
                <a:cubicBezTo>
                  <a:pt x="16342" y="13198"/>
                  <a:pt x="16342" y="13198"/>
                  <a:pt x="16342" y="13198"/>
                </a:cubicBezTo>
                <a:cubicBezTo>
                  <a:pt x="10303" y="19818"/>
                  <a:pt x="10303" y="19818"/>
                  <a:pt x="10303" y="19818"/>
                </a:cubicBezTo>
                <a:cubicBezTo>
                  <a:pt x="7034" y="16211"/>
                  <a:pt x="7034" y="16211"/>
                  <a:pt x="7034" y="16211"/>
                </a:cubicBezTo>
                <a:cubicBezTo>
                  <a:pt x="7780" y="15617"/>
                  <a:pt x="8562" y="15022"/>
                  <a:pt x="9059" y="13834"/>
                </a:cubicBezTo>
                <a:cubicBezTo>
                  <a:pt x="10303" y="15617"/>
                  <a:pt x="10303" y="15617"/>
                  <a:pt x="10303" y="15617"/>
                </a:cubicBezTo>
                <a:cubicBezTo>
                  <a:pt x="14814" y="9930"/>
                  <a:pt x="14814" y="9930"/>
                  <a:pt x="14814" y="9930"/>
                </a:cubicBezTo>
                <a:cubicBezTo>
                  <a:pt x="20108" y="3607"/>
                  <a:pt x="20108" y="3607"/>
                  <a:pt x="20108" y="3607"/>
                </a:cubicBezTo>
                <a:lnTo>
                  <a:pt x="20108" y="8996"/>
                </a:lnTo>
                <a:close/>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
        <p:nvSpPr>
          <p:cNvPr id="16" name="Shape">
            <a:extLst>
              <a:ext uri="{FF2B5EF4-FFF2-40B4-BE49-F238E27FC236}">
                <a16:creationId xmlns:a16="http://schemas.microsoft.com/office/drawing/2014/main" id="{19F4FE09-97A9-E742-860A-4A5A3BBD49F8}"/>
              </a:ext>
            </a:extLst>
          </p:cNvPr>
          <p:cNvSpPr/>
          <p:nvPr/>
        </p:nvSpPr>
        <p:spPr>
          <a:xfrm>
            <a:off x="339930" y="2377440"/>
            <a:ext cx="722725" cy="724025"/>
          </a:xfrm>
          <a:custGeom>
            <a:avLst/>
            <a:gdLst/>
            <a:ahLst/>
            <a:cxnLst>
              <a:cxn ang="0">
                <a:pos x="wd2" y="hd2"/>
              </a:cxn>
              <a:cxn ang="5400000">
                <a:pos x="wd2" y="hd2"/>
              </a:cxn>
              <a:cxn ang="10800000">
                <a:pos x="wd2" y="hd2"/>
              </a:cxn>
              <a:cxn ang="16200000">
                <a:pos x="wd2" y="hd2"/>
              </a:cxn>
            </a:cxnLst>
            <a:rect l="0" t="0" r="r" b="b"/>
            <a:pathLst>
              <a:path w="21600" h="21600" extrusionOk="0">
                <a:moveTo>
                  <a:pt x="10674" y="21600"/>
                </a:moveTo>
                <a:cubicBezTo>
                  <a:pt x="4852" y="21600"/>
                  <a:pt x="0" y="16784"/>
                  <a:pt x="0" y="10926"/>
                </a:cubicBezTo>
                <a:cubicBezTo>
                  <a:pt x="0" y="4852"/>
                  <a:pt x="4852" y="0"/>
                  <a:pt x="10674" y="0"/>
                </a:cubicBezTo>
                <a:cubicBezTo>
                  <a:pt x="16784" y="0"/>
                  <a:pt x="21600" y="4852"/>
                  <a:pt x="21600" y="10926"/>
                </a:cubicBezTo>
                <a:cubicBezTo>
                  <a:pt x="21600" y="16784"/>
                  <a:pt x="16784" y="21600"/>
                  <a:pt x="10674" y="21600"/>
                </a:cubicBezTo>
                <a:close/>
                <a:moveTo>
                  <a:pt x="10674" y="2049"/>
                </a:moveTo>
                <a:cubicBezTo>
                  <a:pt x="5858" y="2049"/>
                  <a:pt x="2049" y="6110"/>
                  <a:pt x="2049" y="10926"/>
                </a:cubicBezTo>
                <a:cubicBezTo>
                  <a:pt x="2049" y="15778"/>
                  <a:pt x="5858" y="19551"/>
                  <a:pt x="10674" y="19551"/>
                </a:cubicBezTo>
                <a:cubicBezTo>
                  <a:pt x="15490" y="19551"/>
                  <a:pt x="19551" y="15778"/>
                  <a:pt x="19551" y="10926"/>
                </a:cubicBezTo>
                <a:cubicBezTo>
                  <a:pt x="19551" y="6110"/>
                  <a:pt x="15490" y="2049"/>
                  <a:pt x="10674" y="2049"/>
                </a:cubicBezTo>
                <a:close/>
                <a:moveTo>
                  <a:pt x="10674" y="17287"/>
                </a:moveTo>
                <a:cubicBezTo>
                  <a:pt x="7116" y="17287"/>
                  <a:pt x="4313" y="14484"/>
                  <a:pt x="4313" y="10926"/>
                </a:cubicBezTo>
                <a:cubicBezTo>
                  <a:pt x="4313" y="7368"/>
                  <a:pt x="7116" y="4313"/>
                  <a:pt x="10674" y="4313"/>
                </a:cubicBezTo>
                <a:cubicBezTo>
                  <a:pt x="14232" y="4313"/>
                  <a:pt x="17287" y="7368"/>
                  <a:pt x="17287" y="10926"/>
                </a:cubicBezTo>
                <a:cubicBezTo>
                  <a:pt x="17287" y="14484"/>
                  <a:pt x="14232" y="17287"/>
                  <a:pt x="10674" y="17287"/>
                </a:cubicBezTo>
                <a:close/>
                <a:moveTo>
                  <a:pt x="10674" y="6361"/>
                </a:moveTo>
                <a:cubicBezTo>
                  <a:pt x="8374" y="6361"/>
                  <a:pt x="6361" y="8374"/>
                  <a:pt x="6361" y="10926"/>
                </a:cubicBezTo>
                <a:cubicBezTo>
                  <a:pt x="6361" y="13226"/>
                  <a:pt x="8374" y="15239"/>
                  <a:pt x="10674" y="15239"/>
                </a:cubicBezTo>
                <a:cubicBezTo>
                  <a:pt x="13226" y="15239"/>
                  <a:pt x="15239" y="13226"/>
                  <a:pt x="15239" y="10926"/>
                </a:cubicBezTo>
                <a:cubicBezTo>
                  <a:pt x="15239" y="8374"/>
                  <a:pt x="13226" y="6361"/>
                  <a:pt x="10674" y="6361"/>
                </a:cubicBezTo>
                <a:close/>
                <a:moveTo>
                  <a:pt x="10674" y="12974"/>
                </a:moveTo>
                <a:cubicBezTo>
                  <a:pt x="9668" y="12974"/>
                  <a:pt x="8626" y="11968"/>
                  <a:pt x="8626" y="10926"/>
                </a:cubicBezTo>
                <a:cubicBezTo>
                  <a:pt x="8626" y="9668"/>
                  <a:pt x="9668" y="8913"/>
                  <a:pt x="10674" y="8913"/>
                </a:cubicBezTo>
                <a:cubicBezTo>
                  <a:pt x="11932" y="8913"/>
                  <a:pt x="12723" y="9668"/>
                  <a:pt x="12723" y="10926"/>
                </a:cubicBezTo>
                <a:cubicBezTo>
                  <a:pt x="12723" y="11968"/>
                  <a:pt x="11932" y="12974"/>
                  <a:pt x="10674" y="12974"/>
                </a:cubicBezTo>
                <a:close/>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
        <p:nvSpPr>
          <p:cNvPr id="17" name="Shape">
            <a:extLst>
              <a:ext uri="{FF2B5EF4-FFF2-40B4-BE49-F238E27FC236}">
                <a16:creationId xmlns:a16="http://schemas.microsoft.com/office/drawing/2014/main" id="{1EEBC1F8-3840-4647-8F75-0C90142E5601}"/>
              </a:ext>
            </a:extLst>
          </p:cNvPr>
          <p:cNvSpPr/>
          <p:nvPr/>
        </p:nvSpPr>
        <p:spPr>
          <a:xfrm>
            <a:off x="274320" y="10698480"/>
            <a:ext cx="722725" cy="654214"/>
          </a:xfrm>
          <a:custGeom>
            <a:avLst/>
            <a:gdLst/>
            <a:ahLst/>
            <a:cxnLst>
              <a:cxn ang="0">
                <a:pos x="wd2" y="hd2"/>
              </a:cxn>
              <a:cxn ang="5400000">
                <a:pos x="wd2" y="hd2"/>
              </a:cxn>
              <a:cxn ang="10800000">
                <a:pos x="wd2" y="hd2"/>
              </a:cxn>
              <a:cxn ang="16200000">
                <a:pos x="wd2" y="hd2"/>
              </a:cxn>
            </a:cxnLst>
            <a:rect l="0" t="0" r="r" b="b"/>
            <a:pathLst>
              <a:path w="21600" h="21600" extrusionOk="0">
                <a:moveTo>
                  <a:pt x="16200" y="6423"/>
                </a:moveTo>
                <a:cubicBezTo>
                  <a:pt x="16940" y="6423"/>
                  <a:pt x="16940" y="6423"/>
                  <a:pt x="16940" y="6423"/>
                </a:cubicBezTo>
                <a:cubicBezTo>
                  <a:pt x="16940" y="9220"/>
                  <a:pt x="16940" y="9220"/>
                  <a:pt x="16940" y="9220"/>
                </a:cubicBezTo>
                <a:cubicBezTo>
                  <a:pt x="21600" y="4610"/>
                  <a:pt x="21600" y="4610"/>
                  <a:pt x="21600" y="4610"/>
                </a:cubicBezTo>
                <a:cubicBezTo>
                  <a:pt x="16940" y="0"/>
                  <a:pt x="16940" y="0"/>
                  <a:pt x="16940" y="0"/>
                </a:cubicBezTo>
                <a:cubicBezTo>
                  <a:pt x="16940" y="2745"/>
                  <a:pt x="16940" y="2745"/>
                  <a:pt x="16940" y="2745"/>
                </a:cubicBezTo>
                <a:cubicBezTo>
                  <a:pt x="16200" y="2745"/>
                  <a:pt x="16200" y="2745"/>
                  <a:pt x="16200" y="2745"/>
                </a:cubicBezTo>
                <a:cubicBezTo>
                  <a:pt x="12324" y="2745"/>
                  <a:pt x="10016" y="6423"/>
                  <a:pt x="8100" y="9686"/>
                </a:cubicBezTo>
                <a:cubicBezTo>
                  <a:pt x="6140" y="12432"/>
                  <a:pt x="4616" y="14711"/>
                  <a:pt x="2308" y="14711"/>
                </a:cubicBezTo>
                <a:cubicBezTo>
                  <a:pt x="0" y="14711"/>
                  <a:pt x="0" y="14711"/>
                  <a:pt x="0" y="14711"/>
                </a:cubicBezTo>
                <a:cubicBezTo>
                  <a:pt x="0" y="18388"/>
                  <a:pt x="0" y="18388"/>
                  <a:pt x="0" y="18388"/>
                </a:cubicBezTo>
                <a:cubicBezTo>
                  <a:pt x="2308" y="18388"/>
                  <a:pt x="2308" y="18388"/>
                  <a:pt x="2308" y="18388"/>
                </a:cubicBezTo>
                <a:cubicBezTo>
                  <a:pt x="6140" y="18388"/>
                  <a:pt x="8448" y="14711"/>
                  <a:pt x="10408" y="11499"/>
                </a:cubicBezTo>
                <a:cubicBezTo>
                  <a:pt x="12324" y="8754"/>
                  <a:pt x="13892" y="6423"/>
                  <a:pt x="16200" y="6423"/>
                </a:cubicBezTo>
                <a:close/>
                <a:moveTo>
                  <a:pt x="5748" y="8754"/>
                </a:moveTo>
                <a:cubicBezTo>
                  <a:pt x="5748" y="8288"/>
                  <a:pt x="6140" y="8288"/>
                  <a:pt x="6140" y="7873"/>
                </a:cubicBezTo>
                <a:cubicBezTo>
                  <a:pt x="6532" y="7407"/>
                  <a:pt x="7273" y="6423"/>
                  <a:pt x="7708" y="6009"/>
                </a:cubicBezTo>
                <a:cubicBezTo>
                  <a:pt x="6140" y="4144"/>
                  <a:pt x="4616" y="3263"/>
                  <a:pt x="2308" y="3263"/>
                </a:cubicBezTo>
                <a:cubicBezTo>
                  <a:pt x="0" y="3263"/>
                  <a:pt x="0" y="3263"/>
                  <a:pt x="0" y="3263"/>
                </a:cubicBezTo>
                <a:cubicBezTo>
                  <a:pt x="0" y="6941"/>
                  <a:pt x="0" y="6941"/>
                  <a:pt x="0" y="6941"/>
                </a:cubicBezTo>
                <a:cubicBezTo>
                  <a:pt x="2308" y="6941"/>
                  <a:pt x="2308" y="6941"/>
                  <a:pt x="2308" y="6941"/>
                </a:cubicBezTo>
                <a:cubicBezTo>
                  <a:pt x="3440" y="6941"/>
                  <a:pt x="4616" y="7407"/>
                  <a:pt x="5748" y="8754"/>
                </a:cubicBezTo>
                <a:close/>
                <a:moveTo>
                  <a:pt x="16940" y="15177"/>
                </a:moveTo>
                <a:cubicBezTo>
                  <a:pt x="16200" y="15177"/>
                  <a:pt x="16200" y="15177"/>
                  <a:pt x="16200" y="15177"/>
                </a:cubicBezTo>
                <a:cubicBezTo>
                  <a:pt x="14632" y="15177"/>
                  <a:pt x="13500" y="14245"/>
                  <a:pt x="12324" y="12898"/>
                </a:cubicBezTo>
                <a:cubicBezTo>
                  <a:pt x="12324" y="12898"/>
                  <a:pt x="12324" y="12898"/>
                  <a:pt x="12324" y="13364"/>
                </a:cubicBezTo>
                <a:cubicBezTo>
                  <a:pt x="11584" y="13778"/>
                  <a:pt x="11192" y="14711"/>
                  <a:pt x="10800" y="15643"/>
                </a:cubicBezTo>
                <a:cubicBezTo>
                  <a:pt x="11932" y="17456"/>
                  <a:pt x="13892" y="18388"/>
                  <a:pt x="16200" y="18388"/>
                </a:cubicBezTo>
                <a:cubicBezTo>
                  <a:pt x="16940" y="18388"/>
                  <a:pt x="16940" y="18388"/>
                  <a:pt x="16940" y="18388"/>
                </a:cubicBezTo>
                <a:cubicBezTo>
                  <a:pt x="16940" y="21600"/>
                  <a:pt x="16940" y="21600"/>
                  <a:pt x="16940" y="21600"/>
                </a:cubicBezTo>
                <a:cubicBezTo>
                  <a:pt x="21600" y="16990"/>
                  <a:pt x="21600" y="16990"/>
                  <a:pt x="21600" y="16990"/>
                </a:cubicBezTo>
                <a:cubicBezTo>
                  <a:pt x="16940" y="12432"/>
                  <a:pt x="16940" y="12432"/>
                  <a:pt x="16940" y="12432"/>
                </a:cubicBezTo>
                <a:lnTo>
                  <a:pt x="16940" y="15177"/>
                </a:lnTo>
                <a:close/>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
        <p:nvSpPr>
          <p:cNvPr id="18" name="Saving Lives">
            <a:extLst>
              <a:ext uri="{FF2B5EF4-FFF2-40B4-BE49-F238E27FC236}">
                <a16:creationId xmlns:a16="http://schemas.microsoft.com/office/drawing/2014/main" id="{D9375F79-8FA9-4F74-966B-5B68A14A0759}"/>
              </a:ext>
            </a:extLst>
          </p:cNvPr>
          <p:cNvSpPr txBox="1"/>
          <p:nvPr/>
        </p:nvSpPr>
        <p:spPr>
          <a:xfrm>
            <a:off x="0" y="0"/>
            <a:ext cx="24414480" cy="1200325"/>
          </a:xfrm>
          <a:prstGeom prst="rect">
            <a:avLst/>
          </a:prstGeom>
          <a:solidFill>
            <a:srgbClr val="002060"/>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marL="1097280">
              <a:lnSpc>
                <a:spcPct val="100000"/>
              </a:lnSpc>
            </a:pPr>
            <a:r>
              <a:rPr lang="en-US" sz="6600" dirty="0">
                <a:solidFill>
                  <a:schemeClr val="bg1"/>
                </a:solidFill>
                <a:latin typeface="Cambria" panose="02040503050406030204" pitchFamily="18" charset="0"/>
                <a:ea typeface="Cambria" panose="02040503050406030204" pitchFamily="18" charset="0"/>
              </a:rPr>
              <a:t>Protecting the poor and the most vulnerable (1) </a:t>
            </a:r>
            <a:endParaRPr sz="6600" dirty="0">
              <a:solidFill>
                <a:schemeClr val="bg1"/>
              </a:solidFill>
              <a:latin typeface="Cambria" panose="02040503050406030204" pitchFamily="18" charset="0"/>
              <a:ea typeface="Cambria" panose="02040503050406030204" pitchFamily="18" charset="0"/>
            </a:endParaRPr>
          </a:p>
        </p:txBody>
      </p:sp>
      <p:sp>
        <p:nvSpPr>
          <p:cNvPr id="19" name="Expand and strengthen social safety nets">
            <a:extLst>
              <a:ext uri="{FF2B5EF4-FFF2-40B4-BE49-F238E27FC236}">
                <a16:creationId xmlns:a16="http://schemas.microsoft.com/office/drawing/2014/main" id="{2CE7EB45-5674-49D5-A515-050369FBCDDA}"/>
              </a:ext>
            </a:extLst>
          </p:cNvPr>
          <p:cNvSpPr txBox="1"/>
          <p:nvPr/>
        </p:nvSpPr>
        <p:spPr>
          <a:xfrm>
            <a:off x="438154" y="1206547"/>
            <a:ext cx="16425698" cy="8125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marL="1143000" indent="-1143000">
              <a:buFont typeface="Wingdings" panose="05000000000000000000" pitchFamily="2" charset="2"/>
              <a:buChar char="Ø"/>
            </a:pPr>
            <a:r>
              <a:rPr lang="en-US" sz="4800" dirty="0">
                <a:solidFill>
                  <a:schemeClr val="tx1"/>
                </a:solidFill>
                <a:latin typeface="Cambria" panose="02040503050406030204" pitchFamily="18" charset="0"/>
                <a:ea typeface="Cambria" panose="02040503050406030204" pitchFamily="18" charset="0"/>
              </a:rPr>
              <a:t>S</a:t>
            </a:r>
            <a:r>
              <a:rPr sz="4800" dirty="0">
                <a:solidFill>
                  <a:schemeClr val="tx1"/>
                </a:solidFill>
                <a:latin typeface="Cambria" panose="02040503050406030204" pitchFamily="18" charset="0"/>
                <a:ea typeface="Cambria" panose="02040503050406030204" pitchFamily="18" charset="0"/>
              </a:rPr>
              <a:t>tre</a:t>
            </a:r>
            <a:r>
              <a:rPr lang="en-US" sz="4800" dirty="0">
                <a:solidFill>
                  <a:schemeClr val="tx1"/>
                </a:solidFill>
                <a:latin typeface="Cambria" panose="02040503050406030204" pitchFamily="18" charset="0"/>
                <a:ea typeface="Cambria" panose="02040503050406030204" pitchFamily="18" charset="0"/>
              </a:rPr>
              <a:t>ngthen </a:t>
            </a:r>
            <a:r>
              <a:rPr sz="4800" dirty="0">
                <a:solidFill>
                  <a:schemeClr val="tx1"/>
                </a:solidFill>
                <a:latin typeface="Cambria" panose="02040503050406030204" pitchFamily="18" charset="0"/>
                <a:ea typeface="Cambria" panose="02040503050406030204" pitchFamily="18" charset="0"/>
              </a:rPr>
              <a:t>social safety nets</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 name="Operationalize school reopening plans, with a particular focus on girls, children with disabilities and children from poor and vulnerable families…"/>
          <p:cNvSpPr txBox="1"/>
          <p:nvPr/>
        </p:nvSpPr>
        <p:spPr>
          <a:xfrm>
            <a:off x="1729356" y="1724178"/>
            <a:ext cx="14217966" cy="18466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p>
            <a:pPr>
              <a:lnSpc>
                <a:spcPct val="100000"/>
              </a:lnSpc>
              <a:buSzPct val="100000"/>
              <a:defRPr sz="1800"/>
            </a:pPr>
            <a:r>
              <a:rPr lang="en-US" sz="3600" b="1" dirty="0">
                <a:latin typeface="Cambria" panose="02040503050406030204" pitchFamily="18" charset="0"/>
                <a:ea typeface="Cambria" panose="02040503050406030204" pitchFamily="18" charset="0"/>
              </a:rPr>
              <a:t>Track and support reenrollment to ensure nobody is left behind: </a:t>
            </a:r>
          </a:p>
          <a:p>
            <a:pPr marL="457200" indent="-457200">
              <a:lnSpc>
                <a:spcPct val="100000"/>
              </a:lnSpc>
              <a:buSzPct val="100000"/>
              <a:buFont typeface="Arial" panose="020B0604020202020204" pitchFamily="34" charset="0"/>
              <a:buChar char="•"/>
              <a:defRPr sz="1800"/>
            </a:pPr>
            <a:r>
              <a:rPr lang="en-US" sz="3600" dirty="0">
                <a:latin typeface="Cambria" panose="02040503050406030204" pitchFamily="18" charset="0"/>
                <a:ea typeface="Cambria" panose="02040503050406030204" pitchFamily="18" charset="0"/>
              </a:rPr>
              <a:t>Targeted interventions for girls, children with disability, and low-income families</a:t>
            </a:r>
          </a:p>
        </p:txBody>
      </p:sp>
      <p:sp>
        <p:nvSpPr>
          <p:cNvPr id="617" name="Revisions to the academic calendar should include remedial learning activities."/>
          <p:cNvSpPr txBox="1"/>
          <p:nvPr/>
        </p:nvSpPr>
        <p:spPr>
          <a:xfrm>
            <a:off x="1733596" y="3874025"/>
            <a:ext cx="14213726" cy="350864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p>
            <a:pPr>
              <a:lnSpc>
                <a:spcPct val="100000"/>
              </a:lnSpc>
              <a:buSzPct val="100000"/>
              <a:defRPr sz="1800"/>
            </a:pPr>
            <a:r>
              <a:rPr lang="en-US" sz="3600" b="1" dirty="0">
                <a:latin typeface="Cambria" panose="02040503050406030204" pitchFamily="18" charset="0"/>
                <a:ea typeface="Cambria" panose="02040503050406030204" pitchFamily="18" charset="0"/>
                <a:sym typeface="Times New Roman"/>
              </a:rPr>
              <a:t>Recover learning losses to prevent permanent impacts on the opportunities of children and youth: </a:t>
            </a:r>
          </a:p>
          <a:p>
            <a:pPr marL="457200" indent="-457200">
              <a:lnSpc>
                <a:spcPct val="100000"/>
              </a:lnSpc>
              <a:buSzPct val="100000"/>
              <a:buFont typeface="Arial" panose="020B0604020202020204" pitchFamily="34" charset="0"/>
              <a:buChar char="•"/>
              <a:defRPr sz="1800"/>
            </a:pPr>
            <a:r>
              <a:rPr lang="en-US" sz="3600" dirty="0">
                <a:latin typeface="Cambria" panose="02040503050406030204" pitchFamily="18" charset="0"/>
                <a:ea typeface="Cambria" panose="02040503050406030204" pitchFamily="18" charset="0"/>
                <a:sym typeface="Times New Roman"/>
              </a:rPr>
              <a:t>Improved teaching and school leadership</a:t>
            </a:r>
          </a:p>
          <a:p>
            <a:pPr marL="457200" indent="-457200">
              <a:lnSpc>
                <a:spcPct val="100000"/>
              </a:lnSpc>
              <a:buSzPct val="100000"/>
              <a:buFont typeface="Arial" panose="020B0604020202020204" pitchFamily="34" charset="0"/>
              <a:buChar char="•"/>
              <a:defRPr sz="1800"/>
            </a:pPr>
            <a:r>
              <a:rPr lang="en-US" sz="3600" dirty="0">
                <a:latin typeface="Cambria" panose="02040503050406030204" pitchFamily="18" charset="0"/>
                <a:ea typeface="Cambria" panose="02040503050406030204" pitchFamily="18" charset="0"/>
                <a:sym typeface="Times New Roman"/>
              </a:rPr>
              <a:t>Effective classroom assessment </a:t>
            </a:r>
          </a:p>
          <a:p>
            <a:pPr marL="457200" indent="-457200">
              <a:lnSpc>
                <a:spcPct val="100000"/>
              </a:lnSpc>
              <a:buSzPct val="100000"/>
              <a:buFont typeface="Arial" panose="020B0604020202020204" pitchFamily="34" charset="0"/>
              <a:buChar char="•"/>
              <a:defRPr sz="1800"/>
            </a:pPr>
            <a:r>
              <a:rPr lang="en-US" sz="3600" dirty="0">
                <a:latin typeface="Cambria" panose="02040503050406030204" pitchFamily="18" charset="0"/>
                <a:ea typeface="Cambria" panose="02040503050406030204" pitchFamily="18" charset="0"/>
                <a:sym typeface="Times New Roman"/>
              </a:rPr>
              <a:t>Structured pedagogy with focused remedial and catch-up programs</a:t>
            </a:r>
          </a:p>
          <a:p>
            <a:pPr marL="457200" indent="-457200">
              <a:lnSpc>
                <a:spcPct val="100000"/>
              </a:lnSpc>
              <a:buSzPct val="100000"/>
              <a:buFont typeface="Arial" panose="020B0604020202020204" pitchFamily="34" charset="0"/>
              <a:buChar char="•"/>
              <a:defRPr sz="1800"/>
            </a:pPr>
            <a:r>
              <a:rPr lang="en-US" sz="3600" dirty="0">
                <a:latin typeface="Cambria" panose="02040503050406030204" pitchFamily="18" charset="0"/>
                <a:ea typeface="Cambria" panose="02040503050406030204" pitchFamily="18" charset="0"/>
                <a:sym typeface="Times New Roman"/>
              </a:rPr>
              <a:t>Effective use of ICT for accelerated and multi-modal learning</a:t>
            </a:r>
            <a:endParaRPr lang="en-PH" sz="3600" dirty="0">
              <a:latin typeface="Cambria" panose="02040503050406030204" pitchFamily="18" charset="0"/>
              <a:ea typeface="Cambria" panose="02040503050406030204" pitchFamily="18" charset="0"/>
              <a:sym typeface="Helvetica Neue"/>
            </a:endParaRPr>
          </a:p>
        </p:txBody>
      </p:sp>
      <p:sp>
        <p:nvSpPr>
          <p:cNvPr id="17" name="Shape">
            <a:extLst>
              <a:ext uri="{FF2B5EF4-FFF2-40B4-BE49-F238E27FC236}">
                <a16:creationId xmlns:a16="http://schemas.microsoft.com/office/drawing/2014/main" id="{CFB6BDDA-4E7A-F34D-989F-9A6579BF1021}"/>
              </a:ext>
            </a:extLst>
          </p:cNvPr>
          <p:cNvSpPr/>
          <p:nvPr/>
        </p:nvSpPr>
        <p:spPr>
          <a:xfrm>
            <a:off x="497069" y="4205037"/>
            <a:ext cx="831333" cy="680167"/>
          </a:xfrm>
          <a:custGeom>
            <a:avLst/>
            <a:gdLst/>
            <a:ahLst/>
            <a:cxnLst>
              <a:cxn ang="0">
                <a:pos x="wd2" y="hd2"/>
              </a:cxn>
              <a:cxn ang="5400000">
                <a:pos x="wd2" y="hd2"/>
              </a:cxn>
              <a:cxn ang="10800000">
                <a:pos x="wd2" y="hd2"/>
              </a:cxn>
              <a:cxn ang="16200000">
                <a:pos x="wd2" y="hd2"/>
              </a:cxn>
            </a:cxnLst>
            <a:rect l="0" t="0" r="r" b="b"/>
            <a:pathLst>
              <a:path w="21600" h="21600" extrusionOk="0">
                <a:moveTo>
                  <a:pt x="20604" y="21600"/>
                </a:moveTo>
                <a:cubicBezTo>
                  <a:pt x="996" y="21600"/>
                  <a:pt x="996" y="21600"/>
                  <a:pt x="996" y="21600"/>
                </a:cubicBezTo>
                <a:cubicBezTo>
                  <a:pt x="498" y="21600"/>
                  <a:pt x="0" y="21103"/>
                  <a:pt x="0" y="20605"/>
                </a:cubicBezTo>
                <a:cubicBezTo>
                  <a:pt x="0" y="3766"/>
                  <a:pt x="0" y="3766"/>
                  <a:pt x="0" y="3766"/>
                </a:cubicBezTo>
                <a:cubicBezTo>
                  <a:pt x="0" y="3268"/>
                  <a:pt x="498" y="2771"/>
                  <a:pt x="996" y="2771"/>
                </a:cubicBezTo>
                <a:cubicBezTo>
                  <a:pt x="2989" y="2771"/>
                  <a:pt x="2989" y="2771"/>
                  <a:pt x="2989" y="2771"/>
                </a:cubicBezTo>
                <a:cubicBezTo>
                  <a:pt x="2989" y="3766"/>
                  <a:pt x="2989" y="3766"/>
                  <a:pt x="2989" y="3766"/>
                </a:cubicBezTo>
                <a:cubicBezTo>
                  <a:pt x="2989" y="5009"/>
                  <a:pt x="4270" y="6039"/>
                  <a:pt x="5516" y="6039"/>
                </a:cubicBezTo>
                <a:cubicBezTo>
                  <a:pt x="6761" y="6039"/>
                  <a:pt x="7793" y="5009"/>
                  <a:pt x="7793" y="3766"/>
                </a:cubicBezTo>
                <a:cubicBezTo>
                  <a:pt x="7793" y="2771"/>
                  <a:pt x="7793" y="2771"/>
                  <a:pt x="7793" y="2771"/>
                </a:cubicBezTo>
                <a:cubicBezTo>
                  <a:pt x="13807" y="2771"/>
                  <a:pt x="13807" y="2771"/>
                  <a:pt x="13807" y="2771"/>
                </a:cubicBezTo>
                <a:cubicBezTo>
                  <a:pt x="13807" y="3766"/>
                  <a:pt x="13807" y="3766"/>
                  <a:pt x="13807" y="3766"/>
                </a:cubicBezTo>
                <a:cubicBezTo>
                  <a:pt x="13807" y="5009"/>
                  <a:pt x="14839" y="6039"/>
                  <a:pt x="16084" y="6039"/>
                </a:cubicBezTo>
                <a:cubicBezTo>
                  <a:pt x="17330" y="6039"/>
                  <a:pt x="18611" y="5009"/>
                  <a:pt x="18611" y="3766"/>
                </a:cubicBezTo>
                <a:cubicBezTo>
                  <a:pt x="18611" y="2771"/>
                  <a:pt x="18611" y="2771"/>
                  <a:pt x="18611" y="2771"/>
                </a:cubicBezTo>
                <a:cubicBezTo>
                  <a:pt x="20604" y="2771"/>
                  <a:pt x="20604" y="2771"/>
                  <a:pt x="20604" y="2771"/>
                </a:cubicBezTo>
                <a:cubicBezTo>
                  <a:pt x="21102" y="2771"/>
                  <a:pt x="21600" y="3268"/>
                  <a:pt x="21600" y="3766"/>
                </a:cubicBezTo>
                <a:cubicBezTo>
                  <a:pt x="21600" y="20605"/>
                  <a:pt x="21600" y="20605"/>
                  <a:pt x="21600" y="20605"/>
                </a:cubicBezTo>
                <a:cubicBezTo>
                  <a:pt x="21600" y="21103"/>
                  <a:pt x="21102" y="21600"/>
                  <a:pt x="20604" y="21600"/>
                </a:cubicBezTo>
                <a:close/>
                <a:moveTo>
                  <a:pt x="19607" y="8029"/>
                </a:moveTo>
                <a:cubicBezTo>
                  <a:pt x="1993" y="8029"/>
                  <a:pt x="1993" y="8029"/>
                  <a:pt x="1993" y="8029"/>
                </a:cubicBezTo>
                <a:cubicBezTo>
                  <a:pt x="1993" y="19575"/>
                  <a:pt x="1993" y="19575"/>
                  <a:pt x="1993" y="19575"/>
                </a:cubicBezTo>
                <a:cubicBezTo>
                  <a:pt x="19607" y="19575"/>
                  <a:pt x="19607" y="19575"/>
                  <a:pt x="19607" y="19575"/>
                </a:cubicBezTo>
                <a:lnTo>
                  <a:pt x="19607" y="8029"/>
                </a:lnTo>
                <a:close/>
                <a:moveTo>
                  <a:pt x="6761" y="15063"/>
                </a:moveTo>
                <a:cubicBezTo>
                  <a:pt x="6761" y="14814"/>
                  <a:pt x="7010" y="14566"/>
                  <a:pt x="7295" y="14566"/>
                </a:cubicBezTo>
                <a:cubicBezTo>
                  <a:pt x="7544" y="14317"/>
                  <a:pt x="7793" y="14068"/>
                  <a:pt x="8042" y="14068"/>
                </a:cubicBezTo>
                <a:cubicBezTo>
                  <a:pt x="8291" y="13820"/>
                  <a:pt x="8291" y="13820"/>
                  <a:pt x="8540" y="13571"/>
                </a:cubicBezTo>
                <a:cubicBezTo>
                  <a:pt x="8540" y="13571"/>
                  <a:pt x="8789" y="13571"/>
                  <a:pt x="8789" y="13322"/>
                </a:cubicBezTo>
                <a:cubicBezTo>
                  <a:pt x="9039" y="13322"/>
                  <a:pt x="9039" y="13038"/>
                  <a:pt x="9288" y="13038"/>
                </a:cubicBezTo>
                <a:cubicBezTo>
                  <a:pt x="9288" y="12789"/>
                  <a:pt x="9288" y="12541"/>
                  <a:pt x="9288" y="12541"/>
                </a:cubicBezTo>
                <a:cubicBezTo>
                  <a:pt x="9288" y="12043"/>
                  <a:pt x="9288" y="12043"/>
                  <a:pt x="9039" y="11795"/>
                </a:cubicBezTo>
                <a:cubicBezTo>
                  <a:pt x="9039" y="11546"/>
                  <a:pt x="8789" y="11546"/>
                  <a:pt x="8540" y="11546"/>
                </a:cubicBezTo>
                <a:cubicBezTo>
                  <a:pt x="8291" y="11546"/>
                  <a:pt x="8042" y="11546"/>
                  <a:pt x="8042" y="11546"/>
                </a:cubicBezTo>
                <a:cubicBezTo>
                  <a:pt x="7793" y="11795"/>
                  <a:pt x="7793" y="11795"/>
                  <a:pt x="7793" y="12043"/>
                </a:cubicBezTo>
                <a:cubicBezTo>
                  <a:pt x="7544" y="12043"/>
                  <a:pt x="7544" y="12292"/>
                  <a:pt x="7544" y="12541"/>
                </a:cubicBezTo>
                <a:lnTo>
                  <a:pt x="7544" y="12789"/>
                </a:lnTo>
                <a:cubicBezTo>
                  <a:pt x="6263" y="12789"/>
                  <a:pt x="6263" y="12789"/>
                  <a:pt x="6263" y="12789"/>
                </a:cubicBezTo>
                <a:cubicBezTo>
                  <a:pt x="6263" y="12541"/>
                  <a:pt x="6263" y="12292"/>
                  <a:pt x="6512" y="12043"/>
                </a:cubicBezTo>
                <a:cubicBezTo>
                  <a:pt x="6512" y="11546"/>
                  <a:pt x="6512" y="11297"/>
                  <a:pt x="6761" y="11049"/>
                </a:cubicBezTo>
                <a:cubicBezTo>
                  <a:pt x="7010" y="11049"/>
                  <a:pt x="7295" y="10800"/>
                  <a:pt x="7544" y="10551"/>
                </a:cubicBezTo>
                <a:cubicBezTo>
                  <a:pt x="7793" y="10551"/>
                  <a:pt x="8042" y="10551"/>
                  <a:pt x="8540" y="10551"/>
                </a:cubicBezTo>
                <a:cubicBezTo>
                  <a:pt x="8789" y="10551"/>
                  <a:pt x="9039" y="10551"/>
                  <a:pt x="9288" y="10551"/>
                </a:cubicBezTo>
                <a:cubicBezTo>
                  <a:pt x="9537" y="10800"/>
                  <a:pt x="9786" y="10800"/>
                  <a:pt x="10035" y="11049"/>
                </a:cubicBezTo>
                <a:cubicBezTo>
                  <a:pt x="10035" y="11049"/>
                  <a:pt x="10320" y="11297"/>
                  <a:pt x="10320" y="11546"/>
                </a:cubicBezTo>
                <a:cubicBezTo>
                  <a:pt x="10569" y="11795"/>
                  <a:pt x="10569" y="12043"/>
                  <a:pt x="10569" y="12292"/>
                </a:cubicBezTo>
                <a:cubicBezTo>
                  <a:pt x="10569" y="12541"/>
                  <a:pt x="10569" y="13038"/>
                  <a:pt x="10569" y="13038"/>
                </a:cubicBezTo>
                <a:cubicBezTo>
                  <a:pt x="10320" y="13322"/>
                  <a:pt x="10320" y="13571"/>
                  <a:pt x="10035" y="13820"/>
                </a:cubicBezTo>
                <a:cubicBezTo>
                  <a:pt x="9786" y="13820"/>
                  <a:pt x="9786" y="14068"/>
                  <a:pt x="9537" y="14317"/>
                </a:cubicBezTo>
                <a:cubicBezTo>
                  <a:pt x="9288" y="14317"/>
                  <a:pt x="9039" y="14566"/>
                  <a:pt x="8789" y="14566"/>
                </a:cubicBezTo>
                <a:cubicBezTo>
                  <a:pt x="8540" y="14814"/>
                  <a:pt x="8540" y="14814"/>
                  <a:pt x="8291" y="15063"/>
                </a:cubicBezTo>
                <a:cubicBezTo>
                  <a:pt x="8042" y="15312"/>
                  <a:pt x="7793" y="15312"/>
                  <a:pt x="7793" y="15561"/>
                </a:cubicBezTo>
                <a:cubicBezTo>
                  <a:pt x="10569" y="15561"/>
                  <a:pt x="10569" y="15561"/>
                  <a:pt x="10569" y="15561"/>
                </a:cubicBezTo>
                <a:cubicBezTo>
                  <a:pt x="10569" y="16591"/>
                  <a:pt x="10569" y="16591"/>
                  <a:pt x="10569" y="16591"/>
                </a:cubicBezTo>
                <a:cubicBezTo>
                  <a:pt x="6014" y="16591"/>
                  <a:pt x="6014" y="16591"/>
                  <a:pt x="6014" y="16591"/>
                </a:cubicBezTo>
                <a:cubicBezTo>
                  <a:pt x="6014" y="16342"/>
                  <a:pt x="6263" y="16058"/>
                  <a:pt x="6263" y="15809"/>
                </a:cubicBezTo>
                <a:cubicBezTo>
                  <a:pt x="6263" y="15561"/>
                  <a:pt x="6512" y="15312"/>
                  <a:pt x="6761" y="15063"/>
                </a:cubicBezTo>
                <a:close/>
                <a:moveTo>
                  <a:pt x="12561" y="15561"/>
                </a:moveTo>
                <a:cubicBezTo>
                  <a:pt x="12811" y="15809"/>
                  <a:pt x="12811" y="15809"/>
                  <a:pt x="13309" y="15809"/>
                </a:cubicBezTo>
                <a:cubicBezTo>
                  <a:pt x="13309" y="15809"/>
                  <a:pt x="13558" y="15809"/>
                  <a:pt x="13558" y="15561"/>
                </a:cubicBezTo>
                <a:cubicBezTo>
                  <a:pt x="13807" y="15561"/>
                  <a:pt x="13807" y="15561"/>
                  <a:pt x="14056" y="15312"/>
                </a:cubicBezTo>
                <a:lnTo>
                  <a:pt x="14056" y="15063"/>
                </a:lnTo>
                <a:cubicBezTo>
                  <a:pt x="14341" y="14814"/>
                  <a:pt x="14341" y="14814"/>
                  <a:pt x="14341" y="14566"/>
                </a:cubicBezTo>
                <a:cubicBezTo>
                  <a:pt x="14341" y="14566"/>
                  <a:pt x="14341" y="14317"/>
                  <a:pt x="14056" y="14068"/>
                </a:cubicBezTo>
                <a:lnTo>
                  <a:pt x="14056" y="13820"/>
                </a:lnTo>
                <a:cubicBezTo>
                  <a:pt x="13807" y="13820"/>
                  <a:pt x="13807" y="13571"/>
                  <a:pt x="13558" y="13571"/>
                </a:cubicBezTo>
                <a:lnTo>
                  <a:pt x="13309" y="13571"/>
                </a:lnTo>
                <a:cubicBezTo>
                  <a:pt x="13060" y="13571"/>
                  <a:pt x="12811" y="13571"/>
                  <a:pt x="12561" y="13571"/>
                </a:cubicBezTo>
                <a:cubicBezTo>
                  <a:pt x="12561" y="13571"/>
                  <a:pt x="12312" y="13820"/>
                  <a:pt x="12312" y="14068"/>
                </a:cubicBezTo>
                <a:cubicBezTo>
                  <a:pt x="11067" y="14068"/>
                  <a:pt x="11067" y="14068"/>
                  <a:pt x="11067" y="14068"/>
                </a:cubicBezTo>
                <a:cubicBezTo>
                  <a:pt x="11814" y="10551"/>
                  <a:pt x="11814" y="10551"/>
                  <a:pt x="11814" y="10551"/>
                </a:cubicBezTo>
                <a:cubicBezTo>
                  <a:pt x="15088" y="10551"/>
                  <a:pt x="15088" y="10551"/>
                  <a:pt x="15088" y="10551"/>
                </a:cubicBezTo>
                <a:cubicBezTo>
                  <a:pt x="15088" y="11546"/>
                  <a:pt x="15088" y="11546"/>
                  <a:pt x="15088" y="11546"/>
                </a:cubicBezTo>
                <a:cubicBezTo>
                  <a:pt x="12561" y="11546"/>
                  <a:pt x="12561" y="11546"/>
                  <a:pt x="12561" y="11546"/>
                </a:cubicBezTo>
                <a:cubicBezTo>
                  <a:pt x="12312" y="13038"/>
                  <a:pt x="12312" y="13038"/>
                  <a:pt x="12312" y="13038"/>
                </a:cubicBezTo>
                <a:cubicBezTo>
                  <a:pt x="12561" y="12789"/>
                  <a:pt x="12811" y="12789"/>
                  <a:pt x="13060" y="12541"/>
                </a:cubicBezTo>
                <a:cubicBezTo>
                  <a:pt x="13060" y="12541"/>
                  <a:pt x="13309" y="12541"/>
                  <a:pt x="13558" y="12541"/>
                </a:cubicBezTo>
                <a:cubicBezTo>
                  <a:pt x="13807" y="12541"/>
                  <a:pt x="14056" y="12541"/>
                  <a:pt x="14341" y="12789"/>
                </a:cubicBezTo>
                <a:cubicBezTo>
                  <a:pt x="14590" y="12789"/>
                  <a:pt x="14839" y="13038"/>
                  <a:pt x="15088" y="13038"/>
                </a:cubicBezTo>
                <a:cubicBezTo>
                  <a:pt x="15088" y="13322"/>
                  <a:pt x="15337" y="13571"/>
                  <a:pt x="15337" y="13820"/>
                </a:cubicBezTo>
                <a:cubicBezTo>
                  <a:pt x="15586" y="14068"/>
                  <a:pt x="15586" y="14317"/>
                  <a:pt x="15586" y="14566"/>
                </a:cubicBezTo>
                <a:cubicBezTo>
                  <a:pt x="15586" y="14814"/>
                  <a:pt x="15337" y="15312"/>
                  <a:pt x="15337" y="15561"/>
                </a:cubicBezTo>
                <a:cubicBezTo>
                  <a:pt x="15088" y="15809"/>
                  <a:pt x="15088" y="16058"/>
                  <a:pt x="14839" y="16058"/>
                </a:cubicBezTo>
                <a:cubicBezTo>
                  <a:pt x="14590" y="16342"/>
                  <a:pt x="14341" y="16591"/>
                  <a:pt x="14056" y="16591"/>
                </a:cubicBezTo>
                <a:cubicBezTo>
                  <a:pt x="13807" y="16839"/>
                  <a:pt x="13558" y="16839"/>
                  <a:pt x="13309" y="16839"/>
                </a:cubicBezTo>
                <a:cubicBezTo>
                  <a:pt x="12811" y="16839"/>
                  <a:pt x="12561" y="16839"/>
                  <a:pt x="12312" y="16591"/>
                </a:cubicBezTo>
                <a:cubicBezTo>
                  <a:pt x="12063" y="16591"/>
                  <a:pt x="11814" y="16591"/>
                  <a:pt x="11565" y="16342"/>
                </a:cubicBezTo>
                <a:cubicBezTo>
                  <a:pt x="11565" y="16058"/>
                  <a:pt x="11316" y="16058"/>
                  <a:pt x="11067" y="15809"/>
                </a:cubicBezTo>
                <a:cubicBezTo>
                  <a:pt x="11067" y="15561"/>
                  <a:pt x="11067" y="15063"/>
                  <a:pt x="11067" y="14814"/>
                </a:cubicBezTo>
                <a:cubicBezTo>
                  <a:pt x="12312" y="14814"/>
                  <a:pt x="12312" y="14814"/>
                  <a:pt x="12312" y="14814"/>
                </a:cubicBezTo>
                <a:cubicBezTo>
                  <a:pt x="12312" y="15063"/>
                  <a:pt x="12312" y="15312"/>
                  <a:pt x="12561" y="15561"/>
                </a:cubicBezTo>
                <a:close/>
                <a:moveTo>
                  <a:pt x="16084" y="4761"/>
                </a:moveTo>
                <a:cubicBezTo>
                  <a:pt x="15586" y="4761"/>
                  <a:pt x="15088" y="4263"/>
                  <a:pt x="15088" y="3766"/>
                </a:cubicBezTo>
                <a:cubicBezTo>
                  <a:pt x="15088" y="995"/>
                  <a:pt x="15088" y="995"/>
                  <a:pt x="15088" y="995"/>
                </a:cubicBezTo>
                <a:cubicBezTo>
                  <a:pt x="15088" y="497"/>
                  <a:pt x="15586" y="0"/>
                  <a:pt x="16084" y="0"/>
                </a:cubicBezTo>
                <a:cubicBezTo>
                  <a:pt x="16832" y="0"/>
                  <a:pt x="17081" y="497"/>
                  <a:pt x="17081" y="995"/>
                </a:cubicBezTo>
                <a:cubicBezTo>
                  <a:pt x="17081" y="3766"/>
                  <a:pt x="17081" y="3766"/>
                  <a:pt x="17081" y="3766"/>
                </a:cubicBezTo>
                <a:cubicBezTo>
                  <a:pt x="17081" y="4263"/>
                  <a:pt x="16832" y="4761"/>
                  <a:pt x="16084" y="4761"/>
                </a:cubicBezTo>
                <a:close/>
                <a:moveTo>
                  <a:pt x="5516" y="4761"/>
                </a:moveTo>
                <a:cubicBezTo>
                  <a:pt x="4768" y="4761"/>
                  <a:pt x="4519" y="4263"/>
                  <a:pt x="4519" y="3766"/>
                </a:cubicBezTo>
                <a:cubicBezTo>
                  <a:pt x="4519" y="995"/>
                  <a:pt x="4519" y="995"/>
                  <a:pt x="4519" y="995"/>
                </a:cubicBezTo>
                <a:cubicBezTo>
                  <a:pt x="4519" y="497"/>
                  <a:pt x="4768" y="0"/>
                  <a:pt x="5516" y="0"/>
                </a:cubicBezTo>
                <a:cubicBezTo>
                  <a:pt x="6014" y="0"/>
                  <a:pt x="6512" y="497"/>
                  <a:pt x="6512" y="995"/>
                </a:cubicBezTo>
                <a:cubicBezTo>
                  <a:pt x="6512" y="3766"/>
                  <a:pt x="6512" y="3766"/>
                  <a:pt x="6512" y="3766"/>
                </a:cubicBezTo>
                <a:cubicBezTo>
                  <a:pt x="6512" y="4263"/>
                  <a:pt x="6014" y="4761"/>
                  <a:pt x="5516" y="4761"/>
                </a:cubicBezTo>
                <a:close/>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
        <p:nvSpPr>
          <p:cNvPr id="20" name="Shape">
            <a:extLst>
              <a:ext uri="{FF2B5EF4-FFF2-40B4-BE49-F238E27FC236}">
                <a16:creationId xmlns:a16="http://schemas.microsoft.com/office/drawing/2014/main" id="{BF42C335-F60A-3F44-A90E-634CC7E09398}"/>
              </a:ext>
            </a:extLst>
          </p:cNvPr>
          <p:cNvSpPr/>
          <p:nvPr/>
        </p:nvSpPr>
        <p:spPr>
          <a:xfrm>
            <a:off x="557624" y="1875005"/>
            <a:ext cx="831333" cy="680167"/>
          </a:xfrm>
          <a:custGeom>
            <a:avLst/>
            <a:gdLst/>
            <a:ahLst/>
            <a:cxnLst>
              <a:cxn ang="0">
                <a:pos x="wd2" y="hd2"/>
              </a:cxn>
              <a:cxn ang="5400000">
                <a:pos x="wd2" y="hd2"/>
              </a:cxn>
              <a:cxn ang="10800000">
                <a:pos x="wd2" y="hd2"/>
              </a:cxn>
              <a:cxn ang="16200000">
                <a:pos x="wd2" y="hd2"/>
              </a:cxn>
            </a:cxnLst>
            <a:rect l="0" t="0" r="r" b="b"/>
            <a:pathLst>
              <a:path w="21600" h="21600" extrusionOk="0">
                <a:moveTo>
                  <a:pt x="21600" y="4447"/>
                </a:moveTo>
                <a:cubicBezTo>
                  <a:pt x="21600" y="6035"/>
                  <a:pt x="21600" y="6035"/>
                  <a:pt x="21600" y="6035"/>
                </a:cubicBezTo>
                <a:cubicBezTo>
                  <a:pt x="20121" y="6035"/>
                  <a:pt x="20121" y="6035"/>
                  <a:pt x="20121" y="6035"/>
                </a:cubicBezTo>
                <a:cubicBezTo>
                  <a:pt x="20121" y="6353"/>
                  <a:pt x="19825" y="6988"/>
                  <a:pt x="19233" y="6988"/>
                </a:cubicBezTo>
                <a:cubicBezTo>
                  <a:pt x="2071" y="6988"/>
                  <a:pt x="2071" y="6988"/>
                  <a:pt x="2071" y="6988"/>
                </a:cubicBezTo>
                <a:cubicBezTo>
                  <a:pt x="1775" y="6988"/>
                  <a:pt x="1479" y="6353"/>
                  <a:pt x="1479" y="6035"/>
                </a:cubicBezTo>
                <a:cubicBezTo>
                  <a:pt x="0" y="6035"/>
                  <a:pt x="0" y="6035"/>
                  <a:pt x="0" y="6035"/>
                </a:cubicBezTo>
                <a:cubicBezTo>
                  <a:pt x="0" y="4447"/>
                  <a:pt x="0" y="4447"/>
                  <a:pt x="0" y="4447"/>
                </a:cubicBezTo>
                <a:cubicBezTo>
                  <a:pt x="10652" y="0"/>
                  <a:pt x="10652" y="0"/>
                  <a:pt x="10652" y="0"/>
                </a:cubicBezTo>
                <a:lnTo>
                  <a:pt x="21600" y="4447"/>
                </a:lnTo>
                <a:close/>
                <a:moveTo>
                  <a:pt x="21600" y="20012"/>
                </a:moveTo>
                <a:cubicBezTo>
                  <a:pt x="21600" y="21600"/>
                  <a:pt x="21600" y="21600"/>
                  <a:pt x="21600" y="21600"/>
                </a:cubicBezTo>
                <a:cubicBezTo>
                  <a:pt x="0" y="21600"/>
                  <a:pt x="0" y="21600"/>
                  <a:pt x="0" y="21600"/>
                </a:cubicBezTo>
                <a:cubicBezTo>
                  <a:pt x="0" y="20012"/>
                  <a:pt x="0" y="20012"/>
                  <a:pt x="0" y="20012"/>
                </a:cubicBezTo>
                <a:cubicBezTo>
                  <a:pt x="0" y="19694"/>
                  <a:pt x="296" y="19059"/>
                  <a:pt x="592" y="19059"/>
                </a:cubicBezTo>
                <a:cubicBezTo>
                  <a:pt x="20712" y="19059"/>
                  <a:pt x="20712" y="19059"/>
                  <a:pt x="20712" y="19059"/>
                </a:cubicBezTo>
                <a:cubicBezTo>
                  <a:pt x="21008" y="19059"/>
                  <a:pt x="21600" y="19694"/>
                  <a:pt x="21600" y="20012"/>
                </a:cubicBezTo>
                <a:close/>
                <a:moveTo>
                  <a:pt x="5622" y="7624"/>
                </a:moveTo>
                <a:cubicBezTo>
                  <a:pt x="5622" y="16835"/>
                  <a:pt x="5622" y="16835"/>
                  <a:pt x="5622" y="16835"/>
                </a:cubicBezTo>
                <a:cubicBezTo>
                  <a:pt x="7101" y="16835"/>
                  <a:pt x="7101" y="16835"/>
                  <a:pt x="7101" y="16835"/>
                </a:cubicBezTo>
                <a:cubicBezTo>
                  <a:pt x="7101" y="7624"/>
                  <a:pt x="7101" y="7624"/>
                  <a:pt x="7101" y="7624"/>
                </a:cubicBezTo>
                <a:cubicBezTo>
                  <a:pt x="10060" y="7624"/>
                  <a:pt x="10060" y="7624"/>
                  <a:pt x="10060" y="7624"/>
                </a:cubicBezTo>
                <a:cubicBezTo>
                  <a:pt x="10060" y="16835"/>
                  <a:pt x="10060" y="16835"/>
                  <a:pt x="10060" y="16835"/>
                </a:cubicBezTo>
                <a:cubicBezTo>
                  <a:pt x="11540" y="16835"/>
                  <a:pt x="11540" y="16835"/>
                  <a:pt x="11540" y="16835"/>
                </a:cubicBezTo>
                <a:cubicBezTo>
                  <a:pt x="11540" y="7624"/>
                  <a:pt x="11540" y="7624"/>
                  <a:pt x="11540" y="7624"/>
                </a:cubicBezTo>
                <a:cubicBezTo>
                  <a:pt x="14203" y="7624"/>
                  <a:pt x="14203" y="7624"/>
                  <a:pt x="14203" y="7624"/>
                </a:cubicBezTo>
                <a:cubicBezTo>
                  <a:pt x="14203" y="16835"/>
                  <a:pt x="14203" y="16835"/>
                  <a:pt x="14203" y="16835"/>
                </a:cubicBezTo>
                <a:cubicBezTo>
                  <a:pt x="15682" y="16835"/>
                  <a:pt x="15682" y="16835"/>
                  <a:pt x="15682" y="16835"/>
                </a:cubicBezTo>
                <a:cubicBezTo>
                  <a:pt x="15682" y="7624"/>
                  <a:pt x="15682" y="7624"/>
                  <a:pt x="15682" y="7624"/>
                </a:cubicBezTo>
                <a:cubicBezTo>
                  <a:pt x="18641" y="7624"/>
                  <a:pt x="18641" y="7624"/>
                  <a:pt x="18641" y="7624"/>
                </a:cubicBezTo>
                <a:cubicBezTo>
                  <a:pt x="18641" y="16835"/>
                  <a:pt x="18641" y="16835"/>
                  <a:pt x="18641" y="16835"/>
                </a:cubicBezTo>
                <a:cubicBezTo>
                  <a:pt x="19233" y="16835"/>
                  <a:pt x="19233" y="16835"/>
                  <a:pt x="19233" y="16835"/>
                </a:cubicBezTo>
                <a:cubicBezTo>
                  <a:pt x="19825" y="16835"/>
                  <a:pt x="20121" y="17153"/>
                  <a:pt x="20121" y="17788"/>
                </a:cubicBezTo>
                <a:cubicBezTo>
                  <a:pt x="20121" y="18424"/>
                  <a:pt x="20121" y="18424"/>
                  <a:pt x="20121" y="18424"/>
                </a:cubicBezTo>
                <a:cubicBezTo>
                  <a:pt x="1479" y="18424"/>
                  <a:pt x="1479" y="18424"/>
                  <a:pt x="1479" y="18424"/>
                </a:cubicBezTo>
                <a:cubicBezTo>
                  <a:pt x="1479" y="17788"/>
                  <a:pt x="1479" y="17788"/>
                  <a:pt x="1479" y="17788"/>
                </a:cubicBezTo>
                <a:cubicBezTo>
                  <a:pt x="1479" y="17153"/>
                  <a:pt x="1775" y="16835"/>
                  <a:pt x="2071" y="16835"/>
                </a:cubicBezTo>
                <a:cubicBezTo>
                  <a:pt x="2663" y="16835"/>
                  <a:pt x="2663" y="16835"/>
                  <a:pt x="2663" y="16835"/>
                </a:cubicBezTo>
                <a:cubicBezTo>
                  <a:pt x="2663" y="7624"/>
                  <a:pt x="2663" y="7624"/>
                  <a:pt x="2663" y="7624"/>
                </a:cubicBezTo>
                <a:lnTo>
                  <a:pt x="5622" y="7624"/>
                </a:lnTo>
                <a:close/>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
        <p:nvSpPr>
          <p:cNvPr id="13" name="Saving Lives">
            <a:extLst>
              <a:ext uri="{FF2B5EF4-FFF2-40B4-BE49-F238E27FC236}">
                <a16:creationId xmlns:a16="http://schemas.microsoft.com/office/drawing/2014/main" id="{B6BF2025-DC0C-4EF4-B59A-2556D40F5C92}"/>
              </a:ext>
            </a:extLst>
          </p:cNvPr>
          <p:cNvSpPr txBox="1"/>
          <p:nvPr/>
        </p:nvSpPr>
        <p:spPr>
          <a:xfrm>
            <a:off x="0" y="2"/>
            <a:ext cx="24414480" cy="1107992"/>
          </a:xfrm>
          <a:prstGeom prst="rect">
            <a:avLst/>
          </a:prstGeom>
          <a:solidFill>
            <a:srgbClr val="002060"/>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marL="1188720">
              <a:lnSpc>
                <a:spcPct val="100000"/>
              </a:lnSpc>
            </a:pPr>
            <a:r>
              <a:rPr lang="en-US" sz="6000" dirty="0">
                <a:solidFill>
                  <a:schemeClr val="bg1"/>
                </a:solidFill>
                <a:latin typeface="Cambria" panose="02040503050406030204" pitchFamily="18" charset="0"/>
                <a:ea typeface="Cambria" panose="02040503050406030204" pitchFamily="18" charset="0"/>
              </a:rPr>
              <a:t>Protecting the poor and the most vulnerable(2) </a:t>
            </a:r>
            <a:endParaRPr sz="6000" dirty="0">
              <a:solidFill>
                <a:schemeClr val="bg1"/>
              </a:solidFill>
              <a:latin typeface="Cambria" panose="02040503050406030204" pitchFamily="18" charset="0"/>
              <a:ea typeface="Cambria" panose="02040503050406030204" pitchFamily="18" charset="0"/>
            </a:endParaRPr>
          </a:p>
        </p:txBody>
      </p:sp>
      <p:pic>
        <p:nvPicPr>
          <p:cNvPr id="9" name="rubavu_cross_border_trading_2.jpg" descr="rubavu_cross_border_trading_2.jpg">
            <a:extLst>
              <a:ext uri="{FF2B5EF4-FFF2-40B4-BE49-F238E27FC236}">
                <a16:creationId xmlns:a16="http://schemas.microsoft.com/office/drawing/2014/main" id="{A4CD92FD-BF0F-47B4-B57E-4CFB283C27A7}"/>
              </a:ext>
            </a:extLst>
          </p:cNvPr>
          <p:cNvPicPr>
            <a:picLocks noChangeAspect="1"/>
          </p:cNvPicPr>
          <p:nvPr/>
        </p:nvPicPr>
        <p:blipFill>
          <a:blip r:embed="rId3"/>
          <a:srcRect l="47" r="27532"/>
          <a:stretch>
            <a:fillRect/>
          </a:stretch>
        </p:blipFill>
        <p:spPr>
          <a:xfrm>
            <a:off x="15947322" y="2874089"/>
            <a:ext cx="8436678" cy="776642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pic>
      <p:sp>
        <p:nvSpPr>
          <p:cNvPr id="10" name="improving digital skills (particularly for youths, including out of school youths and young females) and…">
            <a:extLst>
              <a:ext uri="{FF2B5EF4-FFF2-40B4-BE49-F238E27FC236}">
                <a16:creationId xmlns:a16="http://schemas.microsoft.com/office/drawing/2014/main" id="{8441123A-828B-4537-8B09-79C87F935FE3}"/>
              </a:ext>
            </a:extLst>
          </p:cNvPr>
          <p:cNvSpPr txBox="1"/>
          <p:nvPr/>
        </p:nvSpPr>
        <p:spPr>
          <a:xfrm>
            <a:off x="1729357" y="7501200"/>
            <a:ext cx="14213726" cy="230832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0" rIns="0" bIns="91438">
            <a:spAutoFit/>
          </a:bodyPr>
          <a:lstStyle/>
          <a:p>
            <a:pPr>
              <a:lnSpc>
                <a:spcPct val="100000"/>
              </a:lnSpc>
              <a:buSzPct val="100000"/>
              <a:defRPr sz="2100"/>
            </a:pPr>
            <a:r>
              <a:rPr lang="en-US" sz="3600" b="1" dirty="0">
                <a:latin typeface="Cambria" panose="02040503050406030204" pitchFamily="18" charset="0"/>
                <a:ea typeface="Cambria" panose="02040503050406030204" pitchFamily="18" charset="0"/>
                <a:cs typeface="Arial" panose="020B0604020202020204" pitchFamily="34" charset="0"/>
              </a:rPr>
              <a:t>Enhance skills could for future growth, through:</a:t>
            </a:r>
          </a:p>
          <a:p>
            <a:pPr marL="457200" indent="-457200">
              <a:lnSpc>
                <a:spcPct val="100000"/>
              </a:lnSpc>
              <a:buSzPct val="100000"/>
              <a:buFont typeface="Arial" panose="020B0604020202020204" pitchFamily="34" charset="0"/>
              <a:buChar char="•"/>
              <a:defRPr sz="2100"/>
            </a:pPr>
            <a:r>
              <a:rPr lang="en-US" sz="3600" dirty="0">
                <a:latin typeface="Cambria" panose="02040503050406030204" pitchFamily="18" charset="0"/>
                <a:ea typeface="Cambria" panose="02040503050406030204" pitchFamily="18" charset="0"/>
                <a:cs typeface="Arial" panose="020B0604020202020204" pitchFamily="34" charset="0"/>
              </a:rPr>
              <a:t>Improved digital skills for faculties and students</a:t>
            </a:r>
          </a:p>
          <a:p>
            <a:pPr marL="457200" indent="-457200">
              <a:lnSpc>
                <a:spcPct val="100000"/>
              </a:lnSpc>
              <a:buSzPct val="100000"/>
              <a:buFont typeface="Arial" panose="020B0604020202020204" pitchFamily="34" charset="0"/>
              <a:buChar char="•"/>
              <a:defRPr sz="2100"/>
            </a:pPr>
            <a:r>
              <a:rPr lang="en-US" sz="3600" dirty="0">
                <a:latin typeface="Cambria" panose="02040503050406030204" pitchFamily="18" charset="0"/>
                <a:ea typeface="Cambria" panose="02040503050406030204" pitchFamily="18" charset="0"/>
                <a:cs typeface="Arial" panose="020B0604020202020204" pitchFamily="34" charset="0"/>
              </a:rPr>
              <a:t>Greater access to tertiary education in priority skills (example, health care professionals).</a:t>
            </a:r>
            <a:endParaRPr lang="en-US" sz="3600" dirty="0">
              <a:latin typeface="Cambria" panose="02040503050406030204" pitchFamily="18" charset="0"/>
              <a:ea typeface="Cambria" panose="02040503050406030204" pitchFamily="18" charset="0"/>
              <a:cs typeface="Arial" panose="020B0604020202020204" pitchFamily="34" charset="0"/>
              <a:sym typeface="Times Roman"/>
            </a:endParaRPr>
          </a:p>
        </p:txBody>
      </p:sp>
      <p:sp>
        <p:nvSpPr>
          <p:cNvPr id="11" name="Shape">
            <a:extLst>
              <a:ext uri="{FF2B5EF4-FFF2-40B4-BE49-F238E27FC236}">
                <a16:creationId xmlns:a16="http://schemas.microsoft.com/office/drawing/2014/main" id="{86A15881-4BD3-4080-A707-6A332DD93352}"/>
              </a:ext>
            </a:extLst>
          </p:cNvPr>
          <p:cNvSpPr/>
          <p:nvPr/>
        </p:nvSpPr>
        <p:spPr>
          <a:xfrm>
            <a:off x="516182" y="7501198"/>
            <a:ext cx="763890" cy="585262"/>
          </a:xfrm>
          <a:custGeom>
            <a:avLst/>
            <a:gdLst/>
            <a:ahLst/>
            <a:cxnLst>
              <a:cxn ang="0">
                <a:pos x="wd2" y="hd2"/>
              </a:cxn>
              <a:cxn ang="5400000">
                <a:pos x="wd2" y="hd2"/>
              </a:cxn>
              <a:cxn ang="10800000">
                <a:pos x="wd2" y="hd2"/>
              </a:cxn>
              <a:cxn ang="16200000">
                <a:pos x="wd2" y="hd2"/>
              </a:cxn>
            </a:cxnLst>
            <a:rect l="0" t="0" r="r" b="b"/>
            <a:pathLst>
              <a:path w="21404" h="21472" extrusionOk="0">
                <a:moveTo>
                  <a:pt x="3386" y="13932"/>
                </a:moveTo>
                <a:cubicBezTo>
                  <a:pt x="4126" y="16483"/>
                  <a:pt x="4518" y="17503"/>
                  <a:pt x="6826" y="18467"/>
                </a:cubicBezTo>
                <a:cubicBezTo>
                  <a:pt x="8742" y="19998"/>
                  <a:pt x="9918" y="21472"/>
                  <a:pt x="10702" y="21472"/>
                </a:cubicBezTo>
                <a:cubicBezTo>
                  <a:pt x="11486" y="21472"/>
                  <a:pt x="12662" y="19998"/>
                  <a:pt x="14578" y="18978"/>
                </a:cubicBezTo>
                <a:cubicBezTo>
                  <a:pt x="16886" y="17503"/>
                  <a:pt x="16102" y="17503"/>
                  <a:pt x="16886" y="14499"/>
                </a:cubicBezTo>
                <a:cubicBezTo>
                  <a:pt x="10702" y="18467"/>
                  <a:pt x="10702" y="18467"/>
                  <a:pt x="10702" y="18467"/>
                </a:cubicBezTo>
                <a:lnTo>
                  <a:pt x="3386" y="13932"/>
                </a:lnTo>
                <a:close/>
                <a:moveTo>
                  <a:pt x="21110" y="6902"/>
                </a:moveTo>
                <a:cubicBezTo>
                  <a:pt x="11834" y="382"/>
                  <a:pt x="11834" y="382"/>
                  <a:pt x="11834" y="382"/>
                </a:cubicBezTo>
                <a:cubicBezTo>
                  <a:pt x="11486" y="-128"/>
                  <a:pt x="10310" y="-128"/>
                  <a:pt x="9526" y="382"/>
                </a:cubicBezTo>
                <a:cubicBezTo>
                  <a:pt x="294" y="6902"/>
                  <a:pt x="294" y="6902"/>
                  <a:pt x="294" y="6902"/>
                </a:cubicBezTo>
                <a:cubicBezTo>
                  <a:pt x="-98" y="7412"/>
                  <a:pt x="-98" y="7922"/>
                  <a:pt x="294" y="8943"/>
                </a:cubicBezTo>
                <a:cubicBezTo>
                  <a:pt x="9526" y="15463"/>
                  <a:pt x="9526" y="15463"/>
                  <a:pt x="9526" y="15463"/>
                </a:cubicBezTo>
                <a:cubicBezTo>
                  <a:pt x="10310" y="15973"/>
                  <a:pt x="11486" y="15973"/>
                  <a:pt x="11834" y="15463"/>
                </a:cubicBezTo>
                <a:cubicBezTo>
                  <a:pt x="17670" y="10927"/>
                  <a:pt x="17670" y="10927"/>
                  <a:pt x="17670" y="10927"/>
                </a:cubicBezTo>
                <a:cubicBezTo>
                  <a:pt x="11486" y="8943"/>
                  <a:pt x="11486" y="8943"/>
                  <a:pt x="11486" y="8943"/>
                </a:cubicBezTo>
                <a:cubicBezTo>
                  <a:pt x="11094" y="8943"/>
                  <a:pt x="11094" y="9396"/>
                  <a:pt x="10702" y="9396"/>
                </a:cubicBezTo>
                <a:cubicBezTo>
                  <a:pt x="9526" y="9396"/>
                  <a:pt x="8742" y="8433"/>
                  <a:pt x="8742" y="7412"/>
                </a:cubicBezTo>
                <a:cubicBezTo>
                  <a:pt x="8742" y="6902"/>
                  <a:pt x="9526" y="5938"/>
                  <a:pt x="10702" y="5938"/>
                </a:cubicBezTo>
                <a:cubicBezTo>
                  <a:pt x="11486" y="5938"/>
                  <a:pt x="12270" y="6392"/>
                  <a:pt x="12662" y="6902"/>
                </a:cubicBezTo>
                <a:cubicBezTo>
                  <a:pt x="19194" y="9907"/>
                  <a:pt x="19194" y="9907"/>
                  <a:pt x="19194" y="9907"/>
                </a:cubicBezTo>
                <a:cubicBezTo>
                  <a:pt x="21110" y="8943"/>
                  <a:pt x="21110" y="8943"/>
                  <a:pt x="21110" y="8943"/>
                </a:cubicBezTo>
                <a:cubicBezTo>
                  <a:pt x="21502" y="7922"/>
                  <a:pt x="21502" y="7412"/>
                  <a:pt x="21110" y="6902"/>
                </a:cubicBezTo>
                <a:close/>
                <a:moveTo>
                  <a:pt x="18410" y="19488"/>
                </a:moveTo>
                <a:cubicBezTo>
                  <a:pt x="18018" y="19998"/>
                  <a:pt x="19586" y="20508"/>
                  <a:pt x="19978" y="18978"/>
                </a:cubicBezTo>
                <a:cubicBezTo>
                  <a:pt x="20326" y="11948"/>
                  <a:pt x="19194" y="9907"/>
                  <a:pt x="19194" y="9907"/>
                </a:cubicBezTo>
                <a:cubicBezTo>
                  <a:pt x="17670" y="10927"/>
                  <a:pt x="17670" y="10927"/>
                  <a:pt x="17670" y="10927"/>
                </a:cubicBezTo>
                <a:cubicBezTo>
                  <a:pt x="17670" y="10927"/>
                  <a:pt x="19194" y="12458"/>
                  <a:pt x="18410" y="19488"/>
                </a:cubicBezTo>
                <a:close/>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
        <p:nvSpPr>
          <p:cNvPr id="12" name="investing in digital and mass broadcasting tools…">
            <a:extLst>
              <a:ext uri="{FF2B5EF4-FFF2-40B4-BE49-F238E27FC236}">
                <a16:creationId xmlns:a16="http://schemas.microsoft.com/office/drawing/2014/main" id="{013F1E26-38A0-41B3-BB80-90C3AD143E3B}"/>
              </a:ext>
            </a:extLst>
          </p:cNvPr>
          <p:cNvSpPr txBox="1"/>
          <p:nvPr/>
        </p:nvSpPr>
        <p:spPr>
          <a:xfrm>
            <a:off x="1733596" y="9996354"/>
            <a:ext cx="14173951" cy="29546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p>
            <a:pPr>
              <a:lnSpc>
                <a:spcPct val="100000"/>
              </a:lnSpc>
              <a:buSzPct val="100000"/>
              <a:defRPr sz="2100"/>
            </a:pPr>
            <a:r>
              <a:rPr lang="en-US" sz="3600" b="1" dirty="0">
                <a:latin typeface="Cambria" panose="02040503050406030204" pitchFamily="18" charset="0"/>
                <a:ea typeface="Cambria" panose="02040503050406030204" pitchFamily="18" charset="0"/>
              </a:rPr>
              <a:t>Strengthen education systems with greater capacity:</a:t>
            </a:r>
          </a:p>
          <a:p>
            <a:pPr marL="457200" indent="-457200">
              <a:lnSpc>
                <a:spcPct val="100000"/>
              </a:lnSpc>
              <a:buSzPct val="100000"/>
              <a:buFont typeface="Arial" panose="020B0604020202020204" pitchFamily="34" charset="0"/>
              <a:buChar char="•"/>
              <a:defRPr sz="2100"/>
            </a:pPr>
            <a:r>
              <a:rPr lang="en-US" sz="3600" dirty="0">
                <a:latin typeface="Cambria" panose="02040503050406030204" pitchFamily="18" charset="0"/>
                <a:ea typeface="Cambria" panose="02040503050406030204" pitchFamily="18" charset="0"/>
              </a:rPr>
              <a:t>Greater accountability for learning outcomes, </a:t>
            </a:r>
          </a:p>
          <a:p>
            <a:pPr marL="457200" indent="-457200">
              <a:lnSpc>
                <a:spcPct val="100000"/>
              </a:lnSpc>
              <a:buSzPct val="100000"/>
              <a:buFont typeface="Arial" panose="020B0604020202020204" pitchFamily="34" charset="0"/>
              <a:buChar char="•"/>
              <a:defRPr sz="2100"/>
            </a:pPr>
            <a:r>
              <a:rPr lang="en-US" sz="3600" dirty="0">
                <a:latin typeface="Cambria" panose="02040503050406030204" pitchFamily="18" charset="0"/>
                <a:ea typeface="Cambria" panose="02040503050406030204" pitchFamily="18" charset="0"/>
              </a:rPr>
              <a:t>Increased focus on inculcating quality education leaders,</a:t>
            </a:r>
          </a:p>
          <a:p>
            <a:pPr marL="457200" indent="-457200">
              <a:lnSpc>
                <a:spcPct val="100000"/>
              </a:lnSpc>
              <a:buSzPct val="100000"/>
              <a:buFont typeface="Arial" panose="020B0604020202020204" pitchFamily="34" charset="0"/>
              <a:buChar char="•"/>
              <a:defRPr sz="2100"/>
            </a:pPr>
            <a:r>
              <a:rPr lang="en-US" sz="3600" dirty="0">
                <a:latin typeface="Cambria" panose="02040503050406030204" pitchFamily="18" charset="0"/>
                <a:ea typeface="Cambria" panose="02040503050406030204" pitchFamily="18" charset="0"/>
              </a:rPr>
              <a:t>Improved linkages of instruction with economic priorities and private sector needs</a:t>
            </a:r>
            <a:endParaRPr lang="en-US" sz="3600" dirty="0">
              <a:latin typeface="Cambria" panose="02040503050406030204" pitchFamily="18" charset="0"/>
              <a:ea typeface="Cambria" panose="02040503050406030204" pitchFamily="18" charset="0"/>
              <a:cs typeface="Times Roman"/>
              <a:sym typeface="Times Roman"/>
            </a:endParaRPr>
          </a:p>
        </p:txBody>
      </p:sp>
      <p:sp>
        <p:nvSpPr>
          <p:cNvPr id="14" name="Shape">
            <a:extLst>
              <a:ext uri="{FF2B5EF4-FFF2-40B4-BE49-F238E27FC236}">
                <a16:creationId xmlns:a16="http://schemas.microsoft.com/office/drawing/2014/main" id="{DC4D8CE5-AA56-48CB-9D93-F2A607C3E2BA}"/>
              </a:ext>
            </a:extLst>
          </p:cNvPr>
          <p:cNvSpPr/>
          <p:nvPr/>
        </p:nvSpPr>
        <p:spPr>
          <a:xfrm>
            <a:off x="706279" y="10026551"/>
            <a:ext cx="534018" cy="685109"/>
          </a:xfrm>
          <a:custGeom>
            <a:avLst/>
            <a:gdLst/>
            <a:ahLst/>
            <a:cxnLst>
              <a:cxn ang="0">
                <a:pos x="wd2" y="hd2"/>
              </a:cxn>
              <a:cxn ang="5400000">
                <a:pos x="wd2" y="hd2"/>
              </a:cxn>
              <a:cxn ang="10800000">
                <a:pos x="wd2" y="hd2"/>
              </a:cxn>
              <a:cxn ang="16200000">
                <a:pos x="wd2" y="hd2"/>
              </a:cxn>
            </a:cxnLst>
            <a:rect l="0" t="0" r="r" b="b"/>
            <a:pathLst>
              <a:path w="21600" h="21091" extrusionOk="0">
                <a:moveTo>
                  <a:pt x="21112" y="5358"/>
                </a:moveTo>
                <a:cubicBezTo>
                  <a:pt x="7078" y="247"/>
                  <a:pt x="7078" y="247"/>
                  <a:pt x="7078" y="247"/>
                </a:cubicBezTo>
                <a:cubicBezTo>
                  <a:pt x="5431" y="-509"/>
                  <a:pt x="1647" y="602"/>
                  <a:pt x="549" y="1847"/>
                </a:cubicBezTo>
                <a:cubicBezTo>
                  <a:pt x="0" y="2602"/>
                  <a:pt x="0" y="3002"/>
                  <a:pt x="0" y="3002"/>
                </a:cubicBezTo>
                <a:cubicBezTo>
                  <a:pt x="549" y="14824"/>
                  <a:pt x="549" y="14824"/>
                  <a:pt x="549" y="14824"/>
                </a:cubicBezTo>
                <a:cubicBezTo>
                  <a:pt x="549" y="14824"/>
                  <a:pt x="1098" y="15224"/>
                  <a:pt x="1098" y="15624"/>
                </a:cubicBezTo>
                <a:cubicBezTo>
                  <a:pt x="2197" y="15624"/>
                  <a:pt x="13546" y="21091"/>
                  <a:pt x="13546" y="21091"/>
                </a:cubicBezTo>
                <a:cubicBezTo>
                  <a:pt x="14095" y="21091"/>
                  <a:pt x="14095" y="21091"/>
                  <a:pt x="14095" y="21091"/>
                </a:cubicBezTo>
                <a:cubicBezTo>
                  <a:pt x="14644" y="21091"/>
                  <a:pt x="14644" y="21091"/>
                  <a:pt x="14644" y="21091"/>
                </a:cubicBezTo>
                <a:cubicBezTo>
                  <a:pt x="15132" y="21091"/>
                  <a:pt x="15132" y="20735"/>
                  <a:pt x="15132" y="20735"/>
                </a:cubicBezTo>
                <a:cubicBezTo>
                  <a:pt x="15132" y="8513"/>
                  <a:pt x="15132" y="8513"/>
                  <a:pt x="15132" y="8513"/>
                </a:cubicBezTo>
                <a:cubicBezTo>
                  <a:pt x="15132" y="8113"/>
                  <a:pt x="15132" y="8113"/>
                  <a:pt x="14644" y="7713"/>
                </a:cubicBezTo>
                <a:cubicBezTo>
                  <a:pt x="2685" y="2602"/>
                  <a:pt x="2685" y="2602"/>
                  <a:pt x="2685" y="2602"/>
                </a:cubicBezTo>
                <a:cubicBezTo>
                  <a:pt x="2685" y="2602"/>
                  <a:pt x="3234" y="2202"/>
                  <a:pt x="4332" y="1847"/>
                </a:cubicBezTo>
                <a:cubicBezTo>
                  <a:pt x="5431" y="1447"/>
                  <a:pt x="5919" y="1447"/>
                  <a:pt x="6529" y="1447"/>
                </a:cubicBezTo>
                <a:cubicBezTo>
                  <a:pt x="6529" y="1447"/>
                  <a:pt x="17878" y="6158"/>
                  <a:pt x="18366" y="6158"/>
                </a:cubicBezTo>
                <a:cubicBezTo>
                  <a:pt x="18915" y="6558"/>
                  <a:pt x="18915" y="6558"/>
                  <a:pt x="18915" y="6558"/>
                </a:cubicBezTo>
                <a:cubicBezTo>
                  <a:pt x="18915" y="6958"/>
                  <a:pt x="18915" y="18380"/>
                  <a:pt x="18915" y="18380"/>
                </a:cubicBezTo>
                <a:cubicBezTo>
                  <a:pt x="18915" y="18735"/>
                  <a:pt x="19464" y="19135"/>
                  <a:pt x="20014" y="19135"/>
                </a:cubicBezTo>
                <a:cubicBezTo>
                  <a:pt x="20563" y="19135"/>
                  <a:pt x="21600" y="18735"/>
                  <a:pt x="21600" y="18380"/>
                </a:cubicBezTo>
                <a:cubicBezTo>
                  <a:pt x="21600" y="5758"/>
                  <a:pt x="21600" y="5758"/>
                  <a:pt x="21600" y="5758"/>
                </a:cubicBezTo>
                <a:lnTo>
                  <a:pt x="21112" y="5358"/>
                </a:lnTo>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236F920-CE3F-7E4E-B225-429A114DE78D}"/>
              </a:ext>
            </a:extLst>
          </p:cNvPr>
          <p:cNvPicPr>
            <a:picLocks noChangeAspect="1"/>
          </p:cNvPicPr>
          <p:nvPr/>
        </p:nvPicPr>
        <p:blipFill rotWithShape="1">
          <a:blip r:embed="rId3"/>
          <a:srcRect t="17907"/>
          <a:stretch/>
        </p:blipFill>
        <p:spPr>
          <a:xfrm>
            <a:off x="10833260" y="3913632"/>
            <a:ext cx="13550740" cy="8247888"/>
          </a:xfrm>
          <a:prstGeom prst="rect">
            <a:avLst/>
          </a:prstGeom>
        </p:spPr>
      </p:pic>
      <p:sp>
        <p:nvSpPr>
          <p:cNvPr id="3" name="Title 2">
            <a:extLst>
              <a:ext uri="{FF2B5EF4-FFF2-40B4-BE49-F238E27FC236}">
                <a16:creationId xmlns:a16="http://schemas.microsoft.com/office/drawing/2014/main" id="{1DB17F1B-B30C-4231-ABDF-338715852546}"/>
              </a:ext>
            </a:extLst>
          </p:cNvPr>
          <p:cNvSpPr>
            <a:spLocks noGrp="1"/>
          </p:cNvSpPr>
          <p:nvPr>
            <p:ph type="title"/>
          </p:nvPr>
        </p:nvSpPr>
        <p:spPr>
          <a:xfrm>
            <a:off x="0" y="0"/>
            <a:ext cx="24384000" cy="2176272"/>
          </a:xfrm>
          <a:solidFill>
            <a:schemeClr val="accent1">
              <a:lumMod val="50000"/>
            </a:schemeClr>
          </a:solidFill>
        </p:spPr>
        <p:txBody>
          <a:bodyPr>
            <a:normAutofit/>
          </a:bodyPr>
          <a:lstStyle/>
          <a:p>
            <a:pPr marL="914400">
              <a:lnSpc>
                <a:spcPct val="100000"/>
              </a:lnSpc>
              <a:defRPr sz="9000" b="1"/>
            </a:pPr>
            <a:r>
              <a:rPr lang="en-US" sz="6600" dirty="0">
                <a:solidFill>
                  <a:schemeClr val="bg1"/>
                </a:solidFill>
                <a:latin typeface="Cambria" panose="02040503050406030204" pitchFamily="18" charset="0"/>
                <a:ea typeface="Cambria" panose="02040503050406030204" pitchFamily="18" charset="0"/>
              </a:rPr>
              <a:t>Strengthening policies, institutions, and investments </a:t>
            </a:r>
            <a:br>
              <a:rPr lang="en-US" sz="6600" dirty="0">
                <a:solidFill>
                  <a:schemeClr val="bg1"/>
                </a:solidFill>
                <a:latin typeface="Cambria" panose="02040503050406030204" pitchFamily="18" charset="0"/>
                <a:ea typeface="Cambria" panose="02040503050406030204" pitchFamily="18" charset="0"/>
              </a:rPr>
            </a:br>
            <a:r>
              <a:rPr lang="en-US" sz="6600" dirty="0">
                <a:solidFill>
                  <a:schemeClr val="bg1"/>
                </a:solidFill>
                <a:latin typeface="Cambria" panose="02040503050406030204" pitchFamily="18" charset="0"/>
                <a:ea typeface="Cambria" panose="02040503050406030204" pitchFamily="18" charset="0"/>
              </a:rPr>
              <a:t>for building back better</a:t>
            </a:r>
            <a:endParaRPr lang="en-US" dirty="0"/>
          </a:p>
        </p:txBody>
      </p:sp>
      <p:sp>
        <p:nvSpPr>
          <p:cNvPr id="7" name="Text Placeholder 6">
            <a:extLst>
              <a:ext uri="{FF2B5EF4-FFF2-40B4-BE49-F238E27FC236}">
                <a16:creationId xmlns:a16="http://schemas.microsoft.com/office/drawing/2014/main" id="{0CAEF377-A00E-455E-AA16-31ABFEEDF76A}"/>
              </a:ext>
            </a:extLst>
          </p:cNvPr>
          <p:cNvSpPr>
            <a:spLocks noGrp="1"/>
          </p:cNvSpPr>
          <p:nvPr>
            <p:ph type="body" sz="half" idx="2"/>
          </p:nvPr>
        </p:nvSpPr>
        <p:spPr>
          <a:xfrm>
            <a:off x="458723" y="4224528"/>
            <a:ext cx="10071915" cy="9345168"/>
          </a:xfrm>
        </p:spPr>
        <p:txBody>
          <a:bodyPr>
            <a:normAutofit/>
          </a:bodyPr>
          <a:lstStyle/>
          <a:p>
            <a:pPr marL="365760" lvl="1" indent="-365760">
              <a:lnSpc>
                <a:spcPct val="100000"/>
              </a:lnSpc>
              <a:spcBef>
                <a:spcPts val="0"/>
              </a:spcBef>
              <a:buFont typeface="Arial" panose="020B0604020202020204" pitchFamily="34" charset="0"/>
              <a:buChar char="•"/>
              <a:defRPr sz="9000" b="1"/>
            </a:pPr>
            <a:r>
              <a:rPr lang="en-US" sz="4800" dirty="0">
                <a:latin typeface="Cambria" panose="02040503050406030204" pitchFamily="18" charset="0"/>
                <a:ea typeface="Cambria" panose="02040503050406030204" pitchFamily="18" charset="0"/>
                <a:cs typeface="Aldhabi" panose="020B0604020202020204" pitchFamily="2" charset="-78"/>
              </a:rPr>
              <a:t>Higher growth</a:t>
            </a:r>
          </a:p>
          <a:p>
            <a:pPr marL="0" lvl="1">
              <a:lnSpc>
                <a:spcPct val="100000"/>
              </a:lnSpc>
              <a:spcBef>
                <a:spcPts val="0"/>
              </a:spcBef>
              <a:defRPr sz="9000" b="1"/>
            </a:pPr>
            <a:r>
              <a:rPr lang="en-US" sz="4800" dirty="0">
                <a:latin typeface="Cambria" panose="02040503050406030204" pitchFamily="18" charset="0"/>
                <a:ea typeface="Cambria" panose="02040503050406030204" pitchFamily="18" charset="0"/>
                <a:cs typeface="Aldhabi" panose="020B0604020202020204" pitchFamily="2" charset="-78"/>
              </a:rPr>
              <a:t> </a:t>
            </a:r>
          </a:p>
          <a:p>
            <a:pPr marL="365760" lvl="1" indent="-365760">
              <a:lnSpc>
                <a:spcPct val="100000"/>
              </a:lnSpc>
              <a:spcBef>
                <a:spcPts val="0"/>
              </a:spcBef>
              <a:buFont typeface="Arial" panose="020B0604020202020204" pitchFamily="34" charset="0"/>
              <a:buChar char="•"/>
              <a:defRPr sz="9000" b="1"/>
            </a:pPr>
            <a:r>
              <a:rPr lang="en-US" sz="4800" dirty="0">
                <a:latin typeface="Cambria" panose="02040503050406030204" pitchFamily="18" charset="0"/>
                <a:ea typeface="Cambria" panose="02040503050406030204" pitchFamily="18" charset="0"/>
                <a:cs typeface="Aldhabi" panose="020B0604020202020204" pitchFamily="2" charset="-78"/>
              </a:rPr>
              <a:t>More inclusive </a:t>
            </a:r>
          </a:p>
          <a:p>
            <a:pPr marL="0" lvl="1">
              <a:lnSpc>
                <a:spcPct val="100000"/>
              </a:lnSpc>
              <a:spcBef>
                <a:spcPts val="0"/>
              </a:spcBef>
              <a:defRPr sz="9000" b="1"/>
            </a:pPr>
            <a:endParaRPr lang="en-US" sz="4800" dirty="0">
              <a:latin typeface="Cambria" panose="02040503050406030204" pitchFamily="18" charset="0"/>
              <a:ea typeface="Cambria" panose="02040503050406030204" pitchFamily="18" charset="0"/>
              <a:cs typeface="Aldhabi" panose="020B0604020202020204" pitchFamily="2" charset="-78"/>
            </a:endParaRPr>
          </a:p>
          <a:p>
            <a:pPr marL="365760" lvl="1" indent="-365760">
              <a:lnSpc>
                <a:spcPct val="100000"/>
              </a:lnSpc>
              <a:spcBef>
                <a:spcPts val="0"/>
              </a:spcBef>
              <a:buFont typeface="Arial" panose="020B0604020202020204" pitchFamily="34" charset="0"/>
              <a:buChar char="•"/>
              <a:defRPr sz="9000" b="1"/>
            </a:pPr>
            <a:r>
              <a:rPr lang="en-US" sz="4800" dirty="0">
                <a:latin typeface="Cambria" panose="02040503050406030204" pitchFamily="18" charset="0"/>
                <a:ea typeface="Cambria" panose="02040503050406030204" pitchFamily="18" charset="0"/>
                <a:cs typeface="Aldhabi" panose="020B0604020202020204" pitchFamily="2" charset="-78"/>
              </a:rPr>
              <a:t>More sustainable</a:t>
            </a:r>
          </a:p>
          <a:p>
            <a:pPr marL="0" lvl="1">
              <a:lnSpc>
                <a:spcPct val="100000"/>
              </a:lnSpc>
              <a:spcBef>
                <a:spcPts val="0"/>
              </a:spcBef>
              <a:defRPr sz="9000" b="1"/>
            </a:pPr>
            <a:endParaRPr lang="en-US" sz="4800" dirty="0">
              <a:latin typeface="Cambria" panose="02040503050406030204" pitchFamily="18" charset="0"/>
              <a:ea typeface="Cambria" panose="02040503050406030204" pitchFamily="18" charset="0"/>
              <a:cs typeface="Aldhabi" panose="020B0604020202020204" pitchFamily="2" charset="-78"/>
            </a:endParaRPr>
          </a:p>
          <a:p>
            <a:pPr marL="365760" lvl="1" indent="-365760">
              <a:lnSpc>
                <a:spcPct val="100000"/>
              </a:lnSpc>
              <a:spcBef>
                <a:spcPts val="0"/>
              </a:spcBef>
              <a:buFont typeface="Arial" panose="020B0604020202020204" pitchFamily="34" charset="0"/>
              <a:buChar char="•"/>
              <a:defRPr sz="9000" b="1"/>
            </a:pPr>
            <a:r>
              <a:rPr lang="en-US" sz="4800" dirty="0">
                <a:latin typeface="Cambria" panose="02040503050406030204" pitchFamily="18" charset="0"/>
                <a:ea typeface="Cambria" panose="02040503050406030204" pitchFamily="18" charset="0"/>
                <a:cs typeface="Aldhabi" panose="020B0604020202020204" pitchFamily="2" charset="-78"/>
              </a:rPr>
              <a:t>Expanding the role of the private sector - building on higher productivity supported by strong human capital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 name="Flattening the debt curve is critical to create fiscal space (1)"/>
          <p:cNvSpPr txBox="1"/>
          <p:nvPr/>
        </p:nvSpPr>
        <p:spPr>
          <a:xfrm>
            <a:off x="508271" y="1954324"/>
            <a:ext cx="14941281" cy="144039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marL="1143000" indent="-1143000">
              <a:buFont typeface="Wingdings" panose="05000000000000000000" pitchFamily="2" charset="2"/>
              <a:buChar char="Ø"/>
            </a:pPr>
            <a:r>
              <a:rPr sz="4800" dirty="0">
                <a:solidFill>
                  <a:schemeClr val="tx1"/>
                </a:solidFill>
                <a:latin typeface="Cambria" panose="02040503050406030204" pitchFamily="18" charset="0"/>
                <a:ea typeface="Cambria" panose="02040503050406030204" pitchFamily="18" charset="0"/>
              </a:rPr>
              <a:t>Flattening the debt curve is critical to create fiscal space</a:t>
            </a:r>
            <a:r>
              <a:rPr lang="en-US" sz="4800" dirty="0">
                <a:solidFill>
                  <a:schemeClr val="tx1"/>
                </a:solidFill>
                <a:latin typeface="Cambria" panose="02040503050406030204" pitchFamily="18" charset="0"/>
                <a:ea typeface="Cambria" panose="02040503050406030204" pitchFamily="18" charset="0"/>
              </a:rPr>
              <a:t> to invest  on Human Capital</a:t>
            </a:r>
            <a:endParaRPr sz="4800" dirty="0">
              <a:solidFill>
                <a:schemeClr val="tx1"/>
              </a:solidFill>
              <a:latin typeface="Cambria" panose="02040503050406030204" pitchFamily="18" charset="0"/>
              <a:ea typeface="Cambria" panose="02040503050406030204" pitchFamily="18" charset="0"/>
            </a:endParaRPr>
          </a:p>
        </p:txBody>
      </p:sp>
      <p:sp>
        <p:nvSpPr>
          <p:cNvPr id="626" name="Expansionary fiscal policies are necessary to mitigate the impact of the pandemic…"/>
          <p:cNvSpPr txBox="1"/>
          <p:nvPr/>
        </p:nvSpPr>
        <p:spPr>
          <a:xfrm>
            <a:off x="14725652" y="1431337"/>
            <a:ext cx="9658348" cy="1015662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91438" tIns="91438" rIns="91438" bIns="91438">
            <a:spAutoFit/>
          </a:bodyPr>
          <a:lstStyle/>
          <a:p>
            <a:pPr marL="571500" indent="-571500">
              <a:lnSpc>
                <a:spcPct val="100000"/>
              </a:lnSpc>
              <a:spcAft>
                <a:spcPts val="1800"/>
              </a:spcAft>
              <a:buSzPct val="100000"/>
              <a:buFont typeface="Wingdings" panose="05000000000000000000" pitchFamily="2" charset="2"/>
              <a:buChar char="Ø"/>
            </a:pPr>
            <a:r>
              <a:rPr lang="en-US" sz="4200" b="1" dirty="0">
                <a:latin typeface="Cambria" panose="02040503050406030204" pitchFamily="18" charset="0"/>
                <a:ea typeface="Cambria" panose="02040503050406030204" pitchFamily="18" charset="0"/>
              </a:rPr>
              <a:t>Because of the pandemic, public debt rose </a:t>
            </a:r>
            <a:r>
              <a:rPr lang="en-US" sz="4200" dirty="0">
                <a:latin typeface="Cambria" panose="02040503050406030204" pitchFamily="18" charset="0"/>
                <a:ea typeface="Cambria" panose="02040503050406030204" pitchFamily="18" charset="0"/>
              </a:rPr>
              <a:t>from 58.1 % of GDP end 2019 to estimated 72% end 2020 </a:t>
            </a:r>
          </a:p>
          <a:p>
            <a:pPr marL="571500" indent="-571500">
              <a:lnSpc>
                <a:spcPct val="100000"/>
              </a:lnSpc>
              <a:spcAft>
                <a:spcPts val="1800"/>
              </a:spcAft>
              <a:buSzPct val="100000"/>
              <a:buFont typeface="Wingdings" panose="05000000000000000000" pitchFamily="2" charset="2"/>
              <a:buChar char="Ø"/>
            </a:pPr>
            <a:r>
              <a:rPr lang="en-US" sz="4200" b="1" dirty="0">
                <a:latin typeface="Cambria" panose="02040503050406030204" pitchFamily="18" charset="0"/>
                <a:ea typeface="Cambria" panose="02040503050406030204" pitchFamily="18" charset="0"/>
              </a:rPr>
              <a:t>Expansionary fiscal policies are necessary </a:t>
            </a:r>
            <a:r>
              <a:rPr lang="en-US" sz="4200" dirty="0">
                <a:latin typeface="Cambria" panose="02040503050406030204" pitchFamily="18" charset="0"/>
                <a:ea typeface="Cambria" panose="02040503050406030204" pitchFamily="18" charset="0"/>
              </a:rPr>
              <a:t>to mitigate the impact of the pandemic</a:t>
            </a:r>
          </a:p>
          <a:p>
            <a:pPr marL="571500" indent="-571500">
              <a:lnSpc>
                <a:spcPct val="100000"/>
              </a:lnSpc>
              <a:spcAft>
                <a:spcPts val="1800"/>
              </a:spcAft>
              <a:buSzPct val="100000"/>
              <a:buFont typeface="Wingdings" panose="05000000000000000000" pitchFamily="2" charset="2"/>
              <a:buChar char="Ø"/>
            </a:pPr>
            <a:r>
              <a:rPr sz="4200" b="1" dirty="0">
                <a:latin typeface="Cambria" panose="02040503050406030204" pitchFamily="18" charset="0"/>
                <a:ea typeface="Cambria" panose="02040503050406030204" pitchFamily="18" charset="0"/>
              </a:rPr>
              <a:t>However, over the </a:t>
            </a:r>
            <a:r>
              <a:rPr lang="en-US" sz="4200" b="1" dirty="0">
                <a:latin typeface="Cambria" panose="02040503050406030204" pitchFamily="18" charset="0"/>
                <a:ea typeface="Cambria" panose="02040503050406030204" pitchFamily="18" charset="0"/>
              </a:rPr>
              <a:t>medium-term,</a:t>
            </a:r>
            <a:r>
              <a:rPr sz="4200" b="1" dirty="0">
                <a:latin typeface="Cambria" panose="02040503050406030204" pitchFamily="18" charset="0"/>
                <a:ea typeface="Cambria" panose="02040503050406030204" pitchFamily="18" charset="0"/>
              </a:rPr>
              <a:t> </a:t>
            </a:r>
            <a:r>
              <a:rPr lang="en-US" sz="4200" b="1" dirty="0">
                <a:latin typeface="Cambria" panose="02040503050406030204" pitchFamily="18" charset="0"/>
                <a:ea typeface="Cambria" panose="02040503050406030204" pitchFamily="18" charset="0"/>
              </a:rPr>
              <a:t>prudent </a:t>
            </a:r>
            <a:r>
              <a:rPr sz="4200" b="1" dirty="0">
                <a:latin typeface="Cambria" panose="02040503050406030204" pitchFamily="18" charset="0"/>
                <a:ea typeface="Cambria" panose="02040503050406030204" pitchFamily="18" charset="0"/>
              </a:rPr>
              <a:t>fiscal </a:t>
            </a:r>
            <a:r>
              <a:rPr lang="en-US" sz="4200" b="1" dirty="0">
                <a:latin typeface="Cambria" panose="02040503050406030204" pitchFamily="18" charset="0"/>
                <a:ea typeface="Cambria" panose="02040503050406030204" pitchFamily="18" charset="0"/>
              </a:rPr>
              <a:t>management </a:t>
            </a:r>
            <a:r>
              <a:rPr sz="4200" b="1" dirty="0">
                <a:latin typeface="Cambria" panose="02040503050406030204" pitchFamily="18" charset="0"/>
                <a:ea typeface="Cambria" panose="02040503050406030204" pitchFamily="18" charset="0"/>
              </a:rPr>
              <a:t>is critical </a:t>
            </a:r>
            <a:r>
              <a:rPr sz="4200" dirty="0">
                <a:latin typeface="Cambria" panose="02040503050406030204" pitchFamily="18" charset="0"/>
                <a:ea typeface="Cambria" panose="02040503050406030204" pitchFamily="18" charset="0"/>
              </a:rPr>
              <a:t>to </a:t>
            </a:r>
            <a:r>
              <a:rPr lang="en-US" sz="4200" dirty="0">
                <a:latin typeface="Cambria" panose="02040503050406030204" pitchFamily="18" charset="0"/>
                <a:ea typeface="Cambria" panose="02040503050406030204" pitchFamily="18" charset="0"/>
              </a:rPr>
              <a:t>create fiscal space to support </a:t>
            </a:r>
            <a:r>
              <a:rPr sz="4200" dirty="0">
                <a:latin typeface="Cambria" panose="02040503050406030204" pitchFamily="18" charset="0"/>
                <a:ea typeface="Cambria" panose="02040503050406030204" pitchFamily="18" charset="0"/>
              </a:rPr>
              <a:t>human capital development</a:t>
            </a:r>
            <a:endParaRPr lang="en-US" sz="4200" dirty="0">
              <a:latin typeface="Cambria" panose="02040503050406030204" pitchFamily="18" charset="0"/>
              <a:ea typeface="Cambria" panose="02040503050406030204" pitchFamily="18" charset="0"/>
            </a:endParaRPr>
          </a:p>
          <a:p>
            <a:pPr marL="571500" indent="-571500">
              <a:lnSpc>
                <a:spcPct val="100000"/>
              </a:lnSpc>
              <a:spcAft>
                <a:spcPts val="1800"/>
              </a:spcAft>
              <a:buSzPct val="100000"/>
              <a:buFont typeface="Arial" panose="020B0604020202020204" pitchFamily="34" charset="0"/>
              <a:buChar char="•"/>
            </a:pPr>
            <a:r>
              <a:rPr lang="en-US" sz="4200" dirty="0">
                <a:latin typeface="Cambria" panose="02040503050406030204" pitchFamily="18" charset="0"/>
                <a:ea typeface="Cambria" panose="02040503050406030204" pitchFamily="18" charset="0"/>
              </a:rPr>
              <a:t>Strong domestic revenue mobilization </a:t>
            </a:r>
          </a:p>
          <a:p>
            <a:pPr marL="571500" indent="-571500">
              <a:lnSpc>
                <a:spcPct val="100000"/>
              </a:lnSpc>
              <a:spcAft>
                <a:spcPts val="1800"/>
              </a:spcAft>
              <a:buSzPct val="100000"/>
              <a:buFont typeface="Arial" panose="020B0604020202020204" pitchFamily="34" charset="0"/>
              <a:buChar char="•"/>
            </a:pPr>
            <a:r>
              <a:rPr lang="en-US" sz="4200" dirty="0">
                <a:latin typeface="Cambria" panose="02040503050406030204" pitchFamily="18" charset="0"/>
                <a:ea typeface="Cambria" panose="02040503050406030204" pitchFamily="18" charset="0"/>
              </a:rPr>
              <a:t>Implementation of transparent and credible financial management practices           </a:t>
            </a:r>
            <a:endParaRPr sz="4200" dirty="0">
              <a:latin typeface="Cambria" panose="02040503050406030204" pitchFamily="18" charset="0"/>
              <a:ea typeface="Cambria" panose="02040503050406030204" pitchFamily="18" charset="0"/>
            </a:endParaRPr>
          </a:p>
        </p:txBody>
      </p:sp>
      <p:graphicFrame>
        <p:nvGraphicFramePr>
          <p:cNvPr id="9" name="Chart 8">
            <a:extLst>
              <a:ext uri="{FF2B5EF4-FFF2-40B4-BE49-F238E27FC236}">
                <a16:creationId xmlns:a16="http://schemas.microsoft.com/office/drawing/2014/main" id="{AA20F064-F07A-4C70-B8E3-B5F1DE058B29}"/>
              </a:ext>
            </a:extLst>
          </p:cNvPr>
          <p:cNvGraphicFramePr>
            <a:graphicFrameLocks noChangeAspect="1"/>
          </p:cNvGraphicFramePr>
          <p:nvPr>
            <p:extLst>
              <p:ext uri="{D42A27DB-BD31-4B8C-83A1-F6EECF244321}">
                <p14:modId xmlns:p14="http://schemas.microsoft.com/office/powerpoint/2010/main" val="605511547"/>
              </p:ext>
            </p:extLst>
          </p:nvPr>
        </p:nvGraphicFramePr>
        <p:xfrm>
          <a:off x="63419" y="5287833"/>
          <a:ext cx="14538960" cy="7269480"/>
        </p:xfrm>
        <a:graphic>
          <a:graphicData uri="http://schemas.openxmlformats.org/drawingml/2006/chart">
            <c:chart xmlns:c="http://schemas.openxmlformats.org/drawingml/2006/chart" xmlns:r="http://schemas.openxmlformats.org/officeDocument/2006/relationships" r:id="rId3"/>
          </a:graphicData>
        </a:graphic>
      </p:graphicFrame>
      <p:sp>
        <p:nvSpPr>
          <p:cNvPr id="10" name="Figure 2: The growth impact of the pandemic ranks among the most severe in Sub-Saharan Africa">
            <a:extLst>
              <a:ext uri="{FF2B5EF4-FFF2-40B4-BE49-F238E27FC236}">
                <a16:creationId xmlns:a16="http://schemas.microsoft.com/office/drawing/2014/main" id="{FA008B3A-9FCC-7D44-94E9-3EDAC570F818}"/>
              </a:ext>
            </a:extLst>
          </p:cNvPr>
          <p:cNvSpPr txBox="1"/>
          <p:nvPr/>
        </p:nvSpPr>
        <p:spPr>
          <a:xfrm>
            <a:off x="1502967" y="4088015"/>
            <a:ext cx="13222685" cy="74623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ctr">
            <a:spAutoFit/>
          </a:bodyPr>
          <a:lstStyle>
            <a:lvl1pPr defTabSz="825500">
              <a:defRPr sz="2200" b="1">
                <a:solidFill>
                  <a:srgbClr val="1F4E79"/>
                </a:solidFill>
                <a:latin typeface="Helvetica Neue"/>
                <a:ea typeface="Helvetica Neue"/>
                <a:cs typeface="Helvetica Neue"/>
                <a:sym typeface="Helvetica Neue"/>
              </a:defRPr>
            </a:lvl1pPr>
          </a:lstStyle>
          <a:p>
            <a:r>
              <a:rPr lang="en-US" sz="3200" dirty="0">
                <a:solidFill>
                  <a:schemeClr val="tx1"/>
                </a:solidFill>
                <a:latin typeface="Cambria" panose="02040503050406030204" pitchFamily="18" charset="0"/>
                <a:ea typeface="Cambria" panose="02040503050406030204" pitchFamily="18" charset="0"/>
              </a:rPr>
              <a:t>Evolution of Public &amp; Publicly Guaranteed Debt</a:t>
            </a:r>
            <a:endParaRPr sz="3200" dirty="0">
              <a:solidFill>
                <a:schemeClr val="tx1"/>
              </a:solidFill>
              <a:latin typeface="Cambria" panose="02040503050406030204" pitchFamily="18" charset="0"/>
              <a:ea typeface="Cambria" panose="02040503050406030204" pitchFamily="18" charset="0"/>
            </a:endParaRPr>
          </a:p>
        </p:txBody>
      </p:sp>
      <p:sp>
        <p:nvSpPr>
          <p:cNvPr id="11" name="Figure 2: The growth impact of the pandemic ranks among the most severe in Sub-Saharan Africa">
            <a:extLst>
              <a:ext uri="{FF2B5EF4-FFF2-40B4-BE49-F238E27FC236}">
                <a16:creationId xmlns:a16="http://schemas.microsoft.com/office/drawing/2014/main" id="{A8CB3058-7394-9948-AD57-30DE59839595}"/>
              </a:ext>
            </a:extLst>
          </p:cNvPr>
          <p:cNvSpPr txBox="1"/>
          <p:nvPr/>
        </p:nvSpPr>
        <p:spPr>
          <a:xfrm>
            <a:off x="1502967" y="4637289"/>
            <a:ext cx="13946585" cy="504882"/>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ctr">
            <a:spAutoFit/>
          </a:bodyPr>
          <a:lstStyle>
            <a:lvl1pPr defTabSz="825500">
              <a:defRPr sz="2200" b="1">
                <a:solidFill>
                  <a:srgbClr val="1F4E79"/>
                </a:solidFill>
                <a:latin typeface="Helvetica Neue"/>
                <a:ea typeface="Helvetica Neue"/>
                <a:cs typeface="Helvetica Neue"/>
                <a:sym typeface="Helvetica Neue"/>
              </a:defRPr>
            </a:lvl1pPr>
          </a:lstStyle>
          <a:p>
            <a:r>
              <a:rPr lang="en-US" sz="2000" b="0" i="1">
                <a:solidFill>
                  <a:schemeClr val="tx1"/>
                </a:solidFill>
                <a:latin typeface="Cambria" panose="02040503050406030204" pitchFamily="18" charset="0"/>
                <a:ea typeface="Cambria" panose="02040503050406030204" pitchFamily="18" charset="0"/>
              </a:rPr>
              <a:t>(percentage of GDP)</a:t>
            </a:r>
            <a:endParaRPr sz="2000" b="0" i="1">
              <a:solidFill>
                <a:schemeClr val="tx1"/>
              </a:solidFill>
              <a:latin typeface="Cambria" panose="02040503050406030204" pitchFamily="18" charset="0"/>
              <a:ea typeface="Cambria" panose="02040503050406030204" pitchFamily="18" charset="0"/>
            </a:endParaRPr>
          </a:p>
        </p:txBody>
      </p:sp>
      <p:sp>
        <p:nvSpPr>
          <p:cNvPr id="8" name="Saving Lives">
            <a:extLst>
              <a:ext uri="{FF2B5EF4-FFF2-40B4-BE49-F238E27FC236}">
                <a16:creationId xmlns:a16="http://schemas.microsoft.com/office/drawing/2014/main" id="{DE9FB470-E922-433F-9C93-35B23E792644}"/>
              </a:ext>
            </a:extLst>
          </p:cNvPr>
          <p:cNvSpPr txBox="1"/>
          <p:nvPr/>
        </p:nvSpPr>
        <p:spPr>
          <a:xfrm>
            <a:off x="0" y="1"/>
            <a:ext cx="24414480" cy="969492"/>
          </a:xfrm>
          <a:prstGeom prst="rect">
            <a:avLst/>
          </a:prstGeom>
          <a:solidFill>
            <a:srgbClr val="002060"/>
          </a:solidFill>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algn="ctr"/>
            <a:r>
              <a:rPr lang="en-US" sz="6000" dirty="0">
                <a:solidFill>
                  <a:schemeClr val="bg1"/>
                </a:solidFill>
                <a:latin typeface="Cambria" panose="02040503050406030204" pitchFamily="18" charset="0"/>
                <a:ea typeface="Cambria" panose="02040503050406030204" pitchFamily="18" charset="0"/>
              </a:rPr>
              <a:t>Measures to build back better (1)</a:t>
            </a:r>
            <a:endParaRPr sz="6000" dirty="0">
              <a:solidFill>
                <a:schemeClr val="bg1"/>
              </a:solidFill>
              <a:latin typeface="Cambria" panose="02040503050406030204" pitchFamily="18" charset="0"/>
              <a:ea typeface="Cambria" panose="02040503050406030204" pitchFamily="18" charset="0"/>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3" name="A reliable supply of electricity and greater access to high speed internet would not only increase the efficiency of remote learning but also help to reduce inequalities in access to better education tools.…"/>
          <p:cNvSpPr txBox="1"/>
          <p:nvPr/>
        </p:nvSpPr>
        <p:spPr>
          <a:xfrm>
            <a:off x="1183146" y="3101140"/>
            <a:ext cx="11683945" cy="79315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p>
            <a:pPr>
              <a:lnSpc>
                <a:spcPct val="110000"/>
              </a:lnSpc>
              <a:spcAft>
                <a:spcPts val="1800"/>
              </a:spcAft>
              <a:buSzPct val="100000"/>
              <a:defRPr sz="2100"/>
            </a:pPr>
            <a:r>
              <a:rPr sz="4200" b="1" dirty="0">
                <a:latin typeface="Cambria" panose="02040503050406030204" pitchFamily="18" charset="0"/>
                <a:ea typeface="Cambria" panose="02040503050406030204" pitchFamily="18" charset="0"/>
              </a:rPr>
              <a:t>A reliable supply of electricity and greater access to </a:t>
            </a:r>
            <a:r>
              <a:rPr lang="en-US" sz="4200" b="1" dirty="0">
                <a:latin typeface="Cambria" panose="02040503050406030204" pitchFamily="18" charset="0"/>
                <a:ea typeface="Cambria" panose="02040503050406030204" pitchFamily="18" charset="0"/>
              </a:rPr>
              <a:t>high-speed</a:t>
            </a:r>
            <a:r>
              <a:rPr sz="4200" b="1" dirty="0">
                <a:latin typeface="Cambria" panose="02040503050406030204" pitchFamily="18" charset="0"/>
                <a:ea typeface="Cambria" panose="02040503050406030204" pitchFamily="18" charset="0"/>
              </a:rPr>
              <a:t> internet </a:t>
            </a:r>
            <a:r>
              <a:rPr lang="en-US" sz="4200" b="1" dirty="0">
                <a:latin typeface="Cambria" panose="02040503050406030204" pitchFamily="18" charset="0"/>
                <a:ea typeface="Cambria" panose="02040503050406030204" pitchFamily="18" charset="0"/>
              </a:rPr>
              <a:t>is key</a:t>
            </a:r>
          </a:p>
          <a:p>
            <a:pPr marL="457200" indent="-457200">
              <a:lnSpc>
                <a:spcPct val="110000"/>
              </a:lnSpc>
              <a:spcAft>
                <a:spcPts val="1800"/>
              </a:spcAft>
              <a:buSzPct val="100000"/>
              <a:buFont typeface="Arial" panose="020B0604020202020204" pitchFamily="34" charset="0"/>
              <a:buChar char="•"/>
              <a:defRPr sz="2100"/>
            </a:pPr>
            <a:r>
              <a:rPr lang="en-US" sz="4200" dirty="0">
                <a:latin typeface="Cambria" panose="02040503050406030204" pitchFamily="18" charset="0"/>
                <a:ea typeface="Cambria" panose="02040503050406030204" pitchFamily="18" charset="0"/>
              </a:rPr>
              <a:t>It </a:t>
            </a:r>
            <a:r>
              <a:rPr sz="4200" dirty="0">
                <a:latin typeface="Cambria" panose="02040503050406030204" pitchFamily="18" charset="0"/>
                <a:ea typeface="Cambria" panose="02040503050406030204" pitchFamily="18" charset="0"/>
              </a:rPr>
              <a:t>would not only increase the efficiency of remote learning but also help to reduce inequalities in access to better education tools. </a:t>
            </a:r>
            <a:endParaRPr lang="en-US" sz="4200" dirty="0">
              <a:latin typeface="Cambria" panose="02040503050406030204" pitchFamily="18" charset="0"/>
              <a:ea typeface="Cambria" panose="02040503050406030204" pitchFamily="18" charset="0"/>
            </a:endParaRPr>
          </a:p>
          <a:p>
            <a:pPr>
              <a:lnSpc>
                <a:spcPct val="110000"/>
              </a:lnSpc>
              <a:spcAft>
                <a:spcPts val="1800"/>
              </a:spcAft>
              <a:buSzPct val="100000"/>
              <a:defRPr sz="2100"/>
            </a:pPr>
            <a:endParaRPr lang="en-US" sz="3600" b="1" dirty="0">
              <a:latin typeface="Cambria" panose="02040503050406030204" pitchFamily="18" charset="0"/>
              <a:ea typeface="Cambria" panose="02040503050406030204" pitchFamily="18" charset="0"/>
            </a:endParaRPr>
          </a:p>
          <a:p>
            <a:pPr>
              <a:lnSpc>
                <a:spcPct val="110000"/>
              </a:lnSpc>
              <a:spcAft>
                <a:spcPts val="1800"/>
              </a:spcAft>
              <a:buSzPct val="100000"/>
              <a:defRPr sz="2100"/>
            </a:pPr>
            <a:r>
              <a:rPr sz="4200" b="1" dirty="0">
                <a:latin typeface="Cambria" panose="02040503050406030204" pitchFamily="18" charset="0"/>
                <a:ea typeface="Cambria" panose="02040503050406030204" pitchFamily="18" charset="0"/>
              </a:rPr>
              <a:t>More broadly, increasing access to</a:t>
            </a:r>
            <a:r>
              <a:rPr lang="en-US" sz="4200" b="1" dirty="0">
                <a:latin typeface="Cambria" panose="02040503050406030204" pitchFamily="18" charset="0"/>
                <a:ea typeface="Cambria" panose="02040503050406030204" pitchFamily="18" charset="0"/>
              </a:rPr>
              <a:t> </a:t>
            </a:r>
            <a:r>
              <a:rPr sz="4200" b="1" dirty="0">
                <a:latin typeface="Cambria" panose="02040503050406030204" pitchFamily="18" charset="0"/>
                <a:ea typeface="Cambria" panose="02040503050406030204" pitchFamily="18" charset="0"/>
              </a:rPr>
              <a:t>broadband internet will be critical </a:t>
            </a:r>
            <a:r>
              <a:rPr sz="4200" dirty="0">
                <a:latin typeface="Cambria" panose="02040503050406030204" pitchFamily="18" charset="0"/>
                <a:ea typeface="Cambria" panose="02040503050406030204" pitchFamily="18" charset="0"/>
              </a:rPr>
              <a:t>to accelerate the structural transition to a more productive, modern economy.</a:t>
            </a:r>
          </a:p>
        </p:txBody>
      </p:sp>
      <p:pic>
        <p:nvPicPr>
          <p:cNvPr id="7" name="Picture 6" descr="A picture containing text, person, indoor, computer&#10;&#10;Description automatically generated">
            <a:extLst>
              <a:ext uri="{FF2B5EF4-FFF2-40B4-BE49-F238E27FC236}">
                <a16:creationId xmlns:a16="http://schemas.microsoft.com/office/drawing/2014/main" id="{AEC25260-2615-734A-A3B3-229675A4D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67092" y="4982354"/>
            <a:ext cx="11516908" cy="7052699"/>
          </a:xfrm>
          <a:prstGeom prst="rect">
            <a:avLst/>
          </a:prstGeom>
        </p:spPr>
      </p:pic>
      <p:sp>
        <p:nvSpPr>
          <p:cNvPr id="651" name="Strengthening complementary infrastructures to boost human capital"/>
          <p:cNvSpPr txBox="1"/>
          <p:nvPr/>
        </p:nvSpPr>
        <p:spPr>
          <a:xfrm>
            <a:off x="0" y="1604257"/>
            <a:ext cx="23736300" cy="89100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marL="457200" indent="-457200">
              <a:buFont typeface="Wingdings" panose="05000000000000000000" pitchFamily="2" charset="2"/>
              <a:buChar char="Ø"/>
            </a:pPr>
            <a:r>
              <a:rPr sz="5400" dirty="0">
                <a:solidFill>
                  <a:schemeClr val="tx1"/>
                </a:solidFill>
                <a:latin typeface="Cambria" panose="02040503050406030204" pitchFamily="18" charset="0"/>
                <a:ea typeface="Cambria" panose="02040503050406030204" pitchFamily="18" charset="0"/>
              </a:rPr>
              <a:t>Strengthening</a:t>
            </a:r>
            <a:r>
              <a:rPr lang="en-US" sz="5400" dirty="0">
                <a:solidFill>
                  <a:schemeClr val="tx1"/>
                </a:solidFill>
                <a:latin typeface="Cambria" panose="02040503050406030204" pitchFamily="18" charset="0"/>
                <a:ea typeface="Cambria" panose="02040503050406030204" pitchFamily="18" charset="0"/>
              </a:rPr>
              <a:t> </a:t>
            </a:r>
            <a:r>
              <a:rPr sz="5400" dirty="0">
                <a:solidFill>
                  <a:schemeClr val="tx1"/>
                </a:solidFill>
                <a:latin typeface="Cambria" panose="02040503050406030204" pitchFamily="18" charset="0"/>
                <a:ea typeface="Cambria" panose="02040503050406030204" pitchFamily="18" charset="0"/>
              </a:rPr>
              <a:t>complementary infrastructures to b</a:t>
            </a:r>
            <a:r>
              <a:rPr lang="en-US" sz="5400" dirty="0">
                <a:solidFill>
                  <a:schemeClr val="tx1"/>
                </a:solidFill>
                <a:latin typeface="Cambria" panose="02040503050406030204" pitchFamily="18" charset="0"/>
                <a:ea typeface="Cambria" panose="02040503050406030204" pitchFamily="18" charset="0"/>
              </a:rPr>
              <a:t>o</a:t>
            </a:r>
            <a:r>
              <a:rPr sz="5400" dirty="0">
                <a:solidFill>
                  <a:schemeClr val="tx1"/>
                </a:solidFill>
                <a:latin typeface="Cambria" panose="02040503050406030204" pitchFamily="18" charset="0"/>
                <a:ea typeface="Cambria" panose="02040503050406030204" pitchFamily="18" charset="0"/>
              </a:rPr>
              <a:t>ost</a:t>
            </a:r>
            <a:r>
              <a:rPr lang="en-US" sz="5400" dirty="0">
                <a:solidFill>
                  <a:schemeClr val="tx1"/>
                </a:solidFill>
                <a:latin typeface="Cambria" panose="02040503050406030204" pitchFamily="18" charset="0"/>
                <a:ea typeface="Cambria" panose="02040503050406030204" pitchFamily="18" charset="0"/>
              </a:rPr>
              <a:t> </a:t>
            </a:r>
            <a:r>
              <a:rPr sz="5400" dirty="0">
                <a:solidFill>
                  <a:schemeClr val="tx1"/>
                </a:solidFill>
                <a:latin typeface="Cambria" panose="02040503050406030204" pitchFamily="18" charset="0"/>
                <a:ea typeface="Cambria" panose="02040503050406030204" pitchFamily="18" charset="0"/>
              </a:rPr>
              <a:t>human capital</a:t>
            </a:r>
          </a:p>
        </p:txBody>
      </p:sp>
      <p:sp>
        <p:nvSpPr>
          <p:cNvPr id="14" name="Shape">
            <a:extLst>
              <a:ext uri="{FF2B5EF4-FFF2-40B4-BE49-F238E27FC236}">
                <a16:creationId xmlns:a16="http://schemas.microsoft.com/office/drawing/2014/main" id="{882032D3-4E8D-B644-8F51-DE6DBA8CC428}"/>
              </a:ext>
            </a:extLst>
          </p:cNvPr>
          <p:cNvSpPr/>
          <p:nvPr/>
        </p:nvSpPr>
        <p:spPr>
          <a:xfrm>
            <a:off x="438296" y="3438156"/>
            <a:ext cx="744851" cy="684549"/>
          </a:xfrm>
          <a:custGeom>
            <a:avLst/>
            <a:gdLst/>
            <a:ahLst/>
            <a:cxnLst>
              <a:cxn ang="0">
                <a:pos x="wd2" y="hd2"/>
              </a:cxn>
              <a:cxn ang="5400000">
                <a:pos x="wd2" y="hd2"/>
              </a:cxn>
              <a:cxn ang="10800000">
                <a:pos x="wd2" y="hd2"/>
              </a:cxn>
              <a:cxn ang="16200000">
                <a:pos x="wd2" y="hd2"/>
              </a:cxn>
            </a:cxnLst>
            <a:rect l="0" t="0" r="r" b="b"/>
            <a:pathLst>
              <a:path w="21600" h="19937" extrusionOk="0">
                <a:moveTo>
                  <a:pt x="10777" y="14624"/>
                </a:moveTo>
                <a:cubicBezTo>
                  <a:pt x="9605" y="14624"/>
                  <a:pt x="8387" y="15965"/>
                  <a:pt x="8387" y="17305"/>
                </a:cubicBezTo>
                <a:cubicBezTo>
                  <a:pt x="8387" y="18646"/>
                  <a:pt x="9605" y="19937"/>
                  <a:pt x="10777" y="19937"/>
                </a:cubicBezTo>
                <a:cubicBezTo>
                  <a:pt x="11995" y="19937"/>
                  <a:pt x="13167" y="18646"/>
                  <a:pt x="13167" y="17305"/>
                </a:cubicBezTo>
                <a:cubicBezTo>
                  <a:pt x="13167" y="15965"/>
                  <a:pt x="11995" y="14624"/>
                  <a:pt x="10777" y="14624"/>
                </a:cubicBezTo>
                <a:close/>
                <a:moveTo>
                  <a:pt x="5997" y="11992"/>
                </a:moveTo>
                <a:cubicBezTo>
                  <a:pt x="7576" y="13780"/>
                  <a:pt x="7576" y="13780"/>
                  <a:pt x="7576" y="13780"/>
                </a:cubicBezTo>
                <a:cubicBezTo>
                  <a:pt x="9199" y="11992"/>
                  <a:pt x="11995" y="11992"/>
                  <a:pt x="13979" y="13780"/>
                </a:cubicBezTo>
                <a:cubicBezTo>
                  <a:pt x="15557" y="11992"/>
                  <a:pt x="15557" y="11992"/>
                  <a:pt x="15557" y="11992"/>
                </a:cubicBezTo>
                <a:cubicBezTo>
                  <a:pt x="12762" y="9360"/>
                  <a:pt x="8793" y="9360"/>
                  <a:pt x="5997" y="11992"/>
                </a:cubicBezTo>
                <a:close/>
                <a:moveTo>
                  <a:pt x="2796" y="8467"/>
                </a:moveTo>
                <a:cubicBezTo>
                  <a:pt x="4419" y="10254"/>
                  <a:pt x="4419" y="10254"/>
                  <a:pt x="4419" y="10254"/>
                </a:cubicBezTo>
                <a:cubicBezTo>
                  <a:pt x="7982" y="6729"/>
                  <a:pt x="13573" y="6729"/>
                  <a:pt x="17181" y="10254"/>
                </a:cubicBezTo>
                <a:cubicBezTo>
                  <a:pt x="18804" y="8467"/>
                  <a:pt x="18804" y="8467"/>
                  <a:pt x="18804" y="8467"/>
                </a:cubicBezTo>
                <a:cubicBezTo>
                  <a:pt x="14385" y="3650"/>
                  <a:pt x="7215" y="3650"/>
                  <a:pt x="2796" y="8467"/>
                </a:cubicBezTo>
                <a:close/>
                <a:moveTo>
                  <a:pt x="0" y="4991"/>
                </a:moveTo>
                <a:cubicBezTo>
                  <a:pt x="1172" y="6729"/>
                  <a:pt x="1172" y="6729"/>
                  <a:pt x="1172" y="6729"/>
                </a:cubicBezTo>
                <a:cubicBezTo>
                  <a:pt x="6403" y="1018"/>
                  <a:pt x="14791" y="1018"/>
                  <a:pt x="19977" y="6729"/>
                </a:cubicBezTo>
                <a:cubicBezTo>
                  <a:pt x="21600" y="4991"/>
                  <a:pt x="21600" y="4991"/>
                  <a:pt x="21600" y="4991"/>
                </a:cubicBezTo>
                <a:cubicBezTo>
                  <a:pt x="15557" y="-1663"/>
                  <a:pt x="5997" y="-1663"/>
                  <a:pt x="0" y="4991"/>
                </a:cubicBezTo>
                <a:close/>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
        <p:nvSpPr>
          <p:cNvPr id="16" name="Shape">
            <a:extLst>
              <a:ext uri="{FF2B5EF4-FFF2-40B4-BE49-F238E27FC236}">
                <a16:creationId xmlns:a16="http://schemas.microsoft.com/office/drawing/2014/main" id="{8A82A63F-954E-9941-813C-898CA5878CFB}"/>
              </a:ext>
            </a:extLst>
          </p:cNvPr>
          <p:cNvSpPr/>
          <p:nvPr/>
        </p:nvSpPr>
        <p:spPr>
          <a:xfrm>
            <a:off x="393686" y="7960175"/>
            <a:ext cx="744851" cy="684549"/>
          </a:xfrm>
          <a:custGeom>
            <a:avLst/>
            <a:gdLst/>
            <a:ahLst/>
            <a:cxnLst>
              <a:cxn ang="0">
                <a:pos x="wd2" y="hd2"/>
              </a:cxn>
              <a:cxn ang="5400000">
                <a:pos x="wd2" y="hd2"/>
              </a:cxn>
              <a:cxn ang="10800000">
                <a:pos x="wd2" y="hd2"/>
              </a:cxn>
              <a:cxn ang="16200000">
                <a:pos x="wd2" y="hd2"/>
              </a:cxn>
            </a:cxnLst>
            <a:rect l="0" t="0" r="r" b="b"/>
            <a:pathLst>
              <a:path w="21600" h="21600" extrusionOk="0">
                <a:moveTo>
                  <a:pt x="19248" y="0"/>
                </a:moveTo>
                <a:cubicBezTo>
                  <a:pt x="2308" y="0"/>
                  <a:pt x="2308" y="0"/>
                  <a:pt x="2308" y="0"/>
                </a:cubicBezTo>
                <a:cubicBezTo>
                  <a:pt x="1132" y="0"/>
                  <a:pt x="0" y="846"/>
                  <a:pt x="0" y="2190"/>
                </a:cubicBezTo>
                <a:cubicBezTo>
                  <a:pt x="0" y="15876"/>
                  <a:pt x="0" y="15876"/>
                  <a:pt x="0" y="15876"/>
                </a:cubicBezTo>
                <a:cubicBezTo>
                  <a:pt x="0" y="17171"/>
                  <a:pt x="740" y="18514"/>
                  <a:pt x="1916" y="18962"/>
                </a:cubicBezTo>
                <a:cubicBezTo>
                  <a:pt x="6968" y="19858"/>
                  <a:pt x="6968" y="19858"/>
                  <a:pt x="6968" y="19858"/>
                </a:cubicBezTo>
                <a:cubicBezTo>
                  <a:pt x="6968" y="19858"/>
                  <a:pt x="2700" y="21600"/>
                  <a:pt x="5356" y="21600"/>
                </a:cubicBezTo>
                <a:cubicBezTo>
                  <a:pt x="16200" y="21600"/>
                  <a:pt x="16200" y="21600"/>
                  <a:pt x="16200" y="21600"/>
                </a:cubicBezTo>
                <a:cubicBezTo>
                  <a:pt x="18900" y="21600"/>
                  <a:pt x="14632" y="19858"/>
                  <a:pt x="14632" y="19858"/>
                </a:cubicBezTo>
                <a:cubicBezTo>
                  <a:pt x="19640" y="18962"/>
                  <a:pt x="19640" y="18962"/>
                  <a:pt x="19640" y="18962"/>
                </a:cubicBezTo>
                <a:cubicBezTo>
                  <a:pt x="20860" y="18514"/>
                  <a:pt x="21600" y="17171"/>
                  <a:pt x="21600" y="15876"/>
                </a:cubicBezTo>
                <a:cubicBezTo>
                  <a:pt x="21600" y="2190"/>
                  <a:pt x="21600" y="2190"/>
                  <a:pt x="21600" y="2190"/>
                </a:cubicBezTo>
                <a:cubicBezTo>
                  <a:pt x="21600" y="846"/>
                  <a:pt x="20468" y="0"/>
                  <a:pt x="19248" y="0"/>
                </a:cubicBezTo>
                <a:close/>
                <a:moveTo>
                  <a:pt x="19248" y="15876"/>
                </a:moveTo>
                <a:cubicBezTo>
                  <a:pt x="2308" y="15876"/>
                  <a:pt x="2308" y="15876"/>
                  <a:pt x="2308" y="15876"/>
                </a:cubicBezTo>
                <a:cubicBezTo>
                  <a:pt x="2308" y="2190"/>
                  <a:pt x="2308" y="2190"/>
                  <a:pt x="2308" y="2190"/>
                </a:cubicBezTo>
                <a:cubicBezTo>
                  <a:pt x="19248" y="2190"/>
                  <a:pt x="19248" y="2190"/>
                  <a:pt x="19248" y="2190"/>
                </a:cubicBezTo>
                <a:lnTo>
                  <a:pt x="19248" y="15876"/>
                </a:lnTo>
                <a:close/>
              </a:path>
            </a:pathLst>
          </a:custGeom>
          <a:solidFill>
            <a:srgbClr val="D2A64E"/>
          </a:solidFill>
          <a:ln w="12700">
            <a:miter lim="400000"/>
          </a:ln>
        </p:spPr>
        <p:txBody>
          <a:bodyPr lIns="121919" tIns="121919" rIns="121919" bIns="121919"/>
          <a:lstStyle/>
          <a:p>
            <a:endParaRPr>
              <a:latin typeface="Cambria" panose="02040503050406030204" pitchFamily="18" charset="0"/>
              <a:ea typeface="Cambria" panose="02040503050406030204" pitchFamily="18" charset="0"/>
            </a:endParaRPr>
          </a:p>
        </p:txBody>
      </p:sp>
      <p:sp>
        <p:nvSpPr>
          <p:cNvPr id="10" name="Saving Lives">
            <a:extLst>
              <a:ext uri="{FF2B5EF4-FFF2-40B4-BE49-F238E27FC236}">
                <a16:creationId xmlns:a16="http://schemas.microsoft.com/office/drawing/2014/main" id="{7E66C5F5-7489-4008-B54C-815BB6398401}"/>
              </a:ext>
            </a:extLst>
          </p:cNvPr>
          <p:cNvSpPr txBox="1"/>
          <p:nvPr/>
        </p:nvSpPr>
        <p:spPr>
          <a:xfrm>
            <a:off x="0" y="1"/>
            <a:ext cx="24368760" cy="1047975"/>
          </a:xfrm>
          <a:prstGeom prst="rect">
            <a:avLst/>
          </a:prstGeom>
          <a:solidFill>
            <a:srgbClr val="002060"/>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nSpc>
                <a:spcPct val="85000"/>
              </a:lnSpc>
              <a:defRPr sz="9000" b="1">
                <a:solidFill>
                  <a:srgbClr val="166FC6"/>
                </a:solidFill>
              </a:defRPr>
            </a:lvl1pPr>
          </a:lstStyle>
          <a:p>
            <a:pPr algn="ctr"/>
            <a:r>
              <a:rPr lang="en-US" sz="6600" dirty="0">
                <a:solidFill>
                  <a:schemeClr val="bg1"/>
                </a:solidFill>
                <a:latin typeface="Cambria" panose="02040503050406030204" pitchFamily="18" charset="0"/>
                <a:ea typeface="Cambria" panose="02040503050406030204" pitchFamily="18" charset="0"/>
              </a:rPr>
              <a:t>Measures to build back better (2)</a:t>
            </a:r>
            <a:endParaRPr sz="6600" dirty="0">
              <a:solidFill>
                <a:schemeClr val="bg1"/>
              </a:solidFill>
              <a:latin typeface="Cambria" panose="02040503050406030204" pitchFamily="18" charset="0"/>
              <a:ea typeface="Cambria" panose="02040503050406030204" pitchFamily="18" charset="0"/>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4000" cy="13716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2"/>
            <a:ext cx="24383996" cy="3181484"/>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 y="0"/>
            <a:ext cx="16230612" cy="3181484"/>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230598" y="-2"/>
            <a:ext cx="8153396" cy="3181484"/>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700" y="-2"/>
            <a:ext cx="23465292" cy="3194866"/>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ED44B3-ABE1-439E-819A-C657A799FC38}"/>
              </a:ext>
            </a:extLst>
          </p:cNvPr>
          <p:cNvSpPr>
            <a:spLocks noGrp="1"/>
          </p:cNvSpPr>
          <p:nvPr>
            <p:ph type="title"/>
          </p:nvPr>
        </p:nvSpPr>
        <p:spPr>
          <a:xfrm>
            <a:off x="2743198" y="589076"/>
            <a:ext cx="19791902" cy="2067338"/>
          </a:xfrm>
        </p:spPr>
        <p:txBody>
          <a:bodyPr>
            <a:normAutofit/>
          </a:bodyPr>
          <a:lstStyle/>
          <a:p>
            <a:r>
              <a:rPr lang="en-US" sz="8000" b="1" dirty="0">
                <a:solidFill>
                  <a:srgbClr val="FFFFFF"/>
                </a:solidFill>
                <a:latin typeface="Cambria" panose="02040503050406030204" pitchFamily="18" charset="0"/>
                <a:ea typeface="Cambria" panose="02040503050406030204" pitchFamily="18" charset="0"/>
              </a:rPr>
              <a:t>Outline</a:t>
            </a:r>
            <a:endParaRPr lang="en-US" sz="8000" b="1">
              <a:solidFill>
                <a:srgbClr val="FFFFFF"/>
              </a:solidFill>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2B0FC8BE-D701-4564-A35C-636799A11E6F}"/>
              </a:ext>
            </a:extLst>
          </p:cNvPr>
          <p:cNvSpPr>
            <a:spLocks noGrp="1"/>
          </p:cNvSpPr>
          <p:nvPr>
            <p:ph idx="1"/>
          </p:nvPr>
        </p:nvSpPr>
        <p:spPr>
          <a:xfrm>
            <a:off x="918700" y="3245490"/>
            <a:ext cx="22970000" cy="8757620"/>
          </a:xfrm>
        </p:spPr>
        <p:txBody>
          <a:bodyPr anchor="ctr">
            <a:normAutofit/>
          </a:bodyPr>
          <a:lstStyle/>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What is Human Capital?</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State of Human Capital in Rwanda </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Impact of the COVID-19 on Human Capital in Rwanda</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How to Protect and Promote Human Capital Post-COVID</a:t>
            </a:r>
          </a:p>
          <a:p>
            <a:pPr marL="1143000" indent="-1143000">
              <a:buFont typeface="+mj-lt"/>
              <a:buAutoNum type="romanUcPeriod"/>
            </a:pPr>
            <a:r>
              <a:rPr lang="en-US" sz="6000" dirty="0">
                <a:latin typeface="Cambria" panose="02040503050406030204" pitchFamily="18" charset="0"/>
                <a:ea typeface="Cambria" panose="02040503050406030204" pitchFamily="18" charset="0"/>
              </a:rPr>
              <a:t>Role of the World Bank in Supporting Human Capital Development in Rwanda</a:t>
            </a:r>
          </a:p>
        </p:txBody>
      </p:sp>
    </p:spTree>
    <p:extLst>
      <p:ext uri="{BB962C8B-B14F-4D97-AF65-F5344CB8AC3E}">
        <p14:creationId xmlns:p14="http://schemas.microsoft.com/office/powerpoint/2010/main" val="24254581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Flowchart: Delay 34">
            <a:extLst>
              <a:ext uri="{FF2B5EF4-FFF2-40B4-BE49-F238E27FC236}">
                <a16:creationId xmlns:a16="http://schemas.microsoft.com/office/drawing/2014/main" id="{126F0469-15EF-49E6-A41E-CAB708DA5F18}"/>
              </a:ext>
            </a:extLst>
          </p:cNvPr>
          <p:cNvSpPr/>
          <p:nvPr/>
        </p:nvSpPr>
        <p:spPr>
          <a:xfrm rot="16200000">
            <a:off x="7309485" y="-3641982"/>
            <a:ext cx="13441680" cy="20707350"/>
          </a:xfrm>
          <a:prstGeom prst="flowChartDelay">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n-US" sz="2100" dirty="0"/>
          </a:p>
        </p:txBody>
      </p:sp>
      <p:sp>
        <p:nvSpPr>
          <p:cNvPr id="3" name="Rectangle 2">
            <a:extLst>
              <a:ext uri="{FF2B5EF4-FFF2-40B4-BE49-F238E27FC236}">
                <a16:creationId xmlns:a16="http://schemas.microsoft.com/office/drawing/2014/main" id="{5FA997C4-840E-40F4-BB28-DA67001A706A}"/>
              </a:ext>
            </a:extLst>
          </p:cNvPr>
          <p:cNvSpPr/>
          <p:nvPr/>
        </p:nvSpPr>
        <p:spPr>
          <a:xfrm>
            <a:off x="3676649" y="12121138"/>
            <a:ext cx="20707350" cy="144562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n-US" sz="2100"/>
          </a:p>
        </p:txBody>
      </p:sp>
      <p:sp>
        <p:nvSpPr>
          <p:cNvPr id="7" name="Oval 6">
            <a:extLst>
              <a:ext uri="{FF2B5EF4-FFF2-40B4-BE49-F238E27FC236}">
                <a16:creationId xmlns:a16="http://schemas.microsoft.com/office/drawing/2014/main" id="{A6DAC883-E217-4740-92AD-CF27474A33F8}"/>
              </a:ext>
            </a:extLst>
          </p:cNvPr>
          <p:cNvSpPr/>
          <p:nvPr/>
        </p:nvSpPr>
        <p:spPr>
          <a:xfrm>
            <a:off x="9986755" y="3394292"/>
            <a:ext cx="8474358" cy="8229600"/>
          </a:xfrm>
          <a:prstGeom prst="ellipse">
            <a:avLst/>
          </a:prstGeom>
          <a:solidFill>
            <a:schemeClr val="accent4">
              <a:lumMod val="40000"/>
              <a:lumOff val="60000"/>
            </a:schemeClr>
          </a:solidFill>
          <a:ln w="1460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n-US" sz="2100"/>
          </a:p>
        </p:txBody>
      </p:sp>
      <p:pic>
        <p:nvPicPr>
          <p:cNvPr id="10" name="Imagen 50">
            <a:extLst>
              <a:ext uri="{FF2B5EF4-FFF2-40B4-BE49-F238E27FC236}">
                <a16:creationId xmlns:a16="http://schemas.microsoft.com/office/drawing/2014/main" id="{56381DA4-75F6-4FCF-81F4-19FE983C1168}"/>
              </a:ext>
            </a:extLst>
          </p:cNvPr>
          <p:cNvPicPr>
            <a:picLocks noChangeAspect="1"/>
          </p:cNvPicPr>
          <p:nvPr/>
        </p:nvPicPr>
        <p:blipFill>
          <a:blip r:embed="rId3"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0231037" y="4979982"/>
            <a:ext cx="782550" cy="793496"/>
          </a:xfrm>
          <a:prstGeom prst="rect">
            <a:avLst/>
          </a:prstGeom>
        </p:spPr>
      </p:pic>
      <p:sp>
        <p:nvSpPr>
          <p:cNvPr id="11" name="Rectangle 36">
            <a:extLst>
              <a:ext uri="{FF2B5EF4-FFF2-40B4-BE49-F238E27FC236}">
                <a16:creationId xmlns:a16="http://schemas.microsoft.com/office/drawing/2014/main" id="{65F77B47-7F95-406A-AB2F-4A98BE5182EF}"/>
              </a:ext>
            </a:extLst>
          </p:cNvPr>
          <p:cNvSpPr/>
          <p:nvPr/>
        </p:nvSpPr>
        <p:spPr>
          <a:xfrm>
            <a:off x="10956460" y="5463604"/>
            <a:ext cx="1903708" cy="11307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hangingPunct="1">
              <a:lnSpc>
                <a:spcPct val="90000"/>
              </a:lnSpc>
              <a:defRPr/>
            </a:pPr>
            <a:r>
              <a:rPr lang="en-US" sz="2100" b="1" kern="1200" dirty="0">
                <a:solidFill>
                  <a:schemeClr val="accent5">
                    <a:lumMod val="50000"/>
                  </a:schemeClr>
                </a:solidFill>
                <a:latin typeface="Calibri"/>
              </a:rPr>
              <a:t>Children get a good head start</a:t>
            </a:r>
            <a:endParaRPr lang="en-US" sz="2100" kern="1200" dirty="0">
              <a:solidFill>
                <a:schemeClr val="accent5">
                  <a:lumMod val="50000"/>
                </a:schemeClr>
              </a:solidFill>
              <a:latin typeface="Calibri"/>
            </a:endParaRPr>
          </a:p>
        </p:txBody>
      </p:sp>
      <p:pic>
        <p:nvPicPr>
          <p:cNvPr id="12" name="Picture 10">
            <a:extLst>
              <a:ext uri="{FF2B5EF4-FFF2-40B4-BE49-F238E27FC236}">
                <a16:creationId xmlns:a16="http://schemas.microsoft.com/office/drawing/2014/main" id="{846075C5-D0E1-4116-B8F0-F18565737E23}"/>
              </a:ext>
            </a:extLst>
          </p:cNvPr>
          <p:cNvPicPr>
            <a:picLocks noChangeAspect="1"/>
          </p:cNvPicPr>
          <p:nvPr/>
        </p:nvPicPr>
        <p:blipFill>
          <a:blip r:embed="rId4"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5909130" y="3920438"/>
            <a:ext cx="2182172" cy="2858548"/>
          </a:xfrm>
          <a:prstGeom prst="rect">
            <a:avLst/>
          </a:prstGeom>
        </p:spPr>
      </p:pic>
      <p:sp>
        <p:nvSpPr>
          <p:cNvPr id="13" name="Rectangle 37">
            <a:extLst>
              <a:ext uri="{FF2B5EF4-FFF2-40B4-BE49-F238E27FC236}">
                <a16:creationId xmlns:a16="http://schemas.microsoft.com/office/drawing/2014/main" id="{C55BD292-0426-4BC1-A822-B8BA464EC257}"/>
              </a:ext>
            </a:extLst>
          </p:cNvPr>
          <p:cNvSpPr/>
          <p:nvPr/>
        </p:nvSpPr>
        <p:spPr>
          <a:xfrm>
            <a:off x="13204840" y="3879260"/>
            <a:ext cx="2774768" cy="1276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hangingPunct="1">
              <a:lnSpc>
                <a:spcPct val="90000"/>
              </a:lnSpc>
              <a:defRPr/>
            </a:pPr>
            <a:r>
              <a:rPr lang="en-US" sz="2100" b="1" kern="1200" dirty="0">
                <a:solidFill>
                  <a:schemeClr val="accent5">
                    <a:lumMod val="50000"/>
                  </a:schemeClr>
                </a:solidFill>
                <a:latin typeface="Calibri"/>
              </a:rPr>
              <a:t>Students learn better and move to higher grades smoothly</a:t>
            </a:r>
          </a:p>
        </p:txBody>
      </p:sp>
      <p:pic>
        <p:nvPicPr>
          <p:cNvPr id="14" name="Picture 11">
            <a:extLst>
              <a:ext uri="{FF2B5EF4-FFF2-40B4-BE49-F238E27FC236}">
                <a16:creationId xmlns:a16="http://schemas.microsoft.com/office/drawing/2014/main" id="{A65AC75A-7BD3-4AF8-9A5C-0F35370FC40D}"/>
              </a:ext>
            </a:extLst>
          </p:cNvPr>
          <p:cNvPicPr>
            <a:picLocks noChangeAspect="1"/>
          </p:cNvPicPr>
          <p:nvPr/>
        </p:nvPicPr>
        <p:blipFill>
          <a:blip r:embed="rId5"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6972880" y="8413134"/>
            <a:ext cx="1214708" cy="2436896"/>
          </a:xfrm>
          <a:prstGeom prst="rect">
            <a:avLst/>
          </a:prstGeom>
          <a:noFill/>
          <a:ln>
            <a:noFill/>
          </a:ln>
        </p:spPr>
      </p:pic>
      <p:pic>
        <p:nvPicPr>
          <p:cNvPr id="15" name="Picture 13">
            <a:extLst>
              <a:ext uri="{FF2B5EF4-FFF2-40B4-BE49-F238E27FC236}">
                <a16:creationId xmlns:a16="http://schemas.microsoft.com/office/drawing/2014/main" id="{D0B021C9-B4DE-4315-A979-A140187159E3}"/>
              </a:ext>
            </a:extLst>
          </p:cNvPr>
          <p:cNvPicPr>
            <a:picLocks noChangeAspect="1"/>
          </p:cNvPicPr>
          <p:nvPr/>
        </p:nvPicPr>
        <p:blipFill>
          <a:blip r:embed="rId6"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5991005" y="8488852"/>
            <a:ext cx="846010" cy="2356848"/>
          </a:xfrm>
          <a:prstGeom prst="rect">
            <a:avLst/>
          </a:prstGeom>
        </p:spPr>
      </p:pic>
      <p:sp>
        <p:nvSpPr>
          <p:cNvPr id="16" name="Rectangle 38">
            <a:extLst>
              <a:ext uri="{FF2B5EF4-FFF2-40B4-BE49-F238E27FC236}">
                <a16:creationId xmlns:a16="http://schemas.microsoft.com/office/drawing/2014/main" id="{8951D5DA-E80B-4048-8150-3B7A12396642}"/>
              </a:ext>
            </a:extLst>
          </p:cNvPr>
          <p:cNvSpPr/>
          <p:nvPr/>
        </p:nvSpPr>
        <p:spPr>
          <a:xfrm>
            <a:off x="15816351" y="6849080"/>
            <a:ext cx="2588042" cy="1276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hangingPunct="1">
              <a:lnSpc>
                <a:spcPct val="90000"/>
              </a:lnSpc>
              <a:defRPr/>
            </a:pPr>
            <a:r>
              <a:rPr lang="en-US" sz="2100" b="1" kern="1200" dirty="0">
                <a:solidFill>
                  <a:schemeClr val="accent5">
                    <a:lumMod val="50000"/>
                  </a:schemeClr>
                </a:solidFill>
                <a:latin typeface="Calibri"/>
              </a:rPr>
              <a:t>Young people with market-relevant skills transition to work</a:t>
            </a:r>
          </a:p>
        </p:txBody>
      </p:sp>
      <p:pic>
        <p:nvPicPr>
          <p:cNvPr id="17" name="Picture 6">
            <a:extLst>
              <a:ext uri="{FF2B5EF4-FFF2-40B4-BE49-F238E27FC236}">
                <a16:creationId xmlns:a16="http://schemas.microsoft.com/office/drawing/2014/main" id="{91AABCF5-CF0A-4F5F-9E8B-D8E969773440}"/>
              </a:ext>
            </a:extLst>
          </p:cNvPr>
          <p:cNvPicPr>
            <a:picLocks noChangeAspect="1"/>
          </p:cNvPicPr>
          <p:nvPr/>
        </p:nvPicPr>
        <p:blipFill>
          <a:blip r:embed="rId7"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0880804" y="9010792"/>
            <a:ext cx="756924" cy="2490532"/>
          </a:xfrm>
          <a:prstGeom prst="rect">
            <a:avLst/>
          </a:prstGeom>
        </p:spPr>
      </p:pic>
      <p:pic>
        <p:nvPicPr>
          <p:cNvPr id="18" name="Picture 14">
            <a:extLst>
              <a:ext uri="{FF2B5EF4-FFF2-40B4-BE49-F238E27FC236}">
                <a16:creationId xmlns:a16="http://schemas.microsoft.com/office/drawing/2014/main" id="{1E57D98F-3E85-492C-929F-0693398E4CD5}"/>
              </a:ext>
            </a:extLst>
          </p:cNvPr>
          <p:cNvPicPr>
            <a:picLocks noChangeAspect="1"/>
          </p:cNvPicPr>
          <p:nvPr/>
        </p:nvPicPr>
        <p:blipFill>
          <a:blip r:embed="rId8"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1762519" y="8717632"/>
            <a:ext cx="1032846" cy="2783692"/>
          </a:xfrm>
          <a:prstGeom prst="rect">
            <a:avLst/>
          </a:prstGeom>
          <a:noFill/>
          <a:ln>
            <a:noFill/>
          </a:ln>
        </p:spPr>
      </p:pic>
      <p:sp>
        <p:nvSpPr>
          <p:cNvPr id="19" name="Rectangle 39">
            <a:extLst>
              <a:ext uri="{FF2B5EF4-FFF2-40B4-BE49-F238E27FC236}">
                <a16:creationId xmlns:a16="http://schemas.microsoft.com/office/drawing/2014/main" id="{F6BCF427-AF5E-49DE-8277-FBD0F3F158D9}"/>
              </a:ext>
            </a:extLst>
          </p:cNvPr>
          <p:cNvSpPr/>
          <p:nvPr/>
        </p:nvSpPr>
        <p:spPr>
          <a:xfrm>
            <a:off x="13045928" y="9183659"/>
            <a:ext cx="2443492" cy="895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hangingPunct="1">
              <a:lnSpc>
                <a:spcPct val="90000"/>
              </a:lnSpc>
              <a:defRPr/>
            </a:pPr>
            <a:r>
              <a:rPr lang="en-US" sz="2100" b="1" kern="1200" dirty="0">
                <a:solidFill>
                  <a:schemeClr val="accent5">
                    <a:lumMod val="50000"/>
                  </a:schemeClr>
                </a:solidFill>
                <a:latin typeface="Calibri"/>
              </a:rPr>
              <a:t>Families face fewer risks to survival, health and well-being</a:t>
            </a:r>
          </a:p>
        </p:txBody>
      </p:sp>
      <p:sp>
        <p:nvSpPr>
          <p:cNvPr id="20" name="Rectangle 35">
            <a:extLst>
              <a:ext uri="{FF2B5EF4-FFF2-40B4-BE49-F238E27FC236}">
                <a16:creationId xmlns:a16="http://schemas.microsoft.com/office/drawing/2014/main" id="{BE89E4A4-92B0-42DA-8108-0D3603B2CE19}"/>
              </a:ext>
            </a:extLst>
          </p:cNvPr>
          <p:cNvSpPr/>
          <p:nvPr/>
        </p:nvSpPr>
        <p:spPr>
          <a:xfrm>
            <a:off x="10048250" y="6998584"/>
            <a:ext cx="2659932" cy="1727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hangingPunct="1">
              <a:lnSpc>
                <a:spcPct val="90000"/>
              </a:lnSpc>
              <a:defRPr/>
            </a:pPr>
            <a:r>
              <a:rPr lang="en-US" sz="2100" b="1" kern="1200" dirty="0">
                <a:solidFill>
                  <a:schemeClr val="accent5">
                    <a:lumMod val="50000"/>
                  </a:schemeClr>
                </a:solidFill>
                <a:latin typeface="Calibri"/>
              </a:rPr>
              <a:t>Women are empowered to work, utilize their human capital</a:t>
            </a:r>
          </a:p>
        </p:txBody>
      </p:sp>
      <p:pic>
        <p:nvPicPr>
          <p:cNvPr id="23" name="Picture 22">
            <a:extLst>
              <a:ext uri="{FF2B5EF4-FFF2-40B4-BE49-F238E27FC236}">
                <a16:creationId xmlns:a16="http://schemas.microsoft.com/office/drawing/2014/main" id="{87411D5A-4BB4-4560-8E6A-A658E2E019F2}"/>
              </a:ext>
            </a:extLst>
          </p:cNvPr>
          <p:cNvPicPr>
            <a:picLocks noChangeAspect="1"/>
          </p:cNvPicPr>
          <p:nvPr/>
        </p:nvPicPr>
        <p:blipFill>
          <a:blip r:embed="rId9"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1014605" y="4121585"/>
            <a:ext cx="510114" cy="1424014"/>
          </a:xfrm>
          <a:prstGeom prst="rect">
            <a:avLst/>
          </a:prstGeom>
          <a:ln>
            <a:noFill/>
          </a:ln>
        </p:spPr>
      </p:pic>
      <p:pic>
        <p:nvPicPr>
          <p:cNvPr id="24" name="Picture 9">
            <a:extLst>
              <a:ext uri="{FF2B5EF4-FFF2-40B4-BE49-F238E27FC236}">
                <a16:creationId xmlns:a16="http://schemas.microsoft.com/office/drawing/2014/main" id="{C55AA58B-8756-4687-A3A5-8755AE6027CA}"/>
              </a:ext>
            </a:extLst>
          </p:cNvPr>
          <p:cNvPicPr>
            <a:picLocks noChangeAspect="1"/>
          </p:cNvPicPr>
          <p:nvPr/>
        </p:nvPicPr>
        <p:blipFill>
          <a:blip r:embed="rId10"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1710476" y="3367309"/>
            <a:ext cx="971252" cy="1900342"/>
          </a:xfrm>
          <a:prstGeom prst="rect">
            <a:avLst/>
          </a:prstGeom>
        </p:spPr>
      </p:pic>
      <p:sp>
        <p:nvSpPr>
          <p:cNvPr id="26" name="TextBox 25">
            <a:extLst>
              <a:ext uri="{FF2B5EF4-FFF2-40B4-BE49-F238E27FC236}">
                <a16:creationId xmlns:a16="http://schemas.microsoft.com/office/drawing/2014/main" id="{6D41DE62-F670-4BD5-95F1-6A153AFDD6BF}"/>
              </a:ext>
            </a:extLst>
          </p:cNvPr>
          <p:cNvSpPr txBox="1"/>
          <p:nvPr/>
        </p:nvSpPr>
        <p:spPr>
          <a:xfrm flipH="1">
            <a:off x="5804044" y="3194372"/>
            <a:ext cx="4504338" cy="2709973"/>
          </a:xfrm>
          <a:prstGeom prst="rect">
            <a:avLst/>
          </a:prstGeom>
          <a:noFill/>
        </p:spPr>
        <p:txBody>
          <a:bodyPr wrap="square" rtlCol="0">
            <a:spAutoFit/>
          </a:bodyPr>
          <a:lstStyle/>
          <a:p>
            <a:pPr>
              <a:lnSpc>
                <a:spcPct val="90000"/>
              </a:lnSpc>
            </a:pPr>
            <a:endParaRPr lang="en-US" sz="2100" b="1" dirty="0">
              <a:solidFill>
                <a:srgbClr val="496277"/>
              </a:solidFill>
            </a:endParaRPr>
          </a:p>
          <a:p>
            <a:pPr>
              <a:lnSpc>
                <a:spcPct val="90000"/>
              </a:lnSpc>
            </a:pPr>
            <a:r>
              <a:rPr lang="en-US" sz="2100" b="1" dirty="0">
                <a:solidFill>
                  <a:srgbClr val="496277"/>
                </a:solidFill>
              </a:rPr>
              <a:t>Stunting Prevention Project </a:t>
            </a:r>
          </a:p>
          <a:p>
            <a:pPr>
              <a:lnSpc>
                <a:spcPct val="90000"/>
              </a:lnSpc>
            </a:pPr>
            <a:r>
              <a:rPr lang="en-US" sz="2100" dirty="0">
                <a:solidFill>
                  <a:srgbClr val="496277"/>
                </a:solidFill>
              </a:rPr>
              <a:t>(IPF; $55 million)</a:t>
            </a:r>
          </a:p>
          <a:p>
            <a:pPr marL="342900" indent="-342900">
              <a:lnSpc>
                <a:spcPct val="90000"/>
              </a:lnSpc>
              <a:buFont typeface="Arial" panose="020B0604020202020204" pitchFamily="34" charset="0"/>
              <a:buChar char="•"/>
            </a:pPr>
            <a:r>
              <a:rPr lang="en-US" sz="2100" dirty="0">
                <a:solidFill>
                  <a:srgbClr val="496277"/>
                </a:solidFill>
              </a:rPr>
              <a:t>High-impact Health and &amp; Nutrition (H&amp;N) interventions </a:t>
            </a:r>
          </a:p>
          <a:p>
            <a:pPr marL="342900" indent="-342900">
              <a:lnSpc>
                <a:spcPct val="90000"/>
              </a:lnSpc>
              <a:buFont typeface="Arial" panose="020B0604020202020204" pitchFamily="34" charset="0"/>
              <a:buChar char="•"/>
            </a:pPr>
            <a:r>
              <a:rPr lang="en-US" sz="2100" dirty="0">
                <a:solidFill>
                  <a:srgbClr val="496277"/>
                </a:solidFill>
              </a:rPr>
              <a:t>Stronger H&amp;N delivery systems</a:t>
            </a:r>
          </a:p>
          <a:p>
            <a:pPr marL="342900" indent="-342900">
              <a:lnSpc>
                <a:spcPct val="90000"/>
              </a:lnSpc>
              <a:buFont typeface="Arial" panose="020B0604020202020204" pitchFamily="34" charset="0"/>
              <a:buChar char="•"/>
            </a:pPr>
            <a:r>
              <a:rPr lang="en-US" sz="2100" dirty="0">
                <a:solidFill>
                  <a:srgbClr val="496277"/>
                </a:solidFill>
              </a:rPr>
              <a:t>Multisectoral community &amp; HH level prevention, management</a:t>
            </a:r>
          </a:p>
          <a:p>
            <a:pPr>
              <a:lnSpc>
                <a:spcPct val="90000"/>
              </a:lnSpc>
            </a:pPr>
            <a:endParaRPr lang="en-US" sz="2100" b="1" dirty="0">
              <a:solidFill>
                <a:srgbClr val="496277"/>
              </a:solidFill>
            </a:endParaRPr>
          </a:p>
        </p:txBody>
      </p:sp>
      <p:sp>
        <p:nvSpPr>
          <p:cNvPr id="27" name="TextBox 26">
            <a:extLst>
              <a:ext uri="{FF2B5EF4-FFF2-40B4-BE49-F238E27FC236}">
                <a16:creationId xmlns:a16="http://schemas.microsoft.com/office/drawing/2014/main" id="{52E3116B-9899-45E6-8736-5F888B2DEBF9}"/>
              </a:ext>
            </a:extLst>
          </p:cNvPr>
          <p:cNvSpPr txBox="1"/>
          <p:nvPr/>
        </p:nvSpPr>
        <p:spPr>
          <a:xfrm flipH="1">
            <a:off x="17972225" y="2155193"/>
            <a:ext cx="4503488" cy="3000821"/>
          </a:xfrm>
          <a:prstGeom prst="rect">
            <a:avLst/>
          </a:prstGeom>
          <a:noFill/>
        </p:spPr>
        <p:txBody>
          <a:bodyPr wrap="square" rtlCol="0">
            <a:spAutoFit/>
          </a:bodyPr>
          <a:lstStyle/>
          <a:p>
            <a:pPr>
              <a:lnSpc>
                <a:spcPct val="90000"/>
              </a:lnSpc>
            </a:pPr>
            <a:r>
              <a:rPr lang="en-US" sz="2100" b="1" dirty="0">
                <a:solidFill>
                  <a:srgbClr val="496277"/>
                </a:solidFill>
              </a:rPr>
              <a:t>Basic Education Project </a:t>
            </a:r>
          </a:p>
          <a:p>
            <a:pPr>
              <a:lnSpc>
                <a:spcPct val="90000"/>
              </a:lnSpc>
            </a:pPr>
            <a:r>
              <a:rPr lang="en-US" sz="2100" dirty="0">
                <a:solidFill>
                  <a:srgbClr val="496277"/>
                </a:solidFill>
              </a:rPr>
              <a:t>(IPF; $210 million)</a:t>
            </a:r>
          </a:p>
          <a:p>
            <a:pPr marL="342900" indent="-342900">
              <a:lnSpc>
                <a:spcPct val="90000"/>
              </a:lnSpc>
              <a:buFont typeface="Arial"/>
              <a:buChar char="•"/>
            </a:pPr>
            <a:r>
              <a:rPr lang="en-US" sz="2100" dirty="0">
                <a:solidFill>
                  <a:srgbClr val="496277"/>
                </a:solidFill>
              </a:rPr>
              <a:t>Teacher preparation, effectiveness</a:t>
            </a:r>
          </a:p>
          <a:p>
            <a:pPr marL="342900" indent="-342900">
              <a:lnSpc>
                <a:spcPct val="90000"/>
              </a:lnSpc>
              <a:buFont typeface="Arial"/>
              <a:buChar char="•"/>
            </a:pPr>
            <a:r>
              <a:rPr lang="en-US" sz="2100" dirty="0">
                <a:solidFill>
                  <a:srgbClr val="496277"/>
                </a:solidFill>
              </a:rPr>
              <a:t>Better learning outcomes</a:t>
            </a:r>
          </a:p>
          <a:p>
            <a:pPr marL="342900" indent="-342900">
              <a:lnSpc>
                <a:spcPct val="90000"/>
              </a:lnSpc>
              <a:buFont typeface="Arial"/>
              <a:buChar char="•"/>
            </a:pPr>
            <a:r>
              <a:rPr lang="en-US" sz="2100" dirty="0">
                <a:solidFill>
                  <a:srgbClr val="496277"/>
                </a:solidFill>
              </a:rPr>
              <a:t>School readiness </a:t>
            </a:r>
          </a:p>
          <a:p>
            <a:pPr marL="342900" indent="-342900">
              <a:lnSpc>
                <a:spcPct val="90000"/>
              </a:lnSpc>
              <a:buFont typeface="Arial"/>
              <a:buChar char="•"/>
            </a:pPr>
            <a:r>
              <a:rPr lang="en-US" sz="2100" dirty="0">
                <a:solidFill>
                  <a:srgbClr val="496277"/>
                </a:solidFill>
              </a:rPr>
              <a:t>Adequate infrastructure</a:t>
            </a:r>
          </a:p>
          <a:p>
            <a:pPr marL="342900" indent="-342900">
              <a:lnSpc>
                <a:spcPct val="90000"/>
              </a:lnSpc>
              <a:buFont typeface="Arial"/>
              <a:buChar char="•"/>
            </a:pPr>
            <a:r>
              <a:rPr lang="en-US" sz="2100" dirty="0">
                <a:solidFill>
                  <a:srgbClr val="496277"/>
                </a:solidFill>
              </a:rPr>
              <a:t>COVID-19 response – remote learning and back-to-school support</a:t>
            </a:r>
          </a:p>
        </p:txBody>
      </p:sp>
      <p:sp>
        <p:nvSpPr>
          <p:cNvPr id="28" name="TextBox 27">
            <a:extLst>
              <a:ext uri="{FF2B5EF4-FFF2-40B4-BE49-F238E27FC236}">
                <a16:creationId xmlns:a16="http://schemas.microsoft.com/office/drawing/2014/main" id="{918D14E7-FCBE-4FC9-89C0-8321A44E4C0C}"/>
              </a:ext>
            </a:extLst>
          </p:cNvPr>
          <p:cNvSpPr txBox="1"/>
          <p:nvPr/>
        </p:nvSpPr>
        <p:spPr>
          <a:xfrm flipH="1">
            <a:off x="18888520" y="6270977"/>
            <a:ext cx="4503488" cy="2419124"/>
          </a:xfrm>
          <a:prstGeom prst="rect">
            <a:avLst/>
          </a:prstGeom>
          <a:noFill/>
        </p:spPr>
        <p:txBody>
          <a:bodyPr wrap="square" rtlCol="0">
            <a:spAutoFit/>
          </a:bodyPr>
          <a:lstStyle/>
          <a:p>
            <a:pPr>
              <a:lnSpc>
                <a:spcPct val="90000"/>
              </a:lnSpc>
            </a:pPr>
            <a:r>
              <a:rPr lang="en-US" sz="2100" b="1" dirty="0">
                <a:solidFill>
                  <a:srgbClr val="496277"/>
                </a:solidFill>
              </a:rPr>
              <a:t>Skills Development Project </a:t>
            </a:r>
          </a:p>
          <a:p>
            <a:pPr>
              <a:lnSpc>
                <a:spcPct val="90000"/>
              </a:lnSpc>
            </a:pPr>
            <a:r>
              <a:rPr lang="en-US" sz="2100" dirty="0">
                <a:solidFill>
                  <a:srgbClr val="496277"/>
                </a:solidFill>
              </a:rPr>
              <a:t>(PforR; $270 million)</a:t>
            </a:r>
            <a:endParaRPr lang="en-US" sz="2100" b="1" dirty="0">
              <a:solidFill>
                <a:srgbClr val="496277"/>
              </a:solidFill>
            </a:endParaRPr>
          </a:p>
          <a:p>
            <a:pPr marL="342900" indent="-342900">
              <a:lnSpc>
                <a:spcPct val="90000"/>
              </a:lnSpc>
              <a:buFont typeface="Arial" panose="020B0604020202020204" pitchFamily="34" charset="0"/>
              <a:buChar char="•"/>
            </a:pPr>
            <a:r>
              <a:rPr lang="en-US" sz="2100" dirty="0">
                <a:solidFill>
                  <a:srgbClr val="496277"/>
                </a:solidFill>
              </a:rPr>
              <a:t>Increased access to quality and relevant skills</a:t>
            </a:r>
          </a:p>
          <a:p>
            <a:pPr marL="342900" indent="-342900">
              <a:lnSpc>
                <a:spcPct val="90000"/>
              </a:lnSpc>
              <a:buFont typeface="Arial" panose="020B0604020202020204" pitchFamily="34" charset="0"/>
              <a:buChar char="•"/>
            </a:pPr>
            <a:r>
              <a:rPr lang="en-US" sz="2100" dirty="0">
                <a:solidFill>
                  <a:srgbClr val="496277"/>
                </a:solidFill>
              </a:rPr>
              <a:t>Quality post-graduate capacity</a:t>
            </a:r>
          </a:p>
          <a:p>
            <a:pPr marL="342900" indent="-342900">
              <a:lnSpc>
                <a:spcPct val="90000"/>
              </a:lnSpc>
              <a:buFont typeface="Arial" panose="020B0604020202020204" pitchFamily="34" charset="0"/>
              <a:buChar char="•"/>
            </a:pPr>
            <a:r>
              <a:rPr lang="en-US" sz="2100" dirty="0">
                <a:solidFill>
                  <a:srgbClr val="496277"/>
                </a:solidFill>
              </a:rPr>
              <a:t>Institutional reforms</a:t>
            </a:r>
          </a:p>
          <a:p>
            <a:pPr marL="342900" indent="-342900">
              <a:lnSpc>
                <a:spcPct val="90000"/>
              </a:lnSpc>
              <a:buFont typeface="Arial" panose="020B0604020202020204" pitchFamily="34" charset="0"/>
              <a:buChar char="•"/>
            </a:pPr>
            <a:r>
              <a:rPr lang="en-US" sz="2100" dirty="0">
                <a:solidFill>
                  <a:srgbClr val="496277"/>
                </a:solidFill>
              </a:rPr>
              <a:t>Public private partnerships</a:t>
            </a:r>
          </a:p>
          <a:p>
            <a:pPr>
              <a:lnSpc>
                <a:spcPct val="90000"/>
              </a:lnSpc>
            </a:pPr>
            <a:endParaRPr lang="en-US" sz="2100" dirty="0">
              <a:solidFill>
                <a:srgbClr val="496277"/>
              </a:solidFill>
            </a:endParaRPr>
          </a:p>
        </p:txBody>
      </p:sp>
      <p:sp>
        <p:nvSpPr>
          <p:cNvPr id="29" name="TextBox 28">
            <a:extLst>
              <a:ext uri="{FF2B5EF4-FFF2-40B4-BE49-F238E27FC236}">
                <a16:creationId xmlns:a16="http://schemas.microsoft.com/office/drawing/2014/main" id="{A8C59BF4-60B3-48E5-98A4-D03F7C2A4156}"/>
              </a:ext>
            </a:extLst>
          </p:cNvPr>
          <p:cNvSpPr txBox="1"/>
          <p:nvPr/>
        </p:nvSpPr>
        <p:spPr>
          <a:xfrm flipH="1">
            <a:off x="4888467" y="6351526"/>
            <a:ext cx="5129036" cy="2419124"/>
          </a:xfrm>
          <a:prstGeom prst="rect">
            <a:avLst/>
          </a:prstGeom>
          <a:solidFill>
            <a:schemeClr val="accent1">
              <a:lumMod val="20000"/>
              <a:lumOff val="80000"/>
            </a:schemeClr>
          </a:solidFill>
        </p:spPr>
        <p:txBody>
          <a:bodyPr wrap="square" rtlCol="0">
            <a:spAutoFit/>
          </a:bodyPr>
          <a:lstStyle/>
          <a:p>
            <a:pPr>
              <a:lnSpc>
                <a:spcPct val="90000"/>
              </a:lnSpc>
            </a:pPr>
            <a:r>
              <a:rPr lang="en-US" sz="2100" b="1" dirty="0">
                <a:solidFill>
                  <a:srgbClr val="496277"/>
                </a:solidFill>
              </a:rPr>
              <a:t>Social Protection Project </a:t>
            </a:r>
          </a:p>
          <a:p>
            <a:pPr>
              <a:lnSpc>
                <a:spcPct val="90000"/>
              </a:lnSpc>
            </a:pPr>
            <a:r>
              <a:rPr lang="en-US" sz="2100" dirty="0">
                <a:solidFill>
                  <a:srgbClr val="496277"/>
                </a:solidFill>
              </a:rPr>
              <a:t>(IPF; $103 million)</a:t>
            </a:r>
          </a:p>
          <a:p>
            <a:pPr marL="342900" indent="-342900">
              <a:lnSpc>
                <a:spcPct val="90000"/>
              </a:lnSpc>
              <a:buFont typeface="Arial" panose="020B0604020202020204" pitchFamily="34" charset="0"/>
              <a:buChar char="•"/>
            </a:pPr>
            <a:r>
              <a:rPr lang="en-US" sz="2100" dirty="0">
                <a:solidFill>
                  <a:srgbClr val="496277"/>
                </a:solidFill>
              </a:rPr>
              <a:t>Gender, child, and nutrition sensitive safety net</a:t>
            </a:r>
          </a:p>
          <a:p>
            <a:pPr marL="342900" indent="-342900">
              <a:lnSpc>
                <a:spcPct val="90000"/>
              </a:lnSpc>
              <a:buFont typeface="Arial" panose="020B0604020202020204" pitchFamily="34" charset="0"/>
              <a:buChar char="•"/>
            </a:pPr>
            <a:r>
              <a:rPr lang="en-US" sz="2100" dirty="0">
                <a:solidFill>
                  <a:srgbClr val="496277"/>
                </a:solidFill>
              </a:rPr>
              <a:t>CRVS including birth registration and certification systems</a:t>
            </a:r>
          </a:p>
          <a:p>
            <a:pPr marL="342900" indent="-342900">
              <a:lnSpc>
                <a:spcPct val="90000"/>
              </a:lnSpc>
              <a:buFont typeface="Arial" panose="020B0604020202020204" pitchFamily="34" charset="0"/>
              <a:buChar char="•"/>
            </a:pPr>
            <a:r>
              <a:rPr lang="en-US" sz="2100" dirty="0">
                <a:solidFill>
                  <a:srgbClr val="496277"/>
                </a:solidFill>
              </a:rPr>
              <a:t>Stronger SP delivery systems and M&amp;E</a:t>
            </a:r>
          </a:p>
        </p:txBody>
      </p:sp>
      <p:sp>
        <p:nvSpPr>
          <p:cNvPr id="30" name="TextBox 29">
            <a:extLst>
              <a:ext uri="{FF2B5EF4-FFF2-40B4-BE49-F238E27FC236}">
                <a16:creationId xmlns:a16="http://schemas.microsoft.com/office/drawing/2014/main" id="{E9890FD0-D132-4367-BDD6-048EF3FA7BDD}"/>
              </a:ext>
            </a:extLst>
          </p:cNvPr>
          <p:cNvSpPr txBox="1"/>
          <p:nvPr/>
        </p:nvSpPr>
        <p:spPr>
          <a:xfrm flipH="1">
            <a:off x="20121216" y="12549557"/>
            <a:ext cx="3495944" cy="674031"/>
          </a:xfrm>
          <a:prstGeom prst="rect">
            <a:avLst/>
          </a:prstGeom>
          <a:noFill/>
        </p:spPr>
        <p:txBody>
          <a:bodyPr wrap="square" rtlCol="0">
            <a:spAutoFit/>
          </a:bodyPr>
          <a:lstStyle/>
          <a:p>
            <a:pPr algn="ctr">
              <a:lnSpc>
                <a:spcPct val="90000"/>
              </a:lnSpc>
            </a:pPr>
            <a:r>
              <a:rPr lang="en-US" sz="2100" b="1" dirty="0">
                <a:solidFill>
                  <a:srgbClr val="496277"/>
                </a:solidFill>
              </a:rPr>
              <a:t>Disability Inclusion in Education </a:t>
            </a:r>
            <a:r>
              <a:rPr lang="en-US" sz="2100" dirty="0">
                <a:solidFill>
                  <a:srgbClr val="496277"/>
                </a:solidFill>
              </a:rPr>
              <a:t>($1.9 million)</a:t>
            </a:r>
          </a:p>
        </p:txBody>
      </p:sp>
      <p:sp>
        <p:nvSpPr>
          <p:cNvPr id="31" name="TextBox 30">
            <a:extLst>
              <a:ext uri="{FF2B5EF4-FFF2-40B4-BE49-F238E27FC236}">
                <a16:creationId xmlns:a16="http://schemas.microsoft.com/office/drawing/2014/main" id="{40FF5981-BF5F-4FBE-9081-EB08DDB4C36C}"/>
              </a:ext>
            </a:extLst>
          </p:cNvPr>
          <p:cNvSpPr txBox="1"/>
          <p:nvPr/>
        </p:nvSpPr>
        <p:spPr>
          <a:xfrm flipH="1">
            <a:off x="16560543" y="12543404"/>
            <a:ext cx="3816554" cy="674031"/>
          </a:xfrm>
          <a:prstGeom prst="rect">
            <a:avLst/>
          </a:prstGeom>
          <a:noFill/>
          <a:ln>
            <a:noFill/>
          </a:ln>
        </p:spPr>
        <p:txBody>
          <a:bodyPr wrap="square" rtlCol="0">
            <a:spAutoFit/>
          </a:bodyPr>
          <a:lstStyle/>
          <a:p>
            <a:pPr algn="ctr">
              <a:lnSpc>
                <a:spcPct val="90000"/>
              </a:lnSpc>
            </a:pPr>
            <a:r>
              <a:rPr lang="en-US" sz="2100" b="1" dirty="0">
                <a:solidFill>
                  <a:srgbClr val="496277"/>
                </a:solidFill>
              </a:rPr>
              <a:t>Rwanda Reading: Books for early learning </a:t>
            </a:r>
            <a:r>
              <a:rPr lang="en-US" sz="2100" dirty="0">
                <a:solidFill>
                  <a:srgbClr val="496277"/>
                </a:solidFill>
              </a:rPr>
              <a:t>($1 million)</a:t>
            </a:r>
          </a:p>
        </p:txBody>
      </p:sp>
      <p:sp>
        <p:nvSpPr>
          <p:cNvPr id="36" name="TextBox 35">
            <a:extLst>
              <a:ext uri="{FF2B5EF4-FFF2-40B4-BE49-F238E27FC236}">
                <a16:creationId xmlns:a16="http://schemas.microsoft.com/office/drawing/2014/main" id="{08718503-874A-4D6F-ABC0-72163000EBE0}"/>
              </a:ext>
            </a:extLst>
          </p:cNvPr>
          <p:cNvSpPr txBox="1"/>
          <p:nvPr/>
        </p:nvSpPr>
        <p:spPr>
          <a:xfrm flipH="1">
            <a:off x="10308384" y="226954"/>
            <a:ext cx="6843553" cy="3291670"/>
          </a:xfrm>
          <a:prstGeom prst="rect">
            <a:avLst/>
          </a:prstGeom>
          <a:noFill/>
        </p:spPr>
        <p:txBody>
          <a:bodyPr wrap="square" rtlCol="0">
            <a:spAutoFit/>
          </a:bodyPr>
          <a:lstStyle/>
          <a:p>
            <a:pPr algn="ctr">
              <a:lnSpc>
                <a:spcPct val="90000"/>
              </a:lnSpc>
            </a:pPr>
            <a:endParaRPr lang="en-US" sz="2100" b="1" dirty="0">
              <a:solidFill>
                <a:srgbClr val="496277"/>
              </a:solidFill>
            </a:endParaRPr>
          </a:p>
          <a:p>
            <a:pPr algn="ctr">
              <a:lnSpc>
                <a:spcPct val="90000"/>
              </a:lnSpc>
            </a:pPr>
            <a:r>
              <a:rPr lang="en-US" sz="2100" b="1" dirty="0">
                <a:solidFill>
                  <a:srgbClr val="496277"/>
                </a:solidFill>
              </a:rPr>
              <a:t>Human Capital for Inclusive Growth Project</a:t>
            </a:r>
          </a:p>
          <a:p>
            <a:pPr algn="ctr">
              <a:lnSpc>
                <a:spcPct val="90000"/>
              </a:lnSpc>
            </a:pPr>
            <a:r>
              <a:rPr lang="en-US" sz="2100" dirty="0">
                <a:solidFill>
                  <a:srgbClr val="496277"/>
                </a:solidFill>
              </a:rPr>
              <a:t>(DPO; $150 million)</a:t>
            </a:r>
          </a:p>
          <a:p>
            <a:pPr marL="342900" indent="-342900">
              <a:lnSpc>
                <a:spcPct val="90000"/>
              </a:lnSpc>
              <a:buFont typeface="Arial" panose="020B0604020202020204" pitchFamily="34" charset="0"/>
              <a:buChar char="•"/>
            </a:pPr>
            <a:r>
              <a:rPr lang="en-US" sz="2100" dirty="0">
                <a:solidFill>
                  <a:srgbClr val="496277"/>
                </a:solidFill>
              </a:rPr>
              <a:t>Pillar 1: Promoting long-term fiscal sustainability</a:t>
            </a:r>
          </a:p>
          <a:p>
            <a:pPr marL="342900" indent="-342900">
              <a:lnSpc>
                <a:spcPct val="90000"/>
              </a:lnSpc>
              <a:buFont typeface="Arial" panose="020B0604020202020204" pitchFamily="34" charset="0"/>
              <a:buChar char="•"/>
            </a:pPr>
            <a:r>
              <a:rPr lang="en-US" sz="2100" dirty="0">
                <a:solidFill>
                  <a:srgbClr val="496277"/>
                </a:solidFill>
              </a:rPr>
              <a:t>Pillar 2: Enhancing Coverage &amp; Equity in Access to Critical Social Programs</a:t>
            </a:r>
          </a:p>
          <a:p>
            <a:pPr marL="342900" indent="-342900">
              <a:lnSpc>
                <a:spcPct val="90000"/>
              </a:lnSpc>
              <a:buFont typeface="Arial" panose="020B0604020202020204" pitchFamily="34" charset="0"/>
              <a:buChar char="•"/>
            </a:pPr>
            <a:r>
              <a:rPr lang="en-US" sz="2100" dirty="0">
                <a:solidFill>
                  <a:srgbClr val="496277"/>
                </a:solidFill>
              </a:rPr>
              <a:t>Pillar 3: Enabling learning and development of children</a:t>
            </a:r>
            <a:endParaRPr lang="en-US" sz="2100" dirty="0"/>
          </a:p>
          <a:p>
            <a:pPr marL="342900" indent="-342900">
              <a:lnSpc>
                <a:spcPct val="90000"/>
              </a:lnSpc>
              <a:buFont typeface="Arial" panose="020B0604020202020204" pitchFamily="34" charset="0"/>
              <a:buChar char="•"/>
            </a:pPr>
            <a:r>
              <a:rPr lang="en-US" sz="2100" dirty="0">
                <a:solidFill>
                  <a:srgbClr val="496277"/>
                </a:solidFill>
              </a:rPr>
              <a:t>Pillar 4: Strengthening decentralized capacity and accountability</a:t>
            </a:r>
            <a:endParaRPr lang="en-US" sz="2100" dirty="0"/>
          </a:p>
          <a:p>
            <a:pPr>
              <a:lnSpc>
                <a:spcPct val="90000"/>
              </a:lnSpc>
            </a:pPr>
            <a:endParaRPr lang="en-US" sz="2100" b="1" dirty="0">
              <a:solidFill>
                <a:srgbClr val="496277"/>
              </a:solidFill>
            </a:endParaRPr>
          </a:p>
        </p:txBody>
      </p:sp>
      <p:grpSp>
        <p:nvGrpSpPr>
          <p:cNvPr id="2" name="Group 1">
            <a:extLst>
              <a:ext uri="{FF2B5EF4-FFF2-40B4-BE49-F238E27FC236}">
                <a16:creationId xmlns:a16="http://schemas.microsoft.com/office/drawing/2014/main" id="{4AF6986E-179C-4831-838F-84223ED6F840}"/>
              </a:ext>
            </a:extLst>
          </p:cNvPr>
          <p:cNvGrpSpPr/>
          <p:nvPr/>
        </p:nvGrpSpPr>
        <p:grpSpPr>
          <a:xfrm>
            <a:off x="12664746" y="5975898"/>
            <a:ext cx="3075696" cy="2870696"/>
            <a:chOff x="5462661" y="3058376"/>
            <a:chExt cx="1493431" cy="1435348"/>
          </a:xfrm>
        </p:grpSpPr>
        <p:sp>
          <p:nvSpPr>
            <p:cNvPr id="5" name="Flowchart: Connector 8">
              <a:extLst>
                <a:ext uri="{FF2B5EF4-FFF2-40B4-BE49-F238E27FC236}">
                  <a16:creationId xmlns:a16="http://schemas.microsoft.com/office/drawing/2014/main" id="{283A81A8-4535-458D-80FB-86E250038A1E}"/>
                </a:ext>
              </a:extLst>
            </p:cNvPr>
            <p:cNvSpPr/>
            <p:nvPr/>
          </p:nvSpPr>
          <p:spPr>
            <a:xfrm>
              <a:off x="5462661" y="3058376"/>
              <a:ext cx="1493431" cy="1435348"/>
            </a:xfrm>
            <a:prstGeom prst="flowChartConnector">
              <a:avLst/>
            </a:prstGeom>
            <a:solidFill>
              <a:schemeClr val="accent1">
                <a:lumMod val="60000"/>
                <a:lumOff val="40000"/>
                <a:alpha val="0"/>
              </a:schemeClr>
            </a:solidFill>
            <a:ln w="28575" cmpd="sng">
              <a:solidFill>
                <a:srgbClr val="62718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hangingPunct="1">
                <a:lnSpc>
                  <a:spcPct val="90000"/>
                </a:lnSpc>
                <a:defRPr/>
              </a:pPr>
              <a:endParaRPr lang="en-US" sz="2100" kern="1200">
                <a:solidFill>
                  <a:prstClr val="white"/>
                </a:solidFill>
                <a:latin typeface="Calibri"/>
              </a:endParaRPr>
            </a:p>
          </p:txBody>
        </p:sp>
        <p:pic>
          <p:nvPicPr>
            <p:cNvPr id="6" name="Picture 12">
              <a:extLst>
                <a:ext uri="{FF2B5EF4-FFF2-40B4-BE49-F238E27FC236}">
                  <a16:creationId xmlns:a16="http://schemas.microsoft.com/office/drawing/2014/main" id="{AB5049AC-18C4-4298-BFDB-5703B20A781E}"/>
                </a:ext>
              </a:extLst>
            </p:cNvPr>
            <p:cNvPicPr>
              <a:picLocks noChangeAspect="1"/>
            </p:cNvPicPr>
            <p:nvPr/>
          </p:nvPicPr>
          <p:blipFill>
            <a:blip r:embed="rId11"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5702794" y="3220768"/>
              <a:ext cx="1033888" cy="1056226"/>
            </a:xfrm>
            <a:prstGeom prst="rect">
              <a:avLst/>
            </a:prstGeom>
          </p:spPr>
        </p:pic>
      </p:grpSp>
      <p:sp>
        <p:nvSpPr>
          <p:cNvPr id="32" name="TextBox 31">
            <a:extLst>
              <a:ext uri="{FF2B5EF4-FFF2-40B4-BE49-F238E27FC236}">
                <a16:creationId xmlns:a16="http://schemas.microsoft.com/office/drawing/2014/main" id="{A8968E66-8E63-469B-8EBC-DF3A0A7CF6B6}"/>
              </a:ext>
            </a:extLst>
          </p:cNvPr>
          <p:cNvSpPr txBox="1"/>
          <p:nvPr/>
        </p:nvSpPr>
        <p:spPr>
          <a:xfrm flipH="1">
            <a:off x="4528659" y="12555725"/>
            <a:ext cx="4325062" cy="674031"/>
          </a:xfrm>
          <a:prstGeom prst="rect">
            <a:avLst/>
          </a:prstGeom>
          <a:noFill/>
        </p:spPr>
        <p:txBody>
          <a:bodyPr wrap="square" rtlCol="0">
            <a:spAutoFit/>
          </a:bodyPr>
          <a:lstStyle/>
          <a:p>
            <a:pPr algn="ctr">
              <a:lnSpc>
                <a:spcPct val="90000"/>
              </a:lnSpc>
            </a:pPr>
            <a:r>
              <a:rPr lang="en-US" sz="2100" b="1" dirty="0">
                <a:solidFill>
                  <a:srgbClr val="496277"/>
                </a:solidFill>
              </a:rPr>
              <a:t>Enhancements in Safety Net Delivery Systems </a:t>
            </a:r>
            <a:r>
              <a:rPr lang="en-US" sz="2100" dirty="0">
                <a:solidFill>
                  <a:srgbClr val="496277"/>
                </a:solidFill>
              </a:rPr>
              <a:t>($</a:t>
            </a:r>
            <a:r>
              <a:rPr lang="en-US" sz="2100" dirty="0">
                <a:solidFill>
                  <a:schemeClr val="tx2"/>
                </a:solidFill>
              </a:rPr>
              <a:t>200,000</a:t>
            </a:r>
            <a:r>
              <a:rPr lang="en-US" sz="2100" dirty="0">
                <a:solidFill>
                  <a:srgbClr val="496277"/>
                </a:solidFill>
              </a:rPr>
              <a:t>)</a:t>
            </a:r>
          </a:p>
        </p:txBody>
      </p:sp>
      <p:sp>
        <p:nvSpPr>
          <p:cNvPr id="33" name="TextBox 32">
            <a:extLst>
              <a:ext uri="{FF2B5EF4-FFF2-40B4-BE49-F238E27FC236}">
                <a16:creationId xmlns:a16="http://schemas.microsoft.com/office/drawing/2014/main" id="{C33C26B4-0848-449A-BF2F-477AEF035A4D}"/>
              </a:ext>
            </a:extLst>
          </p:cNvPr>
          <p:cNvSpPr txBox="1"/>
          <p:nvPr/>
        </p:nvSpPr>
        <p:spPr>
          <a:xfrm flipH="1">
            <a:off x="8732781" y="12543405"/>
            <a:ext cx="3495946" cy="674031"/>
          </a:xfrm>
          <a:prstGeom prst="rect">
            <a:avLst/>
          </a:prstGeom>
          <a:noFill/>
        </p:spPr>
        <p:txBody>
          <a:bodyPr wrap="square" rtlCol="0">
            <a:spAutoFit/>
          </a:bodyPr>
          <a:lstStyle/>
          <a:p>
            <a:pPr algn="ctr">
              <a:lnSpc>
                <a:spcPct val="90000"/>
              </a:lnSpc>
            </a:pPr>
            <a:r>
              <a:rPr lang="en-US" sz="2100" b="1" dirty="0">
                <a:solidFill>
                  <a:srgbClr val="496277"/>
                </a:solidFill>
              </a:rPr>
              <a:t>Evaluation of Child-Sensitive SP </a:t>
            </a:r>
            <a:r>
              <a:rPr lang="en-US" sz="2100" dirty="0">
                <a:solidFill>
                  <a:srgbClr val="496277"/>
                </a:solidFill>
              </a:rPr>
              <a:t>($600,000)</a:t>
            </a:r>
          </a:p>
        </p:txBody>
      </p:sp>
      <p:sp>
        <p:nvSpPr>
          <p:cNvPr id="34" name="TextBox 33">
            <a:extLst>
              <a:ext uri="{FF2B5EF4-FFF2-40B4-BE49-F238E27FC236}">
                <a16:creationId xmlns:a16="http://schemas.microsoft.com/office/drawing/2014/main" id="{12F73A17-1EE5-4121-AA29-93230922D7E8}"/>
              </a:ext>
            </a:extLst>
          </p:cNvPr>
          <p:cNvSpPr txBox="1"/>
          <p:nvPr/>
        </p:nvSpPr>
        <p:spPr>
          <a:xfrm flipH="1">
            <a:off x="12191875" y="12531084"/>
            <a:ext cx="4368670" cy="674031"/>
          </a:xfrm>
          <a:prstGeom prst="rect">
            <a:avLst/>
          </a:prstGeom>
          <a:noFill/>
        </p:spPr>
        <p:txBody>
          <a:bodyPr wrap="square" rtlCol="0">
            <a:spAutoFit/>
          </a:bodyPr>
          <a:lstStyle/>
          <a:p>
            <a:pPr algn="ctr">
              <a:lnSpc>
                <a:spcPct val="90000"/>
              </a:lnSpc>
            </a:pPr>
            <a:r>
              <a:rPr lang="en-US" sz="2100" b="1" dirty="0">
                <a:solidFill>
                  <a:srgbClr val="496277"/>
                </a:solidFill>
              </a:rPr>
              <a:t>Rwanda Stunting Prevention and Reduction PASA – </a:t>
            </a:r>
            <a:r>
              <a:rPr lang="en-US" sz="2100" dirty="0">
                <a:solidFill>
                  <a:srgbClr val="496277"/>
                </a:solidFill>
              </a:rPr>
              <a:t>($255,000)</a:t>
            </a:r>
          </a:p>
        </p:txBody>
      </p:sp>
      <p:sp>
        <p:nvSpPr>
          <p:cNvPr id="8" name="TextBox 7">
            <a:extLst>
              <a:ext uri="{FF2B5EF4-FFF2-40B4-BE49-F238E27FC236}">
                <a16:creationId xmlns:a16="http://schemas.microsoft.com/office/drawing/2014/main" id="{F5FF330D-BA83-4F01-919B-B36BE94AF351}"/>
              </a:ext>
            </a:extLst>
          </p:cNvPr>
          <p:cNvSpPr txBox="1"/>
          <p:nvPr/>
        </p:nvSpPr>
        <p:spPr>
          <a:xfrm>
            <a:off x="3676649" y="12005131"/>
            <a:ext cx="20707351" cy="383182"/>
          </a:xfrm>
          <a:prstGeom prst="rect">
            <a:avLst/>
          </a:prstGeom>
          <a:solidFill>
            <a:schemeClr val="accent1">
              <a:lumMod val="60000"/>
              <a:lumOff val="40000"/>
            </a:schemeClr>
          </a:solidFill>
        </p:spPr>
        <p:txBody>
          <a:bodyPr wrap="square" rtlCol="0">
            <a:spAutoFit/>
          </a:bodyPr>
          <a:lstStyle/>
          <a:p>
            <a:pPr algn="ctr">
              <a:lnSpc>
                <a:spcPct val="90000"/>
              </a:lnSpc>
            </a:pPr>
            <a:r>
              <a:rPr lang="en-US" sz="2100" b="1" dirty="0">
                <a:solidFill>
                  <a:srgbClr val="496277"/>
                </a:solidFill>
              </a:rPr>
              <a:t>ONGOING HUMAN CAPITAL RELATED ASA PROJECTS</a:t>
            </a:r>
          </a:p>
        </p:txBody>
      </p:sp>
      <p:sp>
        <p:nvSpPr>
          <p:cNvPr id="37" name="TextBox 36">
            <a:extLst>
              <a:ext uri="{FF2B5EF4-FFF2-40B4-BE49-F238E27FC236}">
                <a16:creationId xmlns:a16="http://schemas.microsoft.com/office/drawing/2014/main" id="{49BA9DCC-A3FC-4764-AABD-0E561100CCDD}"/>
              </a:ext>
            </a:extLst>
          </p:cNvPr>
          <p:cNvSpPr txBox="1"/>
          <p:nvPr/>
        </p:nvSpPr>
        <p:spPr>
          <a:xfrm flipH="1">
            <a:off x="18404393" y="9496347"/>
            <a:ext cx="5258764" cy="1837426"/>
          </a:xfrm>
          <a:prstGeom prst="rect">
            <a:avLst/>
          </a:prstGeom>
          <a:noFill/>
        </p:spPr>
        <p:txBody>
          <a:bodyPr wrap="square" rtlCol="0">
            <a:spAutoFit/>
          </a:bodyPr>
          <a:lstStyle/>
          <a:p>
            <a:pPr>
              <a:lnSpc>
                <a:spcPct val="90000"/>
              </a:lnSpc>
            </a:pPr>
            <a:r>
              <a:rPr lang="en-US" sz="2100" b="1" dirty="0">
                <a:solidFill>
                  <a:srgbClr val="496277"/>
                </a:solidFill>
              </a:rPr>
              <a:t>Higher Education Centers of Excellence</a:t>
            </a:r>
          </a:p>
          <a:p>
            <a:pPr>
              <a:lnSpc>
                <a:spcPct val="90000"/>
              </a:lnSpc>
            </a:pPr>
            <a:r>
              <a:rPr lang="en-US" sz="2100" dirty="0">
                <a:solidFill>
                  <a:srgbClr val="496277"/>
                </a:solidFill>
              </a:rPr>
              <a:t>(IPF-DLI; $20 million)</a:t>
            </a:r>
          </a:p>
          <a:p>
            <a:pPr marL="342900" indent="-342900">
              <a:lnSpc>
                <a:spcPct val="90000"/>
              </a:lnSpc>
              <a:buFont typeface="Arial"/>
              <a:buChar char="•"/>
            </a:pPr>
            <a:r>
              <a:rPr lang="en-US" sz="2100" dirty="0">
                <a:solidFill>
                  <a:srgbClr val="496277"/>
                </a:solidFill>
              </a:rPr>
              <a:t>Quality post-graduate education</a:t>
            </a:r>
          </a:p>
          <a:p>
            <a:pPr marL="342900" indent="-342900">
              <a:lnSpc>
                <a:spcPct val="90000"/>
              </a:lnSpc>
              <a:buFont typeface="Arial"/>
              <a:buChar char="•"/>
            </a:pPr>
            <a:r>
              <a:rPr lang="en-US" sz="2100" dirty="0">
                <a:solidFill>
                  <a:srgbClr val="496277"/>
                </a:solidFill>
              </a:rPr>
              <a:t>Collaborative research capacity</a:t>
            </a:r>
          </a:p>
          <a:p>
            <a:pPr marL="342900" indent="-342900">
              <a:lnSpc>
                <a:spcPct val="90000"/>
              </a:lnSpc>
              <a:buFont typeface="Arial"/>
              <a:buChar char="•"/>
            </a:pPr>
            <a:r>
              <a:rPr lang="en-US" sz="2100" dirty="0">
                <a:solidFill>
                  <a:srgbClr val="496277"/>
                </a:solidFill>
              </a:rPr>
              <a:t>Increased research in regional priority areas </a:t>
            </a:r>
          </a:p>
        </p:txBody>
      </p:sp>
      <p:sp>
        <p:nvSpPr>
          <p:cNvPr id="40" name="Title 1">
            <a:extLst>
              <a:ext uri="{FF2B5EF4-FFF2-40B4-BE49-F238E27FC236}">
                <a16:creationId xmlns:a16="http://schemas.microsoft.com/office/drawing/2014/main" id="{E6BE26C8-F88C-46A2-910B-ECB3C6E265B9}"/>
              </a:ext>
            </a:extLst>
          </p:cNvPr>
          <p:cNvSpPr txBox="1">
            <a:spLocks/>
          </p:cNvSpPr>
          <p:nvPr/>
        </p:nvSpPr>
        <p:spPr>
          <a:xfrm>
            <a:off x="0" y="2"/>
            <a:ext cx="3532608" cy="13716000"/>
          </a:xfrm>
          <a:prstGeom prst="rect">
            <a:avLst/>
          </a:prstGeom>
          <a:solidFill>
            <a:schemeClr val="accent1">
              <a:lumMod val="50000"/>
            </a:schemeClr>
          </a:solidFill>
        </p:spPr>
        <p:txBody>
          <a:bodyPr vert="horz" lIns="182880" tIns="91440" rIns="182880" bIns="9144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cap="all" spc="200" dirty="0">
                <a:solidFill>
                  <a:schemeClr val="bg1"/>
                </a:solidFill>
                <a:latin typeface="Cambria" panose="02040503050406030204" pitchFamily="18" charset="0"/>
                <a:ea typeface="Cambria" panose="02040503050406030204" pitchFamily="18" charset="0"/>
              </a:rPr>
              <a:t>Human Capital at the heart of THE World Bank Portfolio in Rwanda</a:t>
            </a:r>
            <a:endParaRPr lang="en-US" sz="4000" b="1" dirty="0">
              <a:solidFill>
                <a:schemeClr val="bg1"/>
              </a:solidFill>
              <a:latin typeface="Cambria" panose="02040503050406030204" pitchFamily="18" charset="0"/>
              <a:ea typeface="Cambria" panose="02040503050406030204" pitchFamily="18" charset="0"/>
            </a:endParaRPr>
          </a:p>
        </p:txBody>
      </p:sp>
      <p:sp>
        <p:nvSpPr>
          <p:cNvPr id="38" name="TextBox 37">
            <a:extLst>
              <a:ext uri="{FF2B5EF4-FFF2-40B4-BE49-F238E27FC236}">
                <a16:creationId xmlns:a16="http://schemas.microsoft.com/office/drawing/2014/main" id="{92B1EB60-D6EF-495A-9593-734C6531CD03}"/>
              </a:ext>
            </a:extLst>
          </p:cNvPr>
          <p:cNvSpPr txBox="1"/>
          <p:nvPr/>
        </p:nvSpPr>
        <p:spPr>
          <a:xfrm flipH="1">
            <a:off x="4957916" y="9499692"/>
            <a:ext cx="5495481" cy="2128275"/>
          </a:xfrm>
          <a:prstGeom prst="rect">
            <a:avLst/>
          </a:prstGeom>
          <a:solidFill>
            <a:schemeClr val="accent1">
              <a:lumMod val="20000"/>
              <a:lumOff val="80000"/>
            </a:schemeClr>
          </a:solidFill>
        </p:spPr>
        <p:txBody>
          <a:bodyPr wrap="square" rtlCol="0">
            <a:spAutoFit/>
          </a:bodyPr>
          <a:lstStyle/>
          <a:p>
            <a:pPr>
              <a:lnSpc>
                <a:spcPct val="90000"/>
              </a:lnSpc>
            </a:pPr>
            <a:r>
              <a:rPr lang="en-US" sz="2100" b="1" dirty="0">
                <a:solidFill>
                  <a:srgbClr val="496277"/>
                </a:solidFill>
              </a:rPr>
              <a:t>Rwanda COVID19 Emergency Response Project</a:t>
            </a:r>
          </a:p>
          <a:p>
            <a:pPr>
              <a:lnSpc>
                <a:spcPct val="90000"/>
              </a:lnSpc>
            </a:pPr>
            <a:r>
              <a:rPr lang="en-US" sz="2100" dirty="0">
                <a:solidFill>
                  <a:srgbClr val="496277"/>
                </a:solidFill>
              </a:rPr>
              <a:t>(IPF; $45 million)</a:t>
            </a:r>
          </a:p>
          <a:p>
            <a:pPr marL="342900" indent="-342900">
              <a:lnSpc>
                <a:spcPct val="90000"/>
              </a:lnSpc>
              <a:buFont typeface="Arial" panose="020B0604020202020204" pitchFamily="34" charset="0"/>
              <a:buChar char="•"/>
            </a:pPr>
            <a:r>
              <a:rPr lang="en-US" sz="2100" dirty="0">
                <a:solidFill>
                  <a:srgbClr val="496277"/>
                </a:solidFill>
              </a:rPr>
              <a:t>Effective COVID19 response</a:t>
            </a:r>
          </a:p>
          <a:p>
            <a:pPr marL="342900" indent="-342900">
              <a:lnSpc>
                <a:spcPct val="90000"/>
              </a:lnSpc>
              <a:buFont typeface="Arial" panose="020B0604020202020204" pitchFamily="34" charset="0"/>
              <a:buChar char="•"/>
            </a:pPr>
            <a:r>
              <a:rPr lang="en-US" sz="2100" dirty="0">
                <a:solidFill>
                  <a:srgbClr val="496277"/>
                </a:solidFill>
              </a:rPr>
              <a:t>Strengthened national health systems for public health preparedness</a:t>
            </a:r>
          </a:p>
          <a:p>
            <a:pPr marL="342900" indent="-342900">
              <a:lnSpc>
                <a:spcPct val="90000"/>
              </a:lnSpc>
              <a:buFont typeface="Arial" panose="020B0604020202020204" pitchFamily="34" charset="0"/>
              <a:buChar char="•"/>
            </a:pPr>
            <a:endParaRPr lang="en-US" sz="2100" dirty="0">
              <a:solidFill>
                <a:srgbClr val="496277"/>
              </a:solidFill>
            </a:endParaRPr>
          </a:p>
        </p:txBody>
      </p:sp>
    </p:spTree>
    <p:extLst>
      <p:ext uri="{BB962C8B-B14F-4D97-AF65-F5344CB8AC3E}">
        <p14:creationId xmlns:p14="http://schemas.microsoft.com/office/powerpoint/2010/main" val="15623721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236F920-CE3F-7E4E-B225-429A114DE78D}"/>
              </a:ext>
            </a:extLst>
          </p:cNvPr>
          <p:cNvPicPr>
            <a:picLocks noChangeAspect="1"/>
          </p:cNvPicPr>
          <p:nvPr/>
        </p:nvPicPr>
        <p:blipFill rotWithShape="1">
          <a:blip r:embed="rId3"/>
          <a:srcRect t="17907"/>
          <a:stretch/>
        </p:blipFill>
        <p:spPr>
          <a:xfrm>
            <a:off x="10833260" y="4330963"/>
            <a:ext cx="13550740" cy="8073218"/>
          </a:xfrm>
          <a:prstGeom prst="rect">
            <a:avLst/>
          </a:prstGeom>
        </p:spPr>
      </p:pic>
      <p:sp>
        <p:nvSpPr>
          <p:cNvPr id="622" name="Saving Lives"/>
          <p:cNvSpPr txBox="1"/>
          <p:nvPr/>
        </p:nvSpPr>
        <p:spPr>
          <a:xfrm>
            <a:off x="1" y="5596460"/>
            <a:ext cx="10833260" cy="5416863"/>
          </a:xfrm>
          <a:prstGeom prst="rect">
            <a:avLst/>
          </a:prstGeom>
          <a:solidFill>
            <a:srgbClr val="002060"/>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38" tIns="91438" rIns="91438" bIns="91438" anchor="ctr" anchorCtr="0">
            <a:spAutoFit/>
          </a:bodyPr>
          <a:lstStyle/>
          <a:p>
            <a:pPr algn="ctr" defTabSz="1828800">
              <a:lnSpc>
                <a:spcPct val="85000"/>
              </a:lnSpc>
              <a:defRPr sz="9000" b="1"/>
            </a:pPr>
            <a:endParaRPr lang="en-US" sz="8000" b="1" i="1" dirty="0">
              <a:solidFill>
                <a:schemeClr val="bg1"/>
              </a:solidFill>
            </a:endParaRPr>
          </a:p>
          <a:p>
            <a:pPr algn="ctr" defTabSz="1828800">
              <a:lnSpc>
                <a:spcPct val="85000"/>
              </a:lnSpc>
              <a:defRPr sz="9000" b="1"/>
            </a:pPr>
            <a:r>
              <a:rPr lang="en-US" sz="8000" b="1" i="1" dirty="0" err="1">
                <a:solidFill>
                  <a:schemeClr val="bg1"/>
                </a:solidFill>
              </a:rPr>
              <a:t>Murakoze</a:t>
            </a:r>
            <a:endParaRPr lang="en-US" sz="8000" b="1" i="1" dirty="0">
              <a:solidFill>
                <a:schemeClr val="bg1"/>
              </a:solidFill>
            </a:endParaRPr>
          </a:p>
          <a:p>
            <a:pPr algn="ctr" defTabSz="1828800">
              <a:lnSpc>
                <a:spcPct val="85000"/>
              </a:lnSpc>
              <a:defRPr sz="9000" b="1"/>
            </a:pPr>
            <a:r>
              <a:rPr lang="en-US" sz="8000" b="1" i="1" dirty="0">
                <a:solidFill>
                  <a:schemeClr val="bg1"/>
                </a:solidFill>
              </a:rPr>
              <a:t> </a:t>
            </a:r>
          </a:p>
          <a:p>
            <a:pPr algn="ctr" defTabSz="1828800">
              <a:lnSpc>
                <a:spcPct val="85000"/>
              </a:lnSpc>
              <a:defRPr sz="9000" b="1"/>
            </a:pPr>
            <a:r>
              <a:rPr lang="en-US" sz="8000" b="1" i="1" dirty="0">
                <a:solidFill>
                  <a:schemeClr val="bg1"/>
                </a:solidFill>
              </a:rPr>
              <a:t>Thank you</a:t>
            </a:r>
          </a:p>
          <a:p>
            <a:pPr algn="ctr" defTabSz="1828800">
              <a:lnSpc>
                <a:spcPct val="85000"/>
              </a:lnSpc>
              <a:defRPr sz="9000" b="1"/>
            </a:pPr>
            <a:endParaRPr lang="en-US" sz="8000" b="1" i="1" dirty="0">
              <a:solidFill>
                <a:schemeClr val="bg1"/>
              </a:solidFill>
            </a:endParaRPr>
          </a:p>
        </p:txBody>
      </p:sp>
    </p:spTree>
    <p:extLst>
      <p:ext uri="{BB962C8B-B14F-4D97-AF65-F5344CB8AC3E}">
        <p14:creationId xmlns:p14="http://schemas.microsoft.com/office/powerpoint/2010/main" val="350182852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4000" cy="13716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2"/>
            <a:ext cx="24383996" cy="3181484"/>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 y="0"/>
            <a:ext cx="16230612" cy="3181484"/>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230598" y="-2"/>
            <a:ext cx="8153396" cy="3181484"/>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700" y="-2"/>
            <a:ext cx="23465292" cy="3194866"/>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BE18C6-B0ED-471A-BB44-C7A37A130B16}"/>
              </a:ext>
            </a:extLst>
          </p:cNvPr>
          <p:cNvSpPr>
            <a:spLocks noGrp="1"/>
          </p:cNvSpPr>
          <p:nvPr>
            <p:ph type="title"/>
          </p:nvPr>
        </p:nvSpPr>
        <p:spPr>
          <a:xfrm>
            <a:off x="2743198" y="589076"/>
            <a:ext cx="19791902" cy="2067338"/>
          </a:xfrm>
        </p:spPr>
        <p:txBody>
          <a:bodyPr>
            <a:normAutofit/>
          </a:bodyPr>
          <a:lstStyle/>
          <a:p>
            <a:r>
              <a:rPr lang="en-US" sz="8000" b="1" dirty="0">
                <a:solidFill>
                  <a:srgbClr val="FFFFFF"/>
                </a:solidFill>
                <a:latin typeface="Cambria" panose="02040503050406030204" pitchFamily="18" charset="0"/>
                <a:ea typeface="Cambria" panose="02040503050406030204" pitchFamily="18" charset="0"/>
              </a:rPr>
              <a:t>Key Messages</a:t>
            </a:r>
          </a:p>
        </p:txBody>
      </p:sp>
      <p:sp>
        <p:nvSpPr>
          <p:cNvPr id="3" name="Content Placeholder 2">
            <a:extLst>
              <a:ext uri="{FF2B5EF4-FFF2-40B4-BE49-F238E27FC236}">
                <a16:creationId xmlns:a16="http://schemas.microsoft.com/office/drawing/2014/main" id="{459F9C5F-F6DE-4EDD-97E8-93466672CA11}"/>
              </a:ext>
            </a:extLst>
          </p:cNvPr>
          <p:cNvSpPr>
            <a:spLocks noGrp="1"/>
          </p:cNvSpPr>
          <p:nvPr>
            <p:ph idx="1"/>
          </p:nvPr>
        </p:nvSpPr>
        <p:spPr>
          <a:xfrm>
            <a:off x="480558" y="3194864"/>
            <a:ext cx="23465292" cy="8808246"/>
          </a:xfrm>
        </p:spPr>
        <p:txBody>
          <a:bodyPr anchor="ctr">
            <a:normAutofit/>
          </a:bodyPr>
          <a:lstStyle/>
          <a:p>
            <a:r>
              <a:rPr lang="en-US" sz="5400" dirty="0">
                <a:latin typeface="Cambria" panose="02040503050406030204" pitchFamily="18" charset="0"/>
                <a:ea typeface="Cambria" panose="02040503050406030204" pitchFamily="18" charset="0"/>
              </a:rPr>
              <a:t>Human capital is an essential pillar of Rwanda’s development strategy</a:t>
            </a:r>
          </a:p>
          <a:p>
            <a:r>
              <a:rPr lang="en-US" sz="5400" dirty="0">
                <a:latin typeface="Cambria" panose="02040503050406030204" pitchFamily="18" charset="0"/>
                <a:ea typeface="Cambria" panose="02040503050406030204" pitchFamily="18" charset="0"/>
              </a:rPr>
              <a:t>Promoting human capital is critical for productivity and long-term growth</a:t>
            </a:r>
          </a:p>
          <a:p>
            <a:r>
              <a:rPr lang="en-US" sz="5400" dirty="0">
                <a:latin typeface="Cambria" panose="02040503050406030204" pitchFamily="18" charset="0"/>
                <a:ea typeface="Cambria" panose="02040503050406030204" pitchFamily="18" charset="0"/>
              </a:rPr>
              <a:t>Rwanda’s human capital development faces important challenges that have been exacerbated by COVID</a:t>
            </a:r>
          </a:p>
          <a:p>
            <a:r>
              <a:rPr lang="en-US" sz="5400" dirty="0">
                <a:latin typeface="Cambria" panose="02040503050406030204" pitchFamily="18" charset="0"/>
                <a:ea typeface="Cambria" panose="02040503050406030204" pitchFamily="18" charset="0"/>
              </a:rPr>
              <a:t>Urgent and bold actions are needed to protect and promote human capital  in post-COVID world</a:t>
            </a:r>
          </a:p>
          <a:p>
            <a:r>
              <a:rPr lang="en-US" sz="5400" dirty="0">
                <a:latin typeface="Cambria" panose="02040503050406030204" pitchFamily="18" charset="0"/>
                <a:ea typeface="Cambria" panose="02040503050406030204" pitchFamily="18" charset="0"/>
              </a:rPr>
              <a:t>Human capital is at the heart of the WB interventions in Rwanda.</a:t>
            </a:r>
          </a:p>
        </p:txBody>
      </p:sp>
    </p:spTree>
    <p:extLst>
      <p:ext uri="{BB962C8B-B14F-4D97-AF65-F5344CB8AC3E}">
        <p14:creationId xmlns:p14="http://schemas.microsoft.com/office/powerpoint/2010/main" val="2150762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4000" cy="13716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2"/>
            <a:ext cx="24383996" cy="3181484"/>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 y="0"/>
            <a:ext cx="16230612" cy="3181484"/>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230598" y="-2"/>
            <a:ext cx="8153396" cy="3181484"/>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700" y="-2"/>
            <a:ext cx="23465292" cy="3194866"/>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ED44B3-ABE1-439E-819A-C657A799FC38}"/>
              </a:ext>
            </a:extLst>
          </p:cNvPr>
          <p:cNvSpPr>
            <a:spLocks noGrp="1"/>
          </p:cNvSpPr>
          <p:nvPr>
            <p:ph type="title"/>
          </p:nvPr>
        </p:nvSpPr>
        <p:spPr>
          <a:xfrm>
            <a:off x="2743198" y="589076"/>
            <a:ext cx="19791902" cy="2067338"/>
          </a:xfrm>
        </p:spPr>
        <p:txBody>
          <a:bodyPr>
            <a:normAutofit/>
          </a:bodyPr>
          <a:lstStyle/>
          <a:p>
            <a:r>
              <a:rPr lang="en-US" sz="8000" b="1" dirty="0">
                <a:solidFill>
                  <a:srgbClr val="FFFFFF"/>
                </a:solidFill>
                <a:latin typeface="Cambria" panose="02040503050406030204" pitchFamily="18" charset="0"/>
                <a:ea typeface="Cambria" panose="02040503050406030204" pitchFamily="18" charset="0"/>
              </a:rPr>
              <a:t>Outline</a:t>
            </a:r>
            <a:endParaRPr lang="en-US" sz="8000" b="1">
              <a:solidFill>
                <a:srgbClr val="FFFFFF"/>
              </a:solidFill>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2B0FC8BE-D701-4564-A35C-636799A11E6F}"/>
              </a:ext>
            </a:extLst>
          </p:cNvPr>
          <p:cNvSpPr>
            <a:spLocks noGrp="1"/>
          </p:cNvSpPr>
          <p:nvPr>
            <p:ph idx="1"/>
          </p:nvPr>
        </p:nvSpPr>
        <p:spPr>
          <a:xfrm>
            <a:off x="918700" y="3181482"/>
            <a:ext cx="21885316" cy="8821628"/>
          </a:xfrm>
        </p:spPr>
        <p:txBody>
          <a:bodyPr anchor="ctr">
            <a:normAutofit/>
          </a:bodyPr>
          <a:lstStyle/>
          <a:p>
            <a:pPr marL="1143000" indent="-1143000">
              <a:buFont typeface="+mj-lt"/>
              <a:buAutoNum type="romanUcPeriod"/>
            </a:pPr>
            <a:endParaRPr lang="en-US" sz="6000" dirty="0">
              <a:latin typeface="Cambria" panose="02040503050406030204" pitchFamily="18" charset="0"/>
              <a:ea typeface="Cambria" panose="02040503050406030204" pitchFamily="18" charset="0"/>
            </a:endParaRPr>
          </a:p>
          <a:p>
            <a:pPr marL="1143000" indent="-1143000">
              <a:buFont typeface="+mj-lt"/>
              <a:buAutoNum type="romanUcPeriod"/>
            </a:pPr>
            <a:r>
              <a:rPr lang="en-US" sz="6000" dirty="0">
                <a:latin typeface="Cambria" panose="02040503050406030204" pitchFamily="18" charset="0"/>
                <a:ea typeface="Cambria" panose="02040503050406030204" pitchFamily="18" charset="0"/>
              </a:rPr>
              <a:t>What is Human Capital?</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State of Human Capital in Rwanda </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Impact of the COVID-19 on Human Capital in Rwanda</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How to Protect and Promote Human Capital Post-COVID</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Role of the World Bank in Supporting Human Capital Development in Rwanda</a:t>
            </a:r>
          </a:p>
        </p:txBody>
      </p:sp>
    </p:spTree>
    <p:extLst>
      <p:ext uri="{BB962C8B-B14F-4D97-AF65-F5344CB8AC3E}">
        <p14:creationId xmlns:p14="http://schemas.microsoft.com/office/powerpoint/2010/main" val="484267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4000" cy="13716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2"/>
            <a:ext cx="24383996" cy="3181484"/>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 y="0"/>
            <a:ext cx="16230612" cy="3181484"/>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230598" y="-2"/>
            <a:ext cx="8153396" cy="3181484"/>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700" y="-2"/>
            <a:ext cx="23465292" cy="3194866"/>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BE18C6-B0ED-471A-BB44-C7A37A130B16}"/>
              </a:ext>
            </a:extLst>
          </p:cNvPr>
          <p:cNvSpPr>
            <a:spLocks noGrp="1"/>
          </p:cNvSpPr>
          <p:nvPr>
            <p:ph type="title"/>
          </p:nvPr>
        </p:nvSpPr>
        <p:spPr>
          <a:xfrm>
            <a:off x="2743198" y="589076"/>
            <a:ext cx="19791902" cy="2067338"/>
          </a:xfrm>
        </p:spPr>
        <p:txBody>
          <a:bodyPr>
            <a:normAutofit/>
          </a:bodyPr>
          <a:lstStyle/>
          <a:p>
            <a:r>
              <a:rPr lang="en-US" sz="8000" b="1" dirty="0">
                <a:solidFill>
                  <a:srgbClr val="FFFFFF"/>
                </a:solidFill>
                <a:latin typeface="Cambria" panose="02040503050406030204" pitchFamily="18" charset="0"/>
                <a:ea typeface="Cambria" panose="02040503050406030204" pitchFamily="18" charset="0"/>
              </a:rPr>
              <a:t>World Bank Definition of Human Capital </a:t>
            </a:r>
          </a:p>
        </p:txBody>
      </p:sp>
      <p:sp>
        <p:nvSpPr>
          <p:cNvPr id="3" name="Content Placeholder 2">
            <a:extLst>
              <a:ext uri="{FF2B5EF4-FFF2-40B4-BE49-F238E27FC236}">
                <a16:creationId xmlns:a16="http://schemas.microsoft.com/office/drawing/2014/main" id="{459F9C5F-F6DE-4EDD-97E8-93466672CA11}"/>
              </a:ext>
            </a:extLst>
          </p:cNvPr>
          <p:cNvSpPr>
            <a:spLocks noGrp="1"/>
          </p:cNvSpPr>
          <p:nvPr>
            <p:ph idx="1"/>
          </p:nvPr>
        </p:nvSpPr>
        <p:spPr>
          <a:xfrm>
            <a:off x="772160" y="3783940"/>
            <a:ext cx="22433280" cy="8219170"/>
          </a:xfrm>
        </p:spPr>
        <p:txBody>
          <a:bodyPr anchor="ctr">
            <a:normAutofit/>
          </a:bodyPr>
          <a:lstStyle/>
          <a:p>
            <a:pPr marL="0" indent="0" algn="ctr">
              <a:buNone/>
            </a:pPr>
            <a:r>
              <a:rPr lang="en-US" sz="6000" b="1" dirty="0">
                <a:latin typeface="Cambria" panose="02040503050406030204" pitchFamily="18" charset="0"/>
                <a:ea typeface="Cambria" panose="02040503050406030204" pitchFamily="18" charset="0"/>
              </a:rPr>
              <a:t>What is human capital and why does it matter?</a:t>
            </a:r>
          </a:p>
          <a:p>
            <a:pPr marL="0" indent="0" algn="ctr">
              <a:buNone/>
            </a:pPr>
            <a:endParaRPr lang="en-US" sz="6000" b="1" dirty="0">
              <a:latin typeface="Cambria" panose="02040503050406030204" pitchFamily="18" charset="0"/>
              <a:ea typeface="Cambria" panose="02040503050406030204" pitchFamily="18" charset="0"/>
            </a:endParaRPr>
          </a:p>
          <a:p>
            <a:pPr marL="0" indent="0" algn="ctr">
              <a:buNone/>
            </a:pPr>
            <a:r>
              <a:rPr lang="en-US" sz="6000" dirty="0">
                <a:latin typeface="Cambria" panose="02040503050406030204" pitchFamily="18" charset="0"/>
                <a:ea typeface="Cambria" panose="02040503050406030204" pitchFamily="18" charset="0"/>
              </a:rPr>
              <a:t>“Human capital consists of the knowledge, skills, and health that people invest in and accumulate throughout their lives, enabling them to realize their potential as productive members of society. Investing in people through nutrition, health care, quality education, jobs and skills helps develop human capital, and this is key to ending extreme poverty and creating more inclusive societies.”</a:t>
            </a:r>
          </a:p>
          <a:p>
            <a:pPr algn="ctr"/>
            <a:endParaRPr lang="en-US" sz="6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38585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F0B9C-6DBD-49EB-BA89-38C32964CA6A}"/>
              </a:ext>
            </a:extLst>
          </p:cNvPr>
          <p:cNvSpPr>
            <a:spLocks noGrp="1"/>
          </p:cNvSpPr>
          <p:nvPr>
            <p:ph type="title"/>
          </p:nvPr>
        </p:nvSpPr>
        <p:spPr>
          <a:xfrm>
            <a:off x="-6096" y="0"/>
            <a:ext cx="24396192" cy="1645920"/>
          </a:xfrm>
          <a:solidFill>
            <a:schemeClr val="accent1">
              <a:lumMod val="50000"/>
            </a:schemeClr>
          </a:solidFill>
        </p:spPr>
        <p:txBody>
          <a:bodyPr>
            <a:normAutofit/>
          </a:bodyPr>
          <a:lstStyle/>
          <a:p>
            <a:pPr marL="1645920" algn="ctr"/>
            <a:r>
              <a:rPr lang="en-US" sz="7200" b="1" dirty="0">
                <a:solidFill>
                  <a:schemeClr val="bg1"/>
                </a:solidFill>
                <a:latin typeface="Cambria" panose="02040503050406030204" pitchFamily="18" charset="0"/>
                <a:ea typeface="Cambria" panose="02040503050406030204" pitchFamily="18" charset="0"/>
              </a:rPr>
              <a:t>A Way of Thinking about Human Capital </a:t>
            </a:r>
          </a:p>
        </p:txBody>
      </p:sp>
      <p:sp>
        <p:nvSpPr>
          <p:cNvPr id="8" name="Content Placeholder 7">
            <a:extLst>
              <a:ext uri="{FF2B5EF4-FFF2-40B4-BE49-F238E27FC236}">
                <a16:creationId xmlns:a16="http://schemas.microsoft.com/office/drawing/2014/main" id="{8E77C8AE-B824-44B1-990D-6E5B0F6C14C3}"/>
              </a:ext>
            </a:extLst>
          </p:cNvPr>
          <p:cNvSpPr>
            <a:spLocks noGrp="1"/>
          </p:cNvSpPr>
          <p:nvPr>
            <p:ph sz="half" idx="1"/>
          </p:nvPr>
        </p:nvSpPr>
        <p:spPr>
          <a:xfrm>
            <a:off x="951904" y="2499919"/>
            <a:ext cx="8770235" cy="10654560"/>
          </a:xfrm>
        </p:spPr>
        <p:txBody>
          <a:bodyPr>
            <a:noAutofit/>
          </a:bodyPr>
          <a:lstStyle/>
          <a:p>
            <a:pPr>
              <a:spcBef>
                <a:spcPts val="1200"/>
              </a:spcBef>
            </a:pPr>
            <a:r>
              <a:rPr lang="en-US" sz="4600" b="1" dirty="0">
                <a:latin typeface="Cambria" panose="02040503050406030204" pitchFamily="18" charset="0"/>
                <a:ea typeface="Cambria" panose="02040503050406030204" pitchFamily="18" charset="0"/>
              </a:rPr>
              <a:t>The life-cycle approach captures development of from conception to adulthood</a:t>
            </a:r>
          </a:p>
          <a:p>
            <a:pPr marL="0" indent="0">
              <a:spcBef>
                <a:spcPts val="1200"/>
              </a:spcBef>
              <a:buNone/>
            </a:pPr>
            <a:endParaRPr lang="en-US" sz="4600" b="1" dirty="0">
              <a:latin typeface="Cambria" panose="02040503050406030204" pitchFamily="18" charset="0"/>
              <a:ea typeface="Cambria" panose="02040503050406030204" pitchFamily="18" charset="0"/>
            </a:endParaRPr>
          </a:p>
          <a:p>
            <a:pPr>
              <a:spcBef>
                <a:spcPts val="1200"/>
              </a:spcBef>
            </a:pPr>
            <a:r>
              <a:rPr lang="en-US" sz="4600" b="1" dirty="0">
                <a:latin typeface="Cambria" panose="02040503050406030204" pitchFamily="18" charset="0"/>
                <a:ea typeface="Cambria" panose="02040503050406030204" pitchFamily="18" charset="0"/>
              </a:rPr>
              <a:t>Human capital is critical for productivity and long-term growth:</a:t>
            </a:r>
          </a:p>
          <a:p>
            <a:pPr lvl="1">
              <a:spcBef>
                <a:spcPts val="1200"/>
              </a:spcBef>
            </a:pPr>
            <a:r>
              <a:rPr lang="en-US" sz="3800" dirty="0">
                <a:latin typeface="Cambria" panose="02040503050406030204" pitchFamily="18" charset="0"/>
                <a:ea typeface="Cambria" panose="02040503050406030204" pitchFamily="18" charset="0"/>
              </a:rPr>
              <a:t>Education increases knowledge and skills which lead to higher productivity</a:t>
            </a:r>
          </a:p>
          <a:p>
            <a:pPr lvl="1">
              <a:spcBef>
                <a:spcPts val="1200"/>
              </a:spcBef>
            </a:pPr>
            <a:r>
              <a:rPr lang="en-US" sz="3800" dirty="0">
                <a:latin typeface="Cambria" panose="02040503050406030204" pitchFamily="18" charset="0"/>
                <a:ea typeface="Cambria" panose="02040503050406030204" pitchFamily="18" charset="0"/>
              </a:rPr>
              <a:t>Well-educated and healthy people leverage knowledge and skills to adopt technology and innovate essential for productivity and growth </a:t>
            </a:r>
          </a:p>
        </p:txBody>
      </p:sp>
      <p:sp>
        <p:nvSpPr>
          <p:cNvPr id="3" name="Slide Number Placeholder 2">
            <a:extLst>
              <a:ext uri="{FF2B5EF4-FFF2-40B4-BE49-F238E27FC236}">
                <a16:creationId xmlns:a16="http://schemas.microsoft.com/office/drawing/2014/main" id="{4F84BB24-5FA4-4DCF-8806-47E41359B8FD}"/>
              </a:ext>
            </a:extLst>
          </p:cNvPr>
          <p:cNvSpPr>
            <a:spLocks noGrp="1"/>
          </p:cNvSpPr>
          <p:nvPr>
            <p:ph type="sldNum" sz="quarter" idx="12"/>
          </p:nvPr>
        </p:nvSpPr>
        <p:spPr/>
        <p:txBody>
          <a:bodyPr/>
          <a:lstStyle/>
          <a:p>
            <a:pPr hangingPunct="1">
              <a:lnSpc>
                <a:spcPct val="100000"/>
              </a:lnSpc>
              <a:defRPr/>
            </a:pPr>
            <a:fld id="{2066355A-084C-D24E-9AD2-7E4FC41EA627}" type="slidenum">
              <a:rPr lang="en-US" sz="3200" kern="1200">
                <a:solidFill>
                  <a:prstClr val="black">
                    <a:tint val="75000"/>
                  </a:prstClr>
                </a:solidFill>
                <a:latin typeface="Calibri"/>
                <a:ea typeface="+mn-ea"/>
                <a:cs typeface="+mn-cs"/>
              </a:rPr>
              <a:pPr hangingPunct="1">
                <a:lnSpc>
                  <a:spcPct val="100000"/>
                </a:lnSpc>
                <a:defRPr/>
              </a:pPr>
              <a:t>6</a:t>
            </a:fld>
            <a:endParaRPr lang="en-US" sz="3200" kern="1200" dirty="0">
              <a:solidFill>
                <a:prstClr val="black">
                  <a:tint val="75000"/>
                </a:prstClr>
              </a:solidFill>
              <a:latin typeface="Calibri"/>
              <a:ea typeface="+mn-ea"/>
              <a:cs typeface="+mn-cs"/>
            </a:endParaRPr>
          </a:p>
        </p:txBody>
      </p:sp>
      <p:pic>
        <p:nvPicPr>
          <p:cNvPr id="5" name="Picture 4">
            <a:extLst>
              <a:ext uri="{FF2B5EF4-FFF2-40B4-BE49-F238E27FC236}">
                <a16:creationId xmlns:a16="http://schemas.microsoft.com/office/drawing/2014/main" id="{C9B71935-8BDE-49E1-830D-3B7D2E0CE68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7718534" y="12452745"/>
            <a:ext cx="903424" cy="1065186"/>
          </a:xfrm>
          <a:prstGeom prst="rect">
            <a:avLst/>
          </a:prstGeom>
        </p:spPr>
      </p:pic>
      <p:pic>
        <p:nvPicPr>
          <p:cNvPr id="26" name="Picture 25">
            <a:extLst>
              <a:ext uri="{FF2B5EF4-FFF2-40B4-BE49-F238E27FC236}">
                <a16:creationId xmlns:a16="http://schemas.microsoft.com/office/drawing/2014/main" id="{80A53348-DA48-41DD-99F3-28EB6BBC4674}"/>
              </a:ext>
            </a:extLst>
          </p:cNvPr>
          <p:cNvPicPr>
            <a:picLocks noChangeAspect="1"/>
          </p:cNvPicPr>
          <p:nvPr/>
        </p:nvPicPr>
        <p:blipFill>
          <a:blip r:embed="rId4"/>
          <a:stretch>
            <a:fillRect/>
          </a:stretch>
        </p:blipFill>
        <p:spPr>
          <a:xfrm>
            <a:off x="11119429" y="1981488"/>
            <a:ext cx="11413831" cy="11096338"/>
          </a:xfrm>
          <a:prstGeom prst="rect">
            <a:avLst/>
          </a:prstGeom>
        </p:spPr>
      </p:pic>
    </p:spTree>
    <p:extLst>
      <p:ext uri="{BB962C8B-B14F-4D97-AF65-F5344CB8AC3E}">
        <p14:creationId xmlns:p14="http://schemas.microsoft.com/office/powerpoint/2010/main" val="713858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4000" cy="13716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2"/>
            <a:ext cx="24383996" cy="3181484"/>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 y="0"/>
            <a:ext cx="16230612" cy="3181484"/>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230598" y="-2"/>
            <a:ext cx="8153396" cy="3181484"/>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700" y="-2"/>
            <a:ext cx="23465292" cy="3194866"/>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9A330A-3083-4746-AE0D-13910D821EB8}"/>
              </a:ext>
            </a:extLst>
          </p:cNvPr>
          <p:cNvSpPr>
            <a:spLocks noGrp="1"/>
          </p:cNvSpPr>
          <p:nvPr>
            <p:ph type="title"/>
          </p:nvPr>
        </p:nvSpPr>
        <p:spPr>
          <a:xfrm>
            <a:off x="579120" y="336087"/>
            <a:ext cx="23225760" cy="2377440"/>
          </a:xfrm>
        </p:spPr>
        <p:txBody>
          <a:bodyPr vert="horz" lIns="182880" tIns="91440" rIns="182880" bIns="91440" rtlCol="0" anchor="ctr">
            <a:normAutofit/>
          </a:bodyPr>
          <a:lstStyle/>
          <a:p>
            <a:pPr algn="ctr"/>
            <a:r>
              <a:rPr lang="en-US" sz="6600" b="1" dirty="0">
                <a:solidFill>
                  <a:srgbClr val="FFFFFF"/>
                </a:solidFill>
                <a:latin typeface="Cambria" panose="02040503050406030204" pitchFamily="18" charset="0"/>
                <a:ea typeface="Cambria" panose="02040503050406030204" pitchFamily="18" charset="0"/>
              </a:rPr>
              <a:t>Human Capital in Rwanda’s  National Strategy for Transformation</a:t>
            </a:r>
          </a:p>
        </p:txBody>
      </p:sp>
      <p:sp>
        <p:nvSpPr>
          <p:cNvPr id="3" name="Content Placeholder 2">
            <a:extLst>
              <a:ext uri="{FF2B5EF4-FFF2-40B4-BE49-F238E27FC236}">
                <a16:creationId xmlns:a16="http://schemas.microsoft.com/office/drawing/2014/main" id="{3999F8C5-6E22-4CE7-AEB7-565D17F7E38A}"/>
              </a:ext>
            </a:extLst>
          </p:cNvPr>
          <p:cNvSpPr>
            <a:spLocks noGrp="1"/>
          </p:cNvSpPr>
          <p:nvPr>
            <p:ph idx="1"/>
          </p:nvPr>
        </p:nvSpPr>
        <p:spPr>
          <a:xfrm>
            <a:off x="1042412" y="3694238"/>
            <a:ext cx="22299168" cy="9509001"/>
          </a:xfrm>
        </p:spPr>
        <p:txBody>
          <a:bodyPr anchor="ctr">
            <a:noAutofit/>
          </a:bodyPr>
          <a:lstStyle/>
          <a:p>
            <a:pPr marL="0" indent="0">
              <a:spcBef>
                <a:spcPts val="800"/>
              </a:spcBef>
              <a:buNone/>
            </a:pPr>
            <a:r>
              <a:rPr lang="en-US" sz="4400" b="1" dirty="0">
                <a:latin typeface="Cambria" panose="02040503050406030204" pitchFamily="18" charset="0"/>
                <a:ea typeface="Cambria" panose="02040503050406030204" pitchFamily="18" charset="0"/>
              </a:rPr>
              <a:t>Under Economic Transformation Pillar of National Strategy for Transformation (NST1)</a:t>
            </a:r>
            <a:endParaRPr lang="en-US" sz="4400" dirty="0">
              <a:latin typeface="Cambria" panose="02040503050406030204" pitchFamily="18" charset="0"/>
              <a:ea typeface="Cambria" panose="02040503050406030204" pitchFamily="18" charset="0"/>
            </a:endParaRPr>
          </a:p>
          <a:p>
            <a:pPr marL="1097280" lvl="1" indent="-548640">
              <a:spcBef>
                <a:spcPts val="800"/>
              </a:spcBef>
              <a:buFont typeface="Wingdings" panose="05000000000000000000" pitchFamily="2" charset="2"/>
              <a:buChar char="§"/>
            </a:pPr>
            <a:r>
              <a:rPr lang="en-US" sz="4400" dirty="0">
                <a:latin typeface="Cambria" panose="02040503050406030204" pitchFamily="18" charset="0"/>
                <a:ea typeface="Cambria" panose="02040503050406030204" pitchFamily="18" charset="0"/>
              </a:rPr>
              <a:t>Support and empower youth and women to create business through entrepreneurship and access to finance.</a:t>
            </a:r>
          </a:p>
          <a:p>
            <a:pPr marL="1097280" lvl="1" indent="-548640">
              <a:spcBef>
                <a:spcPts val="800"/>
              </a:spcBef>
              <a:buFont typeface="Wingdings" panose="05000000000000000000" pitchFamily="2" charset="2"/>
              <a:buChar char="§"/>
            </a:pPr>
            <a:r>
              <a:rPr lang="en-US" sz="4400" dirty="0">
                <a:latin typeface="Cambria" panose="02040503050406030204" pitchFamily="18" charset="0"/>
                <a:ea typeface="Cambria" panose="02040503050406030204" pitchFamily="18" charset="0"/>
              </a:rPr>
              <a:t>Working with private sector to Scale up the number of </a:t>
            </a:r>
            <a:r>
              <a:rPr lang="en-US" sz="4400" dirty="0" err="1">
                <a:latin typeface="Cambria" panose="02040503050406030204" pitchFamily="18" charset="0"/>
                <a:ea typeface="Cambria" panose="02040503050406030204" pitchFamily="18" charset="0"/>
              </a:rPr>
              <a:t>TVET</a:t>
            </a:r>
            <a:r>
              <a:rPr lang="en-US" sz="4400" dirty="0">
                <a:latin typeface="Cambria" panose="02040503050406030204" pitchFamily="18" charset="0"/>
                <a:ea typeface="Cambria" panose="02040503050406030204" pitchFamily="18" charset="0"/>
              </a:rPr>
              <a:t> graduates with skills relevant to the labor market.</a:t>
            </a:r>
          </a:p>
          <a:p>
            <a:pPr marL="1097280" lvl="1" indent="-548640">
              <a:spcBef>
                <a:spcPts val="800"/>
              </a:spcBef>
              <a:buFont typeface="Wingdings" panose="05000000000000000000" pitchFamily="2" charset="2"/>
              <a:buChar char="§"/>
            </a:pPr>
            <a:r>
              <a:rPr lang="en-US" sz="4400" dirty="0">
                <a:latin typeface="Cambria" panose="02040503050406030204" pitchFamily="18" charset="0"/>
                <a:ea typeface="Cambria" panose="02040503050406030204" pitchFamily="18" charset="0"/>
              </a:rPr>
              <a:t>Ensure digital literacy for all youth (16 to 30 years) by 2024 through implementation of a national digital literacy program</a:t>
            </a:r>
          </a:p>
          <a:p>
            <a:pPr marL="548640" lvl="1" indent="0">
              <a:spcBef>
                <a:spcPts val="800"/>
              </a:spcBef>
              <a:buNone/>
            </a:pPr>
            <a:endParaRPr lang="en-US" sz="4400" dirty="0">
              <a:latin typeface="Cambria" panose="02040503050406030204" pitchFamily="18" charset="0"/>
              <a:ea typeface="Cambria" panose="02040503050406030204" pitchFamily="18" charset="0"/>
            </a:endParaRPr>
          </a:p>
          <a:p>
            <a:pPr marL="0" indent="0">
              <a:spcBef>
                <a:spcPts val="800"/>
              </a:spcBef>
              <a:buNone/>
            </a:pPr>
            <a:r>
              <a:rPr lang="en-US" sz="4400" b="1" dirty="0">
                <a:latin typeface="Cambria" panose="02040503050406030204" pitchFamily="18" charset="0"/>
                <a:ea typeface="Cambria" panose="02040503050406030204" pitchFamily="18" charset="0"/>
              </a:rPr>
              <a:t>Under Social Transformation Pillar of NST1 </a:t>
            </a:r>
            <a:endParaRPr lang="en-US" sz="4400" dirty="0">
              <a:latin typeface="Cambria" panose="02040503050406030204" pitchFamily="18" charset="0"/>
              <a:ea typeface="Cambria" panose="02040503050406030204" pitchFamily="18" charset="0"/>
            </a:endParaRPr>
          </a:p>
          <a:p>
            <a:pPr marL="1097280" lvl="1" indent="-548640">
              <a:spcBef>
                <a:spcPts val="800"/>
              </a:spcBef>
              <a:buFont typeface="Wingdings" panose="05000000000000000000" pitchFamily="2" charset="2"/>
              <a:buChar char="§"/>
            </a:pPr>
            <a:r>
              <a:rPr lang="en-US" sz="4400" dirty="0">
                <a:latin typeface="Cambria" panose="02040503050406030204" pitchFamily="18" charset="0"/>
                <a:ea typeface="Cambria" panose="02040503050406030204" pitchFamily="18" charset="0"/>
              </a:rPr>
              <a:t>Enhance the Demographic Dividend through Improved access to quality education </a:t>
            </a:r>
          </a:p>
          <a:p>
            <a:pPr marL="1097280" lvl="1" indent="-548640">
              <a:spcBef>
                <a:spcPts val="800"/>
              </a:spcBef>
              <a:buFont typeface="Wingdings" panose="05000000000000000000" pitchFamily="2" charset="2"/>
              <a:buChar char="§"/>
            </a:pPr>
            <a:r>
              <a:rPr lang="en-US" sz="4400" dirty="0">
                <a:latin typeface="Cambria" panose="02040503050406030204" pitchFamily="18" charset="0"/>
                <a:ea typeface="Cambria" panose="02040503050406030204" pitchFamily="18" charset="0"/>
              </a:rPr>
              <a:t>Enhance the Demographic Dividend through ensuring access to quality health for all.</a:t>
            </a:r>
          </a:p>
          <a:p>
            <a:pPr marL="1097280" lvl="1" indent="-548640">
              <a:spcBef>
                <a:spcPts val="800"/>
              </a:spcBef>
              <a:buFont typeface="Wingdings" panose="05000000000000000000" pitchFamily="2" charset="2"/>
              <a:buChar char="§"/>
            </a:pPr>
            <a:r>
              <a:rPr lang="en-US" sz="4400" dirty="0">
                <a:latin typeface="Cambria" panose="02040503050406030204" pitchFamily="18" charset="0"/>
                <a:ea typeface="Cambria" panose="02040503050406030204" pitchFamily="18" charset="0"/>
              </a:rPr>
              <a:t>Eradicate Malnutrition through enhanced prevention and management of all forms of malnutrition.</a:t>
            </a:r>
          </a:p>
        </p:txBody>
      </p:sp>
      <p:sp>
        <p:nvSpPr>
          <p:cNvPr id="8" name="Slide Number Placeholder 7">
            <a:extLst>
              <a:ext uri="{FF2B5EF4-FFF2-40B4-BE49-F238E27FC236}">
                <a16:creationId xmlns:a16="http://schemas.microsoft.com/office/drawing/2014/main" id="{8F9B9F9C-A913-4D4B-B9C5-BCC2AC905196}"/>
              </a:ext>
            </a:extLst>
          </p:cNvPr>
          <p:cNvSpPr>
            <a:spLocks noGrp="1"/>
          </p:cNvSpPr>
          <p:nvPr>
            <p:ph type="sldNum" sz="quarter" idx="12"/>
          </p:nvPr>
        </p:nvSpPr>
        <p:spPr>
          <a:xfrm>
            <a:off x="23408640" y="12910862"/>
            <a:ext cx="891826" cy="730250"/>
          </a:xfrm>
        </p:spPr>
        <p:txBody>
          <a:bodyPr vert="horz" lIns="182880" tIns="91440" rIns="182880" bIns="91440" rtlCol="0" anchor="ctr">
            <a:normAutofit/>
          </a:bodyPr>
          <a:lstStyle/>
          <a:p>
            <a:pPr hangingPunct="1">
              <a:spcAft>
                <a:spcPts val="1200"/>
              </a:spcAft>
            </a:pPr>
            <a:fld id="{932F05C4-95EB-4DC7-9A03-0B0085CA1378}" type="slidenum">
              <a:rPr lang="en-US" sz="2200" kern="1200">
                <a:solidFill>
                  <a:schemeClr val="tx1">
                    <a:lumMod val="50000"/>
                    <a:lumOff val="50000"/>
                  </a:schemeClr>
                </a:solidFill>
                <a:latin typeface="Cambria" panose="02040503050406030204" pitchFamily="18" charset="0"/>
                <a:ea typeface="Cambria" panose="02040503050406030204" pitchFamily="18" charset="0"/>
                <a:cs typeface="+mn-cs"/>
              </a:rPr>
              <a:pPr hangingPunct="1">
                <a:spcAft>
                  <a:spcPts val="1200"/>
                </a:spcAft>
              </a:pPr>
              <a:t>7</a:t>
            </a:fld>
            <a:endParaRPr lang="en-US" sz="2200" kern="1200">
              <a:solidFill>
                <a:schemeClr val="tx1">
                  <a:lumMod val="50000"/>
                  <a:lumOff val="50000"/>
                </a:schemeClr>
              </a:solidFill>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3867412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4000" cy="13716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2"/>
            <a:ext cx="24383996" cy="3181484"/>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 y="0"/>
            <a:ext cx="16230612" cy="3181484"/>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230598" y="-2"/>
            <a:ext cx="8153396" cy="3181484"/>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700" y="-2"/>
            <a:ext cx="23465292" cy="3194866"/>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ED44B3-ABE1-439E-819A-C657A799FC38}"/>
              </a:ext>
            </a:extLst>
          </p:cNvPr>
          <p:cNvSpPr>
            <a:spLocks noGrp="1"/>
          </p:cNvSpPr>
          <p:nvPr>
            <p:ph type="title"/>
          </p:nvPr>
        </p:nvSpPr>
        <p:spPr>
          <a:xfrm>
            <a:off x="2743198" y="589076"/>
            <a:ext cx="19791902" cy="2067338"/>
          </a:xfrm>
        </p:spPr>
        <p:txBody>
          <a:bodyPr>
            <a:normAutofit/>
          </a:bodyPr>
          <a:lstStyle/>
          <a:p>
            <a:r>
              <a:rPr lang="en-US" sz="8000" b="1" dirty="0">
                <a:solidFill>
                  <a:srgbClr val="FFFFFF"/>
                </a:solidFill>
                <a:latin typeface="Cambria" panose="02040503050406030204" pitchFamily="18" charset="0"/>
                <a:ea typeface="Cambria" panose="02040503050406030204" pitchFamily="18" charset="0"/>
              </a:rPr>
              <a:t>Outline</a:t>
            </a:r>
            <a:endParaRPr lang="en-US" sz="8000" b="1">
              <a:solidFill>
                <a:srgbClr val="FFFFFF"/>
              </a:solidFill>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2B0FC8BE-D701-4564-A35C-636799A11E6F}"/>
              </a:ext>
            </a:extLst>
          </p:cNvPr>
          <p:cNvSpPr>
            <a:spLocks noGrp="1"/>
          </p:cNvSpPr>
          <p:nvPr>
            <p:ph idx="1"/>
          </p:nvPr>
        </p:nvSpPr>
        <p:spPr>
          <a:xfrm>
            <a:off x="765110" y="3245490"/>
            <a:ext cx="22766694" cy="8757620"/>
          </a:xfrm>
        </p:spPr>
        <p:txBody>
          <a:bodyPr anchor="ctr">
            <a:normAutofit/>
          </a:bodyPr>
          <a:lstStyle/>
          <a:p>
            <a:pPr marL="1143000" indent="-1143000">
              <a:buFont typeface="+mj-lt"/>
              <a:buAutoNum type="romanUcPeriod"/>
            </a:pPr>
            <a:endParaRPr lang="en-US" sz="6000" dirty="0">
              <a:latin typeface="Cambria" panose="02040503050406030204" pitchFamily="18" charset="0"/>
              <a:ea typeface="Cambria" panose="02040503050406030204" pitchFamily="18" charset="0"/>
            </a:endParaRP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What is Human Capital?</a:t>
            </a:r>
          </a:p>
          <a:p>
            <a:pPr marL="1143000" indent="-1143000">
              <a:buFont typeface="+mj-lt"/>
              <a:buAutoNum type="romanUcPeriod"/>
            </a:pPr>
            <a:r>
              <a:rPr lang="en-US" sz="6000" dirty="0">
                <a:latin typeface="Cambria" panose="02040503050406030204" pitchFamily="18" charset="0"/>
                <a:ea typeface="Cambria" panose="02040503050406030204" pitchFamily="18" charset="0"/>
              </a:rPr>
              <a:t>State of Human Capital in Rwanda </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Impact of the COVID-19 on Human Capital in Rwanda</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How to Protect and Promote Human Capital Post-COVID</a:t>
            </a:r>
          </a:p>
          <a:p>
            <a:pPr marL="1143000" indent="-1143000">
              <a:buFont typeface="+mj-lt"/>
              <a:buAutoNum type="romanUcPeriod"/>
            </a:pPr>
            <a:r>
              <a:rPr lang="en-US" sz="6000" dirty="0">
                <a:solidFill>
                  <a:schemeClr val="bg1">
                    <a:lumMod val="75000"/>
                  </a:schemeClr>
                </a:solidFill>
                <a:latin typeface="Cambria" panose="02040503050406030204" pitchFamily="18" charset="0"/>
                <a:ea typeface="Cambria" panose="02040503050406030204" pitchFamily="18" charset="0"/>
              </a:rPr>
              <a:t>Role of the World Bank in Supporting Human Capital Development in Rwanda</a:t>
            </a:r>
          </a:p>
        </p:txBody>
      </p:sp>
    </p:spTree>
    <p:extLst>
      <p:ext uri="{BB962C8B-B14F-4D97-AF65-F5344CB8AC3E}">
        <p14:creationId xmlns:p14="http://schemas.microsoft.com/office/powerpoint/2010/main" val="3714452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76D5856-3A20-42DB-9660-025F53DFE995}"/>
              </a:ext>
            </a:extLst>
          </p:cNvPr>
          <p:cNvSpPr/>
          <p:nvPr/>
        </p:nvSpPr>
        <p:spPr>
          <a:xfrm>
            <a:off x="151314" y="1922145"/>
            <a:ext cx="7817028" cy="3921678"/>
          </a:xfrm>
          <a:prstGeom prst="rect">
            <a:avLst/>
          </a:prstGeom>
          <a:noFill/>
          <a:ln w="38100">
            <a:solidFill>
              <a:srgbClr val="F987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hangingPunct="1">
              <a:lnSpc>
                <a:spcPct val="100000"/>
              </a:lnSpc>
            </a:pPr>
            <a:endParaRPr lang="en-US" sz="3600" kern="1200">
              <a:solidFill>
                <a:prstClr val="white"/>
              </a:solidFill>
              <a:latin typeface="Cambria" panose="02040503050406030204" pitchFamily="18" charset="0"/>
              <a:ea typeface="Cambria" panose="02040503050406030204" pitchFamily="18" charset="0"/>
            </a:endParaRPr>
          </a:p>
        </p:txBody>
      </p:sp>
      <p:pic>
        <p:nvPicPr>
          <p:cNvPr id="2" name="Picture 1">
            <a:extLst>
              <a:ext uri="{FF2B5EF4-FFF2-40B4-BE49-F238E27FC236}">
                <a16:creationId xmlns:a16="http://schemas.microsoft.com/office/drawing/2014/main" id="{45ABA5F2-BEBC-4006-9835-B0AD3689228E}"/>
              </a:ext>
            </a:extLst>
          </p:cNvPr>
          <p:cNvPicPr>
            <a:picLocks noChangeAspect="1"/>
          </p:cNvPicPr>
          <p:nvPr/>
        </p:nvPicPr>
        <p:blipFill rotWithShape="1">
          <a:blip r:embed="rId3"/>
          <a:srcRect b="87683"/>
          <a:stretch/>
        </p:blipFill>
        <p:spPr>
          <a:xfrm>
            <a:off x="295684" y="3052890"/>
            <a:ext cx="7438536" cy="1420832"/>
          </a:xfrm>
          <a:prstGeom prst="rect">
            <a:avLst/>
          </a:prstGeom>
          <a:ln w="38100">
            <a:noFill/>
          </a:ln>
        </p:spPr>
      </p:pic>
      <p:sp>
        <p:nvSpPr>
          <p:cNvPr id="5" name="Oval 4">
            <a:extLst>
              <a:ext uri="{FF2B5EF4-FFF2-40B4-BE49-F238E27FC236}">
                <a16:creationId xmlns:a16="http://schemas.microsoft.com/office/drawing/2014/main" id="{3FA12495-14F7-40B6-B02E-58BD461A3247}"/>
              </a:ext>
            </a:extLst>
          </p:cNvPr>
          <p:cNvSpPr/>
          <p:nvPr/>
        </p:nvSpPr>
        <p:spPr>
          <a:xfrm>
            <a:off x="1373074" y="2301916"/>
            <a:ext cx="1828800" cy="1828800"/>
          </a:xfrm>
          <a:prstGeom prst="ellipse">
            <a:avLst/>
          </a:prstGeom>
          <a:solidFill>
            <a:srgbClr val="ABB2A0">
              <a:alpha val="0"/>
            </a:srgbClr>
          </a:solidFill>
          <a:ln w="25400">
            <a:solidFill>
              <a:schemeClr val="accent2">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hangingPunct="1">
              <a:lnSpc>
                <a:spcPct val="100000"/>
              </a:lnSpc>
            </a:pPr>
            <a:endParaRPr lang="en-US" sz="3600" kern="1200">
              <a:solidFill>
                <a:prstClr val="white"/>
              </a:solidFill>
              <a:latin typeface="Cambria" panose="02040503050406030204" pitchFamily="18" charset="0"/>
              <a:ea typeface="Cambria" panose="02040503050406030204" pitchFamily="18" charset="0"/>
            </a:endParaRPr>
          </a:p>
        </p:txBody>
      </p:sp>
      <p:sp>
        <p:nvSpPr>
          <p:cNvPr id="7" name="Rectangle 6">
            <a:extLst>
              <a:ext uri="{FF2B5EF4-FFF2-40B4-BE49-F238E27FC236}">
                <a16:creationId xmlns:a16="http://schemas.microsoft.com/office/drawing/2014/main" id="{329D0534-088D-452E-9252-726D02F08A4B}"/>
              </a:ext>
            </a:extLst>
          </p:cNvPr>
          <p:cNvSpPr/>
          <p:nvPr/>
        </p:nvSpPr>
        <p:spPr>
          <a:xfrm>
            <a:off x="0" y="0"/>
            <a:ext cx="24384000" cy="155448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91440" rIns="182880" bIns="91440" numCol="1" spcCol="0" rtlCol="0" fromWordArt="0" anchor="ctr" anchorCtr="0" forceAA="0" compatLnSpc="1">
            <a:prstTxWarp prst="textNoShape">
              <a:avLst/>
            </a:prstTxWarp>
            <a:noAutofit/>
          </a:bodyPr>
          <a:lstStyle/>
          <a:p>
            <a:pPr marL="1188720" algn="ctr" hangingPunct="1">
              <a:lnSpc>
                <a:spcPct val="100000"/>
              </a:lnSpc>
            </a:pPr>
            <a:r>
              <a:rPr lang="en-US" sz="6000" b="1" kern="1200" dirty="0">
                <a:solidFill>
                  <a:prstClr val="white"/>
                </a:solidFill>
                <a:latin typeface="Cambria" panose="02040503050406030204" pitchFamily="18" charset="0"/>
                <a:ea typeface="Cambria" panose="02040503050406030204" pitchFamily="18" charset="0"/>
              </a:rPr>
              <a:t>Context: Trends in Human Capital-Related Outcomes</a:t>
            </a:r>
          </a:p>
        </p:txBody>
      </p:sp>
      <p:sp>
        <p:nvSpPr>
          <p:cNvPr id="8" name="Rectangle 7">
            <a:extLst>
              <a:ext uri="{FF2B5EF4-FFF2-40B4-BE49-F238E27FC236}">
                <a16:creationId xmlns:a16="http://schemas.microsoft.com/office/drawing/2014/main" id="{87FB7EC0-C4D4-4E6C-AE60-44A03F066CAC}"/>
              </a:ext>
            </a:extLst>
          </p:cNvPr>
          <p:cNvSpPr/>
          <p:nvPr/>
        </p:nvSpPr>
        <p:spPr>
          <a:xfrm>
            <a:off x="7995451" y="1574950"/>
            <a:ext cx="16367760" cy="118872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91440" rIns="182880" bIns="91440" numCol="1" spcCol="0" rtlCol="0" fromWordArt="0" anchor="t" anchorCtr="0" forceAA="0" compatLnSpc="1">
            <a:prstTxWarp prst="textNoShape">
              <a:avLst/>
            </a:prstTxWarp>
            <a:noAutofit/>
          </a:bodyPr>
          <a:lstStyle/>
          <a:p>
            <a:pPr hangingPunct="1">
              <a:lnSpc>
                <a:spcPct val="100000"/>
              </a:lnSpc>
            </a:pPr>
            <a:r>
              <a:rPr lang="en-US" sz="3400" b="1" kern="1200" dirty="0">
                <a:solidFill>
                  <a:srgbClr val="ED7D31">
                    <a:lumMod val="75000"/>
                  </a:srgbClr>
                </a:solidFill>
                <a:latin typeface="Cambria" panose="02040503050406030204" pitchFamily="18" charset="0"/>
                <a:ea typeface="Cambria" panose="02040503050406030204" pitchFamily="18" charset="0"/>
              </a:rPr>
              <a:t>Human Capital Index (HCI) 2020</a:t>
            </a:r>
            <a:endParaRPr lang="en-US" sz="3400" kern="1200" dirty="0">
              <a:solidFill>
                <a:srgbClr val="ED7D31">
                  <a:lumMod val="75000"/>
                </a:srgbClr>
              </a:solidFill>
              <a:latin typeface="Cambria" panose="02040503050406030204" pitchFamily="18" charset="0"/>
              <a:ea typeface="Cambria" panose="02040503050406030204" pitchFamily="18" charset="0"/>
            </a:endParaRPr>
          </a:p>
          <a:p>
            <a:pPr marL="571500" indent="-571500" hangingPunct="1">
              <a:lnSpc>
                <a:spcPct val="100000"/>
              </a:lnSpc>
              <a:buFont typeface="Arial" panose="020B0604020202020204" pitchFamily="34" charset="0"/>
              <a:buChar char="•"/>
            </a:pPr>
            <a:r>
              <a:rPr lang="en-US" sz="3400" b="1" kern="1200" dirty="0">
                <a:solidFill>
                  <a:prstClr val="black"/>
                </a:solidFill>
                <a:latin typeface="Cambria" panose="02040503050406030204" pitchFamily="18" charset="0"/>
                <a:ea typeface="Cambria" panose="02040503050406030204" pitchFamily="18" charset="0"/>
              </a:rPr>
              <a:t>HCI score (0.38)</a:t>
            </a:r>
            <a:r>
              <a:rPr lang="en-US" sz="3400" kern="1200" dirty="0">
                <a:solidFill>
                  <a:prstClr val="black"/>
                </a:solidFill>
                <a:latin typeface="Cambria" panose="02040503050406030204" pitchFamily="18" charset="0"/>
                <a:ea typeface="Cambria" panose="02040503050406030204" pitchFamily="18" charset="0"/>
              </a:rPr>
              <a:t> is lower than the Sub-Saharan Africa average and slightly higher than the average for low-income countries</a:t>
            </a:r>
          </a:p>
          <a:p>
            <a:pPr marL="571500" indent="-571500" hangingPunct="1">
              <a:lnSpc>
                <a:spcPct val="100000"/>
              </a:lnSpc>
              <a:buFont typeface="Arial" panose="020B0604020202020204" pitchFamily="34" charset="0"/>
              <a:buChar char="•"/>
            </a:pPr>
            <a:r>
              <a:rPr lang="en-US" sz="3400" kern="1200" dirty="0">
                <a:solidFill>
                  <a:prstClr val="black"/>
                </a:solidFill>
                <a:latin typeface="Cambria" panose="02040503050406030204" pitchFamily="18" charset="0"/>
                <a:ea typeface="Cambria" panose="02040503050406030204" pitchFamily="18" charset="0"/>
              </a:rPr>
              <a:t>High stunting rate (33%), expected years of school (6.9 years), and weak</a:t>
            </a:r>
            <a:r>
              <a:rPr lang="en-US" sz="3400" b="1" kern="1200" dirty="0">
                <a:solidFill>
                  <a:prstClr val="black"/>
                </a:solidFill>
                <a:latin typeface="Cambria" panose="02040503050406030204" pitchFamily="18" charset="0"/>
                <a:ea typeface="Cambria" panose="02040503050406030204" pitchFamily="18" charset="0"/>
              </a:rPr>
              <a:t> </a:t>
            </a:r>
            <a:r>
              <a:rPr lang="en-US" sz="3400" kern="1200" dirty="0">
                <a:solidFill>
                  <a:prstClr val="black"/>
                </a:solidFill>
                <a:latin typeface="Cambria" panose="02040503050406030204" pitchFamily="18" charset="0"/>
                <a:ea typeface="Cambria" panose="02040503050406030204" pitchFamily="18" charset="0"/>
              </a:rPr>
              <a:t>learning outcomes (358 on a scale of 300-625) main contributors to low HCI score</a:t>
            </a:r>
          </a:p>
          <a:p>
            <a:pPr marL="571500" indent="-571500" hangingPunct="1">
              <a:lnSpc>
                <a:spcPct val="100000"/>
              </a:lnSpc>
              <a:buFont typeface="Arial" panose="020B0604020202020204" pitchFamily="34" charset="0"/>
              <a:buChar char="•"/>
            </a:pPr>
            <a:r>
              <a:rPr lang="en-US" sz="3400" kern="1200" dirty="0">
                <a:solidFill>
                  <a:prstClr val="black"/>
                </a:solidFill>
                <a:latin typeface="Cambria" panose="02040503050406030204" pitchFamily="18" charset="0"/>
                <a:ea typeface="Cambria" panose="02040503050406030204" pitchFamily="18" charset="0"/>
              </a:rPr>
              <a:t>Gross secondary enrollment rate is only 43% and learning adjusted years of school is only 3.9 years</a:t>
            </a:r>
          </a:p>
          <a:p>
            <a:pPr hangingPunct="1">
              <a:lnSpc>
                <a:spcPct val="100000"/>
              </a:lnSpc>
            </a:pPr>
            <a:endParaRPr lang="en-US" sz="3400" kern="1200" dirty="0">
              <a:solidFill>
                <a:prstClr val="black"/>
              </a:solidFill>
              <a:latin typeface="Cambria" panose="02040503050406030204" pitchFamily="18" charset="0"/>
              <a:ea typeface="Cambria" panose="02040503050406030204" pitchFamily="18" charset="0"/>
            </a:endParaRPr>
          </a:p>
          <a:p>
            <a:pPr hangingPunct="1">
              <a:lnSpc>
                <a:spcPct val="100000"/>
              </a:lnSpc>
            </a:pPr>
            <a:r>
              <a:rPr lang="en-US" sz="3400" b="1" kern="1200" dirty="0">
                <a:solidFill>
                  <a:srgbClr val="ED7D31">
                    <a:lumMod val="75000"/>
                  </a:srgbClr>
                </a:solidFill>
                <a:latin typeface="Cambria" panose="02040503050406030204" pitchFamily="18" charset="0"/>
                <a:ea typeface="Cambria" panose="02040503050406030204" pitchFamily="18" charset="0"/>
              </a:rPr>
              <a:t>DHS 2019-2020 and other key national indicators</a:t>
            </a:r>
          </a:p>
          <a:p>
            <a:pPr marL="571500" indent="-571500" hangingPunct="1">
              <a:lnSpc>
                <a:spcPct val="100000"/>
              </a:lnSpc>
              <a:buFont typeface="Arial" panose="020B0604020202020204" pitchFamily="34" charset="0"/>
              <a:buChar char="•"/>
            </a:pPr>
            <a:r>
              <a:rPr lang="en-US" sz="3400" b="1" kern="1200" dirty="0">
                <a:solidFill>
                  <a:prstClr val="black"/>
                </a:solidFill>
                <a:latin typeface="Cambria" panose="02040503050406030204" pitchFamily="18" charset="0"/>
                <a:ea typeface="Cambria" panose="02040503050406030204" pitchFamily="18" charset="0"/>
              </a:rPr>
              <a:t>Stunting rate </a:t>
            </a:r>
            <a:r>
              <a:rPr lang="en-US" sz="3400" kern="1200" dirty="0">
                <a:solidFill>
                  <a:prstClr val="black"/>
                </a:solidFill>
                <a:latin typeface="Cambria" panose="02040503050406030204" pitchFamily="18" charset="0"/>
                <a:ea typeface="Cambria" panose="02040503050406030204" pitchFamily="18" charset="0"/>
              </a:rPr>
              <a:t>has fallen to </a:t>
            </a:r>
            <a:r>
              <a:rPr lang="en-US" sz="3400" b="1" kern="1200" dirty="0">
                <a:solidFill>
                  <a:prstClr val="black"/>
                </a:solidFill>
                <a:latin typeface="Cambria" panose="02040503050406030204" pitchFamily="18" charset="0"/>
                <a:ea typeface="Cambria" panose="02040503050406030204" pitchFamily="18" charset="0"/>
              </a:rPr>
              <a:t>33% </a:t>
            </a:r>
            <a:r>
              <a:rPr lang="en-US" sz="3400" kern="1200" dirty="0">
                <a:solidFill>
                  <a:prstClr val="black"/>
                </a:solidFill>
                <a:latin typeface="Cambria" panose="02040503050406030204" pitchFamily="18" charset="0"/>
                <a:ea typeface="Cambria" panose="02040503050406030204" pitchFamily="18" charset="0"/>
              </a:rPr>
              <a:t>(38% in 2014-15), but progress is slow relative to Government's ambition of  reducing stunting to</a:t>
            </a:r>
            <a:r>
              <a:rPr lang="en-US" sz="3400" b="1" kern="1200" dirty="0">
                <a:solidFill>
                  <a:prstClr val="black"/>
                </a:solidFill>
                <a:latin typeface="Cambria" panose="02040503050406030204" pitchFamily="18" charset="0"/>
                <a:ea typeface="Cambria" panose="02040503050406030204" pitchFamily="18" charset="0"/>
              </a:rPr>
              <a:t>19%</a:t>
            </a:r>
            <a:r>
              <a:rPr lang="en-US" sz="3400" kern="1200" dirty="0">
                <a:solidFill>
                  <a:prstClr val="black"/>
                </a:solidFill>
                <a:latin typeface="Cambria" panose="02040503050406030204" pitchFamily="18" charset="0"/>
                <a:ea typeface="Cambria" panose="02040503050406030204" pitchFamily="18" charset="0"/>
              </a:rPr>
              <a:t> by 2024. Stunting is highest in rural areas and among children aged 24-36 months. Stunting has also increased among infants, likely due to early start of complementary feeding</a:t>
            </a:r>
          </a:p>
          <a:p>
            <a:pPr marL="571500" indent="-571500" hangingPunct="1">
              <a:lnSpc>
                <a:spcPct val="100000"/>
              </a:lnSpc>
              <a:buFont typeface="Arial" panose="020B0604020202020204" pitchFamily="34" charset="0"/>
              <a:buChar char="•"/>
            </a:pPr>
            <a:r>
              <a:rPr lang="en-US" sz="3400" b="1" kern="1200" dirty="0">
                <a:solidFill>
                  <a:prstClr val="black"/>
                </a:solidFill>
                <a:latin typeface="Cambria" panose="02040503050406030204" pitchFamily="18" charset="0"/>
                <a:ea typeface="Cambria" panose="02040503050406030204" pitchFamily="18" charset="0"/>
              </a:rPr>
              <a:t>Total fertility rate </a:t>
            </a:r>
            <a:r>
              <a:rPr lang="en-US" sz="3400" kern="1200" dirty="0">
                <a:solidFill>
                  <a:prstClr val="black"/>
                </a:solidFill>
                <a:latin typeface="Cambria" panose="02040503050406030204" pitchFamily="18" charset="0"/>
                <a:ea typeface="Cambria" panose="02040503050406030204" pitchFamily="18" charset="0"/>
              </a:rPr>
              <a:t>(4.1) has barely changed since 2014-15 when it was 4.2 (8.6% of 18-yr-old girls and 15.4% of 19-yr-old girls begin childbearing)</a:t>
            </a:r>
          </a:p>
          <a:p>
            <a:pPr marL="571500" indent="-571500" hangingPunct="1">
              <a:lnSpc>
                <a:spcPct val="100000"/>
              </a:lnSpc>
              <a:buFont typeface="Arial" panose="020B0604020202020204" pitchFamily="34" charset="0"/>
              <a:buChar char="•"/>
            </a:pPr>
            <a:r>
              <a:rPr lang="en-US" sz="3400" b="1" kern="1200" dirty="0">
                <a:solidFill>
                  <a:prstClr val="black"/>
                </a:solidFill>
                <a:latin typeface="Cambria" panose="02040503050406030204" pitchFamily="18" charset="0"/>
                <a:ea typeface="Cambria" panose="02040503050406030204" pitchFamily="18" charset="0"/>
              </a:rPr>
              <a:t>Infant and child mortality </a:t>
            </a:r>
            <a:r>
              <a:rPr lang="en-US" sz="3400" kern="1200" dirty="0">
                <a:solidFill>
                  <a:prstClr val="black"/>
                </a:solidFill>
                <a:latin typeface="Cambria" panose="02040503050406030204" pitchFamily="18" charset="0"/>
                <a:ea typeface="Cambria" panose="02040503050406030204" pitchFamily="18" charset="0"/>
              </a:rPr>
              <a:t>achieved steep declines but are now stagnating, having only come down to 45 deaths per live births (U5) from 50 in 2014-15</a:t>
            </a:r>
          </a:p>
          <a:p>
            <a:pPr marL="571500" indent="-571500" hangingPunct="1">
              <a:lnSpc>
                <a:spcPct val="100000"/>
              </a:lnSpc>
              <a:buFont typeface="Arial" panose="020B0604020202020204" pitchFamily="34" charset="0"/>
              <a:buChar char="•"/>
            </a:pPr>
            <a:r>
              <a:rPr lang="en-US" sz="3400" b="1" kern="1200" dirty="0">
                <a:solidFill>
                  <a:prstClr val="black"/>
                </a:solidFill>
                <a:latin typeface="Cambria" panose="02040503050406030204" pitchFamily="18" charset="0"/>
                <a:ea typeface="Cambria" panose="02040503050406030204" pitchFamily="18" charset="0"/>
              </a:rPr>
              <a:t>Maternal mortality </a:t>
            </a:r>
            <a:r>
              <a:rPr lang="en-US" sz="3400" kern="1200" dirty="0">
                <a:solidFill>
                  <a:prstClr val="black"/>
                </a:solidFill>
                <a:latin typeface="Cambria" panose="02040503050406030204" pitchFamily="18" charset="0"/>
                <a:ea typeface="Cambria" panose="02040503050406030204" pitchFamily="18" charset="0"/>
              </a:rPr>
              <a:t>achieved steep decline: 98% of women attend at least 1 antenatal care check-up—however, only 47% attend at least 4 ANC visits</a:t>
            </a:r>
          </a:p>
          <a:p>
            <a:pPr marL="571500" indent="-571500" hangingPunct="1">
              <a:lnSpc>
                <a:spcPct val="100000"/>
              </a:lnSpc>
              <a:buFont typeface="Arial" panose="020B0604020202020204" pitchFamily="34" charset="0"/>
              <a:buChar char="•"/>
            </a:pPr>
            <a:r>
              <a:rPr lang="en-US" sz="3400" b="1" kern="1200" dirty="0">
                <a:solidFill>
                  <a:prstClr val="black"/>
                </a:solidFill>
                <a:latin typeface="Cambria" panose="02040503050406030204" pitchFamily="18" charset="0"/>
                <a:ea typeface="Cambria" panose="02040503050406030204" pitchFamily="18" charset="0"/>
              </a:rPr>
              <a:t>National Literacy rate </a:t>
            </a:r>
            <a:r>
              <a:rPr lang="en-US" sz="3400" kern="1200" dirty="0">
                <a:solidFill>
                  <a:prstClr val="black"/>
                </a:solidFill>
                <a:latin typeface="Cambria" panose="02040503050406030204" pitchFamily="18" charset="0"/>
                <a:ea typeface="Cambria" panose="02040503050406030204" pitchFamily="18" charset="0"/>
              </a:rPr>
              <a:t>(2018) is 77.6% for male and 69.4% for female population of 15 years and older.</a:t>
            </a:r>
          </a:p>
        </p:txBody>
      </p:sp>
      <p:pic>
        <p:nvPicPr>
          <p:cNvPr id="13" name="Picture 12">
            <a:extLst>
              <a:ext uri="{FF2B5EF4-FFF2-40B4-BE49-F238E27FC236}">
                <a16:creationId xmlns:a16="http://schemas.microsoft.com/office/drawing/2014/main" id="{98DDC894-5E79-4539-A819-DA958F1D9BFF}"/>
              </a:ext>
            </a:extLst>
          </p:cNvPr>
          <p:cNvPicPr>
            <a:picLocks noChangeAspect="1"/>
          </p:cNvPicPr>
          <p:nvPr/>
        </p:nvPicPr>
        <p:blipFill rotWithShape="1">
          <a:blip r:embed="rId4"/>
          <a:srcRect l="7410" t="-10515" b="-1"/>
          <a:stretch/>
        </p:blipFill>
        <p:spPr>
          <a:xfrm>
            <a:off x="18855" y="12318203"/>
            <a:ext cx="8185950" cy="733702"/>
          </a:xfrm>
          <a:prstGeom prst="rect">
            <a:avLst/>
          </a:prstGeom>
        </p:spPr>
      </p:pic>
      <p:pic>
        <p:nvPicPr>
          <p:cNvPr id="14" name="Picture 13">
            <a:extLst>
              <a:ext uri="{FF2B5EF4-FFF2-40B4-BE49-F238E27FC236}">
                <a16:creationId xmlns:a16="http://schemas.microsoft.com/office/drawing/2014/main" id="{FC0ADD3B-BE08-437B-BA7B-45F8FBF55A87}"/>
              </a:ext>
            </a:extLst>
          </p:cNvPr>
          <p:cNvPicPr>
            <a:picLocks noChangeAspect="1"/>
          </p:cNvPicPr>
          <p:nvPr/>
        </p:nvPicPr>
        <p:blipFill>
          <a:blip r:embed="rId5"/>
          <a:stretch>
            <a:fillRect/>
          </a:stretch>
        </p:blipFill>
        <p:spPr>
          <a:xfrm>
            <a:off x="1155361" y="6046008"/>
            <a:ext cx="4858942" cy="6363764"/>
          </a:xfrm>
          <a:prstGeom prst="rect">
            <a:avLst/>
          </a:prstGeom>
          <a:ln w="38100">
            <a:noFill/>
          </a:ln>
        </p:spPr>
      </p:pic>
      <p:sp>
        <p:nvSpPr>
          <p:cNvPr id="16" name="Rectangle 15">
            <a:extLst>
              <a:ext uri="{FF2B5EF4-FFF2-40B4-BE49-F238E27FC236}">
                <a16:creationId xmlns:a16="http://schemas.microsoft.com/office/drawing/2014/main" id="{39063769-529D-4E37-B201-4553244D74F3}"/>
              </a:ext>
            </a:extLst>
          </p:cNvPr>
          <p:cNvSpPr/>
          <p:nvPr/>
        </p:nvSpPr>
        <p:spPr>
          <a:xfrm>
            <a:off x="151314" y="6447937"/>
            <a:ext cx="7817028" cy="6881570"/>
          </a:xfrm>
          <a:prstGeom prst="rect">
            <a:avLst/>
          </a:prstGeom>
          <a:noFill/>
          <a:ln w="38100">
            <a:solidFill>
              <a:srgbClr val="F987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hangingPunct="1">
              <a:lnSpc>
                <a:spcPct val="100000"/>
              </a:lnSpc>
            </a:pPr>
            <a:endParaRPr lang="en-US" sz="3600" kern="1200">
              <a:solidFill>
                <a:prstClr val="white"/>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80224941"/>
      </p:ext>
    </p:extLst>
  </p:cSld>
  <p:clrMapOvr>
    <a:masterClrMapping/>
  </p:clrMapOvr>
</p:sld>
</file>

<file path=ppt/theme/theme1.xml><?xml version="1.0" encoding="utf-8"?>
<a:theme xmlns:a="http://schemas.openxmlformats.org/drawingml/2006/main" name="Office Theme">
  <a:themeElements>
    <a:clrScheme name="Office Theme">
      <a:dk1>
        <a:srgbClr val="171717"/>
      </a:dk1>
      <a:lt1>
        <a:srgbClr val="FFFFFF"/>
      </a:lt1>
      <a:dk2>
        <a:srgbClr val="A7A7A7"/>
      </a:dk2>
      <a:lt2>
        <a:srgbClr val="535353"/>
      </a:lt2>
      <a:accent1>
        <a:srgbClr val="D5C8BD"/>
      </a:accent1>
      <a:accent2>
        <a:srgbClr val="171717"/>
      </a:accent2>
      <a:accent3>
        <a:srgbClr val="D8D8D8"/>
      </a:accent3>
      <a:accent4>
        <a:srgbClr val="8F8F8F"/>
      </a:accent4>
      <a:accent5>
        <a:srgbClr val="6E6E6E"/>
      </a:accent5>
      <a:accent6>
        <a:srgbClr val="4D4D4D"/>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91438" tIns="91438" rIns="91438" bIns="91438" numCol="1" spcCol="38100" rtlCol="0" anchor="ctr">
        <a:spAutoFit/>
      </a:bodyPr>
      <a:lstStyle>
        <a:def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91438" tIns="91438" rIns="91438" bIns="91438" numCol="1" spcCol="38100" rtlCol="0" anchor="t">
        <a:spAutoFit/>
      </a:bodyPr>
      <a:lstStyle>
        <a:defPPr marL="0" marR="0" indent="0" algn="l" defTabSz="1828800" rtl="0" fontAlgn="auto" latinLnBrk="0" hangingPunct="0">
          <a:lnSpc>
            <a:spcPct val="150000"/>
          </a:lnSpc>
          <a:spcBef>
            <a:spcPts val="0"/>
          </a:spcBef>
          <a:spcAft>
            <a:spcPts val="0"/>
          </a:spcAft>
          <a:buClrTx/>
          <a:buSzTx/>
          <a:buFontTx/>
          <a:buNone/>
          <a:tabLst/>
          <a:defRPr kumimoji="0" sz="2800" b="0" i="0" u="none" strike="noStrike" cap="none" spc="0" normalizeH="0" baseline="0">
            <a:ln>
              <a:noFill/>
            </a:ln>
            <a:solidFill>
              <a:schemeClr val="accent2"/>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D5C8BD"/>
      </a:accent1>
      <a:accent2>
        <a:srgbClr val="171717"/>
      </a:accent2>
      <a:accent3>
        <a:srgbClr val="D8D8D8"/>
      </a:accent3>
      <a:accent4>
        <a:srgbClr val="8F8F8F"/>
      </a:accent4>
      <a:accent5>
        <a:srgbClr val="6E6E6E"/>
      </a:accent5>
      <a:accent6>
        <a:srgbClr val="4D4D4D"/>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91438" tIns="91438" rIns="91438" bIns="91438" numCol="1" spcCol="38100" rtlCol="0" anchor="ctr">
        <a:spAutoFit/>
      </a:bodyPr>
      <a:lstStyle>
        <a:def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91438" tIns="91438" rIns="91438" bIns="91438" numCol="1" spcCol="38100" rtlCol="0" anchor="t">
        <a:spAutoFit/>
      </a:bodyPr>
      <a:lstStyle>
        <a:defPPr marL="0" marR="0" indent="0" algn="l" defTabSz="1828800" rtl="0" fontAlgn="auto" latinLnBrk="0" hangingPunct="0">
          <a:lnSpc>
            <a:spcPct val="150000"/>
          </a:lnSpc>
          <a:spcBef>
            <a:spcPts val="0"/>
          </a:spcBef>
          <a:spcAft>
            <a:spcPts val="0"/>
          </a:spcAft>
          <a:buClrTx/>
          <a:buSzTx/>
          <a:buFontTx/>
          <a:buNone/>
          <a:tabLst/>
          <a:defRPr kumimoji="0" sz="2800" b="0" i="0" u="none" strike="noStrike" cap="none" spc="0" normalizeH="0" baseline="0">
            <a:ln>
              <a:noFill/>
            </a:ln>
            <a:solidFill>
              <a:schemeClr val="accent2"/>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787EA3DE823DC489E44BF4CD2C2AF9F" ma:contentTypeVersion="15" ma:contentTypeDescription="Create a new document." ma:contentTypeScope="" ma:versionID="342ada75068441b2e38908cd28bcab88">
  <xsd:schema xmlns:xsd="http://www.w3.org/2001/XMLSchema" xmlns:xs="http://www.w3.org/2001/XMLSchema" xmlns:p="http://schemas.microsoft.com/office/2006/metadata/properties" xmlns:ns1="http://schemas.microsoft.com/sharepoint/v3" xmlns:ns3="2834bc84-a818-4cb9-8b4d-5179cfe104eb" xmlns:ns4="543abfbf-1b39-4535-8b1b-c72a4cdaa484" targetNamespace="http://schemas.microsoft.com/office/2006/metadata/properties" ma:root="true" ma:fieldsID="40f8ced33fac60add91775d404abe9bc" ns1:_="" ns3:_="" ns4:_="">
    <xsd:import namespace="http://schemas.microsoft.com/sharepoint/v3"/>
    <xsd:import namespace="2834bc84-a818-4cb9-8b4d-5179cfe104eb"/>
    <xsd:import namespace="543abfbf-1b39-4535-8b1b-c72a4cdaa48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1:_ip_UnifiedCompliancePolicyProperties" minOccurs="0"/>
                <xsd:element ref="ns1:_ip_UnifiedCompliancePolicyUIAction" minOccurs="0"/>
                <xsd:element ref="ns4:SharedWithUsers" minOccurs="0"/>
                <xsd:element ref="ns4:SharedWithDetails" minOccurs="0"/>
                <xsd:element ref="ns4:SharingHintHash"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description="" ma:hidden="true" ma:internalName="_ip_UnifiedCompliancePolicyProperties">
      <xsd:simpleType>
        <xsd:restriction base="dms:Note"/>
      </xsd:simpleType>
    </xsd:element>
    <xsd:element name="_ip_UnifiedCompliancePolicyUIAction" ma:index="13"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834bc84-a818-4cb9-8b4d-5179cfe104eb"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43abfbf-1b39-4535-8b1b-c72a4cdaa48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742F71-233A-43A3-BBFB-DEEC069E1B58}">
  <ds:schemaRefs>
    <ds:schemaRef ds:uri="http://schemas.microsoft.com/sharepoint/v3/contenttype/forms"/>
  </ds:schemaRefs>
</ds:datastoreItem>
</file>

<file path=customXml/itemProps2.xml><?xml version="1.0" encoding="utf-8"?>
<ds:datastoreItem xmlns:ds="http://schemas.openxmlformats.org/officeDocument/2006/customXml" ds:itemID="{65B6C720-4F75-447B-BFED-66DBA7C20070}">
  <ds:schemaRefs>
    <ds:schemaRef ds:uri="543abfbf-1b39-4535-8b1b-c72a4cdaa484"/>
    <ds:schemaRef ds:uri="http://schemas.microsoft.com/office/2006/documentManagement/types"/>
    <ds:schemaRef ds:uri="http://schemas.microsoft.com/sharepoint/v3"/>
    <ds:schemaRef ds:uri="http://schemas.microsoft.com/office/infopath/2007/PartnerControls"/>
    <ds:schemaRef ds:uri="http://schemas.microsoft.com/office/2006/metadata/properties"/>
    <ds:schemaRef ds:uri="http://purl.org/dc/terms/"/>
    <ds:schemaRef ds:uri="http://purl.org/dc/elements/1.1/"/>
    <ds:schemaRef ds:uri="2834bc84-a818-4cb9-8b4d-5179cfe104eb"/>
    <ds:schemaRef ds:uri="http://www.w3.org/XML/1998/namespace"/>
    <ds:schemaRef ds:uri="http://purl.org/dc/dcmitype/"/>
    <ds:schemaRef ds:uri="http://schemas.openxmlformats.org/package/2006/metadata/core-properties"/>
  </ds:schemaRefs>
</ds:datastoreItem>
</file>

<file path=customXml/itemProps3.xml><?xml version="1.0" encoding="utf-8"?>
<ds:datastoreItem xmlns:ds="http://schemas.openxmlformats.org/officeDocument/2006/customXml" ds:itemID="{C9BA4A55-ABFA-4367-B9EB-156C8E95AB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834bc84-a818-4cb9-8b4d-5179cfe104eb"/>
    <ds:schemaRef ds:uri="543abfbf-1b39-4535-8b1b-c72a4cdaa4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7022</TotalTime>
  <Words>2674</Words>
  <Application>Microsoft Office PowerPoint</Application>
  <PresentationFormat>Custom</PresentationFormat>
  <Paragraphs>268</Paragraphs>
  <Slides>27</Slides>
  <Notes>27</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27</vt:i4>
      </vt:variant>
    </vt:vector>
  </HeadingPairs>
  <TitlesOfParts>
    <vt:vector size="39" baseType="lpstr">
      <vt:lpstr>Arial</vt:lpstr>
      <vt:lpstr>Baskerville Old Face</vt:lpstr>
      <vt:lpstr>Calibri</vt:lpstr>
      <vt:lpstr>Calibri Light</vt:lpstr>
      <vt:lpstr>Cambria</vt:lpstr>
      <vt:lpstr>Helvetica</vt:lpstr>
      <vt:lpstr>Helvetica Neue</vt:lpstr>
      <vt:lpstr>Wingdings</vt:lpstr>
      <vt:lpstr>Office Theme</vt:lpstr>
      <vt:lpstr>1_Office Theme</vt:lpstr>
      <vt:lpstr>3_Office Theme</vt:lpstr>
      <vt:lpstr>2_Office Theme</vt:lpstr>
      <vt:lpstr>Human Capital Development:  A key input to Rwanda’s economic growth</vt:lpstr>
      <vt:lpstr>Outline</vt:lpstr>
      <vt:lpstr>Key Messages</vt:lpstr>
      <vt:lpstr>Outline</vt:lpstr>
      <vt:lpstr>World Bank Definition of Human Capital </vt:lpstr>
      <vt:lpstr>A Way of Thinking about Human Capital </vt:lpstr>
      <vt:lpstr>Human Capital in Rwanda’s  National Strategy for Transformation</vt:lpstr>
      <vt:lpstr>Outline</vt:lpstr>
      <vt:lpstr>PowerPoint Presentation</vt:lpstr>
      <vt:lpstr>Rwanda’s Human Capital Index: Girls perform better than boys</vt:lpstr>
      <vt:lpstr>Outline</vt:lpstr>
      <vt:lpstr>PowerPoint Presentation</vt:lpstr>
      <vt:lpstr>PowerPoint Presentation</vt:lpstr>
      <vt:lpstr>PowerPoint Presentation</vt:lpstr>
      <vt:lpstr>PowerPoint Presentation</vt:lpstr>
      <vt:lpstr>Outline</vt:lpstr>
      <vt:lpstr>PowerPoint Presentation</vt:lpstr>
      <vt:lpstr>PowerPoint Presentation</vt:lpstr>
      <vt:lpstr>PowerPoint Presentation</vt:lpstr>
      <vt:lpstr>PowerPoint Presentation</vt:lpstr>
      <vt:lpstr>PowerPoint Presentation</vt:lpstr>
      <vt:lpstr>Strengthening policies, institutions, and investments  for building back better</vt:lpstr>
      <vt:lpstr>PowerPoint Presentation</vt:lpstr>
      <vt:lpstr>PowerPoint Presentation</vt:lpstr>
      <vt:lpstr>Outline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for Women Forum-EPRN</dc:title>
  <dc:creator>Peace Aimee Niyibizi;"Calvin Djiofack-Zebaze</dc:creator>
  <cp:lastModifiedBy>Rolande Simone Pryce</cp:lastModifiedBy>
  <cp:revision>195</cp:revision>
  <dcterms:modified xsi:type="dcterms:W3CDTF">2021-04-20T09:52:06Z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ContentTypeId" pid="2">
    <vt:lpwstr>0x0101007787EA3DE823DC489E44BF4CD2C2AF9F</vt:lpwstr>
  </property>
  <property fmtid="{D5CDD505-2E9C-101B-9397-08002B2CF9AE}" name="NXPowerLiteLastOptimized" pid="3">
    <vt:lpwstr>703523</vt:lpwstr>
  </property>
  <property fmtid="{D5CDD505-2E9C-101B-9397-08002B2CF9AE}" name="NXPowerLiteSettings" pid="4">
    <vt:lpwstr>C7000400038000</vt:lpwstr>
  </property>
  <property fmtid="{D5CDD505-2E9C-101B-9397-08002B2CF9AE}" name="NXPowerLiteVersion" pid="5">
    <vt:lpwstr>S9.0.3</vt:lpwstr>
  </property>
</Properties>
</file>