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7" r:id="rId1"/>
  </p:sldMasterIdLst>
  <p:notesMasterIdLst>
    <p:notesMasterId r:id="rId21"/>
  </p:notesMasterIdLst>
  <p:sldIdLst>
    <p:sldId id="274" r:id="rId2"/>
    <p:sldId id="256" r:id="rId3"/>
    <p:sldId id="258" r:id="rId4"/>
    <p:sldId id="257" r:id="rId5"/>
    <p:sldId id="275" r:id="rId6"/>
    <p:sldId id="271" r:id="rId7"/>
    <p:sldId id="276" r:id="rId8"/>
    <p:sldId id="272" r:id="rId9"/>
    <p:sldId id="260" r:id="rId10"/>
    <p:sldId id="261" r:id="rId11"/>
    <p:sldId id="266" r:id="rId12"/>
    <p:sldId id="267" r:id="rId13"/>
    <p:sldId id="268" r:id="rId14"/>
    <p:sldId id="269" r:id="rId15"/>
    <p:sldId id="270" r:id="rId16"/>
    <p:sldId id="263" r:id="rId17"/>
    <p:sldId id="265" r:id="rId18"/>
    <p:sldId id="273"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2F893-4F12-46A1-8B8B-3AE91EF63A71}" type="datetimeFigureOut">
              <a:rPr lang="en-GB" smtClean="0"/>
              <a:t>26/05/2021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324EA6-391B-4857-AE51-DE36FAEE13FA}" type="slidenum">
              <a:rPr lang="en-GB" smtClean="0"/>
              <a:t>‹#›</a:t>
            </a:fld>
            <a:endParaRPr lang="en-GB"/>
          </a:p>
        </p:txBody>
      </p:sp>
    </p:spTree>
    <p:extLst>
      <p:ext uri="{BB962C8B-B14F-4D97-AF65-F5344CB8AC3E}">
        <p14:creationId xmlns:p14="http://schemas.microsoft.com/office/powerpoint/2010/main" val="4112694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9872A0E-B31C-4350-A72C-1B0DB0DCA442}" type="datetime1">
              <a:rPr lang="en-GB" smtClean="0"/>
              <a:t>26/05/2021</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E3A9ADA-B292-4101-9328-7E627D1CEC98}"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3796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7C2F29-80E4-4637-9F1A-5F9F44F2CDD6}" type="datetime1">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2935625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0FC7B-BDD8-49DF-926E-2EAE9A0688C4}" type="datetime1">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399369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E6658E-7572-40A6-BF9F-455D6B7279D2}" type="datetime1">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809450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A11CE7-933B-4395-B96A-10D74883775B}" type="datetime1">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3A9ADA-B292-4101-9328-7E627D1CEC98}"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7127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D58486-F514-4768-9D20-E7AC17E2B106}" type="datetime1">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59311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47A1F5-A8B5-4805-B29F-35307DBF0C0A}" type="datetime1">
              <a:rPr lang="en-GB" smtClean="0"/>
              <a:t>26/05/2021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3774283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AC226F-ED5D-4222-89BE-1F5E15A87572}" type="datetime1">
              <a:rPr lang="en-GB" smtClean="0"/>
              <a:t>26/05/2021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259971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7D4D4F-5F06-4C12-8037-131ED956D1C9}" type="datetime1">
              <a:rPr lang="en-GB" smtClean="0"/>
              <a:t>26/05/2021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394623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657AEC-9D5F-41D7-9AA0-0343851F0BE6}" type="datetime1">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621214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3917D3-2214-4B68-B6F4-91D21AFF463E}" type="datetime1">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3A9ADA-B292-4101-9328-7E627D1CEC98}" type="slidenum">
              <a:rPr lang="en-GB" smtClean="0"/>
              <a:t>‹#›</a:t>
            </a:fld>
            <a:endParaRPr lang="en-GB"/>
          </a:p>
        </p:txBody>
      </p:sp>
    </p:spTree>
    <p:extLst>
      <p:ext uri="{BB962C8B-B14F-4D97-AF65-F5344CB8AC3E}">
        <p14:creationId xmlns:p14="http://schemas.microsoft.com/office/powerpoint/2010/main" val="3904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0F49924B-995F-4D3F-B4D0-55300DC5B6A7}" type="datetime1">
              <a:rPr lang="en-GB" smtClean="0"/>
              <a:t>26/05/2021</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E3A9ADA-B292-4101-9328-7E627D1CEC98}" type="slidenum">
              <a:rPr lang="en-GB" smtClean="0"/>
              <a:t>‹#›</a:t>
            </a:fld>
            <a:endParaRPr lang="en-GB"/>
          </a:p>
        </p:txBody>
      </p:sp>
    </p:spTree>
    <p:extLst>
      <p:ext uri="{BB962C8B-B14F-4D97-AF65-F5344CB8AC3E}">
        <p14:creationId xmlns:p14="http://schemas.microsoft.com/office/powerpoint/2010/main" val="3545275653"/>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Lst>
  <p:hf hdr="0" ftr="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93779-406A-4924-A35D-C21B42F83667}"/>
              </a:ext>
            </a:extLst>
          </p:cNvPr>
          <p:cNvSpPr>
            <a:spLocks noGrp="1"/>
          </p:cNvSpPr>
          <p:nvPr>
            <p:ph type="ctrTitle"/>
          </p:nvPr>
        </p:nvSpPr>
        <p:spPr>
          <a:xfrm>
            <a:off x="503583" y="269047"/>
            <a:ext cx="11343860" cy="5954781"/>
          </a:xfrm>
        </p:spPr>
        <p:txBody>
          <a:bodyPr>
            <a:normAutofit/>
          </a:bodyPr>
          <a:lstStyle/>
          <a:p>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7th EPRN Annual Research Conference</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Theme :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“Economic policy measures to enhance productive capacities post COVID-19 Crisis”</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r>
            <a:br>
              <a:rPr lang="en-GB"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2700" b="1" i="0" dirty="0">
                <a:solidFill>
                  <a:schemeClr val="bg1"/>
                </a:solidFill>
                <a:effectLst/>
                <a:latin typeface="Times New Roman" panose="02020603050405020304" pitchFamily="18" charset="0"/>
                <a:cs typeface="Times New Roman" panose="02020603050405020304" pitchFamily="18" charset="0"/>
              </a:rPr>
              <a:t>27th May 2021</a:t>
            </a:r>
            <a:br>
              <a:rPr lang="en-GB" sz="2700" b="1" i="0" dirty="0">
                <a:solidFill>
                  <a:schemeClr val="bg1"/>
                </a:solidFill>
                <a:effectLst/>
                <a:latin typeface="Times New Roman" panose="02020603050405020304" pitchFamily="18" charset="0"/>
                <a:cs typeface="Times New Roman" panose="02020603050405020304" pitchFamily="18" charset="0"/>
              </a:rPr>
            </a:br>
            <a:r>
              <a:rPr lang="en-GB" sz="2700" b="1" i="0" dirty="0">
                <a:solidFill>
                  <a:schemeClr val="bg1"/>
                </a:solidFill>
                <a:effectLst/>
                <a:latin typeface="Times New Roman" panose="02020603050405020304" pitchFamily="18" charset="0"/>
                <a:cs typeface="Times New Roman" panose="02020603050405020304" pitchFamily="18" charset="0"/>
              </a:rPr>
              <a:t/>
            </a:r>
            <a:br>
              <a:rPr lang="en-GB" sz="2700" b="1" i="0" dirty="0">
                <a:solidFill>
                  <a:schemeClr val="bg1"/>
                </a:solidFill>
                <a:effectLst/>
                <a:latin typeface="Times New Roman" panose="02020603050405020304" pitchFamily="18" charset="0"/>
                <a:cs typeface="Times New Roman" panose="02020603050405020304" pitchFamily="18" charset="0"/>
              </a:rPr>
            </a:br>
            <a:r>
              <a:rPr lang="en-GB" sz="2700" b="1" i="0" dirty="0">
                <a:solidFill>
                  <a:schemeClr val="bg1"/>
                </a:solidFill>
                <a:effectLst/>
                <a:latin typeface="Times New Roman" panose="02020603050405020304" pitchFamily="18" charset="0"/>
                <a:cs typeface="Times New Roman" panose="02020603050405020304" pitchFamily="18" charset="0"/>
              </a:rPr>
              <a:t/>
            </a:r>
            <a:br>
              <a:rPr lang="en-GB" sz="2700" b="1" i="0" dirty="0">
                <a:solidFill>
                  <a:schemeClr val="bg1"/>
                </a:solidFill>
                <a:effectLst/>
                <a:latin typeface="Times New Roman" panose="02020603050405020304" pitchFamily="18" charset="0"/>
                <a:cs typeface="Times New Roman" panose="02020603050405020304" pitchFamily="18" charset="0"/>
              </a:rPr>
            </a:br>
            <a:r>
              <a:rPr lang="en-GB" sz="2700" b="1" i="0" dirty="0">
                <a:solidFill>
                  <a:schemeClr val="bg1"/>
                </a:solidFill>
                <a:effectLst/>
                <a:latin typeface="Times New Roman" panose="02020603050405020304" pitchFamily="18" charset="0"/>
                <a:cs typeface="Times New Roman" panose="02020603050405020304" pitchFamily="18" charset="0"/>
              </a:rPr>
              <a:t>Venue : Kigali Serena Hotel</a:t>
            </a:r>
            <a:endParaRPr lang="en-GB" sz="8000" dirty="0">
              <a:solidFill>
                <a:schemeClr val="bg1"/>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343A447-2E8C-48C3-B395-1FA7266F0F11}"/>
              </a:ext>
            </a:extLst>
          </p:cNvPr>
          <p:cNvSpPr>
            <a:spLocks noGrp="1"/>
          </p:cNvSpPr>
          <p:nvPr>
            <p:ph type="dt" sz="half" idx="10"/>
          </p:nvPr>
        </p:nvSpPr>
        <p:spPr/>
        <p:txBody>
          <a:bodyPr/>
          <a:lstStyle/>
          <a:p>
            <a:fld id="{E44EC84A-6E22-40C9-88EA-E59531B13E75}" type="datetime1">
              <a:rPr lang="en-GB" smtClean="0"/>
              <a:t>26/05/2021</a:t>
            </a:fld>
            <a:endParaRPr lang="en-GB"/>
          </a:p>
        </p:txBody>
      </p:sp>
      <p:sp>
        <p:nvSpPr>
          <p:cNvPr id="6" name="Slide Number Placeholder 5">
            <a:extLst>
              <a:ext uri="{FF2B5EF4-FFF2-40B4-BE49-F238E27FC236}">
                <a16:creationId xmlns:a16="http://schemas.microsoft.com/office/drawing/2014/main" id="{31364A54-CDA1-4991-B0D5-F7448C7438BE}"/>
              </a:ext>
            </a:extLst>
          </p:cNvPr>
          <p:cNvSpPr>
            <a:spLocks noGrp="1"/>
          </p:cNvSpPr>
          <p:nvPr>
            <p:ph type="sldNum" sz="quarter" idx="12"/>
          </p:nvPr>
        </p:nvSpPr>
        <p:spPr/>
        <p:txBody>
          <a:bodyPr/>
          <a:lstStyle/>
          <a:p>
            <a:fld id="{6E3A9ADA-B292-4101-9328-7E627D1CEC98}" type="slidenum">
              <a:rPr lang="en-GB" smtClean="0"/>
              <a:t>1</a:t>
            </a:fld>
            <a:endParaRPr lang="en-GB"/>
          </a:p>
        </p:txBody>
      </p:sp>
    </p:spTree>
    <p:extLst>
      <p:ext uri="{BB962C8B-B14F-4D97-AF65-F5344CB8AC3E}">
        <p14:creationId xmlns:p14="http://schemas.microsoft.com/office/powerpoint/2010/main" val="378345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033670" y="392044"/>
            <a:ext cx="10177669" cy="838565"/>
          </a:xfrm>
        </p:spPr>
        <p:txBody>
          <a:bodyPr>
            <a:noAutofit/>
          </a:bodyPr>
          <a:lstStyle/>
          <a:p>
            <a:pPr algn="ctr"/>
            <a:r>
              <a:rPr lang="en-GB" sz="3200" b="1" dirty="0" smtClean="0">
                <a:solidFill>
                  <a:schemeClr val="tx1"/>
                </a:solidFill>
                <a:latin typeface="Times New Roman" panose="02020603050405020304" pitchFamily="18" charset="0"/>
                <a:cs typeface="Times New Roman" panose="02020603050405020304" pitchFamily="18" charset="0"/>
              </a:rPr>
              <a:t>Findings and Analysis</a:t>
            </a:r>
            <a:br>
              <a:rPr lang="en-GB" sz="3200" b="1" dirty="0" smtClean="0">
                <a:solidFill>
                  <a:schemeClr val="tx1"/>
                </a:solidFill>
                <a:latin typeface="Times New Roman" panose="02020603050405020304" pitchFamily="18" charset="0"/>
                <a:cs typeface="Times New Roman" panose="02020603050405020304" pitchFamily="18" charset="0"/>
              </a:rPr>
            </a:br>
            <a:r>
              <a:rPr lang="en-GB" sz="3200" b="1" dirty="0" smtClean="0">
                <a:solidFill>
                  <a:schemeClr val="tx1"/>
                </a:solidFill>
                <a:latin typeface="Times New Roman" panose="02020603050405020304" pitchFamily="18" charset="0"/>
                <a:cs typeface="Times New Roman" panose="02020603050405020304" pitchFamily="18" charset="0"/>
              </a:rPr>
              <a:t>Transactions </a:t>
            </a:r>
            <a:r>
              <a:rPr lang="en-GB" sz="3200" b="1" dirty="0">
                <a:solidFill>
                  <a:schemeClr val="tx1"/>
                </a:solidFill>
                <a:latin typeface="Times New Roman" panose="02020603050405020304" pitchFamily="18" charset="0"/>
                <a:cs typeface="Times New Roman" panose="02020603050405020304" pitchFamily="18" charset="0"/>
              </a:rPr>
              <a:t>in Mobile Banking</a:t>
            </a:r>
            <a:endParaRPr lang="en-GB" sz="32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10</a:t>
            </a:fld>
            <a:endParaRPr lang="en-GB"/>
          </a:p>
        </p:txBody>
      </p:sp>
      <p:pic>
        <p:nvPicPr>
          <p:cNvPr id="11" name="Picture 10">
            <a:extLst>
              <a:ext uri="{FF2B5EF4-FFF2-40B4-BE49-F238E27FC236}">
                <a16:creationId xmlns:a16="http://schemas.microsoft.com/office/drawing/2014/main" id="{D7233F5B-6D77-4E98-A881-6DD3A7D05AD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33670" y="1230610"/>
            <a:ext cx="10349947" cy="3087756"/>
          </a:xfrm>
          <a:prstGeom prst="rect">
            <a:avLst/>
          </a:prstGeom>
          <a:noFill/>
          <a:ln>
            <a:noFill/>
          </a:ln>
        </p:spPr>
      </p:pic>
      <p:sp>
        <p:nvSpPr>
          <p:cNvPr id="13" name="Title 1">
            <a:extLst>
              <a:ext uri="{FF2B5EF4-FFF2-40B4-BE49-F238E27FC236}">
                <a16:creationId xmlns:a16="http://schemas.microsoft.com/office/drawing/2014/main" id="{76F73B78-D6E6-4DCF-BCE0-A53A112FFAF3}"/>
              </a:ext>
            </a:extLst>
          </p:cNvPr>
          <p:cNvSpPr txBox="1">
            <a:spLocks/>
          </p:cNvSpPr>
          <p:nvPr/>
        </p:nvSpPr>
        <p:spPr>
          <a:xfrm>
            <a:off x="1033670" y="4465982"/>
            <a:ext cx="10349947"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GB"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above bar illustrates how the number of subscribers and number of transactions in Mobile Banking have been varying overtime during year 2018 and 2020. The arrangements are quarterly based. In 2018, there has been an increase in number of subscribers. In 2019, there was also a small change. The number of transactions has been increasing in 2018, however; in 2019, there was as decline. Moreover, in 2020, quarter two, the number of transactions in Mobile Banking has increased by 53% comparing to 2020, quarter one.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2105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046922" y="452369"/>
            <a:ext cx="10098156" cy="496956"/>
          </a:xfrm>
        </p:spPr>
        <p:txBody>
          <a:bodyPr>
            <a:noAutofit/>
          </a:bodyPr>
          <a:lstStyle/>
          <a:p>
            <a:pPr algn="ctr"/>
            <a:r>
              <a:rPr lang="en-GB" sz="3200" b="1" dirty="0">
                <a:solidFill>
                  <a:schemeClr val="tx1"/>
                </a:solidFill>
                <a:latin typeface="Times New Roman" panose="02020603050405020304" pitchFamily="18" charset="0"/>
                <a:cs typeface="Times New Roman" panose="02020603050405020304" pitchFamily="18" charset="0"/>
              </a:rPr>
              <a:t>T</a:t>
            </a:r>
            <a:r>
              <a:rPr lang="en-GB" sz="3200" b="1" dirty="0" smtClean="0">
                <a:solidFill>
                  <a:schemeClr val="tx1"/>
                </a:solidFill>
                <a:latin typeface="Times New Roman" panose="02020603050405020304" pitchFamily="18" charset="0"/>
                <a:cs typeface="Times New Roman" panose="02020603050405020304" pitchFamily="18" charset="0"/>
              </a:rPr>
              <a:t>ransactions </a:t>
            </a:r>
            <a:r>
              <a:rPr lang="en-GB" sz="3200" b="1" dirty="0">
                <a:solidFill>
                  <a:schemeClr val="tx1"/>
                </a:solidFill>
                <a:latin typeface="Times New Roman" panose="02020603050405020304" pitchFamily="18" charset="0"/>
                <a:cs typeface="Times New Roman" panose="02020603050405020304" pitchFamily="18" charset="0"/>
              </a:rPr>
              <a:t>in Internet Banking</a:t>
            </a:r>
            <a:endParaRPr lang="en-GB" sz="32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11</a:t>
            </a:fld>
            <a:endParaRPr lang="en-GB"/>
          </a:p>
        </p:txBody>
      </p:sp>
      <p:sp>
        <p:nvSpPr>
          <p:cNvPr id="13" name="Title 1">
            <a:extLst>
              <a:ext uri="{FF2B5EF4-FFF2-40B4-BE49-F238E27FC236}">
                <a16:creationId xmlns:a16="http://schemas.microsoft.com/office/drawing/2014/main" id="{76F73B78-D6E6-4DCF-BCE0-A53A112FFAF3}"/>
              </a:ext>
            </a:extLst>
          </p:cNvPr>
          <p:cNvSpPr txBox="1">
            <a:spLocks/>
          </p:cNvSpPr>
          <p:nvPr/>
        </p:nvSpPr>
        <p:spPr>
          <a:xfrm>
            <a:off x="1046922" y="4465982"/>
            <a:ext cx="10243929"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pP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above bar shows how the number of subscribers and number of transactions in Internet Banking have been changing overtime during year 2018 and 2020. There is a small variation in number of subscribers for above period. Nevertheless, there has been a significant increase in number of transactions. Moreover, in 2020, quarter two, the number of transactions in Internet Banking has decreased by 2% comparing to 2020, quarter one.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5144BC72-A5EE-4380-BCC2-E21599C7B6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46922" y="1325217"/>
            <a:ext cx="10243930" cy="3140764"/>
          </a:xfrm>
          <a:prstGeom prst="rect">
            <a:avLst/>
          </a:prstGeom>
          <a:noFill/>
          <a:ln>
            <a:noFill/>
          </a:ln>
        </p:spPr>
      </p:pic>
    </p:spTree>
    <p:extLst>
      <p:ext uri="{BB962C8B-B14F-4D97-AF65-F5344CB8AC3E}">
        <p14:creationId xmlns:p14="http://schemas.microsoft.com/office/powerpoint/2010/main" val="2594973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196680" y="420013"/>
            <a:ext cx="9839067" cy="496956"/>
          </a:xfrm>
        </p:spPr>
        <p:txBody>
          <a:bodyPr>
            <a:noAutofit/>
          </a:bodyPr>
          <a:lstStyle/>
          <a:p>
            <a:pPr algn="ctr"/>
            <a:r>
              <a:rPr lang="en-GB" sz="3200" b="1" dirty="0">
                <a:solidFill>
                  <a:schemeClr val="tx1"/>
                </a:solidFill>
                <a:latin typeface="Times New Roman" panose="02020603050405020304" pitchFamily="18" charset="0"/>
                <a:cs typeface="Times New Roman" panose="02020603050405020304" pitchFamily="18" charset="0"/>
              </a:rPr>
              <a:t>T</a:t>
            </a:r>
            <a:r>
              <a:rPr lang="en-GB" sz="3200" b="1" dirty="0" smtClean="0">
                <a:solidFill>
                  <a:schemeClr val="tx1"/>
                </a:solidFill>
                <a:latin typeface="Times New Roman" panose="02020603050405020304" pitchFamily="18" charset="0"/>
                <a:cs typeface="Times New Roman" panose="02020603050405020304" pitchFamily="18" charset="0"/>
              </a:rPr>
              <a:t>ransactions </a:t>
            </a:r>
            <a:r>
              <a:rPr lang="en-GB" sz="3200" b="1" dirty="0">
                <a:solidFill>
                  <a:schemeClr val="tx1"/>
                </a:solidFill>
                <a:latin typeface="Times New Roman" panose="02020603050405020304" pitchFamily="18" charset="0"/>
                <a:cs typeface="Times New Roman" panose="02020603050405020304" pitchFamily="18" charset="0"/>
              </a:rPr>
              <a:t>in Mobile Money</a:t>
            </a:r>
            <a:endParaRPr lang="en-GB" sz="32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12</a:t>
            </a:fld>
            <a:endParaRPr lang="en-GB"/>
          </a:p>
        </p:txBody>
      </p:sp>
      <p:sp>
        <p:nvSpPr>
          <p:cNvPr id="13" name="Title 1">
            <a:extLst>
              <a:ext uri="{FF2B5EF4-FFF2-40B4-BE49-F238E27FC236}">
                <a16:creationId xmlns:a16="http://schemas.microsoft.com/office/drawing/2014/main" id="{76F73B78-D6E6-4DCF-BCE0-A53A112FFAF3}"/>
              </a:ext>
            </a:extLst>
          </p:cNvPr>
          <p:cNvSpPr txBox="1">
            <a:spLocks/>
          </p:cNvSpPr>
          <p:nvPr/>
        </p:nvSpPr>
        <p:spPr>
          <a:xfrm>
            <a:off x="1142996" y="4465982"/>
            <a:ext cx="10094846"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pP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overhead bar displays how the number of transactions in Mobile payment (Mobile Money) have been moving overtime during year 2018 and 2020.  The bars are rising positively in the stated period, especially; in 2020, quarter two, the number of transactions in Mobile Money has increased by 58% comparing to 2020, quarter one.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1EA28090-69A7-4494-BB8E-EB822411BC9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42995" y="1343605"/>
            <a:ext cx="10094847" cy="2766060"/>
          </a:xfrm>
          <a:prstGeom prst="rect">
            <a:avLst/>
          </a:prstGeom>
          <a:noFill/>
          <a:ln>
            <a:noFill/>
          </a:ln>
        </p:spPr>
      </p:pic>
    </p:spTree>
    <p:extLst>
      <p:ext uri="{BB962C8B-B14F-4D97-AF65-F5344CB8AC3E}">
        <p14:creationId xmlns:p14="http://schemas.microsoft.com/office/powerpoint/2010/main" val="3364486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373593" y="392045"/>
            <a:ext cx="9601196" cy="496956"/>
          </a:xfrm>
        </p:spPr>
        <p:txBody>
          <a:bodyPr>
            <a:noAutofit/>
          </a:bodyPr>
          <a:lstStyle/>
          <a:p>
            <a:pPr algn="ctr"/>
            <a:r>
              <a:rPr lang="en-GB" sz="3600" b="1" dirty="0">
                <a:solidFill>
                  <a:schemeClr val="tx1"/>
                </a:solidFill>
                <a:latin typeface="Times New Roman" panose="02020603050405020304" pitchFamily="18" charset="0"/>
                <a:cs typeface="Times New Roman" panose="02020603050405020304" pitchFamily="18" charset="0"/>
              </a:rPr>
              <a:t>V</a:t>
            </a:r>
            <a:r>
              <a:rPr lang="en-GB" sz="3600" b="1" dirty="0" smtClean="0">
                <a:solidFill>
                  <a:schemeClr val="tx1"/>
                </a:solidFill>
                <a:latin typeface="Times New Roman" panose="02020603050405020304" pitchFamily="18" charset="0"/>
                <a:cs typeface="Times New Roman" panose="02020603050405020304" pitchFamily="18" charset="0"/>
              </a:rPr>
              <a:t>alue in </a:t>
            </a:r>
            <a:r>
              <a:rPr lang="en-GB" sz="3600" b="1" dirty="0">
                <a:solidFill>
                  <a:schemeClr val="tx1"/>
                </a:solidFill>
                <a:latin typeface="Times New Roman" panose="02020603050405020304" pitchFamily="18" charset="0"/>
                <a:cs typeface="Times New Roman" panose="02020603050405020304" pitchFamily="18" charset="0"/>
              </a:rPr>
              <a:t>Mobile Banking</a:t>
            </a:r>
            <a:endParaRPr lang="en-GB" sz="36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13</a:t>
            </a:fld>
            <a:endParaRPr lang="en-GB"/>
          </a:p>
        </p:txBody>
      </p:sp>
      <p:sp>
        <p:nvSpPr>
          <p:cNvPr id="13" name="Title 1">
            <a:extLst>
              <a:ext uri="{FF2B5EF4-FFF2-40B4-BE49-F238E27FC236}">
                <a16:creationId xmlns:a16="http://schemas.microsoft.com/office/drawing/2014/main" id="{76F73B78-D6E6-4DCF-BCE0-A53A112FFAF3}"/>
              </a:ext>
            </a:extLst>
          </p:cNvPr>
          <p:cNvSpPr txBox="1">
            <a:spLocks/>
          </p:cNvSpPr>
          <p:nvPr/>
        </p:nvSpPr>
        <p:spPr>
          <a:xfrm>
            <a:off x="1190052" y="4465982"/>
            <a:ext cx="9968278"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pP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above graph demonstrates how the value in Mobile Banking have been trending actively during year 2018 and 2020.  From 2018, there has been rising besides in 2020, quarter two, the Value of FRW in Mobile Banking has strongly increased by 218% comparing to 2020, quarter one.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613B39AB-A197-43DB-906D-0300E5BD35D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90052" y="1404730"/>
            <a:ext cx="9968278" cy="3061251"/>
          </a:xfrm>
          <a:prstGeom prst="rect">
            <a:avLst/>
          </a:prstGeom>
          <a:noFill/>
          <a:ln>
            <a:noFill/>
          </a:ln>
        </p:spPr>
      </p:pic>
    </p:spTree>
    <p:extLst>
      <p:ext uri="{BB962C8B-B14F-4D97-AF65-F5344CB8AC3E}">
        <p14:creationId xmlns:p14="http://schemas.microsoft.com/office/powerpoint/2010/main" val="3391591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434551" y="392045"/>
            <a:ext cx="9601196" cy="496956"/>
          </a:xfrm>
        </p:spPr>
        <p:txBody>
          <a:bodyPr>
            <a:noAutofit/>
          </a:bodyPr>
          <a:lstStyle/>
          <a:p>
            <a:pPr algn="ctr"/>
            <a:r>
              <a:rPr lang="en-GB" sz="3600" b="1" dirty="0" smtClean="0">
                <a:solidFill>
                  <a:schemeClr val="tx1"/>
                </a:solidFill>
                <a:latin typeface="Times New Roman" panose="02020603050405020304" pitchFamily="18" charset="0"/>
                <a:cs typeface="Times New Roman" panose="02020603050405020304" pitchFamily="18" charset="0"/>
              </a:rPr>
              <a:t>Value in </a:t>
            </a:r>
            <a:r>
              <a:rPr lang="en-GB" sz="3600" b="1" dirty="0">
                <a:solidFill>
                  <a:schemeClr val="tx1"/>
                </a:solidFill>
                <a:latin typeface="Times New Roman" panose="02020603050405020304" pitchFamily="18" charset="0"/>
                <a:cs typeface="Times New Roman" panose="02020603050405020304" pitchFamily="18" charset="0"/>
              </a:rPr>
              <a:t>Internet Banking</a:t>
            </a:r>
            <a:endParaRPr lang="en-GB" sz="36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14</a:t>
            </a:fld>
            <a:endParaRPr lang="en-GB"/>
          </a:p>
        </p:txBody>
      </p:sp>
      <p:sp>
        <p:nvSpPr>
          <p:cNvPr id="13" name="Title 1">
            <a:extLst>
              <a:ext uri="{FF2B5EF4-FFF2-40B4-BE49-F238E27FC236}">
                <a16:creationId xmlns:a16="http://schemas.microsoft.com/office/drawing/2014/main" id="{76F73B78-D6E6-4DCF-BCE0-A53A112FFAF3}"/>
              </a:ext>
            </a:extLst>
          </p:cNvPr>
          <p:cNvSpPr txBox="1">
            <a:spLocks/>
          </p:cNvSpPr>
          <p:nvPr/>
        </p:nvSpPr>
        <p:spPr>
          <a:xfrm>
            <a:off x="1190052" y="4465982"/>
            <a:ext cx="9994781"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pP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above graph reveals how the value in Internet Banking have been fluctuating dynamically during year 2018 and 2020. There were up and downs in the whole period. In 2020, quarter two, the Value of FRW in Internet Banking has increased by 9% comparing to 2020, quarter one.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A74547D9-A63A-49FA-AD04-805B711BA5D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90051" y="1510748"/>
            <a:ext cx="9994783" cy="2955233"/>
          </a:xfrm>
          <a:prstGeom prst="rect">
            <a:avLst/>
          </a:prstGeom>
          <a:noFill/>
          <a:ln>
            <a:noFill/>
          </a:ln>
        </p:spPr>
      </p:pic>
    </p:spTree>
    <p:extLst>
      <p:ext uri="{BB962C8B-B14F-4D97-AF65-F5344CB8AC3E}">
        <p14:creationId xmlns:p14="http://schemas.microsoft.com/office/powerpoint/2010/main" val="3155633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434551" y="392045"/>
            <a:ext cx="9601196" cy="496956"/>
          </a:xfrm>
        </p:spPr>
        <p:txBody>
          <a:bodyPr>
            <a:noAutofit/>
          </a:bodyPr>
          <a:lstStyle/>
          <a:p>
            <a:pPr algn="ctr"/>
            <a:r>
              <a:rPr lang="en-GB" sz="3600" b="1" dirty="0">
                <a:solidFill>
                  <a:schemeClr val="tx1"/>
                </a:solidFill>
                <a:latin typeface="Times New Roman" panose="02020603050405020304" pitchFamily="18" charset="0"/>
                <a:cs typeface="Times New Roman" panose="02020603050405020304" pitchFamily="18" charset="0"/>
              </a:rPr>
              <a:t>V</a:t>
            </a:r>
            <a:r>
              <a:rPr lang="en-GB" sz="3600" b="1" dirty="0" smtClean="0">
                <a:solidFill>
                  <a:schemeClr val="tx1"/>
                </a:solidFill>
                <a:latin typeface="Times New Roman" panose="02020603050405020304" pitchFamily="18" charset="0"/>
                <a:cs typeface="Times New Roman" panose="02020603050405020304" pitchFamily="18" charset="0"/>
              </a:rPr>
              <a:t>alue </a:t>
            </a:r>
            <a:r>
              <a:rPr lang="en-GB" sz="3600" b="1" dirty="0">
                <a:solidFill>
                  <a:schemeClr val="tx1"/>
                </a:solidFill>
                <a:latin typeface="Times New Roman" panose="02020603050405020304" pitchFamily="18" charset="0"/>
                <a:cs typeface="Times New Roman" panose="02020603050405020304" pitchFamily="18" charset="0"/>
              </a:rPr>
              <a:t>in Mobile Money</a:t>
            </a:r>
            <a:endParaRPr lang="en-GB" sz="3600" b="1" dirty="0">
              <a:solidFill>
                <a:schemeClr val="tx1"/>
              </a:solidFill>
            </a:endParaRPr>
          </a:p>
        </p:txBody>
      </p:sp>
      <p:sp>
        <p:nvSpPr>
          <p:cNvPr id="3" name="Date Placeholder 2">
            <a:extLst>
              <a:ext uri="{FF2B5EF4-FFF2-40B4-BE49-F238E27FC236}">
                <a16:creationId xmlns:a16="http://schemas.microsoft.com/office/drawing/2014/main" id="{5EBE6A4D-3AFE-4722-9C27-CE06640EE063}"/>
              </a:ext>
            </a:extLst>
          </p:cNvPr>
          <p:cNvSpPr>
            <a:spLocks noGrp="1"/>
          </p:cNvSpPr>
          <p:nvPr>
            <p:ph type="dt" sz="half" idx="10"/>
          </p:nvPr>
        </p:nvSpPr>
        <p:spPr/>
        <p:txBody>
          <a:bodyPr/>
          <a:lstStyle/>
          <a:p>
            <a:fld id="{1930FBDB-F590-414D-ABD9-ABC49BA60AD1}" type="datetime1">
              <a:rPr lang="en-GB" smtClean="0"/>
              <a:t>26/05/2021</a:t>
            </a:fld>
            <a:endParaRPr lang="en-GB"/>
          </a:p>
        </p:txBody>
      </p:sp>
      <p:sp>
        <p:nvSpPr>
          <p:cNvPr id="8" name="Slide Number Placeholder 7">
            <a:extLst>
              <a:ext uri="{FF2B5EF4-FFF2-40B4-BE49-F238E27FC236}">
                <a16:creationId xmlns:a16="http://schemas.microsoft.com/office/drawing/2014/main" id="{3838140F-C54A-4428-A138-0F77ECD6B669}"/>
              </a:ext>
            </a:extLst>
          </p:cNvPr>
          <p:cNvSpPr>
            <a:spLocks noGrp="1"/>
          </p:cNvSpPr>
          <p:nvPr>
            <p:ph type="sldNum" sz="quarter" idx="12"/>
          </p:nvPr>
        </p:nvSpPr>
        <p:spPr/>
        <p:txBody>
          <a:bodyPr/>
          <a:lstStyle/>
          <a:p>
            <a:fld id="{6E3A9ADA-B292-4101-9328-7E627D1CEC98}" type="slidenum">
              <a:rPr lang="en-GB" smtClean="0"/>
              <a:t>15</a:t>
            </a:fld>
            <a:endParaRPr lang="en-GB"/>
          </a:p>
        </p:txBody>
      </p:sp>
      <p:sp>
        <p:nvSpPr>
          <p:cNvPr id="13" name="Title 1">
            <a:extLst>
              <a:ext uri="{FF2B5EF4-FFF2-40B4-BE49-F238E27FC236}">
                <a16:creationId xmlns:a16="http://schemas.microsoft.com/office/drawing/2014/main" id="{76F73B78-D6E6-4DCF-BCE0-A53A112FFAF3}"/>
              </a:ext>
            </a:extLst>
          </p:cNvPr>
          <p:cNvSpPr txBox="1">
            <a:spLocks/>
          </p:cNvSpPr>
          <p:nvPr/>
        </p:nvSpPr>
        <p:spPr>
          <a:xfrm>
            <a:off x="1190052" y="4465982"/>
            <a:ext cx="9994782" cy="1503017"/>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lnSpc>
                <a:spcPct val="107000"/>
              </a:lnSpc>
              <a:spcAft>
                <a:spcPts val="800"/>
              </a:spcAft>
            </a:pPr>
            <a:r>
              <a:rPr lang="en-GB"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above graph discloses how the value in Mobile Payment (Mobile Money) have been growing vigorously during year 2018 and 2020.  From 2018 up to 2020 quarter one, the rise was slightly satisfactory, However, in 2020, quarter two, the Value of FRW in Mobile Money has increased by 151% comparing to 2020, quarter one.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E06D4667-AE0E-4DC5-8C82-D68ACF7323D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90051" y="1497496"/>
            <a:ext cx="9994783" cy="2968485"/>
          </a:xfrm>
          <a:prstGeom prst="rect">
            <a:avLst/>
          </a:prstGeom>
          <a:noFill/>
          <a:ln>
            <a:noFill/>
          </a:ln>
        </p:spPr>
      </p:pic>
    </p:spTree>
    <p:extLst>
      <p:ext uri="{BB962C8B-B14F-4D97-AF65-F5344CB8AC3E}">
        <p14:creationId xmlns:p14="http://schemas.microsoft.com/office/powerpoint/2010/main" val="121078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21AF-9AF9-4DB2-B755-275FBDFF8E09}"/>
              </a:ext>
            </a:extLst>
          </p:cNvPr>
          <p:cNvSpPr>
            <a:spLocks noGrp="1"/>
          </p:cNvSpPr>
          <p:nvPr>
            <p:ph type="title"/>
          </p:nvPr>
        </p:nvSpPr>
        <p:spPr>
          <a:xfrm>
            <a:off x="1295402" y="689114"/>
            <a:ext cx="9601196" cy="927651"/>
          </a:xfrm>
        </p:spPr>
        <p:txBody>
          <a:bodyPr/>
          <a:lstStyle/>
          <a:p>
            <a:pPr algn="ctr"/>
            <a:r>
              <a:rPr lang="en-GB" sz="4000" b="1" dirty="0">
                <a:solidFill>
                  <a:schemeClr val="tx1"/>
                </a:solidFill>
                <a:latin typeface="Times New Roman" panose="02020603050405020304" pitchFamily="18" charset="0"/>
                <a:cs typeface="Times New Roman" panose="02020603050405020304" pitchFamily="18" charset="0"/>
              </a:rPr>
              <a:t>Conclusion</a:t>
            </a:r>
            <a:endParaRPr lang="en-GB" b="1" dirty="0">
              <a:solidFill>
                <a:schemeClr val="tx1"/>
              </a:solidFill>
            </a:endParaRPr>
          </a:p>
        </p:txBody>
      </p:sp>
      <p:sp>
        <p:nvSpPr>
          <p:cNvPr id="3" name="Content Placeholder 2">
            <a:extLst>
              <a:ext uri="{FF2B5EF4-FFF2-40B4-BE49-F238E27FC236}">
                <a16:creationId xmlns:a16="http://schemas.microsoft.com/office/drawing/2014/main" id="{61E78E0F-4AB7-43CD-A79C-3C62B73E969F}"/>
              </a:ext>
            </a:extLst>
          </p:cNvPr>
          <p:cNvSpPr>
            <a:spLocks noGrp="1"/>
          </p:cNvSpPr>
          <p:nvPr>
            <p:ph idx="1"/>
          </p:nvPr>
        </p:nvSpPr>
        <p:spPr>
          <a:xfrm>
            <a:off x="1007164" y="1616765"/>
            <a:ext cx="10137913" cy="4552121"/>
          </a:xfrm>
        </p:spPr>
        <p:txBody>
          <a:bodyPr>
            <a:normAutofit fontScale="62500" lnSpcReduction="20000"/>
          </a:bodyPr>
          <a:lstStyle/>
          <a:p>
            <a:pPr algn="just">
              <a:lnSpc>
                <a:spcPct val="107000"/>
              </a:lnSpc>
              <a:spcAft>
                <a:spcPts val="800"/>
              </a:spcAft>
            </a:pPr>
            <a:r>
              <a:rPr lang="en-GB" sz="2900" dirty="0">
                <a:solidFill>
                  <a:schemeClr val="tx1"/>
                </a:solidFill>
                <a:latin typeface="Times New Roman" pitchFamily="18" charset="0"/>
                <a:cs typeface="Times New Roman" pitchFamily="18" charset="0"/>
              </a:rPr>
              <a:t>The number of subscribers and number of transactions in mobile banking in (2018-2020</a:t>
            </a:r>
            <a:r>
              <a:rPr lang="en-GB" sz="2900" dirty="0" smtClean="0">
                <a:solidFill>
                  <a:schemeClr val="tx1"/>
                </a:solidFill>
                <a:latin typeface="Times New Roman" pitchFamily="18" charset="0"/>
                <a:cs typeface="Times New Roman" pitchFamily="18" charset="0"/>
              </a:rPr>
              <a:t>), and number of transaction in Mobile Payment(Mobile Money) have </a:t>
            </a:r>
            <a:r>
              <a:rPr lang="en-GB" sz="2900" dirty="0">
                <a:solidFill>
                  <a:schemeClr val="tx1"/>
                </a:solidFill>
                <a:latin typeface="Times New Roman" pitchFamily="18" charset="0"/>
                <a:cs typeface="Times New Roman" pitchFamily="18" charset="0"/>
              </a:rPr>
              <a:t>persistently </a:t>
            </a:r>
            <a:r>
              <a:rPr lang="en-GB" sz="2900" dirty="0" smtClean="0">
                <a:solidFill>
                  <a:schemeClr val="tx1"/>
                </a:solidFill>
                <a:latin typeface="Times New Roman" pitchFamily="18" charset="0"/>
                <a:cs typeface="Times New Roman" pitchFamily="18" charset="0"/>
              </a:rPr>
              <a:t>increased</a:t>
            </a:r>
            <a:r>
              <a:rPr lang="en-GB" sz="2900" dirty="0">
                <a:solidFill>
                  <a:schemeClr val="tx1"/>
                </a:solidFill>
                <a:latin typeface="Times New Roman" pitchFamily="18" charset="0"/>
                <a:cs typeface="Times New Roman" pitchFamily="18" charset="0"/>
              </a:rPr>
              <a:t> </a:t>
            </a:r>
            <a:r>
              <a:rPr lang="en-GB" sz="2900" dirty="0" smtClean="0">
                <a:solidFill>
                  <a:schemeClr val="tx1"/>
                </a:solidFill>
                <a:latin typeface="Times New Roman" pitchFamily="18" charset="0"/>
                <a:cs typeface="Times New Roman" pitchFamily="18" charset="0"/>
              </a:rPr>
              <a:t>at high rate, 53% and 58% respectively in 2th quarter 2020 while </a:t>
            </a:r>
            <a:r>
              <a:rPr lang="en-GB" sz="3200" dirty="0">
                <a:solidFill>
                  <a:srgbClr val="000000"/>
                </a:solidFill>
                <a:latin typeface="Times New Roman" pitchFamily="18" charset="0"/>
                <a:ea typeface="Times New Roman" pitchFamily="18" charset="0"/>
                <a:cs typeface="Times New Roman" pitchFamily="18" charset="0"/>
              </a:rPr>
              <a:t>in 2020, quarter two, the number of transactions in Internet Banking has decreased by 2% comparing to 2020, quarter one. </a:t>
            </a:r>
            <a:endParaRPr lang="en-GB" sz="3200" dirty="0">
              <a:latin typeface="Times New Roman" pitchFamily="18" charset="0"/>
              <a:ea typeface="Calibri" panose="020F0502020204030204" pitchFamily="34" charset="0"/>
              <a:cs typeface="Times New Roman" pitchFamily="18" charset="0"/>
            </a:endParaRPr>
          </a:p>
          <a:p>
            <a:pPr algn="just">
              <a:lnSpc>
                <a:spcPct val="107000"/>
              </a:lnSpc>
              <a:spcAft>
                <a:spcPts val="800"/>
              </a:spcAft>
            </a:pPr>
            <a:r>
              <a:rPr lang="en-GB" sz="29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From </a:t>
            </a:r>
            <a:r>
              <a:rPr lang="en-GB" sz="2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2018, there has been </a:t>
            </a:r>
            <a:r>
              <a:rPr lang="en-GB" sz="29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rising</a:t>
            </a:r>
            <a:r>
              <a:rPr lang="en-GB" sz="25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GB" sz="25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value in Mobile Banking</a:t>
            </a:r>
            <a:r>
              <a:rPr lang="en-GB" sz="25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GB" sz="29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besides in 2020, quarter two, the Value of FRW in Mobile Banking has strongly increased by 218% comparing to 2020, quarter one. </a:t>
            </a:r>
            <a:endParaRPr lang="en-GB" sz="29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GB" sz="3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GB"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Value of FRW in Internet Banking has increased by 9</a:t>
            </a:r>
            <a:r>
              <a:rPr lang="en-GB" sz="3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and the value of </a:t>
            </a:r>
            <a:r>
              <a:rPr lang="en-GB"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comparing to 2020, quarter one.  However, in 2020, quarter two, the Value of FRW in Mobile Money has increased by 151% comparing to 2020, quarter </a:t>
            </a:r>
            <a:r>
              <a:rPr lang="en-GB" sz="3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one from these finding we pay affirm that</a:t>
            </a:r>
            <a:endParaRPr lang="en-GB" sz="2800" dirty="0" smtClean="0">
              <a:solidFill>
                <a:schemeClr val="tx1"/>
              </a:solidFill>
              <a:latin typeface="Times New Roman" pitchFamily="18" charset="0"/>
              <a:cs typeface="Times New Roman" pitchFamily="18" charset="0"/>
            </a:endParaRPr>
          </a:p>
          <a:p>
            <a:pPr algn="just">
              <a:lnSpc>
                <a:spcPct val="107000"/>
              </a:lnSpc>
              <a:spcAft>
                <a:spcPts val="800"/>
              </a:spcAft>
            </a:pPr>
            <a:r>
              <a:rPr lang="en-US" sz="3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Digital </a:t>
            </a:r>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solutions had </a:t>
            </a:r>
            <a:r>
              <a:rPr lang="en-US" sz="32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had a </a:t>
            </a:r>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profound impact during the COVID-19 crisis in Rwanda</a:t>
            </a:r>
            <a:r>
              <a:rPr lang="en-US" sz="3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by </a:t>
            </a:r>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enabling parts of the economy to continue functioning online and through remote working. </a:t>
            </a:r>
          </a:p>
          <a:p>
            <a:pPr algn="just">
              <a:lnSpc>
                <a:spcPct val="107000"/>
              </a:lnSpc>
              <a:spcAft>
                <a:spcPts val="800"/>
              </a:spcAft>
            </a:pPr>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Focusing on digital technologies, it can accelerate the move to a smart economy and in the process to accelerate economic resilience and growth for the prolonged prosperity.</a:t>
            </a:r>
            <a:endParaRPr lang="en-GB" sz="3200" b="1" i="1" dirty="0">
              <a:solidFill>
                <a:schemeClr val="tx1"/>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ED3E0DB-EA71-4F82-BE7E-CF7818075B5E}"/>
              </a:ext>
            </a:extLst>
          </p:cNvPr>
          <p:cNvSpPr>
            <a:spLocks noGrp="1"/>
          </p:cNvSpPr>
          <p:nvPr>
            <p:ph type="dt" sz="half" idx="10"/>
          </p:nvPr>
        </p:nvSpPr>
        <p:spPr/>
        <p:txBody>
          <a:bodyPr/>
          <a:lstStyle/>
          <a:p>
            <a:fld id="{A583993A-D7FC-41A5-829B-F14D6C23FED9}" type="datetime1">
              <a:rPr lang="en-GB" smtClean="0"/>
              <a:t>26/05/2021</a:t>
            </a:fld>
            <a:endParaRPr lang="en-GB"/>
          </a:p>
        </p:txBody>
      </p:sp>
      <p:sp>
        <p:nvSpPr>
          <p:cNvPr id="6" name="Slide Number Placeholder 5">
            <a:extLst>
              <a:ext uri="{FF2B5EF4-FFF2-40B4-BE49-F238E27FC236}">
                <a16:creationId xmlns:a16="http://schemas.microsoft.com/office/drawing/2014/main" id="{1B01AE6C-4A01-4D25-91DD-FCBA819AE6FB}"/>
              </a:ext>
            </a:extLst>
          </p:cNvPr>
          <p:cNvSpPr>
            <a:spLocks noGrp="1"/>
          </p:cNvSpPr>
          <p:nvPr>
            <p:ph type="sldNum" sz="quarter" idx="12"/>
          </p:nvPr>
        </p:nvSpPr>
        <p:spPr/>
        <p:txBody>
          <a:bodyPr/>
          <a:lstStyle/>
          <a:p>
            <a:fld id="{6E3A9ADA-B292-4101-9328-7E627D1CEC98}" type="slidenum">
              <a:rPr lang="en-GB" smtClean="0"/>
              <a:t>16</a:t>
            </a:fld>
            <a:endParaRPr lang="en-GB"/>
          </a:p>
        </p:txBody>
      </p:sp>
    </p:spTree>
    <p:extLst>
      <p:ext uri="{BB962C8B-B14F-4D97-AF65-F5344CB8AC3E}">
        <p14:creationId xmlns:p14="http://schemas.microsoft.com/office/powerpoint/2010/main" val="1872102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21AF-9AF9-4DB2-B755-275FBDFF8E09}"/>
              </a:ext>
            </a:extLst>
          </p:cNvPr>
          <p:cNvSpPr>
            <a:spLocks noGrp="1"/>
          </p:cNvSpPr>
          <p:nvPr>
            <p:ph type="title"/>
          </p:nvPr>
        </p:nvSpPr>
        <p:spPr>
          <a:xfrm>
            <a:off x="1295402" y="689114"/>
            <a:ext cx="9601196" cy="927651"/>
          </a:xfrm>
        </p:spPr>
        <p:txBody>
          <a:bodyPr/>
          <a:lstStyle/>
          <a:p>
            <a:pPr algn="ctr"/>
            <a:r>
              <a:rPr lang="en-GB" sz="4000" b="1" dirty="0">
                <a:solidFill>
                  <a:schemeClr val="tx1"/>
                </a:solidFill>
                <a:latin typeface="Times New Roman" panose="02020603050405020304" pitchFamily="18" charset="0"/>
                <a:cs typeface="Times New Roman" panose="02020603050405020304" pitchFamily="18" charset="0"/>
              </a:rPr>
              <a:t>Recommendations</a:t>
            </a:r>
            <a:endParaRPr lang="en-GB" b="1" dirty="0">
              <a:solidFill>
                <a:schemeClr val="tx1"/>
              </a:solidFill>
            </a:endParaRPr>
          </a:p>
        </p:txBody>
      </p:sp>
      <p:sp>
        <p:nvSpPr>
          <p:cNvPr id="3" name="Content Placeholder 2">
            <a:extLst>
              <a:ext uri="{FF2B5EF4-FFF2-40B4-BE49-F238E27FC236}">
                <a16:creationId xmlns:a16="http://schemas.microsoft.com/office/drawing/2014/main" id="{61E78E0F-4AB7-43CD-A79C-3C62B73E969F}"/>
              </a:ext>
            </a:extLst>
          </p:cNvPr>
          <p:cNvSpPr>
            <a:spLocks noGrp="1"/>
          </p:cNvSpPr>
          <p:nvPr>
            <p:ph idx="1"/>
          </p:nvPr>
        </p:nvSpPr>
        <p:spPr>
          <a:xfrm>
            <a:off x="1142996" y="1815548"/>
            <a:ext cx="9892751" cy="4353338"/>
          </a:xfrm>
        </p:spPr>
        <p:txBody>
          <a:bodyPr>
            <a:normAutofit/>
          </a:bodyPr>
          <a:lstStyle/>
          <a:p>
            <a:pPr algn="just">
              <a:lnSpc>
                <a:spcPct val="107000"/>
              </a:lnSpc>
              <a:spcAft>
                <a:spcPts val="800"/>
              </a:spcAft>
            </a:pPr>
            <a:r>
              <a:rPr lang="en-GB" sz="3200" dirty="0">
                <a:solidFill>
                  <a:schemeClr val="tx1"/>
                </a:solidFill>
                <a:latin typeface="Times New Roman" panose="02020603050405020304" pitchFamily="18" charset="0"/>
                <a:cs typeface="Times New Roman" panose="02020603050405020304" pitchFamily="18" charset="0"/>
              </a:rPr>
              <a:t>Place digital solutions at the core of the recovery strategy.</a:t>
            </a:r>
          </a:p>
          <a:p>
            <a:pPr algn="just">
              <a:lnSpc>
                <a:spcPct val="107000"/>
              </a:lnSpc>
              <a:spcAft>
                <a:spcPts val="800"/>
              </a:spcAft>
            </a:pPr>
            <a:r>
              <a:rPr lang="en-GB" sz="3200" dirty="0">
                <a:solidFill>
                  <a:schemeClr val="tx1"/>
                </a:solidFill>
                <a:latin typeface="Times New Roman" panose="02020603050405020304" pitchFamily="18" charset="0"/>
                <a:cs typeface="Times New Roman" panose="02020603050405020304" pitchFamily="18" charset="0"/>
              </a:rPr>
              <a:t>Boost infrastructure investments.</a:t>
            </a:r>
          </a:p>
          <a:p>
            <a:pPr algn="just">
              <a:lnSpc>
                <a:spcPct val="107000"/>
              </a:lnSpc>
              <a:spcAft>
                <a:spcPts val="800"/>
              </a:spcAft>
            </a:pPr>
            <a:r>
              <a:rPr lang="en-GB" sz="3200" dirty="0">
                <a:solidFill>
                  <a:schemeClr val="tx1"/>
                </a:solidFill>
                <a:latin typeface="Times New Roman" panose="02020603050405020304" pitchFamily="18" charset="0"/>
                <a:cs typeface="Times New Roman" panose="02020603050405020304" pitchFamily="18" charset="0"/>
              </a:rPr>
              <a:t>Double efforts to improve ICT skills and digital literacy.</a:t>
            </a:r>
          </a:p>
          <a:p>
            <a:pPr algn="just">
              <a:lnSpc>
                <a:spcPct val="107000"/>
              </a:lnSpc>
              <a:spcAft>
                <a:spcPts val="800"/>
              </a:spcAft>
            </a:pPr>
            <a:r>
              <a:rPr lang="en-GB" sz="3200" dirty="0">
                <a:solidFill>
                  <a:schemeClr val="tx1"/>
                </a:solidFill>
                <a:latin typeface="Times New Roman" panose="02020603050405020304" pitchFamily="18" charset="0"/>
                <a:cs typeface="Times New Roman" panose="02020603050405020304" pitchFamily="18" charset="0"/>
              </a:rPr>
              <a:t>Enabling digital competition.</a:t>
            </a:r>
          </a:p>
        </p:txBody>
      </p:sp>
      <p:sp>
        <p:nvSpPr>
          <p:cNvPr id="4" name="Date Placeholder 3">
            <a:extLst>
              <a:ext uri="{FF2B5EF4-FFF2-40B4-BE49-F238E27FC236}">
                <a16:creationId xmlns:a16="http://schemas.microsoft.com/office/drawing/2014/main" id="{1ED3E0DB-EA71-4F82-BE7E-CF7818075B5E}"/>
              </a:ext>
            </a:extLst>
          </p:cNvPr>
          <p:cNvSpPr>
            <a:spLocks noGrp="1"/>
          </p:cNvSpPr>
          <p:nvPr>
            <p:ph type="dt" sz="half" idx="10"/>
          </p:nvPr>
        </p:nvSpPr>
        <p:spPr/>
        <p:txBody>
          <a:bodyPr/>
          <a:lstStyle/>
          <a:p>
            <a:fld id="{A583993A-D7FC-41A5-829B-F14D6C23FED9}" type="datetime1">
              <a:rPr lang="en-GB" smtClean="0"/>
              <a:t>26/05/2021</a:t>
            </a:fld>
            <a:endParaRPr lang="en-GB"/>
          </a:p>
        </p:txBody>
      </p:sp>
      <p:sp>
        <p:nvSpPr>
          <p:cNvPr id="6" name="Slide Number Placeholder 5">
            <a:extLst>
              <a:ext uri="{FF2B5EF4-FFF2-40B4-BE49-F238E27FC236}">
                <a16:creationId xmlns:a16="http://schemas.microsoft.com/office/drawing/2014/main" id="{1B01AE6C-4A01-4D25-91DD-FCBA819AE6FB}"/>
              </a:ext>
            </a:extLst>
          </p:cNvPr>
          <p:cNvSpPr>
            <a:spLocks noGrp="1"/>
          </p:cNvSpPr>
          <p:nvPr>
            <p:ph type="sldNum" sz="quarter" idx="12"/>
          </p:nvPr>
        </p:nvSpPr>
        <p:spPr/>
        <p:txBody>
          <a:bodyPr/>
          <a:lstStyle/>
          <a:p>
            <a:fld id="{6E3A9ADA-B292-4101-9328-7E627D1CEC98}" type="slidenum">
              <a:rPr lang="en-GB" smtClean="0"/>
              <a:t>17</a:t>
            </a:fld>
            <a:endParaRPr lang="en-GB"/>
          </a:p>
        </p:txBody>
      </p:sp>
    </p:spTree>
    <p:extLst>
      <p:ext uri="{BB962C8B-B14F-4D97-AF65-F5344CB8AC3E}">
        <p14:creationId xmlns:p14="http://schemas.microsoft.com/office/powerpoint/2010/main" val="2569112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21AF-9AF9-4DB2-B755-275FBDFF8E09}"/>
              </a:ext>
            </a:extLst>
          </p:cNvPr>
          <p:cNvSpPr>
            <a:spLocks noGrp="1"/>
          </p:cNvSpPr>
          <p:nvPr>
            <p:ph type="title"/>
          </p:nvPr>
        </p:nvSpPr>
        <p:spPr>
          <a:xfrm>
            <a:off x="1295402" y="689114"/>
            <a:ext cx="9601196" cy="927651"/>
          </a:xfrm>
        </p:spPr>
        <p:txBody>
          <a:bodyPr>
            <a:normAutofit/>
          </a:bodyPr>
          <a:lstStyle/>
          <a:p>
            <a:pPr algn="ctr"/>
            <a:r>
              <a:rPr lang="en-GB" sz="2000" b="1" dirty="0">
                <a:solidFill>
                  <a:schemeClr val="tx1"/>
                </a:solidFill>
                <a:latin typeface="Times New Roman" panose="02020603050405020304" pitchFamily="18" charset="0"/>
                <a:cs typeface="Times New Roman" panose="02020603050405020304" pitchFamily="18" charset="0"/>
              </a:rPr>
              <a:t>References</a:t>
            </a:r>
            <a:endParaRPr lang="en-GB" sz="2000" b="1" dirty="0">
              <a:solidFill>
                <a:schemeClr val="tx1"/>
              </a:solidFill>
            </a:endParaRPr>
          </a:p>
        </p:txBody>
      </p:sp>
      <p:sp>
        <p:nvSpPr>
          <p:cNvPr id="3" name="Content Placeholder 2">
            <a:extLst>
              <a:ext uri="{FF2B5EF4-FFF2-40B4-BE49-F238E27FC236}">
                <a16:creationId xmlns:a16="http://schemas.microsoft.com/office/drawing/2014/main" id="{61E78E0F-4AB7-43CD-A79C-3C62B73E969F}"/>
              </a:ext>
            </a:extLst>
          </p:cNvPr>
          <p:cNvSpPr>
            <a:spLocks noGrp="1"/>
          </p:cNvSpPr>
          <p:nvPr>
            <p:ph idx="1"/>
          </p:nvPr>
        </p:nvSpPr>
        <p:spPr>
          <a:xfrm>
            <a:off x="1142996" y="1616765"/>
            <a:ext cx="9892751" cy="4552121"/>
          </a:xfrm>
        </p:spPr>
        <p:txBody>
          <a:bodyPr>
            <a:noAutofit/>
          </a:bodyPr>
          <a:lstStyle/>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itchFamily="18" charset="0"/>
                <a:ea typeface="Times New Roman" pitchFamily="18" charset="0"/>
                <a:cs typeface="Times New Roman" pitchFamily="18" charset="0"/>
              </a:rPr>
              <a:t>Barefoot et al, 2018, Towards a Framework for Measuring the Digital Economy</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Brennen and </a:t>
            </a: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kreiss</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2014, Digitalization and Digitization </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Knickrehm</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al,2016, Acceleration of Digital Transformation as a Result of Launching Programs Financed from Public Funds: Assessment of the Implementation of the Operational Program Digital Poland</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Manyika</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al.2016, Defining, Conceptualising and Measuring the Digital Economy</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Malecki</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 and </a:t>
            </a: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Moriset</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 2007: The digital economy: business organization, production processes and regional developments</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Ojanpera</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et al,2016, Digital Connectivity and African Knowledge Economies</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OECD2012, 2014,2016a, 2017a, G20/OECD INFE REPORT n adult Financial Literacy In G20 Countries</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UNCTAD.2017, 2017a, World Investment Report 2017</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UNCTAD,2019 Digital Economy Report</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UNECA, 2017, Economic Report on Africa 2017</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WTO 2018 annual report</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World Bank 2016, The World Bank Annual Report 2016</a:t>
            </a:r>
            <a:endParaRPr lang="en-GB" sz="12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spcAft>
                <a:spcPts val="800"/>
              </a:spcAft>
              <a:buFont typeface="Symbol" panose="05050102010706020507" pitchFamily="18" charset="2"/>
              <a:buChar char=""/>
            </a:pP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World Bank 2020. Rwanda Economic update: Accelerating Digital Transformation in Rwanda</a:t>
            </a:r>
            <a:endParaRPr lang="en-GB" sz="1200" dirty="0">
              <a:effectLst/>
              <a:latin typeface="Times New Roman" pitchFamily="18" charset="0"/>
              <a:ea typeface="Calibri" panose="020F0502020204030204" pitchFamily="34" charset="0"/>
              <a:cs typeface="Times New Roman" pitchFamily="18" charset="0"/>
            </a:endParaRPr>
          </a:p>
        </p:txBody>
      </p:sp>
      <p:sp>
        <p:nvSpPr>
          <p:cNvPr id="4" name="Date Placeholder 3">
            <a:extLst>
              <a:ext uri="{FF2B5EF4-FFF2-40B4-BE49-F238E27FC236}">
                <a16:creationId xmlns:a16="http://schemas.microsoft.com/office/drawing/2014/main" id="{1ED3E0DB-EA71-4F82-BE7E-CF7818075B5E}"/>
              </a:ext>
            </a:extLst>
          </p:cNvPr>
          <p:cNvSpPr>
            <a:spLocks noGrp="1"/>
          </p:cNvSpPr>
          <p:nvPr>
            <p:ph type="dt" sz="half" idx="10"/>
          </p:nvPr>
        </p:nvSpPr>
        <p:spPr/>
        <p:txBody>
          <a:bodyPr/>
          <a:lstStyle/>
          <a:p>
            <a:fld id="{A583993A-D7FC-41A5-829B-F14D6C23FED9}" type="datetime1">
              <a:rPr lang="en-GB" smtClean="0"/>
              <a:t>26/05/2021</a:t>
            </a:fld>
            <a:endParaRPr lang="en-GB"/>
          </a:p>
        </p:txBody>
      </p:sp>
      <p:sp>
        <p:nvSpPr>
          <p:cNvPr id="6" name="Slide Number Placeholder 5">
            <a:extLst>
              <a:ext uri="{FF2B5EF4-FFF2-40B4-BE49-F238E27FC236}">
                <a16:creationId xmlns:a16="http://schemas.microsoft.com/office/drawing/2014/main" id="{1B01AE6C-4A01-4D25-91DD-FCBA819AE6FB}"/>
              </a:ext>
            </a:extLst>
          </p:cNvPr>
          <p:cNvSpPr>
            <a:spLocks noGrp="1"/>
          </p:cNvSpPr>
          <p:nvPr>
            <p:ph type="sldNum" sz="quarter" idx="12"/>
          </p:nvPr>
        </p:nvSpPr>
        <p:spPr/>
        <p:txBody>
          <a:bodyPr/>
          <a:lstStyle/>
          <a:p>
            <a:fld id="{6E3A9ADA-B292-4101-9328-7E627D1CEC98}" type="slidenum">
              <a:rPr lang="en-GB" smtClean="0"/>
              <a:t>18</a:t>
            </a:fld>
            <a:endParaRPr lang="en-GB"/>
          </a:p>
        </p:txBody>
      </p:sp>
    </p:spTree>
    <p:extLst>
      <p:ext uri="{BB962C8B-B14F-4D97-AF65-F5344CB8AC3E}">
        <p14:creationId xmlns:p14="http://schemas.microsoft.com/office/powerpoint/2010/main" val="521738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7E1E0-F96B-442C-B8B0-8FDFF25C463A}"/>
              </a:ext>
            </a:extLst>
          </p:cNvPr>
          <p:cNvSpPr>
            <a:spLocks noGrp="1"/>
          </p:cNvSpPr>
          <p:nvPr>
            <p:ph type="title"/>
          </p:nvPr>
        </p:nvSpPr>
        <p:spPr/>
        <p:txBody>
          <a:bodyPr>
            <a:normAutofit/>
          </a:bodyPr>
          <a:lstStyle/>
          <a:p>
            <a:pPr algn="ctr"/>
            <a:r>
              <a:rPr lang="en-GB" sz="4000" b="1" dirty="0">
                <a:solidFill>
                  <a:schemeClr val="tx1"/>
                </a:solidFill>
                <a:latin typeface="Times New Roman" panose="02020603050405020304" pitchFamily="18" charset="0"/>
                <a:cs typeface="Times New Roman" panose="02020603050405020304" pitchFamily="18" charset="0"/>
              </a:rPr>
              <a:t>Thank you!</a:t>
            </a:r>
          </a:p>
        </p:txBody>
      </p:sp>
      <p:sp>
        <p:nvSpPr>
          <p:cNvPr id="3" name="Content Placeholder 2">
            <a:extLst>
              <a:ext uri="{FF2B5EF4-FFF2-40B4-BE49-F238E27FC236}">
                <a16:creationId xmlns:a16="http://schemas.microsoft.com/office/drawing/2014/main" id="{95738216-0E4D-4A71-A4DD-997747553774}"/>
              </a:ext>
            </a:extLst>
          </p:cNvPr>
          <p:cNvSpPr>
            <a:spLocks noGrp="1"/>
          </p:cNvSpPr>
          <p:nvPr>
            <p:ph idx="1"/>
          </p:nvPr>
        </p:nvSpPr>
        <p:spPr/>
        <p:txBody>
          <a:bodyPr/>
          <a:lstStyle/>
          <a:p>
            <a:pPr marL="0" indent="0" algn="ctr">
              <a:buNone/>
            </a:pPr>
            <a:endParaRPr lang="en-GB" dirty="0">
              <a:latin typeface="Times New Roman" panose="02020603050405020304" pitchFamily="18" charset="0"/>
              <a:cs typeface="Times New Roman" panose="02020603050405020304" pitchFamily="18" charset="0"/>
            </a:endParaRPr>
          </a:p>
          <a:p>
            <a:pPr marL="0" indent="0" algn="ctr">
              <a:buNone/>
            </a:pPr>
            <a:endParaRPr lang="en-GB" dirty="0">
              <a:latin typeface="Times New Roman" panose="02020603050405020304" pitchFamily="18" charset="0"/>
              <a:cs typeface="Times New Roman" panose="02020603050405020304" pitchFamily="18" charset="0"/>
            </a:endParaRPr>
          </a:p>
          <a:p>
            <a:pPr marL="0" indent="0" algn="ctr">
              <a:buNone/>
            </a:pPr>
            <a:endParaRPr lang="en-GB" dirty="0">
              <a:latin typeface="Times New Roman" panose="02020603050405020304" pitchFamily="18" charset="0"/>
              <a:cs typeface="Times New Roman" panose="02020603050405020304" pitchFamily="18" charset="0"/>
            </a:endParaRPr>
          </a:p>
          <a:p>
            <a:pPr marL="0" indent="0" algn="ctr">
              <a:buNone/>
            </a:pPr>
            <a:r>
              <a:rPr lang="en-GB" sz="3600" b="1" dirty="0">
                <a:solidFill>
                  <a:schemeClr val="tx1"/>
                </a:solidFill>
                <a:latin typeface="Times New Roman" panose="02020603050405020304" pitchFamily="18" charset="0"/>
                <a:cs typeface="Times New Roman" panose="02020603050405020304" pitchFamily="18" charset="0"/>
              </a:rPr>
              <a:t>Comments &amp; Questions</a:t>
            </a:r>
          </a:p>
        </p:txBody>
      </p:sp>
      <p:sp>
        <p:nvSpPr>
          <p:cNvPr id="4" name="Date Placeholder 3">
            <a:extLst>
              <a:ext uri="{FF2B5EF4-FFF2-40B4-BE49-F238E27FC236}">
                <a16:creationId xmlns:a16="http://schemas.microsoft.com/office/drawing/2014/main" id="{D602A83A-98D0-4524-8FED-E9D84C184056}"/>
              </a:ext>
            </a:extLst>
          </p:cNvPr>
          <p:cNvSpPr>
            <a:spLocks noGrp="1"/>
          </p:cNvSpPr>
          <p:nvPr>
            <p:ph type="dt" sz="half" idx="10"/>
          </p:nvPr>
        </p:nvSpPr>
        <p:spPr/>
        <p:txBody>
          <a:bodyPr/>
          <a:lstStyle/>
          <a:p>
            <a:fld id="{C1BB99F6-DEC1-4F9C-9E6B-99BC3F1D6906}" type="datetime1">
              <a:rPr lang="en-GB" smtClean="0"/>
              <a:t>26/05/2021</a:t>
            </a:fld>
            <a:endParaRPr lang="en-GB"/>
          </a:p>
        </p:txBody>
      </p:sp>
      <p:sp>
        <p:nvSpPr>
          <p:cNvPr id="6" name="Slide Number Placeholder 5">
            <a:extLst>
              <a:ext uri="{FF2B5EF4-FFF2-40B4-BE49-F238E27FC236}">
                <a16:creationId xmlns:a16="http://schemas.microsoft.com/office/drawing/2014/main" id="{E7823140-6BE2-43BB-A874-9424E31CE22C}"/>
              </a:ext>
            </a:extLst>
          </p:cNvPr>
          <p:cNvSpPr>
            <a:spLocks noGrp="1"/>
          </p:cNvSpPr>
          <p:nvPr>
            <p:ph type="sldNum" sz="quarter" idx="12"/>
          </p:nvPr>
        </p:nvSpPr>
        <p:spPr/>
        <p:txBody>
          <a:bodyPr/>
          <a:lstStyle/>
          <a:p>
            <a:fld id="{6E3A9ADA-B292-4101-9328-7E627D1CEC98}" type="slidenum">
              <a:rPr lang="en-GB" smtClean="0"/>
              <a:t>19</a:t>
            </a:fld>
            <a:endParaRPr lang="en-GB"/>
          </a:p>
        </p:txBody>
      </p:sp>
    </p:spTree>
    <p:extLst>
      <p:ext uri="{BB962C8B-B14F-4D97-AF65-F5344CB8AC3E}">
        <p14:creationId xmlns:p14="http://schemas.microsoft.com/office/powerpoint/2010/main" val="1400559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93779-406A-4924-A35D-C21B42F83667}"/>
              </a:ext>
            </a:extLst>
          </p:cNvPr>
          <p:cNvSpPr>
            <a:spLocks noGrp="1"/>
          </p:cNvSpPr>
          <p:nvPr>
            <p:ph type="ctrTitle"/>
          </p:nvPr>
        </p:nvSpPr>
        <p:spPr>
          <a:xfrm>
            <a:off x="335902" y="615820"/>
            <a:ext cx="11513976" cy="4030825"/>
          </a:xfrm>
        </p:spPr>
        <p:txBody>
          <a:bodyPr>
            <a:normAutofit/>
          </a:bodyPr>
          <a:lstStyle/>
          <a:p>
            <a:r>
              <a:rPr lang="en-US" sz="3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Topic: </a:t>
            </a:r>
            <a:br>
              <a:rPr lang="en-US" sz="3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r>
            <a:br>
              <a:rPr lang="en-US" sz="3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GB"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ROLE OF DIGITAL SOLUTIONS IN ECONOMIC RESILIENCE AND GROWTH IN RWANDA</a:t>
            </a:r>
            <a:r>
              <a:rPr lang="en-GB" sz="3600" dirty="0">
                <a:effectLst/>
                <a:latin typeface="Times New Roman" panose="02020603050405020304" pitchFamily="18" charset="0"/>
                <a:ea typeface="Calibri" panose="020F0502020204030204" pitchFamily="34" charset="0"/>
                <a:cs typeface="Times New Roman" panose="02020603050405020304" pitchFamily="18" charset="0"/>
              </a:rPr>
              <a:t/>
            </a:r>
            <a:br>
              <a:rPr lang="en-GB" sz="3600" dirty="0">
                <a:effectLst/>
                <a:latin typeface="Times New Roman" panose="02020603050405020304" pitchFamily="18" charset="0"/>
                <a:ea typeface="Calibri" panose="020F0502020204030204" pitchFamily="34" charset="0"/>
                <a:cs typeface="Times New Roman" panose="02020603050405020304" pitchFamily="18" charset="0"/>
              </a:rPr>
            </a:br>
            <a:r>
              <a:rPr lang="en-GB" sz="2400" b="1" i="0" dirty="0">
                <a:solidFill>
                  <a:srgbClr val="012F5C"/>
                </a:solidFill>
                <a:effectLst/>
                <a:latin typeface="Times New Roman" panose="02020603050405020304" pitchFamily="18" charset="0"/>
                <a:cs typeface="Times New Roman" panose="02020603050405020304" pitchFamily="18" charset="0"/>
              </a:rPr>
              <a:t/>
            </a:r>
            <a:br>
              <a:rPr lang="en-GB" sz="2400" b="1" i="0" dirty="0">
                <a:solidFill>
                  <a:srgbClr val="012F5C"/>
                </a:solidFill>
                <a:effectLst/>
                <a:latin typeface="Times New Roman" panose="02020603050405020304" pitchFamily="18" charset="0"/>
                <a:cs typeface="Times New Roman" panose="02020603050405020304" pitchFamily="18" charset="0"/>
              </a:rPr>
            </a:br>
            <a:endParaRPr lang="en-GB" sz="8800" dirty="0">
              <a:solidFill>
                <a:schemeClr val="bg1"/>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97B307E6-6C43-4859-A5B7-663DB4872F93}"/>
              </a:ext>
            </a:extLst>
          </p:cNvPr>
          <p:cNvSpPr>
            <a:spLocks noGrp="1"/>
          </p:cNvSpPr>
          <p:nvPr>
            <p:ph type="subTitle" idx="1"/>
          </p:nvPr>
        </p:nvSpPr>
        <p:spPr>
          <a:xfrm>
            <a:off x="1643270" y="3429000"/>
            <a:ext cx="9647582" cy="2819400"/>
          </a:xfrm>
        </p:spPr>
        <p:txBody>
          <a:bodyPr>
            <a:normAutofit/>
          </a:bodyPr>
          <a:lstStyle/>
          <a:p>
            <a:endPar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sz="2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r>
              <a:rPr lang="en-GB" dirty="0">
                <a:solidFill>
                  <a:schemeClr val="tx1"/>
                </a:solidFill>
                <a:latin typeface="Times New Roman" panose="02020603050405020304" pitchFamily="18" charset="0"/>
                <a:cs typeface="Times New Roman" panose="02020603050405020304" pitchFamily="18" charset="0"/>
              </a:rPr>
              <a:t>By:</a:t>
            </a:r>
          </a:p>
          <a:p>
            <a:pPr marL="342900" indent="-342900" algn="l">
              <a:buFont typeface="Arial" panose="020B0604020202020204" pitchFamily="34" charset="0"/>
              <a:buChar char="•"/>
            </a:pPr>
            <a:r>
              <a:rPr lang="en-GB" dirty="0" err="1">
                <a:solidFill>
                  <a:schemeClr val="tx1"/>
                </a:solidFill>
                <a:latin typeface="Times New Roman" panose="02020603050405020304" pitchFamily="18" charset="0"/>
                <a:cs typeface="Times New Roman" panose="02020603050405020304" pitchFamily="18" charset="0"/>
              </a:rPr>
              <a:t>Dr.</a:t>
            </a:r>
            <a:r>
              <a:rPr lang="en-GB" dirty="0">
                <a:solidFill>
                  <a:schemeClr val="tx1"/>
                </a:solidFill>
                <a:latin typeface="Times New Roman" panose="02020603050405020304" pitchFamily="18" charset="0"/>
                <a:cs typeface="Times New Roman" panose="02020603050405020304" pitchFamily="18" charset="0"/>
              </a:rPr>
              <a:t> MUTEMBEREZI </a:t>
            </a:r>
            <a:r>
              <a:rPr lang="en-GB" dirty="0" err="1">
                <a:solidFill>
                  <a:schemeClr val="tx1"/>
                </a:solidFill>
                <a:latin typeface="Times New Roman" panose="02020603050405020304" pitchFamily="18" charset="0"/>
                <a:cs typeface="Times New Roman" panose="02020603050405020304" pitchFamily="18" charset="0"/>
              </a:rPr>
              <a:t>Fidèle</a:t>
            </a:r>
            <a:endParaRPr lang="en-GB" dirty="0">
              <a:solidFill>
                <a:schemeClr val="tx1"/>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GB" dirty="0">
                <a:solidFill>
                  <a:schemeClr val="tx1"/>
                </a:solidFill>
                <a:latin typeface="Times New Roman" panose="02020603050405020304" pitchFamily="18" charset="0"/>
                <a:cs typeface="Times New Roman" panose="02020603050405020304" pitchFamily="18" charset="0"/>
              </a:rPr>
              <a:t>MBABAZI N. Christian</a:t>
            </a:r>
          </a:p>
          <a:p>
            <a:pPr marL="342900" indent="-342900" algn="l">
              <a:buFont typeface="Arial" panose="020B0604020202020204" pitchFamily="34" charset="0"/>
              <a:buChar char="•"/>
            </a:pPr>
            <a:r>
              <a:rPr lang="en-GB" dirty="0">
                <a:solidFill>
                  <a:schemeClr val="tx1"/>
                </a:solidFill>
                <a:latin typeface="Times New Roman" panose="02020603050405020304" pitchFamily="18" charset="0"/>
                <a:cs typeface="Times New Roman" panose="02020603050405020304" pitchFamily="18" charset="0"/>
              </a:rPr>
              <a:t>KAMUKUNZI Dominique</a:t>
            </a:r>
          </a:p>
        </p:txBody>
      </p:sp>
      <p:sp>
        <p:nvSpPr>
          <p:cNvPr id="4" name="Date Placeholder 3">
            <a:extLst>
              <a:ext uri="{FF2B5EF4-FFF2-40B4-BE49-F238E27FC236}">
                <a16:creationId xmlns:a16="http://schemas.microsoft.com/office/drawing/2014/main" id="{0343A447-2E8C-48C3-B395-1FA7266F0F11}"/>
              </a:ext>
            </a:extLst>
          </p:cNvPr>
          <p:cNvSpPr>
            <a:spLocks noGrp="1"/>
          </p:cNvSpPr>
          <p:nvPr>
            <p:ph type="dt" sz="half" idx="10"/>
          </p:nvPr>
        </p:nvSpPr>
        <p:spPr>
          <a:xfrm>
            <a:off x="1142996" y="6223828"/>
            <a:ext cx="2405058" cy="365125"/>
          </a:xfrm>
        </p:spPr>
        <p:txBody>
          <a:bodyPr/>
          <a:lstStyle/>
          <a:p>
            <a:fld id="{E44EC84A-6E22-40C9-88EA-E59531B13E75}" type="datetime1">
              <a:rPr lang="en-GB" smtClean="0">
                <a:latin typeface="Times New Roman" panose="02020603050405020304" pitchFamily="18" charset="0"/>
                <a:cs typeface="Times New Roman" panose="02020603050405020304" pitchFamily="18" charset="0"/>
              </a:rPr>
              <a:t>26/05/2021</a:t>
            </a:fld>
            <a:endParaRPr lang="en-GB">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31364A54-CDA1-4991-B0D5-F7448C7438BE}"/>
              </a:ext>
            </a:extLst>
          </p:cNvPr>
          <p:cNvSpPr>
            <a:spLocks noGrp="1"/>
          </p:cNvSpPr>
          <p:nvPr>
            <p:ph type="sldNum" sz="quarter" idx="12"/>
          </p:nvPr>
        </p:nvSpPr>
        <p:spPr>
          <a:xfrm>
            <a:off x="9329530" y="6223828"/>
            <a:ext cx="1761881" cy="365125"/>
          </a:xfrm>
        </p:spPr>
        <p:txBody>
          <a:bodyPr/>
          <a:lstStyle/>
          <a:p>
            <a:fld id="{6E3A9ADA-B292-4101-9328-7E627D1CEC98}" type="slidenum">
              <a:rPr lang="en-GB" smtClean="0">
                <a:latin typeface="Times New Roman" panose="02020603050405020304" pitchFamily="18" charset="0"/>
                <a:cs typeface="Times New Roman" panose="02020603050405020304" pitchFamily="18" charset="0"/>
              </a:rPr>
              <a:t>2</a:t>
            </a:fld>
            <a:endParaRPr lang="en-GB">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2540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D356-123D-4A26-AAC4-7598E5DA9BC6}"/>
              </a:ext>
            </a:extLst>
          </p:cNvPr>
          <p:cNvSpPr>
            <a:spLocks noGrp="1"/>
          </p:cNvSpPr>
          <p:nvPr>
            <p:ph type="title"/>
          </p:nvPr>
        </p:nvSpPr>
        <p:spPr/>
        <p:txBody>
          <a:bodyPr>
            <a:normAutofit/>
          </a:bodyPr>
          <a:lstStyle/>
          <a:p>
            <a:pPr algn="ctr"/>
            <a:r>
              <a:rPr lang="en-GB" sz="4000" b="1" dirty="0">
                <a:solidFill>
                  <a:schemeClr val="tx1"/>
                </a:solidFill>
                <a:latin typeface="Times New Roman" panose="02020603050405020304" pitchFamily="18" charset="0"/>
                <a:cs typeface="Times New Roman" panose="02020603050405020304" pitchFamily="18" charset="0"/>
              </a:rPr>
              <a:t>Content</a:t>
            </a:r>
            <a:endParaRPr lang="en-GB" sz="36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6812A0B-69B3-41EC-A468-6FB591513C04}"/>
              </a:ext>
            </a:extLst>
          </p:cNvPr>
          <p:cNvSpPr>
            <a:spLocks noGrp="1"/>
          </p:cNvSpPr>
          <p:nvPr>
            <p:ph idx="1"/>
          </p:nvPr>
        </p:nvSpPr>
        <p:spPr>
          <a:xfrm>
            <a:off x="1143000" y="1643270"/>
            <a:ext cx="9872871" cy="4452730"/>
          </a:xfrm>
        </p:spPr>
        <p:txBody>
          <a:bodyPr>
            <a:normAutofit fontScale="70000" lnSpcReduction="20000"/>
          </a:bodyPr>
          <a:lstStyle/>
          <a:p>
            <a:r>
              <a:rPr lang="en-GB" sz="3600" dirty="0" smtClean="0">
                <a:solidFill>
                  <a:schemeClr val="tx1"/>
                </a:solidFill>
                <a:latin typeface="Times New Roman" panose="02020603050405020304" pitchFamily="18" charset="0"/>
                <a:cs typeface="Times New Roman" panose="02020603050405020304" pitchFamily="18" charset="0"/>
              </a:rPr>
              <a:t>Introduction</a:t>
            </a:r>
          </a:p>
          <a:p>
            <a:r>
              <a:rPr lang="en-US" sz="3600" dirty="0">
                <a:solidFill>
                  <a:schemeClr val="tx1"/>
                </a:solidFill>
                <a:latin typeface="Times New Roman" panose="02020603050405020304" pitchFamily="18" charset="0"/>
                <a:cs typeface="Times New Roman" panose="02020603050405020304" pitchFamily="18" charset="0"/>
              </a:rPr>
              <a:t>Evolution of the digital economy concept</a:t>
            </a:r>
            <a:endParaRPr lang="en-GB" sz="3600" dirty="0">
              <a:solidFill>
                <a:schemeClr val="tx1"/>
              </a:solidFill>
              <a:latin typeface="Times New Roman" panose="02020603050405020304" pitchFamily="18" charset="0"/>
              <a:cs typeface="Times New Roman" panose="02020603050405020304" pitchFamily="18" charset="0"/>
            </a:endParaRPr>
          </a:p>
          <a:p>
            <a:r>
              <a:rPr lang="en-GB" sz="3600" dirty="0">
                <a:solidFill>
                  <a:schemeClr val="tx1"/>
                </a:solidFill>
                <a:latin typeface="Times New Roman" panose="02020603050405020304" pitchFamily="18" charset="0"/>
                <a:cs typeface="Times New Roman" panose="02020603050405020304" pitchFamily="18" charset="0"/>
              </a:rPr>
              <a:t>Emergence of Digital </a:t>
            </a:r>
            <a:r>
              <a:rPr lang="en-GB" sz="3600" dirty="0" smtClean="0">
                <a:solidFill>
                  <a:schemeClr val="tx1"/>
                </a:solidFill>
                <a:latin typeface="Times New Roman" panose="02020603050405020304" pitchFamily="18" charset="0"/>
                <a:cs typeface="Times New Roman" panose="02020603050405020304" pitchFamily="18" charset="0"/>
              </a:rPr>
              <a:t>Economy</a:t>
            </a:r>
          </a:p>
          <a:p>
            <a:r>
              <a:rPr lang="en-US" sz="3600" dirty="0">
                <a:solidFill>
                  <a:schemeClr val="tx1"/>
                </a:solidFill>
                <a:latin typeface="Times New Roman" panose="02020603050405020304" pitchFamily="18" charset="0"/>
                <a:cs typeface="Times New Roman" panose="02020603050405020304" pitchFamily="18" charset="0"/>
              </a:rPr>
              <a:t>Main components of the digital economy </a:t>
            </a:r>
            <a:endParaRPr lang="en-GB" sz="3600" dirty="0">
              <a:solidFill>
                <a:schemeClr val="tx1"/>
              </a:solidFill>
              <a:latin typeface="Times New Roman" panose="02020603050405020304" pitchFamily="18" charset="0"/>
              <a:cs typeface="Times New Roman" panose="02020603050405020304" pitchFamily="18" charset="0"/>
            </a:endParaRPr>
          </a:p>
          <a:p>
            <a:r>
              <a:rPr lang="en-GB" sz="3600" dirty="0">
                <a:solidFill>
                  <a:schemeClr val="tx1"/>
                </a:solidFill>
                <a:latin typeface="Times New Roman" panose="02020603050405020304" pitchFamily="18" charset="0"/>
                <a:cs typeface="Times New Roman" panose="02020603050405020304" pitchFamily="18" charset="0"/>
              </a:rPr>
              <a:t>Emergence of Digital Economy in Rwanda</a:t>
            </a:r>
          </a:p>
          <a:p>
            <a:r>
              <a:rPr lang="en-GB" sz="3600" dirty="0" smtClean="0">
                <a:solidFill>
                  <a:schemeClr val="tx1"/>
                </a:solidFill>
                <a:latin typeface="Times New Roman" panose="02020603050405020304" pitchFamily="18" charset="0"/>
                <a:cs typeface="Times New Roman" panose="02020603050405020304" pitchFamily="18" charset="0"/>
              </a:rPr>
              <a:t>Methodology </a:t>
            </a:r>
            <a:r>
              <a:rPr lang="en-GB" sz="3600" dirty="0">
                <a:solidFill>
                  <a:schemeClr val="tx1"/>
                </a:solidFill>
                <a:latin typeface="Times New Roman" panose="02020603050405020304" pitchFamily="18" charset="0"/>
                <a:cs typeface="Times New Roman" panose="02020603050405020304" pitchFamily="18" charset="0"/>
              </a:rPr>
              <a:t>and Source of data</a:t>
            </a:r>
          </a:p>
          <a:p>
            <a:r>
              <a:rPr lang="en-GB" sz="3600" dirty="0" smtClean="0">
                <a:solidFill>
                  <a:schemeClr val="tx1"/>
                </a:solidFill>
                <a:latin typeface="Times New Roman" panose="02020603050405020304" pitchFamily="18" charset="0"/>
                <a:cs typeface="Times New Roman" panose="02020603050405020304" pitchFamily="18" charset="0"/>
              </a:rPr>
              <a:t>Findings </a:t>
            </a:r>
            <a:r>
              <a:rPr lang="en-GB" sz="3600" dirty="0">
                <a:solidFill>
                  <a:schemeClr val="tx1"/>
                </a:solidFill>
                <a:latin typeface="Times New Roman" panose="02020603050405020304" pitchFamily="18" charset="0"/>
                <a:cs typeface="Times New Roman" panose="02020603050405020304" pitchFamily="18" charset="0"/>
              </a:rPr>
              <a:t>and Analysis </a:t>
            </a:r>
            <a:endParaRPr lang="en-GB" sz="3600" dirty="0" smtClean="0">
              <a:solidFill>
                <a:schemeClr val="tx1"/>
              </a:solidFill>
              <a:latin typeface="Times New Roman" panose="02020603050405020304" pitchFamily="18" charset="0"/>
              <a:cs typeface="Times New Roman" panose="02020603050405020304" pitchFamily="18" charset="0"/>
            </a:endParaRPr>
          </a:p>
          <a:p>
            <a:r>
              <a:rPr lang="en-GB" sz="3600" dirty="0" smtClean="0">
                <a:solidFill>
                  <a:schemeClr val="tx1"/>
                </a:solidFill>
                <a:latin typeface="Times New Roman" panose="02020603050405020304" pitchFamily="18" charset="0"/>
                <a:cs typeface="Times New Roman" panose="02020603050405020304" pitchFamily="18" charset="0"/>
              </a:rPr>
              <a:t>Conclusion</a:t>
            </a:r>
            <a:endParaRPr lang="en-GB" sz="3600" dirty="0">
              <a:solidFill>
                <a:schemeClr val="tx1"/>
              </a:solidFill>
              <a:latin typeface="Times New Roman" panose="02020603050405020304" pitchFamily="18" charset="0"/>
              <a:cs typeface="Times New Roman" panose="02020603050405020304" pitchFamily="18" charset="0"/>
            </a:endParaRPr>
          </a:p>
          <a:p>
            <a:r>
              <a:rPr lang="en-GB" sz="3600" dirty="0">
                <a:solidFill>
                  <a:schemeClr val="tx1"/>
                </a:solidFill>
                <a:latin typeface="Times New Roman" panose="02020603050405020304" pitchFamily="18" charset="0"/>
                <a:cs typeface="Times New Roman" panose="02020603050405020304" pitchFamily="18" charset="0"/>
              </a:rPr>
              <a:t>Recommendations</a:t>
            </a:r>
          </a:p>
          <a:p>
            <a:r>
              <a:rPr lang="en-GB" sz="3600" dirty="0">
                <a:solidFill>
                  <a:schemeClr val="tx1"/>
                </a:solidFill>
                <a:latin typeface="Times New Roman" panose="02020603050405020304" pitchFamily="18" charset="0"/>
                <a:cs typeface="Times New Roman" panose="02020603050405020304" pitchFamily="18" charset="0"/>
              </a:rPr>
              <a:t>References</a:t>
            </a:r>
          </a:p>
        </p:txBody>
      </p:sp>
      <p:sp>
        <p:nvSpPr>
          <p:cNvPr id="4" name="Date Placeholder 3">
            <a:extLst>
              <a:ext uri="{FF2B5EF4-FFF2-40B4-BE49-F238E27FC236}">
                <a16:creationId xmlns:a16="http://schemas.microsoft.com/office/drawing/2014/main" id="{B6DB409A-702F-4A56-8B50-8E0B00ED3756}"/>
              </a:ext>
            </a:extLst>
          </p:cNvPr>
          <p:cNvSpPr>
            <a:spLocks noGrp="1"/>
          </p:cNvSpPr>
          <p:nvPr>
            <p:ph type="dt" sz="half" idx="10"/>
          </p:nvPr>
        </p:nvSpPr>
        <p:spPr/>
        <p:txBody>
          <a:bodyPr/>
          <a:lstStyle/>
          <a:p>
            <a:fld id="{0EB2385A-001B-4269-9283-4F881DD79A78}" type="datetime1">
              <a:rPr lang="en-GB" smtClean="0"/>
              <a:t>26/05/2021</a:t>
            </a:fld>
            <a:endParaRPr lang="en-GB"/>
          </a:p>
        </p:txBody>
      </p:sp>
      <p:sp>
        <p:nvSpPr>
          <p:cNvPr id="6" name="Slide Number Placeholder 5">
            <a:extLst>
              <a:ext uri="{FF2B5EF4-FFF2-40B4-BE49-F238E27FC236}">
                <a16:creationId xmlns:a16="http://schemas.microsoft.com/office/drawing/2014/main" id="{9C95AEDA-A235-4A0A-A843-71922B55119F}"/>
              </a:ext>
            </a:extLst>
          </p:cNvPr>
          <p:cNvSpPr>
            <a:spLocks noGrp="1"/>
          </p:cNvSpPr>
          <p:nvPr>
            <p:ph type="sldNum" sz="quarter" idx="12"/>
          </p:nvPr>
        </p:nvSpPr>
        <p:spPr/>
        <p:txBody>
          <a:bodyPr/>
          <a:lstStyle/>
          <a:p>
            <a:fld id="{6E3A9ADA-B292-4101-9328-7E627D1CEC98}" type="slidenum">
              <a:rPr lang="en-GB" smtClean="0"/>
              <a:t>3</a:t>
            </a:fld>
            <a:endParaRPr lang="en-GB"/>
          </a:p>
        </p:txBody>
      </p:sp>
    </p:spTree>
    <p:extLst>
      <p:ext uri="{BB962C8B-B14F-4D97-AF65-F5344CB8AC3E}">
        <p14:creationId xmlns:p14="http://schemas.microsoft.com/office/powerpoint/2010/main" val="1011613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958947" y="451610"/>
            <a:ext cx="10363200" cy="309492"/>
          </a:xfrm>
        </p:spPr>
        <p:txBody>
          <a:bodyPr>
            <a:noAutofit/>
          </a:bodyPr>
          <a:lstStyle/>
          <a:p>
            <a:pPr algn="ctr"/>
            <a:r>
              <a:rPr lang="en-GB" sz="4000" b="1" dirty="0">
                <a:solidFill>
                  <a:schemeClr val="tx1"/>
                </a:solidFill>
                <a:latin typeface="Times New Roman" panose="02020603050405020304" pitchFamily="18" charset="0"/>
                <a:cs typeface="Times New Roman" panose="02020603050405020304" pitchFamily="18" charset="0"/>
              </a:rPr>
              <a:t>Introduction</a:t>
            </a:r>
            <a:endParaRPr lang="en-GB" sz="4000" b="1" dirty="0">
              <a:solidFill>
                <a:schemeClr val="tx1"/>
              </a:solidFill>
            </a:endParaRPr>
          </a:p>
        </p:txBody>
      </p:sp>
      <p:sp>
        <p:nvSpPr>
          <p:cNvPr id="3" name="Content Placeholder 2">
            <a:extLst>
              <a:ext uri="{FF2B5EF4-FFF2-40B4-BE49-F238E27FC236}">
                <a16:creationId xmlns:a16="http://schemas.microsoft.com/office/drawing/2014/main" id="{75BDA7E2-CE8A-4459-B651-BA976866C225}"/>
              </a:ext>
            </a:extLst>
          </p:cNvPr>
          <p:cNvSpPr>
            <a:spLocks noGrp="1"/>
          </p:cNvSpPr>
          <p:nvPr>
            <p:ph idx="1"/>
          </p:nvPr>
        </p:nvSpPr>
        <p:spPr>
          <a:xfrm>
            <a:off x="958947" y="1033669"/>
            <a:ext cx="10452295" cy="5555283"/>
          </a:xfrm>
        </p:spPr>
        <p:txBody>
          <a:bodyPr>
            <a:noAutofit/>
          </a:bodyPr>
          <a:lstStyle/>
          <a:p>
            <a:pPr algn="just"/>
            <a:r>
              <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Covid-19 pandemic has disrupted and impacted the daily lives of citizens in an unprecedented manner. </a:t>
            </a:r>
            <a:endParaRPr lang="en-US" sz="20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G</a:t>
            </a:r>
            <a:r>
              <a:rPr lang="en-US" sz="20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overnments </a:t>
            </a:r>
            <a:r>
              <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continue to endeavor hard for protecting lives by imposing lockdowns, testing, segregation, and treatment.</a:t>
            </a:r>
          </a:p>
          <a:p>
            <a:pPr algn="just"/>
            <a:r>
              <a:rPr lang="en-US" sz="2000" dirty="0">
                <a:solidFill>
                  <a:schemeClr val="tx1"/>
                </a:solidFill>
                <a:effectLst/>
                <a:latin typeface="Times New Roman" panose="02020603050405020304" pitchFamily="18" charset="0"/>
                <a:ea typeface="Calibri" panose="020F0502020204030204" pitchFamily="34" charset="0"/>
              </a:rPr>
              <a:t>As result, many businesses are forced to shut down and even businesses are reopened with restrictions. Traditional shopping became difficult to access and people move to online shopping. </a:t>
            </a:r>
            <a:endParaRPr lang="en-US" sz="2000" dirty="0" smtClean="0">
              <a:solidFill>
                <a:schemeClr val="tx1"/>
              </a:solidFill>
              <a:effectLst/>
              <a:latin typeface="Times New Roman" panose="02020603050405020304" pitchFamily="18" charset="0"/>
              <a:ea typeface="Calibri" panose="020F0502020204030204" pitchFamily="34" charset="0"/>
            </a:endParaRPr>
          </a:p>
          <a:p>
            <a:pPr algn="just"/>
            <a:r>
              <a:rPr lang="en-US" sz="2000" dirty="0" smtClean="0">
                <a:solidFill>
                  <a:schemeClr val="tx1"/>
                </a:solidFill>
                <a:effectLst/>
                <a:latin typeface="Times New Roman" panose="02020603050405020304" pitchFamily="18" charset="0"/>
                <a:ea typeface="Calibri" panose="020F0502020204030204" pitchFamily="34" charset="0"/>
              </a:rPr>
              <a:t>This </a:t>
            </a:r>
            <a:r>
              <a:rPr lang="en-US" sz="2000" dirty="0">
                <a:solidFill>
                  <a:schemeClr val="tx1"/>
                </a:solidFill>
                <a:effectLst/>
                <a:latin typeface="Times New Roman" panose="02020603050405020304" pitchFamily="18" charset="0"/>
                <a:ea typeface="Calibri" panose="020F0502020204030204" pitchFamily="34" charset="0"/>
              </a:rPr>
              <a:t>has resulted in increasing in business to customer (B2C) sales and increase in business to business (B2B) E-commerce.</a:t>
            </a:r>
          </a:p>
          <a:p>
            <a:pPr algn="just"/>
            <a:r>
              <a:rPr lang="en-GB"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use of mobile money has shown its efficiency in looking about payment solutions. </a:t>
            </a:r>
            <a:endParaRPr lang="en-GB" sz="20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GB" sz="20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During </a:t>
            </a:r>
            <a:r>
              <a:rPr lang="en-GB"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this pandemic period of time, it has been clearly shown that E-Commerce and E-payment can be an important tool (solution) for consumers (people, businesses, institutions and economy as whole).</a:t>
            </a:r>
          </a:p>
          <a:p>
            <a:pPr algn="just"/>
            <a:r>
              <a:rPr lang="en-GB"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This research focuses on assertion the role of E-Commerce associated </a:t>
            </a:r>
            <a:r>
              <a:rPr lang="en-GB" sz="20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with </a:t>
            </a:r>
            <a:r>
              <a:rPr lang="en-GB"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E-payment on economic resilience and growth. </a:t>
            </a:r>
          </a:p>
          <a:p>
            <a:endParaRPr lang="en-GB" sz="2400" dirty="0"/>
          </a:p>
        </p:txBody>
      </p:sp>
      <p:sp>
        <p:nvSpPr>
          <p:cNvPr id="4" name="Date Placeholder 3">
            <a:extLst>
              <a:ext uri="{FF2B5EF4-FFF2-40B4-BE49-F238E27FC236}">
                <a16:creationId xmlns:a16="http://schemas.microsoft.com/office/drawing/2014/main" id="{4EC716CB-009E-4198-93F5-31782729B2B2}"/>
              </a:ext>
            </a:extLst>
          </p:cNvPr>
          <p:cNvSpPr>
            <a:spLocks noGrp="1"/>
          </p:cNvSpPr>
          <p:nvPr>
            <p:ph type="dt" sz="half" idx="10"/>
          </p:nvPr>
        </p:nvSpPr>
        <p:spPr/>
        <p:txBody>
          <a:bodyPr/>
          <a:lstStyle/>
          <a:p>
            <a:fld id="{66321A92-CCA8-4400-8DD1-5BFC9A3BE088}" type="datetime1">
              <a:rPr lang="en-GB" smtClean="0"/>
              <a:t>26/05/2021</a:t>
            </a:fld>
            <a:endParaRPr lang="en-GB"/>
          </a:p>
        </p:txBody>
      </p:sp>
      <p:sp>
        <p:nvSpPr>
          <p:cNvPr id="6" name="Slide Number Placeholder 5">
            <a:extLst>
              <a:ext uri="{FF2B5EF4-FFF2-40B4-BE49-F238E27FC236}">
                <a16:creationId xmlns:a16="http://schemas.microsoft.com/office/drawing/2014/main" id="{0053496B-62AC-4F89-9DF5-3E037BACC6B1}"/>
              </a:ext>
            </a:extLst>
          </p:cNvPr>
          <p:cNvSpPr>
            <a:spLocks noGrp="1"/>
          </p:cNvSpPr>
          <p:nvPr>
            <p:ph type="sldNum" sz="quarter" idx="12"/>
          </p:nvPr>
        </p:nvSpPr>
        <p:spPr/>
        <p:txBody>
          <a:bodyPr/>
          <a:lstStyle/>
          <a:p>
            <a:fld id="{6E3A9ADA-B292-4101-9328-7E627D1CEC98}" type="slidenum">
              <a:rPr lang="en-GB" smtClean="0"/>
              <a:t>4</a:t>
            </a:fld>
            <a:endParaRPr lang="en-GB"/>
          </a:p>
        </p:txBody>
      </p:sp>
    </p:spTree>
    <p:extLst>
      <p:ext uri="{BB962C8B-B14F-4D97-AF65-F5344CB8AC3E}">
        <p14:creationId xmlns:p14="http://schemas.microsoft.com/office/powerpoint/2010/main" val="29803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958947" y="451610"/>
            <a:ext cx="10363200" cy="309492"/>
          </a:xfrm>
        </p:spPr>
        <p:txBody>
          <a:bodyPr>
            <a:no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Evolution of the digital economy concept</a:t>
            </a:r>
            <a:endParaRPr lang="en-GB" sz="4000" b="1" dirty="0">
              <a:solidFill>
                <a:schemeClr val="tx1"/>
              </a:solidFill>
            </a:endParaRPr>
          </a:p>
        </p:txBody>
      </p:sp>
      <p:sp>
        <p:nvSpPr>
          <p:cNvPr id="3" name="Content Placeholder 2">
            <a:extLst>
              <a:ext uri="{FF2B5EF4-FFF2-40B4-BE49-F238E27FC236}">
                <a16:creationId xmlns:a16="http://schemas.microsoft.com/office/drawing/2014/main" id="{75BDA7E2-CE8A-4459-B651-BA976866C225}"/>
              </a:ext>
            </a:extLst>
          </p:cNvPr>
          <p:cNvSpPr>
            <a:spLocks noGrp="1"/>
          </p:cNvSpPr>
          <p:nvPr>
            <p:ph idx="1"/>
          </p:nvPr>
        </p:nvSpPr>
        <p:spPr>
          <a:xfrm>
            <a:off x="958947" y="1033669"/>
            <a:ext cx="10452295" cy="5555283"/>
          </a:xfrm>
          <a:ln>
            <a:solidFill>
              <a:schemeClr val="tx1"/>
            </a:solidFill>
          </a:ln>
        </p:spPr>
        <p:txBody>
          <a:bodyPr>
            <a:normAutofit fontScale="92500" lnSpcReduction="10000"/>
          </a:bodyPr>
          <a:lstStyle/>
          <a:p>
            <a:pPr algn="just"/>
            <a:r>
              <a:rPr lang="en-US" dirty="0">
                <a:solidFill>
                  <a:schemeClr val="tx1"/>
                </a:solidFill>
                <a:latin typeface="Times New Roman" pitchFamily="18" charset="0"/>
                <a:cs typeface="Times New Roman" pitchFamily="18" charset="0"/>
              </a:rPr>
              <a:t>Since first coined in the mid-1990s, the definition of the digital economy has evolved, reflecting the rapidly changing nature of technology and its use by enterprises and consumers (Barefoot et al., 2018). </a:t>
            </a:r>
            <a:endParaRPr lang="en-US" dirty="0" smtClean="0">
              <a:solidFill>
                <a:schemeClr val="tx1"/>
              </a:solidFill>
              <a:latin typeface="Times New Roman" pitchFamily="18" charset="0"/>
              <a:cs typeface="Times New Roman" pitchFamily="18" charset="0"/>
            </a:endParaRPr>
          </a:p>
          <a:p>
            <a:pPr algn="just"/>
            <a:r>
              <a:rPr lang="en-US" dirty="0" smtClean="0">
                <a:solidFill>
                  <a:schemeClr val="tx1"/>
                </a:solidFill>
                <a:latin typeface="Times New Roman" pitchFamily="18" charset="0"/>
                <a:cs typeface="Times New Roman" pitchFamily="18" charset="0"/>
              </a:rPr>
              <a:t>In </a:t>
            </a:r>
            <a:r>
              <a:rPr lang="en-US" dirty="0">
                <a:solidFill>
                  <a:schemeClr val="tx1"/>
                </a:solidFill>
                <a:latin typeface="Times New Roman" pitchFamily="18" charset="0"/>
                <a:cs typeface="Times New Roman" pitchFamily="18" charset="0"/>
              </a:rPr>
              <a:t>the late 1990s, analyses were mainly concerned with the adoption of the Internet and early thinking about its economic impacts (with reference to the “Internet economy”) (</a:t>
            </a:r>
            <a:r>
              <a:rPr lang="en-US" dirty="0" err="1">
                <a:solidFill>
                  <a:schemeClr val="tx1"/>
                </a:solidFill>
                <a:latin typeface="Times New Roman" pitchFamily="18" charset="0"/>
                <a:cs typeface="Times New Roman" pitchFamily="18" charset="0"/>
              </a:rPr>
              <a:t>Brynjolfsson</a:t>
            </a:r>
            <a:r>
              <a:rPr lang="en-US" dirty="0">
                <a:solidFill>
                  <a:schemeClr val="tx1"/>
                </a:solidFill>
                <a:latin typeface="Times New Roman" pitchFamily="18" charset="0"/>
                <a:cs typeface="Times New Roman" pitchFamily="18" charset="0"/>
              </a:rPr>
              <a:t> and </a:t>
            </a:r>
            <a:r>
              <a:rPr lang="en-US" dirty="0" err="1">
                <a:solidFill>
                  <a:schemeClr val="tx1"/>
                </a:solidFill>
                <a:latin typeface="Times New Roman" pitchFamily="18" charset="0"/>
                <a:cs typeface="Times New Roman" pitchFamily="18" charset="0"/>
              </a:rPr>
              <a:t>Kahin</a:t>
            </a:r>
            <a:r>
              <a:rPr lang="en-US" dirty="0">
                <a:solidFill>
                  <a:schemeClr val="tx1"/>
                </a:solidFill>
                <a:latin typeface="Times New Roman" pitchFamily="18" charset="0"/>
                <a:cs typeface="Times New Roman" pitchFamily="18" charset="0"/>
              </a:rPr>
              <a:t>, 2002; </a:t>
            </a:r>
            <a:r>
              <a:rPr lang="en-US" dirty="0" err="1">
                <a:solidFill>
                  <a:schemeClr val="tx1"/>
                </a:solidFill>
                <a:latin typeface="Times New Roman" pitchFamily="18" charset="0"/>
                <a:cs typeface="Times New Roman" pitchFamily="18" charset="0"/>
              </a:rPr>
              <a:t>Tapscott</a:t>
            </a:r>
            <a:r>
              <a:rPr lang="en-US" dirty="0">
                <a:solidFill>
                  <a:schemeClr val="tx1"/>
                </a:solidFill>
                <a:latin typeface="Times New Roman" pitchFamily="18" charset="0"/>
                <a:cs typeface="Times New Roman" pitchFamily="18" charset="0"/>
              </a:rPr>
              <a:t>, 1996). </a:t>
            </a:r>
            <a:endParaRPr lang="en-US" dirty="0" smtClean="0">
              <a:solidFill>
                <a:schemeClr val="tx1"/>
              </a:solidFill>
              <a:latin typeface="Times New Roman" pitchFamily="18" charset="0"/>
              <a:cs typeface="Times New Roman" pitchFamily="18" charset="0"/>
            </a:endParaRPr>
          </a:p>
          <a:p>
            <a:pPr algn="just"/>
            <a:r>
              <a:rPr lang="en-US" dirty="0" smtClean="0">
                <a:solidFill>
                  <a:schemeClr val="tx1"/>
                </a:solidFill>
                <a:latin typeface="Times New Roman" pitchFamily="18" charset="0"/>
                <a:cs typeface="Times New Roman" pitchFamily="18" charset="0"/>
              </a:rPr>
              <a:t>As </a:t>
            </a:r>
            <a:r>
              <a:rPr lang="en-US" dirty="0">
                <a:solidFill>
                  <a:schemeClr val="tx1"/>
                </a:solidFill>
                <a:latin typeface="Times New Roman" pitchFamily="18" charset="0"/>
                <a:cs typeface="Times New Roman" pitchFamily="18" charset="0"/>
              </a:rPr>
              <a:t>Internet use expanded, reports from the mid-2000s onwards focused increasingly on the conditions under which the Internet economy might emerge and grow. </a:t>
            </a:r>
          </a:p>
          <a:p>
            <a:pPr algn="just"/>
            <a:r>
              <a:rPr lang="en-US" dirty="0">
                <a:solidFill>
                  <a:schemeClr val="tx1"/>
                </a:solidFill>
                <a:latin typeface="Times New Roman" pitchFamily="18" charset="0"/>
                <a:cs typeface="Times New Roman" pitchFamily="18" charset="0"/>
              </a:rPr>
              <a:t>Definitions evolved to include analyses of different policies and digital technologies, on the one hand, and the growth of ICT and digitally oriented firms as key actors, on the other (OECD, 2012a and 2014). </a:t>
            </a:r>
            <a:endParaRPr lang="en-US" dirty="0" smtClean="0">
              <a:solidFill>
                <a:schemeClr val="tx1"/>
              </a:solidFill>
              <a:latin typeface="Times New Roman" pitchFamily="18" charset="0"/>
              <a:cs typeface="Times New Roman" pitchFamily="18" charset="0"/>
            </a:endParaRPr>
          </a:p>
          <a:p>
            <a:pPr algn="just"/>
            <a:r>
              <a:rPr lang="en-US" dirty="0" smtClean="0">
                <a:solidFill>
                  <a:schemeClr val="tx1"/>
                </a:solidFill>
                <a:latin typeface="Times New Roman" pitchFamily="18" charset="0"/>
                <a:cs typeface="Times New Roman" pitchFamily="18" charset="0"/>
              </a:rPr>
              <a:t>With </a:t>
            </a:r>
            <a:r>
              <a:rPr lang="en-US" dirty="0">
                <a:solidFill>
                  <a:schemeClr val="tx1"/>
                </a:solidFill>
                <a:latin typeface="Times New Roman" pitchFamily="18" charset="0"/>
                <a:cs typeface="Times New Roman" pitchFamily="18" charset="0"/>
              </a:rPr>
              <a:t>improved Internet connectivity in developing countries, and the expansion in the range of digital firms, products and services, studies of the digital economy have begun to include more substantial analysis of the situation in developing countries (UNCTAD, 2017a; World Bank, 2016</a:t>
            </a:r>
            <a:r>
              <a:rPr lang="en-US" dirty="0" smtClean="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a:p>
            <a:pPr algn="just"/>
            <a:r>
              <a:rPr lang="en-US" dirty="0" smtClean="0">
                <a:solidFill>
                  <a:schemeClr val="tx1"/>
                </a:solidFill>
                <a:latin typeface="Times New Roman" pitchFamily="18" charset="0"/>
                <a:cs typeface="Times New Roman" pitchFamily="18" charset="0"/>
              </a:rPr>
              <a:t>This </a:t>
            </a:r>
            <a:r>
              <a:rPr lang="en-US" dirty="0">
                <a:solidFill>
                  <a:schemeClr val="tx1"/>
                </a:solidFill>
                <a:latin typeface="Times New Roman" pitchFamily="18" charset="0"/>
                <a:cs typeface="Times New Roman" pitchFamily="18" charset="0"/>
              </a:rPr>
              <a:t>process is often referred to as digitalization, defined as the transition of businesses through the use of digital technologies, products and services (</a:t>
            </a:r>
            <a:r>
              <a:rPr lang="en-US" dirty="0" err="1">
                <a:solidFill>
                  <a:schemeClr val="tx1"/>
                </a:solidFill>
                <a:latin typeface="Times New Roman" pitchFamily="18" charset="0"/>
                <a:cs typeface="Times New Roman" pitchFamily="18" charset="0"/>
              </a:rPr>
              <a:t>Brennen</a:t>
            </a:r>
            <a:r>
              <a:rPr lang="en-US" dirty="0">
                <a:solidFill>
                  <a:schemeClr val="tx1"/>
                </a:solidFill>
                <a:latin typeface="Times New Roman" pitchFamily="18" charset="0"/>
                <a:cs typeface="Times New Roman" pitchFamily="18" charset="0"/>
              </a:rPr>
              <a:t> and </a:t>
            </a:r>
            <a:r>
              <a:rPr lang="en-US" dirty="0" err="1">
                <a:solidFill>
                  <a:schemeClr val="tx1"/>
                </a:solidFill>
                <a:latin typeface="Times New Roman" pitchFamily="18" charset="0"/>
                <a:cs typeface="Times New Roman" pitchFamily="18" charset="0"/>
              </a:rPr>
              <a:t>Kreiss</a:t>
            </a:r>
            <a:r>
              <a:rPr lang="en-US" dirty="0">
                <a:solidFill>
                  <a:schemeClr val="tx1"/>
                </a:solidFill>
                <a:latin typeface="Times New Roman" pitchFamily="18" charset="0"/>
                <a:cs typeface="Times New Roman" pitchFamily="18" charset="0"/>
              </a:rPr>
              <a:t>, 2014).</a:t>
            </a:r>
            <a:endParaRPr lang="en-GB" dirty="0">
              <a:solidFill>
                <a:schemeClr val="tx1"/>
              </a:solidFill>
              <a:latin typeface="Times New Roman" pitchFamily="18" charset="0"/>
              <a:cs typeface="Times New Roman" pitchFamily="18" charset="0"/>
            </a:endParaRPr>
          </a:p>
        </p:txBody>
      </p:sp>
      <p:sp>
        <p:nvSpPr>
          <p:cNvPr id="4" name="Date Placeholder 3">
            <a:extLst>
              <a:ext uri="{FF2B5EF4-FFF2-40B4-BE49-F238E27FC236}">
                <a16:creationId xmlns:a16="http://schemas.microsoft.com/office/drawing/2014/main" id="{4EC716CB-009E-4198-93F5-31782729B2B2}"/>
              </a:ext>
            </a:extLst>
          </p:cNvPr>
          <p:cNvSpPr>
            <a:spLocks noGrp="1"/>
          </p:cNvSpPr>
          <p:nvPr>
            <p:ph type="dt" sz="half" idx="10"/>
          </p:nvPr>
        </p:nvSpPr>
        <p:spPr/>
        <p:txBody>
          <a:bodyPr/>
          <a:lstStyle/>
          <a:p>
            <a:fld id="{66321A92-CCA8-4400-8DD1-5BFC9A3BE088}" type="datetime1">
              <a:rPr lang="en-GB" smtClean="0"/>
              <a:t>26/05/2021</a:t>
            </a:fld>
            <a:endParaRPr lang="en-GB"/>
          </a:p>
        </p:txBody>
      </p:sp>
      <p:sp>
        <p:nvSpPr>
          <p:cNvPr id="6" name="Slide Number Placeholder 5">
            <a:extLst>
              <a:ext uri="{FF2B5EF4-FFF2-40B4-BE49-F238E27FC236}">
                <a16:creationId xmlns:a16="http://schemas.microsoft.com/office/drawing/2014/main" id="{0053496B-62AC-4F89-9DF5-3E037BACC6B1}"/>
              </a:ext>
            </a:extLst>
          </p:cNvPr>
          <p:cNvSpPr>
            <a:spLocks noGrp="1"/>
          </p:cNvSpPr>
          <p:nvPr>
            <p:ph type="sldNum" sz="quarter" idx="12"/>
          </p:nvPr>
        </p:nvSpPr>
        <p:spPr/>
        <p:txBody>
          <a:bodyPr/>
          <a:lstStyle/>
          <a:p>
            <a:fld id="{6E3A9ADA-B292-4101-9328-7E627D1CEC98}" type="slidenum">
              <a:rPr lang="en-GB" smtClean="0"/>
              <a:t>5</a:t>
            </a:fld>
            <a:endParaRPr lang="en-GB"/>
          </a:p>
        </p:txBody>
      </p:sp>
    </p:spTree>
    <p:extLst>
      <p:ext uri="{BB962C8B-B14F-4D97-AF65-F5344CB8AC3E}">
        <p14:creationId xmlns:p14="http://schemas.microsoft.com/office/powerpoint/2010/main" val="17977041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003494" y="451610"/>
            <a:ext cx="10363200" cy="309492"/>
          </a:xfrm>
        </p:spPr>
        <p:txBody>
          <a:bodyPr>
            <a:noAutofit/>
          </a:bodyPr>
          <a:lstStyle/>
          <a:p>
            <a:pPr algn="ctr"/>
            <a:r>
              <a:rPr lang="en-GB" sz="4000" b="1" dirty="0">
                <a:solidFill>
                  <a:schemeClr val="tx1"/>
                </a:solidFill>
                <a:latin typeface="Times New Roman" panose="02020603050405020304" pitchFamily="18" charset="0"/>
                <a:cs typeface="Times New Roman" panose="02020603050405020304" pitchFamily="18" charset="0"/>
              </a:rPr>
              <a:t>Emergence of Digital Economy</a:t>
            </a:r>
            <a:endParaRPr lang="en-GB" sz="4000" b="1" dirty="0">
              <a:solidFill>
                <a:schemeClr val="tx1"/>
              </a:solidFill>
            </a:endParaRPr>
          </a:p>
        </p:txBody>
      </p:sp>
      <p:sp>
        <p:nvSpPr>
          <p:cNvPr id="3" name="Content Placeholder 2">
            <a:extLst>
              <a:ext uri="{FF2B5EF4-FFF2-40B4-BE49-F238E27FC236}">
                <a16:creationId xmlns:a16="http://schemas.microsoft.com/office/drawing/2014/main" id="{75BDA7E2-CE8A-4459-B651-BA976866C225}"/>
              </a:ext>
            </a:extLst>
          </p:cNvPr>
          <p:cNvSpPr>
            <a:spLocks noGrp="1"/>
          </p:cNvSpPr>
          <p:nvPr>
            <p:ph idx="1"/>
          </p:nvPr>
        </p:nvSpPr>
        <p:spPr>
          <a:xfrm>
            <a:off x="868679" y="957787"/>
            <a:ext cx="10452295" cy="5380023"/>
          </a:xfrm>
        </p:spPr>
        <p:txBody>
          <a:bodyPr>
            <a:noAutofit/>
          </a:bodyPr>
          <a:lstStyle/>
          <a:p>
            <a:pPr algn="just"/>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With digital technologies underpinning ever more transactions, the digital economy is becoming increasingly inseparable from the functioning of the economy as a whole. </a:t>
            </a:r>
            <a:endPar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different technologies and economic aspects of the digital economy can be broken down into three broad components</a:t>
            </a:r>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1" algn="just"/>
            <a:r>
              <a:rPr 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 Core aspects or foundational aspects of the digital economy</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which comprise fundamental innovations (semiconductors, processors), core technologies (computers, telecommunication devices) and enabling infrastructures (Internet and telecoms networks</a:t>
            </a:r>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lvl="1" algn="just"/>
            <a:r>
              <a:rPr lang="en-US" sz="16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ii</a:t>
            </a:r>
            <a:r>
              <a:rPr 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Digital and information technology (IT) sectors</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which produce key products or services that rely on core digital technologies, including digital platforms, mobile applications and payment services. </a:t>
            </a:r>
            <a:endPar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1" algn="just"/>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digital economy is to a high degree affected by innovative services in these sectors, which are making a growing contribution to economies, as well as enabling potential spillover effects to other sectors.</a:t>
            </a:r>
          </a:p>
          <a:p>
            <a:pPr lvl="1" algn="just"/>
            <a:r>
              <a:rPr 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iii. A wider set of digitalizing sectors</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which includes those where digital products and services are being increasingly used (e.g. for e-commerce). Even if change is incremental, many sectors of the economy are being digitalized in this way. </a:t>
            </a:r>
            <a:endPar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1" algn="just"/>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This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includes digitally enabled sectors in which new activities or business models have emerged and are being transformed as a result of digital technologies. Examples include finance, media, tourism and transportation. </a:t>
            </a:r>
            <a:endPar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lvl="1" algn="just"/>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Moreover</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although less often highlighted, digitally literate or skilled workers, consumers, buyers and users are crucial for the growth of the digitalized economy</a:t>
            </a:r>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lvl="1" algn="just"/>
            <a:r>
              <a:rPr lang="en-US"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These components are being used in various ways as a basis for measuring the extent and impact of the digital economy.</a:t>
            </a:r>
            <a:endParaRPr lang="en-GB" sz="1600" dirty="0"/>
          </a:p>
        </p:txBody>
      </p:sp>
      <p:sp>
        <p:nvSpPr>
          <p:cNvPr id="4" name="Date Placeholder 3">
            <a:extLst>
              <a:ext uri="{FF2B5EF4-FFF2-40B4-BE49-F238E27FC236}">
                <a16:creationId xmlns:a16="http://schemas.microsoft.com/office/drawing/2014/main" id="{4EC716CB-009E-4198-93F5-31782729B2B2}"/>
              </a:ext>
            </a:extLst>
          </p:cNvPr>
          <p:cNvSpPr>
            <a:spLocks noGrp="1"/>
          </p:cNvSpPr>
          <p:nvPr>
            <p:ph type="dt" sz="half" idx="10"/>
          </p:nvPr>
        </p:nvSpPr>
        <p:spPr/>
        <p:txBody>
          <a:bodyPr/>
          <a:lstStyle/>
          <a:p>
            <a:fld id="{66321A92-CCA8-4400-8DD1-5BFC9A3BE088}" type="datetime1">
              <a:rPr lang="en-GB" smtClean="0"/>
              <a:t>26/05/2021</a:t>
            </a:fld>
            <a:endParaRPr lang="en-GB"/>
          </a:p>
        </p:txBody>
      </p:sp>
      <p:sp>
        <p:nvSpPr>
          <p:cNvPr id="6" name="Slide Number Placeholder 5">
            <a:extLst>
              <a:ext uri="{FF2B5EF4-FFF2-40B4-BE49-F238E27FC236}">
                <a16:creationId xmlns:a16="http://schemas.microsoft.com/office/drawing/2014/main" id="{0053496B-62AC-4F89-9DF5-3E037BACC6B1}"/>
              </a:ext>
            </a:extLst>
          </p:cNvPr>
          <p:cNvSpPr>
            <a:spLocks noGrp="1"/>
          </p:cNvSpPr>
          <p:nvPr>
            <p:ph type="sldNum" sz="quarter" idx="12"/>
          </p:nvPr>
        </p:nvSpPr>
        <p:spPr/>
        <p:txBody>
          <a:bodyPr/>
          <a:lstStyle/>
          <a:p>
            <a:fld id="{6E3A9ADA-B292-4101-9328-7E627D1CEC98}" type="slidenum">
              <a:rPr lang="en-GB" smtClean="0"/>
              <a:t>6</a:t>
            </a:fld>
            <a:endParaRPr lang="en-GB"/>
          </a:p>
        </p:txBody>
      </p:sp>
    </p:spTree>
    <p:extLst>
      <p:ext uri="{BB962C8B-B14F-4D97-AF65-F5344CB8AC3E}">
        <p14:creationId xmlns:p14="http://schemas.microsoft.com/office/powerpoint/2010/main" val="160895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958947" y="451610"/>
            <a:ext cx="10363200" cy="309492"/>
          </a:xfrm>
        </p:spPr>
        <p:txBody>
          <a:bodyPr>
            <a:noAutofit/>
          </a:bodyPr>
          <a:lstStyle/>
          <a:p>
            <a:pPr algn="ctr"/>
            <a:r>
              <a:rPr lang="en-US" sz="4000" b="1" dirty="0">
                <a:solidFill>
                  <a:schemeClr val="tx1"/>
                </a:solidFill>
                <a:latin typeface="Times New Roman" panose="02020603050405020304" pitchFamily="18" charset="0"/>
                <a:cs typeface="Times New Roman" panose="02020603050405020304" pitchFamily="18" charset="0"/>
              </a:rPr>
              <a:t>Main components of the digital economy </a:t>
            </a:r>
            <a:endParaRPr lang="en-GB" sz="4000" b="1" dirty="0">
              <a:solidFill>
                <a:schemeClr val="tx1"/>
              </a:solidFill>
            </a:endParaRPr>
          </a:p>
        </p:txBody>
      </p:sp>
      <p:sp>
        <p:nvSpPr>
          <p:cNvPr id="3" name="Content Placeholder 2">
            <a:extLst>
              <a:ext uri="{FF2B5EF4-FFF2-40B4-BE49-F238E27FC236}">
                <a16:creationId xmlns:a16="http://schemas.microsoft.com/office/drawing/2014/main" id="{75BDA7E2-CE8A-4459-B651-BA976866C225}"/>
              </a:ext>
            </a:extLst>
          </p:cNvPr>
          <p:cNvSpPr>
            <a:spLocks noGrp="1"/>
          </p:cNvSpPr>
          <p:nvPr>
            <p:ph idx="1"/>
          </p:nvPr>
        </p:nvSpPr>
        <p:spPr>
          <a:xfrm>
            <a:off x="958947" y="1033669"/>
            <a:ext cx="10452295" cy="5555283"/>
          </a:xfrm>
        </p:spPr>
        <p:txBody>
          <a:bodyPr>
            <a:normAutofit/>
          </a:bodyPr>
          <a:lstStyle/>
          <a:p>
            <a:pPr algn="just"/>
            <a:r>
              <a:rPr lang="en-US" dirty="0" smtClean="0">
                <a:solidFill>
                  <a:schemeClr val="tx1"/>
                </a:solidFill>
                <a:latin typeface="Times New Roman" pitchFamily="18" charset="0"/>
                <a:cs typeface="Times New Roman" pitchFamily="18" charset="0"/>
              </a:rPr>
              <a:t>The </a:t>
            </a:r>
            <a:r>
              <a:rPr lang="en-US" dirty="0">
                <a:solidFill>
                  <a:schemeClr val="tx1"/>
                </a:solidFill>
                <a:latin typeface="Times New Roman" pitchFamily="18" charset="0"/>
                <a:cs typeface="Times New Roman" pitchFamily="18" charset="0"/>
              </a:rPr>
              <a:t>evolution of the digital economy is closely associated with progress in several frontier technologies, including some key software-oriented </a:t>
            </a:r>
            <a:r>
              <a:rPr lang="en-US" dirty="0" smtClean="0">
                <a:solidFill>
                  <a:schemeClr val="tx1"/>
                </a:solidFill>
                <a:latin typeface="Times New Roman" pitchFamily="18" charset="0"/>
                <a:cs typeface="Times New Roman" pitchFamily="18" charset="0"/>
              </a:rPr>
              <a:t>technologies, </a:t>
            </a:r>
            <a:r>
              <a:rPr lang="en-US" dirty="0">
                <a:solidFill>
                  <a:schemeClr val="tx1"/>
                </a:solidFill>
                <a:latin typeface="Times New Roman" pitchFamily="18" charset="0"/>
                <a:cs typeface="Times New Roman" pitchFamily="18" charset="0"/>
              </a:rPr>
              <a:t>such </a:t>
            </a:r>
            <a:r>
              <a:rPr lang="en-US" dirty="0" smtClean="0">
                <a:solidFill>
                  <a:schemeClr val="tx1"/>
                </a:solidFill>
                <a:latin typeface="Times New Roman" pitchFamily="18" charset="0"/>
                <a:cs typeface="Times New Roman" pitchFamily="18" charset="0"/>
              </a:rPr>
              <a:t>as:</a:t>
            </a: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Blockchain</a:t>
            </a:r>
            <a:endParaRPr lang="en-US" dirty="0" smtClean="0">
              <a:solidFill>
                <a:schemeClr val="tx1"/>
              </a:solidFill>
              <a:latin typeface="Times New Roman" pitchFamily="18" charset="0"/>
              <a:cs typeface="Times New Roman" pitchFamily="18" charset="0"/>
            </a:endParaRP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Data </a:t>
            </a:r>
            <a:r>
              <a:rPr lang="en-US" dirty="0">
                <a:solidFill>
                  <a:schemeClr val="tx1"/>
                </a:solidFill>
                <a:latin typeface="Times New Roman" pitchFamily="18" charset="0"/>
                <a:cs typeface="Times New Roman" pitchFamily="18" charset="0"/>
              </a:rPr>
              <a:t>analytics </a:t>
            </a:r>
            <a:endParaRPr lang="en-US" dirty="0" smtClean="0">
              <a:solidFill>
                <a:schemeClr val="tx1"/>
              </a:solidFill>
              <a:latin typeface="Times New Roman" pitchFamily="18" charset="0"/>
              <a:cs typeface="Times New Roman" pitchFamily="18" charset="0"/>
            </a:endParaRP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Artificial Intelligence (A.I)</a:t>
            </a:r>
          </a:p>
          <a:p>
            <a:pPr algn="just"/>
            <a:r>
              <a:rPr lang="en-US" dirty="0" smtClean="0">
                <a:solidFill>
                  <a:schemeClr val="tx1"/>
                </a:solidFill>
                <a:latin typeface="Times New Roman" pitchFamily="18" charset="0"/>
                <a:cs typeface="Times New Roman" pitchFamily="18" charset="0"/>
              </a:rPr>
              <a:t>Other </a:t>
            </a:r>
            <a:r>
              <a:rPr lang="en-US" dirty="0">
                <a:solidFill>
                  <a:schemeClr val="tx1"/>
                </a:solidFill>
                <a:latin typeface="Times New Roman" pitchFamily="18" charset="0"/>
                <a:cs typeface="Times New Roman" pitchFamily="18" charset="0"/>
              </a:rPr>
              <a:t>emerging technologies range from user-facing devices (such as computers and smartphones) to </a:t>
            </a:r>
            <a:endParaRPr lang="en-US" dirty="0" smtClean="0">
              <a:solidFill>
                <a:schemeClr val="tx1"/>
              </a:solidFill>
              <a:latin typeface="Times New Roman" pitchFamily="18" charset="0"/>
              <a:cs typeface="Times New Roman" pitchFamily="18" charset="0"/>
            </a:endParaRP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3D </a:t>
            </a:r>
            <a:r>
              <a:rPr lang="en-US" dirty="0">
                <a:solidFill>
                  <a:schemeClr val="tx1"/>
                </a:solidFill>
                <a:latin typeface="Times New Roman" pitchFamily="18" charset="0"/>
                <a:cs typeface="Times New Roman" pitchFamily="18" charset="0"/>
              </a:rPr>
              <a:t>printers and </a:t>
            </a:r>
            <a:r>
              <a:rPr lang="en-US" dirty="0" smtClean="0">
                <a:solidFill>
                  <a:schemeClr val="tx1"/>
                </a:solidFill>
                <a:latin typeface="Times New Roman" pitchFamily="18" charset="0"/>
                <a:cs typeface="Times New Roman" pitchFamily="18" charset="0"/>
              </a:rPr>
              <a:t>wearable, </a:t>
            </a:r>
            <a:r>
              <a:rPr lang="en-US" dirty="0">
                <a:solidFill>
                  <a:schemeClr val="tx1"/>
                </a:solidFill>
                <a:latin typeface="Times New Roman" pitchFamily="18" charset="0"/>
                <a:cs typeface="Times New Roman" pitchFamily="18" charset="0"/>
              </a:rPr>
              <a:t>as well as specialized machine-oriented hardware, such </a:t>
            </a:r>
            <a:r>
              <a:rPr lang="en-US" dirty="0" smtClean="0">
                <a:solidFill>
                  <a:schemeClr val="tx1"/>
                </a:solidFill>
                <a:latin typeface="Times New Roman" pitchFamily="18" charset="0"/>
                <a:cs typeface="Times New Roman" pitchFamily="18" charset="0"/>
              </a:rPr>
              <a:t>as</a:t>
            </a: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Internet of Things (</a:t>
            </a:r>
            <a:r>
              <a:rPr lang="en-US" dirty="0" err="1" smtClean="0">
                <a:solidFill>
                  <a:schemeClr val="tx1"/>
                </a:solidFill>
                <a:latin typeface="Times New Roman" pitchFamily="18" charset="0"/>
                <a:cs typeface="Times New Roman" pitchFamily="18" charset="0"/>
              </a:rPr>
              <a:t>IoT</a:t>
            </a:r>
            <a:r>
              <a:rPr lang="en-US" dirty="0" smtClean="0">
                <a:solidFill>
                  <a:schemeClr val="tx1"/>
                </a:solidFill>
                <a:latin typeface="Times New Roman" pitchFamily="18" charset="0"/>
                <a:cs typeface="Times New Roman" pitchFamily="18" charset="0"/>
              </a:rPr>
              <a:t>), </a:t>
            </a: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Automation and robotics </a:t>
            </a:r>
          </a:p>
          <a:p>
            <a:pPr lvl="1" algn="just">
              <a:buFont typeface="Wingdings" pitchFamily="2" charset="2"/>
              <a:buChar char="Ø"/>
            </a:pPr>
            <a:r>
              <a:rPr lang="en-US" dirty="0" smtClean="0">
                <a:solidFill>
                  <a:schemeClr val="tx1"/>
                </a:solidFill>
                <a:latin typeface="Times New Roman" pitchFamily="18" charset="0"/>
                <a:cs typeface="Times New Roman" pitchFamily="18" charset="0"/>
              </a:rPr>
              <a:t>Cloud </a:t>
            </a:r>
            <a:r>
              <a:rPr lang="en-US" dirty="0">
                <a:solidFill>
                  <a:schemeClr val="tx1"/>
                </a:solidFill>
                <a:latin typeface="Times New Roman" pitchFamily="18" charset="0"/>
                <a:cs typeface="Times New Roman" pitchFamily="18" charset="0"/>
              </a:rPr>
              <a:t>computing. </a:t>
            </a:r>
          </a:p>
          <a:p>
            <a:pPr algn="just"/>
            <a:r>
              <a:rPr lang="en-US" dirty="0" smtClean="0">
                <a:solidFill>
                  <a:schemeClr val="tx1"/>
                </a:solidFill>
                <a:latin typeface="Times New Roman" pitchFamily="18" charset="0"/>
                <a:cs typeface="Times New Roman" pitchFamily="18" charset="0"/>
              </a:rPr>
              <a:t>Rapid </a:t>
            </a:r>
            <a:r>
              <a:rPr lang="en-US" dirty="0">
                <a:solidFill>
                  <a:schemeClr val="tx1"/>
                </a:solidFill>
                <a:latin typeface="Times New Roman" pitchFamily="18" charset="0"/>
                <a:cs typeface="Times New Roman" pitchFamily="18" charset="0"/>
              </a:rPr>
              <a:t>advances in these increasingly converging technologies have been enabled by a surge in capacity – as well as considerable cost reductions – of data storage, processing and transmission.</a:t>
            </a:r>
            <a:endParaRPr lang="en-GB" dirty="0">
              <a:solidFill>
                <a:schemeClr val="tx1"/>
              </a:solidFill>
              <a:latin typeface="Times New Roman" pitchFamily="18" charset="0"/>
              <a:cs typeface="Times New Roman" pitchFamily="18" charset="0"/>
            </a:endParaRPr>
          </a:p>
        </p:txBody>
      </p:sp>
      <p:sp>
        <p:nvSpPr>
          <p:cNvPr id="4" name="Date Placeholder 3">
            <a:extLst>
              <a:ext uri="{FF2B5EF4-FFF2-40B4-BE49-F238E27FC236}">
                <a16:creationId xmlns:a16="http://schemas.microsoft.com/office/drawing/2014/main" id="{4EC716CB-009E-4198-93F5-31782729B2B2}"/>
              </a:ext>
            </a:extLst>
          </p:cNvPr>
          <p:cNvSpPr>
            <a:spLocks noGrp="1"/>
          </p:cNvSpPr>
          <p:nvPr>
            <p:ph type="dt" sz="half" idx="10"/>
          </p:nvPr>
        </p:nvSpPr>
        <p:spPr/>
        <p:txBody>
          <a:bodyPr/>
          <a:lstStyle/>
          <a:p>
            <a:fld id="{66321A92-CCA8-4400-8DD1-5BFC9A3BE088}" type="datetime1">
              <a:rPr lang="en-GB" smtClean="0"/>
              <a:t>26/05/2021</a:t>
            </a:fld>
            <a:endParaRPr lang="en-GB"/>
          </a:p>
        </p:txBody>
      </p:sp>
      <p:sp>
        <p:nvSpPr>
          <p:cNvPr id="6" name="Slide Number Placeholder 5">
            <a:extLst>
              <a:ext uri="{FF2B5EF4-FFF2-40B4-BE49-F238E27FC236}">
                <a16:creationId xmlns:a16="http://schemas.microsoft.com/office/drawing/2014/main" id="{0053496B-62AC-4F89-9DF5-3E037BACC6B1}"/>
              </a:ext>
            </a:extLst>
          </p:cNvPr>
          <p:cNvSpPr>
            <a:spLocks noGrp="1"/>
          </p:cNvSpPr>
          <p:nvPr>
            <p:ph type="sldNum" sz="quarter" idx="12"/>
          </p:nvPr>
        </p:nvSpPr>
        <p:spPr/>
        <p:txBody>
          <a:bodyPr/>
          <a:lstStyle/>
          <a:p>
            <a:fld id="{6E3A9ADA-B292-4101-9328-7E627D1CEC98}" type="slidenum">
              <a:rPr lang="en-GB" smtClean="0"/>
              <a:t>7</a:t>
            </a:fld>
            <a:endParaRPr lang="en-GB"/>
          </a:p>
        </p:txBody>
      </p:sp>
    </p:spTree>
    <p:extLst>
      <p:ext uri="{BB962C8B-B14F-4D97-AF65-F5344CB8AC3E}">
        <p14:creationId xmlns:p14="http://schemas.microsoft.com/office/powerpoint/2010/main" val="3726510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74C7-F561-40D1-8EE3-E13CC12F0433}"/>
              </a:ext>
            </a:extLst>
          </p:cNvPr>
          <p:cNvSpPr>
            <a:spLocks noGrp="1"/>
          </p:cNvSpPr>
          <p:nvPr>
            <p:ph type="title"/>
          </p:nvPr>
        </p:nvSpPr>
        <p:spPr>
          <a:xfrm>
            <a:off x="1003494" y="451610"/>
            <a:ext cx="10363200" cy="309492"/>
          </a:xfrm>
        </p:spPr>
        <p:txBody>
          <a:bodyPr>
            <a:noAutofit/>
          </a:bodyPr>
          <a:lstStyle/>
          <a:p>
            <a:pPr algn="ctr"/>
            <a:r>
              <a:rPr lang="en-GB" sz="3600" b="1" dirty="0">
                <a:solidFill>
                  <a:schemeClr val="tx1"/>
                </a:solidFill>
                <a:latin typeface="Times New Roman" panose="02020603050405020304" pitchFamily="18" charset="0"/>
                <a:cs typeface="Times New Roman" panose="02020603050405020304" pitchFamily="18" charset="0"/>
              </a:rPr>
              <a:t>Emergence of Digital Economy in Rwanda</a:t>
            </a:r>
            <a:endParaRPr lang="en-GB" sz="3600" b="1" dirty="0">
              <a:solidFill>
                <a:schemeClr val="tx1"/>
              </a:solidFill>
            </a:endParaRPr>
          </a:p>
        </p:txBody>
      </p:sp>
      <p:sp>
        <p:nvSpPr>
          <p:cNvPr id="3" name="Content Placeholder 2">
            <a:extLst>
              <a:ext uri="{FF2B5EF4-FFF2-40B4-BE49-F238E27FC236}">
                <a16:creationId xmlns:a16="http://schemas.microsoft.com/office/drawing/2014/main" id="{75BDA7E2-CE8A-4459-B651-BA976866C225}"/>
              </a:ext>
            </a:extLst>
          </p:cNvPr>
          <p:cNvSpPr>
            <a:spLocks noGrp="1"/>
          </p:cNvSpPr>
          <p:nvPr>
            <p:ph idx="1"/>
          </p:nvPr>
        </p:nvSpPr>
        <p:spPr>
          <a:xfrm>
            <a:off x="331471" y="834390"/>
            <a:ext cx="11498580" cy="5726430"/>
          </a:xfrm>
        </p:spPr>
        <p:txBody>
          <a:bodyPr>
            <a:normAutofit fontScale="92500" lnSpcReduction="20000"/>
          </a:bodyPr>
          <a:lstStyle/>
          <a:p>
            <a:pPr algn="just"/>
            <a:r>
              <a:rPr lang="en-US" sz="2400" dirty="0">
                <a:solidFill>
                  <a:srgbClr val="000000"/>
                </a:solidFill>
                <a:latin typeface="Times New Roman"/>
              </a:rPr>
              <a:t>Despite its small size, Rwanda has distinguished itself as a country that has “bet </a:t>
            </a:r>
            <a:r>
              <a:rPr lang="en-US" sz="2400" dirty="0" err="1">
                <a:solidFill>
                  <a:srgbClr val="000000"/>
                </a:solidFill>
                <a:latin typeface="Times New Roman"/>
              </a:rPr>
              <a:t>big“on</a:t>
            </a:r>
            <a:r>
              <a:rPr lang="en-US" sz="2400" dirty="0">
                <a:solidFill>
                  <a:srgbClr val="000000"/>
                </a:solidFill>
                <a:latin typeface="Times New Roman"/>
              </a:rPr>
              <a:t> digitization, as means to accelerate growth and reduce poverty</a:t>
            </a:r>
            <a:r>
              <a:rPr lang="en-US" sz="2400" dirty="0" smtClean="0">
                <a:solidFill>
                  <a:srgbClr val="000000"/>
                </a:solidFill>
                <a:latin typeface="Times New Roman"/>
              </a:rPr>
              <a:t>.</a:t>
            </a:r>
          </a:p>
          <a:p>
            <a:pPr algn="just"/>
            <a:r>
              <a:rPr lang="en-US" sz="2400" dirty="0" smtClean="0">
                <a:solidFill>
                  <a:srgbClr val="000000"/>
                </a:solidFill>
                <a:latin typeface="Times New Roman"/>
              </a:rPr>
              <a:t> </a:t>
            </a:r>
            <a:r>
              <a:rPr lang="en-US" sz="2400" dirty="0">
                <a:solidFill>
                  <a:srgbClr val="000000"/>
                </a:solidFill>
                <a:latin typeface="Times New Roman"/>
              </a:rPr>
              <a:t>Rwanda has already begun to chart an ambitious course for achieving rapid digital transformation. This includes investing heavily in the roll-out of digital infrastructure, piloting innovative schemes and partnership with non-profit and for-profit organizations to boost the nation’s digital skills base, expanding its public digital service capability and creating an enabling environment for digital service and business innovation</a:t>
            </a:r>
            <a:r>
              <a:rPr lang="en-US" sz="2400" dirty="0" smtClean="0">
                <a:solidFill>
                  <a:srgbClr val="000000"/>
                </a:solidFill>
                <a:latin typeface="Times New Roman"/>
              </a:rPr>
              <a:t>.</a:t>
            </a:r>
          </a:p>
          <a:p>
            <a:pPr algn="just"/>
            <a:r>
              <a:rPr lang="en-US" sz="2400" dirty="0" smtClean="0">
                <a:solidFill>
                  <a:srgbClr val="000000"/>
                </a:solidFill>
                <a:latin typeface="Times New Roman"/>
              </a:rPr>
              <a:t> </a:t>
            </a:r>
            <a:r>
              <a:rPr lang="en-US" sz="2400" dirty="0">
                <a:solidFill>
                  <a:srgbClr val="000000"/>
                </a:solidFill>
                <a:latin typeface="Times New Roman"/>
              </a:rPr>
              <a:t>Rwanda’s ICT sector has been growing rapidly over the last five years, witnessing a 12.7 percent value-added increase in 2014-2018.The World Economic Forum’s Networked Readiness Index subsequently rated Rwanda first among East African nations in terms of its readiness to exploit the opportunities offered by ICT to boost growth and competitiveness. </a:t>
            </a:r>
            <a:r>
              <a:rPr lang="en-US" sz="2400" i="1" dirty="0">
                <a:solidFill>
                  <a:srgbClr val="000000"/>
                </a:solidFill>
                <a:latin typeface="Times New Roman"/>
              </a:rPr>
              <a:t>World Bank 2020. </a:t>
            </a:r>
            <a:endParaRPr lang="en-US" dirty="0" smtClean="0">
              <a:solidFill>
                <a:srgbClr val="000000"/>
              </a:solidFill>
              <a:latin typeface="Times New Roman" panose="02020603050405020304" pitchFamily="18" charset="0"/>
              <a:ea typeface="Times New Roman" panose="02020603050405020304" pitchFamily="18" charset="0"/>
            </a:endParaRPr>
          </a:p>
          <a:p>
            <a:pPr algn="just"/>
            <a:r>
              <a:rPr lang="en-US" dirty="0" smtClean="0">
                <a:solidFill>
                  <a:srgbClr val="000000"/>
                </a:solidFill>
                <a:latin typeface="Times New Roman" panose="02020603050405020304" pitchFamily="18" charset="0"/>
                <a:ea typeface="Times New Roman" panose="02020603050405020304" pitchFamily="18" charset="0"/>
              </a:rPr>
              <a:t>Rwanda’s </a:t>
            </a:r>
            <a:r>
              <a:rPr lang="en-US" dirty="0">
                <a:solidFill>
                  <a:srgbClr val="000000"/>
                </a:solidFill>
                <a:latin typeface="Times New Roman" panose="02020603050405020304" pitchFamily="18" charset="0"/>
                <a:ea typeface="Times New Roman" panose="02020603050405020304" pitchFamily="18" charset="0"/>
              </a:rPr>
              <a:t>digital development journey to date has been spearheaded by a government deeply committed to leveraging ICT as a cross-cutting enabler of economic growth, innovation and service delivery. </a:t>
            </a:r>
            <a:endParaRPr lang="en-US" dirty="0" smtClean="0">
              <a:solidFill>
                <a:srgbClr val="000000"/>
              </a:solidFill>
              <a:latin typeface="Times New Roman" panose="02020603050405020304" pitchFamily="18" charset="0"/>
              <a:ea typeface="Times New Roman" panose="02020603050405020304" pitchFamily="18" charset="0"/>
            </a:endParaRPr>
          </a:p>
          <a:p>
            <a:pPr algn="just"/>
            <a:r>
              <a:rPr lang="en-US" dirty="0" smtClean="0">
                <a:solidFill>
                  <a:srgbClr val="000000"/>
                </a:solidFill>
                <a:latin typeface="Times New Roman" panose="02020603050405020304" pitchFamily="18" charset="0"/>
                <a:ea typeface="Times New Roman" panose="02020603050405020304" pitchFamily="18" charset="0"/>
              </a:rPr>
              <a:t>This </a:t>
            </a:r>
            <a:r>
              <a:rPr lang="en-US" dirty="0">
                <a:solidFill>
                  <a:srgbClr val="000000"/>
                </a:solidFill>
                <a:latin typeface="Times New Roman" panose="02020603050405020304" pitchFamily="18" charset="0"/>
                <a:ea typeface="Times New Roman" panose="02020603050405020304" pitchFamily="18" charset="0"/>
              </a:rPr>
              <a:t>commitment is reflected in the sheer number of related strategies and policy plans that the Government has adopted over the years, as well as sizable investments and ambitious initiatives launched that have sought to create an enabling environment for ICT adoption</a:t>
            </a:r>
            <a:r>
              <a:rPr lang="en-US" dirty="0" smtClean="0">
                <a:solidFill>
                  <a:srgbClr val="000000"/>
                </a:solidFill>
                <a:latin typeface="Times New Roman" panose="02020603050405020304" pitchFamily="18" charset="0"/>
                <a:ea typeface="Times New Roman" panose="02020603050405020304" pitchFamily="18" charset="0"/>
              </a:rPr>
              <a:t>,</a:t>
            </a:r>
          </a:p>
          <a:p>
            <a:pPr algn="just"/>
            <a:r>
              <a:rPr lang="en-US" dirty="0" smtClean="0">
                <a:solidFill>
                  <a:srgbClr val="000000"/>
                </a:solidFill>
                <a:latin typeface="Times New Roman" panose="02020603050405020304" pitchFamily="18" charset="0"/>
                <a:ea typeface="Times New Roman" panose="02020603050405020304" pitchFamily="18" charset="0"/>
              </a:rPr>
              <a:t> </a:t>
            </a:r>
            <a:r>
              <a:rPr lang="en-US" dirty="0">
                <a:solidFill>
                  <a:srgbClr val="000000"/>
                </a:solidFill>
                <a:latin typeface="Times New Roman" panose="02020603050405020304" pitchFamily="18" charset="0"/>
                <a:ea typeface="Times New Roman" panose="02020603050405020304" pitchFamily="18" charset="0"/>
              </a:rPr>
              <a:t>expand digital infrastructure, digital platforms and services</a:t>
            </a:r>
            <a:r>
              <a:rPr lang="en-US" dirty="0" smtClean="0">
                <a:solidFill>
                  <a:srgbClr val="000000"/>
                </a:solidFill>
                <a:latin typeface="Times New Roman" panose="02020603050405020304" pitchFamily="18" charset="0"/>
                <a:ea typeface="Times New Roman" panose="02020603050405020304" pitchFamily="18" charset="0"/>
              </a:rPr>
              <a:t>,</a:t>
            </a:r>
          </a:p>
          <a:p>
            <a:pPr algn="just"/>
            <a:r>
              <a:rPr lang="en-US" dirty="0" smtClean="0">
                <a:solidFill>
                  <a:srgbClr val="000000"/>
                </a:solidFill>
                <a:latin typeface="Times New Roman" panose="02020603050405020304" pitchFamily="18" charset="0"/>
                <a:ea typeface="Times New Roman" panose="02020603050405020304" pitchFamily="18" charset="0"/>
              </a:rPr>
              <a:t> </a:t>
            </a:r>
            <a:r>
              <a:rPr lang="en-US" dirty="0">
                <a:solidFill>
                  <a:srgbClr val="000000"/>
                </a:solidFill>
                <a:latin typeface="Times New Roman" panose="02020603050405020304" pitchFamily="18" charset="0"/>
                <a:ea typeface="Times New Roman" panose="02020603050405020304" pitchFamily="18" charset="0"/>
              </a:rPr>
              <a:t>promote further digital skills development, </a:t>
            </a:r>
            <a:endParaRPr lang="en-US" dirty="0" smtClean="0">
              <a:solidFill>
                <a:srgbClr val="000000"/>
              </a:solidFill>
              <a:latin typeface="Times New Roman" panose="02020603050405020304" pitchFamily="18" charset="0"/>
              <a:ea typeface="Times New Roman" panose="02020603050405020304" pitchFamily="18" charset="0"/>
            </a:endParaRPr>
          </a:p>
          <a:p>
            <a:pPr algn="just"/>
            <a:r>
              <a:rPr lang="en-US" dirty="0" smtClean="0">
                <a:solidFill>
                  <a:srgbClr val="000000"/>
                </a:solidFill>
                <a:latin typeface="Times New Roman" panose="02020603050405020304" pitchFamily="18" charset="0"/>
                <a:ea typeface="Times New Roman" panose="02020603050405020304" pitchFamily="18" charset="0"/>
              </a:rPr>
              <a:t>foster </a:t>
            </a:r>
            <a:r>
              <a:rPr lang="en-US" dirty="0">
                <a:solidFill>
                  <a:srgbClr val="000000"/>
                </a:solidFill>
                <a:latin typeface="Times New Roman" panose="02020603050405020304" pitchFamily="18" charset="0"/>
                <a:ea typeface="Times New Roman" panose="02020603050405020304" pitchFamily="18" charset="0"/>
              </a:rPr>
              <a:t>a national culture of innovation and position Rwanda as a regional digital hub.</a:t>
            </a:r>
            <a:endParaRPr lang="en-GB" dirty="0"/>
          </a:p>
        </p:txBody>
      </p:sp>
      <p:sp>
        <p:nvSpPr>
          <p:cNvPr id="4" name="Date Placeholder 3">
            <a:extLst>
              <a:ext uri="{FF2B5EF4-FFF2-40B4-BE49-F238E27FC236}">
                <a16:creationId xmlns:a16="http://schemas.microsoft.com/office/drawing/2014/main" id="{4EC716CB-009E-4198-93F5-31782729B2B2}"/>
              </a:ext>
            </a:extLst>
          </p:cNvPr>
          <p:cNvSpPr>
            <a:spLocks noGrp="1"/>
          </p:cNvSpPr>
          <p:nvPr>
            <p:ph type="dt" sz="half" idx="10"/>
          </p:nvPr>
        </p:nvSpPr>
        <p:spPr/>
        <p:txBody>
          <a:bodyPr/>
          <a:lstStyle/>
          <a:p>
            <a:fld id="{66321A92-CCA8-4400-8DD1-5BFC9A3BE088}" type="datetime1">
              <a:rPr lang="en-GB" smtClean="0"/>
              <a:t>26/05/2021</a:t>
            </a:fld>
            <a:endParaRPr lang="en-GB"/>
          </a:p>
        </p:txBody>
      </p:sp>
      <p:sp>
        <p:nvSpPr>
          <p:cNvPr id="6" name="Slide Number Placeholder 5">
            <a:extLst>
              <a:ext uri="{FF2B5EF4-FFF2-40B4-BE49-F238E27FC236}">
                <a16:creationId xmlns:a16="http://schemas.microsoft.com/office/drawing/2014/main" id="{0053496B-62AC-4F89-9DF5-3E037BACC6B1}"/>
              </a:ext>
            </a:extLst>
          </p:cNvPr>
          <p:cNvSpPr>
            <a:spLocks noGrp="1"/>
          </p:cNvSpPr>
          <p:nvPr>
            <p:ph type="sldNum" sz="quarter" idx="12"/>
          </p:nvPr>
        </p:nvSpPr>
        <p:spPr/>
        <p:txBody>
          <a:bodyPr/>
          <a:lstStyle/>
          <a:p>
            <a:fld id="{6E3A9ADA-B292-4101-9328-7E627D1CEC98}" type="slidenum">
              <a:rPr lang="en-GB" smtClean="0"/>
              <a:t>8</a:t>
            </a:fld>
            <a:endParaRPr lang="en-GB"/>
          </a:p>
        </p:txBody>
      </p:sp>
    </p:spTree>
    <p:extLst>
      <p:ext uri="{BB962C8B-B14F-4D97-AF65-F5344CB8AC3E}">
        <p14:creationId xmlns:p14="http://schemas.microsoft.com/office/powerpoint/2010/main" val="3634643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D356-123D-4A26-AAC4-7598E5DA9BC6}"/>
              </a:ext>
            </a:extLst>
          </p:cNvPr>
          <p:cNvSpPr>
            <a:spLocks noGrp="1"/>
          </p:cNvSpPr>
          <p:nvPr>
            <p:ph type="title"/>
          </p:nvPr>
        </p:nvSpPr>
        <p:spPr>
          <a:xfrm>
            <a:off x="1142996" y="530087"/>
            <a:ext cx="9875520" cy="569844"/>
          </a:xfrm>
        </p:spPr>
        <p:txBody>
          <a:bodyPr>
            <a:normAutofit fontScale="90000"/>
          </a:bodyPr>
          <a:lstStyle/>
          <a:p>
            <a:pPr algn="ctr"/>
            <a:r>
              <a:rPr lang="en-GB" sz="4400" b="1" dirty="0">
                <a:solidFill>
                  <a:schemeClr val="tx1"/>
                </a:solidFill>
                <a:latin typeface="Times New Roman" panose="02020603050405020304" pitchFamily="18" charset="0"/>
                <a:cs typeface="Times New Roman" panose="02020603050405020304" pitchFamily="18" charset="0"/>
              </a:rPr>
              <a:t>Methodology and Source of data</a:t>
            </a:r>
            <a:endParaRPr lang="en-GB" b="1" dirty="0">
              <a:solidFill>
                <a:schemeClr val="tx1"/>
              </a:solidFill>
            </a:endParaRPr>
          </a:p>
        </p:txBody>
      </p:sp>
      <p:sp>
        <p:nvSpPr>
          <p:cNvPr id="3" name="Content Placeholder 2">
            <a:extLst>
              <a:ext uri="{FF2B5EF4-FFF2-40B4-BE49-F238E27FC236}">
                <a16:creationId xmlns:a16="http://schemas.microsoft.com/office/drawing/2014/main" id="{F6812A0B-69B3-41EC-A468-6FB591513C04}"/>
              </a:ext>
            </a:extLst>
          </p:cNvPr>
          <p:cNvSpPr>
            <a:spLocks noGrp="1"/>
          </p:cNvSpPr>
          <p:nvPr>
            <p:ph idx="1"/>
          </p:nvPr>
        </p:nvSpPr>
        <p:spPr>
          <a:xfrm>
            <a:off x="927652" y="1364974"/>
            <a:ext cx="10508974" cy="4858854"/>
          </a:xfrm>
        </p:spPr>
        <p:txBody>
          <a:bodyPr>
            <a:normAutofit lnSpcReduction="10000"/>
          </a:bodyPr>
          <a:lstStyle/>
          <a:p>
            <a:pPr algn="just"/>
            <a:r>
              <a:rPr lang="en-GB" sz="3200" dirty="0">
                <a:solidFill>
                  <a:schemeClr val="tx1"/>
                </a:solidFill>
                <a:latin typeface="Times New Roman" panose="02020603050405020304" pitchFamily="18" charset="0"/>
                <a:cs typeface="Times New Roman" panose="02020603050405020304" pitchFamily="18" charset="0"/>
              </a:rPr>
              <a:t>This area of research has few articles and papers due to the occurrence of COVID-19 pandemic. </a:t>
            </a:r>
            <a:endParaRPr lang="en-GB" sz="3200" dirty="0" smtClean="0">
              <a:solidFill>
                <a:schemeClr val="tx1"/>
              </a:solidFill>
              <a:latin typeface="Times New Roman" panose="02020603050405020304" pitchFamily="18" charset="0"/>
              <a:cs typeface="Times New Roman" panose="02020603050405020304" pitchFamily="18" charset="0"/>
            </a:endParaRPr>
          </a:p>
          <a:p>
            <a:pPr algn="just"/>
            <a:r>
              <a:rPr lang="en-GB" sz="3200" dirty="0" smtClean="0">
                <a:solidFill>
                  <a:schemeClr val="tx1"/>
                </a:solidFill>
                <a:latin typeface="Times New Roman" panose="02020603050405020304" pitchFamily="18" charset="0"/>
                <a:cs typeface="Times New Roman" panose="02020603050405020304" pitchFamily="18" charset="0"/>
              </a:rPr>
              <a:t>Nevertheless</a:t>
            </a:r>
            <a:r>
              <a:rPr lang="en-GB" sz="3200" dirty="0">
                <a:solidFill>
                  <a:schemeClr val="tx1"/>
                </a:solidFill>
                <a:latin typeface="Times New Roman" panose="02020603050405020304" pitchFamily="18" charset="0"/>
                <a:cs typeface="Times New Roman" panose="02020603050405020304" pitchFamily="18" charset="0"/>
              </a:rPr>
              <a:t>, we have managed to </a:t>
            </a:r>
            <a:r>
              <a:rPr lang="en-GB" sz="3200" dirty="0" smtClean="0">
                <a:solidFill>
                  <a:schemeClr val="tx1"/>
                </a:solidFill>
                <a:latin typeface="Times New Roman" panose="02020603050405020304" pitchFamily="18" charset="0"/>
                <a:cs typeface="Times New Roman" panose="02020603050405020304" pitchFamily="18" charset="0"/>
              </a:rPr>
              <a:t>collect and analysed data </a:t>
            </a:r>
            <a:r>
              <a:rPr lang="en-GB" sz="3200" dirty="0">
                <a:solidFill>
                  <a:schemeClr val="tx1"/>
                </a:solidFill>
                <a:latin typeface="Times New Roman" panose="02020603050405020304" pitchFamily="18" charset="0"/>
                <a:cs typeface="Times New Roman" panose="02020603050405020304" pitchFamily="18" charset="0"/>
              </a:rPr>
              <a:t>from National Bank of Rwanda, several references have been consulted in addition to compile important information related to this topic. </a:t>
            </a:r>
            <a:endParaRPr lang="en-GB" sz="3200" dirty="0" smtClean="0">
              <a:solidFill>
                <a:schemeClr val="tx1"/>
              </a:solidFill>
              <a:latin typeface="Times New Roman" panose="02020603050405020304" pitchFamily="18" charset="0"/>
              <a:cs typeface="Times New Roman" panose="02020603050405020304" pitchFamily="18" charset="0"/>
            </a:endParaRPr>
          </a:p>
          <a:p>
            <a:pPr algn="just"/>
            <a:r>
              <a:rPr lang="en-GB" sz="3200" dirty="0" smtClean="0">
                <a:solidFill>
                  <a:schemeClr val="tx1"/>
                </a:solidFill>
                <a:latin typeface="Times New Roman" panose="02020603050405020304" pitchFamily="18" charset="0"/>
                <a:cs typeface="Times New Roman" panose="02020603050405020304" pitchFamily="18" charset="0"/>
              </a:rPr>
              <a:t>Descriptive </a:t>
            </a:r>
            <a:r>
              <a:rPr lang="en-GB" sz="3200" dirty="0">
                <a:solidFill>
                  <a:schemeClr val="tx1"/>
                </a:solidFill>
                <a:latin typeface="Times New Roman" panose="02020603050405020304" pitchFamily="18" charset="0"/>
                <a:cs typeface="Times New Roman" panose="02020603050405020304" pitchFamily="18" charset="0"/>
              </a:rPr>
              <a:t>and comparative analysis have been used as approaches in our methodology during this research and then, we come up with some findings we are about to discuss. </a:t>
            </a:r>
            <a:endParaRPr lang="en-GB" sz="3200" dirty="0" smtClean="0">
              <a:solidFill>
                <a:schemeClr val="tx1"/>
              </a:solidFill>
              <a:latin typeface="Times New Roman" panose="02020603050405020304" pitchFamily="18" charset="0"/>
              <a:cs typeface="Times New Roman" panose="02020603050405020304" pitchFamily="18" charset="0"/>
            </a:endParaRPr>
          </a:p>
          <a:p>
            <a:pPr algn="just"/>
            <a:r>
              <a:rPr lang="en-GB" sz="3200" dirty="0">
                <a:solidFill>
                  <a:schemeClr val="tx1"/>
                </a:solidFill>
                <a:latin typeface="Times New Roman" panose="02020603050405020304" pitchFamily="18" charset="0"/>
                <a:cs typeface="Times New Roman" panose="02020603050405020304" pitchFamily="18" charset="0"/>
              </a:rPr>
              <a:t>Here are the findings</a:t>
            </a:r>
            <a:r>
              <a:rPr lang="en-GB" sz="3200" dirty="0" smtClean="0">
                <a:solidFill>
                  <a:schemeClr val="tx1"/>
                </a:solidFill>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58FF12E-EDF7-4F06-BC05-3F9441C97546}"/>
              </a:ext>
            </a:extLst>
          </p:cNvPr>
          <p:cNvSpPr>
            <a:spLocks noGrp="1"/>
          </p:cNvSpPr>
          <p:nvPr>
            <p:ph type="dt" sz="half" idx="10"/>
          </p:nvPr>
        </p:nvSpPr>
        <p:spPr/>
        <p:txBody>
          <a:bodyPr/>
          <a:lstStyle/>
          <a:p>
            <a:fld id="{D8485551-A654-40CF-872F-F8FE96A75E8C}" type="datetime1">
              <a:rPr lang="en-GB" smtClean="0"/>
              <a:t>26/05/2021</a:t>
            </a:fld>
            <a:endParaRPr lang="en-GB"/>
          </a:p>
        </p:txBody>
      </p:sp>
      <p:sp>
        <p:nvSpPr>
          <p:cNvPr id="6" name="Slide Number Placeholder 5">
            <a:extLst>
              <a:ext uri="{FF2B5EF4-FFF2-40B4-BE49-F238E27FC236}">
                <a16:creationId xmlns:a16="http://schemas.microsoft.com/office/drawing/2014/main" id="{C796472B-C20B-4698-B751-B0AE299A6415}"/>
              </a:ext>
            </a:extLst>
          </p:cNvPr>
          <p:cNvSpPr>
            <a:spLocks noGrp="1"/>
          </p:cNvSpPr>
          <p:nvPr>
            <p:ph type="sldNum" sz="quarter" idx="12"/>
          </p:nvPr>
        </p:nvSpPr>
        <p:spPr/>
        <p:txBody>
          <a:bodyPr/>
          <a:lstStyle/>
          <a:p>
            <a:fld id="{6E3A9ADA-B292-4101-9328-7E627D1CEC98}" type="slidenum">
              <a:rPr lang="en-GB" smtClean="0"/>
              <a:t>9</a:t>
            </a:fld>
            <a:endParaRPr lang="en-GB"/>
          </a:p>
        </p:txBody>
      </p:sp>
    </p:spTree>
    <p:extLst>
      <p:ext uri="{BB962C8B-B14F-4D97-AF65-F5344CB8AC3E}">
        <p14:creationId xmlns:p14="http://schemas.microsoft.com/office/powerpoint/2010/main" val="1257609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386</TotalTime>
  <Words>1897</Words>
  <Application>Microsoft Office PowerPoint</Application>
  <PresentationFormat>Widescreen</PresentationFormat>
  <Paragraphs>150</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Corbel</vt:lpstr>
      <vt:lpstr>Symbol</vt:lpstr>
      <vt:lpstr>Times New Roman</vt:lpstr>
      <vt:lpstr>Wingdings</vt:lpstr>
      <vt:lpstr>Basis</vt:lpstr>
      <vt:lpstr>7th EPRN Annual Research Conference    Theme :   “Economic policy measures to enhance productive capacities post COVID-19 Crisis”    27th May 2021   Venue : Kigali Serena Hotel</vt:lpstr>
      <vt:lpstr>Topic:   THE ROLE OF DIGITAL SOLUTIONS IN ECONOMIC RESILIENCE AND GROWTH IN RWANDA  </vt:lpstr>
      <vt:lpstr>Content</vt:lpstr>
      <vt:lpstr>Introduction</vt:lpstr>
      <vt:lpstr>Evolution of the digital economy concept</vt:lpstr>
      <vt:lpstr>Emergence of Digital Economy</vt:lpstr>
      <vt:lpstr>Main components of the digital economy </vt:lpstr>
      <vt:lpstr>Emergence of Digital Economy in Rwanda</vt:lpstr>
      <vt:lpstr>Methodology and Source of data</vt:lpstr>
      <vt:lpstr>Findings and Analysis Transactions in Mobile Banking</vt:lpstr>
      <vt:lpstr>Transactions in Internet Banking</vt:lpstr>
      <vt:lpstr>Transactions in Mobile Money</vt:lpstr>
      <vt:lpstr>Value in Mobile Banking</vt:lpstr>
      <vt:lpstr>Value in Internet Banking</vt:lpstr>
      <vt:lpstr>Value in Mobile Money</vt:lpstr>
      <vt:lpstr>Conclusion</vt:lpstr>
      <vt:lpstr>Recommendations</vt:lpstr>
      <vt:lpstr>References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EPRN RWANDA</cp:lastModifiedBy>
  <cp:revision>115</cp:revision>
  <dcterms:created xsi:type="dcterms:W3CDTF">2021-01-13T08:01:59Z</dcterms:created>
  <dcterms:modified xsi:type="dcterms:W3CDTF">2021-05-26T16:19:12Z</dcterms:modified>
</cp:coreProperties>
</file>