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9F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44E6E-4252-4D2D-8F3D-886096DB7D75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7C337-1697-4E2D-894D-16C2AB63BA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893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7C337-1697-4E2D-894D-16C2AB63BA4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908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7C337-1697-4E2D-894D-16C2AB63BA4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2414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7C337-1697-4E2D-894D-16C2AB63BA4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8451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7C337-1697-4E2D-894D-16C2AB63BA4C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927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7C337-1697-4E2D-894D-16C2AB63BA4C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9919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7C337-1697-4E2D-894D-16C2AB63BA4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360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7C337-1697-4E2D-894D-16C2AB63BA4C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4918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7C337-1697-4E2D-894D-16C2AB63BA4C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8874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011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337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66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426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218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7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85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079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92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0709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3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478C612-8244-4F26-A82B-41C6BF89F0C8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A2CF0B8-EF62-4963-B1AA-F4FB9AE5A75B}" type="slidenum">
              <a:rPr lang="de-DE" smtClean="0"/>
              <a:t>‹#›</a:t>
            </a:fld>
            <a:endParaRPr lang="de-DE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92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uc-csi.org/winning-a-pay-rise-report?lang=en" TargetMode="External"/><Relationship Id="rId2" Type="http://schemas.openxmlformats.org/officeDocument/2006/relationships/hyperlink" Target="https://www.ilo.org/global/topics/wages/minimum-wages/lang--en/index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hyperlink" Target="https://rwanda.fes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9B653-B337-A40F-0BEF-8E63B8E16A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82773" y="4965502"/>
            <a:ext cx="9346019" cy="1463040"/>
          </a:xfrm>
        </p:spPr>
        <p:txBody>
          <a:bodyPr/>
          <a:lstStyle/>
          <a:p>
            <a:r>
              <a:rPr lang="de-DE" dirty="0"/>
              <a:t>Minimum Wage – a Global </a:t>
            </a:r>
            <a:r>
              <a:rPr lang="de-DE" dirty="0" err="1"/>
              <a:t>perspective</a:t>
            </a:r>
            <a:endParaRPr lang="de-D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FC6E52-4E9B-C84E-33B4-8A73D87A3E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3246" y="4183606"/>
            <a:ext cx="3016102" cy="301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04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D5E09-18A4-976A-9253-80C7F56C3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452523"/>
            <a:ext cx="9720072" cy="1499616"/>
          </a:xfrm>
        </p:spPr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Friedrich Ebert Stiftung (FES)?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10627-51C3-1583-F21E-DCA498C8B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8921" y="1952139"/>
            <a:ext cx="8745280" cy="4544355"/>
          </a:xfrm>
        </p:spPr>
        <p:txBody>
          <a:bodyPr>
            <a:normAutofit fontScale="92500" lnSpcReduction="10000"/>
          </a:bodyPr>
          <a:lstStyle/>
          <a:p>
            <a:pPr algn="l">
              <a:buFont typeface="Wingdings" panose="05000000000000000000" pitchFamily="2" charset="2"/>
              <a:buChar char="§"/>
            </a:pPr>
            <a:r>
              <a:rPr lang="de-DE" sz="3000" dirty="0"/>
              <a:t>German</a:t>
            </a:r>
            <a:r>
              <a:rPr lang="de-DE" dirty="0"/>
              <a:t> </a:t>
            </a:r>
            <a:r>
              <a:rPr lang="de-DE" sz="3000" dirty="0" err="1"/>
              <a:t>organisation</a:t>
            </a:r>
            <a:r>
              <a:rPr lang="de-DE" sz="3000" dirty="0"/>
              <a:t> </a:t>
            </a:r>
            <a:r>
              <a:rPr lang="de-DE" sz="3000" dirty="0" err="1"/>
              <a:t>working</a:t>
            </a:r>
            <a:r>
              <a:rPr lang="de-DE" sz="3000" dirty="0"/>
              <a:t> on social </a:t>
            </a:r>
            <a:r>
              <a:rPr lang="de-DE" sz="3000" dirty="0" err="1"/>
              <a:t>justice</a:t>
            </a:r>
            <a:r>
              <a:rPr lang="de-DE" sz="3000" dirty="0"/>
              <a:t> and social </a:t>
            </a:r>
            <a:r>
              <a:rPr lang="de-DE" sz="3000" dirty="0" err="1"/>
              <a:t>democracy</a:t>
            </a:r>
            <a:r>
              <a:rPr lang="de-DE" sz="3000" dirty="0"/>
              <a:t> – </a:t>
            </a:r>
            <a:r>
              <a:rPr lang="de-DE" sz="3000" dirty="0" err="1"/>
              <a:t>freedom</a:t>
            </a:r>
            <a:r>
              <a:rPr lang="de-DE" sz="3000" dirty="0"/>
              <a:t>, </a:t>
            </a:r>
            <a:r>
              <a:rPr lang="de-DE" sz="3000" dirty="0" err="1"/>
              <a:t>justice</a:t>
            </a:r>
            <a:r>
              <a:rPr lang="de-DE" sz="3000" dirty="0"/>
              <a:t> and </a:t>
            </a:r>
            <a:r>
              <a:rPr lang="de-DE" sz="3000" dirty="0" err="1"/>
              <a:t>solidarity</a:t>
            </a:r>
            <a:endParaRPr lang="de-DE" sz="3000" dirty="0"/>
          </a:p>
          <a:p>
            <a:pPr algn="l">
              <a:buFont typeface="Wingdings" panose="05000000000000000000" pitchFamily="2" charset="2"/>
              <a:buChar char="§"/>
            </a:pPr>
            <a:r>
              <a:rPr lang="de-DE" sz="3000" dirty="0"/>
              <a:t> In Rwanda </a:t>
            </a:r>
            <a:r>
              <a:rPr lang="de-DE" sz="3000" dirty="0" err="1"/>
              <a:t>our</a:t>
            </a:r>
            <a:r>
              <a:rPr lang="de-DE" sz="3000" dirty="0"/>
              <a:t> </a:t>
            </a:r>
            <a:r>
              <a:rPr lang="de-DE" sz="3000" dirty="0" err="1"/>
              <a:t>work</a:t>
            </a:r>
            <a:r>
              <a:rPr lang="de-DE" sz="3000" dirty="0"/>
              <a:t> </a:t>
            </a:r>
            <a:r>
              <a:rPr lang="de-DE" sz="3000" dirty="0" err="1"/>
              <a:t>focuses</a:t>
            </a:r>
            <a:r>
              <a:rPr lang="de-DE" sz="3000" dirty="0"/>
              <a:t> on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Good Governance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Gender Justice and Feminism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Climate Crisis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Youth Empowerment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Social Dialogue and Labour Rights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000" dirty="0"/>
              <a:t>Collaboration with CSOs, trade unions, researchers, government institutions, think tanks, local and international organizations based in Rwanda.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212529"/>
              </a:solidFill>
              <a:effectLst/>
              <a:latin typeface="LatoRegular"/>
            </a:endParaRP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27C6D0-3252-45E8-AC9D-15CFA5F919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678" y="4965403"/>
            <a:ext cx="2000387" cy="2000387"/>
          </a:xfrm>
          <a:prstGeom prst="rect">
            <a:avLst/>
          </a:prstGeom>
        </p:spPr>
      </p:pic>
      <p:pic>
        <p:nvPicPr>
          <p:cNvPr id="1028" name="Picture 4" descr="Friedrich Ebert - ebert-gedenkstaette.de">
            <a:extLst>
              <a:ext uri="{FF2B5EF4-FFF2-40B4-BE49-F238E27FC236}">
                <a16:creationId xmlns:a16="http://schemas.microsoft.com/office/drawing/2014/main" id="{E057A352-CC91-564E-0FF0-A3F6F3916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78" y="4194101"/>
            <a:ext cx="17907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4428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4BFD6-1B03-3AE4-CDDB-915882BA0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374" y="2126937"/>
            <a:ext cx="9720072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de-DE" sz="5400" dirty="0"/>
              <a:t>„Minimum Wage </a:t>
            </a:r>
            <a:r>
              <a:rPr lang="de-DE" sz="5400" dirty="0" err="1"/>
              <a:t>is</a:t>
            </a:r>
            <a:r>
              <a:rPr lang="de-DE" sz="5400" dirty="0"/>
              <a:t> a </a:t>
            </a:r>
            <a:r>
              <a:rPr lang="de-DE" sz="5400" dirty="0" err="1"/>
              <a:t>minimum</a:t>
            </a:r>
            <a:r>
              <a:rPr lang="de-DE" sz="5400" dirty="0"/>
              <a:t> </a:t>
            </a:r>
            <a:r>
              <a:rPr lang="de-DE" sz="5400" dirty="0" err="1"/>
              <a:t>pay</a:t>
            </a:r>
            <a:r>
              <a:rPr lang="de-DE" sz="5400" dirty="0"/>
              <a:t> rate </a:t>
            </a:r>
            <a:r>
              <a:rPr lang="de-DE" sz="5400" dirty="0" err="1"/>
              <a:t>that</a:t>
            </a:r>
            <a:r>
              <a:rPr lang="de-DE" sz="5400" dirty="0"/>
              <a:t> an </a:t>
            </a:r>
            <a:r>
              <a:rPr lang="de-DE" sz="5400" dirty="0" err="1"/>
              <a:t>employer</a:t>
            </a:r>
            <a:r>
              <a:rPr lang="de-DE" sz="5400" dirty="0"/>
              <a:t> </a:t>
            </a:r>
            <a:r>
              <a:rPr lang="de-DE" sz="5400" dirty="0" err="1"/>
              <a:t>is</a:t>
            </a:r>
            <a:r>
              <a:rPr lang="de-DE" sz="5400" dirty="0"/>
              <a:t> </a:t>
            </a:r>
            <a:r>
              <a:rPr lang="de-DE" sz="5400" dirty="0" err="1"/>
              <a:t>legally</a:t>
            </a:r>
            <a:r>
              <a:rPr lang="de-DE" sz="5400" dirty="0"/>
              <a:t> </a:t>
            </a:r>
            <a:r>
              <a:rPr lang="de-DE" sz="5400" dirty="0" err="1"/>
              <a:t>required</a:t>
            </a:r>
            <a:r>
              <a:rPr lang="de-DE" sz="5400" dirty="0"/>
              <a:t> </a:t>
            </a:r>
            <a:r>
              <a:rPr lang="de-DE" sz="5400" dirty="0" err="1"/>
              <a:t>to</a:t>
            </a:r>
            <a:r>
              <a:rPr lang="de-DE" sz="5400" dirty="0"/>
              <a:t> </a:t>
            </a:r>
            <a:r>
              <a:rPr lang="de-DE" sz="5400" dirty="0" err="1"/>
              <a:t>pay</a:t>
            </a:r>
            <a:r>
              <a:rPr lang="de-DE" sz="5400" dirty="0"/>
              <a:t>; a rate </a:t>
            </a:r>
            <a:r>
              <a:rPr lang="de-DE" sz="5400" dirty="0" err="1"/>
              <a:t>that</a:t>
            </a:r>
            <a:r>
              <a:rPr lang="de-DE" sz="5400" dirty="0"/>
              <a:t> </a:t>
            </a:r>
            <a:r>
              <a:rPr lang="de-DE" sz="5400" dirty="0" err="1"/>
              <a:t>cannot</a:t>
            </a:r>
            <a:r>
              <a:rPr lang="de-DE" sz="5400" dirty="0"/>
              <a:t> </a:t>
            </a:r>
            <a:r>
              <a:rPr lang="de-DE" sz="5400" dirty="0" err="1"/>
              <a:t>be</a:t>
            </a:r>
            <a:r>
              <a:rPr lang="de-DE" sz="5400" dirty="0"/>
              <a:t> </a:t>
            </a:r>
            <a:r>
              <a:rPr lang="de-DE" sz="5400" dirty="0" err="1"/>
              <a:t>reduced</a:t>
            </a:r>
            <a:r>
              <a:rPr lang="de-DE" sz="5400" dirty="0"/>
              <a:t> </a:t>
            </a:r>
            <a:r>
              <a:rPr lang="de-DE" sz="5400" dirty="0" err="1"/>
              <a:t>by</a:t>
            </a:r>
            <a:r>
              <a:rPr lang="de-DE" sz="5400" dirty="0"/>
              <a:t> </a:t>
            </a:r>
            <a:r>
              <a:rPr lang="de-DE" sz="5400" dirty="0" err="1"/>
              <a:t>collective</a:t>
            </a:r>
            <a:r>
              <a:rPr lang="de-DE" sz="5400" dirty="0"/>
              <a:t> </a:t>
            </a:r>
            <a:r>
              <a:rPr lang="de-DE" sz="5400" dirty="0" err="1"/>
              <a:t>agreement</a:t>
            </a:r>
            <a:r>
              <a:rPr lang="de-DE" sz="5400" dirty="0"/>
              <a:t> </a:t>
            </a:r>
            <a:r>
              <a:rPr lang="de-DE" sz="5400" dirty="0" err="1"/>
              <a:t>or</a:t>
            </a:r>
            <a:r>
              <a:rPr lang="de-DE" sz="5400" dirty="0"/>
              <a:t> individual </a:t>
            </a:r>
            <a:r>
              <a:rPr lang="de-DE" sz="5400" dirty="0" err="1"/>
              <a:t>contract</a:t>
            </a:r>
            <a:r>
              <a:rPr lang="de-DE" sz="5400" dirty="0"/>
              <a:t>. The </a:t>
            </a:r>
            <a:r>
              <a:rPr lang="de-DE" sz="5400" dirty="0" err="1"/>
              <a:t>primary</a:t>
            </a:r>
            <a:r>
              <a:rPr lang="de-DE" sz="5400" dirty="0"/>
              <a:t> </a:t>
            </a:r>
            <a:r>
              <a:rPr lang="de-DE" sz="5400" dirty="0" err="1"/>
              <a:t>objective</a:t>
            </a:r>
            <a:r>
              <a:rPr lang="de-DE" sz="5400" dirty="0"/>
              <a:t> </a:t>
            </a:r>
            <a:r>
              <a:rPr lang="de-DE" sz="5400" dirty="0" err="1"/>
              <a:t>is</a:t>
            </a:r>
            <a:r>
              <a:rPr lang="de-DE" sz="5400" dirty="0"/>
              <a:t> </a:t>
            </a:r>
            <a:r>
              <a:rPr lang="de-DE" sz="5400" dirty="0" err="1"/>
              <a:t>to</a:t>
            </a:r>
            <a:r>
              <a:rPr lang="de-DE" sz="5400" dirty="0"/>
              <a:t> </a:t>
            </a:r>
            <a:r>
              <a:rPr lang="de-DE" sz="5400" dirty="0" err="1"/>
              <a:t>protect</a:t>
            </a:r>
            <a:r>
              <a:rPr lang="de-DE" sz="5400" dirty="0"/>
              <a:t> </a:t>
            </a:r>
            <a:r>
              <a:rPr lang="de-DE" sz="5400" dirty="0" err="1"/>
              <a:t>workers</a:t>
            </a:r>
            <a:r>
              <a:rPr lang="de-DE" sz="5400" dirty="0"/>
              <a:t> </a:t>
            </a:r>
            <a:r>
              <a:rPr lang="de-DE" sz="5400" dirty="0" err="1"/>
              <a:t>against</a:t>
            </a:r>
            <a:r>
              <a:rPr lang="de-DE" sz="5400" dirty="0"/>
              <a:t> </a:t>
            </a:r>
            <a:r>
              <a:rPr lang="de-DE" sz="5400" dirty="0" err="1"/>
              <a:t>unduly</a:t>
            </a:r>
            <a:r>
              <a:rPr lang="de-DE" sz="5400" dirty="0"/>
              <a:t> </a:t>
            </a:r>
            <a:r>
              <a:rPr lang="de-DE" sz="5400" dirty="0" err="1"/>
              <a:t>low</a:t>
            </a:r>
            <a:r>
              <a:rPr lang="de-DE" sz="5400" dirty="0"/>
              <a:t> </a:t>
            </a:r>
            <a:r>
              <a:rPr lang="de-DE" sz="5400" dirty="0" err="1"/>
              <a:t>pay</a:t>
            </a:r>
            <a:r>
              <a:rPr lang="de-DE" sz="5400" dirty="0"/>
              <a:t>.“</a:t>
            </a:r>
            <a:br>
              <a:rPr lang="de-DE" sz="5400" dirty="0"/>
            </a:br>
            <a:endParaRPr lang="de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F45B07-B3DF-F27B-6B83-C494C1D4FE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9" y="3806453"/>
            <a:ext cx="2083350" cy="29877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0A5707-3974-6318-F4C6-E5981F395A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678" y="4965403"/>
            <a:ext cx="2000387" cy="2000387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20745547-5465-78A8-DEAC-0C7550881251}"/>
              </a:ext>
            </a:extLst>
          </p:cNvPr>
          <p:cNvSpPr/>
          <p:nvPr/>
        </p:nvSpPr>
        <p:spPr>
          <a:xfrm>
            <a:off x="2317898" y="5348908"/>
            <a:ext cx="1626781" cy="61668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386AA2-59EC-1F88-208F-AEDC6772DEAC}"/>
              </a:ext>
            </a:extLst>
          </p:cNvPr>
          <p:cNvSpPr txBox="1"/>
          <p:nvPr/>
        </p:nvSpPr>
        <p:spPr>
          <a:xfrm>
            <a:off x="4242391" y="5426419"/>
            <a:ext cx="532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5 MESSAGES ON MINIMUM WAGE</a:t>
            </a:r>
          </a:p>
        </p:txBody>
      </p:sp>
    </p:spTree>
    <p:extLst>
      <p:ext uri="{BB962C8B-B14F-4D97-AF65-F5344CB8AC3E}">
        <p14:creationId xmlns:p14="http://schemas.microsoft.com/office/powerpoint/2010/main" val="4026669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1C82F-4D57-6123-3C6C-2D25DDAC2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Minimum Wage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factor</a:t>
            </a:r>
            <a:r>
              <a:rPr lang="de-DE" dirty="0"/>
              <a:t> for </a:t>
            </a:r>
            <a:r>
              <a:rPr lang="de-DE" dirty="0" err="1"/>
              <a:t>economic</a:t>
            </a:r>
            <a:r>
              <a:rPr lang="de-DE" dirty="0"/>
              <a:t> </a:t>
            </a:r>
            <a:r>
              <a:rPr lang="de-DE" dirty="0" err="1"/>
              <a:t>growth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BCEC2-1728-9620-DA74-854D161EB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3200" dirty="0"/>
              <a:t>Minimum </a:t>
            </a:r>
            <a:r>
              <a:rPr lang="de-DE" sz="3200" dirty="0" err="1"/>
              <a:t>wages</a:t>
            </a:r>
            <a:r>
              <a:rPr lang="de-DE" sz="3200" dirty="0"/>
              <a:t> </a:t>
            </a:r>
            <a:r>
              <a:rPr lang="de-DE" sz="3200" dirty="0" err="1"/>
              <a:t>are</a:t>
            </a:r>
            <a:r>
              <a:rPr lang="de-DE" sz="3200" dirty="0"/>
              <a:t> not </a:t>
            </a:r>
            <a:r>
              <a:rPr lang="de-DE" sz="3200" dirty="0" err="1"/>
              <a:t>detrimental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employment</a:t>
            </a:r>
            <a:r>
              <a:rPr lang="de-DE" sz="3200" dirty="0"/>
              <a:t> and </a:t>
            </a:r>
            <a:r>
              <a:rPr lang="de-DE" sz="3200" dirty="0" err="1"/>
              <a:t>growth</a:t>
            </a:r>
            <a:endParaRPr lang="de-D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 err="1"/>
              <a:t>It</a:t>
            </a:r>
            <a:r>
              <a:rPr lang="de-DE" sz="3200" dirty="0"/>
              <a:t> </a:t>
            </a:r>
            <a:r>
              <a:rPr lang="de-DE" sz="3200" dirty="0" err="1"/>
              <a:t>can</a:t>
            </a:r>
            <a:r>
              <a:rPr lang="de-DE" sz="3200" dirty="0"/>
              <a:t> </a:t>
            </a:r>
            <a:r>
              <a:rPr lang="de-DE" sz="3200" dirty="0" err="1"/>
              <a:t>be</a:t>
            </a:r>
            <a:r>
              <a:rPr lang="de-DE" sz="3200" dirty="0"/>
              <a:t> a powerful </a:t>
            </a:r>
            <a:r>
              <a:rPr lang="de-DE" sz="3200" dirty="0" err="1"/>
              <a:t>economic</a:t>
            </a:r>
            <a:r>
              <a:rPr lang="de-DE" sz="3200" dirty="0"/>
              <a:t> </a:t>
            </a:r>
            <a:r>
              <a:rPr lang="de-DE" sz="3200" dirty="0" err="1"/>
              <a:t>stimulus</a:t>
            </a:r>
            <a:endParaRPr lang="de-D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 err="1"/>
              <a:t>Decent</a:t>
            </a:r>
            <a:r>
              <a:rPr lang="de-DE" sz="3200" dirty="0"/>
              <a:t> </a:t>
            </a:r>
            <a:r>
              <a:rPr lang="de-DE" sz="3200" dirty="0" err="1"/>
              <a:t>wages</a:t>
            </a:r>
            <a:r>
              <a:rPr lang="de-DE" sz="3200" dirty="0"/>
              <a:t> </a:t>
            </a:r>
            <a:r>
              <a:rPr lang="de-DE" sz="3200" dirty="0" err="1"/>
              <a:t>contribute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more</a:t>
            </a:r>
            <a:r>
              <a:rPr lang="de-DE" sz="3200" dirty="0"/>
              <a:t> </a:t>
            </a:r>
            <a:r>
              <a:rPr lang="de-DE" sz="3200" dirty="0" err="1"/>
              <a:t>equity</a:t>
            </a:r>
            <a:r>
              <a:rPr lang="de-DE" sz="3200" dirty="0"/>
              <a:t>, </a:t>
            </a:r>
            <a:r>
              <a:rPr lang="de-DE" sz="3200" dirty="0" err="1"/>
              <a:t>higher</a:t>
            </a:r>
            <a:r>
              <a:rPr lang="de-DE" sz="3200" dirty="0"/>
              <a:t> </a:t>
            </a:r>
            <a:r>
              <a:rPr lang="de-DE" sz="3200" dirty="0" err="1"/>
              <a:t>welfare</a:t>
            </a:r>
            <a:r>
              <a:rPr lang="de-DE" sz="3200" dirty="0"/>
              <a:t>, </a:t>
            </a:r>
            <a:r>
              <a:rPr lang="de-DE" sz="3200" dirty="0" err="1"/>
              <a:t>more</a:t>
            </a:r>
            <a:r>
              <a:rPr lang="de-DE" sz="3200" dirty="0"/>
              <a:t> inclusive </a:t>
            </a:r>
            <a:r>
              <a:rPr lang="de-DE" sz="3200" dirty="0" err="1"/>
              <a:t>development</a:t>
            </a:r>
            <a:r>
              <a:rPr lang="de-DE" sz="3200" dirty="0"/>
              <a:t> and </a:t>
            </a:r>
            <a:r>
              <a:rPr lang="de-DE" sz="3200" dirty="0" err="1"/>
              <a:t>economic</a:t>
            </a:r>
            <a:r>
              <a:rPr lang="de-DE" sz="3200" dirty="0"/>
              <a:t> </a:t>
            </a:r>
            <a:r>
              <a:rPr lang="de-DE" sz="3200" dirty="0" err="1"/>
              <a:t>growth</a:t>
            </a:r>
            <a:endParaRPr lang="de-D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/>
              <a:t>Minimum wage </a:t>
            </a:r>
            <a:r>
              <a:rPr lang="de-DE" sz="3200" dirty="0" err="1"/>
              <a:t>as</a:t>
            </a:r>
            <a:r>
              <a:rPr lang="de-DE" sz="3200" dirty="0"/>
              <a:t> a </a:t>
            </a:r>
            <a:r>
              <a:rPr lang="de-DE" sz="3200" dirty="0" err="1"/>
              <a:t>tool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close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gender</a:t>
            </a:r>
            <a:r>
              <a:rPr lang="de-DE" sz="3200" dirty="0"/>
              <a:t> </a:t>
            </a:r>
            <a:r>
              <a:rPr lang="de-DE" sz="3200" dirty="0" err="1"/>
              <a:t>pay</a:t>
            </a:r>
            <a:r>
              <a:rPr lang="de-DE" sz="3200" dirty="0"/>
              <a:t> </a:t>
            </a:r>
            <a:r>
              <a:rPr lang="de-DE" sz="3200" dirty="0" err="1"/>
              <a:t>gap</a:t>
            </a:r>
            <a:endParaRPr lang="de-DE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510512-CEE6-EE44-A1E7-DF23318E0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678" y="4965403"/>
            <a:ext cx="2000387" cy="200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698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44595-B090-2579-FA52-4D2EAB5D9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A </a:t>
            </a:r>
            <a:r>
              <a:rPr lang="de-DE" dirty="0" err="1"/>
              <a:t>minimum</a:t>
            </a:r>
            <a:r>
              <a:rPr lang="de-DE" dirty="0"/>
              <a:t> wage </a:t>
            </a:r>
            <a:r>
              <a:rPr lang="de-DE" dirty="0" err="1"/>
              <a:t>is</a:t>
            </a:r>
            <a:r>
              <a:rPr lang="de-DE" dirty="0"/>
              <a:t> not a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size</a:t>
            </a:r>
            <a:r>
              <a:rPr lang="de-DE" dirty="0"/>
              <a:t> </a:t>
            </a:r>
            <a:r>
              <a:rPr lang="de-DE" dirty="0" err="1"/>
              <a:t>fits</a:t>
            </a:r>
            <a:r>
              <a:rPr lang="de-DE" dirty="0"/>
              <a:t> 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EB217-7874-E35E-1D8B-D9290BADF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3200" dirty="0" err="1"/>
              <a:t>Processes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setting</a:t>
            </a:r>
            <a:r>
              <a:rPr lang="de-DE" sz="3200" dirty="0"/>
              <a:t> </a:t>
            </a:r>
            <a:r>
              <a:rPr lang="de-DE" sz="3200" dirty="0" err="1"/>
              <a:t>it</a:t>
            </a:r>
            <a:r>
              <a:rPr lang="de-DE" sz="3200" dirty="0"/>
              <a:t> </a:t>
            </a:r>
            <a:r>
              <a:rPr lang="de-DE" sz="3200" dirty="0" err="1"/>
              <a:t>up</a:t>
            </a:r>
            <a:r>
              <a:rPr lang="de-DE" sz="3200" dirty="0"/>
              <a:t> </a:t>
            </a:r>
            <a:r>
              <a:rPr lang="de-DE" sz="3200" dirty="0" err="1"/>
              <a:t>differ</a:t>
            </a:r>
            <a:r>
              <a:rPr lang="de-DE" sz="3200" dirty="0"/>
              <a:t> </a:t>
            </a:r>
            <a:r>
              <a:rPr lang="de-DE" sz="3200" dirty="0" err="1"/>
              <a:t>largely</a:t>
            </a:r>
            <a:r>
              <a:rPr lang="de-DE" sz="3200" dirty="0"/>
              <a:t> </a:t>
            </a:r>
            <a:r>
              <a:rPr lang="de-DE" sz="3200" dirty="0" err="1"/>
              <a:t>from</a:t>
            </a:r>
            <a:r>
              <a:rPr lang="de-DE" sz="3200" dirty="0"/>
              <a:t> </a:t>
            </a:r>
            <a:r>
              <a:rPr lang="de-DE" sz="3200" dirty="0" err="1"/>
              <a:t>country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country</a:t>
            </a:r>
            <a:endParaRPr lang="de-D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/>
              <a:t>Minimum wage </a:t>
            </a:r>
            <a:r>
              <a:rPr lang="de-DE" sz="3200" dirty="0" err="1"/>
              <a:t>must</a:t>
            </a:r>
            <a:r>
              <a:rPr lang="de-DE" sz="3200" dirty="0"/>
              <a:t> </a:t>
            </a:r>
            <a:r>
              <a:rPr lang="de-DE" sz="3200" dirty="0" err="1"/>
              <a:t>take</a:t>
            </a:r>
            <a:r>
              <a:rPr lang="de-DE" sz="3200" dirty="0"/>
              <a:t> </a:t>
            </a:r>
            <a:r>
              <a:rPr lang="de-DE" sz="3200" dirty="0" err="1"/>
              <a:t>into</a:t>
            </a:r>
            <a:r>
              <a:rPr lang="de-DE" sz="3200" dirty="0"/>
              <a:t> </a:t>
            </a:r>
            <a:r>
              <a:rPr lang="de-DE" sz="3200" dirty="0" err="1"/>
              <a:t>account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costs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living</a:t>
            </a:r>
            <a:r>
              <a:rPr lang="de-DE" sz="3200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 err="1"/>
              <a:t>Must</a:t>
            </a:r>
            <a:r>
              <a:rPr lang="de-DE" sz="3200" dirty="0"/>
              <a:t> </a:t>
            </a:r>
            <a:r>
              <a:rPr lang="de-DE" sz="3200" dirty="0" err="1"/>
              <a:t>be</a:t>
            </a:r>
            <a:r>
              <a:rPr lang="de-DE" sz="3200" dirty="0"/>
              <a:t> </a:t>
            </a:r>
            <a:r>
              <a:rPr lang="de-DE" sz="3200" dirty="0" err="1"/>
              <a:t>regularly</a:t>
            </a:r>
            <a:r>
              <a:rPr lang="de-DE" sz="3200" dirty="0"/>
              <a:t> </a:t>
            </a:r>
            <a:r>
              <a:rPr lang="de-DE" sz="3200" dirty="0" err="1"/>
              <a:t>updated</a:t>
            </a:r>
            <a:endParaRPr lang="de-DE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092F49-2CB7-ABCA-F173-C6D2F9E0B0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678" y="4965403"/>
            <a:ext cx="2000387" cy="200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71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0F5E5-35A0-378D-E41B-F99A347E9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Minimum wage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a </a:t>
            </a:r>
            <a:r>
              <a:rPr lang="de-DE" dirty="0" err="1"/>
              <a:t>tripartite</a:t>
            </a:r>
            <a:r>
              <a:rPr lang="de-DE" dirty="0"/>
              <a:t> </a:t>
            </a:r>
            <a:r>
              <a:rPr lang="de-DE" dirty="0" err="1"/>
              <a:t>Process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3B009-D7D8-5E6C-1B6B-4248D2333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3200" dirty="0" err="1"/>
              <a:t>Tripartite</a:t>
            </a:r>
            <a:r>
              <a:rPr lang="de-DE" sz="3200" dirty="0"/>
              <a:t> = </a:t>
            </a:r>
            <a:r>
              <a:rPr lang="de-DE" sz="3200" dirty="0" err="1"/>
              <a:t>involving</a:t>
            </a:r>
            <a:r>
              <a:rPr lang="de-DE" sz="3200" dirty="0"/>
              <a:t> </a:t>
            </a:r>
            <a:r>
              <a:rPr lang="de-DE" sz="3200" dirty="0" err="1"/>
              <a:t>employers</a:t>
            </a:r>
            <a:r>
              <a:rPr lang="de-DE" sz="3200" dirty="0"/>
              <a:t>, </a:t>
            </a:r>
            <a:r>
              <a:rPr lang="de-DE" sz="3200" dirty="0" err="1"/>
              <a:t>employees</a:t>
            </a:r>
            <a:r>
              <a:rPr lang="de-DE" sz="3200" dirty="0"/>
              <a:t> (</a:t>
            </a:r>
            <a:r>
              <a:rPr lang="de-DE" sz="3200" dirty="0" err="1"/>
              <a:t>through</a:t>
            </a:r>
            <a:r>
              <a:rPr lang="de-DE" sz="3200" dirty="0"/>
              <a:t> trade </a:t>
            </a:r>
            <a:r>
              <a:rPr lang="de-DE" sz="3200" dirty="0" err="1"/>
              <a:t>unions</a:t>
            </a:r>
            <a:r>
              <a:rPr lang="de-DE" sz="3200" dirty="0"/>
              <a:t>) and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government</a:t>
            </a:r>
            <a:r>
              <a:rPr lang="de-DE" sz="3200" dirty="0"/>
              <a:t> </a:t>
            </a:r>
            <a:r>
              <a:rPr lang="de-DE" sz="3200" dirty="0">
                <a:sym typeface="Wingdings" panose="05000000000000000000" pitchFamily="2" charset="2"/>
              </a:rPr>
              <a:t> SOCIAL DIALOGUE</a:t>
            </a:r>
            <a:endParaRPr lang="de-D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/>
              <a:t>Trade </a:t>
            </a:r>
            <a:r>
              <a:rPr lang="de-DE" sz="3200" dirty="0" err="1"/>
              <a:t>Unions</a:t>
            </a:r>
            <a:r>
              <a:rPr lang="de-DE" sz="3200" dirty="0"/>
              <a:t> </a:t>
            </a:r>
            <a:r>
              <a:rPr lang="de-DE" sz="3200" dirty="0" err="1"/>
              <a:t>have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be</a:t>
            </a:r>
            <a:r>
              <a:rPr lang="de-DE" sz="3200" dirty="0"/>
              <a:t> </a:t>
            </a:r>
            <a:r>
              <a:rPr lang="de-DE" sz="3200" dirty="0" err="1"/>
              <a:t>invloved</a:t>
            </a:r>
            <a:r>
              <a:rPr lang="de-DE" sz="3200" dirty="0"/>
              <a:t> </a:t>
            </a:r>
            <a:r>
              <a:rPr lang="de-DE" sz="3200" dirty="0" err="1"/>
              <a:t>given</a:t>
            </a:r>
            <a:r>
              <a:rPr lang="de-DE" sz="3200" dirty="0"/>
              <a:t> </a:t>
            </a:r>
            <a:r>
              <a:rPr lang="de-DE" sz="3200" dirty="0" err="1"/>
              <a:t>their</a:t>
            </a:r>
            <a:r>
              <a:rPr lang="de-DE" sz="3200" dirty="0"/>
              <a:t> strong </a:t>
            </a:r>
            <a:r>
              <a:rPr lang="de-DE" sz="3200" dirty="0" err="1"/>
              <a:t>linkage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workers</a:t>
            </a:r>
            <a:endParaRPr lang="de-D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/>
              <a:t>REGULAR </a:t>
            </a:r>
            <a:r>
              <a:rPr lang="de-DE" sz="3200" dirty="0" err="1"/>
              <a:t>tripartite</a:t>
            </a:r>
            <a:r>
              <a:rPr lang="de-DE" sz="3200" dirty="0"/>
              <a:t> </a:t>
            </a:r>
            <a:r>
              <a:rPr lang="de-DE" sz="3200" dirty="0" err="1"/>
              <a:t>meetings</a:t>
            </a:r>
            <a:r>
              <a:rPr lang="de-DE" sz="3200" dirty="0"/>
              <a:t> </a:t>
            </a:r>
            <a:r>
              <a:rPr lang="de-DE" sz="3200" dirty="0" err="1"/>
              <a:t>are</a:t>
            </a:r>
            <a:r>
              <a:rPr lang="de-DE" sz="3200" dirty="0"/>
              <a:t> </a:t>
            </a:r>
            <a:r>
              <a:rPr lang="de-DE" sz="3200" dirty="0" err="1"/>
              <a:t>needed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adjust</a:t>
            </a:r>
            <a:r>
              <a:rPr lang="de-DE" sz="3200" dirty="0"/>
              <a:t> </a:t>
            </a:r>
            <a:r>
              <a:rPr lang="de-DE" sz="3200" dirty="0" err="1"/>
              <a:t>when</a:t>
            </a:r>
            <a:r>
              <a:rPr lang="de-DE" sz="3200" dirty="0"/>
              <a:t> </a:t>
            </a:r>
            <a:r>
              <a:rPr lang="de-DE" sz="3200" dirty="0" err="1"/>
              <a:t>needed</a:t>
            </a:r>
            <a:endParaRPr lang="de-D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/>
              <a:t>Regional </a:t>
            </a:r>
            <a:r>
              <a:rPr lang="de-DE" sz="3200" dirty="0" err="1"/>
              <a:t>frameworks</a:t>
            </a:r>
            <a:r>
              <a:rPr lang="de-DE" sz="3200" dirty="0"/>
              <a:t> </a:t>
            </a:r>
            <a:r>
              <a:rPr lang="de-DE" sz="3200" dirty="0" err="1"/>
              <a:t>may</a:t>
            </a:r>
            <a:r>
              <a:rPr lang="de-DE" sz="3200" dirty="0"/>
              <a:t> </a:t>
            </a:r>
            <a:r>
              <a:rPr lang="de-DE" sz="3200" dirty="0" err="1"/>
              <a:t>help</a:t>
            </a:r>
            <a:r>
              <a:rPr lang="de-DE" sz="3200" dirty="0"/>
              <a:t>, i.e. ILO C131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 err="1"/>
              <a:t>Enforcment</a:t>
            </a:r>
            <a:r>
              <a:rPr lang="de-DE" sz="3200" dirty="0"/>
              <a:t> </a:t>
            </a:r>
            <a:r>
              <a:rPr lang="de-DE" sz="3200" dirty="0" err="1"/>
              <a:t>mechanisms</a:t>
            </a:r>
            <a:r>
              <a:rPr lang="de-DE" sz="3200" dirty="0"/>
              <a:t> </a:t>
            </a:r>
            <a:r>
              <a:rPr lang="de-DE" sz="3200" dirty="0" err="1"/>
              <a:t>must</a:t>
            </a:r>
            <a:r>
              <a:rPr lang="de-DE" sz="3200" dirty="0"/>
              <a:t> </a:t>
            </a:r>
            <a:r>
              <a:rPr lang="de-DE" sz="3200" dirty="0" err="1"/>
              <a:t>be</a:t>
            </a:r>
            <a:r>
              <a:rPr lang="de-DE" sz="3200" dirty="0"/>
              <a:t> in </a:t>
            </a:r>
            <a:r>
              <a:rPr lang="de-DE" sz="3200" dirty="0" err="1"/>
              <a:t>place</a:t>
            </a:r>
            <a:endParaRPr lang="de-DE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527869-496B-3B33-B5DF-520C9D511F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678" y="4965403"/>
            <a:ext cx="2000387" cy="200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722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7D7D1-B203-F40D-4176-8D64E69A3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 Minimum Wage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hand</a:t>
            </a:r>
            <a:r>
              <a:rPr lang="de-DE" dirty="0"/>
              <a:t> in </a:t>
            </a:r>
            <a:r>
              <a:rPr lang="de-DE" dirty="0" err="1"/>
              <a:t>hand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Collective </a:t>
            </a:r>
            <a:r>
              <a:rPr lang="de-DE" dirty="0" err="1"/>
              <a:t>Bargaining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8E466-2021-DD55-BBF4-C4FF9060A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3200" dirty="0"/>
              <a:t>Collective </a:t>
            </a:r>
            <a:r>
              <a:rPr lang="de-DE" sz="3200" dirty="0" err="1"/>
              <a:t>Bargaining</a:t>
            </a:r>
            <a:r>
              <a:rPr lang="de-DE" sz="3200" dirty="0"/>
              <a:t> Agreement (CBA): </a:t>
            </a:r>
            <a:r>
              <a:rPr lang="en-US" sz="3200" dirty="0"/>
              <a:t>CBAs determine terms and conditions of work and regulate relations between employers, workers and their organizations at company level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Minimum wage does not undermine collective bargaining, but may strengthen and complement 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Minimum wage can provide the legal basis for CBAs</a:t>
            </a:r>
            <a:endParaRPr lang="de-DE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A1AB72-C23F-57A0-3C50-5DFA342C1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678" y="4965403"/>
            <a:ext cx="2000387" cy="200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843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5DA52-761B-46B4-D59C-D45EC6B90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Minimum wage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rooted</a:t>
            </a:r>
            <a:r>
              <a:rPr lang="de-DE" dirty="0"/>
              <a:t> in a Rights </a:t>
            </a:r>
            <a:r>
              <a:rPr lang="de-DE" dirty="0" err="1"/>
              <a:t>based</a:t>
            </a:r>
            <a:r>
              <a:rPr lang="de-DE" dirty="0"/>
              <a:t> </a:t>
            </a:r>
            <a:r>
              <a:rPr lang="de-DE" dirty="0" err="1"/>
              <a:t>approach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6D816-7835-EB40-2B54-76E178EE0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3200" dirty="0"/>
              <a:t>Be </a:t>
            </a:r>
            <a:r>
              <a:rPr lang="de-DE" sz="3200" dirty="0" err="1"/>
              <a:t>careful</a:t>
            </a:r>
            <a:r>
              <a:rPr lang="de-DE" sz="3200" dirty="0"/>
              <a:t> not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exclude</a:t>
            </a:r>
            <a:r>
              <a:rPr lang="de-DE" sz="3200" dirty="0"/>
              <a:t> </a:t>
            </a:r>
            <a:r>
              <a:rPr lang="de-DE" sz="3200" dirty="0" err="1"/>
              <a:t>certain</a:t>
            </a:r>
            <a:r>
              <a:rPr lang="de-DE" sz="3200" dirty="0"/>
              <a:t> </a:t>
            </a:r>
            <a:r>
              <a:rPr lang="de-DE" sz="3200" dirty="0" err="1"/>
              <a:t>categories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workers</a:t>
            </a:r>
            <a:r>
              <a:rPr lang="de-DE" sz="3200" dirty="0"/>
              <a:t> and </a:t>
            </a:r>
            <a:r>
              <a:rPr lang="de-DE" sz="3200" dirty="0" err="1"/>
              <a:t>by</a:t>
            </a:r>
            <a:r>
              <a:rPr lang="de-DE" sz="3200" dirty="0"/>
              <a:t> </a:t>
            </a:r>
            <a:r>
              <a:rPr lang="de-DE" sz="3200" dirty="0" err="1"/>
              <a:t>that</a:t>
            </a:r>
            <a:r>
              <a:rPr lang="de-DE" sz="3200" dirty="0"/>
              <a:t> </a:t>
            </a:r>
            <a:r>
              <a:rPr lang="de-DE" sz="3200" dirty="0" err="1"/>
              <a:t>make</a:t>
            </a:r>
            <a:r>
              <a:rPr lang="de-DE" sz="3200" dirty="0"/>
              <a:t> </a:t>
            </a:r>
            <a:r>
              <a:rPr lang="de-DE" sz="3200" dirty="0" err="1"/>
              <a:t>them</a:t>
            </a:r>
            <a:r>
              <a:rPr lang="de-DE" sz="3200" dirty="0"/>
              <a:t> </a:t>
            </a:r>
            <a:r>
              <a:rPr lang="de-DE" sz="3200" dirty="0" err="1"/>
              <a:t>even</a:t>
            </a:r>
            <a:r>
              <a:rPr lang="de-DE" sz="3200" dirty="0"/>
              <a:t> </a:t>
            </a:r>
            <a:r>
              <a:rPr lang="de-DE" sz="3200" dirty="0" err="1"/>
              <a:t>more</a:t>
            </a:r>
            <a:r>
              <a:rPr lang="de-DE" sz="3200" dirty="0"/>
              <a:t> vulnerable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 err="1"/>
              <a:t>It</a:t>
            </a:r>
            <a:r>
              <a:rPr lang="de-DE" sz="3200" dirty="0"/>
              <a:t> </a:t>
            </a:r>
            <a:r>
              <a:rPr lang="de-DE" sz="3200" dirty="0" err="1"/>
              <a:t>has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support </a:t>
            </a:r>
            <a:r>
              <a:rPr lang="de-DE" sz="3200" dirty="0" err="1"/>
              <a:t>decent</a:t>
            </a:r>
            <a:r>
              <a:rPr lang="de-DE" sz="3200" dirty="0"/>
              <a:t> </a:t>
            </a:r>
            <a:r>
              <a:rPr lang="de-DE" sz="3200" dirty="0" err="1"/>
              <a:t>work</a:t>
            </a:r>
            <a:endParaRPr lang="de-D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 err="1"/>
              <a:t>How</a:t>
            </a:r>
            <a:r>
              <a:rPr lang="de-DE" sz="3200" dirty="0"/>
              <a:t> do </a:t>
            </a:r>
            <a:r>
              <a:rPr lang="de-DE" sz="3200" dirty="0" err="1"/>
              <a:t>we</a:t>
            </a:r>
            <a:r>
              <a:rPr lang="de-DE" sz="3200" dirty="0"/>
              <a:t> </a:t>
            </a:r>
            <a:r>
              <a:rPr lang="de-DE" sz="3200" dirty="0" err="1"/>
              <a:t>cover</a:t>
            </a:r>
            <a:r>
              <a:rPr lang="de-DE" sz="3200" dirty="0"/>
              <a:t> informal </a:t>
            </a:r>
            <a:r>
              <a:rPr lang="de-DE" sz="3200" dirty="0" err="1"/>
              <a:t>workers</a:t>
            </a:r>
            <a:r>
              <a:rPr lang="de-DE" sz="3200" dirty="0"/>
              <a:t>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de-DE" sz="2800" dirty="0"/>
              <a:t>„</a:t>
            </a:r>
            <a:r>
              <a:rPr lang="de-DE" sz="2800" dirty="0" err="1"/>
              <a:t>Lighthouse</a:t>
            </a:r>
            <a:r>
              <a:rPr lang="de-DE" sz="2800" dirty="0"/>
              <a:t> </a:t>
            </a:r>
            <a:r>
              <a:rPr lang="de-DE" sz="2800" dirty="0" err="1"/>
              <a:t>Effect</a:t>
            </a:r>
            <a:r>
              <a:rPr lang="de-DE" sz="2800" dirty="0"/>
              <a:t>“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A8B2C1-AD66-771B-0237-7E11AF852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678" y="4965403"/>
            <a:ext cx="2000387" cy="200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857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1EAB6-2739-82CE-DFF2-E3AEF264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ADDC4E-B57D-0749-CBD2-16B4581E7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u="sng" cap="all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FURTHER READINGS:</a:t>
            </a:r>
          </a:p>
          <a:p>
            <a:r>
              <a:rPr lang="en-US" dirty="0">
                <a:hlinkClick r:id="rId2"/>
              </a:rPr>
              <a:t>- Minimum wages (Minimum wages) (ilo.org)</a:t>
            </a:r>
            <a:endParaRPr lang="en-US" dirty="0"/>
          </a:p>
          <a:p>
            <a:r>
              <a:rPr lang="en-US" dirty="0">
                <a:hlinkClick r:id="rId3"/>
              </a:rPr>
              <a:t>- Winning a pay rise: union strategies for securing minimum living wages - International Trade Union Confederation (ituc-csi.org)</a:t>
            </a:r>
            <a:endParaRPr lang="en-US" dirty="0"/>
          </a:p>
          <a:p>
            <a:r>
              <a:rPr lang="de-DE" dirty="0">
                <a:solidFill>
                  <a:srgbClr val="6B9F25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 About FES Rwanda: Friedrich-Ebert-Stiftung Rwanda </a:t>
            </a:r>
            <a:r>
              <a:rPr lang="de-DE" u="sng" dirty="0">
                <a:solidFill>
                  <a:srgbClr val="6B9F25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</a:t>
            </a:r>
            <a:r>
              <a:rPr lang="de-DE" u="sng" dirty="0">
                <a:solidFill>
                  <a:srgbClr val="6B9F25"/>
                </a:solidFill>
              </a:rPr>
              <a:t> (https://rwanda.fes.de</a:t>
            </a:r>
            <a:r>
              <a:rPr lang="de-DE" dirty="0">
                <a:solidFill>
                  <a:srgbClr val="6B9F25"/>
                </a:solidFill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D6F491-F04D-25DE-7F20-E4A0DBC0EC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678" y="4965403"/>
            <a:ext cx="2000387" cy="200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425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452</Words>
  <Application>Microsoft Office PowerPoint</Application>
  <PresentationFormat>Widescreen</PresentationFormat>
  <Paragraphs>49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LatoRegular</vt:lpstr>
      <vt:lpstr>Tw Cen MT</vt:lpstr>
      <vt:lpstr>Tw Cen MT Condensed</vt:lpstr>
      <vt:lpstr>Wingdings</vt:lpstr>
      <vt:lpstr>Wingdings 3</vt:lpstr>
      <vt:lpstr>Integral</vt:lpstr>
      <vt:lpstr>Minimum Wage – a Global perspective</vt:lpstr>
      <vt:lpstr>What is Friedrich Ebert Stiftung (FES)?</vt:lpstr>
      <vt:lpstr>„Minimum Wage is a minimum pay rate that an employer is legally required to pay; a rate that cannot be reduced by collective agreement or individual contract. The primary objective is to protect workers against unduly low pay.“ </vt:lpstr>
      <vt:lpstr>1. Minimum Wage as a factor for economic growth</vt:lpstr>
      <vt:lpstr>2. A minimum wage is not a one size fits all</vt:lpstr>
      <vt:lpstr>3. Minimum wage has to be a tripartite Process</vt:lpstr>
      <vt:lpstr>4. Minimum Wage can go hand in hand with Collective Bargaining</vt:lpstr>
      <vt:lpstr>5. Minimum wage has to be rooted in a Rights based approach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Wage – a Global perspective</dc:title>
  <dc:creator>Anne Felmet Felmet</dc:creator>
  <cp:lastModifiedBy>Anne Felmet Felmet</cp:lastModifiedBy>
  <cp:revision>11</cp:revision>
  <dcterms:created xsi:type="dcterms:W3CDTF">2023-06-06T07:45:02Z</dcterms:created>
  <dcterms:modified xsi:type="dcterms:W3CDTF">2023-06-09T05:58:39Z</dcterms:modified>
</cp:coreProperties>
</file>