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4"/>
  </p:sldMasterIdLst>
  <p:notesMasterIdLst>
    <p:notesMasterId r:id="rId16"/>
  </p:notesMasterIdLst>
  <p:handoutMasterIdLst>
    <p:handoutMasterId r:id="rId17"/>
  </p:handoutMasterIdLst>
  <p:sldIdLst>
    <p:sldId id="256" r:id="rId5"/>
    <p:sldId id="257" r:id="rId6"/>
    <p:sldId id="258" r:id="rId7"/>
    <p:sldId id="259" r:id="rId8"/>
    <p:sldId id="267" r:id="rId9"/>
    <p:sldId id="266" r:id="rId10"/>
    <p:sldId id="268" r:id="rId11"/>
    <p:sldId id="269" r:id="rId12"/>
    <p:sldId id="270" r:id="rId13"/>
    <p:sldId id="271"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46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Qiu, Cheng (IFPRI)" initials="QC(" lastIdx="1" clrIdx="0"/>
  <p:cmAuthor id="2" name="de Brauw, Alan (IFPRI)" initials="dBA(" lastIdx="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BB46"/>
    <a:srgbClr val="435464"/>
    <a:srgbClr val="439E2E"/>
    <a:srgbClr val="000000"/>
    <a:srgbClr val="89A527"/>
    <a:srgbClr val="EE283B"/>
    <a:srgbClr val="748B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29" autoAdjust="0"/>
    <p:restoredTop sz="96180" autoAdjust="0"/>
  </p:normalViewPr>
  <p:slideViewPr>
    <p:cSldViewPr snapToGrid="0">
      <p:cViewPr varScale="1">
        <p:scale>
          <a:sx n="70" d="100"/>
          <a:sy n="70" d="100"/>
        </p:scale>
        <p:origin x="616" y="60"/>
      </p:cViewPr>
      <p:guideLst>
        <p:guide orient="horz" pos="2160"/>
        <p:guide pos="1464"/>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118" d="100"/>
          <a:sy n="118" d="100"/>
        </p:scale>
        <p:origin x="4984" y="2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D436206-08FA-3F49-A9A2-E39D99F8BF68}" type="datetimeFigureOut">
              <a:rPr lang="en-US" smtClean="0"/>
              <a:t>5/22/2022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E009C9F-CDE2-6649-9DC9-F2DCDF47AB8D}" type="slidenum">
              <a:rPr lang="en-US" smtClean="0"/>
              <a:t>‹#›</a:t>
            </a:fld>
            <a:endParaRPr lang="en-US"/>
          </a:p>
        </p:txBody>
      </p:sp>
    </p:spTree>
    <p:extLst>
      <p:ext uri="{BB962C8B-B14F-4D97-AF65-F5344CB8AC3E}">
        <p14:creationId xmlns:p14="http://schemas.microsoft.com/office/powerpoint/2010/main" val="18778216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A3BBB4-83BA-4922-A4DB-9F70F816F70F}" type="datetimeFigureOut">
              <a:rPr lang="en-US" smtClean="0"/>
              <a:t>5/22/2022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2AA323-5059-4D56-8340-1C4053A31499}" type="slidenum">
              <a:rPr lang="en-US" smtClean="0"/>
              <a:t>‹#›</a:t>
            </a:fld>
            <a:endParaRPr lang="en-US"/>
          </a:p>
        </p:txBody>
      </p:sp>
    </p:spTree>
    <p:extLst>
      <p:ext uri="{BB962C8B-B14F-4D97-AF65-F5344CB8AC3E}">
        <p14:creationId xmlns:p14="http://schemas.microsoft.com/office/powerpoint/2010/main" val="3013067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2AA323-5059-4D56-8340-1C4053A31499}" type="slidenum">
              <a:rPr lang="en-US" smtClean="0"/>
              <a:t>5</a:t>
            </a:fld>
            <a:endParaRPr lang="en-US"/>
          </a:p>
        </p:txBody>
      </p:sp>
    </p:spTree>
    <p:extLst>
      <p:ext uri="{BB962C8B-B14F-4D97-AF65-F5344CB8AC3E}">
        <p14:creationId xmlns:p14="http://schemas.microsoft.com/office/powerpoint/2010/main" val="2217968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2AA323-5059-4D56-8340-1C4053A31499}" type="slidenum">
              <a:rPr lang="en-US" smtClean="0"/>
              <a:t>7</a:t>
            </a:fld>
            <a:endParaRPr lang="en-US"/>
          </a:p>
        </p:txBody>
      </p:sp>
    </p:spTree>
    <p:extLst>
      <p:ext uri="{BB962C8B-B14F-4D97-AF65-F5344CB8AC3E}">
        <p14:creationId xmlns:p14="http://schemas.microsoft.com/office/powerpoint/2010/main" val="1921167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2AA323-5059-4D56-8340-1C4053A31499}" type="slidenum">
              <a:rPr lang="en-US" smtClean="0"/>
              <a:t>8</a:t>
            </a:fld>
            <a:endParaRPr lang="en-US"/>
          </a:p>
        </p:txBody>
      </p:sp>
    </p:spTree>
    <p:extLst>
      <p:ext uri="{BB962C8B-B14F-4D97-AF65-F5344CB8AC3E}">
        <p14:creationId xmlns:p14="http://schemas.microsoft.com/office/powerpoint/2010/main" val="200281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92AA323-5059-4D56-8340-1C4053A31499}" type="slidenum">
              <a:rPr lang="en-US" smtClean="0"/>
              <a:t>9</a:t>
            </a:fld>
            <a:endParaRPr lang="en-US"/>
          </a:p>
        </p:txBody>
      </p:sp>
    </p:spTree>
    <p:extLst>
      <p:ext uri="{BB962C8B-B14F-4D97-AF65-F5344CB8AC3E}">
        <p14:creationId xmlns:p14="http://schemas.microsoft.com/office/powerpoint/2010/main" val="15601243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FPRI Title Pag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BCF8A2-83B5-D242-8DE9-5BF0DBC72068}"/>
              </a:ext>
            </a:extLst>
          </p:cNvPr>
          <p:cNvSpPr txBox="1"/>
          <p:nvPr userDrawn="1"/>
        </p:nvSpPr>
        <p:spPr>
          <a:xfrm>
            <a:off x="2610196" y="1130531"/>
            <a:ext cx="7680960" cy="1296785"/>
          </a:xfrm>
          <a:prstGeom prst="rect">
            <a:avLst/>
          </a:prstGeom>
        </p:spPr>
        <p:txBody>
          <a:bodyPr wrap="square" rtlCol="0">
            <a:noAutofit/>
          </a:bodyPr>
          <a:lstStyle/>
          <a:p>
            <a:pPr algn="r"/>
            <a:endParaRPr lang="en-US" sz="4400" dirty="0">
              <a:solidFill>
                <a:srgbClr val="62BB46"/>
              </a:solidFill>
            </a:endParaRPr>
          </a:p>
        </p:txBody>
      </p:sp>
      <p:pic>
        <p:nvPicPr>
          <p:cNvPr id="6" name="Picture 5">
            <a:extLst>
              <a:ext uri="{FF2B5EF4-FFF2-40B4-BE49-F238E27FC236}">
                <a16:creationId xmlns:a16="http://schemas.microsoft.com/office/drawing/2014/main" id="{5554AB63-E16C-5A4B-B794-0AF18AF06F4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2126" y="447046"/>
            <a:ext cx="3179095" cy="975404"/>
          </a:xfrm>
          <a:prstGeom prst="rect">
            <a:avLst/>
          </a:prstGeom>
        </p:spPr>
      </p:pic>
      <p:sp>
        <p:nvSpPr>
          <p:cNvPr id="10" name="Rectangle 9">
            <a:extLst>
              <a:ext uri="{FF2B5EF4-FFF2-40B4-BE49-F238E27FC236}">
                <a16:creationId xmlns:a16="http://schemas.microsoft.com/office/drawing/2014/main" id="{5DEB932D-2811-C14C-A871-C2B6DBAEF35B}"/>
              </a:ext>
            </a:extLst>
          </p:cNvPr>
          <p:cNvSpPr/>
          <p:nvPr userDrawn="1"/>
        </p:nvSpPr>
        <p:spPr>
          <a:xfrm rot="16200000">
            <a:off x="7672496" y="-3440518"/>
            <a:ext cx="288477" cy="8750531"/>
          </a:xfrm>
          <a:prstGeom prst="rect">
            <a:avLst/>
          </a:prstGeom>
          <a:gradFill>
            <a:gsLst>
              <a:gs pos="0">
                <a:srgbClr val="62BB46">
                  <a:alpha val="0"/>
                </a:srgbClr>
              </a:gs>
              <a:gs pos="100000">
                <a:srgbClr val="62BB46"/>
              </a:gs>
            </a:gsLst>
            <a:lin ang="5400000" scaled="1"/>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800">
              <a:solidFill>
                <a:srgbClr val="62BB46"/>
              </a:solidFill>
            </a:endParaRPr>
          </a:p>
        </p:txBody>
      </p:sp>
      <p:sp>
        <p:nvSpPr>
          <p:cNvPr id="11" name="Text Placeholder 10">
            <a:extLst>
              <a:ext uri="{FF2B5EF4-FFF2-40B4-BE49-F238E27FC236}">
                <a16:creationId xmlns:a16="http://schemas.microsoft.com/office/drawing/2014/main" id="{ECFD2B46-8A0F-0548-8DCA-31F745ABB020}"/>
              </a:ext>
            </a:extLst>
          </p:cNvPr>
          <p:cNvSpPr>
            <a:spLocks noGrp="1"/>
          </p:cNvSpPr>
          <p:nvPr>
            <p:ph type="body" sz="quarter" idx="10"/>
          </p:nvPr>
        </p:nvSpPr>
        <p:spPr>
          <a:xfrm>
            <a:off x="1585912" y="2102038"/>
            <a:ext cx="9020175" cy="753643"/>
          </a:xfrm>
        </p:spPr>
        <p:txBody>
          <a:bodyPr>
            <a:normAutofit/>
          </a:bodyPr>
          <a:lstStyle>
            <a:lvl1pPr marL="0" indent="0" algn="ctr">
              <a:buNone/>
              <a:defRPr sz="4800" b="1">
                <a:solidFill>
                  <a:srgbClr val="62BB46"/>
                </a:solidFill>
              </a:defRPr>
            </a:lvl1pPr>
          </a:lstStyle>
          <a:p>
            <a:pPr lvl="0"/>
            <a:r>
              <a:rPr lang="en-US" dirty="0"/>
              <a:t>Click to edit Master text styles</a:t>
            </a:r>
          </a:p>
        </p:txBody>
      </p:sp>
      <p:sp>
        <p:nvSpPr>
          <p:cNvPr id="12" name="Text Placeholder 10">
            <a:extLst>
              <a:ext uri="{FF2B5EF4-FFF2-40B4-BE49-F238E27FC236}">
                <a16:creationId xmlns:a16="http://schemas.microsoft.com/office/drawing/2014/main" id="{8800805C-98F8-8547-9A45-CDD69530C068}"/>
              </a:ext>
            </a:extLst>
          </p:cNvPr>
          <p:cNvSpPr>
            <a:spLocks noGrp="1"/>
          </p:cNvSpPr>
          <p:nvPr>
            <p:ph type="body" sz="quarter" idx="11"/>
          </p:nvPr>
        </p:nvSpPr>
        <p:spPr>
          <a:xfrm>
            <a:off x="1585912" y="3429000"/>
            <a:ext cx="9020175" cy="663869"/>
          </a:xfrm>
        </p:spPr>
        <p:txBody>
          <a:bodyPr>
            <a:normAutofit/>
          </a:bodyPr>
          <a:lstStyle>
            <a:lvl1pPr marL="0" indent="0" algn="ctr">
              <a:buNone/>
              <a:defRPr sz="3600" b="0"/>
            </a:lvl1pPr>
          </a:lstStyle>
          <a:p>
            <a:pPr lvl="0"/>
            <a:r>
              <a:rPr lang="en-US" dirty="0"/>
              <a:t>Click to edit Master text styles</a:t>
            </a:r>
          </a:p>
        </p:txBody>
      </p:sp>
      <p:sp>
        <p:nvSpPr>
          <p:cNvPr id="13" name="Text Placeholder 10">
            <a:extLst>
              <a:ext uri="{FF2B5EF4-FFF2-40B4-BE49-F238E27FC236}">
                <a16:creationId xmlns:a16="http://schemas.microsoft.com/office/drawing/2014/main" id="{27066B4B-1FD6-1E40-B9EA-76FFDA15B931}"/>
              </a:ext>
            </a:extLst>
          </p:cNvPr>
          <p:cNvSpPr>
            <a:spLocks noGrp="1"/>
          </p:cNvSpPr>
          <p:nvPr>
            <p:ph type="body" sz="quarter" idx="12"/>
          </p:nvPr>
        </p:nvSpPr>
        <p:spPr>
          <a:xfrm>
            <a:off x="1585912" y="4667360"/>
            <a:ext cx="9020175" cy="663869"/>
          </a:xfrm>
        </p:spPr>
        <p:txBody>
          <a:bodyPr>
            <a:normAutofit/>
          </a:bodyPr>
          <a:lstStyle>
            <a:lvl1pPr marL="0" indent="0" algn="ctr">
              <a:buNone/>
              <a:defRPr sz="2400" b="0">
                <a:solidFill>
                  <a:schemeClr val="tx1"/>
                </a:solidFill>
              </a:defRPr>
            </a:lvl1pPr>
          </a:lstStyle>
          <a:p>
            <a:pPr lvl="0"/>
            <a:r>
              <a:rPr lang="en-US" dirty="0"/>
              <a:t>Click to edit Master text styles</a:t>
            </a:r>
          </a:p>
        </p:txBody>
      </p:sp>
    </p:spTree>
    <p:extLst>
      <p:ext uri="{BB962C8B-B14F-4D97-AF65-F5344CB8AC3E}">
        <p14:creationId xmlns:p14="http://schemas.microsoft.com/office/powerpoint/2010/main" val="1732658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b="1"/>
            </a:lvl1pPr>
          </a:lstStyle>
          <a:p>
            <a:endParaRPr lang="en-US" dirty="0"/>
          </a:p>
        </p:txBody>
      </p:sp>
      <p:sp>
        <p:nvSpPr>
          <p:cNvPr id="6" name="Rectangle 5">
            <a:extLst>
              <a:ext uri="{FF2B5EF4-FFF2-40B4-BE49-F238E27FC236}">
                <a16:creationId xmlns:a16="http://schemas.microsoft.com/office/drawing/2014/main" id="{6F10282C-5301-AC42-A8D7-FD6828BD00B8}"/>
              </a:ext>
            </a:extLst>
          </p:cNvPr>
          <p:cNvSpPr/>
          <p:nvPr userDrawn="1"/>
        </p:nvSpPr>
        <p:spPr>
          <a:xfrm>
            <a:off x="195872" y="-1"/>
            <a:ext cx="288477" cy="6858001"/>
          </a:xfrm>
          <a:prstGeom prst="rect">
            <a:avLst/>
          </a:prstGeom>
          <a:gradFill>
            <a:gsLst>
              <a:gs pos="0">
                <a:srgbClr val="62BB46">
                  <a:alpha val="0"/>
                </a:srgbClr>
              </a:gs>
              <a:gs pos="100000">
                <a:srgbClr val="62BB46"/>
              </a:gs>
            </a:gsLst>
            <a:lin ang="5400000" scaled="1"/>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800">
              <a:solidFill>
                <a:srgbClr val="62BB46"/>
              </a:solidFill>
            </a:endParaRPr>
          </a:p>
        </p:txBody>
      </p:sp>
      <p:sp>
        <p:nvSpPr>
          <p:cNvPr id="8" name="Text Placeholder 7">
            <a:extLst>
              <a:ext uri="{FF2B5EF4-FFF2-40B4-BE49-F238E27FC236}">
                <a16:creationId xmlns:a16="http://schemas.microsoft.com/office/drawing/2014/main" id="{36AF941A-4E91-F344-819F-32FE89ABFF4B}"/>
              </a:ext>
            </a:extLst>
          </p:cNvPr>
          <p:cNvSpPr>
            <a:spLocks noGrp="1"/>
          </p:cNvSpPr>
          <p:nvPr>
            <p:ph type="body" sz="quarter" idx="10"/>
          </p:nvPr>
        </p:nvSpPr>
        <p:spPr>
          <a:xfrm>
            <a:off x="838200" y="1844675"/>
            <a:ext cx="10515600" cy="440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15173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2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b="1"/>
            </a:lvl1pPr>
          </a:lstStyle>
          <a:p>
            <a:endParaRPr lang="en-US" dirty="0"/>
          </a:p>
        </p:txBody>
      </p:sp>
      <p:sp>
        <p:nvSpPr>
          <p:cNvPr id="6" name="Rectangle 5">
            <a:extLst>
              <a:ext uri="{FF2B5EF4-FFF2-40B4-BE49-F238E27FC236}">
                <a16:creationId xmlns:a16="http://schemas.microsoft.com/office/drawing/2014/main" id="{6F10282C-5301-AC42-A8D7-FD6828BD00B8}"/>
              </a:ext>
            </a:extLst>
          </p:cNvPr>
          <p:cNvSpPr/>
          <p:nvPr userDrawn="1"/>
        </p:nvSpPr>
        <p:spPr>
          <a:xfrm>
            <a:off x="195872" y="-1"/>
            <a:ext cx="288477" cy="6858001"/>
          </a:xfrm>
          <a:prstGeom prst="rect">
            <a:avLst/>
          </a:prstGeom>
          <a:gradFill>
            <a:gsLst>
              <a:gs pos="0">
                <a:srgbClr val="62BB46">
                  <a:alpha val="0"/>
                </a:srgbClr>
              </a:gs>
              <a:gs pos="100000">
                <a:srgbClr val="62BB46"/>
              </a:gs>
            </a:gsLst>
            <a:lin ang="5400000" scaled="1"/>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800">
              <a:solidFill>
                <a:srgbClr val="62BB46"/>
              </a:solidFill>
            </a:endParaRPr>
          </a:p>
        </p:txBody>
      </p:sp>
      <p:sp>
        <p:nvSpPr>
          <p:cNvPr id="8" name="Text Placeholder 7">
            <a:extLst>
              <a:ext uri="{FF2B5EF4-FFF2-40B4-BE49-F238E27FC236}">
                <a16:creationId xmlns:a16="http://schemas.microsoft.com/office/drawing/2014/main" id="{36AF941A-4E91-F344-819F-32FE89ABFF4B}"/>
              </a:ext>
            </a:extLst>
          </p:cNvPr>
          <p:cNvSpPr>
            <a:spLocks noGrp="1"/>
          </p:cNvSpPr>
          <p:nvPr>
            <p:ph type="body" sz="quarter" idx="10"/>
          </p:nvPr>
        </p:nvSpPr>
        <p:spPr>
          <a:xfrm>
            <a:off x="838200" y="1844675"/>
            <a:ext cx="5257800" cy="440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7">
            <a:extLst>
              <a:ext uri="{FF2B5EF4-FFF2-40B4-BE49-F238E27FC236}">
                <a16:creationId xmlns:a16="http://schemas.microsoft.com/office/drawing/2014/main" id="{CDD3CEF3-B4DB-5F49-9C8E-EA48A32F598F}"/>
              </a:ext>
            </a:extLst>
          </p:cNvPr>
          <p:cNvSpPr>
            <a:spLocks noGrp="1"/>
          </p:cNvSpPr>
          <p:nvPr>
            <p:ph type="body" sz="quarter" idx="11"/>
          </p:nvPr>
        </p:nvSpPr>
        <p:spPr>
          <a:xfrm>
            <a:off x="6096000" y="1844675"/>
            <a:ext cx="5257800" cy="44069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248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800" b="1">
                <a:solidFill>
                  <a:srgbClr val="435464"/>
                </a:solidFill>
              </a:defRPr>
            </a:lvl1pPr>
          </a:lstStyle>
          <a:p>
            <a:endParaRPr lang="en-US" dirty="0"/>
          </a:p>
        </p:txBody>
      </p:sp>
      <p:sp>
        <p:nvSpPr>
          <p:cNvPr id="4" name="Content Placeholder 3"/>
          <p:cNvSpPr>
            <a:spLocks noGrp="1"/>
          </p:cNvSpPr>
          <p:nvPr>
            <p:ph sz="half" idx="2"/>
          </p:nvPr>
        </p:nvSpPr>
        <p:spPr>
          <a:xfrm>
            <a:off x="6172200" y="1825625"/>
            <a:ext cx="5181600" cy="4351338"/>
          </a:xfrm>
        </p:spPr>
        <p:txBody>
          <a:bodyPr/>
          <a:lstStyle>
            <a:lvl1pPr>
              <a:defRPr baseline="0"/>
            </a:lvl1pPr>
            <a:lvl2pPr>
              <a:defRPr baseline="0"/>
            </a:lvl2pPr>
          </a:lstStyle>
          <a:p>
            <a:pPr lvl="0"/>
            <a:endParaRPr lang="en-US" dirty="0"/>
          </a:p>
        </p:txBody>
      </p:sp>
      <p:sp>
        <p:nvSpPr>
          <p:cNvPr id="7" name="Rectangle 6">
            <a:extLst>
              <a:ext uri="{FF2B5EF4-FFF2-40B4-BE49-F238E27FC236}">
                <a16:creationId xmlns:a16="http://schemas.microsoft.com/office/drawing/2014/main" id="{449814A2-92E0-454C-B6E9-63A5015EE9F8}"/>
              </a:ext>
            </a:extLst>
          </p:cNvPr>
          <p:cNvSpPr/>
          <p:nvPr userDrawn="1"/>
        </p:nvSpPr>
        <p:spPr>
          <a:xfrm>
            <a:off x="195872" y="-1"/>
            <a:ext cx="288477" cy="6858001"/>
          </a:xfrm>
          <a:prstGeom prst="rect">
            <a:avLst/>
          </a:prstGeom>
          <a:gradFill>
            <a:gsLst>
              <a:gs pos="0">
                <a:srgbClr val="62BB46">
                  <a:alpha val="0"/>
                </a:srgbClr>
              </a:gs>
              <a:gs pos="100000">
                <a:srgbClr val="62BB46"/>
              </a:gs>
            </a:gsLst>
            <a:lin ang="5400000" scaled="1"/>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800">
              <a:solidFill>
                <a:srgbClr val="62BB46"/>
              </a:solidFill>
            </a:endParaRPr>
          </a:p>
        </p:txBody>
      </p:sp>
      <p:sp>
        <p:nvSpPr>
          <p:cNvPr id="8" name="Text Placeholder 7">
            <a:extLst>
              <a:ext uri="{FF2B5EF4-FFF2-40B4-BE49-F238E27FC236}">
                <a16:creationId xmlns:a16="http://schemas.microsoft.com/office/drawing/2014/main" id="{95A1F451-112B-5746-AB57-658A6860DD33}"/>
              </a:ext>
            </a:extLst>
          </p:cNvPr>
          <p:cNvSpPr>
            <a:spLocks noGrp="1"/>
          </p:cNvSpPr>
          <p:nvPr>
            <p:ph type="body" sz="quarter" idx="10"/>
          </p:nvPr>
        </p:nvSpPr>
        <p:spPr>
          <a:xfrm>
            <a:off x="838200" y="1825625"/>
            <a:ext cx="5257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6659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Object (Alt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414D0C3-878E-B74A-BD6E-C6F4CF1432F9}"/>
              </a:ext>
            </a:extLst>
          </p:cNvPr>
          <p:cNvSpPr/>
          <p:nvPr userDrawn="1"/>
        </p:nvSpPr>
        <p:spPr>
          <a:xfrm>
            <a:off x="195872" y="-1"/>
            <a:ext cx="288477" cy="6858001"/>
          </a:xfrm>
          <a:prstGeom prst="rect">
            <a:avLst/>
          </a:prstGeom>
          <a:gradFill>
            <a:gsLst>
              <a:gs pos="0">
                <a:srgbClr val="62BB46">
                  <a:alpha val="0"/>
                </a:srgbClr>
              </a:gs>
              <a:gs pos="100000">
                <a:srgbClr val="62BB46"/>
              </a:gs>
            </a:gsLst>
            <a:lin ang="5400000" scaled="1"/>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800">
              <a:solidFill>
                <a:srgbClr val="62BB46"/>
              </a:solidFill>
            </a:endParaRPr>
          </a:p>
        </p:txBody>
      </p:sp>
      <p:sp>
        <p:nvSpPr>
          <p:cNvPr id="6" name="Title 1">
            <a:extLst>
              <a:ext uri="{FF2B5EF4-FFF2-40B4-BE49-F238E27FC236}">
                <a16:creationId xmlns:a16="http://schemas.microsoft.com/office/drawing/2014/main" id="{756F3B0A-4787-E040-B384-6F895BCE89C5}"/>
              </a:ext>
            </a:extLst>
          </p:cNvPr>
          <p:cNvSpPr>
            <a:spLocks noGrp="1"/>
          </p:cNvSpPr>
          <p:nvPr>
            <p:ph type="title"/>
          </p:nvPr>
        </p:nvSpPr>
        <p:spPr>
          <a:xfrm>
            <a:off x="838200" y="365125"/>
            <a:ext cx="5181600" cy="1325563"/>
          </a:xfrm>
        </p:spPr>
        <p:txBody>
          <a:bodyPr>
            <a:normAutofit/>
          </a:bodyPr>
          <a:lstStyle>
            <a:lvl1pPr>
              <a:defRPr sz="2800" b="1">
                <a:solidFill>
                  <a:srgbClr val="435464"/>
                </a:solidFill>
              </a:defRPr>
            </a:lvl1pPr>
          </a:lstStyle>
          <a:p>
            <a:endParaRPr lang="en-US" dirty="0"/>
          </a:p>
        </p:txBody>
      </p:sp>
      <p:sp>
        <p:nvSpPr>
          <p:cNvPr id="8" name="Content Placeholder 3">
            <a:extLst>
              <a:ext uri="{FF2B5EF4-FFF2-40B4-BE49-F238E27FC236}">
                <a16:creationId xmlns:a16="http://schemas.microsoft.com/office/drawing/2014/main" id="{1793B86F-6716-AD4E-9EF9-17D625484C67}"/>
              </a:ext>
            </a:extLst>
          </p:cNvPr>
          <p:cNvSpPr>
            <a:spLocks noGrp="1"/>
          </p:cNvSpPr>
          <p:nvPr>
            <p:ph sz="half" idx="2"/>
          </p:nvPr>
        </p:nvSpPr>
        <p:spPr>
          <a:xfrm>
            <a:off x="6172200" y="365125"/>
            <a:ext cx="5181600" cy="5811838"/>
          </a:xfrm>
        </p:spPr>
        <p:txBody>
          <a:bodyPr/>
          <a:lstStyle>
            <a:lvl1pPr>
              <a:defRPr baseline="0"/>
            </a:lvl1pPr>
            <a:lvl2pPr>
              <a:defRPr baseline="0"/>
            </a:lvl2pPr>
          </a:lstStyle>
          <a:p>
            <a:pPr lvl="0"/>
            <a:endParaRPr lang="en-US" dirty="0"/>
          </a:p>
        </p:txBody>
      </p:sp>
      <p:sp>
        <p:nvSpPr>
          <p:cNvPr id="3" name="Text Placeholder 2">
            <a:extLst>
              <a:ext uri="{FF2B5EF4-FFF2-40B4-BE49-F238E27FC236}">
                <a16:creationId xmlns:a16="http://schemas.microsoft.com/office/drawing/2014/main" id="{A5D4C912-C2F4-0143-A492-BC4F00C70F11}"/>
              </a:ext>
            </a:extLst>
          </p:cNvPr>
          <p:cNvSpPr>
            <a:spLocks noGrp="1"/>
          </p:cNvSpPr>
          <p:nvPr>
            <p:ph type="body" sz="quarter" idx="10"/>
          </p:nvPr>
        </p:nvSpPr>
        <p:spPr>
          <a:xfrm>
            <a:off x="838200" y="1862138"/>
            <a:ext cx="5181600" cy="4314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6902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8" name="Rectangle 7"/>
          <p:cNvSpPr/>
          <p:nvPr userDrawn="1"/>
        </p:nvSpPr>
        <p:spPr>
          <a:xfrm>
            <a:off x="195872" y="-1"/>
            <a:ext cx="288477" cy="6858001"/>
          </a:xfrm>
          <a:prstGeom prst="rect">
            <a:avLst/>
          </a:prstGeom>
          <a:gradFill>
            <a:gsLst>
              <a:gs pos="0">
                <a:srgbClr val="62BB46">
                  <a:alpha val="0"/>
                </a:srgbClr>
              </a:gs>
              <a:gs pos="100000">
                <a:srgbClr val="62BB46"/>
              </a:gs>
            </a:gsLst>
            <a:lin ang="5400000" scaled="1"/>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sz="1800">
              <a:solidFill>
                <a:srgbClr val="62BB46"/>
              </a:solidFill>
            </a:endParaRPr>
          </a:p>
        </p:txBody>
      </p:sp>
    </p:spTree>
    <p:extLst>
      <p:ext uri="{BB962C8B-B14F-4D97-AF65-F5344CB8AC3E}">
        <p14:creationId xmlns:p14="http://schemas.microsoft.com/office/powerpoint/2010/main" val="23434397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A5AFE-9A4C-9443-92D6-A4D7FDF824DC}" type="datetimeFigureOut">
              <a:rPr lang="en-US" smtClean="0"/>
              <a:t>5/22/2022</a:t>
            </a:fld>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14C31E-DA4C-F44D-B44A-157C5C055EA1}" type="slidenum">
              <a:rPr lang="en-US" smtClean="0"/>
              <a:t>‹#›</a:t>
            </a:fld>
            <a:endParaRPr lang="en-US"/>
          </a:p>
        </p:txBody>
      </p:sp>
    </p:spTree>
    <p:extLst>
      <p:ext uri="{BB962C8B-B14F-4D97-AF65-F5344CB8AC3E}">
        <p14:creationId xmlns:p14="http://schemas.microsoft.com/office/powerpoint/2010/main" val="2066195230"/>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44" r:id="rId3"/>
    <p:sldLayoutId id="2147483723" r:id="rId4"/>
    <p:sldLayoutId id="2147483743" r:id="rId5"/>
    <p:sldLayoutId id="2147483742" r:id="rId6"/>
  </p:sldLayoutIdLst>
  <p:txStyles>
    <p:titleStyle>
      <a:lvl1pPr algn="l" defTabSz="914400" rtl="0" eaLnBrk="1" latinLnBrk="0" hangingPunct="1">
        <a:lnSpc>
          <a:spcPct val="90000"/>
        </a:lnSpc>
        <a:spcBef>
          <a:spcPct val="0"/>
        </a:spcBef>
        <a:buNone/>
        <a:defRPr sz="4000" b="0" i="0" kern="1200">
          <a:solidFill>
            <a:srgbClr val="435464"/>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Wingdings" charset="2"/>
        <a:buChar char="§"/>
        <a:defRPr sz="2400" b="0" i="0" kern="1200">
          <a:solidFill>
            <a:srgbClr val="435464"/>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Courier New" charset="0"/>
        <a:buChar char="o"/>
        <a:defRPr sz="2400" b="0" i="0" kern="1200">
          <a:solidFill>
            <a:srgbClr val="435464"/>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Courier New" charset="0"/>
        <a:buChar char="o"/>
        <a:defRPr sz="2400" b="0" i="0" kern="1200">
          <a:solidFill>
            <a:srgbClr val="435464"/>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Courier New" charset="0"/>
        <a:buChar char="o"/>
        <a:defRPr sz="2400" b="0" i="0" kern="1200">
          <a:solidFill>
            <a:srgbClr val="435464"/>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Courier New" charset="0"/>
        <a:buChar char="o"/>
        <a:defRPr sz="2400" b="0" i="0" kern="1200">
          <a:solidFill>
            <a:srgbClr val="435464"/>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15565B-A75F-F34A-B0B1-E0148BCD3053}"/>
              </a:ext>
            </a:extLst>
          </p:cNvPr>
          <p:cNvSpPr>
            <a:spLocks noGrp="1"/>
          </p:cNvSpPr>
          <p:nvPr>
            <p:ph type="body" sz="quarter" idx="10"/>
          </p:nvPr>
        </p:nvSpPr>
        <p:spPr>
          <a:xfrm>
            <a:off x="315685" y="1872343"/>
            <a:ext cx="11493137" cy="1280160"/>
          </a:xfrm>
        </p:spPr>
        <p:txBody>
          <a:bodyPr>
            <a:normAutofit/>
          </a:bodyPr>
          <a:lstStyle/>
          <a:p>
            <a:r>
              <a:rPr lang="en-US" sz="2800" dirty="0">
                <a:latin typeface="Arial Narrow" panose="020B0606020202030204" pitchFamily="34" charset="0"/>
                <a:ea typeface="Times New Roman" panose="02020603050405020304" pitchFamily="18" charset="0"/>
                <a:cs typeface="Calibri" panose="020F0502020204030204" pitchFamily="34" charset="0"/>
              </a:rPr>
              <a:t>Valuing control over income and workload: </a:t>
            </a:r>
          </a:p>
          <a:p>
            <a:r>
              <a:rPr lang="en-US" sz="2800" dirty="0">
                <a:latin typeface="Arial Narrow" panose="020B0606020202030204" pitchFamily="34" charset="0"/>
                <a:ea typeface="Times New Roman" panose="02020603050405020304" pitchFamily="18" charset="0"/>
                <a:cs typeface="Calibri" panose="020F0502020204030204" pitchFamily="34" charset="0"/>
              </a:rPr>
              <a:t>A field experiment in Rwanda </a:t>
            </a:r>
            <a:endParaRPr lang="en-US" sz="2800" dirty="0">
              <a:latin typeface="Arial Narrow" panose="020B0606020202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EABD9353-1F30-784E-B06C-E9E19C95BDEC}"/>
              </a:ext>
            </a:extLst>
          </p:cNvPr>
          <p:cNvSpPr>
            <a:spLocks noGrp="1"/>
          </p:cNvSpPr>
          <p:nvPr>
            <p:ph type="body" sz="quarter" idx="11"/>
          </p:nvPr>
        </p:nvSpPr>
        <p:spPr>
          <a:xfrm>
            <a:off x="923110" y="3239589"/>
            <a:ext cx="10232570" cy="1899565"/>
          </a:xfrm>
        </p:spPr>
        <p:txBody>
          <a:bodyPr>
            <a:normAutofit/>
          </a:bodyPr>
          <a:lstStyle/>
          <a:p>
            <a:pPr>
              <a:lnSpc>
                <a:spcPct val="120000"/>
              </a:lnSpc>
            </a:pPr>
            <a:r>
              <a:rPr lang="en-US" sz="1800" dirty="0"/>
              <a:t>Berber Kramer</a:t>
            </a:r>
          </a:p>
          <a:p>
            <a:pPr>
              <a:lnSpc>
                <a:spcPct val="120000"/>
              </a:lnSpc>
            </a:pPr>
            <a:r>
              <a:rPr lang="en-US" sz="1600" dirty="0"/>
              <a:t>International Food Policy Research Institute (IFPRI), Nairobi, Kenya</a:t>
            </a:r>
          </a:p>
        </p:txBody>
      </p:sp>
      <p:sp>
        <p:nvSpPr>
          <p:cNvPr id="4" name="Text Placeholder 3">
            <a:extLst>
              <a:ext uri="{FF2B5EF4-FFF2-40B4-BE49-F238E27FC236}">
                <a16:creationId xmlns:a16="http://schemas.microsoft.com/office/drawing/2014/main" id="{22650254-27CB-CA48-B13E-A57D9805D7A6}"/>
              </a:ext>
            </a:extLst>
          </p:cNvPr>
          <p:cNvSpPr>
            <a:spLocks noGrp="1"/>
          </p:cNvSpPr>
          <p:nvPr>
            <p:ph type="body" sz="quarter" idx="12"/>
          </p:nvPr>
        </p:nvSpPr>
        <p:spPr>
          <a:xfrm>
            <a:off x="1585912" y="5573052"/>
            <a:ext cx="9020175" cy="663869"/>
          </a:xfrm>
        </p:spPr>
        <p:txBody>
          <a:bodyPr>
            <a:normAutofit/>
          </a:bodyPr>
          <a:lstStyle/>
          <a:p>
            <a:r>
              <a:rPr lang="en-US" sz="1600" b="1" dirty="0">
                <a:solidFill>
                  <a:srgbClr val="435464"/>
                </a:solidFill>
              </a:rPr>
              <a:t>8</a:t>
            </a:r>
            <a:r>
              <a:rPr lang="en-US" sz="1600" b="1" baseline="30000" dirty="0">
                <a:solidFill>
                  <a:srgbClr val="435464"/>
                </a:solidFill>
              </a:rPr>
              <a:t>th</a:t>
            </a:r>
            <a:r>
              <a:rPr lang="en-US" sz="1600" b="1" dirty="0">
                <a:solidFill>
                  <a:srgbClr val="435464"/>
                </a:solidFill>
              </a:rPr>
              <a:t> EPRN Research Conference</a:t>
            </a:r>
          </a:p>
          <a:p>
            <a:r>
              <a:rPr lang="en-US" sz="1600" dirty="0">
                <a:solidFill>
                  <a:srgbClr val="435464"/>
                </a:solidFill>
              </a:rPr>
              <a:t>Kigali, May 27, 2022</a:t>
            </a:r>
          </a:p>
        </p:txBody>
      </p:sp>
      <p:pic>
        <p:nvPicPr>
          <p:cNvPr id="5" name="Picture 2" descr="Homepage | CCAFS: CGIAR research program on Climate Change, Agriculture and  Food Security">
            <a:extLst>
              <a:ext uri="{FF2B5EF4-FFF2-40B4-BE49-F238E27FC236}">
                <a16:creationId xmlns:a16="http://schemas.microsoft.com/office/drawing/2014/main" id="{E3C25E91-4009-4F15-AD23-1431AB9156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5686" y="5313326"/>
            <a:ext cx="3924300" cy="11620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7294D807-41FE-4776-ADB2-2977D102294E}"/>
              </a:ext>
            </a:extLst>
          </p:cNvPr>
          <p:cNvPicPr>
            <a:picLocks noChangeAspect="1"/>
          </p:cNvPicPr>
          <p:nvPr/>
        </p:nvPicPr>
        <p:blipFill>
          <a:blip r:embed="rId3"/>
          <a:stretch>
            <a:fillRect/>
          </a:stretch>
        </p:blipFill>
        <p:spPr>
          <a:xfrm>
            <a:off x="9135291" y="5312099"/>
            <a:ext cx="2130338" cy="1163277"/>
          </a:xfrm>
          <a:prstGeom prst="rect">
            <a:avLst/>
          </a:prstGeom>
        </p:spPr>
      </p:pic>
    </p:spTree>
    <p:extLst>
      <p:ext uri="{BB962C8B-B14F-4D97-AF65-F5344CB8AC3E}">
        <p14:creationId xmlns:p14="http://schemas.microsoft.com/office/powerpoint/2010/main" val="1106814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4AFAA-ED91-FD40-8015-84B465291BBF}"/>
              </a:ext>
            </a:extLst>
          </p:cNvPr>
          <p:cNvSpPr>
            <a:spLocks noGrp="1"/>
          </p:cNvSpPr>
          <p:nvPr>
            <p:ph type="title"/>
          </p:nvPr>
        </p:nvSpPr>
        <p:spPr/>
        <p:txBody>
          <a:bodyPr/>
          <a:lstStyle/>
          <a:p>
            <a:r>
              <a:rPr lang="en-US" dirty="0"/>
              <a:t>Conclusion</a:t>
            </a:r>
          </a:p>
        </p:txBody>
      </p:sp>
      <p:sp>
        <p:nvSpPr>
          <p:cNvPr id="3" name="Text Placeholder 2">
            <a:extLst>
              <a:ext uri="{FF2B5EF4-FFF2-40B4-BE49-F238E27FC236}">
                <a16:creationId xmlns:a16="http://schemas.microsoft.com/office/drawing/2014/main" id="{DE32BDF8-27FC-5F4A-9897-EED5DAE57ACC}"/>
              </a:ext>
            </a:extLst>
          </p:cNvPr>
          <p:cNvSpPr>
            <a:spLocks noGrp="1"/>
          </p:cNvSpPr>
          <p:nvPr>
            <p:ph type="body" sz="quarter" idx="10"/>
          </p:nvPr>
        </p:nvSpPr>
        <p:spPr>
          <a:xfrm>
            <a:off x="838200" y="1690688"/>
            <a:ext cx="10515600" cy="4560887"/>
          </a:xfrm>
        </p:spPr>
        <p:txBody>
          <a:bodyPr>
            <a:noAutofit/>
          </a:bodyPr>
          <a:lstStyle/>
          <a:p>
            <a:pPr marL="0" indent="0">
              <a:lnSpc>
                <a:spcPct val="110000"/>
              </a:lnSpc>
              <a:buNone/>
            </a:pPr>
            <a:r>
              <a:rPr lang="en-US" sz="1800" dirty="0"/>
              <a:t>How to value changes in important areas of empowerment, such as control over income or workload? We address this question using a lab-in-the-field experiment in Rwanda.</a:t>
            </a:r>
          </a:p>
          <a:p>
            <a:pPr>
              <a:lnSpc>
                <a:spcPct val="110000"/>
              </a:lnSpc>
            </a:pPr>
            <a:r>
              <a:rPr lang="en-US" sz="1800" dirty="0"/>
              <a:t>Surveys indicate that women are less empowered than men, with main contributors of disempowerment including a high workload but not a lack of control over income.</a:t>
            </a:r>
          </a:p>
          <a:p>
            <a:pPr>
              <a:lnSpc>
                <a:spcPct val="110000"/>
              </a:lnSpc>
            </a:pPr>
            <a:r>
              <a:rPr lang="en-US" sz="1800" dirty="0"/>
              <a:t>Experimental findings indeed find that women are willing to sacrifice more household income to gain control over income than their husbands, but the difference is modest.</a:t>
            </a:r>
          </a:p>
          <a:p>
            <a:pPr>
              <a:lnSpc>
                <a:spcPct val="110000"/>
              </a:lnSpc>
            </a:pPr>
            <a:r>
              <a:rPr lang="en-US" sz="1800" dirty="0"/>
              <a:t>We find that both women and men are willing to forgo significantly more personal and household income with the aim of reducing their workload.</a:t>
            </a:r>
          </a:p>
          <a:p>
            <a:pPr marL="0" indent="0">
              <a:lnSpc>
                <a:spcPct val="110000"/>
              </a:lnSpc>
              <a:buNone/>
            </a:pPr>
            <a:r>
              <a:rPr lang="en-US" sz="1800" dirty="0"/>
              <a:t>Agricultural development programs that introduce time-saving practices and technologies have potentially greater positive welfare impacts for both women and men than programs increasing women’s control over resources.</a:t>
            </a:r>
          </a:p>
          <a:p>
            <a:pPr>
              <a:lnSpc>
                <a:spcPct val="110000"/>
              </a:lnSpc>
            </a:pPr>
            <a:r>
              <a:rPr lang="en-US" sz="1800" dirty="0"/>
              <a:t>Additional analyses find that survey-based measures of </a:t>
            </a:r>
            <a:r>
              <a:rPr lang="en-US" sz="1800" b="1" dirty="0"/>
              <a:t>levels </a:t>
            </a:r>
            <a:r>
              <a:rPr lang="en-US" sz="1800" dirty="0"/>
              <a:t>of control over income and work balance do not correlate well with the experimentally elicited </a:t>
            </a:r>
            <a:r>
              <a:rPr lang="en-US" sz="1800" b="1" dirty="0"/>
              <a:t>valuations </a:t>
            </a:r>
            <a:r>
              <a:rPr lang="en-US" sz="1800" dirty="0"/>
              <a:t>for the two. We will further investigate the linkages between these concepts through qualitative research.</a:t>
            </a:r>
          </a:p>
          <a:p>
            <a:pPr marL="0" indent="0" algn="r">
              <a:lnSpc>
                <a:spcPct val="110000"/>
              </a:lnSpc>
              <a:buNone/>
            </a:pPr>
            <a:endParaRPr lang="en-US" sz="1800" dirty="0"/>
          </a:p>
        </p:txBody>
      </p:sp>
    </p:spTree>
    <p:extLst>
      <p:ext uri="{BB962C8B-B14F-4D97-AF65-F5344CB8AC3E}">
        <p14:creationId xmlns:p14="http://schemas.microsoft.com/office/powerpoint/2010/main" val="1415953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4FC1A-5ADB-4931-A95A-D1DDCCDF6680}"/>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000" b="0" i="0" kern="1200">
                <a:solidFill>
                  <a:srgbClr val="435464"/>
                </a:solidFill>
                <a:latin typeface="Arial" charset="0"/>
                <a:ea typeface="Arial" charset="0"/>
                <a:cs typeface="Arial" charset="0"/>
              </a:defRPr>
            </a:lvl1pPr>
          </a:lstStyle>
          <a:p>
            <a:r>
              <a:rPr lang="en-US" sz="2800" b="1" dirty="0"/>
              <a:t>Thank you! </a:t>
            </a:r>
          </a:p>
        </p:txBody>
      </p:sp>
      <p:pic>
        <p:nvPicPr>
          <p:cNvPr id="1026" name="Picture 2" descr="Homepage | CCAFS: CGIAR research program on Climate Change, Agriculture and  Food Security">
            <a:extLst>
              <a:ext uri="{FF2B5EF4-FFF2-40B4-BE49-F238E27FC236}">
                <a16:creationId xmlns:a16="http://schemas.microsoft.com/office/drawing/2014/main" id="{A69FBF57-70D9-42BA-A528-9F18BFBB28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3240" y="1968407"/>
            <a:ext cx="3924300" cy="11620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A18CEF6D-5BCF-4C6C-8620-C006FDDABA5E}"/>
              </a:ext>
            </a:extLst>
          </p:cNvPr>
          <p:cNvPicPr>
            <a:picLocks noChangeAspect="1"/>
          </p:cNvPicPr>
          <p:nvPr/>
        </p:nvPicPr>
        <p:blipFill>
          <a:blip r:embed="rId3"/>
          <a:stretch>
            <a:fillRect/>
          </a:stretch>
        </p:blipFill>
        <p:spPr>
          <a:xfrm>
            <a:off x="7683140" y="1581404"/>
            <a:ext cx="2836821" cy="1549053"/>
          </a:xfrm>
          <a:prstGeom prst="rect">
            <a:avLst/>
          </a:prstGeom>
        </p:spPr>
      </p:pic>
      <p:pic>
        <p:nvPicPr>
          <p:cNvPr id="1030" name="Picture 6" descr="IFPRI : International Food Policy Research Institute">
            <a:extLst>
              <a:ext uri="{FF2B5EF4-FFF2-40B4-BE49-F238E27FC236}">
                <a16:creationId xmlns:a16="http://schemas.microsoft.com/office/drawing/2014/main" id="{520B37F9-2945-4AB3-BAEA-4D05467809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540" y="4101463"/>
            <a:ext cx="2895600" cy="1581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054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4AFAA-ED91-FD40-8015-84B465291BBF}"/>
              </a:ext>
            </a:extLst>
          </p:cNvPr>
          <p:cNvSpPr>
            <a:spLocks noGrp="1"/>
          </p:cNvSpPr>
          <p:nvPr>
            <p:ph type="title"/>
          </p:nvPr>
        </p:nvSpPr>
        <p:spPr/>
        <p:txBody>
          <a:bodyPr/>
          <a:lstStyle/>
          <a:p>
            <a:r>
              <a:rPr lang="en-US" dirty="0"/>
              <a:t>Some difficult trade-offs for policymakers:</a:t>
            </a:r>
          </a:p>
        </p:txBody>
      </p:sp>
      <p:sp>
        <p:nvSpPr>
          <p:cNvPr id="3" name="Text Placeholder 2">
            <a:extLst>
              <a:ext uri="{FF2B5EF4-FFF2-40B4-BE49-F238E27FC236}">
                <a16:creationId xmlns:a16="http://schemas.microsoft.com/office/drawing/2014/main" id="{DE32BDF8-27FC-5F4A-9897-EED5DAE57ACC}"/>
              </a:ext>
            </a:extLst>
          </p:cNvPr>
          <p:cNvSpPr>
            <a:spLocks noGrp="1"/>
          </p:cNvSpPr>
          <p:nvPr>
            <p:ph type="body" sz="quarter" idx="10"/>
          </p:nvPr>
        </p:nvSpPr>
        <p:spPr>
          <a:xfrm>
            <a:off x="838200" y="1690688"/>
            <a:ext cx="10515600" cy="4560887"/>
          </a:xfrm>
        </p:spPr>
        <p:txBody>
          <a:bodyPr>
            <a:normAutofit fontScale="92500" lnSpcReduction="20000"/>
          </a:bodyPr>
          <a:lstStyle/>
          <a:p>
            <a:pPr>
              <a:lnSpc>
                <a:spcPct val="110000"/>
              </a:lnSpc>
            </a:pPr>
            <a:r>
              <a:rPr lang="en-US" sz="2000" dirty="0"/>
              <a:t>Introducing a new bean variety increases net household income but replaces a variety for which women used to control the proceeds, reducing their personal income. Roll out this new variety?</a:t>
            </a:r>
          </a:p>
          <a:p>
            <a:pPr>
              <a:lnSpc>
                <a:spcPct val="110000"/>
              </a:lnSpc>
            </a:pPr>
            <a:endParaRPr lang="en-US" sz="2000" dirty="0"/>
          </a:p>
          <a:p>
            <a:pPr>
              <a:lnSpc>
                <a:spcPct val="110000"/>
              </a:lnSpc>
            </a:pPr>
            <a:r>
              <a:rPr lang="en-US" sz="2000" dirty="0"/>
              <a:t>One climate information service helps both women and men save time, whereas another program reduces women’s workload more, but doesn’t help men save time. In which program to invest in order to maximize total welfare?</a:t>
            </a:r>
          </a:p>
          <a:p>
            <a:pPr>
              <a:lnSpc>
                <a:spcPct val="110000"/>
              </a:lnSpc>
            </a:pPr>
            <a:endParaRPr lang="en-US" sz="2000" dirty="0"/>
          </a:p>
          <a:p>
            <a:pPr>
              <a:lnSpc>
                <a:spcPct val="110000"/>
              </a:lnSpc>
            </a:pPr>
            <a:r>
              <a:rPr lang="en-US" sz="2000" dirty="0"/>
              <a:t>A women’s empowerment program creates new job opportunities for women, increasing their income, but also their workload. Can we consider this program to be empowering, and do we want to invest in this program?</a:t>
            </a:r>
          </a:p>
          <a:p>
            <a:pPr marL="0" indent="0">
              <a:lnSpc>
                <a:spcPct val="110000"/>
              </a:lnSpc>
              <a:buNone/>
            </a:pPr>
            <a:endParaRPr lang="en-US" sz="2000" b="1" dirty="0"/>
          </a:p>
          <a:p>
            <a:pPr marL="0" indent="0">
              <a:lnSpc>
                <a:spcPct val="110000"/>
              </a:lnSpc>
              <a:buNone/>
            </a:pPr>
            <a:r>
              <a:rPr lang="en-US" sz="2000" b="1" dirty="0"/>
              <a:t>Existing tools to measure program impacts on women’s empowerment capture changes in levels of empowerment, but how are these changes valued?</a:t>
            </a:r>
            <a:endParaRPr lang="en-US" sz="2000" dirty="0"/>
          </a:p>
        </p:txBody>
      </p:sp>
    </p:spTree>
    <p:extLst>
      <p:ext uri="{BB962C8B-B14F-4D97-AF65-F5344CB8AC3E}">
        <p14:creationId xmlns:p14="http://schemas.microsoft.com/office/powerpoint/2010/main" val="292351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127BC-2C1D-EC45-940F-DD8E2DFEA798}"/>
              </a:ext>
            </a:extLst>
          </p:cNvPr>
          <p:cNvSpPr>
            <a:spLocks noGrp="1"/>
          </p:cNvSpPr>
          <p:nvPr>
            <p:ph type="title"/>
          </p:nvPr>
        </p:nvSpPr>
        <p:spPr/>
        <p:txBody>
          <a:bodyPr/>
          <a:lstStyle/>
          <a:p>
            <a:r>
              <a:rPr lang="en-US" dirty="0"/>
              <a:t>A tool to value changes in workload and income autonomy</a:t>
            </a:r>
          </a:p>
        </p:txBody>
      </p:sp>
      <p:sp>
        <p:nvSpPr>
          <p:cNvPr id="3" name="Text Placeholder 2">
            <a:extLst>
              <a:ext uri="{FF2B5EF4-FFF2-40B4-BE49-F238E27FC236}">
                <a16:creationId xmlns:a16="http://schemas.microsoft.com/office/drawing/2014/main" id="{F2E24307-D61D-994E-8261-399E84212E59}"/>
              </a:ext>
            </a:extLst>
          </p:cNvPr>
          <p:cNvSpPr>
            <a:spLocks noGrp="1"/>
          </p:cNvSpPr>
          <p:nvPr>
            <p:ph type="body" sz="quarter" idx="10"/>
          </p:nvPr>
        </p:nvSpPr>
        <p:spPr>
          <a:xfrm>
            <a:off x="838199" y="1844675"/>
            <a:ext cx="10515599" cy="4503874"/>
          </a:xfrm>
        </p:spPr>
        <p:txBody>
          <a:bodyPr>
            <a:normAutofit/>
          </a:bodyPr>
          <a:lstStyle/>
          <a:p>
            <a:pPr>
              <a:lnSpc>
                <a:spcPct val="120000"/>
              </a:lnSpc>
              <a:spcBef>
                <a:spcPts val="0"/>
              </a:spcBef>
            </a:pPr>
            <a:r>
              <a:rPr lang="en-US" sz="1800" dirty="0">
                <a:effectLst/>
                <a:latin typeface="Arial" panose="020B0604020202020204" pitchFamily="34" charset="0"/>
                <a:ea typeface="MS Mincho" panose="02020609040205080304" pitchFamily="49" charset="-128"/>
                <a:cs typeface="Cambria" panose="02040503050406030204" pitchFamily="18" charset="0"/>
              </a:rPr>
              <a:t>Using lab-in-the-field experiments, we aim to measure how respondents value: </a:t>
            </a:r>
          </a:p>
          <a:p>
            <a:pPr lvl="1">
              <a:lnSpc>
                <a:spcPct val="120000"/>
              </a:lnSpc>
              <a:spcBef>
                <a:spcPts val="0"/>
              </a:spcBef>
            </a:pPr>
            <a:r>
              <a:rPr lang="en-US" sz="1800" dirty="0">
                <a:effectLst/>
                <a:latin typeface="Arial" panose="020B0604020202020204" pitchFamily="34" charset="0"/>
                <a:ea typeface="MS Mincho" panose="02020609040205080304" pitchFamily="49" charset="-128"/>
                <a:cs typeface="Cambria" panose="02040503050406030204" pitchFamily="18" charset="0"/>
              </a:rPr>
              <a:t>changes in workload;</a:t>
            </a:r>
          </a:p>
          <a:p>
            <a:pPr lvl="1">
              <a:lnSpc>
                <a:spcPct val="120000"/>
              </a:lnSpc>
              <a:spcBef>
                <a:spcPts val="0"/>
              </a:spcBef>
            </a:pPr>
            <a:r>
              <a:rPr lang="en-US" sz="1800" dirty="0">
                <a:latin typeface="Arial" panose="020B0604020202020204" pitchFamily="34" charset="0"/>
                <a:ea typeface="MS Mincho" panose="02020609040205080304" pitchFamily="49" charset="-128"/>
                <a:cs typeface="Cambria" panose="02040503050406030204" pitchFamily="18" charset="0"/>
              </a:rPr>
              <a:t>changes in income autonomy; and</a:t>
            </a:r>
            <a:endParaRPr lang="en-US" sz="1800" dirty="0">
              <a:effectLst/>
              <a:latin typeface="Arial" panose="020B0604020202020204" pitchFamily="34" charset="0"/>
              <a:ea typeface="MS Mincho" panose="02020609040205080304" pitchFamily="49" charset="-128"/>
              <a:cs typeface="Cambria" panose="02040503050406030204" pitchFamily="18" charset="0"/>
            </a:endParaRPr>
          </a:p>
          <a:p>
            <a:pPr lvl="1">
              <a:lnSpc>
                <a:spcPct val="120000"/>
              </a:lnSpc>
              <a:spcBef>
                <a:spcPts val="0"/>
              </a:spcBef>
            </a:pPr>
            <a:r>
              <a:rPr lang="en-US" sz="1800" dirty="0">
                <a:effectLst/>
                <a:latin typeface="Arial" panose="020B0604020202020204" pitchFamily="34" charset="0"/>
                <a:ea typeface="MS Mincho" panose="02020609040205080304" pitchFamily="49" charset="-128"/>
                <a:cs typeface="Cambria" panose="02040503050406030204" pitchFamily="18" charset="0"/>
              </a:rPr>
              <a:t>how they manage trade-offs between them.</a:t>
            </a:r>
          </a:p>
          <a:p>
            <a:pPr lvl="1">
              <a:lnSpc>
                <a:spcPct val="120000"/>
              </a:lnSpc>
              <a:spcBef>
                <a:spcPts val="0"/>
              </a:spcBef>
            </a:pPr>
            <a:endParaRPr lang="en-US" sz="1800" dirty="0">
              <a:latin typeface="Arial" panose="020B0604020202020204" pitchFamily="34" charset="0"/>
              <a:ea typeface="MS Mincho" panose="02020609040205080304" pitchFamily="49" charset="-128"/>
              <a:cs typeface="Cambria" panose="02040503050406030204" pitchFamily="18" charset="0"/>
            </a:endParaRPr>
          </a:p>
          <a:p>
            <a:pPr>
              <a:lnSpc>
                <a:spcPct val="120000"/>
              </a:lnSpc>
              <a:spcBef>
                <a:spcPts val="0"/>
              </a:spcBef>
            </a:pPr>
            <a:r>
              <a:rPr lang="en-US" sz="1800" dirty="0">
                <a:effectLst/>
                <a:latin typeface="Arial" panose="020B0604020202020204" pitchFamily="34" charset="0"/>
                <a:ea typeface="MS Mincho" panose="02020609040205080304" pitchFamily="49" charset="-128"/>
                <a:cs typeface="Cambria" panose="02040503050406030204" pitchFamily="18" charset="0"/>
              </a:rPr>
              <a:t>Field experiment has been implemented with 1000 respondents from 500 households spread across 4 cooperatives in Rwanda</a:t>
            </a:r>
          </a:p>
          <a:p>
            <a:pPr>
              <a:lnSpc>
                <a:spcPct val="120000"/>
              </a:lnSpc>
              <a:spcBef>
                <a:spcPts val="0"/>
              </a:spcBef>
            </a:pPr>
            <a:endParaRPr lang="en-US" sz="1800" dirty="0">
              <a:latin typeface="Arial" panose="020B0604020202020204" pitchFamily="34" charset="0"/>
              <a:ea typeface="MS Mincho" panose="02020609040205080304" pitchFamily="49" charset="-128"/>
              <a:cs typeface="Cambria" panose="02040503050406030204" pitchFamily="18" charset="0"/>
            </a:endParaRPr>
          </a:p>
          <a:p>
            <a:pPr>
              <a:lnSpc>
                <a:spcPct val="120000"/>
              </a:lnSpc>
              <a:spcBef>
                <a:spcPts val="0"/>
              </a:spcBef>
            </a:pPr>
            <a:r>
              <a:rPr lang="en-US" sz="1800" dirty="0">
                <a:solidFill>
                  <a:srgbClr val="435464"/>
                </a:solidFill>
                <a:latin typeface="Arial" panose="020B0604020202020204" pitchFamily="34" charset="0"/>
                <a:ea typeface="MS Mincho" panose="02020609040205080304" pitchFamily="49" charset="-128"/>
              </a:rPr>
              <a:t>Experiment repeated ahead of each major agricultural activity until the harvest phase (4 rounds).</a:t>
            </a:r>
          </a:p>
          <a:p>
            <a:pPr>
              <a:lnSpc>
                <a:spcPct val="120000"/>
              </a:lnSpc>
              <a:spcBef>
                <a:spcPts val="0"/>
              </a:spcBef>
            </a:pPr>
            <a:endParaRPr lang="en-US" sz="1800" dirty="0">
              <a:latin typeface="Arial" panose="020B0604020202020204" pitchFamily="34" charset="0"/>
              <a:ea typeface="MS Mincho" panose="02020609040205080304" pitchFamily="49" charset="-128"/>
            </a:endParaRPr>
          </a:p>
          <a:p>
            <a:pPr>
              <a:lnSpc>
                <a:spcPct val="120000"/>
              </a:lnSpc>
              <a:spcBef>
                <a:spcPts val="0"/>
              </a:spcBef>
            </a:pPr>
            <a:r>
              <a:rPr lang="en-US" sz="1800" dirty="0">
                <a:solidFill>
                  <a:srgbClr val="435464"/>
                </a:solidFill>
                <a:latin typeface="Arial" panose="020B0604020202020204" pitchFamily="34" charset="0"/>
                <a:ea typeface="MS Mincho" panose="02020609040205080304" pitchFamily="49" charset="-128"/>
              </a:rPr>
              <a:t>We also administered survey modules to measure levels of women’s empowerment, such as IFPRI’s project-level Women’s Empowerment in Agriculture Index (pro-WEAI)</a:t>
            </a:r>
          </a:p>
        </p:txBody>
      </p:sp>
    </p:spTree>
    <p:extLst>
      <p:ext uri="{BB962C8B-B14F-4D97-AF65-F5344CB8AC3E}">
        <p14:creationId xmlns:p14="http://schemas.microsoft.com/office/powerpoint/2010/main" val="2304166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AE59A-D07F-904C-8133-B3F242795535}"/>
              </a:ext>
            </a:extLst>
          </p:cNvPr>
          <p:cNvSpPr>
            <a:spLocks noGrp="1"/>
          </p:cNvSpPr>
          <p:nvPr>
            <p:ph type="title"/>
          </p:nvPr>
        </p:nvSpPr>
        <p:spPr/>
        <p:txBody>
          <a:bodyPr/>
          <a:lstStyle/>
          <a:p>
            <a:r>
              <a:rPr lang="en-US" dirty="0"/>
              <a:t>Experimental</a:t>
            </a:r>
            <a:r>
              <a:rPr lang="en-US" dirty="0">
                <a:solidFill>
                  <a:schemeClr val="tx1"/>
                </a:solidFill>
              </a:rPr>
              <a:t> </a:t>
            </a:r>
            <a:r>
              <a:rPr lang="en-US" dirty="0"/>
              <a:t>task #1: Valuing control over income</a:t>
            </a:r>
          </a:p>
        </p:txBody>
      </p:sp>
      <p:sp>
        <p:nvSpPr>
          <p:cNvPr id="3" name="Content Placeholder 2">
            <a:extLst>
              <a:ext uri="{FF2B5EF4-FFF2-40B4-BE49-F238E27FC236}">
                <a16:creationId xmlns:a16="http://schemas.microsoft.com/office/drawing/2014/main" id="{15DA4F8B-5E7B-EB45-BF4E-8ADBD87C0E11}"/>
              </a:ext>
            </a:extLst>
          </p:cNvPr>
          <p:cNvSpPr>
            <a:spLocks noGrp="1"/>
          </p:cNvSpPr>
          <p:nvPr>
            <p:ph sz="half" idx="2"/>
          </p:nvPr>
        </p:nvSpPr>
        <p:spPr>
          <a:xfrm>
            <a:off x="6172200" y="1958462"/>
            <a:ext cx="5181600" cy="2047480"/>
          </a:xfrm>
        </p:spPr>
        <p:txBody>
          <a:bodyPr>
            <a:normAutofit/>
          </a:bodyPr>
          <a:lstStyle/>
          <a:p>
            <a:r>
              <a:rPr lang="en-US" sz="1800" dirty="0">
                <a:latin typeface="Arial" panose="020B0604020202020204" pitchFamily="34" charset="0"/>
                <a:ea typeface="MS Mincho" panose="02020609040205080304" pitchFamily="49" charset="-128"/>
                <a:cs typeface="+mn-cs"/>
              </a:rPr>
              <a:t>RWF 2,500 paid to your spouse</a:t>
            </a:r>
          </a:p>
          <a:p>
            <a:r>
              <a:rPr lang="en-US" sz="1800" dirty="0">
                <a:latin typeface="Arial" panose="020B0604020202020204" pitchFamily="34" charset="0"/>
                <a:ea typeface="MS Mincho" panose="02020609040205080304" pitchFamily="49" charset="-128"/>
                <a:cs typeface="+mn-cs"/>
              </a:rPr>
              <a:t>RWF 2,500 paid to your spouse</a:t>
            </a:r>
          </a:p>
          <a:p>
            <a:r>
              <a:rPr lang="en-US" sz="1800" dirty="0">
                <a:latin typeface="Arial" panose="020B0604020202020204" pitchFamily="34" charset="0"/>
                <a:ea typeface="MS Mincho" panose="02020609040205080304" pitchFamily="49" charset="-128"/>
                <a:cs typeface="+mn-cs"/>
              </a:rPr>
              <a:t>RWF 2,500 paid to your spouse</a:t>
            </a:r>
          </a:p>
          <a:p>
            <a:r>
              <a:rPr lang="en-US" sz="1800" dirty="0">
                <a:latin typeface="Arial" panose="020B0604020202020204" pitchFamily="34" charset="0"/>
                <a:ea typeface="MS Mincho" panose="02020609040205080304" pitchFamily="49" charset="-128"/>
                <a:cs typeface="+mn-cs"/>
              </a:rPr>
              <a:t>…</a:t>
            </a:r>
          </a:p>
          <a:p>
            <a:r>
              <a:rPr lang="en-US" sz="1800" dirty="0">
                <a:latin typeface="Arial" panose="020B0604020202020204" pitchFamily="34" charset="0"/>
                <a:ea typeface="MS Mincho" panose="02020609040205080304" pitchFamily="49" charset="-128"/>
                <a:cs typeface="+mn-cs"/>
              </a:rPr>
              <a:t>RWF 2,500 paid to your spouse </a:t>
            </a:r>
          </a:p>
        </p:txBody>
      </p:sp>
      <p:sp>
        <p:nvSpPr>
          <p:cNvPr id="4" name="Text Placeholder 3">
            <a:extLst>
              <a:ext uri="{FF2B5EF4-FFF2-40B4-BE49-F238E27FC236}">
                <a16:creationId xmlns:a16="http://schemas.microsoft.com/office/drawing/2014/main" id="{926DCA3F-D9F9-8548-AB9D-96088EB7F539}"/>
              </a:ext>
            </a:extLst>
          </p:cNvPr>
          <p:cNvSpPr>
            <a:spLocks noGrp="1"/>
          </p:cNvSpPr>
          <p:nvPr>
            <p:ph type="body" sz="quarter" idx="10"/>
          </p:nvPr>
        </p:nvSpPr>
        <p:spPr>
          <a:xfrm>
            <a:off x="838200" y="1584960"/>
            <a:ext cx="5257800" cy="4592003"/>
          </a:xfrm>
        </p:spPr>
        <p:txBody>
          <a:bodyPr>
            <a:normAutofit/>
          </a:bodyPr>
          <a:lstStyle/>
          <a:p>
            <a:pPr marL="0" indent="0">
              <a:buNone/>
            </a:pPr>
            <a:r>
              <a:rPr lang="en-US" sz="1800" i="1" dirty="0">
                <a:latin typeface="Arial" panose="020B0604020202020204" pitchFamily="34" charset="0"/>
                <a:ea typeface="MS Mincho" panose="02020609040205080304" pitchFamily="49" charset="-128"/>
                <a:cs typeface="+mn-cs"/>
              </a:rPr>
              <a:t>For these scenarios, do you prefer … </a:t>
            </a:r>
          </a:p>
          <a:p>
            <a:r>
              <a:rPr lang="en-US" sz="1800" dirty="0">
                <a:latin typeface="Arial" panose="020B0604020202020204" pitchFamily="34" charset="0"/>
                <a:ea typeface="MS Mincho" panose="02020609040205080304" pitchFamily="49" charset="-128"/>
                <a:cs typeface="+mn-cs"/>
              </a:rPr>
              <a:t>RWF 3,000 paid to yourself		OR</a:t>
            </a:r>
          </a:p>
          <a:p>
            <a:r>
              <a:rPr lang="en-US" sz="1800" dirty="0">
                <a:latin typeface="Arial" panose="020B0604020202020204" pitchFamily="34" charset="0"/>
                <a:ea typeface="MS Mincho" panose="02020609040205080304" pitchFamily="49" charset="-128"/>
                <a:cs typeface="+mn-cs"/>
              </a:rPr>
              <a:t>RWF 2,500 paid to yourself		OR</a:t>
            </a:r>
          </a:p>
          <a:p>
            <a:r>
              <a:rPr lang="en-US" sz="1800" dirty="0">
                <a:latin typeface="Arial" panose="020B0604020202020204" pitchFamily="34" charset="0"/>
                <a:ea typeface="MS Mincho" panose="02020609040205080304" pitchFamily="49" charset="-128"/>
                <a:cs typeface="+mn-cs"/>
              </a:rPr>
              <a:t>RWF 2,000 paid to yourself		OR</a:t>
            </a:r>
          </a:p>
          <a:p>
            <a:r>
              <a:rPr lang="en-US" sz="1800" dirty="0">
                <a:latin typeface="Arial" panose="020B0604020202020204" pitchFamily="34" charset="0"/>
                <a:ea typeface="MS Mincho" panose="02020609040205080304" pitchFamily="49" charset="-128"/>
                <a:cs typeface="+mn-cs"/>
              </a:rPr>
              <a:t>…		</a:t>
            </a:r>
          </a:p>
          <a:p>
            <a:r>
              <a:rPr lang="en-US" sz="1800" dirty="0">
                <a:latin typeface="Arial" panose="020B0604020202020204" pitchFamily="34" charset="0"/>
                <a:ea typeface="MS Mincho" panose="02020609040205080304" pitchFamily="49" charset="-128"/>
                <a:cs typeface="+mn-cs"/>
              </a:rPr>
              <a:t>RWF 1,000 paid to yourself		OR</a:t>
            </a:r>
          </a:p>
        </p:txBody>
      </p:sp>
      <p:sp>
        <p:nvSpPr>
          <p:cNvPr id="5" name="TextBox 4">
            <a:extLst>
              <a:ext uri="{FF2B5EF4-FFF2-40B4-BE49-F238E27FC236}">
                <a16:creationId xmlns:a16="http://schemas.microsoft.com/office/drawing/2014/main" id="{5029CEBC-9027-47E3-981E-730B8452AB26}"/>
              </a:ext>
            </a:extLst>
          </p:cNvPr>
          <p:cNvSpPr txBox="1"/>
          <p:nvPr/>
        </p:nvSpPr>
        <p:spPr>
          <a:xfrm>
            <a:off x="838200" y="4160258"/>
            <a:ext cx="9955306" cy="2517401"/>
          </a:xfrm>
          <a:prstGeom prst="rect">
            <a:avLst/>
          </a:prstGeom>
        </p:spPr>
        <p:txBody>
          <a:bodyPr wrap="square" rtlCol="0">
            <a:noAutofit/>
          </a:bodyPr>
          <a:lstStyle/>
          <a:p>
            <a:r>
              <a:rPr lang="en-US" dirty="0">
                <a:solidFill>
                  <a:srgbClr val="435464"/>
                </a:solidFill>
                <a:latin typeface="Arial" panose="020B0604020202020204" pitchFamily="34" charset="0"/>
                <a:ea typeface="MS Mincho" panose="02020609040205080304" pitchFamily="49" charset="-128"/>
              </a:rPr>
              <a:t>This first task elicits a respondents’ </a:t>
            </a:r>
            <a:r>
              <a:rPr lang="en-US" b="1" u="sng" dirty="0">
                <a:solidFill>
                  <a:srgbClr val="435464"/>
                </a:solidFill>
                <a:latin typeface="Arial" panose="020B0604020202020204" pitchFamily="34" charset="0"/>
                <a:ea typeface="MS Mincho" panose="02020609040205080304" pitchFamily="49" charset="-128"/>
              </a:rPr>
              <a:t>valuation of control over income</a:t>
            </a:r>
            <a:r>
              <a:rPr lang="en-US" dirty="0">
                <a:solidFill>
                  <a:srgbClr val="435464"/>
                </a:solidFill>
                <a:latin typeface="Arial" panose="020B0604020202020204" pitchFamily="34" charset="0"/>
                <a:ea typeface="MS Mincho" panose="02020609040205080304" pitchFamily="49" charset="-128"/>
              </a:rPr>
              <a:t> (Almas et al, EJ 2018).</a:t>
            </a:r>
          </a:p>
          <a:p>
            <a:endParaRPr lang="en-US" b="1" u="sng" dirty="0">
              <a:solidFill>
                <a:srgbClr val="435464"/>
              </a:solidFill>
              <a:latin typeface="Arial" panose="020B0604020202020204" pitchFamily="34" charset="0"/>
              <a:ea typeface="MS Mincho" panose="02020609040205080304" pitchFamily="49" charset="-128"/>
            </a:endParaRPr>
          </a:p>
          <a:p>
            <a:pPr marL="285750" indent="-285750">
              <a:buFont typeface="Arial" panose="020B0604020202020204" pitchFamily="34" charset="0"/>
              <a:buChar char="•"/>
            </a:pPr>
            <a:r>
              <a:rPr lang="en-US" dirty="0">
                <a:solidFill>
                  <a:srgbClr val="435464"/>
                </a:solidFill>
                <a:latin typeface="Arial" panose="020B0604020202020204" pitchFamily="34" charset="0"/>
                <a:ea typeface="MS Mincho" panose="02020609040205080304" pitchFamily="49" charset="-128"/>
              </a:rPr>
              <a:t>In the first choice, most participants will choose to be paid RWF 3,000 themselves </a:t>
            </a:r>
          </a:p>
          <a:p>
            <a:pPr marL="285750" indent="-285750">
              <a:buFont typeface="Arial" panose="020B0604020202020204" pitchFamily="34" charset="0"/>
              <a:buChar char="•"/>
            </a:pPr>
            <a:r>
              <a:rPr lang="en-US" dirty="0">
                <a:solidFill>
                  <a:srgbClr val="435464"/>
                </a:solidFill>
                <a:latin typeface="Arial" panose="020B0604020202020204" pitchFamily="34" charset="0"/>
                <a:ea typeface="MS Mincho" panose="02020609040205080304" pitchFamily="49" charset="-128"/>
              </a:rPr>
              <a:t>At a later choice, most will switch and choose a higher level of income paid to their spouse</a:t>
            </a:r>
          </a:p>
          <a:p>
            <a:pPr marL="285750" indent="-285750">
              <a:buFont typeface="Arial" panose="020B0604020202020204" pitchFamily="34" charset="0"/>
              <a:buChar char="•"/>
            </a:pPr>
            <a:endParaRPr lang="en-US" dirty="0">
              <a:solidFill>
                <a:srgbClr val="435464"/>
              </a:solidFill>
              <a:latin typeface="Arial" panose="020B0604020202020204" pitchFamily="34" charset="0"/>
              <a:ea typeface="MS Mincho" panose="02020609040205080304" pitchFamily="49" charset="-128"/>
            </a:endParaRPr>
          </a:p>
          <a:p>
            <a:r>
              <a:rPr lang="en-US" b="1" i="1" dirty="0">
                <a:solidFill>
                  <a:srgbClr val="435464"/>
                </a:solidFill>
                <a:latin typeface="Arial" panose="020B0604020202020204" pitchFamily="34" charset="0"/>
                <a:ea typeface="MS Mincho" panose="02020609040205080304" pitchFamily="49" charset="-128"/>
              </a:rPr>
              <a:t>How much income is someone willing to sacrifice in order to be paid him- or herself?</a:t>
            </a:r>
          </a:p>
        </p:txBody>
      </p:sp>
    </p:spTree>
    <p:extLst>
      <p:ext uri="{BB962C8B-B14F-4D97-AF65-F5344CB8AC3E}">
        <p14:creationId xmlns:p14="http://schemas.microsoft.com/office/powerpoint/2010/main" val="3155372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AE59A-D07F-904C-8133-B3F242795535}"/>
              </a:ext>
            </a:extLst>
          </p:cNvPr>
          <p:cNvSpPr>
            <a:spLocks noGrp="1"/>
          </p:cNvSpPr>
          <p:nvPr>
            <p:ph type="title"/>
          </p:nvPr>
        </p:nvSpPr>
        <p:spPr/>
        <p:txBody>
          <a:bodyPr/>
          <a:lstStyle/>
          <a:p>
            <a:r>
              <a:rPr lang="en-US" dirty="0"/>
              <a:t>Experimental</a:t>
            </a:r>
            <a:r>
              <a:rPr lang="en-US" dirty="0">
                <a:solidFill>
                  <a:schemeClr val="tx1"/>
                </a:solidFill>
              </a:rPr>
              <a:t> </a:t>
            </a:r>
            <a:r>
              <a:rPr lang="en-US" dirty="0"/>
              <a:t>task #2: Valuing changes in workload</a:t>
            </a:r>
          </a:p>
        </p:txBody>
      </p:sp>
      <p:sp>
        <p:nvSpPr>
          <p:cNvPr id="3" name="Content Placeholder 2">
            <a:extLst>
              <a:ext uri="{FF2B5EF4-FFF2-40B4-BE49-F238E27FC236}">
                <a16:creationId xmlns:a16="http://schemas.microsoft.com/office/drawing/2014/main" id="{15DA4F8B-5E7B-EB45-BF4E-8ADBD87C0E11}"/>
              </a:ext>
            </a:extLst>
          </p:cNvPr>
          <p:cNvSpPr>
            <a:spLocks noGrp="1"/>
          </p:cNvSpPr>
          <p:nvPr>
            <p:ph sz="half" idx="2"/>
          </p:nvPr>
        </p:nvSpPr>
        <p:spPr>
          <a:xfrm>
            <a:off x="3463832" y="1941044"/>
            <a:ext cx="3511731" cy="2047480"/>
          </a:xfrm>
        </p:spPr>
        <p:txBody>
          <a:bodyPr>
            <a:normAutofit/>
          </a:bodyPr>
          <a:lstStyle/>
          <a:p>
            <a:r>
              <a:rPr lang="en-US" sz="1800" dirty="0">
                <a:latin typeface="Arial" panose="020B0604020202020204" pitchFamily="34" charset="0"/>
                <a:ea typeface="MS Mincho" panose="02020609040205080304" pitchFamily="49" charset="-128"/>
                <a:cs typeface="+mn-cs"/>
              </a:rPr>
              <a:t>RWF 2,500 + 1 day of labor</a:t>
            </a:r>
          </a:p>
          <a:p>
            <a:r>
              <a:rPr lang="en-US" sz="1800" dirty="0">
                <a:latin typeface="Arial" panose="020B0604020202020204" pitchFamily="34" charset="0"/>
                <a:ea typeface="MS Mincho" panose="02020609040205080304" pitchFamily="49" charset="-128"/>
                <a:cs typeface="+mn-cs"/>
              </a:rPr>
              <a:t>RWF 2,000 + 1 day of labor</a:t>
            </a:r>
          </a:p>
          <a:p>
            <a:r>
              <a:rPr lang="en-US" sz="1800" dirty="0">
                <a:latin typeface="Arial" panose="020B0604020202020204" pitchFamily="34" charset="0"/>
                <a:ea typeface="MS Mincho" panose="02020609040205080304" pitchFamily="49" charset="-128"/>
                <a:cs typeface="+mn-cs"/>
              </a:rPr>
              <a:t>RWF 1,500 + 1 day of labor</a:t>
            </a:r>
          </a:p>
          <a:p>
            <a:r>
              <a:rPr lang="en-US" sz="1800" dirty="0">
                <a:latin typeface="Arial" panose="020B0604020202020204" pitchFamily="34" charset="0"/>
                <a:ea typeface="MS Mincho" panose="02020609040205080304" pitchFamily="49" charset="-128"/>
                <a:cs typeface="+mn-cs"/>
              </a:rPr>
              <a:t>…</a:t>
            </a:r>
          </a:p>
          <a:p>
            <a:r>
              <a:rPr lang="en-US" sz="1800" dirty="0">
                <a:latin typeface="Arial" panose="020B0604020202020204" pitchFamily="34" charset="0"/>
                <a:ea typeface="MS Mincho" panose="02020609040205080304" pitchFamily="49" charset="-128"/>
                <a:cs typeface="+mn-cs"/>
              </a:rPr>
              <a:t>RWF 500 + 1 day of labor</a:t>
            </a:r>
          </a:p>
        </p:txBody>
      </p:sp>
      <p:sp>
        <p:nvSpPr>
          <p:cNvPr id="4" name="Text Placeholder 3">
            <a:extLst>
              <a:ext uri="{FF2B5EF4-FFF2-40B4-BE49-F238E27FC236}">
                <a16:creationId xmlns:a16="http://schemas.microsoft.com/office/drawing/2014/main" id="{926DCA3F-D9F9-8548-AB9D-96088EB7F539}"/>
              </a:ext>
            </a:extLst>
          </p:cNvPr>
          <p:cNvSpPr>
            <a:spLocks noGrp="1"/>
          </p:cNvSpPr>
          <p:nvPr>
            <p:ph type="body" sz="quarter" idx="10"/>
          </p:nvPr>
        </p:nvSpPr>
        <p:spPr>
          <a:xfrm>
            <a:off x="838200" y="1584960"/>
            <a:ext cx="4090851" cy="4592003"/>
          </a:xfrm>
        </p:spPr>
        <p:txBody>
          <a:bodyPr>
            <a:normAutofit/>
          </a:bodyPr>
          <a:lstStyle/>
          <a:p>
            <a:pPr marL="0" indent="0">
              <a:buNone/>
            </a:pPr>
            <a:r>
              <a:rPr lang="en-US" sz="1800" i="1" dirty="0">
                <a:latin typeface="Arial" panose="020B0604020202020204" pitchFamily="34" charset="0"/>
                <a:ea typeface="MS Mincho" panose="02020609040205080304" pitchFamily="49" charset="-128"/>
                <a:cs typeface="+mn-cs"/>
              </a:rPr>
              <a:t>For these scenarios, do you prefer … </a:t>
            </a:r>
          </a:p>
          <a:p>
            <a:r>
              <a:rPr lang="en-US" sz="1800" dirty="0">
                <a:latin typeface="Arial" panose="020B0604020202020204" pitchFamily="34" charset="0"/>
                <a:ea typeface="MS Mincho" panose="02020609040205080304" pitchFamily="49" charset="-128"/>
                <a:cs typeface="+mn-cs"/>
              </a:rPr>
              <a:t>RWF 2,500 	OR</a:t>
            </a:r>
          </a:p>
          <a:p>
            <a:r>
              <a:rPr lang="en-US" sz="1800" dirty="0">
                <a:latin typeface="Arial" panose="020B0604020202020204" pitchFamily="34" charset="0"/>
                <a:ea typeface="MS Mincho" panose="02020609040205080304" pitchFamily="49" charset="-128"/>
                <a:cs typeface="+mn-cs"/>
              </a:rPr>
              <a:t>RWF 2,500 	OR</a:t>
            </a:r>
          </a:p>
          <a:p>
            <a:r>
              <a:rPr lang="en-US" sz="1800" dirty="0">
                <a:latin typeface="Arial" panose="020B0604020202020204" pitchFamily="34" charset="0"/>
                <a:ea typeface="MS Mincho" panose="02020609040205080304" pitchFamily="49" charset="-128"/>
                <a:cs typeface="+mn-cs"/>
              </a:rPr>
              <a:t>RWF 2,500 	OR</a:t>
            </a:r>
          </a:p>
          <a:p>
            <a:r>
              <a:rPr lang="en-US" sz="1800" dirty="0">
                <a:latin typeface="Arial" panose="020B0604020202020204" pitchFamily="34" charset="0"/>
                <a:ea typeface="MS Mincho" panose="02020609040205080304" pitchFamily="49" charset="-128"/>
                <a:cs typeface="+mn-cs"/>
              </a:rPr>
              <a:t>…		</a:t>
            </a:r>
          </a:p>
          <a:p>
            <a:r>
              <a:rPr lang="en-US" sz="1800" dirty="0">
                <a:latin typeface="Arial" panose="020B0604020202020204" pitchFamily="34" charset="0"/>
                <a:ea typeface="MS Mincho" panose="02020609040205080304" pitchFamily="49" charset="-128"/>
                <a:cs typeface="+mn-cs"/>
              </a:rPr>
              <a:t>RWF 2,500 	OR</a:t>
            </a:r>
          </a:p>
        </p:txBody>
      </p:sp>
      <p:sp>
        <p:nvSpPr>
          <p:cNvPr id="5" name="TextBox 4">
            <a:extLst>
              <a:ext uri="{FF2B5EF4-FFF2-40B4-BE49-F238E27FC236}">
                <a16:creationId xmlns:a16="http://schemas.microsoft.com/office/drawing/2014/main" id="{5029CEBC-9027-47E3-981E-730B8452AB26}"/>
              </a:ext>
            </a:extLst>
          </p:cNvPr>
          <p:cNvSpPr txBox="1"/>
          <p:nvPr/>
        </p:nvSpPr>
        <p:spPr>
          <a:xfrm>
            <a:off x="838199" y="4160258"/>
            <a:ext cx="10761618" cy="2517401"/>
          </a:xfrm>
          <a:prstGeom prst="rect">
            <a:avLst/>
          </a:prstGeom>
        </p:spPr>
        <p:txBody>
          <a:bodyPr wrap="square" rtlCol="0">
            <a:noAutofit/>
          </a:bodyPr>
          <a:lstStyle/>
          <a:p>
            <a:pPr>
              <a:spcAft>
                <a:spcPts val="600"/>
              </a:spcAft>
            </a:pPr>
            <a:r>
              <a:rPr lang="en-US" dirty="0">
                <a:solidFill>
                  <a:srgbClr val="435464"/>
                </a:solidFill>
                <a:latin typeface="Arial" panose="020B0604020202020204" pitchFamily="34" charset="0"/>
                <a:ea typeface="MS Mincho" panose="02020609040205080304" pitchFamily="49" charset="-128"/>
              </a:rPr>
              <a:t>This second task elicits a respondents’ </a:t>
            </a:r>
            <a:r>
              <a:rPr lang="en-US" b="1" u="sng" dirty="0">
                <a:solidFill>
                  <a:srgbClr val="435464"/>
                </a:solidFill>
                <a:latin typeface="Arial" panose="020B0604020202020204" pitchFamily="34" charset="0"/>
                <a:ea typeface="MS Mincho" panose="02020609040205080304" pitchFamily="49" charset="-128"/>
              </a:rPr>
              <a:t>valuation of a change in workload</a:t>
            </a:r>
            <a:r>
              <a:rPr lang="en-US" dirty="0">
                <a:solidFill>
                  <a:srgbClr val="435464"/>
                </a:solidFill>
                <a:latin typeface="Arial" panose="020B0604020202020204" pitchFamily="34" charset="0"/>
                <a:ea typeface="MS Mincho" panose="02020609040205080304" pitchFamily="49" charset="-128"/>
              </a:rPr>
              <a:t> (</a:t>
            </a:r>
            <a:r>
              <a:rPr lang="en-US" dirty="0" err="1">
                <a:solidFill>
                  <a:srgbClr val="435464"/>
                </a:solidFill>
                <a:latin typeface="Arial" panose="020B0604020202020204" pitchFamily="34" charset="0"/>
                <a:ea typeface="MS Mincho" panose="02020609040205080304" pitchFamily="49" charset="-128"/>
              </a:rPr>
              <a:t>Agness</a:t>
            </a:r>
            <a:r>
              <a:rPr lang="en-US" dirty="0">
                <a:solidFill>
                  <a:srgbClr val="435464"/>
                </a:solidFill>
                <a:latin typeface="Arial" panose="020B0604020202020204" pitchFamily="34" charset="0"/>
                <a:ea typeface="MS Mincho" panose="02020609040205080304" pitchFamily="49" charset="-128"/>
              </a:rPr>
              <a:t> et al, NBER 2021).</a:t>
            </a:r>
          </a:p>
          <a:p>
            <a:pPr marL="285750" indent="-285750">
              <a:buFont typeface="Arial" panose="020B0604020202020204" pitchFamily="34" charset="0"/>
              <a:buChar char="•"/>
            </a:pPr>
            <a:r>
              <a:rPr lang="en-US" dirty="0">
                <a:solidFill>
                  <a:srgbClr val="435464"/>
                </a:solidFill>
                <a:latin typeface="Arial" panose="020B0604020202020204" pitchFamily="34" charset="0"/>
                <a:ea typeface="MS Mincho" panose="02020609040205080304" pitchFamily="49" charset="-128"/>
              </a:rPr>
              <a:t>In the first choice, most participants will opt for the free labor</a:t>
            </a:r>
          </a:p>
          <a:p>
            <a:pPr marL="285750" indent="-285750">
              <a:buFont typeface="Arial" panose="020B0604020202020204" pitchFamily="34" charset="0"/>
              <a:buChar char="•"/>
            </a:pPr>
            <a:r>
              <a:rPr lang="en-US" dirty="0">
                <a:solidFill>
                  <a:srgbClr val="435464"/>
                </a:solidFill>
                <a:latin typeface="Arial" panose="020B0604020202020204" pitchFamily="34" charset="0"/>
                <a:ea typeface="MS Mincho" panose="02020609040205080304" pitchFamily="49" charset="-128"/>
              </a:rPr>
              <a:t>At a later choice, as the labor cost goes up, most will switch and choose not to pay for labor</a:t>
            </a:r>
          </a:p>
          <a:p>
            <a:pPr marL="285750" indent="-285750">
              <a:buFont typeface="Arial" panose="020B0604020202020204" pitchFamily="34" charset="0"/>
              <a:buChar char="•"/>
            </a:pPr>
            <a:endParaRPr lang="en-US" dirty="0">
              <a:solidFill>
                <a:srgbClr val="435464"/>
              </a:solidFill>
              <a:latin typeface="Arial" panose="020B0604020202020204" pitchFamily="34" charset="0"/>
              <a:ea typeface="MS Mincho" panose="02020609040205080304" pitchFamily="49" charset="-128"/>
            </a:endParaRPr>
          </a:p>
          <a:p>
            <a:pPr>
              <a:spcAft>
                <a:spcPts val="600"/>
              </a:spcAft>
            </a:pPr>
            <a:r>
              <a:rPr lang="en-US" b="1" i="1" dirty="0">
                <a:solidFill>
                  <a:srgbClr val="435464"/>
                </a:solidFill>
                <a:latin typeface="Arial" panose="020B0604020202020204" pitchFamily="34" charset="0"/>
                <a:ea typeface="MS Mincho" panose="02020609040205080304" pitchFamily="49" charset="-128"/>
              </a:rPr>
              <a:t>How much is someone willing to pay to reduce his/her workload by a day?</a:t>
            </a:r>
          </a:p>
          <a:p>
            <a:endParaRPr lang="en-US" dirty="0">
              <a:solidFill>
                <a:srgbClr val="435464"/>
              </a:solidFill>
              <a:latin typeface="Arial" panose="020B0604020202020204" pitchFamily="34" charset="0"/>
              <a:ea typeface="MS Mincho" panose="02020609040205080304" pitchFamily="49" charset="-128"/>
            </a:endParaRPr>
          </a:p>
          <a:p>
            <a:r>
              <a:rPr lang="en-US" b="1" dirty="0">
                <a:solidFill>
                  <a:srgbClr val="435464"/>
                </a:solidFill>
                <a:latin typeface="Arial" panose="020B0604020202020204" pitchFamily="34" charset="0"/>
                <a:ea typeface="MS Mincho" panose="02020609040205080304" pitchFamily="49" charset="-128"/>
              </a:rPr>
              <a:t>And does this depend on whether the money is paid to the respondent, or to his/her spouse?</a:t>
            </a:r>
          </a:p>
        </p:txBody>
      </p:sp>
    </p:spTree>
    <p:extLst>
      <p:ext uri="{BB962C8B-B14F-4D97-AF65-F5344CB8AC3E}">
        <p14:creationId xmlns:p14="http://schemas.microsoft.com/office/powerpoint/2010/main" val="1810500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3C9DFCD-65D7-4A97-A848-9F70C947AA7A}"/>
              </a:ext>
            </a:extLst>
          </p:cNvPr>
          <p:cNvSpPr>
            <a:spLocks noGrp="1"/>
          </p:cNvSpPr>
          <p:nvPr>
            <p:ph type="body" sz="quarter" idx="10"/>
          </p:nvPr>
        </p:nvSpPr>
        <p:spPr>
          <a:xfrm>
            <a:off x="838200" y="1825625"/>
            <a:ext cx="10160726" cy="4351338"/>
          </a:xfrm>
        </p:spPr>
        <p:txBody>
          <a:bodyPr>
            <a:normAutofit/>
          </a:bodyPr>
          <a:lstStyle/>
          <a:p>
            <a:pPr>
              <a:lnSpc>
                <a:spcPct val="114000"/>
              </a:lnSpc>
            </a:pPr>
            <a:r>
              <a:rPr lang="en-US" sz="2000" dirty="0">
                <a:solidFill>
                  <a:srgbClr val="435464"/>
                </a:solidFill>
                <a:latin typeface="Arial" panose="020B0604020202020204" pitchFamily="34" charset="0"/>
                <a:ea typeface="MS Mincho" panose="02020609040205080304" pitchFamily="49" charset="-128"/>
              </a:rPr>
              <a:t>All </a:t>
            </a:r>
            <a:r>
              <a:rPr lang="en-US" sz="2000" dirty="0">
                <a:latin typeface="Arial" panose="020B0604020202020204" pitchFamily="34" charset="0"/>
                <a:ea typeface="MS Mincho" panose="02020609040205080304" pitchFamily="49" charset="-128"/>
              </a:rPr>
              <a:t>choices are made with payments being made either in </a:t>
            </a:r>
            <a:r>
              <a:rPr lang="en-US" sz="2000" dirty="0">
                <a:solidFill>
                  <a:srgbClr val="435464"/>
                </a:solidFill>
                <a:latin typeface="Arial" panose="020B0604020202020204" pitchFamily="34" charset="0"/>
                <a:ea typeface="MS Mincho" panose="02020609040205080304" pitchFamily="49" charset="-128"/>
              </a:rPr>
              <a:t>cash or in kind (soap). This is varied across rounds.</a:t>
            </a:r>
          </a:p>
          <a:p>
            <a:pPr>
              <a:lnSpc>
                <a:spcPct val="114000"/>
              </a:lnSpc>
            </a:pPr>
            <a:r>
              <a:rPr lang="en-US" sz="2000" dirty="0">
                <a:solidFill>
                  <a:srgbClr val="435464"/>
                </a:solidFill>
                <a:latin typeface="Arial" panose="020B0604020202020204" pitchFamily="34" charset="0"/>
                <a:ea typeface="MS Mincho" panose="02020609040205080304" pitchFamily="49" charset="-128"/>
              </a:rPr>
              <a:t>We also vary whether participants choose which day the labor is provided (flexibility), versus whether we assign the labor on a fixed day.</a:t>
            </a:r>
          </a:p>
          <a:p>
            <a:pPr>
              <a:lnSpc>
                <a:spcPct val="114000"/>
              </a:lnSpc>
            </a:pPr>
            <a:r>
              <a:rPr lang="en-US" sz="2000" dirty="0">
                <a:solidFill>
                  <a:srgbClr val="435464"/>
                </a:solidFill>
                <a:latin typeface="Arial" panose="020B0604020202020204" pitchFamily="34" charset="0"/>
                <a:ea typeface="MS Mincho" panose="02020609040205080304" pitchFamily="49" charset="-128"/>
              </a:rPr>
              <a:t>Experiment is incentivized to elicit revealed instead of hypothetical preferences.</a:t>
            </a:r>
          </a:p>
          <a:p>
            <a:pPr marL="0" indent="0">
              <a:lnSpc>
                <a:spcPct val="114000"/>
              </a:lnSpc>
              <a:buNone/>
            </a:pPr>
            <a:endParaRPr lang="en-US" sz="2000" dirty="0">
              <a:solidFill>
                <a:srgbClr val="435464"/>
              </a:solidFill>
              <a:latin typeface="Arial" panose="020B0604020202020204" pitchFamily="34" charset="0"/>
              <a:ea typeface="MS Mincho" panose="02020609040205080304" pitchFamily="49" charset="-128"/>
            </a:endParaRPr>
          </a:p>
        </p:txBody>
      </p:sp>
      <p:sp>
        <p:nvSpPr>
          <p:cNvPr id="5" name="Title 1">
            <a:extLst>
              <a:ext uri="{FF2B5EF4-FFF2-40B4-BE49-F238E27FC236}">
                <a16:creationId xmlns:a16="http://schemas.microsoft.com/office/drawing/2014/main" id="{731CDDDA-56EB-44B7-82A1-36070BBBA29F}"/>
              </a:ext>
            </a:extLst>
          </p:cNvPr>
          <p:cNvSpPr>
            <a:spLocks noGrp="1"/>
          </p:cNvSpPr>
          <p:nvPr>
            <p:ph type="title"/>
          </p:nvPr>
        </p:nvSpPr>
        <p:spPr>
          <a:xfrm>
            <a:off x="838200" y="365125"/>
            <a:ext cx="10515600" cy="1325563"/>
          </a:xfrm>
        </p:spPr>
        <p:txBody>
          <a:bodyPr/>
          <a:lstStyle/>
          <a:p>
            <a:r>
              <a:rPr lang="en-US" dirty="0"/>
              <a:t>Variations in the experiment</a:t>
            </a:r>
          </a:p>
        </p:txBody>
      </p:sp>
      <p:pic>
        <p:nvPicPr>
          <p:cNvPr id="6" name="Content Placeholder 4" descr="C:\Users\Emerence Mukangabo\Desktop\labor 2.jpg">
            <a:extLst>
              <a:ext uri="{FF2B5EF4-FFF2-40B4-BE49-F238E27FC236}">
                <a16:creationId xmlns:a16="http://schemas.microsoft.com/office/drawing/2014/main" id="{02095C29-4565-405A-9D24-1B5B3134CCF9}"/>
              </a:ext>
            </a:extLst>
          </p:cNvPr>
          <p:cNvPicPr>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a:off x="7655668" y="3247558"/>
            <a:ext cx="2727336" cy="4183522"/>
          </a:xfrm>
          <a:prstGeom prst="rect">
            <a:avLst/>
          </a:prstGeom>
          <a:noFill/>
          <a:ln>
            <a:noFill/>
          </a:ln>
        </p:spPr>
      </p:pic>
      <p:pic>
        <p:nvPicPr>
          <p:cNvPr id="7" name="Content Placeholder 4" descr="C:\Users\Emerence Mukangabo\Desktop\gender picts\IMG-20211021-WA0021.jpg">
            <a:extLst>
              <a:ext uri="{FF2B5EF4-FFF2-40B4-BE49-F238E27FC236}">
                <a16:creationId xmlns:a16="http://schemas.microsoft.com/office/drawing/2014/main" id="{CF1B5E3C-7727-46D8-93E8-53F5F48DC6FD}"/>
              </a:ext>
            </a:extLst>
          </p:cNvPr>
          <p:cNvPicPr>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0370" y="3975652"/>
            <a:ext cx="2061187" cy="2727337"/>
          </a:xfrm>
          <a:prstGeom prst="rect">
            <a:avLst/>
          </a:prstGeom>
          <a:noFill/>
          <a:ln>
            <a:noFill/>
          </a:ln>
        </p:spPr>
      </p:pic>
      <p:pic>
        <p:nvPicPr>
          <p:cNvPr id="8" name="Content Placeholder 5">
            <a:extLst>
              <a:ext uri="{FF2B5EF4-FFF2-40B4-BE49-F238E27FC236}">
                <a16:creationId xmlns:a16="http://schemas.microsoft.com/office/drawing/2014/main" id="{D35D91B3-6711-4E88-B361-63BCCD68EF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01903" y="4426794"/>
            <a:ext cx="1448846" cy="1825052"/>
          </a:xfrm>
          <a:prstGeom prst="rect">
            <a:avLst/>
          </a:prstGeom>
        </p:spPr>
      </p:pic>
    </p:spTree>
    <p:extLst>
      <p:ext uri="{BB962C8B-B14F-4D97-AF65-F5344CB8AC3E}">
        <p14:creationId xmlns:p14="http://schemas.microsoft.com/office/powerpoint/2010/main" val="3532517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D0520-529F-4806-A37E-056FFC66E11E}"/>
              </a:ext>
            </a:extLst>
          </p:cNvPr>
          <p:cNvSpPr>
            <a:spLocks noGrp="1"/>
          </p:cNvSpPr>
          <p:nvPr>
            <p:ph type="title"/>
          </p:nvPr>
        </p:nvSpPr>
        <p:spPr/>
        <p:txBody>
          <a:bodyPr/>
          <a:lstStyle/>
          <a:p>
            <a:r>
              <a:rPr lang="en-US" dirty="0"/>
              <a:t>Findings regarding women’s empowerment</a:t>
            </a:r>
          </a:p>
        </p:txBody>
      </p:sp>
      <p:sp>
        <p:nvSpPr>
          <p:cNvPr id="3" name="Content Placeholder 2">
            <a:extLst>
              <a:ext uri="{FF2B5EF4-FFF2-40B4-BE49-F238E27FC236}">
                <a16:creationId xmlns:a16="http://schemas.microsoft.com/office/drawing/2014/main" id="{2352DD21-DE29-4BAE-A4E5-B5B1716C4B7B}"/>
              </a:ext>
            </a:extLst>
          </p:cNvPr>
          <p:cNvSpPr>
            <a:spLocks noGrp="1"/>
          </p:cNvSpPr>
          <p:nvPr>
            <p:ph sz="half" idx="2"/>
          </p:nvPr>
        </p:nvSpPr>
        <p:spPr>
          <a:xfrm>
            <a:off x="6828183" y="1825625"/>
            <a:ext cx="4885281" cy="4351338"/>
          </a:xfrm>
        </p:spPr>
        <p:txBody>
          <a:bodyPr>
            <a:normAutofit/>
          </a:bodyPr>
          <a:lstStyle/>
          <a:p>
            <a:pPr marL="0" indent="0">
              <a:buNone/>
            </a:pPr>
            <a:r>
              <a:rPr lang="en-US" sz="2000" dirty="0"/>
              <a:t>Overall, women are less empowered than men</a:t>
            </a:r>
          </a:p>
          <a:p>
            <a:pPr marL="0" indent="0">
              <a:buNone/>
            </a:pPr>
            <a:r>
              <a:rPr lang="en-US" sz="2000" dirty="0"/>
              <a:t>Not driven by a lack of control over use of income</a:t>
            </a:r>
          </a:p>
          <a:p>
            <a:pPr marL="0" indent="0">
              <a:buNone/>
            </a:pPr>
            <a:r>
              <a:rPr lang="en-US" sz="2000" dirty="0"/>
              <a:t>Main contributors to disempowerment: </a:t>
            </a:r>
          </a:p>
          <a:p>
            <a:r>
              <a:rPr lang="en-US" sz="2000" dirty="0"/>
              <a:t>Lack of autonomy in decision making </a:t>
            </a:r>
          </a:p>
          <a:p>
            <a:r>
              <a:rPr lang="en-US" sz="2000" dirty="0"/>
              <a:t>Limited self efficacy</a:t>
            </a:r>
          </a:p>
          <a:p>
            <a:r>
              <a:rPr lang="en-US" sz="2000" dirty="0"/>
              <a:t>High workload, especially for women, and in later rounds:</a:t>
            </a:r>
          </a:p>
          <a:p>
            <a:endParaRPr lang="en-US" sz="2000" dirty="0"/>
          </a:p>
        </p:txBody>
      </p:sp>
      <p:pic>
        <p:nvPicPr>
          <p:cNvPr id="6" name="Picture 5">
            <a:extLst>
              <a:ext uri="{FF2B5EF4-FFF2-40B4-BE49-F238E27FC236}">
                <a16:creationId xmlns:a16="http://schemas.microsoft.com/office/drawing/2014/main" id="{02DC1CB7-0445-48ED-88A4-D4E544DB96D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8200" y="1825625"/>
            <a:ext cx="5732145" cy="4176395"/>
          </a:xfrm>
          <a:prstGeom prst="rect">
            <a:avLst/>
          </a:prstGeom>
          <a:noFill/>
          <a:ln>
            <a:noFill/>
          </a:ln>
        </p:spPr>
      </p:pic>
      <p:graphicFrame>
        <p:nvGraphicFramePr>
          <p:cNvPr id="7" name="Table 6">
            <a:extLst>
              <a:ext uri="{FF2B5EF4-FFF2-40B4-BE49-F238E27FC236}">
                <a16:creationId xmlns:a16="http://schemas.microsoft.com/office/drawing/2014/main" id="{5F3B0D54-6318-4BDC-AFC2-59F378930B75}"/>
              </a:ext>
            </a:extLst>
          </p:cNvPr>
          <p:cNvGraphicFramePr>
            <a:graphicFrameLocks noGrp="1"/>
          </p:cNvGraphicFramePr>
          <p:nvPr>
            <p:extLst>
              <p:ext uri="{D42A27DB-BD31-4B8C-83A1-F6EECF244321}">
                <p14:modId xmlns:p14="http://schemas.microsoft.com/office/powerpoint/2010/main" val="3189489504"/>
              </p:ext>
            </p:extLst>
          </p:nvPr>
        </p:nvGraphicFramePr>
        <p:xfrm>
          <a:off x="6664782" y="5306060"/>
          <a:ext cx="5212081" cy="1005840"/>
        </p:xfrm>
        <a:graphic>
          <a:graphicData uri="http://schemas.openxmlformats.org/drawingml/2006/table">
            <a:tbl>
              <a:tblPr firstRow="1" firstCol="1" bandRow="1">
                <a:tableStyleId>{5C22544A-7EE6-4342-B048-85BDC9FD1C3A}</a:tableStyleId>
              </a:tblPr>
              <a:tblGrid>
                <a:gridCol w="1042185">
                  <a:extLst>
                    <a:ext uri="{9D8B030D-6E8A-4147-A177-3AD203B41FA5}">
                      <a16:colId xmlns:a16="http://schemas.microsoft.com/office/drawing/2014/main" val="4268062158"/>
                    </a:ext>
                  </a:extLst>
                </a:gridCol>
                <a:gridCol w="1042185">
                  <a:extLst>
                    <a:ext uri="{9D8B030D-6E8A-4147-A177-3AD203B41FA5}">
                      <a16:colId xmlns:a16="http://schemas.microsoft.com/office/drawing/2014/main" val="1306381594"/>
                    </a:ext>
                  </a:extLst>
                </a:gridCol>
                <a:gridCol w="1042185">
                  <a:extLst>
                    <a:ext uri="{9D8B030D-6E8A-4147-A177-3AD203B41FA5}">
                      <a16:colId xmlns:a16="http://schemas.microsoft.com/office/drawing/2014/main" val="2688525638"/>
                    </a:ext>
                  </a:extLst>
                </a:gridCol>
                <a:gridCol w="1042763">
                  <a:extLst>
                    <a:ext uri="{9D8B030D-6E8A-4147-A177-3AD203B41FA5}">
                      <a16:colId xmlns:a16="http://schemas.microsoft.com/office/drawing/2014/main" val="2862345149"/>
                    </a:ext>
                  </a:extLst>
                </a:gridCol>
                <a:gridCol w="1042763">
                  <a:extLst>
                    <a:ext uri="{9D8B030D-6E8A-4147-A177-3AD203B41FA5}">
                      <a16:colId xmlns:a16="http://schemas.microsoft.com/office/drawing/2014/main" val="488330705"/>
                    </a:ext>
                  </a:extLst>
                </a:gridCol>
              </a:tblGrid>
              <a:tr h="335280">
                <a:tc>
                  <a:txBody>
                    <a:bodyPr/>
                    <a:lstStyle/>
                    <a:p>
                      <a:pPr marL="0" marR="0" indent="0" algn="just">
                        <a:lnSpc>
                          <a:spcPts val="1300"/>
                        </a:lnSpc>
                        <a:spcBef>
                          <a:spcPts val="0"/>
                        </a:spcBef>
                        <a:spcAft>
                          <a:spcPts val="0"/>
                        </a:spcAft>
                      </a:pPr>
                      <a:r>
                        <a:rPr lang="en-US" sz="1600" dirty="0">
                          <a:effectLst/>
                        </a:rPr>
                        <a:t> </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Round 1</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dirty="0">
                          <a:effectLst/>
                        </a:rPr>
                        <a:t>Round 2</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Round 3</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Round 4</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68101537"/>
                  </a:ext>
                </a:extLst>
              </a:tr>
              <a:tr h="335280">
                <a:tc>
                  <a:txBody>
                    <a:bodyPr/>
                    <a:lstStyle/>
                    <a:p>
                      <a:pPr marL="0" marR="0" indent="0" algn="just">
                        <a:lnSpc>
                          <a:spcPts val="1300"/>
                        </a:lnSpc>
                        <a:spcBef>
                          <a:spcPts val="0"/>
                        </a:spcBef>
                        <a:spcAft>
                          <a:spcPts val="0"/>
                        </a:spcAft>
                      </a:pPr>
                      <a:r>
                        <a:rPr lang="en-US" sz="1600">
                          <a:effectLst/>
                        </a:rPr>
                        <a:t>Men</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0.338</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0.372</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0.384</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0.402</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25532933"/>
                  </a:ext>
                </a:extLst>
              </a:tr>
              <a:tr h="335280">
                <a:tc>
                  <a:txBody>
                    <a:bodyPr/>
                    <a:lstStyle/>
                    <a:p>
                      <a:pPr marL="0" marR="0" indent="0" algn="just">
                        <a:lnSpc>
                          <a:spcPts val="1300"/>
                        </a:lnSpc>
                        <a:spcBef>
                          <a:spcPts val="0"/>
                        </a:spcBef>
                        <a:spcAft>
                          <a:spcPts val="0"/>
                        </a:spcAft>
                      </a:pPr>
                      <a:r>
                        <a:rPr lang="en-US" sz="1600">
                          <a:effectLst/>
                        </a:rPr>
                        <a:t>Women</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0.498</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0.646</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a:effectLst/>
                        </a:rPr>
                        <a:t>0.620</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indent="0" algn="ctr">
                        <a:lnSpc>
                          <a:spcPts val="1300"/>
                        </a:lnSpc>
                        <a:spcBef>
                          <a:spcPts val="0"/>
                        </a:spcBef>
                        <a:spcAft>
                          <a:spcPts val="0"/>
                        </a:spcAft>
                      </a:pPr>
                      <a:r>
                        <a:rPr lang="en-US" sz="1600" dirty="0">
                          <a:effectLst/>
                        </a:rPr>
                        <a:t>0.654</a:t>
                      </a:r>
                      <a:endParaRPr lang="en-US" sz="11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85286683"/>
                  </a:ext>
                </a:extLst>
              </a:tr>
            </a:tbl>
          </a:graphicData>
        </a:graphic>
      </p:graphicFrame>
    </p:spTree>
    <p:extLst>
      <p:ext uri="{BB962C8B-B14F-4D97-AF65-F5344CB8AC3E}">
        <p14:creationId xmlns:p14="http://schemas.microsoft.com/office/powerpoint/2010/main" val="1165019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820E7-C553-4248-ACE7-4C9E662013DD}"/>
              </a:ext>
            </a:extLst>
          </p:cNvPr>
          <p:cNvSpPr>
            <a:spLocks noGrp="1"/>
          </p:cNvSpPr>
          <p:nvPr>
            <p:ph type="title"/>
          </p:nvPr>
        </p:nvSpPr>
        <p:spPr/>
        <p:txBody>
          <a:bodyPr/>
          <a:lstStyle/>
          <a:p>
            <a:r>
              <a:rPr lang="en-US" dirty="0"/>
              <a:t>Willingness to pay for control over income</a:t>
            </a:r>
          </a:p>
        </p:txBody>
      </p:sp>
      <p:sp>
        <p:nvSpPr>
          <p:cNvPr id="3" name="Content Placeholder 2">
            <a:extLst>
              <a:ext uri="{FF2B5EF4-FFF2-40B4-BE49-F238E27FC236}">
                <a16:creationId xmlns:a16="http://schemas.microsoft.com/office/drawing/2014/main" id="{08BF778D-745B-4672-A24C-26802ADE8923}"/>
              </a:ext>
            </a:extLst>
          </p:cNvPr>
          <p:cNvSpPr>
            <a:spLocks noGrp="1"/>
          </p:cNvSpPr>
          <p:nvPr>
            <p:ph sz="half" idx="2"/>
          </p:nvPr>
        </p:nvSpPr>
        <p:spPr>
          <a:xfrm>
            <a:off x="964096" y="5724939"/>
            <a:ext cx="10823713" cy="879406"/>
          </a:xfrm>
        </p:spPr>
        <p:txBody>
          <a:bodyPr>
            <a:normAutofit fontScale="92500"/>
          </a:bodyPr>
          <a:lstStyle/>
          <a:p>
            <a:r>
              <a:rPr lang="en-US" dirty="0"/>
              <a:t>Women are willing to pay more for control over income than men</a:t>
            </a:r>
          </a:p>
          <a:p>
            <a:r>
              <a:rPr lang="en-US" dirty="0"/>
              <a:t>Receiving payments in cash increases willingness to pay, but not significantly so</a:t>
            </a:r>
          </a:p>
        </p:txBody>
      </p:sp>
      <p:pic>
        <p:nvPicPr>
          <p:cNvPr id="5" name="Picture 4">
            <a:extLst>
              <a:ext uri="{FF2B5EF4-FFF2-40B4-BE49-F238E27FC236}">
                <a16:creationId xmlns:a16="http://schemas.microsoft.com/office/drawing/2014/main" id="{95813E79-156D-4450-85D5-5AC31FC8ED4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64096" y="1364665"/>
            <a:ext cx="7490791" cy="4360274"/>
          </a:xfrm>
          <a:prstGeom prst="rect">
            <a:avLst/>
          </a:prstGeom>
          <a:noFill/>
          <a:ln>
            <a:noFill/>
          </a:ln>
        </p:spPr>
      </p:pic>
    </p:spTree>
    <p:extLst>
      <p:ext uri="{BB962C8B-B14F-4D97-AF65-F5344CB8AC3E}">
        <p14:creationId xmlns:p14="http://schemas.microsoft.com/office/powerpoint/2010/main" val="3493444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820E7-C553-4248-ACE7-4C9E662013DD}"/>
              </a:ext>
            </a:extLst>
          </p:cNvPr>
          <p:cNvSpPr>
            <a:spLocks noGrp="1"/>
          </p:cNvSpPr>
          <p:nvPr>
            <p:ph type="title"/>
          </p:nvPr>
        </p:nvSpPr>
        <p:spPr>
          <a:xfrm>
            <a:off x="838200" y="365124"/>
            <a:ext cx="10515600" cy="1325563"/>
          </a:xfrm>
        </p:spPr>
        <p:txBody>
          <a:bodyPr/>
          <a:lstStyle/>
          <a:p>
            <a:r>
              <a:rPr lang="en-US" dirty="0"/>
              <a:t>Willingness to pay for a reduced workload</a:t>
            </a:r>
          </a:p>
        </p:txBody>
      </p:sp>
      <p:sp>
        <p:nvSpPr>
          <p:cNvPr id="3" name="Content Placeholder 2">
            <a:extLst>
              <a:ext uri="{FF2B5EF4-FFF2-40B4-BE49-F238E27FC236}">
                <a16:creationId xmlns:a16="http://schemas.microsoft.com/office/drawing/2014/main" id="{08BF778D-745B-4672-A24C-26802ADE8923}"/>
              </a:ext>
            </a:extLst>
          </p:cNvPr>
          <p:cNvSpPr>
            <a:spLocks noGrp="1"/>
          </p:cNvSpPr>
          <p:nvPr>
            <p:ph sz="half" idx="2"/>
          </p:nvPr>
        </p:nvSpPr>
        <p:spPr>
          <a:xfrm>
            <a:off x="964096" y="5789074"/>
            <a:ext cx="10823713" cy="879406"/>
          </a:xfrm>
        </p:spPr>
        <p:txBody>
          <a:bodyPr>
            <a:normAutofit fontScale="85000" lnSpcReduction="10000"/>
          </a:bodyPr>
          <a:lstStyle/>
          <a:p>
            <a:r>
              <a:rPr lang="en-US" dirty="0"/>
              <a:t>No significant differences in willingness to pay for women versus men</a:t>
            </a:r>
          </a:p>
          <a:p>
            <a:r>
              <a:rPr lang="en-US" dirty="0"/>
              <a:t>Regardless of whether respondent would control the income saved from not hiring any labor</a:t>
            </a:r>
          </a:p>
        </p:txBody>
      </p:sp>
      <p:pic>
        <p:nvPicPr>
          <p:cNvPr id="7" name="Picture 6">
            <a:extLst>
              <a:ext uri="{FF2B5EF4-FFF2-40B4-BE49-F238E27FC236}">
                <a16:creationId xmlns:a16="http://schemas.microsoft.com/office/drawing/2014/main" id="{1C74B0B8-6F21-490F-A435-DF6446C6BB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1943783"/>
            <a:ext cx="5390515" cy="3592195"/>
          </a:xfrm>
          <a:prstGeom prst="rect">
            <a:avLst/>
          </a:prstGeom>
          <a:noFill/>
          <a:ln>
            <a:noFill/>
          </a:ln>
        </p:spPr>
      </p:pic>
      <p:pic>
        <p:nvPicPr>
          <p:cNvPr id="6" name="Picture 5">
            <a:extLst>
              <a:ext uri="{FF2B5EF4-FFF2-40B4-BE49-F238E27FC236}">
                <a16:creationId xmlns:a16="http://schemas.microsoft.com/office/drawing/2014/main" id="{90D3B79C-41B6-4137-9C0C-16061838D8C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64096" y="1879648"/>
            <a:ext cx="5486400" cy="3656330"/>
          </a:xfrm>
          <a:prstGeom prst="rect">
            <a:avLst/>
          </a:prstGeom>
          <a:noFill/>
          <a:ln>
            <a:noFill/>
          </a:ln>
        </p:spPr>
      </p:pic>
      <p:sp>
        <p:nvSpPr>
          <p:cNvPr id="4" name="TextBox 3">
            <a:extLst>
              <a:ext uri="{FF2B5EF4-FFF2-40B4-BE49-F238E27FC236}">
                <a16:creationId xmlns:a16="http://schemas.microsoft.com/office/drawing/2014/main" id="{FD6455F4-1CB9-4189-8AFC-745C2C488118}"/>
              </a:ext>
            </a:extLst>
          </p:cNvPr>
          <p:cNvSpPr txBox="1"/>
          <p:nvPr/>
        </p:nvSpPr>
        <p:spPr>
          <a:xfrm>
            <a:off x="6598024" y="1718442"/>
            <a:ext cx="4238942" cy="491304"/>
          </a:xfrm>
          <a:prstGeom prst="rect">
            <a:avLst/>
          </a:prstGeom>
        </p:spPr>
        <p:txBody>
          <a:bodyPr wrap="square" rtlCol="0">
            <a:noAutofit/>
          </a:bodyPr>
          <a:lstStyle/>
          <a:p>
            <a:pPr algn="r"/>
            <a:r>
              <a:rPr lang="en-US" sz="1600" dirty="0"/>
              <a:t>Own income (direct control over income)</a:t>
            </a:r>
          </a:p>
        </p:txBody>
      </p:sp>
      <p:sp>
        <p:nvSpPr>
          <p:cNvPr id="8" name="TextBox 7">
            <a:extLst>
              <a:ext uri="{FF2B5EF4-FFF2-40B4-BE49-F238E27FC236}">
                <a16:creationId xmlns:a16="http://schemas.microsoft.com/office/drawing/2014/main" id="{11446209-500B-4E68-A8A5-33859AE0E0D9}"/>
              </a:ext>
            </a:extLst>
          </p:cNvPr>
          <p:cNvSpPr txBox="1"/>
          <p:nvPr/>
        </p:nvSpPr>
        <p:spPr>
          <a:xfrm>
            <a:off x="1593574" y="1723984"/>
            <a:ext cx="4740965" cy="491304"/>
          </a:xfrm>
          <a:prstGeom prst="rect">
            <a:avLst/>
          </a:prstGeom>
        </p:spPr>
        <p:txBody>
          <a:bodyPr wrap="square" rtlCol="0">
            <a:noAutofit/>
          </a:bodyPr>
          <a:lstStyle/>
          <a:p>
            <a:pPr algn="r"/>
            <a:r>
              <a:rPr lang="en-US" sz="1600" dirty="0"/>
              <a:t>Spouse income (no direct control over income)</a:t>
            </a:r>
          </a:p>
        </p:txBody>
      </p:sp>
    </p:spTree>
    <p:extLst>
      <p:ext uri="{BB962C8B-B14F-4D97-AF65-F5344CB8AC3E}">
        <p14:creationId xmlns:p14="http://schemas.microsoft.com/office/powerpoint/2010/main" val="3412756764"/>
      </p:ext>
    </p:extLst>
  </p:cSld>
  <p:clrMapOvr>
    <a:masterClrMapping/>
  </p:clrMapOvr>
</p:sld>
</file>

<file path=ppt/theme/theme1.xml><?xml version="1.0" encoding="utf-8"?>
<a:theme xmlns:a="http://schemas.openxmlformats.org/drawingml/2006/main" name="IFPRI 2017">
  <a:themeElements>
    <a:clrScheme name="IFPRI Color Palette">
      <a:dk1>
        <a:srgbClr val="000000"/>
      </a:dk1>
      <a:lt1>
        <a:srgbClr val="FFFFFF"/>
      </a:lt1>
      <a:dk2>
        <a:srgbClr val="44546A"/>
      </a:dk2>
      <a:lt2>
        <a:srgbClr val="E7E6E6"/>
      </a:lt2>
      <a:accent1>
        <a:srgbClr val="62BA45"/>
      </a:accent1>
      <a:accent2>
        <a:srgbClr val="00AE9A"/>
      </a:accent2>
      <a:accent3>
        <a:srgbClr val="EF463B"/>
      </a:accent3>
      <a:accent4>
        <a:srgbClr val="F7921E"/>
      </a:accent4>
      <a:accent5>
        <a:srgbClr val="8850A0"/>
      </a:accent5>
      <a:accent6>
        <a:srgbClr val="007DB3"/>
      </a:accent6>
      <a:hlink>
        <a:srgbClr val="3C5567"/>
      </a:hlink>
      <a:folHlink>
        <a:srgbClr val="95C94F"/>
      </a:folHlink>
    </a:clrScheme>
    <a:fontScheme name="IFPRI 201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oAutofit/>
      </a:bodyPr>
      <a:lstStyle>
        <a:defPPr algn="r">
          <a:defRPr sz="2400"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B701B142D7F334AA3E284CD056D8730" ma:contentTypeVersion="1" ma:contentTypeDescription="Create a new document." ma:contentTypeScope="" ma:versionID="5a13a147b151f9e586d5c95adfcfa58b">
  <xsd:schema xmlns:xsd="http://www.w3.org/2001/XMLSchema" xmlns:xs="http://www.w3.org/2001/XMLSchema" xmlns:p="http://schemas.microsoft.com/office/2006/metadata/properties" xmlns:ns2="0cd20131-f0ea-4411-b5d2-fef9aeba121e" targetNamespace="http://schemas.microsoft.com/office/2006/metadata/properties" ma:root="true" ma:fieldsID="e7b6522deb70f19fa415d2434b247477" ns2:_="">
    <xsd:import namespace="0cd20131-f0ea-4411-b5d2-fef9aeba121e"/>
    <xsd:element name="properties">
      <xsd:complexType>
        <xsd:sequence>
          <xsd:element name="documentManagement">
            <xsd:complexType>
              <xsd:all>
                <xsd:element ref="ns2:Subse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d20131-f0ea-4411-b5d2-fef9aeba121e" elementFormDefault="qualified">
    <xsd:import namespace="http://schemas.microsoft.com/office/2006/documentManagement/types"/>
    <xsd:import namespace="http://schemas.microsoft.com/office/infopath/2007/PartnerControls"/>
    <xsd:element name="Subsets" ma:index="8" nillable="true" ma:displayName="Subsets" ma:internalName="Subsets">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ubsets xmlns="0cd20131-f0ea-4411-b5d2-fef9aeba121e" xsi:nil="true"/>
  </documentManagement>
</p:properties>
</file>

<file path=customXml/itemProps1.xml><?xml version="1.0" encoding="utf-8"?>
<ds:datastoreItem xmlns:ds="http://schemas.openxmlformats.org/officeDocument/2006/customXml" ds:itemID="{665917C4-0CE1-4FBA-B9CC-D30E8DFD339E}">
  <ds:schemaRefs>
    <ds:schemaRef ds:uri="http://schemas.microsoft.com/sharepoint/v3/contenttype/forms"/>
  </ds:schemaRefs>
</ds:datastoreItem>
</file>

<file path=customXml/itemProps2.xml><?xml version="1.0" encoding="utf-8"?>
<ds:datastoreItem xmlns:ds="http://schemas.openxmlformats.org/officeDocument/2006/customXml" ds:itemID="{D78DA7F6-87D1-4417-AA1F-A3D8A60BBE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d20131-f0ea-4411-b5d2-fef9aeba12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76E3A5C-1255-4308-9E2E-F1CAFA06170A}">
  <ds:schemaRefs>
    <ds:schemaRef ds:uri="http://schemas.microsoft.com/office/2006/metadata/properties"/>
    <ds:schemaRef ds:uri="http://schemas.microsoft.com/office/infopath/2007/PartnerControls"/>
    <ds:schemaRef ds:uri="0cd20131-f0ea-4411-b5d2-fef9aeba121e"/>
  </ds:schemaRefs>
</ds:datastoreItem>
</file>

<file path=docProps/app.xml><?xml version="1.0" encoding="utf-8"?>
<Properties xmlns="http://schemas.openxmlformats.org/officeDocument/2006/extended-properties" xmlns:vt="http://schemas.openxmlformats.org/officeDocument/2006/docPropsVTypes">
  <Template/>
  <TotalTime>12114</TotalTime>
  <Words>978</Words>
  <Application>Microsoft Office PowerPoint</Application>
  <PresentationFormat>Widescreen</PresentationFormat>
  <Paragraphs>108</Paragraphs>
  <Slides>11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Narrow</vt:lpstr>
      <vt:lpstr>Calibri</vt:lpstr>
      <vt:lpstr>Courier New</vt:lpstr>
      <vt:lpstr>Wingdings</vt:lpstr>
      <vt:lpstr>IFPRI 2017</vt:lpstr>
      <vt:lpstr>PowerPoint Presentation</vt:lpstr>
      <vt:lpstr>Some difficult trade-offs for policymakers:</vt:lpstr>
      <vt:lpstr>A tool to value changes in workload and income autonomy</vt:lpstr>
      <vt:lpstr>Experimental task #1: Valuing control over income</vt:lpstr>
      <vt:lpstr>Experimental task #2: Valuing changes in workload</vt:lpstr>
      <vt:lpstr>Variations in the experiment</vt:lpstr>
      <vt:lpstr>Findings regarding women’s empowerment</vt:lpstr>
      <vt:lpstr>Willingness to pay for control over income</vt:lpstr>
      <vt:lpstr>Willingness to pay for a reduced workload</vt:lpstr>
      <vt:lpstr>Conclusion</vt:lpstr>
      <vt:lpstr>PowerPoint Presentation</vt:lpstr>
    </vt:vector>
  </TitlesOfParts>
  <Company>IFPRI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Sample</dc:creator>
  <cp:lastModifiedBy>Kramer, Berber (IFPRI)</cp:lastModifiedBy>
  <cp:revision>253</cp:revision>
  <dcterms:created xsi:type="dcterms:W3CDTF">2015-10-27T18:58:36Z</dcterms:created>
  <dcterms:modified xsi:type="dcterms:W3CDTF">2022-05-22T09:56:16Z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0x0101009B701B142D7F334AA3E284CD056D8730</vt:lpwstr>
  </property>
</Properties>
</file>