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06" r:id="rId1"/>
  </p:sldMasterIdLst>
  <p:notesMasterIdLst>
    <p:notesMasterId r:id="rId14"/>
  </p:notesMasterIdLst>
  <p:handoutMasterIdLst>
    <p:handoutMasterId r:id="rId15"/>
  </p:handoutMasterIdLst>
  <p:sldIdLst>
    <p:sldId id="256" r:id="rId2"/>
    <p:sldId id="376" r:id="rId3"/>
    <p:sldId id="260" r:id="rId4"/>
    <p:sldId id="263" r:id="rId5"/>
    <p:sldId id="269" r:id="rId6"/>
    <p:sldId id="262" r:id="rId7"/>
    <p:sldId id="264" r:id="rId8"/>
    <p:sldId id="265" r:id="rId9"/>
    <p:sldId id="266" r:id="rId10"/>
    <p:sldId id="267" r:id="rId11"/>
    <p:sldId id="261" r:id="rId12"/>
    <p:sldId id="311" r:id="rId13"/>
  </p:sldIdLst>
  <p:sldSz cx="12192000" cy="6858000"/>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8785" autoAdjust="0"/>
  </p:normalViewPr>
  <p:slideViewPr>
    <p:cSldViewPr>
      <p:cViewPr varScale="1">
        <p:scale>
          <a:sx n="115" d="100"/>
          <a:sy n="115" d="100"/>
        </p:scale>
        <p:origin x="512" y="2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6" d="100"/>
          <a:sy n="86" d="100"/>
        </p:scale>
        <p:origin x="386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5275" y="0"/>
            <a:ext cx="2971092" cy="465266"/>
          </a:xfrm>
          <a:prstGeom prst="rect">
            <a:avLst/>
          </a:prstGeom>
        </p:spPr>
        <p:txBody>
          <a:bodyPr vert="horz" lIns="91440" tIns="45720" rIns="91440" bIns="45720" rtlCol="0"/>
          <a:lstStyle>
            <a:lvl1pPr algn="r">
              <a:defRPr sz="1200"/>
            </a:lvl1pPr>
          </a:lstStyle>
          <a:p>
            <a:fld id="{26B7BA50-4033-444C-B5E4-8FFBEB036051}" type="datetimeFigureOut">
              <a:rPr lang="en-US" smtClean="0"/>
              <a:t>6/9/23</a:t>
            </a:fld>
            <a:endParaRPr lang="en-US"/>
          </a:p>
        </p:txBody>
      </p:sp>
      <p:sp>
        <p:nvSpPr>
          <p:cNvPr id="4" name="Footer Placeholder 3"/>
          <p:cNvSpPr>
            <a:spLocks noGrp="1"/>
          </p:cNvSpPr>
          <p:nvPr>
            <p:ph type="ftr" sz="quarter" idx="2"/>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5275" y="8829648"/>
            <a:ext cx="2971092" cy="465266"/>
          </a:xfrm>
          <a:prstGeom prst="rect">
            <a:avLst/>
          </a:prstGeom>
        </p:spPr>
        <p:txBody>
          <a:bodyPr vert="horz" lIns="91440" tIns="45720" rIns="91440" bIns="45720" rtlCol="0" anchor="b"/>
          <a:lstStyle>
            <a:lvl1pPr algn="r">
              <a:defRPr sz="1200"/>
            </a:lvl1pPr>
          </a:lstStyle>
          <a:p>
            <a:fld id="{E883C108-3957-4B71-89D3-8D941B9B27FB}" type="slidenum">
              <a:rPr lang="en-US" smtClean="0"/>
              <a:t>‹#›</a:t>
            </a:fld>
            <a:endParaRPr lang="en-US"/>
          </a:p>
        </p:txBody>
      </p:sp>
    </p:spTree>
    <p:extLst>
      <p:ext uri="{BB962C8B-B14F-4D97-AF65-F5344CB8AC3E}">
        <p14:creationId xmlns:p14="http://schemas.microsoft.com/office/powerpoint/2010/main" val="302022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5275" y="0"/>
            <a:ext cx="2971092" cy="465266"/>
          </a:xfrm>
          <a:prstGeom prst="rect">
            <a:avLst/>
          </a:prstGeom>
        </p:spPr>
        <p:txBody>
          <a:bodyPr vert="horz" lIns="91440" tIns="45720" rIns="91440" bIns="45720" rtlCol="0"/>
          <a:lstStyle>
            <a:lvl1pPr algn="r">
              <a:defRPr sz="1200"/>
            </a:lvl1pPr>
          </a:lstStyle>
          <a:p>
            <a:fld id="{565E230F-C278-4E6F-BE01-0F10BE9A03DF}" type="datetimeFigureOut">
              <a:rPr lang="en-US" smtClean="0"/>
              <a:t>6/9/23</a:t>
            </a:fld>
            <a:endParaRPr lang="en-US"/>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637" y="4416311"/>
            <a:ext cx="5486727" cy="41829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5275" y="8829648"/>
            <a:ext cx="2971092" cy="465266"/>
          </a:xfrm>
          <a:prstGeom prst="rect">
            <a:avLst/>
          </a:prstGeom>
        </p:spPr>
        <p:txBody>
          <a:bodyPr vert="horz" lIns="91440" tIns="45720" rIns="91440" bIns="45720" rtlCol="0" anchor="b"/>
          <a:lstStyle>
            <a:lvl1pPr algn="r">
              <a:defRPr sz="1200"/>
            </a:lvl1pPr>
          </a:lstStyle>
          <a:p>
            <a:fld id="{A8AFED09-BE96-4397-BB0D-8FC8D24B51E7}" type="slidenum">
              <a:rPr lang="en-US" smtClean="0"/>
              <a:t>‹#›</a:t>
            </a:fld>
            <a:endParaRPr lang="en-US"/>
          </a:p>
        </p:txBody>
      </p:sp>
    </p:spTree>
    <p:extLst>
      <p:ext uri="{BB962C8B-B14F-4D97-AF65-F5344CB8AC3E}">
        <p14:creationId xmlns:p14="http://schemas.microsoft.com/office/powerpoint/2010/main" val="483482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0" name="Text Placeholder 19"/>
          <p:cNvSpPr>
            <a:spLocks noGrp="1"/>
          </p:cNvSpPr>
          <p:nvPr>
            <p:ph type="body" sz="quarter" idx="10"/>
          </p:nvPr>
        </p:nvSpPr>
        <p:spPr>
          <a:xfrm>
            <a:off x="2336801" y="1828800"/>
            <a:ext cx="7201463" cy="2376264"/>
          </a:xfrm>
          <a:ln w="28575">
            <a:noFill/>
          </a:ln>
        </p:spPr>
        <p:txBody>
          <a:bodyPr anchor="ctr"/>
          <a:lstStyle>
            <a:lvl1pPr algn="ctr">
              <a:buNone/>
              <a:defRPr sz="32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a:t>Click to edit Master text styles</a:t>
            </a:r>
          </a:p>
        </p:txBody>
      </p:sp>
      <p:sp>
        <p:nvSpPr>
          <p:cNvPr id="22" name="Text Placeholder 21"/>
          <p:cNvSpPr>
            <a:spLocks noGrp="1"/>
          </p:cNvSpPr>
          <p:nvPr>
            <p:ph type="body" sz="quarter" idx="11"/>
          </p:nvPr>
        </p:nvSpPr>
        <p:spPr>
          <a:xfrm>
            <a:off x="5519937" y="4653136"/>
            <a:ext cx="5954184"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a:t>Click to edit Master text styles</a:t>
            </a:r>
          </a:p>
        </p:txBody>
      </p:sp>
      <p:sp>
        <p:nvSpPr>
          <p:cNvPr id="6" name="Rectangle 5"/>
          <p:cNvSpPr/>
          <p:nvPr/>
        </p:nvSpPr>
        <p:spPr>
          <a:xfrm>
            <a:off x="0" y="6093296"/>
            <a:ext cx="12192000" cy="764704"/>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endParaRPr lang="en-GB" sz="1400" noProof="0">
              <a:latin typeface="Arial"/>
              <a:cs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Slide">
    <p:spTree>
      <p:nvGrpSpPr>
        <p:cNvPr id="1" name=""/>
        <p:cNvGrpSpPr/>
        <p:nvPr/>
      </p:nvGrpSpPr>
      <p:grpSpPr>
        <a:xfrm>
          <a:off x="0" y="0"/>
          <a:ext cx="0" cy="0"/>
          <a:chOff x="0" y="0"/>
          <a:chExt cx="0" cy="0"/>
        </a:xfrm>
      </p:grpSpPr>
      <p:sp>
        <p:nvSpPr>
          <p:cNvPr id="2" name="Rectangle 1"/>
          <p:cNvSpPr/>
          <p:nvPr/>
        </p:nvSpPr>
        <p:spPr>
          <a:xfrm>
            <a:off x="0" y="6442264"/>
            <a:ext cx="12192000" cy="415736"/>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a:latin typeface="Arial"/>
                <a:cs typeface="Arial"/>
              </a:rPr>
              <a:t>Ministry of Trade and Industry 2013</a:t>
            </a:r>
          </a:p>
        </p:txBody>
      </p:sp>
      <p:sp>
        <p:nvSpPr>
          <p:cNvPr id="13" name="Text Placeholder 12"/>
          <p:cNvSpPr>
            <a:spLocks noGrp="1"/>
          </p:cNvSpPr>
          <p:nvPr>
            <p:ph type="body" sz="quarter" idx="10"/>
          </p:nvPr>
        </p:nvSpPr>
        <p:spPr>
          <a:xfrm>
            <a:off x="152400" y="838201"/>
            <a:ext cx="11811000" cy="5562599"/>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dirty="0"/>
              <a:t>Click to edit Master text styles</a:t>
            </a:r>
          </a:p>
          <a:p>
            <a:pPr lvl="1"/>
            <a:r>
              <a:rPr lang="en-US" noProof="0" dirty="0"/>
              <a:t>Second level</a:t>
            </a:r>
          </a:p>
          <a:p>
            <a:pPr lvl="2"/>
            <a:r>
              <a:rPr lang="en-US" noProof="0" dirty="0"/>
              <a:t>Third level</a:t>
            </a:r>
          </a:p>
        </p:txBody>
      </p:sp>
      <p:sp>
        <p:nvSpPr>
          <p:cNvPr id="21" name="Slide Number Placeholder 20"/>
          <p:cNvSpPr>
            <a:spLocks noGrp="1"/>
          </p:cNvSpPr>
          <p:nvPr>
            <p:ph type="sldNum" sz="quarter" idx="11"/>
          </p:nvPr>
        </p:nvSpPr>
        <p:spPr>
          <a:xfrm>
            <a:off x="11088556" y="6442264"/>
            <a:ext cx="1103445" cy="415738"/>
          </a:xfrm>
        </p:spPr>
        <p:txBody>
          <a:bodyPr anchor="ctr"/>
          <a:lstStyle>
            <a:lvl1pPr algn="ctr">
              <a:defRPr sz="1400">
                <a:solidFill>
                  <a:schemeClr val="bg1"/>
                </a:solidFill>
                <a:latin typeface="Arial"/>
                <a:cs typeface="Arial"/>
              </a:defRPr>
            </a:lvl1pPr>
          </a:lstStyle>
          <a:p>
            <a:pPr>
              <a:defRPr/>
            </a:pPr>
            <a:fld id="{5ED6DD2C-EA84-4AAF-B698-2FF22BD6154C}" type="slidenum">
              <a:rPr lang="en-GB" smtClean="0"/>
              <a:pPr>
                <a:defRPr/>
              </a:pPr>
              <a:t>‹#›</a:t>
            </a:fld>
            <a:endParaRPr lang="en-GB"/>
          </a:p>
        </p:txBody>
      </p:sp>
      <p:cxnSp>
        <p:nvCxnSpPr>
          <p:cNvPr id="11" name="Straight Connector 10"/>
          <p:cNvCxnSpPr/>
          <p:nvPr/>
        </p:nvCxnSpPr>
        <p:spPr>
          <a:xfrm>
            <a:off x="1066800" y="622280"/>
            <a:ext cx="11125200" cy="0"/>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2" name="Title 2"/>
          <p:cNvSpPr>
            <a:spLocks noGrp="1"/>
          </p:cNvSpPr>
          <p:nvPr>
            <p:ph type="title" hasCustomPrompt="1"/>
          </p:nvPr>
        </p:nvSpPr>
        <p:spPr>
          <a:xfrm>
            <a:off x="1143001" y="153044"/>
            <a:ext cx="10161700" cy="469236"/>
          </a:xfrm>
          <a:prstGeom prst="rect">
            <a:avLst/>
          </a:prstGeom>
        </p:spPr>
        <p:txBody>
          <a:bodyPr/>
          <a:lstStyle>
            <a:lvl1pPr>
              <a:defRPr sz="2400" b="1">
                <a:solidFill>
                  <a:schemeClr val="tx1"/>
                </a:solidFill>
                <a:latin typeface="Arial"/>
                <a:cs typeface="Arial"/>
              </a:defRPr>
            </a:lvl1pPr>
          </a:lstStyle>
          <a:p>
            <a:r>
              <a:rPr lang="en-US" noProof="0" dirty="0"/>
              <a:t>Click to edit title style</a:t>
            </a:r>
            <a:endParaRPr lang="en-GB" noProof="0" dirty="0"/>
          </a:p>
        </p:txBody>
      </p:sp>
      <p:sp>
        <p:nvSpPr>
          <p:cNvPr id="9" name="Rectangle 8"/>
          <p:cNvSpPr/>
          <p:nvPr userDrawn="1"/>
        </p:nvSpPr>
        <p:spPr>
          <a:xfrm>
            <a:off x="0" y="6442076"/>
            <a:ext cx="12192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a:latin typeface="Arial"/>
                <a:cs typeface="Arial"/>
              </a:rPr>
              <a:t>Economic Policy Research Network</a:t>
            </a:r>
          </a:p>
        </p:txBody>
      </p:sp>
      <p:pic>
        <p:nvPicPr>
          <p:cNvPr id="10" name="Picture 9"/>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89370"/>
            <a:ext cx="1066799" cy="532910"/>
          </a:xfrm>
          <a:prstGeom prst="rect">
            <a:avLst/>
          </a:prstGeom>
          <a:noFill/>
          <a:ln>
            <a:noFill/>
          </a:ln>
        </p:spPr>
      </p:pic>
    </p:spTree>
    <p:extLst>
      <p:ext uri="{BB962C8B-B14F-4D97-AF65-F5344CB8AC3E}">
        <p14:creationId xmlns:p14="http://schemas.microsoft.com/office/powerpoint/2010/main" val="2878952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lide">
    <p:spTree>
      <p:nvGrpSpPr>
        <p:cNvPr id="1" name=""/>
        <p:cNvGrpSpPr/>
        <p:nvPr/>
      </p:nvGrpSpPr>
      <p:grpSpPr>
        <a:xfrm>
          <a:off x="0" y="0"/>
          <a:ext cx="0" cy="0"/>
          <a:chOff x="0" y="0"/>
          <a:chExt cx="0" cy="0"/>
        </a:xfrm>
      </p:grpSpPr>
      <p:sp>
        <p:nvSpPr>
          <p:cNvPr id="13" name="Text Placeholder 12"/>
          <p:cNvSpPr>
            <a:spLocks noGrp="1"/>
          </p:cNvSpPr>
          <p:nvPr>
            <p:ph type="body" sz="quarter" idx="10"/>
          </p:nvPr>
        </p:nvSpPr>
        <p:spPr>
          <a:xfrm>
            <a:off x="228600" y="914400"/>
            <a:ext cx="11734800" cy="5334000"/>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a:t>Click to edit Master text styles</a:t>
            </a:r>
          </a:p>
          <a:p>
            <a:pPr lvl="1"/>
            <a:r>
              <a:rPr lang="en-US" noProof="0"/>
              <a:t>Second level</a:t>
            </a:r>
          </a:p>
          <a:p>
            <a:pPr lvl="2"/>
            <a:r>
              <a:rPr lang="en-US" noProof="0"/>
              <a:t>Third level</a:t>
            </a:r>
          </a:p>
        </p:txBody>
      </p:sp>
      <p:sp>
        <p:nvSpPr>
          <p:cNvPr id="21" name="Slide Number Placeholder 20"/>
          <p:cNvSpPr>
            <a:spLocks noGrp="1"/>
          </p:cNvSpPr>
          <p:nvPr>
            <p:ph type="sldNum" sz="quarter" idx="11"/>
          </p:nvPr>
        </p:nvSpPr>
        <p:spPr>
          <a:xfrm>
            <a:off x="11088556" y="6452872"/>
            <a:ext cx="1103445" cy="405131"/>
          </a:xfrm>
        </p:spPr>
        <p:txBody>
          <a:bodyPr anchor="ctr"/>
          <a:lstStyle>
            <a:lvl1pPr algn="ctr">
              <a:defRPr sz="14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cxnSp>
        <p:nvCxnSpPr>
          <p:cNvPr id="11" name="Straight Connector 10"/>
          <p:cNvCxnSpPr/>
          <p:nvPr/>
        </p:nvCxnSpPr>
        <p:spPr>
          <a:xfrm>
            <a:off x="1143000" y="633076"/>
            <a:ext cx="11049000" cy="52725"/>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Title 2"/>
          <p:cNvSpPr>
            <a:spLocks noGrp="1"/>
          </p:cNvSpPr>
          <p:nvPr>
            <p:ph type="title" hasCustomPrompt="1"/>
          </p:nvPr>
        </p:nvSpPr>
        <p:spPr>
          <a:xfrm>
            <a:off x="1143000" y="195178"/>
            <a:ext cx="10820400" cy="437898"/>
          </a:xfrm>
          <a:prstGeom prst="rect">
            <a:avLst/>
          </a:prstGeom>
        </p:spPr>
        <p:txBody>
          <a:bodyPr/>
          <a:lstStyle>
            <a:lvl1pPr>
              <a:defRPr sz="2400" b="1">
                <a:solidFill>
                  <a:schemeClr val="tx1"/>
                </a:solidFill>
                <a:latin typeface="Arial"/>
                <a:cs typeface="Arial"/>
              </a:defRPr>
            </a:lvl1pPr>
          </a:lstStyle>
          <a:p>
            <a:r>
              <a:rPr lang="en-US" noProof="0" dirty="0"/>
              <a:t>Click to edit title style</a:t>
            </a:r>
            <a:endParaRPr lang="en-GB" noProof="0" dirty="0"/>
          </a:p>
        </p:txBody>
      </p:sp>
      <p:sp>
        <p:nvSpPr>
          <p:cNvPr id="9" name="Rectangle 8"/>
          <p:cNvSpPr/>
          <p:nvPr userDrawn="1"/>
        </p:nvSpPr>
        <p:spPr>
          <a:xfrm>
            <a:off x="0" y="6442076"/>
            <a:ext cx="12192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a:latin typeface="Arial"/>
                <a:cs typeface="Arial"/>
              </a:rPr>
              <a:t>Economic Policy Research Network</a:t>
            </a:r>
          </a:p>
        </p:txBody>
      </p:sp>
      <p:pic>
        <p:nvPicPr>
          <p:cNvPr id="10" name="Picture 9"/>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89370"/>
            <a:ext cx="1142999" cy="532910"/>
          </a:xfrm>
          <a:prstGeom prst="rect">
            <a:avLst/>
          </a:prstGeom>
          <a:noFill/>
          <a:ln>
            <a:noFill/>
          </a:ln>
        </p:spPr>
      </p:pic>
    </p:spTree>
    <p:extLst>
      <p:ext uri="{BB962C8B-B14F-4D97-AF65-F5344CB8AC3E}">
        <p14:creationId xmlns:p14="http://schemas.microsoft.com/office/powerpoint/2010/main" val="858525510"/>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CA794-139F-4521-AB6B-8C05D51CE998}" type="datetimeFigureOut">
              <a:rPr lang="en-US" smtClean="0"/>
              <a:t>6/9/23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640AE0-154F-4BE7-A0D9-8F9D1AC9D22B}" type="slidenum">
              <a:rPr lang="en-US" smtClean="0"/>
              <a:t>‹#›</a:t>
            </a:fld>
            <a:endParaRPr lang="en-US"/>
          </a:p>
        </p:txBody>
      </p:sp>
    </p:spTree>
    <p:extLst>
      <p:ext uri="{BB962C8B-B14F-4D97-AF65-F5344CB8AC3E}">
        <p14:creationId xmlns:p14="http://schemas.microsoft.com/office/powerpoint/2010/main" val="9120717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w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203200" y="1219200"/>
            <a:ext cx="11379200" cy="4910138"/>
          </a:xfrm>
          <a:prstGeom prst="roundRect">
            <a:avLst/>
          </a:prstGeom>
          <a:ln w="19050">
            <a:noFill/>
            <a:headEnd/>
            <a:tailEnd/>
          </a:ln>
        </p:spPr>
        <p:style>
          <a:lnRef idx="2">
            <a:schemeClr val="accent1"/>
          </a:lnRef>
          <a:fillRef idx="1">
            <a:schemeClr val="lt1"/>
          </a:fillRef>
          <a:effectRef idx="0">
            <a:schemeClr val="accent1"/>
          </a:effectRef>
          <a:fontRef idx="none"/>
        </p:style>
        <p:txBody>
          <a:bodyPr vert="horz" wrap="square" lIns="91440" tIns="45720" rIns="91440" bIns="45720" numCol="1" anchor="t" anchorCtr="0" compatLnSpc="1">
            <a:prstTxWarp prst="textNoShape">
              <a:avLst/>
            </a:prstTxWarp>
          </a:bodyPr>
          <a:lstStyle/>
          <a:p>
            <a:pPr lvl="0"/>
            <a:r>
              <a:rPr lang="en-GB" noProof="0" dirty="0"/>
              <a:t>Click to edit Master text styles</a:t>
            </a:r>
          </a:p>
          <a:p>
            <a:pPr lvl="1"/>
            <a:r>
              <a:rPr lang="en-GB" noProof="0" dirty="0"/>
              <a:t>Second level</a:t>
            </a:r>
          </a:p>
          <a:p>
            <a:pPr lvl="2"/>
            <a:r>
              <a:rPr lang="en-GB" noProof="0" dirty="0"/>
              <a:t>Third level</a:t>
            </a:r>
          </a:p>
        </p:txBody>
      </p:sp>
      <p:sp>
        <p:nvSpPr>
          <p:cNvPr id="7" name="Slide Number Placeholder 5"/>
          <p:cNvSpPr>
            <a:spLocks noGrp="1"/>
          </p:cNvSpPr>
          <p:nvPr>
            <p:ph type="sldNum" sz="quarter" idx="4"/>
          </p:nvPr>
        </p:nvSpPr>
        <p:spPr>
          <a:xfrm>
            <a:off x="9347200" y="6416678"/>
            <a:ext cx="2641600" cy="365125"/>
          </a:xfrm>
          <a:prstGeom prst="rect">
            <a:avLst/>
          </a:prstGeom>
        </p:spPr>
        <p:txBody>
          <a:bodyPr anchor="b" anchorCtr="0"/>
          <a:lstStyle>
            <a:lvl1pPr algn="r" fontAlgn="auto">
              <a:spcBef>
                <a:spcPts val="0"/>
              </a:spcBef>
              <a:spcAft>
                <a:spcPts val="0"/>
              </a:spcAft>
              <a:defRPr sz="11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pic>
        <p:nvPicPr>
          <p:cNvPr id="4" name="Picture 3"/>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119" y="10297"/>
            <a:ext cx="1066799" cy="53291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907" r:id="rId1"/>
    <p:sldLayoutId id="2147483909" r:id="rId2"/>
    <p:sldLayoutId id="2147483910" r:id="rId3"/>
    <p:sldLayoutId id="2147483912" r:id="rId4"/>
  </p:sldLayoutIdLst>
  <p:hf hdr="0" dt="0"/>
  <p:txStyles>
    <p:titleStyle>
      <a:lvl1pPr algn="l" rtl="0" eaLnBrk="1" fontAlgn="base" hangingPunct="1">
        <a:spcBef>
          <a:spcPct val="0"/>
        </a:spcBef>
        <a:spcAft>
          <a:spcPct val="0"/>
        </a:spcAft>
        <a:defRPr sz="3200" kern="1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Bookman Old Style" pitchFamily="18" charset="0"/>
        </a:defRPr>
      </a:lvl2pPr>
      <a:lvl3pPr algn="l" rtl="0" eaLnBrk="1" fontAlgn="base" hangingPunct="1">
        <a:spcBef>
          <a:spcPct val="0"/>
        </a:spcBef>
        <a:spcAft>
          <a:spcPct val="0"/>
        </a:spcAft>
        <a:defRPr sz="3200">
          <a:solidFill>
            <a:schemeClr val="tx2"/>
          </a:solidFill>
          <a:latin typeface="Bookman Old Style" pitchFamily="18" charset="0"/>
        </a:defRPr>
      </a:lvl3pPr>
      <a:lvl4pPr algn="l" rtl="0" eaLnBrk="1" fontAlgn="base" hangingPunct="1">
        <a:spcBef>
          <a:spcPct val="0"/>
        </a:spcBef>
        <a:spcAft>
          <a:spcPct val="0"/>
        </a:spcAft>
        <a:defRPr sz="3200">
          <a:solidFill>
            <a:schemeClr val="tx2"/>
          </a:solidFill>
          <a:latin typeface="Bookman Old Style" pitchFamily="18" charset="0"/>
        </a:defRPr>
      </a:lvl4pPr>
      <a:lvl5pPr algn="l" rtl="0" eaLnBrk="1" fontAlgn="base" hangingPunct="1">
        <a:spcBef>
          <a:spcPct val="0"/>
        </a:spcBef>
        <a:spcAft>
          <a:spcPct val="0"/>
        </a:spcAft>
        <a:defRPr sz="3200">
          <a:solidFill>
            <a:schemeClr val="tx2"/>
          </a:solidFill>
          <a:latin typeface="Bookman Old Style"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1" fontAlgn="base" hangingPunct="1">
        <a:spcBef>
          <a:spcPts val="600"/>
        </a:spcBef>
        <a:spcAft>
          <a:spcPct val="0"/>
        </a:spcAft>
        <a:buClr>
          <a:schemeClr val="accent2"/>
        </a:buClr>
        <a:buSzPct val="76000"/>
        <a:buFont typeface="Wingdings 3" pitchFamily="18" charset="2"/>
        <a:buChar char=""/>
        <a:defRPr sz="2400" b="0" kern="1200">
          <a:ln>
            <a:noFill/>
          </a:ln>
          <a:solidFill>
            <a:schemeClr val="tx1"/>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1000" y="1219200"/>
            <a:ext cx="10706100" cy="2376264"/>
          </a:xfrm>
          <a:noFill/>
        </p:spPr>
        <p:txBody>
          <a:bodyPr/>
          <a:lstStyle/>
          <a:p>
            <a:br>
              <a:rPr lang="en-US" dirty="0"/>
            </a:br>
            <a:r>
              <a:rPr lang="en-US" dirty="0">
                <a:latin typeface="Arial Black" panose="020B0A04020102020204" pitchFamily="34" charset="0"/>
              </a:rPr>
              <a:t>The best approach in the excise tax regime considering different circumstances in market price variation as well as revenue and health goals</a:t>
            </a:r>
            <a:endParaRPr lang="en-US" dirty="0"/>
          </a:p>
          <a:p>
            <a:endParaRPr lang="en-US" altLang="en-US" dirty="0"/>
          </a:p>
        </p:txBody>
      </p:sp>
      <p:sp>
        <p:nvSpPr>
          <p:cNvPr id="3" name="Text Placeholder 2"/>
          <p:cNvSpPr>
            <a:spLocks noGrp="1"/>
          </p:cNvSpPr>
          <p:nvPr>
            <p:ph type="body" sz="quarter" idx="11"/>
          </p:nvPr>
        </p:nvSpPr>
        <p:spPr>
          <a:xfrm>
            <a:off x="2590800" y="3581400"/>
            <a:ext cx="7315200" cy="2082350"/>
          </a:xfrm>
          <a:noFill/>
        </p:spPr>
        <p:txBody>
          <a:bodyPr/>
          <a:lstStyle/>
          <a:p>
            <a:pPr algn="ctr"/>
            <a:r>
              <a:rPr lang="en-US" sz="2000" dirty="0">
                <a:latin typeface="Arial Black" panose="020B0A04020102020204" pitchFamily="34" charset="0"/>
              </a:rPr>
              <a:t>Israel BIKORIMANA</a:t>
            </a:r>
          </a:p>
          <a:p>
            <a:pPr algn="ctr"/>
            <a:r>
              <a:rPr lang="en-US" sz="1800" b="1" dirty="0">
                <a:latin typeface="Arial Black" panose="020B0A04020102020204" pitchFamily="34" charset="0"/>
              </a:rPr>
              <a:t>Tax Modelling and Forecasting Specialist</a:t>
            </a:r>
          </a:p>
          <a:p>
            <a:pPr algn="ctr"/>
            <a:r>
              <a:rPr lang="en-US" sz="1800" b="1" dirty="0">
                <a:latin typeface="Arial Black" panose="020B0A04020102020204" pitchFamily="34" charset="0"/>
              </a:rPr>
              <a:t>MINECOFIN</a:t>
            </a:r>
            <a:endParaRPr lang="en-US" sz="1800" b="1" dirty="0"/>
          </a:p>
          <a:p>
            <a:pPr algn="ctr"/>
            <a:endParaRPr lang="en-IN" altLang="en-US" sz="2000" dirty="0">
              <a:solidFill>
                <a:srgbClr val="0070C0"/>
              </a:solidFill>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5133703" y="304800"/>
            <a:ext cx="1981200" cy="914400"/>
          </a:xfrm>
          <a:prstGeom prst="rect">
            <a:avLst/>
          </a:prstGeom>
          <a:noFill/>
          <a:ln>
            <a:noFill/>
          </a:ln>
        </p:spPr>
      </p:pic>
      <p:sp>
        <p:nvSpPr>
          <p:cNvPr id="5" name="Text Placeholder 2"/>
          <p:cNvSpPr txBox="1">
            <a:spLocks/>
          </p:cNvSpPr>
          <p:nvPr/>
        </p:nvSpPr>
        <p:spPr bwMode="auto">
          <a:xfrm>
            <a:off x="2466703" y="5410200"/>
            <a:ext cx="7315200" cy="457200"/>
          </a:xfrm>
          <a:prstGeom prst="roundRect">
            <a:avLst/>
          </a:prstGeom>
          <a:noFill/>
          <a:ln w="19050" cap="flat" cmpd="sng" algn="ctr">
            <a:noFill/>
            <a:prstDash val="solid"/>
            <a:headEnd/>
            <a:tailEnd/>
          </a:ln>
          <a:effectLst/>
        </p:spPr>
        <p:txBody>
          <a:bodyPr vert="horz" wrap="square" lIns="91440" tIns="45720" rIns="91440" bIns="45720" numCol="1" anchor="ctr" anchorCtr="0" compatLnSpc="1">
            <a:prstTxWarp prst="textNoShape">
              <a:avLst/>
            </a:prstTxWarp>
          </a:bodyPr>
          <a:lstStyle>
            <a:lvl1pPr marL="273050" indent="-273050" algn="r" rtl="0" eaLnBrk="1" fontAlgn="base" hangingPunct="1">
              <a:spcBef>
                <a:spcPts val="600"/>
              </a:spcBef>
              <a:spcAft>
                <a:spcPct val="0"/>
              </a:spcAft>
              <a:buClr>
                <a:schemeClr val="accent2"/>
              </a:buClr>
              <a:buSzPct val="76000"/>
              <a:buFont typeface="Wingdings 3" pitchFamily="18" charset="2"/>
              <a:buNone/>
              <a:defRPr sz="2200" b="0" kern="1200" baseline="0">
                <a:ln>
                  <a:noFill/>
                </a:ln>
                <a:solidFill>
                  <a:schemeClr val="accent2"/>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ctr"/>
            <a:endParaRPr lang="en-US" sz="2000" dirty="0"/>
          </a:p>
        </p:txBody>
      </p:sp>
    </p:spTree>
    <p:extLst>
      <p:ext uri="{BB962C8B-B14F-4D97-AF65-F5344CB8AC3E}">
        <p14:creationId xmlns:p14="http://schemas.microsoft.com/office/powerpoint/2010/main" val="707030371"/>
      </p:ext>
    </p:extLst>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306" y="618518"/>
            <a:ext cx="10692493" cy="1182573"/>
          </a:xfrm>
          <a:solidFill>
            <a:schemeClr val="bg2"/>
          </a:solidFill>
        </p:spPr>
        <p:txBody>
          <a:bodyPr>
            <a:normAutofit/>
          </a:bodyPr>
          <a:lstStyle/>
          <a:p>
            <a:pPr algn="ctr"/>
            <a:r>
              <a:rPr lang="en-US" sz="2400" dirty="0">
                <a:solidFill>
                  <a:srgbClr val="00B050"/>
                </a:solidFill>
                <a:latin typeface="Arial Black" panose="020B0A04020102020204" pitchFamily="34" charset="0"/>
              </a:rPr>
              <a:t>proposed solutions</a:t>
            </a:r>
          </a:p>
        </p:txBody>
      </p:sp>
      <p:sp>
        <p:nvSpPr>
          <p:cNvPr id="5" name="Content Placeholder 4"/>
          <p:cNvSpPr>
            <a:spLocks noGrp="1"/>
          </p:cNvSpPr>
          <p:nvPr>
            <p:ph idx="1"/>
          </p:nvPr>
        </p:nvSpPr>
        <p:spPr>
          <a:xfrm>
            <a:off x="156748" y="973931"/>
            <a:ext cx="11379200" cy="4910138"/>
          </a:xfrm>
        </p:spPr>
        <p:txBody>
          <a:bodyPr/>
          <a:lstStyle/>
          <a:p>
            <a:pPr lvl="0"/>
            <a:r>
              <a:rPr lang="en-GB" b="1" dirty="0"/>
              <a:t>The figure illustrating prices for soft drinks in Rwanda</a:t>
            </a:r>
            <a:endParaRPr lang="en-US" b="1"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661306" y="1855788"/>
            <a:ext cx="10692493" cy="4621212"/>
          </a:xfrm>
          <a:prstGeom prst="rect">
            <a:avLst/>
          </a:prstGeom>
          <a:gradFill>
            <a:gsLst>
              <a:gs pos="38000">
                <a:schemeClr val="accent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Tree>
    <p:extLst>
      <p:ext uri="{BB962C8B-B14F-4D97-AF65-F5344CB8AC3E}">
        <p14:creationId xmlns:p14="http://schemas.microsoft.com/office/powerpoint/2010/main" val="2911415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8" y="618518"/>
            <a:ext cx="10209213" cy="1090209"/>
          </a:xfrm>
          <a:solidFill>
            <a:schemeClr val="bg2"/>
          </a:solidFill>
        </p:spPr>
        <p:txBody>
          <a:bodyPr>
            <a:normAutofit/>
          </a:bodyPr>
          <a:lstStyle/>
          <a:p>
            <a:pPr algn="ctr"/>
            <a:r>
              <a:rPr lang="en-US" sz="2400" dirty="0">
                <a:solidFill>
                  <a:srgbClr val="00B050"/>
                </a:solidFill>
                <a:latin typeface="Arial Black" panose="020B0A04020102020204" pitchFamily="34" charset="0"/>
              </a:rPr>
              <a:t>Different policy approaches to choose from, with their pros. and cons</a:t>
            </a:r>
          </a:p>
        </p:txBody>
      </p:sp>
      <p:graphicFrame>
        <p:nvGraphicFramePr>
          <p:cNvPr id="5" name="Content Placeholder 4"/>
          <p:cNvGraphicFramePr>
            <a:graphicFrameLocks noGrp="1"/>
          </p:cNvGraphicFramePr>
          <p:nvPr>
            <p:ph idx="1"/>
          </p:nvPr>
        </p:nvGraphicFramePr>
        <p:xfrm>
          <a:off x="838198" y="1825625"/>
          <a:ext cx="10240940" cy="4714512"/>
        </p:xfrm>
        <a:graphic>
          <a:graphicData uri="http://schemas.openxmlformats.org/drawingml/2006/table">
            <a:tbl>
              <a:tblPr firstRow="1" firstCol="1" bandRow="1">
                <a:tableStyleId>{5C22544A-7EE6-4342-B048-85BDC9FD1C3A}</a:tableStyleId>
              </a:tblPr>
              <a:tblGrid>
                <a:gridCol w="2560235">
                  <a:extLst>
                    <a:ext uri="{9D8B030D-6E8A-4147-A177-3AD203B41FA5}">
                      <a16:colId xmlns:a16="http://schemas.microsoft.com/office/drawing/2014/main" val="3483408834"/>
                    </a:ext>
                  </a:extLst>
                </a:gridCol>
                <a:gridCol w="2560235">
                  <a:extLst>
                    <a:ext uri="{9D8B030D-6E8A-4147-A177-3AD203B41FA5}">
                      <a16:colId xmlns:a16="http://schemas.microsoft.com/office/drawing/2014/main" val="2127733844"/>
                    </a:ext>
                  </a:extLst>
                </a:gridCol>
                <a:gridCol w="2560235">
                  <a:extLst>
                    <a:ext uri="{9D8B030D-6E8A-4147-A177-3AD203B41FA5}">
                      <a16:colId xmlns:a16="http://schemas.microsoft.com/office/drawing/2014/main" val="4208155819"/>
                    </a:ext>
                  </a:extLst>
                </a:gridCol>
                <a:gridCol w="2560235">
                  <a:extLst>
                    <a:ext uri="{9D8B030D-6E8A-4147-A177-3AD203B41FA5}">
                      <a16:colId xmlns:a16="http://schemas.microsoft.com/office/drawing/2014/main" val="1134822435"/>
                    </a:ext>
                  </a:extLst>
                </a:gridCol>
              </a:tblGrid>
              <a:tr h="369325">
                <a:tc>
                  <a:txBody>
                    <a:bodyPr/>
                    <a:lstStyle/>
                    <a:p>
                      <a:pPr marL="0" marR="0">
                        <a:lnSpc>
                          <a:spcPct val="107000"/>
                        </a:lnSpc>
                        <a:spcBef>
                          <a:spcPts val="0"/>
                        </a:spcBef>
                        <a:spcAft>
                          <a:spcPts val="0"/>
                        </a:spcAft>
                      </a:pPr>
                      <a:r>
                        <a:rPr lang="en-US" sz="1100">
                          <a:effectLst/>
                        </a:rPr>
                        <a:t>Ad valorem</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6"/>
                    </a:solidFill>
                  </a:tcPr>
                </a:tc>
                <a:tc>
                  <a:txBody>
                    <a:bodyPr/>
                    <a:lstStyle/>
                    <a:p>
                      <a:pPr marL="0" marR="0">
                        <a:lnSpc>
                          <a:spcPct val="107000"/>
                        </a:lnSpc>
                        <a:spcBef>
                          <a:spcPts val="0"/>
                        </a:spcBef>
                        <a:spcAft>
                          <a:spcPts val="0"/>
                        </a:spcAft>
                      </a:pPr>
                      <a:r>
                        <a:rPr lang="en-US" sz="1100">
                          <a:effectLst/>
                        </a:rPr>
                        <a:t>Specific (volume-based)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6"/>
                    </a:solidFill>
                  </a:tcPr>
                </a:tc>
                <a:tc>
                  <a:txBody>
                    <a:bodyPr/>
                    <a:lstStyle/>
                    <a:p>
                      <a:pPr marL="0" marR="0">
                        <a:lnSpc>
                          <a:spcPct val="107000"/>
                        </a:lnSpc>
                        <a:spcBef>
                          <a:spcPts val="0"/>
                        </a:spcBef>
                        <a:spcAft>
                          <a:spcPts val="0"/>
                        </a:spcAft>
                      </a:pPr>
                      <a:r>
                        <a:rPr lang="en-US" sz="1100">
                          <a:effectLst/>
                        </a:rPr>
                        <a:t>Specific (content-based)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6"/>
                    </a:solidFill>
                  </a:tcPr>
                </a:tc>
                <a:tc>
                  <a:txBody>
                    <a:bodyPr/>
                    <a:lstStyle/>
                    <a:p>
                      <a:pPr marL="0" marR="0">
                        <a:lnSpc>
                          <a:spcPct val="107000"/>
                        </a:lnSpc>
                        <a:spcBef>
                          <a:spcPts val="0"/>
                        </a:spcBef>
                        <a:spcAft>
                          <a:spcPts val="0"/>
                        </a:spcAft>
                      </a:pPr>
                      <a:r>
                        <a:rPr lang="en-US" sz="1100" dirty="0">
                          <a:effectLst/>
                        </a:rPr>
                        <a:t>Hybrid ( ad-valorem</a:t>
                      </a:r>
                      <a:r>
                        <a:rPr lang="en-US" sz="1100" baseline="0" dirty="0">
                          <a:effectLst/>
                        </a:rPr>
                        <a:t> + specific) more preferred option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solidFill>
                      <a:schemeClr val="accent6"/>
                    </a:solidFill>
                  </a:tcPr>
                </a:tc>
                <a:extLst>
                  <a:ext uri="{0D108BD9-81ED-4DB2-BD59-A6C34878D82A}">
                    <a16:rowId xmlns:a16="http://schemas.microsoft.com/office/drawing/2014/main" val="3735468340"/>
                  </a:ext>
                </a:extLst>
              </a:tr>
              <a:tr h="666349">
                <a:tc>
                  <a:txBody>
                    <a:bodyPr/>
                    <a:lstStyle/>
                    <a:p>
                      <a:pPr marL="0" marR="0">
                        <a:lnSpc>
                          <a:spcPct val="107000"/>
                        </a:lnSpc>
                        <a:spcBef>
                          <a:spcPts val="0"/>
                        </a:spcBef>
                        <a:spcAft>
                          <a:spcPts val="0"/>
                        </a:spcAft>
                      </a:pPr>
                      <a:r>
                        <a:rPr lang="en-US" sz="1100">
                          <a:effectLst/>
                        </a:rPr>
                        <a:t>Good for raising revenue from expensive products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a:lnSpc>
                          <a:spcPct val="107000"/>
                        </a:lnSpc>
                        <a:spcBef>
                          <a:spcPts val="0"/>
                        </a:spcBef>
                        <a:spcAft>
                          <a:spcPts val="0"/>
                        </a:spcAft>
                      </a:pPr>
                      <a:r>
                        <a:rPr lang="en-US" sz="1100">
                          <a:effectLst/>
                        </a:rPr>
                        <a:t>Good for simple enforcement and regional harmonization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indent="152400">
                        <a:lnSpc>
                          <a:spcPct val="107000"/>
                        </a:lnSpc>
                        <a:spcBef>
                          <a:spcPts val="0"/>
                        </a:spcBef>
                        <a:spcAft>
                          <a:spcPts val="0"/>
                        </a:spcAft>
                      </a:pPr>
                      <a:r>
                        <a:rPr lang="en-US" sz="1100" dirty="0">
                          <a:effectLst/>
                        </a:rPr>
                        <a:t>Good for targeting harmful consumption and giving firms a reformulation incentive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4">
                        <a:lumMod val="40000"/>
                        <a:lumOff val="60000"/>
                      </a:schemeClr>
                    </a:solidFill>
                  </a:tcPr>
                </a:tc>
                <a:tc>
                  <a:txBody>
                    <a:bodyPr/>
                    <a:lstStyle/>
                    <a:p>
                      <a:pPr marL="0" marR="0">
                        <a:lnSpc>
                          <a:spcPct val="107000"/>
                        </a:lnSpc>
                        <a:spcBef>
                          <a:spcPts val="0"/>
                        </a:spcBef>
                        <a:spcAft>
                          <a:spcPts val="0"/>
                        </a:spcAft>
                      </a:pPr>
                      <a:r>
                        <a:rPr lang="en-US" sz="1100" dirty="0">
                          <a:effectLst/>
                        </a:rPr>
                        <a:t>Good for raising revenue from both cheaper and expensive products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extLst>
                  <a:ext uri="{0D108BD9-81ED-4DB2-BD59-A6C34878D82A}">
                    <a16:rowId xmlns:a16="http://schemas.microsoft.com/office/drawing/2014/main" val="1552400392"/>
                  </a:ext>
                </a:extLst>
              </a:tr>
              <a:tr h="227739">
                <a:tc>
                  <a:txBody>
                    <a:bodyPr/>
                    <a:lstStyle/>
                    <a:p>
                      <a:pPr marL="0" marR="0" indent="152400">
                        <a:lnSpc>
                          <a:spcPct val="107000"/>
                        </a:lnSpc>
                        <a:spcBef>
                          <a:spcPts val="0"/>
                        </a:spcBef>
                        <a:spcAft>
                          <a:spcPts val="0"/>
                        </a:spcAft>
                      </a:pPr>
                      <a:r>
                        <a:rPr lang="en-US" sz="1100">
                          <a:effectLst/>
                        </a:rPr>
                        <a:t>Does not need inflation adjustment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indent="152400">
                        <a:lnSpc>
                          <a:spcPct val="107000"/>
                        </a:lnSpc>
                        <a:spcBef>
                          <a:spcPts val="0"/>
                        </a:spcBef>
                        <a:spcAft>
                          <a:spcPts val="0"/>
                        </a:spcAft>
                      </a:pPr>
                      <a:r>
                        <a:rPr lang="en-US" sz="1100" dirty="0">
                          <a:effectLst/>
                        </a:rPr>
                        <a:t>Needs inflation adjustment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indent="152400">
                        <a:lnSpc>
                          <a:spcPct val="107000"/>
                        </a:lnSpc>
                        <a:spcBef>
                          <a:spcPts val="0"/>
                        </a:spcBef>
                        <a:spcAft>
                          <a:spcPts val="0"/>
                        </a:spcAft>
                      </a:pPr>
                      <a:r>
                        <a:rPr lang="en-US" sz="1100" dirty="0">
                          <a:effectLst/>
                        </a:rPr>
                        <a:t>Needs inflation adjustment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4">
                        <a:lumMod val="40000"/>
                        <a:lumOff val="60000"/>
                      </a:schemeClr>
                    </a:solidFill>
                  </a:tcPr>
                </a:tc>
                <a:tc>
                  <a:txBody>
                    <a:bodyPr/>
                    <a:lstStyle/>
                    <a:p>
                      <a:pPr marL="0" marR="0">
                        <a:lnSpc>
                          <a:spcPct val="107000"/>
                        </a:lnSpc>
                        <a:spcBef>
                          <a:spcPts val="0"/>
                        </a:spcBef>
                        <a:spcAft>
                          <a:spcPts val="0"/>
                        </a:spcAft>
                      </a:pPr>
                      <a:r>
                        <a:rPr lang="en-US" sz="1100" dirty="0">
                          <a:effectLst/>
                        </a:rPr>
                        <a:t>Do not need regular inflation adjustment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extLst>
                  <a:ext uri="{0D108BD9-81ED-4DB2-BD59-A6C34878D82A}">
                    <a16:rowId xmlns:a16="http://schemas.microsoft.com/office/drawing/2014/main" val="1269567619"/>
                  </a:ext>
                </a:extLst>
              </a:tr>
              <a:tr h="649901">
                <a:tc>
                  <a:txBody>
                    <a:bodyPr/>
                    <a:lstStyle/>
                    <a:p>
                      <a:pPr marL="0" marR="0" indent="152400">
                        <a:lnSpc>
                          <a:spcPct val="107000"/>
                        </a:lnSpc>
                        <a:spcBef>
                          <a:spcPts val="0"/>
                        </a:spcBef>
                        <a:spcAft>
                          <a:spcPts val="0"/>
                        </a:spcAft>
                      </a:pPr>
                      <a:r>
                        <a:rPr lang="en-US" sz="1100">
                          <a:effectLst/>
                        </a:rPr>
                        <a:t>Gives a price advantage to cheaply produced alcohol/sugar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indent="152400">
                        <a:lnSpc>
                          <a:spcPct val="107000"/>
                        </a:lnSpc>
                        <a:spcBef>
                          <a:spcPts val="0"/>
                        </a:spcBef>
                        <a:spcAft>
                          <a:spcPts val="0"/>
                        </a:spcAft>
                      </a:pPr>
                      <a:r>
                        <a:rPr lang="en-US" sz="1100">
                          <a:effectLst/>
                        </a:rPr>
                        <a:t>Discourages mass consumption of cheaper alcohol/sugar products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indent="152400">
                        <a:lnSpc>
                          <a:spcPct val="107000"/>
                        </a:lnSpc>
                        <a:spcBef>
                          <a:spcPts val="0"/>
                        </a:spcBef>
                        <a:spcAft>
                          <a:spcPts val="0"/>
                        </a:spcAft>
                      </a:pPr>
                      <a:r>
                        <a:rPr lang="en-US" sz="1100" dirty="0">
                          <a:effectLst/>
                        </a:rPr>
                        <a:t>Gives price advantage to low alcohol/sugar products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4">
                        <a:lumMod val="40000"/>
                        <a:lumOff val="60000"/>
                      </a:schemeClr>
                    </a:solidFill>
                  </a:tcPr>
                </a:tc>
                <a:tc>
                  <a:txBody>
                    <a:bodyPr/>
                    <a:lstStyle/>
                    <a:p>
                      <a:pPr marL="0" marR="0" indent="152400">
                        <a:lnSpc>
                          <a:spcPct val="107000"/>
                        </a:lnSpc>
                        <a:spcBef>
                          <a:spcPts val="0"/>
                        </a:spcBef>
                        <a:spcAft>
                          <a:spcPts val="0"/>
                        </a:spcAft>
                      </a:pPr>
                      <a:r>
                        <a:rPr lang="en-US" sz="1100" dirty="0">
                          <a:effectLst/>
                        </a:rPr>
                        <a:t>The specific component Discourages mass consumption of cheaper alcohol/sugar products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extLst>
                  <a:ext uri="{0D108BD9-81ED-4DB2-BD59-A6C34878D82A}">
                    <a16:rowId xmlns:a16="http://schemas.microsoft.com/office/drawing/2014/main" val="3537792363"/>
                  </a:ext>
                </a:extLst>
              </a:tr>
              <a:tr h="433268">
                <a:tc>
                  <a:txBody>
                    <a:bodyPr/>
                    <a:lstStyle/>
                    <a:p>
                      <a:pPr marL="0" marR="0" indent="152400">
                        <a:lnSpc>
                          <a:spcPct val="107000"/>
                        </a:lnSpc>
                        <a:spcBef>
                          <a:spcPts val="0"/>
                        </a:spcBef>
                        <a:spcAft>
                          <a:spcPts val="0"/>
                        </a:spcAft>
                      </a:pPr>
                      <a:r>
                        <a:rPr lang="en-US" sz="1100">
                          <a:effectLst/>
                        </a:rPr>
                        <a:t>Firms can evade by under-reporting price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indent="152400">
                        <a:lnSpc>
                          <a:spcPct val="107000"/>
                        </a:lnSpc>
                        <a:spcBef>
                          <a:spcPts val="0"/>
                        </a:spcBef>
                        <a:spcAft>
                          <a:spcPts val="0"/>
                        </a:spcAft>
                      </a:pPr>
                      <a:r>
                        <a:rPr lang="en-US" sz="1100" dirty="0">
                          <a:effectLst/>
                        </a:rPr>
                        <a:t>Difficult for firms to evade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indent="152400">
                        <a:lnSpc>
                          <a:spcPct val="107000"/>
                        </a:lnSpc>
                        <a:spcBef>
                          <a:spcPts val="0"/>
                        </a:spcBef>
                        <a:spcAft>
                          <a:spcPts val="0"/>
                        </a:spcAft>
                      </a:pPr>
                      <a:r>
                        <a:rPr lang="en-US" sz="1100" dirty="0">
                          <a:effectLst/>
                        </a:rPr>
                        <a:t>Firms can evade by under-reporting alcohol/sugar content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4">
                        <a:lumMod val="40000"/>
                        <a:lumOff val="60000"/>
                      </a:schemeClr>
                    </a:solidFill>
                  </a:tcPr>
                </a:tc>
                <a:tc>
                  <a:txBody>
                    <a:bodyPr/>
                    <a:lstStyle/>
                    <a:p>
                      <a:pPr marL="0" marR="0" indent="152400">
                        <a:lnSpc>
                          <a:spcPct val="107000"/>
                        </a:lnSpc>
                        <a:spcBef>
                          <a:spcPts val="0"/>
                        </a:spcBef>
                        <a:spcAft>
                          <a:spcPts val="0"/>
                        </a:spcAft>
                      </a:pPr>
                      <a:r>
                        <a:rPr lang="en-US" sz="1100">
                          <a:effectLst/>
                        </a:rPr>
                        <a:t>Evasion is less likely</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extLst>
                  <a:ext uri="{0D108BD9-81ED-4DB2-BD59-A6C34878D82A}">
                    <a16:rowId xmlns:a16="http://schemas.microsoft.com/office/drawing/2014/main" val="454371830"/>
                  </a:ext>
                </a:extLst>
              </a:tr>
              <a:tr h="641044">
                <a:tc>
                  <a:txBody>
                    <a:bodyPr/>
                    <a:lstStyle/>
                    <a:p>
                      <a:pPr marL="0" marR="0" indent="152400">
                        <a:lnSpc>
                          <a:spcPct val="107000"/>
                        </a:lnSpc>
                        <a:spcBef>
                          <a:spcPts val="0"/>
                        </a:spcBef>
                        <a:spcAft>
                          <a:spcPts val="0"/>
                        </a:spcAft>
                      </a:pPr>
                      <a:r>
                        <a:rPr lang="en-US" sz="1100" dirty="0">
                          <a:effectLst/>
                        </a:rPr>
                        <a:t>Doesn’t link tax to consumption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indent="152400">
                        <a:lnSpc>
                          <a:spcPct val="107000"/>
                        </a:lnSpc>
                        <a:spcBef>
                          <a:spcPts val="0"/>
                        </a:spcBef>
                        <a:spcAft>
                          <a:spcPts val="0"/>
                        </a:spcAft>
                      </a:pPr>
                      <a:r>
                        <a:rPr lang="en-US" sz="1100" dirty="0">
                          <a:effectLst/>
                        </a:rPr>
                        <a:t>Can incentivize reformulating drinks to have more harmful content per </a:t>
                      </a:r>
                      <a:r>
                        <a:rPr lang="en-US" sz="1100" dirty="0" err="1">
                          <a:effectLst/>
                        </a:rPr>
                        <a:t>litre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indent="152400">
                        <a:lnSpc>
                          <a:spcPct val="107000"/>
                        </a:lnSpc>
                        <a:spcBef>
                          <a:spcPts val="0"/>
                        </a:spcBef>
                        <a:spcAft>
                          <a:spcPts val="0"/>
                        </a:spcAft>
                      </a:pPr>
                      <a:r>
                        <a:rPr lang="en-US" sz="1100" dirty="0">
                          <a:effectLst/>
                        </a:rPr>
                        <a:t>Successful at reducing alcohol/sugar consumption in various contexts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4">
                        <a:lumMod val="40000"/>
                        <a:lumOff val="60000"/>
                      </a:schemeClr>
                    </a:solidFill>
                  </a:tcPr>
                </a:tc>
                <a:tc>
                  <a:txBody>
                    <a:bodyPr/>
                    <a:lstStyle/>
                    <a:p>
                      <a:pPr marL="0" marR="0" indent="152400">
                        <a:lnSpc>
                          <a:spcPct val="107000"/>
                        </a:lnSpc>
                        <a:spcBef>
                          <a:spcPts val="0"/>
                        </a:spcBef>
                        <a:spcAft>
                          <a:spcPts val="0"/>
                        </a:spcAft>
                      </a:pPr>
                      <a:r>
                        <a:rPr lang="en-US" sz="1100">
                          <a:effectLst/>
                        </a:rPr>
                        <a:t>It links tax to consumption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extLst>
                  <a:ext uri="{0D108BD9-81ED-4DB2-BD59-A6C34878D82A}">
                    <a16:rowId xmlns:a16="http://schemas.microsoft.com/office/drawing/2014/main" val="1384624261"/>
                  </a:ext>
                </a:extLst>
              </a:tr>
              <a:tr h="433268">
                <a:tc>
                  <a:txBody>
                    <a:bodyPr/>
                    <a:lstStyle/>
                    <a:p>
                      <a:pPr marL="0" marR="0">
                        <a:lnSpc>
                          <a:spcPct val="107000"/>
                        </a:lnSpc>
                        <a:spcBef>
                          <a:spcPts val="0"/>
                        </a:spcBef>
                        <a:spcAft>
                          <a:spcPts val="0"/>
                        </a:spcAft>
                      </a:pPr>
                      <a:r>
                        <a:rPr lang="en-US" sz="1100">
                          <a:effectLst/>
                        </a:rPr>
                        <a:t>Better when there is high price variation in the market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a:lnSpc>
                          <a:spcPct val="107000"/>
                        </a:lnSpc>
                        <a:spcBef>
                          <a:spcPts val="0"/>
                        </a:spcBef>
                        <a:spcAft>
                          <a:spcPts val="0"/>
                        </a:spcAft>
                      </a:pPr>
                      <a:r>
                        <a:rPr lang="en-US" sz="1100">
                          <a:effectLst/>
                        </a:rPr>
                        <a:t>Better when there is less price variation in the market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a:lnSpc>
                          <a:spcPct val="107000"/>
                        </a:lnSpc>
                        <a:spcBef>
                          <a:spcPts val="0"/>
                        </a:spcBef>
                        <a:spcAft>
                          <a:spcPts val="0"/>
                        </a:spcAft>
                      </a:pPr>
                      <a:r>
                        <a:rPr lang="en-US" sz="1100" dirty="0">
                          <a:effectLst/>
                        </a:rPr>
                        <a:t>Better when revenue and health goals have equal weight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4">
                        <a:lumMod val="40000"/>
                        <a:lumOff val="60000"/>
                      </a:schemeClr>
                    </a:solidFill>
                  </a:tcPr>
                </a:tc>
                <a:tc>
                  <a:txBody>
                    <a:bodyPr/>
                    <a:lstStyle/>
                    <a:p>
                      <a:pPr marL="0" marR="0" indent="152400">
                        <a:lnSpc>
                          <a:spcPct val="107000"/>
                        </a:lnSpc>
                        <a:spcBef>
                          <a:spcPts val="0"/>
                        </a:spcBef>
                        <a:spcAft>
                          <a:spcPts val="0"/>
                        </a:spcAft>
                      </a:pPr>
                      <a:r>
                        <a:rPr lang="en-US" sz="1100">
                          <a:effectLst/>
                        </a:rPr>
                        <a:t>Balance</a:t>
                      </a:r>
                      <a:r>
                        <a:rPr lang="en-US" sz="1000">
                          <a:effectLst/>
                        </a:rPr>
                        <a:t> </a:t>
                      </a:r>
                      <a:r>
                        <a:rPr lang="en-US" sz="1100">
                          <a:effectLst/>
                        </a:rPr>
                        <a:t>price variation in the market and health goals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extLst>
                  <a:ext uri="{0D108BD9-81ED-4DB2-BD59-A6C34878D82A}">
                    <a16:rowId xmlns:a16="http://schemas.microsoft.com/office/drawing/2014/main" val="299207177"/>
                  </a:ext>
                </a:extLst>
              </a:tr>
              <a:tr h="430175">
                <a:tc>
                  <a:txBody>
                    <a:bodyPr/>
                    <a:lstStyle/>
                    <a:p>
                      <a:pPr marL="0" marR="0" indent="152400">
                        <a:lnSpc>
                          <a:spcPct val="107000"/>
                        </a:lnSpc>
                        <a:spcBef>
                          <a:spcPts val="0"/>
                        </a:spcBef>
                        <a:spcAft>
                          <a:spcPts val="0"/>
                        </a:spcAft>
                      </a:pPr>
                      <a:r>
                        <a:rPr lang="en-US" sz="1100" dirty="0">
                          <a:effectLst/>
                        </a:rPr>
                        <a:t>Require valuation of goods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a:lnSpc>
                          <a:spcPct val="107000"/>
                        </a:lnSpc>
                        <a:spcBef>
                          <a:spcPts val="0"/>
                        </a:spcBef>
                        <a:spcAft>
                          <a:spcPts val="0"/>
                        </a:spcAft>
                      </a:pPr>
                      <a:r>
                        <a:rPr lang="en-US" sz="1100" dirty="0">
                          <a:effectLst/>
                        </a:rPr>
                        <a:t>Does not require a valuation of goods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a:lnSpc>
                          <a:spcPct val="107000"/>
                        </a:lnSpc>
                        <a:spcBef>
                          <a:spcPts val="0"/>
                        </a:spcBef>
                        <a:spcAft>
                          <a:spcPts val="0"/>
                        </a:spcAft>
                      </a:pPr>
                      <a:r>
                        <a:rPr lang="en-US" sz="1100" dirty="0">
                          <a:effectLst/>
                        </a:rPr>
                        <a:t>Does not require a valuation of goods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4">
                        <a:lumMod val="40000"/>
                        <a:lumOff val="60000"/>
                      </a:schemeClr>
                    </a:solidFill>
                  </a:tcPr>
                </a:tc>
                <a:tc>
                  <a:txBody>
                    <a:bodyPr/>
                    <a:lstStyle/>
                    <a:p>
                      <a:pPr marL="0" marR="0">
                        <a:lnSpc>
                          <a:spcPct val="107000"/>
                        </a:lnSpc>
                        <a:spcBef>
                          <a:spcPts val="0"/>
                        </a:spcBef>
                        <a:spcAft>
                          <a:spcPts val="0"/>
                        </a:spcAft>
                      </a:pPr>
                      <a:r>
                        <a:rPr lang="en-US" sz="1100">
                          <a:effectLst/>
                        </a:rPr>
                        <a:t>Require valuation of goods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extLst>
                  <a:ext uri="{0D108BD9-81ED-4DB2-BD59-A6C34878D82A}">
                    <a16:rowId xmlns:a16="http://schemas.microsoft.com/office/drawing/2014/main" val="789140706"/>
                  </a:ext>
                </a:extLst>
              </a:tr>
              <a:tr h="430175">
                <a:tc>
                  <a:txBody>
                    <a:bodyPr/>
                    <a:lstStyle/>
                    <a:p>
                      <a:pPr marL="0" marR="0" indent="152400">
                        <a:lnSpc>
                          <a:spcPct val="107000"/>
                        </a:lnSpc>
                        <a:spcBef>
                          <a:spcPts val="0"/>
                        </a:spcBef>
                        <a:spcAft>
                          <a:spcPts val="0"/>
                        </a:spcAft>
                      </a:pPr>
                      <a:r>
                        <a:rPr lang="en-US" sz="1100">
                          <a:effectLst/>
                        </a:rPr>
                        <a:t>Cannot indicate smuggling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a:lnSpc>
                          <a:spcPct val="107000"/>
                        </a:lnSpc>
                        <a:spcBef>
                          <a:spcPts val="0"/>
                        </a:spcBef>
                        <a:spcAft>
                          <a:spcPts val="0"/>
                        </a:spcAft>
                      </a:pPr>
                      <a:r>
                        <a:rPr lang="en-US" sz="1100">
                          <a:effectLst/>
                        </a:rPr>
                        <a:t>Indicate smuggling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a:lnSpc>
                          <a:spcPct val="107000"/>
                        </a:lnSpc>
                        <a:spcBef>
                          <a:spcPts val="0"/>
                        </a:spcBef>
                        <a:spcAft>
                          <a:spcPts val="0"/>
                        </a:spcAft>
                      </a:pPr>
                      <a:r>
                        <a:rPr lang="en-US" sz="1100" dirty="0">
                          <a:effectLst/>
                        </a:rPr>
                        <a:t>Indicate smuggling</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solidFill>
                      <a:schemeClr val="accent4">
                        <a:lumMod val="40000"/>
                        <a:lumOff val="60000"/>
                      </a:schemeClr>
                    </a:solidFill>
                  </a:tcPr>
                </a:tc>
                <a:tc>
                  <a:txBody>
                    <a:bodyPr/>
                    <a:lstStyle/>
                    <a:p>
                      <a:pPr marL="0" marR="0">
                        <a:lnSpc>
                          <a:spcPct val="107000"/>
                        </a:lnSpc>
                        <a:spcBef>
                          <a:spcPts val="0"/>
                        </a:spcBef>
                        <a:spcAft>
                          <a:spcPts val="0"/>
                        </a:spcAft>
                      </a:pPr>
                      <a:r>
                        <a:rPr lang="en-US" sz="1100">
                          <a:effectLst/>
                        </a:rPr>
                        <a:t>Indicate smuggling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extLst>
                  <a:ext uri="{0D108BD9-81ED-4DB2-BD59-A6C34878D82A}">
                    <a16:rowId xmlns:a16="http://schemas.microsoft.com/office/drawing/2014/main" val="566678529"/>
                  </a:ext>
                </a:extLst>
              </a:tr>
              <a:tr h="433268">
                <a:tc>
                  <a:txBody>
                    <a:bodyPr/>
                    <a:lstStyle/>
                    <a:p>
                      <a:pPr marL="0" marR="0" indent="152400">
                        <a:lnSpc>
                          <a:spcPct val="107000"/>
                        </a:lnSpc>
                        <a:spcBef>
                          <a:spcPts val="0"/>
                        </a:spcBef>
                        <a:spcAft>
                          <a:spcPts val="0"/>
                        </a:spcAft>
                      </a:pPr>
                      <a:r>
                        <a:rPr lang="en-US" sz="1100">
                          <a:effectLst/>
                        </a:rPr>
                        <a:t>Increase price difference between quality difference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nchor="ctr"/>
                </a:tc>
                <a:tc>
                  <a:txBody>
                    <a:bodyPr/>
                    <a:lstStyle/>
                    <a:p>
                      <a:pPr marL="0" marR="0">
                        <a:lnSpc>
                          <a:spcPct val="107000"/>
                        </a:lnSpc>
                        <a:spcBef>
                          <a:spcPts val="0"/>
                        </a:spcBef>
                        <a:spcAft>
                          <a:spcPts val="800"/>
                        </a:spcAft>
                      </a:pPr>
                      <a:r>
                        <a:rPr lang="en-US" sz="1100">
                          <a:effectLst/>
                        </a:rPr>
                        <a:t>Reduce price difference between quality difference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tc>
                  <a:txBody>
                    <a:bodyPr/>
                    <a:lstStyle/>
                    <a:p>
                      <a:pPr marL="0" marR="0">
                        <a:lnSpc>
                          <a:spcPct val="107000"/>
                        </a:lnSpc>
                        <a:spcBef>
                          <a:spcPts val="0"/>
                        </a:spcBef>
                        <a:spcAft>
                          <a:spcPts val="800"/>
                        </a:spcAft>
                      </a:pPr>
                      <a:r>
                        <a:rPr lang="en-US" sz="1100" dirty="0">
                          <a:effectLst/>
                        </a:rPr>
                        <a:t>Reduce price difference between quality difference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solidFill>
                      <a:schemeClr val="accent4">
                        <a:lumMod val="40000"/>
                        <a:lumOff val="60000"/>
                      </a:schemeClr>
                    </a:solidFill>
                  </a:tcPr>
                </a:tc>
                <a:tc>
                  <a:txBody>
                    <a:bodyPr/>
                    <a:lstStyle/>
                    <a:p>
                      <a:pPr marL="0" marR="0">
                        <a:lnSpc>
                          <a:spcPct val="107000"/>
                        </a:lnSpc>
                        <a:spcBef>
                          <a:spcPts val="0"/>
                        </a:spcBef>
                        <a:spcAft>
                          <a:spcPts val="800"/>
                        </a:spcAft>
                      </a:pPr>
                      <a:r>
                        <a:rPr lang="en-US" sz="1100" dirty="0">
                          <a:effectLst/>
                        </a:rPr>
                        <a:t>Balance price difference between quality difference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997" marR="64997" marT="0" marB="0"/>
                </a:tc>
                <a:extLst>
                  <a:ext uri="{0D108BD9-81ED-4DB2-BD59-A6C34878D82A}">
                    <a16:rowId xmlns:a16="http://schemas.microsoft.com/office/drawing/2014/main" val="875047156"/>
                  </a:ext>
                </a:extLst>
              </a:tr>
            </a:tbl>
          </a:graphicData>
        </a:graphic>
      </p:graphicFrame>
    </p:spTree>
    <p:extLst>
      <p:ext uri="{BB962C8B-B14F-4D97-AF65-F5344CB8AC3E}">
        <p14:creationId xmlns:p14="http://schemas.microsoft.com/office/powerpoint/2010/main" val="1830216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3276600" y="1219200"/>
            <a:ext cx="5401097" cy="2376264"/>
          </a:xfrm>
        </p:spPr>
        <p:txBody>
          <a:bodyPr/>
          <a:lstStyle/>
          <a:p>
            <a:pPr algn="ctr"/>
            <a:endParaRPr lang="en-US" sz="6000" i="1" dirty="0">
              <a:solidFill>
                <a:schemeClr val="accent2">
                  <a:lumMod val="75000"/>
                </a:schemeClr>
              </a:solidFill>
            </a:endParaRPr>
          </a:p>
          <a:p>
            <a:pPr algn="ctr"/>
            <a:r>
              <a:rPr lang="en-US" sz="6000" i="1" dirty="0">
                <a:solidFill>
                  <a:schemeClr val="accent2">
                    <a:lumMod val="75000"/>
                  </a:schemeClr>
                </a:solidFill>
              </a:rPr>
              <a:t>Thank You!</a:t>
            </a:r>
          </a:p>
        </p:txBody>
      </p:sp>
      <p:sp>
        <p:nvSpPr>
          <p:cNvPr id="3" name="Text Placeholder 4"/>
          <p:cNvSpPr>
            <a:spLocks noGrp="1"/>
          </p:cNvSpPr>
          <p:nvPr>
            <p:ph type="body" sz="quarter" idx="10"/>
          </p:nvPr>
        </p:nvSpPr>
        <p:spPr>
          <a:xfrm>
            <a:off x="3124200" y="3733800"/>
            <a:ext cx="5401097" cy="1600200"/>
          </a:xfrm>
        </p:spPr>
        <p:txBody>
          <a:bodyPr/>
          <a:lstStyle/>
          <a:p>
            <a:endParaRPr lang="en-US" sz="1200" b="0" dirty="0">
              <a:solidFill>
                <a:srgbClr val="00B0F0"/>
              </a:solidFill>
            </a:endParaRPr>
          </a:p>
          <a:p>
            <a:pPr algn="ctr"/>
            <a:endParaRPr lang="en-US" sz="1200" b="0" dirty="0">
              <a:solidFill>
                <a:srgbClr val="00B0F0"/>
              </a:solidFill>
            </a:endParaRPr>
          </a:p>
        </p:txBody>
      </p:sp>
    </p:spTree>
    <p:extLst>
      <p:ext uri="{BB962C8B-B14F-4D97-AF65-F5344CB8AC3E}">
        <p14:creationId xmlns:p14="http://schemas.microsoft.com/office/powerpoint/2010/main" val="1096284004"/>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54D9B-AA1C-D70B-4CC4-3EF6274427F0}"/>
              </a:ext>
            </a:extLst>
          </p:cNvPr>
          <p:cNvSpPr>
            <a:spLocks noGrp="1"/>
          </p:cNvSpPr>
          <p:nvPr>
            <p:ph type="title"/>
          </p:nvPr>
        </p:nvSpPr>
        <p:spPr/>
        <p:txBody>
          <a:bodyPr/>
          <a:lstStyle/>
          <a:p>
            <a:r>
              <a:rPr lang="en-RW" dirty="0"/>
              <a:t>.</a:t>
            </a:r>
          </a:p>
        </p:txBody>
      </p:sp>
      <p:sp>
        <p:nvSpPr>
          <p:cNvPr id="3" name="Content Placeholder 2">
            <a:extLst>
              <a:ext uri="{FF2B5EF4-FFF2-40B4-BE49-F238E27FC236}">
                <a16:creationId xmlns:a16="http://schemas.microsoft.com/office/drawing/2014/main" id="{0481A25C-EDE6-3DDD-91D3-96711EF7CBC6}"/>
              </a:ext>
            </a:extLst>
          </p:cNvPr>
          <p:cNvSpPr>
            <a:spLocks noGrp="1"/>
          </p:cNvSpPr>
          <p:nvPr>
            <p:ph idx="1"/>
          </p:nvPr>
        </p:nvSpPr>
        <p:spPr/>
        <p:txBody>
          <a:bodyPr/>
          <a:lstStyle/>
          <a:p>
            <a:r>
              <a:rPr lang="en-GB" sz="3200" dirty="0"/>
              <a:t>This paper was done through financial support of the Economic Policy Research Network (EPRN) and International Centre for Tax and Development (ICTD)</a:t>
            </a:r>
          </a:p>
          <a:p>
            <a:endParaRPr lang="en-RW" dirty="0"/>
          </a:p>
        </p:txBody>
      </p:sp>
      <p:sp>
        <p:nvSpPr>
          <p:cNvPr id="4" name="Footer Placeholder 3">
            <a:extLst>
              <a:ext uri="{FF2B5EF4-FFF2-40B4-BE49-F238E27FC236}">
                <a16:creationId xmlns:a16="http://schemas.microsoft.com/office/drawing/2014/main" id="{7970DD23-973A-E164-D04C-C5511D9E13D0}"/>
              </a:ext>
            </a:extLst>
          </p:cNvPr>
          <p:cNvSpPr>
            <a:spLocks noGrp="1"/>
          </p:cNvSpPr>
          <p:nvPr>
            <p:ph type="ftr" sz="quarter" idx="11"/>
          </p:nvPr>
        </p:nvSpPr>
        <p:spPr/>
        <p:txBody>
          <a:bodyPr/>
          <a:lstStyle/>
          <a:p>
            <a:r>
              <a:rPr lang="en-US" dirty="0"/>
              <a:t>.</a:t>
            </a:r>
          </a:p>
        </p:txBody>
      </p:sp>
      <p:sp>
        <p:nvSpPr>
          <p:cNvPr id="5" name="Slide Number Placeholder 4">
            <a:extLst>
              <a:ext uri="{FF2B5EF4-FFF2-40B4-BE49-F238E27FC236}">
                <a16:creationId xmlns:a16="http://schemas.microsoft.com/office/drawing/2014/main" id="{3D182F4F-9096-CB45-6455-4C184901C4E2}"/>
              </a:ext>
            </a:extLst>
          </p:cNvPr>
          <p:cNvSpPr>
            <a:spLocks noGrp="1"/>
          </p:cNvSpPr>
          <p:nvPr>
            <p:ph type="sldNum" sz="quarter" idx="12"/>
          </p:nvPr>
        </p:nvSpPr>
        <p:spPr/>
        <p:txBody>
          <a:bodyPr/>
          <a:lstStyle/>
          <a:p>
            <a:fld id="{3D640AE0-154F-4BE7-A0D9-8F9D1AC9D22B}" type="slidenum">
              <a:rPr lang="en-US" smtClean="0"/>
              <a:t>2</a:t>
            </a:fld>
            <a:endParaRPr lang="en-US"/>
          </a:p>
        </p:txBody>
      </p:sp>
    </p:spTree>
    <p:extLst>
      <p:ext uri="{BB962C8B-B14F-4D97-AF65-F5344CB8AC3E}">
        <p14:creationId xmlns:p14="http://schemas.microsoft.com/office/powerpoint/2010/main" val="2304655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5" y="618518"/>
            <a:ext cx="10209216" cy="1108682"/>
          </a:xfrm>
          <a:solidFill>
            <a:schemeClr val="bg2"/>
          </a:solidFill>
        </p:spPr>
        <p:style>
          <a:lnRef idx="2">
            <a:schemeClr val="accent6"/>
          </a:lnRef>
          <a:fillRef idx="1">
            <a:schemeClr val="lt1"/>
          </a:fillRef>
          <a:effectRef idx="0">
            <a:schemeClr val="accent6"/>
          </a:effectRef>
          <a:fontRef idx="minor">
            <a:schemeClr val="dk1"/>
          </a:fontRef>
        </p:style>
        <p:txBody>
          <a:bodyPr>
            <a:normAutofit/>
          </a:bodyPr>
          <a:lstStyle/>
          <a:p>
            <a:pPr algn="ctr"/>
            <a:r>
              <a:rPr lang="en-US" sz="2400" b="1" dirty="0">
                <a:solidFill>
                  <a:srgbClr val="00B050"/>
                </a:solidFill>
                <a:latin typeface="Arial Black" panose="020B0A04020102020204" pitchFamily="34" charset="0"/>
              </a:rPr>
              <a:t>Outline </a:t>
            </a:r>
          </a:p>
        </p:txBody>
      </p:sp>
      <p:sp>
        <p:nvSpPr>
          <p:cNvPr id="5" name="Content Placeholder 4"/>
          <p:cNvSpPr>
            <a:spLocks noGrp="1"/>
          </p:cNvSpPr>
          <p:nvPr>
            <p:ph idx="1"/>
          </p:nvPr>
        </p:nvSpPr>
        <p:spPr>
          <a:xfrm>
            <a:off x="841661" y="1976582"/>
            <a:ext cx="10515600" cy="3980873"/>
          </a:xfrm>
        </p:spPr>
        <p:txBody>
          <a:bodyPr>
            <a:normAutofit/>
          </a:bodyPr>
          <a:lstStyle/>
          <a:p>
            <a:r>
              <a:rPr lang="en-US" sz="2400" dirty="0">
                <a:latin typeface="Arial Black" panose="020B0A04020102020204" pitchFamily="34" charset="0"/>
              </a:rPr>
              <a:t>  </a:t>
            </a:r>
            <a:r>
              <a:rPr lang="en-US" sz="2400" b="1" dirty="0">
                <a:latin typeface="Arial Black" panose="020B0A04020102020204" pitchFamily="34" charset="0"/>
              </a:rPr>
              <a:t>Introduction </a:t>
            </a:r>
          </a:p>
          <a:p>
            <a:endParaRPr lang="en-US" sz="2400" dirty="0">
              <a:latin typeface="Arial Black" panose="020B0A04020102020204" pitchFamily="34" charset="0"/>
            </a:endParaRPr>
          </a:p>
          <a:p>
            <a:r>
              <a:rPr lang="en-US" sz="2400" dirty="0">
                <a:latin typeface="Arial Black" panose="020B0A04020102020204" pitchFamily="34" charset="0"/>
              </a:rPr>
              <a:t>  Market Structure for Rwanda</a:t>
            </a:r>
          </a:p>
          <a:p>
            <a:endParaRPr lang="en-US" dirty="0">
              <a:latin typeface="Arial Black" panose="020B0A04020102020204" pitchFamily="34" charset="0"/>
            </a:endParaRPr>
          </a:p>
          <a:p>
            <a:r>
              <a:rPr lang="en-US" sz="2400" dirty="0">
                <a:latin typeface="Arial Black" panose="020B0A04020102020204" pitchFamily="34" charset="0"/>
              </a:rPr>
              <a:t>  Issues around the current regime</a:t>
            </a:r>
          </a:p>
          <a:p>
            <a:endParaRPr lang="en-US" sz="2400" dirty="0">
              <a:latin typeface="Arial Black" panose="020B0A04020102020204" pitchFamily="34" charset="0"/>
            </a:endParaRPr>
          </a:p>
          <a:p>
            <a:r>
              <a:rPr lang="en-US" dirty="0">
                <a:latin typeface="Arial Black" panose="020B0A04020102020204" pitchFamily="34" charset="0"/>
              </a:rPr>
              <a:t>  </a:t>
            </a:r>
            <a:r>
              <a:rPr lang="en-US" sz="2400" dirty="0">
                <a:latin typeface="Arial Black" panose="020B0A04020102020204" pitchFamily="34" charset="0"/>
              </a:rPr>
              <a:t>proposed solutions </a:t>
            </a:r>
          </a:p>
        </p:txBody>
      </p:sp>
    </p:spTree>
    <p:extLst>
      <p:ext uri="{BB962C8B-B14F-4D97-AF65-F5344CB8AC3E}">
        <p14:creationId xmlns:p14="http://schemas.microsoft.com/office/powerpoint/2010/main" val="918535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223" y="618518"/>
            <a:ext cx="10516188" cy="1127155"/>
          </a:xfrm>
          <a:solidFill>
            <a:schemeClr val="bg2"/>
          </a:solidFill>
        </p:spPr>
        <p:txBody>
          <a:bodyPr>
            <a:normAutofit/>
          </a:bodyPr>
          <a:lstStyle/>
          <a:p>
            <a:pPr algn="ctr"/>
            <a:r>
              <a:rPr lang="en-US" sz="2400" dirty="0">
                <a:solidFill>
                  <a:srgbClr val="00B050"/>
                </a:solidFill>
                <a:latin typeface="Arial Black" panose="020B0A04020102020204" pitchFamily="34" charset="0"/>
              </a:rPr>
              <a:t>Introduction</a:t>
            </a:r>
          </a:p>
        </p:txBody>
      </p:sp>
      <p:sp>
        <p:nvSpPr>
          <p:cNvPr id="5" name="Content Placeholder 4"/>
          <p:cNvSpPr>
            <a:spLocks noGrp="1"/>
          </p:cNvSpPr>
          <p:nvPr>
            <p:ph idx="1"/>
          </p:nvPr>
        </p:nvSpPr>
        <p:spPr>
          <a:xfrm>
            <a:off x="531223" y="1370794"/>
            <a:ext cx="10822577" cy="5258606"/>
          </a:xfrm>
        </p:spPr>
        <p:txBody>
          <a:bodyPr>
            <a:normAutofit fontScale="62500" lnSpcReduction="20000"/>
          </a:bodyPr>
          <a:lstStyle/>
          <a:p>
            <a:r>
              <a:rPr lang="en-US" sz="3400" dirty="0">
                <a:latin typeface="Arial Narrow" panose="020B0606020202030204" pitchFamily="34" charset="0"/>
              </a:rPr>
              <a:t>Governments get resources to finance their spending mainly from taxes. FY 2017/18: 58.3% while on average since 2009/10 it is 49.3% of the tax to total budget.</a:t>
            </a:r>
          </a:p>
          <a:p>
            <a:endParaRPr lang="en-US" sz="3400" dirty="0">
              <a:latin typeface="Arial Narrow" panose="020B0606020202030204" pitchFamily="34" charset="0"/>
            </a:endParaRPr>
          </a:p>
          <a:p>
            <a:r>
              <a:rPr lang="en-US" sz="3400" b="1" dirty="0">
                <a:latin typeface="Arial Narrow" panose="020B0606020202030204" pitchFamily="34" charset="0"/>
              </a:rPr>
              <a:t>Alcohol</a:t>
            </a:r>
            <a:r>
              <a:rPr lang="en-US" sz="3400" dirty="0">
                <a:latin typeface="Arial Narrow" panose="020B0606020202030204" pitchFamily="34" charset="0"/>
              </a:rPr>
              <a:t>, Tobacco, Fuel, Telecommunication, and Sugar (sugar-sweetened beverages) are mostly excisable and are mandatory products category in EAC. </a:t>
            </a:r>
          </a:p>
          <a:p>
            <a:pPr marL="0" indent="0">
              <a:buNone/>
            </a:pPr>
            <a:endParaRPr lang="en-US" sz="3400" dirty="0">
              <a:latin typeface="Arial Narrow" panose="020B0606020202030204" pitchFamily="34" charset="0"/>
            </a:endParaRPr>
          </a:p>
          <a:p>
            <a:r>
              <a:rPr lang="en-US" sz="3400" dirty="0">
                <a:latin typeface="Arial Narrow" panose="020B0606020202030204" pitchFamily="34" charset="0"/>
              </a:rPr>
              <a:t>Excise duty is mainly associated with two key objectives: </a:t>
            </a:r>
          </a:p>
          <a:p>
            <a:pPr marL="0" indent="0">
              <a:buNone/>
            </a:pPr>
            <a:endParaRPr lang="en-US" sz="3400" dirty="0">
              <a:latin typeface="Arial Narrow" panose="020B0606020202030204" pitchFamily="34" charset="0"/>
            </a:endParaRPr>
          </a:p>
          <a:p>
            <a:pPr>
              <a:buFont typeface="Wingdings" panose="05000000000000000000" pitchFamily="2" charset="2"/>
              <a:buChar char="ü"/>
            </a:pPr>
            <a:r>
              <a:rPr lang="en-US" sz="3400" b="1" dirty="0">
                <a:latin typeface="Arial Narrow" panose="020B0606020202030204" pitchFamily="34" charset="0"/>
              </a:rPr>
              <a:t>First, </a:t>
            </a:r>
            <a:r>
              <a:rPr lang="en-US" sz="3400" dirty="0">
                <a:latin typeface="Arial Narrow" panose="020B0606020202030204" pitchFamily="34" charset="0"/>
              </a:rPr>
              <a:t>serves as a tool for internalizing externalities. Externalities arise because market prices do not properly reflect the costs to society, in cases such as negative environmental or health effects. </a:t>
            </a:r>
          </a:p>
          <a:p>
            <a:pPr>
              <a:buFont typeface="Wingdings" panose="05000000000000000000" pitchFamily="2" charset="2"/>
              <a:buChar char="ü"/>
            </a:pPr>
            <a:r>
              <a:rPr lang="en-US" sz="3400" b="1" dirty="0">
                <a:latin typeface="Arial Narrow" panose="020B0606020202030204" pitchFamily="34" charset="0"/>
              </a:rPr>
              <a:t>Second</a:t>
            </a:r>
            <a:r>
              <a:rPr lang="en-US" sz="3400" dirty="0">
                <a:latin typeface="Arial Narrow" panose="020B0606020202030204" pitchFamily="34" charset="0"/>
              </a:rPr>
              <a:t>, considered as a tool to raise substantial revenue for the government since often levied on goods and services characterized by low demand elasticity and a higher propensity to consume. </a:t>
            </a:r>
          </a:p>
          <a:p>
            <a:pPr marL="0" indent="0">
              <a:buNone/>
            </a:pPr>
            <a:endParaRPr lang="en-US" sz="3400" dirty="0">
              <a:latin typeface="Arial Narrow" panose="020B0606020202030204" pitchFamily="34" charset="0"/>
            </a:endParaRPr>
          </a:p>
          <a:p>
            <a:r>
              <a:rPr lang="en-US" sz="3400" dirty="0">
                <a:latin typeface="Arial Narrow" panose="020B0606020202030204" pitchFamily="34" charset="0"/>
              </a:rPr>
              <a:t>Tax incentives on </a:t>
            </a:r>
            <a:r>
              <a:rPr lang="en-US" sz="3400" b="1" dirty="0">
                <a:latin typeface="Arial Narrow" panose="020B0606020202030204" pitchFamily="34" charset="0"/>
              </a:rPr>
              <a:t>basic</a:t>
            </a:r>
            <a:r>
              <a:rPr lang="en-US" sz="3400" dirty="0">
                <a:latin typeface="Arial Narrow" panose="020B0606020202030204" pitchFamily="34" charset="0"/>
              </a:rPr>
              <a:t> need pauses some challenges since it is associated with deadweight loss, it is common for LDCs</a:t>
            </a:r>
          </a:p>
          <a:p>
            <a:pPr marL="0" indent="0">
              <a:buNone/>
            </a:pPr>
            <a:endParaRPr lang="en-US" sz="2400" dirty="0">
              <a:latin typeface="Arial Narrow" panose="020B0606020202030204" pitchFamily="34" charset="0"/>
            </a:endParaRPr>
          </a:p>
        </p:txBody>
      </p:sp>
    </p:spTree>
    <p:extLst>
      <p:ext uri="{BB962C8B-B14F-4D97-AF65-F5344CB8AC3E}">
        <p14:creationId xmlns:p14="http://schemas.microsoft.com/office/powerpoint/2010/main" val="322667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846" y="365125"/>
            <a:ext cx="11530148" cy="1325563"/>
          </a:xfrm>
          <a:solidFill>
            <a:schemeClr val="bg2"/>
          </a:solidFill>
        </p:spPr>
        <p:txBody>
          <a:bodyPr>
            <a:normAutofit/>
          </a:bodyPr>
          <a:lstStyle/>
          <a:p>
            <a:pPr algn="ctr"/>
            <a:r>
              <a:rPr lang="en-US" sz="2400" dirty="0">
                <a:solidFill>
                  <a:srgbClr val="00B050"/>
                </a:solidFill>
                <a:latin typeface="Arial Black" panose="020B0A04020102020204" pitchFamily="34" charset="0"/>
              </a:rPr>
              <a:t>Introduction</a:t>
            </a:r>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2846" y="1690688"/>
            <a:ext cx="5494517" cy="4135346"/>
          </a:xfrm>
          <a:prstGeom prst="rect">
            <a:avLst/>
          </a:prstGeom>
          <a:noFill/>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5988729" y="1690689"/>
            <a:ext cx="5994265" cy="4135346"/>
          </a:xfrm>
          <a:prstGeom prst="rect">
            <a:avLst/>
          </a:prstGeom>
          <a:noFill/>
        </p:spPr>
      </p:pic>
    </p:spTree>
    <p:extLst>
      <p:ext uri="{BB962C8B-B14F-4D97-AF65-F5344CB8AC3E}">
        <p14:creationId xmlns:p14="http://schemas.microsoft.com/office/powerpoint/2010/main" val="276122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52697"/>
            <a:ext cx="10613570" cy="1325563"/>
          </a:xfrm>
          <a:solidFill>
            <a:schemeClr val="bg2"/>
          </a:solidFill>
        </p:spPr>
        <p:txBody>
          <a:bodyPr/>
          <a:lstStyle/>
          <a:p>
            <a:r>
              <a:rPr lang="en-US" dirty="0">
                <a:solidFill>
                  <a:srgbClr val="00B050"/>
                </a:solidFill>
                <a:latin typeface="Arial Black" panose="020B0A04020102020204" pitchFamily="34" charset="0"/>
              </a:rPr>
              <a:t>Current Tax Collection (Rwanda)</a:t>
            </a:r>
            <a:endParaRPr lang="en-US" dirty="0">
              <a:solidFill>
                <a:srgbClr val="00B050"/>
              </a:solidFill>
            </a:endParaRPr>
          </a:p>
        </p:txBody>
      </p:sp>
      <p:pic>
        <p:nvPicPr>
          <p:cNvPr id="5" name="Content Placeholder 4"/>
          <p:cNvPicPr>
            <a:picLocks noGrp="1" noChangeAspect="1"/>
          </p:cNvPicPr>
          <p:nvPr>
            <p:ph idx="1"/>
          </p:nvPr>
        </p:nvPicPr>
        <p:blipFill>
          <a:blip r:embed="rId2"/>
          <a:stretch>
            <a:fillRect/>
          </a:stretch>
        </p:blipFill>
        <p:spPr>
          <a:xfrm>
            <a:off x="740230" y="1825625"/>
            <a:ext cx="10613570" cy="4679678"/>
          </a:xfrm>
          <a:prstGeom prst="rect">
            <a:avLst/>
          </a:prstGeom>
        </p:spPr>
      </p:pic>
    </p:spTree>
    <p:extLst>
      <p:ext uri="{BB962C8B-B14F-4D97-AF65-F5344CB8AC3E}">
        <p14:creationId xmlns:p14="http://schemas.microsoft.com/office/powerpoint/2010/main" val="2802155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1" y="618518"/>
            <a:ext cx="10493828" cy="1164100"/>
          </a:xfrm>
          <a:solidFill>
            <a:schemeClr val="bg2"/>
          </a:solidFill>
        </p:spPr>
        <p:txBody>
          <a:bodyPr>
            <a:normAutofit/>
          </a:bodyPr>
          <a:lstStyle/>
          <a:p>
            <a:pPr algn="ctr"/>
            <a:r>
              <a:rPr lang="en-US" sz="2400" b="1" dirty="0">
                <a:solidFill>
                  <a:srgbClr val="00B050"/>
                </a:solidFill>
                <a:latin typeface="Arial Black" panose="020B0A04020102020204" pitchFamily="34" charset="0"/>
              </a:rPr>
              <a:t>Excise contribution by products</a:t>
            </a:r>
          </a:p>
        </p:txBody>
      </p:sp>
      <p:pic>
        <p:nvPicPr>
          <p:cNvPr id="4" name="Content Placeholder 3">
            <a:extLst>
              <a:ext uri="{FF2B5EF4-FFF2-40B4-BE49-F238E27FC236}">
                <a16:creationId xmlns:a16="http://schemas.microsoft.com/office/drawing/2014/main" id="{CD37E46F-7DD3-4C7F-9A92-D29F4F6654FE}"/>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31521" y="2178208"/>
            <a:ext cx="4180113" cy="3560741"/>
          </a:xfrm>
          <a:prstGeom prst="rect">
            <a:avLst/>
          </a:prstGeom>
          <a:noFill/>
        </p:spPr>
      </p:pic>
      <p:graphicFrame>
        <p:nvGraphicFramePr>
          <p:cNvPr id="3" name="Table 2"/>
          <p:cNvGraphicFramePr>
            <a:graphicFrameLocks noGrp="1"/>
          </p:cNvGraphicFramePr>
          <p:nvPr/>
        </p:nvGraphicFramePr>
        <p:xfrm>
          <a:off x="4972594" y="2178206"/>
          <a:ext cx="6252755" cy="3560742"/>
        </p:xfrm>
        <a:graphic>
          <a:graphicData uri="http://schemas.openxmlformats.org/drawingml/2006/table">
            <a:tbl>
              <a:tblPr firstRow="1" firstCol="1" bandRow="1">
                <a:tableStyleId>{5C22544A-7EE6-4342-B048-85BDC9FD1C3A}</a:tableStyleId>
              </a:tblPr>
              <a:tblGrid>
                <a:gridCol w="4596712">
                  <a:extLst>
                    <a:ext uri="{9D8B030D-6E8A-4147-A177-3AD203B41FA5}">
                      <a16:colId xmlns:a16="http://schemas.microsoft.com/office/drawing/2014/main" val="1525860457"/>
                    </a:ext>
                  </a:extLst>
                </a:gridCol>
                <a:gridCol w="1656043">
                  <a:extLst>
                    <a:ext uri="{9D8B030D-6E8A-4147-A177-3AD203B41FA5}">
                      <a16:colId xmlns:a16="http://schemas.microsoft.com/office/drawing/2014/main" val="1805572790"/>
                    </a:ext>
                  </a:extLst>
                </a:gridCol>
              </a:tblGrid>
              <a:tr h="432641">
                <a:tc>
                  <a:txBody>
                    <a:bodyPr/>
                    <a:lstStyle/>
                    <a:p>
                      <a:pPr marL="0" marR="0" algn="just">
                        <a:lnSpc>
                          <a:spcPct val="150000"/>
                        </a:lnSpc>
                        <a:spcBef>
                          <a:spcPts val="0"/>
                        </a:spcBef>
                        <a:spcAft>
                          <a:spcPts val="565"/>
                        </a:spcAft>
                      </a:pPr>
                      <a:r>
                        <a:rPr lang="en-GB" sz="1200" dirty="0">
                          <a:effectLst/>
                        </a:rPr>
                        <a:t>Alcoholic product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marL="0" marR="0" algn="just">
                        <a:lnSpc>
                          <a:spcPct val="150000"/>
                        </a:lnSpc>
                        <a:spcBef>
                          <a:spcPts val="0"/>
                        </a:spcBef>
                        <a:spcAft>
                          <a:spcPts val="565"/>
                        </a:spcAft>
                      </a:pPr>
                      <a:r>
                        <a:rPr lang="en-GB" sz="1200" dirty="0">
                          <a:effectLst/>
                        </a:rPr>
                        <a:t>Rate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extLst>
                  <a:ext uri="{0D108BD9-81ED-4DB2-BD59-A6C34878D82A}">
                    <a16:rowId xmlns:a16="http://schemas.microsoft.com/office/drawing/2014/main" val="2436466722"/>
                  </a:ext>
                </a:extLst>
              </a:tr>
              <a:tr h="915089">
                <a:tc>
                  <a:txBody>
                    <a:bodyPr/>
                    <a:lstStyle/>
                    <a:p>
                      <a:pPr marL="0" marR="0" algn="just">
                        <a:lnSpc>
                          <a:spcPct val="150000"/>
                        </a:lnSpc>
                        <a:spcBef>
                          <a:spcPts val="0"/>
                        </a:spcBef>
                        <a:spcAft>
                          <a:spcPts val="565"/>
                        </a:spcAft>
                      </a:pPr>
                      <a:r>
                        <a:rPr lang="en-GB" sz="1200" dirty="0">
                          <a:effectLst/>
                        </a:rPr>
                        <a:t>Beer whole local material content, excluding water, is at least 70% by weight of its constituents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lumMod val="60000"/>
                        <a:lumOff val="40000"/>
                      </a:schemeClr>
                    </a:solidFill>
                  </a:tcPr>
                </a:tc>
                <a:tc>
                  <a:txBody>
                    <a:bodyPr/>
                    <a:lstStyle/>
                    <a:p>
                      <a:pPr marL="0" marR="0" algn="just">
                        <a:lnSpc>
                          <a:spcPct val="150000"/>
                        </a:lnSpc>
                        <a:spcBef>
                          <a:spcPts val="0"/>
                        </a:spcBef>
                        <a:spcAft>
                          <a:spcPts val="565"/>
                        </a:spcAft>
                      </a:pPr>
                      <a:r>
                        <a:rPr lang="en-GB" sz="1200" dirty="0">
                          <a:effectLst/>
                        </a:rPr>
                        <a:t>30%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8319860"/>
                  </a:ext>
                </a:extLst>
              </a:tr>
              <a:tr h="432641">
                <a:tc>
                  <a:txBody>
                    <a:bodyPr/>
                    <a:lstStyle/>
                    <a:p>
                      <a:pPr marL="0" marR="0" algn="just">
                        <a:lnSpc>
                          <a:spcPct val="150000"/>
                        </a:lnSpc>
                        <a:spcBef>
                          <a:spcPts val="0"/>
                        </a:spcBef>
                        <a:spcAft>
                          <a:spcPts val="565"/>
                        </a:spcAft>
                      </a:pPr>
                      <a:r>
                        <a:rPr lang="en-GB" sz="1200" dirty="0">
                          <a:effectLst/>
                        </a:rPr>
                        <a:t>Other beers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lumMod val="60000"/>
                        <a:lumOff val="40000"/>
                      </a:schemeClr>
                    </a:solidFill>
                  </a:tcPr>
                </a:tc>
                <a:tc>
                  <a:txBody>
                    <a:bodyPr/>
                    <a:lstStyle/>
                    <a:p>
                      <a:pPr marL="0" marR="0" algn="just">
                        <a:lnSpc>
                          <a:spcPct val="150000"/>
                        </a:lnSpc>
                        <a:spcBef>
                          <a:spcPts val="0"/>
                        </a:spcBef>
                        <a:spcAft>
                          <a:spcPts val="565"/>
                        </a:spcAft>
                      </a:pPr>
                      <a:r>
                        <a:rPr lang="en-GB" sz="1200">
                          <a:effectLst/>
                        </a:rPr>
                        <a:t>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7374329"/>
                  </a:ext>
                </a:extLst>
              </a:tr>
              <a:tr h="915089">
                <a:tc>
                  <a:txBody>
                    <a:bodyPr/>
                    <a:lstStyle/>
                    <a:p>
                      <a:pPr marL="0" marR="0" algn="just">
                        <a:lnSpc>
                          <a:spcPct val="150000"/>
                        </a:lnSpc>
                        <a:spcBef>
                          <a:spcPts val="0"/>
                        </a:spcBef>
                        <a:spcAft>
                          <a:spcPts val="565"/>
                        </a:spcAft>
                      </a:pPr>
                      <a:r>
                        <a:rPr lang="en-GB" sz="1200" dirty="0">
                          <a:effectLst/>
                        </a:rPr>
                        <a:t>Wine whose local raw material content, excluding water, is at least 70% by weight of its constituents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lumMod val="60000"/>
                        <a:lumOff val="40000"/>
                      </a:schemeClr>
                    </a:solidFill>
                  </a:tcPr>
                </a:tc>
                <a:tc>
                  <a:txBody>
                    <a:bodyPr/>
                    <a:lstStyle/>
                    <a:p>
                      <a:pPr marL="0" marR="0" algn="just">
                        <a:lnSpc>
                          <a:spcPct val="150000"/>
                        </a:lnSpc>
                        <a:spcBef>
                          <a:spcPts val="0"/>
                        </a:spcBef>
                        <a:spcAft>
                          <a:spcPts val="565"/>
                        </a:spcAft>
                      </a:pPr>
                      <a:r>
                        <a:rPr lang="en-GB" sz="1200">
                          <a:effectLst/>
                        </a:rPr>
                        <a:t>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056310"/>
                  </a:ext>
                </a:extLst>
              </a:tr>
              <a:tr h="432641">
                <a:tc>
                  <a:txBody>
                    <a:bodyPr/>
                    <a:lstStyle/>
                    <a:p>
                      <a:pPr marL="0" marR="0" algn="just">
                        <a:lnSpc>
                          <a:spcPct val="150000"/>
                        </a:lnSpc>
                        <a:spcBef>
                          <a:spcPts val="0"/>
                        </a:spcBef>
                        <a:spcAft>
                          <a:spcPts val="565"/>
                        </a:spcAft>
                      </a:pPr>
                      <a:r>
                        <a:rPr lang="en-GB" sz="1200">
                          <a:effectLst/>
                        </a:rPr>
                        <a:t>Other wines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lumMod val="60000"/>
                        <a:lumOff val="40000"/>
                      </a:schemeClr>
                    </a:solidFill>
                  </a:tcPr>
                </a:tc>
                <a:tc>
                  <a:txBody>
                    <a:bodyPr/>
                    <a:lstStyle/>
                    <a:p>
                      <a:pPr marL="0" marR="0" algn="just">
                        <a:lnSpc>
                          <a:spcPct val="150000"/>
                        </a:lnSpc>
                        <a:spcBef>
                          <a:spcPts val="0"/>
                        </a:spcBef>
                        <a:spcAft>
                          <a:spcPts val="565"/>
                        </a:spcAft>
                      </a:pPr>
                      <a:r>
                        <a:rPr lang="en-GB" sz="12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6590478"/>
                  </a:ext>
                </a:extLst>
              </a:tr>
              <a:tr h="432641">
                <a:tc>
                  <a:txBody>
                    <a:bodyPr/>
                    <a:lstStyle/>
                    <a:p>
                      <a:pPr marL="0" marR="0" algn="just">
                        <a:lnSpc>
                          <a:spcPct val="150000"/>
                        </a:lnSpc>
                        <a:spcBef>
                          <a:spcPts val="0"/>
                        </a:spcBef>
                        <a:spcAft>
                          <a:spcPts val="565"/>
                        </a:spcAft>
                      </a:pPr>
                      <a:r>
                        <a:rPr lang="en-GB" sz="1200" dirty="0">
                          <a:effectLst/>
                        </a:rPr>
                        <a:t>Brandies, liquors, and whisky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lumMod val="60000"/>
                        <a:lumOff val="40000"/>
                      </a:schemeClr>
                    </a:solidFill>
                  </a:tcPr>
                </a:tc>
                <a:tc>
                  <a:txBody>
                    <a:bodyPr/>
                    <a:lstStyle/>
                    <a:p>
                      <a:pPr marL="0" marR="0" algn="just">
                        <a:lnSpc>
                          <a:spcPct val="150000"/>
                        </a:lnSpc>
                        <a:spcBef>
                          <a:spcPts val="0"/>
                        </a:spcBef>
                        <a:spcAft>
                          <a:spcPts val="565"/>
                        </a:spcAft>
                      </a:pPr>
                      <a:r>
                        <a:rPr lang="en-GB" sz="1200" dirty="0">
                          <a:effectLst/>
                        </a:rPr>
                        <a:t>70%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1311943"/>
                  </a:ext>
                </a:extLst>
              </a:tr>
            </a:tbl>
          </a:graphicData>
        </a:graphic>
      </p:graphicFrame>
    </p:spTree>
    <p:extLst>
      <p:ext uri="{BB962C8B-B14F-4D97-AF65-F5344CB8AC3E}">
        <p14:creationId xmlns:p14="http://schemas.microsoft.com/office/powerpoint/2010/main" val="370598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8518"/>
            <a:ext cx="10209211" cy="1117918"/>
          </a:xfrm>
          <a:solidFill>
            <a:schemeClr val="bg2"/>
          </a:solidFill>
        </p:spPr>
        <p:txBody>
          <a:bodyPr>
            <a:normAutofit/>
          </a:bodyPr>
          <a:lstStyle/>
          <a:p>
            <a:pPr algn="ctr"/>
            <a:r>
              <a:rPr lang="en-US" sz="2400" b="1" dirty="0">
                <a:solidFill>
                  <a:srgbClr val="00B050"/>
                </a:solidFill>
                <a:latin typeface="Arial Black" panose="020B0A04020102020204" pitchFamily="34" charset="0"/>
              </a:rPr>
              <a:t>Issues around the current regime</a:t>
            </a:r>
          </a:p>
        </p:txBody>
      </p:sp>
      <p:sp>
        <p:nvSpPr>
          <p:cNvPr id="5" name="Content Placeholder 4"/>
          <p:cNvSpPr>
            <a:spLocks noGrp="1"/>
          </p:cNvSpPr>
          <p:nvPr>
            <p:ph idx="1"/>
          </p:nvPr>
        </p:nvSpPr>
        <p:spPr>
          <a:xfrm>
            <a:off x="838200" y="1825625"/>
            <a:ext cx="10515600" cy="4801598"/>
          </a:xfrm>
        </p:spPr>
        <p:txBody>
          <a:bodyPr>
            <a:normAutofit fontScale="92500"/>
          </a:bodyPr>
          <a:lstStyle/>
          <a:p>
            <a:r>
              <a:rPr lang="en-GB" sz="2400" dirty="0">
                <a:latin typeface="Arial Narrow" panose="020B0606020202030204" pitchFamily="34" charset="0"/>
              </a:rPr>
              <a:t>As stated above, all of Rwanda’s alcoholic excise taxes are ad-valorem (AV),</a:t>
            </a:r>
          </a:p>
          <a:p>
            <a:r>
              <a:rPr lang="en-GB" sz="2400" dirty="0">
                <a:latin typeface="Arial Narrow" panose="020B0606020202030204" pitchFamily="34" charset="0"/>
              </a:rPr>
              <a:t> AV excises have the benefit of protecting revenues during inflation without legislated rate adjustments. </a:t>
            </a:r>
          </a:p>
          <a:p>
            <a:r>
              <a:rPr lang="en-GB" sz="2400" dirty="0">
                <a:latin typeface="Arial Narrow" panose="020B0606020202030204" pitchFamily="34" charset="0"/>
              </a:rPr>
              <a:t>However, they provide less stable revenue, particularly on commodities whose market price fluctuates. </a:t>
            </a:r>
          </a:p>
          <a:p>
            <a:r>
              <a:rPr lang="en-GB" sz="2400" dirty="0">
                <a:latin typeface="Arial Narrow" panose="020B0606020202030204" pitchFamily="34" charset="0"/>
              </a:rPr>
              <a:t>AV excises are also more vulnerable to under-invoicing especially for imported product;</a:t>
            </a:r>
          </a:p>
          <a:p>
            <a:r>
              <a:rPr lang="en-GB" sz="2400" dirty="0">
                <a:latin typeface="Arial Narrow" panose="020B0606020202030204" pitchFamily="34" charset="0"/>
              </a:rPr>
              <a:t>AV excises discourage quality improvements by manufacturers.</a:t>
            </a:r>
          </a:p>
          <a:p>
            <a:r>
              <a:rPr lang="en-GB" sz="2400" dirty="0">
                <a:latin typeface="Arial Narrow" panose="020B0606020202030204" pitchFamily="34" charset="0"/>
              </a:rPr>
              <a:t> </a:t>
            </a:r>
            <a:r>
              <a:rPr lang="en-GB" sz="2400" b="1" dirty="0">
                <a:latin typeface="Arial Narrow" panose="020B0606020202030204" pitchFamily="34" charset="0"/>
              </a:rPr>
              <a:t>AV excises may, therefore, not be as effective as specific excises at curbing the consumption of harmful products, and specific excises are levied based on units, volume, or weight, which can be easily observed and measured by tax collectors</a:t>
            </a:r>
            <a:r>
              <a:rPr lang="en-GB" sz="2400" dirty="0">
                <a:latin typeface="Arial Narrow" panose="020B0606020202030204" pitchFamily="34" charset="0"/>
              </a:rPr>
              <a:t>.</a:t>
            </a:r>
          </a:p>
          <a:p>
            <a:r>
              <a:rPr lang="en-US" sz="2400" dirty="0">
                <a:solidFill>
                  <a:srgbClr val="FF0000"/>
                </a:solidFill>
                <a:latin typeface="Arial Narrow" panose="020B0606020202030204" pitchFamily="34" charset="0"/>
              </a:rPr>
              <a:t>But does a specific taxation approach fit all circumstances?</a:t>
            </a:r>
          </a:p>
        </p:txBody>
      </p:sp>
    </p:spTree>
    <p:extLst>
      <p:ext uri="{BB962C8B-B14F-4D97-AF65-F5344CB8AC3E}">
        <p14:creationId xmlns:p14="http://schemas.microsoft.com/office/powerpoint/2010/main" val="531928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28033"/>
          </a:xfrm>
          <a:solidFill>
            <a:schemeClr val="bg2"/>
          </a:solidFill>
        </p:spPr>
        <p:txBody>
          <a:bodyPr>
            <a:normAutofit/>
          </a:bodyPr>
          <a:lstStyle/>
          <a:p>
            <a:pPr algn="ctr"/>
            <a:r>
              <a:rPr lang="en-US" sz="2400" dirty="0">
                <a:solidFill>
                  <a:srgbClr val="00B050"/>
                </a:solidFill>
                <a:latin typeface="Arial Black" panose="020B0A04020102020204" pitchFamily="34" charset="0"/>
              </a:rPr>
              <a:t>proposed solutions</a:t>
            </a:r>
          </a:p>
        </p:txBody>
      </p:sp>
      <p:sp>
        <p:nvSpPr>
          <p:cNvPr id="5" name="Content Placeholder 4"/>
          <p:cNvSpPr>
            <a:spLocks noGrp="1"/>
          </p:cNvSpPr>
          <p:nvPr>
            <p:ph idx="1"/>
          </p:nvPr>
        </p:nvSpPr>
        <p:spPr>
          <a:xfrm>
            <a:off x="757644" y="1295400"/>
            <a:ext cx="10883537" cy="4775472"/>
          </a:xfrm>
        </p:spPr>
        <p:txBody>
          <a:bodyPr>
            <a:normAutofit/>
          </a:bodyPr>
          <a:lstStyle/>
          <a:p>
            <a:r>
              <a:rPr lang="en-US" sz="1600" dirty="0">
                <a:latin typeface="Times New Roman" panose="02020603050405020304" pitchFamily="18" charset="0"/>
                <a:cs typeface="Times New Roman" panose="02020603050405020304" pitchFamily="18" charset="0"/>
              </a:rPr>
              <a:t>Bellow figures illustrating variation in prices per brand for liquors and beer in Rwanda</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550819" y="2265181"/>
            <a:ext cx="5127171" cy="4244249"/>
          </a:xfrm>
          <a:prstGeom prst="rect">
            <a:avLst/>
          </a:prstGeom>
          <a:noFill/>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5765074" y="2265182"/>
            <a:ext cx="5956663" cy="4244248"/>
          </a:xfrm>
          <a:prstGeom prst="rect">
            <a:avLst/>
          </a:prstGeom>
          <a:noFill/>
        </p:spPr>
      </p:pic>
    </p:spTree>
    <p:extLst>
      <p:ext uri="{BB962C8B-B14F-4D97-AF65-F5344CB8AC3E}">
        <p14:creationId xmlns:p14="http://schemas.microsoft.com/office/powerpoint/2010/main" val="25539167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INICOM">
      <a:majorFont>
        <a:latin typeface="Cambria"/>
        <a:ea typeface=""/>
        <a:cs typeface=""/>
      </a:majorFont>
      <a:minorFont>
        <a:latin typeface="Calibri"/>
        <a:ea typeface=""/>
        <a:cs typeface=""/>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txDef>
      <a:spPr>
        <a:solidFill>
          <a:srgbClr val="FFCCFF"/>
        </a:solidFill>
      </a:spPr>
      <a:bodyPr wrap="square" rtlCol="0">
        <a:spAutoFit/>
      </a:bodyPr>
      <a:lstStyle>
        <a:defPPr>
          <a:defRPr sz="16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2533</TotalTime>
  <Words>737</Words>
  <Application>Microsoft Macintosh PowerPoint</Application>
  <PresentationFormat>Widescreen</PresentationFormat>
  <Paragraphs>97</Paragraphs>
  <Slides>12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12</vt:i4>
      </vt:variant>
    </vt:vector>
  </HeadingPairs>
  <TitlesOfParts>
    <vt:vector size="24" baseType="lpstr">
      <vt:lpstr>Arial</vt:lpstr>
      <vt:lpstr>Arial Black</vt:lpstr>
      <vt:lpstr>Arial Narrow</vt:lpstr>
      <vt:lpstr>Bookman Old Style</vt:lpstr>
      <vt:lpstr>Calibri</vt:lpstr>
      <vt:lpstr>Cambria</vt:lpstr>
      <vt:lpstr>Lucida Grande</vt:lpstr>
      <vt:lpstr>Times New Roman</vt:lpstr>
      <vt:lpstr>Trebuchet MS</vt:lpstr>
      <vt:lpstr>Wingdings</vt:lpstr>
      <vt:lpstr>Wingdings 3</vt:lpstr>
      <vt:lpstr>Default Theme</vt:lpstr>
      <vt:lpstr>PowerPoint Presentation</vt:lpstr>
      <vt:lpstr>.</vt:lpstr>
      <vt:lpstr>Outline </vt:lpstr>
      <vt:lpstr>Introduction</vt:lpstr>
      <vt:lpstr>Introduction</vt:lpstr>
      <vt:lpstr>Current Tax Collection (Rwanda)</vt:lpstr>
      <vt:lpstr>Excise contribution by products</vt:lpstr>
      <vt:lpstr>Issues around the current regime</vt:lpstr>
      <vt:lpstr>proposed solutions</vt:lpstr>
      <vt:lpstr>proposed solutions</vt:lpstr>
      <vt:lpstr>Different policy approaches to choose from, with their pros. and cons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 Louis</dc:creator>
  <cp:lastModifiedBy>Microsoft Office User</cp:lastModifiedBy>
  <cp:revision>172</cp:revision>
  <cp:lastPrinted>2013-05-17T08:49:18Z</cp:lastPrinted>
  <dcterms:created xsi:type="dcterms:W3CDTF">2012-08-21T12:53:26Z</dcterms:created>
  <dcterms:modified xsi:type="dcterms:W3CDTF">2023-06-09T06:00:24Z</dcterms:modified>
</cp:coreProperties>
</file>