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06" r:id="rId1"/>
  </p:sldMasterIdLst>
  <p:notesMasterIdLst>
    <p:notesMasterId r:id="rId12"/>
  </p:notesMasterIdLst>
  <p:handoutMasterIdLst>
    <p:handoutMasterId r:id="rId13"/>
  </p:handoutMasterIdLst>
  <p:sldIdLst>
    <p:sldId id="256" r:id="rId2"/>
    <p:sldId id="352" r:id="rId3"/>
    <p:sldId id="348" r:id="rId4"/>
    <p:sldId id="354" r:id="rId5"/>
    <p:sldId id="355" r:id="rId6"/>
    <p:sldId id="356" r:id="rId7"/>
    <p:sldId id="357" r:id="rId8"/>
    <p:sldId id="353" r:id="rId9"/>
    <p:sldId id="358" r:id="rId10"/>
    <p:sldId id="311" r:id="rId11"/>
  </p:sldIdLst>
  <p:sldSz cx="12192000" cy="6858000"/>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8785" autoAdjust="0"/>
  </p:normalViewPr>
  <p:slideViewPr>
    <p:cSldViewPr>
      <p:cViewPr varScale="1">
        <p:scale>
          <a:sx n="115" d="100"/>
          <a:sy n="115" d="100"/>
        </p:scale>
        <p:origin x="432" y="10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5" d="100"/>
          <a:sy n="65" d="100"/>
        </p:scale>
        <p:origin x="3154"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092" cy="46526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5275" y="0"/>
            <a:ext cx="2971092" cy="465266"/>
          </a:xfrm>
          <a:prstGeom prst="rect">
            <a:avLst/>
          </a:prstGeom>
        </p:spPr>
        <p:txBody>
          <a:bodyPr vert="horz" lIns="91440" tIns="45720" rIns="91440" bIns="45720" rtlCol="0"/>
          <a:lstStyle>
            <a:lvl1pPr algn="r">
              <a:defRPr sz="1200"/>
            </a:lvl1pPr>
          </a:lstStyle>
          <a:p>
            <a:fld id="{26B7BA50-4033-444C-B5E4-8FFBEB036051}" type="datetimeFigureOut">
              <a:rPr lang="en-US" smtClean="0"/>
              <a:t>5/25/2022</a:t>
            </a:fld>
            <a:endParaRPr lang="en-US"/>
          </a:p>
        </p:txBody>
      </p:sp>
      <p:sp>
        <p:nvSpPr>
          <p:cNvPr id="4" name="Footer Placeholder 3"/>
          <p:cNvSpPr>
            <a:spLocks noGrp="1"/>
          </p:cNvSpPr>
          <p:nvPr>
            <p:ph type="ftr" sz="quarter" idx="2"/>
          </p:nvPr>
        </p:nvSpPr>
        <p:spPr>
          <a:xfrm>
            <a:off x="0" y="8829648"/>
            <a:ext cx="2971092" cy="46526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5275" y="8829648"/>
            <a:ext cx="2971092" cy="465266"/>
          </a:xfrm>
          <a:prstGeom prst="rect">
            <a:avLst/>
          </a:prstGeom>
        </p:spPr>
        <p:txBody>
          <a:bodyPr vert="horz" lIns="91440" tIns="45720" rIns="91440" bIns="45720" rtlCol="0" anchor="b"/>
          <a:lstStyle>
            <a:lvl1pPr algn="r">
              <a:defRPr sz="1200"/>
            </a:lvl1pPr>
          </a:lstStyle>
          <a:p>
            <a:fld id="{E883C108-3957-4B71-89D3-8D941B9B27FB}" type="slidenum">
              <a:rPr lang="en-US" smtClean="0"/>
              <a:t>‹#›</a:t>
            </a:fld>
            <a:endParaRPr lang="en-US"/>
          </a:p>
        </p:txBody>
      </p:sp>
    </p:spTree>
    <p:extLst>
      <p:ext uri="{BB962C8B-B14F-4D97-AF65-F5344CB8AC3E}">
        <p14:creationId xmlns:p14="http://schemas.microsoft.com/office/powerpoint/2010/main" val="3020228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092" cy="46526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5275" y="0"/>
            <a:ext cx="2971092" cy="465266"/>
          </a:xfrm>
          <a:prstGeom prst="rect">
            <a:avLst/>
          </a:prstGeom>
        </p:spPr>
        <p:txBody>
          <a:bodyPr vert="horz" lIns="91440" tIns="45720" rIns="91440" bIns="45720" rtlCol="0"/>
          <a:lstStyle>
            <a:lvl1pPr algn="r">
              <a:defRPr sz="1200"/>
            </a:lvl1pPr>
          </a:lstStyle>
          <a:p>
            <a:fld id="{565E230F-C278-4E6F-BE01-0F10BE9A03DF}" type="datetimeFigureOut">
              <a:rPr lang="en-US" smtClean="0"/>
              <a:t>5/25/2022</a:t>
            </a:fld>
            <a:endParaRPr lang="en-US"/>
          </a:p>
        </p:txBody>
      </p:sp>
      <p:sp>
        <p:nvSpPr>
          <p:cNvPr id="4" name="Slide Image Placeholder 3"/>
          <p:cNvSpPr>
            <a:spLocks noGrp="1" noRot="1" noChangeAspect="1"/>
          </p:cNvSpPr>
          <p:nvPr>
            <p:ph type="sldImg" idx="2"/>
          </p:nvPr>
        </p:nvSpPr>
        <p:spPr>
          <a:xfrm>
            <a:off x="330200" y="696913"/>
            <a:ext cx="61976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637" y="4416311"/>
            <a:ext cx="5486727" cy="418293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48"/>
            <a:ext cx="2971092" cy="46526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5275" y="8829648"/>
            <a:ext cx="2971092" cy="465266"/>
          </a:xfrm>
          <a:prstGeom prst="rect">
            <a:avLst/>
          </a:prstGeom>
        </p:spPr>
        <p:txBody>
          <a:bodyPr vert="horz" lIns="91440" tIns="45720" rIns="91440" bIns="45720" rtlCol="0" anchor="b"/>
          <a:lstStyle>
            <a:lvl1pPr algn="r">
              <a:defRPr sz="1200"/>
            </a:lvl1pPr>
          </a:lstStyle>
          <a:p>
            <a:fld id="{A8AFED09-BE96-4397-BB0D-8FC8D24B51E7}" type="slidenum">
              <a:rPr lang="en-US" smtClean="0"/>
              <a:t>‹#›</a:t>
            </a:fld>
            <a:endParaRPr lang="en-US"/>
          </a:p>
        </p:txBody>
      </p:sp>
    </p:spTree>
    <p:extLst>
      <p:ext uri="{BB962C8B-B14F-4D97-AF65-F5344CB8AC3E}">
        <p14:creationId xmlns:p14="http://schemas.microsoft.com/office/powerpoint/2010/main" val="483482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0" name="Text Placeholder 19"/>
          <p:cNvSpPr>
            <a:spLocks noGrp="1"/>
          </p:cNvSpPr>
          <p:nvPr>
            <p:ph type="body" sz="quarter" idx="10"/>
          </p:nvPr>
        </p:nvSpPr>
        <p:spPr>
          <a:xfrm>
            <a:off x="2336801" y="1828800"/>
            <a:ext cx="7201463" cy="2376264"/>
          </a:xfrm>
          <a:ln w="28575">
            <a:noFill/>
          </a:ln>
        </p:spPr>
        <p:txBody>
          <a:bodyPr anchor="ctr"/>
          <a:lstStyle>
            <a:lvl1pPr algn="ctr">
              <a:buNone/>
              <a:defRPr sz="3200" b="1">
                <a:latin typeface="Arial"/>
                <a:cs typeface="Arial"/>
              </a:defRPr>
            </a:lvl1pPr>
            <a:lvl2pPr>
              <a:buNone/>
              <a:defRPr>
                <a:latin typeface="+mn-lt"/>
              </a:defRPr>
            </a:lvl2pPr>
            <a:lvl3pPr>
              <a:buNone/>
              <a:defRPr>
                <a:latin typeface="+mn-lt"/>
              </a:defRPr>
            </a:lvl3pPr>
            <a:lvl4pPr>
              <a:buNone/>
              <a:defRPr>
                <a:latin typeface="+mn-lt"/>
              </a:defRPr>
            </a:lvl4pPr>
            <a:lvl5pPr>
              <a:buNone/>
              <a:defRPr>
                <a:latin typeface="+mn-lt"/>
              </a:defRPr>
            </a:lvl5pPr>
          </a:lstStyle>
          <a:p>
            <a:pPr lvl="0"/>
            <a:r>
              <a:rPr lang="en-US" noProof="0" dirty="0"/>
              <a:t>Click to edit Master text styles</a:t>
            </a:r>
          </a:p>
        </p:txBody>
      </p:sp>
      <p:sp>
        <p:nvSpPr>
          <p:cNvPr id="22" name="Text Placeholder 21"/>
          <p:cNvSpPr>
            <a:spLocks noGrp="1"/>
          </p:cNvSpPr>
          <p:nvPr>
            <p:ph type="body" sz="quarter" idx="11"/>
          </p:nvPr>
        </p:nvSpPr>
        <p:spPr>
          <a:xfrm>
            <a:off x="5519937" y="4653136"/>
            <a:ext cx="5954184" cy="792088"/>
          </a:xfrm>
          <a:ln w="19050">
            <a:noFill/>
          </a:ln>
        </p:spPr>
        <p:txBody>
          <a:bodyPr anchor="ctr"/>
          <a:lstStyle>
            <a:lvl1pPr algn="r">
              <a:buNone/>
              <a:defRPr sz="2200" b="0" baseline="0">
                <a:solidFill>
                  <a:schemeClr val="accent2"/>
                </a:solidFill>
                <a:latin typeface="Arial"/>
                <a:cs typeface="Arial"/>
              </a:defRPr>
            </a:lvl1pPr>
          </a:lstStyle>
          <a:p>
            <a:pPr lvl="0"/>
            <a:r>
              <a:rPr lang="en-US" noProof="0"/>
              <a:t>Click to edit Master text styles</a:t>
            </a:r>
          </a:p>
        </p:txBody>
      </p:sp>
      <p:sp>
        <p:nvSpPr>
          <p:cNvPr id="6" name="Rectangle 5"/>
          <p:cNvSpPr/>
          <p:nvPr/>
        </p:nvSpPr>
        <p:spPr>
          <a:xfrm>
            <a:off x="0" y="6093296"/>
            <a:ext cx="12192000" cy="764704"/>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algn="l" fontAlgn="auto">
              <a:spcBef>
                <a:spcPts val="0"/>
              </a:spcBef>
              <a:spcAft>
                <a:spcPts val="0"/>
              </a:spcAft>
              <a:defRPr/>
            </a:pPr>
            <a:endParaRPr lang="en-GB" sz="1400" noProof="0">
              <a:latin typeface="Arial"/>
              <a:cs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_Slide">
    <p:spTree>
      <p:nvGrpSpPr>
        <p:cNvPr id="1" name=""/>
        <p:cNvGrpSpPr/>
        <p:nvPr/>
      </p:nvGrpSpPr>
      <p:grpSpPr>
        <a:xfrm>
          <a:off x="0" y="0"/>
          <a:ext cx="0" cy="0"/>
          <a:chOff x="0" y="0"/>
          <a:chExt cx="0" cy="0"/>
        </a:xfrm>
      </p:grpSpPr>
      <p:sp>
        <p:nvSpPr>
          <p:cNvPr id="2" name="Rectangle 1"/>
          <p:cNvSpPr/>
          <p:nvPr/>
        </p:nvSpPr>
        <p:spPr>
          <a:xfrm>
            <a:off x="0" y="6442264"/>
            <a:ext cx="12192000" cy="415736"/>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algn="l" fontAlgn="auto">
              <a:spcBef>
                <a:spcPts val="0"/>
              </a:spcBef>
              <a:spcAft>
                <a:spcPts val="0"/>
              </a:spcAft>
              <a:defRPr/>
            </a:pPr>
            <a:r>
              <a:rPr lang="en-GB" sz="1200" noProof="0" dirty="0">
                <a:latin typeface="Arial"/>
                <a:cs typeface="Arial"/>
              </a:rPr>
              <a:t>Ministry of Trade and Industry 2013</a:t>
            </a:r>
          </a:p>
        </p:txBody>
      </p:sp>
      <p:sp>
        <p:nvSpPr>
          <p:cNvPr id="13" name="Text Placeholder 12"/>
          <p:cNvSpPr>
            <a:spLocks noGrp="1"/>
          </p:cNvSpPr>
          <p:nvPr>
            <p:ph type="body" sz="quarter" idx="10"/>
          </p:nvPr>
        </p:nvSpPr>
        <p:spPr>
          <a:xfrm>
            <a:off x="152400" y="838201"/>
            <a:ext cx="11811000" cy="5562599"/>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dirty="0"/>
              <a:t>Click to edit Master text styles</a:t>
            </a:r>
          </a:p>
          <a:p>
            <a:pPr lvl="1"/>
            <a:r>
              <a:rPr lang="en-US" noProof="0" dirty="0"/>
              <a:t>Second level</a:t>
            </a:r>
          </a:p>
          <a:p>
            <a:pPr lvl="2"/>
            <a:r>
              <a:rPr lang="en-US" noProof="0" dirty="0"/>
              <a:t>Third level</a:t>
            </a:r>
          </a:p>
        </p:txBody>
      </p:sp>
      <p:sp>
        <p:nvSpPr>
          <p:cNvPr id="21" name="Slide Number Placeholder 20"/>
          <p:cNvSpPr>
            <a:spLocks noGrp="1"/>
          </p:cNvSpPr>
          <p:nvPr>
            <p:ph type="sldNum" sz="quarter" idx="11"/>
          </p:nvPr>
        </p:nvSpPr>
        <p:spPr>
          <a:xfrm>
            <a:off x="11088556" y="6442264"/>
            <a:ext cx="1103445" cy="415738"/>
          </a:xfrm>
        </p:spPr>
        <p:txBody>
          <a:bodyPr anchor="ctr"/>
          <a:lstStyle>
            <a:lvl1pPr algn="ctr">
              <a:defRPr sz="1400">
                <a:solidFill>
                  <a:schemeClr val="bg1"/>
                </a:solidFill>
                <a:latin typeface="Arial"/>
                <a:cs typeface="Arial"/>
              </a:defRPr>
            </a:lvl1pPr>
          </a:lstStyle>
          <a:p>
            <a:pPr>
              <a:defRPr/>
            </a:pPr>
            <a:fld id="{5ED6DD2C-EA84-4AAF-B698-2FF22BD6154C}" type="slidenum">
              <a:rPr lang="en-GB" smtClean="0"/>
              <a:pPr>
                <a:defRPr/>
              </a:pPr>
              <a:t>‹#›</a:t>
            </a:fld>
            <a:endParaRPr lang="en-GB"/>
          </a:p>
        </p:txBody>
      </p:sp>
      <p:cxnSp>
        <p:nvCxnSpPr>
          <p:cNvPr id="11" name="Straight Connector 10"/>
          <p:cNvCxnSpPr/>
          <p:nvPr/>
        </p:nvCxnSpPr>
        <p:spPr>
          <a:xfrm>
            <a:off x="1066800" y="622280"/>
            <a:ext cx="11125200" cy="0"/>
          </a:xfrm>
          <a:prstGeom prst="line">
            <a:avLst/>
          </a:prstGeom>
          <a:ln w="28575">
            <a:gradFill flip="none" rotWithShape="1">
              <a:gsLst>
                <a:gs pos="5000">
                  <a:schemeClr val="accent2">
                    <a:lumMod val="75000"/>
                  </a:schemeClr>
                </a:gs>
                <a:gs pos="100000">
                  <a:schemeClr val="accent2">
                    <a:lumMod val="20000"/>
                    <a:lumOff val="8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2" name="Title 2"/>
          <p:cNvSpPr>
            <a:spLocks noGrp="1"/>
          </p:cNvSpPr>
          <p:nvPr>
            <p:ph type="title" hasCustomPrompt="1"/>
          </p:nvPr>
        </p:nvSpPr>
        <p:spPr>
          <a:xfrm>
            <a:off x="1143001" y="153044"/>
            <a:ext cx="10161700" cy="469236"/>
          </a:xfrm>
          <a:prstGeom prst="rect">
            <a:avLst/>
          </a:prstGeom>
        </p:spPr>
        <p:txBody>
          <a:bodyPr/>
          <a:lstStyle>
            <a:lvl1pPr>
              <a:defRPr sz="2400" b="1">
                <a:solidFill>
                  <a:schemeClr val="tx1"/>
                </a:solidFill>
                <a:latin typeface="Arial"/>
                <a:cs typeface="Arial"/>
              </a:defRPr>
            </a:lvl1pPr>
          </a:lstStyle>
          <a:p>
            <a:r>
              <a:rPr lang="en-US" noProof="0" dirty="0"/>
              <a:t>Click to edit title style</a:t>
            </a:r>
            <a:endParaRPr lang="en-GB" noProof="0" dirty="0"/>
          </a:p>
        </p:txBody>
      </p:sp>
      <p:sp>
        <p:nvSpPr>
          <p:cNvPr id="9" name="Rectangle 8"/>
          <p:cNvSpPr/>
          <p:nvPr userDrawn="1"/>
        </p:nvSpPr>
        <p:spPr>
          <a:xfrm>
            <a:off x="0" y="6442076"/>
            <a:ext cx="12192000" cy="415925"/>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algn="l" fontAlgn="auto">
              <a:spcBef>
                <a:spcPts val="0"/>
              </a:spcBef>
              <a:spcAft>
                <a:spcPts val="0"/>
              </a:spcAft>
              <a:defRPr/>
            </a:pPr>
            <a:r>
              <a:rPr lang="en-GB" sz="1200" noProof="0" dirty="0">
                <a:latin typeface="Arial"/>
                <a:cs typeface="Arial"/>
              </a:rPr>
              <a:t>Economic Policy Research Network</a:t>
            </a:r>
          </a:p>
        </p:txBody>
      </p:sp>
      <p:pic>
        <p:nvPicPr>
          <p:cNvPr id="10" name="Picture 9"/>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 y="89370"/>
            <a:ext cx="1066799" cy="532910"/>
          </a:xfrm>
          <a:prstGeom prst="rect">
            <a:avLst/>
          </a:prstGeom>
          <a:noFill/>
          <a:ln>
            <a:noFill/>
          </a:ln>
        </p:spPr>
      </p:pic>
    </p:spTree>
    <p:extLst>
      <p:ext uri="{BB962C8B-B14F-4D97-AF65-F5344CB8AC3E}">
        <p14:creationId xmlns:p14="http://schemas.microsoft.com/office/powerpoint/2010/main" val="2878952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Slide">
    <p:spTree>
      <p:nvGrpSpPr>
        <p:cNvPr id="1" name=""/>
        <p:cNvGrpSpPr/>
        <p:nvPr/>
      </p:nvGrpSpPr>
      <p:grpSpPr>
        <a:xfrm>
          <a:off x="0" y="0"/>
          <a:ext cx="0" cy="0"/>
          <a:chOff x="0" y="0"/>
          <a:chExt cx="0" cy="0"/>
        </a:xfrm>
      </p:grpSpPr>
      <p:sp>
        <p:nvSpPr>
          <p:cNvPr id="13" name="Text Placeholder 12"/>
          <p:cNvSpPr>
            <a:spLocks noGrp="1"/>
          </p:cNvSpPr>
          <p:nvPr>
            <p:ph type="body" sz="quarter" idx="10"/>
          </p:nvPr>
        </p:nvSpPr>
        <p:spPr>
          <a:xfrm>
            <a:off x="228600" y="914400"/>
            <a:ext cx="11734800" cy="5334000"/>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a:t>Click to edit Master text styles</a:t>
            </a:r>
          </a:p>
          <a:p>
            <a:pPr lvl="1"/>
            <a:r>
              <a:rPr lang="en-US" noProof="0"/>
              <a:t>Second level</a:t>
            </a:r>
          </a:p>
          <a:p>
            <a:pPr lvl="2"/>
            <a:r>
              <a:rPr lang="en-US" noProof="0"/>
              <a:t>Third level</a:t>
            </a:r>
          </a:p>
        </p:txBody>
      </p:sp>
      <p:sp>
        <p:nvSpPr>
          <p:cNvPr id="21" name="Slide Number Placeholder 20"/>
          <p:cNvSpPr>
            <a:spLocks noGrp="1"/>
          </p:cNvSpPr>
          <p:nvPr>
            <p:ph type="sldNum" sz="quarter" idx="11"/>
          </p:nvPr>
        </p:nvSpPr>
        <p:spPr>
          <a:xfrm>
            <a:off x="11088556" y="6452872"/>
            <a:ext cx="1103445" cy="405131"/>
          </a:xfrm>
        </p:spPr>
        <p:txBody>
          <a:bodyPr anchor="ctr"/>
          <a:lstStyle>
            <a:lvl1pPr algn="ctr">
              <a:defRPr sz="1400">
                <a:solidFill>
                  <a:srgbClr val="29C000"/>
                </a:solidFill>
                <a:latin typeface="Arial"/>
                <a:cs typeface="Arial"/>
              </a:defRPr>
            </a:lvl1pPr>
          </a:lstStyle>
          <a:p>
            <a:pPr>
              <a:defRPr/>
            </a:pPr>
            <a:fld id="{D7532DAD-2E9E-4B68-8B2A-8B3868FF4742}" type="slidenum">
              <a:rPr lang="en-US" smtClean="0"/>
              <a:pPr>
                <a:defRPr/>
              </a:pPr>
              <a:t>‹#›</a:t>
            </a:fld>
            <a:endParaRPr lang="en-US" dirty="0"/>
          </a:p>
        </p:txBody>
      </p:sp>
      <p:cxnSp>
        <p:nvCxnSpPr>
          <p:cNvPr id="11" name="Straight Connector 10"/>
          <p:cNvCxnSpPr/>
          <p:nvPr/>
        </p:nvCxnSpPr>
        <p:spPr>
          <a:xfrm>
            <a:off x="1143000" y="633076"/>
            <a:ext cx="11049000" cy="52725"/>
          </a:xfrm>
          <a:prstGeom prst="line">
            <a:avLst/>
          </a:prstGeom>
          <a:ln w="28575">
            <a:gradFill flip="none" rotWithShape="1">
              <a:gsLst>
                <a:gs pos="5000">
                  <a:schemeClr val="accent2">
                    <a:lumMod val="75000"/>
                  </a:schemeClr>
                </a:gs>
                <a:gs pos="100000">
                  <a:schemeClr val="accent2">
                    <a:lumMod val="20000"/>
                    <a:lumOff val="8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4" name="Title 2"/>
          <p:cNvSpPr>
            <a:spLocks noGrp="1"/>
          </p:cNvSpPr>
          <p:nvPr>
            <p:ph type="title" hasCustomPrompt="1"/>
          </p:nvPr>
        </p:nvSpPr>
        <p:spPr>
          <a:xfrm>
            <a:off x="1143000" y="195178"/>
            <a:ext cx="10820400" cy="437898"/>
          </a:xfrm>
          <a:prstGeom prst="rect">
            <a:avLst/>
          </a:prstGeom>
        </p:spPr>
        <p:txBody>
          <a:bodyPr/>
          <a:lstStyle>
            <a:lvl1pPr>
              <a:defRPr sz="2400" b="1">
                <a:solidFill>
                  <a:schemeClr val="tx1"/>
                </a:solidFill>
                <a:latin typeface="Arial"/>
                <a:cs typeface="Arial"/>
              </a:defRPr>
            </a:lvl1pPr>
          </a:lstStyle>
          <a:p>
            <a:r>
              <a:rPr lang="en-US" noProof="0" dirty="0"/>
              <a:t>Click to edit title style</a:t>
            </a:r>
            <a:endParaRPr lang="en-GB" noProof="0" dirty="0"/>
          </a:p>
        </p:txBody>
      </p:sp>
      <p:sp>
        <p:nvSpPr>
          <p:cNvPr id="9" name="Rectangle 8"/>
          <p:cNvSpPr/>
          <p:nvPr userDrawn="1"/>
        </p:nvSpPr>
        <p:spPr>
          <a:xfrm>
            <a:off x="0" y="6442076"/>
            <a:ext cx="12192000" cy="415925"/>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algn="l" fontAlgn="auto">
              <a:spcBef>
                <a:spcPts val="0"/>
              </a:spcBef>
              <a:spcAft>
                <a:spcPts val="0"/>
              </a:spcAft>
              <a:defRPr/>
            </a:pPr>
            <a:r>
              <a:rPr lang="en-GB" sz="1200" noProof="0" dirty="0">
                <a:latin typeface="Arial"/>
                <a:cs typeface="Arial"/>
              </a:rPr>
              <a:t>Economic Policy Research Network</a:t>
            </a:r>
          </a:p>
        </p:txBody>
      </p:sp>
      <p:pic>
        <p:nvPicPr>
          <p:cNvPr id="10" name="Picture 9"/>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 y="89370"/>
            <a:ext cx="1142999" cy="532910"/>
          </a:xfrm>
          <a:prstGeom prst="rect">
            <a:avLst/>
          </a:prstGeom>
          <a:noFill/>
          <a:ln>
            <a:noFill/>
          </a:ln>
        </p:spPr>
      </p:pic>
    </p:spTree>
    <p:extLst>
      <p:ext uri="{BB962C8B-B14F-4D97-AF65-F5344CB8AC3E}">
        <p14:creationId xmlns:p14="http://schemas.microsoft.com/office/powerpoint/2010/main" val="858525510"/>
      </p:ext>
    </p:extLst>
  </p:cSld>
  <p:clrMapOvr>
    <a:masterClrMapping/>
  </p:clrMapOvr>
  <p:hf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ext Placeholder 12"/>
          <p:cNvSpPr>
            <a:spLocks noGrp="1"/>
          </p:cNvSpPr>
          <p:nvPr>
            <p:ph type="body" idx="1"/>
          </p:nvPr>
        </p:nvSpPr>
        <p:spPr bwMode="auto">
          <a:xfrm>
            <a:off x="203200" y="1219200"/>
            <a:ext cx="11379200" cy="4910138"/>
          </a:xfrm>
          <a:prstGeom prst="roundRect">
            <a:avLst/>
          </a:prstGeom>
          <a:ln w="19050">
            <a:noFill/>
            <a:headEnd/>
            <a:tailEnd/>
          </a:ln>
        </p:spPr>
        <p:style>
          <a:lnRef idx="2">
            <a:schemeClr val="accent1"/>
          </a:lnRef>
          <a:fillRef idx="1">
            <a:schemeClr val="lt1"/>
          </a:fillRef>
          <a:effectRef idx="0">
            <a:schemeClr val="accent1"/>
          </a:effectRef>
          <a:fontRef idx="none"/>
        </p:style>
        <p:txBody>
          <a:bodyPr vert="horz" wrap="square" lIns="91440" tIns="45720" rIns="91440" bIns="45720" numCol="1" anchor="t" anchorCtr="0" compatLnSpc="1">
            <a:prstTxWarp prst="textNoShape">
              <a:avLst/>
            </a:prstTxWarp>
          </a:bodyPr>
          <a:lstStyle/>
          <a:p>
            <a:pPr lvl="0"/>
            <a:r>
              <a:rPr lang="en-GB" noProof="0" dirty="0"/>
              <a:t>Click to edit Master text styles</a:t>
            </a:r>
          </a:p>
          <a:p>
            <a:pPr lvl="1"/>
            <a:r>
              <a:rPr lang="en-GB" noProof="0" dirty="0"/>
              <a:t>Second level</a:t>
            </a:r>
          </a:p>
          <a:p>
            <a:pPr lvl="2"/>
            <a:r>
              <a:rPr lang="en-GB" noProof="0" dirty="0"/>
              <a:t>Third level</a:t>
            </a:r>
          </a:p>
        </p:txBody>
      </p:sp>
      <p:sp>
        <p:nvSpPr>
          <p:cNvPr id="7" name="Slide Number Placeholder 5"/>
          <p:cNvSpPr>
            <a:spLocks noGrp="1"/>
          </p:cNvSpPr>
          <p:nvPr>
            <p:ph type="sldNum" sz="quarter" idx="4"/>
          </p:nvPr>
        </p:nvSpPr>
        <p:spPr>
          <a:xfrm>
            <a:off x="9347200" y="6416678"/>
            <a:ext cx="2641600" cy="365125"/>
          </a:xfrm>
          <a:prstGeom prst="rect">
            <a:avLst/>
          </a:prstGeom>
        </p:spPr>
        <p:txBody>
          <a:bodyPr anchor="b" anchorCtr="0"/>
          <a:lstStyle>
            <a:lvl1pPr algn="r" fontAlgn="auto">
              <a:spcBef>
                <a:spcPts val="0"/>
              </a:spcBef>
              <a:spcAft>
                <a:spcPts val="0"/>
              </a:spcAft>
              <a:defRPr sz="1100">
                <a:solidFill>
                  <a:srgbClr val="29C000"/>
                </a:solidFill>
                <a:latin typeface="Arial"/>
                <a:cs typeface="Arial"/>
              </a:defRPr>
            </a:lvl1pPr>
          </a:lstStyle>
          <a:p>
            <a:pPr>
              <a:defRPr/>
            </a:pPr>
            <a:fld id="{D7532DAD-2E9E-4B68-8B2A-8B3868FF4742}"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907" r:id="rId1"/>
    <p:sldLayoutId id="2147483909" r:id="rId2"/>
    <p:sldLayoutId id="2147483910" r:id="rId3"/>
  </p:sldLayoutIdLst>
  <p:hf hdr="0" dt="0"/>
  <p:txStyles>
    <p:titleStyle>
      <a:lvl1pPr algn="l" rtl="0" eaLnBrk="1" fontAlgn="base" hangingPunct="1">
        <a:spcBef>
          <a:spcPct val="0"/>
        </a:spcBef>
        <a:spcAft>
          <a:spcPct val="0"/>
        </a:spcAft>
        <a:defRPr sz="3200" kern="1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Bookman Old Style" pitchFamily="18" charset="0"/>
        </a:defRPr>
      </a:lvl2pPr>
      <a:lvl3pPr algn="l" rtl="0" eaLnBrk="1" fontAlgn="base" hangingPunct="1">
        <a:spcBef>
          <a:spcPct val="0"/>
        </a:spcBef>
        <a:spcAft>
          <a:spcPct val="0"/>
        </a:spcAft>
        <a:defRPr sz="3200">
          <a:solidFill>
            <a:schemeClr val="tx2"/>
          </a:solidFill>
          <a:latin typeface="Bookman Old Style" pitchFamily="18" charset="0"/>
        </a:defRPr>
      </a:lvl3pPr>
      <a:lvl4pPr algn="l" rtl="0" eaLnBrk="1" fontAlgn="base" hangingPunct="1">
        <a:spcBef>
          <a:spcPct val="0"/>
        </a:spcBef>
        <a:spcAft>
          <a:spcPct val="0"/>
        </a:spcAft>
        <a:defRPr sz="3200">
          <a:solidFill>
            <a:schemeClr val="tx2"/>
          </a:solidFill>
          <a:latin typeface="Bookman Old Style" pitchFamily="18" charset="0"/>
        </a:defRPr>
      </a:lvl4pPr>
      <a:lvl5pPr algn="l" rtl="0" eaLnBrk="1" fontAlgn="base" hangingPunct="1">
        <a:spcBef>
          <a:spcPct val="0"/>
        </a:spcBef>
        <a:spcAft>
          <a:spcPct val="0"/>
        </a:spcAft>
        <a:defRPr sz="3200">
          <a:solidFill>
            <a:schemeClr val="tx2"/>
          </a:solidFill>
          <a:latin typeface="Bookman Old Style" pitchFamily="18" charset="0"/>
        </a:defRPr>
      </a:lvl5pPr>
      <a:lvl6pPr marL="457200" algn="l" rtl="0" eaLnBrk="1" fontAlgn="base" hangingPunct="1">
        <a:spcBef>
          <a:spcPct val="0"/>
        </a:spcBef>
        <a:spcAft>
          <a:spcPct val="0"/>
        </a:spcAft>
        <a:defRPr sz="3200">
          <a:solidFill>
            <a:schemeClr val="tx2"/>
          </a:solidFill>
          <a:latin typeface="Bookman Old Style" pitchFamily="18" charset="0"/>
        </a:defRPr>
      </a:lvl6pPr>
      <a:lvl7pPr marL="914400" algn="l" rtl="0" eaLnBrk="1" fontAlgn="base" hangingPunct="1">
        <a:spcBef>
          <a:spcPct val="0"/>
        </a:spcBef>
        <a:spcAft>
          <a:spcPct val="0"/>
        </a:spcAft>
        <a:defRPr sz="3200">
          <a:solidFill>
            <a:schemeClr val="tx2"/>
          </a:solidFill>
          <a:latin typeface="Bookman Old Style" pitchFamily="18" charset="0"/>
        </a:defRPr>
      </a:lvl7pPr>
      <a:lvl8pPr marL="1371600" algn="l" rtl="0" eaLnBrk="1" fontAlgn="base" hangingPunct="1">
        <a:spcBef>
          <a:spcPct val="0"/>
        </a:spcBef>
        <a:spcAft>
          <a:spcPct val="0"/>
        </a:spcAft>
        <a:defRPr sz="3200">
          <a:solidFill>
            <a:schemeClr val="tx2"/>
          </a:solidFill>
          <a:latin typeface="Bookman Old Style" pitchFamily="18" charset="0"/>
        </a:defRPr>
      </a:lvl8pPr>
      <a:lvl9pPr marL="1828800" algn="l" rtl="0" eaLnBrk="1" fontAlgn="base" hangingPunct="1">
        <a:spcBef>
          <a:spcPct val="0"/>
        </a:spcBef>
        <a:spcAft>
          <a:spcPct val="0"/>
        </a:spcAft>
        <a:defRPr sz="3200">
          <a:solidFill>
            <a:schemeClr val="tx2"/>
          </a:solidFill>
          <a:latin typeface="Bookman Old Style" pitchFamily="18" charset="0"/>
        </a:defRPr>
      </a:lvl9pPr>
    </p:titleStyle>
    <p:bodyStyle>
      <a:lvl1pPr marL="273050" indent="-273050" algn="l" rtl="0" eaLnBrk="1" fontAlgn="base" hangingPunct="1">
        <a:spcBef>
          <a:spcPts val="600"/>
        </a:spcBef>
        <a:spcAft>
          <a:spcPct val="0"/>
        </a:spcAft>
        <a:buClr>
          <a:schemeClr val="accent2"/>
        </a:buClr>
        <a:buSzPct val="76000"/>
        <a:buFont typeface="Wingdings 3" pitchFamily="18" charset="2"/>
        <a:buChar char=""/>
        <a:defRPr sz="2400" b="0" kern="1200">
          <a:ln>
            <a:noFill/>
          </a:ln>
          <a:solidFill>
            <a:schemeClr val="tx1"/>
          </a:solidFill>
          <a:latin typeface="Arial"/>
          <a:ea typeface="MS PMincho" pitchFamily="18" charset="-128"/>
          <a:cs typeface="Arial"/>
        </a:defRPr>
      </a:lvl1pPr>
      <a:lvl2pPr marL="547688" indent="-273050" algn="l" rtl="0" eaLnBrk="1" fontAlgn="base" hangingPunct="1">
        <a:spcBef>
          <a:spcPts val="500"/>
        </a:spcBef>
        <a:spcAft>
          <a:spcPct val="0"/>
        </a:spcAft>
        <a:buClr>
          <a:schemeClr val="accent2"/>
        </a:buClr>
        <a:buSzPct val="100000"/>
        <a:buFont typeface="Lucida Grande"/>
        <a:buChar char="-"/>
        <a:defRPr sz="2400" b="0" kern="1200">
          <a:ln>
            <a:noFill/>
          </a:ln>
          <a:solidFill>
            <a:schemeClr val="accent2"/>
          </a:solidFill>
          <a:latin typeface="Arial"/>
          <a:ea typeface="+mn-ea"/>
          <a:cs typeface="Arial"/>
        </a:defRPr>
      </a:lvl2pPr>
      <a:lvl3pPr marL="822325" indent="-228600" algn="l" rtl="0" eaLnBrk="1" fontAlgn="base" hangingPunct="1">
        <a:spcBef>
          <a:spcPts val="500"/>
        </a:spcBef>
        <a:spcAft>
          <a:spcPct val="0"/>
        </a:spcAft>
        <a:buClr>
          <a:schemeClr val="accent1">
            <a:lumMod val="75000"/>
          </a:schemeClr>
        </a:buClr>
        <a:buSzPct val="76000"/>
        <a:buFont typeface="Wingdings 3" pitchFamily="18" charset="2"/>
        <a:buChar char=""/>
        <a:defRPr sz="2000" b="0" kern="1200">
          <a:ln>
            <a:noFill/>
          </a:ln>
          <a:solidFill>
            <a:schemeClr val="accent1">
              <a:lumMod val="75000"/>
            </a:schemeClr>
          </a:solidFill>
          <a:latin typeface="Arial"/>
          <a:ea typeface="+mn-ea"/>
          <a:cs typeface="Arial"/>
        </a:defRPr>
      </a:lvl3pPr>
      <a:lvl4pPr marL="1096963" indent="-228600" algn="l" rtl="0" eaLnBrk="1" fontAlgn="base" hangingPunct="1">
        <a:spcBef>
          <a:spcPts val="400"/>
        </a:spcBef>
        <a:spcAft>
          <a:spcPct val="0"/>
        </a:spcAft>
        <a:buClr>
          <a:srgbClr val="23A900"/>
        </a:buClr>
        <a:buSzPct val="70000"/>
        <a:buFont typeface="Wingdings" pitchFamily="2" charset="2"/>
        <a:buChar char="§"/>
        <a:defRPr sz="1800" b="0" kern="1200">
          <a:ln>
            <a:noFill/>
          </a:ln>
          <a:solidFill>
            <a:schemeClr val="accent1"/>
          </a:solidFill>
          <a:latin typeface="+mn-lt"/>
          <a:ea typeface="+mn-ea"/>
          <a:cs typeface="+mn-cs"/>
        </a:defRPr>
      </a:lvl4pPr>
      <a:lvl5pPr marL="1371600" indent="-228600" algn="l" rtl="0" eaLnBrk="1" fontAlgn="base" hangingPunct="1">
        <a:spcBef>
          <a:spcPts val="300"/>
        </a:spcBef>
        <a:spcAft>
          <a:spcPct val="0"/>
        </a:spcAft>
        <a:buClr>
          <a:schemeClr val="accent1"/>
        </a:buClr>
        <a:buSzPct val="70000"/>
        <a:buFont typeface="Wingdings" pitchFamily="2" charset="2"/>
        <a:buChar char="§"/>
        <a:defRPr sz="1600" b="0" kern="1200">
          <a:ln>
            <a:noFill/>
          </a:ln>
          <a:solidFill>
            <a:schemeClr val="accent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066800" y="1295400"/>
            <a:ext cx="10515600" cy="3276600"/>
          </a:xfrm>
          <a:noFill/>
        </p:spPr>
        <p:txBody>
          <a:bodyPr/>
          <a:lstStyle/>
          <a:p>
            <a:r>
              <a:rPr lang="en-US" sz="4000" dirty="0"/>
              <a:t>IMPACTS OF COVID-19 ON AGRICULTURE AND FOOD SYSTEMS IN RWANDA</a:t>
            </a:r>
          </a:p>
          <a:p>
            <a:r>
              <a:rPr lang="en-US" dirty="0"/>
              <a:t>Evidence from </a:t>
            </a:r>
            <a:r>
              <a:rPr lang="en-US" dirty="0" smtClean="0"/>
              <a:t>farmers’ </a:t>
            </a:r>
            <a:r>
              <a:rPr lang="en-US" dirty="0"/>
              <a:t>cooperatives in </a:t>
            </a:r>
            <a:r>
              <a:rPr lang="en-US" dirty="0" err="1"/>
              <a:t>Huye</a:t>
            </a:r>
            <a:r>
              <a:rPr lang="en-US" dirty="0"/>
              <a:t> and </a:t>
            </a:r>
            <a:r>
              <a:rPr lang="en-US" dirty="0" err="1"/>
              <a:t>Nyamagabe</a:t>
            </a:r>
            <a:r>
              <a:rPr lang="en-US" dirty="0"/>
              <a:t> districts </a:t>
            </a:r>
          </a:p>
          <a:p>
            <a:endParaRPr lang="en-US" altLang="en-US" dirty="0"/>
          </a:p>
        </p:txBody>
      </p:sp>
      <p:sp>
        <p:nvSpPr>
          <p:cNvPr id="3" name="Text Placeholder 2"/>
          <p:cNvSpPr>
            <a:spLocks noGrp="1"/>
          </p:cNvSpPr>
          <p:nvPr>
            <p:ph type="body" sz="quarter" idx="11"/>
          </p:nvPr>
        </p:nvSpPr>
        <p:spPr>
          <a:xfrm>
            <a:off x="2590800" y="4343400"/>
            <a:ext cx="7315200" cy="1676400"/>
          </a:xfrm>
          <a:noFill/>
        </p:spPr>
        <p:txBody>
          <a:bodyPr/>
          <a:lstStyle/>
          <a:p>
            <a:pPr algn="ctr"/>
            <a:r>
              <a:rPr lang="en-IN" altLang="en-US" sz="4400" dirty="0" smtClean="0">
                <a:solidFill>
                  <a:schemeClr val="bg2">
                    <a:lumMod val="50000"/>
                  </a:schemeClr>
                </a:solidFill>
              </a:rPr>
              <a:t>By </a:t>
            </a:r>
            <a:r>
              <a:rPr lang="en-IN" altLang="en-US" sz="4400" dirty="0" err="1" smtClean="0">
                <a:solidFill>
                  <a:schemeClr val="bg2">
                    <a:lumMod val="50000"/>
                  </a:schemeClr>
                </a:solidFill>
              </a:rPr>
              <a:t>Dr.</a:t>
            </a:r>
            <a:r>
              <a:rPr lang="en-IN" altLang="en-US" sz="4400" dirty="0" smtClean="0">
                <a:solidFill>
                  <a:schemeClr val="bg2">
                    <a:lumMod val="50000"/>
                  </a:schemeClr>
                </a:solidFill>
              </a:rPr>
              <a:t> Robert S. </a:t>
            </a:r>
            <a:r>
              <a:rPr lang="en-IN" altLang="en-US" sz="4400" dirty="0" err="1" smtClean="0">
                <a:solidFill>
                  <a:schemeClr val="bg2">
                    <a:lumMod val="50000"/>
                  </a:schemeClr>
                </a:solidFill>
              </a:rPr>
              <a:t>Ntuite</a:t>
            </a:r>
            <a:endParaRPr lang="en-IN" altLang="en-US" sz="4400" dirty="0">
              <a:solidFill>
                <a:schemeClr val="bg2">
                  <a:lumMod val="50000"/>
                </a:schemeClr>
              </a:solidFill>
            </a:endParaRPr>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5133703" y="304800"/>
            <a:ext cx="1981200" cy="914400"/>
          </a:xfrm>
          <a:prstGeom prst="rect">
            <a:avLst/>
          </a:prstGeom>
          <a:noFill/>
          <a:ln>
            <a:noFill/>
          </a:ln>
        </p:spPr>
      </p:pic>
      <p:sp>
        <p:nvSpPr>
          <p:cNvPr id="5" name="Text Placeholder 2"/>
          <p:cNvSpPr txBox="1">
            <a:spLocks/>
          </p:cNvSpPr>
          <p:nvPr/>
        </p:nvSpPr>
        <p:spPr bwMode="auto">
          <a:xfrm>
            <a:off x="2466703" y="5410200"/>
            <a:ext cx="7315200" cy="457200"/>
          </a:xfrm>
          <a:prstGeom prst="roundRect">
            <a:avLst/>
          </a:prstGeom>
          <a:noFill/>
          <a:ln w="19050" cap="flat" cmpd="sng" algn="ctr">
            <a:noFill/>
            <a:prstDash val="solid"/>
            <a:headEnd/>
            <a:tailEnd/>
          </a:ln>
          <a:effectLst/>
        </p:spPr>
        <p:txBody>
          <a:bodyPr vert="horz" wrap="square" lIns="91440" tIns="45720" rIns="91440" bIns="45720" numCol="1" anchor="ctr" anchorCtr="0" compatLnSpc="1">
            <a:prstTxWarp prst="textNoShape">
              <a:avLst/>
            </a:prstTxWarp>
          </a:bodyPr>
          <a:lstStyle>
            <a:lvl1pPr marL="273050" indent="-273050" algn="r" rtl="0" eaLnBrk="1" fontAlgn="base" hangingPunct="1">
              <a:spcBef>
                <a:spcPts val="600"/>
              </a:spcBef>
              <a:spcAft>
                <a:spcPct val="0"/>
              </a:spcAft>
              <a:buClr>
                <a:schemeClr val="accent2"/>
              </a:buClr>
              <a:buSzPct val="76000"/>
              <a:buFont typeface="Wingdings 3" pitchFamily="18" charset="2"/>
              <a:buNone/>
              <a:defRPr sz="2200" b="0" kern="1200" baseline="0">
                <a:ln>
                  <a:noFill/>
                </a:ln>
                <a:solidFill>
                  <a:schemeClr val="accent2"/>
                </a:solidFill>
                <a:latin typeface="Arial"/>
                <a:ea typeface="MS PMincho" pitchFamily="18" charset="-128"/>
                <a:cs typeface="Arial"/>
              </a:defRPr>
            </a:lvl1pPr>
            <a:lvl2pPr marL="547688" indent="-273050" algn="l" rtl="0" eaLnBrk="1" fontAlgn="base" hangingPunct="1">
              <a:spcBef>
                <a:spcPts val="500"/>
              </a:spcBef>
              <a:spcAft>
                <a:spcPct val="0"/>
              </a:spcAft>
              <a:buClr>
                <a:schemeClr val="accent2"/>
              </a:buClr>
              <a:buSzPct val="100000"/>
              <a:buFont typeface="Lucida Grande"/>
              <a:buChar char="-"/>
              <a:defRPr sz="2400" b="0" kern="1200">
                <a:ln>
                  <a:noFill/>
                </a:ln>
                <a:solidFill>
                  <a:schemeClr val="accent2"/>
                </a:solidFill>
                <a:latin typeface="Arial"/>
                <a:ea typeface="+mn-ea"/>
                <a:cs typeface="Arial"/>
              </a:defRPr>
            </a:lvl2pPr>
            <a:lvl3pPr marL="822325" indent="-228600" algn="l" rtl="0" eaLnBrk="1" fontAlgn="base" hangingPunct="1">
              <a:spcBef>
                <a:spcPts val="500"/>
              </a:spcBef>
              <a:spcAft>
                <a:spcPct val="0"/>
              </a:spcAft>
              <a:buClr>
                <a:schemeClr val="accent1">
                  <a:lumMod val="75000"/>
                </a:schemeClr>
              </a:buClr>
              <a:buSzPct val="76000"/>
              <a:buFont typeface="Wingdings 3" pitchFamily="18" charset="2"/>
              <a:buChar char=""/>
              <a:defRPr sz="2000" b="0" kern="1200">
                <a:ln>
                  <a:noFill/>
                </a:ln>
                <a:solidFill>
                  <a:schemeClr val="accent1">
                    <a:lumMod val="75000"/>
                  </a:schemeClr>
                </a:solidFill>
                <a:latin typeface="Arial"/>
                <a:ea typeface="+mn-ea"/>
                <a:cs typeface="Arial"/>
              </a:defRPr>
            </a:lvl3pPr>
            <a:lvl4pPr marL="1096963" indent="-228600" algn="l" rtl="0" eaLnBrk="1" fontAlgn="base" hangingPunct="1">
              <a:spcBef>
                <a:spcPts val="400"/>
              </a:spcBef>
              <a:spcAft>
                <a:spcPct val="0"/>
              </a:spcAft>
              <a:buClr>
                <a:srgbClr val="23A900"/>
              </a:buClr>
              <a:buSzPct val="70000"/>
              <a:buFont typeface="Wingdings" pitchFamily="2" charset="2"/>
              <a:buChar char="§"/>
              <a:defRPr sz="1800" b="0" kern="1200">
                <a:ln>
                  <a:noFill/>
                </a:ln>
                <a:solidFill>
                  <a:schemeClr val="accent1"/>
                </a:solidFill>
                <a:latin typeface="+mn-lt"/>
                <a:ea typeface="+mn-ea"/>
                <a:cs typeface="+mn-cs"/>
              </a:defRPr>
            </a:lvl4pPr>
            <a:lvl5pPr marL="1371600" indent="-228600" algn="l" rtl="0" eaLnBrk="1" fontAlgn="base" hangingPunct="1">
              <a:spcBef>
                <a:spcPts val="300"/>
              </a:spcBef>
              <a:spcAft>
                <a:spcPct val="0"/>
              </a:spcAft>
              <a:buClr>
                <a:schemeClr val="accent1"/>
              </a:buClr>
              <a:buSzPct val="70000"/>
              <a:buFont typeface="Wingdings" pitchFamily="2" charset="2"/>
              <a:buChar char="§"/>
              <a:defRPr sz="1600" b="0" kern="1200">
                <a:ln>
                  <a:noFill/>
                </a:ln>
                <a:solidFill>
                  <a:schemeClr val="accent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lgn="ctr"/>
            <a:endParaRPr lang="en-US" sz="2000" dirty="0"/>
          </a:p>
        </p:txBody>
      </p:sp>
    </p:spTree>
    <p:extLst>
      <p:ext uri="{BB962C8B-B14F-4D97-AF65-F5344CB8AC3E}">
        <p14:creationId xmlns:p14="http://schemas.microsoft.com/office/powerpoint/2010/main" val="707030371"/>
      </p:ext>
    </p:extLst>
  </p:cSld>
  <p:clrMapOvr>
    <a:masterClrMapping/>
  </p:clrMapOvr>
  <p:transition spd="slow">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3276600" y="1219200"/>
            <a:ext cx="5401097" cy="2376264"/>
          </a:xfrm>
        </p:spPr>
        <p:txBody>
          <a:bodyPr/>
          <a:lstStyle/>
          <a:p>
            <a:pPr algn="ctr"/>
            <a:r>
              <a:rPr lang="en-US" sz="6000" i="1" dirty="0">
                <a:solidFill>
                  <a:schemeClr val="accent2">
                    <a:lumMod val="75000"/>
                  </a:schemeClr>
                </a:solidFill>
              </a:rPr>
              <a:t>Thank You</a:t>
            </a:r>
          </a:p>
        </p:txBody>
      </p:sp>
      <p:sp>
        <p:nvSpPr>
          <p:cNvPr id="3" name="Text Placeholder 4"/>
          <p:cNvSpPr>
            <a:spLocks noGrp="1"/>
          </p:cNvSpPr>
          <p:nvPr>
            <p:ph type="body" sz="quarter" idx="10"/>
          </p:nvPr>
        </p:nvSpPr>
        <p:spPr>
          <a:xfrm>
            <a:off x="3124200" y="3733800"/>
            <a:ext cx="5401097" cy="1600200"/>
          </a:xfrm>
        </p:spPr>
        <p:txBody>
          <a:bodyPr/>
          <a:lstStyle/>
          <a:p>
            <a:pPr algn="ctr"/>
            <a:r>
              <a:rPr lang="en-US" sz="1800" i="1" dirty="0">
                <a:solidFill>
                  <a:srgbClr val="00B0F0"/>
                </a:solidFill>
              </a:rPr>
              <a:t>EPRN</a:t>
            </a:r>
          </a:p>
          <a:p>
            <a:r>
              <a:rPr lang="en-US" sz="1200" b="0" dirty="0">
                <a:solidFill>
                  <a:schemeClr val="accent6"/>
                </a:solidFill>
              </a:rPr>
              <a:t>Tel: 0788357648 </a:t>
            </a:r>
          </a:p>
          <a:p>
            <a:r>
              <a:rPr lang="en-US" sz="1200" b="0" dirty="0">
                <a:solidFill>
                  <a:schemeClr val="accent6"/>
                </a:solidFill>
              </a:rPr>
              <a:t>info@eprnrwanda.org </a:t>
            </a:r>
          </a:p>
          <a:p>
            <a:r>
              <a:rPr lang="en-US" sz="1200" b="0" dirty="0">
                <a:solidFill>
                  <a:schemeClr val="accent6"/>
                </a:solidFill>
              </a:rPr>
              <a:t>www.eprnrwanda.org </a:t>
            </a:r>
          </a:p>
          <a:p>
            <a:endParaRPr lang="en-US" sz="1200" b="0" dirty="0">
              <a:solidFill>
                <a:srgbClr val="00B0F0"/>
              </a:solidFill>
            </a:endParaRPr>
          </a:p>
          <a:p>
            <a:pPr algn="ctr"/>
            <a:endParaRPr lang="en-US" sz="1200" b="0" dirty="0">
              <a:solidFill>
                <a:srgbClr val="00B0F0"/>
              </a:solidFill>
            </a:endParaRPr>
          </a:p>
        </p:txBody>
      </p:sp>
    </p:spTree>
    <p:extLst>
      <p:ext uri="{BB962C8B-B14F-4D97-AF65-F5344CB8AC3E}">
        <p14:creationId xmlns:p14="http://schemas.microsoft.com/office/powerpoint/2010/main" val="1096284004"/>
      </p:ext>
    </p:extLst>
  </p:cSld>
  <p:clrMapOvr>
    <a:masterClrMapping/>
  </p:clrMapOvr>
  <p:transition spd="slow">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81000" y="914400"/>
            <a:ext cx="11492760" cy="5029200"/>
          </a:xfrm>
        </p:spPr>
        <p:txBody>
          <a:bodyPr/>
          <a:lstStyle/>
          <a:p>
            <a:pPr>
              <a:buFont typeface="Wingdings" panose="05000000000000000000" pitchFamily="2" charset="2"/>
              <a:buChar char="q"/>
            </a:pPr>
            <a:r>
              <a:rPr lang="en-US" sz="4800" dirty="0" smtClean="0"/>
              <a:t>Justification </a:t>
            </a:r>
            <a:r>
              <a:rPr lang="en-US" sz="4800" dirty="0"/>
              <a:t>and Objective </a:t>
            </a:r>
            <a:r>
              <a:rPr lang="en-US" sz="4800" dirty="0" smtClean="0"/>
              <a:t>of the study</a:t>
            </a:r>
          </a:p>
          <a:p>
            <a:pPr>
              <a:buFont typeface="Wingdings" panose="05000000000000000000" pitchFamily="2" charset="2"/>
              <a:buChar char="q"/>
            </a:pPr>
            <a:r>
              <a:rPr lang="en-US" sz="4800" dirty="0" smtClean="0"/>
              <a:t>Research Methodology</a:t>
            </a:r>
          </a:p>
          <a:p>
            <a:pPr>
              <a:buFont typeface="Wingdings" panose="05000000000000000000" pitchFamily="2" charset="2"/>
              <a:buChar char="q"/>
            </a:pPr>
            <a:r>
              <a:rPr lang="en-US" sz="4800" dirty="0" smtClean="0"/>
              <a:t>Findings of the study</a:t>
            </a:r>
          </a:p>
          <a:p>
            <a:pPr>
              <a:buFont typeface="Wingdings" panose="05000000000000000000" pitchFamily="2" charset="2"/>
              <a:buChar char="q"/>
            </a:pPr>
            <a:r>
              <a:rPr lang="en-US" sz="4800" dirty="0"/>
              <a:t>Conclusion, policy recommendations</a:t>
            </a:r>
          </a:p>
          <a:p>
            <a:pPr marL="0" indent="0">
              <a:buNone/>
            </a:pPr>
            <a:endParaRPr lang="en-US" sz="3200" dirty="0"/>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2</a:t>
            </a:fld>
            <a:endParaRPr lang="en-GB"/>
          </a:p>
        </p:txBody>
      </p:sp>
      <p:sp>
        <p:nvSpPr>
          <p:cNvPr id="4" name="Title 3"/>
          <p:cNvSpPr>
            <a:spLocks noGrp="1"/>
          </p:cNvSpPr>
          <p:nvPr>
            <p:ph type="title"/>
          </p:nvPr>
        </p:nvSpPr>
        <p:spPr/>
        <p:txBody>
          <a:bodyPr/>
          <a:lstStyle/>
          <a:p>
            <a:r>
              <a:rPr lang="en-US" sz="3600" dirty="0">
                <a:solidFill>
                  <a:srgbClr val="C00000"/>
                </a:solidFill>
              </a:rPr>
              <a:t>Outline</a:t>
            </a:r>
          </a:p>
        </p:txBody>
      </p:sp>
    </p:spTree>
    <p:extLst>
      <p:ext uri="{BB962C8B-B14F-4D97-AF65-F5344CB8AC3E}">
        <p14:creationId xmlns:p14="http://schemas.microsoft.com/office/powerpoint/2010/main" val="2026801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04800" y="990601"/>
            <a:ext cx="11353800" cy="5257800"/>
          </a:xfrm>
        </p:spPr>
        <p:txBody>
          <a:bodyPr/>
          <a:lstStyle/>
          <a:p>
            <a:pPr marL="388620" indent="-342900" algn="just">
              <a:buFont typeface="Wingdings" panose="05000000000000000000" pitchFamily="2" charset="2"/>
              <a:buChar char="q"/>
            </a:pPr>
            <a:r>
              <a:rPr lang="en-US" sz="2000" dirty="0"/>
              <a:t>This study was undertaken for assessing the impact of COVID-19 on agriculture and food systems in Rwanda and was funded by EPRN in collaboration with its partners for the 8th Annual Research Conference. </a:t>
            </a:r>
            <a:endParaRPr lang="en-US" sz="2000" dirty="0" smtClean="0"/>
          </a:p>
          <a:p>
            <a:pPr marL="388620" indent="-342900" algn="just">
              <a:buFont typeface="Wingdings" panose="05000000000000000000" pitchFamily="2" charset="2"/>
              <a:buChar char="q"/>
            </a:pPr>
            <a:r>
              <a:rPr lang="en-US" sz="2000" dirty="0" smtClean="0"/>
              <a:t>The purpose </a:t>
            </a:r>
            <a:r>
              <a:rPr lang="en-US" sz="2000" dirty="0"/>
              <a:t>of the paper is to better understand the implications of COVID-19 pandemic for anticipating that with well-designed interventions and support, the agriculture sector and food systems will re-bounce normally</a:t>
            </a:r>
            <a:r>
              <a:rPr lang="en-US" sz="2000" dirty="0" smtClean="0"/>
              <a:t>.</a:t>
            </a:r>
          </a:p>
          <a:p>
            <a:pPr marL="0" indent="0">
              <a:buNone/>
            </a:pPr>
            <a:r>
              <a:rPr lang="en-US" sz="2000" b="1" dirty="0"/>
              <a:t>The objectives of the study are threefold</a:t>
            </a:r>
            <a:r>
              <a:rPr lang="en-US" sz="2000" dirty="0"/>
              <a:t>:</a:t>
            </a:r>
          </a:p>
          <a:p>
            <a:pPr lvl="0">
              <a:buFont typeface="Wingdings" panose="05000000000000000000" pitchFamily="2" charset="2"/>
              <a:buChar char="q"/>
            </a:pPr>
            <a:r>
              <a:rPr lang="en-US" sz="2000" dirty="0"/>
              <a:t>to assess the impacts of the COVID-19 outbreaks on agriculture and food systems in Rwanda; </a:t>
            </a:r>
          </a:p>
          <a:p>
            <a:pPr lvl="0">
              <a:buFont typeface="Wingdings" panose="05000000000000000000" pitchFamily="2" charset="2"/>
              <a:buChar char="q"/>
            </a:pPr>
            <a:r>
              <a:rPr lang="en-US" sz="2000" dirty="0"/>
              <a:t>to review the policy responses took by the government of Rwanda to mitigate the effects of COVID-19 crisis; </a:t>
            </a:r>
          </a:p>
          <a:p>
            <a:pPr lvl="0">
              <a:buFont typeface="Wingdings" panose="05000000000000000000" pitchFamily="2" charset="2"/>
              <a:buChar char="q"/>
            </a:pPr>
            <a:r>
              <a:rPr lang="en-US" sz="2000" dirty="0"/>
              <a:t>to provide contextual policy options that the government and its partners should adopt to build the resilience of the agricultural sector and improve food systems during post-COVID-19 recovery against future unexpected shocks.</a:t>
            </a:r>
          </a:p>
          <a:p>
            <a:pPr marL="388620" indent="-342900" algn="just">
              <a:buFont typeface="Wingdings" panose="05000000000000000000" pitchFamily="2" charset="2"/>
              <a:buChar char="q"/>
            </a:pPr>
            <a:endParaRPr lang="en-US" sz="2400" dirty="0"/>
          </a:p>
          <a:p>
            <a:pPr marL="388620" indent="-342900" algn="just">
              <a:buFont typeface="Wingdings" panose="05000000000000000000" pitchFamily="2" charset="2"/>
              <a:buChar char="q"/>
            </a:pPr>
            <a:endParaRPr lang="en-US" sz="2000" dirty="0">
              <a:solidFill>
                <a:schemeClr val="tx1"/>
              </a:solidFill>
            </a:endParaRPr>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3</a:t>
            </a:fld>
            <a:endParaRPr lang="en-GB"/>
          </a:p>
        </p:txBody>
      </p:sp>
      <p:sp>
        <p:nvSpPr>
          <p:cNvPr id="4" name="Title 3"/>
          <p:cNvSpPr>
            <a:spLocks noGrp="1"/>
          </p:cNvSpPr>
          <p:nvPr>
            <p:ph type="title"/>
          </p:nvPr>
        </p:nvSpPr>
        <p:spPr>
          <a:xfrm>
            <a:off x="1752601" y="195178"/>
            <a:ext cx="8763000" cy="720080"/>
          </a:xfrm>
        </p:spPr>
        <p:txBody>
          <a:bodyPr/>
          <a:lstStyle/>
          <a:p>
            <a:pPr lvl="0"/>
            <a:r>
              <a:rPr lang="en-US" sz="3600" dirty="0" smtClean="0">
                <a:solidFill>
                  <a:srgbClr val="C00000"/>
                </a:solidFill>
              </a:rPr>
              <a:t>Justification &amp; Objective of the study</a:t>
            </a:r>
            <a:endParaRPr lang="en-US" sz="3600" dirty="0">
              <a:solidFill>
                <a:srgbClr val="C00000"/>
              </a:solidFill>
            </a:endParaRPr>
          </a:p>
        </p:txBody>
      </p:sp>
    </p:spTree>
    <p:extLst>
      <p:ext uri="{BB962C8B-B14F-4D97-AF65-F5344CB8AC3E}">
        <p14:creationId xmlns:p14="http://schemas.microsoft.com/office/powerpoint/2010/main" val="1480460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buFont typeface="Wingdings" panose="05000000000000000000" pitchFamily="2" charset="2"/>
              <a:buChar char="q"/>
            </a:pPr>
            <a:r>
              <a:rPr lang="en-US" sz="2400" dirty="0" smtClean="0"/>
              <a:t>The </a:t>
            </a:r>
            <a:r>
              <a:rPr lang="en-US" sz="2400" dirty="0"/>
              <a:t>methodological approach used by the study is mixture of primary and secondary sources of data</a:t>
            </a:r>
            <a:r>
              <a:rPr lang="en-US" sz="2400" dirty="0" smtClean="0"/>
              <a:t>. </a:t>
            </a:r>
          </a:p>
          <a:p>
            <a:pPr>
              <a:buFont typeface="Wingdings" panose="05000000000000000000" pitchFamily="2" charset="2"/>
              <a:buChar char="q"/>
            </a:pPr>
            <a:r>
              <a:rPr lang="en-US" sz="2400" dirty="0" smtClean="0"/>
              <a:t>The </a:t>
            </a:r>
            <a:r>
              <a:rPr lang="en-US" sz="2400" dirty="0"/>
              <a:t>Primary data was collected by using mainly Phone calls </a:t>
            </a:r>
            <a:r>
              <a:rPr lang="en-US" sz="2400" dirty="0" smtClean="0"/>
              <a:t>and </a:t>
            </a:r>
            <a:r>
              <a:rPr lang="en-US" sz="2400" dirty="0"/>
              <a:t>some data was collected through Face-to-Face interviews with key </a:t>
            </a:r>
            <a:r>
              <a:rPr lang="en-US" sz="2400" dirty="0" smtClean="0"/>
              <a:t>informants, </a:t>
            </a:r>
            <a:r>
              <a:rPr lang="en-US" sz="2400" dirty="0"/>
              <a:t>in </a:t>
            </a:r>
            <a:r>
              <a:rPr lang="en-US" sz="2400" dirty="0" err="1"/>
              <a:t>Huye</a:t>
            </a:r>
            <a:r>
              <a:rPr lang="en-US" sz="2400" dirty="0"/>
              <a:t> and </a:t>
            </a:r>
            <a:r>
              <a:rPr lang="en-US" sz="2400" dirty="0" err="1"/>
              <a:t>Nyamagabe</a:t>
            </a:r>
            <a:r>
              <a:rPr lang="en-US" sz="2400" dirty="0"/>
              <a:t> districts </a:t>
            </a:r>
            <a:r>
              <a:rPr lang="en-US" sz="2400" dirty="0" smtClean="0"/>
              <a:t>between December 2021 up to February 2022. </a:t>
            </a:r>
          </a:p>
          <a:p>
            <a:pPr>
              <a:buFont typeface="Wingdings" panose="05000000000000000000" pitchFamily="2" charset="2"/>
              <a:buChar char="q"/>
            </a:pPr>
            <a:r>
              <a:rPr lang="en-US" sz="2400" dirty="0" smtClean="0"/>
              <a:t>The total population concerned by the study was </a:t>
            </a:r>
            <a:r>
              <a:rPr lang="en-US" sz="2400" dirty="0"/>
              <a:t>191 </a:t>
            </a:r>
            <a:r>
              <a:rPr lang="en-US" sz="2400" dirty="0" smtClean="0"/>
              <a:t>registered farmers</a:t>
            </a:r>
            <a:r>
              <a:rPr lang="en-US" sz="2400" dirty="0"/>
              <a:t>’ </a:t>
            </a:r>
            <a:r>
              <a:rPr lang="en-US" sz="2400" dirty="0" smtClean="0"/>
              <a:t>cooperatives, </a:t>
            </a:r>
            <a:r>
              <a:rPr lang="en-US" sz="2400" dirty="0"/>
              <a:t>but due to the time and financial cost, the researcher selected randomly 58 farmers’ cooperatives </a:t>
            </a:r>
            <a:r>
              <a:rPr lang="en-US" sz="2400" dirty="0" smtClean="0"/>
              <a:t>out of 191 cooperatives from </a:t>
            </a:r>
            <a:r>
              <a:rPr lang="en-US" sz="2400" dirty="0"/>
              <a:t>two </a:t>
            </a:r>
            <a:r>
              <a:rPr lang="en-US" sz="2400" dirty="0" smtClean="0"/>
              <a:t>districts. </a:t>
            </a:r>
          </a:p>
          <a:p>
            <a:pPr>
              <a:buFont typeface="Wingdings" panose="05000000000000000000" pitchFamily="2" charset="2"/>
              <a:buChar char="q"/>
            </a:pPr>
            <a:r>
              <a:rPr lang="en-US" sz="2400" dirty="0" smtClean="0"/>
              <a:t>The </a:t>
            </a:r>
            <a:r>
              <a:rPr lang="en-US" sz="2400" dirty="0"/>
              <a:t>farmers ‘cooperatives selected for survey were based upon some criteria of crops with the highest </a:t>
            </a:r>
            <a:r>
              <a:rPr lang="en-US" sz="2400" dirty="0" smtClean="0"/>
              <a:t>importance &amp; for job creation including these 6 plants: maize</a:t>
            </a:r>
            <a:r>
              <a:rPr lang="en-US" sz="2400" dirty="0"/>
              <a:t>, beans, cassava, wheat, Irish potatoes, and horticulture.  </a:t>
            </a:r>
          </a:p>
          <a:p>
            <a:endParaRPr lang="en-US" dirty="0"/>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4</a:t>
            </a:fld>
            <a:endParaRPr lang="en-GB"/>
          </a:p>
        </p:txBody>
      </p:sp>
      <p:sp>
        <p:nvSpPr>
          <p:cNvPr id="4" name="Title 3"/>
          <p:cNvSpPr>
            <a:spLocks noGrp="1"/>
          </p:cNvSpPr>
          <p:nvPr>
            <p:ph type="title"/>
          </p:nvPr>
        </p:nvSpPr>
        <p:spPr/>
        <p:txBody>
          <a:bodyPr/>
          <a:lstStyle/>
          <a:p>
            <a:r>
              <a:rPr lang="en-US" sz="3200" dirty="0" smtClean="0"/>
              <a:t>RESEARCH METHODOLOGY</a:t>
            </a:r>
            <a:endParaRPr lang="en-US" sz="3200" dirty="0"/>
          </a:p>
        </p:txBody>
      </p:sp>
    </p:spTree>
    <p:extLst>
      <p:ext uri="{BB962C8B-B14F-4D97-AF65-F5344CB8AC3E}">
        <p14:creationId xmlns:p14="http://schemas.microsoft.com/office/powerpoint/2010/main" val="2698436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just">
              <a:buFont typeface="Wingdings" panose="05000000000000000000" pitchFamily="2" charset="2"/>
              <a:buChar char="q"/>
            </a:pPr>
            <a:r>
              <a:rPr lang="en-US" sz="2400" dirty="0"/>
              <a:t>The findings of the paper revealed that farmers cooperatives surveyed have experienced different kind of difficulties amid COVID-19 including: </a:t>
            </a:r>
          </a:p>
          <a:p>
            <a:pPr algn="just">
              <a:buFont typeface="Wingdings" panose="05000000000000000000" pitchFamily="2" charset="2"/>
              <a:buChar char="q"/>
            </a:pPr>
            <a:r>
              <a:rPr lang="en-US" sz="2400" dirty="0"/>
              <a:t>A significant decline in agricultural crops in terms of quantities harvested didn’t appear amid COVID-19 as confirmed by (70.68%) of respondents.</a:t>
            </a:r>
          </a:p>
          <a:p>
            <a:pPr algn="just">
              <a:buFont typeface="Wingdings" panose="05000000000000000000" pitchFamily="2" charset="2"/>
              <a:buChar char="q"/>
            </a:pPr>
            <a:r>
              <a:rPr lang="en-US" sz="2400" dirty="0"/>
              <a:t>A decrease in demand for crops was observed caused by reductions in income among the consumers and lower sales price of crops caused by difficulties in transport of harvested crops from point A to Point B (place of market).</a:t>
            </a:r>
          </a:p>
          <a:p>
            <a:pPr algn="just">
              <a:buFont typeface="Wingdings" panose="05000000000000000000" pitchFamily="2" charset="2"/>
              <a:buChar char="q"/>
            </a:pPr>
            <a:r>
              <a:rPr lang="en-US" sz="2400" dirty="0"/>
              <a:t>A huge loss from perishable crops during COVID-19 crisis was revealed due to lack of national storage system of these crops and national crops reserves.</a:t>
            </a:r>
          </a:p>
          <a:p>
            <a:endParaRPr lang="en-US" sz="2400" dirty="0" smtClean="0"/>
          </a:p>
          <a:p>
            <a:endParaRPr lang="en-US" dirty="0"/>
          </a:p>
        </p:txBody>
      </p:sp>
      <p:sp>
        <p:nvSpPr>
          <p:cNvPr id="3" name="Slide Number Placeholder 2"/>
          <p:cNvSpPr>
            <a:spLocks noGrp="1"/>
          </p:cNvSpPr>
          <p:nvPr>
            <p:ph type="sldNum" sz="quarter" idx="11"/>
          </p:nvPr>
        </p:nvSpPr>
        <p:spPr/>
        <p:txBody>
          <a:bodyPr/>
          <a:lstStyle/>
          <a:p>
            <a:pPr>
              <a:defRPr/>
            </a:pPr>
            <a:fld id="{D7532DAD-2E9E-4B68-8B2A-8B3868FF4742}" type="slidenum">
              <a:rPr lang="en-US" smtClean="0"/>
              <a:pPr>
                <a:defRPr/>
              </a:pPr>
              <a:t>5</a:t>
            </a:fld>
            <a:endParaRPr lang="en-US" dirty="0"/>
          </a:p>
        </p:txBody>
      </p:sp>
      <p:sp>
        <p:nvSpPr>
          <p:cNvPr id="4" name="Title 3"/>
          <p:cNvSpPr>
            <a:spLocks noGrp="1"/>
          </p:cNvSpPr>
          <p:nvPr>
            <p:ph type="title"/>
          </p:nvPr>
        </p:nvSpPr>
        <p:spPr/>
        <p:txBody>
          <a:bodyPr/>
          <a:lstStyle/>
          <a:p>
            <a:r>
              <a:rPr lang="en-US" sz="3200" dirty="0" smtClean="0"/>
              <a:t>FINDINGS OF THE STUDY</a:t>
            </a:r>
            <a:endParaRPr lang="en-US" sz="3200" dirty="0"/>
          </a:p>
        </p:txBody>
      </p:sp>
    </p:spTree>
    <p:extLst>
      <p:ext uri="{BB962C8B-B14F-4D97-AF65-F5344CB8AC3E}">
        <p14:creationId xmlns:p14="http://schemas.microsoft.com/office/powerpoint/2010/main" val="3929434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just">
              <a:buFont typeface="Wingdings" panose="05000000000000000000" pitchFamily="2" charset="2"/>
              <a:buChar char="q"/>
            </a:pPr>
            <a:r>
              <a:rPr lang="en-US" sz="3200" dirty="0"/>
              <a:t> </a:t>
            </a:r>
            <a:r>
              <a:rPr lang="en-US" sz="2400" dirty="0" smtClean="0"/>
              <a:t>A </a:t>
            </a:r>
            <a:r>
              <a:rPr lang="en-US" sz="2400" dirty="0"/>
              <a:t>lack a strategic food reserve system </a:t>
            </a:r>
            <a:r>
              <a:rPr lang="en-US" sz="2400" dirty="0" smtClean="0"/>
              <a:t> was observed as the </a:t>
            </a:r>
            <a:r>
              <a:rPr lang="en-US" sz="2400" dirty="0"/>
              <a:t>government departments and NGOs partners even before COVID-19 pandemic lacked relevant data </a:t>
            </a:r>
            <a:r>
              <a:rPr lang="en-US" sz="2400" dirty="0" smtClean="0"/>
              <a:t>regarding </a:t>
            </a:r>
            <a:r>
              <a:rPr lang="en-US" sz="2400" dirty="0"/>
              <a:t>how much food is produced within the country at a given period of </a:t>
            </a:r>
            <a:r>
              <a:rPr lang="en-US" sz="2400" dirty="0" smtClean="0"/>
              <a:t>time; </a:t>
            </a:r>
          </a:p>
          <a:p>
            <a:pPr algn="just">
              <a:buFont typeface="Wingdings" panose="05000000000000000000" pitchFamily="2" charset="2"/>
              <a:buChar char="q"/>
            </a:pPr>
            <a:r>
              <a:rPr lang="en-US" sz="2400" dirty="0"/>
              <a:t> </a:t>
            </a:r>
            <a:r>
              <a:rPr lang="en-US" sz="2400" dirty="0" smtClean="0"/>
              <a:t>Lockdown negatively affected the availability and prices of inputs, planting materials and labor used in agriculture </a:t>
            </a:r>
          </a:p>
          <a:p>
            <a:pPr algn="just">
              <a:buFont typeface="Wingdings" panose="05000000000000000000" pitchFamily="2" charset="2"/>
              <a:buChar char="q"/>
            </a:pPr>
            <a:r>
              <a:rPr lang="en-US" sz="2400" dirty="0" smtClean="0"/>
              <a:t>There was a disruption of transporting </a:t>
            </a:r>
            <a:r>
              <a:rPr lang="en-US" sz="2400" dirty="0"/>
              <a:t>activities due to the immobility of </a:t>
            </a:r>
            <a:r>
              <a:rPr lang="en-US" sz="2400" dirty="0" smtClean="0"/>
              <a:t>farmers.</a:t>
            </a:r>
          </a:p>
          <a:p>
            <a:pPr algn="just">
              <a:buFont typeface="Wingdings" panose="05000000000000000000" pitchFamily="2" charset="2"/>
              <a:buChar char="q"/>
            </a:pPr>
            <a:r>
              <a:rPr lang="en-US" sz="2400" dirty="0"/>
              <a:t>A high food losses and wastage had been observed amid COVID-19, including loss of perishable crops which had discouraged farmers and therefore reduced </a:t>
            </a:r>
            <a:r>
              <a:rPr lang="en-US" sz="2400" dirty="0" smtClean="0"/>
              <a:t>production levels, </a:t>
            </a:r>
            <a:r>
              <a:rPr lang="en-US" sz="2400" dirty="0"/>
              <a:t>income </a:t>
            </a:r>
            <a:r>
              <a:rPr lang="en-US" sz="2400" dirty="0" smtClean="0"/>
              <a:t>of farmers;</a:t>
            </a:r>
            <a:endParaRPr lang="en-US" sz="2400" dirty="0"/>
          </a:p>
          <a:p>
            <a:endParaRPr lang="en-US" sz="2400" dirty="0"/>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6</a:t>
            </a:fld>
            <a:endParaRPr lang="en-GB"/>
          </a:p>
        </p:txBody>
      </p:sp>
      <p:sp>
        <p:nvSpPr>
          <p:cNvPr id="4" name="Title 3"/>
          <p:cNvSpPr>
            <a:spLocks noGrp="1"/>
          </p:cNvSpPr>
          <p:nvPr>
            <p:ph type="title"/>
          </p:nvPr>
        </p:nvSpPr>
        <p:spPr/>
        <p:txBody>
          <a:bodyPr/>
          <a:lstStyle/>
          <a:p>
            <a:r>
              <a:rPr lang="en-US" dirty="0" err="1" smtClean="0"/>
              <a:t>Con’t</a:t>
            </a:r>
            <a:r>
              <a:rPr lang="en-US" dirty="0" smtClean="0"/>
              <a:t> findings</a:t>
            </a:r>
            <a:endParaRPr lang="en-US" dirty="0"/>
          </a:p>
        </p:txBody>
      </p:sp>
    </p:spTree>
    <p:extLst>
      <p:ext uri="{BB962C8B-B14F-4D97-AF65-F5344CB8AC3E}">
        <p14:creationId xmlns:p14="http://schemas.microsoft.com/office/powerpoint/2010/main" val="44907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just">
              <a:buFont typeface="Wingdings" panose="05000000000000000000" pitchFamily="2" charset="2"/>
              <a:buChar char="q"/>
            </a:pPr>
            <a:r>
              <a:rPr lang="en-US" sz="2400" dirty="0"/>
              <a:t>the study revealed </a:t>
            </a:r>
            <a:r>
              <a:rPr lang="en-US" sz="2400" dirty="0" smtClean="0"/>
              <a:t>a lack </a:t>
            </a:r>
            <a:r>
              <a:rPr lang="en-US" sz="2400" dirty="0"/>
              <a:t>of storage facilities in terms of appropriate equipment for the storage of vegetables, fruits, and dairy products. </a:t>
            </a:r>
            <a:endParaRPr lang="en-US" sz="2400" dirty="0" smtClean="0"/>
          </a:p>
          <a:p>
            <a:pPr algn="just">
              <a:buFont typeface="Wingdings" panose="05000000000000000000" pitchFamily="2" charset="2"/>
              <a:buChar char="q"/>
            </a:pPr>
            <a:r>
              <a:rPr lang="en-US" sz="2400" dirty="0" smtClean="0"/>
              <a:t>Indeed</a:t>
            </a:r>
            <a:r>
              <a:rPr lang="en-US" sz="2400" dirty="0"/>
              <a:t>, traders and exporters of these perishable items were unable to manage the losses due to lack of transports, labor, and decreasing demand domestically and internationally.</a:t>
            </a:r>
          </a:p>
          <a:p>
            <a:pPr algn="just">
              <a:buFont typeface="Wingdings" panose="05000000000000000000" pitchFamily="2" charset="2"/>
              <a:buChar char="q"/>
            </a:pPr>
            <a:r>
              <a:rPr lang="en-US" sz="2400" dirty="0" smtClean="0"/>
              <a:t>Finally (81.0</a:t>
            </a:r>
            <a:r>
              <a:rPr lang="en-US" sz="2400" dirty="0"/>
              <a:t>%) of surveyed farmers argued having sold their assets, used savings or requested loans to cope with the </a:t>
            </a:r>
            <a:r>
              <a:rPr lang="en-US" sz="2400" dirty="0" smtClean="0"/>
              <a:t>COVID-19 crisis</a:t>
            </a:r>
            <a:r>
              <a:rPr lang="en-US" sz="2400" dirty="0"/>
              <a:t>. </a:t>
            </a:r>
            <a:endParaRPr lang="en-US" sz="2400" dirty="0" smtClean="0"/>
          </a:p>
          <a:p>
            <a:pPr algn="just">
              <a:buFont typeface="Wingdings" panose="05000000000000000000" pitchFamily="2" charset="2"/>
              <a:buChar char="q"/>
            </a:pPr>
            <a:r>
              <a:rPr lang="en-US" sz="2400" dirty="0" smtClean="0"/>
              <a:t>This situation implies </a:t>
            </a:r>
            <a:r>
              <a:rPr lang="en-US" sz="2400" dirty="0"/>
              <a:t>a possible delay in future production operations may even push the most vulnerable </a:t>
            </a:r>
            <a:r>
              <a:rPr lang="en-US" sz="2400" dirty="0" smtClean="0"/>
              <a:t>farmers' cooperatives into </a:t>
            </a:r>
            <a:r>
              <a:rPr lang="en-US" sz="2400" dirty="0"/>
              <a:t>poverty and creating widening gap between rural and urban areas. </a:t>
            </a:r>
          </a:p>
          <a:p>
            <a:endParaRPr lang="en-US" sz="2800" dirty="0"/>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7</a:t>
            </a:fld>
            <a:endParaRPr lang="en-GB"/>
          </a:p>
        </p:txBody>
      </p:sp>
      <p:sp>
        <p:nvSpPr>
          <p:cNvPr id="4" name="Title 3"/>
          <p:cNvSpPr>
            <a:spLocks noGrp="1"/>
          </p:cNvSpPr>
          <p:nvPr>
            <p:ph type="title"/>
          </p:nvPr>
        </p:nvSpPr>
        <p:spPr/>
        <p:txBody>
          <a:bodyPr/>
          <a:lstStyle/>
          <a:p>
            <a:r>
              <a:rPr lang="en-US" dirty="0" err="1" smtClean="0"/>
              <a:t>Con’t</a:t>
            </a:r>
            <a:r>
              <a:rPr lang="en-US" dirty="0" smtClean="0"/>
              <a:t> findings</a:t>
            </a:r>
            <a:endParaRPr lang="en-US" dirty="0"/>
          </a:p>
        </p:txBody>
      </p:sp>
    </p:spTree>
    <p:extLst>
      <p:ext uri="{BB962C8B-B14F-4D97-AF65-F5344CB8AC3E}">
        <p14:creationId xmlns:p14="http://schemas.microsoft.com/office/powerpoint/2010/main" val="2257444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buFont typeface="Wingdings" panose="05000000000000000000" pitchFamily="2" charset="2"/>
              <a:buChar char="q"/>
            </a:pPr>
            <a:r>
              <a:rPr lang="en-US" sz="2400" dirty="0" smtClean="0"/>
              <a:t>The agriculture </a:t>
            </a:r>
            <a:r>
              <a:rPr lang="en-US" sz="2400" dirty="0"/>
              <a:t>sector and food systems in Rwanda play a crucial role in job creation and employment as the sector employs more than 70.0% of people directly or indirectly. </a:t>
            </a:r>
            <a:endParaRPr lang="en-US" sz="2400" dirty="0" smtClean="0"/>
          </a:p>
          <a:p>
            <a:pPr>
              <a:buFont typeface="Wingdings" panose="05000000000000000000" pitchFamily="2" charset="2"/>
              <a:buChar char="q"/>
            </a:pPr>
            <a:r>
              <a:rPr lang="en-US" sz="2400" dirty="0" smtClean="0"/>
              <a:t>This </a:t>
            </a:r>
            <a:r>
              <a:rPr lang="en-US" sz="2400" dirty="0"/>
              <a:t>sector is essential to the transformation of the national economy from developing country to emerging </a:t>
            </a:r>
            <a:r>
              <a:rPr lang="en-US" sz="2400" dirty="0" smtClean="0"/>
              <a:t>economy; but the findings revealed that</a:t>
            </a:r>
          </a:p>
          <a:p>
            <a:pPr>
              <a:buFont typeface="Wingdings" panose="05000000000000000000" pitchFamily="2" charset="2"/>
              <a:buChar char="q"/>
            </a:pPr>
            <a:r>
              <a:rPr lang="en-US" sz="2400" dirty="0" smtClean="0"/>
              <a:t>The majority of surveyed farmers’ cooperatives had </a:t>
            </a:r>
            <a:r>
              <a:rPr lang="en-US" sz="2400" dirty="0"/>
              <a:t>lost incomes and agricultural crops due to the pandemic. </a:t>
            </a:r>
            <a:endParaRPr lang="en-US" sz="2400" dirty="0" smtClean="0"/>
          </a:p>
          <a:p>
            <a:pPr>
              <a:buFont typeface="Wingdings" panose="05000000000000000000" pitchFamily="2" charset="2"/>
              <a:buChar char="q"/>
            </a:pPr>
            <a:r>
              <a:rPr lang="en-US" sz="2400" dirty="0" smtClean="0"/>
              <a:t>Finally</a:t>
            </a:r>
            <a:r>
              <a:rPr lang="en-US" sz="2400" dirty="0"/>
              <a:t>, COVID-19 crisis should be seen as good opportunity and motivation to </a:t>
            </a:r>
            <a:r>
              <a:rPr lang="en-US" sz="2400" dirty="0" smtClean="0"/>
              <a:t>rebuild </a:t>
            </a:r>
            <a:r>
              <a:rPr lang="en-US" sz="2400" dirty="0"/>
              <a:t>the country’s </a:t>
            </a:r>
            <a:r>
              <a:rPr lang="en-US" sz="2400" dirty="0" err="1"/>
              <a:t>agri</a:t>
            </a:r>
            <a:r>
              <a:rPr lang="en-US" sz="2400" dirty="0"/>
              <a:t>-food systems including food processing system based on the gaps and weaknesses revealed by the </a:t>
            </a:r>
            <a:r>
              <a:rPr lang="en-US" sz="2400" dirty="0" smtClean="0"/>
              <a:t>study. </a:t>
            </a:r>
            <a:endParaRPr lang="en-GB" sz="2400" dirty="0"/>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8</a:t>
            </a:fld>
            <a:endParaRPr lang="en-GB"/>
          </a:p>
        </p:txBody>
      </p:sp>
      <p:sp>
        <p:nvSpPr>
          <p:cNvPr id="4" name="Title 3"/>
          <p:cNvSpPr>
            <a:spLocks noGrp="1"/>
          </p:cNvSpPr>
          <p:nvPr>
            <p:ph type="title"/>
          </p:nvPr>
        </p:nvSpPr>
        <p:spPr/>
        <p:txBody>
          <a:bodyPr/>
          <a:lstStyle/>
          <a:p>
            <a:r>
              <a:rPr lang="en-GB" sz="3200" dirty="0" smtClean="0">
                <a:solidFill>
                  <a:srgbClr val="C00000"/>
                </a:solidFill>
              </a:rPr>
              <a:t>CONCLUSION</a:t>
            </a:r>
            <a:endParaRPr lang="en-GB" sz="3200" dirty="0">
              <a:solidFill>
                <a:srgbClr val="C00000"/>
              </a:solidFill>
            </a:endParaRPr>
          </a:p>
        </p:txBody>
      </p:sp>
    </p:spTree>
    <p:extLst>
      <p:ext uri="{BB962C8B-B14F-4D97-AF65-F5344CB8AC3E}">
        <p14:creationId xmlns:p14="http://schemas.microsoft.com/office/powerpoint/2010/main" val="41938619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marL="0" indent="0" algn="just">
              <a:buNone/>
            </a:pPr>
            <a:r>
              <a:rPr lang="en-US" sz="2000" dirty="0"/>
              <a:t>Based on the study findings the following policy options are recommended to stimulate recovery: </a:t>
            </a:r>
          </a:p>
          <a:p>
            <a:pPr algn="just">
              <a:buFont typeface="Wingdings" panose="05000000000000000000" pitchFamily="2" charset="2"/>
              <a:buChar char="q"/>
            </a:pPr>
            <a:r>
              <a:rPr lang="en-US" sz="2000" dirty="0" smtClean="0"/>
              <a:t>The </a:t>
            </a:r>
            <a:r>
              <a:rPr lang="en-US" sz="2000" dirty="0"/>
              <a:t>increase of the farmers’ cooperatives liquidity should be maintained in order to improve </a:t>
            </a:r>
            <a:r>
              <a:rPr lang="en-US" sz="2000" dirty="0" smtClean="0"/>
              <a:t>their </a:t>
            </a:r>
            <a:r>
              <a:rPr lang="en-US" sz="2000" dirty="0"/>
              <a:t>productive capacity and </a:t>
            </a:r>
            <a:r>
              <a:rPr lang="en-US" sz="2000" dirty="0" smtClean="0"/>
              <a:t>operations; </a:t>
            </a:r>
          </a:p>
          <a:p>
            <a:pPr algn="just">
              <a:buFont typeface="Wingdings" panose="05000000000000000000" pitchFamily="2" charset="2"/>
              <a:buChar char="q"/>
            </a:pPr>
            <a:r>
              <a:rPr lang="en-US" sz="2000" dirty="0" smtClean="0"/>
              <a:t>The </a:t>
            </a:r>
            <a:r>
              <a:rPr lang="en-US" sz="2000" dirty="0"/>
              <a:t>implementation of a national food reserve or digital food reserve </a:t>
            </a:r>
            <a:r>
              <a:rPr lang="en-US" sz="2000" dirty="0" smtClean="0"/>
              <a:t>dashboard is needed. </a:t>
            </a:r>
            <a:r>
              <a:rPr lang="en-US" sz="2000" dirty="0"/>
              <a:t>This could </a:t>
            </a:r>
            <a:r>
              <a:rPr lang="en-US" sz="2000" dirty="0" smtClean="0"/>
              <a:t>be helpful </a:t>
            </a:r>
            <a:r>
              <a:rPr lang="en-US" sz="2000" dirty="0"/>
              <a:t>to ensure a coordinated national response in times of food crisis and get food where it is needed more quickly. </a:t>
            </a:r>
            <a:endParaRPr lang="en-US" sz="2000" dirty="0" smtClean="0"/>
          </a:p>
          <a:p>
            <a:pPr algn="just">
              <a:buFont typeface="Wingdings" panose="05000000000000000000" pitchFamily="2" charset="2"/>
              <a:buChar char="q"/>
            </a:pPr>
            <a:r>
              <a:rPr lang="en-US" sz="2000" dirty="0" smtClean="0"/>
              <a:t>the </a:t>
            </a:r>
            <a:r>
              <a:rPr lang="en-US" sz="2000" dirty="0"/>
              <a:t>food collection centers should be </a:t>
            </a:r>
            <a:r>
              <a:rPr lang="en-US" sz="2000" dirty="0" smtClean="0"/>
              <a:t>implemented instead </a:t>
            </a:r>
            <a:r>
              <a:rPr lang="en-US" sz="2000" dirty="0"/>
              <a:t>of allowing the farmers delivering their produce to the markets themselves amid COVID-19 pandemic;</a:t>
            </a:r>
          </a:p>
          <a:p>
            <a:pPr algn="just">
              <a:buFont typeface="Wingdings" panose="05000000000000000000" pitchFamily="2" charset="2"/>
              <a:buChar char="q"/>
            </a:pPr>
            <a:r>
              <a:rPr lang="en-US" sz="2000" dirty="0" smtClean="0"/>
              <a:t>There </a:t>
            </a:r>
            <a:r>
              <a:rPr lang="en-US" sz="2000" dirty="0"/>
              <a:t>is a need to implement food processing units or plants that could help farmers converting all the perishable crops into finished products for the markets; this solution will </a:t>
            </a:r>
            <a:r>
              <a:rPr lang="en-US" sz="2000" dirty="0" smtClean="0"/>
              <a:t>finally </a:t>
            </a:r>
            <a:r>
              <a:rPr lang="en-US" sz="2000" dirty="0"/>
              <a:t>avoid any loss of crops in future </a:t>
            </a:r>
            <a:r>
              <a:rPr lang="en-US" sz="2000" dirty="0" smtClean="0"/>
              <a:t>crisis;</a:t>
            </a:r>
            <a:endParaRPr lang="en-US" sz="2000" dirty="0"/>
          </a:p>
          <a:p>
            <a:pPr algn="just">
              <a:buFont typeface="Wingdings" panose="05000000000000000000" pitchFamily="2" charset="2"/>
              <a:buChar char="q"/>
            </a:pPr>
            <a:r>
              <a:rPr lang="en-US" sz="2000" dirty="0" smtClean="0"/>
              <a:t>In order </a:t>
            </a:r>
            <a:r>
              <a:rPr lang="en-US" sz="2000" dirty="0"/>
              <a:t>to increase </a:t>
            </a:r>
            <a:r>
              <a:rPr lang="en-US" sz="2000" dirty="0" smtClean="0"/>
              <a:t>the accessibility to finance among farmers 'cooperatives, there </a:t>
            </a:r>
            <a:r>
              <a:rPr lang="en-US" sz="2000" dirty="0"/>
              <a:t>is </a:t>
            </a:r>
            <a:r>
              <a:rPr lang="en-US" sz="2000" dirty="0" smtClean="0"/>
              <a:t>a </a:t>
            </a:r>
            <a:r>
              <a:rPr lang="en-US" sz="2000" dirty="0"/>
              <a:t>need to implement a well-organized farmers SACCO; this </a:t>
            </a:r>
            <a:r>
              <a:rPr lang="en-US" sz="2000" dirty="0" smtClean="0"/>
              <a:t>will help farmers having access to secured or unsecured loans easily instead of granting them funds that they will be using for a week or a month.</a:t>
            </a:r>
            <a:endParaRPr lang="en-US" sz="2000" dirty="0"/>
          </a:p>
          <a:p>
            <a:endParaRPr lang="en-US" dirty="0"/>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9</a:t>
            </a:fld>
            <a:endParaRPr lang="en-GB"/>
          </a:p>
        </p:txBody>
      </p:sp>
      <p:sp>
        <p:nvSpPr>
          <p:cNvPr id="4" name="Title 3"/>
          <p:cNvSpPr>
            <a:spLocks noGrp="1"/>
          </p:cNvSpPr>
          <p:nvPr>
            <p:ph type="title"/>
          </p:nvPr>
        </p:nvSpPr>
        <p:spPr/>
        <p:txBody>
          <a:bodyPr/>
          <a:lstStyle/>
          <a:p>
            <a:r>
              <a:rPr lang="en-US" dirty="0" smtClean="0"/>
              <a:t>POLICY RECOMMENDATIONS FOR RECOVERY </a:t>
            </a:r>
            <a:endParaRPr lang="en-US" dirty="0"/>
          </a:p>
        </p:txBody>
      </p:sp>
    </p:spTree>
    <p:extLst>
      <p:ext uri="{BB962C8B-B14F-4D97-AF65-F5344CB8AC3E}">
        <p14:creationId xmlns:p14="http://schemas.microsoft.com/office/powerpoint/2010/main" val="35541484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The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MINICOM">
      <a:majorFont>
        <a:latin typeface="Cambria"/>
        <a:ea typeface=""/>
        <a:cs typeface=""/>
      </a:majorFont>
      <a:minorFont>
        <a:latin typeface="Calibri"/>
        <a:ea typeface=""/>
        <a:cs typeface=""/>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txDef>
      <a:spPr>
        <a:solidFill>
          <a:srgbClr val="FFCCFF"/>
        </a:solidFill>
      </a:spPr>
      <a:bodyPr wrap="square" rtlCol="0">
        <a:spAutoFit/>
      </a:bodyPr>
      <a:lstStyle>
        <a:defPPr>
          <a:defRPr sz="1600" dirty="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2729</TotalTime>
  <Words>977</Words>
  <Application>Microsoft Office PowerPoint</Application>
  <PresentationFormat>Widescreen</PresentationFormat>
  <Paragraphs>60</Paragraphs>
  <Slides>10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Bookman Old Style</vt:lpstr>
      <vt:lpstr>Calibri</vt:lpstr>
      <vt:lpstr>Lucida Grande</vt:lpstr>
      <vt:lpstr>MS PMincho</vt:lpstr>
      <vt:lpstr>Trebuchet MS</vt:lpstr>
      <vt:lpstr>Wingdings</vt:lpstr>
      <vt:lpstr>Wingdings 3</vt:lpstr>
      <vt:lpstr>Default Theme</vt:lpstr>
      <vt:lpstr>PowerPoint Presentation</vt:lpstr>
      <vt:lpstr>Outline</vt:lpstr>
      <vt:lpstr>Justification &amp; Objective of the study</vt:lpstr>
      <vt:lpstr>RESEARCH METHODOLOGY</vt:lpstr>
      <vt:lpstr>FINDINGS OF THE STUDY</vt:lpstr>
      <vt:lpstr>Con’t findings</vt:lpstr>
      <vt:lpstr>Con’t findings</vt:lpstr>
      <vt:lpstr>CONCLUSION</vt:lpstr>
      <vt:lpstr>POLICY RECOMMENDATIONS FOR RECOVERY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Jean Louis</dc:creator>
  <cp:lastModifiedBy>user</cp:lastModifiedBy>
  <cp:revision>192</cp:revision>
  <cp:lastPrinted>2013-05-17T08:49:18Z</cp:lastPrinted>
  <dcterms:created xsi:type="dcterms:W3CDTF">2012-08-21T12:53:26Z</dcterms:created>
  <dcterms:modified xsi:type="dcterms:W3CDTF">2022-05-25T10:24:25Z</dcterms:modified>
</cp:coreProperties>
</file>