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6" r:id="rId1"/>
  </p:sldMasterIdLst>
  <p:notesMasterIdLst>
    <p:notesMasterId r:id="rId12"/>
  </p:notesMasterIdLst>
  <p:handoutMasterIdLst>
    <p:handoutMasterId r:id="rId13"/>
  </p:handoutMasterIdLst>
  <p:sldIdLst>
    <p:sldId id="256" r:id="rId2"/>
    <p:sldId id="352" r:id="rId3"/>
    <p:sldId id="359" r:id="rId4"/>
    <p:sldId id="363" r:id="rId5"/>
    <p:sldId id="374" r:id="rId6"/>
    <p:sldId id="376" r:id="rId7"/>
    <p:sldId id="377" r:id="rId8"/>
    <p:sldId id="378" r:id="rId9"/>
    <p:sldId id="380" r:id="rId10"/>
    <p:sldId id="311" r:id="rId11"/>
  </p:sldIdLst>
  <p:sldSz cx="12192000" cy="6858000"/>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8785" autoAdjust="0"/>
  </p:normalViewPr>
  <p:slideViewPr>
    <p:cSldViewPr>
      <p:cViewPr varScale="1">
        <p:scale>
          <a:sx n="115" d="100"/>
          <a:sy n="115" d="100"/>
        </p:scale>
        <p:origin x="432"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Tharcisse%20Dell\EPRN%20April%201st%202022\Trade%20data%20figur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Tharcisse%20Dell\EPRN%20April%201st%202022\Trade%20data%20figure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Sheet1!$A$5</c:f>
              <c:strCache>
                <c:ptCount val="1"/>
                <c:pt idx="0">
                  <c:v>Net weight in tonnes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Sheet1!$B$4:$AL$4</c:f>
              <c:strCache>
                <c:ptCount val="37"/>
                <c:pt idx="0">
                  <c:v>201801</c:v>
                </c:pt>
                <c:pt idx="1">
                  <c:v>201802</c:v>
                </c:pt>
                <c:pt idx="2">
                  <c:v>201803</c:v>
                </c:pt>
                <c:pt idx="3">
                  <c:v>201804</c:v>
                </c:pt>
                <c:pt idx="4">
                  <c:v>201805</c:v>
                </c:pt>
                <c:pt idx="5">
                  <c:v>201806</c:v>
                </c:pt>
                <c:pt idx="6">
                  <c:v>201807</c:v>
                </c:pt>
                <c:pt idx="7">
                  <c:v>201808</c:v>
                </c:pt>
                <c:pt idx="8">
                  <c:v>201809</c:v>
                </c:pt>
                <c:pt idx="9">
                  <c:v>201810</c:v>
                </c:pt>
                <c:pt idx="10">
                  <c:v>201811</c:v>
                </c:pt>
                <c:pt idx="11">
                  <c:v>201812</c:v>
                </c:pt>
                <c:pt idx="12">
                  <c:v>201901</c:v>
                </c:pt>
                <c:pt idx="13">
                  <c:v>201902</c:v>
                </c:pt>
                <c:pt idx="14">
                  <c:v>201903</c:v>
                </c:pt>
                <c:pt idx="15">
                  <c:v>201904</c:v>
                </c:pt>
                <c:pt idx="16">
                  <c:v>201905</c:v>
                </c:pt>
                <c:pt idx="17">
                  <c:v>201906</c:v>
                </c:pt>
                <c:pt idx="18">
                  <c:v>201907</c:v>
                </c:pt>
                <c:pt idx="19">
                  <c:v>201908</c:v>
                </c:pt>
                <c:pt idx="20">
                  <c:v>201909</c:v>
                </c:pt>
                <c:pt idx="21">
                  <c:v>201910</c:v>
                </c:pt>
                <c:pt idx="22">
                  <c:v>201911</c:v>
                </c:pt>
                <c:pt idx="23">
                  <c:v>201912</c:v>
                </c:pt>
                <c:pt idx="24">
                  <c:v>202001</c:v>
                </c:pt>
                <c:pt idx="25">
                  <c:v>202002</c:v>
                </c:pt>
                <c:pt idx="26">
                  <c:v>202003</c:v>
                </c:pt>
                <c:pt idx="27">
                  <c:v>202004</c:v>
                </c:pt>
                <c:pt idx="28">
                  <c:v>202005</c:v>
                </c:pt>
                <c:pt idx="29">
                  <c:v>202006</c:v>
                </c:pt>
                <c:pt idx="30">
                  <c:v>202007</c:v>
                </c:pt>
                <c:pt idx="31">
                  <c:v>202008</c:v>
                </c:pt>
                <c:pt idx="32">
                  <c:v>202009</c:v>
                </c:pt>
                <c:pt idx="33">
                  <c:v>202010</c:v>
                </c:pt>
                <c:pt idx="34">
                  <c:v>202011</c:v>
                </c:pt>
                <c:pt idx="35">
                  <c:v>202012</c:v>
                </c:pt>
                <c:pt idx="36">
                  <c:v>202101</c:v>
                </c:pt>
              </c:strCache>
            </c:strRef>
          </c:cat>
          <c:val>
            <c:numRef>
              <c:f>Sheet1!$B$5:$AL$5</c:f>
              <c:numCache>
                <c:formatCode>#,##0.0</c:formatCode>
                <c:ptCount val="37"/>
                <c:pt idx="0">
                  <c:v>253.52639342999996</c:v>
                </c:pt>
                <c:pt idx="1">
                  <c:v>242.47410799000008</c:v>
                </c:pt>
                <c:pt idx="2">
                  <c:v>223.9866931599999</c:v>
                </c:pt>
                <c:pt idx="3">
                  <c:v>242.10806418999999</c:v>
                </c:pt>
                <c:pt idx="4">
                  <c:v>286.87881034000003</c:v>
                </c:pt>
                <c:pt idx="5">
                  <c:v>260.47589397000002</c:v>
                </c:pt>
                <c:pt idx="6">
                  <c:v>274.67491339000003</c:v>
                </c:pt>
                <c:pt idx="7">
                  <c:v>303.53684625999983</c:v>
                </c:pt>
                <c:pt idx="8">
                  <c:v>242.83635348000041</c:v>
                </c:pt>
                <c:pt idx="9">
                  <c:v>279.19251963999972</c:v>
                </c:pt>
                <c:pt idx="10">
                  <c:v>287.95738007</c:v>
                </c:pt>
                <c:pt idx="11">
                  <c:v>240.08780557999987</c:v>
                </c:pt>
                <c:pt idx="12">
                  <c:v>219.86378936000003</c:v>
                </c:pt>
                <c:pt idx="13">
                  <c:v>262.5842820700002</c:v>
                </c:pt>
                <c:pt idx="14">
                  <c:v>242.04867035000015</c:v>
                </c:pt>
                <c:pt idx="15">
                  <c:v>215.15187940999982</c:v>
                </c:pt>
                <c:pt idx="16">
                  <c:v>324.34224401000034</c:v>
                </c:pt>
                <c:pt idx="17">
                  <c:v>195.36507405000003</c:v>
                </c:pt>
                <c:pt idx="18">
                  <c:v>258.11299133000034</c:v>
                </c:pt>
                <c:pt idx="19">
                  <c:v>282.99151034599987</c:v>
                </c:pt>
                <c:pt idx="20">
                  <c:v>277.20405062500009</c:v>
                </c:pt>
                <c:pt idx="21">
                  <c:v>306.38585749799995</c:v>
                </c:pt>
                <c:pt idx="22">
                  <c:v>283.19219960000015</c:v>
                </c:pt>
                <c:pt idx="23">
                  <c:v>314.63533588999974</c:v>
                </c:pt>
                <c:pt idx="24">
                  <c:v>315.16765659999987</c:v>
                </c:pt>
                <c:pt idx="25">
                  <c:v>237.71163055000014</c:v>
                </c:pt>
                <c:pt idx="26">
                  <c:v>269.94317561500003</c:v>
                </c:pt>
                <c:pt idx="27">
                  <c:v>210.09590173000004</c:v>
                </c:pt>
                <c:pt idx="28">
                  <c:v>152.88354006999998</c:v>
                </c:pt>
                <c:pt idx="29">
                  <c:v>309.49168750999985</c:v>
                </c:pt>
                <c:pt idx="30">
                  <c:v>227.60785135299989</c:v>
                </c:pt>
                <c:pt idx="31">
                  <c:v>399.71678081600015</c:v>
                </c:pt>
                <c:pt idx="32">
                  <c:v>318.54238194999976</c:v>
                </c:pt>
                <c:pt idx="33">
                  <c:v>311.85647533000042</c:v>
                </c:pt>
                <c:pt idx="34">
                  <c:v>315.67619102999976</c:v>
                </c:pt>
                <c:pt idx="35">
                  <c:v>347.83175204999986</c:v>
                </c:pt>
                <c:pt idx="36">
                  <c:v>226.10758556000002</c:v>
                </c:pt>
              </c:numCache>
            </c:numRef>
          </c:val>
          <c:smooth val="0"/>
          <c:extLst>
            <c:ext xmlns:c16="http://schemas.microsoft.com/office/drawing/2014/chart" uri="{C3380CC4-5D6E-409C-BE32-E72D297353CC}">
              <c16:uniqueId val="{00000000-8EB7-452E-B8AD-A0AF6BE50033}"/>
            </c:ext>
          </c:extLst>
        </c:ser>
        <c:ser>
          <c:idx val="1"/>
          <c:order val="1"/>
          <c:tx>
            <c:strRef>
              <c:f>Sheet1!$A$6</c:f>
              <c:strCache>
                <c:ptCount val="1"/>
                <c:pt idx="0">
                  <c:v>Value in USD million</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Sheet1!$B$4:$AL$4</c:f>
              <c:strCache>
                <c:ptCount val="37"/>
                <c:pt idx="0">
                  <c:v>201801</c:v>
                </c:pt>
                <c:pt idx="1">
                  <c:v>201802</c:v>
                </c:pt>
                <c:pt idx="2">
                  <c:v>201803</c:v>
                </c:pt>
                <c:pt idx="3">
                  <c:v>201804</c:v>
                </c:pt>
                <c:pt idx="4">
                  <c:v>201805</c:v>
                </c:pt>
                <c:pt idx="5">
                  <c:v>201806</c:v>
                </c:pt>
                <c:pt idx="6">
                  <c:v>201807</c:v>
                </c:pt>
                <c:pt idx="7">
                  <c:v>201808</c:v>
                </c:pt>
                <c:pt idx="8">
                  <c:v>201809</c:v>
                </c:pt>
                <c:pt idx="9">
                  <c:v>201810</c:v>
                </c:pt>
                <c:pt idx="10">
                  <c:v>201811</c:v>
                </c:pt>
                <c:pt idx="11">
                  <c:v>201812</c:v>
                </c:pt>
                <c:pt idx="12">
                  <c:v>201901</c:v>
                </c:pt>
                <c:pt idx="13">
                  <c:v>201902</c:v>
                </c:pt>
                <c:pt idx="14">
                  <c:v>201903</c:v>
                </c:pt>
                <c:pt idx="15">
                  <c:v>201904</c:v>
                </c:pt>
                <c:pt idx="16">
                  <c:v>201905</c:v>
                </c:pt>
                <c:pt idx="17">
                  <c:v>201906</c:v>
                </c:pt>
                <c:pt idx="18">
                  <c:v>201907</c:v>
                </c:pt>
                <c:pt idx="19">
                  <c:v>201908</c:v>
                </c:pt>
                <c:pt idx="20">
                  <c:v>201909</c:v>
                </c:pt>
                <c:pt idx="21">
                  <c:v>201910</c:v>
                </c:pt>
                <c:pt idx="22">
                  <c:v>201911</c:v>
                </c:pt>
                <c:pt idx="23">
                  <c:v>201912</c:v>
                </c:pt>
                <c:pt idx="24">
                  <c:v>202001</c:v>
                </c:pt>
                <c:pt idx="25">
                  <c:v>202002</c:v>
                </c:pt>
                <c:pt idx="26">
                  <c:v>202003</c:v>
                </c:pt>
                <c:pt idx="27">
                  <c:v>202004</c:v>
                </c:pt>
                <c:pt idx="28">
                  <c:v>202005</c:v>
                </c:pt>
                <c:pt idx="29">
                  <c:v>202006</c:v>
                </c:pt>
                <c:pt idx="30">
                  <c:v>202007</c:v>
                </c:pt>
                <c:pt idx="31">
                  <c:v>202008</c:v>
                </c:pt>
                <c:pt idx="32">
                  <c:v>202009</c:v>
                </c:pt>
                <c:pt idx="33">
                  <c:v>202010</c:v>
                </c:pt>
                <c:pt idx="34">
                  <c:v>202011</c:v>
                </c:pt>
                <c:pt idx="35">
                  <c:v>202012</c:v>
                </c:pt>
                <c:pt idx="36">
                  <c:v>202101</c:v>
                </c:pt>
              </c:strCache>
            </c:strRef>
          </c:cat>
          <c:val>
            <c:numRef>
              <c:f>Sheet1!$B$6:$AL$6</c:f>
              <c:numCache>
                <c:formatCode>#,##0.0</c:formatCode>
                <c:ptCount val="37"/>
                <c:pt idx="0">
                  <c:v>228.26222036065812</c:v>
                </c:pt>
                <c:pt idx="1">
                  <c:v>223.03697366030053</c:v>
                </c:pt>
                <c:pt idx="2">
                  <c:v>226.63962018922624</c:v>
                </c:pt>
                <c:pt idx="3">
                  <c:v>208.16422612968955</c:v>
                </c:pt>
                <c:pt idx="4">
                  <c:v>235.97257567024155</c:v>
                </c:pt>
                <c:pt idx="5">
                  <c:v>213.5779137150829</c:v>
                </c:pt>
                <c:pt idx="6">
                  <c:v>266.49562854782016</c:v>
                </c:pt>
                <c:pt idx="7">
                  <c:v>252.43118737391623</c:v>
                </c:pt>
                <c:pt idx="8">
                  <c:v>230.77931748088179</c:v>
                </c:pt>
                <c:pt idx="9">
                  <c:v>263.05945926623826</c:v>
                </c:pt>
                <c:pt idx="10">
                  <c:v>265.27843710701535</c:v>
                </c:pt>
                <c:pt idx="11">
                  <c:v>236.57617593192251</c:v>
                </c:pt>
                <c:pt idx="12">
                  <c:v>216.63324857727315</c:v>
                </c:pt>
                <c:pt idx="13">
                  <c:v>250.26567880237275</c:v>
                </c:pt>
                <c:pt idx="14">
                  <c:v>241.7964049811919</c:v>
                </c:pt>
                <c:pt idx="15">
                  <c:v>226.86970525437064</c:v>
                </c:pt>
                <c:pt idx="16">
                  <c:v>317.18092488697567</c:v>
                </c:pt>
                <c:pt idx="17">
                  <c:v>199.06817094731969</c:v>
                </c:pt>
                <c:pt idx="18">
                  <c:v>267.20306399260096</c:v>
                </c:pt>
                <c:pt idx="19">
                  <c:v>289.80448764785064</c:v>
                </c:pt>
                <c:pt idx="20">
                  <c:v>266.94838184717833</c:v>
                </c:pt>
                <c:pt idx="21">
                  <c:v>298.16022213233532</c:v>
                </c:pt>
                <c:pt idx="22">
                  <c:v>281.50706087963601</c:v>
                </c:pt>
                <c:pt idx="23">
                  <c:v>312.71373662605316</c:v>
                </c:pt>
                <c:pt idx="24">
                  <c:v>352.49390963561956</c:v>
                </c:pt>
                <c:pt idx="25">
                  <c:v>284.68425571064893</c:v>
                </c:pt>
                <c:pt idx="26">
                  <c:v>274.20206548687116</c:v>
                </c:pt>
                <c:pt idx="27">
                  <c:v>196.70015452117201</c:v>
                </c:pt>
                <c:pt idx="28">
                  <c:v>205.2414818942143</c:v>
                </c:pt>
                <c:pt idx="29">
                  <c:v>291.06551470182967</c:v>
                </c:pt>
                <c:pt idx="30">
                  <c:v>271.05952278602268</c:v>
                </c:pt>
                <c:pt idx="31">
                  <c:v>422.37017458653804</c:v>
                </c:pt>
                <c:pt idx="32">
                  <c:v>288.81302569693696</c:v>
                </c:pt>
                <c:pt idx="33">
                  <c:v>294.41723600800225</c:v>
                </c:pt>
                <c:pt idx="34">
                  <c:v>323.24382524908265</c:v>
                </c:pt>
                <c:pt idx="35">
                  <c:v>276.84009570121913</c:v>
                </c:pt>
                <c:pt idx="36">
                  <c:v>228.54979681655152</c:v>
                </c:pt>
              </c:numCache>
            </c:numRef>
          </c:val>
          <c:smooth val="0"/>
          <c:extLst>
            <c:ext xmlns:c16="http://schemas.microsoft.com/office/drawing/2014/chart" uri="{C3380CC4-5D6E-409C-BE32-E72D297353CC}">
              <c16:uniqueId val="{00000001-8EB7-452E-B8AD-A0AF6BE50033}"/>
            </c:ext>
          </c:extLst>
        </c:ser>
        <c:dLbls>
          <c:showLegendKey val="0"/>
          <c:showVal val="0"/>
          <c:showCatName val="0"/>
          <c:showSerName val="0"/>
          <c:showPercent val="0"/>
          <c:showBubbleSize val="0"/>
        </c:dLbls>
        <c:marker val="1"/>
        <c:smooth val="0"/>
        <c:axId val="269753472"/>
        <c:axId val="269756216"/>
      </c:lineChart>
      <c:catAx>
        <c:axId val="269753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269756216"/>
        <c:crosses val="autoZero"/>
        <c:auto val="1"/>
        <c:lblAlgn val="ctr"/>
        <c:lblOffset val="100"/>
        <c:noMultiLvlLbl val="0"/>
      </c:catAx>
      <c:valAx>
        <c:axId val="26975621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97534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Sheet1!$B$34</c:f>
              <c:strCache>
                <c:ptCount val="1"/>
                <c:pt idx="0">
                  <c:v>Net weight in tonnes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Sheet1!$C$33:$AL$33</c:f>
              <c:strCache>
                <c:ptCount val="36"/>
                <c:pt idx="0">
                  <c:v>201801</c:v>
                </c:pt>
                <c:pt idx="1">
                  <c:v>201802</c:v>
                </c:pt>
                <c:pt idx="2">
                  <c:v>201803</c:v>
                </c:pt>
                <c:pt idx="3">
                  <c:v>201804</c:v>
                </c:pt>
                <c:pt idx="4">
                  <c:v>201805</c:v>
                </c:pt>
                <c:pt idx="5">
                  <c:v>201806</c:v>
                </c:pt>
                <c:pt idx="6">
                  <c:v>201807</c:v>
                </c:pt>
                <c:pt idx="7">
                  <c:v>201808</c:v>
                </c:pt>
                <c:pt idx="8">
                  <c:v>201809</c:v>
                </c:pt>
                <c:pt idx="9">
                  <c:v>201810</c:v>
                </c:pt>
                <c:pt idx="10">
                  <c:v>201811</c:v>
                </c:pt>
                <c:pt idx="11">
                  <c:v>201812</c:v>
                </c:pt>
                <c:pt idx="12">
                  <c:v>201901</c:v>
                </c:pt>
                <c:pt idx="13">
                  <c:v>201902</c:v>
                </c:pt>
                <c:pt idx="14">
                  <c:v>201903</c:v>
                </c:pt>
                <c:pt idx="15">
                  <c:v>201904</c:v>
                </c:pt>
                <c:pt idx="16">
                  <c:v>201905</c:v>
                </c:pt>
                <c:pt idx="17">
                  <c:v>201906</c:v>
                </c:pt>
                <c:pt idx="18">
                  <c:v>201907</c:v>
                </c:pt>
                <c:pt idx="19">
                  <c:v>201908</c:v>
                </c:pt>
                <c:pt idx="20">
                  <c:v>201909</c:v>
                </c:pt>
                <c:pt idx="21">
                  <c:v>201910</c:v>
                </c:pt>
                <c:pt idx="22">
                  <c:v>201911</c:v>
                </c:pt>
                <c:pt idx="23">
                  <c:v>201912</c:v>
                </c:pt>
                <c:pt idx="24">
                  <c:v>202001</c:v>
                </c:pt>
                <c:pt idx="25">
                  <c:v>202002</c:v>
                </c:pt>
                <c:pt idx="26">
                  <c:v>202003</c:v>
                </c:pt>
                <c:pt idx="27">
                  <c:v>202004</c:v>
                </c:pt>
                <c:pt idx="28">
                  <c:v>202005</c:v>
                </c:pt>
                <c:pt idx="29">
                  <c:v>202006</c:v>
                </c:pt>
                <c:pt idx="30">
                  <c:v>202007</c:v>
                </c:pt>
                <c:pt idx="31">
                  <c:v>202008</c:v>
                </c:pt>
                <c:pt idx="32">
                  <c:v>202009</c:v>
                </c:pt>
                <c:pt idx="33">
                  <c:v>202010</c:v>
                </c:pt>
                <c:pt idx="34">
                  <c:v>202011</c:v>
                </c:pt>
                <c:pt idx="35">
                  <c:v>202012</c:v>
                </c:pt>
              </c:strCache>
            </c:strRef>
          </c:cat>
          <c:val>
            <c:numRef>
              <c:f>Sheet1!$C$34:$AL$34</c:f>
              <c:numCache>
                <c:formatCode>#,##0.0</c:formatCode>
                <c:ptCount val="36"/>
                <c:pt idx="0">
                  <c:v>57.649861130000005</c:v>
                </c:pt>
                <c:pt idx="1">
                  <c:v>53.313575340000007</c:v>
                </c:pt>
                <c:pt idx="2">
                  <c:v>64.000008469999997</c:v>
                </c:pt>
                <c:pt idx="3">
                  <c:v>60.982743330000005</c:v>
                </c:pt>
                <c:pt idx="4">
                  <c:v>65.047921380000005</c:v>
                </c:pt>
                <c:pt idx="5">
                  <c:v>57.054655049999994</c:v>
                </c:pt>
                <c:pt idx="6">
                  <c:v>60.370228489999995</c:v>
                </c:pt>
                <c:pt idx="7">
                  <c:v>63.830095729999996</c:v>
                </c:pt>
                <c:pt idx="8">
                  <c:v>62.962646360000001</c:v>
                </c:pt>
                <c:pt idx="9">
                  <c:v>56.345369019999993</c:v>
                </c:pt>
                <c:pt idx="10">
                  <c:v>56.005451629999996</c:v>
                </c:pt>
                <c:pt idx="11">
                  <c:v>61.543090649999996</c:v>
                </c:pt>
                <c:pt idx="12">
                  <c:v>61.338146991799988</c:v>
                </c:pt>
                <c:pt idx="13">
                  <c:v>66.143680302200025</c:v>
                </c:pt>
                <c:pt idx="14">
                  <c:v>67.067663150799987</c:v>
                </c:pt>
                <c:pt idx="15">
                  <c:v>80.419056070200014</c:v>
                </c:pt>
                <c:pt idx="16">
                  <c:v>96.337333836680017</c:v>
                </c:pt>
                <c:pt idx="17">
                  <c:v>83.089091969999998</c:v>
                </c:pt>
                <c:pt idx="18">
                  <c:v>63.788337320000011</c:v>
                </c:pt>
                <c:pt idx="19">
                  <c:v>59.713530550000009</c:v>
                </c:pt>
                <c:pt idx="20">
                  <c:v>58.703102520000002</c:v>
                </c:pt>
                <c:pt idx="21">
                  <c:v>65.045217769999979</c:v>
                </c:pt>
                <c:pt idx="22">
                  <c:v>54.056197769999983</c:v>
                </c:pt>
                <c:pt idx="23">
                  <c:v>54.149681889999997</c:v>
                </c:pt>
                <c:pt idx="24">
                  <c:v>65.825557022000012</c:v>
                </c:pt>
                <c:pt idx="25">
                  <c:v>56.526106209999995</c:v>
                </c:pt>
                <c:pt idx="26">
                  <c:v>57.219255870000005</c:v>
                </c:pt>
                <c:pt idx="27">
                  <c:v>48.60002733999999</c:v>
                </c:pt>
                <c:pt idx="28">
                  <c:v>51.564123780000003</c:v>
                </c:pt>
                <c:pt idx="29">
                  <c:v>53.22398892999999</c:v>
                </c:pt>
                <c:pt idx="30">
                  <c:v>67.282457176000008</c:v>
                </c:pt>
                <c:pt idx="31">
                  <c:v>68.042883009999997</c:v>
                </c:pt>
                <c:pt idx="32">
                  <c:v>70.406465540000028</c:v>
                </c:pt>
                <c:pt idx="33">
                  <c:v>74.081897780000006</c:v>
                </c:pt>
                <c:pt idx="34">
                  <c:v>71.727183439999976</c:v>
                </c:pt>
                <c:pt idx="35">
                  <c:v>71.835851309999981</c:v>
                </c:pt>
              </c:numCache>
            </c:numRef>
          </c:val>
          <c:smooth val="0"/>
          <c:extLst>
            <c:ext xmlns:c16="http://schemas.microsoft.com/office/drawing/2014/chart" uri="{C3380CC4-5D6E-409C-BE32-E72D297353CC}">
              <c16:uniqueId val="{00000000-032C-4B1E-8AC3-61CDAFAA604C}"/>
            </c:ext>
          </c:extLst>
        </c:ser>
        <c:ser>
          <c:idx val="1"/>
          <c:order val="1"/>
          <c:tx>
            <c:strRef>
              <c:f>Sheet1!$B$35</c:f>
              <c:strCache>
                <c:ptCount val="1"/>
                <c:pt idx="0">
                  <c:v>Value in USD million</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Sheet1!$C$33:$AL$33</c:f>
              <c:strCache>
                <c:ptCount val="36"/>
                <c:pt idx="0">
                  <c:v>201801</c:v>
                </c:pt>
                <c:pt idx="1">
                  <c:v>201802</c:v>
                </c:pt>
                <c:pt idx="2">
                  <c:v>201803</c:v>
                </c:pt>
                <c:pt idx="3">
                  <c:v>201804</c:v>
                </c:pt>
                <c:pt idx="4">
                  <c:v>201805</c:v>
                </c:pt>
                <c:pt idx="5">
                  <c:v>201806</c:v>
                </c:pt>
                <c:pt idx="6">
                  <c:v>201807</c:v>
                </c:pt>
                <c:pt idx="7">
                  <c:v>201808</c:v>
                </c:pt>
                <c:pt idx="8">
                  <c:v>201809</c:v>
                </c:pt>
                <c:pt idx="9">
                  <c:v>201810</c:v>
                </c:pt>
                <c:pt idx="10">
                  <c:v>201811</c:v>
                </c:pt>
                <c:pt idx="11">
                  <c:v>201812</c:v>
                </c:pt>
                <c:pt idx="12">
                  <c:v>201901</c:v>
                </c:pt>
                <c:pt idx="13">
                  <c:v>201902</c:v>
                </c:pt>
                <c:pt idx="14">
                  <c:v>201903</c:v>
                </c:pt>
                <c:pt idx="15">
                  <c:v>201904</c:v>
                </c:pt>
                <c:pt idx="16">
                  <c:v>201905</c:v>
                </c:pt>
                <c:pt idx="17">
                  <c:v>201906</c:v>
                </c:pt>
                <c:pt idx="18">
                  <c:v>201907</c:v>
                </c:pt>
                <c:pt idx="19">
                  <c:v>201908</c:v>
                </c:pt>
                <c:pt idx="20">
                  <c:v>201909</c:v>
                </c:pt>
                <c:pt idx="21">
                  <c:v>201910</c:v>
                </c:pt>
                <c:pt idx="22">
                  <c:v>201911</c:v>
                </c:pt>
                <c:pt idx="23">
                  <c:v>201912</c:v>
                </c:pt>
                <c:pt idx="24">
                  <c:v>202001</c:v>
                </c:pt>
                <c:pt idx="25">
                  <c:v>202002</c:v>
                </c:pt>
                <c:pt idx="26">
                  <c:v>202003</c:v>
                </c:pt>
                <c:pt idx="27">
                  <c:v>202004</c:v>
                </c:pt>
                <c:pt idx="28">
                  <c:v>202005</c:v>
                </c:pt>
                <c:pt idx="29">
                  <c:v>202006</c:v>
                </c:pt>
                <c:pt idx="30">
                  <c:v>202007</c:v>
                </c:pt>
                <c:pt idx="31">
                  <c:v>202008</c:v>
                </c:pt>
                <c:pt idx="32">
                  <c:v>202009</c:v>
                </c:pt>
                <c:pt idx="33">
                  <c:v>202010</c:v>
                </c:pt>
                <c:pt idx="34">
                  <c:v>202011</c:v>
                </c:pt>
                <c:pt idx="35">
                  <c:v>202012</c:v>
                </c:pt>
              </c:strCache>
            </c:strRef>
          </c:cat>
          <c:val>
            <c:numRef>
              <c:f>Sheet1!$C$35:$AL$35</c:f>
              <c:numCache>
                <c:formatCode>#,##0.0</c:formatCode>
                <c:ptCount val="36"/>
                <c:pt idx="0">
                  <c:v>78.974215019033451</c:v>
                </c:pt>
                <c:pt idx="1">
                  <c:v>84.5429016124356</c:v>
                </c:pt>
                <c:pt idx="2">
                  <c:v>85.930825694710009</c:v>
                </c:pt>
                <c:pt idx="3">
                  <c:v>91.223071879481111</c:v>
                </c:pt>
                <c:pt idx="4">
                  <c:v>85.166952013225426</c:v>
                </c:pt>
                <c:pt idx="5">
                  <c:v>82.141627558062112</c:v>
                </c:pt>
                <c:pt idx="6">
                  <c:v>81.165645589216183</c:v>
                </c:pt>
                <c:pt idx="7">
                  <c:v>86.787663056761716</c:v>
                </c:pt>
                <c:pt idx="8">
                  <c:v>85.8659937469277</c:v>
                </c:pt>
                <c:pt idx="9">
                  <c:v>86.310695000841363</c:v>
                </c:pt>
                <c:pt idx="10">
                  <c:v>81.149598908929022</c:v>
                </c:pt>
                <c:pt idx="11">
                  <c:v>75.079023976119828</c:v>
                </c:pt>
                <c:pt idx="12">
                  <c:v>73.841171979134174</c:v>
                </c:pt>
                <c:pt idx="13">
                  <c:v>72.969509243024689</c:v>
                </c:pt>
                <c:pt idx="14">
                  <c:v>80.094962629793869</c:v>
                </c:pt>
                <c:pt idx="15">
                  <c:v>92.311824371268784</c:v>
                </c:pt>
                <c:pt idx="16">
                  <c:v>86.95424048539752</c:v>
                </c:pt>
                <c:pt idx="17">
                  <c:v>78.979205387505317</c:v>
                </c:pt>
                <c:pt idx="18">
                  <c:v>100.29925071489336</c:v>
                </c:pt>
                <c:pt idx="19">
                  <c:v>109.74781601057475</c:v>
                </c:pt>
                <c:pt idx="20">
                  <c:v>107.60380558887451</c:v>
                </c:pt>
                <c:pt idx="21">
                  <c:v>114.13478801700742</c:v>
                </c:pt>
                <c:pt idx="22">
                  <c:v>108.24161105145693</c:v>
                </c:pt>
                <c:pt idx="23">
                  <c:v>109.83967837129619</c:v>
                </c:pt>
                <c:pt idx="24">
                  <c:v>110.97336173888927</c:v>
                </c:pt>
                <c:pt idx="25">
                  <c:v>93.969554458974116</c:v>
                </c:pt>
                <c:pt idx="26">
                  <c:v>84.067233678341111</c:v>
                </c:pt>
                <c:pt idx="27">
                  <c:v>58.67005224681359</c:v>
                </c:pt>
                <c:pt idx="28">
                  <c:v>89.727341144999912</c:v>
                </c:pt>
                <c:pt idx="29">
                  <c:v>116.0311042321419</c:v>
                </c:pt>
                <c:pt idx="30">
                  <c:v>147.1729832888812</c:v>
                </c:pt>
                <c:pt idx="31">
                  <c:v>188.84887775320806</c:v>
                </c:pt>
                <c:pt idx="32">
                  <c:v>149.32712041574263</c:v>
                </c:pt>
                <c:pt idx="33">
                  <c:v>133.4441285735877</c:v>
                </c:pt>
                <c:pt idx="34">
                  <c:v>112.2370175691497</c:v>
                </c:pt>
                <c:pt idx="35">
                  <c:v>84.481459131822149</c:v>
                </c:pt>
              </c:numCache>
            </c:numRef>
          </c:val>
          <c:smooth val="0"/>
          <c:extLst>
            <c:ext xmlns:c16="http://schemas.microsoft.com/office/drawing/2014/chart" uri="{C3380CC4-5D6E-409C-BE32-E72D297353CC}">
              <c16:uniqueId val="{00000001-032C-4B1E-8AC3-61CDAFAA604C}"/>
            </c:ext>
          </c:extLst>
        </c:ser>
        <c:dLbls>
          <c:showLegendKey val="0"/>
          <c:showVal val="0"/>
          <c:showCatName val="0"/>
          <c:showSerName val="0"/>
          <c:showPercent val="0"/>
          <c:showBubbleSize val="0"/>
        </c:dLbls>
        <c:marker val="1"/>
        <c:smooth val="0"/>
        <c:axId val="269758176"/>
        <c:axId val="269758960"/>
      </c:lineChart>
      <c:catAx>
        <c:axId val="26975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269758960"/>
        <c:crosses val="autoZero"/>
        <c:auto val="1"/>
        <c:lblAlgn val="ctr"/>
        <c:lblOffset val="100"/>
        <c:noMultiLvlLbl val="0"/>
      </c:catAx>
      <c:valAx>
        <c:axId val="26975896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97581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5275" y="0"/>
            <a:ext cx="2971092" cy="465266"/>
          </a:xfrm>
          <a:prstGeom prst="rect">
            <a:avLst/>
          </a:prstGeom>
        </p:spPr>
        <p:txBody>
          <a:bodyPr vert="horz" lIns="91440" tIns="45720" rIns="91440" bIns="45720" rtlCol="0"/>
          <a:lstStyle>
            <a:lvl1pPr algn="r">
              <a:defRPr sz="1200"/>
            </a:lvl1pPr>
          </a:lstStyle>
          <a:p>
            <a:fld id="{26B7BA50-4033-444C-B5E4-8FFBEB036051}" type="datetimeFigureOut">
              <a:rPr lang="en-US" smtClean="0"/>
              <a:t>5/22/2022</a:t>
            </a:fld>
            <a:endParaRPr lang="en-US"/>
          </a:p>
        </p:txBody>
      </p:sp>
      <p:sp>
        <p:nvSpPr>
          <p:cNvPr id="4" name="Footer Placeholder 3"/>
          <p:cNvSpPr>
            <a:spLocks noGrp="1"/>
          </p:cNvSpPr>
          <p:nvPr>
            <p:ph type="ftr" sz="quarter" idx="2"/>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5275" y="8829648"/>
            <a:ext cx="2971092" cy="465266"/>
          </a:xfrm>
          <a:prstGeom prst="rect">
            <a:avLst/>
          </a:prstGeom>
        </p:spPr>
        <p:txBody>
          <a:bodyPr vert="horz" lIns="91440" tIns="45720" rIns="91440" bIns="45720" rtlCol="0" anchor="b"/>
          <a:lstStyle>
            <a:lvl1pPr algn="r">
              <a:defRPr sz="1200"/>
            </a:lvl1pPr>
          </a:lstStyle>
          <a:p>
            <a:fld id="{E883C108-3957-4B71-89D3-8D941B9B27FB}" type="slidenum">
              <a:rPr lang="en-US" smtClean="0"/>
              <a:t>‹#›</a:t>
            </a:fld>
            <a:endParaRPr lang="en-US"/>
          </a:p>
        </p:txBody>
      </p:sp>
    </p:spTree>
    <p:extLst>
      <p:ext uri="{BB962C8B-B14F-4D97-AF65-F5344CB8AC3E}">
        <p14:creationId xmlns:p14="http://schemas.microsoft.com/office/powerpoint/2010/main" val="302022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5275" y="0"/>
            <a:ext cx="2971092" cy="465266"/>
          </a:xfrm>
          <a:prstGeom prst="rect">
            <a:avLst/>
          </a:prstGeom>
        </p:spPr>
        <p:txBody>
          <a:bodyPr vert="horz" lIns="91440" tIns="45720" rIns="91440" bIns="45720" rtlCol="0"/>
          <a:lstStyle>
            <a:lvl1pPr algn="r">
              <a:defRPr sz="1200"/>
            </a:lvl1pPr>
          </a:lstStyle>
          <a:p>
            <a:fld id="{565E230F-C278-4E6F-BE01-0F10BE9A03DF}" type="datetimeFigureOut">
              <a:rPr lang="en-US" smtClean="0"/>
              <a:t>5/22/2022</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637" y="4416311"/>
            <a:ext cx="5486727" cy="41829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5275" y="8829648"/>
            <a:ext cx="2971092" cy="465266"/>
          </a:xfrm>
          <a:prstGeom prst="rect">
            <a:avLst/>
          </a:prstGeom>
        </p:spPr>
        <p:txBody>
          <a:bodyPr vert="horz" lIns="91440" tIns="45720" rIns="91440" bIns="45720" rtlCol="0" anchor="b"/>
          <a:lstStyle>
            <a:lvl1pPr algn="r">
              <a:defRPr sz="1200"/>
            </a:lvl1pPr>
          </a:lstStyle>
          <a:p>
            <a:fld id="{A8AFED09-BE96-4397-BB0D-8FC8D24B51E7}" type="slidenum">
              <a:rPr lang="en-US" smtClean="0"/>
              <a:t>‹#›</a:t>
            </a:fld>
            <a:endParaRPr lang="en-US"/>
          </a:p>
        </p:txBody>
      </p:sp>
    </p:spTree>
    <p:extLst>
      <p:ext uri="{BB962C8B-B14F-4D97-AF65-F5344CB8AC3E}">
        <p14:creationId xmlns:p14="http://schemas.microsoft.com/office/powerpoint/2010/main" val="48348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0" name="Text Placeholder 19"/>
          <p:cNvSpPr>
            <a:spLocks noGrp="1"/>
          </p:cNvSpPr>
          <p:nvPr>
            <p:ph type="body" sz="quarter" idx="10"/>
          </p:nvPr>
        </p:nvSpPr>
        <p:spPr>
          <a:xfrm>
            <a:off x="2336801" y="1828800"/>
            <a:ext cx="7201463" cy="2376264"/>
          </a:xfrm>
          <a:ln w="28575">
            <a:noFill/>
          </a:ln>
        </p:spPr>
        <p:txBody>
          <a:bodyPr anchor="ctr"/>
          <a:lstStyle>
            <a:lvl1pPr algn="ctr">
              <a:buNone/>
              <a:defRPr sz="32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a:t>Click to edit Master text styles</a:t>
            </a:r>
          </a:p>
        </p:txBody>
      </p:sp>
      <p:sp>
        <p:nvSpPr>
          <p:cNvPr id="22" name="Text Placeholder 21"/>
          <p:cNvSpPr>
            <a:spLocks noGrp="1"/>
          </p:cNvSpPr>
          <p:nvPr>
            <p:ph type="body" sz="quarter" idx="11"/>
          </p:nvPr>
        </p:nvSpPr>
        <p:spPr>
          <a:xfrm>
            <a:off x="5519937" y="4653136"/>
            <a:ext cx="5954184"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a:t>Click to edit Master text styles</a:t>
            </a:r>
          </a:p>
        </p:txBody>
      </p:sp>
      <p:sp>
        <p:nvSpPr>
          <p:cNvPr id="6" name="Rectangle 5"/>
          <p:cNvSpPr/>
          <p:nvPr/>
        </p:nvSpPr>
        <p:spPr>
          <a:xfrm>
            <a:off x="0" y="6093296"/>
            <a:ext cx="12192000" cy="764704"/>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endParaRPr lang="en-GB" sz="1400" noProof="0">
              <a:latin typeface="Arial"/>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Slide">
    <p:spTree>
      <p:nvGrpSpPr>
        <p:cNvPr id="1" name=""/>
        <p:cNvGrpSpPr/>
        <p:nvPr/>
      </p:nvGrpSpPr>
      <p:grpSpPr>
        <a:xfrm>
          <a:off x="0" y="0"/>
          <a:ext cx="0" cy="0"/>
          <a:chOff x="0" y="0"/>
          <a:chExt cx="0" cy="0"/>
        </a:xfrm>
      </p:grpSpPr>
      <p:sp>
        <p:nvSpPr>
          <p:cNvPr id="2" name="Rectangle 1"/>
          <p:cNvSpPr/>
          <p:nvPr/>
        </p:nvSpPr>
        <p:spPr>
          <a:xfrm>
            <a:off x="0" y="6442264"/>
            <a:ext cx="12192000" cy="415736"/>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Ministry of Trade and Industry 2013</a:t>
            </a:r>
          </a:p>
        </p:txBody>
      </p:sp>
      <p:sp>
        <p:nvSpPr>
          <p:cNvPr id="13" name="Text Placeholder 12"/>
          <p:cNvSpPr>
            <a:spLocks noGrp="1"/>
          </p:cNvSpPr>
          <p:nvPr>
            <p:ph type="body" sz="quarter" idx="10"/>
          </p:nvPr>
        </p:nvSpPr>
        <p:spPr>
          <a:xfrm>
            <a:off x="152400" y="838201"/>
            <a:ext cx="11811000" cy="5562599"/>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dirty="0"/>
              <a:t>Click to edit Master text styles</a:t>
            </a:r>
          </a:p>
          <a:p>
            <a:pPr lvl="1"/>
            <a:r>
              <a:rPr lang="en-US" noProof="0" dirty="0"/>
              <a:t>Second level</a:t>
            </a:r>
          </a:p>
          <a:p>
            <a:pPr lvl="2"/>
            <a:r>
              <a:rPr lang="en-US" noProof="0" dirty="0"/>
              <a:t>Third level</a:t>
            </a:r>
          </a:p>
        </p:txBody>
      </p:sp>
      <p:sp>
        <p:nvSpPr>
          <p:cNvPr id="21" name="Slide Number Placeholder 20"/>
          <p:cNvSpPr>
            <a:spLocks noGrp="1"/>
          </p:cNvSpPr>
          <p:nvPr>
            <p:ph type="sldNum" sz="quarter" idx="11"/>
          </p:nvPr>
        </p:nvSpPr>
        <p:spPr>
          <a:xfrm>
            <a:off x="11088556" y="6442264"/>
            <a:ext cx="1103445" cy="415738"/>
          </a:xfrm>
        </p:spPr>
        <p:txBody>
          <a:bodyPr anchor="ctr"/>
          <a:lstStyle>
            <a:lvl1pPr algn="ctr">
              <a:defRPr sz="1400">
                <a:solidFill>
                  <a:schemeClr val="bg1"/>
                </a:solidFill>
                <a:latin typeface="Arial"/>
                <a:cs typeface="Arial"/>
              </a:defRPr>
            </a:lvl1pPr>
          </a:lstStyle>
          <a:p>
            <a:pPr>
              <a:defRPr/>
            </a:pPr>
            <a:fld id="{5ED6DD2C-EA84-4AAF-B698-2FF22BD6154C}" type="slidenum">
              <a:rPr lang="en-GB" smtClean="0"/>
              <a:pPr>
                <a:defRPr/>
              </a:pPr>
              <a:t>‹#›</a:t>
            </a:fld>
            <a:endParaRPr lang="en-GB"/>
          </a:p>
        </p:txBody>
      </p:sp>
      <p:cxnSp>
        <p:nvCxnSpPr>
          <p:cNvPr id="11" name="Straight Connector 10"/>
          <p:cNvCxnSpPr/>
          <p:nvPr/>
        </p:nvCxnSpPr>
        <p:spPr>
          <a:xfrm>
            <a:off x="1066800" y="622280"/>
            <a:ext cx="11125200" cy="0"/>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2" name="Title 2"/>
          <p:cNvSpPr>
            <a:spLocks noGrp="1"/>
          </p:cNvSpPr>
          <p:nvPr>
            <p:ph type="title" hasCustomPrompt="1"/>
          </p:nvPr>
        </p:nvSpPr>
        <p:spPr>
          <a:xfrm>
            <a:off x="1143001" y="153044"/>
            <a:ext cx="10161700" cy="469236"/>
          </a:xfrm>
          <a:prstGeom prst="rect">
            <a:avLst/>
          </a:prstGeom>
        </p:spPr>
        <p:txBody>
          <a:bodyPr/>
          <a:lstStyle>
            <a:lvl1pPr>
              <a:defRPr sz="2400" b="1">
                <a:solidFill>
                  <a:schemeClr val="tx1"/>
                </a:solidFill>
                <a:latin typeface="Arial"/>
                <a:cs typeface="Arial"/>
              </a:defRPr>
            </a:lvl1pPr>
          </a:lstStyle>
          <a:p>
            <a:r>
              <a:rPr lang="en-US" noProof="0" dirty="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Economic Policy Research Network</a:t>
            </a: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066799" cy="532910"/>
          </a:xfrm>
          <a:prstGeom prst="rect">
            <a:avLst/>
          </a:prstGeom>
          <a:noFill/>
          <a:ln>
            <a:noFill/>
          </a:ln>
        </p:spPr>
      </p:pic>
    </p:spTree>
    <p:extLst>
      <p:ext uri="{BB962C8B-B14F-4D97-AF65-F5344CB8AC3E}">
        <p14:creationId xmlns:p14="http://schemas.microsoft.com/office/powerpoint/2010/main" val="287895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lide">
    <p:spTree>
      <p:nvGrpSpPr>
        <p:cNvPr id="1" name=""/>
        <p:cNvGrpSpPr/>
        <p:nvPr/>
      </p:nvGrpSpPr>
      <p:grpSpPr>
        <a:xfrm>
          <a:off x="0" y="0"/>
          <a:ext cx="0" cy="0"/>
          <a:chOff x="0" y="0"/>
          <a:chExt cx="0" cy="0"/>
        </a:xfrm>
      </p:grpSpPr>
      <p:sp>
        <p:nvSpPr>
          <p:cNvPr id="13" name="Text Placeholder 12"/>
          <p:cNvSpPr>
            <a:spLocks noGrp="1"/>
          </p:cNvSpPr>
          <p:nvPr>
            <p:ph type="body" sz="quarter" idx="10"/>
          </p:nvPr>
        </p:nvSpPr>
        <p:spPr>
          <a:xfrm>
            <a:off x="228600" y="914400"/>
            <a:ext cx="11734800" cy="5334000"/>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a:t>Click to edit Master text styles</a:t>
            </a:r>
          </a:p>
          <a:p>
            <a:pPr lvl="1"/>
            <a:r>
              <a:rPr lang="en-US" noProof="0"/>
              <a:t>Second level</a:t>
            </a:r>
          </a:p>
          <a:p>
            <a:pPr lvl="2"/>
            <a:r>
              <a:rPr lang="en-US" noProof="0"/>
              <a:t>Third level</a:t>
            </a:r>
          </a:p>
        </p:txBody>
      </p:sp>
      <p:sp>
        <p:nvSpPr>
          <p:cNvPr id="21" name="Slide Number Placeholder 20"/>
          <p:cNvSpPr>
            <a:spLocks noGrp="1"/>
          </p:cNvSpPr>
          <p:nvPr>
            <p:ph type="sldNum" sz="quarter" idx="11"/>
          </p:nvPr>
        </p:nvSpPr>
        <p:spPr>
          <a:xfrm>
            <a:off x="11088556" y="6452872"/>
            <a:ext cx="1103445" cy="405131"/>
          </a:xfrm>
        </p:spPr>
        <p:txBody>
          <a:bodyPr anchor="ctr"/>
          <a:lstStyle>
            <a:lvl1pPr algn="ctr">
              <a:defRPr sz="14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cxnSp>
        <p:nvCxnSpPr>
          <p:cNvPr id="11" name="Straight Connector 10"/>
          <p:cNvCxnSpPr/>
          <p:nvPr/>
        </p:nvCxnSpPr>
        <p:spPr>
          <a:xfrm>
            <a:off x="1143000" y="633076"/>
            <a:ext cx="11049000" cy="52725"/>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4" name="Title 2"/>
          <p:cNvSpPr>
            <a:spLocks noGrp="1"/>
          </p:cNvSpPr>
          <p:nvPr>
            <p:ph type="title" hasCustomPrompt="1"/>
          </p:nvPr>
        </p:nvSpPr>
        <p:spPr>
          <a:xfrm>
            <a:off x="1143000" y="195178"/>
            <a:ext cx="10820400" cy="437898"/>
          </a:xfrm>
          <a:prstGeom prst="rect">
            <a:avLst/>
          </a:prstGeom>
        </p:spPr>
        <p:txBody>
          <a:bodyPr/>
          <a:lstStyle>
            <a:lvl1pPr>
              <a:defRPr sz="2400" b="1">
                <a:solidFill>
                  <a:schemeClr val="tx1"/>
                </a:solidFill>
                <a:latin typeface="Arial"/>
                <a:cs typeface="Arial"/>
              </a:defRPr>
            </a:lvl1pPr>
          </a:lstStyle>
          <a:p>
            <a:r>
              <a:rPr lang="en-US" noProof="0" dirty="0"/>
              <a:t>Click to edit title style</a:t>
            </a:r>
            <a:endParaRPr lang="en-GB" noProof="0" dirty="0"/>
          </a:p>
        </p:txBody>
      </p:sp>
      <p:sp>
        <p:nvSpPr>
          <p:cNvPr id="9" name="Rectangle 8"/>
          <p:cNvSpPr/>
          <p:nvPr userDrawn="1"/>
        </p:nvSpPr>
        <p:spPr>
          <a:xfrm>
            <a:off x="0" y="6442076"/>
            <a:ext cx="12192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a:latin typeface="Arial"/>
                <a:cs typeface="Arial"/>
              </a:rPr>
              <a:t>Economic Policy Research Network</a:t>
            </a: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89370"/>
            <a:ext cx="1142999" cy="532910"/>
          </a:xfrm>
          <a:prstGeom prst="rect">
            <a:avLst/>
          </a:prstGeom>
          <a:noFill/>
          <a:ln>
            <a:noFill/>
          </a:ln>
        </p:spPr>
      </p:pic>
    </p:spTree>
    <p:extLst>
      <p:ext uri="{BB962C8B-B14F-4D97-AF65-F5344CB8AC3E}">
        <p14:creationId xmlns:p14="http://schemas.microsoft.com/office/powerpoint/2010/main" val="858525510"/>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203200" y="1219200"/>
            <a:ext cx="11379200" cy="4910138"/>
          </a:xfrm>
          <a:prstGeom prst="roundRect">
            <a:avLst/>
          </a:prstGeom>
          <a:ln w="19050">
            <a:noFill/>
            <a:headEnd/>
            <a:tailEnd/>
          </a:ln>
        </p:spPr>
        <p:style>
          <a:lnRef idx="2">
            <a:schemeClr val="accent1"/>
          </a:lnRef>
          <a:fillRef idx="1">
            <a:schemeClr val="lt1"/>
          </a:fillRef>
          <a:effectRef idx="0">
            <a:schemeClr val="accent1"/>
          </a:effectRef>
          <a:fontRef idx="none"/>
        </p:style>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p:txBody>
      </p:sp>
      <p:sp>
        <p:nvSpPr>
          <p:cNvPr id="7" name="Slide Number Placeholder 5"/>
          <p:cNvSpPr>
            <a:spLocks noGrp="1"/>
          </p:cNvSpPr>
          <p:nvPr>
            <p:ph type="sldNum" sz="quarter" idx="4"/>
          </p:nvPr>
        </p:nvSpPr>
        <p:spPr>
          <a:xfrm>
            <a:off x="9347200" y="6416678"/>
            <a:ext cx="2641600" cy="365125"/>
          </a:xfrm>
          <a:prstGeom prst="rect">
            <a:avLst/>
          </a:prstGeom>
        </p:spPr>
        <p:txBody>
          <a:bodyPr anchor="b" anchorCtr="0"/>
          <a:lstStyle>
            <a:lvl1pPr algn="r" fontAlgn="auto">
              <a:spcBef>
                <a:spcPts val="0"/>
              </a:spcBef>
              <a:spcAft>
                <a:spcPts val="0"/>
              </a:spcAft>
              <a:defRPr sz="11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907" r:id="rId1"/>
    <p:sldLayoutId id="2147483909" r:id="rId2"/>
    <p:sldLayoutId id="2147483910" r:id="rId3"/>
  </p:sldLayoutIdLst>
  <p:hf hd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2"/>
        </a:buClr>
        <a:buSzPct val="76000"/>
        <a:buFont typeface="Wingdings 3" pitchFamily="18" charset="2"/>
        <a:buChar char=""/>
        <a:defRPr sz="2400" b="0"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runoocaya@gmail.com" TargetMode="External"/><Relationship Id="rId2" Type="http://schemas.openxmlformats.org/officeDocument/2006/relationships/hyperlink" Target="mailto:nzasingiza@gmail.com" TargetMode="External"/><Relationship Id="rId1" Type="http://schemas.openxmlformats.org/officeDocument/2006/relationships/slideLayout" Target="../slideLayouts/slideLayout1.xml"/><Relationship Id="rId5" Type="http://schemas.openxmlformats.org/officeDocument/2006/relationships/image" Target="../media/image2.wmf"/><Relationship Id="rId4" Type="http://schemas.openxmlformats.org/officeDocument/2006/relationships/hyperlink" Target="mailto:musabanganji@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390106" y="1295400"/>
            <a:ext cx="9468394" cy="1371600"/>
          </a:xfrm>
          <a:noFill/>
        </p:spPr>
        <p:txBody>
          <a:bodyPr/>
          <a:lstStyle/>
          <a:p>
            <a:r>
              <a:rPr lang="en-US" sz="2400" b="1" dirty="0"/>
              <a:t/>
            </a:r>
            <a:br>
              <a:rPr lang="en-US" sz="2400" b="1" dirty="0"/>
            </a:br>
            <a:endParaRPr lang="en-US" sz="2400" b="1" dirty="0"/>
          </a:p>
          <a:p>
            <a:endParaRPr lang="en-US" sz="2400" dirty="0"/>
          </a:p>
          <a:p>
            <a:r>
              <a:rPr lang="en-US" sz="2400" b="1" dirty="0"/>
              <a:t>Topic: </a:t>
            </a:r>
            <a:r>
              <a:rPr lang="en-US" sz="2400" b="1" i="1" dirty="0"/>
              <a:t>“Impact of COVID-19 Pandemic on Business Start-ups, Money Supply, Lending Interest Rate, International Trade, Savings, 	Investments, and Economic Growth: VAR Model for Rwanda”.</a:t>
            </a:r>
          </a:p>
          <a:p>
            <a:endParaRPr lang="en-US" sz="3200" b="1" i="1" dirty="0"/>
          </a:p>
          <a:p>
            <a:endParaRPr lang="en-US" altLang="en-US" dirty="0"/>
          </a:p>
        </p:txBody>
      </p:sp>
      <p:sp>
        <p:nvSpPr>
          <p:cNvPr id="3" name="Text Placeholder 2"/>
          <p:cNvSpPr>
            <a:spLocks noGrp="1"/>
          </p:cNvSpPr>
          <p:nvPr>
            <p:ph type="body" sz="quarter" idx="11"/>
          </p:nvPr>
        </p:nvSpPr>
        <p:spPr>
          <a:xfrm>
            <a:off x="1600200" y="3276600"/>
            <a:ext cx="8382000" cy="1777550"/>
          </a:xfrm>
          <a:noFill/>
        </p:spPr>
        <p:txBody>
          <a:bodyPr/>
          <a:lstStyle/>
          <a:p>
            <a:pPr algn="l"/>
            <a:endParaRPr lang="en-US" sz="1400" b="1" dirty="0"/>
          </a:p>
          <a:p>
            <a:pPr algn="l"/>
            <a:r>
              <a:rPr lang="en-US" sz="1400" b="1" dirty="0">
                <a:solidFill>
                  <a:schemeClr val="tx1"/>
                </a:solidFill>
              </a:rPr>
              <a:t>Presented by:</a:t>
            </a:r>
          </a:p>
          <a:p>
            <a:pPr marL="171450" indent="-171450" algn="l">
              <a:lnSpc>
                <a:spcPct val="100000"/>
              </a:lnSpc>
              <a:buFont typeface="Arial" panose="020B0604020202020204" pitchFamily="34" charset="0"/>
              <a:buChar char="•"/>
            </a:pPr>
            <a:r>
              <a:rPr lang="en-US" sz="1400" b="1" dirty="0">
                <a:solidFill>
                  <a:schemeClr val="tx1"/>
                </a:solidFill>
              </a:rPr>
              <a:t>Mr. </a:t>
            </a:r>
            <a:r>
              <a:rPr lang="en-US" sz="1400" b="1" dirty="0" err="1">
                <a:solidFill>
                  <a:schemeClr val="tx1"/>
                </a:solidFill>
              </a:rPr>
              <a:t>Tharcisse</a:t>
            </a:r>
            <a:r>
              <a:rPr lang="en-US" sz="1400" b="1" dirty="0">
                <a:solidFill>
                  <a:schemeClr val="tx1"/>
                </a:solidFill>
              </a:rPr>
              <a:t> NZASINGIZIMANA, M.D., </a:t>
            </a:r>
            <a:r>
              <a:rPr lang="en-US" sz="1400" i="1" dirty="0">
                <a:solidFill>
                  <a:schemeClr val="tx1"/>
                </a:solidFill>
              </a:rPr>
              <a:t>University of Rwanda, Rwanda</a:t>
            </a:r>
            <a:r>
              <a:rPr lang="en-US" sz="1400" dirty="0">
                <a:solidFill>
                  <a:schemeClr val="tx1"/>
                </a:solidFill>
              </a:rPr>
              <a:t>, </a:t>
            </a:r>
            <a:r>
              <a:rPr lang="en-US" sz="1400" i="1" dirty="0">
                <a:solidFill>
                  <a:schemeClr val="tx1"/>
                </a:solidFill>
              </a:rPr>
              <a:t>E-mail: </a:t>
            </a:r>
            <a:r>
              <a:rPr lang="en-US" sz="1400" i="1" u="sng" dirty="0">
                <a:solidFill>
                  <a:schemeClr val="tx1"/>
                </a:solidFill>
                <a:hlinkClick r:id="rId2">
                  <a:extLst>
                    <a:ext uri="{A12FA001-AC4F-418D-AE19-62706E023703}">
                      <ahyp:hlinkClr xmlns:ahyp="http://schemas.microsoft.com/office/drawing/2018/hyperlinkcolor" xmlns="" val="tx"/>
                    </a:ext>
                  </a:extLst>
                </a:hlinkClick>
              </a:rPr>
              <a:t>nzasingiza@gmail.com</a:t>
            </a:r>
            <a:endParaRPr lang="en-US" sz="1400" dirty="0">
              <a:solidFill>
                <a:schemeClr val="tx1"/>
              </a:solidFill>
            </a:endParaRPr>
          </a:p>
          <a:p>
            <a:pPr marL="171450" indent="-171450" algn="l">
              <a:lnSpc>
                <a:spcPct val="100000"/>
              </a:lnSpc>
              <a:buFont typeface="Arial" panose="020B0604020202020204" pitchFamily="34" charset="0"/>
              <a:buChar char="•"/>
            </a:pPr>
            <a:r>
              <a:rPr lang="en-US" sz="1400" b="1" dirty="0">
                <a:solidFill>
                  <a:schemeClr val="tx1"/>
                </a:solidFill>
              </a:rPr>
              <a:t>Professor Bruno OCAYA, PhD, </a:t>
            </a:r>
            <a:r>
              <a:rPr lang="en-US" sz="1400" i="1" dirty="0">
                <a:solidFill>
                  <a:schemeClr val="tx1"/>
                </a:solidFill>
              </a:rPr>
              <a:t>Makerere University, Uganda</a:t>
            </a:r>
            <a:r>
              <a:rPr lang="en-US" sz="1400" dirty="0">
                <a:solidFill>
                  <a:schemeClr val="tx1"/>
                </a:solidFill>
              </a:rPr>
              <a:t>, </a:t>
            </a:r>
            <a:r>
              <a:rPr lang="en-US" sz="1400" i="1" dirty="0">
                <a:solidFill>
                  <a:schemeClr val="tx1"/>
                </a:solidFill>
              </a:rPr>
              <a:t>E-mail: </a:t>
            </a:r>
            <a:r>
              <a:rPr lang="en-US" sz="1400" i="1" u="sng" dirty="0">
                <a:solidFill>
                  <a:schemeClr val="tx1"/>
                </a:solidFill>
                <a:hlinkClick r:id="rId3">
                  <a:extLst>
                    <a:ext uri="{A12FA001-AC4F-418D-AE19-62706E023703}">
                      <ahyp:hlinkClr xmlns:ahyp="http://schemas.microsoft.com/office/drawing/2018/hyperlinkcolor" xmlns="" val="tx"/>
                    </a:ext>
                  </a:extLst>
                </a:hlinkClick>
              </a:rPr>
              <a:t>brunoocaya@gmail.com</a:t>
            </a:r>
            <a:endParaRPr lang="en-US" sz="1400" dirty="0">
              <a:solidFill>
                <a:schemeClr val="tx1"/>
              </a:solidFill>
            </a:endParaRPr>
          </a:p>
          <a:p>
            <a:pPr marL="171450" indent="-171450" algn="l">
              <a:lnSpc>
                <a:spcPct val="100000"/>
              </a:lnSpc>
              <a:buFont typeface="Arial" panose="020B0604020202020204" pitchFamily="34" charset="0"/>
              <a:buChar char="•"/>
            </a:pPr>
            <a:r>
              <a:rPr lang="en-US" sz="1400" b="1" dirty="0">
                <a:solidFill>
                  <a:schemeClr val="tx1"/>
                </a:solidFill>
              </a:rPr>
              <a:t>Dr. Edouard MUSABANGANJI, PhD, </a:t>
            </a:r>
            <a:r>
              <a:rPr lang="en-US" sz="1400" i="1" dirty="0">
                <a:solidFill>
                  <a:schemeClr val="tx1"/>
                </a:solidFill>
              </a:rPr>
              <a:t>University of Rwanda, Rwanda, E-mail: </a:t>
            </a:r>
            <a:r>
              <a:rPr lang="en-US" sz="1400" i="1" u="sng" dirty="0">
                <a:solidFill>
                  <a:schemeClr val="tx1"/>
                </a:solidFill>
                <a:hlinkClick r:id="rId4">
                  <a:extLst>
                    <a:ext uri="{A12FA001-AC4F-418D-AE19-62706E023703}">
                      <ahyp:hlinkClr xmlns:ahyp="http://schemas.microsoft.com/office/drawing/2018/hyperlinkcolor" xmlns="" val="tx"/>
                    </a:ext>
                  </a:extLst>
                </a:hlinkClick>
              </a:rPr>
              <a:t>musabanganji@gmail.com</a:t>
            </a:r>
            <a:endParaRPr lang="en-US" sz="1400" dirty="0">
              <a:solidFill>
                <a:schemeClr val="tx1"/>
              </a:solidFill>
            </a:endParaRPr>
          </a:p>
          <a:p>
            <a:pPr algn="ctr"/>
            <a:endParaRPr lang="en-IN" altLang="en-US" sz="1400" dirty="0">
              <a:solidFill>
                <a:srgbClr val="0070C0"/>
              </a:solidFill>
            </a:endParaRPr>
          </a:p>
        </p:txBody>
      </p:sp>
      <p:pic>
        <p:nvPicPr>
          <p:cNvPr id="6" name="Picture 5"/>
          <p:cNvPicPr/>
          <p:nvPr/>
        </p:nvPicPr>
        <p:blipFill>
          <a:blip r:embed="rId5">
            <a:extLst>
              <a:ext uri="{28A0092B-C50C-407E-A947-70E740481C1C}">
                <a14:useLocalDpi xmlns:a14="http://schemas.microsoft.com/office/drawing/2010/main" val="0"/>
              </a:ext>
            </a:extLst>
          </a:blip>
          <a:srcRect/>
          <a:stretch>
            <a:fillRect/>
          </a:stretch>
        </p:blipFill>
        <p:spPr bwMode="auto">
          <a:xfrm>
            <a:off x="5133703" y="304800"/>
            <a:ext cx="1981200" cy="914400"/>
          </a:xfrm>
          <a:prstGeom prst="rect">
            <a:avLst/>
          </a:prstGeom>
          <a:noFill/>
          <a:ln>
            <a:noFill/>
          </a:ln>
        </p:spPr>
      </p:pic>
      <p:sp>
        <p:nvSpPr>
          <p:cNvPr id="5" name="Text Placeholder 2"/>
          <p:cNvSpPr txBox="1">
            <a:spLocks/>
          </p:cNvSpPr>
          <p:nvPr/>
        </p:nvSpPr>
        <p:spPr bwMode="auto">
          <a:xfrm>
            <a:off x="2466703" y="5410200"/>
            <a:ext cx="7315200" cy="304800"/>
          </a:xfrm>
          <a:prstGeom prst="roundRect">
            <a:avLst/>
          </a:prstGeom>
          <a:noFill/>
          <a:ln w="19050" cap="flat" cmpd="sng" algn="ctr">
            <a:noFill/>
            <a:prstDash val="solid"/>
            <a:headEnd/>
            <a:tailEnd/>
          </a:ln>
          <a:effectLst/>
        </p:spPr>
        <p:txBody>
          <a:bodyPr vert="horz" wrap="square" lIns="91440" tIns="45720" rIns="91440" bIns="45720" numCol="1" anchor="ctr" anchorCtr="0" compatLnSpc="1">
            <a:prstTxWarp prst="textNoShape">
              <a:avLst/>
            </a:prstTxWarp>
          </a:bodyPr>
          <a:lstStyle>
            <a:lvl1pPr marL="273050" indent="-273050" algn="r" rtl="0" eaLnBrk="1" fontAlgn="base" hangingPunct="1">
              <a:spcBef>
                <a:spcPts val="600"/>
              </a:spcBef>
              <a:spcAft>
                <a:spcPct val="0"/>
              </a:spcAft>
              <a:buClr>
                <a:schemeClr val="accent2"/>
              </a:buClr>
              <a:buSzPct val="76000"/>
              <a:buFont typeface="Wingdings 3" pitchFamily="18" charset="2"/>
              <a:buNone/>
              <a:defRPr sz="2200" b="0" kern="1200" baseline="0">
                <a:ln>
                  <a:noFill/>
                </a:ln>
                <a:solidFill>
                  <a:schemeClr val="accent2"/>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l"/>
            <a:endParaRPr lang="en-US" sz="1600" b="1" dirty="0"/>
          </a:p>
          <a:p>
            <a:pPr algn="l"/>
            <a:endParaRPr lang="en-US" sz="1600" b="1" dirty="0"/>
          </a:p>
          <a:p>
            <a:pPr algn="l"/>
            <a:r>
              <a:rPr lang="en-US" sz="1600" b="1" dirty="0"/>
              <a:t>8</a:t>
            </a:r>
            <a:r>
              <a:rPr lang="en-US" sz="1600" b="1" baseline="30000" dirty="0"/>
              <a:t>th</a:t>
            </a:r>
            <a:r>
              <a:rPr lang="en-US" sz="1600" b="1" dirty="0"/>
              <a:t> Annual EPRN Research Conference 		            May 2022</a:t>
            </a:r>
          </a:p>
          <a:p>
            <a:pPr algn="l"/>
            <a:endParaRPr lang="en-US" sz="1600" b="1" dirty="0"/>
          </a:p>
          <a:p>
            <a:endParaRPr lang="en-US" sz="1600" b="1" dirty="0"/>
          </a:p>
        </p:txBody>
      </p:sp>
    </p:spTree>
    <p:extLst>
      <p:ext uri="{BB962C8B-B14F-4D97-AF65-F5344CB8AC3E}">
        <p14:creationId xmlns:p14="http://schemas.microsoft.com/office/powerpoint/2010/main" val="707030371"/>
      </p:ext>
    </p:extLst>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276600" y="1219200"/>
            <a:ext cx="5401097" cy="2376264"/>
          </a:xfrm>
        </p:spPr>
        <p:txBody>
          <a:bodyPr/>
          <a:lstStyle/>
          <a:p>
            <a:pPr algn="ctr"/>
            <a:r>
              <a:rPr lang="en-US" sz="6000" i="1" dirty="0">
                <a:solidFill>
                  <a:schemeClr val="accent2">
                    <a:lumMod val="75000"/>
                  </a:schemeClr>
                </a:solidFill>
              </a:rPr>
              <a:t>Thank You</a:t>
            </a:r>
          </a:p>
        </p:txBody>
      </p:sp>
      <p:sp>
        <p:nvSpPr>
          <p:cNvPr id="3" name="Text Placeholder 4"/>
          <p:cNvSpPr>
            <a:spLocks noGrp="1"/>
          </p:cNvSpPr>
          <p:nvPr>
            <p:ph type="body" sz="quarter" idx="10"/>
          </p:nvPr>
        </p:nvSpPr>
        <p:spPr>
          <a:xfrm>
            <a:off x="3124200" y="3733800"/>
            <a:ext cx="5401097" cy="1600200"/>
          </a:xfrm>
        </p:spPr>
        <p:txBody>
          <a:bodyPr/>
          <a:lstStyle/>
          <a:p>
            <a:pPr algn="ctr"/>
            <a:r>
              <a:rPr lang="en-US" sz="1800" i="1" dirty="0">
                <a:solidFill>
                  <a:srgbClr val="00B0F0"/>
                </a:solidFill>
              </a:rPr>
              <a:t>EPRN</a:t>
            </a:r>
          </a:p>
          <a:p>
            <a:r>
              <a:rPr lang="en-US" sz="1200" b="0" dirty="0">
                <a:solidFill>
                  <a:schemeClr val="accent6"/>
                </a:solidFill>
              </a:rPr>
              <a:t>Tel: 0788357648 </a:t>
            </a:r>
          </a:p>
          <a:p>
            <a:r>
              <a:rPr lang="en-US" sz="1200" b="0" dirty="0">
                <a:solidFill>
                  <a:schemeClr val="accent6"/>
                </a:solidFill>
              </a:rPr>
              <a:t>info@eprnrwanda.org </a:t>
            </a:r>
          </a:p>
          <a:p>
            <a:r>
              <a:rPr lang="en-US" sz="1200" b="0" dirty="0">
                <a:solidFill>
                  <a:schemeClr val="accent6"/>
                </a:solidFill>
              </a:rPr>
              <a:t>www.eprnrwanda.org </a:t>
            </a:r>
          </a:p>
          <a:p>
            <a:endParaRPr lang="en-US" sz="1200" b="0" dirty="0">
              <a:solidFill>
                <a:srgbClr val="00B0F0"/>
              </a:solidFill>
            </a:endParaRPr>
          </a:p>
          <a:p>
            <a:pPr algn="ctr"/>
            <a:endParaRPr lang="en-US" sz="1200" b="0" dirty="0">
              <a:solidFill>
                <a:srgbClr val="00B0F0"/>
              </a:solidFill>
            </a:endParaRPr>
          </a:p>
        </p:txBody>
      </p:sp>
    </p:spTree>
    <p:extLst>
      <p:ext uri="{BB962C8B-B14F-4D97-AF65-F5344CB8AC3E}">
        <p14:creationId xmlns:p14="http://schemas.microsoft.com/office/powerpoint/2010/main" val="1096284004"/>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1000" y="914400"/>
            <a:ext cx="11492760" cy="5029200"/>
          </a:xfrm>
        </p:spPr>
        <p:txBody>
          <a:bodyPr/>
          <a:lstStyle/>
          <a:p>
            <a:pPr marL="0" indent="0">
              <a:buNone/>
            </a:pPr>
            <a:endParaRPr lang="en-US" sz="1000" dirty="0"/>
          </a:p>
          <a:p>
            <a:pPr marL="0" indent="0">
              <a:buNone/>
            </a:pPr>
            <a:endParaRPr lang="en-US" sz="32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2</a:t>
            </a:fld>
            <a:endParaRPr lang="en-GB"/>
          </a:p>
        </p:txBody>
      </p:sp>
      <p:sp>
        <p:nvSpPr>
          <p:cNvPr id="4" name="Title 3"/>
          <p:cNvSpPr>
            <a:spLocks noGrp="1"/>
          </p:cNvSpPr>
          <p:nvPr>
            <p:ph type="title"/>
          </p:nvPr>
        </p:nvSpPr>
        <p:spPr/>
        <p:txBody>
          <a:bodyPr/>
          <a:lstStyle/>
          <a:p>
            <a:r>
              <a:rPr lang="en-US" sz="3200" dirty="0">
                <a:solidFill>
                  <a:srgbClr val="C00000"/>
                </a:solidFill>
              </a:rPr>
              <a:t>Outline</a:t>
            </a:r>
          </a:p>
        </p:txBody>
      </p:sp>
      <p:sp>
        <p:nvSpPr>
          <p:cNvPr id="5" name="Content Placeholder 2">
            <a:extLst>
              <a:ext uri="{FF2B5EF4-FFF2-40B4-BE49-F238E27FC236}">
                <a16:creationId xmlns:a16="http://schemas.microsoft.com/office/drawing/2014/main" id="{A5FE8373-1A6B-4EEA-8D85-16A90ABEF58B}"/>
              </a:ext>
            </a:extLst>
          </p:cNvPr>
          <p:cNvSpPr txBox="1">
            <a:spLocks/>
          </p:cNvSpPr>
          <p:nvPr/>
        </p:nvSpPr>
        <p:spPr>
          <a:xfrm>
            <a:off x="838200" y="1825625"/>
            <a:ext cx="10515600" cy="4351338"/>
          </a:xfrm>
          <a:prstGeom prst="rect">
            <a:avLst/>
          </a:prstGeom>
        </p:spPr>
        <p:txBody>
          <a:bodyPr/>
          <a:lstStyle>
            <a:lvl1pPr marL="273050" indent="-273050" algn="l" rtl="0" eaLnBrk="1" fontAlgn="base" hangingPunct="1">
              <a:spcBef>
                <a:spcPts val="600"/>
              </a:spcBef>
              <a:spcAft>
                <a:spcPct val="0"/>
              </a:spcAft>
              <a:buClr>
                <a:schemeClr val="accent2"/>
              </a:buClr>
              <a:buSzPct val="76000"/>
              <a:buFont typeface="Wingdings 3" pitchFamily="18" charset="2"/>
              <a:buChar char=""/>
              <a:defRPr sz="2400" b="0"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dirty="0"/>
              <a:t>Rationale and </a:t>
            </a:r>
            <a:r>
              <a:rPr lang="en-US" dirty="0" smtClean="0"/>
              <a:t>Objective</a:t>
            </a:r>
          </a:p>
          <a:p>
            <a:r>
              <a:rPr lang="en-US" dirty="0" smtClean="0"/>
              <a:t>Methodology</a:t>
            </a:r>
          </a:p>
          <a:p>
            <a:r>
              <a:rPr lang="en-US" dirty="0" smtClean="0"/>
              <a:t>Findings</a:t>
            </a:r>
          </a:p>
          <a:p>
            <a:r>
              <a:rPr lang="en-US" dirty="0"/>
              <a:t>Conclusion, policy </a:t>
            </a:r>
            <a:r>
              <a:rPr lang="en-US" dirty="0" smtClean="0"/>
              <a:t>recommendations</a:t>
            </a:r>
          </a:p>
        </p:txBody>
      </p:sp>
    </p:spTree>
    <p:extLst>
      <p:ext uri="{BB962C8B-B14F-4D97-AF65-F5344CB8AC3E}">
        <p14:creationId xmlns:p14="http://schemas.microsoft.com/office/powerpoint/2010/main" val="2026801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3</a:t>
            </a:fld>
            <a:endParaRPr lang="en-GB"/>
          </a:p>
        </p:txBody>
      </p:sp>
      <p:sp>
        <p:nvSpPr>
          <p:cNvPr id="4" name="Title 3"/>
          <p:cNvSpPr>
            <a:spLocks noGrp="1"/>
          </p:cNvSpPr>
          <p:nvPr>
            <p:ph type="title"/>
          </p:nvPr>
        </p:nvSpPr>
        <p:spPr/>
        <p:txBody>
          <a:bodyPr/>
          <a:lstStyle/>
          <a:p>
            <a:r>
              <a:rPr lang="en-GB" dirty="0">
                <a:solidFill>
                  <a:srgbClr val="C00000"/>
                </a:solidFill>
              </a:rPr>
              <a:t>Rationale and Objective</a:t>
            </a:r>
          </a:p>
        </p:txBody>
      </p:sp>
      <p:sp>
        <p:nvSpPr>
          <p:cNvPr id="5" name="Content Placeholder 2">
            <a:extLst>
              <a:ext uri="{FF2B5EF4-FFF2-40B4-BE49-F238E27FC236}">
                <a16:creationId xmlns:a16="http://schemas.microsoft.com/office/drawing/2014/main" id="{1DA00203-A485-4EE0-B2C5-2843F3931192}"/>
              </a:ext>
            </a:extLst>
          </p:cNvPr>
          <p:cNvSpPr>
            <a:spLocks noGrp="1"/>
          </p:cNvSpPr>
          <p:nvPr>
            <p:ph type="body" sz="quarter" idx="10"/>
          </p:nvPr>
        </p:nvSpPr>
        <p:spPr>
          <a:xfrm>
            <a:off x="152400" y="838200"/>
            <a:ext cx="11811000" cy="5562600"/>
          </a:xfrm>
        </p:spPr>
        <p:txBody>
          <a:bodyPr/>
          <a:lstStyle/>
          <a:p>
            <a:pPr algn="just"/>
            <a:r>
              <a:rPr lang="en-US" sz="2000" dirty="0"/>
              <a:t>Therefore, COVID-19 </a:t>
            </a:r>
            <a:r>
              <a:rPr lang="en-US" sz="2000" dirty="0" smtClean="0"/>
              <a:t>has changed </a:t>
            </a:r>
            <a:r>
              <a:rPr lang="en-US" sz="2000" dirty="0"/>
              <a:t>the way people used to live and to </a:t>
            </a:r>
            <a:r>
              <a:rPr lang="en-US" sz="2000" dirty="0" smtClean="0"/>
              <a:t>interact;</a:t>
            </a:r>
            <a:endParaRPr lang="en-US" sz="2000" dirty="0"/>
          </a:p>
          <a:p>
            <a:pPr algn="just"/>
            <a:r>
              <a:rPr lang="en-US" sz="2000" dirty="0"/>
              <a:t>This is the cause of closure for some economic activities or contraction for the others;</a:t>
            </a:r>
          </a:p>
          <a:p>
            <a:pPr algn="just"/>
            <a:r>
              <a:rPr lang="en-US" sz="2000" dirty="0"/>
              <a:t>Some new economic activities have emerged that have </a:t>
            </a:r>
            <a:r>
              <a:rPr lang="en-US" sz="2000" dirty="0" smtClean="0"/>
              <a:t>new </a:t>
            </a:r>
            <a:r>
              <a:rPr lang="en-US" sz="2000" dirty="0"/>
              <a:t>ICT technology as their basis and online video-conferencing has increased</a:t>
            </a:r>
            <a:r>
              <a:rPr lang="en-US" sz="2000" dirty="0" smtClean="0"/>
              <a:t>.</a:t>
            </a:r>
          </a:p>
          <a:p>
            <a:pPr algn="just"/>
            <a:r>
              <a:rPr lang="en-US" sz="2000" dirty="0" smtClean="0"/>
              <a:t>COVID-19 </a:t>
            </a:r>
            <a:r>
              <a:rPr lang="en-US" sz="2000" dirty="0"/>
              <a:t>is a new negative factor that need more attention by all countries in order to contain it as early as possible;</a:t>
            </a:r>
          </a:p>
          <a:p>
            <a:pPr algn="just"/>
            <a:r>
              <a:rPr lang="en-US" sz="2000" dirty="0"/>
              <a:t>However, as this pandemic was felt worldwide in early 2020, as of now there are few empirical researches that have been conducted in Rwanda to assess its empirical impact on economic health of the country and particularly on </a:t>
            </a:r>
            <a:r>
              <a:rPr lang="en-US" sz="2000" i="1" u="sng" dirty="0"/>
              <a:t>business start-ups</a:t>
            </a:r>
            <a:r>
              <a:rPr lang="en-US" sz="2000" i="1" dirty="0"/>
              <a:t>, </a:t>
            </a:r>
            <a:r>
              <a:rPr lang="en-US" sz="2000" i="1" u="sng" dirty="0"/>
              <a:t>money supply</a:t>
            </a:r>
            <a:r>
              <a:rPr lang="en-US" sz="2000" i="1" dirty="0"/>
              <a:t>, </a:t>
            </a:r>
            <a:r>
              <a:rPr lang="en-US" sz="2000" i="1" u="sng" dirty="0"/>
              <a:t>interest rates</a:t>
            </a:r>
            <a:r>
              <a:rPr lang="en-US" sz="2000" i="1" dirty="0"/>
              <a:t>, </a:t>
            </a:r>
            <a:r>
              <a:rPr lang="en-US" sz="2000" i="1" u="sng" dirty="0"/>
              <a:t>credits</a:t>
            </a:r>
            <a:r>
              <a:rPr lang="en-US" sz="2000" i="1" dirty="0"/>
              <a:t>, </a:t>
            </a:r>
            <a:r>
              <a:rPr lang="en-US" sz="2000" i="1" u="sng" dirty="0"/>
              <a:t>international trade</a:t>
            </a:r>
            <a:r>
              <a:rPr lang="en-US" sz="2000" i="1" dirty="0"/>
              <a:t>, </a:t>
            </a:r>
            <a:r>
              <a:rPr lang="en-US" sz="2000" i="1" u="sng" dirty="0"/>
              <a:t>savings</a:t>
            </a:r>
            <a:r>
              <a:rPr lang="en-US" sz="2000" i="1" dirty="0"/>
              <a:t>, </a:t>
            </a:r>
            <a:r>
              <a:rPr lang="en-US" sz="2000" i="1" u="sng" dirty="0"/>
              <a:t>investments</a:t>
            </a:r>
            <a:r>
              <a:rPr lang="en-US" sz="2000" i="1" dirty="0"/>
              <a:t>, and </a:t>
            </a:r>
            <a:r>
              <a:rPr lang="en-US" sz="2000" i="1" u="sng" dirty="0"/>
              <a:t>economic growth</a:t>
            </a:r>
            <a:r>
              <a:rPr lang="en-US" sz="2000" i="1" u="sng" dirty="0" smtClean="0"/>
              <a:t>.</a:t>
            </a:r>
          </a:p>
          <a:p>
            <a:pPr algn="just"/>
            <a:r>
              <a:rPr lang="en-US" sz="2000" dirty="0" smtClean="0"/>
              <a:t>The main </a:t>
            </a:r>
            <a:r>
              <a:rPr lang="en-US" sz="2000" dirty="0" err="1" smtClean="0"/>
              <a:t>abjective</a:t>
            </a:r>
            <a:r>
              <a:rPr lang="en-US" sz="2000" dirty="0" smtClean="0"/>
              <a:t> of this study is to detect the impact that COVID-19 has caused </a:t>
            </a:r>
            <a:r>
              <a:rPr lang="en-US" sz="2000" dirty="0"/>
              <a:t>on </a:t>
            </a:r>
            <a:r>
              <a:rPr lang="en-US" sz="2000" dirty="0" smtClean="0"/>
              <a:t>Rwanda’s economy as far as the Regional </a:t>
            </a:r>
            <a:r>
              <a:rPr lang="en-US" sz="2000" dirty="0"/>
              <a:t>Integration and Trade in the Era of </a:t>
            </a:r>
            <a:r>
              <a:rPr lang="en-US" sz="2000" dirty="0" smtClean="0"/>
              <a:t>COVID-19 is concerned.</a:t>
            </a:r>
            <a:endParaRPr lang="en-US" sz="2400" dirty="0"/>
          </a:p>
        </p:txBody>
      </p:sp>
    </p:spTree>
    <p:extLst>
      <p:ext uri="{BB962C8B-B14F-4D97-AF65-F5344CB8AC3E}">
        <p14:creationId xmlns:p14="http://schemas.microsoft.com/office/powerpoint/2010/main" val="2529049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4</a:t>
            </a:fld>
            <a:endParaRPr lang="en-GB"/>
          </a:p>
        </p:txBody>
      </p:sp>
      <p:sp>
        <p:nvSpPr>
          <p:cNvPr id="4" name="Title 3"/>
          <p:cNvSpPr>
            <a:spLocks noGrp="1"/>
          </p:cNvSpPr>
          <p:nvPr>
            <p:ph type="title"/>
          </p:nvPr>
        </p:nvSpPr>
        <p:spPr/>
        <p:txBody>
          <a:bodyPr/>
          <a:lstStyle/>
          <a:p>
            <a:r>
              <a:rPr lang="en-GB" dirty="0">
                <a:solidFill>
                  <a:srgbClr val="C00000"/>
                </a:solidFill>
              </a:rPr>
              <a:t>M</a:t>
            </a:r>
            <a:r>
              <a:rPr lang="en-GB" dirty="0" smtClean="0">
                <a:solidFill>
                  <a:srgbClr val="C00000"/>
                </a:solidFill>
              </a:rPr>
              <a:t>ethodology</a:t>
            </a:r>
            <a:endParaRPr lang="en-GB" dirty="0">
              <a:solidFill>
                <a:srgbClr val="C00000"/>
              </a:solidFill>
            </a:endParaRPr>
          </a:p>
        </p:txBody>
      </p:sp>
      <p:sp>
        <p:nvSpPr>
          <p:cNvPr id="5" name="Content Placeholder 2">
            <a:extLst>
              <a:ext uri="{FF2B5EF4-FFF2-40B4-BE49-F238E27FC236}">
                <a16:creationId xmlns:a16="http://schemas.microsoft.com/office/drawing/2014/main" id="{D0DCE99A-5054-426A-B160-7465309805C8}"/>
              </a:ext>
            </a:extLst>
          </p:cNvPr>
          <p:cNvSpPr>
            <a:spLocks noGrp="1"/>
          </p:cNvSpPr>
          <p:nvPr>
            <p:ph type="body" sz="quarter" idx="10"/>
          </p:nvPr>
        </p:nvSpPr>
        <p:spPr>
          <a:xfrm>
            <a:off x="152400" y="838200"/>
            <a:ext cx="11811000" cy="5562600"/>
          </a:xfrm>
        </p:spPr>
        <p:txBody>
          <a:bodyPr>
            <a:noAutofit/>
          </a:bodyPr>
          <a:lstStyle/>
          <a:p>
            <a:r>
              <a:rPr lang="en-US" sz="2400" dirty="0"/>
              <a:t>Using econometric techniques and in order to achieve the objective of this research the unrestricted vector autoregressive model (VAR) results have been analyzed as well as the impulse-responses;</a:t>
            </a:r>
          </a:p>
          <a:p>
            <a:r>
              <a:rPr lang="en-US" sz="2400" dirty="0"/>
              <a:t>The impulse-response function has led to the production of the response of certain variables made to take into account the shock produced by the studied model variables;</a:t>
            </a:r>
          </a:p>
          <a:p>
            <a:r>
              <a:rPr lang="en-US" sz="2400" dirty="0"/>
              <a:t>In fact, the aftermath of impulse or innovation or shock of the independent variable with one standard deviation on the dependent variable has been analyzed;</a:t>
            </a:r>
          </a:p>
          <a:p>
            <a:r>
              <a:rPr lang="en-US" sz="2400" dirty="0"/>
              <a:t>The following variables have been used in the econometric model: </a:t>
            </a:r>
            <a:r>
              <a:rPr lang="en-US" sz="2400" i="1" dirty="0"/>
              <a:t>lending interest rate (</a:t>
            </a:r>
            <a:r>
              <a:rPr lang="en-US" sz="2400" i="1" dirty="0" err="1"/>
              <a:t>lr</a:t>
            </a:r>
            <a:r>
              <a:rPr lang="en-US" sz="2400" i="1" dirty="0"/>
              <a:t>), exports (x), imports (m), business start-ups (b), economic growth (</a:t>
            </a:r>
            <a:r>
              <a:rPr lang="en-US" sz="2400" i="1" dirty="0" err="1"/>
              <a:t>y_gr</a:t>
            </a:r>
            <a:r>
              <a:rPr lang="en-US" sz="2400" i="1" dirty="0"/>
              <a:t>), savings growth (</a:t>
            </a:r>
            <a:r>
              <a:rPr lang="en-US" sz="2400" i="1" dirty="0" err="1"/>
              <a:t>s_gr</a:t>
            </a:r>
            <a:r>
              <a:rPr lang="en-US" sz="2400" i="1" dirty="0"/>
              <a:t>), investments growth (</a:t>
            </a:r>
            <a:r>
              <a:rPr lang="en-US" sz="2400" i="1" dirty="0" err="1"/>
              <a:t>i_gr</a:t>
            </a:r>
            <a:r>
              <a:rPr lang="en-US" sz="2400" i="1" dirty="0"/>
              <a:t>) </a:t>
            </a:r>
            <a:r>
              <a:rPr lang="en-US" sz="2400" dirty="0"/>
              <a:t>and</a:t>
            </a:r>
            <a:r>
              <a:rPr lang="en-US" sz="2400" i="1" dirty="0"/>
              <a:t> money supply </a:t>
            </a:r>
            <a:r>
              <a:rPr lang="en-US" sz="2400" i="1" dirty="0" smtClean="0"/>
              <a:t>(</a:t>
            </a:r>
            <a:r>
              <a:rPr lang="en-US" sz="2400" i="1" dirty="0"/>
              <a:t>m2).</a:t>
            </a:r>
            <a:endParaRPr lang="en-US" sz="2400" dirty="0"/>
          </a:p>
        </p:txBody>
      </p:sp>
    </p:spTree>
    <p:extLst>
      <p:ext uri="{BB962C8B-B14F-4D97-AF65-F5344CB8AC3E}">
        <p14:creationId xmlns:p14="http://schemas.microsoft.com/office/powerpoint/2010/main" val="3064484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D00DCD-DA6D-4D66-BDDD-D5828D7474D2}"/>
              </a:ext>
            </a:extLst>
          </p:cNvPr>
          <p:cNvSpPr>
            <a:spLocks noGrp="1"/>
          </p:cNvSpPr>
          <p:nvPr>
            <p:ph type="body" sz="quarter" idx="10"/>
          </p:nvPr>
        </p:nvSpPr>
        <p:spPr/>
        <p:txBody>
          <a:bodyPr/>
          <a:lstStyle/>
          <a:p>
            <a:pPr marL="134620" marR="146050" indent="0" algn="just">
              <a:lnSpc>
                <a:spcPct val="120000"/>
              </a:lnSpc>
              <a:spcBef>
                <a:spcPts val="720"/>
              </a:spcBef>
              <a:spcAft>
                <a:spcPts val="0"/>
              </a:spcAft>
              <a:buNone/>
            </a:pPr>
            <a:r>
              <a:rPr lang="en-US" sz="2200" dirty="0" smtClean="0">
                <a:effectLst/>
                <a:latin typeface="Arial" panose="020B0604020202020204" pitchFamily="34" charset="0"/>
                <a:ea typeface="Arial" panose="020B0604020202020204" pitchFamily="34" charset="0"/>
              </a:rPr>
              <a:t>The </a:t>
            </a:r>
            <a:r>
              <a:rPr lang="en-US" sz="2200" dirty="0">
                <a:effectLst/>
                <a:latin typeface="Arial" panose="020B0604020202020204" pitchFamily="34" charset="0"/>
                <a:ea typeface="Arial" panose="020B0604020202020204" pitchFamily="34" charset="0"/>
              </a:rPr>
              <a:t>variance decomposition presented in the Annex 1 of this paper leads to the following observations:</a:t>
            </a:r>
            <a:endParaRPr lang="aa-ET" sz="2200" dirty="0">
              <a:effectLst/>
              <a:latin typeface="Arial" panose="020B0604020202020204" pitchFamily="34" charset="0"/>
              <a:ea typeface="Arial" panose="020B0604020202020204" pitchFamily="34" charset="0"/>
            </a:endParaRPr>
          </a:p>
          <a:p>
            <a:pPr marL="342900" marR="146050" lvl="0" indent="-342900" algn="just">
              <a:lnSpc>
                <a:spcPct val="120000"/>
              </a:lnSpc>
              <a:spcBef>
                <a:spcPts val="720"/>
              </a:spcBef>
              <a:spcAft>
                <a:spcPts val="0"/>
              </a:spcAft>
              <a:buFont typeface="Wingdings" panose="05000000000000000000" pitchFamily="2" charset="2"/>
              <a:buChar char=""/>
            </a:pPr>
            <a:r>
              <a:rPr lang="en-US" sz="2200" dirty="0" smtClean="0">
                <a:latin typeface="Arial" panose="020B0604020202020204" pitchFamily="34" charset="0"/>
                <a:ea typeface="Arial" panose="020B0604020202020204" pitchFamily="34" charset="0"/>
              </a:rPr>
              <a:t>In </a:t>
            </a:r>
            <a:r>
              <a:rPr lang="en-US" sz="2200" dirty="0">
                <a:latin typeface="Arial" panose="020B0604020202020204" pitchFamily="34" charset="0"/>
                <a:ea typeface="Arial" panose="020B0604020202020204" pitchFamily="34" charset="0"/>
              </a:rPr>
              <a:t>the short run, the lending interest rate is </a:t>
            </a:r>
            <a:r>
              <a:rPr lang="en-US" sz="2200" dirty="0" smtClean="0">
                <a:latin typeface="Arial" panose="020B0604020202020204" pitchFamily="34" charset="0"/>
                <a:ea typeface="Arial" panose="020B0604020202020204" pitchFamily="34" charset="0"/>
              </a:rPr>
              <a:t>independent of any external shocks;</a:t>
            </a:r>
          </a:p>
          <a:p>
            <a:pPr marL="342900" marR="146050" lvl="0" indent="-342900" algn="just">
              <a:lnSpc>
                <a:spcPct val="120000"/>
              </a:lnSpc>
              <a:spcBef>
                <a:spcPts val="720"/>
              </a:spcBef>
              <a:spcAft>
                <a:spcPts val="0"/>
              </a:spcAft>
              <a:buFont typeface="Wingdings" panose="05000000000000000000" pitchFamily="2" charset="2"/>
              <a:buChar char=""/>
            </a:pPr>
            <a:r>
              <a:rPr lang="en-US" sz="2200" dirty="0" smtClean="0">
                <a:latin typeface="Arial" panose="020B0604020202020204" pitchFamily="34" charset="0"/>
                <a:ea typeface="Arial" panose="020B0604020202020204" pitchFamily="34" charset="0"/>
              </a:rPr>
              <a:t>In </a:t>
            </a:r>
            <a:r>
              <a:rPr lang="en-US" sz="2200" dirty="0">
                <a:latin typeface="Arial" panose="020B0604020202020204" pitchFamily="34" charset="0"/>
                <a:ea typeface="Arial" panose="020B0604020202020204" pitchFamily="34" charset="0"/>
              </a:rPr>
              <a:t>the long run </a:t>
            </a:r>
            <a:r>
              <a:rPr lang="en-US" sz="2200" dirty="0" smtClean="0">
                <a:latin typeface="Arial" panose="020B0604020202020204" pitchFamily="34" charset="0"/>
                <a:ea typeface="Arial" panose="020B0604020202020204" pitchFamily="34" charset="0"/>
              </a:rPr>
              <a:t>exports, </a:t>
            </a:r>
            <a:r>
              <a:rPr lang="en-US" sz="2200" dirty="0">
                <a:latin typeface="Arial" panose="020B0604020202020204" pitchFamily="34" charset="0"/>
                <a:ea typeface="Arial" panose="020B0604020202020204" pitchFamily="34" charset="0"/>
              </a:rPr>
              <a:t>money supply, and economic growth </a:t>
            </a:r>
            <a:r>
              <a:rPr lang="en-US" sz="2200" dirty="0" smtClean="0">
                <a:latin typeface="Arial" panose="020B0604020202020204" pitchFamily="34" charset="0"/>
                <a:ea typeface="Arial" panose="020B0604020202020204" pitchFamily="34" charset="0"/>
              </a:rPr>
              <a:t>influence lending;</a:t>
            </a:r>
            <a:endParaRPr lang="en-US" sz="2200" dirty="0">
              <a:latin typeface="Arial" panose="020B0604020202020204" pitchFamily="34" charset="0"/>
              <a:ea typeface="Arial" panose="020B0604020202020204" pitchFamily="34" charset="0"/>
            </a:endParaRPr>
          </a:p>
          <a:p>
            <a:pPr marL="342900" marR="146050" lvl="0" indent="-342900" algn="just">
              <a:lnSpc>
                <a:spcPct val="120000"/>
              </a:lnSpc>
              <a:spcBef>
                <a:spcPts val="720"/>
              </a:spcBef>
              <a:spcAft>
                <a:spcPts val="0"/>
              </a:spcAft>
              <a:buFont typeface="Wingdings" panose="05000000000000000000" pitchFamily="2" charset="2"/>
              <a:buChar char=""/>
            </a:pPr>
            <a:r>
              <a:rPr lang="en-US" sz="2200" dirty="0" smtClean="0">
                <a:latin typeface="Arial" panose="020B0604020202020204" pitchFamily="34" charset="0"/>
                <a:ea typeface="Arial" panose="020B0604020202020204" pitchFamily="34" charset="0"/>
              </a:rPr>
              <a:t>In </a:t>
            </a:r>
            <a:r>
              <a:rPr lang="en-US" sz="2200" dirty="0">
                <a:latin typeface="Arial" panose="020B0604020202020204" pitchFamily="34" charset="0"/>
                <a:ea typeface="Arial" panose="020B0604020202020204" pitchFamily="34" charset="0"/>
              </a:rPr>
              <a:t>the short run, exports seem </a:t>
            </a:r>
            <a:r>
              <a:rPr lang="en-US" sz="2200" dirty="0" smtClean="0">
                <a:latin typeface="Arial" panose="020B0604020202020204" pitchFamily="34" charset="0"/>
                <a:ea typeface="Arial" panose="020B0604020202020204" pitchFamily="34" charset="0"/>
              </a:rPr>
              <a:t>independent, </a:t>
            </a:r>
            <a:r>
              <a:rPr lang="en-US" sz="2200" dirty="0">
                <a:latin typeface="Arial" panose="020B0604020202020204" pitchFamily="34" charset="0"/>
                <a:ea typeface="Arial" panose="020B0604020202020204" pitchFamily="34" charset="0"/>
              </a:rPr>
              <a:t>whereas in the long run they are well explained by economic growth and the lending interest rate;</a:t>
            </a:r>
          </a:p>
          <a:p>
            <a:pPr marL="342900" marR="146050" lvl="0" indent="-342900" algn="just">
              <a:lnSpc>
                <a:spcPct val="120000"/>
              </a:lnSpc>
              <a:spcBef>
                <a:spcPts val="720"/>
              </a:spcBef>
              <a:spcAft>
                <a:spcPts val="0"/>
              </a:spcAft>
              <a:buFont typeface="Wingdings" panose="05000000000000000000" pitchFamily="2" charset="2"/>
              <a:buChar char=""/>
            </a:pPr>
            <a:r>
              <a:rPr lang="en-US" sz="2200" dirty="0" smtClean="0">
                <a:latin typeface="Arial" panose="020B0604020202020204" pitchFamily="34" charset="0"/>
                <a:ea typeface="Arial" panose="020B0604020202020204" pitchFamily="34" charset="0"/>
              </a:rPr>
              <a:t>The </a:t>
            </a:r>
            <a:r>
              <a:rPr lang="en-US" sz="2200" dirty="0">
                <a:latin typeface="Arial" panose="020B0604020202020204" pitchFamily="34" charset="0"/>
                <a:ea typeface="Arial" panose="020B0604020202020204" pitchFamily="34" charset="0"/>
              </a:rPr>
              <a:t>variance decomposition of COVID-19 variable shows that in the short run COVID-19 was linked </a:t>
            </a:r>
            <a:r>
              <a:rPr lang="en-US" sz="2200" dirty="0" smtClean="0">
                <a:latin typeface="Arial" panose="020B0604020202020204" pitchFamily="34" charset="0"/>
                <a:ea typeface="Arial" panose="020B0604020202020204" pitchFamily="34" charset="0"/>
              </a:rPr>
              <a:t>with: exports </a:t>
            </a:r>
            <a:r>
              <a:rPr lang="en-US" sz="2200" dirty="0">
                <a:latin typeface="Arial" panose="020B0604020202020204" pitchFamily="34" charset="0"/>
                <a:ea typeface="Arial" panose="020B0604020202020204" pitchFamily="34" charset="0"/>
              </a:rPr>
              <a:t>(17 percent) </a:t>
            </a:r>
            <a:r>
              <a:rPr lang="en-US" sz="2200" dirty="0" smtClean="0">
                <a:latin typeface="Arial" panose="020B0604020202020204" pitchFamily="34" charset="0"/>
                <a:ea typeface="Arial" panose="020B0604020202020204" pitchFamily="34" charset="0"/>
              </a:rPr>
              <a:t>and starting </a:t>
            </a:r>
            <a:r>
              <a:rPr lang="en-US" sz="2200" dirty="0">
                <a:latin typeface="Arial" panose="020B0604020202020204" pitchFamily="34" charset="0"/>
                <a:ea typeface="Arial" panose="020B0604020202020204" pitchFamily="34" charset="0"/>
              </a:rPr>
              <a:t>a new business (7 percent</a:t>
            </a:r>
            <a:r>
              <a:rPr lang="en-US" sz="2200" dirty="0" smtClean="0">
                <a:latin typeface="Arial" panose="020B0604020202020204" pitchFamily="34" charset="0"/>
                <a:ea typeface="Arial" panose="020B0604020202020204" pitchFamily="34" charset="0"/>
              </a:rPr>
              <a:t>);</a:t>
            </a:r>
          </a:p>
          <a:p>
            <a:pPr marL="342900" marR="146050" lvl="0" indent="-342900" algn="just">
              <a:lnSpc>
                <a:spcPct val="120000"/>
              </a:lnSpc>
              <a:spcBef>
                <a:spcPts val="720"/>
              </a:spcBef>
              <a:spcAft>
                <a:spcPts val="0"/>
              </a:spcAft>
              <a:buFont typeface="Wingdings" panose="05000000000000000000" pitchFamily="2" charset="2"/>
              <a:buChar char=""/>
            </a:pPr>
            <a:r>
              <a:rPr lang="en-US" sz="2000" dirty="0" smtClean="0">
                <a:latin typeface="Arial" panose="020B0604020202020204" pitchFamily="34" charset="0"/>
                <a:ea typeface="Arial" panose="020B0604020202020204" pitchFamily="34" charset="0"/>
              </a:rPr>
              <a:t>In </a:t>
            </a:r>
            <a:r>
              <a:rPr lang="en-US" sz="2000" dirty="0">
                <a:latin typeface="Arial" panose="020B0604020202020204" pitchFamily="34" charset="0"/>
                <a:ea typeface="Arial" panose="020B0604020202020204" pitchFamily="34" charset="0"/>
              </a:rPr>
              <a:t>the long run </a:t>
            </a:r>
            <a:r>
              <a:rPr lang="en-US" sz="2000" dirty="0" smtClean="0">
                <a:latin typeface="Arial" panose="020B0604020202020204" pitchFamily="34" charset="0"/>
                <a:ea typeface="Arial" panose="020B0604020202020204" pitchFamily="34" charset="0"/>
              </a:rPr>
              <a:t>exports </a:t>
            </a:r>
            <a:r>
              <a:rPr lang="en-US" sz="2000" dirty="0">
                <a:latin typeface="Arial" panose="020B0604020202020204" pitchFamily="34" charset="0"/>
                <a:ea typeface="Arial" panose="020B0604020202020204" pitchFamily="34" charset="0"/>
              </a:rPr>
              <a:t>dominates with a share of 23 per cent followed by the lending interest rate with 10 percent and investments with 7 percent</a:t>
            </a:r>
            <a:r>
              <a:rPr lang="en-US" sz="2000" dirty="0" smtClean="0">
                <a:latin typeface="Arial" panose="020B0604020202020204" pitchFamily="34" charset="0"/>
                <a:ea typeface="Arial" panose="020B0604020202020204" pitchFamily="34" charset="0"/>
              </a:rPr>
              <a:t>.</a:t>
            </a:r>
          </a:p>
          <a:p>
            <a:pPr marL="342900" marR="146050" lvl="0" indent="-342900" algn="just">
              <a:lnSpc>
                <a:spcPct val="120000"/>
              </a:lnSpc>
              <a:spcBef>
                <a:spcPts val="720"/>
              </a:spcBef>
              <a:spcAft>
                <a:spcPts val="0"/>
              </a:spcAft>
              <a:buFont typeface="Wingdings" panose="05000000000000000000" pitchFamily="2" charset="2"/>
              <a:buChar char=""/>
            </a:pPr>
            <a:r>
              <a:rPr lang="en-US" sz="2000" dirty="0" smtClean="0">
                <a:latin typeface="Arial" panose="020B0604020202020204" pitchFamily="34" charset="0"/>
                <a:ea typeface="Arial" panose="020B0604020202020204" pitchFamily="34" charset="0"/>
              </a:rPr>
              <a:t>This shows that COVID19 is highly linked with international interactions.</a:t>
            </a:r>
            <a:endParaRPr lang="en-US" sz="2000" dirty="0">
              <a:latin typeface="Arial" panose="020B0604020202020204" pitchFamily="34" charset="0"/>
              <a:ea typeface="Arial" panose="020B0604020202020204" pitchFamily="34" charset="0"/>
            </a:endParaRPr>
          </a:p>
          <a:p>
            <a:endParaRPr lang="aa-ET" dirty="0"/>
          </a:p>
        </p:txBody>
      </p:sp>
      <p:sp>
        <p:nvSpPr>
          <p:cNvPr id="3" name="Slide Number Placeholder 2">
            <a:extLst>
              <a:ext uri="{FF2B5EF4-FFF2-40B4-BE49-F238E27FC236}">
                <a16:creationId xmlns:a16="http://schemas.microsoft.com/office/drawing/2014/main" id="{2E7823A0-6614-4E20-823F-EEE1411C7AF5}"/>
              </a:ext>
            </a:extLst>
          </p:cNvPr>
          <p:cNvSpPr>
            <a:spLocks noGrp="1"/>
          </p:cNvSpPr>
          <p:nvPr>
            <p:ph type="sldNum" sz="quarter" idx="11"/>
          </p:nvPr>
        </p:nvSpPr>
        <p:spPr/>
        <p:txBody>
          <a:bodyPr/>
          <a:lstStyle/>
          <a:p>
            <a:pPr>
              <a:defRPr/>
            </a:pPr>
            <a:fld id="{5ED6DD2C-EA84-4AAF-B698-2FF22BD6154C}" type="slidenum">
              <a:rPr lang="en-GB" smtClean="0"/>
              <a:pPr>
                <a:defRPr/>
              </a:pPr>
              <a:t>5</a:t>
            </a:fld>
            <a:endParaRPr lang="en-GB"/>
          </a:p>
        </p:txBody>
      </p:sp>
      <p:sp>
        <p:nvSpPr>
          <p:cNvPr id="4" name="Title 3">
            <a:extLst>
              <a:ext uri="{FF2B5EF4-FFF2-40B4-BE49-F238E27FC236}">
                <a16:creationId xmlns:a16="http://schemas.microsoft.com/office/drawing/2014/main" id="{74ECA6AC-482E-480A-B1B2-F838A438FF87}"/>
              </a:ext>
            </a:extLst>
          </p:cNvPr>
          <p:cNvSpPr>
            <a:spLocks noGrp="1"/>
          </p:cNvSpPr>
          <p:nvPr>
            <p:ph type="title"/>
          </p:nvPr>
        </p:nvSpPr>
        <p:spPr/>
        <p:txBody>
          <a:bodyPr/>
          <a:lstStyle/>
          <a:p>
            <a:r>
              <a:rPr lang="en-GB" dirty="0" smtClean="0">
                <a:solidFill>
                  <a:srgbClr val="C00000"/>
                </a:solidFill>
              </a:rPr>
              <a:t>Findings</a:t>
            </a:r>
            <a:endParaRPr lang="aa-ET" dirty="0"/>
          </a:p>
        </p:txBody>
      </p:sp>
    </p:spTree>
    <p:extLst>
      <p:ext uri="{BB962C8B-B14F-4D97-AF65-F5344CB8AC3E}">
        <p14:creationId xmlns:p14="http://schemas.microsoft.com/office/powerpoint/2010/main" val="2156056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E84966B-98FD-4928-8F15-1AE8BDD65BB2}"/>
              </a:ext>
            </a:extLst>
          </p:cNvPr>
          <p:cNvSpPr>
            <a:spLocks noGrp="1"/>
          </p:cNvSpPr>
          <p:nvPr>
            <p:ph type="body" sz="quarter" idx="10"/>
          </p:nvPr>
        </p:nvSpPr>
        <p:spPr/>
        <p:txBody>
          <a:bodyPr/>
          <a:lstStyle/>
          <a:p>
            <a:r>
              <a:rPr lang="en-US" sz="1700" b="1" dirty="0"/>
              <a:t>Analysis of Rwanda’s monthly external trade import data and the impact of COVID19 (period 2018 to 2021)</a:t>
            </a:r>
            <a:endParaRPr lang="aa-ET" sz="1700" b="1" dirty="0"/>
          </a:p>
        </p:txBody>
      </p:sp>
      <p:sp>
        <p:nvSpPr>
          <p:cNvPr id="3" name="Slide Number Placeholder 2">
            <a:extLst>
              <a:ext uri="{FF2B5EF4-FFF2-40B4-BE49-F238E27FC236}">
                <a16:creationId xmlns:a16="http://schemas.microsoft.com/office/drawing/2014/main" id="{47CFCFC8-2CA4-4054-B426-25D2314DCB56}"/>
              </a:ext>
            </a:extLst>
          </p:cNvPr>
          <p:cNvSpPr>
            <a:spLocks noGrp="1"/>
          </p:cNvSpPr>
          <p:nvPr>
            <p:ph type="sldNum" sz="quarter" idx="11"/>
          </p:nvPr>
        </p:nvSpPr>
        <p:spPr/>
        <p:txBody>
          <a:bodyPr/>
          <a:lstStyle/>
          <a:p>
            <a:pPr>
              <a:defRPr/>
            </a:pPr>
            <a:fld id="{5ED6DD2C-EA84-4AAF-B698-2FF22BD6154C}" type="slidenum">
              <a:rPr lang="en-GB" smtClean="0"/>
              <a:pPr>
                <a:defRPr/>
              </a:pPr>
              <a:t>6</a:t>
            </a:fld>
            <a:endParaRPr lang="en-GB"/>
          </a:p>
        </p:txBody>
      </p:sp>
      <p:sp>
        <p:nvSpPr>
          <p:cNvPr id="4" name="Title 3">
            <a:extLst>
              <a:ext uri="{FF2B5EF4-FFF2-40B4-BE49-F238E27FC236}">
                <a16:creationId xmlns:a16="http://schemas.microsoft.com/office/drawing/2014/main" id="{A7D7F14E-F620-48A7-90D3-F5B77519CCA5}"/>
              </a:ext>
            </a:extLst>
          </p:cNvPr>
          <p:cNvSpPr>
            <a:spLocks noGrp="1"/>
          </p:cNvSpPr>
          <p:nvPr>
            <p:ph type="title"/>
          </p:nvPr>
        </p:nvSpPr>
        <p:spPr/>
        <p:txBody>
          <a:bodyPr/>
          <a:lstStyle/>
          <a:p>
            <a:r>
              <a:rPr lang="en-GB" dirty="0">
                <a:solidFill>
                  <a:srgbClr val="C00000"/>
                </a:solidFill>
              </a:rPr>
              <a:t>Findings</a:t>
            </a:r>
            <a:endParaRPr lang="aa-ET" dirty="0"/>
          </a:p>
        </p:txBody>
      </p:sp>
      <p:graphicFrame>
        <p:nvGraphicFramePr>
          <p:cNvPr id="6" name="Content Placeholder 5">
            <a:extLst>
              <a:ext uri="{FF2B5EF4-FFF2-40B4-BE49-F238E27FC236}">
                <a16:creationId xmlns:a16="http://schemas.microsoft.com/office/drawing/2014/main" id="{18477BF5-D813-4E4B-887F-6D40CBBEA4E8}"/>
              </a:ext>
            </a:extLst>
          </p:cNvPr>
          <p:cNvGraphicFramePr>
            <a:graphicFrameLocks/>
          </p:cNvGraphicFramePr>
          <p:nvPr>
            <p:extLst>
              <p:ext uri="{D42A27DB-BD31-4B8C-83A1-F6EECF244321}">
                <p14:modId xmlns:p14="http://schemas.microsoft.com/office/powerpoint/2010/main" val="3822846020"/>
              </p:ext>
            </p:extLst>
          </p:nvPr>
        </p:nvGraphicFramePr>
        <p:xfrm>
          <a:off x="381000" y="1443831"/>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93801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9A12DE-7F1E-49EB-8BCB-4EC8D1446E0A}"/>
              </a:ext>
            </a:extLst>
          </p:cNvPr>
          <p:cNvSpPr>
            <a:spLocks noGrp="1"/>
          </p:cNvSpPr>
          <p:nvPr>
            <p:ph type="body" sz="quarter" idx="10"/>
          </p:nvPr>
        </p:nvSpPr>
        <p:spPr/>
        <p:txBody>
          <a:bodyPr/>
          <a:lstStyle/>
          <a:p>
            <a:r>
              <a:rPr lang="en-US" sz="1700" b="1" dirty="0"/>
              <a:t>Analysis of Rwanda’s monthly external trade export data and the impact of COVID19 (period 2018 to 2021)</a:t>
            </a:r>
            <a:endParaRPr lang="aa-ET" sz="1700" b="1" dirty="0"/>
          </a:p>
        </p:txBody>
      </p:sp>
      <p:sp>
        <p:nvSpPr>
          <p:cNvPr id="3" name="Slide Number Placeholder 2">
            <a:extLst>
              <a:ext uri="{FF2B5EF4-FFF2-40B4-BE49-F238E27FC236}">
                <a16:creationId xmlns:a16="http://schemas.microsoft.com/office/drawing/2014/main" id="{7AD6A30D-4963-492F-8FF6-B78DD9920339}"/>
              </a:ext>
            </a:extLst>
          </p:cNvPr>
          <p:cNvSpPr>
            <a:spLocks noGrp="1"/>
          </p:cNvSpPr>
          <p:nvPr>
            <p:ph type="sldNum" sz="quarter" idx="11"/>
          </p:nvPr>
        </p:nvSpPr>
        <p:spPr/>
        <p:txBody>
          <a:bodyPr/>
          <a:lstStyle/>
          <a:p>
            <a:pPr>
              <a:defRPr/>
            </a:pPr>
            <a:fld id="{5ED6DD2C-EA84-4AAF-B698-2FF22BD6154C}" type="slidenum">
              <a:rPr lang="en-GB" smtClean="0"/>
              <a:pPr>
                <a:defRPr/>
              </a:pPr>
              <a:t>7</a:t>
            </a:fld>
            <a:endParaRPr lang="en-GB"/>
          </a:p>
        </p:txBody>
      </p:sp>
      <p:sp>
        <p:nvSpPr>
          <p:cNvPr id="4" name="Title 3">
            <a:extLst>
              <a:ext uri="{FF2B5EF4-FFF2-40B4-BE49-F238E27FC236}">
                <a16:creationId xmlns:a16="http://schemas.microsoft.com/office/drawing/2014/main" id="{02E5797A-500A-4DE0-94CA-1B5327D8B610}"/>
              </a:ext>
            </a:extLst>
          </p:cNvPr>
          <p:cNvSpPr>
            <a:spLocks noGrp="1"/>
          </p:cNvSpPr>
          <p:nvPr>
            <p:ph type="title"/>
          </p:nvPr>
        </p:nvSpPr>
        <p:spPr/>
        <p:txBody>
          <a:bodyPr/>
          <a:lstStyle/>
          <a:p>
            <a:r>
              <a:rPr lang="en-GB" dirty="0">
                <a:solidFill>
                  <a:srgbClr val="C00000"/>
                </a:solidFill>
              </a:rPr>
              <a:t>Findings</a:t>
            </a:r>
            <a:endParaRPr lang="aa-ET" dirty="0"/>
          </a:p>
        </p:txBody>
      </p:sp>
      <p:graphicFrame>
        <p:nvGraphicFramePr>
          <p:cNvPr id="5" name="Content Placeholder 8">
            <a:extLst>
              <a:ext uri="{FF2B5EF4-FFF2-40B4-BE49-F238E27FC236}">
                <a16:creationId xmlns:a16="http://schemas.microsoft.com/office/drawing/2014/main" id="{EFD6BAC1-9C02-408B-914E-C9D34B3D9C35}"/>
              </a:ext>
            </a:extLst>
          </p:cNvPr>
          <p:cNvGraphicFramePr>
            <a:graphicFrameLocks noGrp="1"/>
          </p:cNvGraphicFramePr>
          <p:nvPr>
            <p:ph idx="1"/>
            <p:extLst>
              <p:ext uri="{D42A27DB-BD31-4B8C-83A1-F6EECF244321}">
                <p14:modId xmlns:p14="http://schemas.microsoft.com/office/powerpoint/2010/main" val="4078049218"/>
              </p:ext>
            </p:extLst>
          </p:nvPr>
        </p:nvGraphicFramePr>
        <p:xfrm>
          <a:off x="152400" y="1371600"/>
          <a:ext cx="11125200" cy="4732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88637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F130EE2-77A5-466E-B95B-BDFFFEA25655}"/>
              </a:ext>
            </a:extLst>
          </p:cNvPr>
          <p:cNvSpPr>
            <a:spLocks noGrp="1"/>
          </p:cNvSpPr>
          <p:nvPr>
            <p:ph type="sldNum" sz="quarter" idx="11"/>
          </p:nvPr>
        </p:nvSpPr>
        <p:spPr/>
        <p:txBody>
          <a:bodyPr/>
          <a:lstStyle/>
          <a:p>
            <a:pPr>
              <a:defRPr/>
            </a:pPr>
            <a:fld id="{5ED6DD2C-EA84-4AAF-B698-2FF22BD6154C}" type="slidenum">
              <a:rPr lang="en-GB" smtClean="0"/>
              <a:pPr>
                <a:defRPr/>
              </a:pPr>
              <a:t>8</a:t>
            </a:fld>
            <a:endParaRPr lang="en-GB"/>
          </a:p>
        </p:txBody>
      </p:sp>
      <p:sp>
        <p:nvSpPr>
          <p:cNvPr id="4" name="Title 3">
            <a:extLst>
              <a:ext uri="{FF2B5EF4-FFF2-40B4-BE49-F238E27FC236}">
                <a16:creationId xmlns:a16="http://schemas.microsoft.com/office/drawing/2014/main" id="{24936ECD-2498-440E-AD6C-7FE6191CA6EA}"/>
              </a:ext>
            </a:extLst>
          </p:cNvPr>
          <p:cNvSpPr>
            <a:spLocks noGrp="1"/>
          </p:cNvSpPr>
          <p:nvPr>
            <p:ph type="title"/>
          </p:nvPr>
        </p:nvSpPr>
        <p:spPr/>
        <p:txBody>
          <a:bodyPr/>
          <a:lstStyle/>
          <a:p>
            <a:r>
              <a:rPr lang="en-GB" dirty="0">
                <a:solidFill>
                  <a:srgbClr val="C00000"/>
                </a:solidFill>
              </a:rPr>
              <a:t>Conclusion</a:t>
            </a:r>
            <a:endParaRPr lang="aa-ET" dirty="0"/>
          </a:p>
        </p:txBody>
      </p:sp>
      <p:sp>
        <p:nvSpPr>
          <p:cNvPr id="5" name="Content Placeholder 2">
            <a:extLst>
              <a:ext uri="{FF2B5EF4-FFF2-40B4-BE49-F238E27FC236}">
                <a16:creationId xmlns:a16="http://schemas.microsoft.com/office/drawing/2014/main" id="{92F8B74F-F20A-4C75-88F8-AF33A4D9DB94}"/>
              </a:ext>
            </a:extLst>
          </p:cNvPr>
          <p:cNvSpPr>
            <a:spLocks noGrp="1"/>
          </p:cNvSpPr>
          <p:nvPr>
            <p:ph type="body" sz="quarter" idx="10"/>
          </p:nvPr>
        </p:nvSpPr>
        <p:spPr>
          <a:xfrm>
            <a:off x="152400" y="838200"/>
            <a:ext cx="11811000" cy="5562600"/>
          </a:xfrm>
        </p:spPr>
        <p:txBody>
          <a:bodyPr>
            <a:normAutofit fontScale="85000" lnSpcReduction="20000"/>
          </a:bodyPr>
          <a:lstStyle/>
          <a:p>
            <a:pPr algn="just"/>
            <a:r>
              <a:rPr lang="en-US" sz="2400" dirty="0"/>
              <a:t>According to the steps followed, it can be stated that the stability of the VAR model was demonstrated;</a:t>
            </a:r>
          </a:p>
          <a:p>
            <a:pPr algn="just"/>
            <a:r>
              <a:rPr lang="en-US" sz="2400" dirty="0"/>
              <a:t>The Johansen </a:t>
            </a:r>
            <a:r>
              <a:rPr lang="en-US" sz="2400" dirty="0" smtClean="0"/>
              <a:t>co-integration </a:t>
            </a:r>
            <a:r>
              <a:rPr lang="en-US" sz="2400" dirty="0"/>
              <a:t>test, as well as the integration order I (1) of some variables, required the autoregressive vector </a:t>
            </a:r>
            <a:r>
              <a:rPr lang="en-US" sz="2400" dirty="0" smtClean="0"/>
              <a:t>to be </a:t>
            </a:r>
            <a:r>
              <a:rPr lang="en-US" sz="2400" dirty="0"/>
              <a:t>run;</a:t>
            </a:r>
          </a:p>
          <a:p>
            <a:pPr algn="just"/>
            <a:r>
              <a:rPr lang="en-US" sz="2400" dirty="0" smtClean="0"/>
              <a:t>The </a:t>
            </a:r>
            <a:r>
              <a:rPr lang="en-US" sz="2400" dirty="0"/>
              <a:t>inverse roots of the autoregressive characteristic </a:t>
            </a:r>
            <a:r>
              <a:rPr lang="en-US" sz="2400" dirty="0" smtClean="0"/>
              <a:t>polynomial were </a:t>
            </a:r>
            <a:r>
              <a:rPr lang="en-US" sz="2400" dirty="0"/>
              <a:t>distributed in the center of the unit circle, demonstrating the validity of the VAR </a:t>
            </a:r>
            <a:r>
              <a:rPr lang="en-US" sz="2400" dirty="0" smtClean="0"/>
              <a:t>model;</a:t>
            </a:r>
            <a:endParaRPr lang="en-US" sz="2400" dirty="0"/>
          </a:p>
          <a:p>
            <a:pPr algn="just"/>
            <a:r>
              <a:rPr lang="en-US" sz="2400" dirty="0"/>
              <a:t>The general picture of the correct estimation of the autoregressive vector was outlined by the analysis of model residuals related to the absence of </a:t>
            </a:r>
            <a:r>
              <a:rPr lang="en-US" sz="2400" dirty="0" smtClean="0"/>
              <a:t>autocorrelation</a:t>
            </a:r>
            <a:r>
              <a:rPr lang="en-US" sz="2400" dirty="0"/>
              <a:t>, </a:t>
            </a:r>
            <a:r>
              <a:rPr lang="en-US" sz="2400" dirty="0" err="1"/>
              <a:t>heteroskedasticity</a:t>
            </a:r>
            <a:r>
              <a:rPr lang="en-US" sz="2400" dirty="0"/>
              <a:t>, as well as their normal distribution</a:t>
            </a:r>
            <a:r>
              <a:rPr lang="en-US" sz="2400" dirty="0" smtClean="0"/>
              <a:t>.</a:t>
            </a:r>
          </a:p>
          <a:p>
            <a:r>
              <a:rPr lang="en-US" sz="2400" dirty="0" smtClean="0"/>
              <a:t>The </a:t>
            </a:r>
            <a:r>
              <a:rPr lang="en-US" sz="2400" dirty="0"/>
              <a:t>impulse - response function has been estimated as well as the identification of the changes occurring on the dependent variable in the case of a shock produced by the independent </a:t>
            </a:r>
            <a:r>
              <a:rPr lang="en-US" sz="2400" dirty="0" smtClean="0"/>
              <a:t>variable;</a:t>
            </a:r>
            <a:endParaRPr lang="en-US" sz="2400" dirty="0"/>
          </a:p>
          <a:p>
            <a:r>
              <a:rPr lang="en-US" sz="2400" dirty="0"/>
              <a:t>In this way, it has been possible to specify how the variables are interconnected and affected by COVID-19 </a:t>
            </a:r>
            <a:r>
              <a:rPr lang="en-US" sz="2400" dirty="0" smtClean="0"/>
              <a:t>countermeasures;</a:t>
            </a:r>
            <a:endParaRPr lang="en-US" sz="2400" dirty="0"/>
          </a:p>
          <a:p>
            <a:r>
              <a:rPr lang="en-US" sz="2400" dirty="0" smtClean="0"/>
              <a:t>International trade has </a:t>
            </a:r>
            <a:r>
              <a:rPr lang="en-US" sz="2400" dirty="0"/>
              <a:t>been adversely impacted by the same factors such as inflation, exchange rates, the purchasing power of the consumers and the competition brought about by the current international economic globalization. </a:t>
            </a:r>
          </a:p>
          <a:p>
            <a:endParaRPr lang="en-US" sz="2400" dirty="0"/>
          </a:p>
        </p:txBody>
      </p:sp>
    </p:spTree>
    <p:extLst>
      <p:ext uri="{BB962C8B-B14F-4D97-AF65-F5344CB8AC3E}">
        <p14:creationId xmlns:p14="http://schemas.microsoft.com/office/powerpoint/2010/main" val="1767405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903D86F-1B0D-4E99-8E5B-8AC7ACEA794E}"/>
              </a:ext>
            </a:extLst>
          </p:cNvPr>
          <p:cNvSpPr>
            <a:spLocks noGrp="1"/>
          </p:cNvSpPr>
          <p:nvPr>
            <p:ph type="sldNum" sz="quarter" idx="11"/>
          </p:nvPr>
        </p:nvSpPr>
        <p:spPr/>
        <p:txBody>
          <a:bodyPr/>
          <a:lstStyle/>
          <a:p>
            <a:pPr>
              <a:defRPr/>
            </a:pPr>
            <a:fld id="{5ED6DD2C-EA84-4AAF-B698-2FF22BD6154C}" type="slidenum">
              <a:rPr lang="en-GB" smtClean="0"/>
              <a:pPr>
                <a:defRPr/>
              </a:pPr>
              <a:t>9</a:t>
            </a:fld>
            <a:endParaRPr lang="en-GB"/>
          </a:p>
        </p:txBody>
      </p:sp>
      <p:sp>
        <p:nvSpPr>
          <p:cNvPr id="4" name="Title 3">
            <a:extLst>
              <a:ext uri="{FF2B5EF4-FFF2-40B4-BE49-F238E27FC236}">
                <a16:creationId xmlns:a16="http://schemas.microsoft.com/office/drawing/2014/main" id="{7D076210-FA19-468D-83BE-6F959867A98D}"/>
              </a:ext>
            </a:extLst>
          </p:cNvPr>
          <p:cNvSpPr>
            <a:spLocks noGrp="1"/>
          </p:cNvSpPr>
          <p:nvPr>
            <p:ph type="title"/>
          </p:nvPr>
        </p:nvSpPr>
        <p:spPr/>
        <p:txBody>
          <a:bodyPr/>
          <a:lstStyle/>
          <a:p>
            <a:r>
              <a:rPr lang="en-GB" dirty="0">
                <a:solidFill>
                  <a:srgbClr val="C00000"/>
                </a:solidFill>
              </a:rPr>
              <a:t>Recommendations</a:t>
            </a:r>
            <a:endParaRPr lang="aa-ET" dirty="0"/>
          </a:p>
        </p:txBody>
      </p:sp>
      <p:sp>
        <p:nvSpPr>
          <p:cNvPr id="5" name="Content Placeholder 2">
            <a:extLst>
              <a:ext uri="{FF2B5EF4-FFF2-40B4-BE49-F238E27FC236}">
                <a16:creationId xmlns:a16="http://schemas.microsoft.com/office/drawing/2014/main" id="{C6C1D41D-2532-4080-A68D-6640AA59FC0C}"/>
              </a:ext>
            </a:extLst>
          </p:cNvPr>
          <p:cNvSpPr>
            <a:spLocks noGrp="1"/>
          </p:cNvSpPr>
          <p:nvPr>
            <p:ph type="body" sz="quarter" idx="10"/>
          </p:nvPr>
        </p:nvSpPr>
        <p:spPr>
          <a:xfrm>
            <a:off x="457200" y="622280"/>
            <a:ext cx="11811000" cy="5562600"/>
          </a:xfrm>
        </p:spPr>
        <p:txBody>
          <a:bodyPr/>
          <a:lstStyle/>
          <a:p>
            <a:pPr algn="just"/>
            <a:r>
              <a:rPr lang="en-US" sz="2400" dirty="0" smtClean="0"/>
              <a:t>Some </a:t>
            </a:r>
            <a:r>
              <a:rPr lang="en-US" sz="2400" dirty="0"/>
              <a:t>COVID-19 restrictions, like house lockdown, restricting the number of persons to gather at a certain place or venue, testing costs, should be removed progressively to help in restoring full-employment in the short-run because so many workers have lost jobs and will not get the same jobs back again so that they can look for other alternative </a:t>
            </a:r>
            <a:r>
              <a:rPr lang="en-US" sz="2400" dirty="0" smtClean="0"/>
              <a:t>jobs;</a:t>
            </a:r>
          </a:p>
          <a:p>
            <a:pPr algn="just"/>
            <a:r>
              <a:rPr lang="en-US" sz="2400" dirty="0" smtClean="0"/>
              <a:t>Such </a:t>
            </a:r>
            <a:r>
              <a:rPr lang="en-US" sz="2400" dirty="0"/>
              <a:t>initiative will also improve the pace of economic growth in the </a:t>
            </a:r>
            <a:r>
              <a:rPr lang="en-US" sz="2400" dirty="0" smtClean="0"/>
              <a:t>long-run;</a:t>
            </a:r>
            <a:endParaRPr lang="en-US" sz="2400" dirty="0"/>
          </a:p>
          <a:p>
            <a:pPr algn="just"/>
            <a:r>
              <a:rPr lang="en-US" sz="2400" dirty="0" smtClean="0"/>
              <a:t>Investing </a:t>
            </a:r>
            <a:r>
              <a:rPr lang="en-US" sz="2400" dirty="0"/>
              <a:t>into internet based activities that generate revenues should be encouraged as they are not prone to social gathering like e-commerce, e-marketing, telemedicine, </a:t>
            </a:r>
            <a:r>
              <a:rPr lang="en-US" sz="2400" dirty="0" err="1"/>
              <a:t>merchanting</a:t>
            </a:r>
            <a:r>
              <a:rPr lang="en-US" sz="2400" dirty="0"/>
              <a:t> (buying goods and services from one country and selling them in another country without moving from you host economy), </a:t>
            </a:r>
            <a:r>
              <a:rPr lang="en-US" sz="2400" dirty="0" err="1"/>
              <a:t>ect</a:t>
            </a:r>
            <a:r>
              <a:rPr lang="en-US" sz="2400" dirty="0"/>
              <a:t>. </a:t>
            </a:r>
          </a:p>
        </p:txBody>
      </p:sp>
    </p:spTree>
    <p:extLst>
      <p:ext uri="{BB962C8B-B14F-4D97-AF65-F5344CB8AC3E}">
        <p14:creationId xmlns:p14="http://schemas.microsoft.com/office/powerpoint/2010/main" val="38921477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INICOM">
      <a:majorFont>
        <a:latin typeface="Cambria"/>
        <a:ea typeface=""/>
        <a:cs typeface=""/>
      </a:majorFont>
      <a:minorFont>
        <a:latin typeface="Calibri"/>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txDef>
      <a:spPr>
        <a:solidFill>
          <a:srgbClr val="FFCCFF"/>
        </a:solidFill>
      </a:spPr>
      <a:bodyPr wrap="square" rtlCol="0">
        <a:spAutoFit/>
      </a:bodyPr>
      <a:lstStyle>
        <a:defPPr>
          <a:defRPr sz="16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2630</TotalTime>
  <Words>903</Words>
  <Application>Microsoft Office PowerPoint</Application>
  <PresentationFormat>Widescreen</PresentationFormat>
  <Paragraphs>65</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Bookman Old Style</vt:lpstr>
      <vt:lpstr>Calibri</vt:lpstr>
      <vt:lpstr>Lucida Grande</vt:lpstr>
      <vt:lpstr>MS PMincho</vt:lpstr>
      <vt:lpstr>Trebuchet MS</vt:lpstr>
      <vt:lpstr>Wingdings</vt:lpstr>
      <vt:lpstr>Wingdings 3</vt:lpstr>
      <vt:lpstr>Default Theme</vt:lpstr>
      <vt:lpstr>PowerPoint Presentation</vt:lpstr>
      <vt:lpstr>Outline</vt:lpstr>
      <vt:lpstr>Rationale and Objective</vt:lpstr>
      <vt:lpstr>Methodology</vt:lpstr>
      <vt:lpstr>Findings</vt:lpstr>
      <vt:lpstr>Findings</vt:lpstr>
      <vt:lpstr>Findings</vt:lpstr>
      <vt:lpstr>Conclusion</vt:lpstr>
      <vt:lpstr>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 Louis</dc:creator>
  <cp:lastModifiedBy>user</cp:lastModifiedBy>
  <cp:revision>183</cp:revision>
  <cp:lastPrinted>2013-05-17T08:49:18Z</cp:lastPrinted>
  <dcterms:created xsi:type="dcterms:W3CDTF">2012-08-21T12:53:26Z</dcterms:created>
  <dcterms:modified xsi:type="dcterms:W3CDTF">2022-05-22T10:18:18Z</dcterms:modified>
</cp:coreProperties>
</file>