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embeddedFontLst>
    <p:embeddedFont>
      <p:font typeface="IFLVIB+Arial-BoldMT"/>
      <p:regular r:id="rId29"/>
    </p:embeddedFont>
    <p:embeddedFont>
      <p:font typeface="WCVLMJ+ArialMT"/>
      <p:regular r:id="rId30"/>
    </p:embeddedFont>
    <p:embeddedFont>
      <p:font typeface="AOKEGB+Arial-BoldItalicMT"/>
      <p:regular r:id="rId31"/>
    </p:embeddedFont>
    <p:embeddedFont>
      <p:font typeface="SLMBLO+CourierNewPSMT"/>
      <p:regular r:id="rId32"/>
    </p:embeddedFont>
    <p:embeddedFont>
      <p:font typeface="JNULBQ+Wingdings-Regular"/>
      <p:regular r:id="rId33"/>
    </p:embeddedFont>
    <p:embeddedFont>
      <p:font typeface="GOKNBK+Arial-ItalicMT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33" Type="http://schemas.openxmlformats.org/officeDocument/2006/relationships/font" Target="fonts/font5.fntdata" /><Relationship Id="rId34" Type="http://schemas.openxmlformats.org/officeDocument/2006/relationships/font" Target="fonts/font6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0296" y="2237415"/>
            <a:ext cx="888193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Public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Investment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Prioritization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for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Rwanda’s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2148" y="2822631"/>
            <a:ext cx="7506617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Inclusive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Agricultural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3200" b="1">
                <a:solidFill>
                  <a:srgbClr val="59ab3f"/>
                </a:solidFill>
                <a:latin typeface="IFLVIB+Arial-BoldMT"/>
                <a:cs typeface="IFLVIB+Arial-BoldMT"/>
              </a:rPr>
              <a:t>Transformation: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93999" y="3394559"/>
            <a:ext cx="674516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Evidence</a:t>
            </a: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from</a:t>
            </a: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Economywide</a:t>
            </a: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59ab3f"/>
                </a:solidFill>
                <a:latin typeface="IFLVIB+Arial-BoldMT"/>
                <a:cs typeface="IFLVIB+Arial-BoldMT"/>
              </a:rPr>
              <a:t>Modeling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2105" y="4208566"/>
            <a:ext cx="8430880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Emerta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Aragie,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Xinshen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Diao,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David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J.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Spielman,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James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Thurlow,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Serge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Mugabo,</a:t>
            </a:r>
          </a:p>
          <a:p>
            <a:pPr marL="1892343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Gracie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Rosenbach,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Gilberthe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Benimana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6198" y="4833406"/>
            <a:ext cx="4571043" cy="644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International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Food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Policy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Research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Institute</a:t>
            </a:r>
          </a:p>
          <a:p>
            <a:pPr marL="1517650" marR="0">
              <a:lnSpc>
                <a:spcPts val="2010"/>
              </a:lnSpc>
              <a:spcBef>
                <a:spcPts val="799"/>
              </a:spcBef>
              <a:spcAft>
                <a:spcPts val="0"/>
              </a:spcAft>
            </a:pP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May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27,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35464"/>
                </a:solidFill>
                <a:latin typeface="WCVLMJ+ArialMT"/>
                <a:cs typeface="WCVLMJ+ArialMT"/>
              </a:rPr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1900" y="5981332"/>
            <a:ext cx="9881290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c1421f"/>
                </a:solidFill>
                <a:latin typeface="IFLVIB+Arial-BoldMT"/>
                <a:cs typeface="IFLVIB+Arial-BoldMT"/>
              </a:rPr>
              <a:t>Disclaimer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: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The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analysis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presented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in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this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document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is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for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discussion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only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and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does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not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necessarily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reflect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the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views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of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IFPRI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or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the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Government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of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Rwanda.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05450" y="6275972"/>
            <a:ext cx="1332003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Full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working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 </a:t>
            </a:r>
            <a:r>
              <a:rPr dirty="0" sz="1100">
                <a:solidFill>
                  <a:srgbClr val="c1421f"/>
                </a:solidFill>
                <a:latin typeface="WCVLMJ+ArialMT"/>
                <a:cs typeface="WCVLMJ+ArialMT"/>
              </a:rPr>
              <a:t>paper: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175548"/>
            <a:ext cx="9529269" cy="81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Normalized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outcome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scores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for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public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expenditures,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by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sector,</a:t>
            </a:r>
            <a:r>
              <a:rPr dirty="0" sz="2800" spc="-165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based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on</a:t>
            </a:r>
            <a:r>
              <a:rPr dirty="0" sz="2800" spc="31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development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5447" y="1408886"/>
            <a:ext cx="126930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81000" y="1396300"/>
            <a:ext cx="154887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Poverty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97436" y="1396412"/>
            <a:ext cx="190435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Diet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quality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80189" y="1431967"/>
            <a:ext cx="204425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Employment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86214" y="179933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7814" y="1832386"/>
            <a:ext cx="1042094" cy="501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Vegetables</a:t>
            </a:r>
          </a:p>
          <a:p>
            <a:pPr marL="136890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63375" y="1845921"/>
            <a:ext cx="812955" cy="7386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411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1.00</a:t>
            </a:r>
          </a:p>
          <a:p>
            <a:pPr marL="243912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0.95</a:t>
            </a:r>
          </a:p>
          <a:p>
            <a:pPr marL="0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0.84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56430" y="1836009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1.00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639611" y="1828552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1.00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09882" y="206395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WCVLMJ+ArialMT"/>
                <a:cs typeface="WCVLMJ+ArialMT"/>
              </a:rPr>
              <a:t>1.00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96146" y="2100034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0.45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25698" y="208897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0.73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96089" y="2328566"/>
            <a:ext cx="1142724" cy="39129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98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0.07</a:t>
            </a:r>
          </a:p>
          <a:p>
            <a:pPr marL="349686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0.14</a:t>
            </a:r>
          </a:p>
          <a:p>
            <a:pPr marL="213582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0.09</a:t>
            </a:r>
          </a:p>
          <a:p>
            <a:pPr marL="131551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0.05</a:t>
            </a:r>
          </a:p>
          <a:p>
            <a:pPr marL="693882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0.29</a:t>
            </a:r>
          </a:p>
          <a:p>
            <a:pPr marL="37799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0.02</a:t>
            </a:r>
          </a:p>
          <a:p>
            <a:pPr marL="185386" marR="0">
              <a:lnSpc>
                <a:spcPts val="1340"/>
              </a:lnSpc>
              <a:spcBef>
                <a:spcPts val="74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0.08</a:t>
            </a:r>
          </a:p>
          <a:p>
            <a:pPr marL="35787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0.01</a:t>
            </a:r>
          </a:p>
          <a:p>
            <a:pPr marL="212624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0.09</a:t>
            </a:r>
          </a:p>
          <a:p>
            <a:pPr marL="107162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0.04</a:t>
            </a:r>
          </a:p>
          <a:p>
            <a:pPr marL="110246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0.05</a:t>
            </a:r>
          </a:p>
          <a:p>
            <a:pPr marL="72740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0.03</a:t>
            </a:r>
          </a:p>
          <a:p>
            <a:pPr marL="79429" marR="0">
              <a:lnSpc>
                <a:spcPts val="1340"/>
              </a:lnSpc>
              <a:spcBef>
                <a:spcPts val="74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0.03</a:t>
            </a:r>
          </a:p>
          <a:p>
            <a:pPr marL="0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  <a:p>
            <a:pPr marL="13248" marR="0">
              <a:lnSpc>
                <a:spcPts val="1340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9499" y="2362723"/>
            <a:ext cx="1090117" cy="501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RTBs</a:t>
            </a:r>
          </a:p>
          <a:p>
            <a:pPr marL="461906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Maize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61989" y="2364059"/>
            <a:ext cx="638212" cy="472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37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0.39</a:t>
            </a:r>
          </a:p>
          <a:p>
            <a:pPr marL="0" marR="0">
              <a:lnSpc>
                <a:spcPts val="1340"/>
              </a:lnSpc>
              <a:spcBef>
                <a:spcPts val="788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0.31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656012" y="2349400"/>
            <a:ext cx="941560" cy="468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719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0.28</a:t>
            </a:r>
          </a:p>
          <a:p>
            <a:pPr marL="0" marR="0">
              <a:lnSpc>
                <a:spcPts val="1340"/>
              </a:lnSpc>
              <a:spcBef>
                <a:spcPts val="75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68232" y="264142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548727" y="287024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6080" y="2893060"/>
            <a:ext cx="1319612" cy="7670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91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crops</a:t>
            </a:r>
          </a:p>
          <a:p>
            <a:pPr marL="0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  <a:p>
            <a:pPr marL="662781" marR="0">
              <a:lnSpc>
                <a:spcPts val="1564"/>
              </a:lnSpc>
              <a:spcBef>
                <a:spcPts val="47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Beans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09420" y="290659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0.37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48821" y="2892108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0.08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506643" y="313067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0.42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16449" y="3171764"/>
            <a:ext cx="870322" cy="1269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58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0.51</a:t>
            </a:r>
          </a:p>
          <a:p>
            <a:pPr marL="0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0.46</a:t>
            </a:r>
          </a:p>
          <a:p>
            <a:pPr marL="168431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0.53</a:t>
            </a:r>
          </a:p>
          <a:p>
            <a:pPr marL="421481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0.65</a:t>
            </a:r>
          </a:p>
          <a:p>
            <a:pPr marL="203995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69452" y="315613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0.22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319835" y="339109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076722" y="342015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0.45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955267" y="3651519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27680" y="3688566"/>
            <a:ext cx="1219022" cy="7670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Crops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  <a:p>
            <a:pPr marL="0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Irish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potatoes</a:t>
            </a:r>
          </a:p>
          <a:p>
            <a:pPr marL="302418" marR="0">
              <a:lnSpc>
                <a:spcPts val="1564"/>
              </a:lnSpc>
              <a:spcBef>
                <a:spcPts val="47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Electricity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727739" y="3684182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0.29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433372" y="391194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83486" y="394820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0.45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766217" y="417236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89531" y="4212232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0.19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849966" y="443279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35661" y="4484072"/>
            <a:ext cx="1317905" cy="1562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33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Feeder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roads</a:t>
            </a:r>
          </a:p>
          <a:p>
            <a:pPr marL="0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Coffee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and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tea</a:t>
            </a:r>
          </a:p>
          <a:p>
            <a:pPr marL="370625" marR="0">
              <a:lnSpc>
                <a:spcPts val="1564"/>
              </a:lnSpc>
              <a:spcBef>
                <a:spcPts val="47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Education</a:t>
            </a:r>
          </a:p>
          <a:p>
            <a:pPr marL="92019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cereals</a:t>
            </a:r>
          </a:p>
          <a:p>
            <a:pPr marL="370625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Soybeans</a:t>
            </a:r>
          </a:p>
          <a:p>
            <a:pPr marL="798456" marR="0">
              <a:lnSpc>
                <a:spcPts val="1564"/>
              </a:lnSpc>
              <a:spcBef>
                <a:spcPts val="52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Rice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133212" y="4497607"/>
            <a:ext cx="980077" cy="473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123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0.39</a:t>
            </a:r>
          </a:p>
          <a:p>
            <a:pPr marL="0" marR="0">
              <a:lnSpc>
                <a:spcPts val="1340"/>
              </a:lnSpc>
              <a:spcBef>
                <a:spcPts val="79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501107" y="447625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0.19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575979" y="469321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0.06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351414" y="474028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0.12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710963" y="4953638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170896" y="500430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0.04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61179" y="502794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0.26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579236" y="521406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0.06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338127" y="526833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0.12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52762" y="529311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570993" y="547448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0.05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217281" y="553235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0.07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992608" y="555828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0.09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495002" y="5734909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205024" y="579638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0.06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073550" y="5823449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470458" y="599533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35643" y="6075083"/>
            <a:ext cx="149999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Sugarcane</a:t>
            </a:r>
            <a:r>
              <a:rPr dirty="0" sz="1400" spc="1118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070456" y="606040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WCVLMJ+ArialMT"/>
                <a:cs typeface="WCVLMJ+ArialMT"/>
              </a:rPr>
              <a:t>0.00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4863" y="166611"/>
            <a:ext cx="10063624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Normalized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outcome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scores,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by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investment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type,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based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on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development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1557" y="1305402"/>
            <a:ext cx="126930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6084" y="1302305"/>
            <a:ext cx="204425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Employment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00564" y="1307498"/>
            <a:ext cx="154887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Poverty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52670" y="1302305"/>
            <a:ext cx="190435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Diet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quality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effect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9084" y="1544079"/>
            <a:ext cx="1202531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Small-scale</a:t>
            </a:r>
          </a:p>
          <a:p>
            <a:pPr marL="134937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irrigation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06779" y="1693070"/>
            <a:ext cx="449014" cy="743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1.00</a:t>
            </a:r>
          </a:p>
          <a:p>
            <a:pPr marL="0" marR="0">
              <a:lnSpc>
                <a:spcPts val="1340"/>
              </a:lnSpc>
              <a:spcBef>
                <a:spcPts val="291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0.87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14993" y="169941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0.61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33377" y="168206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1.00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12288" y="167457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1.00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2040" y="2200654"/>
            <a:ext cx="1680472" cy="1869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Radical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terracing</a:t>
            </a:r>
          </a:p>
          <a:p>
            <a:pPr marL="23018" marR="0">
              <a:lnSpc>
                <a:spcPts val="1787"/>
              </a:lnSpc>
              <a:spcBef>
                <a:spcPts val="242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  <a:p>
            <a:pPr marL="161925" marR="0">
              <a:lnSpc>
                <a:spcPts val="1787"/>
              </a:lnSpc>
              <a:spcBef>
                <a:spcPts val="242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Nonagricultural</a:t>
            </a:r>
          </a:p>
          <a:p>
            <a:pPr marL="677862" marR="0">
              <a:lnSpc>
                <a:spcPts val="1787"/>
              </a:lnSpc>
              <a:spcBef>
                <a:spcPts val="242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13564" y="2217572"/>
            <a:ext cx="599171" cy="74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329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0.44</a:t>
            </a:r>
          </a:p>
          <a:p>
            <a:pPr marL="0" marR="0">
              <a:lnSpc>
                <a:spcPts val="1340"/>
              </a:lnSpc>
              <a:spcBef>
                <a:spcPts val="292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71804" y="221175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78565" y="2237348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1.00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06471" y="276238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0.76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84915" y="277528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714198" y="274893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06779" y="329703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0.90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97609" y="331321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0.71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01552" y="328859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052685" y="3286118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41455" y="383169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0.67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479238" y="382410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079026" y="382330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0.70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262274" y="385114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0.47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46065" y="4217355"/>
            <a:ext cx="1225252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Progressive</a:t>
            </a:r>
          </a:p>
          <a:p>
            <a:pPr marL="140493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terracing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63601" y="436634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0.79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01413" y="4359618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900086" y="436048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382361" y="438907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68302" y="4752010"/>
            <a:ext cx="1101129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Marshland</a:t>
            </a:r>
          </a:p>
          <a:p>
            <a:pPr marL="84931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irrigation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72075" y="490100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047104" y="4895129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350831" y="489766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0.07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460694" y="492701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5665" y="5408585"/>
            <a:ext cx="148440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Coffee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tea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028878" y="543565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713190" y="543064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158360" y="5434848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348278" y="5464942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27759" y="5943241"/>
            <a:ext cx="164229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Hillside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irrigation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102779" y="597031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0.04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813456" y="5966152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356362" y="597203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0.07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028464" y="6002874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4863" y="116335"/>
            <a:ext cx="11184537" cy="862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Expenditure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rankings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based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total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contribution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development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8890" y="1066602"/>
            <a:ext cx="204452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Ranking,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by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81361" y="1066600"/>
            <a:ext cx="302248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Ranking,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by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investment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type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5206" y="1566104"/>
            <a:ext cx="104209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Vegetables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5384" y="1579639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0.89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0599" y="1676917"/>
            <a:ext cx="1347715" cy="128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62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Small-scale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irri</a:t>
            </a:r>
          </a:p>
          <a:p>
            <a:pPr marL="0" marR="0">
              <a:lnSpc>
                <a:spcPts val="1564"/>
              </a:lnSpc>
              <a:spcBef>
                <a:spcPts val="250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Radical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terrace</a:t>
            </a:r>
          </a:p>
          <a:p>
            <a:pPr marL="454025" marR="0">
              <a:lnSpc>
                <a:spcPts val="1564"/>
              </a:lnSpc>
              <a:spcBef>
                <a:spcPts val="250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Agri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43813" y="1690453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0.90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8471" y="1845316"/>
            <a:ext cx="1139750" cy="515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Coffee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&amp;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tea</a:t>
            </a:r>
          </a:p>
          <a:p>
            <a:pPr marL="469844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Potato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50109" y="185885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0.69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20535" y="2138063"/>
            <a:ext cx="649518" cy="487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67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0.42</a:t>
            </a:r>
          </a:p>
          <a:p>
            <a:pPr marL="0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00525" y="2213417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0.62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3472" y="2403740"/>
            <a:ext cx="1321917" cy="1912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Crops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  <a:p>
            <a:pPr marL="428625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</a:p>
          <a:p>
            <a:pPr marL="0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  <a:p>
            <a:pPr marL="238918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crops</a:t>
            </a:r>
          </a:p>
          <a:p>
            <a:pPr marL="376237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rtbs</a:t>
            </a:r>
          </a:p>
          <a:p>
            <a:pPr marL="101600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cereals</a:t>
            </a:r>
          </a:p>
          <a:p>
            <a:pPr marL="662781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Beans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51902" y="2696487"/>
            <a:ext cx="504577" cy="104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73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0.37</a:t>
            </a:r>
          </a:p>
          <a:p>
            <a:pPr marL="13570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0.36</a:t>
            </a:r>
          </a:p>
          <a:p>
            <a:pPr marL="6789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0.36</a:t>
            </a:r>
          </a:p>
          <a:p>
            <a:pPr marL="0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58662" y="2736382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55743" y="3245811"/>
            <a:ext cx="83425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Non-agri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63991" y="3259347"/>
            <a:ext cx="508419" cy="731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578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0.56</a:t>
            </a:r>
          </a:p>
          <a:p>
            <a:pPr marL="0" marR="0">
              <a:lnSpc>
                <a:spcPts val="1340"/>
              </a:lnSpc>
              <a:spcBef>
                <a:spcPts val="282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97006" y="3768776"/>
            <a:ext cx="8935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99404" y="3813334"/>
            <a:ext cx="705903" cy="104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06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0.31</a:t>
            </a:r>
          </a:p>
          <a:p>
            <a:pPr marL="199299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0.30</a:t>
            </a:r>
          </a:p>
          <a:p>
            <a:pPr marL="37092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0.26</a:t>
            </a:r>
          </a:p>
          <a:p>
            <a:pPr marL="0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0.25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95318" y="4291741"/>
            <a:ext cx="169324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Progressive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terrace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107857" y="4305276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0.53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63678" y="4358223"/>
            <a:ext cx="943210" cy="795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Soybeans</a:t>
            </a:r>
          </a:p>
          <a:p>
            <a:pPr marL="23812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Electricity</a:t>
            </a:r>
          </a:p>
          <a:p>
            <a:pPr marL="315118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Maize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62043" y="4814706"/>
            <a:ext cx="1231087" cy="128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Marshland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irri</a:t>
            </a:r>
          </a:p>
          <a:p>
            <a:pPr marL="91337" marR="0">
              <a:lnSpc>
                <a:spcPts val="1564"/>
              </a:lnSpc>
              <a:spcBef>
                <a:spcPts val="250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Coffee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&amp;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tea</a:t>
            </a:r>
          </a:p>
          <a:p>
            <a:pPr marL="254000" marR="0">
              <a:lnSpc>
                <a:spcPts val="1564"/>
              </a:lnSpc>
              <a:spcBef>
                <a:spcPts val="250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Hillside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irri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49864" y="4828241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65103" y="4930182"/>
            <a:ext cx="817484" cy="104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64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0.16</a:t>
            </a:r>
          </a:p>
          <a:p>
            <a:pPr marL="291181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0.15</a:t>
            </a:r>
          </a:p>
          <a:p>
            <a:pPr marL="41755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0.09</a:t>
            </a:r>
          </a:p>
          <a:p>
            <a:pPr marL="0" marR="0">
              <a:lnSpc>
                <a:spcPts val="1340"/>
              </a:lnSpc>
              <a:spcBef>
                <a:spcPts val="85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5390" y="5195858"/>
            <a:ext cx="1209420" cy="515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Feeder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roads</a:t>
            </a:r>
          </a:p>
          <a:p>
            <a:pPr marL="696118" marR="0">
              <a:lnSpc>
                <a:spcPts val="1564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Rice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447833" y="5351205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0.13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63678" y="5754282"/>
            <a:ext cx="94321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Education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86211" y="5874170"/>
            <a:ext cx="44901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78797" y="6033494"/>
            <a:ext cx="112931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Sugar</a:t>
            </a:r>
            <a:r>
              <a:rPr dirty="0" sz="1400" spc="1235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WCVLMJ+ArialMT"/>
                <a:cs typeface="WCVLMJ+ArialMT"/>
              </a:rPr>
              <a:t>0.00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2268" y="6366610"/>
            <a:ext cx="11787979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*</a:t>
            </a:r>
            <a:r>
              <a:rPr dirty="0" sz="1400" spc="385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Composite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scores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are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based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on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their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contribution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achieving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the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four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focal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development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outcomes.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Rankings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are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calculated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based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on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an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equally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weighted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average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composite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index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for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each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four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development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outcome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indicators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8526" y="3110409"/>
            <a:ext cx="4062409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Results: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Part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1125" y="201661"/>
            <a:ext cx="10495026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Gains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from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spending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under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new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current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allocation,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2018-</a:t>
            </a:r>
          </a:p>
          <a:p>
            <a:pPr marL="1344612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2024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total,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per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dollar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per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1,000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dollar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2889" y="1360773"/>
            <a:ext cx="434875" cy="792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6.0</a:t>
            </a:r>
          </a:p>
          <a:p>
            <a:pPr marL="0" marR="0">
              <a:lnSpc>
                <a:spcPts val="1787"/>
              </a:lnSpc>
              <a:spcBef>
                <a:spcPts val="231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61977" y="1362744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-0.0003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44117" y="1360773"/>
            <a:ext cx="845247" cy="4484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0.0000</a:t>
            </a:r>
          </a:p>
          <a:p>
            <a:pPr marL="3968" marR="0">
              <a:lnSpc>
                <a:spcPts val="1787"/>
              </a:lnSpc>
              <a:spcBef>
                <a:spcPts val="37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-0.1000</a:t>
            </a:r>
          </a:p>
          <a:p>
            <a:pPr marL="3968" marR="0">
              <a:lnSpc>
                <a:spcPts val="1787"/>
              </a:lnSpc>
              <a:spcBef>
                <a:spcPts val="37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-0.2000</a:t>
            </a:r>
          </a:p>
          <a:p>
            <a:pPr marL="3968" marR="0">
              <a:lnSpc>
                <a:spcPts val="1787"/>
              </a:lnSpc>
              <a:spcBef>
                <a:spcPts val="37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-0.3000</a:t>
            </a:r>
          </a:p>
          <a:p>
            <a:pPr marL="3968" marR="0">
              <a:lnSpc>
                <a:spcPts val="1787"/>
              </a:lnSpc>
              <a:spcBef>
                <a:spcPts val="37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-0.4000</a:t>
            </a:r>
          </a:p>
          <a:p>
            <a:pPr marL="3968" marR="0">
              <a:lnSpc>
                <a:spcPts val="1787"/>
              </a:lnSpc>
              <a:spcBef>
                <a:spcPts val="37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-0.5000</a:t>
            </a:r>
          </a:p>
          <a:p>
            <a:pPr marL="3968" marR="0">
              <a:lnSpc>
                <a:spcPts val="1787"/>
              </a:lnSpc>
              <a:spcBef>
                <a:spcPts val="37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-0.6000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0596" y="1479725"/>
            <a:ext cx="54788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4.82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04550" y="2182106"/>
            <a:ext cx="54788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2.16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2889" y="2415738"/>
            <a:ext cx="43487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2.0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37948" y="2579348"/>
            <a:ext cx="54788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0.65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31902" y="2667759"/>
            <a:ext cx="54788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0.32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32889" y="2943221"/>
            <a:ext cx="43487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0.0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0326" y="3470704"/>
            <a:ext cx="615553" cy="2375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918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-2.0</a:t>
            </a:r>
          </a:p>
          <a:p>
            <a:pPr marL="111918" marR="0">
              <a:lnSpc>
                <a:spcPts val="1787"/>
              </a:lnSpc>
              <a:spcBef>
                <a:spcPts val="231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-4.0</a:t>
            </a:r>
          </a:p>
          <a:p>
            <a:pPr marL="111918" marR="0">
              <a:lnSpc>
                <a:spcPts val="1787"/>
              </a:lnSpc>
              <a:spcBef>
                <a:spcPts val="236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-6.0</a:t>
            </a:r>
          </a:p>
          <a:p>
            <a:pPr marL="111918" marR="0">
              <a:lnSpc>
                <a:spcPts val="1787"/>
              </a:lnSpc>
              <a:spcBef>
                <a:spcPts val="231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-8.0</a:t>
            </a:r>
          </a:p>
          <a:p>
            <a:pPr marL="0" marR="0">
              <a:lnSpc>
                <a:spcPts val="1787"/>
              </a:lnSpc>
              <a:spcBef>
                <a:spcPts val="236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-10.0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22740" y="4093714"/>
            <a:ext cx="61555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-3.64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68023" y="5121123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-0.5347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28787" y="5217871"/>
            <a:ext cx="61555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-7.90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72810" y="5823205"/>
            <a:ext cx="147323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New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allocation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33414" y="5823205"/>
            <a:ext cx="17440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Current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allocation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46331" y="6386356"/>
            <a:ext cx="8956854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(US$)</a:t>
            </a:r>
            <a:r>
              <a:rPr dirty="0" sz="2000" spc="2863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Employed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persons</a:t>
            </a:r>
            <a:r>
              <a:rPr dirty="0" sz="2000" spc="286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Number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of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poor</a:t>
            </a:r>
            <a:r>
              <a:rPr dirty="0" sz="2000" spc="2835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Diet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quality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index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8897" y="199123"/>
            <a:ext cx="10199219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Gains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from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reallocating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current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agricultural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spending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the</a:t>
            </a:r>
          </a:p>
          <a:p>
            <a:pPr marL="475158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margin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improve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effectiveness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of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PSTA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4,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2018-2024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4216" y="1265162"/>
            <a:ext cx="491430" cy="17321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200</a:t>
            </a:r>
          </a:p>
          <a:p>
            <a:pPr marL="0" marR="0">
              <a:lnSpc>
                <a:spcPts val="1787"/>
              </a:lnSpc>
              <a:spcBef>
                <a:spcPts val="20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150</a:t>
            </a:r>
          </a:p>
          <a:p>
            <a:pPr marL="0" marR="0">
              <a:lnSpc>
                <a:spcPts val="1787"/>
              </a:lnSpc>
              <a:spcBef>
                <a:spcPts val="206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100</a:t>
            </a:r>
          </a:p>
          <a:p>
            <a:pPr marL="111918" marR="0">
              <a:lnSpc>
                <a:spcPts val="1787"/>
              </a:lnSpc>
              <a:spcBef>
                <a:spcPts val="20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50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3625" y="1265162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03726" y="1493310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157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4344" y="1527584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154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3107" y="1567925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149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06007" y="1815285"/>
            <a:ext cx="729093" cy="2465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-0.002</a:t>
            </a:r>
          </a:p>
          <a:p>
            <a:pPr marL="793" marR="0">
              <a:lnSpc>
                <a:spcPts val="1787"/>
              </a:lnSpc>
              <a:spcBef>
                <a:spcPts val="254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-0.004</a:t>
            </a:r>
          </a:p>
          <a:p>
            <a:pPr marL="793" marR="0">
              <a:lnSpc>
                <a:spcPts val="1787"/>
              </a:lnSpc>
              <a:spcBef>
                <a:spcPts val="25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-0.006</a:t>
            </a:r>
          </a:p>
          <a:p>
            <a:pPr marL="793" marR="0">
              <a:lnSpc>
                <a:spcPts val="1787"/>
              </a:lnSpc>
              <a:spcBef>
                <a:spcPts val="254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-0.008</a:t>
            </a:r>
          </a:p>
          <a:p>
            <a:pPr marL="0" marR="0">
              <a:lnSpc>
                <a:spcPts val="1787"/>
              </a:lnSpc>
              <a:spcBef>
                <a:spcPts val="254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45895" y="2807365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23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35277" y="281322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24658" y="2862810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17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78053" y="3221155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81103" y="3532079"/>
            <a:ext cx="44608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-12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01841" y="3710153"/>
            <a:ext cx="44608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-50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23077" y="4112971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IFLVIB+Arial-BoldMT"/>
                <a:cs typeface="IFLVIB+Arial-BoldMT"/>
              </a:rPr>
              <a:t>-0.0101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83572" y="4199151"/>
            <a:ext cx="559097" cy="17321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-100</a:t>
            </a:r>
          </a:p>
          <a:p>
            <a:pPr marL="0" marR="0">
              <a:lnSpc>
                <a:spcPts val="1787"/>
              </a:lnSpc>
              <a:spcBef>
                <a:spcPts val="20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-150</a:t>
            </a:r>
          </a:p>
          <a:p>
            <a:pPr marL="0" marR="0">
              <a:lnSpc>
                <a:spcPts val="1787"/>
              </a:lnSpc>
              <a:spcBef>
                <a:spcPts val="206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-200</a:t>
            </a:r>
          </a:p>
          <a:p>
            <a:pPr marL="0" marR="0">
              <a:lnSpc>
                <a:spcPts val="1787"/>
              </a:lnSpc>
              <a:spcBef>
                <a:spcPts val="20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-250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06800" y="4565899"/>
            <a:ext cx="728563" cy="13653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-0.012</a:t>
            </a:r>
          </a:p>
          <a:p>
            <a:pPr marL="0" marR="0">
              <a:lnSpc>
                <a:spcPts val="1787"/>
              </a:lnSpc>
              <a:spcBef>
                <a:spcPts val="254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-0.014</a:t>
            </a:r>
          </a:p>
          <a:p>
            <a:pPr marL="0" marR="0">
              <a:lnSpc>
                <a:spcPts val="1787"/>
              </a:lnSpc>
              <a:spcBef>
                <a:spcPts val="25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-0.016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08181" y="4714249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IFLVIB+Arial-BoldMT"/>
                <a:cs typeface="IFLVIB+Arial-BoldMT"/>
              </a:rPr>
              <a:t>-0.0135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60890" y="5042310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IFLVIB+Arial-BoldMT"/>
                <a:cs typeface="IFLVIB+Arial-BoldMT"/>
              </a:rPr>
              <a:t>-0.0142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49933" y="5462718"/>
            <a:ext cx="2330332" cy="711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58638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-210</a:t>
            </a:r>
          </a:p>
          <a:p>
            <a:pPr marL="0" marR="0">
              <a:lnSpc>
                <a:spcPts val="1787"/>
              </a:lnSpc>
              <a:spcBef>
                <a:spcPts val="172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Agiculture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Rural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22008" y="5581873"/>
            <a:ext cx="1666835" cy="591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7801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-222</a:t>
            </a:r>
          </a:p>
          <a:p>
            <a:pPr marL="0" marR="0">
              <a:lnSpc>
                <a:spcPts val="1787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National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95452" y="5908716"/>
            <a:ext cx="265768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Food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system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Urban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92031" y="6409449"/>
            <a:ext cx="5997575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2000" spc="2311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Employment</a:t>
            </a:r>
            <a:r>
              <a:rPr dirty="0" sz="2000" spc="2305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Poverty</a:t>
            </a:r>
            <a:r>
              <a:rPr dirty="0" sz="2000" spc="2304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Diet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quality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index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8526" y="3110409"/>
            <a:ext cx="4062409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Results: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Part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4400" b="1">
                <a:solidFill>
                  <a:srgbClr val="435464"/>
                </a:solidFill>
                <a:latin typeface="IFLVIB+Arial-BoldMT"/>
                <a:cs typeface="IFLVIB+Arial-BoldMT"/>
              </a:rPr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4803" y="81728"/>
            <a:ext cx="955613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What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if</a:t>
            </a:r>
            <a:r>
              <a:rPr dirty="0" sz="2800" spc="15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additional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5%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p.a.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was</a:t>
            </a:r>
            <a:r>
              <a:rPr dirty="0" sz="2800" spc="62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efficiently</a:t>
            </a:r>
            <a:r>
              <a:rPr dirty="0" sz="2800" spc="66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allocated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0253" y="465776"/>
            <a:ext cx="5558885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public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spending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agriculture?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751" y="1142984"/>
            <a:ext cx="10968570" cy="618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Allocation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of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an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additional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$170m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in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PSTA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4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funding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to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match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with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in</a:t>
            </a:r>
          </a:p>
          <a:p>
            <a:pPr marL="4022675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2018-2024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(%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of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WCVLMJ+ArialMT"/>
                <a:cs typeface="WCVLMJ+ArialMT"/>
              </a:rPr>
              <a:t>total)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7728" y="1766011"/>
            <a:ext cx="422902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Additional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spending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allocation,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by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sector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29411" y="1766011"/>
            <a:ext cx="520677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Additional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spending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allocation,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by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investment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type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14027" y="2145348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6.0%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44855" y="2292474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1.1%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55055" y="2354229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5.9%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01475" y="2597836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10.0%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90355" y="2787934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19.5%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4289" y="2848712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6.7%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91844" y="2895097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14.5%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67348" y="3047589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2.1%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03748" y="3742387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10.1%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722302" y="3728024"/>
            <a:ext cx="467130" cy="717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38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7.7%</a:t>
            </a:r>
          </a:p>
          <a:p>
            <a:pPr marL="0" marR="0">
              <a:lnSpc>
                <a:spcPts val="1173"/>
              </a:lnSpc>
              <a:spcBef>
                <a:spcPts val="29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3.9%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46903" y="3825422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8.4%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97047" y="4379947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1.3%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15659" y="4426731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26.3%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078749" y="4924482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16.0%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147849" y="4986010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8.9%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93697" y="5109808"/>
            <a:ext cx="530507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16.6%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09012" y="5470395"/>
            <a:ext cx="456344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WCVLMJ+ArialMT"/>
                <a:cs typeface="WCVLMJ+ArialMT"/>
              </a:rPr>
              <a:t>2.8%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9314" y="5761107"/>
            <a:ext cx="1484406" cy="1060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Coffee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tea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Irish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potatoes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cereals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crops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41241" y="5761107"/>
            <a:ext cx="69443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Maize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23168" y="5761107"/>
            <a:ext cx="1169193" cy="7955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Rice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Vegetables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Beans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979853" y="5773018"/>
            <a:ext cx="154049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Agiculture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R&amp;D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833154" y="5773018"/>
            <a:ext cx="2037314" cy="801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Marshland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irrigation</a:t>
            </a:r>
          </a:p>
          <a:p>
            <a:pPr marL="0" marR="0">
              <a:lnSpc>
                <a:spcPts val="1787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Small-scale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irrigation</a:t>
            </a:r>
          </a:p>
          <a:p>
            <a:pPr marL="0" marR="0">
              <a:lnSpc>
                <a:spcPts val="1787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Radical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terracing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641241" y="6026301"/>
            <a:ext cx="1224076" cy="7955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Soybeans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Other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RTBs</a:t>
            </a:r>
          </a:p>
          <a:p>
            <a:pPr marL="0" marR="0">
              <a:lnSpc>
                <a:spcPts val="1787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Livestock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979853" y="6041404"/>
            <a:ext cx="2071451" cy="801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Hillside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irrigation</a:t>
            </a:r>
          </a:p>
          <a:p>
            <a:pPr marL="0" marR="0">
              <a:lnSpc>
                <a:spcPts val="1787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Progressive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terracing</a:t>
            </a:r>
          </a:p>
          <a:p>
            <a:pPr marL="0" marR="0">
              <a:lnSpc>
                <a:spcPts val="1787"/>
              </a:lnSpc>
              <a:spcBef>
                <a:spcPts val="32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Nonagricultural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2993" y="335673"/>
            <a:ext cx="10146286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Gains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from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additional</a:t>
            </a:r>
            <a:r>
              <a:rPr dirty="0" sz="2800" spc="58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$170m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in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public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spending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under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</a:t>
            </a:r>
          </a:p>
          <a:p>
            <a:pPr marL="1040854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new,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more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efficient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allocation,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2018-2024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6007" y="1472791"/>
            <a:ext cx="59733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1,000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55921" y="1472791"/>
            <a:ext cx="75542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-0.0100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9406" y="1530449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840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07608" y="1598124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799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5809" y="1685254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746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5921" y="1986538"/>
            <a:ext cx="755426" cy="3832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-0.0200</a:t>
            </a:r>
          </a:p>
          <a:p>
            <a:pPr marL="0" marR="0">
              <a:lnSpc>
                <a:spcPts val="1564"/>
              </a:lnSpc>
              <a:spcBef>
                <a:spcPts val="243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-0.0300</a:t>
            </a:r>
          </a:p>
          <a:p>
            <a:pPr marL="0" marR="0">
              <a:lnSpc>
                <a:spcPts val="1564"/>
              </a:lnSpc>
              <a:spcBef>
                <a:spcPts val="248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-0.0400</a:t>
            </a:r>
          </a:p>
          <a:p>
            <a:pPr marL="0" marR="0">
              <a:lnSpc>
                <a:spcPts val="1564"/>
              </a:lnSpc>
              <a:spcBef>
                <a:spcPts val="243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-0.0500</a:t>
            </a:r>
          </a:p>
          <a:p>
            <a:pPr marL="0" marR="0">
              <a:lnSpc>
                <a:spcPts val="1564"/>
              </a:lnSpc>
              <a:spcBef>
                <a:spcPts val="243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-0.0600</a:t>
            </a:r>
          </a:p>
          <a:p>
            <a:pPr marL="0" marR="0">
              <a:lnSpc>
                <a:spcPts val="1564"/>
              </a:lnSpc>
              <a:spcBef>
                <a:spcPts val="248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-0.0700</a:t>
            </a:r>
          </a:p>
          <a:p>
            <a:pPr marL="0" marR="0">
              <a:lnSpc>
                <a:spcPts val="1564"/>
              </a:lnSpc>
              <a:spcBef>
                <a:spcPts val="243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-0.0800</a:t>
            </a:r>
          </a:p>
          <a:p>
            <a:pPr marL="0" marR="0">
              <a:lnSpc>
                <a:spcPts val="1564"/>
              </a:lnSpc>
              <a:spcBef>
                <a:spcPts val="2481"/>
              </a:spcBef>
              <a:spcAft>
                <a:spcPts val="0"/>
              </a:spcAft>
            </a:pPr>
            <a:r>
              <a:rPr dirty="0" sz="1400">
                <a:solidFill>
                  <a:srgbClr val="c00000"/>
                </a:solidFill>
                <a:latin typeface="WCVLMJ+ArialMT"/>
                <a:cs typeface="WCVLMJ+ArialMT"/>
              </a:rPr>
              <a:t>-0.0900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7613" y="2294785"/>
            <a:ext cx="44905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500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59753" y="2743707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102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23517" y="281226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60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31719" y="2882817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7921e"/>
                </a:solidFill>
                <a:latin typeface="IFLVIB+Arial-BoldMT"/>
                <a:cs typeface="IFLVIB+Arial-BoldMT"/>
              </a:rPr>
              <a:t>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21288" y="3116781"/>
            <a:ext cx="25128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53702" y="3440554"/>
            <a:ext cx="44608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-89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19650" y="3938775"/>
            <a:ext cx="656542" cy="1880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5256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-500</a:t>
            </a:r>
          </a:p>
          <a:p>
            <a:pPr marL="0" marR="0">
              <a:lnSpc>
                <a:spcPts val="1564"/>
              </a:lnSpc>
              <a:spcBef>
                <a:spcPts val="485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-1,000</a:t>
            </a:r>
          </a:p>
          <a:p>
            <a:pPr marL="0" marR="0">
              <a:lnSpc>
                <a:spcPts val="1564"/>
              </a:lnSpc>
              <a:spcBef>
                <a:spcPts val="4908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WCVLMJ+ArialMT"/>
                <a:cs typeface="WCVLMJ+ArialMT"/>
              </a:rPr>
              <a:t>-1,500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59930" y="4658818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IFLVIB+Arial-BoldMT"/>
                <a:cs typeface="IFLVIB+Arial-BoldMT"/>
              </a:rPr>
              <a:t>-0.0723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19028" y="5159551"/>
            <a:ext cx="72856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-1,134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02625" y="5305090"/>
            <a:ext cx="72856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92d050"/>
                </a:solidFill>
                <a:latin typeface="IFLVIB+Arial-BoldMT"/>
                <a:cs typeface="IFLVIB+Arial-BoldMT"/>
              </a:rPr>
              <a:t>-1,223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51728" y="5339531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IFLVIB+Arial-BoldMT"/>
                <a:cs typeface="IFLVIB+Arial-BoldMT"/>
              </a:rPr>
              <a:t>-0.0855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68131" y="5486850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IFLVIB+Arial-BoldMT"/>
                <a:cs typeface="IFLVIB+Arial-BoldMT"/>
              </a:rPr>
              <a:t>-0.0884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58141" y="5811799"/>
            <a:ext cx="89792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National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12292" y="5811799"/>
            <a:ext cx="219520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Food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System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Urban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50669" y="5811799"/>
            <a:ext cx="194689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Rural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90241" y="6294348"/>
            <a:ext cx="1005814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(US$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million)</a:t>
            </a:r>
            <a:r>
              <a:rPr dirty="0" sz="1800" spc="255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Employed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persons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('000)</a:t>
            </a:r>
            <a:r>
              <a:rPr dirty="0" sz="1800" spc="2536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Number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poor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('000)</a:t>
            </a:r>
            <a:r>
              <a:rPr dirty="0" sz="1800" spc="2539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Diet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quality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index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4934" y="335673"/>
            <a:ext cx="10982848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826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Gains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from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additional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in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public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spending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@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$35m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(+5%)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$70m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(+10%)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in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2022-2024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under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new,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more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efficient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allocation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4571" y="1368809"/>
            <a:ext cx="491430" cy="2116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600</a:t>
            </a:r>
          </a:p>
          <a:p>
            <a:pPr marL="0" marR="0">
              <a:lnSpc>
                <a:spcPts val="1787"/>
              </a:lnSpc>
              <a:spcBef>
                <a:spcPts val="3022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400</a:t>
            </a:r>
          </a:p>
          <a:p>
            <a:pPr marL="0" marR="0">
              <a:lnSpc>
                <a:spcPts val="1787"/>
              </a:lnSpc>
              <a:spcBef>
                <a:spcPts val="3072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200</a:t>
            </a:r>
          </a:p>
          <a:p>
            <a:pPr marL="223837" marR="0">
              <a:lnSpc>
                <a:spcPts val="1787"/>
              </a:lnSpc>
              <a:spcBef>
                <a:spcPts val="3072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82178" y="1368809"/>
            <a:ext cx="845247" cy="3968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WCVLMJ+ArialMT"/>
                <a:cs typeface="WCVLMJ+ArialMT"/>
              </a:rPr>
              <a:t>0.0000</a:t>
            </a:r>
          </a:p>
          <a:p>
            <a:pPr marL="3968" marR="0">
              <a:lnSpc>
                <a:spcPts val="1787"/>
              </a:lnSpc>
              <a:spcBef>
                <a:spcPts val="550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WCVLMJ+ArialMT"/>
                <a:cs typeface="WCVLMJ+ArialMT"/>
              </a:rPr>
              <a:t>-0.0100</a:t>
            </a:r>
          </a:p>
          <a:p>
            <a:pPr marL="3968" marR="0">
              <a:lnSpc>
                <a:spcPts val="1787"/>
              </a:lnSpc>
              <a:spcBef>
                <a:spcPts val="550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WCVLMJ+ArialMT"/>
                <a:cs typeface="WCVLMJ+ArialMT"/>
              </a:rPr>
              <a:t>-0.0200</a:t>
            </a:r>
          </a:p>
          <a:p>
            <a:pPr marL="3968" marR="0">
              <a:lnSpc>
                <a:spcPts val="1787"/>
              </a:lnSpc>
              <a:spcBef>
                <a:spcPts val="550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WCVLMJ+ArialMT"/>
                <a:cs typeface="WCVLMJ+ArialMT"/>
              </a:rPr>
              <a:t>-0.0300</a:t>
            </a:r>
          </a:p>
          <a:p>
            <a:pPr marL="3968" marR="0">
              <a:lnSpc>
                <a:spcPts val="1787"/>
              </a:lnSpc>
              <a:spcBef>
                <a:spcPts val="545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WCVLMJ+ArialMT"/>
                <a:cs typeface="WCVLMJ+ArialMT"/>
              </a:rPr>
              <a:t>-0.0400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83824" y="1862152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378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65938" y="1936218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354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8053" y="2004112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332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2767" y="2102867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300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74881" y="2136814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289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56996" y="2189278"/>
            <a:ext cx="4914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f0"/>
                </a:solidFill>
                <a:latin typeface="IFLVIB+Arial-BoldMT"/>
                <a:cs typeface="IFLVIB+Arial-BoldMT"/>
              </a:rPr>
              <a:t>272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88145" y="2889822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45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7088" y="2920682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35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98227" y="2963888"/>
            <a:ext cx="1059364" cy="726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0974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21</a:t>
            </a:r>
          </a:p>
          <a:p>
            <a:pPr marL="0" marR="0">
              <a:lnSpc>
                <a:spcPts val="1787"/>
              </a:lnSpc>
              <a:spcBef>
                <a:spcPts val="1849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-0.0204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70259" y="2948458"/>
            <a:ext cx="664651" cy="830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26</a:t>
            </a:r>
          </a:p>
          <a:p>
            <a:pPr marL="218596" marR="0">
              <a:lnSpc>
                <a:spcPts val="1787"/>
              </a:lnSpc>
              <a:spcBef>
                <a:spcPts val="2616"/>
              </a:spcBef>
              <a:spcAft>
                <a:spcPts val="0"/>
              </a:spcAft>
            </a:pPr>
            <a:r>
              <a:rPr dirty="0" sz="1600" b="1">
                <a:solidFill>
                  <a:srgbClr val="70ad47"/>
                </a:solidFill>
                <a:latin typeface="IFLVIB+Arial-BoldMT"/>
                <a:cs typeface="IFLVIB+Arial-BoldMT"/>
              </a:rPr>
              <a:t>-33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16879" y="3004374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307937" y="3000921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97799" y="3505070"/>
            <a:ext cx="44608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70ad47"/>
                </a:solidFill>
                <a:latin typeface="IFLVIB+Arial-BoldMT"/>
                <a:cs typeface="IFLVIB+Arial-BoldMT"/>
              </a:rPr>
              <a:t>-30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83927" y="3837685"/>
            <a:ext cx="559097" cy="1499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-200</a:t>
            </a:r>
          </a:p>
          <a:p>
            <a:pPr marL="0" marR="0">
              <a:lnSpc>
                <a:spcPts val="1787"/>
              </a:lnSpc>
              <a:spcBef>
                <a:spcPts val="3022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-400</a:t>
            </a:r>
          </a:p>
          <a:p>
            <a:pPr marL="0" marR="0">
              <a:lnSpc>
                <a:spcPts val="1787"/>
              </a:lnSpc>
              <a:spcBef>
                <a:spcPts val="3072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WCVLMJ+ArialMT"/>
                <a:cs typeface="WCVLMJ+ArialMT"/>
              </a:rPr>
              <a:t>-600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39527" y="3965810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-0.0267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02639" y="4090420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-0.0285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280342" y="4091319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-0.0281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10509" y="4410837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-0.0344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688469" y="4488140"/>
            <a:ext cx="84157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34e2d"/>
                </a:solidFill>
                <a:latin typeface="WCVLMJ+ArialMT"/>
                <a:cs typeface="WCVLMJ+ArialMT"/>
              </a:rPr>
              <a:t>-0.0357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18000" y="4664152"/>
            <a:ext cx="5590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70ad47"/>
                </a:solidFill>
                <a:latin typeface="IFLVIB+Arial-BoldMT"/>
                <a:cs typeface="IFLVIB+Arial-BoldMT"/>
              </a:rPr>
              <a:t>-406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53772" y="4757773"/>
            <a:ext cx="5590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70ad47"/>
                </a:solidFill>
                <a:latin typeface="IFLVIB+Arial-BoldMT"/>
                <a:cs typeface="IFLVIB+Arial-BoldMT"/>
              </a:rPr>
              <a:t>-436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30375" y="4935248"/>
            <a:ext cx="7624644" cy="1009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78682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70ad47"/>
                </a:solidFill>
                <a:latin typeface="IFLVIB+Arial-BoldMT"/>
                <a:cs typeface="IFLVIB+Arial-BoldMT"/>
              </a:rPr>
              <a:t>-494</a:t>
            </a:r>
          </a:p>
          <a:p>
            <a:pPr marL="0" marR="0">
              <a:lnSpc>
                <a:spcPts val="1787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5%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  <a:r>
              <a:rPr dirty="0" sz="1600" spc="1729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10%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  <a:r>
              <a:rPr dirty="0" sz="1600" spc="1713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5%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  <a:r>
              <a:rPr dirty="0" sz="1600" spc="1729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10%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  <a:r>
              <a:rPr dirty="0" sz="1600" spc="1713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5%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  <a:r>
              <a:rPr dirty="0" sz="1600" spc="1729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10%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growth</a:t>
            </a:r>
          </a:p>
          <a:p>
            <a:pPr marL="755066" marR="0">
              <a:lnSpc>
                <a:spcPts val="1787"/>
              </a:lnSpc>
              <a:spcBef>
                <a:spcPts val="10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National</a:t>
            </a:r>
            <a:r>
              <a:rPr dirty="0" sz="1600" spc="8869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Food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System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Urban</a:t>
            </a:r>
            <a:r>
              <a:rPr dirty="0" sz="1600" spc="4827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Rural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44829" y="5038608"/>
            <a:ext cx="5590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70ad47"/>
                </a:solidFill>
                <a:latin typeface="IFLVIB+Arial-BoldMT"/>
                <a:cs typeface="IFLVIB+Arial-BoldMT"/>
              </a:rPr>
              <a:t>-527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01154" y="6289670"/>
            <a:ext cx="18109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(US$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million)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78737" y="6289670"/>
            <a:ext cx="240385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Employed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persons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('000)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50045" y="6289670"/>
            <a:ext cx="247111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Number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poor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('000)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292792" y="6289670"/>
            <a:ext cx="169875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Diet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quality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index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87933"/>
            <a:ext cx="193022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Motivation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726502"/>
            <a:ext cx="9569412" cy="1130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 b="1">
                <a:solidFill>
                  <a:srgbClr val="435464"/>
                </a:solidFill>
                <a:latin typeface="Calibri"/>
                <a:cs typeface="Calibri"/>
              </a:rPr>
              <a:t>1.</a:t>
            </a:r>
            <a:r>
              <a:rPr dirty="0" sz="2450" spc="1153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How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much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does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public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spending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agricultural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contribute</a:t>
            </a:r>
            <a:r>
              <a:rPr dirty="0" sz="2400" spc="15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to</a:t>
            </a:r>
            <a:r>
              <a:rPr dirty="0" sz="2400" spc="-36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economic</a:t>
            </a:r>
          </a:p>
          <a:p>
            <a:pPr marL="457200" marR="0">
              <a:lnSpc>
                <a:spcPts val="2400"/>
              </a:lnSpc>
              <a:spcBef>
                <a:spcPts val="619"/>
              </a:spcBef>
              <a:spcAft>
                <a:spcPts val="0"/>
              </a:spcAft>
            </a:pP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growth,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employment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creation,</a:t>
            </a:r>
            <a:r>
              <a:rPr dirty="0" sz="24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poverty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reduction,</a:t>
            </a:r>
            <a:r>
              <a:rPr dirty="0" sz="2400" spc="18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diet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</a:p>
          <a:p>
            <a:pPr marL="457200" marR="0">
              <a:lnSpc>
                <a:spcPts val="2400"/>
              </a:lnSpc>
              <a:spcBef>
                <a:spcPts val="681"/>
              </a:spcBef>
              <a:spcAft>
                <a:spcPts val="0"/>
              </a:spcAft>
            </a:pP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improvements</a:t>
            </a:r>
            <a:r>
              <a:rPr dirty="0" sz="24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under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current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PSTA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4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allocations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(2018-2024)?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129192"/>
            <a:ext cx="9107518" cy="739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Calibri"/>
                <a:cs typeface="Calibri"/>
              </a:rPr>
              <a:t>2.</a:t>
            </a:r>
            <a:r>
              <a:rPr dirty="0" sz="2450" spc="1189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What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are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contributions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of</a:t>
            </a:r>
            <a:r>
              <a:rPr dirty="0" sz="2400" spc="-107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different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types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investment</a:t>
            </a:r>
            <a:r>
              <a:rPr dirty="0" sz="2400" spc="-202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these</a:t>
            </a:r>
          </a:p>
          <a:p>
            <a:pPr marL="457200" marR="0">
              <a:lnSpc>
                <a:spcPts val="2400"/>
              </a:lnSpc>
              <a:spcBef>
                <a:spcPts val="619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development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outcomes?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140519"/>
            <a:ext cx="10521561" cy="739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 b="1">
                <a:solidFill>
                  <a:srgbClr val="435464"/>
                </a:solidFill>
                <a:latin typeface="Calibri"/>
                <a:cs typeface="Calibri"/>
              </a:rPr>
              <a:t>3.</a:t>
            </a:r>
            <a:r>
              <a:rPr dirty="0" sz="2450" spc="1153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Is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there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room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improve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allocation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public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spending</a:t>
            </a:r>
            <a:r>
              <a:rPr dirty="0" sz="2400" spc="2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under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PSTA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4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so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the</a:t>
            </a:r>
          </a:p>
          <a:p>
            <a:pPr marL="457200" marR="0">
              <a:lnSpc>
                <a:spcPts val="2400"/>
              </a:lnSpc>
              <a:spcBef>
                <a:spcPts val="619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same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amount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spending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can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generate</a:t>
            </a:r>
            <a:r>
              <a:rPr dirty="0" sz="2400" spc="2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larger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impacts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on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these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outcomes?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5151845"/>
            <a:ext cx="9365196" cy="739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Calibri"/>
                <a:cs typeface="Calibri"/>
              </a:rPr>
              <a:t>4.</a:t>
            </a:r>
            <a:r>
              <a:rPr dirty="0" sz="2450" spc="1189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If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additional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funds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were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made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available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PSTA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4,</a:t>
            </a:r>
            <a:r>
              <a:rPr dirty="0" sz="2400" spc="18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where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should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these</a:t>
            </a:r>
          </a:p>
          <a:p>
            <a:pPr marL="457200" marR="0">
              <a:lnSpc>
                <a:spcPts val="2400"/>
              </a:lnSpc>
              <a:spcBef>
                <a:spcPts val="619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additional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funds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be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35464"/>
                </a:solidFill>
                <a:latin typeface="Calibri"/>
                <a:cs typeface="Calibri"/>
              </a:rPr>
              <a:t>allocated</a:t>
            </a:r>
            <a:r>
              <a:rPr dirty="0" sz="2400" spc="-47" b="1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maximize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returns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these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35464"/>
                </a:solidFill>
                <a:latin typeface="Calibri"/>
                <a:cs typeface="Calibri"/>
              </a:rPr>
              <a:t>outcomes?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1990" y="254460"/>
            <a:ext cx="520618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Summary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conclusions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(1)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1990" y="1198643"/>
            <a:ext cx="10472060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Agricultural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spending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is,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large,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efficiently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allocated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Rwanda: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each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0590" y="1568176"/>
            <a:ext cx="692474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dollar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spent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associated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with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$2.05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gains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GDP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1990" y="2234962"/>
            <a:ext cx="10676482" cy="1113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Agricultural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spending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enables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growth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employment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opportunities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outside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</a:p>
          <a:p>
            <a:pPr marL="228600" marR="0">
              <a:lnSpc>
                <a:spcPts val="2681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agriculture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rural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non-farm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activities,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paving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way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for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economic</a:t>
            </a:r>
          </a:p>
          <a:p>
            <a:pPr marL="2286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transformation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1990" y="3637043"/>
            <a:ext cx="10405820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Agricultural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expenditures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are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poverty-reducing,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diet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quality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enhancing,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0590" y="4006576"/>
            <a:ext cx="535167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especially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among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rural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households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1990" y="254460"/>
            <a:ext cx="520618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Summary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conclusions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(2)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1990" y="976799"/>
            <a:ext cx="10929772" cy="1113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No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single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expenditure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option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most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effective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achieving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all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development</a:t>
            </a:r>
          </a:p>
          <a:p>
            <a:pPr marL="228600" marR="0">
              <a:lnSpc>
                <a:spcPts val="2681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–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economic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growth,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employment,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poverty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reduction,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or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diet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quality</a:t>
            </a:r>
          </a:p>
          <a:p>
            <a:pPr marL="2286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improvement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990" y="2378879"/>
            <a:ext cx="10947548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Expenditures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investments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high-value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crops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including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vegetables,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coffee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0590" y="2748412"/>
            <a:ext cx="1075182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&amp;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tea,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Irish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potato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would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help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achieve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broad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development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faster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1990" y="3415199"/>
            <a:ext cx="10774988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Among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investment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types,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small-scale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irrigation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ranks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top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term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both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cost-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0590" y="3784732"/>
            <a:ext cx="775533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effectiveness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contribution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development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1990" y="4451519"/>
            <a:ext cx="11150849" cy="1113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Lower-cost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approaches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costly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investments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such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hillside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irrigation,</a:t>
            </a:r>
          </a:p>
          <a:p>
            <a:pPr marL="228600" marR="0">
              <a:lnSpc>
                <a:spcPts val="2681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marshland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development,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progressive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terracing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can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improve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contribution</a:t>
            </a:r>
          </a:p>
          <a:p>
            <a:pPr marL="2286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impact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these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investments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1990" y="254461"/>
            <a:ext cx="520618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Summary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conclusions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(3)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1990" y="976801"/>
            <a:ext cx="9455856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With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modest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reallocation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towards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more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efficient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expenditures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0590" y="1346334"/>
            <a:ext cx="907542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investments,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total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GDP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2018-2024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would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$154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million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higher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9190" y="1858855"/>
            <a:ext cx="10687222" cy="355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250" spc="20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Additional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gains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can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be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achieved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employment,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poverty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reduction,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diet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quality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1990" y="2500801"/>
            <a:ext cx="11131647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Findings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justify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increase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budget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allocated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MINAGRI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which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has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been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0590" y="2870334"/>
            <a:ext cx="7923627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stagnant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(in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constant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prices)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since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PSTA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4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began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9190" y="3382855"/>
            <a:ext cx="10592827" cy="355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250" spc="20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When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additional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public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funds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are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allocated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favor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agricultural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R&amp;D,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small-scale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7790" y="3722070"/>
            <a:ext cx="7679714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irrigation,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terracing,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returns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would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be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higher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1990" y="4360081"/>
            <a:ext cx="10929869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Further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improvements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can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achieved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with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increase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budget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allocated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0590" y="4729614"/>
            <a:ext cx="457139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agriculture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efficient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manner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9190" y="5242135"/>
            <a:ext cx="9009706" cy="3552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250" spc="20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Each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additional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$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spent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generates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$4.82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GDP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if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allocated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200">
                <a:solidFill>
                  <a:srgbClr val="435464"/>
                </a:solidFill>
                <a:latin typeface="WCVLMJ+ArialMT"/>
                <a:cs typeface="WCVLMJ+ArialMT"/>
              </a:rPr>
              <a:t>efficiently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29046"/>
            <a:ext cx="349187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Acknowledgements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85654"/>
            <a:ext cx="5542285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Context: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Rwanda’s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food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547" y="1275713"/>
            <a:ext cx="505916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Six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components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of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the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food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system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GDP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4180" y="1275713"/>
            <a:ext cx="4650484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Food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system’s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share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of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national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GDP</a:t>
            </a:r>
          </a:p>
          <a:p>
            <a:pPr marL="164355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and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employment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in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Rwanda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2000" b="1">
                <a:solidFill>
                  <a:srgbClr val="404040"/>
                </a:solidFill>
                <a:latin typeface="IFLVIB+Arial-BoldMT"/>
                <a:cs typeface="IFLVIB+Arial-BoldMT"/>
              </a:rPr>
              <a:t>(2019)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0058" y="2369609"/>
            <a:ext cx="60993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FLVIB+Arial-BoldMT"/>
                <a:cs typeface="IFLVIB+Arial-BoldMT"/>
              </a:rPr>
              <a:t>67%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63171" y="3120998"/>
            <a:ext cx="157439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Input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supply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63171" y="3652180"/>
            <a:ext cx="251094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Hotels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&amp;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food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services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56067" y="3973360"/>
            <a:ext cx="60993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IFLVIB+Arial-BoldMT"/>
                <a:cs typeface="IFLVIB+Arial-BoldMT"/>
              </a:rPr>
              <a:t>35%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63171" y="4183362"/>
            <a:ext cx="207060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Trade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&amp;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transport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(C)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45458" y="4440708"/>
            <a:ext cx="5590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62%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63171" y="4714544"/>
            <a:ext cx="195844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Agro-processing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(B)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63171" y="5245727"/>
            <a:ext cx="218358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Primary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agriculture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(A)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81467" y="5368103"/>
            <a:ext cx="55909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26%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4275" y="5538294"/>
            <a:ext cx="5791389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Food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System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GDP:</a:t>
            </a:r>
            <a:r>
              <a:rPr dirty="0" sz="1800" spc="15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Total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value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added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generated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by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all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agricultural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value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chains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4274" y="6195639"/>
            <a:ext cx="5905381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Food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System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1800" b="1">
                <a:solidFill>
                  <a:srgbClr val="404040"/>
                </a:solidFill>
                <a:latin typeface="IFLVIB+Arial-BoldMT"/>
                <a:cs typeface="IFLVIB+Arial-BoldMT"/>
              </a:rPr>
              <a:t>Employment:</a:t>
            </a:r>
            <a:r>
              <a:rPr dirty="0" sz="1800" spc="18" b="1">
                <a:solidFill>
                  <a:srgbClr val="404040"/>
                </a:solidFill>
                <a:latin typeface="IFLVIB+Arial-BoldMT"/>
                <a:cs typeface="IFLVIB+Arial-Bold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Total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number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of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workers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who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are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primarily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employed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in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an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agricultural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value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404040"/>
                </a:solidFill>
                <a:latin typeface="WCVLMJ+ArialMT"/>
                <a:cs typeface="WCVLMJ+ArialMT"/>
              </a:rPr>
              <a:t>chain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67180" y="6262692"/>
            <a:ext cx="59273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85095" y="6262692"/>
            <a:ext cx="128170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Employment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393813"/>
            <a:ext cx="986383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Tools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methods: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The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Rwanda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CGE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model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&amp;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2017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28455" y="1360208"/>
            <a:ext cx="306237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4544b"/>
                </a:solidFill>
                <a:latin typeface="IFLVIB+Arial-BoldMT"/>
                <a:cs typeface="IFLVIB+Arial-BoldMT"/>
              </a:rPr>
              <a:t>IFPRI’s</a:t>
            </a:r>
            <a:r>
              <a:rPr dirty="0" sz="2400" b="1">
                <a:solidFill>
                  <a:srgbClr val="54544b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54544b"/>
                </a:solidFill>
                <a:latin typeface="IFLVIB+Arial-BoldMT"/>
                <a:cs typeface="IFLVIB+Arial-BoldMT"/>
              </a:rPr>
              <a:t>RIAPA-AIDA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7351" y="1426249"/>
            <a:ext cx="143889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Firm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Surveys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1613" y="1725968"/>
            <a:ext cx="106665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54544b"/>
                </a:solidFill>
                <a:latin typeface="IFLVIB+Arial-BoldMT"/>
                <a:cs typeface="IFLVIB+Arial-BoldMT"/>
              </a:rPr>
              <a:t>toolkit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7521" y="1786423"/>
            <a:ext cx="282590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Household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Surveys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(EICV5)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0917" y="1852889"/>
            <a:ext cx="193469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National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Accounts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(NISR)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28070" y="2393119"/>
            <a:ext cx="2846072" cy="9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242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Rural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Investment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and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Policy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Analysis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(RIAPA)</a:t>
            </a:r>
          </a:p>
          <a:p>
            <a:pPr marL="993874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model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58213" y="2589378"/>
            <a:ext cx="1269900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8762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Social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Accounting</a:t>
            </a:r>
          </a:p>
          <a:p>
            <a:pPr marL="257968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Matrix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3933" y="2780600"/>
            <a:ext cx="1653033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Balance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of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Payments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(IMF)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41385" y="3028280"/>
            <a:ext cx="1168499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Micro-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simulation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42781" y="3209964"/>
            <a:ext cx="234156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IFLVIB+Arial-BoldMT"/>
                <a:cs typeface="IFLVIB+Arial-BoldMT"/>
              </a:rPr>
              <a:t>POV</a:t>
            </a:r>
            <a:r>
              <a:rPr dirty="0" sz="1600" spc="977" b="1">
                <a:solidFill>
                  <a:srgbClr val="808080"/>
                </a:solidFill>
                <a:latin typeface="IFLVIB+Arial-BoldMT"/>
                <a:cs typeface="IFLVIB+Arial-Bold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Poverty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&amp;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Inequality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94201" y="3307519"/>
            <a:ext cx="30073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+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27880" y="3556697"/>
            <a:ext cx="86364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IFLVIB+Arial-BoldMT"/>
                <a:cs typeface="IFLVIB+Arial-BoldMT"/>
              </a:rPr>
              <a:t>RIAPA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64692" y="3560090"/>
            <a:ext cx="66030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IFLVIB+Arial-BoldMT"/>
                <a:cs typeface="IFLVIB+Arial-BoldMT"/>
              </a:rPr>
              <a:t>WIST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14486" y="3578859"/>
            <a:ext cx="164381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Women’s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Inclusion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77382" y="3612319"/>
            <a:ext cx="2734267" cy="9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Agricultural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Investment</a:t>
            </a:r>
          </a:p>
          <a:p>
            <a:pPr marL="97631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Data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Analysis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(AIDA)</a:t>
            </a:r>
          </a:p>
          <a:p>
            <a:pPr marL="873918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54544b"/>
                </a:solidFill>
                <a:latin typeface="WCVLMJ+ArialMT"/>
                <a:cs typeface="WCVLMJ+ArialMT"/>
              </a:rPr>
              <a:t>module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95596" y="3831017"/>
            <a:ext cx="71117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IFLVIB+Arial-BoldMT"/>
                <a:cs typeface="IFLVIB+Arial-BoldMT"/>
              </a:rPr>
              <a:t>AIDA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20832" y="3875851"/>
            <a:ext cx="199764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IFLVIB+Arial-BoldMT"/>
                <a:cs typeface="IFLVIB+Arial-BoldMT"/>
              </a:rPr>
              <a:t>DIET</a:t>
            </a:r>
            <a:r>
              <a:rPr dirty="0" sz="1600" spc="1269" b="1">
                <a:solidFill>
                  <a:srgbClr val="808080"/>
                </a:solidFill>
                <a:latin typeface="IFLVIB+Arial-BoldMT"/>
                <a:cs typeface="IFLVIB+Arial-Bold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Dietary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Quality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3286" y="3965415"/>
            <a:ext cx="2385976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Government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Financial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Statistics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c34e2d"/>
                </a:solidFill>
                <a:latin typeface="IFLVIB+Arial-BoldMT"/>
                <a:cs typeface="IFLVIB+Arial-BoldMT"/>
              </a:rPr>
              <a:t>(MINECOFIN)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48351" y="4580842"/>
            <a:ext cx="1225153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Investment</a:t>
            </a:r>
          </a:p>
          <a:p>
            <a:pPr marL="135731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IFLVIB+Arial-BoldMT"/>
                <a:cs typeface="IFLVIB+Arial-BoldMT"/>
              </a:rPr>
              <a:t>analysis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8764" y="4852801"/>
            <a:ext cx="2881140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Public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Agriculture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Spending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(MINAGRI,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MAFAP)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86714" y="4854569"/>
            <a:ext cx="2885051" cy="611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194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IFLVIB+Arial-BoldMT"/>
                <a:cs typeface="IFLVIB+Arial-BoldMT"/>
              </a:rPr>
              <a:t>HDM</a:t>
            </a:r>
            <a:r>
              <a:rPr dirty="0" sz="1600" spc="1160" b="1">
                <a:solidFill>
                  <a:srgbClr val="808080"/>
                </a:solidFill>
                <a:latin typeface="IFLVIB+Arial-BoldMT"/>
                <a:cs typeface="IFLVIB+Arial-Bold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Livestock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Herd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Dynamics</a:t>
            </a:r>
          </a:p>
          <a:p>
            <a:pPr marL="0" marR="0">
              <a:lnSpc>
                <a:spcPts val="1787"/>
              </a:lnSpc>
              <a:spcBef>
                <a:spcPts val="936"/>
              </a:spcBef>
              <a:spcAft>
                <a:spcPts val="0"/>
              </a:spcAft>
            </a:pPr>
            <a:r>
              <a:rPr dirty="0" sz="1600" b="1">
                <a:solidFill>
                  <a:srgbClr val="808080"/>
                </a:solidFill>
                <a:latin typeface="IFLVIB+Arial-BoldMT"/>
                <a:cs typeface="IFLVIB+Arial-BoldMT"/>
              </a:rPr>
              <a:t>ASTI</a:t>
            </a:r>
            <a:r>
              <a:rPr dirty="0" sz="1600" spc="1835" b="1">
                <a:solidFill>
                  <a:srgbClr val="808080"/>
                </a:solidFill>
                <a:latin typeface="IFLVIB+Arial-BoldMT"/>
                <a:cs typeface="IFLVIB+Arial-Bold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Agriculture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 </a:t>
            </a:r>
            <a:r>
              <a:rPr dirty="0" sz="1400">
                <a:solidFill>
                  <a:srgbClr val="808080"/>
                </a:solidFill>
                <a:latin typeface="WCVLMJ+ArialMT"/>
                <a:cs typeface="WCVLMJ+ArialMT"/>
              </a:rPr>
              <a:t>Research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4701" y="5662400"/>
            <a:ext cx="302893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Project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M&amp;E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&amp;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Sector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Studies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94228" y="6046438"/>
            <a:ext cx="334508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Farm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Surveys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(EICV5,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AHS,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 </a:t>
            </a:r>
            <a:r>
              <a:rPr dirty="0" sz="1600" b="1">
                <a:solidFill>
                  <a:srgbClr val="0b8eb8"/>
                </a:solidFill>
                <a:latin typeface="IFLVIB+Arial-BoldMT"/>
                <a:cs typeface="IFLVIB+Arial-BoldMT"/>
              </a:rPr>
              <a:t>SAS)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60271"/>
            <a:ext cx="1615082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337033"/>
            <a:ext cx="1091812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Part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1: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Estimate</a:t>
            </a:r>
            <a:r>
              <a:rPr dirty="0" sz="2400" spc="64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returns</a:t>
            </a:r>
            <a:r>
              <a:rPr dirty="0" sz="2400" spc="88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to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individual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policies,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investments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&amp;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expenditures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5440" y="1775584"/>
            <a:ext cx="9324885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Which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interventions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PSTA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4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more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cost-effective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promoting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inclusive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4040" y="2080384"/>
            <a:ext cx="322837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agricultural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transformation?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5440" y="2461384"/>
            <a:ext cx="8803422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What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synergies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trade-offs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targeting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different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4040" y="2766184"/>
            <a:ext cx="2875826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transformation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process?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3379193"/>
            <a:ext cx="10900373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Part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2: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Determine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more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efficient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allocation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through</a:t>
            </a:r>
            <a:r>
              <a:rPr dirty="0" sz="2400" spc="25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marginal</a:t>
            </a:r>
            <a:r>
              <a:rPr dirty="0" sz="2400" spc="63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reallocation</a:t>
            </a:r>
          </a:p>
          <a:p>
            <a:pPr marL="91440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(budget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“rightsizing”)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5440" y="4183504"/>
            <a:ext cx="9483126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How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could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reallocating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scarce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public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resources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improve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development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outcomes?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640" y="4796513"/>
            <a:ext cx="10597999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Part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3: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Determine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the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impact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of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</a:t>
            </a:r>
            <a:r>
              <a:rPr dirty="0" sz="2400" spc="25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budget</a:t>
            </a:r>
            <a:r>
              <a:rPr dirty="0" sz="2400" spc="66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increase</a:t>
            </a:r>
            <a:r>
              <a:rPr dirty="0" sz="2400" spc="73" b="1">
                <a:solidFill>
                  <a:srgbClr val="435464"/>
                </a:solidFill>
                <a:latin typeface="AOKEGB+Arial-BoldItalicMT"/>
                <a:cs typeface="AOKEGB+Arial-BoldItalic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under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more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efficient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44040" y="5162273"/>
            <a:ext cx="258770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allocation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option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5440" y="5600824"/>
            <a:ext cx="9749786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What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impacts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development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given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increase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budget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that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44040" y="5905624"/>
            <a:ext cx="3905287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allocated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more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efficient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way?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386439"/>
            <a:ext cx="366684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Analytical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procedure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014508"/>
            <a:ext cx="8969071" cy="9015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Identify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spending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areas</a:t>
            </a:r>
            <a:r>
              <a:rPr dirty="0" sz="2400" spc="3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that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relate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directly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to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PSTA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4</a:t>
            </a:r>
            <a:r>
              <a:rPr dirty="0" sz="2400" spc="-251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priorities</a:t>
            </a:r>
          </a:p>
          <a:p>
            <a:pPr marL="0" marR="0">
              <a:lnSpc>
                <a:spcPts val="2719"/>
              </a:lnSpc>
              <a:spcBef>
                <a:spcPts val="136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Focus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key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crops/crop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groups</a:t>
            </a:r>
            <a:r>
              <a:rPr dirty="0" sz="2400" spc="11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key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investments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types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127028"/>
            <a:ext cx="8849011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Focus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on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synergies</a:t>
            </a:r>
            <a:r>
              <a:rPr dirty="0" sz="2400" spc="1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between</a:t>
            </a:r>
            <a:r>
              <a:rPr dirty="0" sz="2400" spc="14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expenditures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investments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6840" y="2569352"/>
            <a:ext cx="5572798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E.g.,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input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subsidies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↔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irrigation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terracing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102388"/>
            <a:ext cx="8323946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Measure</a:t>
            </a:r>
            <a:r>
              <a:rPr dirty="0" sz="2400" spc="1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marginal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returns</a:t>
            </a:r>
            <a:r>
              <a:rPr dirty="0" sz="2400" spc="1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different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expenditure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options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6840" y="3544712"/>
            <a:ext cx="9285178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economic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value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additional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output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created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by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each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additional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dollar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spent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4077747"/>
            <a:ext cx="8221264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Assess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the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gains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four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specific</a:t>
            </a:r>
            <a:r>
              <a:rPr dirty="0" sz="2400" spc="25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development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outcomes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6840" y="4520072"/>
            <a:ext cx="10370092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Economic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growth;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employment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creation;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poverty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reduction;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diet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quality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improvement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(see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15440" y="4824872"/>
            <a:ext cx="244837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Annex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for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details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 u="sng">
                <a:solidFill>
                  <a:srgbClr val="3c5567"/>
                </a:solidFill>
                <a:latin typeface="WCVLMJ+ArialMT"/>
                <a:cs typeface="WCVLMJ+ArialMT"/>
              </a:rPr>
              <a:t>►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40" y="5357908"/>
            <a:ext cx="7817638" cy="38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35464"/>
                </a:solidFill>
                <a:latin typeface="JNULBQ+Wingdings-Regular"/>
                <a:cs typeface="JNULBQ+Wingdings-Regular"/>
              </a:rPr>
              <a:t>§</a:t>
            </a:r>
            <a:r>
              <a:rPr dirty="0" sz="2450" spc="67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Simulate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435464"/>
                </a:solidFill>
                <a:latin typeface="WCVLMJ+ArialMT"/>
                <a:cs typeface="WCVLMJ+ArialMT"/>
              </a:rPr>
              <a:t>over</a:t>
            </a:r>
            <a:r>
              <a:rPr dirty="0" sz="2400" spc="28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a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15-year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period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(2018-2033)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6840" y="5800232"/>
            <a:ext cx="10173496" cy="3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SLMBLO+CourierNewPSMT"/>
                <a:cs typeface="SLMBLO+CourierNewPSMT"/>
              </a:rPr>
              <a:t>o</a:t>
            </a:r>
            <a:r>
              <a:rPr dirty="0" sz="2050" spc="56">
                <a:solidFill>
                  <a:srgbClr val="43546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Costs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benefits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analyzed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cumulative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outcomes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over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15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years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to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capture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both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15440" y="6105032"/>
            <a:ext cx="792606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short-term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impacts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spending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long-term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impacts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of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investments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247632"/>
            <a:ext cx="10103921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Results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are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reported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by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“sector”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and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“investment”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type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for</a:t>
            </a:r>
          </a:p>
          <a:p>
            <a:pPr marL="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the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four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development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395860"/>
            <a:ext cx="127054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Sectors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8616" y="1425498"/>
            <a:ext cx="193104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Investments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3851" y="1781643"/>
            <a:ext cx="1287056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Maize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3664" y="1781643"/>
            <a:ext cx="1935734" cy="709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12.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Other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crops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13.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Sugar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08616" y="1851363"/>
            <a:ext cx="2965743" cy="1090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Small-scale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irrigation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2.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Marshland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irrigation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3.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Hillside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irrigation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3851" y="2162643"/>
            <a:ext cx="1117638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2.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Rice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3851" y="2543643"/>
            <a:ext cx="2133346" cy="709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3.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Irish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potatoes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4.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Beans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73664" y="2543643"/>
            <a:ext cx="2274358" cy="2233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14.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Livestock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15.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Crop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R&amp;D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16.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Livestock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R&amp;D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17.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Electricity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18.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Feeder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roads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19.</a:t>
            </a:r>
            <a:r>
              <a:rPr dirty="0" sz="2050" spc="182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Education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8616" y="2994363"/>
            <a:ext cx="3008414" cy="709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4.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Progressive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terracing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5.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Radical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terracing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3851" y="3305643"/>
            <a:ext cx="2133346" cy="1852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5.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Soybean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6.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Vegetables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7.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Coffee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&amp;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tea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8.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Other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cereals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9.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Other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RTBs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08616" y="3756363"/>
            <a:ext cx="2020100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6.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Coffee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&amp;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tea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08616" y="4137363"/>
            <a:ext cx="3826763" cy="709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7.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Agriculture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+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livestock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R&amp;D</a:t>
            </a:r>
          </a:p>
          <a:p>
            <a:pPr marL="0" marR="0">
              <a:lnSpc>
                <a:spcPts val="2290"/>
              </a:lnSpc>
              <a:spcBef>
                <a:spcPts val="709"/>
              </a:spcBef>
              <a:spcAft>
                <a:spcPts val="0"/>
              </a:spcAft>
            </a:pPr>
            <a:r>
              <a:rPr dirty="0" sz="2050">
                <a:solidFill>
                  <a:srgbClr val="435464"/>
                </a:solidFill>
                <a:latin typeface="WCVLMJ+ArialMT"/>
                <a:cs typeface="WCVLMJ+ArialMT"/>
              </a:rPr>
              <a:t>8.</a:t>
            </a:r>
            <a:r>
              <a:rPr dirty="0" sz="2050" spc="1321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Non-agricultural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investments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9640" y="5535210"/>
            <a:ext cx="10379857" cy="684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Development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400" b="1">
                <a:solidFill>
                  <a:srgbClr val="435464"/>
                </a:solidFill>
                <a:latin typeface="IFLVIB+Arial-BoldMT"/>
                <a:cs typeface="IFLVIB+Arial-BoldMT"/>
              </a:rPr>
              <a:t>outcomes:</a:t>
            </a:r>
            <a:r>
              <a:rPr dirty="0" sz="2400" spc="2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Economic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growth,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employment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creation,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poverty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reduction,</a:t>
            </a:r>
          </a:p>
          <a:p>
            <a:pPr marL="0" marR="0">
              <a:lnSpc>
                <a:spcPts val="22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and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diet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quality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435464"/>
                </a:solidFill>
                <a:latin typeface="WCVLMJ+ArialMT"/>
                <a:cs typeface="WCVLMJ+ArialMT"/>
              </a:rPr>
              <a:t>improvements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9225" y="3470047"/>
            <a:ext cx="4417863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435464"/>
                </a:solidFill>
                <a:latin typeface="IFLVIB+Arial-BoldMT"/>
                <a:cs typeface="IFLVIB+Arial-BoldMT"/>
              </a:rPr>
              <a:t>Results:</a:t>
            </a:r>
            <a:r>
              <a:rPr dirty="0" sz="4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4800" b="1">
                <a:solidFill>
                  <a:srgbClr val="435464"/>
                </a:solidFill>
                <a:latin typeface="IFLVIB+Arial-BoldMT"/>
                <a:cs typeface="IFLVIB+Arial-BoldMT"/>
              </a:rPr>
              <a:t>Part</a:t>
            </a:r>
            <a:r>
              <a:rPr dirty="0" sz="4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4800" b="1">
                <a:solidFill>
                  <a:srgbClr val="435464"/>
                </a:solidFill>
                <a:latin typeface="IFLVIB+Arial-BoldMT"/>
                <a:cs typeface="IFLVIB+Arial-BoldMT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8137" y="114284"/>
            <a:ext cx="9664751" cy="81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Public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spending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on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agriculture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contributes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substantially</a:t>
            </a:r>
          </a:p>
          <a:p>
            <a:pPr marL="3522662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to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GDP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 </a:t>
            </a:r>
            <a:r>
              <a:rPr dirty="0" sz="2800" b="1">
                <a:solidFill>
                  <a:srgbClr val="435464"/>
                </a:solidFill>
                <a:latin typeface="IFLVIB+Arial-BoldMT"/>
                <a:cs typeface="IFLVIB+Arial-BoldMT"/>
              </a:rPr>
              <a:t>growth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4606" y="1084270"/>
            <a:ext cx="1029336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2400" spc="-44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GOKNBK+Arial-ItalicMT"/>
                <a:cs typeface="GOKNBK+Arial-ItalicMT"/>
              </a:rPr>
              <a:t>with</a:t>
            </a:r>
            <a:r>
              <a:rPr dirty="0" sz="2400" spc="65">
                <a:solidFill>
                  <a:srgbClr val="000000"/>
                </a:solidFill>
                <a:latin typeface="GOKNBK+Arial-ItalicMT"/>
                <a:cs typeface="GOKNBK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GOKNBK+Arial-ItalicMT"/>
                <a:cs typeface="GOKNBK+Arial-ItalicMT"/>
              </a:rPr>
              <a:t>and</a:t>
            </a:r>
            <a:r>
              <a:rPr dirty="0" sz="2400" spc="64">
                <a:solidFill>
                  <a:srgbClr val="000000"/>
                </a:solidFill>
                <a:latin typeface="GOKNBK+Arial-ItalicMT"/>
                <a:cs typeface="GOKNBK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GOKNBK+Arial-ItalicMT"/>
                <a:cs typeface="GOKNBK+Arial-ItalicMT"/>
              </a:rPr>
              <a:t>without</a:t>
            </a:r>
            <a:r>
              <a:rPr dirty="0" sz="2400" spc="92">
                <a:solidFill>
                  <a:srgbClr val="000000"/>
                </a:solidFill>
                <a:latin typeface="GOKNBK+Arial-ItalicMT"/>
                <a:cs typeface="GOKNBK+Arial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$109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million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in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annual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spending,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WCVLMJ+ArialMT"/>
                <a:cs typeface="WCVLMJ+ArialMT"/>
              </a:rPr>
              <a:t>2018-24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5200" y="1444917"/>
            <a:ext cx="335211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(in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constant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(2017)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US$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million)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300" y="2047147"/>
            <a:ext cx="77390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12,450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39733" y="2182729"/>
            <a:ext cx="4244614" cy="647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Cumulative</a:t>
            </a:r>
            <a:r>
              <a:rPr dirty="0" sz="2000" spc="1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gains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to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in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7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WCVLMJ+ArialMT"/>
                <a:cs typeface="WCVLMJ+ArialMT"/>
              </a:rPr>
              <a:t>years:</a:t>
            </a:r>
          </a:p>
          <a:p>
            <a:pPr marL="1048543" marR="0">
              <a:lnSpc>
                <a:spcPts val="2010"/>
              </a:lnSpc>
              <a:spcBef>
                <a:spcPts val="55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$1.57b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in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total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GDP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9300" y="2551427"/>
            <a:ext cx="789885" cy="2282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271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11,950</a:t>
            </a:r>
          </a:p>
          <a:p>
            <a:pPr marL="16271" marR="0">
              <a:lnSpc>
                <a:spcPts val="1787"/>
              </a:lnSpc>
              <a:spcBef>
                <a:spcPts val="218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11,450</a:t>
            </a:r>
          </a:p>
          <a:p>
            <a:pPr marL="0" marR="0">
              <a:lnSpc>
                <a:spcPts val="1787"/>
              </a:lnSpc>
              <a:spcBef>
                <a:spcPts val="213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10,950</a:t>
            </a:r>
          </a:p>
          <a:p>
            <a:pPr marL="0" marR="0">
              <a:lnSpc>
                <a:spcPts val="1787"/>
              </a:lnSpc>
              <a:spcBef>
                <a:spcPts val="218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10,450</a:t>
            </a:r>
          </a:p>
          <a:p>
            <a:pPr marL="111918" marR="0">
              <a:lnSpc>
                <a:spcPts val="1787"/>
              </a:lnSpc>
              <a:spcBef>
                <a:spcPts val="218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9,950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10477" y="2861745"/>
            <a:ext cx="250175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$1.17b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from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agriculture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37377" y="3186865"/>
            <a:ext cx="3847898" cy="943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16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$0.18b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from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off-farm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food</a:t>
            </a:r>
            <a:r>
              <a:rPr dirty="0" sz="1800" spc="-27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system</a:t>
            </a:r>
          </a:p>
          <a:p>
            <a:pPr marL="0" marR="0">
              <a:lnSpc>
                <a:spcPts val="201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$0.22b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from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outside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food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system</a:t>
            </a:r>
          </a:p>
          <a:p>
            <a:pPr marL="463550" marR="0">
              <a:lnSpc>
                <a:spcPts val="2010"/>
              </a:lnSpc>
              <a:spcBef>
                <a:spcPts val="549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$2.05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GDP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per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dollar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ff0000"/>
                </a:solidFill>
                <a:latin typeface="WCVLMJ+ArialMT"/>
                <a:cs typeface="WCVLMJ+ArialMT"/>
              </a:rPr>
              <a:t>spent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29535" y="4670571"/>
            <a:ext cx="278110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With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spending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1219" y="5072827"/>
            <a:ext cx="6608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9,450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29535" y="5148180"/>
            <a:ext cx="309863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Without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agricultural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WCVLMJ+ArialMT"/>
                <a:cs typeface="WCVLMJ+ArialMT"/>
              </a:rPr>
              <a:t>spending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1219" y="5577107"/>
            <a:ext cx="6608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8,950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1219" y="6081387"/>
            <a:ext cx="6608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8,450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3202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2017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40955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2018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88707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2019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36459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2020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84212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2021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31964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2022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479716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2023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727469" y="6323957"/>
            <a:ext cx="60444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CVLMJ+ArialMT"/>
                <a:cs typeface="WCVLMJ+ArialMT"/>
              </a:rPr>
              <a:t>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2022-05-27T03:43:25-05:00</dcterms:modified>
</cp:coreProperties>
</file>