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6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8" r:id="rId3"/>
    <p:sldId id="349" r:id="rId4"/>
    <p:sldId id="358" r:id="rId5"/>
    <p:sldId id="359" r:id="rId6"/>
    <p:sldId id="361" r:id="rId7"/>
    <p:sldId id="362" r:id="rId8"/>
    <p:sldId id="360" r:id="rId9"/>
    <p:sldId id="314" r:id="rId10"/>
    <p:sldId id="350" r:id="rId11"/>
    <p:sldId id="351" r:id="rId12"/>
    <p:sldId id="352" r:id="rId13"/>
    <p:sldId id="3323" r:id="rId14"/>
    <p:sldId id="266" r:id="rId15"/>
    <p:sldId id="267" r:id="rId16"/>
    <p:sldId id="268" r:id="rId17"/>
    <p:sldId id="269" r:id="rId18"/>
    <p:sldId id="270" r:id="rId19"/>
    <p:sldId id="311" r:id="rId20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8785" autoAdjust="0"/>
  </p:normalViewPr>
  <p:slideViewPr>
    <p:cSldViewPr>
      <p:cViewPr varScale="1">
        <p:scale>
          <a:sx n="59" d="100"/>
          <a:sy n="59" d="100"/>
        </p:scale>
        <p:origin x="92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1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2DE0FB-F2F1-4941-BF6A-3EB0E33ACC21}" type="doc">
      <dgm:prSet loTypeId="urn:microsoft.com/office/officeart/2005/8/layout/radial6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50BF3A57-AFF8-40FB-A4E6-F51BD7777657}">
      <dgm:prSet/>
      <dgm:spPr/>
      <dgm:t>
        <a:bodyPr/>
        <a:lstStyle/>
        <a:p>
          <a:r>
            <a:rPr lang="en-ZA" b="0" dirty="0"/>
            <a:t>Green Finance</a:t>
          </a:r>
          <a:endParaRPr lang="en-ZA" dirty="0"/>
        </a:p>
      </dgm:t>
    </dgm:pt>
    <dgm:pt modelId="{23F03F8E-9266-49A5-B803-E72027749C6F}" type="parTrans" cxnId="{F7558317-EBDA-4D0E-BE0E-3C4A66B00AA2}">
      <dgm:prSet/>
      <dgm:spPr/>
      <dgm:t>
        <a:bodyPr/>
        <a:lstStyle/>
        <a:p>
          <a:endParaRPr lang="en-ZA"/>
        </a:p>
      </dgm:t>
    </dgm:pt>
    <dgm:pt modelId="{9700382A-94FE-4818-B1F1-A30CCF3867A8}" type="sibTrans" cxnId="{F7558317-EBDA-4D0E-BE0E-3C4A66B00AA2}">
      <dgm:prSet/>
      <dgm:spPr/>
      <dgm:t>
        <a:bodyPr/>
        <a:lstStyle/>
        <a:p>
          <a:endParaRPr lang="en-ZA"/>
        </a:p>
      </dgm:t>
    </dgm:pt>
    <dgm:pt modelId="{D9A7A70D-EE8E-49F1-B89B-3CD1165C35C3}">
      <dgm:prSet/>
      <dgm:spPr/>
      <dgm:t>
        <a:bodyPr/>
        <a:lstStyle/>
        <a:p>
          <a:r>
            <a:rPr lang="en-ZA" b="0" dirty="0"/>
            <a:t>Financing public and private green investments in environmental goods and services and prevention of damage to the environment</a:t>
          </a:r>
          <a:endParaRPr lang="en-ZA" dirty="0"/>
        </a:p>
      </dgm:t>
    </dgm:pt>
    <dgm:pt modelId="{27C17A13-E740-456F-A52E-AD56E17DD206}" type="parTrans" cxnId="{BEF2ECB7-8F10-4407-9B61-17CADC106562}">
      <dgm:prSet/>
      <dgm:spPr/>
      <dgm:t>
        <a:bodyPr/>
        <a:lstStyle/>
        <a:p>
          <a:endParaRPr lang="en-ZA"/>
        </a:p>
      </dgm:t>
    </dgm:pt>
    <dgm:pt modelId="{C4794AE9-81AC-4B31-B27D-D5306044699D}" type="sibTrans" cxnId="{BEF2ECB7-8F10-4407-9B61-17CADC106562}">
      <dgm:prSet/>
      <dgm:spPr/>
      <dgm:t>
        <a:bodyPr/>
        <a:lstStyle/>
        <a:p>
          <a:endParaRPr lang="en-ZA"/>
        </a:p>
      </dgm:t>
    </dgm:pt>
    <dgm:pt modelId="{38A73C1C-A44A-4FD8-B713-25EDA7A63E7D}">
      <dgm:prSet/>
      <dgm:spPr/>
      <dgm:t>
        <a:bodyPr/>
        <a:lstStyle/>
        <a:p>
          <a:r>
            <a:rPr lang="en-ZA" b="0" dirty="0"/>
            <a:t>Financing of public policies that encourage the implementation of environmental and environmental damage mitigation or adaptation projects and initiatives</a:t>
          </a:r>
          <a:endParaRPr lang="en-ZA" dirty="0"/>
        </a:p>
      </dgm:t>
    </dgm:pt>
    <dgm:pt modelId="{DAFCC094-CACE-4001-81CB-E79C68BEEA26}" type="parTrans" cxnId="{F6048C31-A3F2-4A41-BBF5-1A1F11210093}">
      <dgm:prSet/>
      <dgm:spPr/>
      <dgm:t>
        <a:bodyPr/>
        <a:lstStyle/>
        <a:p>
          <a:endParaRPr lang="en-ZA"/>
        </a:p>
      </dgm:t>
    </dgm:pt>
    <dgm:pt modelId="{4D3BABDD-F0FD-4032-888A-4EE0205AD23F}" type="sibTrans" cxnId="{F6048C31-A3F2-4A41-BBF5-1A1F11210093}">
      <dgm:prSet/>
      <dgm:spPr/>
      <dgm:t>
        <a:bodyPr/>
        <a:lstStyle/>
        <a:p>
          <a:endParaRPr lang="en-ZA"/>
        </a:p>
      </dgm:t>
    </dgm:pt>
    <dgm:pt modelId="{E763BFF4-909C-4684-9D11-049DE1A43448}">
      <dgm:prSet/>
      <dgm:spPr/>
      <dgm:t>
        <a:bodyPr/>
        <a:lstStyle/>
        <a:p>
          <a:r>
            <a:rPr lang="en-ZA" b="0" dirty="0"/>
            <a:t>Components of the financial systems that deal specifically with green investments: financial instruments for green investments and structured green funds</a:t>
          </a:r>
          <a:endParaRPr lang="en-ZA" dirty="0"/>
        </a:p>
      </dgm:t>
    </dgm:pt>
    <dgm:pt modelId="{E0105DB2-9915-49C7-AADB-AEC3B5BB1DE0}" type="parTrans" cxnId="{9C7A76A7-2EC7-4090-B414-7CD80E0EF4A1}">
      <dgm:prSet/>
      <dgm:spPr/>
      <dgm:t>
        <a:bodyPr/>
        <a:lstStyle/>
        <a:p>
          <a:endParaRPr lang="en-ZA"/>
        </a:p>
      </dgm:t>
    </dgm:pt>
    <dgm:pt modelId="{6B375B9C-4FD3-455A-9E80-0D4AA8518381}" type="sibTrans" cxnId="{9C7A76A7-2EC7-4090-B414-7CD80E0EF4A1}">
      <dgm:prSet/>
      <dgm:spPr/>
      <dgm:t>
        <a:bodyPr/>
        <a:lstStyle/>
        <a:p>
          <a:endParaRPr lang="en-ZA"/>
        </a:p>
      </dgm:t>
    </dgm:pt>
    <dgm:pt modelId="{21896FF2-AC85-4912-BB68-F9EB09AB2BA5}" type="pres">
      <dgm:prSet presAssocID="{5B2DE0FB-F2F1-4941-BF6A-3EB0E33ACC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4B28E6-26F9-4707-A3E3-DF11D02AABCD}" type="pres">
      <dgm:prSet presAssocID="{50BF3A57-AFF8-40FB-A4E6-F51BD7777657}" presName="centerShape" presStyleLbl="node0" presStyleIdx="0" presStyleCnt="1" custLinFactNeighborX="-7077" custLinFactNeighborY="9442"/>
      <dgm:spPr/>
    </dgm:pt>
    <dgm:pt modelId="{0314C596-5174-4106-8AA9-AAF2FC0E8EA6}" type="pres">
      <dgm:prSet presAssocID="{D9A7A70D-EE8E-49F1-B89B-3CD1165C35C3}" presName="node" presStyleLbl="node1" presStyleIdx="0" presStyleCnt="3" custScaleX="152755" custScaleY="146834" custRadScaleRad="83702" custRadScaleInc="1654">
        <dgm:presLayoutVars>
          <dgm:bulletEnabled val="1"/>
        </dgm:presLayoutVars>
      </dgm:prSet>
      <dgm:spPr/>
    </dgm:pt>
    <dgm:pt modelId="{3CAEEDBE-28AB-49E2-954E-141A240C9D43}" type="pres">
      <dgm:prSet presAssocID="{D9A7A70D-EE8E-49F1-B89B-3CD1165C35C3}" presName="dummy" presStyleCnt="0"/>
      <dgm:spPr/>
    </dgm:pt>
    <dgm:pt modelId="{4806A45A-84D0-4C2E-80A9-B34D4729BF59}" type="pres">
      <dgm:prSet presAssocID="{C4794AE9-81AC-4B31-B27D-D5306044699D}" presName="sibTrans" presStyleLbl="sibTrans2D1" presStyleIdx="0" presStyleCnt="3"/>
      <dgm:spPr/>
    </dgm:pt>
    <dgm:pt modelId="{170330D7-7E45-4CE5-944B-F92A9A7841CE}" type="pres">
      <dgm:prSet presAssocID="{38A73C1C-A44A-4FD8-B713-25EDA7A63E7D}" presName="node" presStyleLbl="node1" presStyleIdx="1" presStyleCnt="3" custScaleX="187512" custScaleY="172606" custRadScaleRad="133815" custRadScaleInc="-69663">
        <dgm:presLayoutVars>
          <dgm:bulletEnabled val="1"/>
        </dgm:presLayoutVars>
      </dgm:prSet>
      <dgm:spPr/>
    </dgm:pt>
    <dgm:pt modelId="{41F6BEA9-DCF1-4FFB-9165-8B1A8255B18E}" type="pres">
      <dgm:prSet presAssocID="{38A73C1C-A44A-4FD8-B713-25EDA7A63E7D}" presName="dummy" presStyleCnt="0"/>
      <dgm:spPr/>
    </dgm:pt>
    <dgm:pt modelId="{A91AC757-B16B-466E-BC48-DB21E36508A2}" type="pres">
      <dgm:prSet presAssocID="{4D3BABDD-F0FD-4032-888A-4EE0205AD23F}" presName="sibTrans" presStyleLbl="sibTrans2D1" presStyleIdx="1" presStyleCnt="3" custScaleY="66261"/>
      <dgm:spPr/>
    </dgm:pt>
    <dgm:pt modelId="{E30E09A6-25E5-4D1D-B607-CB32A4D83E4D}" type="pres">
      <dgm:prSet presAssocID="{E763BFF4-909C-4684-9D11-049DE1A43448}" presName="node" presStyleLbl="node1" presStyleIdx="2" presStyleCnt="3" custScaleX="199622" custScaleY="169085" custRadScaleRad="140825" custRadScaleInc="68093">
        <dgm:presLayoutVars>
          <dgm:bulletEnabled val="1"/>
        </dgm:presLayoutVars>
      </dgm:prSet>
      <dgm:spPr/>
    </dgm:pt>
    <dgm:pt modelId="{3E32AD1F-409F-4BEC-AD66-74DBC6AC140E}" type="pres">
      <dgm:prSet presAssocID="{E763BFF4-909C-4684-9D11-049DE1A43448}" presName="dummy" presStyleCnt="0"/>
      <dgm:spPr/>
    </dgm:pt>
    <dgm:pt modelId="{65B05BC7-03E3-4886-B6AE-9224B971A37E}" type="pres">
      <dgm:prSet presAssocID="{6B375B9C-4FD3-455A-9E80-0D4AA8518381}" presName="sibTrans" presStyleLbl="sibTrans2D1" presStyleIdx="2" presStyleCnt="3"/>
      <dgm:spPr/>
    </dgm:pt>
  </dgm:ptLst>
  <dgm:cxnLst>
    <dgm:cxn modelId="{F7558317-EBDA-4D0E-BE0E-3C4A66B00AA2}" srcId="{5B2DE0FB-F2F1-4941-BF6A-3EB0E33ACC21}" destId="{50BF3A57-AFF8-40FB-A4E6-F51BD7777657}" srcOrd="0" destOrd="0" parTransId="{23F03F8E-9266-49A5-B803-E72027749C6F}" sibTransId="{9700382A-94FE-4818-B1F1-A30CCF3867A8}"/>
    <dgm:cxn modelId="{C288901B-E7D0-4236-8E0D-8321509647A3}" type="presOf" srcId="{4D3BABDD-F0FD-4032-888A-4EE0205AD23F}" destId="{A91AC757-B16B-466E-BC48-DB21E36508A2}" srcOrd="0" destOrd="0" presId="urn:microsoft.com/office/officeart/2005/8/layout/radial6"/>
    <dgm:cxn modelId="{F6048C31-A3F2-4A41-BBF5-1A1F11210093}" srcId="{50BF3A57-AFF8-40FB-A4E6-F51BD7777657}" destId="{38A73C1C-A44A-4FD8-B713-25EDA7A63E7D}" srcOrd="1" destOrd="0" parTransId="{DAFCC094-CACE-4001-81CB-E79C68BEEA26}" sibTransId="{4D3BABDD-F0FD-4032-888A-4EE0205AD23F}"/>
    <dgm:cxn modelId="{BB63D957-9A22-489D-B75C-C796F02436A2}" type="presOf" srcId="{C4794AE9-81AC-4B31-B27D-D5306044699D}" destId="{4806A45A-84D0-4C2E-80A9-B34D4729BF59}" srcOrd="0" destOrd="0" presId="urn:microsoft.com/office/officeart/2005/8/layout/radial6"/>
    <dgm:cxn modelId="{2B0D725A-2527-47D0-9EB6-712DA8D7B6FD}" type="presOf" srcId="{38A73C1C-A44A-4FD8-B713-25EDA7A63E7D}" destId="{170330D7-7E45-4CE5-944B-F92A9A7841CE}" srcOrd="0" destOrd="0" presId="urn:microsoft.com/office/officeart/2005/8/layout/radial6"/>
    <dgm:cxn modelId="{9C7A76A7-2EC7-4090-B414-7CD80E0EF4A1}" srcId="{50BF3A57-AFF8-40FB-A4E6-F51BD7777657}" destId="{E763BFF4-909C-4684-9D11-049DE1A43448}" srcOrd="2" destOrd="0" parTransId="{E0105DB2-9915-49C7-AADB-AEC3B5BB1DE0}" sibTransId="{6B375B9C-4FD3-455A-9E80-0D4AA8518381}"/>
    <dgm:cxn modelId="{E66875AC-68AA-4926-8BBE-08DF84890815}" type="presOf" srcId="{D9A7A70D-EE8E-49F1-B89B-3CD1165C35C3}" destId="{0314C596-5174-4106-8AA9-AAF2FC0E8EA6}" srcOrd="0" destOrd="0" presId="urn:microsoft.com/office/officeart/2005/8/layout/radial6"/>
    <dgm:cxn modelId="{BEF2ECB7-8F10-4407-9B61-17CADC106562}" srcId="{50BF3A57-AFF8-40FB-A4E6-F51BD7777657}" destId="{D9A7A70D-EE8E-49F1-B89B-3CD1165C35C3}" srcOrd="0" destOrd="0" parTransId="{27C17A13-E740-456F-A52E-AD56E17DD206}" sibTransId="{C4794AE9-81AC-4B31-B27D-D5306044699D}"/>
    <dgm:cxn modelId="{D0AE5ADC-D81D-4E70-8124-A21D05FCAC05}" type="presOf" srcId="{6B375B9C-4FD3-455A-9E80-0D4AA8518381}" destId="{65B05BC7-03E3-4886-B6AE-9224B971A37E}" srcOrd="0" destOrd="0" presId="urn:microsoft.com/office/officeart/2005/8/layout/radial6"/>
    <dgm:cxn modelId="{CCCCCEEA-721F-4E65-AB1A-ACFA5A5BAFF6}" type="presOf" srcId="{E763BFF4-909C-4684-9D11-049DE1A43448}" destId="{E30E09A6-25E5-4D1D-B607-CB32A4D83E4D}" srcOrd="0" destOrd="0" presId="urn:microsoft.com/office/officeart/2005/8/layout/radial6"/>
    <dgm:cxn modelId="{9F382AED-F7C3-42A8-8E40-9B78299BEDB4}" type="presOf" srcId="{50BF3A57-AFF8-40FB-A4E6-F51BD7777657}" destId="{EF4B28E6-26F9-4707-A3E3-DF11D02AABCD}" srcOrd="0" destOrd="0" presId="urn:microsoft.com/office/officeart/2005/8/layout/radial6"/>
    <dgm:cxn modelId="{F7F462F1-4AEC-4944-97A2-8926C41D3879}" type="presOf" srcId="{5B2DE0FB-F2F1-4941-BF6A-3EB0E33ACC21}" destId="{21896FF2-AC85-4912-BB68-F9EB09AB2BA5}" srcOrd="0" destOrd="0" presId="urn:microsoft.com/office/officeart/2005/8/layout/radial6"/>
    <dgm:cxn modelId="{2DDC4AC5-3967-401B-91A0-7FD0FF7C5581}" type="presParOf" srcId="{21896FF2-AC85-4912-BB68-F9EB09AB2BA5}" destId="{EF4B28E6-26F9-4707-A3E3-DF11D02AABCD}" srcOrd="0" destOrd="0" presId="urn:microsoft.com/office/officeart/2005/8/layout/radial6"/>
    <dgm:cxn modelId="{00671737-5512-4DFB-8085-FF2AE6DAF9C9}" type="presParOf" srcId="{21896FF2-AC85-4912-BB68-F9EB09AB2BA5}" destId="{0314C596-5174-4106-8AA9-AAF2FC0E8EA6}" srcOrd="1" destOrd="0" presId="urn:microsoft.com/office/officeart/2005/8/layout/radial6"/>
    <dgm:cxn modelId="{767572C9-9F2A-4F10-B703-7302A0EE28CA}" type="presParOf" srcId="{21896FF2-AC85-4912-BB68-F9EB09AB2BA5}" destId="{3CAEEDBE-28AB-49E2-954E-141A240C9D43}" srcOrd="2" destOrd="0" presId="urn:microsoft.com/office/officeart/2005/8/layout/radial6"/>
    <dgm:cxn modelId="{C6EBD01D-E015-42BC-83B2-1E0F36719F13}" type="presParOf" srcId="{21896FF2-AC85-4912-BB68-F9EB09AB2BA5}" destId="{4806A45A-84D0-4C2E-80A9-B34D4729BF59}" srcOrd="3" destOrd="0" presId="urn:microsoft.com/office/officeart/2005/8/layout/radial6"/>
    <dgm:cxn modelId="{B1E6D367-971A-4A0E-BCC6-FBB735D2B3A4}" type="presParOf" srcId="{21896FF2-AC85-4912-BB68-F9EB09AB2BA5}" destId="{170330D7-7E45-4CE5-944B-F92A9A7841CE}" srcOrd="4" destOrd="0" presId="urn:microsoft.com/office/officeart/2005/8/layout/radial6"/>
    <dgm:cxn modelId="{714DA609-4D83-4311-91A4-ADEE38B7A3C6}" type="presParOf" srcId="{21896FF2-AC85-4912-BB68-F9EB09AB2BA5}" destId="{41F6BEA9-DCF1-4FFB-9165-8B1A8255B18E}" srcOrd="5" destOrd="0" presId="urn:microsoft.com/office/officeart/2005/8/layout/radial6"/>
    <dgm:cxn modelId="{266ADB1B-2D0E-4C31-AAEB-321AB259D0FE}" type="presParOf" srcId="{21896FF2-AC85-4912-BB68-F9EB09AB2BA5}" destId="{A91AC757-B16B-466E-BC48-DB21E36508A2}" srcOrd="6" destOrd="0" presId="urn:microsoft.com/office/officeart/2005/8/layout/radial6"/>
    <dgm:cxn modelId="{48D62501-2FFF-4DA7-BA9F-C0A4B93B816B}" type="presParOf" srcId="{21896FF2-AC85-4912-BB68-F9EB09AB2BA5}" destId="{E30E09A6-25E5-4D1D-B607-CB32A4D83E4D}" srcOrd="7" destOrd="0" presId="urn:microsoft.com/office/officeart/2005/8/layout/radial6"/>
    <dgm:cxn modelId="{A9E74C62-8FAE-488D-A5A8-512383ED01C9}" type="presParOf" srcId="{21896FF2-AC85-4912-BB68-F9EB09AB2BA5}" destId="{3E32AD1F-409F-4BEC-AD66-74DBC6AC140E}" srcOrd="8" destOrd="0" presId="urn:microsoft.com/office/officeart/2005/8/layout/radial6"/>
    <dgm:cxn modelId="{40EDFC09-6408-4E7B-8ABA-CDE8387CCB24}" type="presParOf" srcId="{21896FF2-AC85-4912-BB68-F9EB09AB2BA5}" destId="{65B05BC7-03E3-4886-B6AE-9224B971A37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5BC7-03E3-4886-B6AE-9224B971A37E}">
      <dsp:nvSpPr>
        <dsp:cNvPr id="0" name=""/>
        <dsp:cNvSpPr/>
      </dsp:nvSpPr>
      <dsp:spPr>
        <a:xfrm>
          <a:off x="2469967" y="1174748"/>
          <a:ext cx="5263966" cy="5263966"/>
        </a:xfrm>
        <a:prstGeom prst="blockArc">
          <a:avLst>
            <a:gd name="adj1" fmla="val 10815089"/>
            <a:gd name="adj2" fmla="val 17676026"/>
            <a:gd name="adj3" fmla="val 4640"/>
          </a:avLst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tint val="45000"/>
                <a:satMod val="200000"/>
              </a:schemeClr>
            </a:gs>
            <a:gs pos="30000">
              <a:schemeClr val="accent4">
                <a:hueOff val="-3519944"/>
                <a:satOff val="-36129"/>
                <a:lumOff val="15099"/>
                <a:alphaOff val="0"/>
                <a:tint val="61000"/>
                <a:satMod val="200000"/>
              </a:schemeClr>
            </a:gs>
            <a:gs pos="45000">
              <a:schemeClr val="accent4">
                <a:hueOff val="-3519944"/>
                <a:satOff val="-36129"/>
                <a:lumOff val="15099"/>
                <a:alphaOff val="0"/>
                <a:tint val="66000"/>
                <a:satMod val="200000"/>
              </a:schemeClr>
            </a:gs>
            <a:gs pos="55000">
              <a:schemeClr val="accent4">
                <a:hueOff val="-3519944"/>
                <a:satOff val="-36129"/>
                <a:lumOff val="15099"/>
                <a:alphaOff val="0"/>
                <a:tint val="66000"/>
                <a:satMod val="200000"/>
              </a:schemeClr>
            </a:gs>
            <a:gs pos="73000">
              <a:schemeClr val="accent4">
                <a:hueOff val="-3519944"/>
                <a:satOff val="-36129"/>
                <a:lumOff val="15099"/>
                <a:alphaOff val="0"/>
                <a:tint val="61000"/>
                <a:satMod val="200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1AC757-B16B-466E-BC48-DB21E36508A2}">
      <dsp:nvSpPr>
        <dsp:cNvPr id="0" name=""/>
        <dsp:cNvSpPr/>
      </dsp:nvSpPr>
      <dsp:spPr>
        <a:xfrm>
          <a:off x="2469916" y="1394669"/>
          <a:ext cx="7176461" cy="4755195"/>
        </a:xfrm>
        <a:prstGeom prst="blockArc">
          <a:avLst>
            <a:gd name="adj1" fmla="val 21577407"/>
            <a:gd name="adj2" fmla="val 10777407"/>
            <a:gd name="adj3" fmla="val 3403"/>
          </a:avLst>
        </a:prstGeom>
        <a:gradFill rotWithShape="0">
          <a:gsLst>
            <a:gs pos="0">
              <a:schemeClr val="accent4">
                <a:hueOff val="-1759972"/>
                <a:satOff val="-18065"/>
                <a:lumOff val="7550"/>
                <a:alphaOff val="0"/>
                <a:tint val="45000"/>
                <a:satMod val="200000"/>
              </a:schemeClr>
            </a:gs>
            <a:gs pos="30000">
              <a:schemeClr val="accent4">
                <a:hueOff val="-1759972"/>
                <a:satOff val="-18065"/>
                <a:lumOff val="7550"/>
                <a:alphaOff val="0"/>
                <a:tint val="61000"/>
                <a:satMod val="200000"/>
              </a:schemeClr>
            </a:gs>
            <a:gs pos="45000">
              <a:schemeClr val="accent4">
                <a:hueOff val="-1759972"/>
                <a:satOff val="-18065"/>
                <a:lumOff val="7550"/>
                <a:alphaOff val="0"/>
                <a:tint val="66000"/>
                <a:satMod val="200000"/>
              </a:schemeClr>
            </a:gs>
            <a:gs pos="55000">
              <a:schemeClr val="accent4">
                <a:hueOff val="-1759972"/>
                <a:satOff val="-18065"/>
                <a:lumOff val="7550"/>
                <a:alphaOff val="0"/>
                <a:tint val="66000"/>
                <a:satMod val="200000"/>
              </a:schemeClr>
            </a:gs>
            <a:gs pos="73000">
              <a:schemeClr val="accent4">
                <a:hueOff val="-1759972"/>
                <a:satOff val="-18065"/>
                <a:lumOff val="7550"/>
                <a:alphaOff val="0"/>
                <a:tint val="61000"/>
                <a:satMod val="200000"/>
              </a:schemeClr>
            </a:gs>
            <a:gs pos="100000">
              <a:schemeClr val="accent4">
                <a:hueOff val="-1759972"/>
                <a:satOff val="-18065"/>
                <a:lumOff val="755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06A45A-84D0-4C2E-80A9-B34D4729BF59}">
      <dsp:nvSpPr>
        <dsp:cNvPr id="0" name=""/>
        <dsp:cNvSpPr/>
      </dsp:nvSpPr>
      <dsp:spPr>
        <a:xfrm>
          <a:off x="4386581" y="1264793"/>
          <a:ext cx="5263966" cy="5263966"/>
        </a:xfrm>
        <a:prstGeom prst="blockArc">
          <a:avLst>
            <a:gd name="adj1" fmla="val 15046758"/>
            <a:gd name="adj2" fmla="val 21402405"/>
            <a:gd name="adj3" fmla="val 46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4B28E6-26F9-4707-A3E3-DF11D02AABCD}">
      <dsp:nvSpPr>
        <dsp:cNvPr id="0" name=""/>
        <dsp:cNvSpPr/>
      </dsp:nvSpPr>
      <dsp:spPr>
        <a:xfrm>
          <a:off x="4571998" y="2894966"/>
          <a:ext cx="2422921" cy="24229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000" b="0" kern="1200" dirty="0"/>
            <a:t>Green Finance</a:t>
          </a:r>
          <a:endParaRPr lang="en-ZA" sz="4000" kern="1200" dirty="0"/>
        </a:p>
      </dsp:txBody>
      <dsp:txXfrm>
        <a:off x="4926827" y="3249795"/>
        <a:ext cx="1713263" cy="1713263"/>
      </dsp:txXfrm>
    </dsp:sp>
    <dsp:sp modelId="{0314C596-5174-4106-8AA9-AAF2FC0E8EA6}">
      <dsp:nvSpPr>
        <dsp:cNvPr id="0" name=""/>
        <dsp:cNvSpPr/>
      </dsp:nvSpPr>
      <dsp:spPr>
        <a:xfrm>
          <a:off x="4876798" y="223975"/>
          <a:ext cx="2590794" cy="249037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b="0" kern="1200" dirty="0"/>
            <a:t>Financing public and private green investments in environmental goods and services and prevention of damage to the environment</a:t>
          </a:r>
          <a:endParaRPr lang="en-ZA" sz="1500" kern="1200" dirty="0"/>
        </a:p>
      </dsp:txBody>
      <dsp:txXfrm>
        <a:off x="5256211" y="588681"/>
        <a:ext cx="1831968" cy="1760959"/>
      </dsp:txXfrm>
    </dsp:sp>
    <dsp:sp modelId="{170330D7-7E45-4CE5-944B-F92A9A7841CE}">
      <dsp:nvSpPr>
        <dsp:cNvPr id="0" name=""/>
        <dsp:cNvSpPr/>
      </dsp:nvSpPr>
      <dsp:spPr>
        <a:xfrm>
          <a:off x="7995099" y="2285348"/>
          <a:ext cx="3180288" cy="2927475"/>
        </a:xfrm>
        <a:prstGeom prst="ellipse">
          <a:avLst/>
        </a:prstGeom>
        <a:gradFill rotWithShape="0">
          <a:gsLst>
            <a:gs pos="0">
              <a:schemeClr val="accent4">
                <a:hueOff val="-1759972"/>
                <a:satOff val="-18065"/>
                <a:lumOff val="7550"/>
                <a:alphaOff val="0"/>
                <a:tint val="45000"/>
                <a:satMod val="200000"/>
              </a:schemeClr>
            </a:gs>
            <a:gs pos="30000">
              <a:schemeClr val="accent4">
                <a:hueOff val="-1759972"/>
                <a:satOff val="-18065"/>
                <a:lumOff val="7550"/>
                <a:alphaOff val="0"/>
                <a:tint val="61000"/>
                <a:satMod val="200000"/>
              </a:schemeClr>
            </a:gs>
            <a:gs pos="45000">
              <a:schemeClr val="accent4">
                <a:hueOff val="-1759972"/>
                <a:satOff val="-18065"/>
                <a:lumOff val="7550"/>
                <a:alphaOff val="0"/>
                <a:tint val="66000"/>
                <a:satMod val="200000"/>
              </a:schemeClr>
            </a:gs>
            <a:gs pos="55000">
              <a:schemeClr val="accent4">
                <a:hueOff val="-1759972"/>
                <a:satOff val="-18065"/>
                <a:lumOff val="7550"/>
                <a:alphaOff val="0"/>
                <a:tint val="66000"/>
                <a:satMod val="200000"/>
              </a:schemeClr>
            </a:gs>
            <a:gs pos="73000">
              <a:schemeClr val="accent4">
                <a:hueOff val="-1759972"/>
                <a:satOff val="-18065"/>
                <a:lumOff val="7550"/>
                <a:alphaOff val="0"/>
                <a:tint val="61000"/>
                <a:satMod val="200000"/>
              </a:schemeClr>
            </a:gs>
            <a:gs pos="100000">
              <a:schemeClr val="accent4">
                <a:hueOff val="-1759972"/>
                <a:satOff val="-18065"/>
                <a:lumOff val="755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b="0" kern="1200" dirty="0"/>
            <a:t>Financing of public policies that encourage the implementation of environmental and environmental damage mitigation or adaptation projects and initiatives</a:t>
          </a:r>
          <a:endParaRPr lang="en-ZA" sz="1500" kern="1200" dirty="0"/>
        </a:p>
      </dsp:txBody>
      <dsp:txXfrm>
        <a:off x="8460841" y="2714067"/>
        <a:ext cx="2248804" cy="2070037"/>
      </dsp:txXfrm>
    </dsp:sp>
    <dsp:sp modelId="{E30E09A6-25E5-4D1D-B607-CB32A4D83E4D}">
      <dsp:nvSpPr>
        <dsp:cNvPr id="0" name=""/>
        <dsp:cNvSpPr/>
      </dsp:nvSpPr>
      <dsp:spPr>
        <a:xfrm>
          <a:off x="838210" y="2361567"/>
          <a:ext cx="3385679" cy="2867758"/>
        </a:xfrm>
        <a:prstGeom prst="ellipse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tint val="45000"/>
                <a:satMod val="200000"/>
              </a:schemeClr>
            </a:gs>
            <a:gs pos="30000">
              <a:schemeClr val="accent4">
                <a:hueOff val="-3519944"/>
                <a:satOff val="-36129"/>
                <a:lumOff val="15099"/>
                <a:alphaOff val="0"/>
                <a:tint val="61000"/>
                <a:satMod val="200000"/>
              </a:schemeClr>
            </a:gs>
            <a:gs pos="45000">
              <a:schemeClr val="accent4">
                <a:hueOff val="-3519944"/>
                <a:satOff val="-36129"/>
                <a:lumOff val="15099"/>
                <a:alphaOff val="0"/>
                <a:tint val="66000"/>
                <a:satMod val="200000"/>
              </a:schemeClr>
            </a:gs>
            <a:gs pos="55000">
              <a:schemeClr val="accent4">
                <a:hueOff val="-3519944"/>
                <a:satOff val="-36129"/>
                <a:lumOff val="15099"/>
                <a:alphaOff val="0"/>
                <a:tint val="66000"/>
                <a:satMod val="200000"/>
              </a:schemeClr>
            </a:gs>
            <a:gs pos="73000">
              <a:schemeClr val="accent4">
                <a:hueOff val="-3519944"/>
                <a:satOff val="-36129"/>
                <a:lumOff val="15099"/>
                <a:alphaOff val="0"/>
                <a:tint val="61000"/>
                <a:satMod val="200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b="0" kern="1200" dirty="0"/>
            <a:t>Components of the financial systems that deal specifically with green investments: financial instruments for green investments and structured green funds</a:t>
          </a:r>
          <a:endParaRPr lang="en-ZA" sz="1500" kern="1200" dirty="0"/>
        </a:p>
      </dsp:txBody>
      <dsp:txXfrm>
        <a:off x="1334031" y="2781540"/>
        <a:ext cx="2394037" cy="2027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75" y="0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7BA50-4033-444C-B5E4-8FFBEB03605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75" y="8829648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3C108-3957-4B71-89D3-8D941B9B2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2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275" y="0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E230F-C278-4E6F-BE01-0F10BE9A03DF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37" y="4416311"/>
            <a:ext cx="5486727" cy="41829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275" y="8829648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FED09-BE96-4397-BB0D-8FC8D24B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8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the simplicity of the presentation, we will focus only on Main instruments used in Green Finance:</a:t>
            </a:r>
          </a:p>
          <a:p>
            <a:r>
              <a:rPr lang="en-US" baseline="0" dirty="0"/>
              <a:t>Equity, Debt and Guarantees</a:t>
            </a:r>
          </a:p>
          <a:p>
            <a:endParaRPr lang="en-US" baseline="0" dirty="0"/>
          </a:p>
          <a:p>
            <a:r>
              <a:rPr lang="en-US" baseline="0" dirty="0"/>
              <a:t>If you want to know it all, there are:</a:t>
            </a:r>
          </a:p>
          <a:p>
            <a:pPr marL="0" indent="0">
              <a:buNone/>
            </a:pPr>
            <a:r>
              <a:rPr lang="en-US" altLang="en-US" sz="1200" b="1" dirty="0">
                <a:solidFill>
                  <a:srgbClr val="0070C0"/>
                </a:solidFill>
              </a:rPr>
              <a:t>Financial assets:</a:t>
            </a:r>
            <a:r>
              <a:rPr lang="en-US" altLang="en-US" sz="1200" dirty="0"/>
              <a:t> securities (stocks and bonds), derivative contracts, and currencies.</a:t>
            </a:r>
          </a:p>
          <a:p>
            <a:pPr marL="0" indent="0">
              <a:buNone/>
            </a:pPr>
            <a:r>
              <a:rPr lang="en-US" altLang="en-US" sz="1200" b="1" dirty="0">
                <a:solidFill>
                  <a:srgbClr val="0070C0"/>
                </a:solidFill>
                <a:latin typeface="Helvetica Neue"/>
              </a:rPr>
              <a:t>Real assets: </a:t>
            </a:r>
            <a:r>
              <a:rPr lang="en-US" altLang="en-US" sz="1200" dirty="0"/>
              <a:t>real estate, equipment, commodities, and other physical assets.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20BD6-3B25-4DD3-BBF9-1595B19D88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336801" y="1828800"/>
            <a:ext cx="7201463" cy="2376264"/>
          </a:xfrm>
          <a:ln w="28575">
            <a:noFill/>
          </a:ln>
        </p:spPr>
        <p:txBody>
          <a:bodyPr anchor="ctr"/>
          <a:lstStyle>
            <a:lvl1pPr algn="ctr">
              <a:buNone/>
              <a:defRPr sz="3200" b="1">
                <a:latin typeface="Arial"/>
                <a:cs typeface="Arial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519937" y="4653136"/>
            <a:ext cx="5954184" cy="792088"/>
          </a:xfrm>
          <a:ln w="19050">
            <a:noFill/>
          </a:ln>
        </p:spPr>
        <p:txBody>
          <a:bodyPr anchor="ctr"/>
          <a:lstStyle>
            <a:lvl1pPr algn="r">
              <a:buNone/>
              <a:defRPr sz="22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gradFill flip="none" rotWithShape="1">
            <a:gsLst>
              <a:gs pos="0">
                <a:srgbClr val="1E9500"/>
              </a:gs>
              <a:gs pos="78000">
                <a:schemeClr val="accent2"/>
              </a:gs>
            </a:gsLst>
            <a:lin ang="0" scaled="1"/>
            <a:tileRect/>
          </a:gra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noProof="0" dirty="0">
                <a:solidFill>
                  <a:schemeClr val="bg1"/>
                </a:solidFill>
                <a:latin typeface="Arial"/>
                <a:cs typeface="Arial"/>
              </a:rPr>
              <a:t>11</a:t>
            </a:r>
            <a:r>
              <a:rPr lang="en-GB" sz="1400" b="1" baseline="30000" noProof="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GB" sz="1400" b="1" baseline="0" noProof="0" dirty="0">
                <a:solidFill>
                  <a:schemeClr val="bg1"/>
                </a:solidFill>
                <a:latin typeface="Arial"/>
                <a:cs typeface="Arial"/>
              </a:rPr>
              <a:t>EPRN Annual Economic Research Conference -2025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aseline="0" noProof="0" dirty="0">
                <a:solidFill>
                  <a:schemeClr val="bg1"/>
                </a:solidFill>
                <a:latin typeface="Arial"/>
                <a:cs typeface="Arial"/>
              </a:rPr>
              <a:t>Theme: </a:t>
            </a:r>
            <a:r>
              <a:rPr lang="en-US" sz="1400" baseline="0" noProof="0" dirty="0">
                <a:solidFill>
                  <a:schemeClr val="bg1"/>
                </a:solidFill>
                <a:latin typeface="Arial"/>
                <a:cs typeface="Arial"/>
              </a:rPr>
              <a:t>Policies to stimulate Rwanda’s development agenda: best practices, challenges and opportunities              www.eprnrwanda.org</a:t>
            </a:r>
            <a:r>
              <a:rPr lang="en-US" sz="1400" kern="1200" baseline="0" noProof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400" baseline="0" noProof="0" dirty="0">
                <a:solidFill>
                  <a:schemeClr val="bg1"/>
                </a:solidFill>
                <a:latin typeface="Arial"/>
                <a:cs typeface="Arial"/>
              </a:rPr>
              <a:t>- 0788305142</a:t>
            </a:r>
            <a:endParaRPr lang="en-GB" sz="1400" baseline="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42264"/>
            <a:ext cx="12192000" cy="415736"/>
          </a:xfrm>
          <a:prstGeom prst="rect">
            <a:avLst/>
          </a:prstGeom>
          <a:gradFill flip="none" rotWithShape="1">
            <a:gsLst>
              <a:gs pos="0">
                <a:srgbClr val="1E9500"/>
              </a:gs>
              <a:gs pos="78000">
                <a:schemeClr val="accent2"/>
              </a:gs>
            </a:gsLst>
            <a:lin ang="0" scaled="1"/>
            <a:tileRect/>
          </a:gra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noProof="0" dirty="0">
                <a:latin typeface="Arial"/>
                <a:cs typeface="Arial"/>
              </a:rPr>
              <a:t>Ministry of Trade and Industry 2013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52400" y="838201"/>
            <a:ext cx="11811000" cy="55625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buClr>
                <a:schemeClr val="accent2"/>
              </a:buClr>
              <a:defRPr sz="1800" b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Tx/>
              <a:defRPr sz="1800" b="0">
                <a:solidFill>
                  <a:srgbClr val="29C000"/>
                </a:solidFill>
                <a:latin typeface="Arial"/>
                <a:cs typeface="Arial"/>
              </a:defRPr>
            </a:lvl2pPr>
            <a:lvl3pPr>
              <a:buClrTx/>
              <a:defRPr sz="1600" b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1">
                  <a:lumMod val="75000"/>
                </a:schemeClr>
              </a:buClr>
              <a:defRPr sz="1600" b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defRPr>
            </a:lvl4pPr>
            <a:lvl5pPr>
              <a:buClr>
                <a:schemeClr val="accent2"/>
              </a:buClr>
              <a:defRPr sz="16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11088556" y="6442264"/>
            <a:ext cx="1103445" cy="415738"/>
          </a:xfr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66800" y="622280"/>
            <a:ext cx="11125200" cy="0"/>
          </a:xfrm>
          <a:prstGeom prst="line">
            <a:avLst/>
          </a:prstGeom>
          <a:ln w="28575">
            <a:gradFill flip="none" rotWithShape="1">
              <a:gsLst>
                <a:gs pos="500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1143001" y="153044"/>
            <a:ext cx="10161700" cy="469236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/>
              <a:t>Click to edit title style</a:t>
            </a:r>
            <a:endParaRPr lang="en-GB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42076"/>
            <a:ext cx="12192000" cy="415925"/>
          </a:xfrm>
          <a:prstGeom prst="rect">
            <a:avLst/>
          </a:prstGeom>
          <a:gradFill flip="none" rotWithShape="1">
            <a:gsLst>
              <a:gs pos="0">
                <a:srgbClr val="1E9500"/>
              </a:gs>
              <a:gs pos="78000">
                <a:schemeClr val="accent2"/>
              </a:gs>
            </a:gsLst>
            <a:lin ang="0" scaled="1"/>
            <a:tileRect/>
          </a:gra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noProof="0" dirty="0">
                <a:solidFill>
                  <a:schemeClr val="bg1"/>
                </a:solidFill>
                <a:latin typeface="Arial"/>
                <a:cs typeface="Arial"/>
              </a:rPr>
              <a:t>11</a:t>
            </a:r>
            <a:r>
              <a:rPr lang="en-GB" sz="1200" b="1" baseline="30000" noProof="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GB" sz="1200" b="1" baseline="0" noProof="0" dirty="0">
                <a:solidFill>
                  <a:schemeClr val="bg1"/>
                </a:solidFill>
                <a:latin typeface="Arial"/>
                <a:cs typeface="Arial"/>
              </a:rPr>
              <a:t>EPRN Annual Economic Research Conference -2025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aseline="0" noProof="0" dirty="0">
                <a:solidFill>
                  <a:schemeClr val="bg1"/>
                </a:solidFill>
                <a:latin typeface="Arial"/>
                <a:cs typeface="Arial"/>
              </a:rPr>
              <a:t>Theme: </a:t>
            </a:r>
            <a:r>
              <a:rPr lang="en-US" sz="1200" baseline="0" noProof="0" dirty="0">
                <a:solidFill>
                  <a:schemeClr val="bg1"/>
                </a:solidFill>
                <a:latin typeface="Arial"/>
                <a:cs typeface="Arial"/>
              </a:rPr>
              <a:t>Policies to stimulate Rwanda’s development agenda: best practices, challenges and opportunities                                      www.eprnrwanda.org</a:t>
            </a:r>
            <a:r>
              <a:rPr lang="en-US" sz="1200" kern="1200" baseline="0" noProof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aseline="0" noProof="0" dirty="0">
                <a:solidFill>
                  <a:schemeClr val="bg1"/>
                </a:solidFill>
                <a:latin typeface="Arial"/>
                <a:cs typeface="Arial"/>
              </a:rPr>
              <a:t>- 0788305142</a:t>
            </a:r>
            <a:endParaRPr lang="en-GB" sz="1200" baseline="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9370"/>
            <a:ext cx="1066799" cy="532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95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11734800" cy="53340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buClr>
                <a:schemeClr val="accent2"/>
              </a:buClr>
              <a:defRPr sz="1800" b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Tx/>
              <a:defRPr sz="1800" b="0">
                <a:solidFill>
                  <a:srgbClr val="29C000"/>
                </a:solidFill>
                <a:latin typeface="Arial"/>
                <a:cs typeface="Arial"/>
              </a:defRPr>
            </a:lvl2pPr>
            <a:lvl3pPr>
              <a:buClrTx/>
              <a:defRPr sz="1600" b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1">
                  <a:lumMod val="75000"/>
                </a:schemeClr>
              </a:buClr>
              <a:defRPr sz="1600" b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defRPr>
            </a:lvl4pPr>
            <a:lvl5pPr>
              <a:buClr>
                <a:schemeClr val="accent2"/>
              </a:buClr>
              <a:defRPr sz="16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11088556" y="6452872"/>
            <a:ext cx="1103445" cy="405131"/>
          </a:xfrm>
        </p:spPr>
        <p:txBody>
          <a:bodyPr anchor="ctr"/>
          <a:lstStyle>
            <a:lvl1pPr algn="ctr">
              <a:defRPr sz="1400">
                <a:solidFill>
                  <a:srgbClr val="29C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7532DAD-2E9E-4B68-8B2A-8B3868FF47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43000" y="633076"/>
            <a:ext cx="11049000" cy="52725"/>
          </a:xfrm>
          <a:prstGeom prst="line">
            <a:avLst/>
          </a:prstGeom>
          <a:ln w="28575">
            <a:gradFill flip="none" rotWithShape="1">
              <a:gsLst>
                <a:gs pos="500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143000" y="195178"/>
            <a:ext cx="10820400" cy="43789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/>
              <a:t>Click to edit title style</a:t>
            </a:r>
            <a:endParaRPr lang="en-GB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42076"/>
            <a:ext cx="12192000" cy="415925"/>
          </a:xfrm>
          <a:prstGeom prst="rect">
            <a:avLst/>
          </a:prstGeom>
          <a:gradFill flip="none" rotWithShape="1">
            <a:gsLst>
              <a:gs pos="0">
                <a:srgbClr val="1E9500"/>
              </a:gs>
              <a:gs pos="78000">
                <a:schemeClr val="accent2"/>
              </a:gs>
            </a:gsLst>
            <a:lin ang="0" scaled="1"/>
            <a:tileRect/>
          </a:gra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noProof="0" dirty="0">
                <a:solidFill>
                  <a:schemeClr val="bg1"/>
                </a:solidFill>
                <a:latin typeface="Arial"/>
                <a:cs typeface="Arial"/>
              </a:rPr>
              <a:t>11</a:t>
            </a:r>
            <a:r>
              <a:rPr lang="en-GB" sz="1200" b="1" baseline="30000" noProof="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GB" sz="1200" b="1" baseline="0" noProof="0" dirty="0">
                <a:solidFill>
                  <a:schemeClr val="bg1"/>
                </a:solidFill>
                <a:latin typeface="Arial"/>
                <a:cs typeface="Arial"/>
              </a:rPr>
              <a:t>EPRN Annual Economic Research Conference -2025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aseline="0" noProof="0" dirty="0">
                <a:solidFill>
                  <a:schemeClr val="bg1"/>
                </a:solidFill>
                <a:latin typeface="Arial"/>
                <a:cs typeface="Arial"/>
              </a:rPr>
              <a:t>Theme: </a:t>
            </a:r>
            <a:r>
              <a:rPr lang="en-US" sz="1200" baseline="0" noProof="0" dirty="0">
                <a:solidFill>
                  <a:schemeClr val="bg1"/>
                </a:solidFill>
                <a:latin typeface="Arial"/>
                <a:cs typeface="Arial"/>
              </a:rPr>
              <a:t>Policies to stimulate Rwanda’s development agenda: best practices, challenges and opportunities                                      www.eprnrwanda.org</a:t>
            </a:r>
            <a:r>
              <a:rPr lang="en-US" sz="1200" kern="1200" baseline="0" noProof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aseline="0" noProof="0" dirty="0">
                <a:solidFill>
                  <a:schemeClr val="bg1"/>
                </a:solidFill>
                <a:latin typeface="Arial"/>
                <a:cs typeface="Arial"/>
              </a:rPr>
              <a:t>- 0788305142</a:t>
            </a:r>
            <a:endParaRPr lang="en-GB" sz="1200" baseline="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9370"/>
            <a:ext cx="1142999" cy="532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52551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15C-C328-47B8-8543-B945561309C8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C073-65F2-49CF-BAD0-6BFC0909D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5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03200" y="1219200"/>
            <a:ext cx="11379200" cy="4910138"/>
          </a:xfrm>
          <a:prstGeom prst="roundRect">
            <a:avLst/>
          </a:prstGeom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16678"/>
            <a:ext cx="2641600" cy="365125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29C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7532DAD-2E9E-4B68-8B2A-8B3868FF47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9" r:id="rId2"/>
    <p:sldLayoutId id="2147483910" r:id="rId3"/>
    <p:sldLayoutId id="2147483911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400" b="0" kern="1200">
          <a:ln>
            <a:noFill/>
          </a:ln>
          <a:solidFill>
            <a:schemeClr val="tx1"/>
          </a:solidFill>
          <a:latin typeface="Arial"/>
          <a:ea typeface="MS PMincho" pitchFamily="18" charset="-128"/>
          <a:cs typeface="Arial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100000"/>
        <a:buFont typeface="Lucida Grande"/>
        <a:buChar char="-"/>
        <a:defRPr sz="2400" b="0" kern="1200">
          <a:ln>
            <a:noFill/>
          </a:ln>
          <a:solidFill>
            <a:schemeClr val="accent2"/>
          </a:solidFill>
          <a:latin typeface="Arial"/>
          <a:ea typeface="+mn-ea"/>
          <a:cs typeface="Arial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chemeClr val="accent1">
            <a:lumMod val="75000"/>
          </a:schemeClr>
        </a:buClr>
        <a:buSzPct val="76000"/>
        <a:buFont typeface="Wingdings 3" pitchFamily="18" charset="2"/>
        <a:buChar char=""/>
        <a:defRPr sz="2000" b="0" kern="1200">
          <a:ln>
            <a:noFill/>
          </a:ln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23A900"/>
        </a:buClr>
        <a:buSzPct val="70000"/>
        <a:buFont typeface="Wingdings" pitchFamily="2" charset="2"/>
        <a:buChar char="§"/>
        <a:defRPr sz="1800" b="0" kern="1200">
          <a:ln>
            <a:noFill/>
          </a:ln>
          <a:solidFill>
            <a:schemeClr val="accent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 sz="1600" b="0" kern="1200">
          <a:ln>
            <a:noFill/>
          </a:ln>
          <a:solidFill>
            <a:schemeClr val="accent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3.sv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sv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13.sv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32.png"/><Relationship Id="rId4" Type="http://schemas.openxmlformats.org/officeDocument/2006/relationships/image" Target="../media/image13.sv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2209799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590800" y="5282625"/>
            <a:ext cx="7315200" cy="457200"/>
          </a:xfrm>
          <a:prstGeom prst="roundRect">
            <a:avLst/>
          </a:prstGeom>
          <a:noFill/>
          <a:ln w="19050" cap="flat" cmpd="sng" algn="ctr">
            <a:noFill/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r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200" b="0" kern="1200" baseline="0">
                <a:ln>
                  <a:noFill/>
                </a:ln>
                <a:solidFill>
                  <a:schemeClr val="accent2"/>
                </a:solidFill>
                <a:latin typeface="Arial"/>
                <a:ea typeface="MS PMincho" pitchFamily="18" charset="-128"/>
                <a:cs typeface="Arial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Lucida Grande"/>
              <a:buChar char="-"/>
              <a:defRPr sz="2400" b="0" kern="1200">
                <a:ln>
                  <a:noFill/>
                </a:ln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6000"/>
              <a:buFont typeface="Wingdings 3" pitchFamily="18" charset="2"/>
              <a:buChar char=""/>
              <a:defRPr sz="2000" b="0" kern="120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23A900"/>
              </a:buClr>
              <a:buSzPct val="70000"/>
              <a:buFont typeface="Wingdings" pitchFamily="2" charset="2"/>
              <a:buChar char="§"/>
              <a:defRPr sz="1800" b="0" kern="1200">
                <a:ln>
                  <a:noFill/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 sz="1600" b="0" kern="1200">
                <a:ln>
                  <a:noFill/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98CB61-1CDF-5A3C-F4C7-B4617B4A2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1600200"/>
            <a:ext cx="9467850" cy="2376488"/>
          </a:xfrm>
        </p:spPr>
        <p:txBody>
          <a:bodyPr/>
          <a:lstStyle/>
          <a:p>
            <a:r>
              <a:rPr dirty="0">
                <a:solidFill>
                  <a:schemeClr val="accent5">
                    <a:lumMod val="75000"/>
                  </a:schemeClr>
                </a:solidFill>
              </a:rPr>
              <a:t>Green Financing for Sustainable Development and Resilience in Rwanda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DA74E5-1896-CCDA-4D33-392DE670DC6B}"/>
              </a:ext>
            </a:extLst>
          </p:cNvPr>
          <p:cNvSpPr txBox="1"/>
          <p:nvPr/>
        </p:nvSpPr>
        <p:spPr>
          <a:xfrm>
            <a:off x="1257300" y="3459126"/>
            <a:ext cx="967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>
                <a:solidFill>
                  <a:schemeClr val="accent5">
                    <a:lumMod val="75000"/>
                  </a:schemeClr>
                </a:solidFill>
              </a:rPr>
              <a:t>Osten Chulu</a:t>
            </a:r>
          </a:p>
          <a:p>
            <a:pPr algn="ctr"/>
            <a:r>
              <a:rPr lang="en-ZA" sz="1600" dirty="0">
                <a:solidFill>
                  <a:schemeClr val="accent5">
                    <a:lumMod val="75000"/>
                  </a:schemeClr>
                </a:solidFill>
              </a:rPr>
              <a:t>Economic Advisor, UNDP Rwanda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B3D8E2-69BC-427E-47BF-6A1EDD1B2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8857"/>
            <a:ext cx="12192000" cy="16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30371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C181AD-61BE-2414-1A38-784B11A56B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EAFD16-D1DD-4B0F-D16C-E1EA164F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5">
                    <a:lumMod val="75000"/>
                  </a:schemeClr>
                </a:solidFill>
              </a:rPr>
              <a:t>Policy &amp; Institutional Landscape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33CF49-F837-E917-27DE-96BCEA9D6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0" y="955862"/>
            <a:ext cx="11811000" cy="4724400"/>
          </a:xfrm>
        </p:spPr>
        <p:txBody>
          <a:bodyPr/>
          <a:lstStyle/>
          <a:p>
            <a:r>
              <a:rPr lang="en-GB" sz="3200" dirty="0"/>
              <a:t>The Revised Green Growth and Climate Resilience </a:t>
            </a:r>
            <a:r>
              <a:rPr sz="3200" dirty="0"/>
              <a:t>is Rwanda’s anchor policy for low-carbon development</a:t>
            </a:r>
            <a:r>
              <a:rPr lang="en-ZA" sz="3200" dirty="0"/>
              <a:t> (</a:t>
            </a:r>
            <a:r>
              <a:rPr lang="en-GB" sz="3200" dirty="0"/>
              <a:t>Shared Vision for Rwanda to be a developed, climate-resilient, and low-carbon economy by 2050.)</a:t>
            </a:r>
            <a:endParaRPr sz="3200" dirty="0"/>
          </a:p>
          <a:p>
            <a:r>
              <a:rPr sz="3200" dirty="0"/>
              <a:t>Rwanda Green Taxonomy defines eligible green investments</a:t>
            </a:r>
          </a:p>
          <a:p>
            <a:r>
              <a:rPr sz="3200" dirty="0"/>
              <a:t>Sustainable Finance Roadmap guides ESG-aligned capital flows</a:t>
            </a:r>
          </a:p>
          <a:p>
            <a:r>
              <a:rPr sz="3200" dirty="0"/>
              <a:t>Climate Finance Unit established in Ministry of Finance</a:t>
            </a:r>
          </a:p>
          <a:p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46308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7D2053-E28E-B725-65B7-FA0189CF3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/>
              <a:t>Rwanda Green Fund (FONERWA) </a:t>
            </a:r>
          </a:p>
          <a:p>
            <a:pPr lvl="1"/>
            <a:r>
              <a:rPr lang="en-GB" dirty="0"/>
              <a:t>Financed 40+ projects, mobilized over USD 200 million</a:t>
            </a:r>
          </a:p>
          <a:p>
            <a:pPr lvl="1"/>
            <a:r>
              <a:rPr lang="en-GB" dirty="0"/>
              <a:t>Focus areas: eco-tourism, reforestation, e-mobility, clean energy</a:t>
            </a:r>
          </a:p>
          <a:p>
            <a:pPr lvl="1"/>
            <a:r>
              <a:rPr lang="en-GB" dirty="0"/>
              <a:t>Created over 137,000 green jobs</a:t>
            </a:r>
          </a:p>
          <a:p>
            <a:pPr lvl="1"/>
            <a:r>
              <a:rPr lang="en-GB" dirty="0"/>
              <a:t>CO2 emissions reduced, ecosystems restored</a:t>
            </a:r>
          </a:p>
          <a:p>
            <a:r>
              <a:rPr lang="en-ZA" dirty="0"/>
              <a:t>Sustainability-Linked Bonds (SLBs)</a:t>
            </a:r>
          </a:p>
          <a:p>
            <a:pPr lvl="1"/>
            <a:r>
              <a:rPr lang="en-ZA" dirty="0"/>
              <a:t>BRD issued East Africa’s 1st SLB (2023): USD 124 million</a:t>
            </a:r>
          </a:p>
          <a:p>
            <a:pPr lvl="1"/>
            <a:r>
              <a:rPr lang="en-ZA" dirty="0"/>
              <a:t>KPIs: gender inclusion, ESG, green housing, MSME access</a:t>
            </a:r>
          </a:p>
          <a:p>
            <a:pPr lvl="1"/>
            <a:r>
              <a:rPr lang="en-ZA" dirty="0"/>
              <a:t>Backed by IDA credit enhancement and oversubscribed</a:t>
            </a:r>
          </a:p>
          <a:p>
            <a:pPr lvl="1"/>
            <a:r>
              <a:rPr lang="en-ZA" dirty="0"/>
              <a:t>Second SLB under development (USD 26 million)</a:t>
            </a:r>
          </a:p>
          <a:p>
            <a:r>
              <a:rPr lang="en-ZA" dirty="0"/>
              <a:t>Climate &amp; Nature Finance Strategy (2024)</a:t>
            </a:r>
          </a:p>
          <a:p>
            <a:pPr lvl="1"/>
            <a:r>
              <a:rPr lang="en-GB" dirty="0"/>
              <a:t>Mobilizes capital for climate and biodiversity priorities</a:t>
            </a:r>
          </a:p>
          <a:p>
            <a:pPr lvl="1"/>
            <a:r>
              <a:rPr lang="en-GB" dirty="0"/>
              <a:t>Leverages carbon markets, biodiversity credits, green bonds</a:t>
            </a:r>
          </a:p>
          <a:p>
            <a:pPr lvl="1"/>
            <a:r>
              <a:rPr lang="en-GB" dirty="0"/>
              <a:t>Targets agroforestry, water systems, urban development</a:t>
            </a:r>
          </a:p>
          <a:p>
            <a:pPr lvl="1"/>
            <a:r>
              <a:rPr lang="en-GB" dirty="0"/>
              <a:t>Supports integrated, programmatic financing</a:t>
            </a:r>
          </a:p>
          <a:p>
            <a:pPr lvl="1"/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BB1033-B9FC-502B-5EFB-878337B812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2CB5C1-E0D3-32B2-0B99-EC992974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5">
                    <a:lumMod val="75000"/>
                  </a:schemeClr>
                </a:solidFill>
              </a:rPr>
              <a:t>Rwanda’s Experience in Green Financing (Some examples)</a:t>
            </a:r>
          </a:p>
        </p:txBody>
      </p:sp>
    </p:spTree>
    <p:extLst>
      <p:ext uri="{BB962C8B-B14F-4D97-AF65-F5344CB8AC3E}">
        <p14:creationId xmlns:p14="http://schemas.microsoft.com/office/powerpoint/2010/main" val="170740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2FA8A2-6847-F651-13D5-9D2CD90CD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57400"/>
            <a:ext cx="6019800" cy="33450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5B239B-2B93-B13D-6E7A-27347716E7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1928DE-D9BA-07D2-4832-673D5121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5">
                    <a:lumMod val="75000"/>
                  </a:schemeClr>
                </a:solidFill>
              </a:rPr>
              <a:t>Blended Finance &amp; International Partnerships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6000A3-BBA1-CF54-C19D-2E3D2420B3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8860" y="914400"/>
            <a:ext cx="6324600" cy="3041338"/>
          </a:xfrm>
        </p:spPr>
        <p:txBody>
          <a:bodyPr/>
          <a:lstStyle/>
          <a:p>
            <a:r>
              <a:rPr lang="en-ZA" sz="2400" dirty="0"/>
              <a:t>Other Mechanisms</a:t>
            </a:r>
          </a:p>
          <a:p>
            <a:pPr lvl="1"/>
            <a:r>
              <a:rPr sz="2400" dirty="0"/>
              <a:t>IMF RSF: USD 48.5m for climate reforms</a:t>
            </a:r>
          </a:p>
          <a:p>
            <a:pPr lvl="1"/>
            <a:r>
              <a:rPr sz="2400" dirty="0"/>
              <a:t>Ireme Invest platform: greening Rwanda’s economy</a:t>
            </a:r>
          </a:p>
          <a:p>
            <a:pPr lvl="1"/>
            <a:r>
              <a:rPr sz="2400" dirty="0"/>
              <a:t>Partners: AFD, KfW, EIB, EU, IFC</a:t>
            </a:r>
          </a:p>
          <a:p>
            <a:pPr lvl="1"/>
            <a:r>
              <a:rPr sz="2400" dirty="0"/>
              <a:t>Blended finance used for energy, housing, biodiversity</a:t>
            </a:r>
            <a:endParaRPr lang="en-ZA" sz="2400" dirty="0"/>
          </a:p>
          <a:p>
            <a:pPr marL="274638" lvl="1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What is at stake?</a:t>
            </a:r>
          </a:p>
          <a:p>
            <a:pPr lvl="1"/>
            <a:r>
              <a:rPr lang="en-GB" sz="2400" dirty="0"/>
              <a:t>USD 2bn/year financing gap to 2030</a:t>
            </a:r>
          </a:p>
          <a:p>
            <a:pPr lvl="1"/>
            <a:r>
              <a:rPr lang="en-GB" sz="2400" dirty="0"/>
              <a:t>Local government capacity constraints</a:t>
            </a:r>
          </a:p>
          <a:p>
            <a:pPr lvl="1"/>
            <a:r>
              <a:rPr lang="en-GB" sz="2400" dirty="0"/>
              <a:t>Low institutional investor participation</a:t>
            </a:r>
          </a:p>
          <a:p>
            <a:pPr lvl="1"/>
            <a:r>
              <a:rPr lang="en-GB" sz="2400" dirty="0"/>
              <a:t>High climate project risk perception</a:t>
            </a:r>
          </a:p>
          <a:p>
            <a:pPr lvl="1"/>
            <a:endParaRPr lang="en-ZA" sz="2400" dirty="0"/>
          </a:p>
          <a:p>
            <a:pPr lvl="1"/>
            <a:endParaRPr sz="2400" dirty="0"/>
          </a:p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43723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B41E48-0D7A-43E8-B7FD-F61D69D3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600083"/>
            <a:ext cx="11208910" cy="59545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584E618-C4CF-4089-9DF5-C21F8C1B140E}"/>
              </a:ext>
            </a:extLst>
          </p:cNvPr>
          <p:cNvSpPr/>
          <p:nvPr/>
        </p:nvSpPr>
        <p:spPr>
          <a:xfrm>
            <a:off x="8420100" y="1867820"/>
            <a:ext cx="1303907" cy="45017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23BF91-CE02-4D5B-82BA-592E9843A4C1}"/>
              </a:ext>
            </a:extLst>
          </p:cNvPr>
          <p:cNvSpPr/>
          <p:nvPr/>
        </p:nvSpPr>
        <p:spPr>
          <a:xfrm>
            <a:off x="6115493" y="2057400"/>
            <a:ext cx="2304607" cy="43121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5DB34-B0F6-4DD5-924A-4671E41DDD3A}"/>
              </a:ext>
            </a:extLst>
          </p:cNvPr>
          <p:cNvSpPr txBox="1"/>
          <p:nvPr/>
        </p:nvSpPr>
        <p:spPr>
          <a:xfrm>
            <a:off x="1145219" y="195309"/>
            <a:ext cx="937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accent5">
                    <a:lumMod val="75000"/>
                  </a:schemeClr>
                </a:solidFill>
              </a:rPr>
              <a:t>Potential Trade-offs between SDGs:  “Prosperity SDGs vs Planet SDGs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C702E4-4EE8-1783-B901-E0D7E7C00F65}"/>
              </a:ext>
            </a:extLst>
          </p:cNvPr>
          <p:cNvSpPr/>
          <p:nvPr/>
        </p:nvSpPr>
        <p:spPr>
          <a:xfrm>
            <a:off x="914400" y="4114800"/>
            <a:ext cx="1098031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444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6580910"/>
            <a:ext cx="12192000" cy="277090"/>
          </a:xfrm>
          <a:custGeom>
            <a:avLst/>
            <a:gdLst/>
            <a:ahLst/>
            <a:cxnLst/>
            <a:rect l="l" t="t" r="r" b="b"/>
            <a:pathLst>
              <a:path w="18288000" h="415635">
                <a:moveTo>
                  <a:pt x="0" y="0"/>
                </a:moveTo>
                <a:lnTo>
                  <a:pt x="18288000" y="0"/>
                </a:lnTo>
                <a:lnTo>
                  <a:pt x="18288000" y="415635"/>
                </a:lnTo>
                <a:lnTo>
                  <a:pt x="0" y="415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69112" b="-1739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6494195"/>
            <a:ext cx="12192000" cy="86715"/>
            <a:chOff x="0" y="0"/>
            <a:chExt cx="2709333" cy="192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19270"/>
            </a:xfrm>
            <a:custGeom>
              <a:avLst/>
              <a:gdLst/>
              <a:ahLst/>
              <a:cxnLst/>
              <a:rect l="l" t="t" r="r" b="b"/>
              <a:pathLst>
                <a:path w="2709333" h="19270">
                  <a:moveTo>
                    <a:pt x="0" y="0"/>
                  </a:moveTo>
                  <a:lnTo>
                    <a:pt x="2709333" y="0"/>
                  </a:lnTo>
                  <a:lnTo>
                    <a:pt x="2709333" y="19270"/>
                  </a:lnTo>
                  <a:lnTo>
                    <a:pt x="0" y="19270"/>
                  </a:lnTo>
                  <a:close/>
                </a:path>
              </a:pathLst>
            </a:custGeom>
            <a:solidFill>
              <a:srgbClr val="1C9B9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709333" cy="478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6730" y="1407849"/>
            <a:ext cx="4766746" cy="2582416"/>
            <a:chOff x="0" y="0"/>
            <a:chExt cx="1883159" cy="10202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83159" cy="1020214"/>
            </a:xfrm>
            <a:custGeom>
              <a:avLst/>
              <a:gdLst/>
              <a:ahLst/>
              <a:cxnLst/>
              <a:rect l="l" t="t" r="r" b="b"/>
              <a:pathLst>
                <a:path w="1883159" h="1020214">
                  <a:moveTo>
                    <a:pt x="35731" y="0"/>
                  </a:moveTo>
                  <a:lnTo>
                    <a:pt x="1847428" y="0"/>
                  </a:lnTo>
                  <a:cubicBezTo>
                    <a:pt x="1867161" y="0"/>
                    <a:pt x="1883159" y="15997"/>
                    <a:pt x="1883159" y="35731"/>
                  </a:cubicBezTo>
                  <a:lnTo>
                    <a:pt x="1883159" y="984482"/>
                  </a:lnTo>
                  <a:cubicBezTo>
                    <a:pt x="1883159" y="1004216"/>
                    <a:pt x="1867161" y="1020214"/>
                    <a:pt x="1847428" y="1020214"/>
                  </a:cubicBezTo>
                  <a:lnTo>
                    <a:pt x="35731" y="1020214"/>
                  </a:lnTo>
                  <a:cubicBezTo>
                    <a:pt x="15997" y="1020214"/>
                    <a:pt x="0" y="1004216"/>
                    <a:pt x="0" y="984482"/>
                  </a:cubicBezTo>
                  <a:lnTo>
                    <a:pt x="0" y="35731"/>
                  </a:lnTo>
                  <a:cubicBezTo>
                    <a:pt x="0" y="15997"/>
                    <a:pt x="15997" y="0"/>
                    <a:pt x="35731" y="0"/>
                  </a:cubicBezTo>
                  <a:close/>
                </a:path>
              </a:pathLst>
            </a:custGeom>
            <a:solidFill>
              <a:srgbClr val="D9F2D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883159" cy="102021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84042" y="1407850"/>
            <a:ext cx="5956217" cy="4504734"/>
            <a:chOff x="0" y="0"/>
            <a:chExt cx="2353073" cy="17796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53073" cy="1779648"/>
            </a:xfrm>
            <a:custGeom>
              <a:avLst/>
              <a:gdLst/>
              <a:ahLst/>
              <a:cxnLst/>
              <a:rect l="l" t="t" r="r" b="b"/>
              <a:pathLst>
                <a:path w="2353073" h="1779648">
                  <a:moveTo>
                    <a:pt x="28596" y="0"/>
                  </a:moveTo>
                  <a:lnTo>
                    <a:pt x="2324478" y="0"/>
                  </a:lnTo>
                  <a:cubicBezTo>
                    <a:pt x="2332062" y="0"/>
                    <a:pt x="2339335" y="3013"/>
                    <a:pt x="2344698" y="8375"/>
                  </a:cubicBezTo>
                  <a:cubicBezTo>
                    <a:pt x="2350061" y="13738"/>
                    <a:pt x="2353073" y="21012"/>
                    <a:pt x="2353073" y="28596"/>
                  </a:cubicBezTo>
                  <a:lnTo>
                    <a:pt x="2353073" y="1751052"/>
                  </a:lnTo>
                  <a:cubicBezTo>
                    <a:pt x="2353073" y="1758636"/>
                    <a:pt x="2350061" y="1765910"/>
                    <a:pt x="2344698" y="1771273"/>
                  </a:cubicBezTo>
                  <a:cubicBezTo>
                    <a:pt x="2339335" y="1776635"/>
                    <a:pt x="2332062" y="1779648"/>
                    <a:pt x="2324478" y="1779648"/>
                  </a:cubicBezTo>
                  <a:lnTo>
                    <a:pt x="28596" y="1779648"/>
                  </a:lnTo>
                  <a:cubicBezTo>
                    <a:pt x="21012" y="1779648"/>
                    <a:pt x="13738" y="1776635"/>
                    <a:pt x="8375" y="1771273"/>
                  </a:cubicBezTo>
                  <a:cubicBezTo>
                    <a:pt x="3013" y="1765910"/>
                    <a:pt x="0" y="1758636"/>
                    <a:pt x="0" y="1751052"/>
                  </a:cubicBezTo>
                  <a:lnTo>
                    <a:pt x="0" y="28596"/>
                  </a:lnTo>
                  <a:cubicBezTo>
                    <a:pt x="0" y="21012"/>
                    <a:pt x="3013" y="13738"/>
                    <a:pt x="8375" y="8375"/>
                  </a:cubicBezTo>
                  <a:cubicBezTo>
                    <a:pt x="13738" y="3013"/>
                    <a:pt x="21012" y="0"/>
                    <a:pt x="28596" y="0"/>
                  </a:cubicBezTo>
                  <a:close/>
                </a:path>
              </a:pathLst>
            </a:custGeom>
            <a:solidFill>
              <a:srgbClr val="0B333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2353073" cy="17796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6730" y="4136315"/>
            <a:ext cx="4766746" cy="1776268"/>
            <a:chOff x="0" y="0"/>
            <a:chExt cx="1883159" cy="7017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83159" cy="701736"/>
            </a:xfrm>
            <a:custGeom>
              <a:avLst/>
              <a:gdLst/>
              <a:ahLst/>
              <a:cxnLst/>
              <a:rect l="l" t="t" r="r" b="b"/>
              <a:pathLst>
                <a:path w="1883159" h="701736">
                  <a:moveTo>
                    <a:pt x="35731" y="0"/>
                  </a:moveTo>
                  <a:lnTo>
                    <a:pt x="1847428" y="0"/>
                  </a:lnTo>
                  <a:cubicBezTo>
                    <a:pt x="1867161" y="0"/>
                    <a:pt x="1883159" y="15997"/>
                    <a:pt x="1883159" y="35731"/>
                  </a:cubicBezTo>
                  <a:lnTo>
                    <a:pt x="1883159" y="666004"/>
                  </a:lnTo>
                  <a:cubicBezTo>
                    <a:pt x="1883159" y="675481"/>
                    <a:pt x="1879394" y="684569"/>
                    <a:pt x="1872693" y="691270"/>
                  </a:cubicBezTo>
                  <a:cubicBezTo>
                    <a:pt x="1865992" y="697971"/>
                    <a:pt x="1856904" y="701736"/>
                    <a:pt x="1847428" y="701736"/>
                  </a:cubicBezTo>
                  <a:lnTo>
                    <a:pt x="35731" y="701736"/>
                  </a:lnTo>
                  <a:cubicBezTo>
                    <a:pt x="15997" y="701736"/>
                    <a:pt x="0" y="685738"/>
                    <a:pt x="0" y="666004"/>
                  </a:cubicBezTo>
                  <a:lnTo>
                    <a:pt x="0" y="35731"/>
                  </a:lnTo>
                  <a:cubicBezTo>
                    <a:pt x="0" y="15997"/>
                    <a:pt x="15997" y="0"/>
                    <a:pt x="35731" y="0"/>
                  </a:cubicBez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883159" cy="7017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60254" y="4614912"/>
            <a:ext cx="409538" cy="409538"/>
          </a:xfrm>
          <a:custGeom>
            <a:avLst/>
            <a:gdLst/>
            <a:ahLst/>
            <a:cxnLst/>
            <a:rect l="l" t="t" r="r" b="b"/>
            <a:pathLst>
              <a:path w="614307" h="614307">
                <a:moveTo>
                  <a:pt x="0" y="0"/>
                </a:moveTo>
                <a:lnTo>
                  <a:pt x="614307" y="0"/>
                </a:lnTo>
                <a:lnTo>
                  <a:pt x="614307" y="614307"/>
                </a:lnTo>
                <a:lnTo>
                  <a:pt x="0" y="614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960254" y="5275812"/>
            <a:ext cx="409538" cy="409538"/>
          </a:xfrm>
          <a:custGeom>
            <a:avLst/>
            <a:gdLst/>
            <a:ahLst/>
            <a:cxnLst/>
            <a:rect l="l" t="t" r="r" b="b"/>
            <a:pathLst>
              <a:path w="614307" h="614307">
                <a:moveTo>
                  <a:pt x="0" y="0"/>
                </a:moveTo>
                <a:lnTo>
                  <a:pt x="614307" y="0"/>
                </a:lnTo>
                <a:lnTo>
                  <a:pt x="614307" y="614307"/>
                </a:lnTo>
                <a:lnTo>
                  <a:pt x="0" y="614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8" name="Group 18"/>
          <p:cNvGrpSpPr/>
          <p:nvPr/>
        </p:nvGrpSpPr>
        <p:grpSpPr>
          <a:xfrm>
            <a:off x="960254" y="2084350"/>
            <a:ext cx="409538" cy="40953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8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031826" y="2148581"/>
            <a:ext cx="266395" cy="266395"/>
          </a:xfrm>
          <a:custGeom>
            <a:avLst/>
            <a:gdLst/>
            <a:ahLst/>
            <a:cxnLst/>
            <a:rect l="l" t="t" r="r" b="b"/>
            <a:pathLst>
              <a:path w="399593" h="399592">
                <a:moveTo>
                  <a:pt x="0" y="0"/>
                </a:moveTo>
                <a:lnTo>
                  <a:pt x="399593" y="0"/>
                </a:lnTo>
                <a:lnTo>
                  <a:pt x="399593" y="399592"/>
                </a:lnTo>
                <a:lnTo>
                  <a:pt x="0" y="3995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22"/>
          <p:cNvSpPr txBox="1"/>
          <p:nvPr/>
        </p:nvSpPr>
        <p:spPr>
          <a:xfrm>
            <a:off x="685800" y="772668"/>
            <a:ext cx="813040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>
                <a:solidFill>
                  <a:srgbClr val="00BF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1ˢᵗ Recommendation: Developing nature as an asset class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4578" y="1653505"/>
            <a:ext cx="4451587" cy="19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 spc="12">
                <a:solidFill>
                  <a:srgbClr val="1717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Strategic Challenge &amp; Need Identified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4577" y="4219382"/>
            <a:ext cx="4451587" cy="19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 spc="1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Expected Outcome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941128" y="1653505"/>
            <a:ext cx="2740038" cy="19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 spc="1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Proposed Recommendations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35347" y="2047206"/>
            <a:ext cx="3454059" cy="371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Nature is being degraded at alarming rates </a:t>
            </a:r>
            <a:r>
              <a:rPr lang="en-US" sz="1200" dirty="0">
                <a:solidFill>
                  <a:srgbClr val="000000"/>
                </a:solidFill>
                <a:latin typeface="Montserrat"/>
                <a:sym typeface="Montserrat"/>
              </a:rPr>
              <a:t>across Rwanda.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23159" y="2293215"/>
            <a:ext cx="440858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 spc="1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Create </a:t>
            </a:r>
            <a:r>
              <a:rPr lang="en-US" sz="1200" b="1" spc="11" dirty="0">
                <a:solidFill>
                  <a:srgbClr val="FFFFFF"/>
                </a:solidFill>
                <a:latin typeface="Montserrat Bold"/>
                <a:sym typeface="Montserrat Bold"/>
              </a:rPr>
              <a:t>a Rwanda </a:t>
            </a:r>
            <a:r>
              <a:rPr lang="en-US" sz="1200" spc="11" dirty="0">
                <a:solidFill>
                  <a:srgbClr val="FFFFFF"/>
                </a:solidFill>
                <a:latin typeface="Montserrat Bold"/>
                <a:sym typeface="Montserrat Bold"/>
              </a:rPr>
              <a:t>Nature-First Pathway (RNFP) </a:t>
            </a:r>
            <a:r>
              <a:rPr lang="en-US" sz="1200" spc="11" dirty="0">
                <a:solidFill>
                  <a:srgbClr val="FFFFFF"/>
                </a:solidFill>
                <a:latin typeface="Montserrat"/>
                <a:sym typeface="Montserrat"/>
              </a:rPr>
              <a:t>to advance towards recognizing nature as an asset class and establish an RNFP Task Force to leverage the </a:t>
            </a:r>
            <a:r>
              <a:rPr lang="en-US" sz="1200" spc="1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country's nature-rich status.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28835" y="3533374"/>
            <a:ext cx="430181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 spc="1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Develop nature-related fund structures and investment vehicles</a:t>
            </a:r>
            <a:r>
              <a:rPr lang="en-US" sz="1200" spc="1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including drought funds and blended finance structures focused on nature preservation.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28835" y="4877438"/>
            <a:ext cx="440858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 spc="1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Explore</a:t>
            </a:r>
            <a:r>
              <a:rPr lang="en-US" sz="1200" spc="1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1" spc="1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possibilities for thematic bond issuances for nature conservation </a:t>
            </a:r>
            <a:r>
              <a:rPr lang="en-US" sz="1200" spc="1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 develop high-integrity biodiversity credits and biodiversity-enhanced carbon credits markets.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35348" y="3357010"/>
            <a:ext cx="335785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Structural solutions are needed on a larger scale and at a faster pace.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27935" y="2682964"/>
            <a:ext cx="345405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There's a lack of enforcement strategies, particularly around deforestation.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35348" y="4614911"/>
            <a:ext cx="3580317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Increased conservation and reforestation of natural environments..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35348" y="5275812"/>
            <a:ext cx="375819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Developed and deployed fund structures supporting nature-positive ventures.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960254" y="2719110"/>
            <a:ext cx="409538" cy="409538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8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1036088" y="2778050"/>
            <a:ext cx="257870" cy="257870"/>
          </a:xfrm>
          <a:custGeom>
            <a:avLst/>
            <a:gdLst/>
            <a:ahLst/>
            <a:cxnLst/>
            <a:rect l="l" t="t" r="r" b="b"/>
            <a:pathLst>
              <a:path w="386805" h="386805">
                <a:moveTo>
                  <a:pt x="0" y="0"/>
                </a:moveTo>
                <a:lnTo>
                  <a:pt x="386805" y="0"/>
                </a:lnTo>
                <a:lnTo>
                  <a:pt x="386805" y="386805"/>
                </a:lnTo>
                <a:lnTo>
                  <a:pt x="0" y="3868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38" name="Group 38"/>
          <p:cNvGrpSpPr/>
          <p:nvPr/>
        </p:nvGrpSpPr>
        <p:grpSpPr>
          <a:xfrm>
            <a:off x="960254" y="3353872"/>
            <a:ext cx="409538" cy="409538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8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41" name="Freeform 41" descr="Legal - Free business and finance icons"/>
          <p:cNvSpPr/>
          <p:nvPr/>
        </p:nvSpPr>
        <p:spPr>
          <a:xfrm>
            <a:off x="1043387" y="3438350"/>
            <a:ext cx="243273" cy="243273"/>
          </a:xfrm>
          <a:custGeom>
            <a:avLst/>
            <a:gdLst/>
            <a:ahLst/>
            <a:cxnLst/>
            <a:rect l="l" t="t" r="r" b="b"/>
            <a:pathLst>
              <a:path w="364910" h="364909">
                <a:moveTo>
                  <a:pt x="0" y="0"/>
                </a:moveTo>
                <a:lnTo>
                  <a:pt x="364909" y="0"/>
                </a:lnTo>
                <a:lnTo>
                  <a:pt x="364909" y="364909"/>
                </a:lnTo>
                <a:lnTo>
                  <a:pt x="0" y="3649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2" name="Group 42"/>
          <p:cNvGrpSpPr/>
          <p:nvPr/>
        </p:nvGrpSpPr>
        <p:grpSpPr>
          <a:xfrm>
            <a:off x="5941128" y="2125162"/>
            <a:ext cx="737930" cy="737930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45" name="Freeform 45"/>
          <p:cNvSpPr/>
          <p:nvPr/>
        </p:nvSpPr>
        <p:spPr>
          <a:xfrm>
            <a:off x="6113590" y="2289118"/>
            <a:ext cx="394250" cy="394250"/>
          </a:xfrm>
          <a:custGeom>
            <a:avLst/>
            <a:gdLst/>
            <a:ahLst/>
            <a:cxnLst/>
            <a:rect l="l" t="t" r="r" b="b"/>
            <a:pathLst>
              <a:path w="591375" h="591375">
                <a:moveTo>
                  <a:pt x="0" y="0"/>
                </a:moveTo>
                <a:lnTo>
                  <a:pt x="591375" y="0"/>
                </a:lnTo>
                <a:lnTo>
                  <a:pt x="591375" y="591375"/>
                </a:lnTo>
                <a:lnTo>
                  <a:pt x="0" y="5913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6" name="Group 46"/>
          <p:cNvGrpSpPr/>
          <p:nvPr/>
        </p:nvGrpSpPr>
        <p:grpSpPr>
          <a:xfrm>
            <a:off x="5941128" y="3533374"/>
            <a:ext cx="737930" cy="737930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49" name="Freeform 49" descr="Loan photo3idea_studio Lineal Color icon"/>
          <p:cNvSpPr/>
          <p:nvPr/>
        </p:nvSpPr>
        <p:spPr>
          <a:xfrm>
            <a:off x="6113590" y="3697535"/>
            <a:ext cx="409609" cy="409609"/>
          </a:xfrm>
          <a:custGeom>
            <a:avLst/>
            <a:gdLst/>
            <a:ahLst/>
            <a:cxnLst/>
            <a:rect l="l" t="t" r="r" b="b"/>
            <a:pathLst>
              <a:path w="614414" h="614414">
                <a:moveTo>
                  <a:pt x="0" y="0"/>
                </a:moveTo>
                <a:lnTo>
                  <a:pt x="614413" y="0"/>
                </a:lnTo>
                <a:lnTo>
                  <a:pt x="614413" y="614413"/>
                </a:lnTo>
                <a:lnTo>
                  <a:pt x="0" y="6144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0" name="Group 50"/>
          <p:cNvGrpSpPr/>
          <p:nvPr/>
        </p:nvGrpSpPr>
        <p:grpSpPr>
          <a:xfrm>
            <a:off x="5941128" y="4877438"/>
            <a:ext cx="737930" cy="737930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53" name="Freeform 53" descr="Project icons for free download | Freepik"/>
          <p:cNvSpPr/>
          <p:nvPr/>
        </p:nvSpPr>
        <p:spPr>
          <a:xfrm>
            <a:off x="6133729" y="5061737"/>
            <a:ext cx="369332" cy="369332"/>
          </a:xfrm>
          <a:custGeom>
            <a:avLst/>
            <a:gdLst/>
            <a:ahLst/>
            <a:cxnLst/>
            <a:rect l="l" t="t" r="r" b="b"/>
            <a:pathLst>
              <a:path w="553998" h="553998">
                <a:moveTo>
                  <a:pt x="0" y="0"/>
                </a:moveTo>
                <a:lnTo>
                  <a:pt x="553998" y="0"/>
                </a:lnTo>
                <a:lnTo>
                  <a:pt x="553998" y="553998"/>
                </a:lnTo>
                <a:lnTo>
                  <a:pt x="0" y="5539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6580910"/>
            <a:ext cx="12192000" cy="277090"/>
          </a:xfrm>
          <a:custGeom>
            <a:avLst/>
            <a:gdLst/>
            <a:ahLst/>
            <a:cxnLst/>
            <a:rect l="l" t="t" r="r" b="b"/>
            <a:pathLst>
              <a:path w="18288000" h="415635">
                <a:moveTo>
                  <a:pt x="0" y="0"/>
                </a:moveTo>
                <a:lnTo>
                  <a:pt x="18288000" y="0"/>
                </a:lnTo>
                <a:lnTo>
                  <a:pt x="18288000" y="415635"/>
                </a:lnTo>
                <a:lnTo>
                  <a:pt x="0" y="415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69112" b="-1739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6494195"/>
            <a:ext cx="12192000" cy="86715"/>
            <a:chOff x="0" y="0"/>
            <a:chExt cx="2709333" cy="192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19270"/>
            </a:xfrm>
            <a:custGeom>
              <a:avLst/>
              <a:gdLst/>
              <a:ahLst/>
              <a:cxnLst/>
              <a:rect l="l" t="t" r="r" b="b"/>
              <a:pathLst>
                <a:path w="2709333" h="19270">
                  <a:moveTo>
                    <a:pt x="0" y="0"/>
                  </a:moveTo>
                  <a:lnTo>
                    <a:pt x="2709333" y="0"/>
                  </a:lnTo>
                  <a:lnTo>
                    <a:pt x="2709333" y="19270"/>
                  </a:lnTo>
                  <a:lnTo>
                    <a:pt x="0" y="19270"/>
                  </a:lnTo>
                  <a:close/>
                </a:path>
              </a:pathLst>
            </a:custGeom>
            <a:solidFill>
              <a:srgbClr val="1C9B9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709333" cy="478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6730" y="1407849"/>
            <a:ext cx="4766746" cy="2582416"/>
            <a:chOff x="0" y="0"/>
            <a:chExt cx="1883159" cy="10202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83159" cy="1020214"/>
            </a:xfrm>
            <a:custGeom>
              <a:avLst/>
              <a:gdLst/>
              <a:ahLst/>
              <a:cxnLst/>
              <a:rect l="l" t="t" r="r" b="b"/>
              <a:pathLst>
                <a:path w="1883159" h="1020214">
                  <a:moveTo>
                    <a:pt x="35731" y="0"/>
                  </a:moveTo>
                  <a:lnTo>
                    <a:pt x="1847428" y="0"/>
                  </a:lnTo>
                  <a:cubicBezTo>
                    <a:pt x="1867161" y="0"/>
                    <a:pt x="1883159" y="15997"/>
                    <a:pt x="1883159" y="35731"/>
                  </a:cubicBezTo>
                  <a:lnTo>
                    <a:pt x="1883159" y="984482"/>
                  </a:lnTo>
                  <a:cubicBezTo>
                    <a:pt x="1883159" y="1004216"/>
                    <a:pt x="1867161" y="1020214"/>
                    <a:pt x="1847428" y="1020214"/>
                  </a:cubicBezTo>
                  <a:lnTo>
                    <a:pt x="35731" y="1020214"/>
                  </a:lnTo>
                  <a:cubicBezTo>
                    <a:pt x="15997" y="1020214"/>
                    <a:pt x="0" y="1004216"/>
                    <a:pt x="0" y="984482"/>
                  </a:cubicBezTo>
                  <a:lnTo>
                    <a:pt x="0" y="35731"/>
                  </a:lnTo>
                  <a:cubicBezTo>
                    <a:pt x="0" y="15997"/>
                    <a:pt x="15997" y="0"/>
                    <a:pt x="35731" y="0"/>
                  </a:cubicBezTo>
                  <a:close/>
                </a:path>
              </a:pathLst>
            </a:custGeom>
            <a:solidFill>
              <a:srgbClr val="D9F2D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883159" cy="102021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84042" y="1407850"/>
            <a:ext cx="5956217" cy="4504734"/>
            <a:chOff x="0" y="0"/>
            <a:chExt cx="2353073" cy="17796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53073" cy="1779648"/>
            </a:xfrm>
            <a:custGeom>
              <a:avLst/>
              <a:gdLst/>
              <a:ahLst/>
              <a:cxnLst/>
              <a:rect l="l" t="t" r="r" b="b"/>
              <a:pathLst>
                <a:path w="2353073" h="1779648">
                  <a:moveTo>
                    <a:pt x="28596" y="0"/>
                  </a:moveTo>
                  <a:lnTo>
                    <a:pt x="2324478" y="0"/>
                  </a:lnTo>
                  <a:cubicBezTo>
                    <a:pt x="2332062" y="0"/>
                    <a:pt x="2339335" y="3013"/>
                    <a:pt x="2344698" y="8375"/>
                  </a:cubicBezTo>
                  <a:cubicBezTo>
                    <a:pt x="2350061" y="13738"/>
                    <a:pt x="2353073" y="21012"/>
                    <a:pt x="2353073" y="28596"/>
                  </a:cubicBezTo>
                  <a:lnTo>
                    <a:pt x="2353073" y="1751052"/>
                  </a:lnTo>
                  <a:cubicBezTo>
                    <a:pt x="2353073" y="1758636"/>
                    <a:pt x="2350061" y="1765910"/>
                    <a:pt x="2344698" y="1771273"/>
                  </a:cubicBezTo>
                  <a:cubicBezTo>
                    <a:pt x="2339335" y="1776635"/>
                    <a:pt x="2332062" y="1779648"/>
                    <a:pt x="2324478" y="1779648"/>
                  </a:cubicBezTo>
                  <a:lnTo>
                    <a:pt x="28596" y="1779648"/>
                  </a:lnTo>
                  <a:cubicBezTo>
                    <a:pt x="21012" y="1779648"/>
                    <a:pt x="13738" y="1776635"/>
                    <a:pt x="8375" y="1771273"/>
                  </a:cubicBezTo>
                  <a:cubicBezTo>
                    <a:pt x="3013" y="1765910"/>
                    <a:pt x="0" y="1758636"/>
                    <a:pt x="0" y="1751052"/>
                  </a:cubicBezTo>
                  <a:lnTo>
                    <a:pt x="0" y="28596"/>
                  </a:lnTo>
                  <a:cubicBezTo>
                    <a:pt x="0" y="21012"/>
                    <a:pt x="3013" y="13738"/>
                    <a:pt x="8375" y="8375"/>
                  </a:cubicBezTo>
                  <a:cubicBezTo>
                    <a:pt x="13738" y="3013"/>
                    <a:pt x="21012" y="0"/>
                    <a:pt x="28596" y="0"/>
                  </a:cubicBezTo>
                  <a:close/>
                </a:path>
              </a:pathLst>
            </a:custGeom>
            <a:solidFill>
              <a:srgbClr val="0B333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2353073" cy="17796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6730" y="4136315"/>
            <a:ext cx="4766746" cy="1776268"/>
            <a:chOff x="0" y="0"/>
            <a:chExt cx="1883159" cy="7017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83159" cy="701736"/>
            </a:xfrm>
            <a:custGeom>
              <a:avLst/>
              <a:gdLst/>
              <a:ahLst/>
              <a:cxnLst/>
              <a:rect l="l" t="t" r="r" b="b"/>
              <a:pathLst>
                <a:path w="1883159" h="701736">
                  <a:moveTo>
                    <a:pt x="35731" y="0"/>
                  </a:moveTo>
                  <a:lnTo>
                    <a:pt x="1847428" y="0"/>
                  </a:lnTo>
                  <a:cubicBezTo>
                    <a:pt x="1867161" y="0"/>
                    <a:pt x="1883159" y="15997"/>
                    <a:pt x="1883159" y="35731"/>
                  </a:cubicBezTo>
                  <a:lnTo>
                    <a:pt x="1883159" y="666004"/>
                  </a:lnTo>
                  <a:cubicBezTo>
                    <a:pt x="1883159" y="675481"/>
                    <a:pt x="1879394" y="684569"/>
                    <a:pt x="1872693" y="691270"/>
                  </a:cubicBezTo>
                  <a:cubicBezTo>
                    <a:pt x="1865992" y="697971"/>
                    <a:pt x="1856904" y="701736"/>
                    <a:pt x="1847428" y="701736"/>
                  </a:cubicBezTo>
                  <a:lnTo>
                    <a:pt x="35731" y="701736"/>
                  </a:lnTo>
                  <a:cubicBezTo>
                    <a:pt x="15997" y="701736"/>
                    <a:pt x="0" y="685738"/>
                    <a:pt x="0" y="666004"/>
                  </a:cubicBezTo>
                  <a:lnTo>
                    <a:pt x="0" y="35731"/>
                  </a:lnTo>
                  <a:cubicBezTo>
                    <a:pt x="0" y="15997"/>
                    <a:pt x="15997" y="0"/>
                    <a:pt x="35731" y="0"/>
                  </a:cubicBez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883159" cy="7017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60254" y="4614912"/>
            <a:ext cx="409538" cy="409538"/>
          </a:xfrm>
          <a:custGeom>
            <a:avLst/>
            <a:gdLst/>
            <a:ahLst/>
            <a:cxnLst/>
            <a:rect l="l" t="t" r="r" b="b"/>
            <a:pathLst>
              <a:path w="614307" h="614307">
                <a:moveTo>
                  <a:pt x="0" y="0"/>
                </a:moveTo>
                <a:lnTo>
                  <a:pt x="614307" y="0"/>
                </a:lnTo>
                <a:lnTo>
                  <a:pt x="614307" y="614307"/>
                </a:lnTo>
                <a:lnTo>
                  <a:pt x="0" y="614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960254" y="5275812"/>
            <a:ext cx="409538" cy="409538"/>
          </a:xfrm>
          <a:custGeom>
            <a:avLst/>
            <a:gdLst/>
            <a:ahLst/>
            <a:cxnLst/>
            <a:rect l="l" t="t" r="r" b="b"/>
            <a:pathLst>
              <a:path w="614307" h="614307">
                <a:moveTo>
                  <a:pt x="0" y="0"/>
                </a:moveTo>
                <a:lnTo>
                  <a:pt x="614307" y="0"/>
                </a:lnTo>
                <a:lnTo>
                  <a:pt x="614307" y="614307"/>
                </a:lnTo>
                <a:lnTo>
                  <a:pt x="0" y="614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8" name="Group 18"/>
          <p:cNvGrpSpPr/>
          <p:nvPr/>
        </p:nvGrpSpPr>
        <p:grpSpPr>
          <a:xfrm>
            <a:off x="960254" y="2084350"/>
            <a:ext cx="409538" cy="40953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8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81213" y="200343"/>
            <a:ext cx="1170750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00BF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2ⁿᵈ Recommendation: Building a green venture capital ecosystem (UNDPs Estimates)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4578" y="1653505"/>
            <a:ext cx="4451587" cy="19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 spc="12">
                <a:solidFill>
                  <a:srgbClr val="1717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Strategic Challenge &amp; Need Identified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4577" y="4219382"/>
            <a:ext cx="4451587" cy="19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 spc="1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Expected Outcome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41128" y="1653505"/>
            <a:ext cx="2740038" cy="19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 spc="1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Proposed Recommendations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35347" y="2047205"/>
            <a:ext cx="345405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Companies struggle to secure finance to scale-up their businesses.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28835" y="2125162"/>
            <a:ext cx="4408587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 spc="1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Create a US$100m Green Business (micro) Investment Fund by 2025,</a:t>
            </a:r>
            <a:r>
              <a:rPr lang="en-US" sz="1200" spc="1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focused on providing microfinancing and support services to green start-ups and SMEs.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28835" y="3533374"/>
            <a:ext cx="4301817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 spc="1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Implement a comprehensive technical assistance program for green entrepreneurs,</a:t>
            </a:r>
            <a:r>
              <a:rPr lang="en-US" sz="1200" spc="1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helping them scale up skills, capacity, and knowledge as they grow.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28835" y="4877438"/>
            <a:ext cx="440858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 spc="1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Develop a structured capacity building and skills development programme</a:t>
            </a:r>
            <a:r>
              <a:rPr lang="en-US" sz="1200" spc="1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for financial institutions to enhance their knowledge of sustainability and green finance practices.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35348" y="3357010"/>
            <a:ext cx="335785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There's a lack of patient forms of capital and impact capital to support early-stage growth.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27935" y="2682964"/>
            <a:ext cx="346147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There's a pressing gap in available funding for small and microfinance needs.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35348" y="4614912"/>
            <a:ext cx="3580317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Increased deal flow into the venture capital stage of green business development.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35348" y="5275812"/>
            <a:ext cx="335785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At least 1,000 green entrepreneurs will have received training through the Fund by 2030.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60254" y="2719110"/>
            <a:ext cx="409538" cy="409538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8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60254" y="3353872"/>
            <a:ext cx="409538" cy="409538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8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941128" y="2125162"/>
            <a:ext cx="737930" cy="737930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941128" y="3533374"/>
            <a:ext cx="737930" cy="737930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941128" y="4877438"/>
            <a:ext cx="737930" cy="737930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48" name="Freeform 48" descr="Policy - Free security icons"/>
          <p:cNvSpPr/>
          <p:nvPr/>
        </p:nvSpPr>
        <p:spPr>
          <a:xfrm>
            <a:off x="6133477" y="5044916"/>
            <a:ext cx="402974" cy="402974"/>
          </a:xfrm>
          <a:custGeom>
            <a:avLst/>
            <a:gdLst/>
            <a:ahLst/>
            <a:cxnLst/>
            <a:rect l="l" t="t" r="r" b="b"/>
            <a:pathLst>
              <a:path w="604461" h="604461">
                <a:moveTo>
                  <a:pt x="0" y="0"/>
                </a:moveTo>
                <a:lnTo>
                  <a:pt x="604461" y="0"/>
                </a:lnTo>
                <a:lnTo>
                  <a:pt x="604461" y="604461"/>
                </a:lnTo>
                <a:lnTo>
                  <a:pt x="0" y="6044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9"/>
          <p:cNvSpPr/>
          <p:nvPr/>
        </p:nvSpPr>
        <p:spPr>
          <a:xfrm>
            <a:off x="6106247" y="2296714"/>
            <a:ext cx="380695" cy="380695"/>
          </a:xfrm>
          <a:custGeom>
            <a:avLst/>
            <a:gdLst/>
            <a:ahLst/>
            <a:cxnLst/>
            <a:rect l="l" t="t" r="r" b="b"/>
            <a:pathLst>
              <a:path w="571043" h="571042">
                <a:moveTo>
                  <a:pt x="0" y="0"/>
                </a:moveTo>
                <a:lnTo>
                  <a:pt x="571043" y="0"/>
                </a:lnTo>
                <a:lnTo>
                  <a:pt x="571043" y="571043"/>
                </a:lnTo>
                <a:lnTo>
                  <a:pt x="0" y="5710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 descr="Training - Free business icons"/>
          <p:cNvSpPr/>
          <p:nvPr/>
        </p:nvSpPr>
        <p:spPr>
          <a:xfrm>
            <a:off x="6133477" y="3708826"/>
            <a:ext cx="357949" cy="357949"/>
          </a:xfrm>
          <a:custGeom>
            <a:avLst/>
            <a:gdLst/>
            <a:ahLst/>
            <a:cxnLst/>
            <a:rect l="l" t="t" r="r" b="b"/>
            <a:pathLst>
              <a:path w="536923" h="536924">
                <a:moveTo>
                  <a:pt x="0" y="0"/>
                </a:moveTo>
                <a:lnTo>
                  <a:pt x="536923" y="0"/>
                </a:lnTo>
                <a:lnTo>
                  <a:pt x="536923" y="536923"/>
                </a:lnTo>
                <a:lnTo>
                  <a:pt x="0" y="5369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 descr="Stock market - Free business and finance icons"/>
          <p:cNvSpPr/>
          <p:nvPr/>
        </p:nvSpPr>
        <p:spPr>
          <a:xfrm>
            <a:off x="1028277" y="2152208"/>
            <a:ext cx="255752" cy="255752"/>
          </a:xfrm>
          <a:custGeom>
            <a:avLst/>
            <a:gdLst/>
            <a:ahLst/>
            <a:cxnLst/>
            <a:rect l="l" t="t" r="r" b="b"/>
            <a:pathLst>
              <a:path w="383628" h="383628">
                <a:moveTo>
                  <a:pt x="0" y="0"/>
                </a:moveTo>
                <a:lnTo>
                  <a:pt x="383628" y="0"/>
                </a:lnTo>
                <a:lnTo>
                  <a:pt x="383628" y="383628"/>
                </a:lnTo>
                <a:lnTo>
                  <a:pt x="0" y="3836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52" name="Freeform 52" descr="Sme - Free business icons"/>
          <p:cNvSpPr/>
          <p:nvPr/>
        </p:nvSpPr>
        <p:spPr>
          <a:xfrm>
            <a:off x="1044042" y="3439798"/>
            <a:ext cx="245241" cy="245241"/>
          </a:xfrm>
          <a:custGeom>
            <a:avLst/>
            <a:gdLst/>
            <a:ahLst/>
            <a:cxnLst/>
            <a:rect l="l" t="t" r="r" b="b"/>
            <a:pathLst>
              <a:path w="367861" h="367862">
                <a:moveTo>
                  <a:pt x="0" y="0"/>
                </a:moveTo>
                <a:lnTo>
                  <a:pt x="367862" y="0"/>
                </a:lnTo>
                <a:lnTo>
                  <a:pt x="367862" y="367862"/>
                </a:lnTo>
                <a:lnTo>
                  <a:pt x="0" y="3678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1036657" y="2792337"/>
            <a:ext cx="265112" cy="265112"/>
          </a:xfrm>
          <a:custGeom>
            <a:avLst/>
            <a:gdLst/>
            <a:ahLst/>
            <a:cxnLst/>
            <a:rect l="l" t="t" r="r" b="b"/>
            <a:pathLst>
              <a:path w="397668" h="397668">
                <a:moveTo>
                  <a:pt x="0" y="0"/>
                </a:moveTo>
                <a:lnTo>
                  <a:pt x="397668" y="0"/>
                </a:lnTo>
                <a:lnTo>
                  <a:pt x="397668" y="397668"/>
                </a:lnTo>
                <a:lnTo>
                  <a:pt x="0" y="3976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706730" y="1534849"/>
            <a:ext cx="4766746" cy="2582416"/>
            <a:chOff x="0" y="0"/>
            <a:chExt cx="1883159" cy="10202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83159" cy="1020214"/>
            </a:xfrm>
            <a:custGeom>
              <a:avLst/>
              <a:gdLst/>
              <a:ahLst/>
              <a:cxnLst/>
              <a:rect l="l" t="t" r="r" b="b"/>
              <a:pathLst>
                <a:path w="1883159" h="1020214">
                  <a:moveTo>
                    <a:pt x="35731" y="0"/>
                  </a:moveTo>
                  <a:lnTo>
                    <a:pt x="1847428" y="0"/>
                  </a:lnTo>
                  <a:cubicBezTo>
                    <a:pt x="1867161" y="0"/>
                    <a:pt x="1883159" y="15997"/>
                    <a:pt x="1883159" y="35731"/>
                  </a:cubicBezTo>
                  <a:lnTo>
                    <a:pt x="1883159" y="984482"/>
                  </a:lnTo>
                  <a:cubicBezTo>
                    <a:pt x="1883159" y="1004216"/>
                    <a:pt x="1867161" y="1020214"/>
                    <a:pt x="1847428" y="1020214"/>
                  </a:cubicBezTo>
                  <a:lnTo>
                    <a:pt x="35731" y="1020214"/>
                  </a:lnTo>
                  <a:cubicBezTo>
                    <a:pt x="15997" y="1020214"/>
                    <a:pt x="0" y="1004216"/>
                    <a:pt x="0" y="984482"/>
                  </a:cubicBezTo>
                  <a:lnTo>
                    <a:pt x="0" y="35731"/>
                  </a:lnTo>
                  <a:cubicBezTo>
                    <a:pt x="0" y="15997"/>
                    <a:pt x="15997" y="0"/>
                    <a:pt x="35731" y="0"/>
                  </a:cubicBezTo>
                  <a:close/>
                </a:path>
              </a:pathLst>
            </a:custGeom>
            <a:solidFill>
              <a:srgbClr val="D9F2D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883159" cy="102021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84042" y="1534850"/>
            <a:ext cx="5956217" cy="4504734"/>
            <a:chOff x="0" y="0"/>
            <a:chExt cx="2353073" cy="17796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53073" cy="1779648"/>
            </a:xfrm>
            <a:custGeom>
              <a:avLst/>
              <a:gdLst/>
              <a:ahLst/>
              <a:cxnLst/>
              <a:rect l="l" t="t" r="r" b="b"/>
              <a:pathLst>
                <a:path w="2353073" h="1779648">
                  <a:moveTo>
                    <a:pt x="28596" y="0"/>
                  </a:moveTo>
                  <a:lnTo>
                    <a:pt x="2324478" y="0"/>
                  </a:lnTo>
                  <a:cubicBezTo>
                    <a:pt x="2332062" y="0"/>
                    <a:pt x="2339335" y="3013"/>
                    <a:pt x="2344698" y="8375"/>
                  </a:cubicBezTo>
                  <a:cubicBezTo>
                    <a:pt x="2350061" y="13738"/>
                    <a:pt x="2353073" y="21012"/>
                    <a:pt x="2353073" y="28596"/>
                  </a:cubicBezTo>
                  <a:lnTo>
                    <a:pt x="2353073" y="1751052"/>
                  </a:lnTo>
                  <a:cubicBezTo>
                    <a:pt x="2353073" y="1758636"/>
                    <a:pt x="2350061" y="1765910"/>
                    <a:pt x="2344698" y="1771273"/>
                  </a:cubicBezTo>
                  <a:cubicBezTo>
                    <a:pt x="2339335" y="1776635"/>
                    <a:pt x="2332062" y="1779648"/>
                    <a:pt x="2324478" y="1779648"/>
                  </a:cubicBezTo>
                  <a:lnTo>
                    <a:pt x="28596" y="1779648"/>
                  </a:lnTo>
                  <a:cubicBezTo>
                    <a:pt x="21012" y="1779648"/>
                    <a:pt x="13738" y="1776635"/>
                    <a:pt x="8375" y="1771273"/>
                  </a:cubicBezTo>
                  <a:cubicBezTo>
                    <a:pt x="3013" y="1765910"/>
                    <a:pt x="0" y="1758636"/>
                    <a:pt x="0" y="1751052"/>
                  </a:cubicBezTo>
                  <a:lnTo>
                    <a:pt x="0" y="28596"/>
                  </a:lnTo>
                  <a:cubicBezTo>
                    <a:pt x="0" y="21012"/>
                    <a:pt x="3013" y="13738"/>
                    <a:pt x="8375" y="8375"/>
                  </a:cubicBezTo>
                  <a:cubicBezTo>
                    <a:pt x="13738" y="3013"/>
                    <a:pt x="21012" y="0"/>
                    <a:pt x="28596" y="0"/>
                  </a:cubicBezTo>
                  <a:close/>
                </a:path>
              </a:pathLst>
            </a:custGeom>
            <a:solidFill>
              <a:srgbClr val="0B333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2353073" cy="17796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6730" y="4263315"/>
            <a:ext cx="4766746" cy="1776268"/>
            <a:chOff x="0" y="0"/>
            <a:chExt cx="1883159" cy="7017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83159" cy="701736"/>
            </a:xfrm>
            <a:custGeom>
              <a:avLst/>
              <a:gdLst/>
              <a:ahLst/>
              <a:cxnLst/>
              <a:rect l="l" t="t" r="r" b="b"/>
              <a:pathLst>
                <a:path w="1883159" h="701736">
                  <a:moveTo>
                    <a:pt x="35731" y="0"/>
                  </a:moveTo>
                  <a:lnTo>
                    <a:pt x="1847428" y="0"/>
                  </a:lnTo>
                  <a:cubicBezTo>
                    <a:pt x="1867161" y="0"/>
                    <a:pt x="1883159" y="15997"/>
                    <a:pt x="1883159" y="35731"/>
                  </a:cubicBezTo>
                  <a:lnTo>
                    <a:pt x="1883159" y="666004"/>
                  </a:lnTo>
                  <a:cubicBezTo>
                    <a:pt x="1883159" y="675481"/>
                    <a:pt x="1879394" y="684569"/>
                    <a:pt x="1872693" y="691270"/>
                  </a:cubicBezTo>
                  <a:cubicBezTo>
                    <a:pt x="1865992" y="697971"/>
                    <a:pt x="1856904" y="701736"/>
                    <a:pt x="1847428" y="701736"/>
                  </a:cubicBezTo>
                  <a:lnTo>
                    <a:pt x="35731" y="701736"/>
                  </a:lnTo>
                  <a:cubicBezTo>
                    <a:pt x="15997" y="701736"/>
                    <a:pt x="0" y="685738"/>
                    <a:pt x="0" y="666004"/>
                  </a:cubicBezTo>
                  <a:lnTo>
                    <a:pt x="0" y="35731"/>
                  </a:lnTo>
                  <a:cubicBezTo>
                    <a:pt x="0" y="15997"/>
                    <a:pt x="15997" y="0"/>
                    <a:pt x="35731" y="0"/>
                  </a:cubicBez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883159" cy="7017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60254" y="4741912"/>
            <a:ext cx="409538" cy="409538"/>
          </a:xfrm>
          <a:custGeom>
            <a:avLst/>
            <a:gdLst/>
            <a:ahLst/>
            <a:cxnLst/>
            <a:rect l="l" t="t" r="r" b="b"/>
            <a:pathLst>
              <a:path w="614307" h="614307">
                <a:moveTo>
                  <a:pt x="0" y="0"/>
                </a:moveTo>
                <a:lnTo>
                  <a:pt x="614307" y="0"/>
                </a:lnTo>
                <a:lnTo>
                  <a:pt x="614307" y="614307"/>
                </a:lnTo>
                <a:lnTo>
                  <a:pt x="0" y="614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960254" y="5402812"/>
            <a:ext cx="409538" cy="409538"/>
          </a:xfrm>
          <a:custGeom>
            <a:avLst/>
            <a:gdLst/>
            <a:ahLst/>
            <a:cxnLst/>
            <a:rect l="l" t="t" r="r" b="b"/>
            <a:pathLst>
              <a:path w="614307" h="614307">
                <a:moveTo>
                  <a:pt x="0" y="0"/>
                </a:moveTo>
                <a:lnTo>
                  <a:pt x="614307" y="0"/>
                </a:lnTo>
                <a:lnTo>
                  <a:pt x="614307" y="614307"/>
                </a:lnTo>
                <a:lnTo>
                  <a:pt x="0" y="614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8" name="Group 18"/>
          <p:cNvGrpSpPr/>
          <p:nvPr/>
        </p:nvGrpSpPr>
        <p:grpSpPr>
          <a:xfrm>
            <a:off x="960254" y="2211350"/>
            <a:ext cx="409538" cy="40953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8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06730" y="105828"/>
            <a:ext cx="799536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00BF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3ʳᵈ Recommendation: Promoting and developing the local voluntary carbon market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4578" y="1780505"/>
            <a:ext cx="4451587" cy="19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 spc="12">
                <a:solidFill>
                  <a:srgbClr val="1717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Strategic Challenge &amp; Need Identified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4577" y="4346382"/>
            <a:ext cx="4451587" cy="19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 spc="1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Expected Outcome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41128" y="1780505"/>
            <a:ext cx="2740038" cy="19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 spc="1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Proposed Recommendations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23316" y="2222305"/>
            <a:ext cx="345405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Carbon ma</a:t>
            </a:r>
            <a:r>
              <a:rPr lang="en-US" sz="1200" dirty="0">
                <a:solidFill>
                  <a:srgbClr val="000000"/>
                </a:solidFill>
                <a:latin typeface="Montserrat"/>
                <a:sym typeface="Montserrat"/>
              </a:rPr>
              <a:t>rkets in Rwanda are currently weak and 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underdeveloped.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28835" y="2252162"/>
            <a:ext cx="440858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Establish </a:t>
            </a:r>
            <a:r>
              <a:rPr lang="en-US" sz="1200" b="1" spc="11" dirty="0">
                <a:solidFill>
                  <a:srgbClr val="FFFFFF"/>
                </a:solidFill>
                <a:latin typeface="Montserrat Bold"/>
                <a:sym typeface="Montserrat"/>
              </a:rPr>
              <a:t>a </a:t>
            </a:r>
            <a:r>
              <a:rPr lang="en-US" sz="1200" b="1" spc="11" dirty="0">
                <a:solidFill>
                  <a:srgbClr val="FFFFFF"/>
                </a:solidFill>
                <a:latin typeface="Montserrat Bold"/>
                <a:sym typeface="Montserrat Bold"/>
              </a:rPr>
              <a:t>Rwanda Carbon </a:t>
            </a:r>
            <a:r>
              <a:rPr lang="en-US" sz="1200" b="1" spc="1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Hub to support businesses benefiting from voluntary carbon projects</a:t>
            </a:r>
            <a:r>
              <a:rPr lang="en-US" sz="1200" spc="1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providing knowledge, capacity building, and assistance in transactional structuring and project engineering.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28835" y="3660374"/>
            <a:ext cx="430181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Promote the </a:t>
            </a:r>
            <a:r>
              <a:rPr lang="en-US" sz="1200" b="1" spc="1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creation of multi-stakeholder partnerships to support growth</a:t>
            </a:r>
            <a:r>
              <a:rPr lang="en-US" sz="1200" spc="1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in the voluntary carbon market sector, ensuring coordination and knowledge transfer among market actors.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28835" y="5004438"/>
            <a:ext cx="440858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 spc="1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Collaborate with local and multilateral institutions to provide legal clarity</a:t>
            </a:r>
            <a:r>
              <a:rPr lang="en-US" sz="1200" spc="1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 definitions and regulations within the local carbon markets, supporting the growth of the sector.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35425" y="3484010"/>
            <a:ext cx="335785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There's a general lack of knowledge inhibiting growth in the sector.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28013" y="2809964"/>
            <a:ext cx="3461471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Carbon trading has occurred without proper arrangements backed by legislation and regulations.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35425" y="4741912"/>
            <a:ext cx="3580317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Increased support for project developers in developing high-quality, bankable projects.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35425" y="5402812"/>
            <a:ext cx="335785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Increased collaboration between providers of capital and local companies using voluntary carbon markets.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60254" y="2846110"/>
            <a:ext cx="409538" cy="409538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8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60254" y="3480872"/>
            <a:ext cx="409538" cy="409538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8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941128" y="2252162"/>
            <a:ext cx="737930" cy="737930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941128" y="3660374"/>
            <a:ext cx="737930" cy="737930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941128" y="5004438"/>
            <a:ext cx="737930" cy="737930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48" name="Freeform 48" descr="Stock market - Free business and finance icons"/>
          <p:cNvSpPr/>
          <p:nvPr/>
        </p:nvSpPr>
        <p:spPr>
          <a:xfrm>
            <a:off x="1028277" y="2279208"/>
            <a:ext cx="255752" cy="255752"/>
          </a:xfrm>
          <a:custGeom>
            <a:avLst/>
            <a:gdLst/>
            <a:ahLst/>
            <a:cxnLst/>
            <a:rect l="l" t="t" r="r" b="b"/>
            <a:pathLst>
              <a:path w="383628" h="383628">
                <a:moveTo>
                  <a:pt x="0" y="0"/>
                </a:moveTo>
                <a:lnTo>
                  <a:pt x="383628" y="0"/>
                </a:lnTo>
                <a:lnTo>
                  <a:pt x="383628" y="383628"/>
                </a:lnTo>
                <a:lnTo>
                  <a:pt x="0" y="3836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49" name="Freeform 49" descr="Company - Free business icons"/>
          <p:cNvSpPr/>
          <p:nvPr/>
        </p:nvSpPr>
        <p:spPr>
          <a:xfrm>
            <a:off x="6118043" y="5138196"/>
            <a:ext cx="394916" cy="394916"/>
          </a:xfrm>
          <a:custGeom>
            <a:avLst/>
            <a:gdLst/>
            <a:ahLst/>
            <a:cxnLst/>
            <a:rect l="l" t="t" r="r" b="b"/>
            <a:pathLst>
              <a:path w="592374" h="592374">
                <a:moveTo>
                  <a:pt x="0" y="0"/>
                </a:moveTo>
                <a:lnTo>
                  <a:pt x="592374" y="0"/>
                </a:lnTo>
                <a:lnTo>
                  <a:pt x="592374" y="592374"/>
                </a:lnTo>
                <a:lnTo>
                  <a:pt x="0" y="59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 descr="Training - Free business icons"/>
          <p:cNvSpPr/>
          <p:nvPr/>
        </p:nvSpPr>
        <p:spPr>
          <a:xfrm>
            <a:off x="6131118" y="3850365"/>
            <a:ext cx="357949" cy="357949"/>
          </a:xfrm>
          <a:custGeom>
            <a:avLst/>
            <a:gdLst/>
            <a:ahLst/>
            <a:cxnLst/>
            <a:rect l="l" t="t" r="r" b="b"/>
            <a:pathLst>
              <a:path w="536924" h="536923">
                <a:moveTo>
                  <a:pt x="0" y="0"/>
                </a:moveTo>
                <a:lnTo>
                  <a:pt x="536923" y="0"/>
                </a:lnTo>
                <a:lnTo>
                  <a:pt x="536923" y="536923"/>
                </a:lnTo>
                <a:lnTo>
                  <a:pt x="0" y="5369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 descr="Regulation - Free security icons"/>
          <p:cNvSpPr/>
          <p:nvPr/>
        </p:nvSpPr>
        <p:spPr>
          <a:xfrm>
            <a:off x="6097990" y="2421904"/>
            <a:ext cx="424206" cy="424206"/>
          </a:xfrm>
          <a:custGeom>
            <a:avLst/>
            <a:gdLst/>
            <a:ahLst/>
            <a:cxnLst/>
            <a:rect l="l" t="t" r="r" b="b"/>
            <a:pathLst>
              <a:path w="636309" h="636309">
                <a:moveTo>
                  <a:pt x="0" y="0"/>
                </a:moveTo>
                <a:lnTo>
                  <a:pt x="636309" y="0"/>
                </a:lnTo>
                <a:lnTo>
                  <a:pt x="636309" y="636309"/>
                </a:lnTo>
                <a:lnTo>
                  <a:pt x="0" y="6363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 descr="Regulation - Free security icons"/>
          <p:cNvSpPr/>
          <p:nvPr/>
        </p:nvSpPr>
        <p:spPr>
          <a:xfrm>
            <a:off x="1043054" y="2939322"/>
            <a:ext cx="243938" cy="243938"/>
          </a:xfrm>
          <a:custGeom>
            <a:avLst/>
            <a:gdLst/>
            <a:ahLst/>
            <a:cxnLst/>
            <a:rect l="l" t="t" r="r" b="b"/>
            <a:pathLst>
              <a:path w="365907" h="365907">
                <a:moveTo>
                  <a:pt x="0" y="0"/>
                </a:moveTo>
                <a:lnTo>
                  <a:pt x="365907" y="0"/>
                </a:lnTo>
                <a:lnTo>
                  <a:pt x="365907" y="365907"/>
                </a:lnTo>
                <a:lnTo>
                  <a:pt x="0" y="3659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1012776" y="3535114"/>
            <a:ext cx="304495" cy="304495"/>
          </a:xfrm>
          <a:custGeom>
            <a:avLst/>
            <a:gdLst/>
            <a:ahLst/>
            <a:cxnLst/>
            <a:rect l="l" t="t" r="r" b="b"/>
            <a:pathLst>
              <a:path w="456743" h="456742">
                <a:moveTo>
                  <a:pt x="0" y="0"/>
                </a:moveTo>
                <a:lnTo>
                  <a:pt x="456743" y="0"/>
                </a:lnTo>
                <a:lnTo>
                  <a:pt x="456743" y="456743"/>
                </a:lnTo>
                <a:lnTo>
                  <a:pt x="0" y="4567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6580910"/>
            <a:ext cx="12192000" cy="277090"/>
          </a:xfrm>
          <a:custGeom>
            <a:avLst/>
            <a:gdLst/>
            <a:ahLst/>
            <a:cxnLst/>
            <a:rect l="l" t="t" r="r" b="b"/>
            <a:pathLst>
              <a:path w="18288000" h="415635">
                <a:moveTo>
                  <a:pt x="0" y="0"/>
                </a:moveTo>
                <a:lnTo>
                  <a:pt x="18288000" y="0"/>
                </a:lnTo>
                <a:lnTo>
                  <a:pt x="18288000" y="415635"/>
                </a:lnTo>
                <a:lnTo>
                  <a:pt x="0" y="415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69112" b="-1739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6494195"/>
            <a:ext cx="12192000" cy="86715"/>
            <a:chOff x="0" y="0"/>
            <a:chExt cx="2709333" cy="192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19270"/>
            </a:xfrm>
            <a:custGeom>
              <a:avLst/>
              <a:gdLst/>
              <a:ahLst/>
              <a:cxnLst/>
              <a:rect l="l" t="t" r="r" b="b"/>
              <a:pathLst>
                <a:path w="2709333" h="19270">
                  <a:moveTo>
                    <a:pt x="0" y="0"/>
                  </a:moveTo>
                  <a:lnTo>
                    <a:pt x="2709333" y="0"/>
                  </a:lnTo>
                  <a:lnTo>
                    <a:pt x="2709333" y="19270"/>
                  </a:lnTo>
                  <a:lnTo>
                    <a:pt x="0" y="19270"/>
                  </a:lnTo>
                  <a:close/>
                </a:path>
              </a:pathLst>
            </a:custGeom>
            <a:solidFill>
              <a:srgbClr val="1C9B9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709333" cy="478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6730" y="1534849"/>
            <a:ext cx="4766746" cy="2582416"/>
            <a:chOff x="0" y="0"/>
            <a:chExt cx="1883159" cy="10202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83159" cy="1020214"/>
            </a:xfrm>
            <a:custGeom>
              <a:avLst/>
              <a:gdLst/>
              <a:ahLst/>
              <a:cxnLst/>
              <a:rect l="l" t="t" r="r" b="b"/>
              <a:pathLst>
                <a:path w="1883159" h="1020214">
                  <a:moveTo>
                    <a:pt x="35731" y="0"/>
                  </a:moveTo>
                  <a:lnTo>
                    <a:pt x="1847428" y="0"/>
                  </a:lnTo>
                  <a:cubicBezTo>
                    <a:pt x="1867161" y="0"/>
                    <a:pt x="1883159" y="15997"/>
                    <a:pt x="1883159" y="35731"/>
                  </a:cubicBezTo>
                  <a:lnTo>
                    <a:pt x="1883159" y="984482"/>
                  </a:lnTo>
                  <a:cubicBezTo>
                    <a:pt x="1883159" y="1004216"/>
                    <a:pt x="1867161" y="1020214"/>
                    <a:pt x="1847428" y="1020214"/>
                  </a:cubicBezTo>
                  <a:lnTo>
                    <a:pt x="35731" y="1020214"/>
                  </a:lnTo>
                  <a:cubicBezTo>
                    <a:pt x="15997" y="1020214"/>
                    <a:pt x="0" y="1004216"/>
                    <a:pt x="0" y="984482"/>
                  </a:cubicBezTo>
                  <a:lnTo>
                    <a:pt x="0" y="35731"/>
                  </a:lnTo>
                  <a:cubicBezTo>
                    <a:pt x="0" y="15997"/>
                    <a:pt x="15997" y="0"/>
                    <a:pt x="35731" y="0"/>
                  </a:cubicBezTo>
                  <a:close/>
                </a:path>
              </a:pathLst>
            </a:custGeom>
            <a:solidFill>
              <a:srgbClr val="D9F2D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883159" cy="102021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84042" y="1534850"/>
            <a:ext cx="5956217" cy="4504734"/>
            <a:chOff x="0" y="0"/>
            <a:chExt cx="2353073" cy="17796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53073" cy="1779648"/>
            </a:xfrm>
            <a:custGeom>
              <a:avLst/>
              <a:gdLst/>
              <a:ahLst/>
              <a:cxnLst/>
              <a:rect l="l" t="t" r="r" b="b"/>
              <a:pathLst>
                <a:path w="2353073" h="1779648">
                  <a:moveTo>
                    <a:pt x="28596" y="0"/>
                  </a:moveTo>
                  <a:lnTo>
                    <a:pt x="2324478" y="0"/>
                  </a:lnTo>
                  <a:cubicBezTo>
                    <a:pt x="2332062" y="0"/>
                    <a:pt x="2339335" y="3013"/>
                    <a:pt x="2344698" y="8375"/>
                  </a:cubicBezTo>
                  <a:cubicBezTo>
                    <a:pt x="2350061" y="13738"/>
                    <a:pt x="2353073" y="21012"/>
                    <a:pt x="2353073" y="28596"/>
                  </a:cubicBezTo>
                  <a:lnTo>
                    <a:pt x="2353073" y="1751052"/>
                  </a:lnTo>
                  <a:cubicBezTo>
                    <a:pt x="2353073" y="1758636"/>
                    <a:pt x="2350061" y="1765910"/>
                    <a:pt x="2344698" y="1771273"/>
                  </a:cubicBezTo>
                  <a:cubicBezTo>
                    <a:pt x="2339335" y="1776635"/>
                    <a:pt x="2332062" y="1779648"/>
                    <a:pt x="2324478" y="1779648"/>
                  </a:cubicBezTo>
                  <a:lnTo>
                    <a:pt x="28596" y="1779648"/>
                  </a:lnTo>
                  <a:cubicBezTo>
                    <a:pt x="21012" y="1779648"/>
                    <a:pt x="13738" y="1776635"/>
                    <a:pt x="8375" y="1771273"/>
                  </a:cubicBezTo>
                  <a:cubicBezTo>
                    <a:pt x="3013" y="1765910"/>
                    <a:pt x="0" y="1758636"/>
                    <a:pt x="0" y="1751052"/>
                  </a:cubicBezTo>
                  <a:lnTo>
                    <a:pt x="0" y="28596"/>
                  </a:lnTo>
                  <a:cubicBezTo>
                    <a:pt x="0" y="21012"/>
                    <a:pt x="3013" y="13738"/>
                    <a:pt x="8375" y="8375"/>
                  </a:cubicBezTo>
                  <a:cubicBezTo>
                    <a:pt x="13738" y="3013"/>
                    <a:pt x="21012" y="0"/>
                    <a:pt x="28596" y="0"/>
                  </a:cubicBezTo>
                  <a:close/>
                </a:path>
              </a:pathLst>
            </a:custGeom>
            <a:solidFill>
              <a:srgbClr val="0B333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2353073" cy="17796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6730" y="4263315"/>
            <a:ext cx="4766746" cy="1776268"/>
            <a:chOff x="0" y="0"/>
            <a:chExt cx="1883159" cy="7017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83159" cy="701736"/>
            </a:xfrm>
            <a:custGeom>
              <a:avLst/>
              <a:gdLst/>
              <a:ahLst/>
              <a:cxnLst/>
              <a:rect l="l" t="t" r="r" b="b"/>
              <a:pathLst>
                <a:path w="1883159" h="701736">
                  <a:moveTo>
                    <a:pt x="35731" y="0"/>
                  </a:moveTo>
                  <a:lnTo>
                    <a:pt x="1847428" y="0"/>
                  </a:lnTo>
                  <a:cubicBezTo>
                    <a:pt x="1867161" y="0"/>
                    <a:pt x="1883159" y="15997"/>
                    <a:pt x="1883159" y="35731"/>
                  </a:cubicBezTo>
                  <a:lnTo>
                    <a:pt x="1883159" y="666004"/>
                  </a:lnTo>
                  <a:cubicBezTo>
                    <a:pt x="1883159" y="675481"/>
                    <a:pt x="1879394" y="684569"/>
                    <a:pt x="1872693" y="691270"/>
                  </a:cubicBezTo>
                  <a:cubicBezTo>
                    <a:pt x="1865992" y="697971"/>
                    <a:pt x="1856904" y="701736"/>
                    <a:pt x="1847428" y="701736"/>
                  </a:cubicBezTo>
                  <a:lnTo>
                    <a:pt x="35731" y="701736"/>
                  </a:lnTo>
                  <a:cubicBezTo>
                    <a:pt x="15997" y="701736"/>
                    <a:pt x="0" y="685738"/>
                    <a:pt x="0" y="666004"/>
                  </a:cubicBezTo>
                  <a:lnTo>
                    <a:pt x="0" y="35731"/>
                  </a:lnTo>
                  <a:cubicBezTo>
                    <a:pt x="0" y="15997"/>
                    <a:pt x="15997" y="0"/>
                    <a:pt x="35731" y="0"/>
                  </a:cubicBez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883159" cy="7017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60254" y="4741912"/>
            <a:ext cx="409538" cy="409538"/>
          </a:xfrm>
          <a:custGeom>
            <a:avLst/>
            <a:gdLst/>
            <a:ahLst/>
            <a:cxnLst/>
            <a:rect l="l" t="t" r="r" b="b"/>
            <a:pathLst>
              <a:path w="614307" h="614307">
                <a:moveTo>
                  <a:pt x="0" y="0"/>
                </a:moveTo>
                <a:lnTo>
                  <a:pt x="614307" y="0"/>
                </a:lnTo>
                <a:lnTo>
                  <a:pt x="614307" y="614307"/>
                </a:lnTo>
                <a:lnTo>
                  <a:pt x="0" y="614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960254" y="5402812"/>
            <a:ext cx="409538" cy="409538"/>
          </a:xfrm>
          <a:custGeom>
            <a:avLst/>
            <a:gdLst/>
            <a:ahLst/>
            <a:cxnLst/>
            <a:rect l="l" t="t" r="r" b="b"/>
            <a:pathLst>
              <a:path w="614307" h="614307">
                <a:moveTo>
                  <a:pt x="0" y="0"/>
                </a:moveTo>
                <a:lnTo>
                  <a:pt x="614307" y="0"/>
                </a:lnTo>
                <a:lnTo>
                  <a:pt x="614307" y="614307"/>
                </a:lnTo>
                <a:lnTo>
                  <a:pt x="0" y="614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8" name="Group 18"/>
          <p:cNvGrpSpPr/>
          <p:nvPr/>
        </p:nvGrpSpPr>
        <p:grpSpPr>
          <a:xfrm>
            <a:off x="960254" y="2211350"/>
            <a:ext cx="409538" cy="40953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8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57200" y="335840"/>
            <a:ext cx="799536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00BF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4ᵗʰ Recommendation: Financial and green capacity building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4578" y="1780505"/>
            <a:ext cx="4451587" cy="19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 spc="12">
                <a:solidFill>
                  <a:srgbClr val="1717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Strategic Challenge &amp; Need Identified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4577" y="4346382"/>
            <a:ext cx="4451587" cy="19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 spc="1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Expected Outcome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41128" y="1780505"/>
            <a:ext cx="2740038" cy="19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 spc="1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Proposed Recommendations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35424" y="2174206"/>
            <a:ext cx="345405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There's a general lack of financial knowledge and structuring abilities hindering green business growth.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28835" y="2252162"/>
            <a:ext cx="440858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 spc="1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Implement a comprehensive capacity-building programme</a:t>
            </a:r>
            <a:r>
              <a:rPr lang="en-US" sz="1200" spc="1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aimed at developing knowledge and execution capabilities in key green sectors, assisting both companies and financial institutions moving into the green space.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28835" y="3660374"/>
            <a:ext cx="430181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Develop </a:t>
            </a:r>
            <a:r>
              <a:rPr lang="en-US" sz="1200" b="1" spc="1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supportive infrastructure to promote green enterprises, </a:t>
            </a:r>
            <a:r>
              <a:rPr lang="en-US" sz="1200" spc="1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including a taxonomy and legal frameworks that define green business and investment, and create incentives for establishing and supporting green businesses.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28835" y="5004438"/>
            <a:ext cx="440858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Establish </a:t>
            </a:r>
            <a:r>
              <a:rPr lang="en-US" sz="1200" b="1" spc="1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mechanisms facilitating increased collaboration between local actors in the green space</a:t>
            </a:r>
            <a:r>
              <a:rPr lang="en-US" sz="1200" spc="1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to identify and develop more young businesses that can support Rwanda's NDCs and green priorities.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35425" y="3484010"/>
            <a:ext cx="335785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There's an absence of a stable pipeline of bankable green projects or companies.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28012" y="2809964"/>
            <a:ext cx="3651230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Limited understanding of green issues, definitions, practices, and opportunities exists.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35426" y="4741912"/>
            <a:ext cx="3580317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Development and rollout of a capacity-building programme focused on financial understanding and execution capabilities.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28012" y="5465812"/>
            <a:ext cx="335785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Rollout of a taxonomy defining green businesses and associated activities.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60254" y="2846110"/>
            <a:ext cx="409538" cy="409538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8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60254" y="3480872"/>
            <a:ext cx="409538" cy="409538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8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941128" y="2252162"/>
            <a:ext cx="737930" cy="737930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941128" y="3660374"/>
            <a:ext cx="737930" cy="737930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941128" y="5004438"/>
            <a:ext cx="737930" cy="737930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48" name="Freeform 48" descr="Stock market - Free business and finance icons"/>
          <p:cNvSpPr/>
          <p:nvPr/>
        </p:nvSpPr>
        <p:spPr>
          <a:xfrm>
            <a:off x="1028277" y="2279208"/>
            <a:ext cx="255752" cy="255752"/>
          </a:xfrm>
          <a:custGeom>
            <a:avLst/>
            <a:gdLst/>
            <a:ahLst/>
            <a:cxnLst/>
            <a:rect l="l" t="t" r="r" b="b"/>
            <a:pathLst>
              <a:path w="383628" h="383628">
                <a:moveTo>
                  <a:pt x="0" y="0"/>
                </a:moveTo>
                <a:lnTo>
                  <a:pt x="383628" y="0"/>
                </a:lnTo>
                <a:lnTo>
                  <a:pt x="383628" y="383628"/>
                </a:lnTo>
                <a:lnTo>
                  <a:pt x="0" y="3836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49" name="Freeform 49" descr="Training - Free business icons"/>
          <p:cNvSpPr/>
          <p:nvPr/>
        </p:nvSpPr>
        <p:spPr>
          <a:xfrm>
            <a:off x="6131118" y="2440906"/>
            <a:ext cx="357949" cy="357949"/>
          </a:xfrm>
          <a:custGeom>
            <a:avLst/>
            <a:gdLst/>
            <a:ahLst/>
            <a:cxnLst/>
            <a:rect l="l" t="t" r="r" b="b"/>
            <a:pathLst>
              <a:path w="536924" h="536923">
                <a:moveTo>
                  <a:pt x="0" y="0"/>
                </a:moveTo>
                <a:lnTo>
                  <a:pt x="536923" y="0"/>
                </a:lnTo>
                <a:lnTo>
                  <a:pt x="536923" y="536923"/>
                </a:lnTo>
                <a:lnTo>
                  <a:pt x="0" y="5369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 descr="Regulation - Free security icons"/>
          <p:cNvSpPr/>
          <p:nvPr/>
        </p:nvSpPr>
        <p:spPr>
          <a:xfrm>
            <a:off x="1043054" y="2939322"/>
            <a:ext cx="243938" cy="243938"/>
          </a:xfrm>
          <a:custGeom>
            <a:avLst/>
            <a:gdLst/>
            <a:ahLst/>
            <a:cxnLst/>
            <a:rect l="l" t="t" r="r" b="b"/>
            <a:pathLst>
              <a:path w="365907" h="365907">
                <a:moveTo>
                  <a:pt x="0" y="0"/>
                </a:moveTo>
                <a:lnTo>
                  <a:pt x="365907" y="0"/>
                </a:lnTo>
                <a:lnTo>
                  <a:pt x="365907" y="365907"/>
                </a:lnTo>
                <a:lnTo>
                  <a:pt x="0" y="3659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1012776" y="3535114"/>
            <a:ext cx="304495" cy="304495"/>
          </a:xfrm>
          <a:custGeom>
            <a:avLst/>
            <a:gdLst/>
            <a:ahLst/>
            <a:cxnLst/>
            <a:rect l="l" t="t" r="r" b="b"/>
            <a:pathLst>
              <a:path w="456743" h="456742">
                <a:moveTo>
                  <a:pt x="0" y="0"/>
                </a:moveTo>
                <a:lnTo>
                  <a:pt x="456743" y="0"/>
                </a:lnTo>
                <a:lnTo>
                  <a:pt x="456743" y="456743"/>
                </a:lnTo>
                <a:lnTo>
                  <a:pt x="0" y="4567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52" name="Freeform 52" descr="Awareness Generic color lineal-color icon"/>
          <p:cNvSpPr/>
          <p:nvPr/>
        </p:nvSpPr>
        <p:spPr>
          <a:xfrm>
            <a:off x="6108644" y="5171955"/>
            <a:ext cx="402897" cy="402897"/>
          </a:xfrm>
          <a:custGeom>
            <a:avLst/>
            <a:gdLst/>
            <a:ahLst/>
            <a:cxnLst/>
            <a:rect l="l" t="t" r="r" b="b"/>
            <a:pathLst>
              <a:path w="604345" h="604345">
                <a:moveTo>
                  <a:pt x="0" y="0"/>
                </a:moveTo>
                <a:lnTo>
                  <a:pt x="604345" y="0"/>
                </a:lnTo>
                <a:lnTo>
                  <a:pt x="604345" y="604345"/>
                </a:lnTo>
                <a:lnTo>
                  <a:pt x="0" y="6043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 descr="Policy - Free security icons"/>
          <p:cNvSpPr/>
          <p:nvPr/>
        </p:nvSpPr>
        <p:spPr>
          <a:xfrm>
            <a:off x="6148688" y="3832880"/>
            <a:ext cx="375066" cy="375066"/>
          </a:xfrm>
          <a:custGeom>
            <a:avLst/>
            <a:gdLst/>
            <a:ahLst/>
            <a:cxnLst/>
            <a:rect l="l" t="t" r="r" b="b"/>
            <a:pathLst>
              <a:path w="562599" h="562599">
                <a:moveTo>
                  <a:pt x="0" y="0"/>
                </a:moveTo>
                <a:lnTo>
                  <a:pt x="562599" y="0"/>
                </a:lnTo>
                <a:lnTo>
                  <a:pt x="562599" y="562599"/>
                </a:lnTo>
                <a:lnTo>
                  <a:pt x="0" y="5625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6580910"/>
            <a:ext cx="12192000" cy="277090"/>
          </a:xfrm>
          <a:custGeom>
            <a:avLst/>
            <a:gdLst/>
            <a:ahLst/>
            <a:cxnLst/>
            <a:rect l="l" t="t" r="r" b="b"/>
            <a:pathLst>
              <a:path w="18288000" h="415635">
                <a:moveTo>
                  <a:pt x="0" y="0"/>
                </a:moveTo>
                <a:lnTo>
                  <a:pt x="18288000" y="0"/>
                </a:lnTo>
                <a:lnTo>
                  <a:pt x="18288000" y="415635"/>
                </a:lnTo>
                <a:lnTo>
                  <a:pt x="0" y="415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69112" b="-1739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6494195"/>
            <a:ext cx="12192000" cy="86715"/>
            <a:chOff x="0" y="0"/>
            <a:chExt cx="2709333" cy="192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19270"/>
            </a:xfrm>
            <a:custGeom>
              <a:avLst/>
              <a:gdLst/>
              <a:ahLst/>
              <a:cxnLst/>
              <a:rect l="l" t="t" r="r" b="b"/>
              <a:pathLst>
                <a:path w="2709333" h="19270">
                  <a:moveTo>
                    <a:pt x="0" y="0"/>
                  </a:moveTo>
                  <a:lnTo>
                    <a:pt x="2709333" y="0"/>
                  </a:lnTo>
                  <a:lnTo>
                    <a:pt x="2709333" y="19270"/>
                  </a:lnTo>
                  <a:lnTo>
                    <a:pt x="0" y="19270"/>
                  </a:lnTo>
                  <a:close/>
                </a:path>
              </a:pathLst>
            </a:custGeom>
            <a:solidFill>
              <a:srgbClr val="1C9B9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709333" cy="478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6730" y="1534849"/>
            <a:ext cx="4766746" cy="2582416"/>
            <a:chOff x="0" y="0"/>
            <a:chExt cx="1883159" cy="10202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83159" cy="1020214"/>
            </a:xfrm>
            <a:custGeom>
              <a:avLst/>
              <a:gdLst/>
              <a:ahLst/>
              <a:cxnLst/>
              <a:rect l="l" t="t" r="r" b="b"/>
              <a:pathLst>
                <a:path w="1883159" h="1020214">
                  <a:moveTo>
                    <a:pt x="35731" y="0"/>
                  </a:moveTo>
                  <a:lnTo>
                    <a:pt x="1847428" y="0"/>
                  </a:lnTo>
                  <a:cubicBezTo>
                    <a:pt x="1867161" y="0"/>
                    <a:pt x="1883159" y="15997"/>
                    <a:pt x="1883159" y="35731"/>
                  </a:cubicBezTo>
                  <a:lnTo>
                    <a:pt x="1883159" y="984482"/>
                  </a:lnTo>
                  <a:cubicBezTo>
                    <a:pt x="1883159" y="1004216"/>
                    <a:pt x="1867161" y="1020214"/>
                    <a:pt x="1847428" y="1020214"/>
                  </a:cubicBezTo>
                  <a:lnTo>
                    <a:pt x="35731" y="1020214"/>
                  </a:lnTo>
                  <a:cubicBezTo>
                    <a:pt x="15997" y="1020214"/>
                    <a:pt x="0" y="1004216"/>
                    <a:pt x="0" y="984482"/>
                  </a:cubicBezTo>
                  <a:lnTo>
                    <a:pt x="0" y="35731"/>
                  </a:lnTo>
                  <a:cubicBezTo>
                    <a:pt x="0" y="15997"/>
                    <a:pt x="15997" y="0"/>
                    <a:pt x="35731" y="0"/>
                  </a:cubicBezTo>
                  <a:close/>
                </a:path>
              </a:pathLst>
            </a:custGeom>
            <a:solidFill>
              <a:srgbClr val="D9F2D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883159" cy="102021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84042" y="1534850"/>
            <a:ext cx="5956217" cy="4504734"/>
            <a:chOff x="0" y="0"/>
            <a:chExt cx="2353073" cy="17796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53073" cy="1779648"/>
            </a:xfrm>
            <a:custGeom>
              <a:avLst/>
              <a:gdLst/>
              <a:ahLst/>
              <a:cxnLst/>
              <a:rect l="l" t="t" r="r" b="b"/>
              <a:pathLst>
                <a:path w="2353073" h="1779648">
                  <a:moveTo>
                    <a:pt x="28596" y="0"/>
                  </a:moveTo>
                  <a:lnTo>
                    <a:pt x="2324478" y="0"/>
                  </a:lnTo>
                  <a:cubicBezTo>
                    <a:pt x="2332062" y="0"/>
                    <a:pt x="2339335" y="3013"/>
                    <a:pt x="2344698" y="8375"/>
                  </a:cubicBezTo>
                  <a:cubicBezTo>
                    <a:pt x="2350061" y="13738"/>
                    <a:pt x="2353073" y="21012"/>
                    <a:pt x="2353073" y="28596"/>
                  </a:cubicBezTo>
                  <a:lnTo>
                    <a:pt x="2353073" y="1751052"/>
                  </a:lnTo>
                  <a:cubicBezTo>
                    <a:pt x="2353073" y="1758636"/>
                    <a:pt x="2350061" y="1765910"/>
                    <a:pt x="2344698" y="1771273"/>
                  </a:cubicBezTo>
                  <a:cubicBezTo>
                    <a:pt x="2339335" y="1776635"/>
                    <a:pt x="2332062" y="1779648"/>
                    <a:pt x="2324478" y="1779648"/>
                  </a:cubicBezTo>
                  <a:lnTo>
                    <a:pt x="28596" y="1779648"/>
                  </a:lnTo>
                  <a:cubicBezTo>
                    <a:pt x="21012" y="1779648"/>
                    <a:pt x="13738" y="1776635"/>
                    <a:pt x="8375" y="1771273"/>
                  </a:cubicBezTo>
                  <a:cubicBezTo>
                    <a:pt x="3013" y="1765910"/>
                    <a:pt x="0" y="1758636"/>
                    <a:pt x="0" y="1751052"/>
                  </a:cubicBezTo>
                  <a:lnTo>
                    <a:pt x="0" y="28596"/>
                  </a:lnTo>
                  <a:cubicBezTo>
                    <a:pt x="0" y="21012"/>
                    <a:pt x="3013" y="13738"/>
                    <a:pt x="8375" y="8375"/>
                  </a:cubicBezTo>
                  <a:cubicBezTo>
                    <a:pt x="13738" y="3013"/>
                    <a:pt x="21012" y="0"/>
                    <a:pt x="28596" y="0"/>
                  </a:cubicBezTo>
                  <a:close/>
                </a:path>
              </a:pathLst>
            </a:custGeom>
            <a:solidFill>
              <a:srgbClr val="0B333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2353073" cy="17796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6730" y="4263315"/>
            <a:ext cx="4766746" cy="1776268"/>
            <a:chOff x="0" y="0"/>
            <a:chExt cx="1883159" cy="7017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83159" cy="701736"/>
            </a:xfrm>
            <a:custGeom>
              <a:avLst/>
              <a:gdLst/>
              <a:ahLst/>
              <a:cxnLst/>
              <a:rect l="l" t="t" r="r" b="b"/>
              <a:pathLst>
                <a:path w="1883159" h="701736">
                  <a:moveTo>
                    <a:pt x="35731" y="0"/>
                  </a:moveTo>
                  <a:lnTo>
                    <a:pt x="1847428" y="0"/>
                  </a:lnTo>
                  <a:cubicBezTo>
                    <a:pt x="1867161" y="0"/>
                    <a:pt x="1883159" y="15997"/>
                    <a:pt x="1883159" y="35731"/>
                  </a:cubicBezTo>
                  <a:lnTo>
                    <a:pt x="1883159" y="666004"/>
                  </a:lnTo>
                  <a:cubicBezTo>
                    <a:pt x="1883159" y="675481"/>
                    <a:pt x="1879394" y="684569"/>
                    <a:pt x="1872693" y="691270"/>
                  </a:cubicBezTo>
                  <a:cubicBezTo>
                    <a:pt x="1865992" y="697971"/>
                    <a:pt x="1856904" y="701736"/>
                    <a:pt x="1847428" y="701736"/>
                  </a:cubicBezTo>
                  <a:lnTo>
                    <a:pt x="35731" y="701736"/>
                  </a:lnTo>
                  <a:cubicBezTo>
                    <a:pt x="15997" y="701736"/>
                    <a:pt x="0" y="685738"/>
                    <a:pt x="0" y="666004"/>
                  </a:cubicBezTo>
                  <a:lnTo>
                    <a:pt x="0" y="35731"/>
                  </a:lnTo>
                  <a:cubicBezTo>
                    <a:pt x="0" y="15997"/>
                    <a:pt x="15997" y="0"/>
                    <a:pt x="35731" y="0"/>
                  </a:cubicBez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883159" cy="7017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60254" y="4741912"/>
            <a:ext cx="409538" cy="409538"/>
          </a:xfrm>
          <a:custGeom>
            <a:avLst/>
            <a:gdLst/>
            <a:ahLst/>
            <a:cxnLst/>
            <a:rect l="l" t="t" r="r" b="b"/>
            <a:pathLst>
              <a:path w="614307" h="614307">
                <a:moveTo>
                  <a:pt x="0" y="0"/>
                </a:moveTo>
                <a:lnTo>
                  <a:pt x="614307" y="0"/>
                </a:lnTo>
                <a:lnTo>
                  <a:pt x="614307" y="614307"/>
                </a:lnTo>
                <a:lnTo>
                  <a:pt x="0" y="614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960254" y="5402812"/>
            <a:ext cx="409538" cy="409538"/>
          </a:xfrm>
          <a:custGeom>
            <a:avLst/>
            <a:gdLst/>
            <a:ahLst/>
            <a:cxnLst/>
            <a:rect l="l" t="t" r="r" b="b"/>
            <a:pathLst>
              <a:path w="614307" h="614307">
                <a:moveTo>
                  <a:pt x="0" y="0"/>
                </a:moveTo>
                <a:lnTo>
                  <a:pt x="614307" y="0"/>
                </a:lnTo>
                <a:lnTo>
                  <a:pt x="614307" y="614307"/>
                </a:lnTo>
                <a:lnTo>
                  <a:pt x="0" y="614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8" name="Group 18"/>
          <p:cNvGrpSpPr/>
          <p:nvPr/>
        </p:nvGrpSpPr>
        <p:grpSpPr>
          <a:xfrm>
            <a:off x="960254" y="2211350"/>
            <a:ext cx="409538" cy="40953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8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75085" y="218031"/>
            <a:ext cx="920831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00BF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5ᵗʰ Recommendation: Promoting the insurance markets to increase risk appetites and expand access to finance for green businesses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4578" y="1780505"/>
            <a:ext cx="4451587" cy="19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 spc="12">
                <a:solidFill>
                  <a:srgbClr val="1717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Strategic Challenge &amp; Need Identified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4577" y="4346382"/>
            <a:ext cx="4451587" cy="19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 spc="1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Expected Outcome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41128" y="1780505"/>
            <a:ext cx="2740038" cy="19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333" b="1" spc="1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Proposed Recommendations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35424" y="2174206"/>
            <a:ext cx="345405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Smallholder farmers struggle to access credit from formal financial institutions.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28835" y="2252162"/>
            <a:ext cx="440858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 spc="1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Conduct a comprehensive market assessment</a:t>
            </a:r>
            <a:r>
              <a:rPr lang="en-US" sz="1200" spc="1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to scope out relevant insurance products based on market feedback, including detailed price discovery and cost-benefit analysis of product cost versus price advantage.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28835" y="3660374"/>
            <a:ext cx="430181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Build insurers' ability to </a:t>
            </a:r>
            <a:r>
              <a:rPr lang="en-US" sz="1200" b="1" spc="1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expand their range of products</a:t>
            </a:r>
            <a:r>
              <a:rPr lang="en-US" sz="1200" spc="1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to include critical green sectors such as renewable energy and agriculture, promoting their use to reduce enterprise-level risk and overall financing costs.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28835" y="5004438"/>
            <a:ext cx="440858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b="1" spc="1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Implement capacity building and knowledge sharing initiatives</a:t>
            </a:r>
            <a:r>
              <a:rPr lang="en-US" sz="1200" spc="1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particularly for harder-to-reach market segments like smallholder farmers, to raise awareness of available insurance and credit tools.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35425" y="3484010"/>
            <a:ext cx="335785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Climate-related risks are increasing, impacting the viability of innovative green businesses.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28012" y="2809964"/>
            <a:ext cx="365123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Specialized insurance products for green sectors remain underdeveloped and poorly distributed.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35426" y="4741912"/>
            <a:ext cx="3580317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Deeper penetration of insurance products supporting green enterprises in Rwanda.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28012" y="5465812"/>
            <a:ext cx="3638530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"/>
              </a:lnSpc>
            </a:pPr>
            <a:r>
              <a:rPr lang="en-US" sz="1200" spc="1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Development of detailed recommendations on the role of third-party funding structures.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60254" y="2846110"/>
            <a:ext cx="409538" cy="409538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8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60254" y="3480872"/>
            <a:ext cx="409538" cy="409538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8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941128" y="2252162"/>
            <a:ext cx="737930" cy="737930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941128" y="3660374"/>
            <a:ext cx="737930" cy="737930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941128" y="5004438"/>
            <a:ext cx="737930" cy="737930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48" name="Freeform 48" descr="Stock market - Free business and finance icons"/>
          <p:cNvSpPr/>
          <p:nvPr/>
        </p:nvSpPr>
        <p:spPr>
          <a:xfrm>
            <a:off x="1028277" y="2279208"/>
            <a:ext cx="255752" cy="255752"/>
          </a:xfrm>
          <a:custGeom>
            <a:avLst/>
            <a:gdLst/>
            <a:ahLst/>
            <a:cxnLst/>
            <a:rect l="l" t="t" r="r" b="b"/>
            <a:pathLst>
              <a:path w="383628" h="383628">
                <a:moveTo>
                  <a:pt x="0" y="0"/>
                </a:moveTo>
                <a:lnTo>
                  <a:pt x="383628" y="0"/>
                </a:lnTo>
                <a:lnTo>
                  <a:pt x="383628" y="383628"/>
                </a:lnTo>
                <a:lnTo>
                  <a:pt x="0" y="3836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49" name="Freeform 49" descr="Regulation - Free security icons"/>
          <p:cNvSpPr/>
          <p:nvPr/>
        </p:nvSpPr>
        <p:spPr>
          <a:xfrm>
            <a:off x="1043054" y="2939322"/>
            <a:ext cx="243938" cy="243938"/>
          </a:xfrm>
          <a:custGeom>
            <a:avLst/>
            <a:gdLst/>
            <a:ahLst/>
            <a:cxnLst/>
            <a:rect l="l" t="t" r="r" b="b"/>
            <a:pathLst>
              <a:path w="365907" h="365907">
                <a:moveTo>
                  <a:pt x="0" y="0"/>
                </a:moveTo>
                <a:lnTo>
                  <a:pt x="365907" y="0"/>
                </a:lnTo>
                <a:lnTo>
                  <a:pt x="365907" y="365907"/>
                </a:lnTo>
                <a:lnTo>
                  <a:pt x="0" y="3659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1012776" y="3535114"/>
            <a:ext cx="304495" cy="304495"/>
          </a:xfrm>
          <a:custGeom>
            <a:avLst/>
            <a:gdLst/>
            <a:ahLst/>
            <a:cxnLst/>
            <a:rect l="l" t="t" r="r" b="b"/>
            <a:pathLst>
              <a:path w="456743" h="456742">
                <a:moveTo>
                  <a:pt x="0" y="0"/>
                </a:moveTo>
                <a:lnTo>
                  <a:pt x="456743" y="0"/>
                </a:lnTo>
                <a:lnTo>
                  <a:pt x="456743" y="456743"/>
                </a:lnTo>
                <a:lnTo>
                  <a:pt x="0" y="4567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51" name="Freeform 51" descr="Training - Free business icons"/>
          <p:cNvSpPr/>
          <p:nvPr/>
        </p:nvSpPr>
        <p:spPr>
          <a:xfrm>
            <a:off x="6147361" y="5151450"/>
            <a:ext cx="357949" cy="357949"/>
          </a:xfrm>
          <a:custGeom>
            <a:avLst/>
            <a:gdLst/>
            <a:ahLst/>
            <a:cxnLst/>
            <a:rect l="l" t="t" r="r" b="b"/>
            <a:pathLst>
              <a:path w="536923" h="536923">
                <a:moveTo>
                  <a:pt x="0" y="0"/>
                </a:moveTo>
                <a:lnTo>
                  <a:pt x="536924" y="0"/>
                </a:lnTo>
                <a:lnTo>
                  <a:pt x="536924" y="536923"/>
                </a:lnTo>
                <a:lnTo>
                  <a:pt x="0" y="5369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 descr="Person Insurance Icon PNG And SVG Vector Free Download, 46% OFF"/>
          <p:cNvSpPr/>
          <p:nvPr/>
        </p:nvSpPr>
        <p:spPr>
          <a:xfrm>
            <a:off x="6147361" y="3842770"/>
            <a:ext cx="350345" cy="350345"/>
          </a:xfrm>
          <a:custGeom>
            <a:avLst/>
            <a:gdLst/>
            <a:ahLst/>
            <a:cxnLst/>
            <a:rect l="l" t="t" r="r" b="b"/>
            <a:pathLst>
              <a:path w="525517" h="525518">
                <a:moveTo>
                  <a:pt x="0" y="0"/>
                </a:moveTo>
                <a:lnTo>
                  <a:pt x="525518" y="0"/>
                </a:lnTo>
                <a:lnTo>
                  <a:pt x="525518" y="525518"/>
                </a:lnTo>
                <a:lnTo>
                  <a:pt x="0" y="5255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 descr="Report - Free business and finance icons"/>
          <p:cNvSpPr/>
          <p:nvPr/>
        </p:nvSpPr>
        <p:spPr>
          <a:xfrm>
            <a:off x="6114875" y="2480454"/>
            <a:ext cx="355974" cy="355974"/>
          </a:xfrm>
          <a:custGeom>
            <a:avLst/>
            <a:gdLst/>
            <a:ahLst/>
            <a:cxnLst/>
            <a:rect l="l" t="t" r="r" b="b"/>
            <a:pathLst>
              <a:path w="533961" h="533961">
                <a:moveTo>
                  <a:pt x="0" y="0"/>
                </a:moveTo>
                <a:lnTo>
                  <a:pt x="533961" y="0"/>
                </a:lnTo>
                <a:lnTo>
                  <a:pt x="533961" y="533961"/>
                </a:lnTo>
                <a:lnTo>
                  <a:pt x="0" y="5339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76600" y="1219200"/>
            <a:ext cx="5401097" cy="2376264"/>
          </a:xfrm>
        </p:spPr>
        <p:txBody>
          <a:bodyPr/>
          <a:lstStyle/>
          <a:p>
            <a:pPr algn="ctr"/>
            <a:r>
              <a:rPr lang="en-US" sz="6000" i="1" dirty="0">
                <a:solidFill>
                  <a:schemeClr val="accent2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24200" y="3733800"/>
            <a:ext cx="5401097" cy="1600200"/>
          </a:xfrm>
        </p:spPr>
        <p:txBody>
          <a:bodyPr/>
          <a:lstStyle/>
          <a:p>
            <a:pPr algn="ctr"/>
            <a:r>
              <a:rPr lang="en-US" sz="1800" i="1" dirty="0">
                <a:solidFill>
                  <a:srgbClr val="00B0F0"/>
                </a:solidFill>
              </a:rPr>
              <a:t>EPRN</a:t>
            </a:r>
          </a:p>
          <a:p>
            <a:r>
              <a:rPr lang="en-US" sz="1200" b="0" dirty="0">
                <a:solidFill>
                  <a:schemeClr val="accent6"/>
                </a:solidFill>
              </a:rPr>
              <a:t>Tel: 0788357648 </a:t>
            </a:r>
          </a:p>
          <a:p>
            <a:r>
              <a:rPr lang="en-US" sz="1200" b="0" dirty="0">
                <a:solidFill>
                  <a:schemeClr val="accent6"/>
                </a:solidFill>
              </a:rPr>
              <a:t>info@eprnrwanda.org </a:t>
            </a:r>
          </a:p>
          <a:p>
            <a:r>
              <a:rPr lang="en-US" sz="1200" b="0" dirty="0">
                <a:solidFill>
                  <a:schemeClr val="accent6"/>
                </a:solidFill>
              </a:rPr>
              <a:t>www.eprnrwanda.org </a:t>
            </a:r>
          </a:p>
          <a:p>
            <a:endParaRPr lang="en-US" sz="1200" b="0" dirty="0">
              <a:solidFill>
                <a:srgbClr val="00B0F0"/>
              </a:solidFill>
            </a:endParaRPr>
          </a:p>
          <a:p>
            <a:pPr algn="ctr"/>
            <a:endParaRPr lang="en-US" sz="12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8400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B5242FB-A73E-6573-DFB3-66F5674F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93" y="710609"/>
            <a:ext cx="10213307" cy="53470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2143B2-FA07-F865-FB6E-D9CBBCCEF110}"/>
              </a:ext>
            </a:extLst>
          </p:cNvPr>
          <p:cNvSpPr txBox="1">
            <a:spLocks/>
          </p:cNvSpPr>
          <p:nvPr/>
        </p:nvSpPr>
        <p:spPr>
          <a:xfrm>
            <a:off x="1371600" y="762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en-ZA" dirty="0">
                <a:solidFill>
                  <a:schemeClr val="accent5">
                    <a:lumMod val="75000"/>
                  </a:schemeClr>
                </a:solidFill>
              </a:rPr>
              <a:t>Introduction &amp; Context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4B35C22-C901-F9CD-9231-D90CBD19B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0" y="819909"/>
            <a:ext cx="11811000" cy="5562600"/>
          </a:xfrm>
        </p:spPr>
        <p:txBody>
          <a:bodyPr/>
          <a:lstStyle/>
          <a:p>
            <a:r>
              <a:rPr sz="2800" dirty="0"/>
              <a:t>Rwanda is highly vulnerable to climate change: projected +2.5 °C rise by 2050</a:t>
            </a:r>
            <a:endParaRPr lang="en-ZA" sz="2800" dirty="0"/>
          </a:p>
          <a:p>
            <a:pPr marL="0" indent="0">
              <a:buNone/>
            </a:pPr>
            <a:endParaRPr sz="2800" dirty="0"/>
          </a:p>
          <a:p>
            <a:r>
              <a:rPr sz="2800" dirty="0"/>
              <a:t>70% of the workforce is in climate-sensitive sectors (agriculture, water, e</a:t>
            </a:r>
            <a:r>
              <a:rPr lang="en-ZA" sz="2800" dirty="0" err="1"/>
              <a:t>nergy</a:t>
            </a:r>
            <a:r>
              <a:rPr lang="en-ZA" sz="2800" dirty="0"/>
              <a:t>)</a:t>
            </a:r>
          </a:p>
          <a:p>
            <a:endParaRPr lang="en-ZA" sz="2800" dirty="0"/>
          </a:p>
          <a:p>
            <a:r>
              <a:rPr sz="2800" dirty="0"/>
              <a:t>Estimated USD 11 billion required to meet NDC targets by 2030</a:t>
            </a:r>
          </a:p>
          <a:p>
            <a:endParaRPr lang="en-ZA" sz="2800" dirty="0"/>
          </a:p>
          <a:p>
            <a:r>
              <a:rPr sz="2800" dirty="0"/>
              <a:t>Green finance is central to Rwanda’s Vision 2050 and NST</a:t>
            </a:r>
            <a:r>
              <a:rPr lang="en-ZA" sz="2800" dirty="0"/>
              <a:t> 2</a:t>
            </a:r>
            <a:r>
              <a:rPr sz="2800" dirty="0"/>
              <a:t> goals</a:t>
            </a:r>
          </a:p>
          <a:p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48046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What is Green Finance?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46B70E-CA13-068E-1156-9377E85E7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22280"/>
            <a:ext cx="11734800" cy="57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1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2DCEFC-415D-A8E8-0B50-D8E06E220B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29F875-0DCB-88AE-CF4D-7CEB22A37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6F554F-0A72-E171-B396-37286A27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5">
                    <a:lumMod val="75000"/>
                  </a:schemeClr>
                </a:solidFill>
              </a:rPr>
              <a:t>What is Green Finance?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0C2912-AD85-C3AB-9AEB-F44D288C3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689068"/>
            <a:ext cx="11711009" cy="571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0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7A1518-9873-9CAB-54AB-5A8A12794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0" y="879665"/>
            <a:ext cx="11811000" cy="5562599"/>
          </a:xfrm>
        </p:spPr>
        <p:txBody>
          <a:bodyPr/>
          <a:lstStyle/>
          <a:p>
            <a:r>
              <a:rPr lang="en-ZA" sz="2800" dirty="0"/>
              <a:t>Use of financial products and services in green (or Eco-friendly) projects</a:t>
            </a:r>
          </a:p>
          <a:p>
            <a:pPr lvl="1"/>
            <a:r>
              <a:rPr lang="en-ZA" sz="2800" dirty="0"/>
              <a:t>Loans</a:t>
            </a:r>
          </a:p>
          <a:p>
            <a:pPr lvl="1"/>
            <a:r>
              <a:rPr lang="en-ZA" sz="2800" dirty="0"/>
              <a:t>Insurance</a:t>
            </a:r>
          </a:p>
          <a:p>
            <a:pPr lvl="1"/>
            <a:r>
              <a:rPr lang="en-ZA" sz="2800" dirty="0"/>
              <a:t>Stocks</a:t>
            </a:r>
          </a:p>
          <a:p>
            <a:pPr lvl="1"/>
            <a:r>
              <a:rPr lang="en-ZA" sz="2800" dirty="0"/>
              <a:t>Private equity</a:t>
            </a:r>
          </a:p>
          <a:p>
            <a:pPr lvl="1"/>
            <a:r>
              <a:rPr lang="en-ZA" sz="2800" dirty="0"/>
              <a:t>Bonds</a:t>
            </a:r>
          </a:p>
          <a:p>
            <a:pPr lvl="1"/>
            <a:endParaRPr lang="en-ZA" sz="2800" dirty="0"/>
          </a:p>
          <a:p>
            <a:pPr marL="274638" lvl="1" indent="0">
              <a:buNone/>
            </a:pPr>
            <a:r>
              <a:rPr lang="en-ZA" sz="2800" dirty="0"/>
              <a:t>Green Finance is more than climate finance, but includes land, forests, water, oceans, conservation, resilience etc.</a:t>
            </a:r>
          </a:p>
          <a:p>
            <a:pPr marL="274638" lvl="1" indent="0">
              <a:buNone/>
            </a:pPr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8290C3-19DC-2D2C-A817-3F6F71160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47FA8C-B136-F642-159A-3AFBBC24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5">
                    <a:lumMod val="75000"/>
                  </a:schemeClr>
                </a:solidFill>
              </a:rPr>
              <a:t>Green Finance Definition</a:t>
            </a:r>
          </a:p>
        </p:txBody>
      </p:sp>
    </p:spTree>
    <p:extLst>
      <p:ext uri="{BB962C8B-B14F-4D97-AF65-F5344CB8AC3E}">
        <p14:creationId xmlns:p14="http://schemas.microsoft.com/office/powerpoint/2010/main" val="371698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3A1140-936B-5E83-96FF-8E01F1B161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D26F2-146A-E2EF-2B96-CF112DAF9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68965A-B075-5780-7AD9-F203F3173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50" y="-53500"/>
            <a:ext cx="10161700" cy="469236"/>
          </a:xfrm>
        </p:spPr>
        <p:txBody>
          <a:bodyPr/>
          <a:lstStyle/>
          <a:p>
            <a:r>
              <a:rPr lang="en-ZA" dirty="0">
                <a:solidFill>
                  <a:schemeClr val="accent5">
                    <a:lumMod val="75000"/>
                  </a:schemeClr>
                </a:solidFill>
              </a:rPr>
              <a:t>Green Finance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1E23E-589E-7EFD-1A48-3894AA311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" y="622280"/>
            <a:ext cx="12181551" cy="581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26B82B9-D926-E4D2-B85F-BA28000345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196572"/>
              </p:ext>
            </p:extLst>
          </p:nvPr>
        </p:nvGraphicFramePr>
        <p:xfrm>
          <a:off x="-76200" y="153044"/>
          <a:ext cx="12192000" cy="6400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2DA73-2C0C-35D2-8169-9FE32023E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8D54F1-6B21-2F0E-3AEA-79635BB6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5">
                    <a:lumMod val="75000"/>
                  </a:schemeClr>
                </a:solidFill>
              </a:rPr>
              <a:t>Green Finance</a:t>
            </a:r>
          </a:p>
        </p:txBody>
      </p:sp>
    </p:spTree>
    <p:extLst>
      <p:ext uri="{BB962C8B-B14F-4D97-AF65-F5344CB8AC3E}">
        <p14:creationId xmlns:p14="http://schemas.microsoft.com/office/powerpoint/2010/main" val="177877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5986A9-CA56-43FD-B29D-A893EF1D3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838201"/>
            <a:ext cx="11811000" cy="526557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EB50D-9B66-5196-7416-B5DF41A037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043EA-B9D5-E5CE-B070-F23D82B3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5">
                    <a:lumMod val="75000"/>
                  </a:schemeClr>
                </a:solidFill>
              </a:rPr>
              <a:t>Where did Green Finance come from?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A308DD-3045-8034-49BF-DB661E9B7985}"/>
              </a:ext>
            </a:extLst>
          </p:cNvPr>
          <p:cNvSpPr txBox="1">
            <a:spLocks/>
          </p:cNvSpPr>
          <p:nvPr/>
        </p:nvSpPr>
        <p:spPr>
          <a:xfrm>
            <a:off x="533400" y="1135224"/>
            <a:ext cx="103632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Investment in conservation evolved:</a:t>
            </a:r>
          </a:p>
          <a:p>
            <a:pPr marL="228600" marR="0" lvl="0" indent="-22860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19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century: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simple public sector financing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          (taxes, fees, stamps and government spending) </a:t>
            </a:r>
          </a:p>
          <a:p>
            <a:pPr marL="228600" marR="0" lvl="0" indent="-22860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20th century: 	mix of public &amp; philanthropic finance</a:t>
            </a:r>
          </a:p>
          <a:p>
            <a:pPr marL="228600" marR="0" lvl="0" indent="-22860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Last 25 years:  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growing involvement of the  private sector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          + the development of new financial mechanisms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E.g. we can use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tropical forest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assets to generate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revenues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from operations in fields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sustainable timber, agriculture and ecotourism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Financial innovations: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social policy bonds, crowdsourcing initiatives (online platforms to mobilize capital) – will transform raising capital</a:t>
            </a:r>
          </a:p>
        </p:txBody>
      </p:sp>
    </p:spTree>
    <p:extLst>
      <p:ext uri="{BB962C8B-B14F-4D97-AF65-F5344CB8AC3E}">
        <p14:creationId xmlns:p14="http://schemas.microsoft.com/office/powerpoint/2010/main" val="417799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52400" y="762000"/>
            <a:ext cx="8458200" cy="5334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200" b="1" dirty="0"/>
              <a:t>Asset class </a:t>
            </a:r>
            <a:r>
              <a:rPr lang="en-US" sz="2200" dirty="0"/>
              <a:t>- group of financial instruments: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with similar </a:t>
            </a:r>
            <a:r>
              <a:rPr lang="en-US" sz="2200" b="1" dirty="0"/>
              <a:t>characteristics</a:t>
            </a:r>
            <a:r>
              <a:rPr lang="en-US" sz="2200" dirty="0"/>
              <a:t>,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that </a:t>
            </a:r>
            <a:r>
              <a:rPr lang="en-US" sz="2200" b="1" dirty="0"/>
              <a:t>behaves</a:t>
            </a:r>
            <a:r>
              <a:rPr lang="en-US" sz="2200" dirty="0"/>
              <a:t> similarly in the marketplace,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and  subject to the same </a:t>
            </a:r>
            <a:r>
              <a:rPr lang="en-US" sz="2200" b="1" dirty="0"/>
              <a:t>laws/regulations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200" b="1" dirty="0"/>
              <a:t>2 Asset classes / financial instruments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b="1" dirty="0"/>
              <a:t>commonly used in green finance: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AutoNum type="arabicParenBoth"/>
            </a:pPr>
            <a:r>
              <a:rPr lang="en-US" sz="3000" b="1" dirty="0">
                <a:solidFill>
                  <a:srgbClr val="0B9D31"/>
                </a:solidFill>
              </a:rPr>
              <a:t>Equity</a:t>
            </a:r>
            <a:r>
              <a:rPr lang="en-US" sz="2200" b="1" dirty="0"/>
              <a:t> </a:t>
            </a:r>
            <a:r>
              <a:rPr lang="en-US" sz="2200" dirty="0"/>
              <a:t>(Stocks)</a:t>
            </a:r>
          </a:p>
          <a:p>
            <a:pPr marL="457200" indent="-457200">
              <a:spcAft>
                <a:spcPts val="600"/>
              </a:spcAft>
              <a:buAutoNum type="arabicParenBoth"/>
            </a:pPr>
            <a:r>
              <a:rPr lang="en-US" sz="3000" b="1" dirty="0">
                <a:solidFill>
                  <a:srgbClr val="0B9D31"/>
                </a:solidFill>
              </a:rPr>
              <a:t>Debt</a:t>
            </a:r>
            <a:r>
              <a:rPr lang="en-US" sz="2200" b="1" dirty="0">
                <a:solidFill>
                  <a:srgbClr val="0B9D31"/>
                </a:solidFill>
              </a:rPr>
              <a:t> </a:t>
            </a:r>
            <a:r>
              <a:rPr lang="en-US" sz="2200" dirty="0"/>
              <a:t>Fixed Income)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/>
              <a:t>+ risk management tool: </a:t>
            </a:r>
            <a:r>
              <a:rPr lang="en-US" sz="3000" b="1" dirty="0">
                <a:solidFill>
                  <a:srgbClr val="0B9D31"/>
                </a:solidFill>
              </a:rPr>
              <a:t>Guarantees</a:t>
            </a:r>
            <a:r>
              <a:rPr lang="en-US" sz="2600" b="1" dirty="0">
                <a:solidFill>
                  <a:srgbClr val="0B9D31"/>
                </a:solidFill>
              </a:rPr>
              <a:t> </a:t>
            </a:r>
            <a:endParaRPr lang="en-US" sz="2600" dirty="0">
              <a:solidFill>
                <a:srgbClr val="0B9D31"/>
              </a:solidFill>
            </a:endParaRPr>
          </a:p>
          <a:p>
            <a:pPr marL="0" indent="0">
              <a:buNone/>
            </a:pPr>
            <a:endParaRPr lang="en-US" sz="2200" b="1" dirty="0"/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2576513" y="-26147713"/>
            <a:ext cx="14668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asset clas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10570"/>
          <a:stretch/>
        </p:blipFill>
        <p:spPr bwMode="auto">
          <a:xfrm>
            <a:off x="6417324" y="1676400"/>
            <a:ext cx="5592150" cy="4419600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26B8507-74BE-7F85-C682-01242A23EB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11582400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Green Finance: Asset Classes</a:t>
            </a:r>
          </a:p>
        </p:txBody>
      </p:sp>
    </p:spTree>
    <p:extLst>
      <p:ext uri="{BB962C8B-B14F-4D97-AF65-F5344CB8AC3E}">
        <p14:creationId xmlns:p14="http://schemas.microsoft.com/office/powerpoint/2010/main" val="2854693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INICOM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solidFill>
          <a:srgbClr val="FFCCFF"/>
        </a:solidFill>
      </a:spPr>
      <a:bodyPr wrap="square" rtlCol="0">
        <a:spAutoFit/>
      </a:bodyPr>
      <a:lstStyle>
        <a:defPPr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</TotalTime>
  <Words>1530</Words>
  <Application>Microsoft Office PowerPoint</Application>
  <PresentationFormat>Widescreen</PresentationFormat>
  <Paragraphs>167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Bookman Old Style</vt:lpstr>
      <vt:lpstr>Calibri</vt:lpstr>
      <vt:lpstr>Gill Sans MT</vt:lpstr>
      <vt:lpstr>Helvetica Neue</vt:lpstr>
      <vt:lpstr>Lucida Grande</vt:lpstr>
      <vt:lpstr>Montserrat</vt:lpstr>
      <vt:lpstr>Montserrat Bold</vt:lpstr>
      <vt:lpstr>Trebuchet MS</vt:lpstr>
      <vt:lpstr>Wingdings</vt:lpstr>
      <vt:lpstr>Wingdings 3</vt:lpstr>
      <vt:lpstr>Default Theme</vt:lpstr>
      <vt:lpstr>PowerPoint Presentation</vt:lpstr>
      <vt:lpstr>PowerPoint Presentation</vt:lpstr>
      <vt:lpstr>What is Green Finance?</vt:lpstr>
      <vt:lpstr>What is Green Finance?</vt:lpstr>
      <vt:lpstr>Green Finance Definition</vt:lpstr>
      <vt:lpstr>Green Finance</vt:lpstr>
      <vt:lpstr>Green Finance</vt:lpstr>
      <vt:lpstr>Where did Green Finance come from?</vt:lpstr>
      <vt:lpstr>Green Finance: Asset Classes</vt:lpstr>
      <vt:lpstr>Policy &amp; Institutional Landscape</vt:lpstr>
      <vt:lpstr>Rwanda’s Experience in Green Financing (Some examples)</vt:lpstr>
      <vt:lpstr>Blended Finance &amp; International Partnerships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Louis</dc:creator>
  <cp:lastModifiedBy>Osten Chulu</cp:lastModifiedBy>
  <cp:revision>162</cp:revision>
  <cp:lastPrinted>2013-05-17T08:49:18Z</cp:lastPrinted>
  <dcterms:created xsi:type="dcterms:W3CDTF">2012-08-21T12:53:26Z</dcterms:created>
  <dcterms:modified xsi:type="dcterms:W3CDTF">2025-06-25T22:43:57Z</dcterms:modified>
</cp:coreProperties>
</file>