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12192000" cy="6858000"/>
  <p:embeddedFontLst>
    <p:embeddedFont>
      <p:font typeface="RSGJPE+Arial-BoldMT"/>
      <p:regular r:id="rId15"/>
    </p:embeddedFont>
    <p:embeddedFont>
      <p:font typeface="PCBJFF+ArialMT"/>
      <p:regular r:id="rId16"/>
    </p:embeddedFont>
    <p:embeddedFont>
      <p:font typeface="QFHMOG+Wingdings-Regular"/>
      <p:regular r:id="rId17"/>
    </p:embeddedFont>
    <p:embeddedFont>
      <p:font typeface="MQTGBJ+Arial-ItalicMT"/>
      <p:regular r:id="rId18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font" Target="fonts/font1.fntdata" /><Relationship Id="rId16" Type="http://schemas.openxmlformats.org/officeDocument/2006/relationships/font" Target="fonts/font2.fntdata" /><Relationship Id="rId17" Type="http://schemas.openxmlformats.org/officeDocument/2006/relationships/font" Target="fonts/font3.fntdata" /><Relationship Id="rId18" Type="http://schemas.openxmlformats.org/officeDocument/2006/relationships/font" Target="fonts/font4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hyperlink" Target="mailto:d.Spielman@cgiar.org" TargetMode="Externa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884560" y="1815053"/>
            <a:ext cx="8578803" cy="13775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362"/>
              </a:lnSpc>
              <a:spcBef>
                <a:spcPts val="0"/>
              </a:spcBef>
              <a:spcAft>
                <a:spcPts val="0"/>
              </a:spcAft>
            </a:pP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IFPRI’s</a:t>
            </a: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 </a:t>
            </a: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Rwanda</a:t>
            </a: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 </a:t>
            </a: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Strategy</a:t>
            </a: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 </a:t>
            </a: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and</a:t>
            </a:r>
          </a:p>
          <a:p>
            <a:pPr marL="143470" marR="0">
              <a:lnSpc>
                <a:spcPts val="5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Support</a:t>
            </a: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 </a:t>
            </a:r>
            <a:r>
              <a:rPr dirty="0" sz="4800" b="1">
                <a:solidFill>
                  <a:srgbClr val="62bb46"/>
                </a:solidFill>
                <a:latin typeface="RSGJPE+Arial-BoldMT"/>
                <a:cs typeface="RSGJPE+Arial-BoldMT"/>
              </a:rPr>
              <a:t>Program--Overview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640930" y="4843140"/>
            <a:ext cx="5062005" cy="6266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International</a:t>
            </a:r>
            <a:r>
              <a:rPr dirty="0" sz="2000" spc="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Food</a:t>
            </a:r>
            <a:r>
              <a:rPr dirty="0" sz="2000" spc="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Policy</a:t>
            </a:r>
            <a:r>
              <a:rPr dirty="0" sz="2000" spc="5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Research</a:t>
            </a:r>
            <a:r>
              <a:rPr dirty="0" sz="2000" spc="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Institute</a:t>
            </a:r>
          </a:p>
          <a:p>
            <a:pPr marL="1606549" marR="0">
              <a:lnSpc>
                <a:spcPts val="2234"/>
              </a:lnSpc>
              <a:spcBef>
                <a:spcPts val="165"/>
              </a:spcBef>
              <a:spcAft>
                <a:spcPts val="0"/>
              </a:spcAft>
            </a:pP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Kigali,</a:t>
            </a:r>
            <a:r>
              <a:rPr dirty="0" sz="20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Rwanda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62573" y="5452740"/>
            <a:ext cx="1620304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June</a:t>
            </a:r>
            <a:r>
              <a:rPr dirty="0" sz="2000" spc="5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8,</a:t>
            </a:r>
            <a:r>
              <a:rPr dirty="0" sz="2000" spc="5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00"/>
                </a:solidFill>
                <a:latin typeface="PCBJFF+ArialMT"/>
                <a:cs typeface="PCBJFF+ArialMT"/>
              </a:rPr>
              <a:t>2023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087761" y="6058931"/>
            <a:ext cx="4192627" cy="5089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PCBJFF+ArialMT"/>
                <a:cs typeface="PCBJFF+ArialMT"/>
              </a:rPr>
              <a:t>Contact:</a:t>
            </a:r>
            <a:r>
              <a:rPr dirty="0" sz="1600" spc="4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PCBJFF+ArialMT"/>
                <a:cs typeface="PCBJFF+ArialMT"/>
              </a:rPr>
              <a:t>James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PCBJFF+ArialMT"/>
                <a:cs typeface="PCBJFF+ArialMT"/>
              </a:rPr>
              <a:t>Warner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PCBJFF+ArialMT"/>
                <a:cs typeface="PCBJFF+ArialMT"/>
              </a:rPr>
              <a:t>(PhD),</a:t>
            </a:r>
            <a:r>
              <a:rPr dirty="0" sz="1600" spc="4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PCBJFF+ArialMT"/>
                <a:cs typeface="PCBJFF+ArialMT"/>
              </a:rPr>
              <a:t>Team</a:t>
            </a:r>
            <a:r>
              <a:rPr dirty="0" sz="16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PCBJFF+ArialMT"/>
                <a:cs typeface="PCBJFF+ArialMT"/>
              </a:rPr>
              <a:t>Leader</a:t>
            </a:r>
          </a:p>
          <a:p>
            <a:pPr marL="1154211" marR="0">
              <a:lnSpc>
                <a:spcPts val="1787"/>
              </a:lnSpc>
              <a:spcBef>
                <a:spcPts val="132"/>
              </a:spcBef>
              <a:spcAft>
                <a:spcPts val="0"/>
              </a:spcAft>
            </a:pPr>
            <a:r>
              <a:rPr dirty="0" sz="1600" u="sng">
                <a:solidFill>
                  <a:srgbClr val="3c5567"/>
                </a:solidFill>
                <a:latin typeface="PCBJFF+ArialMT"/>
                <a:cs typeface="PCBJFF+ArialM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j.warner@cgiar.org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825167"/>
            <a:ext cx="9250426" cy="435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International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Food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Policy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Research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Institute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(ifpri.org)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595553"/>
            <a:ext cx="8886118" cy="46374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The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International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Food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Policy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Research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Institute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65994" y="1881210"/>
            <a:ext cx="10397689" cy="10369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69452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IFPRI’s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vision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</a:t>
            </a:r>
            <a:r>
              <a:rPr dirty="0" sz="2400" spc="63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world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free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of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hunger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malnutrition.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Its</a:t>
            </a:r>
            <a:r>
              <a:rPr dirty="0" sz="2400" spc="67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mission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to</a:t>
            </a:r>
          </a:p>
          <a:p>
            <a:pPr marL="0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provide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research-based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policy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solutions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that</a:t>
            </a:r>
            <a:r>
              <a:rPr dirty="0" sz="2400" spc="63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sustainably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reduce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poverty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</a:p>
          <a:p>
            <a:pPr marL="3187699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hunger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malnutrition.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424781" y="3451946"/>
            <a:ext cx="9482069" cy="7078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IFPRI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provides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research-based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policy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solutions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to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sustainably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reduce</a:t>
            </a:r>
          </a:p>
          <a:p>
            <a:pPr marL="286544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poverty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hunger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malnutrition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developing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countries.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01712" y="4693498"/>
            <a:ext cx="10327889" cy="10369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Established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1975,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IFPRI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currently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has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more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than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500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employees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working</a:t>
            </a:r>
          </a:p>
          <a:p>
            <a:pPr marL="629444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over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50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countries.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It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</a:t>
            </a:r>
            <a:r>
              <a:rPr dirty="0" sz="2400" spc="63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research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center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of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CGIAR,</a:t>
            </a:r>
            <a:r>
              <a:rPr dirty="0" sz="2400" spc="63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</a:t>
            </a:r>
            <a:r>
              <a:rPr dirty="0" sz="2400" spc="63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worldwide</a:t>
            </a:r>
          </a:p>
          <a:p>
            <a:pPr marL="930275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partnership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engaged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agricultural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research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for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development.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825167"/>
            <a:ext cx="7573824" cy="435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International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Food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Policy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Research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Institute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539206" y="616101"/>
            <a:ext cx="7258491" cy="46374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The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Rwanda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Strategy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Support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Program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08311" y="1168191"/>
            <a:ext cx="6335037" cy="33605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435464"/>
                </a:solidFill>
                <a:latin typeface="PCBJFF+ArialMT"/>
                <a:cs typeface="PCBJFF+ArialMT"/>
              </a:rPr>
              <a:t>Partnership</a:t>
            </a:r>
            <a:r>
              <a:rPr dirty="0" sz="2100" spc="5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35464"/>
                </a:solidFill>
                <a:latin typeface="PCBJFF+ArialMT"/>
                <a:cs typeface="PCBJFF+ArialMT"/>
              </a:rPr>
              <a:t>|</a:t>
            </a:r>
            <a:r>
              <a:rPr dirty="0" sz="2100" spc="5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35464"/>
                </a:solidFill>
                <a:latin typeface="PCBJFF+ArialMT"/>
                <a:cs typeface="PCBJFF+ArialMT"/>
              </a:rPr>
              <a:t>Capacity</a:t>
            </a:r>
            <a:r>
              <a:rPr dirty="0" sz="2100" spc="5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35464"/>
                </a:solidFill>
                <a:latin typeface="PCBJFF+ArialMT"/>
                <a:cs typeface="PCBJFF+ArialMT"/>
              </a:rPr>
              <a:t>development</a:t>
            </a:r>
            <a:r>
              <a:rPr dirty="0" sz="2100" spc="5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35464"/>
                </a:solidFill>
                <a:latin typeface="PCBJFF+ArialMT"/>
                <a:cs typeface="PCBJFF+ArialMT"/>
              </a:rPr>
              <a:t>|</a:t>
            </a:r>
            <a:r>
              <a:rPr dirty="0" sz="2100" spc="5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35464"/>
                </a:solidFill>
                <a:latin typeface="PCBJFF+ArialMT"/>
                <a:cs typeface="PCBJFF+ArialMT"/>
              </a:rPr>
              <a:t>Policy</a:t>
            </a:r>
            <a:r>
              <a:rPr dirty="0" sz="2100" spc="5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435464"/>
                </a:solidFill>
                <a:latin typeface="PCBJFF+ArialMT"/>
                <a:cs typeface="PCBJFF+ArialMT"/>
              </a:rPr>
              <a:t>analysis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34177" y="2443325"/>
            <a:ext cx="9911780" cy="15875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The</a:t>
            </a:r>
            <a:r>
              <a:rPr dirty="0" sz="2800" spc="7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Rwanda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Strategy</a:t>
            </a:r>
            <a:r>
              <a:rPr dirty="0" sz="2800" spc="7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Support</a:t>
            </a:r>
            <a:r>
              <a:rPr dirty="0" sz="2800" spc="7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Program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(Rwanda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SSP)</a:t>
            </a:r>
            <a:r>
              <a:rPr dirty="0" sz="2800" spc="77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is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an</a:t>
            </a:r>
          </a:p>
          <a:p>
            <a:pPr marL="0" marR="0">
              <a:lnSpc>
                <a:spcPts val="3024"/>
              </a:lnSpc>
              <a:spcBef>
                <a:spcPts val="50"/>
              </a:spcBef>
              <a:spcAft>
                <a:spcPts val="0"/>
              </a:spcAft>
            </a:pP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initiative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aligned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with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the</a:t>
            </a:r>
            <a:r>
              <a:rPr dirty="0" sz="2800" spc="7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Government</a:t>
            </a:r>
            <a:r>
              <a:rPr dirty="0" sz="2800" spc="7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of</a:t>
            </a:r>
            <a:r>
              <a:rPr dirty="0" sz="2800" spc="7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Rwanda's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vision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for</a:t>
            </a:r>
          </a:p>
          <a:p>
            <a:pPr marL="0" marR="0">
              <a:lnSpc>
                <a:spcPts val="302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accelerating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agricultural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transformation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rural</a:t>
            </a:r>
            <a:r>
              <a:rPr dirty="0" sz="28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development</a:t>
            </a:r>
          </a:p>
          <a:p>
            <a:pPr marL="0" marR="0">
              <a:lnSpc>
                <a:spcPts val="3024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throughout</a:t>
            </a:r>
            <a:r>
              <a:rPr dirty="0" sz="2800" spc="7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the</a:t>
            </a:r>
            <a:r>
              <a:rPr dirty="0" sz="2800" spc="7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435464"/>
                </a:solidFill>
                <a:latin typeface="PCBJFF+ArialMT"/>
                <a:cs typeface="PCBJFF+ArialMT"/>
              </a:rPr>
              <a:t>country.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91377" y="4549847"/>
            <a:ext cx="4208068" cy="3857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435464"/>
                </a:solidFill>
                <a:latin typeface="PCBJFF+ArialMT"/>
                <a:cs typeface="PCBJFF+ArialMT"/>
              </a:rPr>
              <a:t>•</a:t>
            </a:r>
            <a:r>
              <a:rPr dirty="0" sz="2450" spc="329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Collaborative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policy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analysis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91377" y="5335215"/>
            <a:ext cx="6613596" cy="3857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435464"/>
                </a:solidFill>
                <a:latin typeface="PCBJFF+ArialMT"/>
                <a:cs typeface="PCBJFF+ArialMT"/>
              </a:rPr>
              <a:t>•</a:t>
            </a:r>
            <a:r>
              <a:rPr dirty="0" sz="2450" spc="329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Capacity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development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knowledge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sharing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539206" y="616101"/>
            <a:ext cx="7258491" cy="46374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The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Rwanda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Strategy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Support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Program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08311" y="1168191"/>
            <a:ext cx="6335037" cy="33605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000000"/>
                </a:solidFill>
                <a:latin typeface="PCBJFF+ArialMT"/>
                <a:cs typeface="PCBJFF+ArialMT"/>
              </a:rPr>
              <a:t>Partnership</a:t>
            </a:r>
            <a:r>
              <a:rPr dirty="0" sz="2100" spc="5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000000"/>
                </a:solidFill>
                <a:latin typeface="PCBJFF+ArialMT"/>
                <a:cs typeface="PCBJFF+ArialMT"/>
              </a:rPr>
              <a:t>|</a:t>
            </a:r>
            <a:r>
              <a:rPr dirty="0" sz="2100" spc="5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000000"/>
                </a:solidFill>
                <a:latin typeface="PCBJFF+ArialMT"/>
                <a:cs typeface="PCBJFF+ArialMT"/>
              </a:rPr>
              <a:t>Capacity</a:t>
            </a:r>
            <a:r>
              <a:rPr dirty="0" sz="2100" spc="5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000000"/>
                </a:solidFill>
                <a:latin typeface="PCBJFF+ArialMT"/>
                <a:cs typeface="PCBJFF+ArialMT"/>
              </a:rPr>
              <a:t>development</a:t>
            </a:r>
            <a:r>
              <a:rPr dirty="0" sz="2100" spc="5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000000"/>
                </a:solidFill>
                <a:latin typeface="PCBJFF+ArialMT"/>
                <a:cs typeface="PCBJFF+ArialMT"/>
              </a:rPr>
              <a:t>|</a:t>
            </a:r>
            <a:r>
              <a:rPr dirty="0" sz="2100" spc="5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000000"/>
                </a:solidFill>
                <a:latin typeface="PCBJFF+ArialMT"/>
                <a:cs typeface="PCBJFF+ArialMT"/>
              </a:rPr>
              <a:t>Policy</a:t>
            </a:r>
            <a:r>
              <a:rPr dirty="0" sz="2100" spc="5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100">
                <a:solidFill>
                  <a:srgbClr val="000000"/>
                </a:solidFill>
                <a:latin typeface="PCBJFF+ArialMT"/>
                <a:cs typeface="PCBJFF+ArialMT"/>
              </a:rPr>
              <a:t>analysis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0905" y="2320673"/>
            <a:ext cx="10354102" cy="14796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19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435464"/>
                </a:solidFill>
                <a:latin typeface="QFHMOG+Wingdings-Regular"/>
                <a:cs typeface="QFHMOG+Wingdings-Regular"/>
              </a:rPr>
              <a:t>§</a:t>
            </a:r>
            <a:r>
              <a:rPr dirty="0" sz="2450" spc="67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Collaborative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policy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analysis</a:t>
            </a:r>
            <a:r>
              <a:rPr dirty="0" sz="2400" spc="12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focused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on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prioritizing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agricultural</a:t>
            </a:r>
          </a:p>
          <a:p>
            <a:pPr marL="228600" marR="0">
              <a:lnSpc>
                <a:spcPts val="2681"/>
              </a:lnSpc>
              <a:spcBef>
                <a:spcPts val="19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transformation,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increasing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agricultural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productivity,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improving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nutrition,</a:t>
            </a:r>
          </a:p>
          <a:p>
            <a:pPr marL="228600" marR="0">
              <a:lnSpc>
                <a:spcPts val="2681"/>
              </a:lnSpc>
              <a:spcBef>
                <a:spcPts val="198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strengthening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food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systems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the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rural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nonfarm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economy,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fostering</a:t>
            </a:r>
          </a:p>
          <a:p>
            <a:pPr marL="228600" marR="0">
              <a:lnSpc>
                <a:spcPts val="2681"/>
              </a:lnSpc>
              <a:spcBef>
                <a:spcPts val="198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broad-based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economic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growth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development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Rwanda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0905" y="4378073"/>
            <a:ext cx="10896342" cy="14796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19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435464"/>
                </a:solidFill>
                <a:latin typeface="QFHMOG+Wingdings-Regular"/>
                <a:cs typeface="QFHMOG+Wingdings-Regular"/>
              </a:rPr>
              <a:t>§</a:t>
            </a:r>
            <a:r>
              <a:rPr dirty="0" sz="2450" spc="67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Capacity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development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and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knowledge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400" b="1">
                <a:solidFill>
                  <a:srgbClr val="435464"/>
                </a:solidFill>
                <a:latin typeface="RSGJPE+Arial-BoldMT"/>
                <a:cs typeface="RSGJPE+Arial-BoldMT"/>
              </a:rPr>
              <a:t>sharing</a:t>
            </a:r>
            <a:r>
              <a:rPr dirty="0" sz="2400" spc="12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to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undertake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timely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</a:p>
          <a:p>
            <a:pPr marL="228600" marR="0">
              <a:lnSpc>
                <a:spcPts val="2681"/>
              </a:lnSpc>
              <a:spcBef>
                <a:spcPts val="19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relevant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policy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analysis,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communicate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actionable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findings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to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policymakers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</a:p>
          <a:p>
            <a:pPr marL="228600" marR="0">
              <a:lnSpc>
                <a:spcPts val="2681"/>
              </a:lnSpc>
              <a:spcBef>
                <a:spcPts val="198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their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development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partners,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build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linkages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for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knowledge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sharing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across</a:t>
            </a:r>
          </a:p>
          <a:p>
            <a:pPr marL="228600" marR="0">
              <a:lnSpc>
                <a:spcPts val="2681"/>
              </a:lnSpc>
              <a:spcBef>
                <a:spcPts val="198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research,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government,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civil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society,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other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stakeholders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633143"/>
            <a:ext cx="10396577" cy="8194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IFPRI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Rwanda–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Provide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Technical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Analysis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for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PSTA5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inputs</a:t>
            </a:r>
          </a:p>
          <a:p>
            <a:pPr marL="0" marR="0">
              <a:lnSpc>
                <a:spcPts val="3023"/>
              </a:lnSpc>
              <a:spcBef>
                <a:spcPts val="50"/>
              </a:spcBef>
              <a:spcAft>
                <a:spcPts val="0"/>
              </a:spcAft>
            </a:pP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and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identify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research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gaps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9640" y="1873604"/>
            <a:ext cx="10434253" cy="19076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435464"/>
                </a:solidFill>
                <a:latin typeface="PCBJFF+ArialMT"/>
                <a:cs typeface="PCBJFF+ArialMT"/>
              </a:rPr>
              <a:t>1.</a:t>
            </a:r>
            <a:r>
              <a:rPr dirty="0" sz="2450" spc="4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How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can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MINAGRI</a:t>
            </a:r>
            <a:r>
              <a:rPr dirty="0" sz="2400" spc="63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best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allocate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their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budget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to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reach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their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targets?</a:t>
            </a:r>
          </a:p>
          <a:p>
            <a:pPr marL="0" marR="0">
              <a:lnSpc>
                <a:spcPts val="2737"/>
              </a:lnSpc>
              <a:spcBef>
                <a:spcPts val="3254"/>
              </a:spcBef>
              <a:spcAft>
                <a:spcPts val="0"/>
              </a:spcAft>
            </a:pPr>
            <a:r>
              <a:rPr dirty="0" sz="2450">
                <a:solidFill>
                  <a:srgbClr val="435464"/>
                </a:solidFill>
                <a:latin typeface="PCBJFF+ArialMT"/>
                <a:cs typeface="PCBJFF+ArialMT"/>
              </a:rPr>
              <a:t>2.</a:t>
            </a:r>
            <a:r>
              <a:rPr dirty="0" sz="2450" spc="4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How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can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we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sustainably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intensify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400" spc="121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modernize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agriculture?</a:t>
            </a:r>
          </a:p>
          <a:p>
            <a:pPr marL="0" marR="0">
              <a:lnSpc>
                <a:spcPts val="2737"/>
              </a:lnSpc>
              <a:spcBef>
                <a:spcPts val="3254"/>
              </a:spcBef>
              <a:spcAft>
                <a:spcPts val="0"/>
              </a:spcAft>
            </a:pPr>
            <a:r>
              <a:rPr dirty="0" sz="2450">
                <a:solidFill>
                  <a:srgbClr val="435464"/>
                </a:solidFill>
                <a:latin typeface="PCBJFF+ArialMT"/>
                <a:cs typeface="PCBJFF+ArialMT"/>
              </a:rPr>
              <a:t>3.</a:t>
            </a:r>
            <a:r>
              <a:rPr dirty="0" sz="2450" spc="4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How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can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the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agriculture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sector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best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contribute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to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reaching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nutrition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goals?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29640" y="4156556"/>
            <a:ext cx="10501820" cy="71540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435464"/>
                </a:solidFill>
                <a:latin typeface="PCBJFF+ArialMT"/>
                <a:cs typeface="PCBJFF+ArialMT"/>
              </a:rPr>
              <a:t>4.</a:t>
            </a:r>
            <a:r>
              <a:rPr dirty="0" sz="2450" spc="4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How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can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we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strengthen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the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entire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agri-food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system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(value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chains,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exports,</a:t>
            </a:r>
          </a:p>
          <a:p>
            <a:pPr marL="228600" marR="0">
              <a:lnSpc>
                <a:spcPts val="2606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etc.)?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9640" y="5246724"/>
            <a:ext cx="9928466" cy="71540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435464"/>
                </a:solidFill>
                <a:latin typeface="PCBJFF+ArialMT"/>
                <a:cs typeface="PCBJFF+ArialMT"/>
              </a:rPr>
              <a:t>5.</a:t>
            </a:r>
            <a:r>
              <a:rPr dirty="0" sz="2450" spc="4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How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can</a:t>
            </a:r>
            <a:r>
              <a:rPr dirty="0" sz="2400" spc="7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we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ensure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agriculture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policies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are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inclusive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of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everyone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(e.g.</a:t>
            </a:r>
          </a:p>
          <a:p>
            <a:pPr marL="228600" marR="0">
              <a:lnSpc>
                <a:spcPts val="2606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women,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youth,</a:t>
            </a:r>
            <a:r>
              <a:rPr dirty="0" sz="2400" spc="6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all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agri-food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system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actors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along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the</a:t>
            </a:r>
            <a:r>
              <a:rPr dirty="0" sz="2400" spc="66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value</a:t>
            </a:r>
            <a:r>
              <a:rPr dirty="0" sz="2400" spc="6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35464"/>
                </a:solidFill>
                <a:latin typeface="PCBJFF+ArialMT"/>
                <a:cs typeface="PCBJFF+ArialMT"/>
              </a:rPr>
              <a:t>chain)?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825167"/>
            <a:ext cx="10199820" cy="435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Emerging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issue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in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Agricultural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Policy—“Systems”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 </a:t>
            </a:r>
            <a:r>
              <a:rPr dirty="0" sz="2800" b="1">
                <a:solidFill>
                  <a:srgbClr val="435464"/>
                </a:solidFill>
                <a:latin typeface="RSGJPE+Arial-BoldMT"/>
                <a:cs typeface="RSGJPE+Arial-BoldMT"/>
              </a:rPr>
              <a:t>Thinking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08529" y="1728754"/>
            <a:ext cx="8182791" cy="596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Agrifood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system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(AFS).</a:t>
            </a:r>
            <a:r>
              <a:rPr dirty="0" sz="2000" spc="5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For</a:t>
            </a:r>
            <a:r>
              <a:rPr dirty="0" sz="2000" spc="5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many,</a:t>
            </a:r>
            <a:r>
              <a:rPr dirty="0" sz="2000" spc="2350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3d5567"/>
                </a:solidFill>
                <a:latin typeface="RSGJPE+Arial-BoldMT"/>
                <a:cs typeface="RSGJPE+Arial-BoldMT"/>
              </a:rPr>
              <a:t>Components</a:t>
            </a:r>
            <a:r>
              <a:rPr dirty="0" sz="1800" b="1">
                <a:solidFill>
                  <a:srgbClr val="3d5567"/>
                </a:solidFill>
                <a:latin typeface="RSGJPE+Arial-BoldMT"/>
                <a:cs typeface="RSGJPE+Arial-BoldMT"/>
              </a:rPr>
              <a:t> </a:t>
            </a:r>
            <a:r>
              <a:rPr dirty="0" sz="1800" b="1">
                <a:solidFill>
                  <a:srgbClr val="3d5567"/>
                </a:solidFill>
                <a:latin typeface="RSGJPE+Arial-BoldMT"/>
                <a:cs typeface="RSGJPE+Arial-BoldMT"/>
              </a:rPr>
              <a:t>of</a:t>
            </a:r>
            <a:r>
              <a:rPr dirty="0" sz="1800" b="1">
                <a:solidFill>
                  <a:srgbClr val="3d5567"/>
                </a:solidFill>
                <a:latin typeface="RSGJPE+Arial-BoldMT"/>
                <a:cs typeface="RSGJPE+Arial-BoldMT"/>
              </a:rPr>
              <a:t> </a:t>
            </a:r>
            <a:r>
              <a:rPr dirty="0" sz="1800" b="1">
                <a:solidFill>
                  <a:srgbClr val="3d5567"/>
                </a:solidFill>
                <a:latin typeface="RSGJPE+Arial-BoldMT"/>
                <a:cs typeface="RSGJPE+Arial-BoldMT"/>
              </a:rPr>
              <a:t>an</a:t>
            </a:r>
            <a:r>
              <a:rPr dirty="0" sz="1800" b="1">
                <a:solidFill>
                  <a:srgbClr val="3d5567"/>
                </a:solidFill>
                <a:latin typeface="RSGJPE+Arial-BoldMT"/>
                <a:cs typeface="RSGJPE+Arial-BoldMT"/>
              </a:rPr>
              <a:t> </a:t>
            </a:r>
            <a:r>
              <a:rPr dirty="0" sz="1800" b="1">
                <a:solidFill>
                  <a:srgbClr val="3d5567"/>
                </a:solidFill>
                <a:latin typeface="RSGJPE+Arial-BoldMT"/>
                <a:cs typeface="RSGJPE+Arial-BoldMT"/>
              </a:rPr>
              <a:t>agrifood</a:t>
            </a:r>
            <a:r>
              <a:rPr dirty="0" sz="1800" b="1">
                <a:solidFill>
                  <a:srgbClr val="3d5567"/>
                </a:solidFill>
                <a:latin typeface="RSGJPE+Arial-BoldMT"/>
                <a:cs typeface="RSGJPE+Arial-BoldMT"/>
              </a:rPr>
              <a:t> </a:t>
            </a:r>
            <a:r>
              <a:rPr dirty="0" sz="1800" b="1">
                <a:solidFill>
                  <a:srgbClr val="3d5567"/>
                </a:solidFill>
                <a:latin typeface="RSGJPE+Arial-BoldMT"/>
                <a:cs typeface="RSGJPE+Arial-BoldMT"/>
              </a:rPr>
              <a:t>system</a:t>
            </a:r>
          </a:p>
          <a:p>
            <a:pPr marL="0" marR="0">
              <a:lnSpc>
                <a:spcPts val="2159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it</a:t>
            </a:r>
            <a:r>
              <a:rPr dirty="0" sz="2000" spc="5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is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complex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network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of</a:t>
            </a:r>
            <a:r>
              <a:rPr dirty="0" sz="2000" spc="5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actors,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08529" y="2277394"/>
            <a:ext cx="4088930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connected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by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their</a:t>
            </a:r>
            <a:r>
              <a:rPr dirty="0" sz="2000" spc="5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differing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roles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in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746168" y="2358399"/>
            <a:ext cx="244115" cy="179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 b="1">
                <a:solidFill>
                  <a:srgbClr val="ffffff"/>
                </a:solidFill>
                <a:latin typeface="RSGJPE+Arial-BoldMT"/>
                <a:cs typeface="RSGJPE+Arial-BoldMT"/>
              </a:rPr>
              <a:t>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08529" y="2551714"/>
            <a:ext cx="3158528" cy="321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supplying,</a:t>
            </a:r>
            <a:r>
              <a:rPr dirty="0" sz="2000" spc="5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consuming,</a:t>
            </a:r>
            <a:r>
              <a:rPr dirty="0" sz="2000" spc="5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950573" y="2627702"/>
            <a:ext cx="1217568" cy="179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Primary</a:t>
            </a:r>
            <a:r>
              <a:rPr dirty="0" sz="1000" spc="27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agriculture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08529" y="2826034"/>
            <a:ext cx="3793782" cy="596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governing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agrifood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products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jobs.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714306" y="2823429"/>
            <a:ext cx="1232281" cy="3235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05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Consumption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of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own-</a:t>
            </a:r>
          </a:p>
          <a:p>
            <a:pPr marL="260350" marR="0">
              <a:lnSpc>
                <a:spcPts val="1005"/>
              </a:lnSpc>
              <a:spcBef>
                <a:spcPts val="236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produced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goods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997414" y="3111563"/>
            <a:ext cx="237108" cy="179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 b="1">
                <a:solidFill>
                  <a:srgbClr val="ffffff"/>
                </a:solidFill>
                <a:latin typeface="RSGJPE+Arial-BoldMT"/>
                <a:cs typeface="RSGJPE+Arial-BoldMT"/>
              </a:rPr>
              <a:t>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738947" y="3130518"/>
            <a:ext cx="244115" cy="179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 b="1">
                <a:solidFill>
                  <a:srgbClr val="ffffff"/>
                </a:solidFill>
                <a:latin typeface="RSGJPE+Arial-BoldMT"/>
                <a:cs typeface="RSGJPE+Arial-BoldMT"/>
              </a:rPr>
              <a:t>C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216301" y="3419591"/>
            <a:ext cx="836803" cy="7279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Input</a:t>
            </a:r>
            <a:r>
              <a:rPr dirty="0" sz="1000" spc="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supply</a:t>
            </a:r>
          </a:p>
          <a:p>
            <a:pPr marL="128596" marR="0">
              <a:lnSpc>
                <a:spcPts val="1117"/>
              </a:lnSpc>
              <a:spcBef>
                <a:spcPts val="319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PCBJFF+ArialMT"/>
                <a:cs typeface="PCBJFF+ArialMT"/>
              </a:rPr>
              <a:t>Imports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6928344" y="3419720"/>
            <a:ext cx="1267188" cy="25560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" marR="0">
              <a:lnSpc>
                <a:spcPts val="111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Trade</a:t>
            </a:r>
            <a:r>
              <a:rPr dirty="0" sz="1000" spc="27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and</a:t>
            </a:r>
            <a:r>
              <a:rPr dirty="0" sz="1000" spc="27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transport</a:t>
            </a:r>
          </a:p>
          <a:p>
            <a:pPr marL="93666" marR="0">
              <a:lnSpc>
                <a:spcPts val="1117"/>
              </a:lnSpc>
              <a:spcBef>
                <a:spcPts val="5169"/>
              </a:spcBef>
              <a:spcAft>
                <a:spcPts val="0"/>
              </a:spcAft>
            </a:pP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Agro-processing</a:t>
            </a:r>
          </a:p>
          <a:p>
            <a:pPr marL="0" marR="0">
              <a:lnSpc>
                <a:spcPts val="1117"/>
              </a:lnSpc>
              <a:spcBef>
                <a:spcPts val="5116"/>
              </a:spcBef>
              <a:spcAft>
                <a:spcPts val="0"/>
              </a:spcAft>
            </a:pP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Trade</a:t>
            </a:r>
            <a:r>
              <a:rPr dirty="0" sz="1000" spc="27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and</a:t>
            </a:r>
            <a:r>
              <a:rPr dirty="0" sz="1000" spc="27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transport</a:t>
            </a:r>
          </a:p>
          <a:p>
            <a:pPr marL="160341" marR="0">
              <a:lnSpc>
                <a:spcPts val="1117"/>
              </a:lnSpc>
              <a:spcBef>
                <a:spcPts val="5121"/>
              </a:spcBef>
              <a:spcAft>
                <a:spcPts val="0"/>
              </a:spcAft>
            </a:pP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Food</a:t>
            </a:r>
            <a:r>
              <a:rPr dirty="0" sz="1000" spc="27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ffffff"/>
                </a:solidFill>
                <a:latin typeface="PCBJFF+ArialMT"/>
                <a:cs typeface="PCBJFF+ArialMT"/>
              </a:rPr>
              <a:t>services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0510966" y="3420790"/>
            <a:ext cx="632432" cy="179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PCBJFF+ArialMT"/>
                <a:cs typeface="PCBJFF+ArialMT"/>
              </a:rPr>
              <a:t>Demand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808529" y="3501673"/>
            <a:ext cx="4018027" cy="14191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34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Can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we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define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an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agrifood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system</a:t>
            </a:r>
          </a:p>
          <a:p>
            <a:pPr marL="0" marR="0">
              <a:lnSpc>
                <a:spcPts val="2159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that</a:t>
            </a:r>
            <a:r>
              <a:rPr dirty="0" sz="2000" spc="5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is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measurable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with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actual</a:t>
            </a: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country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data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statistics</a:t>
            </a:r>
            <a:r>
              <a:rPr dirty="0" sz="2000" spc="5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in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order</a:t>
            </a: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to</a:t>
            </a:r>
            <a:r>
              <a:rPr dirty="0" sz="2000" spc="5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assess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the</a:t>
            </a:r>
            <a:r>
              <a:rPr dirty="0" sz="2000" spc="5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performance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and</a:t>
            </a:r>
          </a:p>
          <a:p>
            <a:pPr marL="0" marR="0">
              <a:lnSpc>
                <a:spcPts val="2159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evolution</a:t>
            </a:r>
            <a:r>
              <a:rPr dirty="0" sz="2000" spc="54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of</a:t>
            </a:r>
            <a:r>
              <a:rPr dirty="0" sz="2000" spc="52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the</a:t>
            </a:r>
            <a:r>
              <a:rPr dirty="0" sz="2000" spc="55">
                <a:solidFill>
                  <a:srgbClr val="435464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35464"/>
                </a:solidFill>
                <a:latin typeface="PCBJFF+ArialMT"/>
                <a:cs typeface="PCBJFF+ArialMT"/>
              </a:rPr>
              <a:t>system?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8786114" y="3648547"/>
            <a:ext cx="1174877" cy="3235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05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Purchase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of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primary</a:t>
            </a:r>
          </a:p>
          <a:p>
            <a:pPr marL="120650" marR="0">
              <a:lnSpc>
                <a:spcPts val="1005"/>
              </a:lnSpc>
              <a:spcBef>
                <a:spcPts val="236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agricultural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goods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6737903" y="3953909"/>
            <a:ext cx="251331" cy="17695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 b="1">
                <a:solidFill>
                  <a:srgbClr val="ffffff"/>
                </a:solidFill>
                <a:latin typeface="RSGJPE+Arial-BoldMT"/>
                <a:cs typeface="RSGJPE+Arial-BoldMT"/>
              </a:rPr>
              <a:t>B</a:t>
            </a:r>
          </a:p>
          <a:p>
            <a:pPr marL="1016" marR="0">
              <a:lnSpc>
                <a:spcPts val="1117"/>
              </a:lnSpc>
              <a:spcBef>
                <a:spcPts val="5088"/>
              </a:spcBef>
              <a:spcAft>
                <a:spcPts val="0"/>
              </a:spcAft>
            </a:pPr>
            <a:r>
              <a:rPr dirty="0" sz="1000" b="1">
                <a:solidFill>
                  <a:srgbClr val="ffffff"/>
                </a:solidFill>
                <a:latin typeface="RSGJPE+Arial-BoldMT"/>
                <a:cs typeface="RSGJPE+Arial-BoldMT"/>
              </a:rPr>
              <a:t>C</a:t>
            </a:r>
          </a:p>
          <a:p>
            <a:pPr marL="7216" marR="0">
              <a:lnSpc>
                <a:spcPts val="1117"/>
              </a:lnSpc>
              <a:spcBef>
                <a:spcPts val="5193"/>
              </a:spcBef>
              <a:spcAft>
                <a:spcPts val="0"/>
              </a:spcAft>
            </a:pPr>
            <a:r>
              <a:rPr dirty="0" sz="1000" b="1">
                <a:solidFill>
                  <a:srgbClr val="ffffff"/>
                </a:solidFill>
                <a:latin typeface="RSGJPE+Arial-BoldMT"/>
                <a:cs typeface="RSGJPE+Arial-BoldMT"/>
              </a:rPr>
              <a:t>D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8640066" y="4605176"/>
            <a:ext cx="1321016" cy="3235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05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Purchase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of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processed</a:t>
            </a:r>
          </a:p>
          <a:p>
            <a:pPr marL="412750" marR="0">
              <a:lnSpc>
                <a:spcPts val="1005"/>
              </a:lnSpc>
              <a:spcBef>
                <a:spcPts val="236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agrifood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goods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8558289" y="5395190"/>
            <a:ext cx="1403431" cy="3235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05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Purchase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of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ready-made</a:t>
            </a:r>
          </a:p>
          <a:p>
            <a:pPr marL="127000" marR="0">
              <a:lnSpc>
                <a:spcPts val="1005"/>
              </a:lnSpc>
              <a:spcBef>
                <a:spcPts val="236"/>
              </a:spcBef>
              <a:spcAft>
                <a:spcPts val="0"/>
              </a:spcAft>
            </a:pP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foods</a:t>
            </a:r>
            <a:r>
              <a:rPr dirty="0" sz="900" spc="25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outside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of</a:t>
            </a:r>
            <a:r>
              <a:rPr dirty="0" sz="900" spc="24">
                <a:solidFill>
                  <a:srgbClr val="000000"/>
                </a:solidFill>
                <a:latin typeface="MQTGBJ+Arial-ItalicMT"/>
                <a:cs typeface="MQTGBJ+Arial-ItalicMT"/>
              </a:rPr>
              <a:t> </a:t>
            </a:r>
            <a:r>
              <a:rPr dirty="0" sz="900">
                <a:solidFill>
                  <a:srgbClr val="000000"/>
                </a:solidFill>
                <a:latin typeface="MQTGBJ+Arial-ItalicMT"/>
                <a:cs typeface="MQTGBJ+Arial-ItalicMT"/>
              </a:rPr>
              <a:t>home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142706" y="595553"/>
            <a:ext cx="2055814" cy="46374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5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Thank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 </a:t>
            </a:r>
            <a:r>
              <a:rPr dirty="0" sz="3000" b="1">
                <a:solidFill>
                  <a:srgbClr val="003f5a"/>
                </a:solidFill>
                <a:latin typeface="RSGJPE+Arial-BoldMT"/>
                <a:cs typeface="RSGJPE+Arial-BoldMT"/>
              </a:rPr>
              <a:t>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2023-06-13T07:43:43-05:00</dcterms:modified>
</cp:coreProperties>
</file>