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9"/>
  </p:notesMasterIdLst>
  <p:sldIdLst>
    <p:sldId id="257" r:id="rId2"/>
    <p:sldId id="510" r:id="rId3"/>
    <p:sldId id="530" r:id="rId4"/>
    <p:sldId id="531" r:id="rId5"/>
    <p:sldId id="532" r:id="rId6"/>
    <p:sldId id="513" r:id="rId7"/>
    <p:sldId id="4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ED46F0E-3D96-4071-AA6A-1C3D77582C2F}">
          <p14:sldIdLst>
            <p14:sldId id="257"/>
            <p14:sldId id="510"/>
            <p14:sldId id="530"/>
            <p14:sldId id="531"/>
            <p14:sldId id="532"/>
            <p14:sldId id="513"/>
            <p14:sldId id="4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Berber (IFPRI)" initials="KB(" lastIdx="5" clrIdx="0">
    <p:extLst>
      <p:ext uri="{19B8F6BF-5375-455C-9EA6-DF929625EA0E}">
        <p15:presenceInfo xmlns:p15="http://schemas.microsoft.com/office/powerpoint/2012/main" userId="S-1-5-21-1606980848-162531612-839522115-229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4" autoAdjust="0"/>
    <p:restoredTop sz="96122" autoAdjust="0"/>
  </p:normalViewPr>
  <p:slideViewPr>
    <p:cSldViewPr snapToGrid="0">
      <p:cViewPr varScale="1">
        <p:scale>
          <a:sx n="65" d="100"/>
          <a:sy n="65" d="100"/>
        </p:scale>
        <p:origin x="48" y="1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... crop farming (male)?</c:v>
                </c:pt>
                <c:pt idx="1">
                  <c:v>... crop farming (female)?</c:v>
                </c:pt>
                <c:pt idx="2">
                  <c:v>... other business (male)?</c:v>
                </c:pt>
                <c:pt idx="3">
                  <c:v>... other business (female)?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0.95599999999999996</c:v>
                </c:pt>
                <c:pt idx="1">
                  <c:v>0.87</c:v>
                </c:pt>
                <c:pt idx="2">
                  <c:v>0.10199999999999999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D-4221-B008-50F1AD2BF3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same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... crop farming (male)?</c:v>
                </c:pt>
                <c:pt idx="1">
                  <c:v>... crop farming (female)?</c:v>
                </c:pt>
                <c:pt idx="2">
                  <c:v>... other business (male)?</c:v>
                </c:pt>
                <c:pt idx="3">
                  <c:v>... other business (female)?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3.2000000000000001E-2</c:v>
                </c:pt>
                <c:pt idx="1">
                  <c:v>8.5999999999999993E-2</c:v>
                </c:pt>
                <c:pt idx="2">
                  <c:v>5.8000000000000003E-2</c:v>
                </c:pt>
                <c:pt idx="3">
                  <c:v>0.10100000000000001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2D-4221-B008-50F1AD2BF3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F010B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... crop farming (male)?</c:v>
                </c:pt>
                <c:pt idx="1">
                  <c:v>... crop farming (female)?</c:v>
                </c:pt>
                <c:pt idx="2">
                  <c:v>... other business (male)?</c:v>
                </c:pt>
                <c:pt idx="3">
                  <c:v>... other business (female)?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1.2E-2</c:v>
                </c:pt>
                <c:pt idx="1">
                  <c:v>4.3999999999999997E-2</c:v>
                </c:pt>
                <c:pt idx="2">
                  <c:v>0.84099999999999997</c:v>
                </c:pt>
                <c:pt idx="3">
                  <c:v>0.83899999999999997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2D-4221-B008-50F1AD2BF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6899264"/>
        <c:axId val="476899920"/>
        <c:axId val="0"/>
      </c:bar3DChart>
      <c:catAx>
        <c:axId val="47689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899920"/>
        <c:crosses val="autoZero"/>
        <c:auto val="1"/>
        <c:lblAlgn val="ctr"/>
        <c:lblOffset val="100"/>
        <c:noMultiLvlLbl val="0"/>
      </c:catAx>
      <c:valAx>
        <c:axId val="4768999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8992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 business</c:v>
                </c:pt>
              </c:strCache>
            </c:strRef>
          </c:tx>
          <c:spPr>
            <a:solidFill>
              <a:srgbClr val="F010B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Male respondents</c:v>
                </c:pt>
                <c:pt idx="1">
                  <c:v>Female respondents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0.71199999999999997</c:v>
                </c:pt>
                <c:pt idx="1">
                  <c:v>0.114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89-4749-8185-FF17968C02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indifferent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Male respondents</c:v>
                </c:pt>
                <c:pt idx="1">
                  <c:v>Female respondents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0.159</c:v>
                </c:pt>
                <c:pt idx="1">
                  <c:v>0.23499999999999999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89-4749-8185-FF17968C025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crop farming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Male respondents</c:v>
                </c:pt>
                <c:pt idx="1">
                  <c:v>Female respondents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0.129</c:v>
                </c:pt>
                <c:pt idx="1">
                  <c:v>0.65100000000000002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89-4749-8185-FF17968C02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6899264"/>
        <c:axId val="476899920"/>
        <c:axId val="0"/>
      </c:bar3DChart>
      <c:catAx>
        <c:axId val="47689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899920"/>
        <c:crosses val="autoZero"/>
        <c:auto val="1"/>
        <c:lblAlgn val="ctr"/>
        <c:lblOffset val="100"/>
        <c:noMultiLvlLbl val="0"/>
      </c:catAx>
      <c:valAx>
        <c:axId val="4768999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8992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C5F3D-3FC1-4CEF-BDBA-35B044EA1524}" type="datetimeFigureOut">
              <a:rPr lang="en-US" smtClean="0"/>
              <a:pPr/>
              <a:t>5/22/2022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D0171-B662-472F-B52B-F60047646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73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7D0171-B662-472F-B52B-F600476469E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07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7D0171-B662-472F-B52B-F600476469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6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7D0171-B662-472F-B52B-F600476469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33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more about the challenges.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7D0171-B662-472F-B52B-F600476469E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44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FPRI Title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745861" cy="6858000"/>
          </a:xfrm>
          <a:prstGeom prst="rect">
            <a:avLst/>
          </a:prstGeom>
          <a:solidFill>
            <a:srgbClr val="439E2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35" y="616061"/>
            <a:ext cx="1067392" cy="1467664"/>
          </a:xfrm>
          <a:prstGeom prst="rect">
            <a:avLst/>
          </a:prstGeom>
          <a:noFill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167257" y="990600"/>
            <a:ext cx="6442353" cy="1423988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439E2E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33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67257" y="503238"/>
            <a:ext cx="9186545" cy="1693310"/>
          </a:xfrm>
        </p:spPr>
        <p:txBody>
          <a:bodyPr/>
          <a:lstStyle>
            <a:lvl1pPr>
              <a:defRPr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GOES HERE THIS SPACE CAN RUN TWO LINES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167255" y="3548615"/>
            <a:ext cx="9067800" cy="2404924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z="1800" dirty="0"/>
              <a:t>Name</a:t>
            </a:r>
            <a:br>
              <a:rPr lang="en-US" sz="1800" dirty="0"/>
            </a:br>
            <a:r>
              <a:rPr lang="en-US" sz="1800" dirty="0"/>
              <a:t>Department/Division</a:t>
            </a:r>
            <a:br>
              <a:rPr lang="en-US" sz="1800" dirty="0"/>
            </a:br>
            <a:r>
              <a:rPr lang="en-US" sz="1800" dirty="0"/>
              <a:t>International Food Policy Research Institute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Location | Date</a:t>
            </a:r>
            <a:endParaRPr lang="en-US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2167255" y="2316165"/>
            <a:ext cx="9067800" cy="745089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Sub-title goes here</a:t>
            </a:r>
            <a:br>
              <a:rPr lang="en-US" dirty="0"/>
            </a:br>
            <a:r>
              <a:rPr lang="en-US" dirty="0"/>
              <a:t>&amp; can run two lines</a:t>
            </a:r>
          </a:p>
          <a:p>
            <a:pPr lvl="0"/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2"/>
          </p:nvPr>
        </p:nvSpPr>
        <p:spPr>
          <a:xfrm>
            <a:off x="2167255" y="6193047"/>
            <a:ext cx="2743200" cy="365125"/>
          </a:xfrm>
        </p:spPr>
        <p:txBody>
          <a:bodyPr/>
          <a:lstStyle/>
          <a:p>
            <a:fld id="{F54A5AFE-9A4C-9443-92D6-A4D7FDF824DC}" type="datetimeFigureOut">
              <a:rPr lang="en-US" smtClean="0"/>
              <a:pPr/>
              <a:t>5/22/2022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5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P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745861" cy="6858000"/>
          </a:xfrm>
          <a:prstGeom prst="rect">
            <a:avLst/>
          </a:prstGeom>
          <a:solidFill>
            <a:srgbClr val="439E2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67258" y="938595"/>
            <a:ext cx="6442353" cy="1423988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439E2E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33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167256" y="2503273"/>
            <a:ext cx="9412445" cy="8646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charset="2"/>
              <a:buNone/>
              <a:defRPr sz="28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20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8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6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6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1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167256" y="4334495"/>
            <a:ext cx="9412445" cy="21019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charset="2"/>
              <a:buNone/>
              <a:defRPr sz="28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20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8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6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6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5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911" y="5451614"/>
            <a:ext cx="3144144" cy="1331403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2167257" y="990600"/>
            <a:ext cx="6442353" cy="1423988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439E2E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3300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2167257" y="503238"/>
            <a:ext cx="9186545" cy="1693310"/>
          </a:xfrm>
        </p:spPr>
        <p:txBody>
          <a:bodyPr/>
          <a:lstStyle>
            <a:lvl1pPr>
              <a:defRPr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GOES HERE THIS SPACE CAN RUN TWO LINES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167255" y="3548615"/>
            <a:ext cx="9067800" cy="2404924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z="1800" dirty="0"/>
              <a:t>Name</a:t>
            </a:r>
            <a:br>
              <a:rPr lang="en-US" sz="1800" dirty="0"/>
            </a:br>
            <a:r>
              <a:rPr lang="en-US" sz="1800" dirty="0"/>
              <a:t>Department/Division</a:t>
            </a:r>
            <a:br>
              <a:rPr lang="en-US" sz="1800" dirty="0"/>
            </a:br>
            <a:r>
              <a:rPr lang="en-US" sz="1800" dirty="0"/>
              <a:t>International Food Policy Research Institute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Location | Date</a:t>
            </a:r>
            <a:endParaRPr lang="en-US" dirty="0"/>
          </a:p>
        </p:txBody>
      </p:sp>
      <p:sp>
        <p:nvSpPr>
          <p:cNvPr id="18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2167255" y="2316165"/>
            <a:ext cx="9067800" cy="745089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Sub-title goes here</a:t>
            </a:r>
            <a:br>
              <a:rPr lang="en-US" dirty="0"/>
            </a:br>
            <a:r>
              <a:rPr lang="en-US" dirty="0"/>
              <a:t>&amp; can run two lines</a:t>
            </a:r>
          </a:p>
          <a:p>
            <a:pPr lvl="0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35" y="616061"/>
            <a:ext cx="1067392" cy="14676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9732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4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745861" cy="6858000"/>
          </a:xfrm>
          <a:prstGeom prst="rect">
            <a:avLst/>
          </a:prstGeom>
          <a:solidFill>
            <a:srgbClr val="439E2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67258" y="938595"/>
            <a:ext cx="6442353" cy="1423988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439E2E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33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167256" y="2503273"/>
            <a:ext cx="9412445" cy="8646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charset="2"/>
              <a:buNone/>
              <a:defRPr sz="28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20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8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6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6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1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167256" y="4334495"/>
            <a:ext cx="9412445" cy="21019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charset="2"/>
              <a:buNone/>
              <a:defRPr sz="2800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20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8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6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charset="0"/>
              <a:buNone/>
              <a:defRPr sz="1600" b="0" i="0" kern="1200">
                <a:solidFill>
                  <a:srgbClr val="435464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5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3305" y="5247860"/>
            <a:ext cx="3527059" cy="1481619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167257" y="503238"/>
            <a:ext cx="9186545" cy="1693310"/>
          </a:xfrm>
        </p:spPr>
        <p:txBody>
          <a:bodyPr/>
          <a:lstStyle>
            <a:lvl1pPr>
              <a:defRPr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GOES HERE THIS SPACE CAN RUN TWO LINES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167255" y="3548615"/>
            <a:ext cx="9067800" cy="2404924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z="1800" dirty="0"/>
              <a:t>Name</a:t>
            </a:r>
            <a:br>
              <a:rPr lang="en-US" sz="1800" dirty="0"/>
            </a:br>
            <a:r>
              <a:rPr lang="en-US" sz="1800" dirty="0"/>
              <a:t>Department/Division</a:t>
            </a:r>
            <a:br>
              <a:rPr lang="en-US" sz="1800" dirty="0"/>
            </a:br>
            <a:r>
              <a:rPr lang="en-US" sz="1800" dirty="0"/>
              <a:t>International Food Policy Research Institute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Location | Date</a:t>
            </a:r>
            <a:endParaRPr lang="en-US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2167255" y="2316165"/>
            <a:ext cx="9067800" cy="745089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Sub-title goes here</a:t>
            </a:r>
            <a:br>
              <a:rPr lang="en-US" dirty="0"/>
            </a:br>
            <a:r>
              <a:rPr lang="en-US" dirty="0"/>
              <a:t>&amp; can run two lines</a:t>
            </a:r>
          </a:p>
          <a:p>
            <a:pPr lvl="0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35" y="616061"/>
            <a:ext cx="1067392" cy="14676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324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t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5872" y="-1"/>
            <a:ext cx="288477" cy="5943601"/>
          </a:xfrm>
          <a:prstGeom prst="rect">
            <a:avLst/>
          </a:prstGeom>
          <a:gradFill>
            <a:gsLst>
              <a:gs pos="0">
                <a:srgbClr val="439E2E">
                  <a:alpha val="20000"/>
                </a:srgbClr>
              </a:gs>
              <a:gs pos="100000">
                <a:srgbClr val="439E2E"/>
              </a:gs>
            </a:gsLst>
            <a:lin ang="5400000" scaled="1"/>
          </a:gra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844827" y="503238"/>
            <a:ext cx="10744199" cy="1693310"/>
          </a:xfrm>
        </p:spPr>
        <p:txBody>
          <a:bodyPr/>
          <a:lstStyle>
            <a:lvl1pPr>
              <a:defRPr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GOES HERE THIS SPACE CAN RUN TWO LINES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61920" y="4452730"/>
            <a:ext cx="10727107" cy="1500808"/>
          </a:xfrm>
        </p:spPr>
        <p:txBody>
          <a:bodyPr>
            <a:normAutofit/>
          </a:bodyPr>
          <a:lstStyle>
            <a:lvl1pPr marL="0" indent="0" algn="r">
              <a:buFontTx/>
              <a:buNone/>
              <a:defRPr sz="15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z="1800" dirty="0"/>
              <a:t>Name</a:t>
            </a:r>
            <a:br>
              <a:rPr lang="en-US" sz="1800" dirty="0"/>
            </a:br>
            <a:r>
              <a:rPr lang="en-US" sz="1800" dirty="0"/>
              <a:t>Department/Division, International Food Policy Research Institute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Location | Date</a:t>
            </a:r>
            <a:endParaRPr lang="en-US" dirty="0"/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861920" y="2316165"/>
            <a:ext cx="10727107" cy="745089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Sub-title goes here</a:t>
            </a:r>
            <a:br>
              <a:rPr lang="en-US" dirty="0"/>
            </a:br>
            <a:r>
              <a:rPr lang="en-US" dirty="0"/>
              <a:t>&amp; can run two lines</a:t>
            </a:r>
          </a:p>
          <a:p>
            <a:pPr lvl="0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31" y="6138685"/>
            <a:ext cx="350572" cy="43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43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100" b="1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14350" indent="-171450">
              <a:buFont typeface="Courier New" charset="0"/>
              <a:buChar char="o"/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Rectangle 6"/>
          <p:cNvSpPr/>
          <p:nvPr/>
        </p:nvSpPr>
        <p:spPr>
          <a:xfrm>
            <a:off x="195872" y="-1"/>
            <a:ext cx="288477" cy="5943601"/>
          </a:xfrm>
          <a:prstGeom prst="rect">
            <a:avLst/>
          </a:prstGeom>
          <a:gradFill>
            <a:gsLst>
              <a:gs pos="0">
                <a:srgbClr val="439E2E">
                  <a:alpha val="20000"/>
                </a:srgbClr>
              </a:gs>
              <a:gs pos="100000">
                <a:srgbClr val="439E2E"/>
              </a:gs>
            </a:gsLst>
            <a:lin ang="5400000" scaled="1"/>
          </a:gra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31" y="6138685"/>
            <a:ext cx="350572" cy="43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2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100" b="1" baseline="0">
                <a:solidFill>
                  <a:srgbClr val="435464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" name="Rectangle 7"/>
          <p:cNvSpPr/>
          <p:nvPr/>
        </p:nvSpPr>
        <p:spPr>
          <a:xfrm>
            <a:off x="195872" y="-1"/>
            <a:ext cx="288477" cy="5943601"/>
          </a:xfrm>
          <a:prstGeom prst="rect">
            <a:avLst/>
          </a:prstGeom>
          <a:gradFill>
            <a:gsLst>
              <a:gs pos="0">
                <a:srgbClr val="439E2E">
                  <a:alpha val="20000"/>
                </a:srgbClr>
              </a:gs>
              <a:gs pos="100000">
                <a:srgbClr val="439E2E"/>
              </a:gs>
            </a:gsLst>
            <a:lin ang="5400000" scaled="1"/>
          </a:gra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31" y="6138684"/>
            <a:ext cx="355560" cy="588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659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Alt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5872" y="-1"/>
            <a:ext cx="288477" cy="5943601"/>
          </a:xfrm>
          <a:prstGeom prst="rect">
            <a:avLst/>
          </a:prstGeom>
          <a:gradFill>
            <a:gsLst>
              <a:gs pos="0">
                <a:srgbClr val="439E2E">
                  <a:alpha val="20000"/>
                </a:srgbClr>
              </a:gs>
              <a:gs pos="100000">
                <a:srgbClr val="439E2E"/>
              </a:gs>
            </a:gsLst>
            <a:lin ang="5400000" scaled="1"/>
          </a:gra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31" y="6138685"/>
            <a:ext cx="350572" cy="43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90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A7B7A97B-6259-4AD5-B5E3-644583A09A0D}" type="datetimeFigureOut">
              <a:rPr lang="en-US" smtClean="0"/>
              <a:pPr/>
              <a:t>5/22/2022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0800" y="5499653"/>
            <a:ext cx="566928" cy="6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2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A5AFE-9A4C-9443-92D6-A4D7FDF824DC}" type="datetimeFigureOut">
              <a:rPr lang="en-US" smtClean="0"/>
              <a:pPr/>
              <a:t>5/22/2022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4C31E-DA4C-F44D-B44A-157C5C055E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9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39" r:id="rId2"/>
    <p:sldLayoutId id="2147483741" r:id="rId3"/>
    <p:sldLayoutId id="2147483742" r:id="rId4"/>
    <p:sldLayoutId id="2147483718" r:id="rId5"/>
    <p:sldLayoutId id="2147483723" r:id="rId6"/>
    <p:sldLayoutId id="2147483743" r:id="rId7"/>
    <p:sldLayoutId id="2147483744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0" i="0" kern="1200">
          <a:solidFill>
            <a:srgbClr val="435464"/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" charset="2"/>
        <a:buChar char="§"/>
        <a:defRPr sz="1800" b="0" i="0" kern="1200">
          <a:solidFill>
            <a:srgbClr val="435464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charset="0"/>
        <a:buChar char="o"/>
        <a:defRPr sz="1800" b="0" i="0" kern="1200">
          <a:solidFill>
            <a:srgbClr val="435464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charset="0"/>
        <a:buChar char="o"/>
        <a:defRPr sz="1800" b="0" i="0" kern="1200">
          <a:solidFill>
            <a:srgbClr val="435464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charset="0"/>
        <a:buChar char="o"/>
        <a:defRPr sz="1800" b="0" i="0" kern="1200">
          <a:solidFill>
            <a:srgbClr val="435464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charset="0"/>
        <a:buChar char="o"/>
        <a:defRPr sz="1800" b="0" i="0" kern="1200">
          <a:solidFill>
            <a:srgbClr val="435464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Women in the Study and Practice of Economics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44827" y="3160645"/>
            <a:ext cx="8674077" cy="1500808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400" b="1" dirty="0">
                <a:solidFill>
                  <a:schemeClr val="tx1"/>
                </a:solidFill>
              </a:rPr>
              <a:t>Berber Kramer</a:t>
            </a:r>
            <a:endParaRPr lang="en-US" sz="2400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</a:rPr>
              <a:t>Senior Research Fellow, International Food Policy Research Institute (IFPRI)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n-US" sz="1800" b="1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8th EPRN Annual Economic Research Conference 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n-US" sz="18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</a:rPr>
              <a:t>Kigali, 27 May 2022</a:t>
            </a:r>
            <a:endParaRPr lang="en-US" sz="1800" b="1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1800" b="1" dirty="0">
                <a:solidFill>
                  <a:schemeClr val="bg1"/>
                </a:solidFill>
              </a:rPr>
              <a:t>Climate Change and the Economics of World Food and Agriculture 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1800" b="1" dirty="0">
                <a:solidFill>
                  <a:schemeClr val="bg1"/>
                </a:solidFill>
              </a:rPr>
              <a:t>University of Alberta, June 27</a:t>
            </a:r>
            <a:r>
              <a:rPr lang="en-US" sz="1800" b="1" baseline="30000" dirty="0">
                <a:solidFill>
                  <a:schemeClr val="bg1"/>
                </a:solidFill>
              </a:rPr>
              <a:t>th</a:t>
            </a:r>
            <a:r>
              <a:rPr lang="en-US" sz="1800" b="1" dirty="0">
                <a:solidFill>
                  <a:schemeClr val="bg1"/>
                </a:solidFill>
              </a:rPr>
              <a:t>, 2021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276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77A89-D9B2-4163-986A-8DA8EA735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119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Let’s start with a riddle…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86C2F9-8545-4789-B2F8-7A45C143269E}"/>
              </a:ext>
            </a:extLst>
          </p:cNvPr>
          <p:cNvSpPr txBox="1"/>
          <p:nvPr/>
        </p:nvSpPr>
        <p:spPr>
          <a:xfrm>
            <a:off x="838200" y="1709928"/>
            <a:ext cx="9193805" cy="1518014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r>
              <a:rPr lang="en-US" sz="2000" b="0" i="1" dirty="0">
                <a:solidFill>
                  <a:srgbClr val="313537"/>
                </a:solidFill>
                <a:effectLst/>
                <a:latin typeface="TiemposText"/>
              </a:rPr>
              <a:t>A father and son are in a horrible car crash that kills the dad. The son is rushed to the hospital; just as he’s about to go under the knife, the surgeon says, “I can’t operate—that boy is my son!”</a:t>
            </a:r>
          </a:p>
          <a:p>
            <a:endParaRPr lang="en-US" sz="2000" dirty="0">
              <a:solidFill>
                <a:srgbClr val="313537"/>
              </a:solidFill>
              <a:latin typeface="TiemposText"/>
            </a:endParaRPr>
          </a:p>
          <a:p>
            <a:r>
              <a:rPr lang="en-US" sz="2000" dirty="0">
                <a:solidFill>
                  <a:srgbClr val="313537"/>
                </a:solidFill>
                <a:latin typeface="TiemposText"/>
              </a:rPr>
              <a:t>What is going on here?</a:t>
            </a:r>
            <a:endParaRPr lang="en-US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958052A-ED8E-4227-BBC1-279F80363993}"/>
              </a:ext>
            </a:extLst>
          </p:cNvPr>
          <p:cNvSpPr txBox="1"/>
          <p:nvPr/>
        </p:nvSpPr>
        <p:spPr>
          <a:xfrm>
            <a:off x="838200" y="3736040"/>
            <a:ext cx="1023518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0" dirty="0">
                <a:solidFill>
                  <a:srgbClr val="313537"/>
                </a:solidFill>
                <a:effectLst/>
                <a:latin typeface="TiemposText"/>
              </a:rPr>
              <a:t>According to research by Boston University, </a:t>
            </a:r>
            <a:r>
              <a:rPr lang="en-US" sz="2000" dirty="0">
                <a:solidFill>
                  <a:srgbClr val="313537"/>
                </a:solidFill>
                <a:latin typeface="TiemposText"/>
              </a:rPr>
              <a:t>most </a:t>
            </a:r>
            <a:r>
              <a:rPr lang="en-US" sz="2000" b="0" i="0" dirty="0">
                <a:solidFill>
                  <a:srgbClr val="313537"/>
                </a:solidFill>
                <a:effectLst/>
                <a:latin typeface="TiemposText"/>
              </a:rPr>
              <a:t>of us overlook the possibility that the surgeon could be a “she”. Even 78 percent of self-described feminists did not say it was the mother!</a:t>
            </a:r>
          </a:p>
          <a:p>
            <a:pPr algn="l"/>
            <a:endParaRPr lang="en-US" sz="2000" dirty="0">
              <a:solidFill>
                <a:srgbClr val="313537"/>
              </a:solidFill>
              <a:latin typeface="TiemposTex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13537"/>
                </a:solidFill>
                <a:latin typeface="TiemposText"/>
              </a:rPr>
              <a:t>What made imagining a surgeon mom so difficult? Gender schemas—generalizations that help us explain our complex world and don’t reflect personal values or life experience.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13537"/>
                </a:solidFill>
                <a:latin typeface="TiemposText"/>
              </a:rPr>
              <a:t>These schemas are formed very early in life, by both women and men, often fixating on women’s reproductive functioning, and allotting competence to men.</a:t>
            </a:r>
          </a:p>
        </p:txBody>
      </p:sp>
      <p:pic>
        <p:nvPicPr>
          <p:cNvPr id="2050" name="Picture 2" descr="3D man near red question mark - CAATE">
            <a:extLst>
              <a:ext uri="{FF2B5EF4-FFF2-40B4-BE49-F238E27FC236}">
                <a16:creationId xmlns:a16="http://schemas.microsoft.com/office/drawing/2014/main" id="{77A0A826-C07D-40C5-804A-C353541A5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005" y="71247"/>
            <a:ext cx="186690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661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77A89-D9B2-4163-986A-8DA8EA735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119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Gender schemas in Ghana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C4F4199-BFD7-4A95-A8A0-6EC59EE4E2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7487479"/>
              </p:ext>
            </p:extLst>
          </p:nvPr>
        </p:nvGraphicFramePr>
        <p:xfrm>
          <a:off x="838198" y="1979629"/>
          <a:ext cx="5487187" cy="4440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40D92CC-FECB-444A-A257-8347D11B8A7C}"/>
              </a:ext>
            </a:extLst>
          </p:cNvPr>
          <p:cNvSpPr txBox="1"/>
          <p:nvPr/>
        </p:nvSpPr>
        <p:spPr>
          <a:xfrm>
            <a:off x="954742" y="1509506"/>
            <a:ext cx="1945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Who is better at …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DD31682-D106-4CF3-8670-F930FA0B15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1426509"/>
              </p:ext>
            </p:extLst>
          </p:nvPr>
        </p:nvGraphicFramePr>
        <p:xfrm>
          <a:off x="7070102" y="1979629"/>
          <a:ext cx="3885415" cy="4440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A1203E1-9936-4B88-B459-432414857DD5}"/>
              </a:ext>
            </a:extLst>
          </p:cNvPr>
          <p:cNvSpPr txBox="1"/>
          <p:nvPr/>
        </p:nvSpPr>
        <p:spPr>
          <a:xfrm>
            <a:off x="7145518" y="1333298"/>
            <a:ext cx="3809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What would you prefer as main occupation for your spouse?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135FE7-2F3D-4B65-9F20-BFF77F0E451A}"/>
              </a:ext>
            </a:extLst>
          </p:cNvPr>
          <p:cNvCxnSpPr/>
          <p:nvPr/>
        </p:nvCxnSpPr>
        <p:spPr>
          <a:xfrm>
            <a:off x="2187019" y="1979629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C75335F-D07D-4AA7-9FD0-865E0B286BDF}"/>
              </a:ext>
            </a:extLst>
          </p:cNvPr>
          <p:cNvCxnSpPr/>
          <p:nvPr/>
        </p:nvCxnSpPr>
        <p:spPr>
          <a:xfrm>
            <a:off x="3197263" y="1979629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56325-563D-4419-BE81-8723ABD58434}"/>
              </a:ext>
            </a:extLst>
          </p:cNvPr>
          <p:cNvCxnSpPr>
            <a:cxnSpLocks/>
          </p:cNvCxnSpPr>
          <p:nvPr/>
        </p:nvCxnSpPr>
        <p:spPr>
          <a:xfrm flipH="1">
            <a:off x="2187019" y="2036190"/>
            <a:ext cx="10102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0A87707-DEDA-48FD-ADF8-EE9C6BA1AD89}"/>
              </a:ext>
            </a:extLst>
          </p:cNvPr>
          <p:cNvSpPr txBox="1"/>
          <p:nvPr/>
        </p:nvSpPr>
        <p:spPr>
          <a:xfrm>
            <a:off x="2484392" y="1916544"/>
            <a:ext cx="41549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***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B16D9F0-0FAF-466B-8799-4A138DDD814D}"/>
              </a:ext>
            </a:extLst>
          </p:cNvPr>
          <p:cNvCxnSpPr/>
          <p:nvPr/>
        </p:nvCxnSpPr>
        <p:spPr>
          <a:xfrm>
            <a:off x="2075468" y="5054336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9085E50-7CE6-4EF7-A635-90A64068F7BE}"/>
              </a:ext>
            </a:extLst>
          </p:cNvPr>
          <p:cNvCxnSpPr/>
          <p:nvPr/>
        </p:nvCxnSpPr>
        <p:spPr>
          <a:xfrm>
            <a:off x="3085712" y="5054336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93C725-C4F2-445C-B478-39858170E9AC}"/>
              </a:ext>
            </a:extLst>
          </p:cNvPr>
          <p:cNvCxnSpPr>
            <a:cxnSpLocks/>
          </p:cNvCxnSpPr>
          <p:nvPr/>
        </p:nvCxnSpPr>
        <p:spPr>
          <a:xfrm flipH="1">
            <a:off x="2075468" y="5110897"/>
            <a:ext cx="10102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8BC2295-361D-4270-A42B-9AEABE9F041A}"/>
              </a:ext>
            </a:extLst>
          </p:cNvPr>
          <p:cNvSpPr txBox="1"/>
          <p:nvPr/>
        </p:nvSpPr>
        <p:spPr>
          <a:xfrm>
            <a:off x="2372841" y="4991251"/>
            <a:ext cx="41549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***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24B533A-F31C-4D5C-B991-AC62C7CA1C6D}"/>
              </a:ext>
            </a:extLst>
          </p:cNvPr>
          <p:cNvCxnSpPr/>
          <p:nvPr/>
        </p:nvCxnSpPr>
        <p:spPr>
          <a:xfrm>
            <a:off x="4240498" y="5054336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9CBCF97-9597-42A3-9D79-099F559C5EB4}"/>
              </a:ext>
            </a:extLst>
          </p:cNvPr>
          <p:cNvCxnSpPr/>
          <p:nvPr/>
        </p:nvCxnSpPr>
        <p:spPr>
          <a:xfrm>
            <a:off x="5250742" y="5054336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1348187-6519-4F2D-AB9D-E282E5D601AF}"/>
              </a:ext>
            </a:extLst>
          </p:cNvPr>
          <p:cNvCxnSpPr>
            <a:cxnSpLocks/>
          </p:cNvCxnSpPr>
          <p:nvPr/>
        </p:nvCxnSpPr>
        <p:spPr>
          <a:xfrm flipH="1">
            <a:off x="4240498" y="5110897"/>
            <a:ext cx="10102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AD0E041-3437-46C1-91C9-B36C41C32DFB}"/>
              </a:ext>
            </a:extLst>
          </p:cNvPr>
          <p:cNvSpPr txBox="1"/>
          <p:nvPr/>
        </p:nvSpPr>
        <p:spPr>
          <a:xfrm>
            <a:off x="4537871" y="4991251"/>
            <a:ext cx="41549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***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B837049-2AEF-48AE-9938-D09BF04DA0EC}"/>
              </a:ext>
            </a:extLst>
          </p:cNvPr>
          <p:cNvCxnSpPr/>
          <p:nvPr/>
        </p:nvCxnSpPr>
        <p:spPr>
          <a:xfrm>
            <a:off x="8697364" y="2058665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9B1D90-4000-4179-A80E-1117C20704DB}"/>
              </a:ext>
            </a:extLst>
          </p:cNvPr>
          <p:cNvCxnSpPr/>
          <p:nvPr/>
        </p:nvCxnSpPr>
        <p:spPr>
          <a:xfrm>
            <a:off x="9707608" y="2058665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181668-6D83-4AB3-87AC-702175ECA626}"/>
              </a:ext>
            </a:extLst>
          </p:cNvPr>
          <p:cNvCxnSpPr>
            <a:cxnSpLocks/>
          </p:cNvCxnSpPr>
          <p:nvPr/>
        </p:nvCxnSpPr>
        <p:spPr>
          <a:xfrm flipH="1">
            <a:off x="8697364" y="2115226"/>
            <a:ext cx="10102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D6B999D-AA7B-463C-89D4-44BBC549799B}"/>
              </a:ext>
            </a:extLst>
          </p:cNvPr>
          <p:cNvSpPr txBox="1"/>
          <p:nvPr/>
        </p:nvSpPr>
        <p:spPr>
          <a:xfrm>
            <a:off x="8994737" y="1995580"/>
            <a:ext cx="41549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***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B377691-B1B5-4B7A-B91E-4220F2970CE3}"/>
              </a:ext>
            </a:extLst>
          </p:cNvPr>
          <p:cNvCxnSpPr/>
          <p:nvPr/>
        </p:nvCxnSpPr>
        <p:spPr>
          <a:xfrm>
            <a:off x="8623521" y="5237788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611FD1-0983-4D8C-82C1-7241280E89AA}"/>
              </a:ext>
            </a:extLst>
          </p:cNvPr>
          <p:cNvCxnSpPr/>
          <p:nvPr/>
        </p:nvCxnSpPr>
        <p:spPr>
          <a:xfrm>
            <a:off x="9633765" y="5237788"/>
            <a:ext cx="0" cy="113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8BFF0C8-D1D7-4E65-BD3A-C7554DC2F295}"/>
              </a:ext>
            </a:extLst>
          </p:cNvPr>
          <p:cNvCxnSpPr>
            <a:cxnSpLocks/>
          </p:cNvCxnSpPr>
          <p:nvPr/>
        </p:nvCxnSpPr>
        <p:spPr>
          <a:xfrm flipH="1">
            <a:off x="8623521" y="5294349"/>
            <a:ext cx="10102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63DC8D00-F655-4738-8BDD-9115E4230C82}"/>
              </a:ext>
            </a:extLst>
          </p:cNvPr>
          <p:cNvSpPr txBox="1"/>
          <p:nvPr/>
        </p:nvSpPr>
        <p:spPr>
          <a:xfrm>
            <a:off x="8920894" y="5174703"/>
            <a:ext cx="41549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***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B796A8-CF95-4896-B92C-A7F432B16461}"/>
              </a:ext>
            </a:extLst>
          </p:cNvPr>
          <p:cNvSpPr txBox="1"/>
          <p:nvPr/>
        </p:nvSpPr>
        <p:spPr>
          <a:xfrm>
            <a:off x="954742" y="6362827"/>
            <a:ext cx="4865955" cy="352945"/>
          </a:xfrm>
          <a:prstGeom prst="rect">
            <a:avLst/>
          </a:prstGeom>
        </p:spPr>
        <p:txBody>
          <a:bodyPr wrap="square" rtlCol="0" anchor="b">
            <a:noAutofit/>
          </a:bodyPr>
          <a:lstStyle/>
          <a:p>
            <a:r>
              <a:rPr lang="en-US" sz="1200" dirty="0"/>
              <a:t>Source: Kramer and Lambrecht, 2019</a:t>
            </a:r>
          </a:p>
        </p:txBody>
      </p:sp>
    </p:spTree>
    <p:extLst>
      <p:ext uri="{BB962C8B-B14F-4D97-AF65-F5344CB8AC3E}">
        <p14:creationId xmlns:p14="http://schemas.microsoft.com/office/powerpoint/2010/main" val="372773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/>
      <p:bldP spid="26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C3209-5AEA-448F-B52A-9F58728F9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561" y="365127"/>
            <a:ext cx="10771239" cy="13255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+mn-lt"/>
              </a:rPr>
              <a:t>(Under)r</a:t>
            </a:r>
            <a:r>
              <a:rPr lang="en-US" sz="2800" b="1" dirty="0">
                <a:solidFill>
                  <a:schemeClr val="tx1"/>
                </a:solidFill>
                <a:latin typeface="+mn-lt"/>
              </a:rPr>
              <a:t>epresentation of women in the economics profession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7D5E00-BD25-4D9B-BDF4-B46B4F4EC2AE}"/>
              </a:ext>
            </a:extLst>
          </p:cNvPr>
          <p:cNvSpPr txBox="1"/>
          <p:nvPr/>
        </p:nvSpPr>
        <p:spPr>
          <a:xfrm>
            <a:off x="914745" y="1562099"/>
            <a:ext cx="10439055" cy="2973325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u="sng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31CA47-D7C5-4AF0-A346-FADDF34BDD2A}"/>
              </a:ext>
            </a:extLst>
          </p:cNvPr>
          <p:cNvSpPr txBox="1"/>
          <p:nvPr/>
        </p:nvSpPr>
        <p:spPr>
          <a:xfrm>
            <a:off x="1201994" y="5884986"/>
            <a:ext cx="1067442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0" dirty="0">
                <a:solidFill>
                  <a:srgbClr val="000000"/>
                </a:solidFill>
                <a:effectLst/>
                <a:latin typeface="Lora" pitchFamily="2" charset="0"/>
              </a:rPr>
              <a:t>Source: Lundberg and Stearns (2019)</a:t>
            </a:r>
            <a:endParaRPr lang="en-US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8068D3-C86A-4650-821D-267CC9BC8F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561" y="1496026"/>
            <a:ext cx="6303459" cy="36453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3BCE3CC-4C4C-4048-8AA3-67AEED7987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4090" y="1496026"/>
            <a:ext cx="5082331" cy="4881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74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A0233-3390-41AE-9CF0-EBB479152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We see a leakage of women in the tenure process from assistant to associate professor</a:t>
            </a:r>
          </a:p>
          <a:p>
            <a:r>
              <a:rPr lang="en-US" dirty="0"/>
              <a:t>Only partially explained by differences in productivity (number of publications, quality, citations), children, or hours worked.</a:t>
            </a:r>
          </a:p>
          <a:p>
            <a:r>
              <a:rPr lang="en-US" dirty="0"/>
              <a:t>Finding persists in economics, whereas other math-intensive fields have overcome the challenge </a:t>
            </a:r>
          </a:p>
          <a:p>
            <a:r>
              <a:rPr lang="en-US" dirty="0"/>
              <a:t>Gender gaps in academic salaries and job satisfaction among economists have also not decreased.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Explanations are partially related to productivity and partially to how men vs women are evaluated:</a:t>
            </a:r>
          </a:p>
          <a:p>
            <a:r>
              <a:rPr lang="en-US" dirty="0"/>
              <a:t>Childbearing and other family responsibilities</a:t>
            </a:r>
          </a:p>
          <a:p>
            <a:r>
              <a:rPr lang="en-US" dirty="0"/>
              <a:t>Higher propensity to be asked for, and engage in, service activities instead of research</a:t>
            </a:r>
          </a:p>
          <a:p>
            <a:r>
              <a:rPr lang="en-US" dirty="0"/>
              <a:t>Differences in the type of research in which they choose to invest their time. </a:t>
            </a:r>
          </a:p>
          <a:p>
            <a:r>
              <a:rPr lang="en-US" dirty="0"/>
              <a:t>Differences in collaborative networks, access to mentors, and gender harassment.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Women are held to higher standards than men of equal ability: publish more, higher-quality work to achieve equal levels of success in this profession.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1079FB6-79B9-4759-9DE7-FFCA3D71F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561" y="365127"/>
            <a:ext cx="10771239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+mn-lt"/>
              </a:rPr>
              <a:t>What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could be driving gender gaps in tenure?</a:t>
            </a:r>
            <a:endParaRPr lang="en-US" sz="2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A3D96F-8CB7-4422-9258-97FA16FB6B3B}"/>
              </a:ext>
            </a:extLst>
          </p:cNvPr>
          <p:cNvSpPr txBox="1"/>
          <p:nvPr/>
        </p:nvSpPr>
        <p:spPr>
          <a:xfrm>
            <a:off x="8563897" y="639669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0" dirty="0">
                <a:solidFill>
                  <a:srgbClr val="000000"/>
                </a:solidFill>
                <a:effectLst/>
                <a:latin typeface="Lora" pitchFamily="2" charset="0"/>
              </a:rPr>
              <a:t>Lundberg and Stearns (2019)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656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C3209-5AEA-448F-B52A-9F58728F9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+mn-lt"/>
              </a:rPr>
              <a:t>Behavioral design as opposed to diversity trainings?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7D5E00-BD25-4D9B-BDF4-B46B4F4EC2AE}"/>
              </a:ext>
            </a:extLst>
          </p:cNvPr>
          <p:cNvSpPr txBox="1"/>
          <p:nvPr/>
        </p:nvSpPr>
        <p:spPr>
          <a:xfrm>
            <a:off x="914745" y="1562099"/>
            <a:ext cx="10439055" cy="2973325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u="sng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31CA47-D7C5-4AF0-A346-FADDF34BDD2A}"/>
              </a:ext>
            </a:extLst>
          </p:cNvPr>
          <p:cNvSpPr txBox="1"/>
          <p:nvPr/>
        </p:nvSpPr>
        <p:spPr>
          <a:xfrm>
            <a:off x="838199" y="1913473"/>
            <a:ext cx="956172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i="0" dirty="0">
                <a:solidFill>
                  <a:srgbClr val="000000"/>
                </a:solidFill>
                <a:effectLst/>
                <a:latin typeface="TiemposText"/>
              </a:rPr>
              <a:t>Training about importance of gender equality could backfire due to “halo” effect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000000"/>
              </a:solidFill>
              <a:effectLst/>
              <a:latin typeface="TiemposText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emposText"/>
              </a:rPr>
              <a:t>Examples of behavioral design:</a:t>
            </a:r>
            <a:endParaRPr lang="en-US" sz="2000" b="0" i="0" dirty="0">
              <a:solidFill>
                <a:srgbClr val="000000"/>
              </a:solidFill>
              <a:effectLst/>
              <a:latin typeface="TiemposTex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TiemposText"/>
              </a:rPr>
              <a:t>Collect, track, and analyze data to understand patterns and trends: how many women are in senior-level positions, or how many members of minority groups hired last year?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TiemposText"/>
              </a:rPr>
              <a:t>Changing interview procedures to avoid groupthink and implicit bias: prepare questions before, organize to interview one-on-one, rating matrix ready for completion,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TiemposText"/>
              </a:rPr>
              <a:t>Improving assessment tools and transparency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TiemposText"/>
              </a:rPr>
              <a:t>Physically changing the workplace to ensure a level playing field, e.g., pictures of former leaders?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i="0" dirty="0">
              <a:solidFill>
                <a:srgbClr val="000000"/>
              </a:solidFill>
              <a:effectLst/>
              <a:latin typeface="TiemposText"/>
            </a:endParaRPr>
          </a:p>
          <a:p>
            <a:pPr algn="l"/>
            <a:r>
              <a:rPr lang="en-US" sz="2000" b="0" i="0" dirty="0">
                <a:solidFill>
                  <a:srgbClr val="000000"/>
                </a:solidFill>
                <a:effectLst/>
                <a:latin typeface="TiemposText"/>
              </a:rPr>
              <a:t>Intersectionality: different kinds of identity-based structural bias do not function in a vacuum.</a:t>
            </a:r>
          </a:p>
        </p:txBody>
      </p:sp>
      <p:pic>
        <p:nvPicPr>
          <p:cNvPr id="6" name="Picture 4" descr="Amazon - What Works: Gender Equality by Design: Bohnet, Iris:  9780674089037: Books">
            <a:extLst>
              <a:ext uri="{FF2B5EF4-FFF2-40B4-BE49-F238E27FC236}">
                <a16:creationId xmlns:a16="http://schemas.microsoft.com/office/drawing/2014/main" id="{07561BBD-1C41-4D3E-B35E-E8C6DE0A9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0968" y="365127"/>
            <a:ext cx="1781175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258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098431" y="3026560"/>
            <a:ext cx="7995138" cy="804879"/>
          </a:xfrm>
        </p:spPr>
        <p:txBody>
          <a:bodyPr anchor="t">
            <a:normAutofit/>
          </a:bodyPr>
          <a:lstStyle/>
          <a:p>
            <a:pPr algn="ctr"/>
            <a:r>
              <a:rPr lang="en-US" sz="4800" dirty="0"/>
              <a:t>THANK YOU!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26453721"/>
      </p:ext>
    </p:extLst>
  </p:cSld>
  <p:clrMapOvr>
    <a:masterClrMapping/>
  </p:clrMapOvr>
</p:sld>
</file>

<file path=ppt/theme/theme1.xml><?xml version="1.0" encoding="utf-8"?>
<a:theme xmlns:a="http://schemas.openxmlformats.org/drawingml/2006/main" name="2017_IFPRI-standard">
  <a:themeElements>
    <a:clrScheme name="IFPRI 2017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09E2F"/>
      </a:accent1>
      <a:accent2>
        <a:srgbClr val="F6B220"/>
      </a:accent2>
      <a:accent3>
        <a:srgbClr val="3E5463"/>
      </a:accent3>
      <a:accent4>
        <a:srgbClr val="ED283A"/>
      </a:accent4>
      <a:accent5>
        <a:srgbClr val="F38A00"/>
      </a:accent5>
      <a:accent6>
        <a:srgbClr val="0095BE"/>
      </a:accent6>
      <a:hlink>
        <a:srgbClr val="0563C1"/>
      </a:hlink>
      <a:folHlink>
        <a:srgbClr val="954F72"/>
      </a:folHlink>
    </a:clrScheme>
    <a:fontScheme name="IFPRI 201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anchor="b">
        <a:no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2017_IFPRI-standard" id="{8D0505D8-0B72-4144-92C0-5CAF597468E4}" vid="{A50EE8E8-4004-4010-A080-B3D0085E0E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26426</TotalTime>
  <Words>565</Words>
  <Application>Microsoft Office PowerPoint</Application>
  <PresentationFormat>Widescreen</PresentationFormat>
  <Paragraphs>59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Lora</vt:lpstr>
      <vt:lpstr>TiemposText</vt:lpstr>
      <vt:lpstr>Wingdings</vt:lpstr>
      <vt:lpstr>2017_IFPRI-standard</vt:lpstr>
      <vt:lpstr>Women in the Study and Practice of Economics</vt:lpstr>
      <vt:lpstr>Let’s start with a riddle…</vt:lpstr>
      <vt:lpstr>Gender schemas in Ghana</vt:lpstr>
      <vt:lpstr>(Under)representation of women in the economics profession</vt:lpstr>
      <vt:lpstr>What could be driving gender gaps in tenure?</vt:lpstr>
      <vt:lpstr>Behavioral design as opposed to diversity trainings?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Picture-Based Insurance: Verifying losses with smartphone camera data</dc:title>
  <dc:creator>Kramer, Berber (IFPRI)</dc:creator>
  <cp:lastModifiedBy>Kramer, Berber (IFPRI)</cp:lastModifiedBy>
  <cp:revision>468</cp:revision>
  <dcterms:created xsi:type="dcterms:W3CDTF">2017-09-01T21:36:56Z</dcterms:created>
  <dcterms:modified xsi:type="dcterms:W3CDTF">2022-05-22T09:16:47Z</dcterms:modified>
</cp:coreProperties>
</file>