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1" r:id="rId1"/>
    <p:sldMasterId id="2147483743" r:id="rId2"/>
  </p:sldMasterIdLst>
  <p:notesMasterIdLst>
    <p:notesMasterId r:id="rId11"/>
  </p:notesMasterIdLst>
  <p:handoutMasterIdLst>
    <p:handoutMasterId r:id="rId12"/>
  </p:handoutMasterIdLst>
  <p:sldIdLst>
    <p:sldId id="256" r:id="rId3"/>
    <p:sldId id="429" r:id="rId4"/>
    <p:sldId id="646" r:id="rId5"/>
    <p:sldId id="563" r:id="rId6"/>
    <p:sldId id="643" r:id="rId7"/>
    <p:sldId id="644" r:id="rId8"/>
    <p:sldId id="645" r:id="rId9"/>
    <p:sldId id="635" r:id="rId1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zziel Ndagijimana" initials="" lastIdx="15" clrIdx="0"/>
  <p:cmAuthor id="1" name="Leonard RUGWABIZA MINEGA" initials="LRM" lastIdx="1" clrIdx="1">
    <p:extLst>
      <p:ext uri="{19B8F6BF-5375-455C-9EA6-DF929625EA0E}">
        <p15:presenceInfo xmlns:p15="http://schemas.microsoft.com/office/powerpoint/2012/main" userId="S-1-5-21-367653040-3284563744-1480659140-11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DC9E7"/>
    <a:srgbClr val="663300"/>
    <a:srgbClr val="9933FF"/>
    <a:srgbClr val="FA6906"/>
    <a:srgbClr val="FE8D7A"/>
    <a:srgbClr val="F286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2" autoAdjust="0"/>
    <p:restoredTop sz="95982" autoAdjust="0"/>
  </p:normalViewPr>
  <p:slideViewPr>
    <p:cSldViewPr snapToGrid="0">
      <p:cViewPr varScale="1">
        <p:scale>
          <a:sx n="86" d="100"/>
          <a:sy n="86" d="100"/>
        </p:scale>
        <p:origin x="48" y="45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baseline="0">
                <a:solidFill>
                  <a:sysClr val="windowText" lastClr="000000"/>
                </a:solidFill>
                <a:latin typeface="+mn-lt"/>
                <a:ea typeface="+mn-ea"/>
                <a:cs typeface="+mn-cs"/>
              </a:defRPr>
            </a:pPr>
            <a:r>
              <a:rPr lang="en-US" dirty="0"/>
              <a:t>Weekly CIEA (Index)</a:t>
            </a:r>
          </a:p>
          <a:p>
            <a:pPr>
              <a:defRPr/>
            </a:pPr>
            <a:endParaRPr lang="en-US" dirty="0"/>
          </a:p>
        </c:rich>
      </c:tx>
      <c:layout>
        <c:manualLayout>
          <c:xMode val="edge"/>
          <c:yMode val="edge"/>
          <c:x val="0.33698692319779316"/>
          <c:y val="1.460822894160702E-4"/>
        </c:manualLayout>
      </c:layout>
      <c:overlay val="0"/>
      <c:spPr>
        <a:noFill/>
        <a:ln>
          <a:noFill/>
        </a:ln>
        <a:effectLst/>
      </c:spPr>
      <c:txPr>
        <a:bodyPr rot="0" spcFirstLastPara="1" vertOverflow="ellipsis" vert="horz" wrap="square" anchor="ctr" anchorCtr="1"/>
        <a:lstStyle/>
        <a:p>
          <a:pPr>
            <a:defRPr sz="1320" b="1" i="0" u="none" strike="noStrike" kern="120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6.9909705746963632E-2"/>
          <c:y val="0.11249743003379734"/>
          <c:w val="0.90535675082327116"/>
          <c:h val="0.63156170984811055"/>
        </c:manualLayout>
      </c:layout>
      <c:areaChart>
        <c:grouping val="standard"/>
        <c:varyColors val="0"/>
        <c:ser>
          <c:idx val="2"/>
          <c:order val="0"/>
          <c:tx>
            <c:strRef>
              <c:f>index_numbers!$D$92</c:f>
              <c:strCache>
                <c:ptCount val="1"/>
                <c:pt idx="0">
                  <c:v>Lockdown</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25400">
              <a:noFill/>
            </a:ln>
            <a:effectLst/>
          </c:spPr>
          <c:cat>
            <c:strRef>
              <c:f>index_numbers!$C$160:$AF$160</c:f>
              <c:strCache>
                <c:ptCount val="30"/>
                <c:pt idx="0">
                  <c:v>w2</c:v>
                </c:pt>
                <c:pt idx="1">
                  <c:v>w3</c:v>
                </c:pt>
                <c:pt idx="2">
                  <c:v>w4</c:v>
                </c:pt>
                <c:pt idx="3">
                  <c:v>w5</c:v>
                </c:pt>
                <c:pt idx="4">
                  <c:v>w6</c:v>
                </c:pt>
                <c:pt idx="5">
                  <c:v>w7</c:v>
                </c:pt>
                <c:pt idx="6">
                  <c:v>w8</c:v>
                </c:pt>
                <c:pt idx="7">
                  <c:v>w9</c:v>
                </c:pt>
                <c:pt idx="8">
                  <c:v>w10</c:v>
                </c:pt>
                <c:pt idx="9">
                  <c:v>w11</c:v>
                </c:pt>
                <c:pt idx="10">
                  <c:v>w12</c:v>
                </c:pt>
                <c:pt idx="11">
                  <c:v>w13</c:v>
                </c:pt>
                <c:pt idx="12">
                  <c:v>w14</c:v>
                </c:pt>
                <c:pt idx="13">
                  <c:v>w15</c:v>
                </c:pt>
                <c:pt idx="14">
                  <c:v>w16</c:v>
                </c:pt>
                <c:pt idx="15">
                  <c:v>w17</c:v>
                </c:pt>
                <c:pt idx="16">
                  <c:v>w18</c:v>
                </c:pt>
                <c:pt idx="17">
                  <c:v>w19</c:v>
                </c:pt>
                <c:pt idx="18">
                  <c:v>w20</c:v>
                </c:pt>
                <c:pt idx="19">
                  <c:v>w21</c:v>
                </c:pt>
                <c:pt idx="20">
                  <c:v>w22</c:v>
                </c:pt>
                <c:pt idx="21">
                  <c:v>w23</c:v>
                </c:pt>
                <c:pt idx="22">
                  <c:v>w24</c:v>
                </c:pt>
                <c:pt idx="23">
                  <c:v>w25</c:v>
                </c:pt>
                <c:pt idx="24">
                  <c:v>w26</c:v>
                </c:pt>
                <c:pt idx="25">
                  <c:v>w27</c:v>
                </c:pt>
                <c:pt idx="26">
                  <c:v>w28</c:v>
                </c:pt>
                <c:pt idx="27">
                  <c:v>w29</c:v>
                </c:pt>
                <c:pt idx="28">
                  <c:v>w30</c:v>
                </c:pt>
                <c:pt idx="29">
                  <c:v>w31</c:v>
                </c:pt>
              </c:strCache>
            </c:strRef>
          </c:cat>
          <c:val>
            <c:numRef>
              <c:f>index_numbers!$E$93:$AH$93</c:f>
              <c:numCache>
                <c:formatCode>General</c:formatCode>
                <c:ptCount val="30"/>
                <c:pt idx="10" formatCode="0.0">
                  <c:v>120</c:v>
                </c:pt>
                <c:pt idx="11" formatCode="0.0">
                  <c:v>120</c:v>
                </c:pt>
                <c:pt idx="12" formatCode="0.0">
                  <c:v>120</c:v>
                </c:pt>
                <c:pt idx="13" formatCode="0.0">
                  <c:v>120</c:v>
                </c:pt>
                <c:pt idx="14" formatCode="0.0">
                  <c:v>120</c:v>
                </c:pt>
                <c:pt idx="15" formatCode="0.0">
                  <c:v>120</c:v>
                </c:pt>
              </c:numCache>
            </c:numRef>
          </c:val>
          <c:extLst>
            <c:ext xmlns:c16="http://schemas.microsoft.com/office/drawing/2014/chart" uri="{C3380CC4-5D6E-409C-BE32-E72D297353CC}">
              <c16:uniqueId val="{00000000-5B7E-434C-BEAA-2B5D0A08F8F5}"/>
            </c:ext>
          </c:extLst>
        </c:ser>
        <c:dLbls>
          <c:showLegendKey val="0"/>
          <c:showVal val="0"/>
          <c:showCatName val="0"/>
          <c:showSerName val="0"/>
          <c:showPercent val="0"/>
          <c:showBubbleSize val="0"/>
        </c:dLbls>
        <c:axId val="1793045792"/>
        <c:axId val="1793050688"/>
      </c:areaChart>
      <c:lineChart>
        <c:grouping val="standard"/>
        <c:varyColors val="0"/>
        <c:ser>
          <c:idx val="1"/>
          <c:order val="1"/>
          <c:tx>
            <c:v>2020</c:v>
          </c:tx>
          <c:spPr>
            <a:ln w="31750" cap="rnd">
              <a:solidFill>
                <a:schemeClr val="accent2"/>
              </a:solidFill>
              <a:round/>
            </a:ln>
            <a:effectLst/>
          </c:spPr>
          <c:marker>
            <c:symbol val="none"/>
          </c:marker>
          <c:cat>
            <c:strRef>
              <c:f>index_numbers!$C$160:$AF$161</c:f>
              <c:strCache>
                <c:ptCount val="30"/>
                <c:pt idx="0">
                  <c:v>w2</c:v>
                </c:pt>
                <c:pt idx="1">
                  <c:v>w3</c:v>
                </c:pt>
                <c:pt idx="2">
                  <c:v>w4</c:v>
                </c:pt>
                <c:pt idx="3">
                  <c:v>w5</c:v>
                </c:pt>
                <c:pt idx="4">
                  <c:v>w6</c:v>
                </c:pt>
                <c:pt idx="5">
                  <c:v>w7</c:v>
                </c:pt>
                <c:pt idx="6">
                  <c:v>w8</c:v>
                </c:pt>
                <c:pt idx="7">
                  <c:v>w9</c:v>
                </c:pt>
                <c:pt idx="8">
                  <c:v>w10</c:v>
                </c:pt>
                <c:pt idx="9">
                  <c:v>w11</c:v>
                </c:pt>
                <c:pt idx="10">
                  <c:v>w12</c:v>
                </c:pt>
                <c:pt idx="11">
                  <c:v>w13</c:v>
                </c:pt>
                <c:pt idx="12">
                  <c:v>w14</c:v>
                </c:pt>
                <c:pt idx="13">
                  <c:v>w15</c:v>
                </c:pt>
                <c:pt idx="14">
                  <c:v>w16</c:v>
                </c:pt>
                <c:pt idx="15">
                  <c:v>w17</c:v>
                </c:pt>
                <c:pt idx="16">
                  <c:v>w18</c:v>
                </c:pt>
                <c:pt idx="17">
                  <c:v>w19</c:v>
                </c:pt>
                <c:pt idx="18">
                  <c:v>w20</c:v>
                </c:pt>
                <c:pt idx="19">
                  <c:v>w21</c:v>
                </c:pt>
                <c:pt idx="20">
                  <c:v>w22</c:v>
                </c:pt>
                <c:pt idx="21">
                  <c:v>w23</c:v>
                </c:pt>
                <c:pt idx="22">
                  <c:v>w24</c:v>
                </c:pt>
                <c:pt idx="23">
                  <c:v>w25</c:v>
                </c:pt>
                <c:pt idx="24">
                  <c:v>w26</c:v>
                </c:pt>
                <c:pt idx="25">
                  <c:v>w27</c:v>
                </c:pt>
                <c:pt idx="26">
                  <c:v>w28</c:v>
                </c:pt>
                <c:pt idx="27">
                  <c:v>w29</c:v>
                </c:pt>
                <c:pt idx="28">
                  <c:v>w30</c:v>
                </c:pt>
                <c:pt idx="29">
                  <c:v>w31</c:v>
                </c:pt>
              </c:strCache>
            </c:strRef>
          </c:cat>
          <c:val>
            <c:numRef>
              <c:f>index_numbers!$C$56:$C$85</c:f>
              <c:numCache>
                <c:formatCode>0</c:formatCode>
                <c:ptCount val="30"/>
                <c:pt idx="0">
                  <c:v>73.684534569198405</c:v>
                </c:pt>
                <c:pt idx="1">
                  <c:v>73.833252934030313</c:v>
                </c:pt>
                <c:pt idx="2">
                  <c:v>79.585812457852469</c:v>
                </c:pt>
                <c:pt idx="3">
                  <c:v>81.35474241121031</c:v>
                </c:pt>
                <c:pt idx="4">
                  <c:v>80.835573904256336</c:v>
                </c:pt>
                <c:pt idx="5">
                  <c:v>75.429357588858224</c:v>
                </c:pt>
                <c:pt idx="6">
                  <c:v>85.299280112695513</c:v>
                </c:pt>
                <c:pt idx="7">
                  <c:v>77.512288004096732</c:v>
                </c:pt>
                <c:pt idx="8">
                  <c:v>76.647697732035269</c:v>
                </c:pt>
                <c:pt idx="9">
                  <c:v>70.840608412390864</c:v>
                </c:pt>
                <c:pt idx="10">
                  <c:v>45.680257633246732</c:v>
                </c:pt>
                <c:pt idx="11">
                  <c:v>46.813502260522121</c:v>
                </c:pt>
                <c:pt idx="12">
                  <c:v>40.49163529534988</c:v>
                </c:pt>
                <c:pt idx="13">
                  <c:v>55.962839345545788</c:v>
                </c:pt>
                <c:pt idx="14">
                  <c:v>38.073346720668297</c:v>
                </c:pt>
                <c:pt idx="15">
                  <c:v>44.175547735365328</c:v>
                </c:pt>
                <c:pt idx="16">
                  <c:v>52.918368654289097</c:v>
                </c:pt>
                <c:pt idx="17">
                  <c:v>46.83399522591025</c:v>
                </c:pt>
                <c:pt idx="18">
                  <c:v>57.0118411616549</c:v>
                </c:pt>
                <c:pt idx="19">
                  <c:v>68.285982685632845</c:v>
                </c:pt>
                <c:pt idx="20">
                  <c:v>66.66831761391883</c:v>
                </c:pt>
                <c:pt idx="21">
                  <c:v>68.610980678734435</c:v>
                </c:pt>
                <c:pt idx="22">
                  <c:v>66.878594869433428</c:v>
                </c:pt>
                <c:pt idx="23">
                  <c:v>70.952710026235152</c:v>
                </c:pt>
                <c:pt idx="24">
                  <c:v>66.936281752271427</c:v>
                </c:pt>
                <c:pt idx="25">
                  <c:v>63.154702356349368</c:v>
                </c:pt>
                <c:pt idx="26">
                  <c:v>64.071886722762457</c:v>
                </c:pt>
                <c:pt idx="27">
                  <c:v>62.591444973200261</c:v>
                </c:pt>
                <c:pt idx="28">
                  <c:v>58.970839603895875</c:v>
                </c:pt>
                <c:pt idx="29">
                  <c:v>69.268038937147551</c:v>
                </c:pt>
              </c:numCache>
            </c:numRef>
          </c:val>
          <c:smooth val="1"/>
          <c:extLst>
            <c:ext xmlns:c16="http://schemas.microsoft.com/office/drawing/2014/chart" uri="{C3380CC4-5D6E-409C-BE32-E72D297353CC}">
              <c16:uniqueId val="{0000000A-5B7E-434C-BEAA-2B5D0A08F8F5}"/>
            </c:ext>
          </c:extLst>
        </c:ser>
        <c:ser>
          <c:idx val="0"/>
          <c:order val="2"/>
          <c:tx>
            <c:v>2019</c:v>
          </c:tx>
          <c:spPr>
            <a:ln w="31750" cap="rnd">
              <a:solidFill>
                <a:schemeClr val="accent1"/>
              </a:solidFill>
              <a:round/>
            </a:ln>
            <a:effectLst/>
          </c:spPr>
          <c:marker>
            <c:symbol val="none"/>
          </c:marker>
          <c:cat>
            <c:strRef>
              <c:f>index_numbers!$C$160:$AF$161</c:f>
              <c:strCache>
                <c:ptCount val="30"/>
                <c:pt idx="0">
                  <c:v>w2</c:v>
                </c:pt>
                <c:pt idx="1">
                  <c:v>w3</c:v>
                </c:pt>
                <c:pt idx="2">
                  <c:v>w4</c:v>
                </c:pt>
                <c:pt idx="3">
                  <c:v>w5</c:v>
                </c:pt>
                <c:pt idx="4">
                  <c:v>w6</c:v>
                </c:pt>
                <c:pt idx="5">
                  <c:v>w7</c:v>
                </c:pt>
                <c:pt idx="6">
                  <c:v>w8</c:v>
                </c:pt>
                <c:pt idx="7">
                  <c:v>w9</c:v>
                </c:pt>
                <c:pt idx="8">
                  <c:v>w10</c:v>
                </c:pt>
                <c:pt idx="9">
                  <c:v>w11</c:v>
                </c:pt>
                <c:pt idx="10">
                  <c:v>w12</c:v>
                </c:pt>
                <c:pt idx="11">
                  <c:v>w13</c:v>
                </c:pt>
                <c:pt idx="12">
                  <c:v>w14</c:v>
                </c:pt>
                <c:pt idx="13">
                  <c:v>w15</c:v>
                </c:pt>
                <c:pt idx="14">
                  <c:v>w16</c:v>
                </c:pt>
                <c:pt idx="15">
                  <c:v>w17</c:v>
                </c:pt>
                <c:pt idx="16">
                  <c:v>w18</c:v>
                </c:pt>
                <c:pt idx="17">
                  <c:v>w19</c:v>
                </c:pt>
                <c:pt idx="18">
                  <c:v>w20</c:v>
                </c:pt>
                <c:pt idx="19">
                  <c:v>w21</c:v>
                </c:pt>
                <c:pt idx="20">
                  <c:v>w22</c:v>
                </c:pt>
                <c:pt idx="21">
                  <c:v>w23</c:v>
                </c:pt>
                <c:pt idx="22">
                  <c:v>w24</c:v>
                </c:pt>
                <c:pt idx="23">
                  <c:v>w25</c:v>
                </c:pt>
                <c:pt idx="24">
                  <c:v>w26</c:v>
                </c:pt>
                <c:pt idx="25">
                  <c:v>w27</c:v>
                </c:pt>
                <c:pt idx="26">
                  <c:v>w28</c:v>
                </c:pt>
                <c:pt idx="27">
                  <c:v>w29</c:v>
                </c:pt>
                <c:pt idx="28">
                  <c:v>w30</c:v>
                </c:pt>
                <c:pt idx="29">
                  <c:v>w31</c:v>
                </c:pt>
              </c:strCache>
            </c:strRef>
          </c:cat>
          <c:val>
            <c:numRef>
              <c:f>index_numbers!$C$4:$C$33</c:f>
              <c:numCache>
                <c:formatCode>0</c:formatCode>
                <c:ptCount val="30"/>
                <c:pt idx="0">
                  <c:v>95.604965766550805</c:v>
                </c:pt>
                <c:pt idx="1">
                  <c:v>77.137535298855667</c:v>
                </c:pt>
                <c:pt idx="2">
                  <c:v>83.658004841633584</c:v>
                </c:pt>
                <c:pt idx="3">
                  <c:v>96.433445651428499</c:v>
                </c:pt>
                <c:pt idx="4">
                  <c:v>85.585956922016166</c:v>
                </c:pt>
                <c:pt idx="5">
                  <c:v>81.62858742311515</c:v>
                </c:pt>
                <c:pt idx="6">
                  <c:v>92.837215136944167</c:v>
                </c:pt>
                <c:pt idx="7">
                  <c:v>79.060999427246458</c:v>
                </c:pt>
                <c:pt idx="8">
                  <c:v>85.820632174827466</c:v>
                </c:pt>
                <c:pt idx="9">
                  <c:v>84.301113401256472</c:v>
                </c:pt>
                <c:pt idx="10">
                  <c:v>89.586290579266418</c:v>
                </c:pt>
                <c:pt idx="11">
                  <c:v>88.714004513792617</c:v>
                </c:pt>
                <c:pt idx="12">
                  <c:v>82.034008165848931</c:v>
                </c:pt>
                <c:pt idx="13">
                  <c:v>78.947280288206088</c:v>
                </c:pt>
                <c:pt idx="14">
                  <c:v>79.490350119081427</c:v>
                </c:pt>
                <c:pt idx="15">
                  <c:v>80.733165782585701</c:v>
                </c:pt>
                <c:pt idx="16">
                  <c:v>83.331496397113511</c:v>
                </c:pt>
                <c:pt idx="17">
                  <c:v>87.082168030609779</c:v>
                </c:pt>
                <c:pt idx="18">
                  <c:v>91.896249317937361</c:v>
                </c:pt>
                <c:pt idx="19">
                  <c:v>113.05489872229538</c:v>
                </c:pt>
                <c:pt idx="20">
                  <c:v>76.081918489298332</c:v>
                </c:pt>
                <c:pt idx="21">
                  <c:v>92.670974907865883</c:v>
                </c:pt>
                <c:pt idx="22">
                  <c:v>89.10700975460928</c:v>
                </c:pt>
                <c:pt idx="23">
                  <c:v>92.74607966956016</c:v>
                </c:pt>
                <c:pt idx="24">
                  <c:v>72.057776738201326</c:v>
                </c:pt>
                <c:pt idx="25">
                  <c:v>94.880161220087828</c:v>
                </c:pt>
                <c:pt idx="26">
                  <c:v>88.184196049219651</c:v>
                </c:pt>
                <c:pt idx="27">
                  <c:v>88.783287677502571</c:v>
                </c:pt>
                <c:pt idx="28">
                  <c:v>87.384273308405952</c:v>
                </c:pt>
                <c:pt idx="29">
                  <c:v>91.456302601205465</c:v>
                </c:pt>
              </c:numCache>
            </c:numRef>
          </c:val>
          <c:smooth val="0"/>
          <c:extLst>
            <c:ext xmlns:c16="http://schemas.microsoft.com/office/drawing/2014/chart" uri="{C3380CC4-5D6E-409C-BE32-E72D297353CC}">
              <c16:uniqueId val="{00000016-5B7E-434C-BEAA-2B5D0A08F8F5}"/>
            </c:ext>
          </c:extLst>
        </c:ser>
        <c:dLbls>
          <c:showLegendKey val="0"/>
          <c:showVal val="0"/>
          <c:showCatName val="0"/>
          <c:showSerName val="0"/>
          <c:showPercent val="0"/>
          <c:showBubbleSize val="0"/>
        </c:dLbls>
        <c:marker val="1"/>
        <c:smooth val="0"/>
        <c:axId val="1793045792"/>
        <c:axId val="1793050688"/>
      </c:lineChart>
      <c:catAx>
        <c:axId val="1793045792"/>
        <c:scaling>
          <c:orientation val="minMax"/>
        </c:scaling>
        <c:delete val="0"/>
        <c:axPos val="b"/>
        <c:numFmt formatCode="General" sourceLinked="1"/>
        <c:majorTickMark val="none"/>
        <c:minorTickMark val="none"/>
        <c:tickLblPos val="low"/>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793050688"/>
        <c:crosses val="autoZero"/>
        <c:auto val="1"/>
        <c:lblAlgn val="ctr"/>
        <c:lblOffset val="100"/>
        <c:noMultiLvlLbl val="0"/>
      </c:catAx>
      <c:valAx>
        <c:axId val="1793050688"/>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crossAx val="1793045792"/>
        <c:crosses val="autoZero"/>
        <c:crossBetween val="between"/>
      </c:valAx>
      <c:spPr>
        <a:noFill/>
        <a:ln>
          <a:noFill/>
        </a:ln>
        <a:effectLst/>
      </c:spPr>
    </c:plotArea>
    <c:legend>
      <c:legendPos val="b"/>
      <c:layout>
        <c:manualLayout>
          <c:xMode val="edge"/>
          <c:yMode val="edge"/>
          <c:x val="0.22078580376141235"/>
          <c:y val="0.90598432410790597"/>
          <c:w val="0.62779086758620273"/>
          <c:h val="7.6061982174353712E-2"/>
        </c:manualLayout>
      </c:layout>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accent1">
          <a:lumMod val="75000"/>
        </a:schemeClr>
      </a:solidFill>
      <a:round/>
    </a:ln>
    <a:effectLst/>
  </c:spPr>
  <c:txPr>
    <a:bodyPr/>
    <a:lstStyle/>
    <a:p>
      <a:pPr>
        <a:defRPr sz="1100">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4" y="0"/>
            <a:ext cx="2945659" cy="498135"/>
          </a:xfrm>
          <a:prstGeom prst="rect">
            <a:avLst/>
          </a:prstGeom>
        </p:spPr>
        <p:txBody>
          <a:bodyPr vert="horz" lIns="91440" tIns="45720" rIns="91440" bIns="45720" rtlCol="0"/>
          <a:lstStyle>
            <a:lvl1pPr algn="r">
              <a:defRPr sz="1200"/>
            </a:lvl1pPr>
          </a:lstStyle>
          <a:p>
            <a:fld id="{640533EE-9D3D-40B4-8A7D-A5DB5EA50367}" type="datetimeFigureOut">
              <a:rPr lang="en-US" smtClean="0"/>
              <a:t>9/4/2020</a:t>
            </a:fld>
            <a:endParaRPr lang="en-US"/>
          </a:p>
        </p:txBody>
      </p:sp>
      <p:sp>
        <p:nvSpPr>
          <p:cNvPr id="4" name="Footer Placeholder 3"/>
          <p:cNvSpPr>
            <a:spLocks noGrp="1"/>
          </p:cNvSpPr>
          <p:nvPr>
            <p:ph type="ftr" sz="quarter" idx="2"/>
          </p:nvPr>
        </p:nvSpPr>
        <p:spPr>
          <a:xfrm>
            <a:off x="1"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4" y="9430091"/>
            <a:ext cx="2945659" cy="498134"/>
          </a:xfrm>
          <a:prstGeom prst="rect">
            <a:avLst/>
          </a:prstGeom>
        </p:spPr>
        <p:txBody>
          <a:bodyPr vert="horz" lIns="91440" tIns="45720" rIns="91440" bIns="45720" rtlCol="0" anchor="b"/>
          <a:lstStyle>
            <a:lvl1pPr algn="r">
              <a:defRPr sz="1200"/>
            </a:lvl1pPr>
          </a:lstStyle>
          <a:p>
            <a:fld id="{76521E9E-F93F-4A43-94FF-07EA3201D86F}" type="slidenum">
              <a:rPr lang="en-US" smtClean="0"/>
              <a:t>‹#›</a:t>
            </a:fld>
            <a:endParaRPr lang="en-US"/>
          </a:p>
        </p:txBody>
      </p:sp>
    </p:spTree>
    <p:extLst>
      <p:ext uri="{BB962C8B-B14F-4D97-AF65-F5344CB8AC3E}">
        <p14:creationId xmlns:p14="http://schemas.microsoft.com/office/powerpoint/2010/main" val="40019342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13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4" y="0"/>
            <a:ext cx="2945659" cy="498135"/>
          </a:xfrm>
          <a:prstGeom prst="rect">
            <a:avLst/>
          </a:prstGeom>
        </p:spPr>
        <p:txBody>
          <a:bodyPr vert="horz" lIns="91440" tIns="45720" rIns="91440" bIns="45720" rtlCol="0"/>
          <a:lstStyle>
            <a:lvl1pPr algn="r">
              <a:defRPr sz="1200"/>
            </a:lvl1pPr>
          </a:lstStyle>
          <a:p>
            <a:fld id="{6959563C-2A83-4C45-A4CC-E27B179F5FFA}" type="datetimeFigureOut">
              <a:rPr lang="en-US" smtClean="0"/>
              <a:t>9/4/2020</a:t>
            </a:fld>
            <a:endParaRPr lang="en-US" dirty="0"/>
          </a:p>
        </p:txBody>
      </p:sp>
      <p:sp>
        <p:nvSpPr>
          <p:cNvPr id="4" name="Slide Image Placeholder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430091"/>
            <a:ext cx="2945659" cy="49813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4" y="9430091"/>
            <a:ext cx="2945659" cy="498134"/>
          </a:xfrm>
          <a:prstGeom prst="rect">
            <a:avLst/>
          </a:prstGeom>
        </p:spPr>
        <p:txBody>
          <a:bodyPr vert="horz" lIns="91440" tIns="45720" rIns="91440" bIns="45720" rtlCol="0" anchor="b"/>
          <a:lstStyle>
            <a:lvl1pPr algn="r">
              <a:defRPr sz="1200"/>
            </a:lvl1pPr>
          </a:lstStyle>
          <a:p>
            <a:fld id="{BB62C933-0D41-4EA0-88B3-B8710B56663A}" type="slidenum">
              <a:rPr lang="en-US" smtClean="0"/>
              <a:t>‹#›</a:t>
            </a:fld>
            <a:endParaRPr lang="en-US" dirty="0"/>
          </a:p>
        </p:txBody>
      </p:sp>
    </p:spTree>
    <p:extLst>
      <p:ext uri="{BB962C8B-B14F-4D97-AF65-F5344CB8AC3E}">
        <p14:creationId xmlns:p14="http://schemas.microsoft.com/office/powerpoint/2010/main" val="86163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1</a:t>
            </a:fld>
            <a:endParaRPr lang="en-US" dirty="0"/>
          </a:p>
        </p:txBody>
      </p:sp>
    </p:spTree>
    <p:extLst>
      <p:ext uri="{BB962C8B-B14F-4D97-AF65-F5344CB8AC3E}">
        <p14:creationId xmlns:p14="http://schemas.microsoft.com/office/powerpoint/2010/main" val="643797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2</a:t>
            </a:fld>
            <a:endParaRPr lang="en-US" dirty="0"/>
          </a:p>
        </p:txBody>
      </p:sp>
    </p:spTree>
    <p:extLst>
      <p:ext uri="{BB962C8B-B14F-4D97-AF65-F5344CB8AC3E}">
        <p14:creationId xmlns:p14="http://schemas.microsoft.com/office/powerpoint/2010/main" val="3295196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B62C933-0D41-4EA0-88B3-B8710B56663A}" type="slidenum">
              <a:rPr lang="en-US" smtClean="0"/>
              <a:t>4</a:t>
            </a:fld>
            <a:endParaRPr lang="en-US" dirty="0"/>
          </a:p>
        </p:txBody>
      </p:sp>
    </p:spTree>
    <p:extLst>
      <p:ext uri="{BB962C8B-B14F-4D97-AF65-F5344CB8AC3E}">
        <p14:creationId xmlns:p14="http://schemas.microsoft.com/office/powerpoint/2010/main" val="1543397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2C933-0D41-4EA0-88B3-B8710B56663A}" type="slidenum">
              <a:rPr lang="en-US" smtClean="0"/>
              <a:t>8</a:t>
            </a:fld>
            <a:endParaRPr lang="en-US" dirty="0"/>
          </a:p>
        </p:txBody>
      </p:sp>
    </p:spTree>
    <p:extLst>
      <p:ext uri="{BB962C8B-B14F-4D97-AF65-F5344CB8AC3E}">
        <p14:creationId xmlns:p14="http://schemas.microsoft.com/office/powerpoint/2010/main" val="17062174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DAA811-E53F-4579-8D1E-19B05B46D750}" type="datetime1">
              <a:rPr lang="en-US" smtClean="0"/>
              <a:t>9/4/2020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pic>
        <p:nvPicPr>
          <p:cNvPr id="7" name="Picture 1" descr="armoiri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270456" y="554635"/>
            <a:ext cx="2023039" cy="2174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8153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6E15FF-3B65-45EC-B597-FF37CA406026}" type="datetime1">
              <a:rPr lang="en-US" smtClean="0"/>
              <a:t>9/4/2020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140161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CF97F0-4637-43F6-93CA-C3CA5B2A996B}" type="datetime1">
              <a:rPr lang="en-US" smtClean="0"/>
              <a:t>9/4/2020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757932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4" descr="Coat_of_arm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508" y="708025"/>
            <a:ext cx="202809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8" name="Rectangle 84"/>
          <p:cNvSpPr>
            <a:spLocks noGrp="1" noChangeArrowheads="1"/>
          </p:cNvSpPr>
          <p:nvPr>
            <p:ph type="subTitle" idx="1"/>
          </p:nvPr>
        </p:nvSpPr>
        <p:spPr>
          <a:xfrm>
            <a:off x="5488358" y="6308725"/>
            <a:ext cx="6516076" cy="274638"/>
          </a:xfrm>
        </p:spPr>
        <p:txBody>
          <a:bodyPr>
            <a:spAutoFit/>
          </a:bodyPr>
          <a:lstStyle>
            <a:lvl1pPr marL="0" indent="0" algn="r">
              <a:buFontTx/>
              <a:buNone/>
              <a:defRPr sz="1800">
                <a:solidFill>
                  <a:schemeClr val="bg1"/>
                </a:solidFill>
              </a:defRPr>
            </a:lvl1pPr>
          </a:lstStyle>
          <a:p>
            <a:r>
              <a:rPr lang="en-US"/>
              <a:t>Click to edit Master subtitle style</a:t>
            </a:r>
          </a:p>
        </p:txBody>
      </p:sp>
      <p:sp>
        <p:nvSpPr>
          <p:cNvPr id="29699" name="Rectangle 83"/>
          <p:cNvSpPr>
            <a:spLocks noGrp="1" noChangeArrowheads="1"/>
          </p:cNvSpPr>
          <p:nvPr>
            <p:ph type="ctrTitle"/>
          </p:nvPr>
        </p:nvSpPr>
        <p:spPr>
          <a:xfrm>
            <a:off x="5439508" y="5745170"/>
            <a:ext cx="6564923" cy="427037"/>
          </a:xfrm>
          <a:ln w="9525"/>
        </p:spPr>
        <p:txBody>
          <a:bodyPr anchor="b"/>
          <a:lstStyle>
            <a:lvl1pPr algn="r">
              <a:defRPr sz="2800" b="1"/>
            </a:lvl1pPr>
          </a:lstStyle>
          <a:p>
            <a:r>
              <a:rPr lang="en-US"/>
              <a:t>Click to edit Master title style</a:t>
            </a:r>
          </a:p>
        </p:txBody>
      </p:sp>
    </p:spTree>
    <p:extLst>
      <p:ext uri="{BB962C8B-B14F-4D97-AF65-F5344CB8AC3E}">
        <p14:creationId xmlns:p14="http://schemas.microsoft.com/office/powerpoint/2010/main" val="547768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00FFC614-03C7-4D4C-962F-9E84FA9870B5}"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24713931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1"/>
            <a:ext cx="10363200" cy="615553"/>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824DEBD9-B56F-45D8-89EF-EC80E4A6ACB2}"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3447228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87573" y="1295400"/>
            <a:ext cx="5814646"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89785" y="1295400"/>
            <a:ext cx="5814646"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CBEC6DBB-1CBB-4F65-9F7D-AEEFC0E8AFC3}"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3278906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369332"/>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698"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698"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8D6444AF-8E67-442A-A885-C9B51B46DE34}"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409136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6E4AC915-321F-4726-923E-AF11AA10142E}"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28626778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AA97EB83-6135-4B9B-9CF7-5B1E97670761}"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1342175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27326"/>
            <a:ext cx="4011247" cy="30777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7384" y="273053"/>
            <a:ext cx="681501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0" y="1435103"/>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F72037DA-5BE1-41B7-A44D-40F2F19AFC04}"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310836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23010" y="65325"/>
            <a:ext cx="10515600" cy="1325563"/>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DDD701-3CF3-4D2B-AEFB-DEBD8EEE347F}" type="datetime1">
              <a:rPr lang="en-US" smtClean="0"/>
              <a:t>9/4/2020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pic>
        <p:nvPicPr>
          <p:cNvPr id="7"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8048" y="64394"/>
            <a:ext cx="1051204" cy="1068945"/>
          </a:xfrm>
          <a:prstGeom prst="rect">
            <a:avLst/>
          </a:prstGeom>
          <a:noFill/>
          <a:ln w="9525">
            <a:solidFill>
              <a:schemeClr val="bg1"/>
            </a:solidFill>
            <a:miter lim="800000"/>
            <a:headEnd/>
            <a:tailEnd/>
          </a:ln>
          <a:extLst>
            <a:ext uri="{909E8E84-426E-40dd-AFC4-6F175D3DCCD1}">
              <a14:hiddenFill xmlns="" xmlns:a14="http://schemas.microsoft.com/office/drawing/2010/main">
                <a:solidFill>
                  <a:srgbClr val="FFFFFF"/>
                </a:solidFill>
              </a14:hiddenFill>
            </a:ext>
          </a:extLst>
        </p:spPr>
      </p:pic>
      <p:cxnSp>
        <p:nvCxnSpPr>
          <p:cNvPr id="8" name="Straight Connector 7"/>
          <p:cNvCxnSpPr/>
          <p:nvPr userDrawn="1"/>
        </p:nvCxnSpPr>
        <p:spPr>
          <a:xfrm>
            <a:off x="1448530" y="919190"/>
            <a:ext cx="10513483"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770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5059567"/>
            <a:ext cx="7315200" cy="307777"/>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0BEFF6D1-EE9F-4C16-BC0E-314D2EA086C2}"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5274059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550167FF-5447-4C40-944C-7FF0E71F75A6}"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3666010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35099" y="57150"/>
            <a:ext cx="369332" cy="61150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87569" y="57150"/>
            <a:ext cx="8675077" cy="61150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1"/>
          <p:cNvSpPr>
            <a:spLocks noGrp="1" noChangeArrowheads="1"/>
          </p:cNvSpPr>
          <p:nvPr>
            <p:ph type="sldNum" sz="quarter" idx="10"/>
          </p:nvPr>
        </p:nvSpPr>
        <p:spPr>
          <a:ln/>
        </p:spPr>
        <p:txBody>
          <a:bodyPr/>
          <a:lstStyle>
            <a:lvl1pPr>
              <a:defRPr/>
            </a:lvl1pPr>
          </a:lstStyle>
          <a:p>
            <a:pPr fontAlgn="base">
              <a:spcBef>
                <a:spcPct val="0"/>
              </a:spcBef>
              <a:spcAft>
                <a:spcPct val="0"/>
              </a:spcAft>
            </a:pPr>
            <a:fld id="{025B6E28-8F82-4506-83CE-AE11E79DD858}"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Tree>
    <p:extLst>
      <p:ext uri="{BB962C8B-B14F-4D97-AF65-F5344CB8AC3E}">
        <p14:creationId xmlns:p14="http://schemas.microsoft.com/office/powerpoint/2010/main" val="5003902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Slide">
    <p:spTree>
      <p:nvGrpSpPr>
        <p:cNvPr id="1" name=""/>
        <p:cNvGrpSpPr/>
        <p:nvPr/>
      </p:nvGrpSpPr>
      <p:grpSpPr>
        <a:xfrm>
          <a:off x="0" y="0"/>
          <a:ext cx="0" cy="0"/>
          <a:chOff x="0" y="0"/>
          <a:chExt cx="0" cy="0"/>
        </a:xfrm>
      </p:grpSpPr>
      <p:cxnSp>
        <p:nvCxnSpPr>
          <p:cNvPr id="4" name="Straight Connector 3"/>
          <p:cNvCxnSpPr/>
          <p:nvPr userDrawn="1"/>
        </p:nvCxnSpPr>
        <p:spPr>
          <a:xfrm>
            <a:off x="1729155" y="1054100"/>
            <a:ext cx="10511692"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5"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201247" y="119064"/>
            <a:ext cx="1158630" cy="93662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1665720" y="260648"/>
            <a:ext cx="9710869" cy="461665"/>
          </a:xfrm>
          <a:prstGeom prst="rect">
            <a:avLst/>
          </a:prstGeom>
        </p:spPr>
        <p:txBody>
          <a:bodyPr/>
          <a:lstStyle>
            <a:lvl1pPr>
              <a:defRPr sz="3000" b="1">
                <a:solidFill>
                  <a:schemeClr val="tx1"/>
                </a:solidFill>
                <a:latin typeface="Trebuchet MS"/>
                <a:cs typeface="Trebuchet MS"/>
              </a:defRPr>
            </a:lvl1pPr>
          </a:lstStyle>
          <a:p>
            <a:r>
              <a:rPr lang="en-US" noProof="0" smtClean="0"/>
              <a:t>Click to edit Master title style</a:t>
            </a:r>
            <a:endParaRPr lang="en-GB" noProof="0" dirty="0"/>
          </a:p>
        </p:txBody>
      </p:sp>
      <p:sp>
        <p:nvSpPr>
          <p:cNvPr id="13" name="Text Placeholder 12"/>
          <p:cNvSpPr>
            <a:spLocks noGrp="1"/>
          </p:cNvSpPr>
          <p:nvPr>
            <p:ph type="body" sz="quarter" idx="10"/>
          </p:nvPr>
        </p:nvSpPr>
        <p:spPr>
          <a:xfrm>
            <a:off x="623394" y="1340773"/>
            <a:ext cx="10849204" cy="4536503"/>
          </a:xfrm>
          <a:prstGeom prst="rect">
            <a:avLst/>
          </a:prstGeom>
        </p:spPr>
        <p:txBody>
          <a:bodyPr/>
          <a:lstStyle>
            <a:lvl1pPr>
              <a:lnSpc>
                <a:spcPct val="114000"/>
              </a:lnSpc>
              <a:buClr>
                <a:schemeClr val="accent2"/>
              </a:buClr>
              <a:defRPr sz="1800" b="0">
                <a:solidFill>
                  <a:schemeClr val="tx1"/>
                </a:solidFill>
                <a:latin typeface="Trebuchet MS"/>
                <a:cs typeface="Trebuchet MS"/>
              </a:defRPr>
            </a:lvl1pPr>
            <a:lvl2pPr>
              <a:buClrTx/>
              <a:defRPr sz="1800" b="0">
                <a:solidFill>
                  <a:srgbClr val="29C000"/>
                </a:solidFill>
                <a:latin typeface="Trebuchet MS"/>
                <a:cs typeface="Trebuchet MS"/>
              </a:defRPr>
            </a:lvl2pPr>
            <a:lvl3pPr>
              <a:buClrTx/>
              <a:defRPr sz="1600" b="0">
                <a:solidFill>
                  <a:schemeClr val="accent1">
                    <a:lumMod val="75000"/>
                  </a:schemeClr>
                </a:solidFill>
                <a:latin typeface="Trebuchet MS"/>
                <a:cs typeface="Trebuchet MS"/>
              </a:defRPr>
            </a:lvl3pPr>
            <a:lvl4pPr>
              <a:buClr>
                <a:schemeClr val="accent1">
                  <a:lumMod val="75000"/>
                </a:schemeClr>
              </a:buClr>
              <a:defRPr sz="1600" b="0">
                <a:solidFill>
                  <a:schemeClr val="accent1">
                    <a:lumMod val="75000"/>
                  </a:schemeClr>
                </a:solidFill>
                <a:latin typeface="Trebuchet MS"/>
                <a:cs typeface="Trebuchet MS"/>
              </a:defRPr>
            </a:lvl4pPr>
            <a:lvl5pPr>
              <a:buClr>
                <a:schemeClr val="accent2"/>
              </a:buClr>
              <a:defRPr sz="1600" b="0">
                <a:solidFill>
                  <a:schemeClr val="accent2"/>
                </a:solidFill>
              </a:defRPr>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6" name="Slide Number Placeholder 20"/>
          <p:cNvSpPr>
            <a:spLocks noGrp="1"/>
          </p:cNvSpPr>
          <p:nvPr>
            <p:ph type="sldNum" sz="quarter" idx="11"/>
          </p:nvPr>
        </p:nvSpPr>
        <p:spPr>
          <a:xfrm>
            <a:off x="11527028" y="6542316"/>
            <a:ext cx="226023" cy="215444"/>
          </a:xfrm>
        </p:spPr>
        <p:txBody>
          <a:bodyPr anchor="ctr"/>
          <a:lstStyle>
            <a:lvl1pPr>
              <a:defRPr sz="1400">
                <a:solidFill>
                  <a:schemeClr val="bg1"/>
                </a:solidFill>
                <a:latin typeface="Trebuchet MS" panose="020B0603020202020204" pitchFamily="34" charset="0"/>
                <a:cs typeface="Trebuchet MS" panose="020B0603020202020204" pitchFamily="34" charset="0"/>
              </a:defRPr>
            </a:lvl1pPr>
          </a:lstStyle>
          <a:p>
            <a:pPr fontAlgn="base">
              <a:spcBef>
                <a:spcPct val="0"/>
              </a:spcBef>
              <a:spcAft>
                <a:spcPct val="0"/>
              </a:spcAft>
            </a:pPr>
            <a:fld id="{84D89308-5611-46F2-838B-34E05C12CA5F}" type="slidenum">
              <a:rPr lang="en-GB" altLang="en-US" smtClean="0">
                <a:solidFill>
                  <a:srgbClr val="FFFFFF"/>
                </a:solidFill>
              </a:rPr>
              <a:pPr fontAlgn="base">
                <a:spcBef>
                  <a:spcPct val="0"/>
                </a:spcBef>
                <a:spcAft>
                  <a:spcPct val="0"/>
                </a:spcAft>
              </a:pPr>
              <a:t>‹#›</a:t>
            </a:fld>
            <a:endParaRPr lang="en-GB" altLang="en-US" smtClean="0">
              <a:solidFill>
                <a:srgbClr val="FFFFFF"/>
              </a:solidFill>
            </a:endParaRPr>
          </a:p>
        </p:txBody>
      </p:sp>
    </p:spTree>
    <p:extLst>
      <p:ext uri="{BB962C8B-B14F-4D97-AF65-F5344CB8AC3E}">
        <p14:creationId xmlns:p14="http://schemas.microsoft.com/office/powerpoint/2010/main" val="3677586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BC541E-E9F4-40B0-95A1-AA5AD8896F11}" type="datetime1">
              <a:rPr lang="en-US" smtClean="0"/>
              <a:t>9/4/2020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3180272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CC27D0-FFC2-4902-A2A2-5D690607CAF9}" type="datetime1">
              <a:rPr lang="en-US" smtClean="0"/>
              <a:t>9/4/2020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224377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CBAF16-11AC-42CA-8C76-7C67277315BC}" type="datetime1">
              <a:rPr lang="en-US" smtClean="0"/>
              <a:t>9/4/2020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3798628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99075DB-5F96-4961-B7B9-0DFB5A6228D4}" type="datetime1">
              <a:rPr lang="en-US" smtClean="0"/>
              <a:t>9/4/2020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3CD87F-A92E-415E-A938-25238E2D863E}" type="slidenum">
              <a:rPr lang="en-US" smtClean="0"/>
              <a:t>‹#›</a:t>
            </a:fld>
            <a:endParaRPr lang="en-US" dirty="0"/>
          </a:p>
        </p:txBody>
      </p:sp>
      <p:pic>
        <p:nvPicPr>
          <p:cNvPr id="6" name="Picture 1" descr="armoiri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88048" y="64394"/>
            <a:ext cx="1096175" cy="1194780"/>
          </a:xfrm>
          <a:prstGeom prst="rect">
            <a:avLst/>
          </a:prstGeom>
          <a:noFill/>
          <a:ln w="9525">
            <a:solidFill>
              <a:schemeClr val="bg1"/>
            </a:solidFill>
            <a:miter lim="800000"/>
            <a:headEnd/>
            <a:tailEnd/>
          </a:ln>
          <a:extLst>
            <a:ext uri="{909E8E84-426E-40dd-AFC4-6F175D3DCCD1}">
              <a14:hiddenFill xmlns="" xmlns:a14="http://schemas.microsoft.com/office/drawing/2010/main">
                <a:solidFill>
                  <a:srgbClr val="FFFFFF"/>
                </a:solidFill>
              </a14:hiddenFill>
            </a:ext>
          </a:extLst>
        </p:spPr>
      </p:pic>
      <p:cxnSp>
        <p:nvCxnSpPr>
          <p:cNvPr id="7" name="Straight Connector 6"/>
          <p:cNvCxnSpPr/>
          <p:nvPr userDrawn="1"/>
        </p:nvCxnSpPr>
        <p:spPr>
          <a:xfrm>
            <a:off x="1568450" y="1054100"/>
            <a:ext cx="10513483"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302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7C53FB-25E4-44A1-85E1-B04DA49C599B}" type="datetime1">
              <a:rPr lang="en-US" smtClean="0"/>
              <a:t>9/4/2020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95054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CAE1A7-8F67-425B-8095-0ECA98FE43C9}" type="datetime1">
              <a:rPr lang="en-US" smtClean="0"/>
              <a:t>9/4/2020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188184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A155AD-E473-4129-BD59-3417C4FA06D8}" type="datetime1">
              <a:rPr lang="en-US" smtClean="0"/>
              <a:t>9/4/2020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3CD87F-A92E-415E-A938-25238E2D863E}" type="slidenum">
              <a:rPr lang="en-US" smtClean="0"/>
              <a:t>‹#›</a:t>
            </a:fld>
            <a:endParaRPr lang="en-US" dirty="0"/>
          </a:p>
        </p:txBody>
      </p:sp>
    </p:spTree>
    <p:extLst>
      <p:ext uri="{BB962C8B-B14F-4D97-AF65-F5344CB8AC3E}">
        <p14:creationId xmlns:p14="http://schemas.microsoft.com/office/powerpoint/2010/main" val="283350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728D56-6906-4615-BB84-639381EED3D5}" type="datetime1">
              <a:rPr lang="en-US" smtClean="0"/>
              <a:t>9/4/2020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3CD87F-A92E-415E-A938-25238E2D863E}" type="slidenum">
              <a:rPr lang="en-US" smtClean="0"/>
              <a:t>‹#›</a:t>
            </a:fld>
            <a:endParaRPr lang="en-US" dirty="0"/>
          </a:p>
        </p:txBody>
      </p:sp>
    </p:spTree>
    <p:extLst>
      <p:ext uri="{BB962C8B-B14F-4D97-AF65-F5344CB8AC3E}">
        <p14:creationId xmlns:p14="http://schemas.microsoft.com/office/powerpoint/2010/main" val="3997829207"/>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51"/>
          <p:cNvSpPr>
            <a:spLocks noChangeArrowheads="1"/>
          </p:cNvSpPr>
          <p:nvPr/>
        </p:nvSpPr>
        <p:spPr bwMode="auto">
          <a:xfrm>
            <a:off x="0" y="52388"/>
            <a:ext cx="12192000" cy="457200"/>
          </a:xfrm>
          <a:prstGeom prst="rect">
            <a:avLst/>
          </a:prstGeom>
          <a:solidFill>
            <a:schemeClr val="hlink"/>
          </a:solidFill>
          <a:ln>
            <a:noFill/>
          </a:ln>
          <a:extLst/>
        </p:spPr>
        <p:txBody>
          <a:bodyPr wrap="none" anchor="ctr"/>
          <a:lstStyle>
            <a:lvl1pPr eaLnBrk="0" hangingPunct="0">
              <a:defRPr sz="1400">
                <a:solidFill>
                  <a:schemeClr val="tx1"/>
                </a:solidFill>
                <a:latin typeface="Arial" pitchFamily="34" charset="0"/>
                <a:ea typeface="Geneva" pitchFamily="34" charset="0"/>
                <a:cs typeface="Geneva" pitchFamily="34" charset="0"/>
              </a:defRPr>
            </a:lvl1pPr>
            <a:lvl2pPr marL="742950" indent="-285750" eaLnBrk="0" hangingPunct="0">
              <a:defRPr sz="1400">
                <a:solidFill>
                  <a:schemeClr val="tx1"/>
                </a:solidFill>
                <a:latin typeface="Arial" pitchFamily="34" charset="0"/>
                <a:ea typeface="Geneva" pitchFamily="34" charset="0"/>
                <a:cs typeface="Geneva" pitchFamily="34" charset="0"/>
              </a:defRPr>
            </a:lvl2pPr>
            <a:lvl3pPr marL="1143000" indent="-228600" eaLnBrk="0" hangingPunct="0">
              <a:defRPr sz="1400">
                <a:solidFill>
                  <a:schemeClr val="tx1"/>
                </a:solidFill>
                <a:latin typeface="Arial" pitchFamily="34" charset="0"/>
                <a:ea typeface="Geneva" pitchFamily="34" charset="0"/>
                <a:cs typeface="Geneva" pitchFamily="34" charset="0"/>
              </a:defRPr>
            </a:lvl3pPr>
            <a:lvl4pPr marL="1600200" indent="-228600" eaLnBrk="0" hangingPunct="0">
              <a:defRPr sz="1400">
                <a:solidFill>
                  <a:schemeClr val="tx1"/>
                </a:solidFill>
                <a:latin typeface="Arial" pitchFamily="34" charset="0"/>
                <a:ea typeface="Geneva" pitchFamily="34" charset="0"/>
                <a:cs typeface="Geneva" pitchFamily="34" charset="0"/>
              </a:defRPr>
            </a:lvl4pPr>
            <a:lvl5pPr marL="2057400" indent="-228600" eaLnBrk="0" hangingPunct="0">
              <a:defRPr sz="1400">
                <a:solidFill>
                  <a:schemeClr val="tx1"/>
                </a:solidFill>
                <a:latin typeface="Arial" pitchFamily="34" charset="0"/>
                <a:ea typeface="Geneva" pitchFamily="34" charset="0"/>
                <a:cs typeface="Geneva" pitchFamily="34" charset="0"/>
              </a:defRPr>
            </a:lvl5pPr>
            <a:lvl6pPr marL="25146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6pPr>
            <a:lvl7pPr marL="29718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7pPr>
            <a:lvl8pPr marL="34290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8pPr>
            <a:lvl9pPr marL="38862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400" b="0" i="0" u="none" strike="noStrike" kern="1200" cap="none" spc="0" normalizeH="0" baseline="0" noProof="0" smtClean="0">
              <a:ln>
                <a:noFill/>
              </a:ln>
              <a:solidFill>
                <a:srgbClr val="000000"/>
              </a:solidFill>
              <a:effectLst/>
              <a:uLnTx/>
              <a:uFillTx/>
              <a:latin typeface="Arial" pitchFamily="34" charset="0"/>
            </a:endParaRPr>
          </a:p>
        </p:txBody>
      </p:sp>
      <p:sp>
        <p:nvSpPr>
          <p:cNvPr id="1027" name="Rectangle 50"/>
          <p:cNvSpPr>
            <a:spLocks noChangeArrowheads="1"/>
          </p:cNvSpPr>
          <p:nvPr/>
        </p:nvSpPr>
        <p:spPr bwMode="auto">
          <a:xfrm>
            <a:off x="0" y="0"/>
            <a:ext cx="12192000" cy="457200"/>
          </a:xfrm>
          <a:prstGeom prst="rect">
            <a:avLst/>
          </a:prstGeom>
          <a:solidFill>
            <a:schemeClr val="accent1"/>
          </a:solidFill>
          <a:ln>
            <a:noFill/>
          </a:ln>
          <a:extLst/>
        </p:spPr>
        <p:txBody>
          <a:bodyPr wrap="none" anchor="ctr"/>
          <a:lstStyle>
            <a:lvl1pPr eaLnBrk="0" hangingPunct="0">
              <a:defRPr sz="1400">
                <a:solidFill>
                  <a:schemeClr val="tx1"/>
                </a:solidFill>
                <a:latin typeface="Arial" pitchFamily="34" charset="0"/>
                <a:ea typeface="Geneva" pitchFamily="34" charset="0"/>
                <a:cs typeface="Geneva" pitchFamily="34" charset="0"/>
              </a:defRPr>
            </a:lvl1pPr>
            <a:lvl2pPr marL="742950" indent="-285750" eaLnBrk="0" hangingPunct="0">
              <a:defRPr sz="1400">
                <a:solidFill>
                  <a:schemeClr val="tx1"/>
                </a:solidFill>
                <a:latin typeface="Arial" pitchFamily="34" charset="0"/>
                <a:ea typeface="Geneva" pitchFamily="34" charset="0"/>
                <a:cs typeface="Geneva" pitchFamily="34" charset="0"/>
              </a:defRPr>
            </a:lvl2pPr>
            <a:lvl3pPr marL="1143000" indent="-228600" eaLnBrk="0" hangingPunct="0">
              <a:defRPr sz="1400">
                <a:solidFill>
                  <a:schemeClr val="tx1"/>
                </a:solidFill>
                <a:latin typeface="Arial" pitchFamily="34" charset="0"/>
                <a:ea typeface="Geneva" pitchFamily="34" charset="0"/>
                <a:cs typeface="Geneva" pitchFamily="34" charset="0"/>
              </a:defRPr>
            </a:lvl3pPr>
            <a:lvl4pPr marL="1600200" indent="-228600" eaLnBrk="0" hangingPunct="0">
              <a:defRPr sz="1400">
                <a:solidFill>
                  <a:schemeClr val="tx1"/>
                </a:solidFill>
                <a:latin typeface="Arial" pitchFamily="34" charset="0"/>
                <a:ea typeface="Geneva" pitchFamily="34" charset="0"/>
                <a:cs typeface="Geneva" pitchFamily="34" charset="0"/>
              </a:defRPr>
            </a:lvl4pPr>
            <a:lvl5pPr marL="2057400" indent="-228600" eaLnBrk="0" hangingPunct="0">
              <a:defRPr sz="1400">
                <a:solidFill>
                  <a:schemeClr val="tx1"/>
                </a:solidFill>
                <a:latin typeface="Arial" pitchFamily="34" charset="0"/>
                <a:ea typeface="Geneva" pitchFamily="34" charset="0"/>
                <a:cs typeface="Geneva" pitchFamily="34" charset="0"/>
              </a:defRPr>
            </a:lvl5pPr>
            <a:lvl6pPr marL="25146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6pPr>
            <a:lvl7pPr marL="29718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7pPr>
            <a:lvl8pPr marL="34290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8pPr>
            <a:lvl9pPr marL="38862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400" b="0" i="0" u="none" strike="noStrike" kern="1200" cap="none" spc="0" normalizeH="0" baseline="0" noProof="0" smtClean="0">
              <a:ln>
                <a:noFill/>
              </a:ln>
              <a:solidFill>
                <a:srgbClr val="000000"/>
              </a:solidFill>
              <a:effectLst/>
              <a:uLnTx/>
              <a:uFillTx/>
              <a:latin typeface="Arial" pitchFamily="34" charset="0"/>
            </a:endParaRPr>
          </a:p>
        </p:txBody>
      </p:sp>
      <p:sp>
        <p:nvSpPr>
          <p:cNvPr id="1028" name="Rectangle 84"/>
          <p:cNvSpPr>
            <a:spLocks noGrp="1" noChangeArrowheads="1"/>
          </p:cNvSpPr>
          <p:nvPr>
            <p:ph type="body" idx="1"/>
          </p:nvPr>
        </p:nvSpPr>
        <p:spPr bwMode="gray">
          <a:xfrm>
            <a:off x="187569" y="1295400"/>
            <a:ext cx="11816862"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  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8683" name="Rectangle 11"/>
          <p:cNvSpPr>
            <a:spLocks noGrp="1" noChangeArrowheads="1"/>
          </p:cNvSpPr>
          <p:nvPr>
            <p:ph type="sldNum" sz="quarter" idx="4"/>
          </p:nvPr>
        </p:nvSpPr>
        <p:spPr bwMode="auto">
          <a:xfrm>
            <a:off x="218637" y="6600826"/>
            <a:ext cx="141064" cy="138499"/>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sz="900">
                <a:cs typeface="ヒラギノ角ゴ Pro W3"/>
              </a:defRPr>
            </a:lvl1pPr>
          </a:lstStyle>
          <a:p>
            <a:pPr fontAlgn="base">
              <a:spcBef>
                <a:spcPct val="0"/>
              </a:spcBef>
              <a:spcAft>
                <a:spcPct val="0"/>
              </a:spcAft>
            </a:pPr>
            <a:fld id="{84DC0B33-0219-43AA-B7E3-D6D1D39A2767}" type="slidenum">
              <a:rPr lang="en-US" altLang="en-US" smtClean="0">
                <a:solidFill>
                  <a:srgbClr val="000000"/>
                </a:solidFill>
              </a:rPr>
              <a:pPr fontAlgn="base">
                <a:spcBef>
                  <a:spcPct val="0"/>
                </a:spcBef>
                <a:spcAft>
                  <a:spcPct val="0"/>
                </a:spcAft>
              </a:pPr>
              <a:t>‹#›</a:t>
            </a:fld>
            <a:endParaRPr lang="en-US" altLang="en-US" smtClean="0">
              <a:solidFill>
                <a:srgbClr val="000000"/>
              </a:solidFill>
            </a:endParaRPr>
          </a:p>
        </p:txBody>
      </p:sp>
      <p:sp>
        <p:nvSpPr>
          <p:cNvPr id="1030" name="Rectangle 83"/>
          <p:cNvSpPr>
            <a:spLocks noGrp="1" noChangeArrowheads="1"/>
          </p:cNvSpPr>
          <p:nvPr>
            <p:ph type="title"/>
          </p:nvPr>
        </p:nvSpPr>
        <p:spPr bwMode="gray">
          <a:xfrm>
            <a:off x="187569" y="57150"/>
            <a:ext cx="1172307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en-US" smtClean="0"/>
              <a:t>Click to edit Master title style</a:t>
            </a:r>
          </a:p>
        </p:txBody>
      </p:sp>
      <p:pic>
        <p:nvPicPr>
          <p:cNvPr id="1031" name="Picture 52" descr="Coat_of_arms"/>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535508" y="6378576"/>
            <a:ext cx="427893" cy="379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53"/>
          <p:cNvSpPr>
            <a:spLocks noChangeArrowheads="1"/>
          </p:cNvSpPr>
          <p:nvPr/>
        </p:nvSpPr>
        <p:spPr bwMode="auto">
          <a:xfrm>
            <a:off x="0" y="6811964"/>
            <a:ext cx="12192000" cy="46037"/>
          </a:xfrm>
          <a:prstGeom prst="rect">
            <a:avLst/>
          </a:prstGeom>
          <a:solidFill>
            <a:schemeClr val="accent2"/>
          </a:solidFill>
          <a:ln>
            <a:noFill/>
          </a:ln>
          <a:extLst/>
        </p:spPr>
        <p:txBody>
          <a:bodyPr wrap="none" anchor="ctr"/>
          <a:lstStyle>
            <a:lvl1pPr eaLnBrk="0" hangingPunct="0">
              <a:defRPr sz="1400">
                <a:solidFill>
                  <a:schemeClr val="tx1"/>
                </a:solidFill>
                <a:latin typeface="Arial" pitchFamily="34" charset="0"/>
                <a:ea typeface="Geneva" pitchFamily="34" charset="0"/>
                <a:cs typeface="Geneva" pitchFamily="34" charset="0"/>
              </a:defRPr>
            </a:lvl1pPr>
            <a:lvl2pPr marL="742950" indent="-285750" eaLnBrk="0" hangingPunct="0">
              <a:defRPr sz="1400">
                <a:solidFill>
                  <a:schemeClr val="tx1"/>
                </a:solidFill>
                <a:latin typeface="Arial" pitchFamily="34" charset="0"/>
                <a:ea typeface="Geneva" pitchFamily="34" charset="0"/>
                <a:cs typeface="Geneva" pitchFamily="34" charset="0"/>
              </a:defRPr>
            </a:lvl2pPr>
            <a:lvl3pPr marL="1143000" indent="-228600" eaLnBrk="0" hangingPunct="0">
              <a:defRPr sz="1400">
                <a:solidFill>
                  <a:schemeClr val="tx1"/>
                </a:solidFill>
                <a:latin typeface="Arial" pitchFamily="34" charset="0"/>
                <a:ea typeface="Geneva" pitchFamily="34" charset="0"/>
                <a:cs typeface="Geneva" pitchFamily="34" charset="0"/>
              </a:defRPr>
            </a:lvl3pPr>
            <a:lvl4pPr marL="1600200" indent="-228600" eaLnBrk="0" hangingPunct="0">
              <a:defRPr sz="1400">
                <a:solidFill>
                  <a:schemeClr val="tx1"/>
                </a:solidFill>
                <a:latin typeface="Arial" pitchFamily="34" charset="0"/>
                <a:ea typeface="Geneva" pitchFamily="34" charset="0"/>
                <a:cs typeface="Geneva" pitchFamily="34" charset="0"/>
              </a:defRPr>
            </a:lvl4pPr>
            <a:lvl5pPr marL="2057400" indent="-228600" eaLnBrk="0" hangingPunct="0">
              <a:defRPr sz="1400">
                <a:solidFill>
                  <a:schemeClr val="tx1"/>
                </a:solidFill>
                <a:latin typeface="Arial" pitchFamily="34" charset="0"/>
                <a:ea typeface="Geneva" pitchFamily="34" charset="0"/>
                <a:cs typeface="Geneva" pitchFamily="34" charset="0"/>
              </a:defRPr>
            </a:lvl5pPr>
            <a:lvl6pPr marL="25146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6pPr>
            <a:lvl7pPr marL="29718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7pPr>
            <a:lvl8pPr marL="34290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8pPr>
            <a:lvl9pPr marL="3886200" indent="-228600" eaLnBrk="0" fontAlgn="base" hangingPunct="0">
              <a:spcBef>
                <a:spcPct val="0"/>
              </a:spcBef>
              <a:spcAft>
                <a:spcPct val="0"/>
              </a:spcAft>
              <a:defRPr sz="1400">
                <a:solidFill>
                  <a:schemeClr val="tx1"/>
                </a:solidFill>
                <a:latin typeface="Arial" pitchFamily="34" charset="0"/>
                <a:ea typeface="Geneva" pitchFamily="34" charset="0"/>
                <a:cs typeface="Geneva"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400" b="0" i="0" u="none" strike="noStrike" kern="1200" cap="none" spc="0" normalizeH="0" baseline="0" noProof="0" smtClean="0">
              <a:ln>
                <a:noFill/>
              </a:ln>
              <a:solidFill>
                <a:srgbClr val="000000"/>
              </a:solidFill>
              <a:effectLst/>
              <a:uLnTx/>
              <a:uFillTx/>
              <a:latin typeface="Arial" pitchFamily="34" charset="0"/>
            </a:endParaRPr>
          </a:p>
        </p:txBody>
      </p:sp>
    </p:spTree>
    <p:extLst>
      <p:ext uri="{BB962C8B-B14F-4D97-AF65-F5344CB8AC3E}">
        <p14:creationId xmlns:p14="http://schemas.microsoft.com/office/powerpoint/2010/main" val="1431966350"/>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Lst>
  <p:hf sldNum="0" hdr="0" ftr="0" dt="0"/>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pitchFamily="34" charset="0"/>
          <a:ea typeface="ヒラギノ角ゴ Pro W3"/>
          <a:cs typeface="Geneva"/>
        </a:defRPr>
      </a:lvl2pPr>
      <a:lvl3pPr algn="l" rtl="0" eaLnBrk="0" fontAlgn="base" hangingPunct="0">
        <a:spcBef>
          <a:spcPct val="0"/>
        </a:spcBef>
        <a:spcAft>
          <a:spcPct val="0"/>
        </a:spcAft>
        <a:defRPr sz="2400">
          <a:solidFill>
            <a:schemeClr val="bg1"/>
          </a:solidFill>
          <a:latin typeface="Arial" pitchFamily="34" charset="0"/>
          <a:ea typeface="ヒラギノ角ゴ Pro W3"/>
          <a:cs typeface="Geneva"/>
        </a:defRPr>
      </a:lvl3pPr>
      <a:lvl4pPr algn="l" rtl="0" eaLnBrk="0" fontAlgn="base" hangingPunct="0">
        <a:spcBef>
          <a:spcPct val="0"/>
        </a:spcBef>
        <a:spcAft>
          <a:spcPct val="0"/>
        </a:spcAft>
        <a:defRPr sz="2400">
          <a:solidFill>
            <a:schemeClr val="bg1"/>
          </a:solidFill>
          <a:latin typeface="Arial" pitchFamily="34" charset="0"/>
          <a:ea typeface="ヒラギノ角ゴ Pro W3"/>
          <a:cs typeface="Geneva"/>
        </a:defRPr>
      </a:lvl4pPr>
      <a:lvl5pPr algn="l" rtl="0" eaLnBrk="0" fontAlgn="base" hangingPunct="0">
        <a:spcBef>
          <a:spcPct val="0"/>
        </a:spcBef>
        <a:spcAft>
          <a:spcPct val="0"/>
        </a:spcAft>
        <a:defRPr sz="2400">
          <a:solidFill>
            <a:schemeClr val="bg1"/>
          </a:solidFill>
          <a:latin typeface="Arial" pitchFamily="34" charset="0"/>
          <a:ea typeface="ヒラギノ角ゴ Pro W3"/>
          <a:cs typeface="Geneva"/>
        </a:defRPr>
      </a:lvl5pPr>
      <a:lvl6pPr marL="457200" algn="l" rtl="0" fontAlgn="base">
        <a:spcBef>
          <a:spcPct val="0"/>
        </a:spcBef>
        <a:spcAft>
          <a:spcPct val="0"/>
        </a:spcAft>
        <a:defRPr sz="2400">
          <a:solidFill>
            <a:schemeClr val="bg1"/>
          </a:solidFill>
          <a:latin typeface="Arial" pitchFamily="34" charset="0"/>
          <a:ea typeface="ヒラギノ角ゴ Pro W3"/>
          <a:cs typeface="Geneva"/>
        </a:defRPr>
      </a:lvl6pPr>
      <a:lvl7pPr marL="914400" algn="l" rtl="0" fontAlgn="base">
        <a:spcBef>
          <a:spcPct val="0"/>
        </a:spcBef>
        <a:spcAft>
          <a:spcPct val="0"/>
        </a:spcAft>
        <a:defRPr sz="2400">
          <a:solidFill>
            <a:schemeClr val="bg1"/>
          </a:solidFill>
          <a:latin typeface="Arial" pitchFamily="34" charset="0"/>
          <a:ea typeface="ヒラギノ角ゴ Pro W3"/>
          <a:cs typeface="Geneva"/>
        </a:defRPr>
      </a:lvl7pPr>
      <a:lvl8pPr marL="1371600" algn="l" rtl="0" fontAlgn="base">
        <a:spcBef>
          <a:spcPct val="0"/>
        </a:spcBef>
        <a:spcAft>
          <a:spcPct val="0"/>
        </a:spcAft>
        <a:defRPr sz="2400">
          <a:solidFill>
            <a:schemeClr val="bg1"/>
          </a:solidFill>
          <a:latin typeface="Arial" pitchFamily="34" charset="0"/>
          <a:ea typeface="ヒラギノ角ゴ Pro W3"/>
          <a:cs typeface="Geneva"/>
        </a:defRPr>
      </a:lvl8pPr>
      <a:lvl9pPr marL="1828800" algn="l" rtl="0" fontAlgn="base">
        <a:spcBef>
          <a:spcPct val="0"/>
        </a:spcBef>
        <a:spcAft>
          <a:spcPct val="0"/>
        </a:spcAft>
        <a:defRPr sz="2400">
          <a:solidFill>
            <a:schemeClr val="bg1"/>
          </a:solidFill>
          <a:latin typeface="Arial" pitchFamily="34" charset="0"/>
          <a:ea typeface="ヒラギノ角ゴ Pro W3"/>
          <a:cs typeface="Geneva"/>
        </a:defRPr>
      </a:lvl9pPr>
    </p:titleStyle>
    <p:bodyStyle>
      <a:lvl1pPr marL="171450" indent="-171450" algn="l" defTabSz="1838325" rtl="0" eaLnBrk="0" fontAlgn="base" hangingPunct="0">
        <a:spcBef>
          <a:spcPct val="75000"/>
        </a:spcBef>
        <a:spcAft>
          <a:spcPct val="0"/>
        </a:spcAft>
        <a:buClr>
          <a:schemeClr val="folHlink"/>
        </a:buClr>
        <a:buSzPct val="150000"/>
        <a:buChar char="•"/>
        <a:defRPr sz="1400">
          <a:solidFill>
            <a:schemeClr val="tx1"/>
          </a:solidFill>
          <a:latin typeface="+mn-lt"/>
          <a:ea typeface="+mn-ea"/>
          <a:cs typeface="+mn-cs"/>
        </a:defRPr>
      </a:lvl1pPr>
      <a:lvl2pPr marL="457200" indent="-171450" algn="l" defTabSz="1838325" rtl="0" eaLnBrk="0" fontAlgn="base" hangingPunct="0">
        <a:spcBef>
          <a:spcPct val="25000"/>
        </a:spcBef>
        <a:spcAft>
          <a:spcPct val="0"/>
        </a:spcAft>
        <a:buClr>
          <a:schemeClr val="folHlink"/>
        </a:buClr>
        <a:buFont typeface="Arial" panose="020B0604020202020204" pitchFamily="34" charset="0"/>
        <a:buChar char="–"/>
        <a:defRPr sz="1400">
          <a:solidFill>
            <a:schemeClr val="tx1"/>
          </a:solidFill>
          <a:latin typeface="+mn-lt"/>
          <a:ea typeface="+mn-ea"/>
          <a:cs typeface="+mn-cs"/>
        </a:defRPr>
      </a:lvl2pPr>
      <a:lvl3pPr marL="742950" indent="-171450" algn="l" defTabSz="1838325" rtl="0" eaLnBrk="0" fontAlgn="base" hangingPunct="0">
        <a:spcBef>
          <a:spcPct val="25000"/>
        </a:spcBef>
        <a:spcAft>
          <a:spcPct val="0"/>
        </a:spcAft>
        <a:buClr>
          <a:schemeClr val="folHlink"/>
        </a:buClr>
        <a:buFont typeface="Symbol" panose="05050102010706020507" pitchFamily="18" charset="2"/>
        <a:buChar char="·"/>
        <a:defRPr sz="1400">
          <a:solidFill>
            <a:schemeClr val="tx1"/>
          </a:solidFill>
          <a:latin typeface="+mn-lt"/>
          <a:ea typeface="+mn-ea"/>
          <a:cs typeface="+mn-cs"/>
        </a:defRPr>
      </a:lvl3pPr>
      <a:lvl4pPr marL="1023938" indent="-166688" algn="l" defTabSz="1838325" rtl="0" eaLnBrk="0" fontAlgn="base" hangingPunct="0">
        <a:spcBef>
          <a:spcPct val="25000"/>
        </a:spcBef>
        <a:spcAft>
          <a:spcPct val="0"/>
        </a:spcAft>
        <a:buClr>
          <a:schemeClr val="folHlink"/>
        </a:buClr>
        <a:buFont typeface="Arial" panose="020B0604020202020204" pitchFamily="34" charset="0"/>
        <a:buChar char="–"/>
        <a:defRPr sz="1400">
          <a:solidFill>
            <a:schemeClr val="tx1"/>
          </a:solidFill>
          <a:latin typeface="+mn-lt"/>
          <a:ea typeface="+mn-ea"/>
          <a:cs typeface="+mn-cs"/>
        </a:defRPr>
      </a:lvl4pPr>
      <a:lvl5pPr marL="1303338" indent="-165100" algn="l" defTabSz="1838325" rtl="0" eaLnBrk="0" fontAlgn="base" hangingPunct="0">
        <a:spcBef>
          <a:spcPct val="25000"/>
        </a:spcBef>
        <a:spcAft>
          <a:spcPct val="0"/>
        </a:spcAft>
        <a:buClr>
          <a:schemeClr val="folHlink"/>
        </a:buClr>
        <a:buFont typeface="Symbol" panose="05050102010706020507" pitchFamily="18" charset="2"/>
        <a:buChar char="·"/>
        <a:defRPr sz="1400">
          <a:solidFill>
            <a:schemeClr val="tx1"/>
          </a:solidFill>
          <a:latin typeface="+mn-lt"/>
          <a:ea typeface="+mn-ea"/>
          <a:cs typeface="+mn-cs"/>
        </a:defRPr>
      </a:lvl5pPr>
      <a:lvl6pPr marL="1760538" indent="-165100" algn="l" defTabSz="1838325" rtl="0" fontAlgn="base">
        <a:spcBef>
          <a:spcPct val="25000"/>
        </a:spcBef>
        <a:spcAft>
          <a:spcPct val="0"/>
        </a:spcAft>
        <a:buClr>
          <a:schemeClr val="folHlink"/>
        </a:buClr>
        <a:buFont typeface="Symbol" pitchFamily="18" charset="2"/>
        <a:buChar char="·"/>
        <a:defRPr sz="1400">
          <a:solidFill>
            <a:schemeClr val="tx1"/>
          </a:solidFill>
          <a:latin typeface="+mn-lt"/>
          <a:ea typeface="+mn-ea"/>
          <a:cs typeface="+mn-cs"/>
        </a:defRPr>
      </a:lvl6pPr>
      <a:lvl7pPr marL="2217738" indent="-165100" algn="l" defTabSz="1838325" rtl="0" fontAlgn="base">
        <a:spcBef>
          <a:spcPct val="25000"/>
        </a:spcBef>
        <a:spcAft>
          <a:spcPct val="0"/>
        </a:spcAft>
        <a:buClr>
          <a:schemeClr val="folHlink"/>
        </a:buClr>
        <a:buFont typeface="Symbol" pitchFamily="18" charset="2"/>
        <a:buChar char="·"/>
        <a:defRPr sz="1400">
          <a:solidFill>
            <a:schemeClr val="tx1"/>
          </a:solidFill>
          <a:latin typeface="+mn-lt"/>
          <a:ea typeface="+mn-ea"/>
          <a:cs typeface="+mn-cs"/>
        </a:defRPr>
      </a:lvl7pPr>
      <a:lvl8pPr marL="2674938" indent="-165100" algn="l" defTabSz="1838325" rtl="0" fontAlgn="base">
        <a:spcBef>
          <a:spcPct val="25000"/>
        </a:spcBef>
        <a:spcAft>
          <a:spcPct val="0"/>
        </a:spcAft>
        <a:buClr>
          <a:schemeClr val="folHlink"/>
        </a:buClr>
        <a:buFont typeface="Symbol" pitchFamily="18" charset="2"/>
        <a:buChar char="·"/>
        <a:defRPr sz="1400">
          <a:solidFill>
            <a:schemeClr val="tx1"/>
          </a:solidFill>
          <a:latin typeface="+mn-lt"/>
          <a:ea typeface="+mn-ea"/>
          <a:cs typeface="+mn-cs"/>
        </a:defRPr>
      </a:lvl8pPr>
      <a:lvl9pPr marL="3132138" indent="-165100" algn="l" defTabSz="1838325" rtl="0" fontAlgn="base">
        <a:spcBef>
          <a:spcPct val="25000"/>
        </a:spcBef>
        <a:spcAft>
          <a:spcPct val="0"/>
        </a:spcAft>
        <a:buClr>
          <a:schemeClr val="folHlink"/>
        </a:buClr>
        <a:buFont typeface="Symbol" pitchFamily="18" charset="2"/>
        <a:buChar char="·"/>
        <a:defRPr sz="14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9222" y="2698884"/>
            <a:ext cx="9212239" cy="1727643"/>
          </a:xfrm>
        </p:spPr>
        <p:txBody>
          <a:bodyPr>
            <a:noAutofit/>
          </a:bodyPr>
          <a:lstStyle/>
          <a:p>
            <a:pPr>
              <a:lnSpc>
                <a:spcPct val="150000"/>
              </a:lnSpc>
            </a:pPr>
            <a:r>
              <a:rPr lang="en-GB" sz="2800" b="1" dirty="0" smtClean="0">
                <a:solidFill>
                  <a:schemeClr val="accent1">
                    <a:lumMod val="50000"/>
                  </a:schemeClr>
                </a:solidFill>
                <a:latin typeface="Gill Sans MT" panose="020B0502020104020203" pitchFamily="34" charset="0"/>
              </a:rPr>
              <a:t>Economic Recovery Plan: mitigating impact of COVID-19 in Rwanda</a:t>
            </a:r>
            <a:br>
              <a:rPr lang="en-GB" sz="2800" b="1" dirty="0" smtClean="0">
                <a:solidFill>
                  <a:schemeClr val="accent1">
                    <a:lumMod val="50000"/>
                  </a:schemeClr>
                </a:solidFill>
                <a:latin typeface="Gill Sans MT" panose="020B0502020104020203" pitchFamily="34" charset="0"/>
              </a:rPr>
            </a:br>
            <a:endParaRPr lang="en-US" sz="2800" dirty="0">
              <a:solidFill>
                <a:schemeClr val="accent1">
                  <a:lumMod val="50000"/>
                </a:schemeClr>
              </a:solidFill>
              <a:latin typeface="Gill Sans MT" panose="020B0502020104020203" pitchFamily="34" charset="0"/>
            </a:endParaRPr>
          </a:p>
        </p:txBody>
      </p:sp>
      <p:pic>
        <p:nvPicPr>
          <p:cNvPr id="4" name="Picture 3"/>
          <p:cNvPicPr>
            <a:picLocks noChangeAspect="1"/>
          </p:cNvPicPr>
          <p:nvPr/>
        </p:nvPicPr>
        <p:blipFill>
          <a:blip r:embed="rId3"/>
          <a:stretch>
            <a:fillRect/>
          </a:stretch>
        </p:blipFill>
        <p:spPr>
          <a:xfrm>
            <a:off x="9569097" y="883984"/>
            <a:ext cx="2423007" cy="1515973"/>
          </a:xfrm>
          <a:prstGeom prst="rect">
            <a:avLst/>
          </a:prstGeom>
        </p:spPr>
      </p:pic>
      <p:sp>
        <p:nvSpPr>
          <p:cNvPr id="3" name="TextBox 2"/>
          <p:cNvSpPr txBox="1"/>
          <p:nvPr/>
        </p:nvSpPr>
        <p:spPr>
          <a:xfrm>
            <a:off x="5287365" y="4969868"/>
            <a:ext cx="1590564" cy="400110"/>
          </a:xfrm>
          <a:prstGeom prst="rect">
            <a:avLst/>
          </a:prstGeom>
          <a:noFill/>
        </p:spPr>
        <p:txBody>
          <a:bodyPr wrap="none" rtlCol="0">
            <a:spAutoFit/>
          </a:bodyPr>
          <a:lstStyle/>
          <a:p>
            <a:pPr algn="ctr"/>
            <a:r>
              <a:rPr lang="en-US" sz="2000" b="1" dirty="0" smtClean="0">
                <a:solidFill>
                  <a:srgbClr val="000000"/>
                </a:solidFill>
                <a:latin typeface="+mj-lt"/>
                <a:ea typeface="+mj-ea"/>
                <a:cs typeface="+mj-cs"/>
              </a:rPr>
              <a:t>August - 2020</a:t>
            </a:r>
            <a:endParaRPr lang="en-US" sz="2000" b="1" dirty="0">
              <a:solidFill>
                <a:srgbClr val="000000"/>
              </a:solidFill>
              <a:latin typeface="+mj-lt"/>
              <a:ea typeface="+mj-ea"/>
              <a:cs typeface="+mj-cs"/>
            </a:endParaRPr>
          </a:p>
        </p:txBody>
      </p:sp>
    </p:spTree>
    <p:extLst>
      <p:ext uri="{BB962C8B-B14F-4D97-AF65-F5344CB8AC3E}">
        <p14:creationId xmlns:p14="http://schemas.microsoft.com/office/powerpoint/2010/main" val="1100862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41910" y="128452"/>
            <a:ext cx="10545289" cy="562337"/>
          </a:xfrm>
        </p:spPr>
        <p:txBody>
          <a:bodyPr>
            <a:noAutofit/>
          </a:bodyPr>
          <a:lstStyle/>
          <a:p>
            <a:pPr lvl="1" algn="l" rtl="0">
              <a:lnSpc>
                <a:spcPct val="90000"/>
              </a:lnSpc>
              <a:spcBef>
                <a:spcPct val="0"/>
              </a:spcBef>
            </a:pPr>
            <a:r>
              <a:rPr lang="en-US" altLang="en-US" sz="4000" b="1" kern="1200" dirty="0">
                <a:solidFill>
                  <a:srgbClr val="663300"/>
                </a:solidFill>
                <a:latin typeface="BentonSans Regular" panose="02000503040000020004" pitchFamily="50" charset="0"/>
                <a:ea typeface="+mn-ea"/>
                <a:cs typeface="+mn-cs"/>
              </a:rPr>
              <a:t>Global </a:t>
            </a:r>
            <a:r>
              <a:rPr lang="en-US" altLang="en-US" sz="4000" b="1" kern="1200" dirty="0" smtClean="0">
                <a:solidFill>
                  <a:srgbClr val="663300"/>
                </a:solidFill>
                <a:latin typeface="BentonSans Regular" panose="02000503040000020004" pitchFamily="50" charset="0"/>
                <a:ea typeface="+mn-ea"/>
                <a:cs typeface="+mn-cs"/>
              </a:rPr>
              <a:t>Economic Context</a:t>
            </a:r>
            <a:endParaRPr lang="en-US" sz="4000" b="1" kern="1200" dirty="0">
              <a:solidFill>
                <a:srgbClr val="663300"/>
              </a:solidFill>
              <a:latin typeface="BentonSans Regular" panose="02000503040000020004" pitchFamily="50" charset="0"/>
              <a:ea typeface="+mn-ea"/>
              <a:cs typeface="+mn-cs"/>
            </a:endParaRPr>
          </a:p>
        </p:txBody>
      </p:sp>
      <p:sp>
        <p:nvSpPr>
          <p:cNvPr id="6" name="Slide Number Placeholder 5"/>
          <p:cNvSpPr>
            <a:spLocks noGrp="1"/>
          </p:cNvSpPr>
          <p:nvPr>
            <p:ph type="sldNum" sz="quarter" idx="12"/>
          </p:nvPr>
        </p:nvSpPr>
        <p:spPr/>
        <p:txBody>
          <a:bodyPr/>
          <a:lstStyle/>
          <a:p>
            <a:pPr>
              <a:defRPr/>
            </a:pPr>
            <a:fld id="{7D3CD87F-A92E-415E-A938-25238E2D863E}" type="slidenum">
              <a:rPr lang="en-US" sz="1400" b="1">
                <a:solidFill>
                  <a:prstClr val="black">
                    <a:tint val="75000"/>
                  </a:prstClr>
                </a:solidFill>
                <a:latin typeface="Gill Sans MT" panose="020B0502020104020203" pitchFamily="34" charset="0"/>
              </a:rPr>
              <a:pPr>
                <a:defRPr/>
              </a:pPr>
              <a:t>2</a:t>
            </a:fld>
            <a:endParaRPr lang="en-US" sz="1400" b="1" dirty="0">
              <a:solidFill>
                <a:prstClr val="black">
                  <a:tint val="75000"/>
                </a:prstClr>
              </a:solidFill>
              <a:latin typeface="Gill Sans MT" panose="020B0502020104020203" pitchFamily="34" charset="0"/>
            </a:endParaRPr>
          </a:p>
        </p:txBody>
      </p:sp>
      <p:sp>
        <p:nvSpPr>
          <p:cNvPr id="7" name="TextBox 6"/>
          <p:cNvSpPr txBox="1"/>
          <p:nvPr/>
        </p:nvSpPr>
        <p:spPr>
          <a:xfrm>
            <a:off x="452097" y="1025499"/>
            <a:ext cx="11290979" cy="930349"/>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txBody>
          <a:bodyPr/>
          <a:lstStyle>
            <a:defPPr>
              <a:defRPr lang="en-US"/>
            </a:defPPr>
            <a:lvl1pPr marL="342900" indent="-342900" eaLnBrk="0" hangingPunct="0">
              <a:lnSpc>
                <a:spcPct val="114000"/>
              </a:lnSpc>
              <a:buClr>
                <a:schemeClr val="accent1"/>
              </a:buClr>
              <a:buSzPct val="76000"/>
              <a:buFont typeface="+mj-lt"/>
              <a:buAutoNum type="arabicPeriod"/>
              <a:defRPr sz="2000" b="0" u="none">
                <a:solidFill>
                  <a:sysClr val="windowText" lastClr="000000"/>
                </a:solidFill>
                <a:latin typeface="Gill Sans MT"/>
              </a:defRPr>
            </a:lvl1pPr>
            <a:lvl2pPr marL="341313" lvl="1" indent="-273050" algn="just" eaLnBrk="0" hangingPunct="0">
              <a:spcBef>
                <a:spcPts val="500"/>
              </a:spcBef>
              <a:buClr>
                <a:schemeClr val="accent2"/>
              </a:buClr>
              <a:buSzPct val="76000"/>
              <a:buFont typeface="Wingdings 3" pitchFamily="18" charset="2"/>
              <a:buChar char=""/>
              <a:defRPr sz="2000">
                <a:solidFill>
                  <a:schemeClr val="tx1"/>
                </a:solidFill>
              </a:defRPr>
            </a:lvl2pPr>
            <a:lvl3pPr marL="822325" indent="-228600" eaLnBrk="0" hangingPunct="0">
              <a:spcBef>
                <a:spcPts val="500"/>
              </a:spcBef>
              <a:buClr>
                <a:srgbClr val="BCBCBC"/>
              </a:buClr>
              <a:buSzPct val="76000"/>
              <a:buFont typeface="Wingdings 3" pitchFamily="18" charset="2"/>
              <a:buChar char=""/>
              <a:defRPr sz="2400">
                <a:solidFill>
                  <a:schemeClr val="tx1"/>
                </a:solidFill>
              </a:defRPr>
            </a:lvl3pPr>
            <a:lvl4pPr marL="1096963" indent="-228600" eaLnBrk="0" hangingPunct="0">
              <a:spcBef>
                <a:spcPts val="400"/>
              </a:spcBef>
              <a:buClr>
                <a:srgbClr val="23A900"/>
              </a:buClr>
              <a:buSzPct val="70000"/>
              <a:buFont typeface="Wingdings" pitchFamily="2" charset="2"/>
              <a:buChar char=""/>
              <a:defRPr sz="2000">
                <a:solidFill>
                  <a:schemeClr val="tx1"/>
                </a:solidFill>
              </a:defRPr>
            </a:lvl4pPr>
            <a:lvl5pPr marL="1371600" indent="-228600" eaLnBrk="0" hangingPunct="0">
              <a:spcBef>
                <a:spcPts val="300"/>
              </a:spcBef>
              <a:buClr>
                <a:schemeClr val="accent2"/>
              </a:buClr>
              <a:buSzPct val="70000"/>
              <a:buFont typeface="Wingdings" pitchFamily="2" charset="2"/>
              <a:buChar char=""/>
              <a:defRPr sz="1600">
                <a:solidFill>
                  <a:schemeClr val="tx1"/>
                </a:solidFill>
              </a:defRPr>
            </a:lvl5pPr>
            <a:lvl6pPr marL="1645920" indent="-182880">
              <a:spcBef>
                <a:spcPts val="300"/>
              </a:spcBef>
              <a:buClr>
                <a:srgbClr val="9FB8CD">
                  <a:shade val="75000"/>
                </a:srgbClr>
              </a:buClr>
              <a:buSzPct val="75000"/>
              <a:buFont typeface="Wingdings 3"/>
              <a:buChar char=""/>
              <a:defRPr kumimoji="0" sz="1600">
                <a:solidFill>
                  <a:schemeClr val="tx1"/>
                </a:solidFill>
              </a:defRPr>
            </a:lvl6pPr>
            <a:lvl7pPr marL="1828800" indent="-182880">
              <a:spcBef>
                <a:spcPts val="300"/>
              </a:spcBef>
              <a:buClr>
                <a:srgbClr val="727CA3">
                  <a:shade val="75000"/>
                </a:srgbClr>
              </a:buClr>
              <a:buSzPct val="75000"/>
              <a:buFont typeface="Wingdings 3"/>
              <a:buChar char=""/>
              <a:defRPr kumimoji="0" sz="1400">
                <a:solidFill>
                  <a:schemeClr val="tx1"/>
                </a:solidFill>
              </a:defRPr>
            </a:lvl7pPr>
            <a:lvl8pPr marL="2011680" indent="-182880">
              <a:spcBef>
                <a:spcPts val="300"/>
              </a:spcBef>
              <a:buClr>
                <a:prstClr val="white">
                  <a:shade val="50000"/>
                </a:prstClr>
              </a:buClr>
              <a:buSzPct val="75000"/>
              <a:buFont typeface="Wingdings 3"/>
              <a:buChar char=""/>
              <a:defRPr kumimoji="0" sz="1400">
                <a:solidFill>
                  <a:schemeClr val="tx1"/>
                </a:solidFill>
              </a:defRPr>
            </a:lvl8pPr>
            <a:lvl9pPr marL="2194560" indent="-182880">
              <a:spcBef>
                <a:spcPts val="300"/>
              </a:spcBef>
              <a:buClr>
                <a:srgbClr val="9FB8CD"/>
              </a:buClr>
              <a:buSzPct val="75000"/>
              <a:buFont typeface="Wingdings 3"/>
              <a:buChar char=""/>
              <a:defRPr kumimoji="0" sz="1200">
                <a:solidFill>
                  <a:schemeClr val="tx1"/>
                </a:solidFill>
              </a:defRPr>
            </a:lvl9pPr>
          </a:lstStyle>
          <a:p>
            <a:pPr marL="285750" algn="just" eaLnBrk="1" hangingPunct="1">
              <a:lnSpc>
                <a:spcPct val="100000"/>
              </a:lnSpc>
              <a:spcBef>
                <a:spcPts val="600"/>
              </a:spcBef>
              <a:spcAft>
                <a:spcPts val="600"/>
              </a:spcAft>
              <a:buClr>
                <a:srgbClr val="00B050"/>
              </a:buClr>
              <a:buSzPct val="70000"/>
              <a:buFont typeface="Wingdings" panose="05000000000000000000" pitchFamily="2" charset="2"/>
              <a:buChar char="q"/>
              <a:defRPr/>
            </a:pPr>
            <a:r>
              <a:rPr lang="en-US" sz="1800" dirty="0" smtClean="0"/>
              <a:t>The CoVID-19 pandemic has had a more negative impact on economies than expected, most countries are painting a gloomier outlook than previously envisaged; </a:t>
            </a:r>
            <a:r>
              <a:rPr lang="en-US" sz="1800" b="1" dirty="0" smtClean="0">
                <a:solidFill>
                  <a:srgbClr val="0000FF"/>
                </a:solidFill>
              </a:rPr>
              <a:t>global growth for 2020 is now projected to be – 4.9% compared to -3% in April, 2020</a:t>
            </a:r>
            <a:r>
              <a:rPr lang="en-US" sz="1800" dirty="0" smtClean="0"/>
              <a:t>.</a:t>
            </a:r>
            <a:endParaRPr lang="en-GB" sz="1800" dirty="0" smtClean="0">
              <a:latin typeface="+mn-lt"/>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7586" y="1994209"/>
            <a:ext cx="6012873" cy="3020291"/>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048" y="1989053"/>
            <a:ext cx="5689600" cy="3020291"/>
          </a:xfrm>
          <a:prstGeom prst="rect">
            <a:avLst/>
          </a:prstGeom>
        </p:spPr>
      </p:pic>
      <p:sp>
        <p:nvSpPr>
          <p:cNvPr id="9" name="TextBox 8"/>
          <p:cNvSpPr txBox="1"/>
          <p:nvPr/>
        </p:nvSpPr>
        <p:spPr>
          <a:xfrm>
            <a:off x="68280" y="5244147"/>
            <a:ext cx="11961092"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b="1" dirty="0">
                <a:solidFill>
                  <a:srgbClr val="0000FF"/>
                </a:solidFill>
                <a:latin typeface="Gill Sans MT" panose="020B0502020104020203" pitchFamily="34" charset="0"/>
              </a:rPr>
              <a:t>Sub Sahara Africa is now projected to contract by some 3.2</a:t>
            </a:r>
            <a:r>
              <a:rPr lang="en-US" b="1" dirty="0" smtClean="0">
                <a:solidFill>
                  <a:srgbClr val="0000FF"/>
                </a:solidFill>
                <a:latin typeface="Gill Sans MT" panose="020B0502020104020203" pitchFamily="34" charset="0"/>
              </a:rPr>
              <a:t>% (from -1.6% projected in April, 2020) </a:t>
            </a:r>
            <a:r>
              <a:rPr lang="en-US" dirty="0" smtClean="0">
                <a:latin typeface="Gill Sans MT" panose="020B0502020104020203" pitchFamily="34" charset="0"/>
              </a:rPr>
              <a:t>reflecting weaker external environment, falling revenues and limited fiscal space. IMF advices that regional policy should remain focused on safeguarding public health, supporting people and businesses hardest hit by the crisis, and facilitating the recovery. </a:t>
            </a:r>
          </a:p>
          <a:p>
            <a:r>
              <a:rPr lang="en-US" dirty="0">
                <a:latin typeface="Gill Sans MT" panose="020B0502020104020203" pitchFamily="34" charset="0"/>
              </a:rPr>
              <a:t> </a:t>
            </a:r>
            <a:r>
              <a:rPr lang="en-US" dirty="0" smtClean="0">
                <a:latin typeface="Gill Sans MT" panose="020B0502020104020203" pitchFamily="34" charset="0"/>
              </a:rPr>
              <a:t>- EAC: </a:t>
            </a:r>
            <a:r>
              <a:rPr lang="en-US" dirty="0"/>
              <a:t>5.7% (2019), 1% (2020), 3.7% (2021</a:t>
            </a:r>
            <a:r>
              <a:rPr lang="en-US" dirty="0" smtClean="0"/>
              <a:t>)</a:t>
            </a:r>
            <a:r>
              <a:rPr lang="en-US" dirty="0" smtClean="0">
                <a:sym typeface="Wingdings" panose="05000000000000000000" pitchFamily="2" charset="2"/>
              </a:rPr>
              <a:t> </a:t>
            </a:r>
            <a:r>
              <a:rPr lang="en-US" dirty="0" smtClean="0">
                <a:solidFill>
                  <a:schemeClr val="tx1">
                    <a:lumMod val="50000"/>
                    <a:lumOff val="50000"/>
                  </a:schemeClr>
                </a:solidFill>
                <a:sym typeface="Wingdings" panose="05000000000000000000" pitchFamily="2" charset="2"/>
              </a:rPr>
              <a:t>GDP 2020 per country: KE: -0.3%, UG: 1.8%, TZ:1.9%, BU: -5.5%)</a:t>
            </a:r>
            <a:endParaRPr lang="en-US" dirty="0" smtClean="0">
              <a:solidFill>
                <a:schemeClr val="tx1">
                  <a:lumMod val="50000"/>
                  <a:lumOff val="50000"/>
                </a:schemeClr>
              </a:solidFill>
              <a:latin typeface="Gill Sans MT" panose="020B0502020104020203" pitchFamily="34" charset="0"/>
            </a:endParaRPr>
          </a:p>
          <a:p>
            <a:r>
              <a:rPr lang="en-US" dirty="0" smtClean="0">
                <a:latin typeface="Gill Sans MT" panose="020B0502020104020203" pitchFamily="34" charset="0"/>
              </a:rPr>
              <a:t> - Rwanda: 9.4% (2019), 2% (2020), 6.3% (2021)</a:t>
            </a:r>
            <a:endParaRPr lang="en-US" dirty="0">
              <a:latin typeface="Gill Sans MT" panose="020B0502020104020203" pitchFamily="34" charset="0"/>
            </a:endParaRPr>
          </a:p>
        </p:txBody>
      </p:sp>
    </p:spTree>
    <p:extLst>
      <p:ext uri="{BB962C8B-B14F-4D97-AF65-F5344CB8AC3E}">
        <p14:creationId xmlns:p14="http://schemas.microsoft.com/office/powerpoint/2010/main" val="368340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0412" y="65325"/>
            <a:ext cx="10098198" cy="827973"/>
          </a:xfrm>
        </p:spPr>
        <p:txBody>
          <a:bodyPr>
            <a:normAutofit/>
          </a:bodyPr>
          <a:lstStyle/>
          <a:p>
            <a:pPr lvl="0"/>
            <a:r>
              <a:rPr lang="en-US" sz="3200" b="1" dirty="0" smtClean="0">
                <a:solidFill>
                  <a:srgbClr val="663300"/>
                </a:solidFill>
                <a:latin typeface="BentonSans Regular" panose="02000503040000020004" pitchFamily="50" charset="0"/>
                <a:ea typeface="+mn-ea"/>
                <a:cs typeface="+mn-cs"/>
              </a:rPr>
              <a:t>Rwanda - Revision </a:t>
            </a:r>
            <a:r>
              <a:rPr lang="en-US" sz="3200" b="1" dirty="0">
                <a:solidFill>
                  <a:srgbClr val="663300"/>
                </a:solidFill>
                <a:latin typeface="BentonSans Regular" panose="02000503040000020004" pitchFamily="50" charset="0"/>
                <a:ea typeface="+mn-ea"/>
                <a:cs typeface="+mn-cs"/>
              </a:rPr>
              <a:t>in Macroeconomic Projections</a:t>
            </a:r>
          </a:p>
        </p:txBody>
      </p:sp>
      <p:sp>
        <p:nvSpPr>
          <p:cNvPr id="4" name="Slide Number Placeholder 3"/>
          <p:cNvSpPr>
            <a:spLocks noGrp="1"/>
          </p:cNvSpPr>
          <p:nvPr>
            <p:ph type="sldNum" sz="quarter" idx="12"/>
          </p:nvPr>
        </p:nvSpPr>
        <p:spPr/>
        <p:txBody>
          <a:bodyPr/>
          <a:lstStyle/>
          <a:p>
            <a:fld id="{7D3CD87F-A92E-415E-A938-25238E2D863E}" type="slidenum">
              <a:rPr lang="en-US" smtClean="0"/>
              <a:t>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9886519"/>
              </p:ext>
            </p:extLst>
          </p:nvPr>
        </p:nvGraphicFramePr>
        <p:xfrm>
          <a:off x="724485" y="1667022"/>
          <a:ext cx="10914124" cy="4768943"/>
        </p:xfrm>
        <a:graphic>
          <a:graphicData uri="http://schemas.openxmlformats.org/drawingml/2006/table">
            <a:tbl>
              <a:tblPr firstRow="1" bandRow="1"/>
              <a:tblGrid>
                <a:gridCol w="3899533">
                  <a:extLst>
                    <a:ext uri="{9D8B030D-6E8A-4147-A177-3AD203B41FA5}">
                      <a16:colId xmlns:a16="http://schemas.microsoft.com/office/drawing/2014/main" val="1899385989"/>
                    </a:ext>
                  </a:extLst>
                </a:gridCol>
                <a:gridCol w="2287193">
                  <a:extLst>
                    <a:ext uri="{9D8B030D-6E8A-4147-A177-3AD203B41FA5}">
                      <a16:colId xmlns:a16="http://schemas.microsoft.com/office/drawing/2014/main" val="3373630778"/>
                    </a:ext>
                  </a:extLst>
                </a:gridCol>
                <a:gridCol w="1515280">
                  <a:extLst>
                    <a:ext uri="{9D8B030D-6E8A-4147-A177-3AD203B41FA5}">
                      <a16:colId xmlns:a16="http://schemas.microsoft.com/office/drawing/2014/main" val="904655345"/>
                    </a:ext>
                  </a:extLst>
                </a:gridCol>
                <a:gridCol w="3212118">
                  <a:extLst>
                    <a:ext uri="{9D8B030D-6E8A-4147-A177-3AD203B41FA5}">
                      <a16:colId xmlns:a16="http://schemas.microsoft.com/office/drawing/2014/main" val="1954777704"/>
                    </a:ext>
                  </a:extLst>
                </a:gridCol>
              </a:tblGrid>
              <a:tr h="889519">
                <a:tc>
                  <a:txBody>
                    <a:bodyPr/>
                    <a:lstStyle/>
                    <a:p>
                      <a:endParaRPr lang="en-US" sz="1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EEAF6"/>
                    </a:solidFill>
                  </a:tcPr>
                </a:tc>
                <a:tc>
                  <a:txBody>
                    <a:bodyPr/>
                    <a:lstStyle/>
                    <a:p>
                      <a:pPr marL="0" marR="0" algn="r">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2019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EEAF6"/>
                    </a:solidFill>
                  </a:tcPr>
                </a:tc>
                <a:tc>
                  <a:txBody>
                    <a:bodyPr/>
                    <a:lstStyle/>
                    <a:p>
                      <a:pPr marL="0" marR="0" algn="r">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2020 before COVID-19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EEAF6"/>
                    </a:solidFill>
                  </a:tcPr>
                </a:tc>
                <a:tc>
                  <a:txBody>
                    <a:bodyPr/>
                    <a:lstStyle/>
                    <a:p>
                      <a:pPr marL="0" marR="0" algn="r">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2020 After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COVID-19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EEAF6"/>
                    </a:solidFill>
                  </a:tcPr>
                </a:tc>
                <a:extLst>
                  <a:ext uri="{0D108BD9-81ED-4DB2-BD59-A6C34878D82A}">
                    <a16:rowId xmlns:a16="http://schemas.microsoft.com/office/drawing/2014/main" val="3247874224"/>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GDP</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9.4%</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213634851"/>
                  </a:ext>
                </a:extLst>
              </a:tr>
              <a:tr h="8858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Tax revenues loss compared to pre-COVID-19 targets (in FY)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- 78 billion Frw</a:t>
                      </a:r>
                    </a:p>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(loss in FY2019/20)</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endParaRPr lang="en-US" sz="180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- 261 billion Frw</a:t>
                      </a:r>
                    </a:p>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(loss projected in FY 20/21)</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796612300"/>
                  </a:ext>
                </a:extLst>
              </a:tr>
              <a:tr h="427653">
                <a:tc>
                  <a:txBody>
                    <a:bodyPr/>
                    <a:lstStyle/>
                    <a:p>
                      <a:pPr marL="0" marR="0">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Fiscal Deficit (% of GDP in FY)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-9.0%</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-5.6%</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-9.1%</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971309355"/>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Exports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3.8%</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10.8%</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-27.2%</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310287049"/>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Imports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9.7%</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7.4%</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-16.4%</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3277597"/>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Remittances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-0.5%</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-74.6%</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20705322"/>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FDI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9.9%</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21.4%</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-67.3%</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986176410"/>
                  </a:ext>
                </a:extLst>
              </a:tr>
              <a:tr h="427653">
                <a:tc>
                  <a:txBody>
                    <a:bodyPr/>
                    <a:lstStyle/>
                    <a:p>
                      <a:pPr marL="0" marR="0">
                        <a:lnSpc>
                          <a:spcPct val="107000"/>
                        </a:lnSpc>
                        <a:spcBef>
                          <a:spcPts val="0"/>
                        </a:spcBef>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Travel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9.6%</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r">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-81.6%</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4451237"/>
                  </a:ext>
                </a:extLst>
              </a:tr>
            </a:tbl>
          </a:graphicData>
        </a:graphic>
      </p:graphicFrame>
    </p:spTree>
    <p:extLst>
      <p:ext uri="{BB962C8B-B14F-4D97-AF65-F5344CB8AC3E}">
        <p14:creationId xmlns:p14="http://schemas.microsoft.com/office/powerpoint/2010/main" val="956245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20645" y="120073"/>
            <a:ext cx="10806700" cy="797544"/>
          </a:xfrm>
        </p:spPr>
        <p:txBody>
          <a:bodyPr>
            <a:noAutofit/>
          </a:bodyPr>
          <a:lstStyle/>
          <a:p>
            <a:pPr lvl="1" algn="l" rtl="0">
              <a:lnSpc>
                <a:spcPct val="90000"/>
              </a:lnSpc>
              <a:spcBef>
                <a:spcPct val="0"/>
              </a:spcBef>
            </a:pPr>
            <a:r>
              <a:rPr lang="en-US" altLang="en-US" sz="2800" kern="1200" dirty="0" smtClean="0">
                <a:solidFill>
                  <a:srgbClr val="663300"/>
                </a:solidFill>
                <a:latin typeface="BentonSans Regular" panose="02000503040000020004" pitchFamily="50" charset="0"/>
                <a:ea typeface="+mn-ea"/>
                <a:cs typeface="+mn-cs"/>
              </a:rPr>
              <a:t>Economic developments after the lockdown – </a:t>
            </a:r>
            <a:r>
              <a:rPr lang="en-US" altLang="en-US" sz="2800" kern="1200" dirty="0" smtClean="0">
                <a:solidFill>
                  <a:srgbClr val="0000FF"/>
                </a:solidFill>
                <a:latin typeface="BentonSans Regular" panose="02000503040000020004" pitchFamily="50" charset="0"/>
                <a:ea typeface="+mn-ea"/>
                <a:cs typeface="+mn-cs"/>
              </a:rPr>
              <a:t>Composite Index of Economic Activities (CIEA) and Turnovers</a:t>
            </a:r>
            <a:endParaRPr lang="en-US" sz="2800" kern="1200" dirty="0">
              <a:solidFill>
                <a:srgbClr val="0000FF"/>
              </a:solidFill>
              <a:latin typeface="BentonSans Regular" panose="02000503040000020004" pitchFamily="50" charset="0"/>
              <a:ea typeface="+mn-ea"/>
              <a:cs typeface="+mn-cs"/>
            </a:endParaRPr>
          </a:p>
        </p:txBody>
      </p:sp>
      <p:sp>
        <p:nvSpPr>
          <p:cNvPr id="6" name="Slide Number Placeholder 5"/>
          <p:cNvSpPr>
            <a:spLocks noGrp="1"/>
          </p:cNvSpPr>
          <p:nvPr>
            <p:ph type="sldNum" sz="quarter" idx="12"/>
          </p:nvPr>
        </p:nvSpPr>
        <p:spPr/>
        <p:txBody>
          <a:bodyPr/>
          <a:lstStyle/>
          <a:p>
            <a:pPr>
              <a:defRPr/>
            </a:pPr>
            <a:fld id="{7D3CD87F-A92E-415E-A938-25238E2D863E}" type="slidenum">
              <a:rPr lang="en-US" sz="1400" b="1">
                <a:solidFill>
                  <a:prstClr val="black">
                    <a:tint val="75000"/>
                  </a:prstClr>
                </a:solidFill>
                <a:latin typeface="Gill Sans MT" panose="020B0502020104020203" pitchFamily="34" charset="0"/>
              </a:rPr>
              <a:pPr>
                <a:defRPr/>
              </a:pPr>
              <a:t>4</a:t>
            </a:fld>
            <a:endParaRPr lang="en-US" sz="1400" b="1" dirty="0">
              <a:solidFill>
                <a:prstClr val="black">
                  <a:tint val="75000"/>
                </a:prstClr>
              </a:solidFill>
              <a:latin typeface="Gill Sans MT" panose="020B0502020104020203" pitchFamily="34" charset="0"/>
            </a:endParaRPr>
          </a:p>
        </p:txBody>
      </p:sp>
      <p:sp>
        <p:nvSpPr>
          <p:cNvPr id="7" name="TextBox 6"/>
          <p:cNvSpPr txBox="1"/>
          <p:nvPr/>
        </p:nvSpPr>
        <p:spPr>
          <a:xfrm>
            <a:off x="62821" y="1159164"/>
            <a:ext cx="11913048" cy="750077"/>
          </a:xfrm>
          <a:prstGeom prst="rect">
            <a:avLst/>
          </a:prstGeom>
          <a:noFill/>
          <a:ln w="9525">
            <a:noFill/>
            <a:miter lim="800000"/>
            <a:headEnd/>
            <a:tailEnd/>
          </a:ln>
          <a:extLst>
            <a:ext uri="{909E8E84-426E-40dd-AFC4-6F175D3DCCD1}">
              <a14:hiddenFill xmlns="" xmlns:a14="http://schemas.microsoft.com/office/drawing/2010/main">
                <a:solidFill>
                  <a:srgbClr val="FFFFFF"/>
                </a:solidFill>
              </a14:hiddenFill>
            </a:ext>
          </a:extLst>
        </p:spPr>
        <p:txBody>
          <a:bodyPr/>
          <a:lstStyle>
            <a:defPPr>
              <a:defRPr lang="en-US"/>
            </a:defPPr>
            <a:lvl1pPr marL="342900" indent="-342900" eaLnBrk="0" hangingPunct="0">
              <a:lnSpc>
                <a:spcPct val="114000"/>
              </a:lnSpc>
              <a:buClr>
                <a:schemeClr val="accent1"/>
              </a:buClr>
              <a:buSzPct val="76000"/>
              <a:buFont typeface="+mj-lt"/>
              <a:buAutoNum type="arabicPeriod"/>
              <a:defRPr sz="2000" b="0" u="none">
                <a:solidFill>
                  <a:sysClr val="windowText" lastClr="000000"/>
                </a:solidFill>
                <a:latin typeface="Gill Sans MT"/>
              </a:defRPr>
            </a:lvl1pPr>
            <a:lvl2pPr marL="341313" lvl="1" indent="-273050" algn="just" eaLnBrk="0" hangingPunct="0">
              <a:spcBef>
                <a:spcPts val="500"/>
              </a:spcBef>
              <a:buClr>
                <a:schemeClr val="accent2"/>
              </a:buClr>
              <a:buSzPct val="76000"/>
              <a:buFont typeface="Wingdings 3" pitchFamily="18" charset="2"/>
              <a:buChar char=""/>
              <a:defRPr sz="2000">
                <a:solidFill>
                  <a:schemeClr val="tx1"/>
                </a:solidFill>
              </a:defRPr>
            </a:lvl2pPr>
            <a:lvl3pPr marL="822325" indent="-228600" eaLnBrk="0" hangingPunct="0">
              <a:spcBef>
                <a:spcPts val="500"/>
              </a:spcBef>
              <a:buClr>
                <a:srgbClr val="BCBCBC"/>
              </a:buClr>
              <a:buSzPct val="76000"/>
              <a:buFont typeface="Wingdings 3" pitchFamily="18" charset="2"/>
              <a:buChar char=""/>
              <a:defRPr sz="2400">
                <a:solidFill>
                  <a:schemeClr val="tx1"/>
                </a:solidFill>
              </a:defRPr>
            </a:lvl3pPr>
            <a:lvl4pPr marL="1096963" indent="-228600" eaLnBrk="0" hangingPunct="0">
              <a:spcBef>
                <a:spcPts val="400"/>
              </a:spcBef>
              <a:buClr>
                <a:srgbClr val="23A900"/>
              </a:buClr>
              <a:buSzPct val="70000"/>
              <a:buFont typeface="Wingdings" pitchFamily="2" charset="2"/>
              <a:buChar char=""/>
              <a:defRPr sz="2000">
                <a:solidFill>
                  <a:schemeClr val="tx1"/>
                </a:solidFill>
              </a:defRPr>
            </a:lvl4pPr>
            <a:lvl5pPr marL="1371600" indent="-228600" eaLnBrk="0" hangingPunct="0">
              <a:spcBef>
                <a:spcPts val="300"/>
              </a:spcBef>
              <a:buClr>
                <a:schemeClr val="accent2"/>
              </a:buClr>
              <a:buSzPct val="70000"/>
              <a:buFont typeface="Wingdings" pitchFamily="2" charset="2"/>
              <a:buChar char=""/>
              <a:defRPr sz="1600">
                <a:solidFill>
                  <a:schemeClr val="tx1"/>
                </a:solidFill>
              </a:defRPr>
            </a:lvl5pPr>
            <a:lvl6pPr marL="1645920" indent="-182880">
              <a:spcBef>
                <a:spcPts val="300"/>
              </a:spcBef>
              <a:buClr>
                <a:srgbClr val="9FB8CD">
                  <a:shade val="75000"/>
                </a:srgbClr>
              </a:buClr>
              <a:buSzPct val="75000"/>
              <a:buFont typeface="Wingdings 3"/>
              <a:buChar char=""/>
              <a:defRPr kumimoji="0" sz="1600">
                <a:solidFill>
                  <a:schemeClr val="tx1"/>
                </a:solidFill>
              </a:defRPr>
            </a:lvl6pPr>
            <a:lvl7pPr marL="1828800" indent="-182880">
              <a:spcBef>
                <a:spcPts val="300"/>
              </a:spcBef>
              <a:buClr>
                <a:srgbClr val="727CA3">
                  <a:shade val="75000"/>
                </a:srgbClr>
              </a:buClr>
              <a:buSzPct val="75000"/>
              <a:buFont typeface="Wingdings 3"/>
              <a:buChar char=""/>
              <a:defRPr kumimoji="0" sz="1400">
                <a:solidFill>
                  <a:schemeClr val="tx1"/>
                </a:solidFill>
              </a:defRPr>
            </a:lvl7pPr>
            <a:lvl8pPr marL="2011680" indent="-182880">
              <a:spcBef>
                <a:spcPts val="300"/>
              </a:spcBef>
              <a:buClr>
                <a:prstClr val="white">
                  <a:shade val="50000"/>
                </a:prstClr>
              </a:buClr>
              <a:buSzPct val="75000"/>
              <a:buFont typeface="Wingdings 3"/>
              <a:buChar char=""/>
              <a:defRPr kumimoji="0" sz="1400">
                <a:solidFill>
                  <a:schemeClr val="tx1"/>
                </a:solidFill>
              </a:defRPr>
            </a:lvl8pPr>
            <a:lvl9pPr marL="2194560" indent="-182880">
              <a:spcBef>
                <a:spcPts val="300"/>
              </a:spcBef>
              <a:buClr>
                <a:srgbClr val="9FB8CD"/>
              </a:buClr>
              <a:buSzPct val="75000"/>
              <a:buFont typeface="Wingdings 3"/>
              <a:buChar char=""/>
              <a:defRPr kumimoji="0" sz="1200">
                <a:solidFill>
                  <a:schemeClr val="tx1"/>
                </a:solidFill>
              </a:defRPr>
            </a:lvl9pPr>
          </a:lstStyle>
          <a:p>
            <a:pPr marL="285750" algn="just" eaLnBrk="1" hangingPunct="1">
              <a:lnSpc>
                <a:spcPct val="100000"/>
              </a:lnSpc>
              <a:spcBef>
                <a:spcPts val="600"/>
              </a:spcBef>
              <a:spcAft>
                <a:spcPts val="600"/>
              </a:spcAft>
              <a:buClr>
                <a:srgbClr val="00B050"/>
              </a:buClr>
              <a:buSzPct val="70000"/>
              <a:buFont typeface="Wingdings" panose="05000000000000000000" pitchFamily="2" charset="2"/>
              <a:buChar char="q"/>
              <a:defRPr/>
            </a:pPr>
            <a:r>
              <a:rPr lang="en-US" dirty="0" smtClean="0"/>
              <a:t>Since </a:t>
            </a:r>
            <a:r>
              <a:rPr lang="en-GB" dirty="0" smtClean="0"/>
              <a:t>the </a:t>
            </a:r>
            <a:r>
              <a:rPr lang="en-GB" dirty="0"/>
              <a:t>end of the lockdown, </a:t>
            </a:r>
            <a:r>
              <a:rPr lang="en-GB" dirty="0" smtClean="0"/>
              <a:t>we </a:t>
            </a:r>
            <a:r>
              <a:rPr lang="en-GB" dirty="0"/>
              <a:t>observed a pick-up in economic </a:t>
            </a:r>
            <a:r>
              <a:rPr lang="en-GB" dirty="0" smtClean="0"/>
              <a:t>activity, although still timid. But the </a:t>
            </a:r>
            <a:r>
              <a:rPr lang="en-GB" dirty="0"/>
              <a:t>evolution of the index in </a:t>
            </a:r>
            <a:r>
              <a:rPr lang="en-GB" dirty="0" smtClean="0"/>
              <a:t>coming </a:t>
            </a:r>
            <a:r>
              <a:rPr lang="en-GB" dirty="0"/>
              <a:t>weeks should tell us more about the economic </a:t>
            </a:r>
            <a:r>
              <a:rPr lang="en-GB" dirty="0" smtClean="0"/>
              <a:t>recovery. </a:t>
            </a:r>
            <a:endParaRPr lang="en-US" dirty="0"/>
          </a:p>
        </p:txBody>
      </p:sp>
      <p:graphicFrame>
        <p:nvGraphicFramePr>
          <p:cNvPr id="12" name="Chart 11"/>
          <p:cNvGraphicFramePr/>
          <p:nvPr>
            <p:extLst>
              <p:ext uri="{D42A27DB-BD31-4B8C-83A1-F6EECF244321}">
                <p14:modId xmlns:p14="http://schemas.microsoft.com/office/powerpoint/2010/main" val="3285445480"/>
              </p:ext>
            </p:extLst>
          </p:nvPr>
        </p:nvGraphicFramePr>
        <p:xfrm>
          <a:off x="165216" y="2056014"/>
          <a:ext cx="5676900" cy="45186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92504351"/>
              </p:ext>
            </p:extLst>
          </p:nvPr>
        </p:nvGraphicFramePr>
        <p:xfrm>
          <a:off x="6133513" y="2056014"/>
          <a:ext cx="5387927" cy="4518688"/>
        </p:xfrm>
        <a:graphic>
          <a:graphicData uri="http://schemas.openxmlformats.org/drawingml/2006/table">
            <a:tbl>
              <a:tblPr firstRow="1" firstCol="1" bandRow="1">
                <a:tableStyleId>{5FD0F851-EC5A-4D38-B0AD-8093EC10F338}</a:tableStyleId>
              </a:tblPr>
              <a:tblGrid>
                <a:gridCol w="1639140">
                  <a:extLst>
                    <a:ext uri="{9D8B030D-6E8A-4147-A177-3AD203B41FA5}">
                      <a16:colId xmlns:a16="http://schemas.microsoft.com/office/drawing/2014/main" val="2577669897"/>
                    </a:ext>
                  </a:extLst>
                </a:gridCol>
                <a:gridCol w="866066">
                  <a:extLst>
                    <a:ext uri="{9D8B030D-6E8A-4147-A177-3AD203B41FA5}">
                      <a16:colId xmlns:a16="http://schemas.microsoft.com/office/drawing/2014/main" val="4234780246"/>
                    </a:ext>
                  </a:extLst>
                </a:gridCol>
                <a:gridCol w="798751">
                  <a:extLst>
                    <a:ext uri="{9D8B030D-6E8A-4147-A177-3AD203B41FA5}">
                      <a16:colId xmlns:a16="http://schemas.microsoft.com/office/drawing/2014/main" val="1062594540"/>
                    </a:ext>
                  </a:extLst>
                </a:gridCol>
                <a:gridCol w="784872">
                  <a:extLst>
                    <a:ext uri="{9D8B030D-6E8A-4147-A177-3AD203B41FA5}">
                      <a16:colId xmlns:a16="http://schemas.microsoft.com/office/drawing/2014/main" val="603444174"/>
                    </a:ext>
                  </a:extLst>
                </a:gridCol>
                <a:gridCol w="649549">
                  <a:extLst>
                    <a:ext uri="{9D8B030D-6E8A-4147-A177-3AD203B41FA5}">
                      <a16:colId xmlns:a16="http://schemas.microsoft.com/office/drawing/2014/main" val="1451704509"/>
                    </a:ext>
                  </a:extLst>
                </a:gridCol>
                <a:gridCol w="649549">
                  <a:extLst>
                    <a:ext uri="{9D8B030D-6E8A-4147-A177-3AD203B41FA5}">
                      <a16:colId xmlns:a16="http://schemas.microsoft.com/office/drawing/2014/main" val="2193087207"/>
                    </a:ext>
                  </a:extLst>
                </a:gridCol>
              </a:tblGrid>
              <a:tr h="1499272">
                <a:tc>
                  <a:txBody>
                    <a:bodyPr/>
                    <a:lstStyle/>
                    <a:p>
                      <a:pPr marL="0" marR="0" algn="ctr">
                        <a:lnSpc>
                          <a:spcPct val="107000"/>
                        </a:lnSpc>
                        <a:spcBef>
                          <a:spcPts val="0"/>
                        </a:spcBef>
                        <a:spcAft>
                          <a:spcPts val="0"/>
                        </a:spcAft>
                      </a:pPr>
                      <a:r>
                        <a:rPr lang="en-US" sz="1600" dirty="0">
                          <a:effectLst/>
                        </a:rPr>
                        <a:t>% change </a:t>
                      </a:r>
                      <a:r>
                        <a:rPr lang="en-US" sz="1600" dirty="0" err="1">
                          <a:effectLst/>
                        </a:rPr>
                        <a:t>yoy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Apr-20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May-20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Jun-20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a:effectLst/>
                        </a:rPr>
                        <a:t>Q2 2020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600" dirty="0">
                          <a:effectLst/>
                        </a:rPr>
                        <a:t>Jan.-June 2020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65973980"/>
                  </a:ext>
                </a:extLst>
              </a:tr>
              <a:tr h="754854">
                <a:tc>
                  <a:txBody>
                    <a:bodyPr/>
                    <a:lstStyle/>
                    <a:p>
                      <a:pPr marL="0" marR="0">
                        <a:lnSpc>
                          <a:spcPct val="107000"/>
                        </a:lnSpc>
                        <a:spcBef>
                          <a:spcPts val="0"/>
                        </a:spcBef>
                        <a:spcAft>
                          <a:spcPts val="0"/>
                        </a:spcAft>
                      </a:pPr>
                      <a:r>
                        <a:rPr lang="en-US" sz="1600" dirty="0">
                          <a:effectLst/>
                        </a:rPr>
                        <a:t>Real CIEA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marL="0" marR="0" algn="r">
                        <a:lnSpc>
                          <a:spcPct val="107000"/>
                        </a:lnSpc>
                        <a:spcBef>
                          <a:spcPts val="0"/>
                        </a:spcBef>
                        <a:spcAft>
                          <a:spcPts val="0"/>
                        </a:spcAft>
                      </a:pPr>
                      <a:r>
                        <a:rPr lang="en-US" sz="1600">
                          <a:effectLst/>
                        </a:rPr>
                        <a:t>-19.1%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dirty="0">
                          <a:effectLst/>
                        </a:rPr>
                        <a:t>-15.1%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dirty="0">
                          <a:effectLst/>
                        </a:rPr>
                        <a:t>8.4%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-8.8%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-1.8%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48581507"/>
                  </a:ext>
                </a:extLst>
              </a:tr>
              <a:tr h="754854">
                <a:tc>
                  <a:txBody>
                    <a:bodyPr/>
                    <a:lstStyle/>
                    <a:p>
                      <a:pPr marL="0" marR="0">
                        <a:lnSpc>
                          <a:spcPct val="107000"/>
                        </a:lnSpc>
                        <a:spcBef>
                          <a:spcPts val="0"/>
                        </a:spcBef>
                        <a:spcAft>
                          <a:spcPts val="0"/>
                        </a:spcAft>
                      </a:pPr>
                      <a:r>
                        <a:rPr lang="en-US" sz="1600">
                          <a:effectLst/>
                        </a:rPr>
                        <a:t>Total turnovers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marL="0" marR="0" algn="r">
                        <a:lnSpc>
                          <a:spcPct val="107000"/>
                        </a:lnSpc>
                        <a:spcBef>
                          <a:spcPts val="0"/>
                        </a:spcBef>
                        <a:spcAft>
                          <a:spcPts val="0"/>
                        </a:spcAft>
                      </a:pPr>
                      <a:r>
                        <a:rPr lang="en-US" sz="1600" dirty="0">
                          <a:effectLst/>
                        </a:rPr>
                        <a:t>-32.5%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-17.7%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6.5%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-14.9%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-7.0%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15837800"/>
                  </a:ext>
                </a:extLst>
              </a:tr>
              <a:tr h="754854">
                <a:tc>
                  <a:txBody>
                    <a:bodyPr/>
                    <a:lstStyle/>
                    <a:p>
                      <a:pPr marL="0" marR="0">
                        <a:lnSpc>
                          <a:spcPct val="107000"/>
                        </a:lnSpc>
                        <a:spcBef>
                          <a:spcPts val="0"/>
                        </a:spcBef>
                        <a:spcAft>
                          <a:spcPts val="0"/>
                        </a:spcAft>
                      </a:pPr>
                      <a:r>
                        <a:rPr lang="en-US" sz="1600">
                          <a:effectLst/>
                        </a:rPr>
                        <a:t>     Industry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marL="0" marR="0" algn="r">
                        <a:lnSpc>
                          <a:spcPct val="107000"/>
                        </a:lnSpc>
                        <a:spcBef>
                          <a:spcPts val="0"/>
                        </a:spcBef>
                        <a:spcAft>
                          <a:spcPts val="0"/>
                        </a:spcAft>
                      </a:pPr>
                      <a:r>
                        <a:rPr lang="en-US" sz="1600">
                          <a:effectLst/>
                        </a:rPr>
                        <a:t>-21.3%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2.3%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30.7%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2.9%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0"/>
                        </a:spcAft>
                      </a:pPr>
                      <a:r>
                        <a:rPr lang="en-US" sz="1600">
                          <a:effectLst/>
                        </a:rPr>
                        <a:t>9.6%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71257110"/>
                  </a:ext>
                </a:extLst>
              </a:tr>
              <a:tr h="754854">
                <a:tc>
                  <a:txBody>
                    <a:bodyPr/>
                    <a:lstStyle/>
                    <a:p>
                      <a:pPr marL="0" marR="0">
                        <a:lnSpc>
                          <a:spcPct val="107000"/>
                        </a:lnSpc>
                        <a:spcBef>
                          <a:spcPts val="0"/>
                        </a:spcBef>
                        <a:spcAft>
                          <a:spcPts val="0"/>
                        </a:spcAft>
                      </a:pPr>
                      <a:r>
                        <a:rPr lang="en-US" sz="1600">
                          <a:effectLst/>
                        </a:rPr>
                        <a:t>     Services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a:effectLst/>
                        </a:rPr>
                        <a:t>-36.6%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a:effectLst/>
                        </a:rPr>
                        <a:t>-24.0%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dirty="0">
                          <a:effectLst/>
                        </a:rPr>
                        <a:t>-1.2%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a:effectLst/>
                        </a:rPr>
                        <a:t>-20.8%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dirty="0">
                          <a:effectLst/>
                        </a:rPr>
                        <a:t>-12.5%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1935978"/>
                  </a:ext>
                </a:extLst>
              </a:tr>
            </a:tbl>
          </a:graphicData>
        </a:graphic>
      </p:graphicFrame>
    </p:spTree>
    <p:extLst>
      <p:ext uri="{BB962C8B-B14F-4D97-AF65-F5344CB8AC3E}">
        <p14:creationId xmlns:p14="http://schemas.microsoft.com/office/powerpoint/2010/main" val="3404640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7108" y="65325"/>
            <a:ext cx="10161502" cy="842041"/>
          </a:xfrm>
        </p:spPr>
        <p:txBody>
          <a:bodyPr/>
          <a:lstStyle/>
          <a:p>
            <a:r>
              <a:rPr lang="en-US" dirty="0" smtClean="0"/>
              <a:t> </a:t>
            </a:r>
            <a:r>
              <a:rPr lang="en-US" altLang="en-US" b="1" dirty="0">
                <a:solidFill>
                  <a:srgbClr val="663300"/>
                </a:solidFill>
                <a:latin typeface="BentonSans Regular" panose="02000503040000020004" pitchFamily="50" charset="0"/>
              </a:rPr>
              <a:t>Strategic priorities for recovery</a:t>
            </a:r>
            <a:endParaRPr lang="en-US" dirty="0"/>
          </a:p>
        </p:txBody>
      </p:sp>
      <p:sp>
        <p:nvSpPr>
          <p:cNvPr id="4" name="Slide Number Placeholder 3"/>
          <p:cNvSpPr>
            <a:spLocks noGrp="1"/>
          </p:cNvSpPr>
          <p:nvPr>
            <p:ph type="sldNum" sz="quarter" idx="12"/>
          </p:nvPr>
        </p:nvSpPr>
        <p:spPr/>
        <p:txBody>
          <a:bodyPr/>
          <a:lstStyle/>
          <a:p>
            <a:fld id="{7D3CD87F-A92E-415E-A938-25238E2D863E}" type="slidenum">
              <a:rPr lang="en-US" smtClean="0"/>
              <a:t>5</a:t>
            </a:fld>
            <a:endParaRPr lang="en-US" dirty="0"/>
          </a:p>
        </p:txBody>
      </p:sp>
      <p:grpSp>
        <p:nvGrpSpPr>
          <p:cNvPr id="5" name="Group 3"/>
          <p:cNvGrpSpPr/>
          <p:nvPr/>
        </p:nvGrpSpPr>
        <p:grpSpPr>
          <a:xfrm>
            <a:off x="341314" y="1090246"/>
            <a:ext cx="11384108" cy="5521717"/>
            <a:chOff x="1746907" y="1117971"/>
            <a:chExt cx="5962318" cy="4887113"/>
          </a:xfrm>
          <a:gradFill>
            <a:gsLst>
              <a:gs pos="0">
                <a:schemeClr val="accent1"/>
              </a:gs>
              <a:gs pos="50000">
                <a:srgbClr val="9CB86E"/>
              </a:gs>
              <a:gs pos="100000">
                <a:srgbClr val="156B13"/>
              </a:gs>
            </a:gsLst>
          </a:gradFill>
        </p:grpSpPr>
        <p:sp>
          <p:nvSpPr>
            <p:cNvPr id="6" name="Freeform 5"/>
            <p:cNvSpPr/>
            <p:nvPr/>
          </p:nvSpPr>
          <p:spPr>
            <a:xfrm>
              <a:off x="3870591" y="1117971"/>
              <a:ext cx="1873691" cy="1500335"/>
            </a:xfrm>
            <a:custGeom>
              <a:avLst/>
              <a:gdLst>
                <a:gd name="connsiteX0" fmla="*/ 0 w 1328539"/>
                <a:gd name="connsiteY0" fmla="*/ 664270 h 1328539"/>
                <a:gd name="connsiteX1" fmla="*/ 664270 w 1328539"/>
                <a:gd name="connsiteY1" fmla="*/ 0 h 1328539"/>
                <a:gd name="connsiteX2" fmla="*/ 1328540 w 1328539"/>
                <a:gd name="connsiteY2" fmla="*/ 664270 h 1328539"/>
                <a:gd name="connsiteX3" fmla="*/ 664270 w 1328539"/>
                <a:gd name="connsiteY3" fmla="*/ 1328540 h 1328539"/>
                <a:gd name="connsiteX4" fmla="*/ 0 w 1328539"/>
                <a:gd name="connsiteY4" fmla="*/ 664270 h 1328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539" h="1328539">
                  <a:moveTo>
                    <a:pt x="0" y="664270"/>
                  </a:moveTo>
                  <a:cubicBezTo>
                    <a:pt x="0" y="297404"/>
                    <a:pt x="297404" y="0"/>
                    <a:pt x="664270" y="0"/>
                  </a:cubicBezTo>
                  <a:cubicBezTo>
                    <a:pt x="1031136" y="0"/>
                    <a:pt x="1328540" y="297404"/>
                    <a:pt x="1328540" y="664270"/>
                  </a:cubicBezTo>
                  <a:cubicBezTo>
                    <a:pt x="1328540" y="1031136"/>
                    <a:pt x="1031136" y="1328540"/>
                    <a:pt x="664270" y="1328540"/>
                  </a:cubicBezTo>
                  <a:cubicBezTo>
                    <a:pt x="297404" y="1328540"/>
                    <a:pt x="0" y="1031136"/>
                    <a:pt x="0" y="664270"/>
                  </a:cubicBezTo>
                  <a:close/>
                </a:path>
              </a:pathLst>
            </a:custGeo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lIns="230120" tIns="230120" rIns="230120" bIns="230120" spcCol="1270" anchor="ctr"/>
            <a:lstStyle/>
            <a:p>
              <a:pPr algn="ctr" defTabSz="1244600">
                <a:lnSpc>
                  <a:spcPct val="90000"/>
                </a:lnSpc>
                <a:spcAft>
                  <a:spcPct val="35000"/>
                </a:spcAft>
                <a:defRPr/>
              </a:pPr>
              <a:r>
                <a:rPr lang="en-US" sz="2000" b="1" dirty="0" smtClean="0">
                  <a:solidFill>
                    <a:srgbClr val="0000FF"/>
                  </a:solidFill>
                </a:rPr>
                <a:t>Health </a:t>
              </a:r>
              <a:r>
                <a:rPr lang="en-US" sz="2000" b="1" dirty="0">
                  <a:solidFill>
                    <a:srgbClr val="0000FF"/>
                  </a:solidFill>
                </a:rPr>
                <a:t>spending to contain the epidemic</a:t>
              </a:r>
              <a:endParaRPr lang="en-GB" sz="2000" dirty="0">
                <a:solidFill>
                  <a:srgbClr val="FFFFFF"/>
                </a:solidFill>
              </a:endParaRPr>
            </a:p>
          </p:txBody>
        </p:sp>
        <p:sp>
          <p:nvSpPr>
            <p:cNvPr id="7" name="Freeform 6"/>
            <p:cNvSpPr/>
            <p:nvPr/>
          </p:nvSpPr>
          <p:spPr>
            <a:xfrm>
              <a:off x="5272186" y="4582741"/>
              <a:ext cx="1725290" cy="1422343"/>
            </a:xfrm>
            <a:custGeom>
              <a:avLst/>
              <a:gdLst>
                <a:gd name="connsiteX0" fmla="*/ 0 w 1328539"/>
                <a:gd name="connsiteY0" fmla="*/ 664270 h 1328539"/>
                <a:gd name="connsiteX1" fmla="*/ 664270 w 1328539"/>
                <a:gd name="connsiteY1" fmla="*/ 0 h 1328539"/>
                <a:gd name="connsiteX2" fmla="*/ 1328540 w 1328539"/>
                <a:gd name="connsiteY2" fmla="*/ 664270 h 1328539"/>
                <a:gd name="connsiteX3" fmla="*/ 664270 w 1328539"/>
                <a:gd name="connsiteY3" fmla="*/ 1328540 h 1328539"/>
                <a:gd name="connsiteX4" fmla="*/ 0 w 1328539"/>
                <a:gd name="connsiteY4" fmla="*/ 664270 h 1328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539" h="1328539">
                  <a:moveTo>
                    <a:pt x="0" y="664270"/>
                  </a:moveTo>
                  <a:cubicBezTo>
                    <a:pt x="0" y="297404"/>
                    <a:pt x="297404" y="0"/>
                    <a:pt x="664270" y="0"/>
                  </a:cubicBezTo>
                  <a:cubicBezTo>
                    <a:pt x="1031136" y="0"/>
                    <a:pt x="1328540" y="297404"/>
                    <a:pt x="1328540" y="664270"/>
                  </a:cubicBezTo>
                  <a:cubicBezTo>
                    <a:pt x="1328540" y="1031136"/>
                    <a:pt x="1031136" y="1328540"/>
                    <a:pt x="664270" y="1328540"/>
                  </a:cubicBezTo>
                  <a:cubicBezTo>
                    <a:pt x="297404" y="1328540"/>
                    <a:pt x="0" y="1031136"/>
                    <a:pt x="0" y="664270"/>
                  </a:cubicBezTo>
                  <a:close/>
                </a:path>
              </a:pathLst>
            </a:custGeo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lIns="230120" tIns="230120" rIns="230120" bIns="230120" spcCol="1270" anchor="ctr"/>
            <a:lstStyle/>
            <a:p>
              <a:pPr algn="ctr" defTabSz="1244600">
                <a:lnSpc>
                  <a:spcPct val="90000"/>
                </a:lnSpc>
                <a:spcAft>
                  <a:spcPct val="35000"/>
                </a:spcAft>
                <a:defRPr/>
              </a:pPr>
              <a:r>
                <a:rPr lang="en-US" sz="2400" b="1" dirty="0" smtClean="0">
                  <a:solidFill>
                    <a:srgbClr val="0000FF"/>
                  </a:solidFill>
                </a:rPr>
                <a:t>Ensure </a:t>
              </a:r>
              <a:r>
                <a:rPr lang="en-US" sz="2400" b="1" dirty="0">
                  <a:solidFill>
                    <a:srgbClr val="0000FF"/>
                  </a:solidFill>
                </a:rPr>
                <a:t>Food Self-Sufficiency</a:t>
              </a:r>
              <a:endParaRPr lang="en-GB" sz="2400" dirty="0">
                <a:solidFill>
                  <a:srgbClr val="FFFFFF"/>
                </a:solidFill>
              </a:endParaRPr>
            </a:p>
          </p:txBody>
        </p:sp>
        <p:sp>
          <p:nvSpPr>
            <p:cNvPr id="8" name="Freeform 7"/>
            <p:cNvSpPr/>
            <p:nvPr/>
          </p:nvSpPr>
          <p:spPr>
            <a:xfrm>
              <a:off x="1746907" y="2344385"/>
              <a:ext cx="1990720" cy="1530604"/>
            </a:xfrm>
            <a:custGeom>
              <a:avLst/>
              <a:gdLst>
                <a:gd name="connsiteX0" fmla="*/ 0 w 1328539"/>
                <a:gd name="connsiteY0" fmla="*/ 664270 h 1328539"/>
                <a:gd name="connsiteX1" fmla="*/ 664270 w 1328539"/>
                <a:gd name="connsiteY1" fmla="*/ 0 h 1328539"/>
                <a:gd name="connsiteX2" fmla="*/ 1328540 w 1328539"/>
                <a:gd name="connsiteY2" fmla="*/ 664270 h 1328539"/>
                <a:gd name="connsiteX3" fmla="*/ 664270 w 1328539"/>
                <a:gd name="connsiteY3" fmla="*/ 1328540 h 1328539"/>
                <a:gd name="connsiteX4" fmla="*/ 0 w 1328539"/>
                <a:gd name="connsiteY4" fmla="*/ 664270 h 1328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539" h="1328539">
                  <a:moveTo>
                    <a:pt x="0" y="664270"/>
                  </a:moveTo>
                  <a:cubicBezTo>
                    <a:pt x="0" y="297404"/>
                    <a:pt x="297404" y="0"/>
                    <a:pt x="664270" y="0"/>
                  </a:cubicBezTo>
                  <a:cubicBezTo>
                    <a:pt x="1031136" y="0"/>
                    <a:pt x="1328540" y="297404"/>
                    <a:pt x="1328540" y="664270"/>
                  </a:cubicBezTo>
                  <a:cubicBezTo>
                    <a:pt x="1328540" y="1031136"/>
                    <a:pt x="1031136" y="1328540"/>
                    <a:pt x="664270" y="1328540"/>
                  </a:cubicBezTo>
                  <a:cubicBezTo>
                    <a:pt x="297404" y="1328540"/>
                    <a:pt x="0" y="1031136"/>
                    <a:pt x="0" y="664270"/>
                  </a:cubicBezTo>
                  <a:close/>
                </a:path>
              </a:pathLst>
            </a:custGeo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lIns="230120" tIns="230120" rIns="230120" bIns="230120" spcCol="1270" anchor="ctr"/>
            <a:lstStyle/>
            <a:p>
              <a:pPr algn="ctr" defTabSz="1244600">
                <a:lnSpc>
                  <a:spcPct val="90000"/>
                </a:lnSpc>
                <a:spcAft>
                  <a:spcPct val="35000"/>
                </a:spcAft>
                <a:defRPr/>
              </a:pPr>
              <a:r>
                <a:rPr lang="en-US" sz="2000" b="1" dirty="0" smtClean="0">
                  <a:solidFill>
                    <a:srgbClr val="0000FF"/>
                  </a:solidFill>
                </a:rPr>
                <a:t>Ensure </a:t>
              </a:r>
              <a:r>
                <a:rPr lang="en-US" sz="2000" b="1" dirty="0">
                  <a:solidFill>
                    <a:srgbClr val="0000FF"/>
                  </a:solidFill>
                </a:rPr>
                <a:t>a Coordinated Multi-sectoral response of Government to quick start and boost economic activity</a:t>
              </a:r>
              <a:endParaRPr lang="en-GB" sz="2000" dirty="0">
                <a:solidFill>
                  <a:srgbClr val="FFFFFF"/>
                </a:solidFill>
              </a:endParaRPr>
            </a:p>
          </p:txBody>
        </p:sp>
        <p:sp>
          <p:nvSpPr>
            <p:cNvPr id="9" name="Freeform 8"/>
            <p:cNvSpPr/>
            <p:nvPr/>
          </p:nvSpPr>
          <p:spPr>
            <a:xfrm>
              <a:off x="2879308" y="4646947"/>
              <a:ext cx="1755623" cy="1358137"/>
            </a:xfrm>
            <a:custGeom>
              <a:avLst/>
              <a:gdLst>
                <a:gd name="connsiteX0" fmla="*/ 0 w 1328539"/>
                <a:gd name="connsiteY0" fmla="*/ 664270 h 1328539"/>
                <a:gd name="connsiteX1" fmla="*/ 664270 w 1328539"/>
                <a:gd name="connsiteY1" fmla="*/ 0 h 1328539"/>
                <a:gd name="connsiteX2" fmla="*/ 1328540 w 1328539"/>
                <a:gd name="connsiteY2" fmla="*/ 664270 h 1328539"/>
                <a:gd name="connsiteX3" fmla="*/ 664270 w 1328539"/>
                <a:gd name="connsiteY3" fmla="*/ 1328540 h 1328539"/>
                <a:gd name="connsiteX4" fmla="*/ 0 w 1328539"/>
                <a:gd name="connsiteY4" fmla="*/ 664270 h 1328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539" h="1328539">
                  <a:moveTo>
                    <a:pt x="0" y="664270"/>
                  </a:moveTo>
                  <a:cubicBezTo>
                    <a:pt x="0" y="297404"/>
                    <a:pt x="297404" y="0"/>
                    <a:pt x="664270" y="0"/>
                  </a:cubicBezTo>
                  <a:cubicBezTo>
                    <a:pt x="1031136" y="0"/>
                    <a:pt x="1328540" y="297404"/>
                    <a:pt x="1328540" y="664270"/>
                  </a:cubicBezTo>
                  <a:cubicBezTo>
                    <a:pt x="1328540" y="1031136"/>
                    <a:pt x="1031136" y="1328540"/>
                    <a:pt x="664270" y="1328540"/>
                  </a:cubicBezTo>
                  <a:cubicBezTo>
                    <a:pt x="297404" y="1328540"/>
                    <a:pt x="0" y="1031136"/>
                    <a:pt x="0" y="664270"/>
                  </a:cubicBezTo>
                  <a:close/>
                </a:path>
              </a:pathLst>
            </a:custGeo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lIns="230120" tIns="230120" rIns="230120" bIns="230120" spcCol="1270" anchor="ctr"/>
            <a:lstStyle/>
            <a:p>
              <a:pPr lvl="0" algn="ctr" defTabSz="1244600">
                <a:lnSpc>
                  <a:spcPct val="90000"/>
                </a:lnSpc>
                <a:spcAft>
                  <a:spcPct val="35000"/>
                </a:spcAft>
                <a:defRPr/>
              </a:pPr>
              <a:r>
                <a:rPr lang="en-US" sz="2000" b="1" dirty="0" smtClean="0">
                  <a:solidFill>
                    <a:srgbClr val="0000FF"/>
                  </a:solidFill>
                </a:rPr>
                <a:t>Support </a:t>
              </a:r>
              <a:r>
                <a:rPr lang="en-US" sz="2000" b="1" dirty="0">
                  <a:solidFill>
                    <a:srgbClr val="0000FF"/>
                  </a:solidFill>
                </a:rPr>
                <a:t>for Businesses and Protect jobs</a:t>
              </a:r>
              <a:r>
                <a:rPr lang="en-US" sz="2000" dirty="0" smtClean="0"/>
                <a:t>.</a:t>
              </a:r>
              <a:endParaRPr lang="en-US" sz="2000" dirty="0"/>
            </a:p>
          </p:txBody>
        </p:sp>
        <p:sp>
          <p:nvSpPr>
            <p:cNvPr id="10" name="Freeform 9"/>
            <p:cNvSpPr/>
            <p:nvPr/>
          </p:nvSpPr>
          <p:spPr>
            <a:xfrm>
              <a:off x="6050292" y="2344386"/>
              <a:ext cx="1658933" cy="1385468"/>
            </a:xfrm>
            <a:custGeom>
              <a:avLst/>
              <a:gdLst>
                <a:gd name="connsiteX0" fmla="*/ 0 w 1328539"/>
                <a:gd name="connsiteY0" fmla="*/ 664270 h 1328539"/>
                <a:gd name="connsiteX1" fmla="*/ 664270 w 1328539"/>
                <a:gd name="connsiteY1" fmla="*/ 0 h 1328539"/>
                <a:gd name="connsiteX2" fmla="*/ 1328540 w 1328539"/>
                <a:gd name="connsiteY2" fmla="*/ 664270 h 1328539"/>
                <a:gd name="connsiteX3" fmla="*/ 664270 w 1328539"/>
                <a:gd name="connsiteY3" fmla="*/ 1328540 h 1328539"/>
                <a:gd name="connsiteX4" fmla="*/ 0 w 1328539"/>
                <a:gd name="connsiteY4" fmla="*/ 664270 h 13285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539" h="1328539">
                  <a:moveTo>
                    <a:pt x="0" y="664270"/>
                  </a:moveTo>
                  <a:cubicBezTo>
                    <a:pt x="0" y="297404"/>
                    <a:pt x="297404" y="0"/>
                    <a:pt x="664270" y="0"/>
                  </a:cubicBezTo>
                  <a:cubicBezTo>
                    <a:pt x="1031136" y="0"/>
                    <a:pt x="1328540" y="297404"/>
                    <a:pt x="1328540" y="664270"/>
                  </a:cubicBezTo>
                  <a:cubicBezTo>
                    <a:pt x="1328540" y="1031136"/>
                    <a:pt x="1031136" y="1328540"/>
                    <a:pt x="664270" y="1328540"/>
                  </a:cubicBezTo>
                  <a:cubicBezTo>
                    <a:pt x="297404" y="1328540"/>
                    <a:pt x="0" y="1031136"/>
                    <a:pt x="0" y="664270"/>
                  </a:cubicBezTo>
                  <a:close/>
                </a:path>
              </a:pathLst>
            </a:custGeom>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lIns="230120" tIns="230120" rIns="230120" bIns="230120" spcCol="1270" anchor="ctr"/>
            <a:lstStyle/>
            <a:p>
              <a:pPr algn="ctr" defTabSz="1244600">
                <a:lnSpc>
                  <a:spcPct val="90000"/>
                </a:lnSpc>
                <a:spcAft>
                  <a:spcPct val="35000"/>
                </a:spcAft>
                <a:defRPr/>
              </a:pPr>
              <a:r>
                <a:rPr lang="en-US" sz="2400" b="1" dirty="0" smtClean="0">
                  <a:solidFill>
                    <a:srgbClr val="0000FF"/>
                  </a:solidFill>
                </a:rPr>
                <a:t>Scale </a:t>
              </a:r>
              <a:r>
                <a:rPr lang="en-US" sz="2400" b="1" dirty="0">
                  <a:solidFill>
                    <a:srgbClr val="0000FF"/>
                  </a:solidFill>
                </a:rPr>
                <a:t>up Social Protection</a:t>
              </a:r>
              <a:endParaRPr lang="en-GB" sz="2400" dirty="0">
                <a:solidFill>
                  <a:srgbClr val="FFFFFF"/>
                </a:solidFill>
              </a:endParaRPr>
            </a:p>
          </p:txBody>
        </p:sp>
      </p:grpSp>
      <p:sp>
        <p:nvSpPr>
          <p:cNvPr id="13" name="TextBox 12"/>
          <p:cNvSpPr txBox="1"/>
          <p:nvPr/>
        </p:nvSpPr>
        <p:spPr>
          <a:xfrm>
            <a:off x="4396154" y="3671956"/>
            <a:ext cx="3896751" cy="400110"/>
          </a:xfrm>
          <a:prstGeom prst="rect">
            <a:avLst/>
          </a:prstGeom>
          <a:noFill/>
        </p:spPr>
        <p:txBody>
          <a:bodyPr wrap="square" rtlCol="0">
            <a:spAutoFit/>
          </a:bodyPr>
          <a:lstStyle/>
          <a:p>
            <a:r>
              <a:rPr lang="en-US" sz="2000" b="1" dirty="0" smtClean="0">
                <a:solidFill>
                  <a:schemeClr val="accent6">
                    <a:lumMod val="75000"/>
                  </a:schemeClr>
                </a:solidFill>
              </a:rPr>
              <a:t>Economic Recovery Plan - priorities</a:t>
            </a:r>
            <a:endParaRPr lang="en-US" sz="2000" b="1" dirty="0">
              <a:solidFill>
                <a:schemeClr val="accent6">
                  <a:lumMod val="75000"/>
                </a:schemeClr>
              </a:solidFill>
            </a:endParaRPr>
          </a:p>
        </p:txBody>
      </p:sp>
    </p:spTree>
    <p:extLst>
      <p:ext uri="{BB962C8B-B14F-4D97-AF65-F5344CB8AC3E}">
        <p14:creationId xmlns:p14="http://schemas.microsoft.com/office/powerpoint/2010/main" val="34975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3010" y="65325"/>
            <a:ext cx="10515600" cy="835007"/>
          </a:xfrm>
        </p:spPr>
        <p:txBody>
          <a:bodyPr>
            <a:normAutofit/>
          </a:bodyPr>
          <a:lstStyle/>
          <a:p>
            <a:r>
              <a:rPr lang="en-US" b="1" dirty="0" smtClean="0">
                <a:solidFill>
                  <a:srgbClr val="663300"/>
                </a:solidFill>
                <a:latin typeface="BentonSans Regular" panose="02000503040000020004" pitchFamily="50" charset="0"/>
              </a:rPr>
              <a:t> ERP – key </a:t>
            </a:r>
            <a:r>
              <a:rPr lang="en-US" b="1" dirty="0">
                <a:solidFill>
                  <a:srgbClr val="663300"/>
                </a:solidFill>
                <a:latin typeface="BentonSans Regular" panose="02000503040000020004" pitchFamily="50" charset="0"/>
              </a:rPr>
              <a:t>Interventions</a:t>
            </a:r>
          </a:p>
        </p:txBody>
      </p:sp>
      <p:sp>
        <p:nvSpPr>
          <p:cNvPr id="3" name="Content Placeholder 2"/>
          <p:cNvSpPr>
            <a:spLocks noGrp="1"/>
          </p:cNvSpPr>
          <p:nvPr>
            <p:ph idx="1"/>
          </p:nvPr>
        </p:nvSpPr>
        <p:spPr>
          <a:xfrm>
            <a:off x="302455" y="1322363"/>
            <a:ext cx="2234421" cy="5275385"/>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0" indent="0">
              <a:buNone/>
            </a:pPr>
            <a:r>
              <a:rPr lang="en-US" sz="2000" b="1" dirty="0">
                <a:solidFill>
                  <a:srgbClr val="0000FF"/>
                </a:solidFill>
              </a:rPr>
              <a:t>Fiscal and monetary policies</a:t>
            </a:r>
          </a:p>
          <a:p>
            <a:r>
              <a:rPr lang="en-US" sz="1800" dirty="0" smtClean="0"/>
              <a:t>To provide timely stimulus to the economy: increase in spending, fast-tracking and bringing forward projects in infrastructure, fast-tracking procurement process, paying on time, liquidity support to the financial sector etc.</a:t>
            </a:r>
          </a:p>
          <a:p>
            <a:r>
              <a:rPr lang="en-US" sz="1800" dirty="0" smtClean="0"/>
              <a:t>To provide relief and support to most impacted sectors/population: tax measures, change in policies, </a:t>
            </a:r>
          </a:p>
          <a:p>
            <a:pPr marL="0" indent="0">
              <a:buNone/>
            </a:pPr>
            <a:endParaRPr lang="en-US" dirty="0"/>
          </a:p>
        </p:txBody>
      </p:sp>
      <p:sp>
        <p:nvSpPr>
          <p:cNvPr id="4" name="Slide Number Placeholder 3"/>
          <p:cNvSpPr>
            <a:spLocks noGrp="1"/>
          </p:cNvSpPr>
          <p:nvPr>
            <p:ph type="sldNum" sz="quarter" idx="12"/>
          </p:nvPr>
        </p:nvSpPr>
        <p:spPr/>
        <p:txBody>
          <a:bodyPr/>
          <a:lstStyle/>
          <a:p>
            <a:fld id="{7D3CD87F-A92E-415E-A938-25238E2D863E}" type="slidenum">
              <a:rPr lang="en-US" smtClean="0"/>
              <a:t>6</a:t>
            </a:fld>
            <a:endParaRPr lang="en-US" dirty="0"/>
          </a:p>
        </p:txBody>
      </p:sp>
      <p:sp>
        <p:nvSpPr>
          <p:cNvPr id="5" name="Content Placeholder 2"/>
          <p:cNvSpPr txBox="1">
            <a:spLocks/>
          </p:cNvSpPr>
          <p:nvPr/>
        </p:nvSpPr>
        <p:spPr>
          <a:xfrm>
            <a:off x="2651761" y="1322363"/>
            <a:ext cx="2157046" cy="527538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FF"/>
                </a:solidFill>
              </a:rPr>
              <a:t>Agriculture</a:t>
            </a:r>
          </a:p>
          <a:p>
            <a:r>
              <a:rPr lang="en-US" sz="2000" dirty="0" smtClean="0"/>
              <a:t>To increase agriculture production: more inputs and seeds, on time distribution, more cultivated areas etc. </a:t>
            </a:r>
          </a:p>
          <a:p>
            <a:r>
              <a:rPr lang="en-US" sz="2000" dirty="0" smtClean="0"/>
              <a:t>Support to agricultural export products: secure and subsidize air freight, secure new markets/demand</a:t>
            </a:r>
            <a:endParaRPr lang="en-US" sz="2000" dirty="0"/>
          </a:p>
        </p:txBody>
      </p:sp>
      <p:sp>
        <p:nvSpPr>
          <p:cNvPr id="6" name="Content Placeholder 2"/>
          <p:cNvSpPr txBox="1">
            <a:spLocks/>
          </p:cNvSpPr>
          <p:nvPr/>
        </p:nvSpPr>
        <p:spPr>
          <a:xfrm>
            <a:off x="4923692" y="1322364"/>
            <a:ext cx="1960100" cy="527538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FF"/>
                </a:solidFill>
              </a:rPr>
              <a:t>Social protection</a:t>
            </a:r>
          </a:p>
          <a:p>
            <a:r>
              <a:rPr lang="en-US" sz="1900" dirty="0" smtClean="0"/>
              <a:t>To  providing support (food, cash transfer, health, public works etc.) </a:t>
            </a:r>
            <a:r>
              <a:rPr lang="en-US" sz="1900" dirty="0"/>
              <a:t>to affected </a:t>
            </a:r>
            <a:r>
              <a:rPr lang="en-US" sz="1900" dirty="0" smtClean="0"/>
              <a:t>households/casual workers </a:t>
            </a:r>
            <a:r>
              <a:rPr lang="en-US" sz="1900" dirty="0"/>
              <a:t>by increasing the number of beneficiaries of classical </a:t>
            </a:r>
            <a:r>
              <a:rPr lang="en-US" sz="1900" dirty="0" smtClean="0"/>
              <a:t>Social Protection </a:t>
            </a:r>
            <a:r>
              <a:rPr lang="en-US" sz="1900" dirty="0"/>
              <a:t>instruments already in place</a:t>
            </a:r>
          </a:p>
        </p:txBody>
      </p:sp>
      <p:sp>
        <p:nvSpPr>
          <p:cNvPr id="7" name="Content Placeholder 2"/>
          <p:cNvSpPr txBox="1">
            <a:spLocks/>
          </p:cNvSpPr>
          <p:nvPr/>
        </p:nvSpPr>
        <p:spPr>
          <a:xfrm>
            <a:off x="7158113" y="1322363"/>
            <a:ext cx="2074985" cy="527538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solidFill>
                  <a:srgbClr val="0000FF"/>
                </a:solidFill>
              </a:rPr>
              <a:t>Private Sector support</a:t>
            </a:r>
          </a:p>
          <a:p>
            <a:r>
              <a:rPr lang="en-US" sz="2100" dirty="0"/>
              <a:t>Tax relief to protect </a:t>
            </a:r>
            <a:r>
              <a:rPr lang="en-US" sz="2100" dirty="0" smtClean="0"/>
              <a:t>jobs</a:t>
            </a:r>
            <a:endParaRPr lang="en-US" sz="2100" dirty="0"/>
          </a:p>
          <a:p>
            <a:r>
              <a:rPr lang="en-US" sz="2100" dirty="0"/>
              <a:t>Injection of liquidity</a:t>
            </a:r>
          </a:p>
          <a:p>
            <a:r>
              <a:rPr lang="en-US" sz="2100" dirty="0"/>
              <a:t>Economic recovery Fund to support hard hit </a:t>
            </a:r>
            <a:r>
              <a:rPr lang="en-US" sz="2100" dirty="0" smtClean="0"/>
              <a:t>businesses etc. </a:t>
            </a:r>
            <a:endParaRPr lang="en-US" sz="2100" dirty="0"/>
          </a:p>
        </p:txBody>
      </p:sp>
      <p:sp>
        <p:nvSpPr>
          <p:cNvPr id="8" name="Content Placeholder 2"/>
          <p:cNvSpPr txBox="1">
            <a:spLocks/>
          </p:cNvSpPr>
          <p:nvPr/>
        </p:nvSpPr>
        <p:spPr>
          <a:xfrm>
            <a:off x="9563625" y="1322363"/>
            <a:ext cx="2074985" cy="527538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smtClean="0">
                <a:solidFill>
                  <a:srgbClr val="0000FF"/>
                </a:solidFill>
              </a:rPr>
              <a:t>Technology &amp; Innovation</a:t>
            </a:r>
            <a:endParaRPr lang="en-US" sz="2000" b="1" dirty="0">
              <a:solidFill>
                <a:srgbClr val="0000FF"/>
              </a:solidFill>
            </a:endParaRPr>
          </a:p>
          <a:p>
            <a:r>
              <a:rPr lang="en-US" sz="2100" dirty="0"/>
              <a:t>Government to use existing investment at full </a:t>
            </a:r>
            <a:r>
              <a:rPr lang="en-US" sz="2100" dirty="0" smtClean="0"/>
              <a:t>potential;</a:t>
            </a:r>
          </a:p>
          <a:p>
            <a:r>
              <a:rPr lang="en-US" sz="2000" dirty="0"/>
              <a:t>Increased investment in digital </a:t>
            </a:r>
            <a:r>
              <a:rPr lang="en-US" sz="2000" dirty="0" smtClean="0"/>
              <a:t>infrastructure</a:t>
            </a:r>
          </a:p>
          <a:p>
            <a:pPr lvl="0"/>
            <a:r>
              <a:rPr lang="en-US" sz="2000" dirty="0"/>
              <a:t>Reinventing the workplace to stop the spread of the virus as well as enhance overall employee productivity with technology.</a:t>
            </a:r>
          </a:p>
          <a:p>
            <a:r>
              <a:rPr lang="en-US" sz="2000" dirty="0"/>
              <a:t>Driving the adoption of ICT for all businesses and </a:t>
            </a:r>
            <a:r>
              <a:rPr lang="en-US" sz="2000" dirty="0" smtClean="0"/>
              <a:t>citizens</a:t>
            </a:r>
            <a:r>
              <a:rPr lang="en-US" sz="2100" dirty="0"/>
              <a:t>.</a:t>
            </a:r>
          </a:p>
        </p:txBody>
      </p:sp>
    </p:spTree>
    <p:extLst>
      <p:ext uri="{BB962C8B-B14F-4D97-AF65-F5344CB8AC3E}">
        <p14:creationId xmlns:p14="http://schemas.microsoft.com/office/powerpoint/2010/main" val="104984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3010" y="65325"/>
            <a:ext cx="10515600" cy="835007"/>
          </a:xfrm>
        </p:spPr>
        <p:txBody>
          <a:bodyPr>
            <a:normAutofit/>
          </a:bodyPr>
          <a:lstStyle/>
          <a:p>
            <a:r>
              <a:rPr lang="en-US" b="1" dirty="0" smtClean="0">
                <a:solidFill>
                  <a:srgbClr val="663300"/>
                </a:solidFill>
                <a:latin typeface="BentonSans Regular" panose="02000503040000020004" pitchFamily="50" charset="0"/>
              </a:rPr>
              <a:t> ERP – key </a:t>
            </a:r>
            <a:r>
              <a:rPr lang="en-US" b="1" dirty="0">
                <a:solidFill>
                  <a:srgbClr val="663300"/>
                </a:solidFill>
                <a:latin typeface="BentonSans Regular" panose="02000503040000020004" pitchFamily="50" charset="0"/>
              </a:rPr>
              <a:t>Interventions</a:t>
            </a:r>
          </a:p>
        </p:txBody>
      </p:sp>
      <p:sp>
        <p:nvSpPr>
          <p:cNvPr id="3" name="Content Placeholder 2"/>
          <p:cNvSpPr>
            <a:spLocks noGrp="1"/>
          </p:cNvSpPr>
          <p:nvPr>
            <p:ph idx="1"/>
          </p:nvPr>
        </p:nvSpPr>
        <p:spPr>
          <a:xfrm>
            <a:off x="302455" y="1322363"/>
            <a:ext cx="5092505" cy="5275385"/>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0" indent="0">
              <a:buNone/>
            </a:pPr>
            <a:r>
              <a:rPr lang="en-US" sz="2000" b="1" dirty="0" smtClean="0">
                <a:solidFill>
                  <a:srgbClr val="0000FF"/>
                </a:solidFill>
              </a:rPr>
              <a:t>Infrastructure</a:t>
            </a:r>
            <a:endParaRPr lang="en-US" sz="2000" b="1" dirty="0">
              <a:solidFill>
                <a:srgbClr val="0000FF"/>
              </a:solidFill>
            </a:endParaRPr>
          </a:p>
          <a:p>
            <a:pPr marL="0" indent="0" algn="just">
              <a:lnSpc>
                <a:spcPct val="100000"/>
              </a:lnSpc>
              <a:spcBef>
                <a:spcPts val="600"/>
              </a:spcBef>
              <a:spcAft>
                <a:spcPts val="600"/>
              </a:spcAft>
              <a:buClr>
                <a:srgbClr val="00B050"/>
              </a:buClr>
              <a:buSzPct val="70000"/>
              <a:buNone/>
              <a:defRPr/>
            </a:pPr>
            <a:r>
              <a:rPr lang="en-US" sz="1800" b="1" dirty="0">
                <a:solidFill>
                  <a:schemeClr val="tx1"/>
                </a:solidFill>
              </a:rPr>
              <a:t>Critical productive sector that catalyzes broader economic growth and provide jobs:</a:t>
            </a:r>
          </a:p>
          <a:p>
            <a:pPr lvl="0"/>
            <a:r>
              <a:rPr lang="en-US" sz="1800" dirty="0" smtClean="0"/>
              <a:t>Construction </a:t>
            </a:r>
            <a:r>
              <a:rPr lang="en-US" sz="1800" dirty="0"/>
              <a:t>and rehabilitation of feeder roads to connect production use areas such as farms, mining concessions, processing plants.</a:t>
            </a:r>
          </a:p>
          <a:p>
            <a:pPr lvl="0"/>
            <a:r>
              <a:rPr lang="en-US" sz="1800" dirty="0"/>
              <a:t>Construction and rehabilitation of paved major roads;</a:t>
            </a:r>
          </a:p>
          <a:p>
            <a:pPr lvl="0"/>
            <a:r>
              <a:rPr lang="en-US" sz="1800" dirty="0"/>
              <a:t>Water and sanitation projects including water treatment plants, water production, and extension of water network; </a:t>
            </a:r>
          </a:p>
          <a:p>
            <a:pPr lvl="0"/>
            <a:r>
              <a:rPr lang="en-US" sz="1800" dirty="0"/>
              <a:t>Accelerate Affordable Housing program to build thousands of housing units to create jobs and demand for the local producers of construction materials;</a:t>
            </a:r>
          </a:p>
          <a:p>
            <a:pPr lvl="0"/>
            <a:r>
              <a:rPr lang="en-US" sz="1800" dirty="0"/>
              <a:t>Accelerate the school construction program across the countries;</a:t>
            </a:r>
          </a:p>
          <a:p>
            <a:pPr lvl="0"/>
            <a:r>
              <a:rPr lang="en-US" sz="1800" dirty="0"/>
              <a:t>Facilitate quick start of new private investment</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7D3CD87F-A92E-415E-A938-25238E2D863E}" type="slidenum">
              <a:rPr lang="en-US" smtClean="0"/>
              <a:t>7</a:t>
            </a:fld>
            <a:endParaRPr lang="en-US" dirty="0"/>
          </a:p>
        </p:txBody>
      </p:sp>
      <p:sp>
        <p:nvSpPr>
          <p:cNvPr id="5" name="Content Placeholder 2"/>
          <p:cNvSpPr txBox="1">
            <a:spLocks/>
          </p:cNvSpPr>
          <p:nvPr/>
        </p:nvSpPr>
        <p:spPr>
          <a:xfrm>
            <a:off x="5577839" y="1270561"/>
            <a:ext cx="6189785" cy="527538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smtClean="0">
                <a:solidFill>
                  <a:srgbClr val="0000FF"/>
                </a:solidFill>
              </a:rPr>
              <a:t>Mining</a:t>
            </a:r>
            <a:endParaRPr lang="en-US" sz="2000" b="1" dirty="0">
              <a:solidFill>
                <a:srgbClr val="0000FF"/>
              </a:solidFill>
            </a:endParaRPr>
          </a:p>
          <a:p>
            <a:pPr marL="57150" indent="0" algn="just">
              <a:lnSpc>
                <a:spcPct val="100000"/>
              </a:lnSpc>
              <a:spcBef>
                <a:spcPts val="600"/>
              </a:spcBef>
              <a:spcAft>
                <a:spcPts val="600"/>
              </a:spcAft>
              <a:buClr>
                <a:srgbClr val="00B050"/>
              </a:buClr>
              <a:buSzPct val="70000"/>
              <a:buNone/>
              <a:defRPr/>
            </a:pPr>
            <a:r>
              <a:rPr lang="en-US" sz="2000" b="1" dirty="0"/>
              <a:t>Sector is known to have positive impacts in stimulating job creation, especially in the rural areas which in turn spurs economic growth and hence contributes to Government revenues:</a:t>
            </a:r>
          </a:p>
          <a:p>
            <a:pPr lvl="0"/>
            <a:r>
              <a:rPr lang="en-US" sz="2000" dirty="0" smtClean="0">
                <a:solidFill>
                  <a:srgbClr val="0000FF"/>
                </a:solidFill>
              </a:rPr>
              <a:t>Boost </a:t>
            </a:r>
            <a:r>
              <a:rPr lang="en-US" sz="2000" dirty="0">
                <a:solidFill>
                  <a:srgbClr val="0000FF"/>
                </a:solidFill>
              </a:rPr>
              <a:t>production</a:t>
            </a:r>
            <a:r>
              <a:rPr lang="en-US" sz="2000" dirty="0"/>
              <a:t>: to allow some mining companies to resume operations with enhanced Healthy and safety measures of employees and extension of formal authorization for expired promising mining and trading licenses for a short period while expediting their licenses application files;</a:t>
            </a:r>
            <a:endParaRPr lang="en-US" sz="2000" dirty="0">
              <a:solidFill>
                <a:srgbClr val="0000FF"/>
              </a:solidFill>
            </a:endParaRPr>
          </a:p>
          <a:p>
            <a:pPr lvl="0"/>
            <a:r>
              <a:rPr lang="en-US" sz="2000" dirty="0">
                <a:solidFill>
                  <a:srgbClr val="0000FF"/>
                </a:solidFill>
              </a:rPr>
              <a:t>Jobs Creation and Investment attraction</a:t>
            </a:r>
            <a:r>
              <a:rPr lang="en-US" sz="2000" dirty="0"/>
              <a:t>: reorganizing small scale mining operators, consolidating many of them into collective investment groups and expedites licensing their new collective companies;</a:t>
            </a:r>
          </a:p>
          <a:p>
            <a:pPr lvl="0"/>
            <a:r>
              <a:rPr lang="en-US" sz="2000" dirty="0">
                <a:solidFill>
                  <a:srgbClr val="0000FF"/>
                </a:solidFill>
              </a:rPr>
              <a:t>Mineral hub focusing on processing and trading</a:t>
            </a:r>
            <a:r>
              <a:rPr lang="en-US" sz="2000" dirty="0"/>
              <a:t>: facilitate outsourcing of minerals to boost value addition and export. The regional mineral importation will supply the local market for either export or processing in Rwanda. This will also add value to jobs creation.</a:t>
            </a:r>
          </a:p>
          <a:p>
            <a:pPr lvl="0"/>
            <a:r>
              <a:rPr lang="en-US" sz="2000" dirty="0">
                <a:solidFill>
                  <a:srgbClr val="0000FF"/>
                </a:solidFill>
              </a:rPr>
              <a:t>Access to affordable locally made mining equipment i</a:t>
            </a:r>
            <a:r>
              <a:rPr lang="en-US" sz="2000" dirty="0"/>
              <a:t>n a bid to professionalize small scale mining: RMB will establish a mechanism bringing together the mining companies and local equipment </a:t>
            </a:r>
            <a:r>
              <a:rPr lang="en-US" sz="2000" dirty="0" smtClean="0"/>
              <a:t>manufacturers.</a:t>
            </a:r>
            <a:endParaRPr lang="en-US" sz="2000" dirty="0"/>
          </a:p>
        </p:txBody>
      </p:sp>
    </p:spTree>
    <p:extLst>
      <p:ext uri="{BB962C8B-B14F-4D97-AF65-F5344CB8AC3E}">
        <p14:creationId xmlns:p14="http://schemas.microsoft.com/office/powerpoint/2010/main" val="2202664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330634"/>
          </a:xfrm>
        </p:spPr>
        <p:txBody>
          <a:bodyPr>
            <a:normAutofit/>
          </a:bodyPr>
          <a:lstStyle/>
          <a:p>
            <a:pPr algn="ctr"/>
            <a:r>
              <a:rPr lang="en-US" altLang="en-US" sz="4800" b="1" dirty="0" smtClean="0">
                <a:solidFill>
                  <a:srgbClr val="663300"/>
                </a:solidFill>
                <a:latin typeface="BentonSans Regular" panose="02000503040000020004" pitchFamily="50" charset="0"/>
              </a:rPr>
              <a:t>THANK YOU</a:t>
            </a:r>
            <a:endParaRPr lang="en-US" sz="4800" dirty="0">
              <a:solidFill>
                <a:srgbClr val="663300"/>
              </a:solidFill>
            </a:endParaRPr>
          </a:p>
        </p:txBody>
      </p:sp>
      <p:sp>
        <p:nvSpPr>
          <p:cNvPr id="4" name="Slide Number Placeholder 3"/>
          <p:cNvSpPr>
            <a:spLocks noGrp="1"/>
          </p:cNvSpPr>
          <p:nvPr>
            <p:ph type="sldNum" sz="quarter" idx="12"/>
          </p:nvPr>
        </p:nvSpPr>
        <p:spPr/>
        <p:txBody>
          <a:bodyPr/>
          <a:lstStyle/>
          <a:p>
            <a:fld id="{7D3CD87F-A92E-415E-A938-25238E2D863E}" type="slidenum">
              <a:rPr lang="en-US" smtClean="0"/>
              <a:t>8</a:t>
            </a:fld>
            <a:endParaRPr lang="en-US" dirty="0"/>
          </a:p>
        </p:txBody>
      </p:sp>
    </p:spTree>
    <p:extLst>
      <p:ext uri="{BB962C8B-B14F-4D97-AF65-F5344CB8AC3E}">
        <p14:creationId xmlns:p14="http://schemas.microsoft.com/office/powerpoint/2010/main" val="2195203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emplate">
  <a:themeElements>
    <a:clrScheme name="Custom Template 1">
      <a:dk1>
        <a:srgbClr val="000000"/>
      </a:dk1>
      <a:lt1>
        <a:srgbClr val="FFFFFF"/>
      </a:lt1>
      <a:dk2>
        <a:srgbClr val="808080"/>
      </a:dk2>
      <a:lt2>
        <a:srgbClr val="C0C0C0"/>
      </a:lt2>
      <a:accent1>
        <a:srgbClr val="11A0DB"/>
      </a:accent1>
      <a:accent2>
        <a:srgbClr val="20603E"/>
      </a:accent2>
      <a:accent3>
        <a:srgbClr val="FFFFFF"/>
      </a:accent3>
      <a:accent4>
        <a:srgbClr val="000000"/>
      </a:accent4>
      <a:accent5>
        <a:srgbClr val="AACDEA"/>
      </a:accent5>
      <a:accent6>
        <a:srgbClr val="1C5637"/>
      </a:accent6>
      <a:hlink>
        <a:srgbClr val="F9D20A"/>
      </a:hlink>
      <a:folHlink>
        <a:srgbClr val="97999B"/>
      </a:folHlink>
    </a:clrScheme>
    <a:fontScheme name="Custom Template">
      <a:majorFont>
        <a:latin typeface="Arial"/>
        <a:ea typeface="ヒラギノ角ゴ Pro W3"/>
        <a:cs typeface="Geneva"/>
      </a:majorFont>
      <a:minorFont>
        <a:latin typeface="Arial"/>
        <a:ea typeface="ヒラギノ角ゴ Pro W3"/>
        <a:cs typeface="Genev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ea typeface="ヒラギノ角ゴ Pro W3"/>
            <a:cs typeface="Geneva"/>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ea typeface="ヒラギノ角ゴ Pro W3"/>
            <a:cs typeface="Geneva"/>
          </a:defRPr>
        </a:defPPr>
      </a:lstStyle>
    </a:lnDef>
  </a:objectDefaults>
  <a:extraClrSchemeLst>
    <a:extraClrScheme>
      <a:clrScheme name="Custom Template 1">
        <a:dk1>
          <a:srgbClr val="000000"/>
        </a:dk1>
        <a:lt1>
          <a:srgbClr val="FFFFFF"/>
        </a:lt1>
        <a:dk2>
          <a:srgbClr val="808080"/>
        </a:dk2>
        <a:lt2>
          <a:srgbClr val="C0C0C0"/>
        </a:lt2>
        <a:accent1>
          <a:srgbClr val="11A0DB"/>
        </a:accent1>
        <a:accent2>
          <a:srgbClr val="20603E"/>
        </a:accent2>
        <a:accent3>
          <a:srgbClr val="FFFFFF"/>
        </a:accent3>
        <a:accent4>
          <a:srgbClr val="000000"/>
        </a:accent4>
        <a:accent5>
          <a:srgbClr val="AACDEA"/>
        </a:accent5>
        <a:accent6>
          <a:srgbClr val="1C5637"/>
        </a:accent6>
        <a:hlink>
          <a:srgbClr val="F9D20A"/>
        </a:hlink>
        <a:folHlink>
          <a:srgbClr val="97999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17351</TotalTime>
  <Words>960</Words>
  <Application>Microsoft Office PowerPoint</Application>
  <PresentationFormat>Widescreen</PresentationFormat>
  <Paragraphs>130</Paragraphs>
  <Slides>8</Slides>
  <Notes>4</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8</vt:i4>
      </vt:variant>
    </vt:vector>
  </HeadingPairs>
  <TitlesOfParts>
    <vt:vector size="21" baseType="lpstr">
      <vt:lpstr>Arial</vt:lpstr>
      <vt:lpstr>BentonSans Regular</vt:lpstr>
      <vt:lpstr>Calibri</vt:lpstr>
      <vt:lpstr>Calibri Light</vt:lpstr>
      <vt:lpstr>Geneva</vt:lpstr>
      <vt:lpstr>Gill Sans MT</vt:lpstr>
      <vt:lpstr>Symbol</vt:lpstr>
      <vt:lpstr>Times New Roman</vt:lpstr>
      <vt:lpstr>Trebuchet MS</vt:lpstr>
      <vt:lpstr>Wingdings</vt:lpstr>
      <vt:lpstr>ヒラギノ角ゴ Pro W3</vt:lpstr>
      <vt:lpstr>Office Theme</vt:lpstr>
      <vt:lpstr>Custom Template</vt:lpstr>
      <vt:lpstr>Economic Recovery Plan: mitigating impact of COVID-19 in Rwanda </vt:lpstr>
      <vt:lpstr>Global Economic Context</vt:lpstr>
      <vt:lpstr>Rwanda - Revision in Macroeconomic Projections</vt:lpstr>
      <vt:lpstr>Economic developments after the lockdown – Composite Index of Economic Activities (CIEA) and Turnovers</vt:lpstr>
      <vt:lpstr> Strategic priorities for recovery</vt:lpstr>
      <vt:lpstr> ERP – key Interventions</vt:lpstr>
      <vt:lpstr> ERP – key Interventions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NDPR</dc:creator>
  <cp:lastModifiedBy>Amina Rwakunda</cp:lastModifiedBy>
  <cp:revision>761</cp:revision>
  <cp:lastPrinted>2020-09-04T05:57:07Z</cp:lastPrinted>
  <dcterms:created xsi:type="dcterms:W3CDTF">2018-04-19T05:44:11Z</dcterms:created>
  <dcterms:modified xsi:type="dcterms:W3CDTF">2020-09-04T07:12:45Z</dcterms:modified>
</cp:coreProperties>
</file>