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31" r:id="rId1"/>
  </p:sldMasterIdLst>
  <p:notesMasterIdLst>
    <p:notesMasterId r:id="rId12"/>
  </p:notesMasterIdLst>
  <p:handoutMasterIdLst>
    <p:handoutMasterId r:id="rId13"/>
  </p:handoutMasterIdLst>
  <p:sldIdLst>
    <p:sldId id="256" r:id="rId2"/>
    <p:sldId id="609" r:id="rId3"/>
    <p:sldId id="603" r:id="rId4"/>
    <p:sldId id="605" r:id="rId5"/>
    <p:sldId id="601" r:id="rId6"/>
    <p:sldId id="607" r:id="rId7"/>
    <p:sldId id="613" r:id="rId8"/>
    <p:sldId id="611" r:id="rId9"/>
    <p:sldId id="615" r:id="rId10"/>
    <p:sldId id="578" r:id="rId11"/>
  </p:sldIdLst>
  <p:sldSz cx="12192000" cy="6858000"/>
  <p:notesSz cx="6797675" cy="99282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Uzziel Ndagijimana" initials="" lastIdx="15" clrIdx="0"/>
  <p:cmAuthor id="1" name="Leonard RUGWABIZA MINEGA" initials="LRM" lastIdx="1" clrIdx="1">
    <p:extLst>
      <p:ext uri="{19B8F6BF-5375-455C-9EA6-DF929625EA0E}">
        <p15:presenceInfo xmlns:p15="http://schemas.microsoft.com/office/powerpoint/2012/main" userId="S-1-5-21-367653040-3284563744-1480659140-1137" providerId="AD"/>
      </p:ext>
    </p:extLst>
  </p:cmAuthor>
  <p:cmAuthor id="2" name="Amina RWAKUNDA" initials="AR" lastIdx="7" clrIdx="2">
    <p:extLst>
      <p:ext uri="{19B8F6BF-5375-455C-9EA6-DF929625EA0E}">
        <p15:presenceInfo xmlns:p15="http://schemas.microsoft.com/office/powerpoint/2012/main" userId="S-1-5-21-367653040-3284563744-1480659140-114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prnPr scaleToFitPaper="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28690"/>
    <a:srgbClr val="FE8D7A"/>
    <a:srgbClr val="0000FF"/>
    <a:srgbClr val="663300"/>
    <a:srgbClr val="9933FF"/>
    <a:srgbClr val="FA6906"/>
    <a:srgbClr val="9DC9E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09" autoAdjust="0"/>
    <p:restoredTop sz="63943" autoAdjust="0"/>
  </p:normalViewPr>
  <p:slideViewPr>
    <p:cSldViewPr snapToGrid="0">
      <p:cViewPr varScale="1">
        <p:scale>
          <a:sx n="70" d="100"/>
          <a:sy n="70" d="100"/>
        </p:scale>
        <p:origin x="534" y="60"/>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13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50443" y="0"/>
            <a:ext cx="2945659" cy="498135"/>
          </a:xfrm>
          <a:prstGeom prst="rect">
            <a:avLst/>
          </a:prstGeom>
        </p:spPr>
        <p:txBody>
          <a:bodyPr vert="horz" lIns="91440" tIns="45720" rIns="91440" bIns="45720" rtlCol="0"/>
          <a:lstStyle>
            <a:lvl1pPr algn="r">
              <a:defRPr sz="1200"/>
            </a:lvl1pPr>
          </a:lstStyle>
          <a:p>
            <a:fld id="{640533EE-9D3D-40B4-8A7D-A5DB5EA50367}" type="datetimeFigureOut">
              <a:rPr lang="en-US" smtClean="0"/>
              <a:t>7/23/2021</a:t>
            </a:fld>
            <a:endParaRPr lang="en-US"/>
          </a:p>
        </p:txBody>
      </p:sp>
      <p:sp>
        <p:nvSpPr>
          <p:cNvPr id="4" name="Footer Placeholder 3"/>
          <p:cNvSpPr>
            <a:spLocks noGrp="1"/>
          </p:cNvSpPr>
          <p:nvPr>
            <p:ph type="ftr" sz="quarter" idx="2"/>
          </p:nvPr>
        </p:nvSpPr>
        <p:spPr>
          <a:xfrm>
            <a:off x="0" y="9430091"/>
            <a:ext cx="2945659" cy="498134"/>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50443" y="9430091"/>
            <a:ext cx="2945659" cy="498134"/>
          </a:xfrm>
          <a:prstGeom prst="rect">
            <a:avLst/>
          </a:prstGeom>
        </p:spPr>
        <p:txBody>
          <a:bodyPr vert="horz" lIns="91440" tIns="45720" rIns="91440" bIns="45720" rtlCol="0" anchor="b"/>
          <a:lstStyle>
            <a:lvl1pPr algn="r">
              <a:defRPr sz="1200"/>
            </a:lvl1pPr>
          </a:lstStyle>
          <a:p>
            <a:fld id="{76521E9E-F93F-4A43-94FF-07EA3201D86F}" type="slidenum">
              <a:rPr lang="en-US" smtClean="0"/>
              <a:t>‹#›</a:t>
            </a:fld>
            <a:endParaRPr lang="en-US"/>
          </a:p>
        </p:txBody>
      </p:sp>
    </p:spTree>
    <p:extLst>
      <p:ext uri="{BB962C8B-B14F-4D97-AF65-F5344CB8AC3E}">
        <p14:creationId xmlns:p14="http://schemas.microsoft.com/office/powerpoint/2010/main" val="400193429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135"/>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50443" y="0"/>
            <a:ext cx="2945659" cy="498135"/>
          </a:xfrm>
          <a:prstGeom prst="rect">
            <a:avLst/>
          </a:prstGeom>
        </p:spPr>
        <p:txBody>
          <a:bodyPr vert="horz" lIns="91440" tIns="45720" rIns="91440" bIns="45720" rtlCol="0"/>
          <a:lstStyle>
            <a:lvl1pPr algn="r">
              <a:defRPr sz="1200"/>
            </a:lvl1pPr>
          </a:lstStyle>
          <a:p>
            <a:fld id="{6959563C-2A83-4C45-A4CC-E27B179F5FFA}" type="datetimeFigureOut">
              <a:rPr lang="en-US" smtClean="0"/>
              <a:t>7/23/2021</a:t>
            </a:fld>
            <a:endParaRPr lang="en-US" dirty="0"/>
          </a:p>
        </p:txBody>
      </p:sp>
      <p:sp>
        <p:nvSpPr>
          <p:cNvPr id="4" name="Slide Image Placeholder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79768" y="4777958"/>
            <a:ext cx="5438140" cy="3909239"/>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9430091"/>
            <a:ext cx="2945659" cy="498134"/>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50443" y="9430091"/>
            <a:ext cx="2945659" cy="498134"/>
          </a:xfrm>
          <a:prstGeom prst="rect">
            <a:avLst/>
          </a:prstGeom>
        </p:spPr>
        <p:txBody>
          <a:bodyPr vert="horz" lIns="91440" tIns="45720" rIns="91440" bIns="45720" rtlCol="0" anchor="b"/>
          <a:lstStyle>
            <a:lvl1pPr algn="r">
              <a:defRPr sz="1200"/>
            </a:lvl1pPr>
          </a:lstStyle>
          <a:p>
            <a:fld id="{BB62C933-0D41-4EA0-88B3-B8710B56663A}" type="slidenum">
              <a:rPr lang="en-US" smtClean="0"/>
              <a:t>‹#›</a:t>
            </a:fld>
            <a:endParaRPr lang="en-US" dirty="0"/>
          </a:p>
        </p:txBody>
      </p:sp>
    </p:spTree>
    <p:extLst>
      <p:ext uri="{BB962C8B-B14F-4D97-AF65-F5344CB8AC3E}">
        <p14:creationId xmlns:p14="http://schemas.microsoft.com/office/powerpoint/2010/main" val="861632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B62C933-0D41-4EA0-88B3-B8710B56663A}" type="slidenum">
              <a:rPr lang="en-US" smtClean="0"/>
              <a:t>1</a:t>
            </a:fld>
            <a:endParaRPr lang="en-US" dirty="0"/>
          </a:p>
        </p:txBody>
      </p:sp>
    </p:spTree>
    <p:extLst>
      <p:ext uri="{BB962C8B-B14F-4D97-AF65-F5344CB8AC3E}">
        <p14:creationId xmlns:p14="http://schemas.microsoft.com/office/powerpoint/2010/main" val="64379711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050" kern="1200" dirty="0" smtClean="0">
                <a:solidFill>
                  <a:schemeClr val="tx1"/>
                </a:solidFill>
                <a:effectLst/>
                <a:latin typeface="+mn-lt"/>
                <a:ea typeface="+mn-ea"/>
                <a:cs typeface="+mn-cs"/>
              </a:rPr>
              <a:t>Monetary and  fiscal</a:t>
            </a:r>
            <a:r>
              <a:rPr lang="en-US" sz="1050" kern="1200" baseline="0" dirty="0" smtClean="0">
                <a:solidFill>
                  <a:schemeClr val="tx1"/>
                </a:solidFill>
                <a:effectLst/>
                <a:latin typeface="+mn-lt"/>
                <a:ea typeface="+mn-ea"/>
                <a:cs typeface="+mn-cs"/>
              </a:rPr>
              <a:t> measures so far in place don’t support </a:t>
            </a:r>
            <a:r>
              <a:rPr lang="en-US" sz="1050" kern="1200" dirty="0" smtClean="0">
                <a:solidFill>
                  <a:schemeClr val="tx1"/>
                </a:solidFill>
                <a:effectLst/>
                <a:latin typeface="+mn-lt"/>
                <a:ea typeface="+mn-ea"/>
                <a:cs typeface="+mn-cs"/>
              </a:rPr>
              <a:t>Micro or informal activities while</a:t>
            </a:r>
            <a:r>
              <a:rPr lang="en-US" sz="1050" kern="1200" baseline="0" dirty="0" smtClean="0">
                <a:solidFill>
                  <a:schemeClr val="tx1"/>
                </a:solidFill>
                <a:effectLst/>
                <a:latin typeface="+mn-lt"/>
                <a:ea typeface="+mn-ea"/>
                <a:cs typeface="+mn-cs"/>
              </a:rPr>
              <a:t> they are facing trade-off between food and business survival thus reducing their income. Those individuals or households close to the poverty line and there is a need to protect their jobs and stimulate consumption at household level.</a:t>
            </a:r>
            <a:endParaRPr lang="en-US" sz="105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BB62C933-0D41-4EA0-88B3-B8710B56663A}" type="slidenum">
              <a:rPr lang="en-US" smtClean="0"/>
              <a:t>3</a:t>
            </a:fld>
            <a:endParaRPr lang="en-US" dirty="0"/>
          </a:p>
        </p:txBody>
      </p:sp>
    </p:spTree>
    <p:extLst>
      <p:ext uri="{BB962C8B-B14F-4D97-AF65-F5344CB8AC3E}">
        <p14:creationId xmlns:p14="http://schemas.microsoft.com/office/powerpoint/2010/main" val="325472063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050" kern="1200" dirty="0" smtClean="0">
                <a:solidFill>
                  <a:schemeClr val="tx1"/>
                </a:solidFill>
                <a:effectLst/>
                <a:latin typeface="+mn-lt"/>
                <a:ea typeface="+mn-ea"/>
                <a:cs typeface="+mn-cs"/>
              </a:rPr>
              <a:t>Monetary and  fiscal</a:t>
            </a:r>
            <a:r>
              <a:rPr lang="en-US" sz="1050" kern="1200" baseline="0" dirty="0" smtClean="0">
                <a:solidFill>
                  <a:schemeClr val="tx1"/>
                </a:solidFill>
                <a:effectLst/>
                <a:latin typeface="+mn-lt"/>
                <a:ea typeface="+mn-ea"/>
                <a:cs typeface="+mn-cs"/>
              </a:rPr>
              <a:t> measures so far in place don’t support </a:t>
            </a:r>
            <a:r>
              <a:rPr lang="en-US" sz="1050" kern="1200" dirty="0" smtClean="0">
                <a:solidFill>
                  <a:schemeClr val="tx1"/>
                </a:solidFill>
                <a:effectLst/>
                <a:latin typeface="+mn-lt"/>
                <a:ea typeface="+mn-ea"/>
                <a:cs typeface="+mn-cs"/>
              </a:rPr>
              <a:t>Micro or informal activities while</a:t>
            </a:r>
            <a:r>
              <a:rPr lang="en-US" sz="1050" kern="1200" baseline="0" dirty="0" smtClean="0">
                <a:solidFill>
                  <a:schemeClr val="tx1"/>
                </a:solidFill>
                <a:effectLst/>
                <a:latin typeface="+mn-lt"/>
                <a:ea typeface="+mn-ea"/>
                <a:cs typeface="+mn-cs"/>
              </a:rPr>
              <a:t> they are facing trade-off between food and business survival thus reducing their income. Those individuals or households close to the poverty line and there is a need to protect their jobs and stimulate consumption at household level.</a:t>
            </a:r>
            <a:endParaRPr lang="en-US" sz="105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BB62C933-0D41-4EA0-88B3-B8710B56663A}" type="slidenum">
              <a:rPr lang="en-US" smtClean="0"/>
              <a:t>4</a:t>
            </a:fld>
            <a:endParaRPr lang="en-US" dirty="0"/>
          </a:p>
        </p:txBody>
      </p:sp>
    </p:spTree>
    <p:extLst>
      <p:ext uri="{BB962C8B-B14F-4D97-AF65-F5344CB8AC3E}">
        <p14:creationId xmlns:p14="http://schemas.microsoft.com/office/powerpoint/2010/main" val="77452053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combined impact of external pressure from a deterioration of the global economy and the effects</a:t>
            </a:r>
            <a:r>
              <a:rPr lang="en-US" baseline="0" dirty="0" smtClean="0"/>
              <a:t> of restrictions measures to contain the spread of the virus indicate that economic activities will slowdown in 2020.</a:t>
            </a:r>
            <a:endParaRPr lang="en-US" dirty="0"/>
          </a:p>
        </p:txBody>
      </p:sp>
      <p:sp>
        <p:nvSpPr>
          <p:cNvPr id="4" name="Slide Number Placeholder 3"/>
          <p:cNvSpPr>
            <a:spLocks noGrp="1"/>
          </p:cNvSpPr>
          <p:nvPr>
            <p:ph type="sldNum" sz="quarter" idx="10"/>
          </p:nvPr>
        </p:nvSpPr>
        <p:spPr/>
        <p:txBody>
          <a:bodyPr/>
          <a:lstStyle/>
          <a:p>
            <a:fld id="{BB62C933-0D41-4EA0-88B3-B8710B56663A}" type="slidenum">
              <a:rPr lang="en-US" smtClean="0"/>
              <a:t>5</a:t>
            </a:fld>
            <a:endParaRPr lang="en-US" dirty="0"/>
          </a:p>
        </p:txBody>
      </p:sp>
    </p:spTree>
    <p:extLst>
      <p:ext uri="{BB962C8B-B14F-4D97-AF65-F5344CB8AC3E}">
        <p14:creationId xmlns:p14="http://schemas.microsoft.com/office/powerpoint/2010/main" val="252551428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B62C933-0D41-4EA0-88B3-B8710B56663A}" type="slidenum">
              <a:rPr lang="en-US" smtClean="0"/>
              <a:t>10</a:t>
            </a:fld>
            <a:endParaRPr lang="en-US" dirty="0"/>
          </a:p>
        </p:txBody>
      </p:sp>
    </p:spTree>
    <p:extLst>
      <p:ext uri="{BB962C8B-B14F-4D97-AF65-F5344CB8AC3E}">
        <p14:creationId xmlns:p14="http://schemas.microsoft.com/office/powerpoint/2010/main" val="229062541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55DAA811-E53F-4579-8D1E-19B05B46D750}" type="datetime1">
              <a:rPr lang="en-US" smtClean="0"/>
              <a:t>7/23/2021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D3CD87F-A92E-415E-A938-25238E2D863E}" type="slidenum">
              <a:rPr lang="en-US" smtClean="0"/>
              <a:t>‹#›</a:t>
            </a:fld>
            <a:endParaRPr lang="en-US" dirty="0"/>
          </a:p>
        </p:txBody>
      </p:sp>
      <p:pic>
        <p:nvPicPr>
          <p:cNvPr id="7" name="Picture 1" descr="armoirie"/>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rot="10800000" flipH="1" flipV="1">
            <a:off x="270456" y="554635"/>
            <a:ext cx="2023039" cy="217461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3581539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96E15FF-3B65-45EC-B597-FF37CA406026}" type="datetime1">
              <a:rPr lang="en-US" smtClean="0"/>
              <a:t>7/23/2021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D3CD87F-A92E-415E-A938-25238E2D863E}" type="slidenum">
              <a:rPr lang="en-US" smtClean="0"/>
              <a:t>‹#›</a:t>
            </a:fld>
            <a:endParaRPr lang="en-US" dirty="0"/>
          </a:p>
        </p:txBody>
      </p:sp>
    </p:spTree>
    <p:extLst>
      <p:ext uri="{BB962C8B-B14F-4D97-AF65-F5344CB8AC3E}">
        <p14:creationId xmlns:p14="http://schemas.microsoft.com/office/powerpoint/2010/main" val="14016178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69CF97F0-4637-43F6-93CA-C3CA5B2A996B}" type="datetime1">
              <a:rPr lang="en-US" smtClean="0"/>
              <a:t>7/23/2021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D3CD87F-A92E-415E-A938-25238E2D863E}" type="slidenum">
              <a:rPr lang="en-US" smtClean="0"/>
              <a:t>‹#›</a:t>
            </a:fld>
            <a:endParaRPr lang="en-US" dirty="0"/>
          </a:p>
        </p:txBody>
      </p:sp>
    </p:spTree>
    <p:extLst>
      <p:ext uri="{BB962C8B-B14F-4D97-AF65-F5344CB8AC3E}">
        <p14:creationId xmlns:p14="http://schemas.microsoft.com/office/powerpoint/2010/main" val="7579320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123010" y="65325"/>
            <a:ext cx="10515600" cy="1325563"/>
          </a:xfrm>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8DDD701-3CF3-4D2B-AEFB-DEBD8EEE347F}" type="datetime1">
              <a:rPr lang="en-US" smtClean="0"/>
              <a:t>7/23/2021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D3CD87F-A92E-415E-A938-25238E2D863E}" type="slidenum">
              <a:rPr lang="en-US" smtClean="0"/>
              <a:t>‹#›</a:t>
            </a:fld>
            <a:endParaRPr lang="en-US" dirty="0"/>
          </a:p>
        </p:txBody>
      </p:sp>
      <p:pic>
        <p:nvPicPr>
          <p:cNvPr id="7" name="Picture 1" descr="armoirie"/>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rot="10800000" flipH="1" flipV="1">
            <a:off x="88048" y="64394"/>
            <a:ext cx="1051204" cy="1068945"/>
          </a:xfrm>
          <a:prstGeom prst="rect">
            <a:avLst/>
          </a:prstGeom>
          <a:noFill/>
          <a:ln w="9525">
            <a:solidFill>
              <a:schemeClr val="bg1"/>
            </a:solidFill>
            <a:miter lim="800000"/>
            <a:headEnd/>
            <a:tailEnd/>
          </a:ln>
          <a:extLst>
            <a:ext uri="{909E8E84-426E-40dd-AFC4-6F175D3DCCD1}">
              <a14:hiddenFill xmlns="" xmlns:a14="http://schemas.microsoft.com/office/drawing/2010/main">
                <a:solidFill>
                  <a:srgbClr val="FFFFFF"/>
                </a:solidFill>
              </a14:hiddenFill>
            </a:ext>
          </a:extLst>
        </p:spPr>
      </p:pic>
      <p:cxnSp>
        <p:nvCxnSpPr>
          <p:cNvPr id="8" name="Straight Connector 7"/>
          <p:cNvCxnSpPr/>
          <p:nvPr userDrawn="1"/>
        </p:nvCxnSpPr>
        <p:spPr>
          <a:xfrm>
            <a:off x="1448530" y="919190"/>
            <a:ext cx="10513483" cy="0"/>
          </a:xfrm>
          <a:prstGeom prst="line">
            <a:avLst/>
          </a:prstGeom>
          <a:ln w="28575">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197703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2BC541E-E9F4-40B0-95A1-AA5AD8896F11}" type="datetime1">
              <a:rPr lang="en-US" smtClean="0"/>
              <a:t>7/23/2021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D3CD87F-A92E-415E-A938-25238E2D863E}" type="slidenum">
              <a:rPr lang="en-US" smtClean="0"/>
              <a:t>‹#›</a:t>
            </a:fld>
            <a:endParaRPr lang="en-US" dirty="0"/>
          </a:p>
        </p:txBody>
      </p:sp>
    </p:spTree>
    <p:extLst>
      <p:ext uri="{BB962C8B-B14F-4D97-AF65-F5344CB8AC3E}">
        <p14:creationId xmlns:p14="http://schemas.microsoft.com/office/powerpoint/2010/main" val="31802723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FECC27D0-FFC2-4902-A2A2-5D690607CAF9}" type="datetime1">
              <a:rPr lang="en-US" smtClean="0"/>
              <a:t>7/23/2021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D3CD87F-A92E-415E-A938-25238E2D863E}" type="slidenum">
              <a:rPr lang="en-US" smtClean="0"/>
              <a:t>‹#›</a:t>
            </a:fld>
            <a:endParaRPr lang="en-US" dirty="0"/>
          </a:p>
        </p:txBody>
      </p:sp>
    </p:spTree>
    <p:extLst>
      <p:ext uri="{BB962C8B-B14F-4D97-AF65-F5344CB8AC3E}">
        <p14:creationId xmlns:p14="http://schemas.microsoft.com/office/powerpoint/2010/main" val="22437759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FCCBAF16-11AC-42CA-8C76-7C67277315BC}" type="datetime1">
              <a:rPr lang="en-US" smtClean="0"/>
              <a:t>7/23/2021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7D3CD87F-A92E-415E-A938-25238E2D863E}" type="slidenum">
              <a:rPr lang="en-US" smtClean="0"/>
              <a:t>‹#›</a:t>
            </a:fld>
            <a:endParaRPr lang="en-US" dirty="0"/>
          </a:p>
        </p:txBody>
      </p:sp>
    </p:spTree>
    <p:extLst>
      <p:ext uri="{BB962C8B-B14F-4D97-AF65-F5344CB8AC3E}">
        <p14:creationId xmlns:p14="http://schemas.microsoft.com/office/powerpoint/2010/main" val="37986283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199075DB-5F96-4961-B7B9-0DFB5A6228D4}" type="datetime1">
              <a:rPr lang="en-US" smtClean="0"/>
              <a:t>7/23/2021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7D3CD87F-A92E-415E-A938-25238E2D863E}" type="slidenum">
              <a:rPr lang="en-US" smtClean="0"/>
              <a:t>‹#›</a:t>
            </a:fld>
            <a:endParaRPr lang="en-US" dirty="0"/>
          </a:p>
        </p:txBody>
      </p:sp>
      <p:pic>
        <p:nvPicPr>
          <p:cNvPr id="6" name="Picture 1" descr="armoirie"/>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rot="10800000" flipH="1" flipV="1">
            <a:off x="88048" y="64394"/>
            <a:ext cx="1096175" cy="1194780"/>
          </a:xfrm>
          <a:prstGeom prst="rect">
            <a:avLst/>
          </a:prstGeom>
          <a:noFill/>
          <a:ln w="9525">
            <a:solidFill>
              <a:schemeClr val="bg1"/>
            </a:solidFill>
            <a:miter lim="800000"/>
            <a:headEnd/>
            <a:tailEnd/>
          </a:ln>
          <a:extLst>
            <a:ext uri="{909E8E84-426E-40dd-AFC4-6F175D3DCCD1}">
              <a14:hiddenFill xmlns="" xmlns:a14="http://schemas.microsoft.com/office/drawing/2010/main">
                <a:solidFill>
                  <a:srgbClr val="FFFFFF"/>
                </a:solidFill>
              </a14:hiddenFill>
            </a:ext>
          </a:extLst>
        </p:spPr>
      </p:pic>
      <p:cxnSp>
        <p:nvCxnSpPr>
          <p:cNvPr id="7" name="Straight Connector 6"/>
          <p:cNvCxnSpPr/>
          <p:nvPr userDrawn="1"/>
        </p:nvCxnSpPr>
        <p:spPr>
          <a:xfrm>
            <a:off x="1568450" y="1054100"/>
            <a:ext cx="10513483" cy="0"/>
          </a:xfrm>
          <a:prstGeom prst="line">
            <a:avLst/>
          </a:prstGeom>
          <a:ln w="28575">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130261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27C53FB-25E4-44A1-85E1-B04DA49C599B}" type="datetime1">
              <a:rPr lang="en-US" smtClean="0"/>
              <a:t>7/23/2021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7D3CD87F-A92E-415E-A938-25238E2D863E}" type="slidenum">
              <a:rPr lang="en-US" smtClean="0"/>
              <a:t>‹#›</a:t>
            </a:fld>
            <a:endParaRPr lang="en-US" dirty="0"/>
          </a:p>
        </p:txBody>
      </p:sp>
    </p:spTree>
    <p:extLst>
      <p:ext uri="{BB962C8B-B14F-4D97-AF65-F5344CB8AC3E}">
        <p14:creationId xmlns:p14="http://schemas.microsoft.com/office/powerpoint/2010/main" val="9505406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2CAE1A7-8F67-425B-8095-0ECA98FE43C9}" type="datetime1">
              <a:rPr lang="en-US" smtClean="0"/>
              <a:t>7/23/2021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D3CD87F-A92E-415E-A938-25238E2D863E}" type="slidenum">
              <a:rPr lang="en-US" smtClean="0"/>
              <a:t>‹#›</a:t>
            </a:fld>
            <a:endParaRPr lang="en-US" dirty="0"/>
          </a:p>
        </p:txBody>
      </p:sp>
    </p:spTree>
    <p:extLst>
      <p:ext uri="{BB962C8B-B14F-4D97-AF65-F5344CB8AC3E}">
        <p14:creationId xmlns:p14="http://schemas.microsoft.com/office/powerpoint/2010/main" val="18818426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5A155AD-E473-4129-BD59-3417C4FA06D8}" type="datetime1">
              <a:rPr lang="en-US" smtClean="0"/>
              <a:t>7/23/2021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D3CD87F-A92E-415E-A938-25238E2D863E}" type="slidenum">
              <a:rPr lang="en-US" smtClean="0"/>
              <a:t>‹#›</a:t>
            </a:fld>
            <a:endParaRPr lang="en-US" dirty="0"/>
          </a:p>
        </p:txBody>
      </p:sp>
    </p:spTree>
    <p:extLst>
      <p:ext uri="{BB962C8B-B14F-4D97-AF65-F5344CB8AC3E}">
        <p14:creationId xmlns:p14="http://schemas.microsoft.com/office/powerpoint/2010/main" val="28335040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8728D56-6906-4615-BB84-639381EED3D5}" type="datetime1">
              <a:rPr lang="en-US" smtClean="0"/>
              <a:t>7/23/2021</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D3CD87F-A92E-415E-A938-25238E2D863E}" type="slidenum">
              <a:rPr lang="en-US" smtClean="0"/>
              <a:t>‹#›</a:t>
            </a:fld>
            <a:endParaRPr lang="en-US" dirty="0"/>
          </a:p>
        </p:txBody>
      </p:sp>
    </p:spTree>
    <p:extLst>
      <p:ext uri="{BB962C8B-B14F-4D97-AF65-F5344CB8AC3E}">
        <p14:creationId xmlns:p14="http://schemas.microsoft.com/office/powerpoint/2010/main" val="3997829207"/>
      </p:ext>
    </p:extLst>
  </p:cSld>
  <p:clrMap bg1="lt1" tx1="dk1" bg2="lt2" tx2="dk2" accent1="accent1" accent2="accent2" accent3="accent3" accent4="accent4" accent5="accent5" accent6="accent6" hlink="hlink" folHlink="folHlink"/>
  <p:sldLayoutIdLst>
    <p:sldLayoutId id="2147483732" r:id="rId1"/>
    <p:sldLayoutId id="2147483733" r:id="rId2"/>
    <p:sldLayoutId id="2147483734" r:id="rId3"/>
    <p:sldLayoutId id="2147483735" r:id="rId4"/>
    <p:sldLayoutId id="2147483736" r:id="rId5"/>
    <p:sldLayoutId id="2147483737" r:id="rId6"/>
    <p:sldLayoutId id="2147483738" r:id="rId7"/>
    <p:sldLayoutId id="2147483739" r:id="rId8"/>
    <p:sldLayoutId id="2147483740" r:id="rId9"/>
    <p:sldLayoutId id="2147483741" r:id="rId10"/>
    <p:sldLayoutId id="2147483742"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819222" y="3265713"/>
            <a:ext cx="9212239" cy="1045029"/>
          </a:xfrm>
        </p:spPr>
        <p:txBody>
          <a:bodyPr>
            <a:normAutofit/>
          </a:bodyPr>
          <a:lstStyle/>
          <a:p>
            <a:pPr>
              <a:lnSpc>
                <a:spcPct val="150000"/>
              </a:lnSpc>
            </a:pPr>
            <a:r>
              <a:rPr lang="en-GB" sz="3600" b="1" dirty="0" smtClean="0">
                <a:solidFill>
                  <a:schemeClr val="accent1">
                    <a:lumMod val="50000"/>
                  </a:schemeClr>
                </a:solidFill>
                <a:latin typeface="Gill Sans MT" panose="020B0502020104020203" pitchFamily="34" charset="0"/>
              </a:rPr>
              <a:t>Economic Recovery Fund (Phase I and II)</a:t>
            </a:r>
            <a:endParaRPr lang="en-US" sz="3600" dirty="0">
              <a:solidFill>
                <a:schemeClr val="accent1">
                  <a:lumMod val="50000"/>
                </a:schemeClr>
              </a:solidFill>
              <a:latin typeface="Gill Sans MT" panose="020B0502020104020203" pitchFamily="34" charset="0"/>
            </a:endParaRPr>
          </a:p>
        </p:txBody>
      </p:sp>
      <p:pic>
        <p:nvPicPr>
          <p:cNvPr id="4" name="Picture 3"/>
          <p:cNvPicPr>
            <a:picLocks noChangeAspect="1"/>
          </p:cNvPicPr>
          <p:nvPr/>
        </p:nvPicPr>
        <p:blipFill>
          <a:blip r:embed="rId3"/>
          <a:stretch>
            <a:fillRect/>
          </a:stretch>
        </p:blipFill>
        <p:spPr>
          <a:xfrm>
            <a:off x="9569097" y="883984"/>
            <a:ext cx="2423007" cy="1515973"/>
          </a:xfrm>
          <a:prstGeom prst="rect">
            <a:avLst/>
          </a:prstGeom>
        </p:spPr>
      </p:pic>
      <p:sp>
        <p:nvSpPr>
          <p:cNvPr id="3" name="TextBox 2"/>
          <p:cNvSpPr txBox="1"/>
          <p:nvPr/>
        </p:nvSpPr>
        <p:spPr>
          <a:xfrm>
            <a:off x="4732801" y="5402129"/>
            <a:ext cx="2803203" cy="646331"/>
          </a:xfrm>
          <a:prstGeom prst="rect">
            <a:avLst/>
          </a:prstGeom>
          <a:noFill/>
        </p:spPr>
        <p:txBody>
          <a:bodyPr wrap="none" rtlCol="0">
            <a:spAutoFit/>
          </a:bodyPr>
          <a:lstStyle/>
          <a:p>
            <a:pPr algn="ctr"/>
            <a:r>
              <a:rPr lang="en-GB" sz="2000" b="1" dirty="0" smtClean="0">
                <a:solidFill>
                  <a:schemeClr val="accent1">
                    <a:lumMod val="50000"/>
                  </a:schemeClr>
                </a:solidFill>
                <a:latin typeface="Gill Sans MT" panose="020B0502020104020203" pitchFamily="34" charset="0"/>
              </a:rPr>
              <a:t>EPRN Policy Dialogue</a:t>
            </a:r>
          </a:p>
          <a:p>
            <a:pPr algn="ctr"/>
            <a:r>
              <a:rPr lang="en-GB" sz="1600" b="1" dirty="0" smtClean="0">
                <a:solidFill>
                  <a:schemeClr val="bg2">
                    <a:lumMod val="75000"/>
                  </a:schemeClr>
                </a:solidFill>
                <a:latin typeface="Gill Sans MT" panose="020B0502020104020203" pitchFamily="34" charset="0"/>
              </a:rPr>
              <a:t>July 23, 2021</a:t>
            </a:r>
            <a:endParaRPr lang="en-US" sz="2000" dirty="0">
              <a:solidFill>
                <a:schemeClr val="bg2">
                  <a:lumMod val="75000"/>
                </a:schemeClr>
              </a:solidFill>
              <a:latin typeface="Gill Sans MT" panose="020B0502020104020203" pitchFamily="34" charset="0"/>
            </a:endParaRPr>
          </a:p>
        </p:txBody>
      </p:sp>
    </p:spTree>
    <p:extLst>
      <p:ext uri="{BB962C8B-B14F-4D97-AF65-F5344CB8AC3E}">
        <p14:creationId xmlns:p14="http://schemas.microsoft.com/office/powerpoint/2010/main" val="110086256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330634"/>
          </a:xfrm>
        </p:spPr>
        <p:txBody>
          <a:bodyPr>
            <a:normAutofit/>
          </a:bodyPr>
          <a:lstStyle/>
          <a:p>
            <a:pPr algn="ctr"/>
            <a:r>
              <a:rPr lang="en-US" altLang="en-US" sz="4800" b="1" dirty="0" smtClean="0">
                <a:solidFill>
                  <a:srgbClr val="663300"/>
                </a:solidFill>
                <a:latin typeface="BentonSans Regular" panose="02000503040000020004" pitchFamily="50" charset="0"/>
              </a:rPr>
              <a:t>THANK YOU</a:t>
            </a:r>
            <a:endParaRPr lang="en-US" sz="4800" dirty="0">
              <a:solidFill>
                <a:srgbClr val="663300"/>
              </a:solidFill>
            </a:endParaRPr>
          </a:p>
        </p:txBody>
      </p:sp>
      <p:sp>
        <p:nvSpPr>
          <p:cNvPr id="4" name="Slide Number Placeholder 3"/>
          <p:cNvSpPr>
            <a:spLocks noGrp="1"/>
          </p:cNvSpPr>
          <p:nvPr>
            <p:ph type="sldNum" sz="quarter" idx="12"/>
          </p:nvPr>
        </p:nvSpPr>
        <p:spPr/>
        <p:txBody>
          <a:bodyPr/>
          <a:lstStyle/>
          <a:p>
            <a:fld id="{7D3CD87F-A92E-415E-A938-25238E2D863E}" type="slidenum">
              <a:rPr lang="en-US" smtClean="0"/>
              <a:t>10</a:t>
            </a:fld>
            <a:endParaRPr lang="en-US" dirty="0"/>
          </a:p>
        </p:txBody>
      </p:sp>
    </p:spTree>
    <p:extLst>
      <p:ext uri="{BB962C8B-B14F-4D97-AF65-F5344CB8AC3E}">
        <p14:creationId xmlns:p14="http://schemas.microsoft.com/office/powerpoint/2010/main" val="340000380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12258" y="65325"/>
            <a:ext cx="9426352" cy="896887"/>
          </a:xfrm>
        </p:spPr>
        <p:txBody>
          <a:bodyPr/>
          <a:lstStyle/>
          <a:p>
            <a:r>
              <a:rPr lang="en-US" b="1" dirty="0">
                <a:solidFill>
                  <a:srgbClr val="663300"/>
                </a:solidFill>
                <a:latin typeface="BentonSans Regular" panose="02000503040000020004" pitchFamily="50" charset="0"/>
              </a:rPr>
              <a:t>The Economic Recovery </a:t>
            </a:r>
            <a:r>
              <a:rPr lang="en-US" b="1" dirty="0" smtClean="0">
                <a:solidFill>
                  <a:srgbClr val="663300"/>
                </a:solidFill>
                <a:latin typeface="BentonSans Regular" panose="02000503040000020004" pitchFamily="50" charset="0"/>
              </a:rPr>
              <a:t>Fund (ERF) </a:t>
            </a:r>
            <a:endParaRPr lang="en-US" dirty="0"/>
          </a:p>
        </p:txBody>
      </p:sp>
      <p:sp>
        <p:nvSpPr>
          <p:cNvPr id="3" name="Content Placeholder 2"/>
          <p:cNvSpPr>
            <a:spLocks noGrp="1"/>
          </p:cNvSpPr>
          <p:nvPr>
            <p:ph idx="1"/>
          </p:nvPr>
        </p:nvSpPr>
        <p:spPr>
          <a:xfrm>
            <a:off x="247774" y="1284523"/>
            <a:ext cx="10833512" cy="5254389"/>
          </a:xfrm>
        </p:spPr>
        <p:txBody>
          <a:bodyPr>
            <a:normAutofit fontScale="47500" lnSpcReduction="20000"/>
          </a:bodyPr>
          <a:lstStyle/>
          <a:p>
            <a:pPr marL="0" indent="0">
              <a:buNone/>
            </a:pPr>
            <a:endParaRPr lang="en-US" sz="200" b="1" cap="all" dirty="0" smtClean="0">
              <a:solidFill>
                <a:srgbClr val="801E1E"/>
              </a:solidFill>
              <a:latin typeface="Helvetica Neue Medium" panose="02000503000000020004"/>
              <a:ea typeface="+mj-ea"/>
              <a:cs typeface="+mj-cs"/>
            </a:endParaRPr>
          </a:p>
          <a:p>
            <a:pPr marL="0" indent="0">
              <a:buNone/>
            </a:pPr>
            <a:r>
              <a:rPr lang="en-US" sz="2900" b="1" cap="all" dirty="0" smtClean="0">
                <a:solidFill>
                  <a:schemeClr val="accent1">
                    <a:lumMod val="75000"/>
                  </a:schemeClr>
                </a:solidFill>
                <a:latin typeface="Helvetica Neue Medium" panose="02000503000000020004"/>
                <a:ea typeface="+mj-ea"/>
                <a:cs typeface="+mj-cs"/>
              </a:rPr>
              <a:t>Introduction</a:t>
            </a:r>
          </a:p>
          <a:p>
            <a:pPr marL="0" indent="0">
              <a:buNone/>
            </a:pPr>
            <a:endParaRPr lang="en-US" sz="800" b="1" cap="all" dirty="0">
              <a:solidFill>
                <a:srgbClr val="801E1E"/>
              </a:solidFill>
              <a:latin typeface="Helvetica Neue Medium" panose="02000503000000020004"/>
              <a:ea typeface="+mj-ea"/>
              <a:cs typeface="+mj-cs"/>
            </a:endParaRPr>
          </a:p>
          <a:p>
            <a:pPr algn="just">
              <a:lnSpc>
                <a:spcPct val="120000"/>
              </a:lnSpc>
            </a:pPr>
            <a:r>
              <a:rPr lang="en-US" sz="3500" dirty="0" smtClean="0">
                <a:latin typeface="Helvetica Neue Medium" panose="02000503000000020004"/>
              </a:rPr>
              <a:t>To </a:t>
            </a:r>
            <a:r>
              <a:rPr lang="en-US" sz="3500" dirty="0">
                <a:latin typeface="Helvetica Neue Medium" panose="02000503000000020004"/>
              </a:rPr>
              <a:t>provide a framework for the government’s response to the pandemic, an Economic Recovery Plan (ERP) was established in April 2020. The ERP includes measures to strengthen social protection and assist firms affected by the pandemic, along with the adoption of fiscal policies to support growth.</a:t>
            </a:r>
            <a:endParaRPr lang="en-GB" sz="3500" dirty="0">
              <a:latin typeface="Helvetica Neue Medium" panose="02000503000000020004"/>
            </a:endParaRPr>
          </a:p>
          <a:p>
            <a:pPr algn="just">
              <a:lnSpc>
                <a:spcPct val="120000"/>
              </a:lnSpc>
            </a:pPr>
            <a:r>
              <a:rPr lang="en-US" sz="3500" dirty="0">
                <a:latin typeface="Helvetica Neue Medium" panose="02000503000000020004"/>
              </a:rPr>
              <a:t>As part of the ERP, the Government of Rwanda established an Economic Recovery Fund (ERF) to support economic activity and businesses most significantly affected by </a:t>
            </a:r>
            <a:r>
              <a:rPr lang="en-US" sz="3500" dirty="0" smtClean="0">
                <a:latin typeface="Helvetica Neue Medium" panose="02000503000000020004"/>
              </a:rPr>
              <a:t>COVID-19 </a:t>
            </a:r>
            <a:r>
              <a:rPr lang="en-GB" sz="3500" dirty="0" smtClean="0">
                <a:latin typeface="Helvetica Neue Medium" panose="02000503000000020004"/>
              </a:rPr>
              <a:t>so </a:t>
            </a:r>
            <a:r>
              <a:rPr lang="en-GB" sz="3500" dirty="0">
                <a:latin typeface="Helvetica Neue Medium" panose="02000503000000020004"/>
              </a:rPr>
              <a:t>that they can survive, resume operations and safeguard employment, thereby cushioning the economic effects of the pandemic. </a:t>
            </a:r>
            <a:endParaRPr lang="en-US" sz="3500" dirty="0">
              <a:latin typeface="Helvetica Neue Medium" panose="02000503000000020004"/>
            </a:endParaRPr>
          </a:p>
          <a:p>
            <a:pPr algn="just">
              <a:lnSpc>
                <a:spcPct val="120000"/>
              </a:lnSpc>
            </a:pPr>
            <a:r>
              <a:rPr lang="en-US" sz="3500" dirty="0" smtClean="0">
                <a:latin typeface="Helvetica Neue Medium" panose="02000503000000020004"/>
              </a:rPr>
              <a:t>The </a:t>
            </a:r>
            <a:r>
              <a:rPr lang="en-US" sz="3500" dirty="0">
                <a:latin typeface="Helvetica Neue Medium" panose="02000503000000020004"/>
              </a:rPr>
              <a:t>Economic Recovery Fund prioritizes sectors including tourism and hospitality, trade, manufacturing, transport, agriculture, education, health, real estate, information and telecommunication, and micro businesses.  </a:t>
            </a:r>
          </a:p>
          <a:p>
            <a:pPr algn="just" fontAlgn="base">
              <a:lnSpc>
                <a:spcPct val="120000"/>
              </a:lnSpc>
            </a:pPr>
            <a:r>
              <a:rPr lang="en-US" sz="3500" dirty="0">
                <a:latin typeface="Helvetica Neue Medium" panose="02000503000000020004"/>
              </a:rPr>
              <a:t>The Government of Rwanda planned to extend the Economic Recovery Fund  under the project “</a:t>
            </a:r>
            <a:r>
              <a:rPr lang="en-US" sz="3500" i="1" dirty="0">
                <a:solidFill>
                  <a:srgbClr val="F28690"/>
                </a:solidFill>
                <a:latin typeface="Helvetica Neue Medium" panose="02000503000000020004"/>
              </a:rPr>
              <a:t>The Access to Finance for Recovery and Resilience (AFIRR)</a:t>
            </a:r>
            <a:r>
              <a:rPr lang="en-US" sz="3500" i="1" dirty="0">
                <a:latin typeface="Helvetica Neue Medium" panose="02000503000000020004"/>
              </a:rPr>
              <a:t>”. </a:t>
            </a:r>
            <a:r>
              <a:rPr lang="en-US" sz="3500" dirty="0">
                <a:latin typeface="Helvetica Neue Medium" panose="02000503000000020004"/>
              </a:rPr>
              <a:t>This important project will provide significant resources to help further capitalize the Economic Recovery Fund, promoting investment in priority growth sectors, supporting jobs and reinforcing Rwanda’s financial system’s crisis preparedness. </a:t>
            </a:r>
          </a:p>
          <a:p>
            <a:pPr algn="just">
              <a:lnSpc>
                <a:spcPct val="120000"/>
              </a:lnSpc>
            </a:pPr>
            <a:endParaRPr lang="en-GB" sz="3500" dirty="0" smtClean="0">
              <a:latin typeface="Helvetica Neue Medium" panose="02000503000000020004"/>
            </a:endParaRPr>
          </a:p>
          <a:p>
            <a:pPr algn="just"/>
            <a:endParaRPr lang="en-US" sz="2400" dirty="0">
              <a:latin typeface="Helvetica Neue Medium" panose="02000503000000020004"/>
            </a:endParaRPr>
          </a:p>
          <a:p>
            <a:pPr algn="just"/>
            <a:endParaRPr lang="en-US" sz="2400" b="1" dirty="0" smtClean="0">
              <a:latin typeface="Helvetica Neue Medium" panose="02000503000000020004"/>
            </a:endParaRPr>
          </a:p>
          <a:p>
            <a:pPr algn="just"/>
            <a:endParaRPr lang="en-US" sz="2400" b="1" dirty="0" smtClean="0">
              <a:latin typeface="Helvetica Neue Medium" panose="02000503000000020004"/>
            </a:endParaRPr>
          </a:p>
          <a:p>
            <a:endParaRPr lang="en-US" b="1" dirty="0">
              <a:latin typeface="Helvetica Neue Medium" panose="02000503000000020004"/>
            </a:endParaRPr>
          </a:p>
        </p:txBody>
      </p:sp>
      <p:sp>
        <p:nvSpPr>
          <p:cNvPr id="4" name="Slide Number Placeholder 3"/>
          <p:cNvSpPr>
            <a:spLocks noGrp="1"/>
          </p:cNvSpPr>
          <p:nvPr>
            <p:ph type="sldNum" sz="quarter" idx="12"/>
          </p:nvPr>
        </p:nvSpPr>
        <p:spPr/>
        <p:txBody>
          <a:bodyPr/>
          <a:lstStyle/>
          <a:p>
            <a:fld id="{7D3CD87F-A92E-415E-A938-25238E2D863E}" type="slidenum">
              <a:rPr lang="en-US" smtClean="0"/>
              <a:t>2</a:t>
            </a:fld>
            <a:endParaRPr lang="en-US" dirty="0"/>
          </a:p>
        </p:txBody>
      </p:sp>
    </p:spTree>
    <p:extLst>
      <p:ext uri="{BB962C8B-B14F-4D97-AF65-F5344CB8AC3E}">
        <p14:creationId xmlns:p14="http://schemas.microsoft.com/office/powerpoint/2010/main" val="3708952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286070" y="285206"/>
            <a:ext cx="10545289" cy="562337"/>
          </a:xfrm>
        </p:spPr>
        <p:txBody>
          <a:bodyPr>
            <a:noAutofit/>
          </a:bodyPr>
          <a:lstStyle/>
          <a:p>
            <a:pPr lvl="1" algn="ctr" rtl="0">
              <a:lnSpc>
                <a:spcPct val="90000"/>
              </a:lnSpc>
              <a:spcBef>
                <a:spcPct val="0"/>
              </a:spcBef>
            </a:pPr>
            <a:r>
              <a:rPr lang="en-US" sz="4000" b="1" kern="1200" dirty="0">
                <a:solidFill>
                  <a:srgbClr val="663300"/>
                </a:solidFill>
                <a:latin typeface="BentonSans Regular" panose="02000503040000020004" pitchFamily="50" charset="0"/>
              </a:rPr>
              <a:t>The Economic Recovery Fund </a:t>
            </a:r>
            <a:endParaRPr lang="en-US" sz="4000" b="1" kern="1200" dirty="0">
              <a:solidFill>
                <a:srgbClr val="663300"/>
              </a:solidFill>
              <a:latin typeface="BentonSans Regular" panose="02000503040000020004" pitchFamily="50" charset="0"/>
              <a:ea typeface="+mn-ea"/>
              <a:cs typeface="+mn-cs"/>
            </a:endParaRPr>
          </a:p>
        </p:txBody>
      </p:sp>
      <p:sp>
        <p:nvSpPr>
          <p:cNvPr id="6" name="Slide Number Placeholder 5"/>
          <p:cNvSpPr>
            <a:spLocks noGrp="1"/>
          </p:cNvSpPr>
          <p:nvPr>
            <p:ph type="sldNum" sz="quarter" idx="12"/>
          </p:nvPr>
        </p:nvSpPr>
        <p:spPr/>
        <p:txBody>
          <a:bodyPr/>
          <a:lstStyle/>
          <a:p>
            <a:pPr>
              <a:defRPr/>
            </a:pPr>
            <a:fld id="{7D3CD87F-A92E-415E-A938-25238E2D863E}" type="slidenum">
              <a:rPr lang="en-US" sz="1400" b="1">
                <a:solidFill>
                  <a:prstClr val="black">
                    <a:tint val="75000"/>
                  </a:prstClr>
                </a:solidFill>
                <a:latin typeface="Gill Sans MT" panose="020B0502020104020203" pitchFamily="34" charset="0"/>
              </a:rPr>
              <a:pPr>
                <a:defRPr/>
              </a:pPr>
              <a:t>3</a:t>
            </a:fld>
            <a:endParaRPr lang="en-US" sz="1400" b="1" dirty="0">
              <a:solidFill>
                <a:prstClr val="black">
                  <a:tint val="75000"/>
                </a:prstClr>
              </a:solidFill>
              <a:latin typeface="Gill Sans MT" panose="020B0502020104020203" pitchFamily="34" charset="0"/>
            </a:endParaRPr>
          </a:p>
        </p:txBody>
      </p:sp>
      <p:sp>
        <p:nvSpPr>
          <p:cNvPr id="7" name="TextBox 6"/>
          <p:cNvSpPr txBox="1"/>
          <p:nvPr/>
        </p:nvSpPr>
        <p:spPr>
          <a:xfrm>
            <a:off x="187908" y="1268361"/>
            <a:ext cx="11901173" cy="5714330"/>
          </a:xfrm>
          <a:prstGeom prst="rect">
            <a:avLst/>
          </a:prstGeom>
          <a:noFill/>
          <a:ln w="9525">
            <a:noFill/>
            <a:miter lim="800000"/>
            <a:headEnd/>
            <a:tailEnd/>
          </a:ln>
          <a:extLst>
            <a:ext uri="{909E8E84-426E-40dd-AFC4-6F175D3DCCD1}">
              <a14:hiddenFill xmlns:a14="http://schemas.microsoft.com/office/drawing/2010/main" xmlns="">
                <a:solidFill>
                  <a:srgbClr val="FFFFFF"/>
                </a:solidFill>
              </a14:hiddenFill>
            </a:ext>
          </a:extLst>
        </p:spPr>
        <p:txBody>
          <a:bodyPr/>
          <a:lstStyle>
            <a:defPPr>
              <a:defRPr lang="en-US"/>
            </a:defPPr>
            <a:lvl1pPr marL="342900" indent="-342900" eaLnBrk="0" hangingPunct="0">
              <a:lnSpc>
                <a:spcPct val="114000"/>
              </a:lnSpc>
              <a:buClr>
                <a:schemeClr val="accent1"/>
              </a:buClr>
              <a:buSzPct val="76000"/>
              <a:buFont typeface="+mj-lt"/>
              <a:buAutoNum type="arabicPeriod"/>
              <a:defRPr sz="2000" b="0" u="none">
                <a:solidFill>
                  <a:sysClr val="windowText" lastClr="000000"/>
                </a:solidFill>
                <a:latin typeface="Gill Sans MT"/>
              </a:defRPr>
            </a:lvl1pPr>
            <a:lvl2pPr marL="341313" lvl="1" indent="-273050" algn="just" eaLnBrk="0" hangingPunct="0">
              <a:spcBef>
                <a:spcPts val="500"/>
              </a:spcBef>
              <a:buClr>
                <a:schemeClr val="accent2"/>
              </a:buClr>
              <a:buSzPct val="76000"/>
              <a:buFont typeface="Wingdings 3" pitchFamily="18" charset="2"/>
              <a:buChar char=""/>
              <a:defRPr sz="2000">
                <a:solidFill>
                  <a:schemeClr val="tx1"/>
                </a:solidFill>
              </a:defRPr>
            </a:lvl2pPr>
            <a:lvl3pPr marL="822325" indent="-228600" eaLnBrk="0" hangingPunct="0">
              <a:spcBef>
                <a:spcPts val="500"/>
              </a:spcBef>
              <a:buClr>
                <a:srgbClr val="BCBCBC"/>
              </a:buClr>
              <a:buSzPct val="76000"/>
              <a:buFont typeface="Wingdings 3" pitchFamily="18" charset="2"/>
              <a:buChar char=""/>
              <a:defRPr sz="2400">
                <a:solidFill>
                  <a:schemeClr val="tx1"/>
                </a:solidFill>
              </a:defRPr>
            </a:lvl3pPr>
            <a:lvl4pPr marL="1096963" indent="-228600" eaLnBrk="0" hangingPunct="0">
              <a:spcBef>
                <a:spcPts val="400"/>
              </a:spcBef>
              <a:buClr>
                <a:srgbClr val="23A900"/>
              </a:buClr>
              <a:buSzPct val="70000"/>
              <a:buFont typeface="Wingdings" pitchFamily="2" charset="2"/>
              <a:buChar char=""/>
              <a:defRPr sz="2000">
                <a:solidFill>
                  <a:schemeClr val="tx1"/>
                </a:solidFill>
              </a:defRPr>
            </a:lvl4pPr>
            <a:lvl5pPr marL="1371600" indent="-228600" eaLnBrk="0" hangingPunct="0">
              <a:spcBef>
                <a:spcPts val="300"/>
              </a:spcBef>
              <a:buClr>
                <a:schemeClr val="accent2"/>
              </a:buClr>
              <a:buSzPct val="70000"/>
              <a:buFont typeface="Wingdings" pitchFamily="2" charset="2"/>
              <a:buChar char=""/>
              <a:defRPr sz="1600">
                <a:solidFill>
                  <a:schemeClr val="tx1"/>
                </a:solidFill>
              </a:defRPr>
            </a:lvl5pPr>
            <a:lvl6pPr marL="1645920" indent="-182880">
              <a:spcBef>
                <a:spcPts val="300"/>
              </a:spcBef>
              <a:buClr>
                <a:srgbClr val="9FB8CD">
                  <a:shade val="75000"/>
                </a:srgbClr>
              </a:buClr>
              <a:buSzPct val="75000"/>
              <a:buFont typeface="Wingdings 3"/>
              <a:buChar char=""/>
              <a:defRPr kumimoji="0" sz="1600">
                <a:solidFill>
                  <a:schemeClr val="tx1"/>
                </a:solidFill>
              </a:defRPr>
            </a:lvl6pPr>
            <a:lvl7pPr marL="1828800" indent="-182880">
              <a:spcBef>
                <a:spcPts val="300"/>
              </a:spcBef>
              <a:buClr>
                <a:srgbClr val="727CA3">
                  <a:shade val="75000"/>
                </a:srgbClr>
              </a:buClr>
              <a:buSzPct val="75000"/>
              <a:buFont typeface="Wingdings 3"/>
              <a:buChar char=""/>
              <a:defRPr kumimoji="0" sz="1400">
                <a:solidFill>
                  <a:schemeClr val="tx1"/>
                </a:solidFill>
              </a:defRPr>
            </a:lvl7pPr>
            <a:lvl8pPr marL="2011680" indent="-182880">
              <a:spcBef>
                <a:spcPts val="300"/>
              </a:spcBef>
              <a:buClr>
                <a:prstClr val="white">
                  <a:shade val="50000"/>
                </a:prstClr>
              </a:buClr>
              <a:buSzPct val="75000"/>
              <a:buFont typeface="Wingdings 3"/>
              <a:buChar char=""/>
              <a:defRPr kumimoji="0" sz="1400">
                <a:solidFill>
                  <a:schemeClr val="tx1"/>
                </a:solidFill>
              </a:defRPr>
            </a:lvl8pPr>
            <a:lvl9pPr marL="2194560" indent="-182880">
              <a:spcBef>
                <a:spcPts val="300"/>
              </a:spcBef>
              <a:buClr>
                <a:srgbClr val="9FB8CD"/>
              </a:buClr>
              <a:buSzPct val="75000"/>
              <a:buFont typeface="Wingdings 3"/>
              <a:buChar char=""/>
              <a:defRPr kumimoji="0" sz="1200">
                <a:solidFill>
                  <a:schemeClr val="tx1"/>
                </a:solidFill>
              </a:defRPr>
            </a:lvl9pPr>
          </a:lstStyle>
          <a:p>
            <a:pPr lvl="1"/>
            <a:r>
              <a:rPr lang="en-US" b="1" dirty="0" smtClean="0">
                <a:latin typeface="Helvetica Neue Medium" panose="02000503000000020004"/>
              </a:rPr>
              <a:t>Main objective</a:t>
            </a:r>
            <a:r>
              <a:rPr lang="en-US" sz="1600" dirty="0" smtClean="0">
                <a:latin typeface="Helvetica Neue Medium" panose="02000503000000020004"/>
              </a:rPr>
              <a:t>: </a:t>
            </a:r>
            <a:r>
              <a:rPr lang="en-US" dirty="0" smtClean="0">
                <a:latin typeface="Helvetica Neue Medium" panose="02000503000000020004"/>
              </a:rPr>
              <a:t>to support businesses in the sectors hit hardest by the pandemic so they can survive, resume work/production and safeguard employment.</a:t>
            </a:r>
          </a:p>
          <a:p>
            <a:pPr marL="68263" lvl="1" indent="0">
              <a:buNone/>
            </a:pPr>
            <a:endParaRPr lang="en-US" sz="100" dirty="0" smtClean="0">
              <a:latin typeface="Helvetica Neue Medium" panose="02000503000000020004"/>
            </a:endParaRPr>
          </a:p>
          <a:p>
            <a:pPr lvl="1"/>
            <a:r>
              <a:rPr lang="en-US" b="1" dirty="0" smtClean="0">
                <a:latin typeface="Helvetica Neue Medium" panose="02000503000000020004"/>
              </a:rPr>
              <a:t>Fund Amount</a:t>
            </a:r>
            <a:r>
              <a:rPr lang="en-US" sz="1600" dirty="0" smtClean="0">
                <a:latin typeface="Helvetica Neue Medium" panose="02000503000000020004"/>
              </a:rPr>
              <a:t>: </a:t>
            </a:r>
            <a:r>
              <a:rPr lang="en-US" dirty="0" smtClean="0">
                <a:latin typeface="Helvetica Neue Medium" panose="02000503000000020004"/>
              </a:rPr>
              <a:t>more than USD 350 million mobilized.  </a:t>
            </a:r>
          </a:p>
          <a:p>
            <a:pPr lvl="1"/>
            <a:r>
              <a:rPr lang="en-US" b="1" dirty="0" smtClean="0">
                <a:latin typeface="Helvetica Neue Medium" panose="02000503000000020004"/>
              </a:rPr>
              <a:t>Source of funds</a:t>
            </a:r>
            <a:r>
              <a:rPr lang="en-US" sz="1600" dirty="0" smtClean="0">
                <a:latin typeface="Helvetica Neue Medium" panose="02000503000000020004"/>
              </a:rPr>
              <a:t>: </a:t>
            </a:r>
            <a:r>
              <a:rPr lang="en-US" dirty="0" smtClean="0">
                <a:latin typeface="Helvetica Neue Medium" panose="02000503000000020004"/>
              </a:rPr>
              <a:t>USD 100 million GoR seed fund, World bank (IDA) USD 150 million , Asian Infrastructure Investment Bank (AIIB) USD 100 million, USAID USD 3 million.</a:t>
            </a:r>
          </a:p>
          <a:p>
            <a:pPr marL="68263" lvl="1" indent="0">
              <a:buNone/>
            </a:pPr>
            <a:endParaRPr lang="en-US" sz="100" dirty="0" smtClean="0">
              <a:latin typeface="Helvetica Neue Medium" panose="02000503000000020004"/>
            </a:endParaRPr>
          </a:p>
          <a:p>
            <a:pPr lvl="1"/>
            <a:r>
              <a:rPr lang="en-US" b="1" dirty="0" smtClean="0">
                <a:latin typeface="Helvetica Neue Medium" panose="02000503000000020004"/>
              </a:rPr>
              <a:t>Purpose of the Economic Recovery Fund: </a:t>
            </a:r>
            <a:r>
              <a:rPr lang="en-US" dirty="0">
                <a:latin typeface="Helvetica Neue Medium" panose="02000503000000020004"/>
              </a:rPr>
              <a:t>to support affected businesses by the COVID-19 crisis </a:t>
            </a:r>
            <a:r>
              <a:rPr lang="en-US" dirty="0" smtClean="0">
                <a:latin typeface="Helvetica Neue Medium" panose="02000503000000020004"/>
              </a:rPr>
              <a:t>through</a:t>
            </a:r>
            <a:r>
              <a:rPr lang="en-US" dirty="0">
                <a:latin typeface="Helvetica Neue Medium" panose="02000503000000020004"/>
              </a:rPr>
              <a:t>:</a:t>
            </a:r>
          </a:p>
          <a:p>
            <a:pPr lvl="2"/>
            <a:r>
              <a:rPr lang="en-US" sz="2000" b="1" dirty="0" smtClean="0">
                <a:solidFill>
                  <a:schemeClr val="accent5">
                    <a:lumMod val="75000"/>
                  </a:schemeClr>
                </a:solidFill>
                <a:latin typeface="Helvetica Neue Medium" panose="02000503000000020004"/>
              </a:rPr>
              <a:t>Loan </a:t>
            </a:r>
            <a:r>
              <a:rPr lang="en-US" sz="2000" b="1" dirty="0">
                <a:solidFill>
                  <a:schemeClr val="accent5">
                    <a:lumMod val="75000"/>
                  </a:schemeClr>
                </a:solidFill>
                <a:latin typeface="Helvetica Neue Medium" panose="02000503000000020004"/>
              </a:rPr>
              <a:t>restructuring </a:t>
            </a:r>
            <a:r>
              <a:rPr lang="en-US" sz="2000" dirty="0">
                <a:solidFill>
                  <a:schemeClr val="accent5">
                    <a:lumMod val="75000"/>
                  </a:schemeClr>
                </a:solidFill>
                <a:latin typeface="Helvetica Neue Medium" panose="02000503000000020004"/>
              </a:rPr>
              <a:t>for the tourism sector (hotels);</a:t>
            </a:r>
            <a:endParaRPr lang="en-US" sz="1800" dirty="0">
              <a:solidFill>
                <a:schemeClr val="accent5">
                  <a:lumMod val="75000"/>
                </a:schemeClr>
              </a:solidFill>
              <a:latin typeface="Helvetica Neue Medium" panose="02000503000000020004"/>
            </a:endParaRPr>
          </a:p>
          <a:p>
            <a:pPr lvl="2"/>
            <a:r>
              <a:rPr lang="en-US" sz="2000" b="1" dirty="0">
                <a:solidFill>
                  <a:schemeClr val="accent5">
                    <a:lumMod val="75000"/>
                  </a:schemeClr>
                </a:solidFill>
                <a:latin typeface="Helvetica Neue Medium" panose="02000503000000020004"/>
              </a:rPr>
              <a:t>Working capital </a:t>
            </a:r>
            <a:r>
              <a:rPr lang="en-US" sz="2000" dirty="0" smtClean="0">
                <a:solidFill>
                  <a:schemeClr val="accent5">
                    <a:lumMod val="75000"/>
                  </a:schemeClr>
                </a:solidFill>
                <a:latin typeface="Helvetica Neue Medium" panose="02000503000000020004"/>
              </a:rPr>
              <a:t>for large companies;</a:t>
            </a:r>
          </a:p>
          <a:p>
            <a:pPr lvl="2"/>
            <a:r>
              <a:rPr lang="en-US" sz="2000" b="1" dirty="0" smtClean="0">
                <a:solidFill>
                  <a:schemeClr val="accent5">
                    <a:lumMod val="75000"/>
                  </a:schemeClr>
                </a:solidFill>
                <a:latin typeface="Helvetica Neue Medium" panose="02000503000000020004"/>
              </a:rPr>
              <a:t>Working capital + </a:t>
            </a:r>
            <a:r>
              <a:rPr lang="en-US" sz="2000" b="1" dirty="0">
                <a:solidFill>
                  <a:schemeClr val="accent5">
                    <a:lumMod val="75000"/>
                  </a:schemeClr>
                </a:solidFill>
                <a:latin typeface="Helvetica Neue Medium" panose="02000503000000020004"/>
              </a:rPr>
              <a:t>l</a:t>
            </a:r>
            <a:r>
              <a:rPr lang="en-US" sz="2000" b="1" dirty="0" smtClean="0">
                <a:solidFill>
                  <a:schemeClr val="accent5">
                    <a:lumMod val="75000"/>
                  </a:schemeClr>
                </a:solidFill>
                <a:latin typeface="Helvetica Neue Medium" panose="02000503000000020004"/>
              </a:rPr>
              <a:t>oan </a:t>
            </a:r>
            <a:r>
              <a:rPr lang="en-US" sz="2000" b="1" dirty="0">
                <a:solidFill>
                  <a:schemeClr val="accent5">
                    <a:lumMod val="75000"/>
                  </a:schemeClr>
                </a:solidFill>
                <a:latin typeface="Helvetica Neue Medium" panose="02000503000000020004"/>
              </a:rPr>
              <a:t>guarantee </a:t>
            </a:r>
            <a:r>
              <a:rPr lang="en-US" sz="2000" dirty="0">
                <a:solidFill>
                  <a:schemeClr val="accent5">
                    <a:lumMod val="75000"/>
                  </a:schemeClr>
                </a:solidFill>
                <a:latin typeface="Helvetica Neue Medium" panose="02000503000000020004"/>
              </a:rPr>
              <a:t>for SMEs and Micro-businesses</a:t>
            </a:r>
            <a:r>
              <a:rPr lang="en-US" sz="2000" dirty="0" smtClean="0">
                <a:solidFill>
                  <a:schemeClr val="accent5">
                    <a:lumMod val="75000"/>
                  </a:schemeClr>
                </a:solidFill>
                <a:latin typeface="Helvetica Neue Medium" panose="02000503000000020004"/>
              </a:rPr>
              <a:t>.</a:t>
            </a:r>
          </a:p>
          <a:p>
            <a:pPr marL="593725" lvl="2" indent="0">
              <a:buNone/>
            </a:pPr>
            <a:endParaRPr lang="en-US" sz="2000" b="1" dirty="0">
              <a:solidFill>
                <a:schemeClr val="accent5">
                  <a:lumMod val="75000"/>
                </a:schemeClr>
              </a:solidFill>
              <a:latin typeface="Helvetica Neue Medium" panose="02000503000000020004"/>
            </a:endParaRPr>
          </a:p>
          <a:p>
            <a:pPr lvl="1"/>
            <a:r>
              <a:rPr lang="en-US" dirty="0">
                <a:latin typeface="Helvetica Neue Medium" panose="02000503000000020004"/>
              </a:rPr>
              <a:t>Operational guidelines and directives to guide its implementation were issued by MINECOFIN, BNR (fund manager for loans deployed through commercial banks and MFIs) and BDF (fund manager for loans deployed through SACCOs). </a:t>
            </a:r>
            <a:endParaRPr lang="en-US" dirty="0" smtClean="0">
              <a:latin typeface="Helvetica Neue Medium" panose="02000503000000020004"/>
            </a:endParaRPr>
          </a:p>
          <a:p>
            <a:pPr lvl="1"/>
            <a:endParaRPr lang="en-US" sz="2400" dirty="0"/>
          </a:p>
          <a:p>
            <a:pPr lvl="2"/>
            <a:endParaRPr lang="en-US" sz="2000" dirty="0"/>
          </a:p>
          <a:p>
            <a:pPr lvl="1"/>
            <a:endParaRPr lang="en-US" sz="2800" dirty="0"/>
          </a:p>
          <a:p>
            <a:pPr lvl="2"/>
            <a:endParaRPr lang="en-US" dirty="0"/>
          </a:p>
          <a:p>
            <a:pPr lvl="1"/>
            <a:r>
              <a:rPr lang="en-US" dirty="0" smtClean="0"/>
              <a:t>.</a:t>
            </a:r>
            <a:endParaRPr lang="en-US" dirty="0"/>
          </a:p>
        </p:txBody>
      </p:sp>
    </p:spTree>
    <p:extLst>
      <p:ext uri="{BB962C8B-B14F-4D97-AF65-F5344CB8AC3E}">
        <p14:creationId xmlns:p14="http://schemas.microsoft.com/office/powerpoint/2010/main" val="40480824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286070" y="285206"/>
            <a:ext cx="10545289" cy="562337"/>
          </a:xfrm>
        </p:spPr>
        <p:txBody>
          <a:bodyPr>
            <a:noAutofit/>
          </a:bodyPr>
          <a:lstStyle/>
          <a:p>
            <a:pPr lvl="1" algn="ctr" rtl="0">
              <a:lnSpc>
                <a:spcPct val="90000"/>
              </a:lnSpc>
              <a:spcBef>
                <a:spcPct val="0"/>
              </a:spcBef>
            </a:pPr>
            <a:r>
              <a:rPr lang="en-US" sz="3200" b="1" kern="1200" dirty="0" smtClean="0">
                <a:solidFill>
                  <a:srgbClr val="663300"/>
                </a:solidFill>
                <a:latin typeface="BentonSans Regular" panose="02000503040000020004" pitchFamily="50" charset="0"/>
                <a:ea typeface="+mn-ea"/>
                <a:cs typeface="+mn-cs"/>
              </a:rPr>
              <a:t>The Economic Recovery Fund </a:t>
            </a:r>
            <a:r>
              <a:rPr lang="en-US" sz="2000" b="1" dirty="0" smtClean="0">
                <a:solidFill>
                  <a:srgbClr val="FE8D7A"/>
                </a:solidFill>
                <a:latin typeface="BentonSans Regular" panose="02000503040000020004" pitchFamily="50" charset="0"/>
              </a:rPr>
              <a:t>(Phase 1, July 2020 – June 2021: Frw 100 billion)</a:t>
            </a:r>
            <a:endParaRPr lang="en-US" sz="2000" b="1" kern="1200" dirty="0">
              <a:solidFill>
                <a:srgbClr val="FE8D7A"/>
              </a:solidFill>
              <a:latin typeface="BentonSans Regular" panose="02000503040000020004" pitchFamily="50" charset="0"/>
              <a:ea typeface="+mn-ea"/>
              <a:cs typeface="+mn-cs"/>
            </a:endParaRPr>
          </a:p>
        </p:txBody>
      </p:sp>
      <p:sp>
        <p:nvSpPr>
          <p:cNvPr id="6" name="Slide Number Placeholder 5"/>
          <p:cNvSpPr>
            <a:spLocks noGrp="1"/>
          </p:cNvSpPr>
          <p:nvPr>
            <p:ph type="sldNum" sz="quarter" idx="12"/>
          </p:nvPr>
        </p:nvSpPr>
        <p:spPr/>
        <p:txBody>
          <a:bodyPr/>
          <a:lstStyle/>
          <a:p>
            <a:pPr>
              <a:defRPr/>
            </a:pPr>
            <a:fld id="{7D3CD87F-A92E-415E-A938-25238E2D863E}" type="slidenum">
              <a:rPr lang="en-US" sz="1400" b="1">
                <a:solidFill>
                  <a:prstClr val="black">
                    <a:tint val="75000"/>
                  </a:prstClr>
                </a:solidFill>
                <a:latin typeface="Gill Sans MT" panose="020B0502020104020203" pitchFamily="34" charset="0"/>
              </a:rPr>
              <a:pPr>
                <a:defRPr/>
              </a:pPr>
              <a:t>4</a:t>
            </a:fld>
            <a:endParaRPr lang="en-US" sz="1400" b="1" dirty="0">
              <a:solidFill>
                <a:prstClr val="black">
                  <a:tint val="75000"/>
                </a:prstClr>
              </a:solidFill>
              <a:latin typeface="Gill Sans MT" panose="020B0502020104020203" pitchFamily="34" charset="0"/>
            </a:endParaRPr>
          </a:p>
        </p:txBody>
      </p:sp>
      <p:sp>
        <p:nvSpPr>
          <p:cNvPr id="7" name="TextBox 6"/>
          <p:cNvSpPr txBox="1"/>
          <p:nvPr/>
        </p:nvSpPr>
        <p:spPr>
          <a:xfrm>
            <a:off x="176033" y="1193073"/>
            <a:ext cx="11768538" cy="5528401"/>
          </a:xfrm>
          <a:prstGeom prst="rect">
            <a:avLst/>
          </a:prstGeom>
          <a:noFill/>
          <a:ln w="9525">
            <a:noFill/>
            <a:miter lim="800000"/>
            <a:headEnd/>
            <a:tailEnd/>
          </a:ln>
          <a:extLst>
            <a:ext uri="{909E8E84-426E-40dd-AFC4-6F175D3DCCD1}">
              <a14:hiddenFill xmlns:a14="http://schemas.microsoft.com/office/drawing/2010/main" xmlns="">
                <a:solidFill>
                  <a:srgbClr val="FFFFFF"/>
                </a:solidFill>
              </a14:hiddenFill>
            </a:ext>
          </a:extLst>
        </p:spPr>
        <p:txBody>
          <a:bodyPr/>
          <a:lstStyle>
            <a:defPPr>
              <a:defRPr lang="en-US"/>
            </a:defPPr>
            <a:lvl1pPr marL="342900" indent="-342900" eaLnBrk="0" hangingPunct="0">
              <a:lnSpc>
                <a:spcPct val="114000"/>
              </a:lnSpc>
              <a:buClr>
                <a:schemeClr val="accent1"/>
              </a:buClr>
              <a:buSzPct val="76000"/>
              <a:buFont typeface="+mj-lt"/>
              <a:buAutoNum type="arabicPeriod"/>
              <a:defRPr sz="2000" b="0" u="none">
                <a:solidFill>
                  <a:sysClr val="windowText" lastClr="000000"/>
                </a:solidFill>
                <a:latin typeface="Gill Sans MT"/>
              </a:defRPr>
            </a:lvl1pPr>
            <a:lvl2pPr marL="341313" lvl="1" indent="-273050" algn="just" eaLnBrk="0" hangingPunct="0">
              <a:spcBef>
                <a:spcPts val="500"/>
              </a:spcBef>
              <a:buClr>
                <a:schemeClr val="accent2"/>
              </a:buClr>
              <a:buSzPct val="76000"/>
              <a:buFont typeface="Wingdings 3" pitchFamily="18" charset="2"/>
              <a:buChar char=""/>
              <a:defRPr sz="2000">
                <a:solidFill>
                  <a:schemeClr val="tx1"/>
                </a:solidFill>
              </a:defRPr>
            </a:lvl2pPr>
            <a:lvl3pPr marL="822325" indent="-228600" eaLnBrk="0" hangingPunct="0">
              <a:spcBef>
                <a:spcPts val="500"/>
              </a:spcBef>
              <a:buClr>
                <a:srgbClr val="BCBCBC"/>
              </a:buClr>
              <a:buSzPct val="76000"/>
              <a:buFont typeface="Wingdings 3" pitchFamily="18" charset="2"/>
              <a:buChar char=""/>
              <a:defRPr sz="2400">
                <a:solidFill>
                  <a:schemeClr val="tx1"/>
                </a:solidFill>
              </a:defRPr>
            </a:lvl3pPr>
            <a:lvl4pPr marL="1096963" indent="-228600" eaLnBrk="0" hangingPunct="0">
              <a:spcBef>
                <a:spcPts val="400"/>
              </a:spcBef>
              <a:buClr>
                <a:srgbClr val="23A900"/>
              </a:buClr>
              <a:buSzPct val="70000"/>
              <a:buFont typeface="Wingdings" pitchFamily="2" charset="2"/>
              <a:buChar char=""/>
              <a:defRPr sz="2000">
                <a:solidFill>
                  <a:schemeClr val="tx1"/>
                </a:solidFill>
              </a:defRPr>
            </a:lvl4pPr>
            <a:lvl5pPr marL="1371600" indent="-228600" eaLnBrk="0" hangingPunct="0">
              <a:spcBef>
                <a:spcPts val="300"/>
              </a:spcBef>
              <a:buClr>
                <a:schemeClr val="accent2"/>
              </a:buClr>
              <a:buSzPct val="70000"/>
              <a:buFont typeface="Wingdings" pitchFamily="2" charset="2"/>
              <a:buChar char=""/>
              <a:defRPr sz="1600">
                <a:solidFill>
                  <a:schemeClr val="tx1"/>
                </a:solidFill>
              </a:defRPr>
            </a:lvl5pPr>
            <a:lvl6pPr marL="1645920" indent="-182880">
              <a:spcBef>
                <a:spcPts val="300"/>
              </a:spcBef>
              <a:buClr>
                <a:srgbClr val="9FB8CD">
                  <a:shade val="75000"/>
                </a:srgbClr>
              </a:buClr>
              <a:buSzPct val="75000"/>
              <a:buFont typeface="Wingdings 3"/>
              <a:buChar char=""/>
              <a:defRPr kumimoji="0" sz="1600">
                <a:solidFill>
                  <a:schemeClr val="tx1"/>
                </a:solidFill>
              </a:defRPr>
            </a:lvl6pPr>
            <a:lvl7pPr marL="1828800" indent="-182880">
              <a:spcBef>
                <a:spcPts val="300"/>
              </a:spcBef>
              <a:buClr>
                <a:srgbClr val="727CA3">
                  <a:shade val="75000"/>
                </a:srgbClr>
              </a:buClr>
              <a:buSzPct val="75000"/>
              <a:buFont typeface="Wingdings 3"/>
              <a:buChar char=""/>
              <a:defRPr kumimoji="0" sz="1400">
                <a:solidFill>
                  <a:schemeClr val="tx1"/>
                </a:solidFill>
              </a:defRPr>
            </a:lvl7pPr>
            <a:lvl8pPr marL="2011680" indent="-182880">
              <a:spcBef>
                <a:spcPts val="300"/>
              </a:spcBef>
              <a:buClr>
                <a:prstClr val="white">
                  <a:shade val="50000"/>
                </a:prstClr>
              </a:buClr>
              <a:buSzPct val="75000"/>
              <a:buFont typeface="Wingdings 3"/>
              <a:buChar char=""/>
              <a:defRPr kumimoji="0" sz="1400">
                <a:solidFill>
                  <a:schemeClr val="tx1"/>
                </a:solidFill>
              </a:defRPr>
            </a:lvl8pPr>
            <a:lvl9pPr marL="2194560" indent="-182880">
              <a:spcBef>
                <a:spcPts val="300"/>
              </a:spcBef>
              <a:buClr>
                <a:srgbClr val="9FB8CD"/>
              </a:buClr>
              <a:buSzPct val="75000"/>
              <a:buFont typeface="Wingdings 3"/>
              <a:buChar char=""/>
              <a:defRPr kumimoji="0" sz="1200">
                <a:solidFill>
                  <a:schemeClr val="tx1"/>
                </a:solidFill>
              </a:defRPr>
            </a:lvl9pPr>
          </a:lstStyle>
          <a:p>
            <a:pPr lvl="1"/>
            <a:r>
              <a:rPr lang="en-US" b="1" dirty="0" smtClean="0">
                <a:latin typeface="Helvetica Neue Medium" panose="02000503000000020004"/>
              </a:rPr>
              <a:t>Loan terms: </a:t>
            </a:r>
          </a:p>
          <a:p>
            <a:pPr lvl="1"/>
            <a:endParaRPr lang="en-US" sz="2400" b="1" dirty="0">
              <a:latin typeface="Helvetica Neue Medium" panose="02000503000000020004"/>
            </a:endParaRPr>
          </a:p>
          <a:p>
            <a:pPr lvl="1"/>
            <a:endParaRPr lang="en-US" sz="2400" b="1" dirty="0" smtClean="0">
              <a:latin typeface="Helvetica Neue Medium" panose="02000503000000020004"/>
            </a:endParaRPr>
          </a:p>
          <a:p>
            <a:pPr lvl="1"/>
            <a:endParaRPr lang="en-US" sz="2400" b="1" dirty="0">
              <a:latin typeface="Helvetica Neue Medium" panose="02000503000000020004"/>
            </a:endParaRPr>
          </a:p>
          <a:p>
            <a:pPr lvl="1"/>
            <a:endParaRPr lang="en-US" sz="2400" b="1" dirty="0" smtClean="0">
              <a:latin typeface="Helvetica Neue Medium" panose="02000503000000020004"/>
            </a:endParaRPr>
          </a:p>
          <a:p>
            <a:pPr lvl="1"/>
            <a:endParaRPr lang="en-US" sz="2400" b="1" dirty="0" smtClean="0">
              <a:latin typeface="Helvetica Neue Medium" panose="02000503000000020004"/>
            </a:endParaRPr>
          </a:p>
          <a:p>
            <a:pPr lvl="1"/>
            <a:endParaRPr lang="en-US" sz="2400" b="1" dirty="0" smtClean="0">
              <a:latin typeface="Helvetica Neue Medium" panose="02000503000000020004"/>
            </a:endParaRPr>
          </a:p>
          <a:p>
            <a:pPr lvl="1"/>
            <a:endParaRPr lang="en-US" b="1" dirty="0" smtClean="0">
              <a:latin typeface="Helvetica Neue Medium" panose="02000503000000020004"/>
            </a:endParaRPr>
          </a:p>
          <a:p>
            <a:pPr lvl="1"/>
            <a:r>
              <a:rPr lang="en-US" b="1" dirty="0" smtClean="0">
                <a:latin typeface="Helvetica Neue Medium" panose="02000503000000020004"/>
              </a:rPr>
              <a:t>Governance </a:t>
            </a:r>
            <a:r>
              <a:rPr lang="en-US" b="1" dirty="0">
                <a:latin typeface="Helvetica Neue Medium" panose="02000503000000020004"/>
              </a:rPr>
              <a:t>structure</a:t>
            </a:r>
            <a:r>
              <a:rPr lang="en-US" sz="1800" dirty="0" smtClean="0">
                <a:latin typeface="Helvetica Neue Medium" panose="02000503000000020004"/>
              </a:rPr>
              <a:t>:</a:t>
            </a:r>
          </a:p>
          <a:p>
            <a:pPr marL="68263" lvl="1" indent="0">
              <a:buNone/>
            </a:pPr>
            <a:endParaRPr lang="en-US" sz="1100" dirty="0">
              <a:latin typeface="Helvetica Neue Medium" panose="02000503000000020004"/>
            </a:endParaRPr>
          </a:p>
          <a:p>
            <a:pPr lvl="0"/>
            <a:r>
              <a:rPr lang="en-US" sz="1800" b="1" dirty="0">
                <a:latin typeface="Helvetica Neue Medium" panose="02000503000000020004"/>
              </a:rPr>
              <a:t>ERF High level steering committee </a:t>
            </a:r>
            <a:r>
              <a:rPr lang="en-US" sz="1800" dirty="0">
                <a:latin typeface="Helvetica Neue Medium" panose="02000503000000020004"/>
              </a:rPr>
              <a:t>that provides policy level guidance to the technical committee on the implementation and monitoring of the Fund.  </a:t>
            </a:r>
            <a:endParaRPr lang="en-US" sz="1800" dirty="0" smtClean="0">
              <a:latin typeface="Helvetica Neue Medium" panose="02000503000000020004"/>
            </a:endParaRPr>
          </a:p>
          <a:p>
            <a:pPr lvl="0"/>
            <a:endParaRPr lang="en-US" sz="1200" dirty="0">
              <a:latin typeface="Helvetica Neue Medium" panose="02000503000000020004"/>
            </a:endParaRPr>
          </a:p>
          <a:p>
            <a:r>
              <a:rPr lang="en-US" sz="1800" b="1" dirty="0">
                <a:latin typeface="Helvetica Neue Medium" panose="02000503000000020004"/>
              </a:rPr>
              <a:t> </a:t>
            </a:r>
            <a:r>
              <a:rPr lang="en-US" sz="1800" b="1" dirty="0" smtClean="0">
                <a:latin typeface="Helvetica Neue Medium" panose="02000503000000020004"/>
              </a:rPr>
              <a:t>ERF </a:t>
            </a:r>
            <a:r>
              <a:rPr lang="en-US" sz="1800" b="1" dirty="0">
                <a:latin typeface="Helvetica Neue Medium" panose="02000503000000020004"/>
              </a:rPr>
              <a:t>Technical committee </a:t>
            </a:r>
            <a:r>
              <a:rPr lang="en-US" sz="1800" dirty="0">
                <a:latin typeface="Helvetica Neue Medium" panose="02000503000000020004"/>
              </a:rPr>
              <a:t>that assesses the performance of the fund and recommends measures to the High level steering committee to improve the effectiveness and efficiency of the Fund.  </a:t>
            </a:r>
          </a:p>
          <a:p>
            <a:pPr lvl="2"/>
            <a:endParaRPr lang="en-US" sz="2000" dirty="0">
              <a:latin typeface="Helvetica Neue Medium" panose="02000503000000020004"/>
            </a:endParaRPr>
          </a:p>
          <a:p>
            <a:pPr lvl="1"/>
            <a:endParaRPr lang="en-US" sz="2800" dirty="0">
              <a:latin typeface="Helvetica Neue Medium" panose="02000503000000020004"/>
            </a:endParaRPr>
          </a:p>
          <a:p>
            <a:pPr lvl="2"/>
            <a:endParaRPr lang="en-US" dirty="0">
              <a:latin typeface="Helvetica Neue Medium" panose="02000503000000020004"/>
            </a:endParaRPr>
          </a:p>
          <a:p>
            <a:pPr lvl="1"/>
            <a:endParaRPr lang="en-US" dirty="0">
              <a:latin typeface="Helvetica Neue Medium" panose="02000503000000020004"/>
            </a:endParaRPr>
          </a:p>
        </p:txBody>
      </p:sp>
      <p:pic>
        <p:nvPicPr>
          <p:cNvPr id="2" name="Picture 1"/>
          <p:cNvPicPr>
            <a:picLocks noChangeAspect="1"/>
          </p:cNvPicPr>
          <p:nvPr/>
        </p:nvPicPr>
        <p:blipFill>
          <a:blip r:embed="rId3"/>
          <a:stretch>
            <a:fillRect/>
          </a:stretch>
        </p:blipFill>
        <p:spPr>
          <a:xfrm>
            <a:off x="365081" y="1651818"/>
            <a:ext cx="11107875" cy="2536723"/>
          </a:xfrm>
          <a:prstGeom prst="rect">
            <a:avLst/>
          </a:prstGeom>
        </p:spPr>
      </p:pic>
    </p:spTree>
    <p:extLst>
      <p:ext uri="{BB962C8B-B14F-4D97-AF65-F5344CB8AC3E}">
        <p14:creationId xmlns:p14="http://schemas.microsoft.com/office/powerpoint/2010/main" val="400244314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62470" y="381740"/>
            <a:ext cx="10076140" cy="577048"/>
          </a:xfrm>
        </p:spPr>
        <p:txBody>
          <a:bodyPr>
            <a:normAutofit/>
          </a:bodyPr>
          <a:lstStyle/>
          <a:p>
            <a:r>
              <a:rPr lang="en-US" sz="3200" b="1" dirty="0">
                <a:solidFill>
                  <a:srgbClr val="663300"/>
                </a:solidFill>
                <a:latin typeface="BentonSans Regular" panose="02000503040000020004" pitchFamily="50" charset="0"/>
              </a:rPr>
              <a:t>ERF </a:t>
            </a:r>
            <a:r>
              <a:rPr lang="en-US" sz="3200" b="1" dirty="0" smtClean="0">
                <a:solidFill>
                  <a:srgbClr val="663300"/>
                </a:solidFill>
                <a:latin typeface="BentonSans Regular" panose="02000503040000020004" pitchFamily="50" charset="0"/>
              </a:rPr>
              <a:t>Phase 1 - Implementation </a:t>
            </a:r>
            <a:r>
              <a:rPr lang="en-US" sz="3200" b="1" dirty="0">
                <a:solidFill>
                  <a:srgbClr val="663300"/>
                </a:solidFill>
                <a:latin typeface="BentonSans Regular" panose="02000503040000020004" pitchFamily="50" charset="0"/>
              </a:rPr>
              <a:t>Status </a:t>
            </a:r>
            <a:endParaRPr lang="en-US" sz="3200" b="1" dirty="0">
              <a:solidFill>
                <a:srgbClr val="663300"/>
              </a:solidFill>
              <a:latin typeface="BentonSans Regular" panose="02000503040000020004" pitchFamily="50" charset="0"/>
              <a:ea typeface="+mn-ea"/>
              <a:cs typeface="+mn-cs"/>
            </a:endParaRPr>
          </a:p>
        </p:txBody>
      </p:sp>
      <p:sp>
        <p:nvSpPr>
          <p:cNvPr id="4" name="Slide Number Placeholder 3"/>
          <p:cNvSpPr>
            <a:spLocks noGrp="1"/>
          </p:cNvSpPr>
          <p:nvPr>
            <p:ph type="sldNum" sz="quarter" idx="12"/>
          </p:nvPr>
        </p:nvSpPr>
        <p:spPr/>
        <p:txBody>
          <a:bodyPr/>
          <a:lstStyle/>
          <a:p>
            <a:fld id="{7D3CD87F-A92E-415E-A938-25238E2D863E}" type="slidenum">
              <a:rPr lang="en-US" smtClean="0"/>
              <a:t>5</a:t>
            </a:fld>
            <a:endParaRPr lang="en-US" dirty="0"/>
          </a:p>
        </p:txBody>
      </p:sp>
      <p:sp>
        <p:nvSpPr>
          <p:cNvPr id="3" name="Content Placeholder 2"/>
          <p:cNvSpPr>
            <a:spLocks noGrp="1"/>
          </p:cNvSpPr>
          <p:nvPr>
            <p:ph idx="1"/>
          </p:nvPr>
        </p:nvSpPr>
        <p:spPr>
          <a:xfrm>
            <a:off x="94084" y="1240936"/>
            <a:ext cx="11969790" cy="5474601"/>
          </a:xfrm>
        </p:spPr>
        <p:txBody>
          <a:bodyPr>
            <a:noAutofit/>
          </a:bodyPr>
          <a:lstStyle/>
          <a:p>
            <a:pPr marL="514350" lvl="0" indent="-514350">
              <a:buAutoNum type="romanUcPeriod"/>
            </a:pPr>
            <a:r>
              <a:rPr lang="en-US" sz="1800" dirty="0" smtClean="0">
                <a:solidFill>
                  <a:srgbClr val="0000FF"/>
                </a:solidFill>
                <a:latin typeface="Helvetica Neue Medium" panose="02000503000000020004"/>
              </a:rPr>
              <a:t>ERF1 Hotels </a:t>
            </a:r>
            <a:r>
              <a:rPr lang="en-US" sz="1800" dirty="0">
                <a:solidFill>
                  <a:srgbClr val="0000FF"/>
                </a:solidFill>
                <a:latin typeface="Helvetica Neue Medium" panose="02000503000000020004"/>
              </a:rPr>
              <a:t>refinancing support: FRW 50 </a:t>
            </a:r>
            <a:r>
              <a:rPr lang="en-US" sz="1800" dirty="0" smtClean="0">
                <a:solidFill>
                  <a:srgbClr val="0000FF"/>
                </a:solidFill>
                <a:latin typeface="Helvetica Neue Medium" panose="02000503000000020004"/>
              </a:rPr>
              <a:t>billion </a:t>
            </a:r>
            <a:endParaRPr lang="en-US" sz="1800" dirty="0">
              <a:solidFill>
                <a:srgbClr val="0000FF"/>
              </a:solidFill>
              <a:latin typeface="Helvetica Neue Medium" panose="02000503000000020004"/>
            </a:endParaRPr>
          </a:p>
          <a:p>
            <a:pPr marL="0" lvl="0" indent="0">
              <a:buNone/>
            </a:pPr>
            <a:r>
              <a:rPr lang="en-US" sz="1800" i="1" dirty="0" smtClean="0">
                <a:solidFill>
                  <a:schemeClr val="accent5">
                    <a:lumMod val="75000"/>
                  </a:schemeClr>
                </a:solidFill>
                <a:latin typeface="Helvetica Neue Medium" panose="02000503000000020004"/>
              </a:rPr>
              <a:t>   Eligible </a:t>
            </a:r>
            <a:r>
              <a:rPr lang="en-US" sz="1800" i="1" dirty="0">
                <a:solidFill>
                  <a:schemeClr val="accent5">
                    <a:lumMod val="75000"/>
                  </a:schemeClr>
                </a:solidFill>
                <a:latin typeface="Helvetica Neue Medium" panose="02000503000000020004"/>
              </a:rPr>
              <a:t>and approved hotels: </a:t>
            </a:r>
            <a:r>
              <a:rPr lang="en-US" sz="1800" i="1" dirty="0" smtClean="0">
                <a:solidFill>
                  <a:schemeClr val="accent5">
                    <a:lumMod val="75000"/>
                  </a:schemeClr>
                </a:solidFill>
                <a:latin typeface="Helvetica Neue Medium" panose="02000503000000020004"/>
              </a:rPr>
              <a:t>149 hotels for FRW 42.884 billion</a:t>
            </a:r>
          </a:p>
          <a:p>
            <a:pPr marL="0" lvl="0" indent="0">
              <a:buNone/>
            </a:pPr>
            <a:endParaRPr lang="en-US" sz="200" dirty="0">
              <a:solidFill>
                <a:schemeClr val="accent5">
                  <a:lumMod val="75000"/>
                </a:schemeClr>
              </a:solidFill>
              <a:latin typeface="Helvetica Neue Medium" panose="02000503000000020004"/>
            </a:endParaRPr>
          </a:p>
          <a:p>
            <a:pPr lvl="1"/>
            <a:r>
              <a:rPr lang="en-US" sz="1800" b="1" dirty="0" smtClean="0">
                <a:latin typeface="Helvetica Neue Medium" panose="02000503000000020004"/>
              </a:rPr>
              <a:t>139 </a:t>
            </a:r>
            <a:r>
              <a:rPr lang="en-US" sz="1800" b="1" dirty="0">
                <a:latin typeface="Helvetica Neue Medium" panose="02000503000000020004"/>
              </a:rPr>
              <a:t>hotels have already </a:t>
            </a:r>
            <a:r>
              <a:rPr lang="en-US" sz="1800" b="1" dirty="0" smtClean="0">
                <a:latin typeface="Helvetica Neue Medium" panose="02000503000000020004"/>
              </a:rPr>
              <a:t>received the loan-refinancing</a:t>
            </a:r>
            <a:r>
              <a:rPr lang="en-US" sz="1800" dirty="0" smtClean="0">
                <a:latin typeface="Helvetica Neue Medium" panose="02000503000000020004"/>
              </a:rPr>
              <a:t>. </a:t>
            </a:r>
          </a:p>
          <a:p>
            <a:pPr lvl="1"/>
            <a:endParaRPr lang="en-US" sz="600" dirty="0">
              <a:latin typeface="Helvetica Neue Medium" panose="02000503000000020004"/>
            </a:endParaRPr>
          </a:p>
          <a:p>
            <a:pPr lvl="1"/>
            <a:r>
              <a:rPr lang="en-US" sz="1800" b="1" dirty="0" smtClean="0">
                <a:latin typeface="Helvetica Neue Medium" panose="02000503000000020004"/>
              </a:rPr>
              <a:t>Total </a:t>
            </a:r>
            <a:r>
              <a:rPr lang="en-US" sz="1800" b="1" dirty="0">
                <a:latin typeface="Helvetica Neue Medium" panose="02000503000000020004"/>
              </a:rPr>
              <a:t>disbursed amount to </a:t>
            </a:r>
            <a:r>
              <a:rPr lang="en-US" sz="1800" b="1" dirty="0" smtClean="0">
                <a:latin typeface="Helvetica Neue Medium" panose="02000503000000020004"/>
              </a:rPr>
              <a:t>banks: FRW 42.719</a:t>
            </a:r>
            <a:r>
              <a:rPr lang="en-US" sz="1800" b="1" dirty="0" smtClean="0">
                <a:solidFill>
                  <a:srgbClr val="FF0000"/>
                </a:solidFill>
                <a:latin typeface="Helvetica Neue Medium" panose="02000503000000020004"/>
              </a:rPr>
              <a:t> </a:t>
            </a:r>
            <a:r>
              <a:rPr lang="en-US" sz="1800" b="1" dirty="0">
                <a:latin typeface="Helvetica Neue Medium" panose="02000503000000020004"/>
              </a:rPr>
              <a:t>billion or </a:t>
            </a:r>
            <a:r>
              <a:rPr lang="en-US" sz="1800" b="1" dirty="0" smtClean="0">
                <a:latin typeface="Helvetica Neue Medium" panose="02000503000000020004"/>
              </a:rPr>
              <a:t>96.6% </a:t>
            </a:r>
            <a:r>
              <a:rPr lang="en-US" sz="1800" dirty="0">
                <a:latin typeface="Helvetica Neue Medium" panose="02000503000000020004"/>
              </a:rPr>
              <a:t>of</a:t>
            </a:r>
            <a:r>
              <a:rPr lang="en-US" sz="1800" b="1" dirty="0">
                <a:latin typeface="Helvetica Neue Medium" panose="02000503000000020004"/>
              </a:rPr>
              <a:t> </a:t>
            </a:r>
            <a:r>
              <a:rPr lang="en-US" sz="1800" dirty="0">
                <a:latin typeface="Helvetica Neue Medium" panose="02000503000000020004"/>
              </a:rPr>
              <a:t>approved </a:t>
            </a:r>
            <a:r>
              <a:rPr lang="en-US" sz="1800" dirty="0" smtClean="0">
                <a:latin typeface="Helvetica Neue Medium" panose="02000503000000020004"/>
              </a:rPr>
              <a:t>funds. </a:t>
            </a:r>
            <a:endParaRPr lang="en-US" sz="1800" dirty="0">
              <a:latin typeface="Helvetica Neue Medium" panose="02000503000000020004"/>
            </a:endParaRPr>
          </a:p>
          <a:p>
            <a:pPr marL="0" indent="0">
              <a:buNone/>
            </a:pPr>
            <a:endParaRPr lang="en-US" sz="100" dirty="0">
              <a:latin typeface="Helvetica Neue Medium" panose="02000503000000020004"/>
            </a:endParaRPr>
          </a:p>
          <a:p>
            <a:pPr marL="0" indent="0" algn="just">
              <a:buNone/>
            </a:pPr>
            <a:r>
              <a:rPr lang="en-US" sz="1800" dirty="0" smtClean="0">
                <a:solidFill>
                  <a:srgbClr val="0000FF"/>
                </a:solidFill>
                <a:latin typeface="Helvetica Neue Medium" panose="02000503000000020004"/>
              </a:rPr>
              <a:t>II. Working </a:t>
            </a:r>
            <a:r>
              <a:rPr lang="en-US" sz="1800" dirty="0">
                <a:solidFill>
                  <a:srgbClr val="0000FF"/>
                </a:solidFill>
                <a:latin typeface="Helvetica Neue Medium" panose="02000503000000020004"/>
              </a:rPr>
              <a:t>Capital: FRW 51 billion working capital to large, medium, small and micro </a:t>
            </a:r>
            <a:r>
              <a:rPr lang="en-US" sz="1800" dirty="0" smtClean="0">
                <a:solidFill>
                  <a:srgbClr val="0000FF"/>
                </a:solidFill>
                <a:latin typeface="Helvetica Neue Medium" panose="02000503000000020004"/>
              </a:rPr>
              <a:t>businesses;  </a:t>
            </a:r>
          </a:p>
          <a:p>
            <a:pPr marL="0" indent="0" algn="just">
              <a:buNone/>
            </a:pPr>
            <a:endParaRPr lang="en-US" sz="100" dirty="0">
              <a:solidFill>
                <a:schemeClr val="accent5">
                  <a:lumMod val="75000"/>
                </a:schemeClr>
              </a:solidFill>
              <a:latin typeface="Helvetica Neue Medium" panose="02000503000000020004"/>
            </a:endParaRPr>
          </a:p>
          <a:p>
            <a:r>
              <a:rPr lang="en-US" sz="1800" b="1" dirty="0" smtClean="0">
                <a:latin typeface="Helvetica Neue Medium" panose="02000503000000020004"/>
              </a:rPr>
              <a:t>Large </a:t>
            </a:r>
            <a:r>
              <a:rPr lang="en-US" sz="1800" b="1" dirty="0">
                <a:latin typeface="Helvetica Neue Medium" panose="02000503000000020004"/>
              </a:rPr>
              <a:t>and SMEs</a:t>
            </a:r>
            <a:r>
              <a:rPr lang="en-US" sz="1800" dirty="0">
                <a:latin typeface="Helvetica Neue Medium" panose="02000503000000020004"/>
              </a:rPr>
              <a:t>: banks have submitted to BNR </a:t>
            </a:r>
            <a:r>
              <a:rPr lang="en-US" sz="1800" dirty="0" smtClean="0">
                <a:latin typeface="Helvetica Neue Medium" panose="02000503000000020004"/>
              </a:rPr>
              <a:t>205 </a:t>
            </a:r>
            <a:r>
              <a:rPr lang="en-US" sz="1800" dirty="0">
                <a:latin typeface="Helvetica Neue Medium" panose="02000503000000020004"/>
              </a:rPr>
              <a:t>applications (amounting to FRW </a:t>
            </a:r>
            <a:r>
              <a:rPr lang="en-US" sz="1800" dirty="0" smtClean="0">
                <a:latin typeface="Helvetica Neue Medium" panose="02000503000000020004"/>
              </a:rPr>
              <a:t>15.071 billion</a:t>
            </a:r>
            <a:r>
              <a:rPr lang="en-US" sz="1800" dirty="0">
                <a:latin typeface="Helvetica Neue Medium" panose="02000503000000020004"/>
              </a:rPr>
              <a:t>) </a:t>
            </a:r>
            <a:r>
              <a:rPr lang="en-US" sz="1800" dirty="0" smtClean="0">
                <a:latin typeface="Helvetica Neue Medium" panose="02000503000000020004"/>
              </a:rPr>
              <a:t>of </a:t>
            </a:r>
            <a:r>
              <a:rPr lang="en-US" sz="1800" dirty="0">
                <a:latin typeface="Helvetica Neue Medium" panose="02000503000000020004"/>
              </a:rPr>
              <a:t>which 142 </a:t>
            </a:r>
            <a:r>
              <a:rPr lang="en-US" sz="1800" dirty="0" smtClean="0">
                <a:latin typeface="Helvetica Neue Medium" panose="02000503000000020004"/>
              </a:rPr>
              <a:t>applications approved </a:t>
            </a:r>
            <a:r>
              <a:rPr lang="en-US" sz="1800" dirty="0">
                <a:latin typeface="Helvetica Neue Medium" panose="02000503000000020004"/>
              </a:rPr>
              <a:t>for 10.415 </a:t>
            </a:r>
            <a:r>
              <a:rPr lang="en-US" sz="1800" dirty="0" smtClean="0">
                <a:latin typeface="Helvetica Neue Medium" panose="02000503000000020004"/>
              </a:rPr>
              <a:t>million and </a:t>
            </a:r>
            <a:r>
              <a:rPr lang="en-US" sz="1800" dirty="0">
                <a:latin typeface="Helvetica Neue Medium" panose="02000503000000020004"/>
              </a:rPr>
              <a:t>113 applications worth FRW 9.737 billion have been </a:t>
            </a:r>
            <a:r>
              <a:rPr lang="en-US" sz="1800" dirty="0" smtClean="0">
                <a:latin typeface="Helvetica Neue Medium" panose="02000503000000020004"/>
              </a:rPr>
              <a:t>disbursed;</a:t>
            </a:r>
            <a:r>
              <a:rPr lang="en-US" sz="600" dirty="0" smtClean="0">
                <a:latin typeface="Helvetica Neue Medium" panose="02000503000000020004"/>
              </a:rPr>
              <a:t> </a:t>
            </a:r>
          </a:p>
          <a:p>
            <a:endParaRPr lang="en-US" sz="200" dirty="0">
              <a:latin typeface="Helvetica Neue Medium" panose="02000503000000020004"/>
            </a:endParaRPr>
          </a:p>
          <a:p>
            <a:pPr lvl="0"/>
            <a:r>
              <a:rPr lang="en-US" sz="1800" b="1" dirty="0">
                <a:latin typeface="Helvetica Neue Medium" panose="02000503000000020004"/>
              </a:rPr>
              <a:t>Microbusinesses: </a:t>
            </a:r>
            <a:r>
              <a:rPr lang="en-US" sz="1800" dirty="0">
                <a:latin typeface="Helvetica Neue Medium" panose="02000503000000020004"/>
              </a:rPr>
              <a:t>229 S</a:t>
            </a:r>
            <a:r>
              <a:rPr lang="en-US" sz="1800" dirty="0" smtClean="0">
                <a:latin typeface="Helvetica Neue Medium" panose="02000503000000020004"/>
              </a:rPr>
              <a:t>ACCOs </a:t>
            </a:r>
            <a:r>
              <a:rPr lang="en-US" sz="1800" dirty="0">
                <a:latin typeface="Helvetica Neue Medium" panose="02000503000000020004"/>
              </a:rPr>
              <a:t>have </a:t>
            </a:r>
            <a:r>
              <a:rPr lang="en-US" sz="1800" dirty="0" smtClean="0">
                <a:latin typeface="Helvetica Neue Medium" panose="02000503000000020004"/>
              </a:rPr>
              <a:t>approved 2,972 applications worth </a:t>
            </a:r>
            <a:r>
              <a:rPr lang="en-US" sz="1800" dirty="0">
                <a:latin typeface="Helvetica Neue Medium" panose="02000503000000020004"/>
              </a:rPr>
              <a:t>Frw </a:t>
            </a:r>
            <a:r>
              <a:rPr lang="en-US" sz="1800" dirty="0" smtClean="0">
                <a:latin typeface="Helvetica Neue Medium" panose="02000503000000020004"/>
              </a:rPr>
              <a:t>2,79 billion representing 76.9% of total applications and Frw 2.29 billion disbursed; </a:t>
            </a:r>
          </a:p>
          <a:p>
            <a:pPr marL="0" lvl="0" indent="0">
              <a:buNone/>
            </a:pPr>
            <a:endParaRPr lang="en-US" sz="1800" dirty="0">
              <a:latin typeface="Helvetica Neue Medium" panose="02000503000000020004"/>
            </a:endParaRPr>
          </a:p>
          <a:p>
            <a:pPr lvl="0"/>
            <a:r>
              <a:rPr lang="en-US" sz="1800" b="1" dirty="0">
                <a:latin typeface="Helvetica Neue Medium" panose="02000503000000020004"/>
              </a:rPr>
              <a:t>Guarantee scheme</a:t>
            </a:r>
            <a:r>
              <a:rPr lang="en-US" sz="1800" dirty="0">
                <a:latin typeface="Helvetica Neue Medium" panose="02000503000000020004"/>
              </a:rPr>
              <a:t>: </a:t>
            </a:r>
            <a:r>
              <a:rPr lang="en-US" sz="1800" dirty="0" smtClean="0">
                <a:latin typeface="Helvetica Neue Medium" panose="02000503000000020004"/>
              </a:rPr>
              <a:t>BDF approved 85 applications for guarantee worth Frw 609,770,505. </a:t>
            </a:r>
          </a:p>
          <a:p>
            <a:pPr marL="0" lvl="0" indent="0">
              <a:buNone/>
            </a:pPr>
            <a:endParaRPr lang="en-US" sz="2100" dirty="0">
              <a:latin typeface="Tw Cen MT" panose="020B0602020104020603" pitchFamily="34" charset="0"/>
            </a:endParaRPr>
          </a:p>
        </p:txBody>
      </p:sp>
    </p:spTree>
    <p:extLst>
      <p:ext uri="{BB962C8B-B14F-4D97-AF65-F5344CB8AC3E}">
        <p14:creationId xmlns:p14="http://schemas.microsoft.com/office/powerpoint/2010/main" val="38825849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09946" y="271370"/>
            <a:ext cx="10228664" cy="660728"/>
          </a:xfrm>
        </p:spPr>
        <p:txBody>
          <a:bodyPr>
            <a:normAutofit/>
          </a:bodyPr>
          <a:lstStyle/>
          <a:p>
            <a:r>
              <a:rPr lang="en-US" sz="3200" b="1" dirty="0">
                <a:solidFill>
                  <a:srgbClr val="663300"/>
                </a:solidFill>
                <a:latin typeface="BentonSans Regular" panose="02000503040000020004" pitchFamily="50" charset="0"/>
              </a:rPr>
              <a:t>ERF Phase 1 - Implementation </a:t>
            </a:r>
            <a:r>
              <a:rPr lang="en-US" sz="3200" b="1" dirty="0" smtClean="0">
                <a:solidFill>
                  <a:srgbClr val="663300"/>
                </a:solidFill>
                <a:latin typeface="BentonSans Regular" panose="02000503040000020004" pitchFamily="50" charset="0"/>
              </a:rPr>
              <a:t>Status </a:t>
            </a:r>
            <a:r>
              <a:rPr lang="en-US" sz="2800" b="1" dirty="0" smtClean="0">
                <a:solidFill>
                  <a:srgbClr val="FE8D7A"/>
                </a:solidFill>
                <a:latin typeface="BentonSans Regular" panose="02000503040000020004" pitchFamily="50" charset="0"/>
              </a:rPr>
              <a:t>(Working Capital) </a:t>
            </a:r>
            <a:endParaRPr lang="en-US" sz="2800" dirty="0">
              <a:solidFill>
                <a:srgbClr val="FE8D7A"/>
              </a:solidFill>
            </a:endParaRPr>
          </a:p>
        </p:txBody>
      </p:sp>
      <p:sp>
        <p:nvSpPr>
          <p:cNvPr id="4" name="Slide Number Placeholder 3"/>
          <p:cNvSpPr>
            <a:spLocks noGrp="1"/>
          </p:cNvSpPr>
          <p:nvPr>
            <p:ph type="sldNum" sz="quarter" idx="12"/>
          </p:nvPr>
        </p:nvSpPr>
        <p:spPr/>
        <p:txBody>
          <a:bodyPr/>
          <a:lstStyle/>
          <a:p>
            <a:fld id="{7D3CD87F-A92E-415E-A938-25238E2D863E}" type="slidenum">
              <a:rPr lang="en-US" smtClean="0"/>
              <a:t>6</a:t>
            </a:fld>
            <a:endParaRPr lang="en-US" dirty="0"/>
          </a:p>
        </p:txBody>
      </p:sp>
      <p:pic>
        <p:nvPicPr>
          <p:cNvPr id="5" name="Content Placeholder 4"/>
          <p:cNvPicPr>
            <a:picLocks noGrp="1" noChangeAspect="1"/>
          </p:cNvPicPr>
          <p:nvPr>
            <p:ph idx="1"/>
          </p:nvPr>
        </p:nvPicPr>
        <p:blipFill>
          <a:blip r:embed="rId2"/>
          <a:stretch>
            <a:fillRect/>
          </a:stretch>
        </p:blipFill>
        <p:spPr>
          <a:xfrm>
            <a:off x="1123010" y="1021277"/>
            <a:ext cx="10831088" cy="5335073"/>
          </a:xfrm>
          <a:prstGeom prst="rect">
            <a:avLst/>
          </a:prstGeom>
        </p:spPr>
      </p:pic>
    </p:spTree>
    <p:extLst>
      <p:ext uri="{BB962C8B-B14F-4D97-AF65-F5344CB8AC3E}">
        <p14:creationId xmlns:p14="http://schemas.microsoft.com/office/powerpoint/2010/main" val="224401113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48145" y="365126"/>
            <a:ext cx="10699668" cy="632401"/>
          </a:xfrm>
        </p:spPr>
        <p:txBody>
          <a:bodyPr>
            <a:normAutofit/>
          </a:bodyPr>
          <a:lstStyle/>
          <a:p>
            <a:r>
              <a:rPr lang="en-US" sz="2800" b="1" dirty="0">
                <a:solidFill>
                  <a:srgbClr val="663300"/>
                </a:solidFill>
                <a:latin typeface="BentonSans Regular" panose="02000503040000020004" pitchFamily="50" charset="0"/>
              </a:rPr>
              <a:t>ERF Phase 1 - Implementation Status </a:t>
            </a:r>
            <a:r>
              <a:rPr lang="en-US" sz="2800" b="1" dirty="0" smtClean="0">
                <a:solidFill>
                  <a:srgbClr val="FE8D7A"/>
                </a:solidFill>
                <a:latin typeface="BentonSans Regular" panose="02000503040000020004" pitchFamily="50" charset="0"/>
              </a:rPr>
              <a:t>(Microbusinesses)</a:t>
            </a:r>
            <a:endParaRPr lang="en-US" sz="2800" dirty="0">
              <a:solidFill>
                <a:srgbClr val="FE8D7A"/>
              </a:solidFill>
            </a:endParaRPr>
          </a:p>
        </p:txBody>
      </p:sp>
      <p:sp>
        <p:nvSpPr>
          <p:cNvPr id="5" name="Slide Number Placeholder 4"/>
          <p:cNvSpPr>
            <a:spLocks noGrp="1"/>
          </p:cNvSpPr>
          <p:nvPr>
            <p:ph type="sldNum" sz="quarter" idx="12"/>
          </p:nvPr>
        </p:nvSpPr>
        <p:spPr/>
        <p:txBody>
          <a:bodyPr/>
          <a:lstStyle/>
          <a:p>
            <a:fld id="{7D3CD87F-A92E-415E-A938-25238E2D863E}" type="slidenum">
              <a:rPr lang="en-US" smtClean="0"/>
              <a:t>7</a:t>
            </a:fld>
            <a:endParaRPr lang="en-US" dirty="0"/>
          </a:p>
        </p:txBody>
      </p:sp>
      <p:graphicFrame>
        <p:nvGraphicFramePr>
          <p:cNvPr id="19" name="Content Placeholder 18"/>
          <p:cNvGraphicFramePr>
            <a:graphicFrameLocks noGrp="1"/>
          </p:cNvGraphicFramePr>
          <p:nvPr>
            <p:ph sz="half" idx="1"/>
            <p:extLst>
              <p:ext uri="{D42A27DB-BD31-4B8C-83A1-F6EECF244321}">
                <p14:modId xmlns:p14="http://schemas.microsoft.com/office/powerpoint/2010/main" val="2589418294"/>
              </p:ext>
            </p:extLst>
          </p:nvPr>
        </p:nvGraphicFramePr>
        <p:xfrm>
          <a:off x="510637" y="997519"/>
          <a:ext cx="10438413" cy="4726390"/>
        </p:xfrm>
        <a:graphic>
          <a:graphicData uri="http://schemas.openxmlformats.org/drawingml/2006/table">
            <a:tbl>
              <a:tblPr/>
              <a:tblGrid>
                <a:gridCol w="1988269">
                  <a:extLst>
                    <a:ext uri="{9D8B030D-6E8A-4147-A177-3AD203B41FA5}">
                      <a16:colId xmlns:a16="http://schemas.microsoft.com/office/drawing/2014/main" val="3084340168"/>
                    </a:ext>
                  </a:extLst>
                </a:gridCol>
                <a:gridCol w="944921">
                  <a:extLst>
                    <a:ext uri="{9D8B030D-6E8A-4147-A177-3AD203B41FA5}">
                      <a16:colId xmlns:a16="http://schemas.microsoft.com/office/drawing/2014/main" val="1028404926"/>
                    </a:ext>
                  </a:extLst>
                </a:gridCol>
                <a:gridCol w="944921">
                  <a:extLst>
                    <a:ext uri="{9D8B030D-6E8A-4147-A177-3AD203B41FA5}">
                      <a16:colId xmlns:a16="http://schemas.microsoft.com/office/drawing/2014/main" val="2886208893"/>
                    </a:ext>
                  </a:extLst>
                </a:gridCol>
                <a:gridCol w="1279579">
                  <a:extLst>
                    <a:ext uri="{9D8B030D-6E8A-4147-A177-3AD203B41FA5}">
                      <a16:colId xmlns:a16="http://schemas.microsoft.com/office/drawing/2014/main" val="2947943046"/>
                    </a:ext>
                  </a:extLst>
                </a:gridCol>
                <a:gridCol w="1476437">
                  <a:extLst>
                    <a:ext uri="{9D8B030D-6E8A-4147-A177-3AD203B41FA5}">
                      <a16:colId xmlns:a16="http://schemas.microsoft.com/office/drawing/2014/main" val="1885719653"/>
                    </a:ext>
                  </a:extLst>
                </a:gridCol>
                <a:gridCol w="944921">
                  <a:extLst>
                    <a:ext uri="{9D8B030D-6E8A-4147-A177-3AD203B41FA5}">
                      <a16:colId xmlns:a16="http://schemas.microsoft.com/office/drawing/2014/main" val="81375564"/>
                    </a:ext>
                  </a:extLst>
                </a:gridCol>
                <a:gridCol w="1279579">
                  <a:extLst>
                    <a:ext uri="{9D8B030D-6E8A-4147-A177-3AD203B41FA5}">
                      <a16:colId xmlns:a16="http://schemas.microsoft.com/office/drawing/2014/main" val="1156710774"/>
                    </a:ext>
                  </a:extLst>
                </a:gridCol>
                <a:gridCol w="1579786">
                  <a:extLst>
                    <a:ext uri="{9D8B030D-6E8A-4147-A177-3AD203B41FA5}">
                      <a16:colId xmlns:a16="http://schemas.microsoft.com/office/drawing/2014/main" val="1675728234"/>
                    </a:ext>
                  </a:extLst>
                </a:gridCol>
              </a:tblGrid>
              <a:tr h="251905">
                <a:tc gridSpan="8">
                  <a:txBody>
                    <a:bodyPr/>
                    <a:lstStyle/>
                    <a:p>
                      <a:pPr algn="ctr" fontAlgn="b"/>
                      <a:r>
                        <a:rPr lang="en-US" sz="1200" b="1" i="0" u="none" strike="noStrike" dirty="0" smtClean="0">
                          <a:solidFill>
                            <a:srgbClr val="000000"/>
                          </a:solidFill>
                          <a:effectLst/>
                          <a:latin typeface="+mn-lt"/>
                        </a:rPr>
                        <a:t>MICRO BUSINESSES: ERF </a:t>
                      </a:r>
                      <a:r>
                        <a:rPr lang="en-US" sz="1200" b="1" i="0" u="none" strike="noStrike" dirty="0">
                          <a:solidFill>
                            <a:srgbClr val="000000"/>
                          </a:solidFill>
                          <a:effectLst/>
                          <a:latin typeface="+mn-lt"/>
                        </a:rPr>
                        <a:t>SACCO REFINANCING STATUS PER DISTRICT</a:t>
                      </a:r>
                    </a:p>
                  </a:txBody>
                  <a:tcPr marL="7249" marR="7249" marT="724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424726423"/>
                  </a:ext>
                </a:extLst>
              </a:tr>
              <a:tr h="1007613">
                <a:tc>
                  <a:txBody>
                    <a:bodyPr/>
                    <a:lstStyle/>
                    <a:p>
                      <a:pPr algn="l" fontAlgn="ctr"/>
                      <a:r>
                        <a:rPr lang="en-US" sz="1200" b="1" i="0" u="none" strike="noStrike" dirty="0">
                          <a:solidFill>
                            <a:srgbClr val="000000"/>
                          </a:solidFill>
                          <a:effectLst/>
                          <a:latin typeface="+mn-lt"/>
                        </a:rPr>
                        <a:t>Districts</a:t>
                      </a:r>
                    </a:p>
                  </a:txBody>
                  <a:tcPr marL="7249" marR="7249" marT="72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1200" b="1" i="0" u="none" strike="noStrike" dirty="0">
                          <a:solidFill>
                            <a:srgbClr val="000000"/>
                          </a:solidFill>
                          <a:effectLst/>
                          <a:latin typeface="+mn-lt"/>
                        </a:rPr>
                        <a:t>Number of saccos in the District</a:t>
                      </a:r>
                    </a:p>
                  </a:txBody>
                  <a:tcPr marL="7249" marR="7249" marT="72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1200" b="1" i="0" u="none" strike="noStrike" dirty="0">
                          <a:solidFill>
                            <a:srgbClr val="000000"/>
                          </a:solidFill>
                          <a:effectLst/>
                          <a:latin typeface="+mn-lt"/>
                        </a:rPr>
                        <a:t>Number of Saccos applied</a:t>
                      </a:r>
                    </a:p>
                  </a:txBody>
                  <a:tcPr marL="7249" marR="7249" marT="72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1200" b="1" i="0" u="none" strike="noStrike">
                          <a:solidFill>
                            <a:srgbClr val="000000"/>
                          </a:solidFill>
                          <a:effectLst/>
                          <a:latin typeface="+mn-lt"/>
                        </a:rPr>
                        <a:t>Number of beneficiaries Applied</a:t>
                      </a:r>
                    </a:p>
                  </a:txBody>
                  <a:tcPr marL="7249" marR="7249" marT="72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1200" b="1" i="0" u="none" strike="noStrike" dirty="0">
                          <a:solidFill>
                            <a:srgbClr val="000000"/>
                          </a:solidFill>
                          <a:effectLst/>
                          <a:latin typeface="+mn-lt"/>
                        </a:rPr>
                        <a:t>Amount requested</a:t>
                      </a:r>
                    </a:p>
                  </a:txBody>
                  <a:tcPr marL="7249" marR="7249" marT="72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1200" b="1" i="0" u="none" strike="noStrike">
                          <a:solidFill>
                            <a:srgbClr val="000000"/>
                          </a:solidFill>
                          <a:effectLst/>
                          <a:latin typeface="+mn-lt"/>
                        </a:rPr>
                        <a:t>Number of sacco approved</a:t>
                      </a:r>
                    </a:p>
                  </a:txBody>
                  <a:tcPr marL="7249" marR="7249" marT="72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1200" b="1" i="0" u="none" strike="noStrike">
                          <a:solidFill>
                            <a:srgbClr val="000000"/>
                          </a:solidFill>
                          <a:effectLst/>
                          <a:latin typeface="+mn-lt"/>
                        </a:rPr>
                        <a:t>Number of beneficiaries Approved</a:t>
                      </a:r>
                    </a:p>
                  </a:txBody>
                  <a:tcPr marL="7249" marR="7249" marT="72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1200" b="1" i="0" u="none" strike="noStrike">
                          <a:solidFill>
                            <a:srgbClr val="000000"/>
                          </a:solidFill>
                          <a:effectLst/>
                          <a:latin typeface="+mn-lt"/>
                        </a:rPr>
                        <a:t>Amount Approved</a:t>
                      </a:r>
                    </a:p>
                  </a:txBody>
                  <a:tcPr marL="7249" marR="7249" marT="72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456795419"/>
                  </a:ext>
                </a:extLst>
              </a:tr>
              <a:tr h="251905">
                <a:tc>
                  <a:txBody>
                    <a:bodyPr/>
                    <a:lstStyle/>
                    <a:p>
                      <a:pPr algn="l" fontAlgn="ctr"/>
                      <a:r>
                        <a:rPr lang="en-US" sz="1200" b="1" i="0" u="none" strike="noStrike">
                          <a:solidFill>
                            <a:srgbClr val="000000"/>
                          </a:solidFill>
                          <a:effectLst/>
                          <a:latin typeface="+mn-lt"/>
                        </a:rPr>
                        <a:t>TOTAL KIGALI CITY</a:t>
                      </a:r>
                    </a:p>
                  </a:txBody>
                  <a:tcPr marL="7249" marR="7249" marT="72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ctr" fontAlgn="b"/>
                      <a:r>
                        <a:rPr lang="en-US" sz="1200" b="1" i="0" u="none" strike="noStrike">
                          <a:solidFill>
                            <a:srgbClr val="000000"/>
                          </a:solidFill>
                          <a:effectLst/>
                          <a:latin typeface="+mn-lt"/>
                        </a:rPr>
                        <a:t>35</a:t>
                      </a:r>
                    </a:p>
                  </a:txBody>
                  <a:tcPr marL="7249" marR="7249" marT="724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ctr" fontAlgn="b"/>
                      <a:r>
                        <a:rPr lang="en-US" sz="1200" b="1" i="0" u="none" strike="noStrike">
                          <a:solidFill>
                            <a:srgbClr val="000000"/>
                          </a:solidFill>
                          <a:effectLst/>
                          <a:latin typeface="+mn-lt"/>
                        </a:rPr>
                        <a:t>10</a:t>
                      </a:r>
                    </a:p>
                  </a:txBody>
                  <a:tcPr marL="7249" marR="7249" marT="724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ctr" fontAlgn="b"/>
                      <a:r>
                        <a:rPr lang="en-US" sz="1200" b="1" i="0" u="none" strike="noStrike">
                          <a:solidFill>
                            <a:srgbClr val="000000"/>
                          </a:solidFill>
                          <a:effectLst/>
                          <a:latin typeface="+mn-lt"/>
                        </a:rPr>
                        <a:t>111</a:t>
                      </a:r>
                    </a:p>
                  </a:txBody>
                  <a:tcPr marL="7249" marR="7249" marT="724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ctr" fontAlgn="b"/>
                      <a:r>
                        <a:rPr lang="en-US" sz="1200" b="1" i="0" u="none" strike="noStrike">
                          <a:solidFill>
                            <a:srgbClr val="000000"/>
                          </a:solidFill>
                          <a:effectLst/>
                          <a:latin typeface="+mn-lt"/>
                        </a:rPr>
                        <a:t>110,470,000</a:t>
                      </a:r>
                    </a:p>
                  </a:txBody>
                  <a:tcPr marL="7249" marR="7249" marT="724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ctr" fontAlgn="b"/>
                      <a:r>
                        <a:rPr lang="en-US" sz="1200" b="1" i="0" u="none" strike="noStrike">
                          <a:solidFill>
                            <a:srgbClr val="000000"/>
                          </a:solidFill>
                          <a:effectLst/>
                          <a:latin typeface="+mn-lt"/>
                        </a:rPr>
                        <a:t>10</a:t>
                      </a:r>
                    </a:p>
                  </a:txBody>
                  <a:tcPr marL="7249" marR="7249" marT="724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ctr" fontAlgn="b"/>
                      <a:r>
                        <a:rPr lang="en-US" sz="1200" b="1" i="0" u="none" strike="noStrike">
                          <a:solidFill>
                            <a:srgbClr val="000000"/>
                          </a:solidFill>
                          <a:effectLst/>
                          <a:latin typeface="+mn-lt"/>
                        </a:rPr>
                        <a:t>85</a:t>
                      </a:r>
                    </a:p>
                  </a:txBody>
                  <a:tcPr marL="7249" marR="7249" marT="724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ctr" fontAlgn="b"/>
                      <a:r>
                        <a:rPr lang="en-US" sz="1200" b="1" i="0" u="none" strike="noStrike">
                          <a:solidFill>
                            <a:srgbClr val="000000"/>
                          </a:solidFill>
                          <a:effectLst/>
                          <a:latin typeface="+mn-lt"/>
                        </a:rPr>
                        <a:t>80,970,000</a:t>
                      </a:r>
                    </a:p>
                  </a:txBody>
                  <a:tcPr marL="7249" marR="7249" marT="724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extLst>
                  <a:ext uri="{0D108BD9-81ED-4DB2-BD59-A6C34878D82A}">
                    <a16:rowId xmlns:a16="http://schemas.microsoft.com/office/drawing/2014/main" val="731210846"/>
                  </a:ext>
                </a:extLst>
              </a:tr>
              <a:tr h="251905">
                <a:tc>
                  <a:txBody>
                    <a:bodyPr/>
                    <a:lstStyle/>
                    <a:p>
                      <a:pPr algn="l" fontAlgn="ctr"/>
                      <a:r>
                        <a:rPr lang="en-US" sz="1200" b="0" i="0" u="none" strike="noStrike" dirty="0">
                          <a:solidFill>
                            <a:srgbClr val="000000"/>
                          </a:solidFill>
                          <a:effectLst/>
                          <a:latin typeface="+mn-lt"/>
                        </a:rPr>
                        <a:t>KICUKIRO</a:t>
                      </a:r>
                    </a:p>
                  </a:txBody>
                  <a:tcPr marL="7249" marR="7249" marT="72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effectLst/>
                          <a:latin typeface="+mn-lt"/>
                        </a:rPr>
                        <a:t>10</a:t>
                      </a:r>
                    </a:p>
                  </a:txBody>
                  <a:tcPr marL="7249" marR="7249" marT="724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effectLst/>
                          <a:latin typeface="+mn-lt"/>
                        </a:rPr>
                        <a:t>3</a:t>
                      </a:r>
                    </a:p>
                  </a:txBody>
                  <a:tcPr marL="7249" marR="7249" marT="724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effectLst/>
                          <a:latin typeface="+mn-lt"/>
                        </a:rPr>
                        <a:t>28</a:t>
                      </a:r>
                    </a:p>
                  </a:txBody>
                  <a:tcPr marL="7249" marR="7249" marT="724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effectLst/>
                          <a:latin typeface="+mn-lt"/>
                        </a:rPr>
                        <a:t>27,500,000</a:t>
                      </a:r>
                    </a:p>
                  </a:txBody>
                  <a:tcPr marL="7249" marR="7249" marT="724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effectLst/>
                          <a:latin typeface="+mn-lt"/>
                        </a:rPr>
                        <a:t>3</a:t>
                      </a:r>
                    </a:p>
                  </a:txBody>
                  <a:tcPr marL="7249" marR="7249" marT="724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a:solidFill>
                            <a:srgbClr val="000000"/>
                          </a:solidFill>
                          <a:effectLst/>
                          <a:latin typeface="+mn-lt"/>
                        </a:rPr>
                        <a:t>23</a:t>
                      </a:r>
                    </a:p>
                  </a:txBody>
                  <a:tcPr marL="7249" marR="7249" marT="72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effectLst/>
                          <a:latin typeface="+mn-lt"/>
                        </a:rPr>
                        <a:t>19,000,000</a:t>
                      </a:r>
                    </a:p>
                  </a:txBody>
                  <a:tcPr marL="7249" marR="7249" marT="724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246770186"/>
                  </a:ext>
                </a:extLst>
              </a:tr>
              <a:tr h="251905">
                <a:tc>
                  <a:txBody>
                    <a:bodyPr/>
                    <a:lstStyle/>
                    <a:p>
                      <a:pPr algn="l" fontAlgn="ctr"/>
                      <a:r>
                        <a:rPr lang="en-US" sz="1200" b="0" i="0" u="none" strike="noStrike" dirty="0">
                          <a:solidFill>
                            <a:srgbClr val="000000"/>
                          </a:solidFill>
                          <a:effectLst/>
                          <a:latin typeface="+mn-lt"/>
                        </a:rPr>
                        <a:t>GASABO</a:t>
                      </a:r>
                    </a:p>
                  </a:txBody>
                  <a:tcPr marL="7249" marR="7249" marT="72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effectLst/>
                          <a:latin typeface="+mn-lt"/>
                        </a:rPr>
                        <a:t>15</a:t>
                      </a:r>
                    </a:p>
                  </a:txBody>
                  <a:tcPr marL="7249" marR="7249" marT="724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effectLst/>
                          <a:latin typeface="+mn-lt"/>
                        </a:rPr>
                        <a:t>6</a:t>
                      </a:r>
                    </a:p>
                  </a:txBody>
                  <a:tcPr marL="7249" marR="7249" marT="724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effectLst/>
                          <a:latin typeface="+mn-lt"/>
                        </a:rPr>
                        <a:t>73</a:t>
                      </a:r>
                    </a:p>
                  </a:txBody>
                  <a:tcPr marL="7249" marR="7249" marT="724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effectLst/>
                          <a:latin typeface="+mn-lt"/>
                        </a:rPr>
                        <a:t>72,970,000</a:t>
                      </a:r>
                    </a:p>
                  </a:txBody>
                  <a:tcPr marL="7249" marR="7249" marT="724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a:solidFill>
                            <a:srgbClr val="000000"/>
                          </a:solidFill>
                          <a:effectLst/>
                          <a:latin typeface="+mn-lt"/>
                        </a:rPr>
                        <a:t>6</a:t>
                      </a:r>
                    </a:p>
                  </a:txBody>
                  <a:tcPr marL="7249" marR="7249" marT="72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a:solidFill>
                            <a:srgbClr val="000000"/>
                          </a:solidFill>
                          <a:effectLst/>
                          <a:latin typeface="+mn-lt"/>
                        </a:rPr>
                        <a:t>54</a:t>
                      </a:r>
                    </a:p>
                  </a:txBody>
                  <a:tcPr marL="7249" marR="7249" marT="72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effectLst/>
                          <a:latin typeface="+mn-lt"/>
                        </a:rPr>
                        <a:t>53,970,000</a:t>
                      </a:r>
                    </a:p>
                  </a:txBody>
                  <a:tcPr marL="7249" marR="7249" marT="724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201352530"/>
                  </a:ext>
                </a:extLst>
              </a:tr>
              <a:tr h="251905">
                <a:tc>
                  <a:txBody>
                    <a:bodyPr/>
                    <a:lstStyle/>
                    <a:p>
                      <a:pPr algn="l" fontAlgn="ctr"/>
                      <a:r>
                        <a:rPr lang="en-US" sz="1200" b="0" i="0" u="none" strike="noStrike">
                          <a:solidFill>
                            <a:srgbClr val="000000"/>
                          </a:solidFill>
                          <a:effectLst/>
                          <a:latin typeface="+mn-lt"/>
                        </a:rPr>
                        <a:t>NYARUGENGE</a:t>
                      </a:r>
                    </a:p>
                  </a:txBody>
                  <a:tcPr marL="7249" marR="7249" marT="72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effectLst/>
                          <a:latin typeface="+mn-lt"/>
                        </a:rPr>
                        <a:t>10</a:t>
                      </a:r>
                    </a:p>
                  </a:txBody>
                  <a:tcPr marL="7249" marR="7249" marT="724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effectLst/>
                          <a:latin typeface="+mn-lt"/>
                        </a:rPr>
                        <a:t>1</a:t>
                      </a:r>
                    </a:p>
                  </a:txBody>
                  <a:tcPr marL="7249" marR="7249" marT="724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effectLst/>
                          <a:latin typeface="+mn-lt"/>
                        </a:rPr>
                        <a:t>10</a:t>
                      </a:r>
                    </a:p>
                  </a:txBody>
                  <a:tcPr marL="7249" marR="7249" marT="724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effectLst/>
                          <a:latin typeface="+mn-lt"/>
                        </a:rPr>
                        <a:t>10,000,000</a:t>
                      </a:r>
                    </a:p>
                  </a:txBody>
                  <a:tcPr marL="7249" marR="7249" marT="724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a:solidFill>
                            <a:srgbClr val="000000"/>
                          </a:solidFill>
                          <a:effectLst/>
                          <a:latin typeface="+mn-lt"/>
                        </a:rPr>
                        <a:t>1</a:t>
                      </a:r>
                    </a:p>
                  </a:txBody>
                  <a:tcPr marL="7249" marR="7249" marT="72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a:solidFill>
                            <a:srgbClr val="000000"/>
                          </a:solidFill>
                          <a:effectLst/>
                          <a:latin typeface="+mn-lt"/>
                        </a:rPr>
                        <a:t>8</a:t>
                      </a:r>
                    </a:p>
                  </a:txBody>
                  <a:tcPr marL="7249" marR="7249" marT="72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a:solidFill>
                            <a:srgbClr val="000000"/>
                          </a:solidFill>
                          <a:effectLst/>
                          <a:latin typeface="+mn-lt"/>
                        </a:rPr>
                        <a:t>8000000</a:t>
                      </a:r>
                    </a:p>
                  </a:txBody>
                  <a:tcPr marL="7249" marR="7249" marT="72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40618640"/>
                  </a:ext>
                </a:extLst>
              </a:tr>
              <a:tr h="444012">
                <a:tc>
                  <a:txBody>
                    <a:bodyPr/>
                    <a:lstStyle/>
                    <a:p>
                      <a:pPr algn="l" fontAlgn="ctr"/>
                      <a:r>
                        <a:rPr lang="en-US" sz="1200" b="1" i="0" u="none" strike="noStrike" dirty="0">
                          <a:solidFill>
                            <a:srgbClr val="000000"/>
                          </a:solidFill>
                          <a:effectLst/>
                          <a:latin typeface="+mn-lt"/>
                        </a:rPr>
                        <a:t>SOUTHERN PROVINCE</a:t>
                      </a:r>
                    </a:p>
                  </a:txBody>
                  <a:tcPr marL="7249" marR="7249" marT="72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ctr" fontAlgn="b"/>
                      <a:r>
                        <a:rPr lang="en-US" sz="1200" b="1" i="0" u="none" strike="noStrike" dirty="0">
                          <a:solidFill>
                            <a:srgbClr val="000000"/>
                          </a:solidFill>
                          <a:effectLst/>
                          <a:latin typeface="+mn-lt"/>
                        </a:rPr>
                        <a:t>101</a:t>
                      </a:r>
                    </a:p>
                  </a:txBody>
                  <a:tcPr marL="7249" marR="7249" marT="724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ctr" fontAlgn="b"/>
                      <a:r>
                        <a:rPr lang="en-US" sz="1200" b="1" i="0" u="none" strike="noStrike">
                          <a:solidFill>
                            <a:srgbClr val="000000"/>
                          </a:solidFill>
                          <a:effectLst/>
                          <a:latin typeface="+mn-lt"/>
                        </a:rPr>
                        <a:t>69</a:t>
                      </a:r>
                    </a:p>
                  </a:txBody>
                  <a:tcPr marL="7249" marR="7249" marT="724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ctr" fontAlgn="b"/>
                      <a:r>
                        <a:rPr lang="en-US" sz="1200" b="1" i="0" u="none" strike="noStrike">
                          <a:solidFill>
                            <a:srgbClr val="000000"/>
                          </a:solidFill>
                          <a:effectLst/>
                          <a:latin typeface="+mn-lt"/>
                        </a:rPr>
                        <a:t>1114</a:t>
                      </a:r>
                    </a:p>
                  </a:txBody>
                  <a:tcPr marL="7249" marR="7249" marT="724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ctr" fontAlgn="b"/>
                      <a:r>
                        <a:rPr lang="en-US" sz="1200" b="1" i="0" u="none" strike="noStrike">
                          <a:solidFill>
                            <a:srgbClr val="000000"/>
                          </a:solidFill>
                          <a:effectLst/>
                          <a:latin typeface="+mn-lt"/>
                        </a:rPr>
                        <a:t>1,052,327,900</a:t>
                      </a:r>
                    </a:p>
                  </a:txBody>
                  <a:tcPr marL="7249" marR="7249" marT="724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ctr" fontAlgn="b"/>
                      <a:r>
                        <a:rPr lang="en-US" sz="1200" b="1" i="0" u="none" strike="noStrike">
                          <a:solidFill>
                            <a:srgbClr val="000000"/>
                          </a:solidFill>
                          <a:effectLst/>
                          <a:latin typeface="+mn-lt"/>
                        </a:rPr>
                        <a:t>65</a:t>
                      </a:r>
                    </a:p>
                  </a:txBody>
                  <a:tcPr marL="7249" marR="7249" marT="724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ctr" fontAlgn="b"/>
                      <a:r>
                        <a:rPr lang="en-US" sz="1200" b="1" i="0" u="none" strike="noStrike">
                          <a:solidFill>
                            <a:srgbClr val="000000"/>
                          </a:solidFill>
                          <a:effectLst/>
                          <a:latin typeface="+mn-lt"/>
                        </a:rPr>
                        <a:t>813</a:t>
                      </a:r>
                    </a:p>
                  </a:txBody>
                  <a:tcPr marL="7249" marR="7249" marT="724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ctr" fontAlgn="b"/>
                      <a:r>
                        <a:rPr lang="en-US" sz="1200" b="1" i="0" u="none" strike="noStrike">
                          <a:solidFill>
                            <a:srgbClr val="000000"/>
                          </a:solidFill>
                          <a:effectLst/>
                          <a:latin typeface="+mn-lt"/>
                        </a:rPr>
                        <a:t>739,911,400</a:t>
                      </a:r>
                    </a:p>
                  </a:txBody>
                  <a:tcPr marL="7249" marR="7249" marT="724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extLst>
                  <a:ext uri="{0D108BD9-81ED-4DB2-BD59-A6C34878D82A}">
                    <a16:rowId xmlns:a16="http://schemas.microsoft.com/office/drawing/2014/main" val="1069235366"/>
                  </a:ext>
                </a:extLst>
              </a:tr>
              <a:tr h="251905">
                <a:tc>
                  <a:txBody>
                    <a:bodyPr/>
                    <a:lstStyle/>
                    <a:p>
                      <a:pPr algn="l" fontAlgn="ctr"/>
                      <a:r>
                        <a:rPr lang="en-US" sz="1200" b="0" i="0" u="none" strike="noStrike">
                          <a:solidFill>
                            <a:srgbClr val="000000"/>
                          </a:solidFill>
                          <a:effectLst/>
                          <a:latin typeface="+mn-lt"/>
                        </a:rPr>
                        <a:t>GISAGARA</a:t>
                      </a:r>
                    </a:p>
                  </a:txBody>
                  <a:tcPr marL="7249" marR="7249" marT="72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dirty="0">
                          <a:solidFill>
                            <a:srgbClr val="000000"/>
                          </a:solidFill>
                          <a:effectLst/>
                          <a:latin typeface="+mn-lt"/>
                        </a:rPr>
                        <a:t>13</a:t>
                      </a:r>
                    </a:p>
                  </a:txBody>
                  <a:tcPr marL="7249" marR="7249" marT="724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effectLst/>
                          <a:latin typeface="+mn-lt"/>
                        </a:rPr>
                        <a:t>5</a:t>
                      </a:r>
                    </a:p>
                  </a:txBody>
                  <a:tcPr marL="7249" marR="7249" marT="724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effectLst/>
                          <a:latin typeface="+mn-lt"/>
                        </a:rPr>
                        <a:t>52</a:t>
                      </a:r>
                    </a:p>
                  </a:txBody>
                  <a:tcPr marL="7249" marR="7249" marT="724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effectLst/>
                          <a:latin typeface="+mn-lt"/>
                        </a:rPr>
                        <a:t>52,000,000</a:t>
                      </a:r>
                    </a:p>
                  </a:txBody>
                  <a:tcPr marL="7249" marR="7249" marT="724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a:solidFill>
                            <a:srgbClr val="000000"/>
                          </a:solidFill>
                          <a:effectLst/>
                          <a:latin typeface="+mn-lt"/>
                        </a:rPr>
                        <a:t>3</a:t>
                      </a:r>
                    </a:p>
                  </a:txBody>
                  <a:tcPr marL="7249" marR="7249" marT="72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a:solidFill>
                            <a:srgbClr val="000000"/>
                          </a:solidFill>
                          <a:effectLst/>
                          <a:latin typeface="+mn-lt"/>
                        </a:rPr>
                        <a:t>14</a:t>
                      </a:r>
                    </a:p>
                  </a:txBody>
                  <a:tcPr marL="7249" marR="7249" marT="72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effectLst/>
                          <a:latin typeface="+mn-lt"/>
                        </a:rPr>
                        <a:t>7,000,000</a:t>
                      </a:r>
                    </a:p>
                  </a:txBody>
                  <a:tcPr marL="7249" marR="7249" marT="724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723764082"/>
                  </a:ext>
                </a:extLst>
              </a:tr>
              <a:tr h="251905">
                <a:tc>
                  <a:txBody>
                    <a:bodyPr/>
                    <a:lstStyle/>
                    <a:p>
                      <a:pPr algn="l" fontAlgn="ctr"/>
                      <a:r>
                        <a:rPr lang="en-US" sz="1200" b="0" i="0" u="none" strike="noStrike">
                          <a:solidFill>
                            <a:srgbClr val="000000"/>
                          </a:solidFill>
                          <a:effectLst/>
                          <a:latin typeface="+mn-lt"/>
                        </a:rPr>
                        <a:t>HUYE</a:t>
                      </a:r>
                    </a:p>
                  </a:txBody>
                  <a:tcPr marL="7249" marR="7249" marT="72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effectLst/>
                          <a:latin typeface="+mn-lt"/>
                        </a:rPr>
                        <a:t>14</a:t>
                      </a:r>
                    </a:p>
                  </a:txBody>
                  <a:tcPr marL="7249" marR="7249" marT="724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dirty="0">
                          <a:solidFill>
                            <a:srgbClr val="000000"/>
                          </a:solidFill>
                          <a:effectLst/>
                          <a:latin typeface="+mn-lt"/>
                        </a:rPr>
                        <a:t>4</a:t>
                      </a:r>
                    </a:p>
                  </a:txBody>
                  <a:tcPr marL="7249" marR="7249" marT="724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effectLst/>
                          <a:latin typeface="+mn-lt"/>
                        </a:rPr>
                        <a:t>43</a:t>
                      </a:r>
                    </a:p>
                  </a:txBody>
                  <a:tcPr marL="7249" marR="7249" marT="724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effectLst/>
                          <a:latin typeface="+mn-lt"/>
                        </a:rPr>
                        <a:t>40,800,000</a:t>
                      </a:r>
                    </a:p>
                  </a:txBody>
                  <a:tcPr marL="7249" marR="7249" marT="724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a:solidFill>
                            <a:srgbClr val="000000"/>
                          </a:solidFill>
                          <a:effectLst/>
                          <a:latin typeface="+mn-lt"/>
                        </a:rPr>
                        <a:t>4</a:t>
                      </a:r>
                    </a:p>
                  </a:txBody>
                  <a:tcPr marL="7249" marR="7249" marT="72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a:solidFill>
                            <a:srgbClr val="000000"/>
                          </a:solidFill>
                          <a:effectLst/>
                          <a:latin typeface="+mn-lt"/>
                        </a:rPr>
                        <a:t>17</a:t>
                      </a:r>
                    </a:p>
                  </a:txBody>
                  <a:tcPr marL="7249" marR="7249" marT="72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effectLst/>
                          <a:latin typeface="+mn-lt"/>
                        </a:rPr>
                        <a:t>15,050,000</a:t>
                      </a:r>
                    </a:p>
                  </a:txBody>
                  <a:tcPr marL="7249" marR="7249" marT="724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76334826"/>
                  </a:ext>
                </a:extLst>
              </a:tr>
              <a:tr h="251905">
                <a:tc>
                  <a:txBody>
                    <a:bodyPr/>
                    <a:lstStyle/>
                    <a:p>
                      <a:pPr algn="l" fontAlgn="ctr"/>
                      <a:r>
                        <a:rPr lang="en-US" sz="1200" b="0" i="0" u="none" strike="noStrike">
                          <a:solidFill>
                            <a:srgbClr val="000000"/>
                          </a:solidFill>
                          <a:effectLst/>
                          <a:latin typeface="+mn-lt"/>
                        </a:rPr>
                        <a:t>NYAMAGABE</a:t>
                      </a:r>
                    </a:p>
                  </a:txBody>
                  <a:tcPr marL="7249" marR="7249" marT="72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effectLst/>
                          <a:latin typeface="+mn-lt"/>
                        </a:rPr>
                        <a:t>17</a:t>
                      </a:r>
                    </a:p>
                  </a:txBody>
                  <a:tcPr marL="7249" marR="7249" marT="724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dirty="0">
                          <a:solidFill>
                            <a:srgbClr val="000000"/>
                          </a:solidFill>
                          <a:effectLst/>
                          <a:latin typeface="+mn-lt"/>
                        </a:rPr>
                        <a:t>13</a:t>
                      </a:r>
                    </a:p>
                  </a:txBody>
                  <a:tcPr marL="7249" marR="7249" marT="724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effectLst/>
                          <a:latin typeface="+mn-lt"/>
                        </a:rPr>
                        <a:t>261</a:t>
                      </a:r>
                    </a:p>
                  </a:txBody>
                  <a:tcPr marL="7249" marR="7249" marT="724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effectLst/>
                          <a:latin typeface="+mn-lt"/>
                        </a:rPr>
                        <a:t>250,050,000</a:t>
                      </a:r>
                    </a:p>
                  </a:txBody>
                  <a:tcPr marL="7249" marR="7249" marT="724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effectLst/>
                          <a:latin typeface="+mn-lt"/>
                        </a:rPr>
                        <a:t>13</a:t>
                      </a:r>
                    </a:p>
                  </a:txBody>
                  <a:tcPr marL="7249" marR="7249" marT="724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a:solidFill>
                            <a:srgbClr val="000000"/>
                          </a:solidFill>
                          <a:effectLst/>
                          <a:latin typeface="+mn-lt"/>
                        </a:rPr>
                        <a:t>186</a:t>
                      </a:r>
                    </a:p>
                  </a:txBody>
                  <a:tcPr marL="7249" marR="7249" marT="72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effectLst/>
                          <a:latin typeface="+mn-lt"/>
                        </a:rPr>
                        <a:t>177,409,500</a:t>
                      </a:r>
                    </a:p>
                  </a:txBody>
                  <a:tcPr marL="7249" marR="7249" marT="724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023777510"/>
                  </a:ext>
                </a:extLst>
              </a:tr>
              <a:tr h="251905">
                <a:tc>
                  <a:txBody>
                    <a:bodyPr/>
                    <a:lstStyle/>
                    <a:p>
                      <a:pPr algn="l" fontAlgn="ctr"/>
                      <a:r>
                        <a:rPr lang="en-US" sz="1200" b="0" i="0" u="none" strike="noStrike">
                          <a:solidFill>
                            <a:srgbClr val="000000"/>
                          </a:solidFill>
                          <a:effectLst/>
                          <a:latin typeface="+mn-lt"/>
                        </a:rPr>
                        <a:t>MUHANGA</a:t>
                      </a:r>
                    </a:p>
                  </a:txBody>
                  <a:tcPr marL="7249" marR="7249" marT="72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effectLst/>
                          <a:latin typeface="+mn-lt"/>
                        </a:rPr>
                        <a:t>12</a:t>
                      </a:r>
                    </a:p>
                  </a:txBody>
                  <a:tcPr marL="7249" marR="7249" marT="724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dirty="0">
                          <a:solidFill>
                            <a:srgbClr val="000000"/>
                          </a:solidFill>
                          <a:effectLst/>
                          <a:latin typeface="+mn-lt"/>
                        </a:rPr>
                        <a:t>12</a:t>
                      </a:r>
                    </a:p>
                  </a:txBody>
                  <a:tcPr marL="7249" marR="7249" marT="724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dirty="0">
                          <a:solidFill>
                            <a:srgbClr val="000000"/>
                          </a:solidFill>
                          <a:effectLst/>
                          <a:latin typeface="+mn-lt"/>
                        </a:rPr>
                        <a:t>277</a:t>
                      </a:r>
                    </a:p>
                  </a:txBody>
                  <a:tcPr marL="7249" marR="7249" marT="724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effectLst/>
                          <a:latin typeface="+mn-lt"/>
                        </a:rPr>
                        <a:t>251,800,000</a:t>
                      </a:r>
                    </a:p>
                  </a:txBody>
                  <a:tcPr marL="7249" marR="7249" marT="724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a:solidFill>
                            <a:srgbClr val="000000"/>
                          </a:solidFill>
                          <a:effectLst/>
                          <a:latin typeface="+mn-lt"/>
                        </a:rPr>
                        <a:t>12</a:t>
                      </a:r>
                    </a:p>
                  </a:txBody>
                  <a:tcPr marL="7249" marR="7249" marT="72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a:solidFill>
                            <a:srgbClr val="000000"/>
                          </a:solidFill>
                          <a:effectLst/>
                          <a:latin typeface="+mn-lt"/>
                        </a:rPr>
                        <a:t>241</a:t>
                      </a:r>
                    </a:p>
                  </a:txBody>
                  <a:tcPr marL="7249" marR="7249" marT="72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effectLst/>
                          <a:latin typeface="+mn-lt"/>
                        </a:rPr>
                        <a:t>196,540,000</a:t>
                      </a:r>
                    </a:p>
                  </a:txBody>
                  <a:tcPr marL="7249" marR="7249" marT="724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289747465"/>
                  </a:ext>
                </a:extLst>
              </a:tr>
              <a:tr h="251905">
                <a:tc>
                  <a:txBody>
                    <a:bodyPr/>
                    <a:lstStyle/>
                    <a:p>
                      <a:pPr algn="l" fontAlgn="ctr"/>
                      <a:r>
                        <a:rPr lang="en-US" sz="1200" b="0" i="0" u="none" strike="noStrike">
                          <a:solidFill>
                            <a:srgbClr val="000000"/>
                          </a:solidFill>
                          <a:effectLst/>
                          <a:latin typeface="+mn-lt"/>
                        </a:rPr>
                        <a:t>RUHANGO</a:t>
                      </a:r>
                    </a:p>
                  </a:txBody>
                  <a:tcPr marL="7249" marR="7249" marT="72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effectLst/>
                          <a:latin typeface="+mn-lt"/>
                        </a:rPr>
                        <a:t>9</a:t>
                      </a:r>
                    </a:p>
                  </a:txBody>
                  <a:tcPr marL="7249" marR="7249" marT="724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effectLst/>
                          <a:latin typeface="+mn-lt"/>
                        </a:rPr>
                        <a:t>7</a:t>
                      </a:r>
                    </a:p>
                  </a:txBody>
                  <a:tcPr marL="7249" marR="7249" marT="724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dirty="0">
                          <a:solidFill>
                            <a:srgbClr val="000000"/>
                          </a:solidFill>
                          <a:effectLst/>
                          <a:latin typeface="+mn-lt"/>
                        </a:rPr>
                        <a:t>79</a:t>
                      </a:r>
                    </a:p>
                  </a:txBody>
                  <a:tcPr marL="7249" marR="7249" marT="724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effectLst/>
                          <a:latin typeface="+mn-lt"/>
                        </a:rPr>
                        <a:t>75,700,000</a:t>
                      </a:r>
                    </a:p>
                  </a:txBody>
                  <a:tcPr marL="7249" marR="7249" marT="724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a:solidFill>
                            <a:srgbClr val="000000"/>
                          </a:solidFill>
                          <a:effectLst/>
                          <a:latin typeface="+mn-lt"/>
                        </a:rPr>
                        <a:t>6</a:t>
                      </a:r>
                    </a:p>
                  </a:txBody>
                  <a:tcPr marL="7249" marR="7249" marT="72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a:solidFill>
                            <a:srgbClr val="000000"/>
                          </a:solidFill>
                          <a:effectLst/>
                          <a:latin typeface="+mn-lt"/>
                        </a:rPr>
                        <a:t>57</a:t>
                      </a:r>
                    </a:p>
                  </a:txBody>
                  <a:tcPr marL="7249" marR="7249" marT="72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effectLst/>
                          <a:latin typeface="+mn-lt"/>
                        </a:rPr>
                        <a:t>58,800,000</a:t>
                      </a:r>
                    </a:p>
                  </a:txBody>
                  <a:tcPr marL="7249" marR="7249" marT="724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199058004"/>
                  </a:ext>
                </a:extLst>
              </a:tr>
              <a:tr h="251905">
                <a:tc>
                  <a:txBody>
                    <a:bodyPr/>
                    <a:lstStyle/>
                    <a:p>
                      <a:pPr algn="l" fontAlgn="ctr"/>
                      <a:r>
                        <a:rPr lang="en-US" sz="1200" b="0" i="0" u="none" strike="noStrike">
                          <a:solidFill>
                            <a:srgbClr val="000000"/>
                          </a:solidFill>
                          <a:effectLst/>
                          <a:latin typeface="+mn-lt"/>
                        </a:rPr>
                        <a:t>NYARUGURU</a:t>
                      </a:r>
                    </a:p>
                  </a:txBody>
                  <a:tcPr marL="7249" marR="7249" marT="72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effectLst/>
                          <a:latin typeface="+mn-lt"/>
                        </a:rPr>
                        <a:t>14</a:t>
                      </a:r>
                    </a:p>
                  </a:txBody>
                  <a:tcPr marL="7249" marR="7249" marT="724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effectLst/>
                          <a:latin typeface="+mn-lt"/>
                        </a:rPr>
                        <a:t>14</a:t>
                      </a:r>
                    </a:p>
                  </a:txBody>
                  <a:tcPr marL="7249" marR="7249" marT="724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dirty="0">
                          <a:solidFill>
                            <a:srgbClr val="000000"/>
                          </a:solidFill>
                          <a:effectLst/>
                          <a:latin typeface="+mn-lt"/>
                        </a:rPr>
                        <a:t>206</a:t>
                      </a:r>
                    </a:p>
                  </a:txBody>
                  <a:tcPr marL="7249" marR="7249" marT="724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dirty="0">
                          <a:solidFill>
                            <a:srgbClr val="000000"/>
                          </a:solidFill>
                          <a:effectLst/>
                          <a:latin typeface="+mn-lt"/>
                        </a:rPr>
                        <a:t>199,100,000</a:t>
                      </a:r>
                    </a:p>
                  </a:txBody>
                  <a:tcPr marL="7249" marR="7249" marT="724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a:solidFill>
                            <a:srgbClr val="000000"/>
                          </a:solidFill>
                          <a:effectLst/>
                          <a:latin typeface="+mn-lt"/>
                        </a:rPr>
                        <a:t>14</a:t>
                      </a:r>
                    </a:p>
                  </a:txBody>
                  <a:tcPr marL="7249" marR="7249" marT="72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a:solidFill>
                            <a:srgbClr val="000000"/>
                          </a:solidFill>
                          <a:effectLst/>
                          <a:latin typeface="+mn-lt"/>
                        </a:rPr>
                        <a:t>156</a:t>
                      </a:r>
                    </a:p>
                  </a:txBody>
                  <a:tcPr marL="7249" marR="7249" marT="72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effectLst/>
                          <a:latin typeface="+mn-lt"/>
                        </a:rPr>
                        <a:t>152,650,000</a:t>
                      </a:r>
                    </a:p>
                  </a:txBody>
                  <a:tcPr marL="7249" marR="7249" marT="724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419118762"/>
                  </a:ext>
                </a:extLst>
              </a:tr>
              <a:tr h="251905">
                <a:tc>
                  <a:txBody>
                    <a:bodyPr/>
                    <a:lstStyle/>
                    <a:p>
                      <a:pPr algn="l" fontAlgn="ctr"/>
                      <a:r>
                        <a:rPr lang="en-US" sz="1200" b="0" i="0" u="none" strike="noStrike">
                          <a:solidFill>
                            <a:srgbClr val="000000"/>
                          </a:solidFill>
                          <a:effectLst/>
                          <a:latin typeface="+mn-lt"/>
                        </a:rPr>
                        <a:t>KAMONYI</a:t>
                      </a:r>
                    </a:p>
                  </a:txBody>
                  <a:tcPr marL="7249" marR="7249" marT="72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effectLst/>
                          <a:latin typeface="+mn-lt"/>
                        </a:rPr>
                        <a:t>12</a:t>
                      </a:r>
                    </a:p>
                  </a:txBody>
                  <a:tcPr marL="7249" marR="7249" marT="724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effectLst/>
                          <a:latin typeface="+mn-lt"/>
                        </a:rPr>
                        <a:t>8</a:t>
                      </a:r>
                    </a:p>
                  </a:txBody>
                  <a:tcPr marL="7249" marR="7249" marT="724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dirty="0">
                          <a:solidFill>
                            <a:srgbClr val="000000"/>
                          </a:solidFill>
                          <a:effectLst/>
                          <a:latin typeface="+mn-lt"/>
                        </a:rPr>
                        <a:t>148</a:t>
                      </a:r>
                    </a:p>
                  </a:txBody>
                  <a:tcPr marL="7249" marR="7249" marT="724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effectLst/>
                          <a:latin typeface="+mn-lt"/>
                        </a:rPr>
                        <a:t>139,261,400</a:t>
                      </a:r>
                    </a:p>
                  </a:txBody>
                  <a:tcPr marL="7249" marR="7249" marT="724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a:solidFill>
                            <a:srgbClr val="000000"/>
                          </a:solidFill>
                          <a:effectLst/>
                          <a:latin typeface="+mn-lt"/>
                        </a:rPr>
                        <a:t>7</a:t>
                      </a:r>
                    </a:p>
                  </a:txBody>
                  <a:tcPr marL="7249" marR="7249" marT="72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a:solidFill>
                            <a:srgbClr val="000000"/>
                          </a:solidFill>
                          <a:effectLst/>
                          <a:latin typeface="+mn-lt"/>
                        </a:rPr>
                        <a:t>115</a:t>
                      </a:r>
                    </a:p>
                  </a:txBody>
                  <a:tcPr marL="7249" marR="7249" marT="72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dirty="0">
                          <a:solidFill>
                            <a:srgbClr val="000000"/>
                          </a:solidFill>
                          <a:effectLst/>
                          <a:latin typeface="+mn-lt"/>
                        </a:rPr>
                        <a:t>108,105,400</a:t>
                      </a:r>
                    </a:p>
                  </a:txBody>
                  <a:tcPr marL="7249" marR="7249" marT="724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06464756"/>
                  </a:ext>
                </a:extLst>
              </a:tr>
              <a:tr h="251905">
                <a:tc>
                  <a:txBody>
                    <a:bodyPr/>
                    <a:lstStyle/>
                    <a:p>
                      <a:pPr algn="l" fontAlgn="ctr"/>
                      <a:r>
                        <a:rPr lang="en-US" sz="1200" b="0" i="0" u="none" strike="noStrike">
                          <a:solidFill>
                            <a:srgbClr val="000000"/>
                          </a:solidFill>
                          <a:effectLst/>
                          <a:latin typeface="+mn-lt"/>
                        </a:rPr>
                        <a:t>NYANZA</a:t>
                      </a:r>
                    </a:p>
                  </a:txBody>
                  <a:tcPr marL="7249" marR="7249" marT="72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effectLst/>
                          <a:latin typeface="+mn-lt"/>
                        </a:rPr>
                        <a:t>10</a:t>
                      </a:r>
                    </a:p>
                  </a:txBody>
                  <a:tcPr marL="7249" marR="7249" marT="724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effectLst/>
                          <a:latin typeface="+mn-lt"/>
                        </a:rPr>
                        <a:t>6</a:t>
                      </a:r>
                    </a:p>
                  </a:txBody>
                  <a:tcPr marL="7249" marR="7249" marT="724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effectLst/>
                          <a:latin typeface="+mn-lt"/>
                        </a:rPr>
                        <a:t>48</a:t>
                      </a:r>
                    </a:p>
                  </a:txBody>
                  <a:tcPr marL="7249" marR="7249" marT="724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dirty="0">
                          <a:solidFill>
                            <a:srgbClr val="000000"/>
                          </a:solidFill>
                          <a:effectLst/>
                          <a:latin typeface="+mn-lt"/>
                        </a:rPr>
                        <a:t>43,616,500</a:t>
                      </a:r>
                    </a:p>
                  </a:txBody>
                  <a:tcPr marL="7249" marR="7249" marT="724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dirty="0">
                          <a:solidFill>
                            <a:srgbClr val="000000"/>
                          </a:solidFill>
                          <a:effectLst/>
                          <a:latin typeface="+mn-lt"/>
                        </a:rPr>
                        <a:t>6</a:t>
                      </a:r>
                    </a:p>
                  </a:txBody>
                  <a:tcPr marL="7249" marR="7249" marT="72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dirty="0">
                          <a:solidFill>
                            <a:srgbClr val="000000"/>
                          </a:solidFill>
                          <a:effectLst/>
                          <a:latin typeface="+mn-lt"/>
                        </a:rPr>
                        <a:t>27</a:t>
                      </a:r>
                    </a:p>
                  </a:txBody>
                  <a:tcPr marL="7249" marR="7249" marT="72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dirty="0">
                          <a:solidFill>
                            <a:srgbClr val="000000"/>
                          </a:solidFill>
                          <a:effectLst/>
                          <a:latin typeface="+mn-lt"/>
                        </a:rPr>
                        <a:t>24,356,500</a:t>
                      </a:r>
                    </a:p>
                  </a:txBody>
                  <a:tcPr marL="7249" marR="7249" marT="724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02806349"/>
                  </a:ext>
                </a:extLst>
              </a:tr>
            </a:tbl>
          </a:graphicData>
        </a:graphic>
      </p:graphicFrame>
    </p:spTree>
    <p:extLst>
      <p:ext uri="{BB962C8B-B14F-4D97-AF65-F5344CB8AC3E}">
        <p14:creationId xmlns:p14="http://schemas.microsoft.com/office/powerpoint/2010/main" val="351648594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48145" y="365126"/>
            <a:ext cx="10699668" cy="632401"/>
          </a:xfrm>
        </p:spPr>
        <p:txBody>
          <a:bodyPr>
            <a:normAutofit/>
          </a:bodyPr>
          <a:lstStyle/>
          <a:p>
            <a:r>
              <a:rPr lang="en-US" sz="2800" b="1" dirty="0">
                <a:solidFill>
                  <a:srgbClr val="663300"/>
                </a:solidFill>
                <a:latin typeface="BentonSans Regular" panose="02000503040000020004" pitchFamily="50" charset="0"/>
              </a:rPr>
              <a:t>ERF Phase 1 - Implementation Status </a:t>
            </a:r>
            <a:r>
              <a:rPr lang="en-US" sz="2800" b="1" dirty="0">
                <a:solidFill>
                  <a:srgbClr val="FE8D7A"/>
                </a:solidFill>
                <a:latin typeface="BentonSans Regular" panose="02000503040000020004" pitchFamily="50" charset="0"/>
              </a:rPr>
              <a:t>(Microbusinesses)</a:t>
            </a:r>
            <a:endParaRPr lang="en-US" sz="2800" dirty="0"/>
          </a:p>
        </p:txBody>
      </p:sp>
      <p:sp>
        <p:nvSpPr>
          <p:cNvPr id="5" name="Slide Number Placeholder 4"/>
          <p:cNvSpPr>
            <a:spLocks noGrp="1"/>
          </p:cNvSpPr>
          <p:nvPr>
            <p:ph type="sldNum" sz="quarter" idx="12"/>
          </p:nvPr>
        </p:nvSpPr>
        <p:spPr/>
        <p:txBody>
          <a:bodyPr/>
          <a:lstStyle/>
          <a:p>
            <a:fld id="{7D3CD87F-A92E-415E-A938-25238E2D863E}" type="slidenum">
              <a:rPr lang="en-US" smtClean="0"/>
              <a:t>8</a:t>
            </a:fld>
            <a:endParaRPr lang="en-US" dirty="0"/>
          </a:p>
        </p:txBody>
      </p:sp>
      <p:graphicFrame>
        <p:nvGraphicFramePr>
          <p:cNvPr id="20" name="Content Placeholder 19"/>
          <p:cNvGraphicFramePr>
            <a:graphicFrameLocks noGrp="1"/>
          </p:cNvGraphicFramePr>
          <p:nvPr>
            <p:ph sz="half" idx="2"/>
            <p:extLst>
              <p:ext uri="{D42A27DB-BD31-4B8C-83A1-F6EECF244321}">
                <p14:modId xmlns:p14="http://schemas.microsoft.com/office/powerpoint/2010/main" val="1159022410"/>
              </p:ext>
            </p:extLst>
          </p:nvPr>
        </p:nvGraphicFramePr>
        <p:xfrm>
          <a:off x="253672" y="997526"/>
          <a:ext cx="10968511" cy="5607711"/>
        </p:xfrm>
        <a:graphic>
          <a:graphicData uri="http://schemas.openxmlformats.org/drawingml/2006/table">
            <a:tbl>
              <a:tblPr/>
              <a:tblGrid>
                <a:gridCol w="1438117">
                  <a:extLst>
                    <a:ext uri="{9D8B030D-6E8A-4147-A177-3AD203B41FA5}">
                      <a16:colId xmlns:a16="http://schemas.microsoft.com/office/drawing/2014/main" val="641639180"/>
                    </a:ext>
                  </a:extLst>
                </a:gridCol>
                <a:gridCol w="1301156">
                  <a:extLst>
                    <a:ext uri="{9D8B030D-6E8A-4147-A177-3AD203B41FA5}">
                      <a16:colId xmlns:a16="http://schemas.microsoft.com/office/drawing/2014/main" val="717989681"/>
                    </a:ext>
                  </a:extLst>
                </a:gridCol>
                <a:gridCol w="1232673">
                  <a:extLst>
                    <a:ext uri="{9D8B030D-6E8A-4147-A177-3AD203B41FA5}">
                      <a16:colId xmlns:a16="http://schemas.microsoft.com/office/drawing/2014/main" val="1237918124"/>
                    </a:ext>
                  </a:extLst>
                </a:gridCol>
                <a:gridCol w="1763409">
                  <a:extLst>
                    <a:ext uri="{9D8B030D-6E8A-4147-A177-3AD203B41FA5}">
                      <a16:colId xmlns:a16="http://schemas.microsoft.com/office/drawing/2014/main" val="2799002285"/>
                    </a:ext>
                  </a:extLst>
                </a:gridCol>
                <a:gridCol w="1557960">
                  <a:extLst>
                    <a:ext uri="{9D8B030D-6E8A-4147-A177-3AD203B41FA5}">
                      <a16:colId xmlns:a16="http://schemas.microsoft.com/office/drawing/2014/main" val="2140457444"/>
                    </a:ext>
                  </a:extLst>
                </a:gridCol>
                <a:gridCol w="1095710">
                  <a:extLst>
                    <a:ext uri="{9D8B030D-6E8A-4147-A177-3AD203B41FA5}">
                      <a16:colId xmlns:a16="http://schemas.microsoft.com/office/drawing/2014/main" val="1470424867"/>
                    </a:ext>
                  </a:extLst>
                </a:gridCol>
                <a:gridCol w="1095710">
                  <a:extLst>
                    <a:ext uri="{9D8B030D-6E8A-4147-A177-3AD203B41FA5}">
                      <a16:colId xmlns:a16="http://schemas.microsoft.com/office/drawing/2014/main" val="2048314461"/>
                    </a:ext>
                  </a:extLst>
                </a:gridCol>
                <a:gridCol w="1483776">
                  <a:extLst>
                    <a:ext uri="{9D8B030D-6E8A-4147-A177-3AD203B41FA5}">
                      <a16:colId xmlns:a16="http://schemas.microsoft.com/office/drawing/2014/main" val="3305464619"/>
                    </a:ext>
                  </a:extLst>
                </a:gridCol>
              </a:tblGrid>
              <a:tr h="184962">
                <a:tc gridSpan="8">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en-US" sz="1200" b="1" i="0" u="none" strike="noStrike" dirty="0" smtClean="0">
                          <a:solidFill>
                            <a:srgbClr val="000000"/>
                          </a:solidFill>
                          <a:effectLst/>
                          <a:latin typeface="+mn-lt"/>
                        </a:rPr>
                        <a:t>MICRO BUSINESSES: ERF SACCO REFINANCING STATUS PER DISTRICT</a:t>
                      </a:r>
                      <a:endParaRPr lang="en-US" sz="1200" b="1" i="0" u="none" strike="noStrike" dirty="0">
                        <a:solidFill>
                          <a:srgbClr val="000000"/>
                        </a:solidFill>
                        <a:effectLst/>
                        <a:latin typeface="+mn-lt"/>
                      </a:endParaRPr>
                    </a:p>
                  </a:txBody>
                  <a:tcPr marL="7650" marR="7650" marT="76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998178312"/>
                  </a:ext>
                </a:extLst>
              </a:tr>
              <a:tr h="540032">
                <a:tc>
                  <a:txBody>
                    <a:bodyPr/>
                    <a:lstStyle/>
                    <a:p>
                      <a:pPr algn="l" fontAlgn="ctr"/>
                      <a:r>
                        <a:rPr lang="en-US" sz="1200" b="1" i="0" u="none" strike="noStrike" dirty="0">
                          <a:solidFill>
                            <a:srgbClr val="000000"/>
                          </a:solidFill>
                          <a:effectLst/>
                          <a:latin typeface="+mn-lt"/>
                        </a:rPr>
                        <a:t>Districts</a:t>
                      </a:r>
                    </a:p>
                  </a:txBody>
                  <a:tcPr marL="7650" marR="7650" marT="76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1200" b="1" i="0" u="none" strike="noStrike" dirty="0">
                          <a:solidFill>
                            <a:srgbClr val="000000"/>
                          </a:solidFill>
                          <a:effectLst/>
                          <a:latin typeface="+mn-lt"/>
                        </a:rPr>
                        <a:t>Number of saccos in the District</a:t>
                      </a:r>
                    </a:p>
                  </a:txBody>
                  <a:tcPr marL="7650" marR="7650" marT="76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1200" b="1" i="0" u="none" strike="noStrike" dirty="0">
                          <a:solidFill>
                            <a:srgbClr val="000000"/>
                          </a:solidFill>
                          <a:effectLst/>
                          <a:latin typeface="+mn-lt"/>
                        </a:rPr>
                        <a:t>Number of Saccos applied</a:t>
                      </a:r>
                    </a:p>
                  </a:txBody>
                  <a:tcPr marL="7650" marR="7650" marT="76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1200" b="1" i="0" u="none" strike="noStrike">
                          <a:solidFill>
                            <a:srgbClr val="000000"/>
                          </a:solidFill>
                          <a:effectLst/>
                          <a:latin typeface="+mn-lt"/>
                        </a:rPr>
                        <a:t>Number of beneficiaries Applied</a:t>
                      </a:r>
                    </a:p>
                  </a:txBody>
                  <a:tcPr marL="7650" marR="7650" marT="76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1200" b="1" i="0" u="none" strike="noStrike">
                          <a:solidFill>
                            <a:srgbClr val="000000"/>
                          </a:solidFill>
                          <a:effectLst/>
                          <a:latin typeface="+mn-lt"/>
                        </a:rPr>
                        <a:t>Amount requested</a:t>
                      </a:r>
                    </a:p>
                  </a:txBody>
                  <a:tcPr marL="7650" marR="7650" marT="76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1200" b="1" i="0" u="none" strike="noStrike">
                          <a:solidFill>
                            <a:srgbClr val="000000"/>
                          </a:solidFill>
                          <a:effectLst/>
                          <a:latin typeface="+mn-lt"/>
                        </a:rPr>
                        <a:t>Number of sacco approved</a:t>
                      </a:r>
                    </a:p>
                  </a:txBody>
                  <a:tcPr marL="7650" marR="7650" marT="76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1200" b="1" i="0" u="none" strike="noStrike">
                          <a:solidFill>
                            <a:srgbClr val="000000"/>
                          </a:solidFill>
                          <a:effectLst/>
                          <a:latin typeface="+mn-lt"/>
                        </a:rPr>
                        <a:t>Number of beneficiaries Approved</a:t>
                      </a:r>
                    </a:p>
                  </a:txBody>
                  <a:tcPr marL="7650" marR="7650" marT="76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1200" b="1" i="0" u="none" strike="noStrike" dirty="0">
                          <a:solidFill>
                            <a:srgbClr val="000000"/>
                          </a:solidFill>
                          <a:effectLst/>
                          <a:latin typeface="+mn-lt"/>
                        </a:rPr>
                        <a:t>Amount Approved</a:t>
                      </a:r>
                    </a:p>
                  </a:txBody>
                  <a:tcPr marL="7650" marR="7650" marT="76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4572917"/>
                  </a:ext>
                </a:extLst>
              </a:tr>
              <a:tr h="343897">
                <a:tc>
                  <a:txBody>
                    <a:bodyPr/>
                    <a:lstStyle/>
                    <a:p>
                      <a:pPr algn="l" fontAlgn="ctr"/>
                      <a:r>
                        <a:rPr lang="en-US" sz="1200" b="1" i="0" u="none" strike="noStrike" dirty="0">
                          <a:solidFill>
                            <a:srgbClr val="000000"/>
                          </a:solidFill>
                          <a:effectLst/>
                          <a:latin typeface="+mn-lt"/>
                        </a:rPr>
                        <a:t>WESTERN PROVINCE</a:t>
                      </a:r>
                    </a:p>
                  </a:txBody>
                  <a:tcPr marL="7650" marR="7650" marT="76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ctr" fontAlgn="b"/>
                      <a:r>
                        <a:rPr lang="en-US" sz="1200" b="1" i="0" u="none" strike="noStrike">
                          <a:solidFill>
                            <a:srgbClr val="000000"/>
                          </a:solidFill>
                          <a:effectLst/>
                          <a:latin typeface="+mn-lt"/>
                        </a:rPr>
                        <a:t>97</a:t>
                      </a:r>
                    </a:p>
                  </a:txBody>
                  <a:tcPr marL="7650" marR="7650" marT="76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ctr" fontAlgn="b"/>
                      <a:r>
                        <a:rPr lang="en-US" sz="1200" b="1" i="0" u="none" strike="noStrike">
                          <a:solidFill>
                            <a:srgbClr val="000000"/>
                          </a:solidFill>
                          <a:effectLst/>
                          <a:latin typeface="+mn-lt"/>
                        </a:rPr>
                        <a:t>68</a:t>
                      </a:r>
                    </a:p>
                  </a:txBody>
                  <a:tcPr marL="7650" marR="7650" marT="76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ctr" fontAlgn="b"/>
                      <a:r>
                        <a:rPr lang="en-US" sz="1200" b="1" i="0" u="none" strike="noStrike">
                          <a:solidFill>
                            <a:srgbClr val="000000"/>
                          </a:solidFill>
                          <a:effectLst/>
                          <a:latin typeface="+mn-lt"/>
                        </a:rPr>
                        <a:t>1,465</a:t>
                      </a:r>
                    </a:p>
                  </a:txBody>
                  <a:tcPr marL="7650" marR="7650" marT="76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ctr" fontAlgn="b"/>
                      <a:r>
                        <a:rPr lang="en-US" sz="1200" b="1" i="0" u="none" strike="noStrike">
                          <a:solidFill>
                            <a:srgbClr val="000000"/>
                          </a:solidFill>
                          <a:effectLst/>
                          <a:latin typeface="+mn-lt"/>
                        </a:rPr>
                        <a:t>1,418,786,000</a:t>
                      </a:r>
                    </a:p>
                  </a:txBody>
                  <a:tcPr marL="7650" marR="7650" marT="76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ctr" fontAlgn="b"/>
                      <a:r>
                        <a:rPr lang="en-US" sz="1200" b="1" i="0" u="none" strike="noStrike">
                          <a:solidFill>
                            <a:srgbClr val="000000"/>
                          </a:solidFill>
                          <a:effectLst/>
                          <a:latin typeface="+mn-lt"/>
                        </a:rPr>
                        <a:t>66</a:t>
                      </a:r>
                    </a:p>
                  </a:txBody>
                  <a:tcPr marL="7650" marR="7650" marT="76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ctr" fontAlgn="b"/>
                      <a:r>
                        <a:rPr lang="en-US" sz="1200" b="1" i="0" u="none" strike="noStrike">
                          <a:solidFill>
                            <a:srgbClr val="000000"/>
                          </a:solidFill>
                          <a:effectLst/>
                          <a:latin typeface="+mn-lt"/>
                        </a:rPr>
                        <a:t>1,118</a:t>
                      </a:r>
                    </a:p>
                  </a:txBody>
                  <a:tcPr marL="7650" marR="7650" marT="76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ctr" fontAlgn="b"/>
                      <a:r>
                        <a:rPr lang="en-US" sz="1200" b="1" i="0" u="none" strike="noStrike" dirty="0">
                          <a:solidFill>
                            <a:srgbClr val="000000"/>
                          </a:solidFill>
                          <a:effectLst/>
                          <a:latin typeface="+mn-lt"/>
                        </a:rPr>
                        <a:t>1,057,215,500</a:t>
                      </a:r>
                    </a:p>
                  </a:txBody>
                  <a:tcPr marL="7650" marR="7650" marT="76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extLst>
                  <a:ext uri="{0D108BD9-81ED-4DB2-BD59-A6C34878D82A}">
                    <a16:rowId xmlns:a16="http://schemas.microsoft.com/office/drawing/2014/main" val="4139978090"/>
                  </a:ext>
                </a:extLst>
              </a:tr>
              <a:tr h="184962">
                <a:tc>
                  <a:txBody>
                    <a:bodyPr/>
                    <a:lstStyle/>
                    <a:p>
                      <a:pPr algn="l" fontAlgn="ctr"/>
                      <a:r>
                        <a:rPr lang="en-US" sz="1200" b="0" i="0" u="none" strike="noStrike" dirty="0">
                          <a:solidFill>
                            <a:srgbClr val="000000"/>
                          </a:solidFill>
                          <a:effectLst/>
                          <a:latin typeface="+mn-lt"/>
                        </a:rPr>
                        <a:t>RUBAVU</a:t>
                      </a:r>
                    </a:p>
                  </a:txBody>
                  <a:tcPr marL="7650" marR="7650" marT="76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effectLst/>
                          <a:latin typeface="+mn-lt"/>
                        </a:rPr>
                        <a:t>12</a:t>
                      </a:r>
                    </a:p>
                  </a:txBody>
                  <a:tcPr marL="7650" marR="7650" marT="76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effectLst/>
                          <a:latin typeface="+mn-lt"/>
                        </a:rPr>
                        <a:t>7</a:t>
                      </a:r>
                    </a:p>
                  </a:txBody>
                  <a:tcPr marL="7650" marR="7650" marT="76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effectLst/>
                          <a:latin typeface="+mn-lt"/>
                        </a:rPr>
                        <a:t>206</a:t>
                      </a:r>
                    </a:p>
                  </a:txBody>
                  <a:tcPr marL="7650" marR="7650" marT="76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effectLst/>
                          <a:latin typeface="+mn-lt"/>
                        </a:rPr>
                        <a:t>212,000,000</a:t>
                      </a:r>
                    </a:p>
                  </a:txBody>
                  <a:tcPr marL="7650" marR="7650" marT="76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a:solidFill>
                            <a:srgbClr val="000000"/>
                          </a:solidFill>
                          <a:effectLst/>
                          <a:latin typeface="+mn-lt"/>
                        </a:rPr>
                        <a:t>5</a:t>
                      </a:r>
                    </a:p>
                  </a:txBody>
                  <a:tcPr marL="7650" marR="7650" marT="76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a:solidFill>
                            <a:srgbClr val="000000"/>
                          </a:solidFill>
                          <a:effectLst/>
                          <a:latin typeface="+mn-lt"/>
                        </a:rPr>
                        <a:t>123</a:t>
                      </a:r>
                    </a:p>
                  </a:txBody>
                  <a:tcPr marL="7650" marR="7650" marT="76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a:solidFill>
                            <a:srgbClr val="000000"/>
                          </a:solidFill>
                          <a:effectLst/>
                          <a:latin typeface="+mn-lt"/>
                        </a:rPr>
                        <a:t>129,000,000</a:t>
                      </a:r>
                    </a:p>
                  </a:txBody>
                  <a:tcPr marL="7650" marR="7650" marT="76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79687290"/>
                  </a:ext>
                </a:extLst>
              </a:tr>
              <a:tr h="184962">
                <a:tc>
                  <a:txBody>
                    <a:bodyPr/>
                    <a:lstStyle/>
                    <a:p>
                      <a:pPr algn="l" fontAlgn="ctr"/>
                      <a:r>
                        <a:rPr lang="en-US" sz="1200" b="0" i="0" u="none" strike="noStrike">
                          <a:solidFill>
                            <a:srgbClr val="000000"/>
                          </a:solidFill>
                          <a:effectLst/>
                          <a:latin typeface="+mn-lt"/>
                        </a:rPr>
                        <a:t>NYAMASHEKE</a:t>
                      </a:r>
                    </a:p>
                  </a:txBody>
                  <a:tcPr marL="7650" marR="7650" marT="76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effectLst/>
                          <a:latin typeface="+mn-lt"/>
                        </a:rPr>
                        <a:t>15</a:t>
                      </a:r>
                    </a:p>
                  </a:txBody>
                  <a:tcPr marL="7650" marR="7650" marT="76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effectLst/>
                          <a:latin typeface="+mn-lt"/>
                        </a:rPr>
                        <a:t>15</a:t>
                      </a:r>
                    </a:p>
                  </a:txBody>
                  <a:tcPr marL="7650" marR="7650" marT="76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effectLst/>
                          <a:latin typeface="+mn-lt"/>
                        </a:rPr>
                        <a:t>287</a:t>
                      </a:r>
                    </a:p>
                  </a:txBody>
                  <a:tcPr marL="7650" marR="7650" marT="76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effectLst/>
                          <a:latin typeface="+mn-lt"/>
                        </a:rPr>
                        <a:t>277,300,000</a:t>
                      </a:r>
                    </a:p>
                  </a:txBody>
                  <a:tcPr marL="7650" marR="7650" marT="76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a:solidFill>
                            <a:srgbClr val="000000"/>
                          </a:solidFill>
                          <a:effectLst/>
                          <a:latin typeface="+mn-lt"/>
                        </a:rPr>
                        <a:t>15</a:t>
                      </a:r>
                    </a:p>
                  </a:txBody>
                  <a:tcPr marL="7650" marR="7650" marT="76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a:solidFill>
                            <a:srgbClr val="000000"/>
                          </a:solidFill>
                          <a:effectLst/>
                          <a:latin typeface="+mn-lt"/>
                        </a:rPr>
                        <a:t>209</a:t>
                      </a:r>
                    </a:p>
                  </a:txBody>
                  <a:tcPr marL="7650" marR="7650" marT="76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a:solidFill>
                            <a:srgbClr val="000000"/>
                          </a:solidFill>
                          <a:effectLst/>
                          <a:latin typeface="+mn-lt"/>
                        </a:rPr>
                        <a:t>189,378,000</a:t>
                      </a:r>
                    </a:p>
                  </a:txBody>
                  <a:tcPr marL="7650" marR="7650" marT="76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271391997"/>
                  </a:ext>
                </a:extLst>
              </a:tr>
              <a:tr h="184962">
                <a:tc>
                  <a:txBody>
                    <a:bodyPr/>
                    <a:lstStyle/>
                    <a:p>
                      <a:pPr algn="l" fontAlgn="ctr"/>
                      <a:r>
                        <a:rPr lang="en-US" sz="1200" b="0" i="0" u="none" strike="noStrike" dirty="0">
                          <a:solidFill>
                            <a:srgbClr val="000000"/>
                          </a:solidFill>
                          <a:effectLst/>
                          <a:latin typeface="+mn-lt"/>
                        </a:rPr>
                        <a:t>NYABIHU</a:t>
                      </a:r>
                    </a:p>
                  </a:txBody>
                  <a:tcPr marL="7650" marR="7650" marT="76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effectLst/>
                          <a:latin typeface="+mn-lt"/>
                        </a:rPr>
                        <a:t>12</a:t>
                      </a:r>
                    </a:p>
                  </a:txBody>
                  <a:tcPr marL="7650" marR="7650" marT="76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effectLst/>
                          <a:latin typeface="+mn-lt"/>
                        </a:rPr>
                        <a:t>8</a:t>
                      </a:r>
                    </a:p>
                  </a:txBody>
                  <a:tcPr marL="7650" marR="7650" marT="76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effectLst/>
                          <a:latin typeface="+mn-lt"/>
                        </a:rPr>
                        <a:t>221</a:t>
                      </a:r>
                    </a:p>
                  </a:txBody>
                  <a:tcPr marL="7650" marR="7650" marT="76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effectLst/>
                          <a:latin typeface="+mn-lt"/>
                        </a:rPr>
                        <a:t>213,260,000</a:t>
                      </a:r>
                    </a:p>
                  </a:txBody>
                  <a:tcPr marL="7650" marR="7650" marT="76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a:solidFill>
                            <a:srgbClr val="000000"/>
                          </a:solidFill>
                          <a:effectLst/>
                          <a:latin typeface="+mn-lt"/>
                        </a:rPr>
                        <a:t>8</a:t>
                      </a:r>
                    </a:p>
                  </a:txBody>
                  <a:tcPr marL="7650" marR="7650" marT="76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a:solidFill>
                            <a:srgbClr val="000000"/>
                          </a:solidFill>
                          <a:effectLst/>
                          <a:latin typeface="+mn-lt"/>
                        </a:rPr>
                        <a:t>179</a:t>
                      </a:r>
                    </a:p>
                  </a:txBody>
                  <a:tcPr marL="7650" marR="7650" marT="76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a:solidFill>
                            <a:srgbClr val="000000"/>
                          </a:solidFill>
                          <a:effectLst/>
                          <a:latin typeface="+mn-lt"/>
                        </a:rPr>
                        <a:t>174,530,000</a:t>
                      </a:r>
                    </a:p>
                  </a:txBody>
                  <a:tcPr marL="7650" marR="7650" marT="76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79116571"/>
                  </a:ext>
                </a:extLst>
              </a:tr>
              <a:tr h="184962">
                <a:tc>
                  <a:txBody>
                    <a:bodyPr/>
                    <a:lstStyle/>
                    <a:p>
                      <a:pPr algn="l" fontAlgn="ctr"/>
                      <a:r>
                        <a:rPr lang="en-US" sz="1200" b="0" i="0" u="none" strike="noStrike" dirty="0">
                          <a:solidFill>
                            <a:srgbClr val="000000"/>
                          </a:solidFill>
                          <a:effectLst/>
                          <a:latin typeface="+mn-lt"/>
                        </a:rPr>
                        <a:t>RUTSIRO</a:t>
                      </a:r>
                    </a:p>
                  </a:txBody>
                  <a:tcPr marL="7650" marR="7650" marT="76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dirty="0">
                          <a:solidFill>
                            <a:srgbClr val="000000"/>
                          </a:solidFill>
                          <a:effectLst/>
                          <a:latin typeface="+mn-lt"/>
                        </a:rPr>
                        <a:t>13</a:t>
                      </a:r>
                    </a:p>
                  </a:txBody>
                  <a:tcPr marL="7650" marR="7650" marT="76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effectLst/>
                          <a:latin typeface="+mn-lt"/>
                        </a:rPr>
                        <a:t>8</a:t>
                      </a:r>
                    </a:p>
                  </a:txBody>
                  <a:tcPr marL="7650" marR="7650" marT="76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effectLst/>
                          <a:latin typeface="+mn-lt"/>
                        </a:rPr>
                        <a:t>286</a:t>
                      </a:r>
                    </a:p>
                  </a:txBody>
                  <a:tcPr marL="7650" marR="7650" marT="76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effectLst/>
                          <a:latin typeface="+mn-lt"/>
                        </a:rPr>
                        <a:t>274,500,000</a:t>
                      </a:r>
                    </a:p>
                  </a:txBody>
                  <a:tcPr marL="7650" marR="7650" marT="76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a:solidFill>
                            <a:srgbClr val="000000"/>
                          </a:solidFill>
                          <a:effectLst/>
                          <a:latin typeface="+mn-lt"/>
                        </a:rPr>
                        <a:t>8</a:t>
                      </a:r>
                    </a:p>
                  </a:txBody>
                  <a:tcPr marL="7650" marR="7650" marT="76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a:solidFill>
                            <a:srgbClr val="000000"/>
                          </a:solidFill>
                          <a:effectLst/>
                          <a:latin typeface="+mn-lt"/>
                        </a:rPr>
                        <a:t>187</a:t>
                      </a:r>
                    </a:p>
                  </a:txBody>
                  <a:tcPr marL="7650" marR="7650" marT="76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a:solidFill>
                            <a:srgbClr val="000000"/>
                          </a:solidFill>
                          <a:effectLst/>
                          <a:latin typeface="+mn-lt"/>
                        </a:rPr>
                        <a:t>173,959,500</a:t>
                      </a:r>
                    </a:p>
                  </a:txBody>
                  <a:tcPr marL="7650" marR="7650" marT="76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17607896"/>
                  </a:ext>
                </a:extLst>
              </a:tr>
              <a:tr h="184962">
                <a:tc>
                  <a:txBody>
                    <a:bodyPr/>
                    <a:lstStyle/>
                    <a:p>
                      <a:pPr algn="l" fontAlgn="ctr"/>
                      <a:r>
                        <a:rPr lang="en-US" sz="1200" b="0" i="0" u="none" strike="noStrike" dirty="0">
                          <a:solidFill>
                            <a:srgbClr val="000000"/>
                          </a:solidFill>
                          <a:effectLst/>
                          <a:latin typeface="+mn-lt"/>
                        </a:rPr>
                        <a:t>NGORORERO</a:t>
                      </a:r>
                    </a:p>
                  </a:txBody>
                  <a:tcPr marL="7650" marR="7650" marT="76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dirty="0">
                          <a:solidFill>
                            <a:srgbClr val="000000"/>
                          </a:solidFill>
                          <a:effectLst/>
                          <a:latin typeface="+mn-lt"/>
                        </a:rPr>
                        <a:t>13</a:t>
                      </a:r>
                    </a:p>
                  </a:txBody>
                  <a:tcPr marL="7650" marR="7650" marT="76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effectLst/>
                          <a:latin typeface="+mn-lt"/>
                        </a:rPr>
                        <a:t>7</a:t>
                      </a:r>
                    </a:p>
                  </a:txBody>
                  <a:tcPr marL="7650" marR="7650" marT="76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effectLst/>
                          <a:latin typeface="+mn-lt"/>
                        </a:rPr>
                        <a:t>131</a:t>
                      </a:r>
                    </a:p>
                  </a:txBody>
                  <a:tcPr marL="7650" marR="7650" marT="76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effectLst/>
                          <a:latin typeface="+mn-lt"/>
                        </a:rPr>
                        <a:t>122,200,000</a:t>
                      </a:r>
                    </a:p>
                  </a:txBody>
                  <a:tcPr marL="7650" marR="7650" marT="76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a:solidFill>
                            <a:srgbClr val="000000"/>
                          </a:solidFill>
                          <a:effectLst/>
                          <a:latin typeface="+mn-lt"/>
                        </a:rPr>
                        <a:t>7</a:t>
                      </a:r>
                    </a:p>
                  </a:txBody>
                  <a:tcPr marL="7650" marR="7650" marT="76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a:solidFill>
                            <a:srgbClr val="000000"/>
                          </a:solidFill>
                          <a:effectLst/>
                          <a:latin typeface="+mn-lt"/>
                        </a:rPr>
                        <a:t>101</a:t>
                      </a:r>
                    </a:p>
                  </a:txBody>
                  <a:tcPr marL="7650" marR="7650" marT="76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a:solidFill>
                            <a:srgbClr val="000000"/>
                          </a:solidFill>
                          <a:effectLst/>
                          <a:latin typeface="+mn-lt"/>
                        </a:rPr>
                        <a:t>     94,300,000 </a:t>
                      </a:r>
                    </a:p>
                  </a:txBody>
                  <a:tcPr marL="7650" marR="7650" marT="76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822467875"/>
                  </a:ext>
                </a:extLst>
              </a:tr>
              <a:tr h="184962">
                <a:tc>
                  <a:txBody>
                    <a:bodyPr/>
                    <a:lstStyle/>
                    <a:p>
                      <a:pPr algn="l" fontAlgn="ctr"/>
                      <a:r>
                        <a:rPr lang="en-US" sz="1200" b="0" i="0" u="none" strike="noStrike" dirty="0">
                          <a:solidFill>
                            <a:srgbClr val="000000"/>
                          </a:solidFill>
                          <a:effectLst/>
                          <a:latin typeface="+mn-lt"/>
                        </a:rPr>
                        <a:t>RUSIZI</a:t>
                      </a:r>
                    </a:p>
                  </a:txBody>
                  <a:tcPr marL="7650" marR="7650" marT="76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dirty="0">
                          <a:solidFill>
                            <a:srgbClr val="000000"/>
                          </a:solidFill>
                          <a:effectLst/>
                          <a:latin typeface="+mn-lt"/>
                        </a:rPr>
                        <a:t>19</a:t>
                      </a:r>
                    </a:p>
                  </a:txBody>
                  <a:tcPr marL="7650" marR="7650" marT="76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effectLst/>
                          <a:latin typeface="+mn-lt"/>
                        </a:rPr>
                        <a:t>15</a:t>
                      </a:r>
                    </a:p>
                  </a:txBody>
                  <a:tcPr marL="7650" marR="7650" marT="76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effectLst/>
                          <a:latin typeface="+mn-lt"/>
                        </a:rPr>
                        <a:t>251</a:t>
                      </a:r>
                    </a:p>
                  </a:txBody>
                  <a:tcPr marL="7650" marR="7650" marT="76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effectLst/>
                          <a:latin typeface="+mn-lt"/>
                        </a:rPr>
                        <a:t>241,790,000</a:t>
                      </a:r>
                    </a:p>
                  </a:txBody>
                  <a:tcPr marL="7650" marR="7650" marT="76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a:solidFill>
                            <a:srgbClr val="000000"/>
                          </a:solidFill>
                          <a:effectLst/>
                          <a:latin typeface="+mn-lt"/>
                        </a:rPr>
                        <a:t>15</a:t>
                      </a:r>
                    </a:p>
                  </a:txBody>
                  <a:tcPr marL="7650" marR="7650" marT="76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a:solidFill>
                            <a:srgbClr val="000000"/>
                          </a:solidFill>
                          <a:effectLst/>
                          <a:latin typeface="+mn-lt"/>
                        </a:rPr>
                        <a:t>249</a:t>
                      </a:r>
                    </a:p>
                  </a:txBody>
                  <a:tcPr marL="7650" marR="7650" marT="76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a:solidFill>
                            <a:srgbClr val="000000"/>
                          </a:solidFill>
                          <a:effectLst/>
                          <a:latin typeface="+mn-lt"/>
                        </a:rPr>
                        <a:t>230,790,000</a:t>
                      </a:r>
                    </a:p>
                  </a:txBody>
                  <a:tcPr marL="7650" marR="7650" marT="76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943700512"/>
                  </a:ext>
                </a:extLst>
              </a:tr>
              <a:tr h="184962">
                <a:tc>
                  <a:txBody>
                    <a:bodyPr/>
                    <a:lstStyle/>
                    <a:p>
                      <a:pPr algn="l" fontAlgn="ctr"/>
                      <a:r>
                        <a:rPr lang="en-US" sz="1200" b="0" i="0" u="none" strike="noStrike">
                          <a:solidFill>
                            <a:srgbClr val="000000"/>
                          </a:solidFill>
                          <a:effectLst/>
                          <a:latin typeface="+mn-lt"/>
                        </a:rPr>
                        <a:t>KARONGI</a:t>
                      </a:r>
                    </a:p>
                  </a:txBody>
                  <a:tcPr marL="7650" marR="7650" marT="76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dirty="0">
                          <a:solidFill>
                            <a:srgbClr val="000000"/>
                          </a:solidFill>
                          <a:effectLst/>
                          <a:latin typeface="+mn-lt"/>
                        </a:rPr>
                        <a:t>13</a:t>
                      </a:r>
                    </a:p>
                  </a:txBody>
                  <a:tcPr marL="7650" marR="7650" marT="76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effectLst/>
                          <a:latin typeface="+mn-lt"/>
                        </a:rPr>
                        <a:t>8</a:t>
                      </a:r>
                    </a:p>
                  </a:txBody>
                  <a:tcPr marL="7650" marR="7650" marT="76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effectLst/>
                          <a:latin typeface="+mn-lt"/>
                        </a:rPr>
                        <a:t>83</a:t>
                      </a:r>
                    </a:p>
                  </a:txBody>
                  <a:tcPr marL="7650" marR="7650" marT="76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effectLst/>
                          <a:latin typeface="+mn-lt"/>
                        </a:rPr>
                        <a:t>77,736,000</a:t>
                      </a:r>
                    </a:p>
                  </a:txBody>
                  <a:tcPr marL="7650" marR="7650" marT="76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a:solidFill>
                            <a:srgbClr val="000000"/>
                          </a:solidFill>
                          <a:effectLst/>
                          <a:latin typeface="+mn-lt"/>
                        </a:rPr>
                        <a:t>8</a:t>
                      </a:r>
                    </a:p>
                  </a:txBody>
                  <a:tcPr marL="7650" marR="7650" marT="76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a:solidFill>
                            <a:srgbClr val="000000"/>
                          </a:solidFill>
                          <a:effectLst/>
                          <a:latin typeface="+mn-lt"/>
                        </a:rPr>
                        <a:t>70</a:t>
                      </a:r>
                    </a:p>
                  </a:txBody>
                  <a:tcPr marL="7650" marR="7650" marT="76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a:solidFill>
                            <a:srgbClr val="000000"/>
                          </a:solidFill>
                          <a:effectLst/>
                          <a:latin typeface="+mn-lt"/>
                        </a:rPr>
                        <a:t>65,258,000</a:t>
                      </a:r>
                    </a:p>
                  </a:txBody>
                  <a:tcPr marL="7650" marR="7650" marT="76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269124281"/>
                  </a:ext>
                </a:extLst>
              </a:tr>
              <a:tr h="362497">
                <a:tc>
                  <a:txBody>
                    <a:bodyPr/>
                    <a:lstStyle/>
                    <a:p>
                      <a:pPr algn="l" fontAlgn="ctr"/>
                      <a:r>
                        <a:rPr lang="en-US" sz="1200" b="1" i="0" u="none" strike="noStrike">
                          <a:solidFill>
                            <a:srgbClr val="000000"/>
                          </a:solidFill>
                          <a:effectLst/>
                          <a:latin typeface="+mn-lt"/>
                        </a:rPr>
                        <a:t>NORTHERN PROVINCE</a:t>
                      </a:r>
                    </a:p>
                  </a:txBody>
                  <a:tcPr marL="7650" marR="7650" marT="76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ctr" fontAlgn="b"/>
                      <a:r>
                        <a:rPr lang="en-US" sz="1200" b="1" i="0" u="none" strike="noStrike" dirty="0">
                          <a:solidFill>
                            <a:srgbClr val="000000"/>
                          </a:solidFill>
                          <a:effectLst/>
                          <a:latin typeface="+mn-lt"/>
                        </a:rPr>
                        <a:t>89</a:t>
                      </a:r>
                    </a:p>
                  </a:txBody>
                  <a:tcPr marL="7650" marR="7650" marT="76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ctr" fontAlgn="b"/>
                      <a:r>
                        <a:rPr lang="en-US" sz="1200" b="1" i="0" u="none" strike="noStrike">
                          <a:solidFill>
                            <a:srgbClr val="000000"/>
                          </a:solidFill>
                          <a:effectLst/>
                          <a:latin typeface="+mn-lt"/>
                        </a:rPr>
                        <a:t>55</a:t>
                      </a:r>
                    </a:p>
                  </a:txBody>
                  <a:tcPr marL="7650" marR="7650" marT="76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ctr" fontAlgn="b"/>
                      <a:r>
                        <a:rPr lang="en-US" sz="1200" b="1" i="0" u="none" strike="noStrike">
                          <a:solidFill>
                            <a:srgbClr val="000000"/>
                          </a:solidFill>
                          <a:effectLst/>
                          <a:latin typeface="+mn-lt"/>
                        </a:rPr>
                        <a:t>849</a:t>
                      </a:r>
                    </a:p>
                  </a:txBody>
                  <a:tcPr marL="7650" marR="7650" marT="76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ctr" fontAlgn="b"/>
                      <a:r>
                        <a:rPr lang="en-US" sz="1200" b="1" i="0" u="none" strike="noStrike">
                          <a:solidFill>
                            <a:srgbClr val="000000"/>
                          </a:solidFill>
                          <a:effectLst/>
                          <a:latin typeface="+mn-lt"/>
                        </a:rPr>
                        <a:t>709,188,000</a:t>
                      </a:r>
                    </a:p>
                  </a:txBody>
                  <a:tcPr marL="7650" marR="7650" marT="76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ctr" fontAlgn="b"/>
                      <a:r>
                        <a:rPr lang="en-US" sz="1200" b="1" i="0" u="none" strike="noStrike">
                          <a:solidFill>
                            <a:srgbClr val="000000"/>
                          </a:solidFill>
                          <a:effectLst/>
                          <a:latin typeface="+mn-lt"/>
                        </a:rPr>
                        <a:t>52</a:t>
                      </a:r>
                    </a:p>
                  </a:txBody>
                  <a:tcPr marL="7650" marR="7650" marT="76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ctr" fontAlgn="b"/>
                      <a:r>
                        <a:rPr lang="en-US" sz="1200" b="1" i="0" u="none" strike="noStrike">
                          <a:solidFill>
                            <a:srgbClr val="000000"/>
                          </a:solidFill>
                          <a:effectLst/>
                          <a:latin typeface="+mn-lt"/>
                        </a:rPr>
                        <a:t>562</a:t>
                      </a:r>
                    </a:p>
                  </a:txBody>
                  <a:tcPr marL="7650" marR="7650" marT="76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ctr" fontAlgn="b"/>
                      <a:r>
                        <a:rPr lang="en-US" sz="1200" b="1" i="0" u="none" strike="noStrike">
                          <a:solidFill>
                            <a:srgbClr val="000000"/>
                          </a:solidFill>
                          <a:effectLst/>
                          <a:latin typeface="+mn-lt"/>
                        </a:rPr>
                        <a:t>519,133,000</a:t>
                      </a:r>
                    </a:p>
                  </a:txBody>
                  <a:tcPr marL="7650" marR="7650" marT="76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extLst>
                  <a:ext uri="{0D108BD9-81ED-4DB2-BD59-A6C34878D82A}">
                    <a16:rowId xmlns:a16="http://schemas.microsoft.com/office/drawing/2014/main" val="3322257763"/>
                  </a:ext>
                </a:extLst>
              </a:tr>
              <a:tr h="184962">
                <a:tc>
                  <a:txBody>
                    <a:bodyPr/>
                    <a:lstStyle/>
                    <a:p>
                      <a:pPr algn="l" fontAlgn="ctr"/>
                      <a:r>
                        <a:rPr lang="en-US" sz="1200" b="0" i="0" u="none" strike="noStrike">
                          <a:solidFill>
                            <a:srgbClr val="000000"/>
                          </a:solidFill>
                          <a:effectLst/>
                          <a:latin typeface="+mn-lt"/>
                        </a:rPr>
                        <a:t>GICUMBI</a:t>
                      </a:r>
                    </a:p>
                  </a:txBody>
                  <a:tcPr marL="7650" marR="7650" marT="76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effectLst/>
                          <a:latin typeface="+mn-lt"/>
                        </a:rPr>
                        <a:t>21</a:t>
                      </a:r>
                    </a:p>
                  </a:txBody>
                  <a:tcPr marL="7650" marR="7650" marT="76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effectLst/>
                          <a:latin typeface="+mn-lt"/>
                        </a:rPr>
                        <a:t>18</a:t>
                      </a:r>
                    </a:p>
                  </a:txBody>
                  <a:tcPr marL="7650" marR="7650" marT="76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effectLst/>
                          <a:latin typeface="+mn-lt"/>
                        </a:rPr>
                        <a:t>188</a:t>
                      </a:r>
                    </a:p>
                  </a:txBody>
                  <a:tcPr marL="7650" marR="7650" marT="76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effectLst/>
                          <a:latin typeface="+mn-lt"/>
                        </a:rPr>
                        <a:t>171,860,000</a:t>
                      </a:r>
                    </a:p>
                  </a:txBody>
                  <a:tcPr marL="7650" marR="7650" marT="76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a:solidFill>
                            <a:srgbClr val="000000"/>
                          </a:solidFill>
                          <a:effectLst/>
                          <a:latin typeface="+mn-lt"/>
                        </a:rPr>
                        <a:t>18</a:t>
                      </a:r>
                    </a:p>
                  </a:txBody>
                  <a:tcPr marL="7650" marR="7650" marT="76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a:solidFill>
                            <a:srgbClr val="000000"/>
                          </a:solidFill>
                          <a:effectLst/>
                          <a:latin typeface="+mn-lt"/>
                        </a:rPr>
                        <a:t>162</a:t>
                      </a:r>
                    </a:p>
                  </a:txBody>
                  <a:tcPr marL="7650" marR="7650" marT="76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a:solidFill>
                            <a:srgbClr val="000000"/>
                          </a:solidFill>
                          <a:effectLst/>
                          <a:latin typeface="+mn-lt"/>
                        </a:rPr>
                        <a:t>147,255,000</a:t>
                      </a:r>
                    </a:p>
                  </a:txBody>
                  <a:tcPr marL="7650" marR="7650" marT="76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678017755"/>
                  </a:ext>
                </a:extLst>
              </a:tr>
              <a:tr h="184962">
                <a:tc>
                  <a:txBody>
                    <a:bodyPr/>
                    <a:lstStyle/>
                    <a:p>
                      <a:pPr algn="l" fontAlgn="ctr"/>
                      <a:r>
                        <a:rPr lang="en-US" sz="1200" b="0" i="0" u="none" strike="noStrike">
                          <a:solidFill>
                            <a:srgbClr val="000000"/>
                          </a:solidFill>
                          <a:effectLst/>
                          <a:latin typeface="+mn-lt"/>
                        </a:rPr>
                        <a:t>GAKENKE</a:t>
                      </a:r>
                    </a:p>
                  </a:txBody>
                  <a:tcPr marL="7650" marR="7650" marT="76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effectLst/>
                          <a:latin typeface="+mn-lt"/>
                        </a:rPr>
                        <a:t>19</a:t>
                      </a:r>
                    </a:p>
                  </a:txBody>
                  <a:tcPr marL="7650" marR="7650" marT="76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effectLst/>
                          <a:latin typeface="+mn-lt"/>
                        </a:rPr>
                        <a:t>14</a:t>
                      </a:r>
                    </a:p>
                  </a:txBody>
                  <a:tcPr marL="7650" marR="7650" marT="76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effectLst/>
                          <a:latin typeface="+mn-lt"/>
                        </a:rPr>
                        <a:t>196</a:t>
                      </a:r>
                    </a:p>
                  </a:txBody>
                  <a:tcPr marL="7650" marR="7650" marT="76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effectLst/>
                          <a:latin typeface="+mn-lt"/>
                        </a:rPr>
                        <a:t>172,928,000</a:t>
                      </a:r>
                    </a:p>
                  </a:txBody>
                  <a:tcPr marL="7650" marR="7650" marT="76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a:solidFill>
                            <a:srgbClr val="000000"/>
                          </a:solidFill>
                          <a:effectLst/>
                          <a:latin typeface="+mn-lt"/>
                        </a:rPr>
                        <a:t>14</a:t>
                      </a:r>
                    </a:p>
                  </a:txBody>
                  <a:tcPr marL="7650" marR="7650" marT="76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a:solidFill>
                            <a:srgbClr val="000000"/>
                          </a:solidFill>
                          <a:effectLst/>
                          <a:latin typeface="+mn-lt"/>
                        </a:rPr>
                        <a:t>136</a:t>
                      </a:r>
                    </a:p>
                  </a:txBody>
                  <a:tcPr marL="7650" marR="7650" marT="76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a:solidFill>
                            <a:srgbClr val="000000"/>
                          </a:solidFill>
                          <a:effectLst/>
                          <a:latin typeface="+mn-lt"/>
                        </a:rPr>
                        <a:t>123,428,000</a:t>
                      </a:r>
                    </a:p>
                  </a:txBody>
                  <a:tcPr marL="7650" marR="7650" marT="76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61869321"/>
                  </a:ext>
                </a:extLst>
              </a:tr>
              <a:tr h="184962">
                <a:tc>
                  <a:txBody>
                    <a:bodyPr/>
                    <a:lstStyle/>
                    <a:p>
                      <a:pPr algn="l" fontAlgn="ctr"/>
                      <a:r>
                        <a:rPr lang="en-US" sz="1200" b="0" i="0" u="none" strike="noStrike">
                          <a:solidFill>
                            <a:srgbClr val="000000"/>
                          </a:solidFill>
                          <a:effectLst/>
                          <a:latin typeface="+mn-lt"/>
                        </a:rPr>
                        <a:t>BURERA</a:t>
                      </a:r>
                    </a:p>
                  </a:txBody>
                  <a:tcPr marL="7650" marR="7650" marT="76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effectLst/>
                          <a:latin typeface="+mn-lt"/>
                        </a:rPr>
                        <a:t>17</a:t>
                      </a:r>
                    </a:p>
                  </a:txBody>
                  <a:tcPr marL="7650" marR="7650" marT="76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effectLst/>
                          <a:latin typeface="+mn-lt"/>
                        </a:rPr>
                        <a:t>6</a:t>
                      </a:r>
                    </a:p>
                  </a:txBody>
                  <a:tcPr marL="7650" marR="7650" marT="76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effectLst/>
                          <a:latin typeface="+mn-lt"/>
                        </a:rPr>
                        <a:t>75</a:t>
                      </a:r>
                    </a:p>
                  </a:txBody>
                  <a:tcPr marL="7650" marR="7650" marT="76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effectLst/>
                          <a:latin typeface="+mn-lt"/>
                        </a:rPr>
                        <a:t>65,950,000</a:t>
                      </a:r>
                    </a:p>
                  </a:txBody>
                  <a:tcPr marL="7650" marR="7650" marT="76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a:solidFill>
                            <a:srgbClr val="000000"/>
                          </a:solidFill>
                          <a:effectLst/>
                          <a:latin typeface="+mn-lt"/>
                        </a:rPr>
                        <a:t>3</a:t>
                      </a:r>
                    </a:p>
                  </a:txBody>
                  <a:tcPr marL="7650" marR="7650" marT="76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a:solidFill>
                            <a:srgbClr val="000000"/>
                          </a:solidFill>
                          <a:effectLst/>
                          <a:latin typeface="+mn-lt"/>
                        </a:rPr>
                        <a:t>6</a:t>
                      </a:r>
                    </a:p>
                  </a:txBody>
                  <a:tcPr marL="7650" marR="7650" marT="76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a:solidFill>
                            <a:srgbClr val="000000"/>
                          </a:solidFill>
                          <a:effectLst/>
                          <a:latin typeface="+mn-lt"/>
                        </a:rPr>
                        <a:t>5,500,000</a:t>
                      </a:r>
                    </a:p>
                  </a:txBody>
                  <a:tcPr marL="7650" marR="7650" marT="76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076046054"/>
                  </a:ext>
                </a:extLst>
              </a:tr>
              <a:tr h="184962">
                <a:tc>
                  <a:txBody>
                    <a:bodyPr/>
                    <a:lstStyle/>
                    <a:p>
                      <a:pPr algn="l" fontAlgn="ctr"/>
                      <a:r>
                        <a:rPr lang="en-US" sz="1200" b="0" i="0" u="none" strike="noStrike">
                          <a:solidFill>
                            <a:srgbClr val="000000"/>
                          </a:solidFill>
                          <a:effectLst/>
                          <a:latin typeface="+mn-lt"/>
                        </a:rPr>
                        <a:t>RULINDO</a:t>
                      </a:r>
                    </a:p>
                  </a:txBody>
                  <a:tcPr marL="7650" marR="7650" marT="76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effectLst/>
                          <a:latin typeface="+mn-lt"/>
                        </a:rPr>
                        <a:t>17</a:t>
                      </a:r>
                    </a:p>
                  </a:txBody>
                  <a:tcPr marL="7650" marR="7650" marT="76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effectLst/>
                          <a:latin typeface="+mn-lt"/>
                        </a:rPr>
                        <a:t>6</a:t>
                      </a:r>
                    </a:p>
                  </a:txBody>
                  <a:tcPr marL="7650" marR="7650" marT="76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effectLst/>
                          <a:latin typeface="+mn-lt"/>
                        </a:rPr>
                        <a:t>71</a:t>
                      </a:r>
                    </a:p>
                  </a:txBody>
                  <a:tcPr marL="7650" marR="7650" marT="76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effectLst/>
                          <a:latin typeface="+mn-lt"/>
                        </a:rPr>
                        <a:t>68,250,000</a:t>
                      </a:r>
                    </a:p>
                  </a:txBody>
                  <a:tcPr marL="7650" marR="7650" marT="76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a:solidFill>
                            <a:srgbClr val="000000"/>
                          </a:solidFill>
                          <a:effectLst/>
                          <a:latin typeface="+mn-lt"/>
                        </a:rPr>
                        <a:t>6</a:t>
                      </a:r>
                    </a:p>
                  </a:txBody>
                  <a:tcPr marL="7650" marR="7650" marT="76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a:solidFill>
                            <a:srgbClr val="000000"/>
                          </a:solidFill>
                          <a:effectLst/>
                          <a:latin typeface="+mn-lt"/>
                        </a:rPr>
                        <a:t>57</a:t>
                      </a:r>
                    </a:p>
                  </a:txBody>
                  <a:tcPr marL="7650" marR="7650" marT="76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a:solidFill>
                            <a:srgbClr val="000000"/>
                          </a:solidFill>
                          <a:effectLst/>
                          <a:latin typeface="+mn-lt"/>
                        </a:rPr>
                        <a:t>50,550,000</a:t>
                      </a:r>
                    </a:p>
                  </a:txBody>
                  <a:tcPr marL="7650" marR="7650" marT="76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320766736"/>
                  </a:ext>
                </a:extLst>
              </a:tr>
              <a:tr h="184962">
                <a:tc>
                  <a:txBody>
                    <a:bodyPr/>
                    <a:lstStyle/>
                    <a:p>
                      <a:pPr algn="l" fontAlgn="ctr"/>
                      <a:r>
                        <a:rPr lang="en-US" sz="1200" b="0" i="0" u="none" strike="noStrike">
                          <a:solidFill>
                            <a:srgbClr val="000000"/>
                          </a:solidFill>
                          <a:effectLst/>
                          <a:latin typeface="+mn-lt"/>
                        </a:rPr>
                        <a:t>MUSANZE</a:t>
                      </a:r>
                    </a:p>
                  </a:txBody>
                  <a:tcPr marL="7650" marR="7650" marT="76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effectLst/>
                          <a:latin typeface="+mn-lt"/>
                        </a:rPr>
                        <a:t>15</a:t>
                      </a:r>
                    </a:p>
                  </a:txBody>
                  <a:tcPr marL="7650" marR="7650" marT="76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effectLst/>
                          <a:latin typeface="+mn-lt"/>
                        </a:rPr>
                        <a:t>11</a:t>
                      </a:r>
                    </a:p>
                  </a:txBody>
                  <a:tcPr marL="7650" marR="7650" marT="76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effectLst/>
                          <a:latin typeface="+mn-lt"/>
                        </a:rPr>
                        <a:t>319</a:t>
                      </a:r>
                    </a:p>
                  </a:txBody>
                  <a:tcPr marL="7650" marR="7650" marT="76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effectLst/>
                          <a:latin typeface="+mn-lt"/>
                        </a:rPr>
                        <a:t>230,200,000</a:t>
                      </a:r>
                    </a:p>
                  </a:txBody>
                  <a:tcPr marL="7650" marR="7650" marT="76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a:solidFill>
                            <a:srgbClr val="000000"/>
                          </a:solidFill>
                          <a:effectLst/>
                          <a:latin typeface="+mn-lt"/>
                        </a:rPr>
                        <a:t>11</a:t>
                      </a:r>
                    </a:p>
                  </a:txBody>
                  <a:tcPr marL="7650" marR="7650" marT="76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a:solidFill>
                            <a:srgbClr val="000000"/>
                          </a:solidFill>
                          <a:effectLst/>
                          <a:latin typeface="+mn-lt"/>
                        </a:rPr>
                        <a:t>201</a:t>
                      </a:r>
                    </a:p>
                  </a:txBody>
                  <a:tcPr marL="7650" marR="7650" marT="76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a:solidFill>
                            <a:srgbClr val="000000"/>
                          </a:solidFill>
                          <a:effectLst/>
                          <a:latin typeface="+mn-lt"/>
                        </a:rPr>
                        <a:t>192,400,000</a:t>
                      </a:r>
                    </a:p>
                  </a:txBody>
                  <a:tcPr marL="7650" marR="7650" marT="76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74966265"/>
                  </a:ext>
                </a:extLst>
              </a:tr>
              <a:tr h="343897">
                <a:tc>
                  <a:txBody>
                    <a:bodyPr/>
                    <a:lstStyle/>
                    <a:p>
                      <a:pPr algn="l" fontAlgn="b"/>
                      <a:r>
                        <a:rPr lang="en-US" sz="1200" b="1" i="0" u="none" strike="noStrike" dirty="0">
                          <a:solidFill>
                            <a:srgbClr val="000000"/>
                          </a:solidFill>
                          <a:effectLst/>
                          <a:latin typeface="+mn-lt"/>
                        </a:rPr>
                        <a:t>EASTERN PROVINCE</a:t>
                      </a:r>
                    </a:p>
                  </a:txBody>
                  <a:tcPr marL="7650" marR="7650" marT="76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ctr" fontAlgn="b"/>
                      <a:r>
                        <a:rPr lang="en-US" sz="1200" b="1" i="0" u="none" strike="noStrike">
                          <a:solidFill>
                            <a:srgbClr val="000000"/>
                          </a:solidFill>
                          <a:effectLst/>
                          <a:latin typeface="+mn-lt"/>
                        </a:rPr>
                        <a:t>95</a:t>
                      </a:r>
                    </a:p>
                  </a:txBody>
                  <a:tcPr marL="7650" marR="7650" marT="76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ctr" fontAlgn="b"/>
                      <a:r>
                        <a:rPr lang="en-US" sz="1200" b="1" i="0" u="none" strike="noStrike" dirty="0">
                          <a:solidFill>
                            <a:srgbClr val="000000"/>
                          </a:solidFill>
                          <a:effectLst/>
                          <a:latin typeface="+mn-lt"/>
                        </a:rPr>
                        <a:t>38</a:t>
                      </a:r>
                    </a:p>
                  </a:txBody>
                  <a:tcPr marL="7650" marR="7650" marT="76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ctr" fontAlgn="b"/>
                      <a:r>
                        <a:rPr lang="en-US" sz="1200" b="1" i="0" u="none" strike="noStrike">
                          <a:solidFill>
                            <a:srgbClr val="000000"/>
                          </a:solidFill>
                          <a:effectLst/>
                          <a:latin typeface="+mn-lt"/>
                        </a:rPr>
                        <a:t>662</a:t>
                      </a:r>
                    </a:p>
                  </a:txBody>
                  <a:tcPr marL="7650" marR="7650" marT="76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ctr" fontAlgn="b"/>
                      <a:r>
                        <a:rPr lang="en-US" sz="1200" b="1" i="0" u="none" strike="noStrike">
                          <a:solidFill>
                            <a:srgbClr val="000000"/>
                          </a:solidFill>
                          <a:effectLst/>
                          <a:latin typeface="+mn-lt"/>
                        </a:rPr>
                        <a:t>655,924,600</a:t>
                      </a:r>
                    </a:p>
                  </a:txBody>
                  <a:tcPr marL="7650" marR="7650" marT="76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ctr" fontAlgn="b"/>
                      <a:r>
                        <a:rPr lang="en-US" sz="1200" b="1" i="0" u="none" strike="noStrike">
                          <a:solidFill>
                            <a:srgbClr val="000000"/>
                          </a:solidFill>
                          <a:effectLst/>
                          <a:latin typeface="+mn-lt"/>
                        </a:rPr>
                        <a:t>36</a:t>
                      </a:r>
                    </a:p>
                  </a:txBody>
                  <a:tcPr marL="7650" marR="7650" marT="76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ctr" fontAlgn="b"/>
                      <a:r>
                        <a:rPr lang="en-US" sz="1200" b="1" i="0" u="none" strike="noStrike">
                          <a:solidFill>
                            <a:srgbClr val="000000"/>
                          </a:solidFill>
                          <a:effectLst/>
                          <a:latin typeface="+mn-lt"/>
                        </a:rPr>
                        <a:t>394</a:t>
                      </a:r>
                    </a:p>
                  </a:txBody>
                  <a:tcPr marL="7650" marR="7650" marT="76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ctr" fontAlgn="b"/>
                      <a:r>
                        <a:rPr lang="en-US" sz="1200" b="1" i="0" u="none" strike="noStrike">
                          <a:solidFill>
                            <a:srgbClr val="000000"/>
                          </a:solidFill>
                          <a:effectLst/>
                          <a:latin typeface="+mn-lt"/>
                        </a:rPr>
                        <a:t>391,027,050</a:t>
                      </a:r>
                    </a:p>
                  </a:txBody>
                  <a:tcPr marL="7650" marR="7650" marT="76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extLst>
                  <a:ext uri="{0D108BD9-81ED-4DB2-BD59-A6C34878D82A}">
                    <a16:rowId xmlns:a16="http://schemas.microsoft.com/office/drawing/2014/main" val="3770458669"/>
                  </a:ext>
                </a:extLst>
              </a:tr>
              <a:tr h="184962">
                <a:tc>
                  <a:txBody>
                    <a:bodyPr/>
                    <a:lstStyle/>
                    <a:p>
                      <a:pPr algn="l" fontAlgn="ctr"/>
                      <a:r>
                        <a:rPr lang="en-US" sz="1200" b="0" i="0" u="none" strike="noStrike">
                          <a:solidFill>
                            <a:srgbClr val="000000"/>
                          </a:solidFill>
                          <a:effectLst/>
                          <a:latin typeface="+mn-lt"/>
                        </a:rPr>
                        <a:t>KAYONZA</a:t>
                      </a:r>
                    </a:p>
                  </a:txBody>
                  <a:tcPr marL="7650" marR="7650" marT="76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effectLst/>
                          <a:latin typeface="+mn-lt"/>
                        </a:rPr>
                        <a:t>12</a:t>
                      </a:r>
                    </a:p>
                  </a:txBody>
                  <a:tcPr marL="7650" marR="7650" marT="76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dirty="0">
                          <a:solidFill>
                            <a:srgbClr val="000000"/>
                          </a:solidFill>
                          <a:effectLst/>
                          <a:latin typeface="+mn-lt"/>
                        </a:rPr>
                        <a:t>7</a:t>
                      </a:r>
                    </a:p>
                  </a:txBody>
                  <a:tcPr marL="7650" marR="7650" marT="76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effectLst/>
                          <a:latin typeface="+mn-lt"/>
                        </a:rPr>
                        <a:t>115</a:t>
                      </a:r>
                    </a:p>
                  </a:txBody>
                  <a:tcPr marL="7650" marR="7650" marT="76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effectLst/>
                          <a:latin typeface="+mn-lt"/>
                        </a:rPr>
                        <a:t>115,250,000</a:t>
                      </a:r>
                    </a:p>
                  </a:txBody>
                  <a:tcPr marL="7650" marR="7650" marT="76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a:solidFill>
                            <a:srgbClr val="000000"/>
                          </a:solidFill>
                          <a:effectLst/>
                          <a:latin typeface="+mn-lt"/>
                        </a:rPr>
                        <a:t>7</a:t>
                      </a:r>
                    </a:p>
                  </a:txBody>
                  <a:tcPr marL="7650" marR="7650" marT="76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a:solidFill>
                            <a:srgbClr val="000000"/>
                          </a:solidFill>
                          <a:effectLst/>
                          <a:latin typeface="+mn-lt"/>
                        </a:rPr>
                        <a:t>100</a:t>
                      </a:r>
                    </a:p>
                  </a:txBody>
                  <a:tcPr marL="7650" marR="7650" marT="76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a:solidFill>
                            <a:srgbClr val="000000"/>
                          </a:solidFill>
                          <a:effectLst/>
                          <a:latin typeface="+mn-lt"/>
                        </a:rPr>
                        <a:t>99,250,000</a:t>
                      </a:r>
                    </a:p>
                  </a:txBody>
                  <a:tcPr marL="7650" marR="7650" marT="76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373023673"/>
                  </a:ext>
                </a:extLst>
              </a:tr>
              <a:tr h="184962">
                <a:tc>
                  <a:txBody>
                    <a:bodyPr/>
                    <a:lstStyle/>
                    <a:p>
                      <a:pPr algn="l" fontAlgn="ctr"/>
                      <a:r>
                        <a:rPr lang="en-US" sz="1200" b="0" i="0" u="none" strike="noStrike">
                          <a:solidFill>
                            <a:srgbClr val="000000"/>
                          </a:solidFill>
                          <a:effectLst/>
                          <a:latin typeface="+mn-lt"/>
                        </a:rPr>
                        <a:t>RWAMAGANA</a:t>
                      </a:r>
                    </a:p>
                  </a:txBody>
                  <a:tcPr marL="7650" marR="7650" marT="76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effectLst/>
                          <a:latin typeface="+mn-lt"/>
                        </a:rPr>
                        <a:t>14</a:t>
                      </a:r>
                    </a:p>
                  </a:txBody>
                  <a:tcPr marL="7650" marR="7650" marT="76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dirty="0">
                          <a:solidFill>
                            <a:srgbClr val="000000"/>
                          </a:solidFill>
                          <a:effectLst/>
                          <a:latin typeface="+mn-lt"/>
                        </a:rPr>
                        <a:t>3</a:t>
                      </a:r>
                    </a:p>
                  </a:txBody>
                  <a:tcPr marL="7650" marR="7650" marT="76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effectLst/>
                          <a:latin typeface="+mn-lt"/>
                        </a:rPr>
                        <a:t>38</a:t>
                      </a:r>
                    </a:p>
                  </a:txBody>
                  <a:tcPr marL="7650" marR="7650" marT="76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effectLst/>
                          <a:latin typeface="+mn-lt"/>
                        </a:rPr>
                        <a:t>37,000,000</a:t>
                      </a:r>
                    </a:p>
                  </a:txBody>
                  <a:tcPr marL="7650" marR="7650" marT="76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a:solidFill>
                            <a:srgbClr val="000000"/>
                          </a:solidFill>
                          <a:effectLst/>
                          <a:latin typeface="+mn-lt"/>
                        </a:rPr>
                        <a:t>3</a:t>
                      </a:r>
                    </a:p>
                  </a:txBody>
                  <a:tcPr marL="7650" marR="7650" marT="76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a:solidFill>
                            <a:srgbClr val="000000"/>
                          </a:solidFill>
                          <a:effectLst/>
                          <a:latin typeface="+mn-lt"/>
                        </a:rPr>
                        <a:t>20</a:t>
                      </a:r>
                    </a:p>
                  </a:txBody>
                  <a:tcPr marL="7650" marR="7650" marT="76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a:solidFill>
                            <a:srgbClr val="000000"/>
                          </a:solidFill>
                          <a:effectLst/>
                          <a:latin typeface="+mn-lt"/>
                        </a:rPr>
                        <a:t>23,000,000</a:t>
                      </a:r>
                    </a:p>
                  </a:txBody>
                  <a:tcPr marL="7650" marR="7650" marT="76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81486648"/>
                  </a:ext>
                </a:extLst>
              </a:tr>
              <a:tr h="184962">
                <a:tc>
                  <a:txBody>
                    <a:bodyPr/>
                    <a:lstStyle/>
                    <a:p>
                      <a:pPr algn="l" fontAlgn="ctr"/>
                      <a:r>
                        <a:rPr lang="en-US" sz="1200" b="0" i="0" u="none" strike="noStrike">
                          <a:solidFill>
                            <a:srgbClr val="000000"/>
                          </a:solidFill>
                          <a:effectLst/>
                          <a:latin typeface="+mn-lt"/>
                        </a:rPr>
                        <a:t>BUGESERA</a:t>
                      </a:r>
                    </a:p>
                  </a:txBody>
                  <a:tcPr marL="7650" marR="7650" marT="76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effectLst/>
                          <a:latin typeface="+mn-lt"/>
                        </a:rPr>
                        <a:t>15</a:t>
                      </a:r>
                    </a:p>
                  </a:txBody>
                  <a:tcPr marL="7650" marR="7650" marT="76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effectLst/>
                          <a:latin typeface="+mn-lt"/>
                        </a:rPr>
                        <a:t>3</a:t>
                      </a:r>
                    </a:p>
                  </a:txBody>
                  <a:tcPr marL="7650" marR="7650" marT="76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effectLst/>
                          <a:latin typeface="+mn-lt"/>
                        </a:rPr>
                        <a:t>44</a:t>
                      </a:r>
                    </a:p>
                  </a:txBody>
                  <a:tcPr marL="7650" marR="7650" marT="76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effectLst/>
                          <a:latin typeface="+mn-lt"/>
                        </a:rPr>
                        <a:t>43,500,000</a:t>
                      </a:r>
                    </a:p>
                  </a:txBody>
                  <a:tcPr marL="7650" marR="7650" marT="76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a:solidFill>
                            <a:srgbClr val="000000"/>
                          </a:solidFill>
                          <a:effectLst/>
                          <a:latin typeface="+mn-lt"/>
                        </a:rPr>
                        <a:t>3</a:t>
                      </a:r>
                    </a:p>
                  </a:txBody>
                  <a:tcPr marL="7650" marR="7650" marT="76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a:solidFill>
                            <a:srgbClr val="000000"/>
                          </a:solidFill>
                          <a:effectLst/>
                          <a:latin typeface="+mn-lt"/>
                        </a:rPr>
                        <a:t>13</a:t>
                      </a:r>
                    </a:p>
                  </a:txBody>
                  <a:tcPr marL="7650" marR="7650" marT="76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a:solidFill>
                            <a:srgbClr val="000000"/>
                          </a:solidFill>
                          <a:effectLst/>
                          <a:latin typeface="+mn-lt"/>
                        </a:rPr>
                        <a:t>13,000,000</a:t>
                      </a:r>
                    </a:p>
                  </a:txBody>
                  <a:tcPr marL="7650" marR="7650" marT="76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50003695"/>
                  </a:ext>
                </a:extLst>
              </a:tr>
              <a:tr h="184962">
                <a:tc>
                  <a:txBody>
                    <a:bodyPr/>
                    <a:lstStyle/>
                    <a:p>
                      <a:pPr algn="l" fontAlgn="ctr"/>
                      <a:r>
                        <a:rPr lang="en-US" sz="1200" b="0" i="0" u="none" strike="noStrike">
                          <a:solidFill>
                            <a:srgbClr val="000000"/>
                          </a:solidFill>
                          <a:effectLst/>
                          <a:latin typeface="+mn-lt"/>
                        </a:rPr>
                        <a:t>NYAGATARE</a:t>
                      </a:r>
                    </a:p>
                  </a:txBody>
                  <a:tcPr marL="7650" marR="7650" marT="76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effectLst/>
                          <a:latin typeface="+mn-lt"/>
                        </a:rPr>
                        <a:t>14</a:t>
                      </a:r>
                    </a:p>
                  </a:txBody>
                  <a:tcPr marL="7650" marR="7650" marT="76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effectLst/>
                          <a:latin typeface="+mn-lt"/>
                        </a:rPr>
                        <a:t>10</a:t>
                      </a:r>
                    </a:p>
                  </a:txBody>
                  <a:tcPr marL="7650" marR="7650" marT="76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dirty="0">
                          <a:solidFill>
                            <a:srgbClr val="000000"/>
                          </a:solidFill>
                          <a:effectLst/>
                          <a:latin typeface="+mn-lt"/>
                        </a:rPr>
                        <a:t>251</a:t>
                      </a:r>
                    </a:p>
                  </a:txBody>
                  <a:tcPr marL="7650" marR="7650" marT="76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effectLst/>
                          <a:latin typeface="+mn-lt"/>
                        </a:rPr>
                        <a:t>247,495,500</a:t>
                      </a:r>
                    </a:p>
                  </a:txBody>
                  <a:tcPr marL="7650" marR="7650" marT="76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a:solidFill>
                            <a:srgbClr val="000000"/>
                          </a:solidFill>
                          <a:effectLst/>
                          <a:latin typeface="+mn-lt"/>
                        </a:rPr>
                        <a:t>8</a:t>
                      </a:r>
                    </a:p>
                  </a:txBody>
                  <a:tcPr marL="7650" marR="7650" marT="76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a:solidFill>
                            <a:srgbClr val="000000"/>
                          </a:solidFill>
                          <a:effectLst/>
                          <a:latin typeface="+mn-lt"/>
                        </a:rPr>
                        <a:t>95</a:t>
                      </a:r>
                    </a:p>
                  </a:txBody>
                  <a:tcPr marL="7650" marR="7650" marT="76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a:solidFill>
                            <a:srgbClr val="000000"/>
                          </a:solidFill>
                          <a:effectLst/>
                          <a:latin typeface="+mn-lt"/>
                        </a:rPr>
                        <a:t>91,917,000</a:t>
                      </a:r>
                    </a:p>
                  </a:txBody>
                  <a:tcPr marL="7650" marR="7650" marT="76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239190102"/>
                  </a:ext>
                </a:extLst>
              </a:tr>
              <a:tr h="184962">
                <a:tc>
                  <a:txBody>
                    <a:bodyPr/>
                    <a:lstStyle/>
                    <a:p>
                      <a:pPr algn="l" fontAlgn="ctr"/>
                      <a:r>
                        <a:rPr lang="en-US" sz="1200" b="0" i="0" u="none" strike="noStrike">
                          <a:solidFill>
                            <a:srgbClr val="000000"/>
                          </a:solidFill>
                          <a:effectLst/>
                          <a:latin typeface="+mn-lt"/>
                        </a:rPr>
                        <a:t>KIREHE</a:t>
                      </a:r>
                    </a:p>
                  </a:txBody>
                  <a:tcPr marL="7650" marR="7650" marT="76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effectLst/>
                          <a:latin typeface="+mn-lt"/>
                        </a:rPr>
                        <a:t>12</a:t>
                      </a:r>
                    </a:p>
                  </a:txBody>
                  <a:tcPr marL="7650" marR="7650" marT="76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effectLst/>
                          <a:latin typeface="+mn-lt"/>
                        </a:rPr>
                        <a:t>7</a:t>
                      </a:r>
                    </a:p>
                  </a:txBody>
                  <a:tcPr marL="7650" marR="7650" marT="76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dirty="0">
                          <a:solidFill>
                            <a:srgbClr val="000000"/>
                          </a:solidFill>
                          <a:effectLst/>
                          <a:latin typeface="+mn-lt"/>
                        </a:rPr>
                        <a:t>162</a:t>
                      </a:r>
                    </a:p>
                  </a:txBody>
                  <a:tcPr marL="7650" marR="7650" marT="76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effectLst/>
                          <a:latin typeface="+mn-lt"/>
                        </a:rPr>
                        <a:t>160,679,100</a:t>
                      </a:r>
                    </a:p>
                  </a:txBody>
                  <a:tcPr marL="7650" marR="7650" marT="76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a:solidFill>
                            <a:srgbClr val="000000"/>
                          </a:solidFill>
                          <a:effectLst/>
                          <a:latin typeface="+mn-lt"/>
                        </a:rPr>
                        <a:t>7</a:t>
                      </a:r>
                    </a:p>
                  </a:txBody>
                  <a:tcPr marL="7650" marR="7650" marT="76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a:solidFill>
                            <a:srgbClr val="000000"/>
                          </a:solidFill>
                          <a:effectLst/>
                          <a:latin typeface="+mn-lt"/>
                        </a:rPr>
                        <a:t>116</a:t>
                      </a:r>
                    </a:p>
                  </a:txBody>
                  <a:tcPr marL="7650" marR="7650" marT="76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a:solidFill>
                            <a:srgbClr val="000000"/>
                          </a:solidFill>
                          <a:effectLst/>
                          <a:latin typeface="+mn-lt"/>
                        </a:rPr>
                        <a:t>115,079,100</a:t>
                      </a:r>
                    </a:p>
                  </a:txBody>
                  <a:tcPr marL="7650" marR="7650" marT="76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912712239"/>
                  </a:ext>
                </a:extLst>
              </a:tr>
              <a:tr h="184962">
                <a:tc>
                  <a:txBody>
                    <a:bodyPr/>
                    <a:lstStyle/>
                    <a:p>
                      <a:pPr algn="l" fontAlgn="ctr"/>
                      <a:r>
                        <a:rPr lang="en-US" sz="1200" b="0" i="0" u="none" strike="noStrike">
                          <a:solidFill>
                            <a:srgbClr val="000000"/>
                          </a:solidFill>
                          <a:effectLst/>
                          <a:latin typeface="+mn-lt"/>
                        </a:rPr>
                        <a:t>GATSIBO</a:t>
                      </a:r>
                    </a:p>
                  </a:txBody>
                  <a:tcPr marL="7650" marR="7650" marT="76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effectLst/>
                          <a:latin typeface="+mn-lt"/>
                        </a:rPr>
                        <a:t>14</a:t>
                      </a:r>
                    </a:p>
                  </a:txBody>
                  <a:tcPr marL="7650" marR="7650" marT="76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effectLst/>
                          <a:latin typeface="+mn-lt"/>
                        </a:rPr>
                        <a:t>4</a:t>
                      </a:r>
                    </a:p>
                  </a:txBody>
                  <a:tcPr marL="7650" marR="7650" marT="76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dirty="0">
                          <a:solidFill>
                            <a:srgbClr val="000000"/>
                          </a:solidFill>
                          <a:effectLst/>
                          <a:latin typeface="+mn-lt"/>
                        </a:rPr>
                        <a:t>20</a:t>
                      </a:r>
                    </a:p>
                  </a:txBody>
                  <a:tcPr marL="7650" marR="7650" marT="76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effectLst/>
                          <a:latin typeface="+mn-lt"/>
                        </a:rPr>
                        <a:t>20000000</a:t>
                      </a:r>
                    </a:p>
                  </a:txBody>
                  <a:tcPr marL="7650" marR="7650" marT="76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a:solidFill>
                            <a:srgbClr val="000000"/>
                          </a:solidFill>
                          <a:effectLst/>
                          <a:latin typeface="+mn-lt"/>
                        </a:rPr>
                        <a:t>4</a:t>
                      </a:r>
                    </a:p>
                  </a:txBody>
                  <a:tcPr marL="7650" marR="7650" marT="76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a:solidFill>
                            <a:srgbClr val="000000"/>
                          </a:solidFill>
                          <a:effectLst/>
                          <a:latin typeface="+mn-lt"/>
                        </a:rPr>
                        <a:t>19</a:t>
                      </a:r>
                    </a:p>
                  </a:txBody>
                  <a:tcPr marL="7650" marR="7650" marT="76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dirty="0">
                          <a:solidFill>
                            <a:srgbClr val="000000"/>
                          </a:solidFill>
                          <a:effectLst/>
                          <a:latin typeface="+mn-lt"/>
                        </a:rPr>
                        <a:t>18500000</a:t>
                      </a:r>
                    </a:p>
                  </a:txBody>
                  <a:tcPr marL="7650" marR="7650" marT="76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668444517"/>
                  </a:ext>
                </a:extLst>
              </a:tr>
              <a:tr h="184962">
                <a:tc>
                  <a:txBody>
                    <a:bodyPr/>
                    <a:lstStyle/>
                    <a:p>
                      <a:pPr algn="l" fontAlgn="ctr"/>
                      <a:r>
                        <a:rPr lang="en-US" sz="1200" b="0" i="0" u="none" strike="noStrike">
                          <a:solidFill>
                            <a:srgbClr val="000000"/>
                          </a:solidFill>
                          <a:effectLst/>
                          <a:latin typeface="+mn-lt"/>
                        </a:rPr>
                        <a:t>NGOMA</a:t>
                      </a:r>
                    </a:p>
                  </a:txBody>
                  <a:tcPr marL="7650" marR="7650" marT="76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en-US" sz="1200" b="0" i="0" u="none" strike="noStrike">
                          <a:solidFill>
                            <a:srgbClr val="000000"/>
                          </a:solidFill>
                          <a:effectLst/>
                          <a:latin typeface="+mn-lt"/>
                        </a:rPr>
                        <a:t>14</a:t>
                      </a:r>
                    </a:p>
                  </a:txBody>
                  <a:tcPr marL="7650" marR="7650" marT="76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effectLst/>
                          <a:latin typeface="+mn-lt"/>
                        </a:rPr>
                        <a:t>4</a:t>
                      </a:r>
                    </a:p>
                  </a:txBody>
                  <a:tcPr marL="7650" marR="7650" marT="76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en-US" sz="1200" b="0" i="0" u="none" strike="noStrike">
                          <a:solidFill>
                            <a:srgbClr val="000000"/>
                          </a:solidFill>
                          <a:effectLst/>
                          <a:latin typeface="+mn-lt"/>
                        </a:rPr>
                        <a:t>32</a:t>
                      </a:r>
                    </a:p>
                  </a:txBody>
                  <a:tcPr marL="7650" marR="7650" marT="76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en-US" sz="1200" b="0" i="0" u="none" strike="noStrike" dirty="0">
                          <a:solidFill>
                            <a:srgbClr val="000000"/>
                          </a:solidFill>
                          <a:effectLst/>
                          <a:latin typeface="+mn-lt"/>
                        </a:rPr>
                        <a:t>32,000,000</a:t>
                      </a:r>
                    </a:p>
                  </a:txBody>
                  <a:tcPr marL="7650" marR="7650" marT="76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a:solidFill>
                            <a:srgbClr val="000000"/>
                          </a:solidFill>
                          <a:effectLst/>
                          <a:latin typeface="+mn-lt"/>
                        </a:rPr>
                        <a:t>4</a:t>
                      </a:r>
                    </a:p>
                  </a:txBody>
                  <a:tcPr marL="7650" marR="7650" marT="76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1200" b="0" i="0" u="none" strike="noStrike" dirty="0">
                          <a:solidFill>
                            <a:srgbClr val="000000"/>
                          </a:solidFill>
                          <a:effectLst/>
                          <a:latin typeface="+mn-lt"/>
                        </a:rPr>
                        <a:t>31</a:t>
                      </a:r>
                    </a:p>
                  </a:txBody>
                  <a:tcPr marL="7650" marR="7650" marT="76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1200" b="0" i="0" u="none" strike="noStrike" dirty="0">
                          <a:solidFill>
                            <a:srgbClr val="000000"/>
                          </a:solidFill>
                          <a:effectLst/>
                          <a:latin typeface="+mn-lt"/>
                        </a:rPr>
                        <a:t>     30,280,950 </a:t>
                      </a:r>
                    </a:p>
                  </a:txBody>
                  <a:tcPr marL="7650" marR="7650" marT="76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4195686132"/>
                  </a:ext>
                </a:extLst>
              </a:tr>
              <a:tr h="184962">
                <a:tc>
                  <a:txBody>
                    <a:bodyPr/>
                    <a:lstStyle/>
                    <a:p>
                      <a:pPr algn="l" fontAlgn="ctr"/>
                      <a:r>
                        <a:rPr lang="en-US" sz="1200" b="1" i="0" u="none" strike="noStrike">
                          <a:solidFill>
                            <a:srgbClr val="000000"/>
                          </a:solidFill>
                          <a:effectLst/>
                          <a:latin typeface="+mn-lt"/>
                        </a:rPr>
                        <a:t>TOTAL</a:t>
                      </a:r>
                    </a:p>
                  </a:txBody>
                  <a:tcPr marL="7650" marR="7650" marT="76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F8CBAD"/>
                    </a:solidFill>
                  </a:tcPr>
                </a:tc>
                <a:tc>
                  <a:txBody>
                    <a:bodyPr/>
                    <a:lstStyle/>
                    <a:p>
                      <a:pPr algn="ctr" fontAlgn="b"/>
                      <a:r>
                        <a:rPr lang="en-US" sz="1200" b="1" i="0" u="none" strike="noStrike">
                          <a:solidFill>
                            <a:srgbClr val="000000"/>
                          </a:solidFill>
                          <a:effectLst/>
                          <a:latin typeface="+mn-lt"/>
                        </a:rPr>
                        <a:t>417</a:t>
                      </a:r>
                    </a:p>
                  </a:txBody>
                  <a:tcPr marL="7650" marR="7650" marT="76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b"/>
                      <a:r>
                        <a:rPr lang="en-US" sz="1200" b="1" i="0" u="none" strike="noStrike">
                          <a:solidFill>
                            <a:srgbClr val="000000"/>
                          </a:solidFill>
                          <a:effectLst/>
                          <a:latin typeface="+mn-lt"/>
                        </a:rPr>
                        <a:t>240</a:t>
                      </a:r>
                    </a:p>
                  </a:txBody>
                  <a:tcPr marL="7650" marR="7650" marT="76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F8CBAD"/>
                    </a:solidFill>
                  </a:tcPr>
                </a:tc>
                <a:tc>
                  <a:txBody>
                    <a:bodyPr/>
                    <a:lstStyle/>
                    <a:p>
                      <a:pPr algn="ctr" fontAlgn="b"/>
                      <a:r>
                        <a:rPr lang="en-US" sz="1200" b="1" i="0" u="none" strike="noStrike" dirty="0">
                          <a:solidFill>
                            <a:srgbClr val="000000"/>
                          </a:solidFill>
                          <a:effectLst/>
                          <a:latin typeface="+mn-lt"/>
                        </a:rPr>
                        <a:t>4,201</a:t>
                      </a:r>
                    </a:p>
                  </a:txBody>
                  <a:tcPr marL="7650" marR="7650" marT="76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F8CBAD"/>
                    </a:solidFill>
                  </a:tcPr>
                </a:tc>
                <a:tc>
                  <a:txBody>
                    <a:bodyPr/>
                    <a:lstStyle/>
                    <a:p>
                      <a:pPr algn="ctr" fontAlgn="b"/>
                      <a:r>
                        <a:rPr lang="en-US" sz="1200" b="1" i="0" u="none" strike="noStrike" dirty="0">
                          <a:solidFill>
                            <a:srgbClr val="000000"/>
                          </a:solidFill>
                          <a:effectLst/>
                          <a:latin typeface="+mn-lt"/>
                        </a:rPr>
                        <a:t>3,946,696,500</a:t>
                      </a:r>
                    </a:p>
                  </a:txBody>
                  <a:tcPr marL="7650" marR="7650" marT="76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b"/>
                      <a:r>
                        <a:rPr lang="en-US" sz="1200" b="1" i="0" u="none" strike="noStrike" dirty="0">
                          <a:solidFill>
                            <a:srgbClr val="000000"/>
                          </a:solidFill>
                          <a:effectLst/>
                          <a:latin typeface="+mn-lt"/>
                        </a:rPr>
                        <a:t>229</a:t>
                      </a:r>
                    </a:p>
                  </a:txBody>
                  <a:tcPr marL="7650" marR="7650" marT="76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F8CBAD"/>
                    </a:solidFill>
                  </a:tcPr>
                </a:tc>
                <a:tc>
                  <a:txBody>
                    <a:bodyPr/>
                    <a:lstStyle/>
                    <a:p>
                      <a:pPr algn="ctr" fontAlgn="b"/>
                      <a:r>
                        <a:rPr lang="en-US" sz="1200" b="1" i="0" u="none" strike="noStrike" dirty="0">
                          <a:solidFill>
                            <a:srgbClr val="000000"/>
                          </a:solidFill>
                          <a:effectLst/>
                          <a:latin typeface="+mn-lt"/>
                        </a:rPr>
                        <a:t>2,972</a:t>
                      </a:r>
                    </a:p>
                  </a:txBody>
                  <a:tcPr marL="7650" marR="7650" marT="76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F8CBAD"/>
                    </a:solidFill>
                  </a:tcPr>
                </a:tc>
                <a:tc>
                  <a:txBody>
                    <a:bodyPr/>
                    <a:lstStyle/>
                    <a:p>
                      <a:pPr algn="ctr" fontAlgn="b"/>
                      <a:r>
                        <a:rPr lang="en-US" sz="1200" b="1" i="0" u="none" strike="noStrike" dirty="0">
                          <a:solidFill>
                            <a:srgbClr val="000000"/>
                          </a:solidFill>
                          <a:effectLst/>
                          <a:latin typeface="+mn-lt"/>
                        </a:rPr>
                        <a:t>2,788,256,950</a:t>
                      </a:r>
                    </a:p>
                  </a:txBody>
                  <a:tcPr marL="7650" marR="7650" marT="76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F8CBAD"/>
                    </a:solidFill>
                  </a:tcPr>
                </a:tc>
                <a:extLst>
                  <a:ext uri="{0D108BD9-81ED-4DB2-BD59-A6C34878D82A}">
                    <a16:rowId xmlns:a16="http://schemas.microsoft.com/office/drawing/2014/main" val="3220738808"/>
                  </a:ext>
                </a:extLst>
              </a:tr>
            </a:tbl>
          </a:graphicData>
        </a:graphic>
      </p:graphicFrame>
    </p:spTree>
    <p:extLst>
      <p:ext uri="{BB962C8B-B14F-4D97-AF65-F5344CB8AC3E}">
        <p14:creationId xmlns:p14="http://schemas.microsoft.com/office/powerpoint/2010/main" val="104794727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04334" y="377559"/>
            <a:ext cx="10134275" cy="566338"/>
          </a:xfrm>
        </p:spPr>
        <p:txBody>
          <a:bodyPr>
            <a:noAutofit/>
          </a:bodyPr>
          <a:lstStyle/>
          <a:p>
            <a:r>
              <a:rPr lang="en-US" sz="2800" b="1" dirty="0">
                <a:solidFill>
                  <a:srgbClr val="663300"/>
                </a:solidFill>
                <a:latin typeface="BentonSans Regular" panose="02000503040000020004" pitchFamily="50" charset="0"/>
              </a:rPr>
              <a:t>ERF Phase </a:t>
            </a:r>
            <a:r>
              <a:rPr lang="en-US" sz="2800" b="1" dirty="0" smtClean="0">
                <a:solidFill>
                  <a:srgbClr val="663300"/>
                </a:solidFill>
                <a:latin typeface="BentonSans Regular" panose="02000503040000020004" pitchFamily="50" charset="0"/>
              </a:rPr>
              <a:t>2 </a:t>
            </a:r>
            <a:r>
              <a:rPr lang="en-US" sz="2800" b="1" dirty="0">
                <a:solidFill>
                  <a:srgbClr val="663300"/>
                </a:solidFill>
                <a:latin typeface="BentonSans Regular" panose="02000503040000020004" pitchFamily="50" charset="0"/>
              </a:rPr>
              <a:t>- </a:t>
            </a:r>
            <a:r>
              <a:rPr lang="en-US" sz="2800" b="1" dirty="0" smtClean="0">
                <a:solidFill>
                  <a:srgbClr val="663300"/>
                </a:solidFill>
                <a:latin typeface="BentonSans Regular" panose="02000503040000020004" pitchFamily="50" charset="0"/>
              </a:rPr>
              <a:t>Allocation</a:t>
            </a:r>
            <a:endParaRPr lang="en-US" sz="2800" dirty="0"/>
          </a:p>
        </p:txBody>
      </p:sp>
      <p:sp>
        <p:nvSpPr>
          <p:cNvPr id="4" name="Slide Number Placeholder 3"/>
          <p:cNvSpPr>
            <a:spLocks noGrp="1"/>
          </p:cNvSpPr>
          <p:nvPr>
            <p:ph type="sldNum" sz="quarter" idx="12"/>
          </p:nvPr>
        </p:nvSpPr>
        <p:spPr/>
        <p:txBody>
          <a:bodyPr/>
          <a:lstStyle/>
          <a:p>
            <a:fld id="{7D3CD87F-A92E-415E-A938-25238E2D863E}" type="slidenum">
              <a:rPr lang="en-US" smtClean="0"/>
              <a:t>9</a:t>
            </a:fld>
            <a:endParaRPr lang="en-US" dirty="0"/>
          </a:p>
        </p:txBody>
      </p:sp>
      <p:sp>
        <p:nvSpPr>
          <p:cNvPr id="6" name="Text Placeholder 2"/>
          <p:cNvSpPr>
            <a:spLocks noGrp="1"/>
          </p:cNvSpPr>
          <p:nvPr>
            <p:ph idx="1"/>
          </p:nvPr>
        </p:nvSpPr>
        <p:spPr>
          <a:xfrm>
            <a:off x="442452" y="1374550"/>
            <a:ext cx="10911348" cy="4802413"/>
          </a:xfrm>
        </p:spPr>
        <p:style>
          <a:lnRef idx="2">
            <a:schemeClr val="accent1"/>
          </a:lnRef>
          <a:fillRef idx="1">
            <a:schemeClr val="lt1"/>
          </a:fillRef>
          <a:effectRef idx="0">
            <a:schemeClr val="accent1"/>
          </a:effectRef>
          <a:fontRef idx="minor">
            <a:schemeClr val="dk1"/>
          </a:fontRef>
        </p:style>
        <p:txBody>
          <a:bodyPr>
            <a:noAutofit/>
          </a:bodyPr>
          <a:lstStyle/>
          <a:p>
            <a:r>
              <a:rPr lang="en-US" sz="1600" b="1" dirty="0" smtClean="0">
                <a:solidFill>
                  <a:srgbClr val="0070C0"/>
                </a:solidFill>
              </a:rPr>
              <a:t>ERF2 to be launched in August 2021: more than USD 250 million </a:t>
            </a:r>
          </a:p>
          <a:p>
            <a:pPr lvl="1"/>
            <a:r>
              <a:rPr lang="en-US" sz="1600" dirty="0" smtClean="0">
                <a:solidFill>
                  <a:schemeClr val="tx1">
                    <a:lumMod val="65000"/>
                    <a:lumOff val="35000"/>
                  </a:schemeClr>
                </a:solidFill>
              </a:rPr>
              <a:t>Investments for recovery: USD 150 </a:t>
            </a:r>
            <a:r>
              <a:rPr lang="en-US" sz="1600" dirty="0">
                <a:solidFill>
                  <a:schemeClr val="tx1">
                    <a:lumMod val="65000"/>
                    <a:lumOff val="35000"/>
                  </a:schemeClr>
                </a:solidFill>
              </a:rPr>
              <a:t>million </a:t>
            </a:r>
            <a:r>
              <a:rPr lang="en-US" sz="1600" dirty="0">
                <a:solidFill>
                  <a:schemeClr val="tx1">
                    <a:lumMod val="65000"/>
                    <a:lumOff val="35000"/>
                  </a:schemeClr>
                </a:solidFill>
                <a:sym typeface="Wingdings" panose="05000000000000000000" pitchFamily="2" charset="2"/>
              </a:rPr>
              <a:t> focus on Manufacturing sector and related value chains</a:t>
            </a:r>
            <a:endParaRPr lang="en-US" sz="1600" dirty="0" smtClean="0">
              <a:solidFill>
                <a:schemeClr val="tx1">
                  <a:lumMod val="65000"/>
                  <a:lumOff val="35000"/>
                </a:schemeClr>
              </a:solidFill>
            </a:endParaRPr>
          </a:p>
          <a:p>
            <a:pPr lvl="1"/>
            <a:r>
              <a:rPr lang="en-US" sz="1600" dirty="0" smtClean="0">
                <a:solidFill>
                  <a:schemeClr val="tx1">
                    <a:lumMod val="65000"/>
                    <a:lumOff val="35000"/>
                  </a:schemeClr>
                </a:solidFill>
              </a:rPr>
              <a:t>working capital: USD 10 million (criteria: sector based) </a:t>
            </a:r>
          </a:p>
          <a:p>
            <a:pPr lvl="1"/>
            <a:r>
              <a:rPr lang="en-US" sz="1600" dirty="0" smtClean="0">
                <a:solidFill>
                  <a:schemeClr val="tx1">
                    <a:lumMod val="65000"/>
                    <a:lumOff val="35000"/>
                  </a:schemeClr>
                </a:solidFill>
              </a:rPr>
              <a:t>Microbusinesses: USD 8 million</a:t>
            </a:r>
          </a:p>
          <a:p>
            <a:pPr lvl="1"/>
            <a:r>
              <a:rPr lang="en-US" sz="1600" dirty="0" smtClean="0">
                <a:solidFill>
                  <a:schemeClr val="tx1">
                    <a:lumMod val="65000"/>
                    <a:lumOff val="35000"/>
                  </a:schemeClr>
                </a:solidFill>
              </a:rPr>
              <a:t>Risk sharing: USD 30 million</a:t>
            </a:r>
          </a:p>
          <a:p>
            <a:pPr lvl="1"/>
            <a:r>
              <a:rPr lang="en-US" sz="1600" dirty="0" smtClean="0">
                <a:solidFill>
                  <a:schemeClr val="tx1">
                    <a:lumMod val="65000"/>
                    <a:lumOff val="35000"/>
                  </a:schemeClr>
                </a:solidFill>
              </a:rPr>
              <a:t>Refinancing: USD 37.5 million</a:t>
            </a:r>
          </a:p>
          <a:p>
            <a:pPr lvl="1"/>
            <a:r>
              <a:rPr lang="en-US" sz="1600" dirty="0" smtClean="0">
                <a:solidFill>
                  <a:schemeClr val="tx1">
                    <a:lumMod val="65000"/>
                    <a:lumOff val="35000"/>
                  </a:schemeClr>
                </a:solidFill>
              </a:rPr>
              <a:t>Institutional and firm’s capacity strengthening</a:t>
            </a:r>
          </a:p>
          <a:p>
            <a:pPr lvl="1"/>
            <a:endParaRPr lang="en-US" sz="1600" dirty="0" smtClean="0"/>
          </a:p>
          <a:p>
            <a:r>
              <a:rPr lang="en-US" sz="1600" b="1" dirty="0" smtClean="0">
                <a:solidFill>
                  <a:srgbClr val="0070C0"/>
                </a:solidFill>
              </a:rPr>
              <a:t>Fund Managers: </a:t>
            </a:r>
          </a:p>
          <a:p>
            <a:r>
              <a:rPr lang="en-US" sz="1600" b="1" dirty="0" smtClean="0">
                <a:solidFill>
                  <a:srgbClr val="F28690"/>
                </a:solidFill>
              </a:rPr>
              <a:t>BDF</a:t>
            </a:r>
            <a:r>
              <a:rPr lang="en-US" sz="1600" dirty="0" smtClean="0">
                <a:solidFill>
                  <a:srgbClr val="F28690"/>
                </a:solidFill>
              </a:rPr>
              <a:t> (guarantee to SMEs and large companies and investment and working capital to microbusinesses): </a:t>
            </a:r>
            <a:r>
              <a:rPr lang="en-US" sz="1600" b="1" dirty="0" smtClean="0">
                <a:solidFill>
                  <a:schemeClr val="tx1">
                    <a:lumMod val="65000"/>
                    <a:lumOff val="35000"/>
                  </a:schemeClr>
                </a:solidFill>
              </a:rPr>
              <a:t>on lending to SACCOs – SACCOs to Clients (interest rate:8%)</a:t>
            </a:r>
          </a:p>
          <a:p>
            <a:pPr marL="0" indent="0">
              <a:buNone/>
            </a:pPr>
            <a:endParaRPr lang="en-US" sz="1600" b="1" dirty="0" smtClean="0">
              <a:solidFill>
                <a:schemeClr val="tx1">
                  <a:lumMod val="65000"/>
                  <a:lumOff val="35000"/>
                </a:schemeClr>
              </a:solidFill>
            </a:endParaRPr>
          </a:p>
          <a:p>
            <a:r>
              <a:rPr lang="en-US" sz="1600" b="1" dirty="0" smtClean="0">
                <a:solidFill>
                  <a:srgbClr val="F28690"/>
                </a:solidFill>
              </a:rPr>
              <a:t>BRD </a:t>
            </a:r>
            <a:r>
              <a:rPr lang="en-US" sz="1600" dirty="0" smtClean="0">
                <a:solidFill>
                  <a:srgbClr val="F28690"/>
                </a:solidFill>
              </a:rPr>
              <a:t>(investment and working capital to SMEs and large companies)</a:t>
            </a:r>
            <a:r>
              <a:rPr lang="en-US" sz="1600" b="1" dirty="0" smtClean="0">
                <a:solidFill>
                  <a:srgbClr val="0070C0"/>
                </a:solidFill>
              </a:rPr>
              <a:t>: </a:t>
            </a:r>
            <a:r>
              <a:rPr lang="en-US" sz="1600" b="1" dirty="0" smtClean="0">
                <a:solidFill>
                  <a:schemeClr val="tx1">
                    <a:lumMod val="65000"/>
                    <a:lumOff val="35000"/>
                  </a:schemeClr>
                </a:solidFill>
              </a:rPr>
              <a:t>direct lending and on lending to commercial banks – Commercial banks to clients (interest rate 8%)</a:t>
            </a:r>
          </a:p>
          <a:p>
            <a:pPr marL="0" indent="0">
              <a:buNone/>
            </a:pPr>
            <a:endParaRPr lang="en-US" sz="1600" b="1" dirty="0" smtClean="0">
              <a:solidFill>
                <a:schemeClr val="tx1">
                  <a:lumMod val="65000"/>
                  <a:lumOff val="35000"/>
                </a:schemeClr>
              </a:solidFill>
            </a:endParaRPr>
          </a:p>
          <a:p>
            <a:pPr marL="0" indent="0">
              <a:buNone/>
            </a:pPr>
            <a:r>
              <a:rPr lang="en-US" sz="1600" b="1" dirty="0">
                <a:solidFill>
                  <a:srgbClr val="FF0000"/>
                </a:solidFill>
              </a:rPr>
              <a:t>(</a:t>
            </a:r>
            <a:r>
              <a:rPr lang="en-US" sz="1600" b="1" dirty="0" smtClean="0">
                <a:solidFill>
                  <a:srgbClr val="FF0000"/>
                </a:solidFill>
              </a:rPr>
              <a:t>More information after the launch of the ERF Phase 2)</a:t>
            </a:r>
          </a:p>
          <a:p>
            <a:pPr marL="0" indent="0">
              <a:buNone/>
            </a:pPr>
            <a:endParaRPr lang="en-GB" sz="1600" dirty="0"/>
          </a:p>
        </p:txBody>
      </p:sp>
    </p:spTree>
    <p:extLst>
      <p:ext uri="{BB962C8B-B14F-4D97-AF65-F5344CB8AC3E}">
        <p14:creationId xmlns:p14="http://schemas.microsoft.com/office/powerpoint/2010/main" val="3342392103"/>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20585</TotalTime>
  <Words>1260</Words>
  <Application>Microsoft Office PowerPoint</Application>
  <PresentationFormat>Widescreen</PresentationFormat>
  <Paragraphs>404</Paragraphs>
  <Slides>10</Slides>
  <Notes>5</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10</vt:i4>
      </vt:variant>
    </vt:vector>
  </HeadingPairs>
  <TitlesOfParts>
    <vt:vector size="20" baseType="lpstr">
      <vt:lpstr>Arial</vt:lpstr>
      <vt:lpstr>BentonSans Regular</vt:lpstr>
      <vt:lpstr>Calibri</vt:lpstr>
      <vt:lpstr>Calibri Light</vt:lpstr>
      <vt:lpstr>Gill Sans MT</vt:lpstr>
      <vt:lpstr>Helvetica Neue Medium</vt:lpstr>
      <vt:lpstr>Tw Cen MT</vt:lpstr>
      <vt:lpstr>Wingdings</vt:lpstr>
      <vt:lpstr>Wingdings 3</vt:lpstr>
      <vt:lpstr>Office Theme</vt:lpstr>
      <vt:lpstr>Economic Recovery Fund (Phase I and II)</vt:lpstr>
      <vt:lpstr>The Economic Recovery Fund (ERF) </vt:lpstr>
      <vt:lpstr>The Economic Recovery Fund </vt:lpstr>
      <vt:lpstr>The Economic Recovery Fund (Phase 1, July 2020 – June 2021: Frw 100 billion)</vt:lpstr>
      <vt:lpstr>ERF Phase 1 - Implementation Status </vt:lpstr>
      <vt:lpstr>ERF Phase 1 - Implementation Status (Working Capital) </vt:lpstr>
      <vt:lpstr>ERF Phase 1 - Implementation Status (Microbusinesses)</vt:lpstr>
      <vt:lpstr>ERF Phase 1 - Implementation Status (Microbusinesses)</vt:lpstr>
      <vt:lpstr>ERF Phase 2 - Allocation</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NDPR</dc:creator>
  <cp:lastModifiedBy>Obald Hakizimana</cp:lastModifiedBy>
  <cp:revision>781</cp:revision>
  <cp:lastPrinted>2020-05-08T06:16:41Z</cp:lastPrinted>
  <dcterms:created xsi:type="dcterms:W3CDTF">2018-04-19T05:44:11Z</dcterms:created>
  <dcterms:modified xsi:type="dcterms:W3CDTF">2021-07-23T11:17:43Z</dcterms:modified>
</cp:coreProperties>
</file>