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6" r:id="rId1"/>
  </p:sldMasterIdLst>
  <p:notesMasterIdLst>
    <p:notesMasterId r:id="rId16"/>
  </p:notesMasterIdLst>
  <p:handoutMasterIdLst>
    <p:handoutMasterId r:id="rId17"/>
  </p:handoutMasterIdLst>
  <p:sldIdLst>
    <p:sldId id="256" r:id="rId2"/>
    <p:sldId id="352" r:id="rId3"/>
    <p:sldId id="348" r:id="rId4"/>
    <p:sldId id="354" r:id="rId5"/>
    <p:sldId id="366" r:id="rId6"/>
    <p:sldId id="364" r:id="rId7"/>
    <p:sldId id="355" r:id="rId8"/>
    <p:sldId id="362" r:id="rId9"/>
    <p:sldId id="361" r:id="rId10"/>
    <p:sldId id="358" r:id="rId11"/>
    <p:sldId id="363" r:id="rId12"/>
    <p:sldId id="365" r:id="rId13"/>
    <p:sldId id="360" r:id="rId14"/>
    <p:sldId id="311" r:id="rId15"/>
  </p:sldIdLst>
  <p:sldSz cx="12192000" cy="6858000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8785" autoAdjust="0"/>
  </p:normalViewPr>
  <p:slideViewPr>
    <p:cSldViewPr>
      <p:cViewPr varScale="1">
        <p:scale>
          <a:sx n="88" d="100"/>
          <a:sy n="88" d="100"/>
        </p:scale>
        <p:origin x="49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275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7BA50-4033-444C-B5E4-8FFBEB03605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275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3C108-3957-4B71-89D3-8D941B9B2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28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275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E230F-C278-4E6F-BE01-0F10BE9A03DF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2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637" y="4416311"/>
            <a:ext cx="5486727" cy="41829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275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FED09-BE96-4397-BB0D-8FC8D24B5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8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>
          <a:xfrm>
            <a:off x="2336801" y="1828800"/>
            <a:ext cx="7201463" cy="2376264"/>
          </a:xfrm>
          <a:ln w="28575">
            <a:noFill/>
          </a:ln>
        </p:spPr>
        <p:txBody>
          <a:bodyPr anchor="ctr"/>
          <a:lstStyle>
            <a:lvl1pPr algn="ctr">
              <a:buNone/>
              <a:defRPr sz="3200" b="1">
                <a:latin typeface="Arial"/>
                <a:cs typeface="Arial"/>
              </a:defRPr>
            </a:lvl1pPr>
            <a:lvl2pPr>
              <a:buNone/>
              <a:defRPr>
                <a:latin typeface="+mn-lt"/>
              </a:defRPr>
            </a:lvl2pPr>
            <a:lvl3pPr>
              <a:buNone/>
              <a:defRPr>
                <a:latin typeface="+mn-lt"/>
              </a:defRPr>
            </a:lvl3pPr>
            <a:lvl4pPr>
              <a:buNone/>
              <a:defRPr>
                <a:latin typeface="+mn-lt"/>
              </a:defRPr>
            </a:lvl4pPr>
            <a:lvl5pPr>
              <a:buNone/>
              <a:defRPr>
                <a:latin typeface="+mn-lt"/>
              </a:defRPr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/>
          </p:nvPr>
        </p:nvSpPr>
        <p:spPr>
          <a:xfrm>
            <a:off x="5519937" y="4653136"/>
            <a:ext cx="5954184" cy="792088"/>
          </a:xfrm>
          <a:ln w="19050">
            <a:noFill/>
          </a:ln>
        </p:spPr>
        <p:txBody>
          <a:bodyPr anchor="ctr"/>
          <a:lstStyle>
            <a:lvl1pPr algn="r">
              <a:buNone/>
              <a:defRPr sz="2200" b="0" baseline="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093296"/>
            <a:ext cx="12192000" cy="764704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400" noProof="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442264"/>
            <a:ext cx="12192000" cy="415736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noProof="0" dirty="0" smtClean="0">
                <a:latin typeface="Arial"/>
                <a:cs typeface="Arial"/>
              </a:rPr>
              <a:t>Ministry of Trade and Industry 2013</a:t>
            </a:r>
            <a:endParaRPr lang="en-GB" sz="1200" noProof="0" dirty="0">
              <a:latin typeface="Arial"/>
              <a:cs typeface="Arial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470640" y="1143000"/>
            <a:ext cx="11416560" cy="502920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buClr>
                <a:schemeClr val="accent2"/>
              </a:buClr>
              <a:defRPr sz="1800" b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buClrTx/>
              <a:defRPr sz="1800" b="0">
                <a:solidFill>
                  <a:srgbClr val="29C000"/>
                </a:solidFill>
                <a:latin typeface="Arial"/>
                <a:cs typeface="Arial"/>
              </a:defRPr>
            </a:lvl2pPr>
            <a:lvl3pPr>
              <a:buClrTx/>
              <a:defRPr sz="1600" b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defRPr>
            </a:lvl3pPr>
            <a:lvl4pPr>
              <a:buClr>
                <a:schemeClr val="accent1">
                  <a:lumMod val="75000"/>
                </a:schemeClr>
              </a:buClr>
              <a:defRPr sz="1600" b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defRPr>
            </a:lvl4pPr>
            <a:lvl5pPr>
              <a:buClr>
                <a:schemeClr val="accent2"/>
              </a:buCl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>
          <a:xfrm>
            <a:off x="11088556" y="6442264"/>
            <a:ext cx="1103445" cy="415738"/>
          </a:xfr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1608975" y="775970"/>
            <a:ext cx="10512491" cy="0"/>
          </a:xfrm>
          <a:prstGeom prst="line">
            <a:avLst/>
          </a:prstGeom>
          <a:ln w="28575">
            <a:gradFill flip="none" rotWithShape="1">
              <a:gsLst>
                <a:gs pos="5000">
                  <a:schemeClr val="accent2">
                    <a:lumMod val="75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2"/>
          <p:cNvSpPr>
            <a:spLocks noGrp="1"/>
          </p:cNvSpPr>
          <p:nvPr>
            <p:ph type="title" hasCustomPrompt="1"/>
          </p:nvPr>
        </p:nvSpPr>
        <p:spPr>
          <a:xfrm>
            <a:off x="1608975" y="55890"/>
            <a:ext cx="9710869" cy="720080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noProof="0" dirty="0" smtClean="0"/>
              <a:t>Click to edit title style</a:t>
            </a:r>
            <a:br>
              <a:rPr lang="en-US" noProof="0" dirty="0" smtClean="0"/>
            </a:br>
            <a:r>
              <a:rPr lang="en-US" noProof="0" dirty="0" smtClean="0">
                <a:solidFill>
                  <a:schemeClr val="accent2">
                    <a:lumMod val="75000"/>
                  </a:schemeClr>
                </a:solidFill>
              </a:rPr>
              <a:t>Click to edit</a:t>
            </a:r>
            <a:endParaRPr lang="en-GB" noProof="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42076"/>
            <a:ext cx="12192000" cy="415925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noProof="0" dirty="0" smtClean="0">
                <a:latin typeface="Arial"/>
                <a:cs typeface="Arial"/>
              </a:rPr>
              <a:t>Economic Policy Research Network</a:t>
            </a:r>
            <a:endParaRPr lang="en-GB" sz="1200" noProof="0" dirty="0">
              <a:latin typeface="Arial"/>
              <a:cs typeface="Arial"/>
            </a:endParaRPr>
          </a:p>
        </p:txBody>
      </p:sp>
      <p:pic>
        <p:nvPicPr>
          <p:cNvPr id="10" name="Picture 9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9370"/>
            <a:ext cx="1595889" cy="532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895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623394" y="1340772"/>
            <a:ext cx="10849204" cy="4536503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buClr>
                <a:schemeClr val="accent2"/>
              </a:buClr>
              <a:defRPr sz="1800" b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buClrTx/>
              <a:defRPr sz="1800" b="0">
                <a:solidFill>
                  <a:srgbClr val="29C000"/>
                </a:solidFill>
                <a:latin typeface="Arial"/>
                <a:cs typeface="Arial"/>
              </a:defRPr>
            </a:lvl2pPr>
            <a:lvl3pPr>
              <a:buClrTx/>
              <a:defRPr sz="1600" b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defRPr>
            </a:lvl3pPr>
            <a:lvl4pPr>
              <a:buClr>
                <a:schemeClr val="accent1">
                  <a:lumMod val="75000"/>
                </a:schemeClr>
              </a:buClr>
              <a:defRPr sz="1600" b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defRPr>
            </a:lvl4pPr>
            <a:lvl5pPr>
              <a:buClr>
                <a:schemeClr val="accent2"/>
              </a:buCl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>
          <a:xfrm>
            <a:off x="11088556" y="6452872"/>
            <a:ext cx="1103445" cy="405131"/>
          </a:xfrm>
        </p:spPr>
        <p:txBody>
          <a:bodyPr anchor="ctr"/>
          <a:lstStyle>
            <a:lvl1pPr algn="ctr">
              <a:defRPr sz="1400">
                <a:solidFill>
                  <a:srgbClr val="29C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7532DAD-2E9E-4B68-8B2A-8B3868FF47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640907" y="1053723"/>
            <a:ext cx="10512491" cy="0"/>
          </a:xfrm>
          <a:prstGeom prst="line">
            <a:avLst/>
          </a:prstGeom>
          <a:ln w="28575">
            <a:gradFill flip="none" rotWithShape="1">
              <a:gsLst>
                <a:gs pos="5000">
                  <a:schemeClr val="accent2">
                    <a:lumMod val="75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" descr="armoirie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202138" y="76200"/>
            <a:ext cx="1158129" cy="93610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>
          <a:xfrm>
            <a:off x="1595890" y="195178"/>
            <a:ext cx="9710869" cy="720080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noProof="0" dirty="0" smtClean="0"/>
              <a:t>Click to edit title style</a:t>
            </a:r>
            <a:br>
              <a:rPr lang="en-US" noProof="0" dirty="0" smtClean="0"/>
            </a:br>
            <a:r>
              <a:rPr lang="en-US" noProof="0" dirty="0" smtClean="0">
                <a:solidFill>
                  <a:schemeClr val="accent2">
                    <a:lumMod val="75000"/>
                  </a:schemeClr>
                </a:solidFill>
              </a:rPr>
              <a:t>Click to edit</a:t>
            </a:r>
            <a:endParaRPr lang="en-GB" noProof="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42076"/>
            <a:ext cx="12192000" cy="415925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noProof="0" dirty="0" smtClean="0">
                <a:latin typeface="Arial"/>
                <a:cs typeface="Arial"/>
              </a:rPr>
              <a:t>Economic Policy Research Network</a:t>
            </a:r>
            <a:endParaRPr lang="en-GB" sz="1200" noProof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852551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03200" y="1219200"/>
            <a:ext cx="11379200" cy="4910138"/>
          </a:xfrm>
          <a:prstGeom prst="roundRect">
            <a:avLst/>
          </a:prstGeom>
          <a:ln w="19050"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16678"/>
            <a:ext cx="2641600" cy="365125"/>
          </a:xfrm>
          <a:prstGeom prst="rect">
            <a:avLst/>
          </a:prstGeom>
        </p:spPr>
        <p:txBody>
          <a:bodyPr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rgbClr val="29C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7532DAD-2E9E-4B68-8B2A-8B3868FF47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9" r:id="rId2"/>
    <p:sldLayoutId id="2147483910" r:id="rId3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400" b="0" kern="1200">
          <a:ln>
            <a:noFill/>
          </a:ln>
          <a:solidFill>
            <a:schemeClr val="tx1"/>
          </a:solidFill>
          <a:latin typeface="Arial"/>
          <a:ea typeface="MS PMincho" pitchFamily="18" charset="-128"/>
          <a:cs typeface="Arial"/>
        </a:defRPr>
      </a:lvl1pPr>
      <a:lvl2pPr marL="547688" indent="-27305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100000"/>
        <a:buFont typeface="Lucida Grande"/>
        <a:buChar char="-"/>
        <a:defRPr sz="2400" b="0" kern="1200">
          <a:ln>
            <a:noFill/>
          </a:ln>
          <a:solidFill>
            <a:schemeClr val="accent2"/>
          </a:solidFill>
          <a:latin typeface="Arial"/>
          <a:ea typeface="+mn-ea"/>
          <a:cs typeface="Arial"/>
        </a:defRPr>
      </a:lvl2pPr>
      <a:lvl3pPr marL="822325" indent="-228600" algn="l" rtl="0" eaLnBrk="1" fontAlgn="base" hangingPunct="1">
        <a:spcBef>
          <a:spcPts val="500"/>
        </a:spcBef>
        <a:spcAft>
          <a:spcPct val="0"/>
        </a:spcAft>
        <a:buClr>
          <a:schemeClr val="accent1">
            <a:lumMod val="75000"/>
          </a:schemeClr>
        </a:buClr>
        <a:buSzPct val="76000"/>
        <a:buFont typeface="Wingdings 3" pitchFamily="18" charset="2"/>
        <a:buChar char=""/>
        <a:defRPr sz="2000" b="0" kern="1200">
          <a:ln>
            <a:noFill/>
          </a:ln>
          <a:solidFill>
            <a:schemeClr val="accent1">
              <a:lumMod val="75000"/>
            </a:schemeClr>
          </a:solidFill>
          <a:latin typeface="Arial"/>
          <a:ea typeface="+mn-ea"/>
          <a:cs typeface="Arial"/>
        </a:defRPr>
      </a:lvl3pPr>
      <a:lvl4pPr marL="1096963" indent="-228600" algn="l" rtl="0" eaLnBrk="1" fontAlgn="base" hangingPunct="1">
        <a:spcBef>
          <a:spcPts val="400"/>
        </a:spcBef>
        <a:spcAft>
          <a:spcPct val="0"/>
        </a:spcAft>
        <a:buClr>
          <a:srgbClr val="23A900"/>
        </a:buClr>
        <a:buSzPct val="70000"/>
        <a:buFont typeface="Wingdings" pitchFamily="2" charset="2"/>
        <a:buChar char="§"/>
        <a:defRPr sz="1800" b="0" kern="1200">
          <a:ln>
            <a:noFill/>
          </a:ln>
          <a:solidFill>
            <a:schemeClr val="accent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§"/>
        <a:defRPr sz="1600" b="0" kern="1200">
          <a:ln>
            <a:noFill/>
          </a:ln>
          <a:solidFill>
            <a:schemeClr val="accent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prnrwanda.org/?page=research-area&amp;id_rubrique=42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762000" y="1676400"/>
            <a:ext cx="9468394" cy="2376264"/>
          </a:xfrm>
          <a:noFill/>
        </p:spPr>
        <p:txBody>
          <a:bodyPr/>
          <a:lstStyle/>
          <a:p>
            <a:r>
              <a:rPr lang="en-US" altLang="en-US" dirty="0" smtClean="0"/>
              <a:t>Economic Policy Research Network Rwanda</a:t>
            </a:r>
          </a:p>
          <a:p>
            <a:r>
              <a:rPr lang="en-US" altLang="en-US" dirty="0" smtClean="0"/>
              <a:t>(EPRN)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590800" y="4063550"/>
            <a:ext cx="7315200" cy="1270450"/>
          </a:xfrm>
          <a:noFill/>
        </p:spPr>
        <p:txBody>
          <a:bodyPr/>
          <a:lstStyle/>
          <a:p>
            <a:pPr algn="ctr"/>
            <a:r>
              <a:rPr lang="en-US" altLang="en-US" sz="2000" b="1" dirty="0" smtClean="0">
                <a:solidFill>
                  <a:srgbClr val="0070C0"/>
                </a:solidFill>
              </a:rPr>
              <a:t>Breakfast Session with Partners</a:t>
            </a:r>
          </a:p>
          <a:p>
            <a:pPr algn="ctr"/>
            <a:endParaRPr lang="en-US" altLang="en-US" sz="2000" b="1" dirty="0">
              <a:solidFill>
                <a:srgbClr val="0070C0"/>
              </a:solidFill>
            </a:endParaRPr>
          </a:p>
          <a:p>
            <a:pPr algn="ctr"/>
            <a:r>
              <a:rPr lang="en-US" altLang="en-US" sz="2000" b="1" dirty="0" smtClean="0">
                <a:solidFill>
                  <a:srgbClr val="0070C0"/>
                </a:solidFill>
              </a:rPr>
              <a:t>2</a:t>
            </a:r>
            <a:r>
              <a:rPr lang="en-US" altLang="en-US" sz="2000" b="1" baseline="30000" dirty="0" smtClean="0">
                <a:solidFill>
                  <a:srgbClr val="0070C0"/>
                </a:solidFill>
              </a:rPr>
              <a:t>nd</a:t>
            </a:r>
            <a:r>
              <a:rPr lang="en-US" altLang="en-US" sz="2000" b="1" dirty="0" smtClean="0">
                <a:solidFill>
                  <a:srgbClr val="0070C0"/>
                </a:solidFill>
              </a:rPr>
              <a:t> December 2020</a:t>
            </a:r>
            <a:endParaRPr lang="en-US" altLang="en-US" sz="2000" b="1" dirty="0">
              <a:solidFill>
                <a:srgbClr val="00B0F0"/>
              </a:solidFill>
            </a:endParaRPr>
          </a:p>
          <a:p>
            <a:pPr algn="ctr"/>
            <a:endParaRPr lang="en-US" sz="20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33400"/>
            <a:ext cx="22860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2466703" y="5410200"/>
            <a:ext cx="7315200" cy="457200"/>
          </a:xfrm>
          <a:prstGeom prst="roundRect">
            <a:avLst/>
          </a:prstGeom>
          <a:noFill/>
          <a:ln w="19050" cap="flat" cmpd="sng" algn="ctr">
            <a:noFill/>
            <a:prstDash val="solid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73050" indent="-273050" algn="r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None/>
              <a:defRPr sz="2200" b="0" kern="1200" baseline="0">
                <a:ln>
                  <a:noFill/>
                </a:ln>
                <a:solidFill>
                  <a:schemeClr val="accent2"/>
                </a:solidFill>
                <a:latin typeface="Arial"/>
                <a:ea typeface="MS PMincho" pitchFamily="18" charset="-128"/>
                <a:cs typeface="Arial"/>
              </a:defRPr>
            </a:lvl1pPr>
            <a:lvl2pPr marL="547688" indent="-27305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Lucida Grande"/>
              <a:buChar char="-"/>
              <a:defRPr sz="2400" b="0" kern="1200">
                <a:ln>
                  <a:noFill/>
                </a:ln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2pPr>
            <a:lvl3pPr marL="822325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76000"/>
              <a:buFont typeface="Wingdings 3" pitchFamily="18" charset="2"/>
              <a:buChar char=""/>
              <a:defRPr sz="2000" b="0" kern="120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096963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23A900"/>
              </a:buClr>
              <a:buSzPct val="70000"/>
              <a:buFont typeface="Wingdings" pitchFamily="2" charset="2"/>
              <a:buChar char="§"/>
              <a:defRPr sz="1800" b="0" kern="1200">
                <a:ln>
                  <a:noFill/>
                </a:ln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 sz="1600" b="0" kern="1200">
                <a:ln>
                  <a:noFill/>
                </a:ln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2438400" y="5334000"/>
            <a:ext cx="7315200" cy="533400"/>
          </a:xfrm>
          <a:prstGeom prst="roundRect">
            <a:avLst/>
          </a:prstGeom>
          <a:noFill/>
          <a:ln w="19050" cap="flat" cmpd="sng" algn="ctr">
            <a:noFill/>
            <a:prstDash val="solid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73050" indent="-273050" algn="r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None/>
              <a:defRPr sz="2200" b="0" kern="1200" baseline="0">
                <a:ln>
                  <a:noFill/>
                </a:ln>
                <a:solidFill>
                  <a:schemeClr val="accent2"/>
                </a:solidFill>
                <a:latin typeface="Arial"/>
                <a:ea typeface="MS PMincho" pitchFamily="18" charset="-128"/>
                <a:cs typeface="Arial"/>
              </a:defRPr>
            </a:lvl1pPr>
            <a:lvl2pPr marL="547688" indent="-27305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Lucida Grande"/>
              <a:buChar char="-"/>
              <a:defRPr sz="2400" b="0" kern="1200">
                <a:ln>
                  <a:noFill/>
                </a:ln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2pPr>
            <a:lvl3pPr marL="822325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76000"/>
              <a:buFont typeface="Wingdings 3" pitchFamily="18" charset="2"/>
              <a:buChar char=""/>
              <a:defRPr sz="2000" b="0" kern="120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096963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23A900"/>
              </a:buClr>
              <a:buSzPct val="70000"/>
              <a:buFont typeface="Wingdings" pitchFamily="2" charset="2"/>
              <a:buChar char="§"/>
              <a:defRPr sz="1800" b="0" kern="1200">
                <a:ln>
                  <a:noFill/>
                </a:ln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 sz="1600" b="0" kern="1200">
                <a:ln>
                  <a:noFill/>
                </a:ln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Lemigo</a:t>
            </a:r>
            <a:r>
              <a:rPr lang="en-US" sz="2000" dirty="0" smtClean="0">
                <a:solidFill>
                  <a:schemeClr val="tx1"/>
                </a:solidFill>
              </a:rPr>
              <a:t> Hotel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0303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30630" y="846323"/>
            <a:ext cx="12039600" cy="54864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Since its establishment, EPRN trained more than 800 </a:t>
            </a:r>
            <a:r>
              <a:rPr lang="en-US" sz="2400" b="1" dirty="0" smtClean="0"/>
              <a:t>experts in the following courses:</a:t>
            </a:r>
          </a:p>
          <a:p>
            <a:r>
              <a:rPr lang="en-US" sz="2400" dirty="0" smtClean="0"/>
              <a:t>Strategic planning</a:t>
            </a:r>
            <a:r>
              <a:rPr lang="en-US" sz="2400" b="1" dirty="0" smtClean="0"/>
              <a:t>, </a:t>
            </a:r>
            <a:r>
              <a:rPr lang="en-US" sz="2400" dirty="0" smtClean="0"/>
              <a:t>Developing of a </a:t>
            </a:r>
            <a:r>
              <a:rPr lang="en-US" sz="2400" dirty="0"/>
              <a:t>business mindset, Business plan development,…), </a:t>
            </a:r>
          </a:p>
          <a:p>
            <a:r>
              <a:rPr lang="en-US" sz="2400" dirty="0"/>
              <a:t>Policy formulation and analysis, </a:t>
            </a:r>
          </a:p>
          <a:p>
            <a:r>
              <a:rPr lang="en-US" sz="2400" dirty="0"/>
              <a:t>Data </a:t>
            </a:r>
            <a:r>
              <a:rPr lang="en-US" sz="2400" dirty="0" smtClean="0"/>
              <a:t>management and manipulation, </a:t>
            </a:r>
            <a:endParaRPr lang="en-US" sz="2400" dirty="0"/>
          </a:p>
          <a:p>
            <a:r>
              <a:rPr lang="en-US" sz="2400" dirty="0"/>
              <a:t>Statistical software like STATA, E-Views, R, Python, Mat-lab, SPSS and MS Project Management.</a:t>
            </a:r>
          </a:p>
          <a:p>
            <a:r>
              <a:rPr lang="en-US" sz="2400" dirty="0"/>
              <a:t>Project management related courses like grant proposals writing skills, PM, HRM, CBA, Results based M&amp;E, </a:t>
            </a:r>
            <a:r>
              <a:rPr lang="en-US" sz="2400" dirty="0" err="1"/>
              <a:t>Etc</a:t>
            </a:r>
            <a:r>
              <a:rPr lang="en-US" sz="2400" dirty="0"/>
              <a:t>),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NOTE:</a:t>
            </a:r>
            <a:r>
              <a:rPr lang="en-US" sz="2400" b="1" dirty="0" smtClean="0"/>
              <a:t> </a:t>
            </a:r>
            <a:r>
              <a:rPr lang="en-US" sz="2400" dirty="0" smtClean="0"/>
              <a:t>EPRN may conduct other courses not mentioned here upon demand of clients</a:t>
            </a:r>
            <a:endParaRPr lang="en-US" sz="2400" b="1" dirty="0"/>
          </a:p>
          <a:p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C00000"/>
                </a:solidFill>
              </a:rPr>
              <a:t>Trainings courses offered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23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19364" y="797740"/>
            <a:ext cx="11744036" cy="5526859"/>
          </a:xfrm>
        </p:spPr>
        <p:txBody>
          <a:bodyPr/>
          <a:lstStyle/>
          <a:p>
            <a:r>
              <a:rPr lang="en-US" sz="2100" dirty="0"/>
              <a:t>Through annual conferences, EPRN created a forum which brings together the policy and research communities to strengthen the interface between them, and to encourage the open exchange of data, evidence, and ideas on a selected topic</a:t>
            </a:r>
            <a:r>
              <a:rPr lang="en-US" sz="2100" dirty="0" smtClean="0"/>
              <a:t>.</a:t>
            </a:r>
          </a:p>
          <a:p>
            <a:r>
              <a:rPr lang="en-US" sz="2100" dirty="0"/>
              <a:t>Policy briefs developed </a:t>
            </a:r>
            <a:r>
              <a:rPr lang="en-US" sz="2100" dirty="0" smtClean="0"/>
              <a:t>through EPRN serve </a:t>
            </a:r>
            <a:r>
              <a:rPr lang="en-US" sz="2100" dirty="0"/>
              <a:t>a purpose of tool for disseminating research and help readers to form opinions</a:t>
            </a:r>
            <a:r>
              <a:rPr lang="en-US" sz="2100" dirty="0" smtClean="0"/>
              <a:t>.</a:t>
            </a:r>
          </a:p>
          <a:p>
            <a:r>
              <a:rPr lang="en-US" sz="2100" dirty="0"/>
              <a:t>Series of policy debates </a:t>
            </a:r>
            <a:r>
              <a:rPr lang="en-US" sz="2100" dirty="0" smtClean="0"/>
              <a:t>organized through EPRN Network help </a:t>
            </a:r>
            <a:r>
              <a:rPr lang="en-US" sz="2100" dirty="0"/>
              <a:t>to engage our members, </a:t>
            </a:r>
            <a:r>
              <a:rPr lang="en-US" sz="2100" dirty="0" smtClean="0"/>
              <a:t>CSO, DPs, Academia, media to </a:t>
            </a:r>
            <a:r>
              <a:rPr lang="en-US" sz="2100" dirty="0"/>
              <a:t>elicit feedback and refine policy directions by policy makers</a:t>
            </a:r>
            <a:r>
              <a:rPr lang="en-US" sz="2100" dirty="0" smtClean="0"/>
              <a:t>.</a:t>
            </a:r>
          </a:p>
          <a:p>
            <a:r>
              <a:rPr lang="en-US" sz="2100" dirty="0"/>
              <a:t>Public lectures </a:t>
            </a:r>
            <a:r>
              <a:rPr lang="en-US" sz="2100" dirty="0" smtClean="0"/>
              <a:t>organized by EPRN in Universities created </a:t>
            </a:r>
            <a:r>
              <a:rPr lang="en-US" sz="2100" dirty="0"/>
              <a:t>opportunity to students to get public speaking and outreach training for them  as ‘early career researchers</a:t>
            </a:r>
            <a:r>
              <a:rPr lang="en-US" sz="2100" dirty="0" smtClean="0"/>
              <a:t>’; they also help to </a:t>
            </a:r>
            <a:r>
              <a:rPr lang="en-US" sz="2100" dirty="0"/>
              <a:t>ignite the research spirit among university students</a:t>
            </a:r>
            <a:r>
              <a:rPr lang="en-US" sz="2100" dirty="0" smtClean="0"/>
              <a:t>.</a:t>
            </a:r>
          </a:p>
          <a:p>
            <a:r>
              <a:rPr lang="en-US" sz="2100" dirty="0"/>
              <a:t>EPRN capacity building sessions enhance professional growth and career development of Rwandan </a:t>
            </a:r>
            <a:r>
              <a:rPr lang="en-US" sz="2100" dirty="0" smtClean="0"/>
              <a:t>economists. EPRN </a:t>
            </a:r>
            <a:r>
              <a:rPr lang="en-US" sz="2100" dirty="0"/>
              <a:t>has cases of members who have been promoted at their work due to acquired new skills and members who created their training businesses </a:t>
            </a:r>
            <a:r>
              <a:rPr lang="en-US" sz="2100" dirty="0" smtClean="0"/>
              <a:t>based on </a:t>
            </a:r>
            <a:r>
              <a:rPr lang="en-US" sz="2100" dirty="0"/>
              <a:t>what they learnt at EPRN.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C00000"/>
                </a:solidFill>
              </a:rPr>
              <a:t>Results/Impacts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49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57200" y="990600"/>
            <a:ext cx="11416560" cy="5029200"/>
          </a:xfrm>
        </p:spPr>
        <p:txBody>
          <a:bodyPr/>
          <a:lstStyle/>
          <a:p>
            <a:r>
              <a:rPr lang="en-US" sz="2000" dirty="0" smtClean="0"/>
              <a:t>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Annual Research Conference in Feb </a:t>
            </a:r>
            <a:r>
              <a:rPr lang="en-US" sz="2000" dirty="0" smtClean="0"/>
              <a:t>2021 (still need more partners)</a:t>
            </a:r>
            <a:endParaRPr lang="en-US" sz="2000" dirty="0" smtClean="0"/>
          </a:p>
          <a:p>
            <a:r>
              <a:rPr lang="en-US" sz="2000" dirty="0" smtClean="0"/>
              <a:t>Publication of a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EPRN Paper Research Series (published as printed versions and published on website)</a:t>
            </a:r>
          </a:p>
          <a:p>
            <a:r>
              <a:rPr lang="en-US" sz="2000" dirty="0" smtClean="0"/>
              <a:t>Develop and publish at least 6 policy briefs: Topics to be discussed on and agreed upon with partners</a:t>
            </a:r>
            <a:endParaRPr lang="en-US" sz="2000" dirty="0"/>
          </a:p>
          <a:p>
            <a:r>
              <a:rPr lang="en-US" sz="2000" dirty="0" smtClean="0"/>
              <a:t>Series of policy dialogues. A plan is to have one per month: topics to be selected by partners)</a:t>
            </a:r>
          </a:p>
          <a:p>
            <a:r>
              <a:rPr lang="en-US" sz="2000" dirty="0" smtClean="0"/>
              <a:t>Professional Trainings. Twice a month (EPRN Courses + demand-driven courses)</a:t>
            </a:r>
          </a:p>
          <a:p>
            <a:r>
              <a:rPr lang="en-US" sz="2000" dirty="0" smtClean="0"/>
              <a:t>Public lectures in local universities. Twice a month (both physical and virtual sessions. Speakers to be selected from partners and senior members</a:t>
            </a:r>
          </a:p>
          <a:p>
            <a:r>
              <a:rPr lang="en-US" sz="2000" dirty="0" smtClean="0"/>
              <a:t>Monthly EPRN/FES Breakfast Sessions with Journalists reporting on economic and regional integration news</a:t>
            </a:r>
          </a:p>
          <a:p>
            <a:r>
              <a:rPr lang="en-US" sz="2000" dirty="0" smtClean="0"/>
              <a:t>Initiate the EPRN/FES ‘Female </a:t>
            </a:r>
            <a:r>
              <a:rPr lang="en-US" sz="2000" dirty="0"/>
              <a:t>Working group on Socio-economic </a:t>
            </a:r>
            <a:r>
              <a:rPr lang="en-US" sz="2000" dirty="0" smtClean="0"/>
              <a:t>transformation’. A plan is to have a virtual session monthly.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C00000"/>
                </a:solidFill>
              </a:rPr>
              <a:t>Key Activities for 2021</a:t>
            </a:r>
          </a:p>
        </p:txBody>
      </p:sp>
    </p:spTree>
    <p:extLst>
      <p:ext uri="{BB962C8B-B14F-4D97-AF65-F5344CB8AC3E}">
        <p14:creationId xmlns:p14="http://schemas.microsoft.com/office/powerpoint/2010/main" val="137629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76200" y="838200"/>
            <a:ext cx="118110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We encourage partnership with institutions based on the following options: </a:t>
            </a:r>
          </a:p>
          <a:p>
            <a:pPr marL="0" indent="0">
              <a:buNone/>
            </a:pPr>
            <a:r>
              <a:rPr lang="en-US" sz="2400" dirty="0" smtClean="0"/>
              <a:t>1. EPRN partner encourage institutions with interest in research and policy debates &amp; advocacy to pay membership fees and join the Network to organize together events on mutual interest.</a:t>
            </a:r>
          </a:p>
          <a:p>
            <a:endParaRPr lang="en-US" sz="1000" dirty="0" smtClean="0"/>
          </a:p>
          <a:p>
            <a:pPr marL="0" indent="0">
              <a:buNone/>
            </a:pPr>
            <a:r>
              <a:rPr lang="en-US" sz="2400" dirty="0" smtClean="0"/>
              <a:t>2. EPRN may also serve as a service provider/organizer for conferences and policy debates/dialogues on behalf of institutions and be paid a coordination fees (mobilize and invite participants including speakers, media, etc.; rapporteur services)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400" dirty="0" smtClean="0"/>
              <a:t>3.EPRN may  undertake commissioned assignments like research and training and  be paid in accordance to services provided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C00000"/>
                </a:solidFill>
              </a:rPr>
              <a:t>Partnership Options 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8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276601" y="1981200"/>
            <a:ext cx="5401097" cy="2376264"/>
          </a:xfrm>
        </p:spPr>
        <p:txBody>
          <a:bodyPr/>
          <a:lstStyle/>
          <a:p>
            <a:pPr algn="ctr"/>
            <a:r>
              <a:rPr lang="en-US" sz="6000" i="1" dirty="0">
                <a:solidFill>
                  <a:schemeClr val="accent2">
                    <a:lumMod val="75000"/>
                  </a:schemeClr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0962840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Our Vision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Our Network and partners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EPRN </a:t>
            </a:r>
            <a:r>
              <a:rPr lang="en-US" sz="2400" dirty="0" smtClean="0"/>
              <a:t>Membership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Our </a:t>
            </a:r>
            <a:r>
              <a:rPr lang="en-US" sz="2400" dirty="0" smtClean="0"/>
              <a:t>services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Quality Assurance </a:t>
            </a:r>
            <a:r>
              <a:rPr lang="en-US" sz="2400" dirty="0" smtClean="0"/>
              <a:t>System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Research Conferences organized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Trainings/some courses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Impacts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Key activities for 2021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Suggested partnership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rgbClr val="C00000"/>
                </a:solidFill>
              </a:rPr>
              <a:t>Presentation </a:t>
            </a:r>
            <a:r>
              <a:rPr lang="en-US" sz="3200" dirty="0" smtClean="0">
                <a:solidFill>
                  <a:srgbClr val="C00000"/>
                </a:solidFill>
              </a:rPr>
              <a:t>Outline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80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04800" y="990601"/>
            <a:ext cx="11353800" cy="5257800"/>
          </a:xfrm>
        </p:spPr>
        <p:txBody>
          <a:bodyPr/>
          <a:lstStyle/>
          <a:p>
            <a:pPr marL="388620" indent="-342900" algn="just">
              <a:buFont typeface="Wingdings" panose="05000000000000000000" pitchFamily="2" charset="2"/>
              <a:buChar char="§"/>
            </a:pPr>
            <a:r>
              <a:rPr lang="en-US" sz="2200" dirty="0"/>
              <a:t>The Economic Policy Research Network is a </a:t>
            </a:r>
            <a:r>
              <a:rPr lang="en-US" sz="2200" dirty="0" smtClean="0"/>
              <a:t>Non-Governmental </a:t>
            </a:r>
            <a:r>
              <a:rPr lang="en-US" sz="2200" dirty="0"/>
              <a:t>Organization </a:t>
            </a:r>
            <a:r>
              <a:rPr lang="en-US" sz="2200" dirty="0" smtClean="0"/>
              <a:t>that is  </a:t>
            </a:r>
            <a:r>
              <a:rPr lang="en-US" sz="2200" dirty="0"/>
              <a:t>formally registered with the Rwanda Governance Board (Registration No 403/RGB/NGO/LP/2018). </a:t>
            </a:r>
            <a:endParaRPr lang="en-US" sz="2200" dirty="0" smtClean="0"/>
          </a:p>
          <a:p>
            <a:pPr marL="45720" indent="0" algn="just">
              <a:buNone/>
            </a:pPr>
            <a:endParaRPr lang="en-US" altLang="en-US" sz="1200" dirty="0" smtClean="0">
              <a:solidFill>
                <a:srgbClr val="0070C0"/>
              </a:solidFill>
              <a:latin typeface="Gill Sans MT" panose="020B0502020104020203" pitchFamily="34" charset="0"/>
            </a:endParaRPr>
          </a:p>
          <a:p>
            <a:pPr marL="388620" indent="-342900" algn="just">
              <a:buFont typeface="Wingdings" panose="05000000000000000000" pitchFamily="2" charset="2"/>
              <a:buChar char="§"/>
            </a:pPr>
            <a:r>
              <a:rPr lang="en-US" altLang="en-US" sz="2200" dirty="0" smtClean="0">
                <a:solidFill>
                  <a:srgbClr val="0070C0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sz="2200" dirty="0">
                <a:solidFill>
                  <a:srgbClr val="0070C0"/>
                </a:solidFill>
                <a:latin typeface="Gill Sans MT" panose="020B0502020104020203" pitchFamily="34" charset="0"/>
              </a:rPr>
              <a:t>forum </a:t>
            </a:r>
            <a:r>
              <a:rPr lang="en-US" altLang="en-US" sz="2200" dirty="0">
                <a:latin typeface="Gill Sans MT" panose="020B0502020104020203" pitchFamily="34" charset="0"/>
              </a:rPr>
              <a:t>that brings together policy practitioners and experts in </a:t>
            </a:r>
            <a:r>
              <a:rPr lang="en-GB" altLang="en-US" sz="2200" dirty="0">
                <a:latin typeface="Gill Sans MT" panose="020B0502020104020203" pitchFamily="34" charset="0"/>
              </a:rPr>
              <a:t>government, universities, development partners, research institutes and </a:t>
            </a:r>
            <a:r>
              <a:rPr lang="en-GB" altLang="en-US" sz="2200" dirty="0" smtClean="0">
                <a:latin typeface="Gill Sans MT" panose="020B0502020104020203" pitchFamily="34" charset="0"/>
              </a:rPr>
              <a:t>universities. Until November 2020, EPRN has 270 paid members and more than 1500 </a:t>
            </a:r>
            <a:r>
              <a:rPr lang="en-GB" altLang="en-US" sz="2200" u="sng" dirty="0" smtClean="0">
                <a:latin typeface="Gill Sans MT" panose="020B0502020104020203" pitchFamily="34" charset="0"/>
              </a:rPr>
              <a:t>affiliates </a:t>
            </a:r>
            <a:r>
              <a:rPr lang="en-GB" altLang="en-US" sz="2200" dirty="0" smtClean="0">
                <a:latin typeface="Gill Sans MT" panose="020B0502020104020203" pitchFamily="34" charset="0"/>
              </a:rPr>
              <a:t>(local and international)</a:t>
            </a:r>
          </a:p>
          <a:p>
            <a:pPr marL="45720" indent="0" algn="just">
              <a:buNone/>
            </a:pPr>
            <a:endParaRPr lang="en-GB" altLang="en-US" sz="1000" dirty="0">
              <a:latin typeface="Gill Sans MT" panose="020B0502020104020203" pitchFamily="34" charset="0"/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70C0"/>
                </a:solidFill>
                <a:latin typeface="Gill Sans MT" panose="020B0502020104020203" pitchFamily="34" charset="0"/>
              </a:rPr>
              <a:t>Vision: “</a:t>
            </a:r>
            <a:r>
              <a:rPr lang="en-US" sz="2200" dirty="0"/>
              <a:t>To become an international leader in economic policy research and analysis”.</a:t>
            </a:r>
          </a:p>
          <a:p>
            <a:endParaRPr lang="en-US" sz="1200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70C0"/>
                </a:solidFill>
                <a:latin typeface="Gill Sans MT" panose="020B0502020104020203" pitchFamily="34" charset="0"/>
              </a:rPr>
              <a:t>Mission: </a:t>
            </a:r>
            <a:r>
              <a:rPr lang="en-US" sz="2200" dirty="0"/>
              <a:t>“To contribute to the evidence based economic policy making by providing high quality research, building capacity and creating networking opportunities”.</a:t>
            </a:r>
          </a:p>
          <a:p>
            <a:pPr marL="388620" indent="-342900" algn="just"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20917" y="195178"/>
            <a:ext cx="7794683" cy="720080"/>
          </a:xfrm>
        </p:spPr>
        <p:txBody>
          <a:bodyPr/>
          <a:lstStyle/>
          <a:p>
            <a:r>
              <a:rPr lang="en-US" sz="3200" dirty="0">
                <a:solidFill>
                  <a:srgbClr val="C00000"/>
                </a:solidFill>
              </a:rPr>
              <a:t>EPRN </a:t>
            </a:r>
            <a:r>
              <a:rPr lang="en-US" sz="3200" dirty="0" smtClean="0">
                <a:solidFill>
                  <a:srgbClr val="C00000"/>
                </a:solidFill>
              </a:rPr>
              <a:t>Vision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46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52400" y="779878"/>
            <a:ext cx="11811000" cy="5544722"/>
          </a:xfrm>
        </p:spPr>
        <p:txBody>
          <a:bodyPr/>
          <a:lstStyle/>
          <a:p>
            <a:r>
              <a:rPr lang="en-IN" sz="2400" dirty="0"/>
              <a:t>EPRN is </a:t>
            </a:r>
            <a:r>
              <a:rPr lang="en-IN" sz="2400" dirty="0" smtClean="0"/>
              <a:t>owned by a </a:t>
            </a:r>
            <a:r>
              <a:rPr lang="en-IN" sz="2400" b="1" dirty="0"/>
              <a:t>network of experts </a:t>
            </a:r>
            <a:r>
              <a:rPr lang="en-IN" sz="2400" dirty="0"/>
              <a:t>in socio-economic fields. Members are mostly individual researchers and analysts; and institutions. </a:t>
            </a:r>
            <a:endParaRPr lang="en-IN" sz="2400" dirty="0" smtClean="0"/>
          </a:p>
          <a:p>
            <a:pPr marL="0" indent="0">
              <a:buNone/>
            </a:pPr>
            <a:endParaRPr lang="en-US" sz="1200" dirty="0"/>
          </a:p>
          <a:p>
            <a:r>
              <a:rPr lang="en-IN" sz="2400" dirty="0"/>
              <a:t> </a:t>
            </a:r>
            <a:r>
              <a:rPr lang="en-IN" sz="2400" dirty="0" smtClean="0"/>
              <a:t>EPRN </a:t>
            </a:r>
            <a:r>
              <a:rPr lang="en-IN" sz="2400" dirty="0"/>
              <a:t>has working relationships </a:t>
            </a:r>
            <a:r>
              <a:rPr lang="en-IN" sz="2400" dirty="0" smtClean="0"/>
              <a:t>with:</a:t>
            </a:r>
          </a:p>
          <a:p>
            <a:pPr marL="0" indent="0">
              <a:buNone/>
            </a:pPr>
            <a:endParaRPr lang="en-IN" sz="1900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IN" sz="1900" b="1" dirty="0" smtClean="0">
                <a:solidFill>
                  <a:schemeClr val="tx1"/>
                </a:solidFill>
                <a:ea typeface="MS PMincho" pitchFamily="18" charset="-128"/>
              </a:rPr>
              <a:t>Universities</a:t>
            </a:r>
            <a:endParaRPr lang="en-IN" sz="1900" dirty="0" smtClean="0">
              <a:solidFill>
                <a:schemeClr val="tx1"/>
              </a:solidFill>
              <a:ea typeface="MS PMincho" pitchFamily="18" charset="-128"/>
            </a:endParaRPr>
          </a:p>
          <a:p>
            <a:pPr marL="274638" lvl="1" indent="0">
              <a:buNone/>
            </a:pPr>
            <a:endParaRPr lang="en-IN" sz="1200" dirty="0" smtClean="0">
              <a:solidFill>
                <a:schemeClr val="tx1"/>
              </a:solidFill>
              <a:ea typeface="MS PMincho" pitchFamily="18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IN" sz="1900" b="1" dirty="0" smtClean="0">
                <a:solidFill>
                  <a:schemeClr val="tx1"/>
                </a:solidFill>
                <a:ea typeface="MS PMincho" pitchFamily="18" charset="-128"/>
              </a:rPr>
              <a:t>Government institutions</a:t>
            </a:r>
          </a:p>
          <a:p>
            <a:pPr marL="274638" lvl="1" indent="0">
              <a:buNone/>
            </a:pPr>
            <a:endParaRPr lang="en-IN" sz="1900" b="1" dirty="0" smtClean="0">
              <a:solidFill>
                <a:schemeClr val="tx1"/>
              </a:solidFill>
              <a:ea typeface="MS PMincho" pitchFamily="18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IN" sz="1900" b="1" dirty="0" smtClean="0">
                <a:solidFill>
                  <a:schemeClr val="tx1"/>
                </a:solidFill>
                <a:ea typeface="MS PMincho" pitchFamily="18" charset="-128"/>
              </a:rPr>
              <a:t>CSOs and INGOs</a:t>
            </a:r>
            <a:endParaRPr lang="en-IN" sz="1900" dirty="0" smtClean="0">
              <a:solidFill>
                <a:schemeClr val="tx1"/>
              </a:solidFill>
              <a:ea typeface="MS PMincho" pitchFamily="18" charset="-128"/>
            </a:endParaRPr>
          </a:p>
          <a:p>
            <a:pPr marL="274638" lvl="1" indent="0">
              <a:buNone/>
            </a:pPr>
            <a:endParaRPr lang="en-IN" sz="1200" dirty="0" smtClean="0">
              <a:solidFill>
                <a:schemeClr val="tx1"/>
              </a:solidFill>
              <a:ea typeface="MS PMincho" pitchFamily="18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IN" sz="1900" b="1" dirty="0" smtClean="0">
                <a:solidFill>
                  <a:schemeClr val="tx1"/>
                </a:solidFill>
                <a:ea typeface="MS PMincho" pitchFamily="18" charset="-128"/>
              </a:rPr>
              <a:t>Development partners</a:t>
            </a:r>
            <a:endParaRPr lang="en-IN" sz="1900" dirty="0" smtClean="0">
              <a:solidFill>
                <a:schemeClr val="tx1"/>
              </a:solidFill>
              <a:ea typeface="MS PMincho" pitchFamily="18" charset="-128"/>
            </a:endParaRPr>
          </a:p>
          <a:p>
            <a:pPr marL="274638" lvl="1" indent="0">
              <a:buNone/>
            </a:pPr>
            <a:endParaRPr lang="en-IN" sz="1000" dirty="0">
              <a:solidFill>
                <a:schemeClr val="tx1"/>
              </a:solidFill>
              <a:ea typeface="MS PMincho" pitchFamily="18" charset="-128"/>
            </a:endParaRPr>
          </a:p>
          <a:p>
            <a:endParaRPr lang="en-US" sz="19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C00000"/>
                </a:solidFill>
              </a:rPr>
              <a:t>Our Network </a:t>
            </a:r>
            <a:br>
              <a:rPr lang="en-US" sz="3600" dirty="0">
                <a:solidFill>
                  <a:srgbClr val="C00000"/>
                </a:solidFill>
              </a:rPr>
            </a:br>
            <a:endParaRPr lang="en-US" sz="36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2590800"/>
            <a:ext cx="8120063" cy="3143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487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76200" y="838200"/>
            <a:ext cx="12039600" cy="5486400"/>
          </a:xfrm>
        </p:spPr>
        <p:txBody>
          <a:bodyPr/>
          <a:lstStyle/>
          <a:p>
            <a:r>
              <a:rPr lang="en-US" sz="2100" b="1" dirty="0" smtClean="0"/>
              <a:t>Membership Benefits:</a:t>
            </a:r>
          </a:p>
          <a:p>
            <a:pPr lvl="1"/>
            <a:r>
              <a:rPr lang="en-US" sz="2100" dirty="0">
                <a:solidFill>
                  <a:schemeClr val="tx1"/>
                </a:solidFill>
              </a:rPr>
              <a:t>Networking with other experts, </a:t>
            </a:r>
            <a:endParaRPr lang="en-US" sz="2100" dirty="0" smtClean="0">
              <a:solidFill>
                <a:schemeClr val="tx1"/>
              </a:solidFill>
            </a:endParaRP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professional </a:t>
            </a:r>
            <a:r>
              <a:rPr lang="en-US" sz="2100" dirty="0">
                <a:solidFill>
                  <a:schemeClr val="tx1"/>
                </a:solidFill>
              </a:rPr>
              <a:t>trainings at a discounted rate, </a:t>
            </a:r>
            <a:endParaRPr lang="en-US" sz="2100" dirty="0" smtClean="0">
              <a:solidFill>
                <a:schemeClr val="tx1"/>
              </a:solidFill>
            </a:endParaRP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free </a:t>
            </a:r>
            <a:r>
              <a:rPr lang="en-US" sz="2100" dirty="0">
                <a:solidFill>
                  <a:schemeClr val="tx1"/>
                </a:solidFill>
              </a:rPr>
              <a:t>online training, </a:t>
            </a:r>
            <a:endParaRPr lang="en-US" sz="2100" dirty="0" smtClean="0">
              <a:solidFill>
                <a:schemeClr val="tx1"/>
              </a:solidFill>
            </a:endParaRP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research </a:t>
            </a:r>
            <a:r>
              <a:rPr lang="en-US" sz="2100" dirty="0">
                <a:solidFill>
                  <a:schemeClr val="tx1"/>
                </a:solidFill>
              </a:rPr>
              <a:t>facilitation (mentorship and publication), </a:t>
            </a:r>
            <a:endParaRPr lang="en-US" sz="2100" dirty="0" smtClean="0">
              <a:solidFill>
                <a:schemeClr val="tx1"/>
              </a:solidFill>
            </a:endParaRP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Study </a:t>
            </a:r>
            <a:r>
              <a:rPr lang="en-US" sz="2100" dirty="0">
                <a:solidFill>
                  <a:schemeClr val="tx1"/>
                </a:solidFill>
              </a:rPr>
              <a:t>dissemination through policy debates and conferences, </a:t>
            </a:r>
            <a:endParaRPr lang="en-US" sz="2100" dirty="0" smtClean="0">
              <a:solidFill>
                <a:schemeClr val="tx1"/>
              </a:solidFill>
            </a:endParaRP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linkage </a:t>
            </a:r>
            <a:r>
              <a:rPr lang="en-US" sz="2100" dirty="0">
                <a:solidFill>
                  <a:schemeClr val="tx1"/>
                </a:solidFill>
              </a:rPr>
              <a:t>to resource parsons/experts, 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Easy </a:t>
            </a:r>
            <a:r>
              <a:rPr lang="en-US" sz="2100" dirty="0">
                <a:solidFill>
                  <a:schemeClr val="tx1"/>
                </a:solidFill>
              </a:rPr>
              <a:t>flow of information through a wide network of experts, etc</a:t>
            </a:r>
            <a:r>
              <a:rPr lang="en-US" sz="2100" dirty="0" smtClean="0">
                <a:solidFill>
                  <a:schemeClr val="tx1"/>
                </a:solidFill>
              </a:rPr>
              <a:t>…</a:t>
            </a:r>
          </a:p>
          <a:p>
            <a:pPr lvl="1"/>
            <a:endParaRPr lang="en-US" sz="2100" dirty="0">
              <a:solidFill>
                <a:schemeClr val="tx1"/>
              </a:solidFill>
            </a:endParaRPr>
          </a:p>
          <a:p>
            <a:r>
              <a:rPr lang="en-US" sz="2100" b="1" dirty="0" smtClean="0"/>
              <a:t>Annual Memberships Fees: 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Individual </a:t>
            </a:r>
            <a:r>
              <a:rPr lang="en-US" sz="2100" dirty="0">
                <a:solidFill>
                  <a:schemeClr val="tx1"/>
                </a:solidFill>
              </a:rPr>
              <a:t>members: 50,000Rwf for national experts; and 100,000Rwf for international experts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Corporate </a:t>
            </a:r>
            <a:r>
              <a:rPr lang="en-US" sz="2100" dirty="0">
                <a:solidFill>
                  <a:schemeClr val="tx1"/>
                </a:solidFill>
              </a:rPr>
              <a:t>members: Development Partners, INGOs, Ministries and Government agencies pay 2 Million </a:t>
            </a:r>
            <a:r>
              <a:rPr lang="en-US" sz="2100" dirty="0" err="1">
                <a:solidFill>
                  <a:schemeClr val="tx1"/>
                </a:solidFill>
              </a:rPr>
              <a:t>Rwf</a:t>
            </a:r>
            <a:r>
              <a:rPr lang="en-US" sz="2100" dirty="0">
                <a:solidFill>
                  <a:schemeClr val="tx1"/>
                </a:solidFill>
              </a:rPr>
              <a:t>. Other Institutions like Universities, CSOs/NGOs, Private Companies pay 1 Million </a:t>
            </a:r>
            <a:r>
              <a:rPr lang="en-US" sz="2100" dirty="0" err="1">
                <a:solidFill>
                  <a:schemeClr val="tx1"/>
                </a:solidFill>
              </a:rPr>
              <a:t>Rwf</a:t>
            </a:r>
            <a:r>
              <a:rPr lang="en-US" sz="2100" dirty="0">
                <a:solidFill>
                  <a:schemeClr val="tx1"/>
                </a:solidFill>
              </a:rPr>
              <a:t>.</a:t>
            </a:r>
          </a:p>
          <a:p>
            <a:endParaRPr lang="en-US" sz="2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C00000"/>
                </a:solidFill>
              </a:rPr>
              <a:t>EPRN Membership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92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sz="2800" i="1" dirty="0" smtClean="0"/>
              <a:t>On Policy </a:t>
            </a:r>
            <a:r>
              <a:rPr lang="en-US" sz="2800" i="1" dirty="0"/>
              <a:t>dialogues</a:t>
            </a:r>
            <a:r>
              <a:rPr lang="en-US" sz="2800" dirty="0"/>
              <a:t>: </a:t>
            </a:r>
            <a:r>
              <a:rPr lang="en-US" sz="2800" dirty="0" smtClean="0"/>
              <a:t>GIZ, MINECOFIN</a:t>
            </a:r>
            <a:r>
              <a:rPr lang="en-US" sz="2800" dirty="0"/>
              <a:t>, BNR, NISR, UNECA, UNICEF, </a:t>
            </a:r>
            <a:r>
              <a:rPr lang="en-US" sz="2800" dirty="0" smtClean="0"/>
              <a:t>IFPRI, UNDP and OXFAM.</a:t>
            </a:r>
          </a:p>
          <a:p>
            <a:pPr marL="0" lvl="0" indent="0">
              <a:buNone/>
            </a:pPr>
            <a:endParaRPr lang="en-US" sz="1000" dirty="0"/>
          </a:p>
          <a:p>
            <a:pPr lvl="0"/>
            <a:r>
              <a:rPr lang="en-US" sz="2800" i="1" dirty="0" smtClean="0"/>
              <a:t>On Research </a:t>
            </a:r>
            <a:r>
              <a:rPr lang="en-US" sz="2800" i="1" dirty="0"/>
              <a:t>Conferences</a:t>
            </a:r>
            <a:r>
              <a:rPr lang="en-US" sz="2800" dirty="0"/>
              <a:t>: </a:t>
            </a:r>
            <a:r>
              <a:rPr lang="en-US" sz="2800" dirty="0" smtClean="0"/>
              <a:t>GIZ, UNCTAD, </a:t>
            </a:r>
            <a:r>
              <a:rPr lang="en-US" sz="2800" dirty="0"/>
              <a:t>UNDP, </a:t>
            </a:r>
            <a:r>
              <a:rPr lang="en-US" sz="2800" dirty="0" smtClean="0"/>
              <a:t>UNECA &amp; IFPRI.</a:t>
            </a:r>
          </a:p>
          <a:p>
            <a:pPr marL="0" lvl="0" indent="0">
              <a:buNone/>
            </a:pPr>
            <a:endParaRPr lang="en-US" sz="1000" dirty="0" smtClean="0"/>
          </a:p>
          <a:p>
            <a:pPr lvl="0"/>
            <a:r>
              <a:rPr lang="en-US" sz="2800" i="1" dirty="0" smtClean="0"/>
              <a:t>On Public Lectures in Universities</a:t>
            </a:r>
            <a:r>
              <a:rPr lang="en-US" sz="2800" dirty="0" smtClean="0"/>
              <a:t>: GIZ, IMF and KOICA.</a:t>
            </a:r>
          </a:p>
          <a:p>
            <a:pPr marL="0" lvl="0" indent="0">
              <a:buNone/>
            </a:pPr>
            <a:endParaRPr lang="en-US" sz="1000" dirty="0"/>
          </a:p>
          <a:p>
            <a:pPr lvl="0"/>
            <a:r>
              <a:rPr lang="en-US" sz="2800" i="1" dirty="0" smtClean="0"/>
              <a:t>On Policy Briefs</a:t>
            </a:r>
            <a:r>
              <a:rPr lang="en-US" sz="2800" dirty="0" smtClean="0"/>
              <a:t>: FES and UNDP.</a:t>
            </a:r>
          </a:p>
          <a:p>
            <a:pPr marL="0" lvl="0" indent="0">
              <a:buNone/>
            </a:pPr>
            <a:endParaRPr lang="en-US" sz="1000" dirty="0"/>
          </a:p>
          <a:p>
            <a:pPr lvl="0"/>
            <a:r>
              <a:rPr lang="en-US" sz="2800" i="1" dirty="0" smtClean="0"/>
              <a:t>On Training</a:t>
            </a:r>
            <a:r>
              <a:rPr lang="en-US" sz="2800" dirty="0"/>
              <a:t>: </a:t>
            </a:r>
            <a:r>
              <a:rPr lang="en-US" sz="2800" dirty="0" smtClean="0"/>
              <a:t>GIZ, UR and FES.</a:t>
            </a:r>
            <a:endParaRPr lang="en-US" sz="28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C00000"/>
                </a:solidFill>
              </a:rPr>
              <a:t>Partners to date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16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8600" y="775970"/>
            <a:ext cx="11582400" cy="5257800"/>
          </a:xfrm>
        </p:spPr>
        <p:txBody>
          <a:bodyPr/>
          <a:lstStyle/>
          <a:p>
            <a:pPr algn="just"/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Networking:</a:t>
            </a:r>
            <a:r>
              <a:rPr lang="en-US" sz="2400" b="1" dirty="0" smtClean="0"/>
              <a:t> </a:t>
            </a:r>
            <a:r>
              <a:rPr lang="en-IN" sz="2400" dirty="0"/>
              <a:t>EPRN </a:t>
            </a:r>
            <a:r>
              <a:rPr lang="en-IN" sz="2400" dirty="0" smtClean="0"/>
              <a:t>has a </a:t>
            </a:r>
            <a:r>
              <a:rPr lang="en-IN" sz="2400" dirty="0"/>
              <a:t>multi-disciplinary team of professional experts </a:t>
            </a:r>
            <a:r>
              <a:rPr lang="en-IN" sz="2400" dirty="0" smtClean="0"/>
              <a:t>in various fields and at different levels. EPRN organises events like policy dialogues and seminars to facilitate networking and knowledge sharing</a:t>
            </a:r>
          </a:p>
          <a:p>
            <a:pPr marL="0" indent="0" algn="just">
              <a:buNone/>
            </a:pPr>
            <a:endParaRPr lang="en-IN" sz="1600" dirty="0" smtClean="0"/>
          </a:p>
          <a:p>
            <a:pPr algn="just"/>
            <a:r>
              <a:rPr 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Research</a:t>
            </a:r>
            <a:r>
              <a:rPr lang="en-US" sz="2400" dirty="0"/>
              <a:t>, </a:t>
            </a:r>
            <a:r>
              <a:rPr lang="en-US" sz="2400" dirty="0" smtClean="0"/>
              <a:t>EPRN facilitates research (by members) on </a:t>
            </a:r>
            <a:r>
              <a:rPr lang="en-US" sz="2400" u="sng" dirty="0" smtClean="0"/>
              <a:t>different </a:t>
            </a:r>
            <a:r>
              <a:rPr lang="en-US" sz="2400" u="sng" dirty="0"/>
              <a:t>thematic </a:t>
            </a:r>
            <a:r>
              <a:rPr lang="en-US" sz="2400" u="sng" dirty="0" smtClean="0"/>
              <a:t>issues </a:t>
            </a:r>
            <a:r>
              <a:rPr lang="en-US" sz="2400" dirty="0" smtClean="0"/>
              <a:t>pertaining to socio-economic </a:t>
            </a:r>
            <a:r>
              <a:rPr lang="en-US" sz="2400" dirty="0"/>
              <a:t>analysis, </a:t>
            </a:r>
            <a:r>
              <a:rPr lang="en-US" sz="2400" dirty="0" smtClean="0"/>
              <a:t>climate change, gender </a:t>
            </a:r>
            <a:r>
              <a:rPr lang="en-US" sz="2400" dirty="0"/>
              <a:t>mainstreaming, </a:t>
            </a:r>
            <a:r>
              <a:rPr lang="en-US" sz="2400" dirty="0" smtClean="0"/>
              <a:t>impacts assessment, etc.</a:t>
            </a:r>
          </a:p>
          <a:p>
            <a:pPr marL="0" indent="0" algn="just">
              <a:buNone/>
            </a:pPr>
            <a:endParaRPr lang="en-US" sz="1600" dirty="0" smtClean="0"/>
          </a:p>
          <a:p>
            <a:pPr algn="just"/>
            <a:r>
              <a:rPr 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Capacity building</a:t>
            </a:r>
            <a:r>
              <a:rPr lang="en-US" sz="2400" b="1" dirty="0" smtClean="0"/>
              <a:t>:</a:t>
            </a:r>
            <a:r>
              <a:rPr lang="en-US" sz="2400" dirty="0" smtClean="0"/>
              <a:t> </a:t>
            </a:r>
            <a:r>
              <a:rPr lang="en-US" sz="2400" dirty="0"/>
              <a:t>EPRN </a:t>
            </a:r>
            <a:r>
              <a:rPr lang="en-US" sz="2400" dirty="0" smtClean="0"/>
              <a:t>specializes </a:t>
            </a:r>
            <a:r>
              <a:rPr lang="en-US" sz="2400" dirty="0"/>
              <a:t>in </a:t>
            </a:r>
            <a:r>
              <a:rPr lang="en-US" sz="2400" dirty="0" smtClean="0"/>
              <a:t>organizing the delivery of diversified p</a:t>
            </a:r>
            <a:r>
              <a:rPr lang="en-US" sz="2400" u="sng" dirty="0" smtClean="0"/>
              <a:t>rofessional trainings </a:t>
            </a:r>
            <a:r>
              <a:rPr lang="en-US" sz="2400" dirty="0" smtClean="0"/>
              <a:t>to support capacity development of researchers and policy analysists.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C00000"/>
                </a:solidFill>
              </a:rPr>
              <a:t>Our services </a:t>
            </a:r>
            <a:br>
              <a:rPr lang="en-US" sz="3200" dirty="0">
                <a:solidFill>
                  <a:srgbClr val="C00000"/>
                </a:solidFill>
              </a:rPr>
            </a:br>
            <a:r>
              <a:rPr lang="en-US" sz="3200" dirty="0" smtClean="0">
                <a:solidFill>
                  <a:srgbClr val="C00000"/>
                </a:solidFill>
              </a:rPr>
              <a:t> 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68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93088" y="685800"/>
            <a:ext cx="11946511" cy="5029200"/>
          </a:xfrm>
        </p:spPr>
        <p:txBody>
          <a:bodyPr/>
          <a:lstStyle/>
          <a:p>
            <a:r>
              <a:rPr lang="en-US" sz="2000" dirty="0" smtClean="0"/>
              <a:t>First Research Conference: </a:t>
            </a:r>
            <a:r>
              <a:rPr lang="en-US" sz="2000" i="1" dirty="0"/>
              <a:t>Building Economic Research Capacity in Rwanda to impact </a:t>
            </a:r>
            <a:r>
              <a:rPr lang="en-US" sz="2000" i="1" dirty="0" smtClean="0"/>
              <a:t>change</a:t>
            </a:r>
            <a:r>
              <a:rPr lang="en-US" sz="2000" dirty="0" smtClean="0"/>
              <a:t>, </a:t>
            </a:r>
            <a:r>
              <a:rPr lang="en-US" sz="2000" dirty="0"/>
              <a:t>16th December </a:t>
            </a:r>
            <a:r>
              <a:rPr lang="en-US" sz="2000" dirty="0" smtClean="0"/>
              <a:t>2014 at </a:t>
            </a:r>
            <a:r>
              <a:rPr lang="en-US" sz="2000" dirty="0" err="1" smtClean="0"/>
              <a:t>Lemigo</a:t>
            </a:r>
            <a:r>
              <a:rPr lang="en-US" sz="2000" dirty="0" smtClean="0"/>
              <a:t> Hotel</a:t>
            </a:r>
          </a:p>
          <a:p>
            <a:r>
              <a:rPr lang="en-US" sz="2000" dirty="0" smtClean="0"/>
              <a:t>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Conference</a:t>
            </a:r>
            <a:r>
              <a:rPr lang="en-US" sz="2000" i="1" dirty="0"/>
              <a:t>: “Promoting Economic Policy Research to Achieve Sustainable Development</a:t>
            </a:r>
            <a:r>
              <a:rPr lang="en-US" sz="2000" i="1" dirty="0" smtClean="0"/>
              <a:t>”, </a:t>
            </a:r>
            <a:r>
              <a:rPr lang="en-US" sz="2000" dirty="0" smtClean="0"/>
              <a:t>25th November </a:t>
            </a:r>
            <a:r>
              <a:rPr lang="en-US" sz="2000" dirty="0"/>
              <a:t>2015 at </a:t>
            </a:r>
            <a:r>
              <a:rPr lang="en-US" sz="2000" dirty="0" err="1"/>
              <a:t>Lemigo</a:t>
            </a:r>
            <a:r>
              <a:rPr lang="en-US" sz="2000" dirty="0"/>
              <a:t> Hotel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Conference: </a:t>
            </a:r>
            <a:r>
              <a:rPr lang="en-US" sz="2000" i="1" dirty="0" smtClean="0"/>
              <a:t>“Rwandan </a:t>
            </a:r>
            <a:r>
              <a:rPr lang="en-US" sz="2000" i="1" dirty="0"/>
              <a:t>Economy towards the Economic Development and </a:t>
            </a:r>
            <a:r>
              <a:rPr lang="en-US" sz="2000" i="1" dirty="0" smtClean="0"/>
              <a:t>Poverty Reduction Strategies, </a:t>
            </a:r>
            <a:r>
              <a:rPr lang="en-US" sz="2000" dirty="0"/>
              <a:t>26th January </a:t>
            </a:r>
            <a:r>
              <a:rPr lang="en-US" sz="2000" dirty="0" smtClean="0"/>
              <a:t>2017 at University </a:t>
            </a:r>
            <a:r>
              <a:rPr lang="en-US" sz="2000" dirty="0"/>
              <a:t>of Rwanda, </a:t>
            </a:r>
            <a:r>
              <a:rPr lang="en-US" sz="2000" dirty="0" err="1" smtClean="0"/>
              <a:t>Gikondo</a:t>
            </a:r>
            <a:r>
              <a:rPr lang="en-US" sz="2000" dirty="0"/>
              <a:t> </a:t>
            </a:r>
            <a:r>
              <a:rPr lang="en-US" sz="2000" dirty="0" smtClean="0"/>
              <a:t>Campus</a:t>
            </a:r>
          </a:p>
          <a:p>
            <a:r>
              <a:rPr lang="en-US" sz="2000" dirty="0" smtClean="0"/>
              <a:t>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Conference: </a:t>
            </a:r>
            <a:r>
              <a:rPr lang="en-US" sz="2000" i="1" dirty="0" smtClean="0"/>
              <a:t>Growth </a:t>
            </a:r>
            <a:r>
              <a:rPr lang="en-US" sz="2000" i="1" dirty="0"/>
              <a:t>trajectories, relevance of </a:t>
            </a:r>
            <a:r>
              <a:rPr lang="en-US" sz="2000" i="1" dirty="0" smtClean="0"/>
              <a:t>home-made solutions </a:t>
            </a:r>
            <a:r>
              <a:rPr lang="en-US" sz="2000" i="1" dirty="0"/>
              <a:t>and regional </a:t>
            </a:r>
            <a:r>
              <a:rPr lang="en-US" sz="2000" i="1" dirty="0" smtClean="0"/>
              <a:t>integration”</a:t>
            </a:r>
            <a:r>
              <a:rPr lang="en-US" sz="2000" dirty="0" smtClean="0"/>
              <a:t>, 31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January 2018 </a:t>
            </a:r>
            <a:r>
              <a:rPr lang="en-US" sz="2000" dirty="0"/>
              <a:t>at </a:t>
            </a:r>
            <a:r>
              <a:rPr lang="en-US" sz="2000" dirty="0" err="1"/>
              <a:t>Lemigo</a:t>
            </a:r>
            <a:r>
              <a:rPr lang="en-US" sz="2000" dirty="0"/>
              <a:t> </a:t>
            </a:r>
            <a:r>
              <a:rPr lang="en-US" sz="2000" dirty="0" smtClean="0"/>
              <a:t>Hotel</a:t>
            </a:r>
          </a:p>
          <a:p>
            <a:r>
              <a:rPr lang="en-US" sz="2000" dirty="0" smtClean="0"/>
              <a:t>5</a:t>
            </a:r>
            <a:r>
              <a:rPr lang="en-US" sz="2000" baseline="30000" dirty="0" smtClean="0"/>
              <a:t>th</a:t>
            </a:r>
            <a:r>
              <a:rPr lang="en-US" sz="2000" dirty="0"/>
              <a:t> Conference</a:t>
            </a:r>
            <a:r>
              <a:rPr lang="en-US" sz="2000" dirty="0" smtClean="0"/>
              <a:t>: </a:t>
            </a:r>
            <a:r>
              <a:rPr lang="en-US" sz="2000" i="1" dirty="0" smtClean="0"/>
              <a:t>The </a:t>
            </a:r>
            <a:r>
              <a:rPr lang="en-US" sz="2000" i="1" dirty="0"/>
              <a:t>African Continental Free Trade Area: Challenges and </a:t>
            </a:r>
            <a:r>
              <a:rPr lang="en-US" sz="2000" i="1" dirty="0" smtClean="0"/>
              <a:t>Opportunities,</a:t>
            </a:r>
            <a:r>
              <a:rPr lang="en-US" sz="2000" dirty="0" smtClean="0"/>
              <a:t> </a:t>
            </a:r>
            <a:r>
              <a:rPr lang="en-US" sz="2000" dirty="0"/>
              <a:t>12</a:t>
            </a:r>
            <a:r>
              <a:rPr lang="en-US" sz="2000" baseline="30000" dirty="0"/>
              <a:t>th</a:t>
            </a:r>
            <a:r>
              <a:rPr lang="en-US" sz="2000" dirty="0"/>
              <a:t> March 2019</a:t>
            </a:r>
          </a:p>
          <a:p>
            <a:pPr marL="0" indent="0">
              <a:buNone/>
            </a:pPr>
            <a:r>
              <a:rPr lang="en-US" sz="2000" dirty="0" smtClean="0"/>
              <a:t>   at Kigali </a:t>
            </a:r>
            <a:r>
              <a:rPr lang="en-US" sz="2000" dirty="0"/>
              <a:t>Convention Centre</a:t>
            </a:r>
          </a:p>
          <a:p>
            <a:r>
              <a:rPr lang="en-US" sz="2000" dirty="0" smtClean="0"/>
              <a:t>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Conference: </a:t>
            </a:r>
            <a:r>
              <a:rPr lang="en-US" sz="2000" i="1" dirty="0" smtClean="0"/>
              <a:t>Building </a:t>
            </a:r>
            <a:r>
              <a:rPr lang="en-US" sz="2000" i="1" dirty="0"/>
              <a:t>Productive Capacities for Structural </a:t>
            </a:r>
            <a:r>
              <a:rPr lang="en-US" sz="2000" i="1" dirty="0" smtClean="0"/>
              <a:t>Economic Transformation, </a:t>
            </a:r>
            <a:r>
              <a:rPr lang="en-US" sz="2000" dirty="0" smtClean="0"/>
              <a:t>25th </a:t>
            </a:r>
            <a:r>
              <a:rPr lang="en-US" sz="2000" dirty="0"/>
              <a:t>February </a:t>
            </a:r>
            <a:r>
              <a:rPr lang="en-US" sz="2000" dirty="0" smtClean="0"/>
              <a:t>2020, </a:t>
            </a:r>
            <a:r>
              <a:rPr lang="en-US" sz="2000" dirty="0" err="1" smtClean="0"/>
              <a:t>Lemigo</a:t>
            </a:r>
            <a:r>
              <a:rPr lang="en-US" sz="2000" dirty="0" smtClean="0"/>
              <a:t> Hotel</a:t>
            </a:r>
          </a:p>
          <a:p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7</a:t>
            </a:r>
            <a:r>
              <a:rPr lang="en-US" sz="2000" baseline="30000" dirty="0" smtClean="0">
                <a:solidFill>
                  <a:schemeClr val="accent3">
                    <a:lumMod val="50000"/>
                  </a:schemeClr>
                </a:solidFill>
              </a:rPr>
              <a:t>th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Research Conference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sz="2000" i="1" dirty="0">
                <a:solidFill>
                  <a:schemeClr val="accent3">
                    <a:lumMod val="50000"/>
                  </a:schemeClr>
                </a:solidFill>
              </a:rPr>
              <a:t>“Economic policy measures </a:t>
            </a:r>
            <a:r>
              <a:rPr lang="en-US" sz="2000" i="1" dirty="0" smtClean="0">
                <a:solidFill>
                  <a:schemeClr val="accent3">
                    <a:lumMod val="50000"/>
                  </a:schemeClr>
                </a:solidFill>
              </a:rPr>
              <a:t>to  </a:t>
            </a:r>
            <a:r>
              <a:rPr lang="en-US" sz="2000" i="1" dirty="0">
                <a:solidFill>
                  <a:schemeClr val="accent3">
                    <a:lumMod val="50000"/>
                  </a:schemeClr>
                </a:solidFill>
              </a:rPr>
              <a:t>enhance productive capacities post COVID-19 Crisis</a:t>
            </a:r>
            <a:r>
              <a:rPr lang="en-US" sz="2000" i="1" dirty="0" smtClean="0">
                <a:solidFill>
                  <a:schemeClr val="accent3">
                    <a:lumMod val="50000"/>
                  </a:schemeClr>
                </a:solidFill>
              </a:rPr>
              <a:t>”.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Scheduled on 25</a:t>
            </a:r>
            <a:r>
              <a:rPr lang="en-US" sz="2000" baseline="30000" dirty="0" smtClean="0">
                <a:solidFill>
                  <a:schemeClr val="accent3">
                    <a:lumMod val="50000"/>
                  </a:schemeClr>
                </a:solidFill>
              </a:rPr>
              <a:t>th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February 2021 in Kigali, Key Partners: GIZ, UNCTAD and UNECA.</a:t>
            </a:r>
            <a:endParaRPr lang="en-US" sz="2000" b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C00000"/>
                </a:solidFill>
              </a:rPr>
              <a:t>Conferences organized by EPRN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7714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341173" y="2759927"/>
            <a:ext cx="4267200" cy="286214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0263" y="2094523"/>
            <a:ext cx="3180015" cy="4267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1658" y="2057400"/>
            <a:ext cx="3051247" cy="4267200"/>
          </a:xfrm>
          <a:prstGeom prst="rect">
            <a:avLst/>
          </a:prstGeom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752600" y="152400"/>
            <a:ext cx="8991600" cy="72008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r>
              <a:rPr lang="en-US" sz="3200" dirty="0" smtClean="0">
                <a:solidFill>
                  <a:srgbClr val="C00000"/>
                </a:solidFill>
              </a:rPr>
              <a:t>EPRN Publications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453292" y="924842"/>
            <a:ext cx="11052907" cy="10891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0" dirty="0" smtClean="0"/>
              <a:t>EPRN research publications are found online  </a:t>
            </a:r>
            <a:r>
              <a:rPr lang="en-US" sz="1800" b="0" dirty="0">
                <a:hlinkClick r:id="rId5"/>
              </a:rPr>
              <a:t>https://www.eprnrwanda.org/?</a:t>
            </a:r>
            <a:r>
              <a:rPr lang="en-US" sz="1800" b="0" dirty="0" smtClean="0">
                <a:hlinkClick r:id="rId5"/>
              </a:rPr>
              <a:t>page=research-area&amp;id_rubrique=42</a:t>
            </a:r>
            <a:r>
              <a:rPr lang="en-US" sz="1800" b="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0" dirty="0" smtClean="0"/>
              <a:t>In addition, every year, research papers presented in a conference are published in EPRN Paper Working Series. So far EPRN has published three volumes: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16345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MINICOM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>
        <a:solidFill>
          <a:srgbClr val="FFCCFF"/>
        </a:solidFill>
      </a:spPr>
      <a:bodyPr wrap="square" rtlCol="0">
        <a:spAutoFit/>
      </a:bodyPr>
      <a:lstStyle>
        <a:defPPr>
          <a:defRPr sz="16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ue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2071</TotalTime>
  <Words>1170</Words>
  <Application>Microsoft Office PowerPoint</Application>
  <PresentationFormat>Widescreen</PresentationFormat>
  <Paragraphs>123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Bookman Old Style</vt:lpstr>
      <vt:lpstr>Calibri</vt:lpstr>
      <vt:lpstr>Gill Sans MT</vt:lpstr>
      <vt:lpstr>Lucida Grande</vt:lpstr>
      <vt:lpstr>MS PMincho</vt:lpstr>
      <vt:lpstr>Trebuchet MS</vt:lpstr>
      <vt:lpstr>Wingdings</vt:lpstr>
      <vt:lpstr>Wingdings 3</vt:lpstr>
      <vt:lpstr>Default Theme</vt:lpstr>
      <vt:lpstr>PowerPoint Presentation</vt:lpstr>
      <vt:lpstr>Presentation Outline</vt:lpstr>
      <vt:lpstr>EPRN Vision</vt:lpstr>
      <vt:lpstr>Our Network  </vt:lpstr>
      <vt:lpstr>EPRN Membership</vt:lpstr>
      <vt:lpstr>Partners to date</vt:lpstr>
      <vt:lpstr>Our services   </vt:lpstr>
      <vt:lpstr>Conferences organized by EPRN</vt:lpstr>
      <vt:lpstr> </vt:lpstr>
      <vt:lpstr>Trainings courses offered</vt:lpstr>
      <vt:lpstr>Results/Impacts</vt:lpstr>
      <vt:lpstr>Key Activities for 2021</vt:lpstr>
      <vt:lpstr>Partnership Options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 Louis</dc:creator>
  <cp:lastModifiedBy>EPRN RWANDA</cp:lastModifiedBy>
  <cp:revision>157</cp:revision>
  <cp:lastPrinted>2013-05-17T08:49:18Z</cp:lastPrinted>
  <dcterms:created xsi:type="dcterms:W3CDTF">2012-08-21T12:53:26Z</dcterms:created>
  <dcterms:modified xsi:type="dcterms:W3CDTF">2020-12-02T09:23:12Z</dcterms:modified>
</cp:coreProperties>
</file>