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318" r:id="rId3"/>
    <p:sldId id="319" r:id="rId4"/>
    <p:sldId id="320" r:id="rId5"/>
    <p:sldId id="286" r:id="rId6"/>
    <p:sldId id="316" r:id="rId7"/>
    <p:sldId id="299" r:id="rId8"/>
    <p:sldId id="300" r:id="rId9"/>
    <p:sldId id="302" r:id="rId10"/>
    <p:sldId id="306" r:id="rId11"/>
    <p:sldId id="322" r:id="rId12"/>
    <p:sldId id="287" r:id="rId13"/>
    <p:sldId id="313" r:id="rId14"/>
    <p:sldId id="314" r:id="rId15"/>
    <p:sldId id="289" r:id="rId16"/>
    <p:sldId id="290" r:id="rId17"/>
    <p:sldId id="291" r:id="rId18"/>
    <p:sldId id="307" r:id="rId19"/>
    <p:sldId id="308" r:id="rId20"/>
    <p:sldId id="309" r:id="rId21"/>
    <p:sldId id="310" r:id="rId22"/>
    <p:sldId id="292" r:id="rId23"/>
    <p:sldId id="293" r:id="rId24"/>
    <p:sldId id="294" r:id="rId25"/>
    <p:sldId id="295" r:id="rId26"/>
    <p:sldId id="296" r:id="rId27"/>
    <p:sldId id="297" r:id="rId28"/>
    <p:sldId id="321" r:id="rId29"/>
  </p:sldIdLst>
  <p:sldSz cx="9721850" cy="6840538"/>
  <p:notesSz cx="9296400" cy="7010400"/>
  <p:defaultTextStyle>
    <a:defPPr>
      <a:defRPr lang="en-US"/>
    </a:defPPr>
    <a:lvl1pPr marL="0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86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71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58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44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30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15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02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688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 varScale="1">
        <p:scale>
          <a:sx n="95" d="100"/>
          <a:sy n="95" d="100"/>
        </p:scale>
        <p:origin x="917" y="77"/>
      </p:cViewPr>
      <p:guideLst>
        <p:guide orient="horz" pos="2155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-R&amp;M\Felicien\RGB\RGB\CITIZEN%20REPORT%20CARD\CRC%202016\Citizen%20Particip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H-R&amp;M\Felicien\RGB\RGB\Head,%20Research%20&amp;%20Monitoring\Rwanda's%20Economic%20Growth%202000%20-%20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-R&amp;M\Felicien\RGB\RGB\Head,%20Research%20&amp;%20Monitoring\Rwanda's%20GDP%20per%20capita,%202000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Sheet1!$A$3:$A$16</c:f>
              <c:strCache>
                <c:ptCount val="14"/>
                <c:pt idx="0">
                  <c:v>Preparation of District Action Plan</c:v>
                </c:pt>
                <c:pt idx="1">
                  <c:v>Preparation of District Budget</c:v>
                </c:pt>
                <c:pt idx="2">
                  <c:v>Preparation of District Performance Contracts</c:v>
                </c:pt>
                <c:pt idx="3">
                  <c:v>Decision Making</c:v>
                </c:pt>
                <c:pt idx="4">
                  <c:v>Attending and giving views in citizen forums</c:v>
                </c:pt>
                <c:pt idx="5">
                  <c:v>Election of leaders</c:v>
                </c:pt>
                <c:pt idx="6">
                  <c:v>Volunteering</c:v>
                </c:pt>
                <c:pt idx="7">
                  <c:v>Attending Public works Day(umuganda)</c:v>
                </c:pt>
                <c:pt idx="8">
                  <c:v>Holding leaders accountable</c:v>
                </c:pt>
                <c:pt idx="9">
                  <c:v>Resolving issues of other Citizens</c:v>
                </c:pt>
                <c:pt idx="10">
                  <c:v>Classfying Citizens into Ubudehe Categories</c:v>
                </c:pt>
                <c:pt idx="11">
                  <c:v>Selecting VUP beneficiaries</c:v>
                </c:pt>
                <c:pt idx="12">
                  <c:v>Selecting Girinka beneficiaries</c:v>
                </c:pt>
                <c:pt idx="13">
                  <c:v>Building shelter for the vulnerable</c:v>
                </c:pt>
              </c:strCache>
            </c:strRef>
          </c:cat>
          <c:val>
            <c:numRef>
              <c:f>Sheet1!$B$3:$B$16</c:f>
              <c:numCache>
                <c:formatCode>0.0%</c:formatCode>
                <c:ptCount val="14"/>
                <c:pt idx="0">
                  <c:v>0.24299999999999999</c:v>
                </c:pt>
                <c:pt idx="1">
                  <c:v>0.218</c:v>
                </c:pt>
                <c:pt idx="2">
                  <c:v>0.39800000000000002</c:v>
                </c:pt>
                <c:pt idx="3">
                  <c:v>0.48399999999999999</c:v>
                </c:pt>
                <c:pt idx="4">
                  <c:v>0.71799999999999997</c:v>
                </c:pt>
                <c:pt idx="5">
                  <c:v>0.79900000000000004</c:v>
                </c:pt>
                <c:pt idx="6">
                  <c:v>0.72199999999999998</c:v>
                </c:pt>
                <c:pt idx="7">
                  <c:v>0.8</c:v>
                </c:pt>
                <c:pt idx="8">
                  <c:v>0.63300000000000001</c:v>
                </c:pt>
                <c:pt idx="9">
                  <c:v>0.71699999999999997</c:v>
                </c:pt>
                <c:pt idx="10">
                  <c:v>0.59299999999999997</c:v>
                </c:pt>
                <c:pt idx="11">
                  <c:v>0.57599999999999996</c:v>
                </c:pt>
                <c:pt idx="12">
                  <c:v>0.58499999999999996</c:v>
                </c:pt>
                <c:pt idx="13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7-40AF-825D-6CA555BCF9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7311360"/>
        <c:axId val="149393344"/>
      </c:barChart>
      <c:catAx>
        <c:axId val="167311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393344"/>
        <c:crosses val="autoZero"/>
        <c:auto val="0"/>
        <c:lblAlgn val="ctr"/>
        <c:lblOffset val="100"/>
        <c:noMultiLvlLbl val="0"/>
      </c:catAx>
      <c:valAx>
        <c:axId val="14939334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6731136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2">
            <a:tint val="35000"/>
            <a:satMod val="253000"/>
          </a:schemeClr>
        </a:gs>
        <a:gs pos="50000">
          <a:schemeClr val="accent2">
            <a:tint val="42000"/>
            <a:satMod val="255000"/>
          </a:schemeClr>
        </a:gs>
        <a:gs pos="97000">
          <a:schemeClr val="accent2">
            <a:tint val="53000"/>
            <a:satMod val="260000"/>
          </a:schemeClr>
        </a:gs>
        <a:gs pos="100000">
          <a:schemeClr val="accent2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2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Sheet1!$B$3:$B$19</c:f>
              <c:numCache>
                <c:formatCode>General</c:formatCode>
                <c:ptCount val="17"/>
                <c:pt idx="0">
                  <c:v>8.4</c:v>
                </c:pt>
                <c:pt idx="1">
                  <c:v>8.5</c:v>
                </c:pt>
                <c:pt idx="2">
                  <c:v>13.2</c:v>
                </c:pt>
                <c:pt idx="3">
                  <c:v>2.2000000000000002</c:v>
                </c:pt>
                <c:pt idx="4">
                  <c:v>7.4</c:v>
                </c:pt>
                <c:pt idx="5">
                  <c:v>9.4</c:v>
                </c:pt>
                <c:pt idx="6">
                  <c:v>9.1999999999999993</c:v>
                </c:pt>
                <c:pt idx="7">
                  <c:v>7.6</c:v>
                </c:pt>
                <c:pt idx="8">
                  <c:v>11.2</c:v>
                </c:pt>
                <c:pt idx="9">
                  <c:v>6.2</c:v>
                </c:pt>
                <c:pt idx="10">
                  <c:v>7.5</c:v>
                </c:pt>
                <c:pt idx="11">
                  <c:v>7.8</c:v>
                </c:pt>
                <c:pt idx="12">
                  <c:v>8.8000000000000007</c:v>
                </c:pt>
                <c:pt idx="13">
                  <c:v>4.7</c:v>
                </c:pt>
                <c:pt idx="14">
                  <c:v>7.6</c:v>
                </c:pt>
                <c:pt idx="15">
                  <c:v>8.9</c:v>
                </c:pt>
                <c:pt idx="16">
                  <c:v>5.9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1A-4CFF-8ACB-E470F9532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92544"/>
        <c:axId val="167693120"/>
      </c:scatterChart>
      <c:valAx>
        <c:axId val="167692544"/>
        <c:scaling>
          <c:orientation val="minMax"/>
          <c:max val="2016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7693120"/>
        <c:crosses val="autoZero"/>
        <c:crossBetween val="midCat"/>
        <c:majorUnit val="1"/>
        <c:minorUnit val="0.4"/>
      </c:valAx>
      <c:valAx>
        <c:axId val="1676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7692544"/>
        <c:crosses val="autoZero"/>
        <c:crossBetween val="midCat"/>
      </c:valAx>
      <c:spPr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35000"/>
            <a:satMod val="253000"/>
          </a:schemeClr>
        </a:gs>
        <a:gs pos="50000">
          <a:schemeClr val="accent2">
            <a:tint val="42000"/>
            <a:satMod val="255000"/>
          </a:schemeClr>
        </a:gs>
        <a:gs pos="97000">
          <a:schemeClr val="accent2">
            <a:tint val="53000"/>
            <a:satMod val="260000"/>
          </a:schemeClr>
        </a:gs>
        <a:gs pos="100000">
          <a:schemeClr val="accent2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2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GDP per Capita 2000-2016 </a:t>
            </a:r>
          </a:p>
        </c:rich>
      </c:tx>
      <c:layout>
        <c:manualLayout>
          <c:xMode val="edge"/>
          <c:yMode val="edge"/>
          <c:x val="0.37236116890966919"/>
          <c:y val="2.03429777643753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361316055965449E-2"/>
          <c:y val="4.3475351829315105E-2"/>
          <c:w val="0.89054944509889022"/>
          <c:h val="0.85842714574797052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225</c:v>
                </c:pt>
                <c:pt idx="1">
                  <c:v>211</c:v>
                </c:pt>
                <c:pt idx="2">
                  <c:v>206</c:v>
                </c:pt>
                <c:pt idx="3">
                  <c:v>221</c:v>
                </c:pt>
                <c:pt idx="4">
                  <c:v>245</c:v>
                </c:pt>
                <c:pt idx="5">
                  <c:v>295</c:v>
                </c:pt>
                <c:pt idx="6">
                  <c:v>350</c:v>
                </c:pt>
                <c:pt idx="7">
                  <c:v>414</c:v>
                </c:pt>
                <c:pt idx="8">
                  <c:v>513</c:v>
                </c:pt>
                <c:pt idx="9">
                  <c:v>554</c:v>
                </c:pt>
                <c:pt idx="10">
                  <c:v>579</c:v>
                </c:pt>
                <c:pt idx="11">
                  <c:v>635</c:v>
                </c:pt>
                <c:pt idx="12">
                  <c:v>698</c:v>
                </c:pt>
                <c:pt idx="13">
                  <c:v>710</c:v>
                </c:pt>
                <c:pt idx="14">
                  <c:v>728</c:v>
                </c:pt>
                <c:pt idx="15">
                  <c:v>735</c:v>
                </c:pt>
                <c:pt idx="16">
                  <c:v>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A7-486B-8F44-BC7D267872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7695424"/>
        <c:axId val="167696000"/>
      </c:scatterChart>
      <c:valAx>
        <c:axId val="167695424"/>
        <c:scaling>
          <c:orientation val="minMax"/>
          <c:max val="2016"/>
          <c:min val="2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696000"/>
        <c:crosses val="autoZero"/>
        <c:crossBetween val="midCat"/>
        <c:majorUnit val="1"/>
      </c:valAx>
      <c:valAx>
        <c:axId val="16769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95424"/>
        <c:crosses val="autoZero"/>
        <c:crossBetween val="midCat"/>
      </c:valAx>
      <c:spPr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35000"/>
            <a:satMod val="253000"/>
          </a:schemeClr>
        </a:gs>
        <a:gs pos="50000">
          <a:schemeClr val="accent2">
            <a:tint val="42000"/>
            <a:satMod val="255000"/>
          </a:schemeClr>
        </a:gs>
        <a:gs pos="97000">
          <a:schemeClr val="accent2">
            <a:tint val="53000"/>
            <a:satMod val="260000"/>
          </a:schemeClr>
        </a:gs>
        <a:gs pos="100000">
          <a:schemeClr val="accent2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2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79206-978E-4861-A831-BCABBE717B4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0B9C3-9DAE-4368-89C0-D596E776C5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Quantitative Approach</a:t>
          </a:r>
          <a:endParaRPr lang="en-US" sz="2800" dirty="0"/>
        </a:p>
      </dgm:t>
    </dgm:pt>
    <dgm:pt modelId="{A6C19D38-2847-4DF0-A8FC-E3C44F0FB2FC}" type="parTrans" cxnId="{182D13E9-6180-4885-AE05-BECBA3A683A4}">
      <dgm:prSet/>
      <dgm:spPr/>
      <dgm:t>
        <a:bodyPr/>
        <a:lstStyle/>
        <a:p>
          <a:endParaRPr lang="en-US"/>
        </a:p>
      </dgm:t>
    </dgm:pt>
    <dgm:pt modelId="{D90291FC-AE92-40DC-993E-533A8204B952}" type="sibTrans" cxnId="{182D13E9-6180-4885-AE05-BECBA3A683A4}">
      <dgm:prSet/>
      <dgm:spPr/>
      <dgm:t>
        <a:bodyPr/>
        <a:lstStyle/>
        <a:p>
          <a:endParaRPr lang="en-US"/>
        </a:p>
      </dgm:t>
    </dgm:pt>
    <dgm:pt modelId="{56EAF69B-621F-4793-A6C5-3B3E6ACBD32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/>
        </a:p>
      </dgm:t>
    </dgm:pt>
    <dgm:pt modelId="{878CB87D-7B47-45D6-B0D0-8343B4D5F38C}" type="parTrans" cxnId="{684A3726-668C-49DD-8705-D8351D270D6A}">
      <dgm:prSet/>
      <dgm:spPr/>
      <dgm:t>
        <a:bodyPr/>
        <a:lstStyle/>
        <a:p>
          <a:endParaRPr lang="en-US"/>
        </a:p>
      </dgm:t>
    </dgm:pt>
    <dgm:pt modelId="{CEE97271-9088-4944-8D47-2AF274E1418E}" type="sibTrans" cxnId="{684A3726-668C-49DD-8705-D8351D270D6A}">
      <dgm:prSet/>
      <dgm:spPr/>
      <dgm:t>
        <a:bodyPr/>
        <a:lstStyle/>
        <a:p>
          <a:endParaRPr lang="en-US"/>
        </a:p>
      </dgm:t>
    </dgm:pt>
    <dgm:pt modelId="{13ACA64C-1A9D-4F07-9F0E-B40F26D1A5B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850A0E1D-D7CE-43A4-846B-88D043F1A4E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Qualitative Approach</a:t>
          </a:r>
          <a:endParaRPr lang="en-US" sz="2800" dirty="0"/>
        </a:p>
      </dgm:t>
    </dgm:pt>
    <dgm:pt modelId="{32B89588-CCCE-47D2-B96E-79D0A9CA5FAD}" type="sibTrans" cxnId="{4C0AC8DB-D246-4CFA-AEF7-0659722E7477}">
      <dgm:prSet/>
      <dgm:spPr/>
      <dgm:t>
        <a:bodyPr/>
        <a:lstStyle/>
        <a:p>
          <a:endParaRPr lang="en-US"/>
        </a:p>
      </dgm:t>
    </dgm:pt>
    <dgm:pt modelId="{59644473-8A19-4F4A-A490-506C4577BB3E}" type="parTrans" cxnId="{4C0AC8DB-D246-4CFA-AEF7-0659722E7477}">
      <dgm:prSet/>
      <dgm:spPr/>
      <dgm:t>
        <a:bodyPr/>
        <a:lstStyle/>
        <a:p>
          <a:endParaRPr lang="en-US"/>
        </a:p>
      </dgm:t>
    </dgm:pt>
    <dgm:pt modelId="{20F151B7-D05B-4FE3-B80B-01738044450D}" type="sibTrans" cxnId="{C7CCDFC1-BB70-43A6-A76B-E59DFC8EB3E1}">
      <dgm:prSet/>
      <dgm:spPr/>
      <dgm:t>
        <a:bodyPr/>
        <a:lstStyle/>
        <a:p>
          <a:endParaRPr lang="en-US"/>
        </a:p>
      </dgm:t>
    </dgm:pt>
    <dgm:pt modelId="{91FC1D54-7DEC-4E59-979A-4F30BBC43D1D}" type="parTrans" cxnId="{C7CCDFC1-BB70-43A6-A76B-E59DFC8EB3E1}">
      <dgm:prSet/>
      <dgm:spPr/>
      <dgm:t>
        <a:bodyPr/>
        <a:lstStyle/>
        <a:p>
          <a:endParaRPr lang="en-US"/>
        </a:p>
      </dgm:t>
    </dgm:pt>
    <dgm:pt modelId="{89DE16C5-3CD1-4C7B-BB7E-9B8F1737852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Video Coverage/Filming and Note Taking of consultations.</a:t>
          </a:r>
          <a:endParaRPr lang="en-US" sz="1600" dirty="0">
            <a:solidFill>
              <a:schemeClr val="bg1"/>
            </a:solidFill>
          </a:endParaRPr>
        </a:p>
      </dgm:t>
    </dgm:pt>
    <dgm:pt modelId="{B15D9D4B-E1D2-4D56-B81A-579DAF6711AD}" type="parTrans" cxnId="{B1C4F638-1ABD-4456-A08A-E5E9EC8F8637}">
      <dgm:prSet/>
      <dgm:spPr/>
      <dgm:t>
        <a:bodyPr/>
        <a:lstStyle/>
        <a:p>
          <a:endParaRPr lang="en-US"/>
        </a:p>
      </dgm:t>
    </dgm:pt>
    <dgm:pt modelId="{6F166027-4F0F-4CF3-B5F0-0CF7506C8660}" type="sibTrans" cxnId="{B1C4F638-1ABD-4456-A08A-E5E9EC8F8637}">
      <dgm:prSet/>
      <dgm:spPr/>
      <dgm:t>
        <a:bodyPr/>
        <a:lstStyle/>
        <a:p>
          <a:endParaRPr lang="en-US"/>
        </a:p>
      </dgm:t>
    </dgm:pt>
    <dgm:pt modelId="{4F960994-0926-4964-9884-2336A573278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Translations and transcription of films.</a:t>
          </a:r>
          <a:endParaRPr lang="en-US" sz="1600" dirty="0">
            <a:solidFill>
              <a:schemeClr val="bg1"/>
            </a:solidFill>
          </a:endParaRPr>
        </a:p>
      </dgm:t>
    </dgm:pt>
    <dgm:pt modelId="{A6A8DD73-237B-4389-A89F-C180F13AE880}" type="parTrans" cxnId="{E81D9025-3422-45A2-9751-F11AD593DD9C}">
      <dgm:prSet/>
      <dgm:spPr/>
      <dgm:t>
        <a:bodyPr/>
        <a:lstStyle/>
        <a:p>
          <a:endParaRPr lang="en-US"/>
        </a:p>
      </dgm:t>
    </dgm:pt>
    <dgm:pt modelId="{D5BC6AF9-65D1-4AD6-A5E4-171CBD31970C}" type="sibTrans" cxnId="{E81D9025-3422-45A2-9751-F11AD593DD9C}">
      <dgm:prSet/>
      <dgm:spPr/>
      <dgm:t>
        <a:bodyPr/>
        <a:lstStyle/>
        <a:p>
          <a:endParaRPr lang="en-US"/>
        </a:p>
      </dgm:t>
    </dgm:pt>
    <dgm:pt modelId="{11B14834-E047-4C7F-8C47-4A29F2BD957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Desk Research; Review of pre existing data on governance, targets and indicators</a:t>
          </a:r>
          <a:endParaRPr lang="en-US" sz="1600" dirty="0"/>
        </a:p>
      </dgm:t>
    </dgm:pt>
    <dgm:pt modelId="{BFDECB8F-58D8-4364-9E92-8FF1532277E1}" type="parTrans" cxnId="{3BA024B0-2839-4FC8-A9BF-3BBF7F9F8DB6}">
      <dgm:prSet/>
      <dgm:spPr/>
      <dgm:t>
        <a:bodyPr/>
        <a:lstStyle/>
        <a:p>
          <a:endParaRPr lang="en-US"/>
        </a:p>
      </dgm:t>
    </dgm:pt>
    <dgm:pt modelId="{CC63D146-999E-4C02-BA43-6EB96587A57D}" type="sibTrans" cxnId="{3BA024B0-2839-4FC8-A9BF-3BBF7F9F8DB6}">
      <dgm:prSet/>
      <dgm:spPr/>
      <dgm:t>
        <a:bodyPr/>
        <a:lstStyle/>
        <a:p>
          <a:endParaRPr lang="en-US"/>
        </a:p>
      </dgm:t>
    </dgm:pt>
    <dgm:pt modelId="{A09FC7E2-9F56-4C0C-ADB1-862BA32D3B3C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Report Writing</a:t>
          </a:r>
          <a:endParaRPr lang="en-US" sz="1600" dirty="0">
            <a:solidFill>
              <a:schemeClr val="bg1"/>
            </a:solidFill>
          </a:endParaRPr>
        </a:p>
      </dgm:t>
    </dgm:pt>
    <dgm:pt modelId="{559DFEF9-60A5-4E47-974B-9783062E9D18}" type="parTrans" cxnId="{20BEA496-D650-4633-A05B-D7A5AC971CDE}">
      <dgm:prSet/>
      <dgm:spPr/>
      <dgm:t>
        <a:bodyPr/>
        <a:lstStyle/>
        <a:p>
          <a:endParaRPr lang="en-US"/>
        </a:p>
      </dgm:t>
    </dgm:pt>
    <dgm:pt modelId="{4B7A1636-B752-4FC1-8EAA-5AECBBD9357B}" type="sibTrans" cxnId="{20BEA496-D650-4633-A05B-D7A5AC971CDE}">
      <dgm:prSet/>
      <dgm:spPr/>
      <dgm:t>
        <a:bodyPr/>
        <a:lstStyle/>
        <a:p>
          <a:endParaRPr lang="en-US"/>
        </a:p>
      </dgm:t>
    </dgm:pt>
    <dgm:pt modelId="{D07EFDCA-6523-42E9-8991-55D40FB7A1E2}" type="pres">
      <dgm:prSet presAssocID="{C8A79206-978E-4861-A831-BCABBE717B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3C1AC7-3E3C-4C9F-AF6F-46A7B6BB30AB}" type="pres">
      <dgm:prSet presAssocID="{850A0E1D-D7CE-43A4-846B-88D043F1A4E5}" presName="linNode" presStyleCnt="0"/>
      <dgm:spPr/>
    </dgm:pt>
    <dgm:pt modelId="{305C6B94-EB5D-4B6D-ADDB-5878BAC16E3C}" type="pres">
      <dgm:prSet presAssocID="{850A0E1D-D7CE-43A4-846B-88D043F1A4E5}" presName="parentShp" presStyleLbl="node1" presStyleIdx="0" presStyleCnt="2" custScaleX="80569" custLinFactNeighborX="-4621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3D885-A735-4382-BCA4-5D7DF2F5860E}" type="pres">
      <dgm:prSet presAssocID="{850A0E1D-D7CE-43A4-846B-88D043F1A4E5}" presName="childShp" presStyleLbl="bgAccFollowNode1" presStyleIdx="0" presStyleCnt="2" custLinFactNeighborX="-1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F7D00-6343-4E6C-B6E7-509382F261BA}" type="pres">
      <dgm:prSet presAssocID="{32B89588-CCCE-47D2-B96E-79D0A9CA5FAD}" presName="spacing" presStyleCnt="0"/>
      <dgm:spPr/>
    </dgm:pt>
    <dgm:pt modelId="{B29525B8-2437-46E1-8CCE-85D8CAC13951}" type="pres">
      <dgm:prSet presAssocID="{CA30B9C3-9DAE-4368-89C0-D596E776C57D}" presName="linNode" presStyleCnt="0"/>
      <dgm:spPr/>
    </dgm:pt>
    <dgm:pt modelId="{DF4DAC76-8D23-4491-A412-8D402F315102}" type="pres">
      <dgm:prSet presAssocID="{CA30B9C3-9DAE-4368-89C0-D596E776C57D}" presName="parentShp" presStyleLbl="node1" presStyleIdx="1" presStyleCnt="2" custScaleX="79623" custLinFactNeighborX="-5134" custLinFactNeighborY="-3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5B9C1-F2D1-4354-AAD3-922665F472DF}" type="pres">
      <dgm:prSet presAssocID="{CA30B9C3-9DAE-4368-89C0-D596E776C57D}" presName="childShp" presStyleLbl="bgAccFollowNode1" presStyleIdx="1" presStyleCnt="2" custScaleX="99606" custLinFactNeighborX="-1837" custLinFactNeighborY="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CDFC1-BB70-43A6-A76B-E59DFC8EB3E1}" srcId="{850A0E1D-D7CE-43A4-846B-88D043F1A4E5}" destId="{13ACA64C-1A9D-4F07-9F0E-B40F26D1A5B0}" srcOrd="0" destOrd="0" parTransId="{91FC1D54-7DEC-4E59-979A-4F30BBC43D1D}" sibTransId="{20F151B7-D05B-4FE3-B80B-01738044450D}"/>
    <dgm:cxn modelId="{374FD047-9F02-446F-86BC-C39D4D012B60}" type="presOf" srcId="{A09FC7E2-9F56-4C0C-ADB1-862BA32D3B3C}" destId="{44D3D885-A735-4382-BCA4-5D7DF2F5860E}" srcOrd="0" destOrd="3" presId="urn:microsoft.com/office/officeart/2005/8/layout/vList6"/>
    <dgm:cxn modelId="{B1C4F638-1ABD-4456-A08A-E5E9EC8F8637}" srcId="{850A0E1D-D7CE-43A4-846B-88D043F1A4E5}" destId="{89DE16C5-3CD1-4C7B-BB7E-9B8F17378521}" srcOrd="1" destOrd="0" parTransId="{B15D9D4B-E1D2-4D56-B81A-579DAF6711AD}" sibTransId="{6F166027-4F0F-4CF3-B5F0-0CF7506C8660}"/>
    <dgm:cxn modelId="{182D13E9-6180-4885-AE05-BECBA3A683A4}" srcId="{C8A79206-978E-4861-A831-BCABBE717B44}" destId="{CA30B9C3-9DAE-4368-89C0-D596E776C57D}" srcOrd="1" destOrd="0" parTransId="{A6C19D38-2847-4DF0-A8FC-E3C44F0FB2FC}" sibTransId="{D90291FC-AE92-40DC-993E-533A8204B952}"/>
    <dgm:cxn modelId="{33272A87-0707-4136-89B6-D5812DE70B57}" type="presOf" srcId="{850A0E1D-D7CE-43A4-846B-88D043F1A4E5}" destId="{305C6B94-EB5D-4B6D-ADDB-5878BAC16E3C}" srcOrd="0" destOrd="0" presId="urn:microsoft.com/office/officeart/2005/8/layout/vList6"/>
    <dgm:cxn modelId="{B52DF738-7F10-4677-B43F-B25B0A730C56}" type="presOf" srcId="{C8A79206-978E-4861-A831-BCABBE717B44}" destId="{D07EFDCA-6523-42E9-8991-55D40FB7A1E2}" srcOrd="0" destOrd="0" presId="urn:microsoft.com/office/officeart/2005/8/layout/vList6"/>
    <dgm:cxn modelId="{3BA024B0-2839-4FC8-A9BF-3BBF7F9F8DB6}" srcId="{CA30B9C3-9DAE-4368-89C0-D596E776C57D}" destId="{11B14834-E047-4C7F-8C47-4A29F2BD9579}" srcOrd="1" destOrd="0" parTransId="{BFDECB8F-58D8-4364-9E92-8FF1532277E1}" sibTransId="{CC63D146-999E-4C02-BA43-6EB96587A57D}"/>
    <dgm:cxn modelId="{2761D08D-C969-410B-95F2-BC1C95E36D49}" type="presOf" srcId="{89DE16C5-3CD1-4C7B-BB7E-9B8F17378521}" destId="{44D3D885-A735-4382-BCA4-5D7DF2F5860E}" srcOrd="0" destOrd="1" presId="urn:microsoft.com/office/officeart/2005/8/layout/vList6"/>
    <dgm:cxn modelId="{166225B3-A1D2-4DE7-8B87-C7F0AACF7DCF}" type="presOf" srcId="{11B14834-E047-4C7F-8C47-4A29F2BD9579}" destId="{4535B9C1-F2D1-4354-AAD3-922665F472DF}" srcOrd="0" destOrd="1" presId="urn:microsoft.com/office/officeart/2005/8/layout/vList6"/>
    <dgm:cxn modelId="{4C0AC8DB-D246-4CFA-AEF7-0659722E7477}" srcId="{C8A79206-978E-4861-A831-BCABBE717B44}" destId="{850A0E1D-D7CE-43A4-846B-88D043F1A4E5}" srcOrd="0" destOrd="0" parTransId="{59644473-8A19-4F4A-A490-506C4577BB3E}" sibTransId="{32B89588-CCCE-47D2-B96E-79D0A9CA5FAD}"/>
    <dgm:cxn modelId="{0DB1AB15-8D39-437C-B72D-DA5323F41A48}" type="presOf" srcId="{4F960994-0926-4964-9884-2336A5732787}" destId="{44D3D885-A735-4382-BCA4-5D7DF2F5860E}" srcOrd="0" destOrd="2" presId="urn:microsoft.com/office/officeart/2005/8/layout/vList6"/>
    <dgm:cxn modelId="{20BEA496-D650-4633-A05B-D7A5AC971CDE}" srcId="{850A0E1D-D7CE-43A4-846B-88D043F1A4E5}" destId="{A09FC7E2-9F56-4C0C-ADB1-862BA32D3B3C}" srcOrd="3" destOrd="0" parTransId="{559DFEF9-60A5-4E47-974B-9783062E9D18}" sibTransId="{4B7A1636-B752-4FC1-8EAA-5AECBBD9357B}"/>
    <dgm:cxn modelId="{A17D6A7A-FFE7-4B24-B10F-56ACD90E8843}" type="presOf" srcId="{CA30B9C3-9DAE-4368-89C0-D596E776C57D}" destId="{DF4DAC76-8D23-4491-A412-8D402F315102}" srcOrd="0" destOrd="0" presId="urn:microsoft.com/office/officeart/2005/8/layout/vList6"/>
    <dgm:cxn modelId="{E81D9025-3422-45A2-9751-F11AD593DD9C}" srcId="{850A0E1D-D7CE-43A4-846B-88D043F1A4E5}" destId="{4F960994-0926-4964-9884-2336A5732787}" srcOrd="2" destOrd="0" parTransId="{A6A8DD73-237B-4389-A89F-C180F13AE880}" sibTransId="{D5BC6AF9-65D1-4AD6-A5E4-171CBD31970C}"/>
    <dgm:cxn modelId="{684A3726-668C-49DD-8705-D8351D270D6A}" srcId="{CA30B9C3-9DAE-4368-89C0-D596E776C57D}" destId="{56EAF69B-621F-4793-A6C5-3B3E6ACBD322}" srcOrd="0" destOrd="0" parTransId="{878CB87D-7B47-45D6-B0D0-8343B4D5F38C}" sibTransId="{CEE97271-9088-4944-8D47-2AF274E1418E}"/>
    <dgm:cxn modelId="{93C0D02C-97C0-4BA4-B167-0224A11138AF}" type="presOf" srcId="{13ACA64C-1A9D-4F07-9F0E-B40F26D1A5B0}" destId="{44D3D885-A735-4382-BCA4-5D7DF2F5860E}" srcOrd="0" destOrd="0" presId="urn:microsoft.com/office/officeart/2005/8/layout/vList6"/>
    <dgm:cxn modelId="{05B86108-AB30-42BA-8784-8F411950737A}" type="presOf" srcId="{56EAF69B-621F-4793-A6C5-3B3E6ACBD322}" destId="{4535B9C1-F2D1-4354-AAD3-922665F472DF}" srcOrd="0" destOrd="0" presId="urn:microsoft.com/office/officeart/2005/8/layout/vList6"/>
    <dgm:cxn modelId="{BC9E26FC-2900-4B9F-B4F9-1BADBD74EA1C}" type="presParOf" srcId="{D07EFDCA-6523-42E9-8991-55D40FB7A1E2}" destId="{EA3C1AC7-3E3C-4C9F-AF6F-46A7B6BB30AB}" srcOrd="0" destOrd="0" presId="urn:microsoft.com/office/officeart/2005/8/layout/vList6"/>
    <dgm:cxn modelId="{125F56EA-2EED-494E-B022-F0842ED27184}" type="presParOf" srcId="{EA3C1AC7-3E3C-4C9F-AF6F-46A7B6BB30AB}" destId="{305C6B94-EB5D-4B6D-ADDB-5878BAC16E3C}" srcOrd="0" destOrd="0" presId="urn:microsoft.com/office/officeart/2005/8/layout/vList6"/>
    <dgm:cxn modelId="{7941A504-D5A7-421B-8D45-8AED3D0BC31F}" type="presParOf" srcId="{EA3C1AC7-3E3C-4C9F-AF6F-46A7B6BB30AB}" destId="{44D3D885-A735-4382-BCA4-5D7DF2F5860E}" srcOrd="1" destOrd="0" presId="urn:microsoft.com/office/officeart/2005/8/layout/vList6"/>
    <dgm:cxn modelId="{B287FCDE-D880-4669-BA8B-CD3B09A248A7}" type="presParOf" srcId="{D07EFDCA-6523-42E9-8991-55D40FB7A1E2}" destId="{AF0F7D00-6343-4E6C-B6E7-509382F261BA}" srcOrd="1" destOrd="0" presId="urn:microsoft.com/office/officeart/2005/8/layout/vList6"/>
    <dgm:cxn modelId="{850A7112-D80C-467C-B94B-467534EB90BF}" type="presParOf" srcId="{D07EFDCA-6523-42E9-8991-55D40FB7A1E2}" destId="{B29525B8-2437-46E1-8CCE-85D8CAC13951}" srcOrd="2" destOrd="0" presId="urn:microsoft.com/office/officeart/2005/8/layout/vList6"/>
    <dgm:cxn modelId="{6744DD43-76E7-46E1-8215-FEBCF0C5679B}" type="presParOf" srcId="{B29525B8-2437-46E1-8CCE-85D8CAC13951}" destId="{DF4DAC76-8D23-4491-A412-8D402F315102}" srcOrd="0" destOrd="0" presId="urn:microsoft.com/office/officeart/2005/8/layout/vList6"/>
    <dgm:cxn modelId="{7B1F0A04-C7FC-40CE-851F-B219086FBAF6}" type="presParOf" srcId="{B29525B8-2437-46E1-8CCE-85D8CAC13951}" destId="{4535B9C1-F2D1-4354-AAD3-922665F472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3D885-A735-4382-BCA4-5D7DF2F5860E}">
      <dsp:nvSpPr>
        <dsp:cNvPr id="0" name=""/>
        <dsp:cNvSpPr/>
      </dsp:nvSpPr>
      <dsp:spPr>
        <a:xfrm>
          <a:off x="2991633" y="0"/>
          <a:ext cx="4970399" cy="162233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shade val="8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Video Coverage/Filming and Note Taking of consultations.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Translations and transcription of films.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Report Writing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91633" y="202791"/>
        <a:ext cx="4362025" cy="1216748"/>
      </dsp:txXfrm>
    </dsp:sp>
    <dsp:sp modelId="{305C6B94-EB5D-4B6D-ADDB-5878BAC16E3C}">
      <dsp:nvSpPr>
        <dsp:cNvPr id="0" name=""/>
        <dsp:cNvSpPr/>
      </dsp:nvSpPr>
      <dsp:spPr>
        <a:xfrm>
          <a:off x="92250" y="0"/>
          <a:ext cx="2669734" cy="162233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Qualitative Approach</a:t>
          </a:r>
          <a:endParaRPr lang="en-US" sz="2800" kern="1200" dirty="0"/>
        </a:p>
      </dsp:txBody>
      <dsp:txXfrm>
        <a:off x="171446" y="79196"/>
        <a:ext cx="2511342" cy="1463938"/>
      </dsp:txXfrm>
    </dsp:sp>
    <dsp:sp modelId="{4535B9C1-F2D1-4354-AAD3-922665F472DF}">
      <dsp:nvSpPr>
        <dsp:cNvPr id="0" name=""/>
        <dsp:cNvSpPr/>
      </dsp:nvSpPr>
      <dsp:spPr>
        <a:xfrm>
          <a:off x="2924914" y="1785394"/>
          <a:ext cx="4950816" cy="162233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Desk Research; Review of pre existing data on governance, targets and indicators</a:t>
          </a:r>
          <a:endParaRPr lang="en-US" sz="1600" kern="1200" dirty="0"/>
        </a:p>
      </dsp:txBody>
      <dsp:txXfrm>
        <a:off x="2924914" y="1988185"/>
        <a:ext cx="4342442" cy="1216748"/>
      </dsp:txXfrm>
    </dsp:sp>
    <dsp:sp modelId="{DF4DAC76-8D23-4491-A412-8D402F315102}">
      <dsp:nvSpPr>
        <dsp:cNvPr id="0" name=""/>
        <dsp:cNvSpPr/>
      </dsp:nvSpPr>
      <dsp:spPr>
        <a:xfrm>
          <a:off x="92217" y="1723784"/>
          <a:ext cx="2638387" cy="162233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Quantitative Approach</a:t>
          </a:r>
          <a:endParaRPr lang="en-US" sz="2800" kern="1200" dirty="0"/>
        </a:p>
      </dsp:txBody>
      <dsp:txXfrm>
        <a:off x="171413" y="1802980"/>
        <a:ext cx="2479995" cy="146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0.35345</cdr:x>
      <cdr:y>0.05882</cdr:y>
    </cdr:from>
    <cdr:to>
      <cdr:x>0.46292</cdr:x>
      <cdr:y>0.24557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419BA6-E534-4754-8F00-8C395AB629B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D6C337-6321-401A-B8E0-C0E08A53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80B86B-158E-431F-AAFE-E85205CEE7C3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1300" y="525463"/>
            <a:ext cx="37338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8DF83C-8120-4034-BAB1-094CED9D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9586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9171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28758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38344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47930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7515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7102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6688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525463"/>
            <a:ext cx="37338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F83C-8120-4034-BAB1-094CED9D0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525463"/>
            <a:ext cx="37338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F83C-8120-4034-BAB1-094CED9D0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81300" y="525463"/>
            <a:ext cx="37338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9A222-660F-496F-855F-8586F89C62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81300" y="525463"/>
            <a:ext cx="37338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0908" fontAlgn="base">
              <a:spcBef>
                <a:spcPct val="0"/>
              </a:spcBef>
              <a:spcAft>
                <a:spcPct val="0"/>
              </a:spcAft>
              <a:defRPr/>
            </a:pPr>
            <a:fld id="{E50BFDB0-DF9E-4860-A214-86250ED98348}" type="slidenum">
              <a:rPr lang="en-US" smtClean="0"/>
              <a:pPr defTabSz="1010908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23090" y="358981"/>
            <a:ext cx="7874698" cy="1468436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23090" y="1845354"/>
            <a:ext cx="7874698" cy="1748138"/>
          </a:xfrm>
        </p:spPr>
        <p:txBody>
          <a:bodyPr tIns="0"/>
          <a:lstStyle>
            <a:lvl1pPr marL="30575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9586" indent="0" algn="ctr">
              <a:buNone/>
            </a:lvl2pPr>
            <a:lvl3pPr marL="1019171" indent="0" algn="ctr">
              <a:buNone/>
            </a:lvl3pPr>
            <a:lvl4pPr marL="1528758" indent="0" algn="ctr">
              <a:buNone/>
            </a:lvl4pPr>
            <a:lvl5pPr marL="2038344" indent="0" algn="ctr">
              <a:buNone/>
            </a:lvl5pPr>
            <a:lvl6pPr marL="2547930" indent="0" algn="ctr">
              <a:buNone/>
            </a:lvl6pPr>
            <a:lvl7pPr marL="3057515" indent="0" algn="ctr">
              <a:buNone/>
            </a:lvl7pPr>
            <a:lvl8pPr marL="3567102" indent="0" algn="ctr">
              <a:buNone/>
            </a:lvl8pPr>
            <a:lvl9pPr marL="407668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9663" y="1410204"/>
            <a:ext cx="223603" cy="20977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30303" y="1341592"/>
            <a:ext cx="68053" cy="6384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1388" y="273941"/>
            <a:ext cx="1944370" cy="58366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5232" y="273942"/>
            <a:ext cx="5914125" cy="58366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7156" y="-53"/>
            <a:ext cx="7291388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331" y="2593705"/>
            <a:ext cx="6805296" cy="2280179"/>
          </a:xfrm>
        </p:spPr>
        <p:txBody>
          <a:bodyPr anchor="t"/>
          <a:lstStyle>
            <a:lvl1pPr algn="l">
              <a:lnSpc>
                <a:spcPts val="5015"/>
              </a:lnSpc>
              <a:buNone/>
              <a:defRPr sz="45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1331" y="1064084"/>
            <a:ext cx="6805296" cy="1505868"/>
          </a:xfrm>
        </p:spPr>
        <p:txBody>
          <a:bodyPr anchor="b"/>
          <a:lstStyle>
            <a:lvl1pPr marL="20384" indent="0">
              <a:lnSpc>
                <a:spcPts val="2563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430463" y="0"/>
            <a:ext cx="81015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09599" y="2807490"/>
            <a:ext cx="223603" cy="20977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560240" y="2738880"/>
            <a:ext cx="68053" cy="6384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330" y="273622"/>
            <a:ext cx="7971918" cy="114009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6331" y="1520120"/>
            <a:ext cx="3888740" cy="46515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9507" y="1520120"/>
            <a:ext cx="3888740" cy="46515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5147197"/>
            <a:ext cx="8749666" cy="1140090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327444"/>
            <a:ext cx="4277614" cy="63845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43" indent="0" algn="l">
              <a:lnSpc>
                <a:spcPct val="100000"/>
              </a:lnSpc>
              <a:spcBef>
                <a:spcPts val="112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8144" y="327444"/>
            <a:ext cx="4277614" cy="63845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43" indent="0" algn="l">
              <a:lnSpc>
                <a:spcPct val="100000"/>
              </a:lnSpc>
              <a:spcBef>
                <a:spcPts val="112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6093" y="966868"/>
            <a:ext cx="4277614" cy="410432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244" indent="-305752">
              <a:lnSpc>
                <a:spcPct val="100000"/>
              </a:lnSpc>
              <a:spcBef>
                <a:spcPts val="780"/>
              </a:spcBef>
              <a:defRPr sz="26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8144" y="966868"/>
            <a:ext cx="4277614" cy="410432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244" indent="-305752">
              <a:lnSpc>
                <a:spcPct val="100000"/>
              </a:lnSpc>
              <a:spcBef>
                <a:spcPts val="780"/>
              </a:spcBef>
              <a:defRPr sz="26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330" y="273622"/>
            <a:ext cx="7971918" cy="114009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125" y="1"/>
            <a:ext cx="8642725" cy="684053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79126" y="-53"/>
            <a:ext cx="77775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216227"/>
            <a:ext cx="4050771" cy="1159092"/>
          </a:xfrm>
          <a:ln>
            <a:noFill/>
          </a:ln>
        </p:spPr>
        <p:txBody>
          <a:bodyPr anchor="b"/>
          <a:lstStyle>
            <a:lvl1pPr algn="l">
              <a:lnSpc>
                <a:spcPts val="2229"/>
              </a:lnSpc>
              <a:buNone/>
              <a:defRPr sz="2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6093" y="1403384"/>
            <a:ext cx="4050771" cy="696721"/>
          </a:xfrm>
        </p:spPr>
        <p:txBody>
          <a:bodyPr/>
          <a:lstStyle>
            <a:lvl1pPr marL="50959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093" y="2128169"/>
            <a:ext cx="8668649" cy="39823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915" y="1064085"/>
            <a:ext cx="2916556" cy="1976155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154" y="1064084"/>
            <a:ext cx="4860926" cy="456035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1918" tIns="305752" rIns="101918" bIns="50959" rtlCol="0" anchor="t">
            <a:normAutofit/>
          </a:bodyPr>
          <a:lstStyle/>
          <a:p>
            <a:pPr marL="0" indent="-315943" algn="l" rtl="0" eaLnBrk="1" latinLnBrk="0" hangingPunct="1">
              <a:lnSpc>
                <a:spcPts val="3344"/>
              </a:lnSpc>
              <a:spcBef>
                <a:spcPts val="669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1170" y="1140093"/>
            <a:ext cx="4698894" cy="3505582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1918" tIns="305752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1796" y="951913"/>
            <a:ext cx="729138" cy="2037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319872" y="934401"/>
            <a:ext cx="690251" cy="2037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70" y="4788378"/>
            <a:ext cx="4698894" cy="760060"/>
          </a:xfrm>
        </p:spPr>
        <p:txBody>
          <a:bodyPr anchor="ctr"/>
          <a:lstStyle>
            <a:lvl1pPr marL="0" indent="0" algn="l">
              <a:lnSpc>
                <a:spcPts val="1784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67487" y="-813842"/>
            <a:ext cx="1742455" cy="163471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79487" y="21051"/>
            <a:ext cx="1809760" cy="1697856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4439" y="1052392"/>
            <a:ext cx="1196856" cy="109981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76881" y="-53"/>
            <a:ext cx="8644969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26330" y="273938"/>
            <a:ext cx="7971918" cy="1140090"/>
          </a:xfrm>
          <a:prstGeom prst="rect">
            <a:avLst/>
          </a:prstGeom>
        </p:spPr>
        <p:txBody>
          <a:bodyPr lIns="101918" tIns="50959" rIns="101918" bIns="5095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6330" y="1444114"/>
            <a:ext cx="7971918" cy="4788377"/>
          </a:xfrm>
          <a:prstGeom prst="rect">
            <a:avLst/>
          </a:prstGeom>
        </p:spPr>
        <p:txBody>
          <a:bodyPr lIns="101918" tIns="50959" rIns="101918" bIns="5095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07725" y="6289494"/>
            <a:ext cx="2268432" cy="475039"/>
          </a:xfrm>
          <a:prstGeom prst="rect">
            <a:avLst/>
          </a:prstGeom>
        </p:spPr>
        <p:txBody>
          <a:bodyPr lIns="101918" tIns="50959" rIns="101918" bIns="50959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2B54FE-5F4B-42D8-A23A-AFC41A4BB65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76156" y="6289494"/>
            <a:ext cx="3078586" cy="475039"/>
          </a:xfrm>
          <a:prstGeom prst="rect">
            <a:avLst/>
          </a:prstGeom>
        </p:spPr>
        <p:txBody>
          <a:bodyPr lIns="101918" tIns="50959" rIns="101918" bIns="50959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157983" y="6289494"/>
            <a:ext cx="486092" cy="475039"/>
          </a:xfrm>
          <a:prstGeom prst="rect">
            <a:avLst/>
          </a:prstGeom>
        </p:spPr>
        <p:txBody>
          <a:bodyPr lIns="101918" tIns="50959" rIns="101918" bIns="50959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79126" y="-53"/>
            <a:ext cx="77775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7669" indent="-315943" algn="l" rtl="0" eaLnBrk="1" latinLnBrk="0" hangingPunct="1">
        <a:lnSpc>
          <a:spcPct val="100000"/>
        </a:lnSpc>
        <a:spcBef>
          <a:spcPts val="669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3421" indent="-264984" algn="l" rtl="0" eaLnBrk="1" latinLnBrk="0" hangingPunct="1">
        <a:lnSpc>
          <a:spcPct val="100000"/>
        </a:lnSpc>
        <a:spcBef>
          <a:spcPts val="613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596" indent="-25479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07" indent="-193643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224" indent="-20383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634" indent="-20383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16044" indent="-20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0262" indent="-20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4671" indent="-20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8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7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71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6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42" y="403865"/>
            <a:ext cx="1914525" cy="93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oata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03317"/>
            <a:ext cx="1379537" cy="13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09320"/>
              </p:ext>
            </p:extLst>
          </p:nvPr>
        </p:nvGraphicFramePr>
        <p:xfrm>
          <a:off x="1033467" y="259747"/>
          <a:ext cx="8269286" cy="1508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20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227" marR="97227" marT="45602" marB="45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accent4"/>
                          </a:solidFill>
                        </a:rPr>
                        <a:t>Rwanda</a:t>
                      </a:r>
                      <a:r>
                        <a:rPr lang="en-US" sz="1500" b="1" baseline="0" dirty="0" smtClean="0">
                          <a:solidFill>
                            <a:schemeClr val="accent4"/>
                          </a:solidFill>
                        </a:rPr>
                        <a:t> Governance Board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rgbClr val="00B0F0"/>
                          </a:solidFill>
                        </a:rPr>
                        <a:t>Urwego</a:t>
                      </a:r>
                      <a:r>
                        <a:rPr lang="en-US" sz="15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rgbClr val="00B0F0"/>
                          </a:solidFill>
                        </a:rPr>
                        <a:t>rw’Igihugu</a:t>
                      </a:r>
                      <a:r>
                        <a:rPr lang="en-US" sz="15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rgbClr val="00B0F0"/>
                          </a:solidFill>
                        </a:rPr>
                        <a:t>rw’Imiyoborere</a:t>
                      </a:r>
                      <a:endParaRPr lang="en-US" sz="15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Office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Rwandais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Gouvernance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7227" marR="97227" marT="45602" marB="45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 marL="97227" marR="97227" marT="45602" marB="45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493780" y="2124125"/>
            <a:ext cx="7502732" cy="1316967"/>
          </a:xfrm>
          <a:prstGeom prst="rect">
            <a:avLst/>
          </a:prstGeom>
        </p:spPr>
        <p:txBody>
          <a:bodyPr lIns="78700" tIns="39350" rIns="78700" bIns="39350"/>
          <a:lstStyle/>
          <a:p>
            <a:pPr algn="ctr" defTabSz="1018983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Citizen </a:t>
            </a:r>
            <a:r>
              <a:rPr lang="en-US" sz="3600" b="1" dirty="0">
                <a:solidFill>
                  <a:srgbClr val="00B050"/>
                </a:solidFill>
              </a:rPr>
              <a:t>participation and </a:t>
            </a:r>
            <a:r>
              <a:rPr lang="en-US" sz="3600" b="1" dirty="0" smtClean="0">
                <a:solidFill>
                  <a:srgbClr val="00B050"/>
                </a:solidFill>
                <a:latin typeface="Gill Sans MT" pitchFamily="34" charset="0"/>
              </a:rPr>
              <a:t>Inclusive </a:t>
            </a:r>
            <a:r>
              <a:rPr lang="en-US" sz="3600" b="1" dirty="0">
                <a:solidFill>
                  <a:srgbClr val="00B050"/>
                </a:solidFill>
                <a:latin typeface="Gill Sans MT" pitchFamily="34" charset="0"/>
              </a:rPr>
              <a:t>Economic </a:t>
            </a:r>
            <a:r>
              <a:rPr lang="en-US" sz="3600" b="1" dirty="0" smtClean="0">
                <a:solidFill>
                  <a:srgbClr val="00B050"/>
                </a:solidFill>
                <a:latin typeface="Gill Sans MT" pitchFamily="34" charset="0"/>
              </a:rPr>
              <a:t>Growth</a:t>
            </a:r>
            <a:endParaRPr lang="en-US" sz="3600" b="1" i="1" dirty="0">
              <a:solidFill>
                <a:srgbClr val="00B050"/>
              </a:solidFill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9225" name="Subtitle 2"/>
          <p:cNvSpPr txBox="1">
            <a:spLocks/>
          </p:cNvSpPr>
          <p:nvPr/>
        </p:nvSpPr>
        <p:spPr bwMode="auto">
          <a:xfrm>
            <a:off x="1646033" y="3851216"/>
            <a:ext cx="7502733" cy="26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00" tIns="50953" rIns="78700" bIns="39350"/>
          <a:lstStyle>
            <a:lvl1pPr marL="341313" indent="-341313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B0F0"/>
                </a:solidFill>
              </a:rPr>
              <a:t>Dr. </a:t>
            </a:r>
            <a:r>
              <a:rPr lang="en-US" altLang="en-US" sz="2200" b="1" dirty="0" err="1">
                <a:solidFill>
                  <a:srgbClr val="00B0F0"/>
                </a:solidFill>
              </a:rPr>
              <a:t>Félicien</a:t>
            </a:r>
            <a:r>
              <a:rPr lang="en-US" altLang="en-US" sz="2200" b="1" dirty="0">
                <a:solidFill>
                  <a:srgbClr val="00B0F0"/>
                </a:solidFill>
              </a:rPr>
              <a:t> USENGUMUKIZA</a:t>
            </a: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B0F0"/>
                </a:solidFill>
              </a:rPr>
              <a:t>Head/ Research and Monitoring, RGB</a:t>
            </a: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endParaRPr lang="en-US" altLang="en-US" sz="2200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sz="2200" b="1" dirty="0"/>
              <a:t>EPRN/IPAR, HIGH LEVEL POLICY DIALOGUE</a:t>
            </a: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altLang="en-US" sz="2200" b="1" dirty="0" err="1">
                <a:solidFill>
                  <a:srgbClr val="00B0F0"/>
                </a:solidFill>
              </a:rPr>
              <a:t>Lemigo</a:t>
            </a:r>
            <a:r>
              <a:rPr lang="en-US" altLang="en-US" sz="2200" b="1" dirty="0">
                <a:solidFill>
                  <a:srgbClr val="00B0F0"/>
                </a:solidFill>
              </a:rPr>
              <a:t> Hotel, </a:t>
            </a:r>
            <a:r>
              <a:rPr lang="en-US" altLang="en-US" sz="2200" b="1">
                <a:solidFill>
                  <a:srgbClr val="00B0F0"/>
                </a:solidFill>
              </a:rPr>
              <a:t>26</a:t>
            </a:r>
            <a:r>
              <a:rPr lang="en-US" altLang="en-US" sz="2200" b="1" baseline="30000">
                <a:solidFill>
                  <a:srgbClr val="00B0F0"/>
                </a:solidFill>
              </a:rPr>
              <a:t>th</a:t>
            </a:r>
            <a:r>
              <a:rPr lang="en-US" altLang="en-US" sz="2200" b="1">
                <a:solidFill>
                  <a:srgbClr val="00B0F0"/>
                </a:solidFill>
              </a:rPr>
              <a:t> </a:t>
            </a:r>
            <a:r>
              <a:rPr lang="en-US" altLang="en-US" sz="2200" b="1" smtClean="0">
                <a:solidFill>
                  <a:srgbClr val="00B0F0"/>
                </a:solidFill>
              </a:rPr>
              <a:t>May 2017</a:t>
            </a:r>
            <a:endParaRPr lang="en-US" altLang="en-US" sz="2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442" y="1"/>
            <a:ext cx="8497994" cy="534469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effectLst/>
              </a:rPr>
              <a:t>Level of Citizen Participation in some government programs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76849"/>
              </p:ext>
            </p:extLst>
          </p:nvPr>
        </p:nvGraphicFramePr>
        <p:xfrm>
          <a:off x="190858" y="576013"/>
          <a:ext cx="9340138" cy="58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71898" y="6474014"/>
            <a:ext cx="1550747" cy="318357"/>
          </a:xfrm>
          <a:prstGeom prst="rect">
            <a:avLst/>
          </a:prstGeom>
          <a:noFill/>
        </p:spPr>
        <p:txBody>
          <a:bodyPr wrap="none" lIns="101918" tIns="50959" rIns="101918" bIns="50959" rtlCol="0">
            <a:spAutoFit/>
          </a:bodyPr>
          <a:lstStyle/>
          <a:p>
            <a:r>
              <a:rPr lang="en-US" sz="1400" dirty="0"/>
              <a:t>Source: CRC 2016</a:t>
            </a:r>
          </a:p>
        </p:txBody>
      </p:sp>
    </p:spTree>
    <p:extLst>
      <p:ext uri="{BB962C8B-B14F-4D97-AF65-F5344CB8AC3E}">
        <p14:creationId xmlns:p14="http://schemas.microsoft.com/office/powerpoint/2010/main" val="3102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33" y="2988221"/>
            <a:ext cx="7971918" cy="1140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/>
              </a:rPr>
              <a:t>Citizen participation and Inclusiveness in Government  programs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6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331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 rot="-5400000">
            <a:off x="-709117" y="4649997"/>
            <a:ext cx="2886644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Good Governance and a Capable 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4949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 rot="-5400000">
            <a:off x="861506" y="4717291"/>
            <a:ext cx="2736215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HRD and Knowledge based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0619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 rot="-5400000">
            <a:off x="2442423" y="4774297"/>
            <a:ext cx="2565202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Gill Sans MT" pitchFamily="34" charset="0"/>
              </a:rPr>
              <a:t>A Private sector-led Economy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6289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61" name="TextBox 14"/>
          <p:cNvSpPr txBox="1">
            <a:spLocks noChangeArrowheads="1"/>
          </p:cNvSpPr>
          <p:nvPr/>
        </p:nvSpPr>
        <p:spPr bwMode="auto">
          <a:xfrm rot="-5400000">
            <a:off x="3941095" y="4779838"/>
            <a:ext cx="2433775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Infrastructure Development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1957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65" name="TextBox 16"/>
          <p:cNvSpPr txBox="1">
            <a:spLocks noChangeArrowheads="1"/>
          </p:cNvSpPr>
          <p:nvPr/>
        </p:nvSpPr>
        <p:spPr bwMode="auto">
          <a:xfrm rot="-5400000">
            <a:off x="5247333" y="4602198"/>
            <a:ext cx="2813805" cy="10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Gill Sans MT" pitchFamily="34" charset="0"/>
              </a:rPr>
              <a:t>Productive and Market oriented Agriculture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5307" y="3562781"/>
            <a:ext cx="1059433" cy="3063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69" name="TextBox 18"/>
          <p:cNvSpPr txBox="1">
            <a:spLocks noChangeArrowheads="1"/>
          </p:cNvSpPr>
          <p:nvPr/>
        </p:nvSpPr>
        <p:spPr bwMode="auto">
          <a:xfrm rot="-5400000">
            <a:off x="6678519" y="4515109"/>
            <a:ext cx="3067157" cy="10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Regional and International Economic Integration</a:t>
            </a:r>
          </a:p>
        </p:txBody>
      </p:sp>
      <p:sp>
        <p:nvSpPr>
          <p:cNvPr id="21" name="Striped Right Arrow 20"/>
          <p:cNvSpPr/>
          <p:nvPr/>
        </p:nvSpPr>
        <p:spPr>
          <a:xfrm>
            <a:off x="344242" y="1140090"/>
            <a:ext cx="3949530" cy="997587"/>
          </a:xfrm>
          <a:prstGeom prst="strip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335338" y="1852649"/>
            <a:ext cx="6000247" cy="1068842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r>
              <a:rPr lang="en-US" sz="2900" b="1" dirty="0">
                <a:latin typeface="Gill Sans MT" pitchFamily="34" charset="0"/>
              </a:rPr>
              <a:t>MDGs, 2015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343974" y="2688204"/>
            <a:ext cx="9114298" cy="1077370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79" name="TextBox 23"/>
          <p:cNvSpPr txBox="1">
            <a:spLocks noChangeArrowheads="1"/>
          </p:cNvSpPr>
          <p:nvPr/>
        </p:nvSpPr>
        <p:spPr bwMode="auto">
          <a:xfrm flipH="1">
            <a:off x="872606" y="1357023"/>
            <a:ext cx="2582367" cy="5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b="1" dirty="0">
                <a:solidFill>
                  <a:schemeClr val="bg1"/>
                </a:solidFill>
                <a:latin typeface="Gill Sans MT" pitchFamily="34" charset="0"/>
              </a:rPr>
              <a:t>EDPRS II</a:t>
            </a:r>
          </a:p>
        </p:txBody>
      </p:sp>
      <p:sp>
        <p:nvSpPr>
          <p:cNvPr id="6180" name="TextBox 24"/>
          <p:cNvSpPr txBox="1">
            <a:spLocks noChangeArrowheads="1"/>
          </p:cNvSpPr>
          <p:nvPr/>
        </p:nvSpPr>
        <p:spPr bwMode="auto">
          <a:xfrm>
            <a:off x="3240620" y="2921481"/>
            <a:ext cx="2962127" cy="5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Gill Sans MT" pitchFamily="34" charset="0"/>
              </a:rPr>
              <a:t>Vision, 2020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84839" y="142512"/>
            <a:ext cx="7339106" cy="836066"/>
          </a:xfrm>
          <a:prstGeom prst="rect">
            <a:avLst/>
          </a:prstGeom>
        </p:spPr>
        <p:txBody>
          <a:bodyPr lIns="95732" tIns="47865" rIns="95732" bIns="47865"/>
          <a:lstStyle/>
          <a:p>
            <a:pPr algn="ctr" defTabSz="797846" eaLnBrk="0" hangingPunct="0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Rwanda’s Economic Development is based on clear and good defined programs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458637" y="777475"/>
            <a:ext cx="1929649" cy="1360201"/>
          </a:xfrm>
          <a:prstGeom prst="cloudCallout">
            <a:avLst>
              <a:gd name="adj1" fmla="val -46292"/>
              <a:gd name="adj2" fmla="val 696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3469" tIns="46735" rIns="93469" bIns="46735" rtlCol="0" anchor="ctr"/>
          <a:lstStyle/>
          <a:p>
            <a:pPr algn="ctr"/>
            <a:r>
              <a:rPr lang="en-US" sz="1400" b="1" dirty="0"/>
              <a:t>Rwanda contributed in the preparation of SDGs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14556" y="1085716"/>
            <a:ext cx="3215458" cy="1602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3469" tIns="46735" rIns="93469" bIns="46735">
            <a:spAutoFit/>
          </a:bodyPr>
          <a:lstStyle/>
          <a:p>
            <a:pPr algn="just" defTabSz="934508">
              <a:defRPr/>
            </a:pPr>
            <a:r>
              <a:rPr lang="en-GB" sz="1400" b="1" dirty="0">
                <a:solidFill>
                  <a:schemeClr val="tx1"/>
                </a:solidFill>
              </a:rPr>
              <a:t>“The major aspiration of Vision 2020 </a:t>
            </a:r>
            <a:r>
              <a:rPr lang="en-GB" sz="1400" dirty="0">
                <a:solidFill>
                  <a:schemeClr val="tx1"/>
                </a:solidFill>
              </a:rPr>
              <a:t>is to transform Rwanda’s economy into a middle income country...this will not be achieved unless we transform from a subsistence agriculture economy to a knowledge-based society, with high levels of savings and private investment.”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" y="17163"/>
            <a:ext cx="1799217" cy="1007079"/>
            <a:chOff x="0" y="216023"/>
            <a:chExt cx="1941863" cy="1279236"/>
          </a:xfrm>
        </p:grpSpPr>
        <p:sp>
          <p:nvSpPr>
            <p:cNvPr id="26" name="Rectangle 25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22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122364" y="214500"/>
            <a:ext cx="8220075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EDPRS I was focusing on three flagships aiming at poverty reduction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777" y="1496354"/>
            <a:ext cx="2278575" cy="11400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63548" y="1567611"/>
            <a:ext cx="2278575" cy="12113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1493" y="5700440"/>
            <a:ext cx="2430480" cy="8550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70404" y="3061146"/>
            <a:ext cx="4101434" cy="1995171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559175" y="3276153"/>
            <a:ext cx="2909888" cy="132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>
                <a:latin typeface="Gill Sans MT" pitchFamily="34" charset="0"/>
              </a:rPr>
              <a:t>The EDPRS priorities of the strategy are embodied in three flagship programmes</a:t>
            </a:r>
            <a:endParaRPr lang="en-US" sz="2000" b="1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44488" y="1553450"/>
            <a:ext cx="2203450" cy="8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700" b="1">
                <a:latin typeface="Gill Sans MT" pitchFamily="34" charset="0"/>
              </a:rPr>
              <a:t>Sustainable Growth</a:t>
            </a:r>
          </a:p>
          <a:p>
            <a:pPr algn="ctr" eaLnBrk="1" hangingPunct="1"/>
            <a:r>
              <a:rPr lang="en-US" sz="1700" b="1">
                <a:latin typeface="Gill Sans MT" pitchFamily="34" charset="0"/>
              </a:rPr>
              <a:t>for Jobs and Exports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7229475" y="1853414"/>
            <a:ext cx="1939925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700" b="1">
                <a:latin typeface="Gill Sans MT" pitchFamily="34" charset="0"/>
              </a:rPr>
              <a:t>Vision 2020 </a:t>
            </a:r>
            <a:r>
              <a:rPr lang="en-US" sz="1700" b="1" i="1">
                <a:latin typeface="Gill Sans MT" pitchFamily="34" charset="0"/>
              </a:rPr>
              <a:t>Umurenge</a:t>
            </a:r>
            <a:endParaRPr lang="en-US" sz="1700" b="1">
              <a:latin typeface="Gill Sans MT" pitchFamily="34" charset="0"/>
            </a:endParaRP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4362451" y="5843449"/>
            <a:ext cx="1405871" cy="3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" b="1">
                <a:latin typeface="Gill Sans MT" pitchFamily="34" charset="0"/>
              </a:rPr>
              <a:t>Governance</a:t>
            </a:r>
          </a:p>
        </p:txBody>
      </p:sp>
      <p:sp>
        <p:nvSpPr>
          <p:cNvPr id="21" name="Right Arrow 20"/>
          <p:cNvSpPr/>
          <p:nvPr/>
        </p:nvSpPr>
        <p:spPr>
          <a:xfrm rot="8512753">
            <a:off x="6242781" y="2842143"/>
            <a:ext cx="934178" cy="494628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4669382" y="5197310"/>
            <a:ext cx="570049" cy="436237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3068322">
            <a:off x="2304323" y="2856287"/>
            <a:ext cx="1103200" cy="475398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311598" y="3847803"/>
            <a:ext cx="2430463" cy="2280179"/>
          </a:xfrm>
          <a:prstGeom prst="cloudCallout">
            <a:avLst>
              <a:gd name="adj1" fmla="val -2693"/>
              <a:gd name="adj2" fmla="val -9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560389" y="4132476"/>
            <a:ext cx="1995487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>
                <a:latin typeface="Gill Sans MT" pitchFamily="34" charset="0"/>
              </a:rPr>
              <a:t>This flagship aims to boost growth by enhancing competitiveness, private sector investment and innovation, agricultural productivity, exports and ICT competences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3926132" y="1068834"/>
            <a:ext cx="2368143" cy="1995157"/>
          </a:xfrm>
          <a:prstGeom prst="cloudCallout">
            <a:avLst>
              <a:gd name="adj1" fmla="val 77272"/>
              <a:gd name="adj2" fmla="val 29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9" name="TextBox 23"/>
          <p:cNvSpPr txBox="1">
            <a:spLocks noChangeArrowheads="1"/>
          </p:cNvSpPr>
          <p:nvPr/>
        </p:nvSpPr>
        <p:spPr bwMode="auto">
          <a:xfrm>
            <a:off x="4175125" y="1281973"/>
            <a:ext cx="1931988" cy="15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Gill Sans MT" pitchFamily="34" charset="0"/>
              </a:rPr>
              <a:t>This flagship aims to address extreme poverty and vulnerability in the rural area. It has thee components: public works, encourage dvpt. of cooperatives and SMEs and social service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104431" y="4489104"/>
            <a:ext cx="2305823" cy="2066413"/>
          </a:xfrm>
          <a:prstGeom prst="cloudCallout">
            <a:avLst>
              <a:gd name="adj1" fmla="val -86000"/>
              <a:gd name="adj2" fmla="val 21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1" name="TextBox 27"/>
          <p:cNvSpPr txBox="1">
            <a:spLocks noChangeArrowheads="1"/>
          </p:cNvSpPr>
          <p:nvPr/>
        </p:nvSpPr>
        <p:spPr bwMode="auto">
          <a:xfrm>
            <a:off x="7353301" y="4774301"/>
            <a:ext cx="1808163" cy="13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Gill Sans MT" pitchFamily="34" charset="0"/>
              </a:rPr>
              <a:t>Governance is emphasizing on national unity and reconciliation, decentralization, rule of law, efficient of public administration and fight against corruption  </a:t>
            </a:r>
          </a:p>
        </p:txBody>
      </p:sp>
    </p:spTree>
    <p:extLst>
      <p:ext uri="{BB962C8B-B14F-4D97-AF65-F5344CB8AC3E}">
        <p14:creationId xmlns:p14="http://schemas.microsoft.com/office/powerpoint/2010/main" val="37820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3973" y="4425815"/>
            <a:ext cx="2373314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Economic Transformation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59431" y="1468986"/>
            <a:ext cx="3368574" cy="12210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EDPRS 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0474" y="4425815"/>
            <a:ext cx="1990521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Accountable Governance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67160" y="4425815"/>
            <a:ext cx="2220197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Productivity and Youth Employment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22593" y="4425815"/>
            <a:ext cx="2220197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Rural Development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09664" y="3348210"/>
            <a:ext cx="735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47088" y="3331452"/>
            <a:ext cx="0" cy="1005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38875" y="3348210"/>
            <a:ext cx="0" cy="1005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41763" y="3348210"/>
            <a:ext cx="0" cy="9334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09663" y="3319722"/>
            <a:ext cx="0" cy="1005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43513" y="2701360"/>
            <a:ext cx="0" cy="6468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4575" y="137415"/>
            <a:ext cx="83534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The basic goal of EDPRS 2 is better quality of lives for all Rwandans through rapid economic growth and accelerated poverty reduction.</a:t>
            </a:r>
          </a:p>
        </p:txBody>
      </p:sp>
    </p:spTree>
    <p:extLst>
      <p:ext uri="{BB962C8B-B14F-4D97-AF65-F5344CB8AC3E}">
        <p14:creationId xmlns:p14="http://schemas.microsoft.com/office/powerpoint/2010/main" val="41066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53727"/>
              </p:ext>
            </p:extLst>
          </p:nvPr>
        </p:nvGraphicFramePr>
        <p:xfrm>
          <a:off x="190857" y="1121881"/>
          <a:ext cx="9206335" cy="52507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5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Indicator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Status</a:t>
                      </a:r>
                      <a:r>
                        <a:rPr lang="en-US" sz="1800" baseline="0" dirty="0" smtClean="0"/>
                        <a:t> in 2000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</a:t>
                      </a:r>
                      <a:r>
                        <a:rPr lang="en-US" sz="1800" baseline="0" dirty="0" smtClean="0"/>
                        <a:t> status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Proposed  target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r>
                        <a:rPr lang="en-US" sz="1800" baseline="0" dirty="0" smtClean="0"/>
                        <a:t> GDP growth rate (%)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5.9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GDP per capita in US$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729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1240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54">
                <a:tc>
                  <a:txBody>
                    <a:bodyPr/>
                    <a:lstStyle/>
                    <a:p>
                      <a:r>
                        <a:rPr kumimoji="0"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population under poverty line 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60.4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39.1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29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Gini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Coefficient 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0.454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0.448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810">
                <a:tc>
                  <a:txBody>
                    <a:bodyPr/>
                    <a:lstStyle/>
                    <a:p>
                      <a:r>
                        <a:rPr kumimoji="0"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clean water (% of population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)</a:t>
                      </a:r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84.8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0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 expectancy (years) 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66.7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90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population (%)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90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71.6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96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Literacy rate (%) 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86.2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30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Urban population (%) 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r>
                        <a:rPr kumimoji="0"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electricity (% of population) 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56442" y="231255"/>
            <a:ext cx="8651111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918" tIns="50959" rIns="101918" bIns="50959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</a:rPr>
              <a:t>Citizen participation is having a positive impact on Economic performance</a:t>
            </a:r>
          </a:p>
        </p:txBody>
      </p:sp>
    </p:spTree>
    <p:extLst>
      <p:ext uri="{BB962C8B-B14F-4D97-AF65-F5344CB8AC3E}">
        <p14:creationId xmlns:p14="http://schemas.microsoft.com/office/powerpoint/2010/main" val="39663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485" y="227909"/>
            <a:ext cx="7993063" cy="715029"/>
          </a:xfrm>
          <a:prstGeom prst="rect">
            <a:avLst/>
          </a:prstGeom>
          <a:noFill/>
        </p:spPr>
        <p:txBody>
          <a:bodyPr lIns="98514" tIns="49257" rIns="98514" bIns="49257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Rwandan Economic Growth is an indicator of Economic Transformation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289135"/>
              </p:ext>
            </p:extLst>
          </p:nvPr>
        </p:nvGraphicFramePr>
        <p:xfrm>
          <a:off x="1044502" y="1139898"/>
          <a:ext cx="8352928" cy="516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6749" y="1206101"/>
            <a:ext cx="4536504" cy="402159"/>
          </a:xfrm>
          <a:prstGeom prst="rect">
            <a:avLst/>
          </a:prstGeom>
          <a:noFill/>
        </p:spPr>
        <p:txBody>
          <a:bodyPr wrap="square" lIns="93469" tIns="46735" rIns="93469" bIns="46735" rtlCol="0">
            <a:spAutoFit/>
          </a:bodyPr>
          <a:lstStyle/>
          <a:p>
            <a:pPr algn="ctr"/>
            <a:r>
              <a:rPr lang="en-US" b="1" dirty="0" smtClean="0"/>
              <a:t>Economic Growth 2000-2016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9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480" y="227910"/>
            <a:ext cx="7993063" cy="709936"/>
          </a:xfrm>
          <a:prstGeom prst="rect">
            <a:avLst/>
          </a:prstGeom>
          <a:noFill/>
        </p:spPr>
        <p:txBody>
          <a:bodyPr lIns="93469" tIns="46735" rIns="93469" bIns="46735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Rwandan Economic Growth is an indicator of Economic Transformation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494742"/>
              </p:ext>
            </p:extLst>
          </p:nvPr>
        </p:nvGraphicFramePr>
        <p:xfrm>
          <a:off x="1044502" y="1215910"/>
          <a:ext cx="8496944" cy="532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8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307143" y="2352268"/>
            <a:ext cx="804619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Sustainable Development Goals (SDGs)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61" y="3564285"/>
            <a:ext cx="4338876" cy="25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7143" y="445351"/>
            <a:ext cx="749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Citizen participation in Global Agenda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611" y="259984"/>
            <a:ext cx="550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Objectives of the SDGs consultations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39076" y="1265529"/>
            <a:ext cx="8191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/>
              <a:t>The main objective of the SDG consultations was to acquire inclusive and participatory opinions on governance, peace, and rule of law, from national and sub-national stakeholders, including grassroots communities. The aim was to inform the process for indicators of the post-2015 SDGs to align with national policies and priorities.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8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60669" y="1484023"/>
            <a:ext cx="7788275" cy="4194479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Gill Sans MT" pitchFamily="34" charset="0"/>
                <a:cs typeface="+mn-cs"/>
              </a:rPr>
              <a:t>	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Gill Sans MT" pitchFamily="34" charset="0"/>
                <a:cs typeface="+mn-cs"/>
              </a:rPr>
              <a:t>Growth is inclusive when it creates economic opportunities along with ensuring equal access to them</a:t>
            </a:r>
            <a:r>
              <a:rPr lang="en-US" sz="2000" dirty="0">
                <a:latin typeface="Gill Sans MT" pitchFamily="34" charset="0"/>
                <a:cs typeface="+mn-cs"/>
              </a:rPr>
              <a:t>. 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Gill Sans MT" pitchFamily="34" charset="0"/>
                <a:cs typeface="+mn-cs"/>
              </a:rPr>
              <a:t>Apart from addressing the issue of inequality, the inclusive growth may also make the </a:t>
            </a:r>
            <a:r>
              <a:rPr lang="en-US" sz="2000" b="1" dirty="0">
                <a:latin typeface="Gill Sans MT" pitchFamily="34" charset="0"/>
                <a:cs typeface="+mn-cs"/>
              </a:rPr>
              <a:t>poverty reduction</a:t>
            </a:r>
            <a:r>
              <a:rPr lang="en-US" sz="2000" dirty="0">
                <a:latin typeface="Gill Sans MT" pitchFamily="34" charset="0"/>
                <a:cs typeface="+mn-cs"/>
              </a:rPr>
              <a:t> efforts more effective by explicitly creating productive economic opportunities for the poor and vulnerable sections of the society.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613" y="568768"/>
            <a:ext cx="61219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Why Inclusive economic growth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matters?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Gill Sans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2334495" y="188160"/>
            <a:ext cx="5665329" cy="3863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chemeClr val="tx1"/>
                </a:solidFill>
                <a:effectLst/>
              </a:rPr>
              <a:t>Methodology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xfrm>
            <a:off x="956441" y="690932"/>
            <a:ext cx="8574553" cy="5961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/>
            <a:r>
              <a:rPr lang="en-US" altLang="en-US" sz="1800" dirty="0" smtClean="0"/>
              <a:t>This methodology incorporated both </a:t>
            </a:r>
            <a:r>
              <a:rPr lang="en-US" altLang="en-US" sz="1800" b="1" dirty="0" smtClean="0"/>
              <a:t>quantitative</a:t>
            </a:r>
            <a:r>
              <a:rPr lang="en-US" altLang="en-US" sz="1800" dirty="0" smtClean="0"/>
              <a:t> and </a:t>
            </a:r>
            <a:r>
              <a:rPr lang="en-US" altLang="en-US" sz="1800" b="1" dirty="0" smtClean="0"/>
              <a:t>qualitative</a:t>
            </a:r>
            <a:r>
              <a:rPr lang="en-US" altLang="en-US" sz="1800" dirty="0" smtClean="0"/>
              <a:t> research technics.</a:t>
            </a:r>
          </a:p>
          <a:p>
            <a:pPr algn="just" eaLnBrk="1" hangingPunct="1"/>
            <a:r>
              <a:rPr lang="en-US" altLang="en-US" sz="1800" dirty="0" smtClean="0"/>
              <a:t>All the parties involved worked collaboratively on the data collection especially for the qualitative phase to ensure that all the relevant information areas were covered.</a:t>
            </a:r>
          </a:p>
          <a:p>
            <a:pPr algn="just" eaLnBrk="1" hangingPunct="1"/>
            <a:r>
              <a:rPr lang="en-US" altLang="en-US" sz="1800" dirty="0" smtClean="0"/>
              <a:t>Quantitative research entailed desk research while qualitative phase entailed video recording and note taking in the specified regions.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altLang="en-US" sz="18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802787"/>
              </p:ext>
            </p:extLst>
          </p:nvPr>
        </p:nvGraphicFramePr>
        <p:xfrm>
          <a:off x="1093878" y="3204795"/>
          <a:ext cx="8283999" cy="340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0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891170" y="256521"/>
            <a:ext cx="8678777" cy="721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400" b="1" dirty="0" smtClean="0">
                <a:solidFill>
                  <a:schemeClr val="tx1"/>
                </a:solidFill>
                <a:effectLst/>
              </a:rPr>
              <a:t>Video Coverage and Note taking participants (Project Stakeholders)</a:t>
            </a:r>
          </a:p>
        </p:txBody>
      </p:sp>
      <p:sp>
        <p:nvSpPr>
          <p:cNvPr id="3" name="Rectangle 2"/>
          <p:cNvSpPr/>
          <p:nvPr/>
        </p:nvSpPr>
        <p:spPr>
          <a:xfrm>
            <a:off x="956441" y="998618"/>
            <a:ext cx="8574553" cy="567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10 JADF Members including 2 executive committee, 2 private sector, 2 international FBO/NGO, 2 FBO, 2 local NGO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3 District officials (Mayor, Vice-mayor, Director of good governance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2 youth representatives (District level)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2 women representatives (District levels)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3 Security (Army and Police-District levels)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3 council members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 persons with disabilities representative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I Umudugudu (village) representative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I cell representative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2 sector executive secretary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5 Mediators committee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 MAJ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10 others (2 hospital,2 schools, 2 political parties, 2 cooperatives, 2 media)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63" y="2128167"/>
            <a:ext cx="4378118" cy="315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4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9236" y="2558379"/>
            <a:ext cx="7818800" cy="1140090"/>
          </a:xfrm>
        </p:spPr>
        <p:txBody>
          <a:bodyPr lIns="93469" tIns="46735" rIns="93469" bIns="46735">
            <a:normAutofit fontScale="90000"/>
          </a:bodyPr>
          <a:lstStyle/>
          <a:p>
            <a:pPr algn="ctr"/>
            <a:r>
              <a:rPr lang="en-US" sz="2900" b="1" dirty="0" smtClean="0">
                <a:effectLst/>
              </a:rPr>
              <a:t>Citizen participation through Homegrown </a:t>
            </a:r>
            <a:r>
              <a:rPr lang="en-US" sz="2900" b="1" dirty="0">
                <a:effectLst/>
              </a:rPr>
              <a:t>initiatives as a key pillar of Good Governance in Rwanda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0859" y="116337"/>
            <a:ext cx="1799217" cy="1007079"/>
            <a:chOff x="0" y="216023"/>
            <a:chExt cx="1941863" cy="1279236"/>
          </a:xfrm>
        </p:grpSpPr>
        <p:sp>
          <p:nvSpPr>
            <p:cNvPr id="5" name="Rectangle 4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43" y="188160"/>
            <a:ext cx="8574552" cy="560960"/>
          </a:xfrm>
        </p:spPr>
        <p:txBody>
          <a:bodyPr lIns="93469" tIns="46735" rIns="93469" bIns="46735">
            <a:noAutofit/>
          </a:bodyPr>
          <a:lstStyle/>
          <a:p>
            <a:pPr algn="ctr"/>
            <a:r>
              <a:rPr lang="en-US" sz="2400" b="1" dirty="0">
                <a:effectLst/>
              </a:rPr>
              <a:t>Some applied HGIs in socio-economic transformation of Rwanda</a:t>
            </a:r>
          </a:p>
        </p:txBody>
      </p:sp>
      <p:pic>
        <p:nvPicPr>
          <p:cNvPr id="3" name="Picture 3" descr="H:\HGSs\Photos HGS\Umuganda\Umugand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6" y="1442339"/>
            <a:ext cx="3706191" cy="23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78" y="975619"/>
            <a:ext cx="2862829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Public Works (</a:t>
            </a:r>
            <a:r>
              <a:rPr lang="en-US" sz="1700" b="1" dirty="0" err="1"/>
              <a:t>Umuganda</a:t>
            </a:r>
            <a:r>
              <a:rPr lang="en-US" sz="1700" b="1" dirty="0"/>
              <a:t>)</a:t>
            </a:r>
          </a:p>
        </p:txBody>
      </p:sp>
      <p:pic>
        <p:nvPicPr>
          <p:cNvPr id="5" name="Picture 2" descr="D:\D-CEO, R&amp;M\Felicien\RGB\RGB\HGIs\HGIs, Pictures_files\images(8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94" y="1473035"/>
            <a:ext cx="3812350" cy="23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8226" y="991664"/>
            <a:ext cx="3580911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Performance Contracts (</a:t>
            </a:r>
            <a:r>
              <a:rPr lang="en-US" sz="1700" b="1" dirty="0" err="1"/>
              <a:t>Imihigo</a:t>
            </a:r>
            <a:r>
              <a:rPr lang="en-US" sz="1700" b="1" dirty="0"/>
              <a:t>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96" y="4481407"/>
            <a:ext cx="3812349" cy="21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60974" y="4124724"/>
            <a:ext cx="3276404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One Cow per Family (</a:t>
            </a:r>
            <a:r>
              <a:rPr lang="en-US" sz="1700" b="1" dirty="0" err="1"/>
              <a:t>Girinka</a:t>
            </a:r>
            <a:r>
              <a:rPr lang="en-US" sz="1700" b="1" dirty="0"/>
              <a:t>)</a:t>
            </a:r>
          </a:p>
        </p:txBody>
      </p:sp>
      <p:pic>
        <p:nvPicPr>
          <p:cNvPr id="9" name="Picture 8" descr="E:\RGAC\RGAC Surveys\Homegrown initiatives\Pics\Photos HGS\Ubudehe\Ubudeh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80" y="4614384"/>
            <a:ext cx="3651247" cy="20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7062" y="4031098"/>
            <a:ext cx="4116655" cy="617603"/>
          </a:xfrm>
          <a:prstGeom prst="rect">
            <a:avLst/>
          </a:prstGeom>
          <a:noFill/>
        </p:spPr>
        <p:txBody>
          <a:bodyPr wrap="square" lIns="93469" tIns="46735" rIns="93469" bIns="46735" rtlCol="0">
            <a:spAutoFit/>
          </a:bodyPr>
          <a:lstStyle/>
          <a:p>
            <a:pPr algn="ctr"/>
            <a:r>
              <a:rPr lang="en-GB" sz="1700" b="1" dirty="0"/>
              <a:t>Participatory socio-economic development mechanism (</a:t>
            </a:r>
            <a:r>
              <a:rPr lang="en-US" sz="1700" b="1" dirty="0" err="1"/>
              <a:t>Ubudehe</a:t>
            </a:r>
            <a:r>
              <a:rPr lang="en-US" sz="17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0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gihe.com/local/cache-vignettes/L600xH450/abunzi-bishimiye-umwambaro-bahawe-kuko-ngo-uzabongerera-agaciro-mu-kazi-kabo-d16f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60" y="1579443"/>
            <a:ext cx="3674808" cy="2128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1934" y="1082543"/>
            <a:ext cx="3502171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Mediation Committees (</a:t>
            </a:r>
            <a:r>
              <a:rPr lang="en-US" sz="1700" b="1" dirty="0" err="1"/>
              <a:t>Abunzi</a:t>
            </a:r>
            <a:r>
              <a:rPr lang="en-US" sz="1700" b="1" dirty="0"/>
              <a:t>)</a:t>
            </a:r>
          </a:p>
        </p:txBody>
      </p:sp>
      <p:pic>
        <p:nvPicPr>
          <p:cNvPr id="5" name="Picture 4" descr="http://rwandapedia.axis1.netdna-cdn.com/rw/sites/default/files/styles/galleryformatter_slide/public/Umushyikirano_8th%20National%20Dialogue_2010%20_1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5" y="4497643"/>
            <a:ext cx="3531862" cy="20829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05649" y="3854832"/>
            <a:ext cx="3082634" cy="61760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pPr algn="ctr"/>
            <a:r>
              <a:rPr lang="en-US" sz="1700" b="1" dirty="0"/>
              <a:t>National Leadership Retreat</a:t>
            </a:r>
            <a:br>
              <a:rPr lang="en-US" sz="1700" b="1" dirty="0"/>
            </a:br>
            <a:r>
              <a:rPr lang="en-US" sz="1700" b="1" dirty="0"/>
              <a:t> (</a:t>
            </a:r>
            <a:r>
              <a:rPr lang="en-US" sz="1700" b="1" dirty="0" err="1"/>
              <a:t>Umwiherero</a:t>
            </a:r>
            <a:r>
              <a:rPr lang="en-US" sz="1700" b="1" dirty="0"/>
              <a:t>)</a:t>
            </a:r>
          </a:p>
        </p:txBody>
      </p:sp>
      <p:pic>
        <p:nvPicPr>
          <p:cNvPr id="7" name="Picture 6" descr="https://gallery.mailchimp.com/f5d229c6782eeeb4226eb36eb/images/Kagame_at_Umushyikiran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8" y="4457095"/>
            <a:ext cx="3751367" cy="21234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06863" y="3798292"/>
            <a:ext cx="3334396" cy="617603"/>
          </a:xfrm>
          <a:prstGeom prst="rect">
            <a:avLst/>
          </a:prstGeom>
          <a:noFill/>
        </p:spPr>
        <p:txBody>
          <a:bodyPr wrap="square" lIns="93469" tIns="46735" rIns="93469" bIns="46735" rtlCol="0">
            <a:spAutoFit/>
          </a:bodyPr>
          <a:lstStyle/>
          <a:p>
            <a:pPr algn="ctr"/>
            <a:r>
              <a:rPr lang="en-US" sz="1700" b="1" dirty="0"/>
              <a:t>National Dialogue</a:t>
            </a:r>
            <a:br>
              <a:rPr lang="en-US" sz="1700" b="1" dirty="0"/>
            </a:br>
            <a:r>
              <a:rPr lang="en-US" sz="1700" b="1" dirty="0"/>
              <a:t>(</a:t>
            </a:r>
            <a:r>
              <a:rPr lang="en-US" sz="1700" b="1" dirty="0" err="1"/>
              <a:t>Umushyikirano</a:t>
            </a:r>
            <a:r>
              <a:rPr lang="en-US" sz="1700" b="1" dirty="0"/>
              <a:t>)</a:t>
            </a:r>
          </a:p>
        </p:txBody>
      </p:sp>
      <p:pic>
        <p:nvPicPr>
          <p:cNvPr id="9" name="Picture 2" descr="http://rwandapedia.axis1.netdna-cdn.com/rw/sites/default/files/Female%20participant%20shares%20her%20point%20of%20view-s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7" y="1481004"/>
            <a:ext cx="3827926" cy="22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20276" y="1112614"/>
            <a:ext cx="3793725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School of Civic Education (</a:t>
            </a:r>
            <a:r>
              <a:rPr lang="en-US" sz="1700" b="1" dirty="0" err="1"/>
              <a:t>Itorero</a:t>
            </a:r>
            <a:r>
              <a:rPr lang="en-US" sz="1700" b="1" dirty="0"/>
              <a:t>)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9559" y="273940"/>
            <a:ext cx="8389500" cy="631801"/>
          </a:xfrm>
        </p:spPr>
        <p:txBody>
          <a:bodyPr lIns="93469" tIns="46735" rIns="93469" bIns="46735">
            <a:noAutofit/>
          </a:bodyPr>
          <a:lstStyle/>
          <a:p>
            <a:pPr algn="ctr"/>
            <a:r>
              <a:rPr lang="en-US" sz="2400" b="1" dirty="0">
                <a:effectLst/>
              </a:rPr>
              <a:t>Some applied HGIs in socio-economic transformation of Rwanda</a:t>
            </a:r>
          </a:p>
        </p:txBody>
      </p:sp>
    </p:spTree>
    <p:extLst>
      <p:ext uri="{BB962C8B-B14F-4D97-AF65-F5344CB8AC3E}">
        <p14:creationId xmlns:p14="http://schemas.microsoft.com/office/powerpoint/2010/main" val="10624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821" y="164398"/>
            <a:ext cx="5817000" cy="833047"/>
          </a:xfrm>
          <a:prstGeom prst="rect">
            <a:avLst/>
          </a:prstGeom>
        </p:spPr>
        <p:txBody>
          <a:bodyPr wrap="square" lIns="93469" tIns="46735" rIns="93469" bIns="46735">
            <a:spAutoFit/>
          </a:bodyPr>
          <a:lstStyle/>
          <a:p>
            <a:pPr lvl="0"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Calibri"/>
              </a:rPr>
              <a:t>Governance Month as an evidence of Citizen participation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63" y="1520119"/>
            <a:ext cx="9073727" cy="7157855"/>
          </a:xfrm>
          <a:prstGeom prst="rect">
            <a:avLst/>
          </a:prstGeom>
        </p:spPr>
        <p:txBody>
          <a:bodyPr wrap="square" lIns="93469" tIns="46735" rIns="93469" bIns="46735">
            <a:spAutoFit/>
          </a:bodyPr>
          <a:lstStyle/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467342" indent="-467342">
              <a:buFont typeface="Wingdings" pitchFamily="2" charset="2"/>
              <a:buChar char="v"/>
            </a:pPr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lIns="93469" tIns="46735" rIns="93469" bIns="46735"/>
          <a:lstStyle/>
          <a:p>
            <a:fld id="{5D9339E7-5661-45F9-B45E-749C63DD7FC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417" y="561988"/>
            <a:ext cx="188828" cy="3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469" tIns="46735" rIns="93469" bIns="46735" numCol="1" anchor="ctr" anchorCtr="0" compatLnSpc="1">
            <a:prstTxWarp prst="textNoShape">
              <a:avLst/>
            </a:prstTxWarp>
            <a:spAutoFit/>
          </a:bodyPr>
          <a:lstStyle/>
          <a:p>
            <a:pPr defTabSz="934682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1" y="1043112"/>
            <a:ext cx="6076141" cy="29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SC0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9" y="4019440"/>
            <a:ext cx="6062057" cy="25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748870">
            <a:off x="8155251" y="4701354"/>
            <a:ext cx="1089421" cy="19987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lIns="93469" tIns="46735" rIns="93469" bIns="46735">
            <a:spAutoFit/>
          </a:bodyPr>
          <a:lstStyle/>
          <a:p>
            <a:pPr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b="1" dirty="0">
              <a:solidFill>
                <a:sysClr val="window" lastClr="FFFFFF"/>
              </a:solidFill>
              <a:latin typeface="Calibri"/>
            </a:endParaRPr>
          </a:p>
          <a:p>
            <a:pPr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500" b="1" dirty="0">
                <a:latin typeface="Calibri"/>
              </a:rPr>
              <a:t>Promoting Values for good governance</a:t>
            </a:r>
          </a:p>
          <a:p>
            <a:pPr algn="ctr"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b="1" dirty="0">
              <a:solidFill>
                <a:sysClr val="window" lastClr="FFFFFF"/>
              </a:solidFill>
              <a:latin typeface="Calibri"/>
            </a:endParaRPr>
          </a:p>
          <a:p>
            <a:pPr algn="ctr"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b="1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Isosceles Triangle 4"/>
          <p:cNvSpPr/>
          <p:nvPr/>
        </p:nvSpPr>
        <p:spPr>
          <a:xfrm rot="19051901">
            <a:off x="7718772" y="2127907"/>
            <a:ext cx="1603108" cy="8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spcFirstLastPara="0" vert="horz" wrap="square" lIns="35050" tIns="35050" rIns="35050" bIns="35050" numCol="1" spcCol="1298" anchor="ctr" anchorCtr="0">
            <a:noAutofit/>
          </a:bodyPr>
          <a:lstStyle/>
          <a:p>
            <a:pPr algn="ctr" defTabSz="4543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Informed transparent decision</a:t>
            </a:r>
          </a:p>
        </p:txBody>
      </p:sp>
      <p:sp>
        <p:nvSpPr>
          <p:cNvPr id="28" name="Isosceles Triangle 4"/>
          <p:cNvSpPr/>
          <p:nvPr/>
        </p:nvSpPr>
        <p:spPr>
          <a:xfrm rot="1898440">
            <a:off x="6498587" y="3277548"/>
            <a:ext cx="2846465" cy="1011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txBody>
          <a:bodyPr spcFirstLastPara="0" vert="horz" wrap="square" lIns="23367" tIns="23367" rIns="23367" bIns="23367" numCol="1" spcCol="1298" anchor="ctr" anchorCtr="0">
            <a:noAutofit/>
          </a:bodyPr>
          <a:lstStyle/>
          <a:p>
            <a:pPr algn="ctr" defTabSz="2726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700" dirty="0">
              <a:solidFill>
                <a:sysClr val="window" lastClr="FFFFFF"/>
              </a:solidFill>
              <a:latin typeface="Calibri"/>
            </a:endParaRPr>
          </a:p>
          <a:p>
            <a:pPr algn="ctr" defTabSz="2726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Outcome for Citizens</a:t>
            </a:r>
          </a:p>
        </p:txBody>
      </p:sp>
      <p:sp>
        <p:nvSpPr>
          <p:cNvPr id="29" name="Isosceles Triangle 4"/>
          <p:cNvSpPr/>
          <p:nvPr/>
        </p:nvSpPr>
        <p:spPr>
          <a:xfrm rot="3359874">
            <a:off x="6464464" y="4190036"/>
            <a:ext cx="1260583" cy="1651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spcFirstLastPara="0" vert="horz" wrap="square" lIns="27262" tIns="27262" rIns="27262" bIns="27262" numCol="1" spcCol="1298" anchor="ctr" anchorCtr="0">
            <a:noAutofit/>
          </a:bodyPr>
          <a:lstStyle/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700" dirty="0">
              <a:latin typeface="Calibri"/>
            </a:endParaRP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Effectiveness&amp; </a:t>
            </a: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Efficiency from clear roles</a:t>
            </a: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700" dirty="0">
              <a:solidFill>
                <a:sysClr val="window" lastClr="FFFFFF"/>
              </a:solidFill>
              <a:latin typeface="Calibri"/>
            </a:endParaRP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7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9373042">
            <a:off x="6460866" y="923623"/>
            <a:ext cx="2714270" cy="1156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469" tIns="46735" rIns="93469" bIns="46735">
            <a:spAutoFit/>
          </a:bodyPr>
          <a:lstStyle/>
          <a:p>
            <a:pPr algn="ctr">
              <a:lnSpc>
                <a:spcPct val="115000"/>
              </a:lnSpc>
              <a:spcAft>
                <a:spcPts val="1022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Engaging all governance stakeholders: Governors and governed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41427" y="75296"/>
            <a:ext cx="1865191" cy="856579"/>
            <a:chOff x="0" y="216023"/>
            <a:chExt cx="1941863" cy="1279236"/>
          </a:xfrm>
        </p:grpSpPr>
        <p:sp>
          <p:nvSpPr>
            <p:cNvPr id="14" name="Rectangle 13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6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942" y="7316"/>
            <a:ext cx="7468426" cy="975139"/>
          </a:xfrm>
        </p:spPr>
        <p:txBody>
          <a:bodyPr lIns="93469" tIns="46735" rIns="93469" bIns="46735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Gill Sans MT"/>
              </a:rPr>
              <a:t>Key Governance Outputs in Rwanda driven by Home-grown initiatives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992207" y="2187448"/>
            <a:ext cx="4467481" cy="3089845"/>
          </a:xfrm>
          <a:prstGeom prst="triangle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514" tIns="49257" rIns="98514" bIns="49257" rtlCol="0" anchor="ctr"/>
          <a:lstStyle/>
          <a:p>
            <a:pPr algn="ctr" defTabSz="934682">
              <a:defRPr/>
            </a:pPr>
            <a:endParaRPr lang="en-US" sz="1800" kern="0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683" y="2972122"/>
            <a:ext cx="2960530" cy="2253912"/>
          </a:xfrm>
          <a:prstGeom prst="rect">
            <a:avLst/>
          </a:prstGeom>
          <a:noFill/>
        </p:spPr>
        <p:txBody>
          <a:bodyPr wrap="square" lIns="98514" tIns="49257" rIns="98514" bIns="49257" rtlCol="0">
            <a:spAutoFit/>
          </a:bodyPr>
          <a:lstStyle/>
          <a:p>
            <a:pPr marL="307854" indent="-307854" algn="ctr">
              <a:buFont typeface="Wingdings" pitchFamily="2" charset="2"/>
              <a:buChar char="§"/>
            </a:pPr>
            <a:r>
              <a:rPr lang="en-US" b="1" dirty="0" smtClean="0">
                <a:latin typeface="Gill Sans MT"/>
              </a:rPr>
              <a:t>HGIs</a:t>
            </a:r>
          </a:p>
          <a:p>
            <a:pPr algn="ctr"/>
            <a:endParaRPr lang="en-US" b="1" dirty="0" smtClean="0">
              <a:latin typeface="Gill Sans MT"/>
            </a:endParaRPr>
          </a:p>
          <a:p>
            <a:pPr marL="307854" indent="-307854" algn="ctr">
              <a:buFont typeface="Wingdings" pitchFamily="2" charset="2"/>
              <a:buChar char="§"/>
            </a:pPr>
            <a:r>
              <a:rPr lang="en-US" b="1" dirty="0" smtClean="0">
                <a:latin typeface="Gill Sans MT"/>
              </a:rPr>
              <a:t>Resilience </a:t>
            </a:r>
            <a:r>
              <a:rPr lang="en-US" b="1" dirty="0">
                <a:latin typeface="Gill Sans MT"/>
              </a:rPr>
              <a:t>of  </a:t>
            </a:r>
            <a:r>
              <a:rPr lang="en-US" b="1" dirty="0" smtClean="0">
                <a:latin typeface="Gill Sans MT"/>
              </a:rPr>
              <a:t>Rwandans</a:t>
            </a:r>
          </a:p>
          <a:p>
            <a:pPr marL="307854" indent="-307854" algn="ctr">
              <a:buFont typeface="Wingdings" pitchFamily="2" charset="2"/>
              <a:buChar char="§"/>
            </a:pPr>
            <a:endParaRPr lang="en-US" b="1" dirty="0">
              <a:latin typeface="Gill Sans MT"/>
            </a:endParaRPr>
          </a:p>
          <a:p>
            <a:pPr marL="307854" indent="-307854" algn="ctr">
              <a:buFont typeface="Wingdings" pitchFamily="2" charset="2"/>
              <a:buChar char="§"/>
            </a:pPr>
            <a:r>
              <a:rPr lang="en-US" b="1" dirty="0" smtClean="0">
                <a:latin typeface="Gill Sans MT"/>
              </a:rPr>
              <a:t>Transformational </a:t>
            </a:r>
            <a:r>
              <a:rPr lang="en-US" b="1" dirty="0">
                <a:latin typeface="Gill Sans MT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1394" y="1203157"/>
            <a:ext cx="1737192" cy="1022806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8514" tIns="49257" rIns="98514" bIns="49257" rtlCol="0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Economic Growth in last decade </a:t>
            </a:r>
            <a:br>
              <a:rPr lang="en-US" sz="1500" kern="0" dirty="0">
                <a:solidFill>
                  <a:prstClr val="black"/>
                </a:solidFill>
                <a:latin typeface="Gill Sans MT"/>
              </a:rPr>
            </a:b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(2000 -2016)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8%</a:t>
            </a: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126443" y="2660210"/>
            <a:ext cx="1634517" cy="1017712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Aspiration to </a:t>
            </a:r>
            <a:r>
              <a:rPr lang="en-US" sz="1500" kern="0" dirty="0" err="1">
                <a:solidFill>
                  <a:prstClr val="black"/>
                </a:solidFill>
                <a:latin typeface="Gill Sans MT"/>
              </a:rPr>
              <a:t>Rwandaness</a:t>
            </a:r>
            <a:endParaRPr lang="en-US" sz="1500" kern="0" dirty="0">
              <a:solidFill>
                <a:prstClr val="black"/>
              </a:solidFill>
              <a:latin typeface="Gill Sans MT"/>
            </a:endParaRPr>
          </a:p>
          <a:p>
            <a:pPr algn="ctr" defTabSz="934682">
              <a:defRPr/>
            </a:pPr>
            <a:r>
              <a:rPr lang="en-US" sz="1500" kern="0" dirty="0" err="1">
                <a:solidFill>
                  <a:prstClr val="black"/>
                </a:solidFill>
                <a:latin typeface="Gill Sans MT"/>
              </a:rPr>
              <a:t>Ubunyarwanda</a:t>
            </a: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98%</a:t>
            </a: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1134758" y="4082469"/>
            <a:ext cx="1637618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 pitchFamily="34" charset="0"/>
              </a:rPr>
              <a:t>Secondary School Completion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prstClr val="black"/>
                </a:solidFill>
                <a:latin typeface="Gill Sans MT" pitchFamily="34" charset="0"/>
              </a:rPr>
              <a:t>82%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1128612" y="5244414"/>
            <a:ext cx="1632347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 pitchFamily="34" charset="0"/>
              </a:rPr>
              <a:t>Net primary Enrollment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prstClr val="black"/>
                </a:solidFill>
                <a:latin typeface="Gill Sans MT" pitchFamily="34" charset="0"/>
              </a:rPr>
              <a:t>95.9%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3938468" y="1203157"/>
            <a:ext cx="2302349" cy="1017712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Uplifted from </a:t>
            </a:r>
          </a:p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poverty level </a:t>
            </a:r>
          </a:p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 in 5 years 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     1 million </a:t>
            </a: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7546067" y="1249159"/>
            <a:ext cx="1934302" cy="325215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Access to justice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80%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7546067" y="2187445"/>
            <a:ext cx="1934302" cy="556048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Universal Access to Health Insurance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96%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7531382" y="3286461"/>
            <a:ext cx="1948986" cy="1248545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Gender parity in leadership: </a:t>
            </a:r>
            <a:br>
              <a:rPr lang="en-US" sz="1500" kern="0" dirty="0">
                <a:solidFill>
                  <a:prstClr val="black"/>
                </a:solidFill>
                <a:latin typeface="Gill Sans MT"/>
              </a:rPr>
            </a:b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63.7%</a:t>
            </a: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 of Women  in the parliament- (</a:t>
            </a:r>
            <a:r>
              <a:rPr lang="en-US" sz="1500" i="1" kern="0" dirty="0">
                <a:solidFill>
                  <a:prstClr val="black"/>
                </a:solidFill>
                <a:latin typeface="Gill Sans MT"/>
              </a:rPr>
              <a:t>World record)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7546067" y="4903731"/>
            <a:ext cx="1934302" cy="556048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866220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Easy Doing Business :</a:t>
            </a:r>
            <a:br>
              <a:rPr lang="en-US" sz="1500" kern="0" dirty="0">
                <a:solidFill>
                  <a:prstClr val="black"/>
                </a:solidFill>
                <a:latin typeface="Gill Sans MT"/>
              </a:rPr>
            </a:b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46/188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7310801" y="5988104"/>
            <a:ext cx="1799340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Timely assets declaration 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97%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4984635" y="5981196"/>
            <a:ext cx="1721577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Public confidence in security organs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96%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2850860" y="6094991"/>
            <a:ext cx="1512288" cy="556048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Access to 9YBE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97%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78589" y="1677285"/>
            <a:ext cx="859879" cy="224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71813" y="1509638"/>
            <a:ext cx="1139286" cy="242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478644" y="1608739"/>
            <a:ext cx="307752" cy="594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525159" y="4537512"/>
            <a:ext cx="305523" cy="366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561718" y="5442464"/>
            <a:ext cx="232399" cy="528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6706216" y="6254884"/>
            <a:ext cx="590050" cy="234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4363148" y="6254883"/>
            <a:ext cx="621487" cy="23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2096196">
            <a:off x="2393479" y="6034769"/>
            <a:ext cx="422928" cy="251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1943702" y="4890583"/>
            <a:ext cx="266291" cy="340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1929450" y="3611869"/>
            <a:ext cx="280542" cy="470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1929450" y="2282396"/>
            <a:ext cx="280542" cy="3681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8478643" y="2709335"/>
            <a:ext cx="278760" cy="57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154350" y="23758"/>
            <a:ext cx="1799217" cy="1007079"/>
            <a:chOff x="0" y="216023"/>
            <a:chExt cx="1941863" cy="1279236"/>
          </a:xfrm>
        </p:grpSpPr>
        <p:sp>
          <p:nvSpPr>
            <p:cNvPr id="32" name="Rectangle 31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1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24622" y="325435"/>
            <a:ext cx="7339064" cy="576065"/>
          </a:xfrm>
        </p:spPr>
        <p:txBody>
          <a:bodyPr lIns="94413" tIns="47206" rIns="94413" bIns="47206" rtlCol="0">
            <a:noAutofit/>
          </a:bodyPr>
          <a:lstStyle/>
          <a:p>
            <a:pPr algn="ctr" defTabSz="984949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Gill Sans MT" pitchFamily="34" charset="0"/>
              </a:rPr>
              <a:t>… and some areas need more efforts for better improvement.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064551" y="1271150"/>
            <a:ext cx="1807266" cy="1710136"/>
          </a:xfrm>
          <a:prstGeom prst="cloudCallout">
            <a:avLst>
              <a:gd name="adj1" fmla="val -88654"/>
              <a:gd name="adj2" fmla="val 687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Balance of Payment Deficit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13865" y="5147070"/>
            <a:ext cx="2209661" cy="1459577"/>
          </a:xfrm>
          <a:prstGeom prst="wedgeEllipseCallout">
            <a:avLst>
              <a:gd name="adj1" fmla="val 73387"/>
              <a:gd name="adj2" fmla="val -1011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Youth employment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73655" y="1567637"/>
            <a:ext cx="2296755" cy="1282601"/>
          </a:xfrm>
          <a:prstGeom prst="wedgeRectCallout">
            <a:avLst>
              <a:gd name="adj1" fmla="val 79270"/>
              <a:gd name="adj2" fmla="val 1143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Regional and international </a:t>
            </a:r>
            <a:r>
              <a:rPr lang="en-US" sz="1700" b="1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095347" y="5415435"/>
            <a:ext cx="2067079" cy="1028568"/>
          </a:xfrm>
          <a:prstGeom prst="wedgeRoundRectCallout">
            <a:avLst>
              <a:gd name="adj1" fmla="val -34284"/>
              <a:gd name="adj2" fmla="val -14157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870113" y="4916647"/>
            <a:ext cx="2354652" cy="1567625"/>
          </a:xfrm>
          <a:prstGeom prst="cloudCallout">
            <a:avLst>
              <a:gd name="adj1" fmla="val -78667"/>
              <a:gd name="adj2" fmla="val -739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Income distribution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24125" y="1567631"/>
            <a:ext cx="2118865" cy="881387"/>
          </a:xfrm>
          <a:prstGeom prst="wedgeRoundRectCallout">
            <a:avLst>
              <a:gd name="adj1" fmla="val 1226"/>
              <a:gd name="adj2" fmla="val 13526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Rural Development</a:t>
            </a:r>
          </a:p>
        </p:txBody>
      </p:sp>
      <p:sp>
        <p:nvSpPr>
          <p:cNvPr id="24585" name="WordArt 11"/>
          <p:cNvSpPr>
            <a:spLocks noChangeArrowheads="1" noChangeShapeType="1" noTextEdit="1"/>
          </p:cNvSpPr>
          <p:nvPr/>
        </p:nvSpPr>
        <p:spPr bwMode="auto">
          <a:xfrm rot="-1132000">
            <a:off x="3479805" y="3333140"/>
            <a:ext cx="3314700" cy="1347328"/>
          </a:xfrm>
          <a:prstGeom prst="rect">
            <a:avLst/>
          </a:prstGeom>
        </p:spPr>
        <p:txBody>
          <a:bodyPr wrap="none" lIns="98514" tIns="49257" rIns="98514" bIns="49257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80000" scaled="1"/>
                </a:gradFill>
                <a:latin typeface="Gill Sans MT"/>
              </a:rPr>
              <a:t>Challenges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97095" y="3348453"/>
            <a:ext cx="2143638" cy="1568194"/>
          </a:xfrm>
          <a:prstGeom prst="cloudCallout">
            <a:avLst>
              <a:gd name="adj1" fmla="val 90279"/>
              <a:gd name="adj2" fmla="val -1458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Population Growth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258987" y="3277764"/>
            <a:ext cx="1807266" cy="1211345"/>
          </a:xfrm>
          <a:prstGeom prst="wedgeRoundRectCallout">
            <a:avLst>
              <a:gd name="adj1" fmla="val -101426"/>
              <a:gd name="adj2" fmla="val 563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Urbanization and Land Management</a:t>
            </a: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19478" y="109928"/>
            <a:ext cx="1799217" cy="1007079"/>
            <a:chOff x="0" y="216023"/>
            <a:chExt cx="1941863" cy="1279236"/>
          </a:xfrm>
        </p:grpSpPr>
        <p:sp>
          <p:nvSpPr>
            <p:cNvPr id="17" name="Rectangle 16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1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05" y="3204245"/>
            <a:ext cx="6336704" cy="6480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effectLst/>
              </a:rPr>
              <a:t>Thank you for your Attention!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2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44576" y="1193156"/>
            <a:ext cx="7993063" cy="48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Inclusive growth is both an outcome and a process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Societies based on </a:t>
            </a:r>
            <a:r>
              <a:rPr lang="en-US" altLang="en-US" sz="2000" b="1" dirty="0"/>
              <a:t>equality</a:t>
            </a:r>
            <a:r>
              <a:rPr lang="en-US" altLang="en-US" sz="2000" dirty="0"/>
              <a:t> tend to perform better in development. For instance, countries with more equal income distribution are likely to achieve higher rates of poverty reduction than very unequal countries.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Inclusive growth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ensures that everyone can participate in the growth process, both in terms of decision-making for organizing the growth progression as well as in participating in the growth itself.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Inclusive growth implies </a:t>
            </a:r>
            <a:r>
              <a:rPr lang="en-US" altLang="en-US" sz="2000" b="1" dirty="0"/>
              <a:t>participation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benefit-sharing</a:t>
            </a:r>
            <a:r>
              <a:rPr lang="en-US" altLang="en-US" sz="2000" dirty="0"/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Participation without benefit sharing will make growth unjust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9038" y="380403"/>
            <a:ext cx="79168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Why Inclusive economic growth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matters?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41467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331805"/>
            <a:ext cx="7961312" cy="717234"/>
          </a:xfrm>
        </p:spPr>
        <p:txBody>
          <a:bodyPr lIns="87900" tIns="43950" rIns="87900" bIns="43950" rtlCol="0">
            <a:noAutofit/>
          </a:bodyPr>
          <a:lstStyle/>
          <a:p>
            <a:pPr algn="ctr" defTabSz="914315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Qualities  of Government for Economic Growth and Democratic participation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185863" y="1337274"/>
            <a:ext cx="7732712" cy="4387195"/>
          </a:xfrm>
        </p:spPr>
        <p:txBody>
          <a:bodyPr lIns="87900" tIns="43950" rIns="87900" bIns="43950">
            <a:normAutofit lnSpcReduction="10000"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Economic liberalism</a:t>
            </a:r>
            <a:br>
              <a:rPr lang="en-US" sz="2000" b="1" dirty="0" smtClean="0"/>
            </a:br>
            <a:r>
              <a:rPr lang="en-US" sz="2000" dirty="0" smtClean="0"/>
              <a:t>Private ownership, investment, equity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Political pluralism</a:t>
            </a:r>
            <a:br>
              <a:rPr lang="en-US" sz="2000" b="1" dirty="0" smtClean="0"/>
            </a:br>
            <a:r>
              <a:rPr lang="en-US" sz="2000" dirty="0" smtClean="0"/>
              <a:t>Democracy, participation, decentralization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Social development</a:t>
            </a:r>
            <a:br>
              <a:rPr lang="en-US" sz="2000" b="1" dirty="0" smtClean="0"/>
            </a:br>
            <a:r>
              <a:rPr lang="en-US" sz="2000" dirty="0" smtClean="0"/>
              <a:t>Human rights, law, judiciary, press, social protection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Administrative accountability</a:t>
            </a:r>
            <a:br>
              <a:rPr lang="en-US" sz="2000" b="1" dirty="0" smtClean="0"/>
            </a:br>
            <a:r>
              <a:rPr lang="en-US" sz="2000" dirty="0" smtClean="0"/>
              <a:t>More transparency, less corruption</a:t>
            </a:r>
            <a:br>
              <a:rPr lang="en-US" sz="2000" dirty="0" smtClean="0"/>
            </a:br>
            <a:r>
              <a:rPr lang="en-US" sz="2000" dirty="0" smtClean="0"/>
              <a:t>aimed at economy, efficiency,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39531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74733"/>
              </p:ext>
            </p:extLst>
          </p:nvPr>
        </p:nvGraphicFramePr>
        <p:xfrm>
          <a:off x="343978" y="611958"/>
          <a:ext cx="9210534" cy="58793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9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90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12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2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7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33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26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75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81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1203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65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4619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92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887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445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3231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619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8012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8537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324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3323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210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494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1606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6517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2721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9293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75538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4396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730978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438587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584794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</a:tblGrid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Rule of Law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79.68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of the Judiciary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75.02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of the Prosecution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91.80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to justice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76.48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of The Legislature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72.27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use of ICT in Justice Service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82.85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Political rights and Civil Liberties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81.83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Democratic Rights and Freedoms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83.10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Vibrancy of Non-State actors in policy formulation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67.33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Rights to Media Freedom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85.85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Political parties Registration and operations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74.93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Access to Public Information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78.21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Respect for human rights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85.60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Core international human rights conventions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97.78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Participation and Inclusiveness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76.48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Citizen participation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61.93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Decentralization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77.20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Civil society participation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72.45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Gender equality in leadership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83.72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sharing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87.10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Safety and Security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92.62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Maintaining security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94.44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National security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99.73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Personal and Property Safety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89.20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Reconciliation, social cohesion and Unity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87.11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Investing in Human and Social Development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74.88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Education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79.98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80.51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 Protection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63.38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1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Environmental resilience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80.44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Control of Corruption, Transparency and Accountability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86.56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Incidence of corruption 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86.13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 of Corruption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87.77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Transparency and accountability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85.78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Quality of Service delivery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72.93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delivery in Local Administration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74.30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Service delivery in Justice Sector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75.75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delivery in Social Sector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68.20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delivery in Economic Sector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73.47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Economic and Corporate Governance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76.82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8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Macro-economic indicators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79.59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National Capital and Export Promotion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53.03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Business Environment Promotion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83.14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SMEs Development and Cross-border Trade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78.36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Private Sector Promotion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76704" y="76544"/>
            <a:ext cx="6704835" cy="355993"/>
          </a:xfrm>
          <a:prstGeom prst="rect">
            <a:avLst/>
          </a:prstGeom>
        </p:spPr>
        <p:txBody>
          <a:bodyPr wrap="square" lIns="93469" tIns="46735" rIns="93469" bIns="46735">
            <a:spAutoFit/>
          </a:bodyPr>
          <a:lstStyle/>
          <a:p>
            <a:pPr algn="ctr"/>
            <a:r>
              <a:rPr lang="en-US" sz="1700" b="1" dirty="0"/>
              <a:t>Summary of the Rwanda Governance Score Card 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71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549" y="380403"/>
            <a:ext cx="7632847" cy="911625"/>
          </a:xfrm>
        </p:spPr>
        <p:txBody>
          <a:bodyPr rtlCol="0">
            <a:noAutofit/>
          </a:bodyPr>
          <a:lstStyle/>
          <a:p>
            <a:pPr algn="ctr" defTabSz="91423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Real governance  and development issues: </a:t>
            </a:r>
            <a:b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Case of Rwanda </a:t>
            </a:r>
            <a:endParaRPr lang="en-US" sz="2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33463" y="1984125"/>
            <a:ext cx="8075934" cy="2944348"/>
          </a:xfrm>
        </p:spPr>
        <p:txBody>
          <a:bodyPr>
            <a:normAutofit fontScale="70000" lnSpcReduction="20000"/>
          </a:bodyPr>
          <a:lstStyle/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Home grown solutions (</a:t>
            </a:r>
            <a:r>
              <a:rPr lang="en-US" i="1" dirty="0" smtClean="0"/>
              <a:t>Mediation committees, One Cow per family,  </a:t>
            </a:r>
            <a:r>
              <a:rPr lang="en-US" i="1" dirty="0" err="1" smtClean="0"/>
              <a:t>Umuganda</a:t>
            </a:r>
            <a:r>
              <a:rPr lang="en-US" i="1" dirty="0" smtClean="0"/>
              <a:t>,  </a:t>
            </a:r>
            <a:r>
              <a:rPr lang="en-US" i="1" dirty="0" err="1" smtClean="0"/>
              <a:t>Umushyikirano</a:t>
            </a:r>
            <a:r>
              <a:rPr lang="en-US" i="1" dirty="0" smtClean="0"/>
              <a:t>, </a:t>
            </a:r>
            <a:r>
              <a:rPr lang="en-US" i="1" dirty="0" err="1" smtClean="0"/>
              <a:t>Inteko</a:t>
            </a:r>
            <a:r>
              <a:rPr lang="en-US" i="1" dirty="0" smtClean="0"/>
              <a:t> </a:t>
            </a:r>
            <a:r>
              <a:rPr lang="en-US" i="1" dirty="0" err="1" smtClean="0"/>
              <a:t>z’abaturage</a:t>
            </a:r>
            <a:r>
              <a:rPr lang="en-US" i="1" dirty="0" smtClean="0"/>
              <a:t>, </a:t>
            </a:r>
            <a:r>
              <a:rPr lang="en-US" i="1" dirty="0" err="1" smtClean="0"/>
              <a:t>Gacaca</a:t>
            </a:r>
            <a:r>
              <a:rPr lang="en-US" i="1" dirty="0" smtClean="0"/>
              <a:t>, </a:t>
            </a:r>
            <a:r>
              <a:rPr lang="en-US" i="1" dirty="0" err="1" smtClean="0"/>
              <a:t>Ubudehe</a:t>
            </a:r>
            <a:r>
              <a:rPr lang="en-US" i="1" dirty="0" smtClean="0"/>
              <a:t>,  </a:t>
            </a:r>
            <a:r>
              <a:rPr lang="en-US" i="1" dirty="0" err="1" smtClean="0"/>
              <a:t>Imihigo</a:t>
            </a:r>
            <a:r>
              <a:rPr lang="en-US" i="1" dirty="0" smtClean="0"/>
              <a:t>, etc)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Citizen centered ownership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Transformational leadership 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Sustaining peace and social cohesion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Dignity and self worth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78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962263" y="1110315"/>
            <a:ext cx="8363157" cy="56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918" tIns="50959" rIns="101918" bIns="50959">
            <a:spAutoFit/>
          </a:bodyPr>
          <a:lstStyle/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dirty="0"/>
              <a:t>The Citizen Report Card (CRC) is an annual publication </a:t>
            </a:r>
            <a:r>
              <a:rPr lang="en-US" dirty="0" smtClean="0"/>
              <a:t>which aims to ascertain </a:t>
            </a:r>
            <a:r>
              <a:rPr lang="en-US" dirty="0"/>
              <a:t>the levels of community satisfaction with regard to services </a:t>
            </a:r>
            <a:r>
              <a:rPr lang="en-US" dirty="0" smtClean="0"/>
              <a:t>rendered;</a:t>
            </a:r>
          </a:p>
          <a:p>
            <a:pPr algn="just">
              <a:lnSpc>
                <a:spcPct val="150000"/>
              </a:lnSpc>
              <a:buClr>
                <a:srgbClr val="0F6FC6"/>
              </a:buClr>
            </a:pPr>
            <a:endParaRPr lang="en-US" altLang="en-US" dirty="0">
              <a:latin typeface="Gill Sans MT" pitchFamily="34" charset="0"/>
            </a:endParaRPr>
          </a:p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research </a:t>
            </a:r>
            <a:r>
              <a:rPr lang="en-US" dirty="0" smtClean="0"/>
              <a:t>is </a:t>
            </a:r>
            <a:r>
              <a:rPr lang="en-US" dirty="0"/>
              <a:t>based on a sample of </a:t>
            </a:r>
            <a:r>
              <a:rPr lang="en-US" dirty="0" smtClean="0"/>
              <a:t>11,000 households. </a:t>
            </a:r>
            <a:r>
              <a:rPr lang="en-US" dirty="0"/>
              <a:t>The survey </a:t>
            </a:r>
            <a:r>
              <a:rPr lang="en-US" dirty="0" smtClean="0"/>
              <a:t>covers </a:t>
            </a:r>
            <a:r>
              <a:rPr lang="en-US" dirty="0"/>
              <a:t>all the 30 districts of </a:t>
            </a:r>
            <a:r>
              <a:rPr lang="en-US" dirty="0" smtClean="0"/>
              <a:t>the country and </a:t>
            </a:r>
            <a:r>
              <a:rPr lang="en-US" dirty="0"/>
              <a:t>the respondents </a:t>
            </a:r>
            <a:r>
              <a:rPr lang="en-US" dirty="0" smtClean="0"/>
              <a:t>are </a:t>
            </a:r>
            <a:r>
              <a:rPr lang="en-US" dirty="0"/>
              <a:t>disaggregated by </a:t>
            </a:r>
            <a:r>
              <a:rPr lang="en-US" dirty="0" smtClean="0"/>
              <a:t>sex;</a:t>
            </a:r>
            <a:endParaRPr lang="en-US" altLang="en-US" dirty="0">
              <a:solidFill>
                <a:srgbClr val="000000"/>
              </a:solidFill>
              <a:latin typeface="Gill Sans MT" pitchFamily="34" charset="0"/>
            </a:endParaRPr>
          </a:p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dirty="0"/>
              <a:t>The </a:t>
            </a:r>
            <a:r>
              <a:rPr lang="en-US" dirty="0" smtClean="0"/>
              <a:t>research covers14 </a:t>
            </a:r>
            <a:r>
              <a:rPr lang="en-US" dirty="0"/>
              <a:t>sectors of the service delivery at local governance 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  <a:buClr>
                <a:srgbClr val="0F6FC6"/>
              </a:buClr>
            </a:pPr>
            <a:endParaRPr lang="en-US" dirty="0" smtClean="0"/>
          </a:p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altLang="en-US" dirty="0" smtClean="0">
                <a:solidFill>
                  <a:srgbClr val="000000"/>
                </a:solidFill>
                <a:latin typeface="Gill Sans MT" pitchFamily="34" charset="0"/>
              </a:rPr>
              <a:t>In the framework of promoting Good Governance principles and accountability, It was decided that 10% of CRC findings contribute in Districts performance evaluation.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956837"/>
              </p:ext>
            </p:extLst>
          </p:nvPr>
        </p:nvGraphicFramePr>
        <p:xfrm>
          <a:off x="2040579" y="231256"/>
          <a:ext cx="6507473" cy="83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244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Citizen-centered</a:t>
                      </a:r>
                      <a:r>
                        <a:rPr lang="en-US" sz="29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 Governance</a:t>
                      </a:r>
                    </a:p>
                    <a:p>
                      <a:pPr algn="ctr"/>
                      <a:r>
                        <a:rPr lang="en-US" sz="2000" b="1" i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The Case of Citizen Report Card (CRC)</a:t>
                      </a:r>
                      <a:endParaRPr lang="en-US" sz="2000" i="1" dirty="0"/>
                    </a:p>
                  </a:txBody>
                  <a:tcPr marL="97213" marR="97213" marT="45656" marB="4565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AFFED4-B01E-403E-9462-3A462AE4A52B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49" y="920772"/>
            <a:ext cx="7579294" cy="56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43643" y="221555"/>
            <a:ext cx="8028001" cy="4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05" tIns="54352" rIns="108705" bIns="54352">
            <a:spAutoFit/>
          </a:bodyPr>
          <a:lstStyle/>
          <a:p>
            <a:pPr algn="ctr"/>
            <a:r>
              <a:rPr lang="en-US" sz="2200" b="1" dirty="0"/>
              <a:t>Representation of  Villages sampled countrywide - </a:t>
            </a:r>
            <a:r>
              <a:rPr lang="en-US" altLang="en-US" sz="2200" b="1" dirty="0">
                <a:latin typeface="Gill Sans MT" pitchFamily="34" charset="0"/>
              </a:rPr>
              <a:t>GPS</a:t>
            </a:r>
          </a:p>
        </p:txBody>
      </p:sp>
    </p:spTree>
    <p:extLst>
      <p:ext uri="{BB962C8B-B14F-4D97-AF65-F5344CB8AC3E}">
        <p14:creationId xmlns:p14="http://schemas.microsoft.com/office/powerpoint/2010/main" val="15740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082048"/>
              </p:ext>
            </p:extLst>
          </p:nvPr>
        </p:nvGraphicFramePr>
        <p:xfrm>
          <a:off x="1108901" y="188432"/>
          <a:ext cx="8192684" cy="45810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9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1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Summary of CRC findings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 in 2015 and 2016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7210" marR="97210" marT="45673" marB="456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78303"/>
              </p:ext>
            </p:extLst>
          </p:nvPr>
        </p:nvGraphicFramePr>
        <p:xfrm>
          <a:off x="1105554" y="905739"/>
          <a:ext cx="8421434" cy="5703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/>
                        <a:t>Indicator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CRC2015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baseline="0" dirty="0" smtClean="0"/>
                        <a:t> CRC </a:t>
                      </a:r>
                      <a:r>
                        <a:rPr lang="en-US" sz="2000" b="1" u="none" strike="noStrike" dirty="0" smtClean="0"/>
                        <a:t>2016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Education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63.4%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73.2%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Agriculture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55.3%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48.4%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Livestock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58.0%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54.2%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Local</a:t>
                      </a:r>
                      <a:r>
                        <a:rPr lang="en-US" sz="2000" u="none" strike="noStrike" baseline="0" dirty="0" smtClean="0"/>
                        <a:t> Administration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74.3%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75.9%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Justice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76.7%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62.7%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Governance and</a:t>
                      </a:r>
                      <a:r>
                        <a:rPr lang="en-US" sz="2000" u="none" strike="noStrike" baseline="0" dirty="0" smtClean="0"/>
                        <a:t> Social Cohesion 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89.4%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89.1%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Health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77.4%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74.9%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Hygiene</a:t>
                      </a:r>
                      <a:r>
                        <a:rPr lang="en-US" sz="2000" u="none" strike="noStrike" baseline="0" dirty="0" smtClean="0"/>
                        <a:t> and </a:t>
                      </a:r>
                      <a:r>
                        <a:rPr lang="en-US" sz="2000" u="none" strike="noStrike" dirty="0" smtClean="0"/>
                        <a:t>Sanitation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64.8%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58.6%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Social protection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62.2%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61.2%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Infrastructure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53.1%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Land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64.7%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67.3%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Security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86.5</a:t>
                      </a:r>
                      <a:r>
                        <a:rPr lang="en-US" sz="2000" u="none" strike="noStrike" dirty="0"/>
                        <a:t>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90.0%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GBV and common violence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86.9%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80.7%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Citizen Participation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51.0%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+mn-lt"/>
                        </a:rPr>
                        <a:t>AVERAGE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71.1%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67.7%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808</TotalTime>
  <Words>1531</Words>
  <Application>Microsoft Office PowerPoint</Application>
  <PresentationFormat>Custom</PresentationFormat>
  <Paragraphs>401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Qualities  of Government for Economic Growth and Democratic participation </vt:lpstr>
      <vt:lpstr>PowerPoint Presentation</vt:lpstr>
      <vt:lpstr>Real governance  and development issues:  Case of Rwanda </vt:lpstr>
      <vt:lpstr>PowerPoint Presentation</vt:lpstr>
      <vt:lpstr>PowerPoint Presentation</vt:lpstr>
      <vt:lpstr>PowerPoint Presentation</vt:lpstr>
      <vt:lpstr>Level of Citizen Participation in some government programs</vt:lpstr>
      <vt:lpstr>Citizen participation and Inclusiveness in Government 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Video Coverage and Note taking participants (Project Stakeholders)</vt:lpstr>
      <vt:lpstr>Citizen participation through Homegrown initiatives as a key pillar of Good Governance in Rwanda </vt:lpstr>
      <vt:lpstr>Some applied HGIs in socio-economic transformation of Rwanda</vt:lpstr>
      <vt:lpstr>Some applied HGIs in socio-economic transformation of Rwanda</vt:lpstr>
      <vt:lpstr>PowerPoint Presentation</vt:lpstr>
      <vt:lpstr>Key Governance Outputs in Rwanda driven by Home-grown initiatives</vt:lpstr>
      <vt:lpstr>… and some areas need more efforts for better improvement.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DCEO R&amp;M</dc:creator>
  <cp:lastModifiedBy>EPRN RWANDA</cp:lastModifiedBy>
  <cp:revision>45</cp:revision>
  <cp:lastPrinted>2017-05-26T06:43:47Z</cp:lastPrinted>
  <dcterms:created xsi:type="dcterms:W3CDTF">2014-11-12T06:16:48Z</dcterms:created>
  <dcterms:modified xsi:type="dcterms:W3CDTF">2020-09-17T15:48:29Z</dcterms:modified>
</cp:coreProperties>
</file>