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67" r:id="rId2"/>
    <p:sldId id="286" r:id="rId3"/>
    <p:sldId id="277" r:id="rId4"/>
    <p:sldId id="287" r:id="rId5"/>
    <p:sldId id="288" r:id="rId6"/>
    <p:sldId id="289" r:id="rId7"/>
    <p:sldId id="258" r:id="rId8"/>
    <p:sldId id="279" r:id="rId9"/>
    <p:sldId id="269" r:id="rId10"/>
    <p:sldId id="275" r:id="rId11"/>
    <p:sldId id="261" r:id="rId12"/>
    <p:sldId id="262" r:id="rId13"/>
    <p:sldId id="280" r:id="rId14"/>
    <p:sldId id="263" r:id="rId15"/>
    <p:sldId id="266" r:id="rId16"/>
    <p:sldId id="284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2FE9"/>
    <a:srgbClr val="990033"/>
    <a:srgbClr val="99CCFF"/>
    <a:srgbClr val="CC99FF"/>
    <a:srgbClr val="FF0066"/>
    <a:srgbClr val="CCECFF"/>
    <a:srgbClr val="808080"/>
    <a:srgbClr val="DDDDDD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95" autoAdjust="0"/>
    <p:restoredTop sz="96374" autoAdjust="0"/>
  </p:normalViewPr>
  <p:slideViewPr>
    <p:cSldViewPr snapToGrid="0">
      <p:cViewPr varScale="1">
        <p:scale>
          <a:sx n="94" d="100"/>
          <a:sy n="94" d="100"/>
        </p:scale>
        <p:origin x="11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40D236A-7C69-43D2-BD5C-3D6D5CC7182B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35F97F1-8100-4091-A477-6B3A225AF0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01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F97F1-8100-4091-A477-6B3A225AF0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623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2943" indent="-232943">
              <a:buFont typeface="+mj-lt"/>
              <a:buAutoNum type="arabicPeriod"/>
            </a:pPr>
            <a:r>
              <a:rPr lang="en-US" dirty="0"/>
              <a:t>We have reached at a tipping point</a:t>
            </a:r>
          </a:p>
          <a:p>
            <a:pPr marL="232943" indent="-232943">
              <a:buFont typeface="+mj-lt"/>
              <a:buAutoNum type="arabicPeriod"/>
            </a:pPr>
            <a:r>
              <a:rPr lang="en-US" dirty="0"/>
              <a:t>We need to focus and debate on how the benefit of economic growth are distributed. </a:t>
            </a:r>
          </a:p>
          <a:p>
            <a:pPr marL="232943" indent="-232943" defTabSz="931774">
              <a:buFont typeface="+mj-lt"/>
              <a:buAutoNum type="arabicPeriod"/>
              <a:defRPr/>
            </a:pPr>
            <a:r>
              <a:rPr lang="en-US" dirty="0"/>
              <a:t>There doesn’t have to be a trade-off between growth and equality.</a:t>
            </a:r>
          </a:p>
          <a:p>
            <a:pPr marL="232943" indent="-232943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F97F1-8100-4091-A477-6B3A225AF0E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28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gap between rich and poor keeps widening. Growth, if any, has disproportionally benefited higher income groups while lower income households have been left behind.</a:t>
            </a:r>
          </a:p>
          <a:p>
            <a:r>
              <a:rPr lang="en-US" dirty="0"/>
              <a:t>Lower income people have been prevented from </a:t>
            </a:r>
            <a:r>
              <a:rPr lang="en-US" dirty="0" err="1"/>
              <a:t>realising</a:t>
            </a:r>
            <a:r>
              <a:rPr lang="en-US" dirty="0"/>
              <a:t> their human capital potential, which is bad for the economy as a whole.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F97F1-8100-4091-A477-6B3A225AF0E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7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gap between rich and poor keeps widening. Growth, if any, has disproportionally benefited higher income groups while lower income households have been left behind.</a:t>
            </a:r>
          </a:p>
          <a:p>
            <a:r>
              <a:rPr lang="en-US" dirty="0"/>
              <a:t>Lower income people have been prevented from </a:t>
            </a:r>
            <a:r>
              <a:rPr lang="en-US" dirty="0" err="1"/>
              <a:t>realising</a:t>
            </a:r>
            <a:r>
              <a:rPr lang="en-US" dirty="0"/>
              <a:t> their human capital potential, which is bad for the economy as a whole.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F97F1-8100-4091-A477-6B3A225AF0E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8712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book highlights the key areas where inequalities are created and where new policies are required, including: the consequences of current consolidation policies; structural </a:t>
            </a:r>
            <a:r>
              <a:rPr lang="en-US" dirty="0" err="1"/>
              <a:t>labour</a:t>
            </a:r>
            <a:r>
              <a:rPr lang="en-US" dirty="0"/>
              <a:t> market changes with rising non-standard work and job polarization; persisting gender gaps; the challenge of high wealth concentration, and the role for redistribution policies.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F97F1-8100-4091-A477-6B3A225AF0E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174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World Inequality report shows that </a:t>
            </a:r>
            <a:r>
              <a:rPr lang="en-US" b="1" dirty="0"/>
              <a:t>Sub-Saharan Africa is a particular case</a:t>
            </a:r>
            <a:r>
              <a:rPr lang="en-US" dirty="0"/>
              <a:t>: we did not have any country with consistent income inequality data over the past decades </a:t>
            </a:r>
          </a:p>
          <a:p>
            <a:endParaRPr lang="en-US" dirty="0"/>
          </a:p>
          <a:p>
            <a:r>
              <a:rPr lang="en-US" dirty="0"/>
              <a:t>If we look at the trends in in the % share of the top 10% of the population, the trend is such that  in the middle  east, sub-Saharan </a:t>
            </a:r>
            <a:r>
              <a:rPr lang="en-US" dirty="0" err="1"/>
              <a:t>africa</a:t>
            </a:r>
            <a:r>
              <a:rPr lang="en-US" dirty="0"/>
              <a:t>, and  brazil, income  inequality has remained relatively stable, at extremely high levels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F97F1-8100-4091-A477-6B3A225AF0E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0054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 Modernize agriculture + farm yields;  reverse deindustrialization (value chains in </a:t>
            </a:r>
            <a:r>
              <a:rPr lang="en-US" dirty="0" err="1"/>
              <a:t>agric</a:t>
            </a:r>
            <a:r>
              <a:rPr lang="en-US" dirty="0"/>
              <a:t> and extractives) raise productivity and working conditions  of the informal sector, including agriculture </a:t>
            </a:r>
          </a:p>
          <a:p>
            <a:r>
              <a:rPr lang="en-US" dirty="0"/>
              <a:t>support growth in sectors dominated by the bottom 40% of the population.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dirty="0"/>
              <a:t>2. </a:t>
            </a:r>
            <a:r>
              <a:rPr lang="en-US" b="1" dirty="0"/>
              <a:t>Strong and well-targeted </a:t>
            </a:r>
            <a:r>
              <a:rPr lang="en-US" dirty="0"/>
              <a:t>social protection ; </a:t>
            </a:r>
            <a:r>
              <a:rPr lang="en-US" b="1" dirty="0"/>
              <a:t>Increased inequality-reducing power of migration </a:t>
            </a:r>
            <a:r>
              <a:rPr lang="en-US" dirty="0"/>
              <a:t>through productive use of remittances;  </a:t>
            </a:r>
            <a:r>
              <a:rPr lang="en-US" b="1" dirty="0"/>
              <a:t>Make urbanization inclusive and sustainable.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b="1" dirty="0"/>
              <a:t>3. 3. Invest heavily in human development, </a:t>
            </a:r>
            <a:r>
              <a:rPr lang="en-US" dirty="0"/>
              <a:t>driven by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Affordable and well-targeted </a:t>
            </a:r>
            <a:r>
              <a:rPr lang="en-US" b="1" dirty="0"/>
              <a:t>social protection </a:t>
            </a:r>
            <a:r>
              <a:rPr lang="en-US" dirty="0"/>
              <a:t>for the marginalized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Expand quality and skill-based </a:t>
            </a:r>
            <a:r>
              <a:rPr lang="en-US" b="1" dirty="0"/>
              <a:t>education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Increase access to basic and quality </a:t>
            </a:r>
            <a:r>
              <a:rPr lang="en-US" b="1" dirty="0"/>
              <a:t>health services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/>
              <a:t>Invest in girls, youth and women</a:t>
            </a:r>
          </a:p>
          <a:p>
            <a:pPr>
              <a:buFont typeface="Wingdings" panose="05000000000000000000" pitchFamily="2" charset="2"/>
              <a:buNone/>
            </a:pPr>
            <a:endParaRPr lang="en-US" b="1" dirty="0"/>
          </a:p>
          <a:p>
            <a:r>
              <a:rPr lang="en-US" dirty="0"/>
              <a:t>4. Adopt sound governance and macroeconomic environment premised on:</a:t>
            </a:r>
          </a:p>
          <a:p>
            <a:r>
              <a:rPr lang="en-US" dirty="0"/>
              <a:t> macroeconomic and financial stability</a:t>
            </a:r>
          </a:p>
          <a:p>
            <a:pPr marL="174708" indent="-174708">
              <a:buFont typeface="Wingdings" panose="05000000000000000000" pitchFamily="2" charset="2"/>
              <a:buChar char="ü"/>
            </a:pPr>
            <a:r>
              <a:rPr lang="en-US" dirty="0"/>
              <a:t>Progressive taxation and fiscal citizenship</a:t>
            </a:r>
          </a:p>
          <a:p>
            <a:pPr marL="174708" indent="-174708">
              <a:buFont typeface="Wingdings" panose="05000000000000000000" pitchFamily="2" charset="2"/>
              <a:buChar char="ü"/>
            </a:pPr>
            <a:r>
              <a:rPr lang="en-US" dirty="0"/>
              <a:t>Institutionalize sound economic governance that prevents and sanctions corruption</a:t>
            </a:r>
          </a:p>
          <a:p>
            <a:pPr marL="174708" indent="-174708">
              <a:buFont typeface="Wingdings" panose="05000000000000000000" pitchFamily="2" charset="2"/>
              <a:buChar char="ü"/>
            </a:pPr>
            <a:r>
              <a:rPr lang="en-US" dirty="0"/>
              <a:t> Ensure fair distribution of national assets across groups and regions</a:t>
            </a:r>
          </a:p>
          <a:p>
            <a:pPr marL="174708" indent="-174708">
              <a:buFont typeface="Wingdings" panose="05000000000000000000" pitchFamily="2" charset="2"/>
              <a:buChar char="ü"/>
            </a:pPr>
            <a:r>
              <a:rPr lang="en-US" dirty="0"/>
              <a:t>Avoid resource curse practices</a:t>
            </a:r>
          </a:p>
          <a:p>
            <a:pPr marL="174708" indent="-174708">
              <a:buFont typeface="Wingdings" panose="05000000000000000000" pitchFamily="2" charset="2"/>
              <a:buChar char="ü"/>
            </a:pPr>
            <a:r>
              <a:rPr lang="en-US" dirty="0"/>
              <a:t>Enhance data collection and management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5F97F1-8100-4091-A477-6B3A225AF0E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899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20762-F1DA-4993-B9BD-EB1C17EE82A8}" type="datetime1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7437-C5EE-473D-BE59-A82AFD1C4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86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05BE0-9694-486A-B6C7-AA40E8D5C082}" type="datetime1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7437-C5EE-473D-BE59-A82AFD1C4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177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E73A1-A1FD-4203-8CC8-D3B9BCEF3D3C}" type="datetime1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7437-C5EE-473D-BE59-A82AFD1C4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069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F8EA6-C4F2-4157-9F3C-EE485F2D16C8}" type="datetime1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7437-C5EE-473D-BE59-A82AFD1C4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75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7396A-5632-45C6-A385-08D435740B47}" type="datetime1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7437-C5EE-473D-BE59-A82AFD1C4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583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93849-26A9-46C8-AE3E-87CDCFDFA642}" type="datetime1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7437-C5EE-473D-BE59-A82AFD1C4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560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9D506-BCAC-4997-A95D-7F9BAB6D46E4}" type="datetime1">
              <a:rPr lang="en-US" smtClean="0"/>
              <a:t>9/17/2020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7437-C5EE-473D-BE59-A82AFD1C4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022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ED53-0366-44F2-8BAA-4A7BCEAEA936}" type="datetime1">
              <a:rPr lang="en-US" smtClean="0"/>
              <a:t>9/17/2020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7437-C5EE-473D-BE59-A82AFD1C4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339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A4218-5C44-4371-A807-D5F9E70EA272}" type="datetime1">
              <a:rPr lang="en-US" smtClean="0"/>
              <a:t>9/17/2020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7437-C5EE-473D-BE59-A82AFD1C4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222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266E2-829A-4604-A3B3-EEF1B4B3F5F6}" type="datetime1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7437-C5EE-473D-BE59-A82AFD1C4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54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A8610-D7D5-49C2-A015-7E7424CC6AAC}" type="datetime1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7437-C5EE-473D-BE59-A82AFD1C4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098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78849-6767-4FF4-9511-BD5C18470EF5}" type="datetime1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37437-C5EE-473D-BE59-A82AFD1C4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5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8530" y="965915"/>
            <a:ext cx="5280338" cy="5164429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spcBef>
                <a:spcPts val="400"/>
              </a:spcBef>
              <a:buNone/>
            </a:pPr>
            <a:r>
              <a:rPr lang="en-US" sz="4000" dirty="0"/>
              <a:t>Presented by: </a:t>
            </a:r>
          </a:p>
          <a:p>
            <a:pPr marL="0" indent="0" algn="ctr">
              <a:buNone/>
            </a:pPr>
            <a:endParaRPr lang="en-US" sz="4000" dirty="0">
              <a:solidFill>
                <a:schemeClr val="accent5"/>
              </a:solidFill>
            </a:endParaRPr>
          </a:p>
          <a:p>
            <a:pPr marL="0" indent="0" algn="ctr">
              <a:buNone/>
            </a:pPr>
            <a:r>
              <a:rPr lang="en-US" sz="4300" b="1" dirty="0">
                <a:solidFill>
                  <a:schemeClr val="accent5">
                    <a:lumMod val="50000"/>
                  </a:schemeClr>
                </a:solidFill>
              </a:rPr>
              <a:t>Yemesrach Assefa</a:t>
            </a:r>
          </a:p>
          <a:p>
            <a:pPr marL="0" indent="0" algn="ctr">
              <a:buNone/>
            </a:pPr>
            <a:r>
              <a:rPr lang="en-US" sz="4300" b="1" dirty="0">
                <a:solidFill>
                  <a:schemeClr val="accent5">
                    <a:lumMod val="50000"/>
                  </a:schemeClr>
                </a:solidFill>
              </a:rPr>
              <a:t>Economics advisor, UNDP</a:t>
            </a:r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7" y="104470"/>
            <a:ext cx="5827089" cy="592485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46726" y="5745623"/>
            <a:ext cx="60788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accent5">
                    <a:lumMod val="50000"/>
                  </a:schemeClr>
                </a:solidFill>
              </a:rPr>
              <a:t>Edited by: </a:t>
            </a:r>
            <a:r>
              <a:rPr lang="en-US" sz="2200" i="1" dirty="0">
                <a:solidFill>
                  <a:schemeClr val="accent5">
                    <a:lumMod val="50000"/>
                  </a:schemeClr>
                </a:solidFill>
              </a:rPr>
              <a:t>Ayodele Odusola, Giovanni A. Cornia, </a:t>
            </a:r>
          </a:p>
          <a:p>
            <a:r>
              <a:rPr lang="en-US" sz="2200" i="1" dirty="0">
                <a:solidFill>
                  <a:schemeClr val="accent5">
                    <a:lumMod val="50000"/>
                  </a:schemeClr>
                </a:solidFill>
              </a:rPr>
              <a:t>                   Haroon Bhorat and Pedro Conceicao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7437-C5EE-473D-BE59-A82AFD1C4E4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03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328"/>
            <a:ext cx="12192000" cy="1325563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Structural drivers of inequality: are multi-dimensional and complex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7225" y="1373333"/>
            <a:ext cx="5181600" cy="5377584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rmAutofit/>
          </a:bodyPr>
          <a:lstStyle/>
          <a:p>
            <a:r>
              <a:rPr lang="en-US" sz="2400" b="1" dirty="0"/>
              <a:t>Inequality is a by-product of </a:t>
            </a:r>
            <a:r>
              <a:rPr lang="en-US" sz="2400" dirty="0"/>
              <a:t>regressive taxes, unresponsive tax structure, and inadequate investment in health education and social protection for the marginalized.</a:t>
            </a:r>
          </a:p>
          <a:p>
            <a:r>
              <a:rPr lang="en-US" sz="2400" b="1" dirty="0"/>
              <a:t>Liberalization of policies </a:t>
            </a:r>
            <a:r>
              <a:rPr lang="en-US" sz="2400" dirty="0"/>
              <a:t>of the 1980s and 1990s, volatile </a:t>
            </a:r>
            <a:r>
              <a:rPr lang="en-US" sz="2400" dirty="0" err="1"/>
              <a:t>ToT</a:t>
            </a:r>
            <a:r>
              <a:rPr lang="en-US" sz="2400" dirty="0"/>
              <a:t>, FDIs exacerbated income polarization while remittances are equalizers</a:t>
            </a:r>
          </a:p>
          <a:p>
            <a:r>
              <a:rPr lang="en-US" sz="2400" b="1" dirty="0"/>
              <a:t>Social protection programme </a:t>
            </a:r>
            <a:r>
              <a:rPr lang="en-US" sz="2400" dirty="0"/>
              <a:t>is beneficial as it has an overall inequality-reducing effect</a:t>
            </a:r>
          </a:p>
          <a:p>
            <a:r>
              <a:rPr lang="en-US" sz="2400" b="1" dirty="0"/>
              <a:t>Discriminatory social norms </a:t>
            </a:r>
            <a:r>
              <a:rPr lang="en-US" sz="2400" dirty="0"/>
              <a:t>especially for women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7437-C5EE-473D-BE59-A82AFD1C4E44}" type="slidenum">
              <a:rPr lang="en-US" smtClean="0"/>
              <a:t>10</a:t>
            </a:fld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E984DB9-33A6-40B1-B3B6-D99C303A4710}"/>
              </a:ext>
            </a:extLst>
          </p:cNvPr>
          <p:cNvSpPr txBox="1">
            <a:spLocks/>
          </p:cNvSpPr>
          <p:nvPr/>
        </p:nvSpPr>
        <p:spPr>
          <a:xfrm>
            <a:off x="6172202" y="1343891"/>
            <a:ext cx="5181600" cy="53775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t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/>
              <a:t>Other drivers include: </a:t>
            </a:r>
          </a:p>
          <a:p>
            <a:r>
              <a:rPr lang="en-US" sz="2400" dirty="0"/>
              <a:t>Weak distributional effectiveness of fiscal policies - declined in 59.2% of countries – regressive taxation</a:t>
            </a:r>
          </a:p>
          <a:p>
            <a:r>
              <a:rPr lang="en-US" sz="2400" dirty="0"/>
              <a:t>Unresponsive wage structure</a:t>
            </a:r>
          </a:p>
          <a:p>
            <a:r>
              <a:rPr lang="en-US" sz="2400" dirty="0"/>
              <a:t>Rising FDIs in extractive industries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264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7852"/>
            <a:ext cx="12192000" cy="1325563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Looking forward: Inequality has substantial  impacts on global poverty and the achievement of SDGs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2455" y="1735335"/>
            <a:ext cx="5486400" cy="423089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000" b="1" dirty="0"/>
              <a:t>High level of inequality </a:t>
            </a:r>
            <a:r>
              <a:rPr lang="en-US" sz="2000" dirty="0"/>
              <a:t>and its level overtime explains the low poverty-reducing power of growth in Africa</a:t>
            </a:r>
          </a:p>
          <a:p>
            <a:pPr>
              <a:lnSpc>
                <a:spcPct val="100000"/>
              </a:lnSpc>
            </a:pPr>
            <a:r>
              <a:rPr lang="en-US" sz="2000" b="1" dirty="0"/>
              <a:t>Growth often occurs in sectors </a:t>
            </a:r>
            <a:r>
              <a:rPr lang="en-US" sz="2000" dirty="0"/>
              <a:t>characterized by: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000" dirty="0"/>
              <a:t> low absorption of unskilled labour, high earnings inequality &amp; high capital share in total income</a:t>
            </a:r>
          </a:p>
          <a:p>
            <a:pPr>
              <a:lnSpc>
                <a:spcPct val="100000"/>
              </a:lnSpc>
            </a:pPr>
            <a:r>
              <a:rPr lang="en-US" sz="2000" b="1" dirty="0"/>
              <a:t>Inequality hinders social cohesion </a:t>
            </a:r>
            <a:r>
              <a:rPr lang="en-US" sz="2000" dirty="0"/>
              <a:t>and trust </a:t>
            </a:r>
          </a:p>
          <a:p>
            <a:pPr>
              <a:lnSpc>
                <a:spcPct val="100000"/>
              </a:lnSpc>
            </a:pPr>
            <a:r>
              <a:rPr lang="en-US" sz="2000" b="1" dirty="0"/>
              <a:t>Although vertical inequality does not cause conflicts</a:t>
            </a:r>
            <a:r>
              <a:rPr lang="en-US" sz="2000" dirty="0"/>
              <a:t>, inequality intensity, ethnic and religious polarization trigger violence and conflicts.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8384" y="5910074"/>
            <a:ext cx="5530472" cy="89255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Message Four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sz="2400" dirty="0">
                <a:solidFill>
                  <a:schemeClr val="bg1"/>
                </a:solidFill>
              </a:rPr>
              <a:t>Extreme inequality is detrimental to growth and development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7437-C5EE-473D-BE59-A82AFD1C4E44}" type="slidenum">
              <a:rPr lang="en-US" smtClean="0"/>
              <a:t>11</a:t>
            </a:fld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5902713" y="3539326"/>
            <a:ext cx="532395" cy="706099"/>
          </a:xfrm>
          <a:prstGeom prst="right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6F6A573-1ED8-4C75-9623-424C24C1EA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2195" y="2581551"/>
            <a:ext cx="5071092" cy="791472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68C398E-E9B4-4151-AD0F-D2CD683F4254}"/>
              </a:ext>
            </a:extLst>
          </p:cNvPr>
          <p:cNvSpPr/>
          <p:nvPr/>
        </p:nvSpPr>
        <p:spPr>
          <a:xfrm>
            <a:off x="6312950" y="589258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Source: </a:t>
            </a:r>
            <a:r>
              <a:rPr lang="en-US" dirty="0" err="1"/>
              <a:t>WID.world</a:t>
            </a:r>
            <a:r>
              <a:rPr lang="en-US" dirty="0"/>
              <a:t> (2017). See wir2018.wid.world for data series  and notes.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D658A4-5E05-4490-89C3-FA5F91E6F6B0}"/>
              </a:ext>
            </a:extLst>
          </p:cNvPr>
          <p:cNvSpPr/>
          <p:nvPr/>
        </p:nvSpPr>
        <p:spPr>
          <a:xfrm>
            <a:off x="5853545" y="171297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There is hope! Raising inequality is not definite and its impact can be managed: national policies and institutions matter.</a:t>
            </a:r>
          </a:p>
        </p:txBody>
      </p:sp>
    </p:spTree>
    <p:extLst>
      <p:ext uri="{BB962C8B-B14F-4D97-AF65-F5344CB8AC3E}">
        <p14:creationId xmlns:p14="http://schemas.microsoft.com/office/powerpoint/2010/main" val="3818992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Looking ahead  Developmental impacts go beyond increasing poverty to loss of human development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6007" y="1935353"/>
            <a:ext cx="5631873" cy="446976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b="1" dirty="0"/>
              <a:t>Intergenerational inequality </a:t>
            </a:r>
            <a:r>
              <a:rPr lang="en-US" dirty="0"/>
              <a:t>prevents access to assets, education and opportunities for the marginalized groups</a:t>
            </a:r>
          </a:p>
          <a:p>
            <a:r>
              <a:rPr lang="en-US" b="1" dirty="0"/>
              <a:t>Income inequality in Africa is path dependent</a:t>
            </a:r>
            <a:r>
              <a:rPr lang="en-US" dirty="0"/>
              <a:t> – low-inequality nations tend to experience decline while high-inequality countries often experienced a rise or stagnation. </a:t>
            </a:r>
          </a:p>
          <a:p>
            <a:r>
              <a:rPr lang="en-US" b="1" dirty="0"/>
              <a:t>Enhanced productivity in agriculture</a:t>
            </a:r>
            <a:r>
              <a:rPr lang="en-US" dirty="0"/>
              <a:t> is an important factor in labour reallocation to other sectors.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0" y="1935353"/>
            <a:ext cx="5562600" cy="351724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ctr">
            <a:normAutofit lnSpcReduction="10000"/>
          </a:bodyPr>
          <a:lstStyle/>
          <a:p>
            <a:r>
              <a:rPr lang="en-US" b="1" dirty="0"/>
              <a:t>Overlapping inequalities </a:t>
            </a:r>
            <a:r>
              <a:rPr lang="en-US" dirty="0"/>
              <a:t>in health, education, work, political participation and security perpetuate exclusion  </a:t>
            </a:r>
          </a:p>
          <a:p>
            <a:endParaRPr lang="en-US" dirty="0"/>
          </a:p>
          <a:p>
            <a:r>
              <a:rPr lang="en-US" b="1" dirty="0"/>
              <a:t>Loss to human development </a:t>
            </a:r>
            <a:r>
              <a:rPr lang="en-US" dirty="0"/>
              <a:t>due to inequality is as high as 33% in SSA and highest globally.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7437-C5EE-473D-BE59-A82AFD1C4E4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612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41805" y="1523874"/>
            <a:ext cx="5546067" cy="5260974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395" y="1536066"/>
            <a:ext cx="5735781" cy="526097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US" sz="2400" b="1" dirty="0"/>
              <a:t>Burkina Faso </a:t>
            </a:r>
            <a:r>
              <a:rPr lang="en-US" sz="2400" dirty="0"/>
              <a:t>succeeded in reducing income inequality and poverty for two decades consecutively, with </a:t>
            </a:r>
            <a:r>
              <a:rPr lang="en-US" sz="2400" b="1" dirty="0"/>
              <a:t>increased agricultural productivity, enhanced fiscal distributional effectiveness and improved remittances</a:t>
            </a:r>
            <a:r>
              <a:rPr lang="en-US" sz="2400" dirty="0"/>
              <a:t>. </a:t>
            </a:r>
          </a:p>
          <a:p>
            <a:endParaRPr lang="en-US" sz="2400" dirty="0"/>
          </a:p>
          <a:p>
            <a:r>
              <a:rPr lang="en-US" sz="2400" b="1" dirty="0"/>
              <a:t>Ethiopia </a:t>
            </a:r>
            <a:r>
              <a:rPr lang="en-US" sz="2400" dirty="0"/>
              <a:t>offers a good example of fast growth, rapid poverty reduction and stable inequality – thanks to </a:t>
            </a:r>
            <a:r>
              <a:rPr lang="en-US" sz="2400" b="1" dirty="0"/>
              <a:t>agricultural-led industrialization</a:t>
            </a:r>
            <a:r>
              <a:rPr lang="en-US" sz="2400" dirty="0"/>
              <a:t>, </a:t>
            </a:r>
            <a:r>
              <a:rPr lang="en-US" sz="2400" b="1" dirty="0"/>
              <a:t>egalitarian land distribution </a:t>
            </a:r>
            <a:r>
              <a:rPr lang="en-US" sz="2400" dirty="0"/>
              <a:t>and </a:t>
            </a:r>
            <a:r>
              <a:rPr lang="en-US" sz="2400" b="1" dirty="0"/>
              <a:t>well-targeted social protection. </a:t>
            </a:r>
          </a:p>
          <a:p>
            <a:endParaRPr lang="en-US" sz="2400" dirty="0"/>
          </a:p>
          <a:p>
            <a:r>
              <a:rPr lang="en-US" sz="2400" b="1" dirty="0"/>
              <a:t>Malawi’s</a:t>
            </a:r>
            <a:r>
              <a:rPr lang="en-US" sz="2400" dirty="0"/>
              <a:t> </a:t>
            </a:r>
            <a:r>
              <a:rPr lang="en-US" sz="2400" b="1" dirty="0"/>
              <a:t>social protection in agriculture </a:t>
            </a:r>
            <a:r>
              <a:rPr lang="en-US" sz="2400" dirty="0"/>
              <a:t>(Starter Pack Programme) to poor farmers contributed to substantial decline in inequality during 1993-2005.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74073" y="50985"/>
            <a:ext cx="11540836" cy="144655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What can we learn from Good country cases that offer lessons to others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7437-C5EE-473D-BE59-A82AFD1C4E4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4735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61" y="70148"/>
            <a:ext cx="11990439" cy="1771804"/>
          </a:xfrm>
          <a:solidFill>
            <a:schemeClr val="accent5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en-US" sz="3800" b="1" dirty="0">
                <a:solidFill>
                  <a:schemeClr val="bg1"/>
                </a:solidFill>
              </a:rPr>
              <a:t>Policy Recommendations: Policies that help reduce poverty are not necessarily the same  as those that help reduce income inequality</a:t>
            </a:r>
            <a:endParaRPr lang="en-US" sz="38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6255" y="5879296"/>
            <a:ext cx="5929745" cy="95410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Message Five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sz="2800" dirty="0">
                <a:solidFill>
                  <a:schemeClr val="bg1"/>
                </a:solidFill>
              </a:rPr>
              <a:t>There is no one silver bullet to addressing inequality in Africa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7437-C5EE-473D-BE59-A82AFD1C4E44}" type="slidenum">
              <a:rPr lang="en-US" smtClean="0"/>
              <a:t>14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68085CA-6A66-419B-800A-B869EDF568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958839"/>
            <a:ext cx="6096000" cy="5208877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2251C6B-AB44-4920-B32C-A8C72246C2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077" y="1841952"/>
            <a:ext cx="5772714" cy="4154232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300" dirty="0"/>
              <a:t>Promote </a:t>
            </a:r>
            <a:r>
              <a:rPr lang="en-US" sz="3300" b="1" dirty="0"/>
              <a:t>inclusive growth </a:t>
            </a:r>
            <a:r>
              <a:rPr lang="en-US" sz="3300" dirty="0"/>
              <a:t>anchored on macroeconomic policies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300" b="1" dirty="0"/>
              <a:t>Accompany demographic transition with complementary polices-social protection, inclusive urbanization and industrialization policies </a:t>
            </a:r>
            <a:r>
              <a:rPr lang="en-US" sz="3300" b="1" dirty="0" err="1"/>
              <a:t>etc</a:t>
            </a:r>
            <a:endParaRPr lang="en-US" sz="3300" b="1" dirty="0"/>
          </a:p>
          <a:p>
            <a:pPr marL="514350" indent="-514350">
              <a:buFont typeface="+mj-lt"/>
              <a:buAutoNum type="arabicPeriod"/>
            </a:pPr>
            <a:r>
              <a:rPr lang="en-US" sz="3300" b="1" dirty="0"/>
              <a:t>Invest heavily in human development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300" b="1" dirty="0"/>
              <a:t>Adopt sound governance and macroeconomic environment – e.g.,</a:t>
            </a:r>
            <a:r>
              <a:rPr lang="en-US" sz="3300" dirty="0"/>
              <a:t> Progressive taxation and fiscal citizenship</a:t>
            </a:r>
          </a:p>
          <a:p>
            <a:pPr marL="514350" indent="-514350">
              <a:buFont typeface="+mj-lt"/>
              <a:buAutoNum type="arabicPeriod"/>
            </a:pPr>
            <a:endParaRPr lang="en-US" sz="3300" b="1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473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</a:rPr>
              <a:t>Key Messages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1929"/>
            <a:ext cx="10515600" cy="4351338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rmAutofit lnSpcReduction="10000"/>
          </a:bodyPr>
          <a:lstStyle/>
          <a:p>
            <a:r>
              <a:rPr lang="en-US" b="1" dirty="0"/>
              <a:t>Divergence in income levels and trends </a:t>
            </a:r>
            <a:r>
              <a:rPr lang="en-US" dirty="0"/>
              <a:t>across regions, groups and countries</a:t>
            </a:r>
          </a:p>
          <a:p>
            <a:r>
              <a:rPr lang="en-US" b="1" dirty="0"/>
              <a:t>Drivers of income inequality </a:t>
            </a:r>
            <a:r>
              <a:rPr lang="en-US" dirty="0"/>
              <a:t>are multi-dimensional and complex</a:t>
            </a:r>
          </a:p>
          <a:p>
            <a:r>
              <a:rPr lang="en-US" b="1" dirty="0"/>
              <a:t>Inequality generates development paradoxes, </a:t>
            </a:r>
            <a:r>
              <a:rPr lang="en-US" dirty="0"/>
              <a:t>which make development management more complex </a:t>
            </a:r>
          </a:p>
          <a:p>
            <a:r>
              <a:rPr lang="en-US" b="1" dirty="0"/>
              <a:t>Extreme inequality </a:t>
            </a:r>
            <a:r>
              <a:rPr lang="en-US" dirty="0"/>
              <a:t>is detrimental to growth and development</a:t>
            </a:r>
          </a:p>
          <a:p>
            <a:r>
              <a:rPr lang="en-US" b="1" dirty="0"/>
              <a:t>There is no one silver bullet </a:t>
            </a:r>
            <a:r>
              <a:rPr lang="en-US" dirty="0"/>
              <a:t>to addressing inequality in Africa</a:t>
            </a:r>
          </a:p>
          <a:p>
            <a:r>
              <a:rPr lang="en-US" b="1" dirty="0"/>
              <a:t>Policies that help reduce poverty are not necessarily the same as those that help reduce income inequality</a:t>
            </a:r>
            <a:r>
              <a:rPr lang="en-US" dirty="0"/>
              <a:t>, which underpins complementarity of policies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7437-C5EE-473D-BE59-A82AFD1C4E4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032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" y="-12192"/>
            <a:ext cx="4062984" cy="5401108"/>
          </a:xfrm>
        </p:spPr>
        <p:txBody>
          <a:bodyPr/>
          <a:lstStyle/>
          <a:p>
            <a:pPr algn="ctr"/>
            <a:endParaRPr lang="en-US" dirty="0">
              <a:solidFill>
                <a:srgbClr val="002060"/>
              </a:solidFill>
            </a:endParaRPr>
          </a:p>
          <a:p>
            <a:pPr algn="ctr"/>
            <a:endParaRPr lang="en-US" dirty="0">
              <a:solidFill>
                <a:srgbClr val="002060"/>
              </a:solidFill>
            </a:endParaRPr>
          </a:p>
          <a:p>
            <a:pPr algn="ctr"/>
            <a:endParaRPr lang="en-US" dirty="0">
              <a:solidFill>
                <a:srgbClr val="002060"/>
              </a:solidFill>
            </a:endParaRPr>
          </a:p>
          <a:p>
            <a:pPr algn="ctr"/>
            <a:endParaRPr lang="en-US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9600" dirty="0">
                <a:solidFill>
                  <a:srgbClr val="002060"/>
                </a:solidFill>
              </a:rPr>
              <a:t>THANK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7437-C5EE-473D-BE59-A82AFD1C4E44}" type="slidenum">
              <a:rPr lang="en-US" smtClean="0"/>
              <a:t>16</a:t>
            </a:fld>
            <a:endParaRPr lang="en-US"/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7408" y="0"/>
            <a:ext cx="7103946" cy="686054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90375" y="3249590"/>
            <a:ext cx="262995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9600" dirty="0">
                <a:solidFill>
                  <a:srgbClr val="002060"/>
                </a:solidFill>
              </a:rPr>
              <a:t> YOU</a:t>
            </a:r>
          </a:p>
        </p:txBody>
      </p:sp>
    </p:spTree>
    <p:extLst>
      <p:ext uri="{BB962C8B-B14F-4D97-AF65-F5344CB8AC3E}">
        <p14:creationId xmlns:p14="http://schemas.microsoft.com/office/powerpoint/2010/main" val="1055869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6AF76-F838-407B-A798-77CA5270D27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r>
              <a:rPr lang="en-US" sz="5400" b="1" dirty="0">
                <a:solidFill>
                  <a:schemeClr val="bg1"/>
                </a:solidFill>
              </a:rPr>
              <a:t>Outline of the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2BD7E-06CB-42A0-8100-8F3A352A3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Why focus on inequality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Global trends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UNDPIs Insights on Trends of Inequality in Sub Saharan African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Key drivers of Inequality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Looking ahead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Policy recommendations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71F119-53CD-4498-BD3F-B038D134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7437-C5EE-473D-BE59-A82AFD1C4E4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954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55320" y="365125"/>
            <a:ext cx="5120114" cy="169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>
                <a:latin typeface="+mj-lt"/>
                <a:ea typeface="+mj-ea"/>
                <a:cs typeface="+mj-cs"/>
              </a:rPr>
              <a:t>Why focus on inequality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4A809D5-3600-46D4-A466-67F2349A54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5320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321" y="2425568"/>
            <a:ext cx="5120113" cy="3611694"/>
          </a:xfr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/>
            <a:endParaRPr lang="en-US" sz="1800" b="1" dirty="0"/>
          </a:p>
          <a:p>
            <a:pPr>
              <a:spcBef>
                <a:spcPts val="0"/>
              </a:spcBef>
            </a:pPr>
            <a:r>
              <a:rPr lang="en-US" sz="1800" b="1" dirty="0"/>
              <a:t>Inequality can no longer be treated as an afterthought</a:t>
            </a:r>
            <a:r>
              <a:rPr lang="en-US" sz="1800" dirty="0"/>
              <a:t>: Inequality in Africa has received limited attention from research, policy and political perspectives as opposed to the case in other regions;</a:t>
            </a:r>
          </a:p>
          <a:p>
            <a:r>
              <a:rPr lang="en-US" sz="1800" b="1" dirty="0"/>
              <a:t>Multiplier effect of inequality on other SDGs (Goal 10 embodies the spirit of Agenda 2030) </a:t>
            </a:r>
            <a:r>
              <a:rPr lang="en-US" sz="1800" dirty="0"/>
              <a:t>: Growing inequality, between and within nations, is </a:t>
            </a:r>
            <a:r>
              <a:rPr lang="en-US" sz="1800" b="1" dirty="0"/>
              <a:t>inimical to progress </a:t>
            </a:r>
            <a:r>
              <a:rPr lang="en-US" sz="1800" dirty="0"/>
              <a:t>towards </a:t>
            </a:r>
            <a:r>
              <a:rPr lang="en-US" sz="1800" b="1" dirty="0"/>
              <a:t>poverty eradication </a:t>
            </a:r>
            <a:r>
              <a:rPr lang="en-US" sz="1800" dirty="0"/>
              <a:t>and </a:t>
            </a:r>
            <a:r>
              <a:rPr lang="en-US" sz="1800" b="1" dirty="0"/>
              <a:t>prosperit</a:t>
            </a:r>
            <a:r>
              <a:rPr lang="en-US" sz="1800" dirty="0"/>
              <a:t>y; and </a:t>
            </a:r>
            <a:r>
              <a:rPr lang="en-US" sz="1800" b="1" dirty="0"/>
              <a:t>peace and security</a:t>
            </a:r>
            <a:r>
              <a:rPr lang="en-US" sz="1800" dirty="0"/>
              <a:t>; as well as </a:t>
            </a:r>
            <a:r>
              <a:rPr lang="en-US" sz="1800" b="1" dirty="0"/>
              <a:t>social cohesion and human development</a:t>
            </a:r>
            <a:r>
              <a:rPr lang="en-US" sz="1800" dirty="0"/>
              <a:t>. </a:t>
            </a:r>
          </a:p>
          <a:p>
            <a:r>
              <a:rPr lang="en-US" sz="1800" b="1" dirty="0"/>
              <a:t>Helping to understand </a:t>
            </a:r>
            <a:r>
              <a:rPr lang="en-US" sz="1800" dirty="0"/>
              <a:t>the ‘</a:t>
            </a:r>
            <a:r>
              <a:rPr lang="en-US" sz="1800" b="1" dirty="0"/>
              <a:t>last mile’ of exclusion </a:t>
            </a:r>
            <a:r>
              <a:rPr lang="en-US" sz="1800" dirty="0"/>
              <a:t>and to identify </a:t>
            </a:r>
            <a:r>
              <a:rPr lang="en-US" sz="1800" b="1" dirty="0"/>
              <a:t>possible drivers of the SDGs achievement </a:t>
            </a:r>
            <a:r>
              <a:rPr lang="en-US" sz="1800" dirty="0"/>
              <a:t>and how to </a:t>
            </a:r>
            <a:r>
              <a:rPr lang="en-US" sz="1800" b="1" dirty="0"/>
              <a:t>operationalize</a:t>
            </a:r>
            <a:r>
              <a:rPr lang="en-US" sz="1800" dirty="0"/>
              <a:t> its overarching objective of </a:t>
            </a:r>
            <a:r>
              <a:rPr lang="en-US" sz="1800" b="1" i="1" dirty="0"/>
              <a:t>leaving no one behind</a:t>
            </a:r>
            <a:r>
              <a:rPr lang="en-US" sz="1800" i="1" dirty="0"/>
              <a:t> </a:t>
            </a:r>
            <a:r>
              <a:rPr lang="en-US" sz="1800" dirty="0"/>
              <a:t>by 2030</a:t>
            </a:r>
          </a:p>
          <a:p>
            <a:r>
              <a:rPr lang="en-US" sz="1800" b="1" dirty="0"/>
              <a:t>Highlight the scarcity and inconsistency of data </a:t>
            </a:r>
            <a:r>
              <a:rPr lang="en-US" sz="1800" dirty="0"/>
              <a:t>on inequality in SSA; and </a:t>
            </a:r>
          </a:p>
          <a:p>
            <a:r>
              <a:rPr lang="en-US" sz="1800" dirty="0"/>
              <a:t>Identify </a:t>
            </a:r>
            <a:r>
              <a:rPr lang="en-US" sz="1800" b="1" dirty="0"/>
              <a:t>possible accelerators </a:t>
            </a:r>
            <a:r>
              <a:rPr lang="en-US" sz="1800" dirty="0"/>
              <a:t>of progress in addressing inequality.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41820" y="6356350"/>
            <a:ext cx="116586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4D037437-C5EE-473D-BE59-A82AFD1C4E44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3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E511DAF-23F7-4874-B7A6-0A2C91E70A3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7945"/>
          <a:stretch/>
        </p:blipFill>
        <p:spPr>
          <a:xfrm>
            <a:off x="5878849" y="10"/>
            <a:ext cx="6313150" cy="6857987"/>
          </a:xfrm>
          <a:custGeom>
            <a:avLst/>
            <a:gdLst>
              <a:gd name="connsiteX0" fmla="*/ 65565 w 6313150"/>
              <a:gd name="connsiteY0" fmla="*/ 0 h 6857997"/>
              <a:gd name="connsiteX1" fmla="*/ 6313150 w 6313150"/>
              <a:gd name="connsiteY1" fmla="*/ 0 h 6857997"/>
              <a:gd name="connsiteX2" fmla="*/ 6313150 w 6313150"/>
              <a:gd name="connsiteY2" fmla="*/ 6857997 h 6857997"/>
              <a:gd name="connsiteX3" fmla="*/ 3293946 w 6313150"/>
              <a:gd name="connsiteY3" fmla="*/ 6857997 h 6857997"/>
              <a:gd name="connsiteX4" fmla="*/ 3235857 w 6313150"/>
              <a:gd name="connsiteY4" fmla="*/ 6823061 h 6857997"/>
              <a:gd name="connsiteX5" fmla="*/ 0 w 6313150"/>
              <a:gd name="connsiteY5" fmla="*/ 951803 h 6857997"/>
              <a:gd name="connsiteX6" fmla="*/ 31536 w 6313150"/>
              <a:gd name="connsiteY6" fmla="*/ 285771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963640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9180B0-DF4A-4414-AD59-5B6B8CC4F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D037437-C5EE-473D-BE59-A82AFD1C4E44}" type="slidenum">
              <a:rPr lang="en-US" smtClean="0"/>
              <a:t>4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C0A97A-5386-42C1-B088-EF323F6DF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71905"/>
          </a:xfrm>
          <a:solidFill>
            <a:schemeClr val="accent5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Global trends: rising inequality almost everywhere, but at different speeds</a:t>
            </a:r>
            <a:r>
              <a:rPr lang="en-US" b="1" dirty="0">
                <a:solidFill>
                  <a:schemeClr val="bg1"/>
                </a:solidFill>
              </a:rPr>
              <a:t/>
            </a:r>
            <a:br>
              <a:rPr lang="en-US" b="1" dirty="0">
                <a:solidFill>
                  <a:schemeClr val="bg1"/>
                </a:solidFill>
              </a:rPr>
            </a:b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C5DA19-B2C8-4985-B148-5FE3529CB5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7557" y="2000031"/>
            <a:ext cx="8327653" cy="412730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8D3186E-F748-4E98-BED9-F4EFF5A86675}"/>
              </a:ext>
            </a:extLst>
          </p:cNvPr>
          <p:cNvSpPr/>
          <p:nvPr/>
        </p:nvSpPr>
        <p:spPr>
          <a:xfrm>
            <a:off x="1946494" y="6033184"/>
            <a:ext cx="78040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Source: </a:t>
            </a:r>
            <a:r>
              <a:rPr lang="en-US" dirty="0" err="1"/>
              <a:t>WID.world</a:t>
            </a:r>
            <a:r>
              <a:rPr lang="en-US" dirty="0"/>
              <a:t> (2017). See wir2018.wid.world for data series  and notes.</a:t>
            </a:r>
          </a:p>
        </p:txBody>
      </p:sp>
    </p:spTree>
    <p:extLst>
      <p:ext uri="{BB962C8B-B14F-4D97-AF65-F5344CB8AC3E}">
        <p14:creationId xmlns:p14="http://schemas.microsoft.com/office/powerpoint/2010/main" val="1861116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9180B0-DF4A-4414-AD59-5B6B8CC4F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D037437-C5EE-473D-BE59-A82AFD1C4E44}" type="slidenum">
              <a:rPr lang="en-US" smtClean="0"/>
              <a:t>5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C0A97A-5386-42C1-B088-EF323F6DF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71905"/>
          </a:xfrm>
          <a:solidFill>
            <a:schemeClr val="accent5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Global trends: Middle East is the  most  </a:t>
            </a:r>
            <a:r>
              <a:rPr lang="en-US" sz="4000" b="1" dirty="0" err="1">
                <a:solidFill>
                  <a:schemeClr val="bg1"/>
                </a:solidFill>
              </a:rPr>
              <a:t>uninequal</a:t>
            </a:r>
            <a:r>
              <a:rPr lang="en-US" sz="4000" b="1" dirty="0">
                <a:solidFill>
                  <a:schemeClr val="bg1"/>
                </a:solidFill>
              </a:rPr>
              <a:t> while Europe is most equal</a:t>
            </a:r>
            <a:r>
              <a:rPr lang="en-US" b="1" dirty="0">
                <a:solidFill>
                  <a:schemeClr val="bg1"/>
                </a:solidFill>
              </a:rPr>
              <a:t/>
            </a:r>
            <a:br>
              <a:rPr lang="en-US" b="1" dirty="0">
                <a:solidFill>
                  <a:schemeClr val="bg1"/>
                </a:solidFill>
              </a:rPr>
            </a:b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D3186E-F748-4E98-BED9-F4EFF5A86675}"/>
              </a:ext>
            </a:extLst>
          </p:cNvPr>
          <p:cNvSpPr/>
          <p:nvPr/>
        </p:nvSpPr>
        <p:spPr>
          <a:xfrm>
            <a:off x="1738264" y="6189073"/>
            <a:ext cx="78040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Source: </a:t>
            </a:r>
            <a:r>
              <a:rPr lang="en-US" dirty="0" err="1"/>
              <a:t>WID.world</a:t>
            </a:r>
            <a:r>
              <a:rPr lang="en-US" dirty="0"/>
              <a:t> (2017). See wir2018.wid.world for data series  and notes.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00FA6CF-FA83-4E57-8F29-13FC06BB97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8264" y="2172612"/>
            <a:ext cx="7688307" cy="41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424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B3A26B-5263-470B-B74A-519EFDB5D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7437-C5EE-473D-BE59-A82AFD1C4E44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BB02A4E-0BC4-4FE3-A32E-FDA849E7D9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0710" y="2108333"/>
            <a:ext cx="7121558" cy="417671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D468568-4DB9-475D-8C62-0F7B624C13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3933" y="2544068"/>
            <a:ext cx="5666667" cy="30000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65D74E4F-410A-4459-BFFE-80796DA3E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71905"/>
          </a:xfrm>
          <a:solidFill>
            <a:schemeClr val="accent5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Global trends: National policies and institution shape inequality trends</a:t>
            </a:r>
            <a:r>
              <a:rPr lang="en-US" b="1" dirty="0">
                <a:solidFill>
                  <a:schemeClr val="bg1"/>
                </a:solidFill>
              </a:rPr>
              <a:t/>
            </a:r>
            <a:br>
              <a:rPr lang="en-US" b="1" dirty="0">
                <a:solidFill>
                  <a:schemeClr val="bg1"/>
                </a:solidFill>
              </a:rPr>
            </a:b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974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</a:rPr>
              <a:t>UNDP Book on Income inequality trends in SSA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155" y="2005012"/>
            <a:ext cx="5606845" cy="4351338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bg2"/>
            </a:solidFill>
          </a:ln>
        </p:spPr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3600" b="1" dirty="0"/>
              <a:t>Adopts an eclectic, analytic approach, comprising</a:t>
            </a:r>
            <a:r>
              <a:rPr lang="en-US" b="1" dirty="0"/>
              <a:t>: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en-US" sz="3600" dirty="0"/>
              <a:t>Country case studies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en-US" sz="3600" dirty="0"/>
              <a:t>Analysis of key sectors and policy areas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en-US" sz="3600" dirty="0"/>
              <a:t>Micro-econometric decompositions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en-US" sz="3600" dirty="0"/>
              <a:t>Econometric macro panel regressions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en-US" sz="3600" dirty="0"/>
              <a:t>Statistical documentation, leading to the development of Integrated Inequality Dataset for SSA (IID-SSA) and other related indices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7437-C5EE-473D-BE59-A82AFD1C4E44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B5578E-53E7-4055-82E0-A6C94EE597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8593" y="2002828"/>
            <a:ext cx="5255207" cy="4157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718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" y="365125"/>
            <a:ext cx="11975246" cy="1325563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Trends of Inequality in Sub Saharan African Key Findings: Inequality in SSA is showing sign of raising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 flipV="1">
            <a:off x="6123715" y="3524865"/>
            <a:ext cx="1300551" cy="1041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773991" y="5151815"/>
            <a:ext cx="4975417" cy="156966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Under-sampling of top income earners make the 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true Gini to be underestimated by 2.0 to 5.0 points in SSA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7437-C5EE-473D-BE59-A82AFD1C4E44}" type="slidenum">
              <a:rPr lang="en-US" smtClean="0"/>
              <a:t>8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1615036-984B-47CC-B63A-7727259143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164" y="1960922"/>
            <a:ext cx="5925040" cy="4897078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3806ADD-B1CB-4A8A-B97C-62E66DFCADCC}"/>
              </a:ext>
            </a:extLst>
          </p:cNvPr>
          <p:cNvSpPr/>
          <p:nvPr/>
        </p:nvSpPr>
        <p:spPr>
          <a:xfrm>
            <a:off x="7523032" y="2690336"/>
            <a:ext cx="44008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GOOD NEWS! Income inequality declined in SSA by 3.4 Gini points between 1990 and 2013 – from 0.475 to 0.441 …BUT rose by 0.6 points (2008-2010) because of the global financial crisis.</a:t>
            </a:r>
          </a:p>
        </p:txBody>
      </p:sp>
    </p:spTree>
    <p:extLst>
      <p:ext uri="{BB962C8B-B14F-4D97-AF65-F5344CB8AC3E}">
        <p14:creationId xmlns:p14="http://schemas.microsoft.com/office/powerpoint/2010/main" val="297114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5434194B-EB56-4062-98C6-CB72F287E3F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0022124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6" name="Picture 95">
            <a:extLst>
              <a:ext uri="{FF2B5EF4-FFF2-40B4-BE49-F238E27FC236}">
                <a16:creationId xmlns:a16="http://schemas.microsoft.com/office/drawing/2014/main" id="{B3746DB1-35A8-422F-9955-4F8E75DBB07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0079" y="5295779"/>
            <a:ext cx="5946579" cy="137104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r"/>
            <a:r>
              <a:rPr lang="en-US" sz="3400" b="1" dirty="0">
                <a:solidFill>
                  <a:srgbClr val="000000"/>
                </a:solidFill>
              </a:rPr>
              <a:t>Trends of Inequality in Sub Saharan African Key Findings: Magnitude and trends vary across </a:t>
            </a:r>
            <a:endParaRPr lang="en-US" sz="3400" dirty="0">
              <a:solidFill>
                <a:srgbClr val="000000"/>
              </a:solidFill>
            </a:endParaRPr>
          </a:p>
        </p:txBody>
      </p:sp>
      <p:sp>
        <p:nvSpPr>
          <p:cNvPr id="98" name="Freeform 57">
            <a:extLst>
              <a:ext uri="{FF2B5EF4-FFF2-40B4-BE49-F238E27FC236}">
                <a16:creationId xmlns:a16="http://schemas.microsoft.com/office/drawing/2014/main" id="{B817D9AD-5E85-4E85-AC3E-43E24FA91AA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580219"/>
            <a:ext cx="4383459" cy="5287256"/>
          </a:xfrm>
          <a:custGeom>
            <a:avLst/>
            <a:gdLst>
              <a:gd name="connsiteX0" fmla="*/ 1504462 w 4383459"/>
              <a:gd name="connsiteY0" fmla="*/ 0 h 5287256"/>
              <a:gd name="connsiteX1" fmla="*/ 4383459 w 4383459"/>
              <a:gd name="connsiteY1" fmla="*/ 2878997 h 5287256"/>
              <a:gd name="connsiteX2" fmla="*/ 3114137 w 4383459"/>
              <a:gd name="connsiteY2" fmla="*/ 5266307 h 5287256"/>
              <a:gd name="connsiteX3" fmla="*/ 3079653 w 4383459"/>
              <a:gd name="connsiteY3" fmla="*/ 5287256 h 5287256"/>
              <a:gd name="connsiteX4" fmla="*/ 0 w 4383459"/>
              <a:gd name="connsiteY4" fmla="*/ 5287256 h 5287256"/>
              <a:gd name="connsiteX5" fmla="*/ 0 w 4383459"/>
              <a:gd name="connsiteY5" fmla="*/ 427769 h 5287256"/>
              <a:gd name="connsiteX6" fmla="*/ 132161 w 4383459"/>
              <a:gd name="connsiteY6" fmla="*/ 347480 h 5287256"/>
              <a:gd name="connsiteX7" fmla="*/ 1504462 w 4383459"/>
              <a:gd name="connsiteY7" fmla="*/ 0 h 5287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83459" h="5287256">
                <a:moveTo>
                  <a:pt x="1504462" y="0"/>
                </a:moveTo>
                <a:cubicBezTo>
                  <a:pt x="3094488" y="0"/>
                  <a:pt x="4383459" y="1288971"/>
                  <a:pt x="4383459" y="2878997"/>
                </a:cubicBezTo>
                <a:cubicBezTo>
                  <a:pt x="4383459" y="3872763"/>
                  <a:pt x="3879955" y="4748930"/>
                  <a:pt x="3114137" y="5266307"/>
                </a:cubicBezTo>
                <a:lnTo>
                  <a:pt x="3079653" y="5287256"/>
                </a:lnTo>
                <a:lnTo>
                  <a:pt x="0" y="5287256"/>
                </a:lnTo>
                <a:lnTo>
                  <a:pt x="0" y="427769"/>
                </a:lnTo>
                <a:lnTo>
                  <a:pt x="132161" y="347480"/>
                </a:lnTo>
                <a:cubicBezTo>
                  <a:pt x="540096" y="125876"/>
                  <a:pt x="1007579" y="0"/>
                  <a:pt x="1504462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F0967B7-19D2-4B7C-8D9B-8ECE72B9E5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28619"/>
            <a:ext cx="5137564" cy="6858000"/>
          </a:xfrm>
          <a:prstGeom prst="rect">
            <a:avLst/>
          </a:prstGeom>
        </p:spPr>
      </p:pic>
      <p:sp>
        <p:nvSpPr>
          <p:cNvPr id="100" name="Freeform: Shape 99">
            <a:extLst>
              <a:ext uri="{FF2B5EF4-FFF2-40B4-BE49-F238E27FC236}">
                <a16:creationId xmlns:a16="http://schemas.microsoft.com/office/drawing/2014/main" id="{F0810290-E788-4DE3-B716-DBE58CC6A8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2946" y="0"/>
            <a:ext cx="4185112" cy="3170097"/>
          </a:xfrm>
          <a:custGeom>
            <a:avLst/>
            <a:gdLst>
              <a:gd name="connsiteX0" fmla="*/ 301225 w 4185112"/>
              <a:gd name="connsiteY0" fmla="*/ 0 h 3170097"/>
              <a:gd name="connsiteX1" fmla="*/ 3883887 w 4185112"/>
              <a:gd name="connsiteY1" fmla="*/ 0 h 3170097"/>
              <a:gd name="connsiteX2" fmla="*/ 3932552 w 4185112"/>
              <a:gd name="connsiteY2" fmla="*/ 80105 h 3170097"/>
              <a:gd name="connsiteX3" fmla="*/ 4185112 w 4185112"/>
              <a:gd name="connsiteY3" fmla="*/ 1077541 h 3170097"/>
              <a:gd name="connsiteX4" fmla="*/ 2092556 w 4185112"/>
              <a:gd name="connsiteY4" fmla="*/ 3170097 h 3170097"/>
              <a:gd name="connsiteX5" fmla="*/ 0 w 4185112"/>
              <a:gd name="connsiteY5" fmla="*/ 1077541 h 3170097"/>
              <a:gd name="connsiteX6" fmla="*/ 252561 w 4185112"/>
              <a:gd name="connsiteY6" fmla="*/ 80105 h 3170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85112" h="3170097">
                <a:moveTo>
                  <a:pt x="301225" y="0"/>
                </a:moveTo>
                <a:lnTo>
                  <a:pt x="3883887" y="0"/>
                </a:lnTo>
                <a:lnTo>
                  <a:pt x="3932552" y="80105"/>
                </a:lnTo>
                <a:cubicBezTo>
                  <a:pt x="4093621" y="376606"/>
                  <a:pt x="4185112" y="716389"/>
                  <a:pt x="4185112" y="1077541"/>
                </a:cubicBezTo>
                <a:cubicBezTo>
                  <a:pt x="4185112" y="2233228"/>
                  <a:pt x="3248243" y="3170097"/>
                  <a:pt x="2092556" y="3170097"/>
                </a:cubicBezTo>
                <a:cubicBezTo>
                  <a:pt x="936869" y="3170097"/>
                  <a:pt x="0" y="2233228"/>
                  <a:pt x="0" y="1077541"/>
                </a:cubicBezTo>
                <a:cubicBezTo>
                  <a:pt x="0" y="716389"/>
                  <a:pt x="91491" y="376606"/>
                  <a:pt x="252561" y="80105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02FA84-9186-4773-BECB-48E7D5E560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3092" y="129056"/>
            <a:ext cx="5512770" cy="4975548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25930" y="6223702"/>
            <a:ext cx="570728" cy="314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D037437-C5EE-473D-BE59-A82AFD1C4E44}" type="slidenum">
              <a:rPr lang="en-US" sz="1100">
                <a:solidFill>
                  <a:srgbClr val="898989"/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 sz="11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276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4615</TotalTime>
  <Words>1289</Words>
  <Application>Microsoft Office PowerPoint</Application>
  <PresentationFormat>Widescreen</PresentationFormat>
  <Paragraphs>141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Theme</vt:lpstr>
      <vt:lpstr>PowerPoint Presentation</vt:lpstr>
      <vt:lpstr>Outline of the Presentation</vt:lpstr>
      <vt:lpstr>PowerPoint Presentation</vt:lpstr>
      <vt:lpstr>Global trends: rising inequality almost everywhere, but at different speeds </vt:lpstr>
      <vt:lpstr>Global trends: Middle East is the  most  uninequal while Europe is most equal </vt:lpstr>
      <vt:lpstr>Global trends: National policies and institution shape inequality trends </vt:lpstr>
      <vt:lpstr>UNDP Book on Income inequality trends in SSA</vt:lpstr>
      <vt:lpstr>Trends of Inequality in Sub Saharan African Key Findings: Inequality in SSA is showing sign of raising </vt:lpstr>
      <vt:lpstr>Trends of Inequality in Sub Saharan African Key Findings: Magnitude and trends vary across </vt:lpstr>
      <vt:lpstr>Structural drivers of inequality: are multi-dimensional and complex</vt:lpstr>
      <vt:lpstr>Looking forward: Inequality has substantial  impacts on global poverty and the achievement of SDGs</vt:lpstr>
      <vt:lpstr>Looking ahead  Developmental impacts go beyond increasing poverty to loss of human development </vt:lpstr>
      <vt:lpstr>PowerPoint Presentation</vt:lpstr>
      <vt:lpstr>Policy Recommendations: Policies that help reduce poverty are not necessarily the same  as those that help reduce income inequality</vt:lpstr>
      <vt:lpstr>Key Messages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Yemesrach Workie</dc:creator>
  <cp:lastModifiedBy>EPRN RWANDA</cp:lastModifiedBy>
  <cp:revision>6</cp:revision>
  <cp:lastPrinted>2019-05-27T12:43:34Z</cp:lastPrinted>
  <dcterms:created xsi:type="dcterms:W3CDTF">2019-05-24T08:22:16Z</dcterms:created>
  <dcterms:modified xsi:type="dcterms:W3CDTF">2020-09-17T15:41:41Z</dcterms:modified>
</cp:coreProperties>
</file>