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9" r:id="rId4"/>
    <p:sldId id="291" r:id="rId5"/>
    <p:sldId id="293" r:id="rId6"/>
    <p:sldId id="599" r:id="rId7"/>
    <p:sldId id="590" r:id="rId8"/>
    <p:sldId id="598" r:id="rId9"/>
    <p:sldId id="295" r:id="rId10"/>
    <p:sldId id="591" r:id="rId11"/>
    <p:sldId id="594" r:id="rId12"/>
    <p:sldId id="593" r:id="rId13"/>
    <p:sldId id="301" r:id="rId14"/>
    <p:sldId id="596" r:id="rId15"/>
    <p:sldId id="311" r:id="rId16"/>
    <p:sldId id="306" r:id="rId17"/>
  </p:sldIdLst>
  <p:sldSz cx="14630400" cy="8229600"/>
  <p:notesSz cx="14630400" cy="82296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1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F85AF-3D1B-4520-A5D4-63E3B0094820}" type="doc">
      <dgm:prSet loTypeId="urn:microsoft.com/office/officeart/2005/8/layout/pyramid4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RW"/>
        </a:p>
      </dgm:t>
    </dgm:pt>
    <dgm:pt modelId="{FEE29ADE-29BC-447B-92D7-30440A6E3417}">
      <dgm:prSet phldrT="[Text]"/>
      <dgm:spPr/>
      <dgm:t>
        <a:bodyPr/>
        <a:lstStyle/>
        <a:p>
          <a:r>
            <a:rPr lang="en-GB" b="1" dirty="0"/>
            <a:t>Game Changers on  </a:t>
          </a:r>
        </a:p>
        <a:p>
          <a:r>
            <a:rPr lang="en-GB" b="1" dirty="0"/>
            <a:t>Nutritious foods (3a)</a:t>
          </a:r>
          <a:endParaRPr lang="en-RW" b="1" dirty="0"/>
        </a:p>
      </dgm:t>
    </dgm:pt>
    <dgm:pt modelId="{B8EFCC0D-706C-4926-96AC-73E12D893FC0}" type="parTrans" cxnId="{188D325D-7A15-42C6-9E5E-268CD7EB3127}">
      <dgm:prSet/>
      <dgm:spPr/>
      <dgm:t>
        <a:bodyPr/>
        <a:lstStyle/>
        <a:p>
          <a:endParaRPr lang="en-RW"/>
        </a:p>
      </dgm:t>
    </dgm:pt>
    <dgm:pt modelId="{75268DD4-167B-4988-9C90-4F595F3D1017}" type="sibTrans" cxnId="{188D325D-7A15-42C6-9E5E-268CD7EB3127}">
      <dgm:prSet/>
      <dgm:spPr/>
      <dgm:t>
        <a:bodyPr/>
        <a:lstStyle/>
        <a:p>
          <a:endParaRPr lang="en-RW"/>
        </a:p>
      </dgm:t>
    </dgm:pt>
    <dgm:pt modelId="{F6825BA8-95A7-43EB-B988-0AB66A71F6BB}">
      <dgm:prSet phldrT="[Text]"/>
      <dgm:spPr/>
      <dgm:t>
        <a:bodyPr/>
        <a:lstStyle/>
        <a:p>
          <a:r>
            <a:rPr lang="en-GB" dirty="0"/>
            <a:t>Game Changers on </a:t>
          </a:r>
        </a:p>
        <a:p>
          <a:r>
            <a:rPr lang="en-GB" b="1" dirty="0"/>
            <a:t>Food and Environment  </a:t>
          </a:r>
          <a:endParaRPr lang="en-RW" b="1" dirty="0"/>
        </a:p>
      </dgm:t>
    </dgm:pt>
    <dgm:pt modelId="{5A75BA89-884D-4C5A-B225-47DBA3EAE219}" type="parTrans" cxnId="{8E3F88AE-8CE7-498D-888C-3CCF10EDAD2E}">
      <dgm:prSet/>
      <dgm:spPr/>
      <dgm:t>
        <a:bodyPr/>
        <a:lstStyle/>
        <a:p>
          <a:endParaRPr lang="en-RW"/>
        </a:p>
      </dgm:t>
    </dgm:pt>
    <dgm:pt modelId="{F729E382-23EB-4F87-80C3-484F0E2A7505}" type="sibTrans" cxnId="{8E3F88AE-8CE7-498D-888C-3CCF10EDAD2E}">
      <dgm:prSet/>
      <dgm:spPr/>
      <dgm:t>
        <a:bodyPr/>
        <a:lstStyle/>
        <a:p>
          <a:endParaRPr lang="en-RW"/>
        </a:p>
      </dgm:t>
    </dgm:pt>
    <dgm:pt modelId="{AEBB13C7-D300-412F-B205-111375F694D1}">
      <dgm:prSet phldrT="[Text]"/>
      <dgm:spPr/>
      <dgm:t>
        <a:bodyPr/>
        <a:lstStyle/>
        <a:p>
          <a:r>
            <a:rPr lang="en-GB" dirty="0"/>
            <a:t>Food systems transformation </a:t>
          </a:r>
          <a:endParaRPr lang="en-RW" dirty="0"/>
        </a:p>
      </dgm:t>
    </dgm:pt>
    <dgm:pt modelId="{950ABF2D-9F4C-4F7A-B87D-7158CA53EBDD}" type="parTrans" cxnId="{2E9E1324-C3C2-4B10-AF81-AE58531F0F4E}">
      <dgm:prSet/>
      <dgm:spPr/>
      <dgm:t>
        <a:bodyPr/>
        <a:lstStyle/>
        <a:p>
          <a:endParaRPr lang="en-RW"/>
        </a:p>
      </dgm:t>
    </dgm:pt>
    <dgm:pt modelId="{813831CE-FDA3-4E18-A5B3-50C5B050470F}" type="sibTrans" cxnId="{2E9E1324-C3C2-4B10-AF81-AE58531F0F4E}">
      <dgm:prSet/>
      <dgm:spPr/>
      <dgm:t>
        <a:bodyPr/>
        <a:lstStyle/>
        <a:p>
          <a:endParaRPr lang="en-RW"/>
        </a:p>
      </dgm:t>
    </dgm:pt>
    <dgm:pt modelId="{87EB257F-D9A6-4FBF-B564-3815F01F7A97}">
      <dgm:prSet phldrT="[Text]"/>
      <dgm:spPr/>
      <dgm:t>
        <a:bodyPr/>
        <a:lstStyle/>
        <a:p>
          <a:r>
            <a:rPr lang="en-GB" dirty="0"/>
            <a:t>Game Changers </a:t>
          </a:r>
        </a:p>
        <a:p>
          <a:r>
            <a:rPr lang="en-GB" dirty="0"/>
            <a:t>Decent Livelihoods </a:t>
          </a:r>
          <a:endParaRPr lang="en-RW" dirty="0"/>
        </a:p>
      </dgm:t>
    </dgm:pt>
    <dgm:pt modelId="{E5DC312F-AA3D-4A20-9CD2-400E383DA79F}" type="parTrans" cxnId="{C4B740A5-315E-4C17-89D6-6DD4F2DF72D0}">
      <dgm:prSet/>
      <dgm:spPr/>
      <dgm:t>
        <a:bodyPr/>
        <a:lstStyle/>
        <a:p>
          <a:endParaRPr lang="en-RW"/>
        </a:p>
      </dgm:t>
    </dgm:pt>
    <dgm:pt modelId="{864055E0-A0CD-4361-A704-2364092F6894}" type="sibTrans" cxnId="{C4B740A5-315E-4C17-89D6-6DD4F2DF72D0}">
      <dgm:prSet/>
      <dgm:spPr/>
      <dgm:t>
        <a:bodyPr/>
        <a:lstStyle/>
        <a:p>
          <a:endParaRPr lang="en-RW"/>
        </a:p>
      </dgm:t>
    </dgm:pt>
    <dgm:pt modelId="{7B356E31-0E9B-4E17-B655-12A4F0BB77E6}" type="pres">
      <dgm:prSet presAssocID="{34BF85AF-3D1B-4520-A5D4-63E3B0094820}" presName="compositeShape" presStyleCnt="0">
        <dgm:presLayoutVars>
          <dgm:chMax val="9"/>
          <dgm:dir/>
          <dgm:resizeHandles val="exact"/>
        </dgm:presLayoutVars>
      </dgm:prSet>
      <dgm:spPr/>
    </dgm:pt>
    <dgm:pt modelId="{E3C12DF3-0F26-4D3A-8E79-C902263E6EAC}" type="pres">
      <dgm:prSet presAssocID="{34BF85AF-3D1B-4520-A5D4-63E3B0094820}" presName="triangle1" presStyleLbl="node1" presStyleIdx="0" presStyleCnt="4">
        <dgm:presLayoutVars>
          <dgm:bulletEnabled val="1"/>
        </dgm:presLayoutVars>
      </dgm:prSet>
      <dgm:spPr/>
    </dgm:pt>
    <dgm:pt modelId="{50256675-4BC7-462B-8258-07B44B1F55CD}" type="pres">
      <dgm:prSet presAssocID="{34BF85AF-3D1B-4520-A5D4-63E3B0094820}" presName="triangle2" presStyleLbl="node1" presStyleIdx="1" presStyleCnt="4">
        <dgm:presLayoutVars>
          <dgm:bulletEnabled val="1"/>
        </dgm:presLayoutVars>
      </dgm:prSet>
      <dgm:spPr/>
    </dgm:pt>
    <dgm:pt modelId="{F784C62C-E3CF-4CF9-B0B0-4DF39ED4715C}" type="pres">
      <dgm:prSet presAssocID="{34BF85AF-3D1B-4520-A5D4-63E3B0094820}" presName="triangle3" presStyleLbl="node1" presStyleIdx="2" presStyleCnt="4">
        <dgm:presLayoutVars>
          <dgm:bulletEnabled val="1"/>
        </dgm:presLayoutVars>
      </dgm:prSet>
      <dgm:spPr/>
    </dgm:pt>
    <dgm:pt modelId="{8B2E1EDE-265F-4C99-97C4-31DCA4296D9D}" type="pres">
      <dgm:prSet presAssocID="{34BF85AF-3D1B-4520-A5D4-63E3B0094820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E9E1324-C3C2-4B10-AF81-AE58531F0F4E}" srcId="{34BF85AF-3D1B-4520-A5D4-63E3B0094820}" destId="{AEBB13C7-D300-412F-B205-111375F694D1}" srcOrd="2" destOrd="0" parTransId="{950ABF2D-9F4C-4F7A-B87D-7158CA53EBDD}" sibTransId="{813831CE-FDA3-4E18-A5B3-50C5B050470F}"/>
    <dgm:cxn modelId="{E606925C-E095-482F-9709-7D5DB3FCE37A}" type="presOf" srcId="{87EB257F-D9A6-4FBF-B564-3815F01F7A97}" destId="{8B2E1EDE-265F-4C99-97C4-31DCA4296D9D}" srcOrd="0" destOrd="0" presId="urn:microsoft.com/office/officeart/2005/8/layout/pyramid4"/>
    <dgm:cxn modelId="{188D325D-7A15-42C6-9E5E-268CD7EB3127}" srcId="{34BF85AF-3D1B-4520-A5D4-63E3B0094820}" destId="{FEE29ADE-29BC-447B-92D7-30440A6E3417}" srcOrd="0" destOrd="0" parTransId="{B8EFCC0D-706C-4926-96AC-73E12D893FC0}" sibTransId="{75268DD4-167B-4988-9C90-4F595F3D1017}"/>
    <dgm:cxn modelId="{F1F7F245-4E7E-4D24-B73E-5A046AE39C00}" type="presOf" srcId="{FEE29ADE-29BC-447B-92D7-30440A6E3417}" destId="{E3C12DF3-0F26-4D3A-8E79-C902263E6EAC}" srcOrd="0" destOrd="0" presId="urn:microsoft.com/office/officeart/2005/8/layout/pyramid4"/>
    <dgm:cxn modelId="{ECAD8397-BE45-4A1B-A40E-154DD4B61CAE}" type="presOf" srcId="{AEBB13C7-D300-412F-B205-111375F694D1}" destId="{F784C62C-E3CF-4CF9-B0B0-4DF39ED4715C}" srcOrd="0" destOrd="0" presId="urn:microsoft.com/office/officeart/2005/8/layout/pyramid4"/>
    <dgm:cxn modelId="{C4B740A5-315E-4C17-89D6-6DD4F2DF72D0}" srcId="{34BF85AF-3D1B-4520-A5D4-63E3B0094820}" destId="{87EB257F-D9A6-4FBF-B564-3815F01F7A97}" srcOrd="3" destOrd="0" parTransId="{E5DC312F-AA3D-4A20-9CD2-400E383DA79F}" sibTransId="{864055E0-A0CD-4361-A704-2364092F6894}"/>
    <dgm:cxn modelId="{8E3F88AE-8CE7-498D-888C-3CCF10EDAD2E}" srcId="{34BF85AF-3D1B-4520-A5D4-63E3B0094820}" destId="{F6825BA8-95A7-43EB-B988-0AB66A71F6BB}" srcOrd="1" destOrd="0" parTransId="{5A75BA89-884D-4C5A-B225-47DBA3EAE219}" sibTransId="{F729E382-23EB-4F87-80C3-484F0E2A7505}"/>
    <dgm:cxn modelId="{946586EA-2BC3-4001-A463-963CD3D5D085}" type="presOf" srcId="{34BF85AF-3D1B-4520-A5D4-63E3B0094820}" destId="{7B356E31-0E9B-4E17-B655-12A4F0BB77E6}" srcOrd="0" destOrd="0" presId="urn:microsoft.com/office/officeart/2005/8/layout/pyramid4"/>
    <dgm:cxn modelId="{B0D5A2F0-3F02-4D55-924E-CC1231BB0721}" type="presOf" srcId="{F6825BA8-95A7-43EB-B988-0AB66A71F6BB}" destId="{50256675-4BC7-462B-8258-07B44B1F55CD}" srcOrd="0" destOrd="0" presId="urn:microsoft.com/office/officeart/2005/8/layout/pyramid4"/>
    <dgm:cxn modelId="{2A49B4AF-228F-42BB-AF64-146039C569F0}" type="presParOf" srcId="{7B356E31-0E9B-4E17-B655-12A4F0BB77E6}" destId="{E3C12DF3-0F26-4D3A-8E79-C902263E6EAC}" srcOrd="0" destOrd="0" presId="urn:microsoft.com/office/officeart/2005/8/layout/pyramid4"/>
    <dgm:cxn modelId="{C198B7B0-9741-4F51-96DD-4789E9E2D481}" type="presParOf" srcId="{7B356E31-0E9B-4E17-B655-12A4F0BB77E6}" destId="{50256675-4BC7-462B-8258-07B44B1F55CD}" srcOrd="1" destOrd="0" presId="urn:microsoft.com/office/officeart/2005/8/layout/pyramid4"/>
    <dgm:cxn modelId="{E5DCA3ED-4730-4FDF-9506-48E3F22F3977}" type="presParOf" srcId="{7B356E31-0E9B-4E17-B655-12A4F0BB77E6}" destId="{F784C62C-E3CF-4CF9-B0B0-4DF39ED4715C}" srcOrd="2" destOrd="0" presId="urn:microsoft.com/office/officeart/2005/8/layout/pyramid4"/>
    <dgm:cxn modelId="{E6338F29-E2F1-46CA-8465-FAF0F021E204}" type="presParOf" srcId="{7B356E31-0E9B-4E17-B655-12A4F0BB77E6}" destId="{8B2E1EDE-265F-4C99-97C4-31DCA4296D9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681C9-B3EF-418F-96AC-201DE939D1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1B60D61-48A2-4963-9213-F16B90CA51C9}">
      <dgm:prSet phldrT="[Text]"/>
      <dgm:spPr/>
      <dgm:t>
        <a:bodyPr/>
        <a:lstStyle/>
        <a:p>
          <a:r>
            <a:rPr lang="en-GB">
              <a:latin typeface="Century" panose="02040604050505020304" pitchFamily="18" charset="0"/>
            </a:rPr>
            <a:t>National goals </a:t>
          </a:r>
        </a:p>
        <a:p>
          <a:r>
            <a:rPr lang="en-GB">
              <a:latin typeface="Century" panose="02040604050505020304" pitchFamily="18" charset="0"/>
            </a:rPr>
            <a:t>(Vision 2050, NST1</a:t>
          </a:r>
          <a:endParaRPr lang="en-RW">
            <a:latin typeface="Century" panose="02040604050505020304" pitchFamily="18" charset="0"/>
          </a:endParaRPr>
        </a:p>
      </dgm:t>
    </dgm:pt>
    <dgm:pt modelId="{3FD32683-172E-4AD2-B367-D3A8A73E5446}" type="parTrans" cxnId="{F252FAFD-F906-4E54-A262-9C06CD81C73F}">
      <dgm:prSet/>
      <dgm:spPr/>
      <dgm:t>
        <a:bodyPr/>
        <a:lstStyle/>
        <a:p>
          <a:endParaRPr lang="en-RW"/>
        </a:p>
      </dgm:t>
    </dgm:pt>
    <dgm:pt modelId="{66D44153-37F1-4219-93EC-697977BB735E}" type="sibTrans" cxnId="{F252FAFD-F906-4E54-A262-9C06CD81C73F}">
      <dgm:prSet/>
      <dgm:spPr/>
      <dgm:t>
        <a:bodyPr/>
        <a:lstStyle/>
        <a:p>
          <a:endParaRPr lang="en-RW"/>
        </a:p>
      </dgm:t>
    </dgm:pt>
    <dgm:pt modelId="{1B094E74-5794-4E70-A5F1-DA723E14DC3C}">
      <dgm:prSet phldrT="[Text]"/>
      <dgm:spPr/>
      <dgm:t>
        <a:bodyPr/>
        <a:lstStyle/>
        <a:p>
          <a:r>
            <a:rPr lang="en-GB">
              <a:latin typeface="Century" panose="02040604050505020304" pitchFamily="18" charset="0"/>
            </a:rPr>
            <a:t>Food Systems programmes/Flagships  </a:t>
          </a:r>
          <a:endParaRPr lang="en-RW">
            <a:latin typeface="Century" panose="02040604050505020304" pitchFamily="18" charset="0"/>
          </a:endParaRPr>
        </a:p>
      </dgm:t>
    </dgm:pt>
    <dgm:pt modelId="{C44E9958-A039-40B7-99E8-EEA631BA4988}" type="parTrans" cxnId="{E9F8DF2C-2A2E-456A-A871-70883E3E2EB0}">
      <dgm:prSet/>
      <dgm:spPr/>
      <dgm:t>
        <a:bodyPr/>
        <a:lstStyle/>
        <a:p>
          <a:endParaRPr lang="en-RW"/>
        </a:p>
      </dgm:t>
    </dgm:pt>
    <dgm:pt modelId="{74D946A9-CE55-49C7-B4E1-77E84DBA7670}" type="sibTrans" cxnId="{E9F8DF2C-2A2E-456A-A871-70883E3E2EB0}">
      <dgm:prSet/>
      <dgm:spPr/>
      <dgm:t>
        <a:bodyPr/>
        <a:lstStyle/>
        <a:p>
          <a:endParaRPr lang="en-RW"/>
        </a:p>
      </dgm:t>
    </dgm:pt>
    <dgm:pt modelId="{CC212998-327B-4953-814B-47DCD0B98C1F}">
      <dgm:prSet phldrT="[Text]"/>
      <dgm:spPr/>
      <dgm:t>
        <a:bodyPr/>
        <a:lstStyle/>
        <a:p>
          <a:r>
            <a:rPr lang="en-GB">
              <a:latin typeface="Century" panose="02040604050505020304" pitchFamily="18" charset="0"/>
            </a:rPr>
            <a:t>Sector Strategic Plans </a:t>
          </a:r>
          <a:endParaRPr lang="en-RW">
            <a:latin typeface="Century" panose="02040604050505020304" pitchFamily="18" charset="0"/>
          </a:endParaRPr>
        </a:p>
      </dgm:t>
    </dgm:pt>
    <dgm:pt modelId="{55081AFF-3AE1-4CFA-8683-BE06E60D80C4}" type="parTrans" cxnId="{9075F41C-DAD6-49CE-9C3C-BE0A260D2C3E}">
      <dgm:prSet/>
      <dgm:spPr/>
      <dgm:t>
        <a:bodyPr/>
        <a:lstStyle/>
        <a:p>
          <a:endParaRPr lang="en-RW"/>
        </a:p>
      </dgm:t>
    </dgm:pt>
    <dgm:pt modelId="{B1F6D61C-2539-477F-B348-070BC3B2EB73}" type="sibTrans" cxnId="{9075F41C-DAD6-49CE-9C3C-BE0A260D2C3E}">
      <dgm:prSet/>
      <dgm:spPr/>
      <dgm:t>
        <a:bodyPr/>
        <a:lstStyle/>
        <a:p>
          <a:endParaRPr lang="en-RW"/>
        </a:p>
      </dgm:t>
    </dgm:pt>
    <dgm:pt modelId="{01F4D539-05C6-4AB2-A269-3C8EE68B4314}" type="pres">
      <dgm:prSet presAssocID="{D67681C9-B3EF-418F-96AC-201DE939D15E}" presName="compositeShape" presStyleCnt="0">
        <dgm:presLayoutVars>
          <dgm:dir/>
          <dgm:resizeHandles/>
        </dgm:presLayoutVars>
      </dgm:prSet>
      <dgm:spPr/>
    </dgm:pt>
    <dgm:pt modelId="{54FB9125-9F75-4DF2-8037-88E380BFE203}" type="pres">
      <dgm:prSet presAssocID="{D67681C9-B3EF-418F-96AC-201DE939D15E}" presName="pyramid" presStyleLbl="node1" presStyleIdx="0" presStyleCnt="1"/>
      <dgm:spPr/>
    </dgm:pt>
    <dgm:pt modelId="{85533A8B-7544-4885-9B3D-97EC950CBC48}" type="pres">
      <dgm:prSet presAssocID="{D67681C9-B3EF-418F-96AC-201DE939D15E}" presName="theList" presStyleCnt="0"/>
      <dgm:spPr/>
    </dgm:pt>
    <dgm:pt modelId="{4D57FB8A-A0FF-4C1D-8E20-F4DA18D9B216}" type="pres">
      <dgm:prSet presAssocID="{31B60D61-48A2-4963-9213-F16B90CA51C9}" presName="aNode" presStyleLbl="fgAcc1" presStyleIdx="0" presStyleCnt="3">
        <dgm:presLayoutVars>
          <dgm:bulletEnabled val="1"/>
        </dgm:presLayoutVars>
      </dgm:prSet>
      <dgm:spPr/>
    </dgm:pt>
    <dgm:pt modelId="{E0ABA596-6A84-4B73-9F5F-37641C14675A}" type="pres">
      <dgm:prSet presAssocID="{31B60D61-48A2-4963-9213-F16B90CA51C9}" presName="aSpace" presStyleCnt="0"/>
      <dgm:spPr/>
    </dgm:pt>
    <dgm:pt modelId="{05090418-63AE-4218-82AD-CBCB05B48D5B}" type="pres">
      <dgm:prSet presAssocID="{1B094E74-5794-4E70-A5F1-DA723E14DC3C}" presName="aNode" presStyleLbl="fgAcc1" presStyleIdx="1" presStyleCnt="3">
        <dgm:presLayoutVars>
          <dgm:bulletEnabled val="1"/>
        </dgm:presLayoutVars>
      </dgm:prSet>
      <dgm:spPr/>
    </dgm:pt>
    <dgm:pt modelId="{31914BE5-EBB3-498B-A79D-93D0B845BFAC}" type="pres">
      <dgm:prSet presAssocID="{1B094E74-5794-4E70-A5F1-DA723E14DC3C}" presName="aSpace" presStyleCnt="0"/>
      <dgm:spPr/>
    </dgm:pt>
    <dgm:pt modelId="{F7D7F1CD-B939-485E-A3B0-D2683ABF40EE}" type="pres">
      <dgm:prSet presAssocID="{CC212998-327B-4953-814B-47DCD0B98C1F}" presName="aNode" presStyleLbl="fgAcc1" presStyleIdx="2" presStyleCnt="3">
        <dgm:presLayoutVars>
          <dgm:bulletEnabled val="1"/>
        </dgm:presLayoutVars>
      </dgm:prSet>
      <dgm:spPr/>
    </dgm:pt>
    <dgm:pt modelId="{40C94CE9-2A2E-4001-A1C2-1D7706E2DD4E}" type="pres">
      <dgm:prSet presAssocID="{CC212998-327B-4953-814B-47DCD0B98C1F}" presName="aSpace" presStyleCnt="0"/>
      <dgm:spPr/>
    </dgm:pt>
  </dgm:ptLst>
  <dgm:cxnLst>
    <dgm:cxn modelId="{4B181119-8708-4D39-A326-640D0CBC0C52}" type="presOf" srcId="{1B094E74-5794-4E70-A5F1-DA723E14DC3C}" destId="{05090418-63AE-4218-82AD-CBCB05B48D5B}" srcOrd="0" destOrd="0" presId="urn:microsoft.com/office/officeart/2005/8/layout/pyramid2"/>
    <dgm:cxn modelId="{9075F41C-DAD6-49CE-9C3C-BE0A260D2C3E}" srcId="{D67681C9-B3EF-418F-96AC-201DE939D15E}" destId="{CC212998-327B-4953-814B-47DCD0B98C1F}" srcOrd="2" destOrd="0" parTransId="{55081AFF-3AE1-4CFA-8683-BE06E60D80C4}" sibTransId="{B1F6D61C-2539-477F-B348-070BC3B2EB73}"/>
    <dgm:cxn modelId="{C1BFE121-AB86-44BF-BAA4-A5ABC63C1877}" type="presOf" srcId="{31B60D61-48A2-4963-9213-F16B90CA51C9}" destId="{4D57FB8A-A0FF-4C1D-8E20-F4DA18D9B216}" srcOrd="0" destOrd="0" presId="urn:microsoft.com/office/officeart/2005/8/layout/pyramid2"/>
    <dgm:cxn modelId="{E9F8DF2C-2A2E-456A-A871-70883E3E2EB0}" srcId="{D67681C9-B3EF-418F-96AC-201DE939D15E}" destId="{1B094E74-5794-4E70-A5F1-DA723E14DC3C}" srcOrd="1" destOrd="0" parTransId="{C44E9958-A039-40B7-99E8-EEA631BA4988}" sibTransId="{74D946A9-CE55-49C7-B4E1-77E84DBA7670}"/>
    <dgm:cxn modelId="{C4B80FBD-9C29-46E8-B7B8-D6EA6536B399}" type="presOf" srcId="{CC212998-327B-4953-814B-47DCD0B98C1F}" destId="{F7D7F1CD-B939-485E-A3B0-D2683ABF40EE}" srcOrd="0" destOrd="0" presId="urn:microsoft.com/office/officeart/2005/8/layout/pyramid2"/>
    <dgm:cxn modelId="{8857F6C9-9513-4768-9B8C-4BDB1E75E3F0}" type="presOf" srcId="{D67681C9-B3EF-418F-96AC-201DE939D15E}" destId="{01F4D539-05C6-4AB2-A269-3C8EE68B4314}" srcOrd="0" destOrd="0" presId="urn:microsoft.com/office/officeart/2005/8/layout/pyramid2"/>
    <dgm:cxn modelId="{F252FAFD-F906-4E54-A262-9C06CD81C73F}" srcId="{D67681C9-B3EF-418F-96AC-201DE939D15E}" destId="{31B60D61-48A2-4963-9213-F16B90CA51C9}" srcOrd="0" destOrd="0" parTransId="{3FD32683-172E-4AD2-B367-D3A8A73E5446}" sibTransId="{66D44153-37F1-4219-93EC-697977BB735E}"/>
    <dgm:cxn modelId="{C8EDACA9-8A08-41B7-94EE-149342002712}" type="presParOf" srcId="{01F4D539-05C6-4AB2-A269-3C8EE68B4314}" destId="{54FB9125-9F75-4DF2-8037-88E380BFE203}" srcOrd="0" destOrd="0" presId="urn:microsoft.com/office/officeart/2005/8/layout/pyramid2"/>
    <dgm:cxn modelId="{4F10F500-2688-4698-B9E8-B9EE0B7C192E}" type="presParOf" srcId="{01F4D539-05C6-4AB2-A269-3C8EE68B4314}" destId="{85533A8B-7544-4885-9B3D-97EC950CBC48}" srcOrd="1" destOrd="0" presId="urn:microsoft.com/office/officeart/2005/8/layout/pyramid2"/>
    <dgm:cxn modelId="{1C839C27-335B-4F73-8F95-E10530B30BC1}" type="presParOf" srcId="{85533A8B-7544-4885-9B3D-97EC950CBC48}" destId="{4D57FB8A-A0FF-4C1D-8E20-F4DA18D9B216}" srcOrd="0" destOrd="0" presId="urn:microsoft.com/office/officeart/2005/8/layout/pyramid2"/>
    <dgm:cxn modelId="{29BEFE26-E018-46EE-BB41-77657D9AD72D}" type="presParOf" srcId="{85533A8B-7544-4885-9B3D-97EC950CBC48}" destId="{E0ABA596-6A84-4B73-9F5F-37641C14675A}" srcOrd="1" destOrd="0" presId="urn:microsoft.com/office/officeart/2005/8/layout/pyramid2"/>
    <dgm:cxn modelId="{2C0EEC83-131F-4712-BCC9-CA8D1EAE4110}" type="presParOf" srcId="{85533A8B-7544-4885-9B3D-97EC950CBC48}" destId="{05090418-63AE-4218-82AD-CBCB05B48D5B}" srcOrd="2" destOrd="0" presId="urn:microsoft.com/office/officeart/2005/8/layout/pyramid2"/>
    <dgm:cxn modelId="{FF5EA1F8-B95A-4F5F-BAC1-96091280A0B9}" type="presParOf" srcId="{85533A8B-7544-4885-9B3D-97EC950CBC48}" destId="{31914BE5-EBB3-498B-A79D-93D0B845BFAC}" srcOrd="3" destOrd="0" presId="urn:microsoft.com/office/officeart/2005/8/layout/pyramid2"/>
    <dgm:cxn modelId="{1290D112-B82C-4A21-883E-241E4B1991D8}" type="presParOf" srcId="{85533A8B-7544-4885-9B3D-97EC950CBC48}" destId="{F7D7F1CD-B939-485E-A3B0-D2683ABF40EE}" srcOrd="4" destOrd="0" presId="urn:microsoft.com/office/officeart/2005/8/layout/pyramid2"/>
    <dgm:cxn modelId="{ED459204-8798-414B-8720-568ADB1E4381}" type="presParOf" srcId="{85533A8B-7544-4885-9B3D-97EC950CBC48}" destId="{40C94CE9-2A2E-4001-A1C2-1D7706E2DD4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12DF3-0F26-4D3A-8E79-C902263E6EAC}">
      <dsp:nvSpPr>
        <dsp:cNvPr id="0" name=""/>
        <dsp:cNvSpPr/>
      </dsp:nvSpPr>
      <dsp:spPr>
        <a:xfrm>
          <a:off x="3727133" y="0"/>
          <a:ext cx="3251200" cy="32512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Game Changers on 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Nutritious foods (3a)</a:t>
          </a:r>
          <a:endParaRPr lang="en-RW" sz="1900" b="1" kern="1200" dirty="0"/>
        </a:p>
      </dsp:txBody>
      <dsp:txXfrm>
        <a:off x="4539933" y="1625600"/>
        <a:ext cx="1625600" cy="1625600"/>
      </dsp:txXfrm>
    </dsp:sp>
    <dsp:sp modelId="{50256675-4BC7-462B-8258-07B44B1F55CD}">
      <dsp:nvSpPr>
        <dsp:cNvPr id="0" name=""/>
        <dsp:cNvSpPr/>
      </dsp:nvSpPr>
      <dsp:spPr>
        <a:xfrm>
          <a:off x="2101533" y="3251200"/>
          <a:ext cx="3251200" cy="3251200"/>
        </a:xfrm>
        <a:prstGeom prst="triangl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Game Changers 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Food and Environment  </a:t>
          </a:r>
          <a:endParaRPr lang="en-RW" sz="1900" b="1" kern="1200" dirty="0"/>
        </a:p>
      </dsp:txBody>
      <dsp:txXfrm>
        <a:off x="2914333" y="4876800"/>
        <a:ext cx="1625600" cy="1625600"/>
      </dsp:txXfrm>
    </dsp:sp>
    <dsp:sp modelId="{F784C62C-E3CF-4CF9-B0B0-4DF39ED4715C}">
      <dsp:nvSpPr>
        <dsp:cNvPr id="0" name=""/>
        <dsp:cNvSpPr/>
      </dsp:nvSpPr>
      <dsp:spPr>
        <a:xfrm rot="10800000">
          <a:off x="3727133" y="3251200"/>
          <a:ext cx="3251200" cy="3251200"/>
        </a:xfrm>
        <a:prstGeom prst="triangl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Food systems transformation </a:t>
          </a:r>
          <a:endParaRPr lang="en-RW" sz="1900" kern="1200" dirty="0"/>
        </a:p>
      </dsp:txBody>
      <dsp:txXfrm rot="10800000">
        <a:off x="4539933" y="3251200"/>
        <a:ext cx="1625600" cy="1625600"/>
      </dsp:txXfrm>
    </dsp:sp>
    <dsp:sp modelId="{8B2E1EDE-265F-4C99-97C4-31DCA4296D9D}">
      <dsp:nvSpPr>
        <dsp:cNvPr id="0" name=""/>
        <dsp:cNvSpPr/>
      </dsp:nvSpPr>
      <dsp:spPr>
        <a:xfrm>
          <a:off x="5352733" y="3251200"/>
          <a:ext cx="3251200" cy="3251200"/>
        </a:xfrm>
        <a:prstGeom prst="triangl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Game Changers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Decent Livelihoods </a:t>
          </a:r>
          <a:endParaRPr lang="en-RW" sz="1900" kern="1200" dirty="0"/>
        </a:p>
      </dsp:txBody>
      <dsp:txXfrm>
        <a:off x="6165533" y="4876800"/>
        <a:ext cx="1625600" cy="162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B9125-9F75-4DF2-8037-88E380BFE203}">
      <dsp:nvSpPr>
        <dsp:cNvPr id="0" name=""/>
        <dsp:cNvSpPr/>
      </dsp:nvSpPr>
      <dsp:spPr>
        <a:xfrm>
          <a:off x="2952750" y="0"/>
          <a:ext cx="5334000" cy="533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FB8A-A0FF-4C1D-8E20-F4DA18D9B216}">
      <dsp:nvSpPr>
        <dsp:cNvPr id="0" name=""/>
        <dsp:cNvSpPr/>
      </dsp:nvSpPr>
      <dsp:spPr>
        <a:xfrm>
          <a:off x="5619750" y="536264"/>
          <a:ext cx="3467100" cy="1262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entury" panose="02040604050505020304" pitchFamily="18" charset="0"/>
            </a:rPr>
            <a:t>National goals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entury" panose="02040604050505020304" pitchFamily="18" charset="0"/>
            </a:rPr>
            <a:t>(Vision 2050, NST1</a:t>
          </a:r>
          <a:endParaRPr lang="en-RW" sz="2200" kern="1200">
            <a:latin typeface="Century" panose="02040604050505020304" pitchFamily="18" charset="0"/>
          </a:endParaRPr>
        </a:p>
      </dsp:txBody>
      <dsp:txXfrm>
        <a:off x="5681388" y="597902"/>
        <a:ext cx="3343824" cy="1139381"/>
      </dsp:txXfrm>
    </dsp:sp>
    <dsp:sp modelId="{05090418-63AE-4218-82AD-CBCB05B48D5B}">
      <dsp:nvSpPr>
        <dsp:cNvPr id="0" name=""/>
        <dsp:cNvSpPr/>
      </dsp:nvSpPr>
      <dsp:spPr>
        <a:xfrm>
          <a:off x="5619750" y="1956754"/>
          <a:ext cx="3467100" cy="1262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entury" panose="02040604050505020304" pitchFamily="18" charset="0"/>
            </a:rPr>
            <a:t>Food Systems programmes/Flagships  </a:t>
          </a:r>
          <a:endParaRPr lang="en-RW" sz="2200" kern="1200">
            <a:latin typeface="Century" panose="02040604050505020304" pitchFamily="18" charset="0"/>
          </a:endParaRPr>
        </a:p>
      </dsp:txBody>
      <dsp:txXfrm>
        <a:off x="5681388" y="2018392"/>
        <a:ext cx="3343824" cy="1139381"/>
      </dsp:txXfrm>
    </dsp:sp>
    <dsp:sp modelId="{F7D7F1CD-B939-485E-A3B0-D2683ABF40EE}">
      <dsp:nvSpPr>
        <dsp:cNvPr id="0" name=""/>
        <dsp:cNvSpPr/>
      </dsp:nvSpPr>
      <dsp:spPr>
        <a:xfrm>
          <a:off x="5619750" y="3377245"/>
          <a:ext cx="3467100" cy="1262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Century" panose="02040604050505020304" pitchFamily="18" charset="0"/>
            </a:rPr>
            <a:t>Sector Strategic Plans </a:t>
          </a:r>
          <a:endParaRPr lang="en-RW" sz="2200" kern="1200">
            <a:latin typeface="Century" panose="02040604050505020304" pitchFamily="18" charset="0"/>
          </a:endParaRPr>
        </a:p>
      </dsp:txBody>
      <dsp:txXfrm>
        <a:off x="5681388" y="3438883"/>
        <a:ext cx="3343824" cy="113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77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1650" y="44450"/>
            <a:ext cx="711200" cy="2133600"/>
          </a:xfrm>
          <a:custGeom>
            <a:avLst/>
            <a:gdLst/>
            <a:ahLst/>
            <a:cxnLst/>
            <a:rect l="l" t="t" r="r" b="b"/>
            <a:pathLst>
              <a:path w="711200" h="2133600">
                <a:moveTo>
                  <a:pt x="0" y="2133600"/>
                </a:moveTo>
                <a:lnTo>
                  <a:pt x="711200" y="2133600"/>
                </a:lnTo>
                <a:lnTo>
                  <a:pt x="711200" y="0"/>
                </a:lnTo>
                <a:lnTo>
                  <a:pt x="0" y="0"/>
                </a:lnTo>
                <a:lnTo>
                  <a:pt x="0" y="2133600"/>
                </a:lnTo>
                <a:close/>
              </a:path>
            </a:pathLst>
          </a:custGeom>
          <a:ln w="88900">
            <a:solidFill>
              <a:srgbClr val="07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4322" y="0"/>
            <a:ext cx="1298575" cy="1739900"/>
          </a:xfrm>
          <a:custGeom>
            <a:avLst/>
            <a:gdLst/>
            <a:ahLst/>
            <a:cxnLst/>
            <a:rect l="l" t="t" r="r" b="b"/>
            <a:pathLst>
              <a:path w="1298575" h="1739900">
                <a:moveTo>
                  <a:pt x="624078" y="0"/>
                </a:moveTo>
                <a:lnTo>
                  <a:pt x="0" y="0"/>
                </a:lnTo>
                <a:lnTo>
                  <a:pt x="0" y="193370"/>
                </a:lnTo>
                <a:lnTo>
                  <a:pt x="624078" y="193370"/>
                </a:lnTo>
                <a:lnTo>
                  <a:pt x="624078" y="0"/>
                </a:lnTo>
                <a:close/>
              </a:path>
              <a:path w="1298575" h="1739900">
                <a:moveTo>
                  <a:pt x="1298448" y="806450"/>
                </a:moveTo>
                <a:lnTo>
                  <a:pt x="312928" y="806450"/>
                </a:lnTo>
                <a:lnTo>
                  <a:pt x="312928" y="1739328"/>
                </a:lnTo>
                <a:lnTo>
                  <a:pt x="1298448" y="1739328"/>
                </a:lnTo>
                <a:lnTo>
                  <a:pt x="1298448" y="806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77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7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77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1650" y="44450"/>
            <a:ext cx="711200" cy="2133600"/>
          </a:xfrm>
          <a:custGeom>
            <a:avLst/>
            <a:gdLst/>
            <a:ahLst/>
            <a:cxnLst/>
            <a:rect l="l" t="t" r="r" b="b"/>
            <a:pathLst>
              <a:path w="711200" h="2133600">
                <a:moveTo>
                  <a:pt x="0" y="2133600"/>
                </a:moveTo>
                <a:lnTo>
                  <a:pt x="711200" y="2133600"/>
                </a:lnTo>
                <a:lnTo>
                  <a:pt x="711200" y="0"/>
                </a:lnTo>
                <a:lnTo>
                  <a:pt x="0" y="0"/>
                </a:lnTo>
                <a:lnTo>
                  <a:pt x="0" y="2133600"/>
                </a:lnTo>
                <a:close/>
              </a:path>
            </a:pathLst>
          </a:custGeom>
          <a:ln w="88900">
            <a:solidFill>
              <a:srgbClr val="07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5669" y="800539"/>
            <a:ext cx="114319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771B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380" y="2316479"/>
            <a:ext cx="13377544" cy="562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76200"/>
            <a:ext cx="14630400" cy="6210300"/>
            <a:chOff x="0" y="0"/>
            <a:chExt cx="14630400" cy="6210300"/>
          </a:xfrm>
          <a:solidFill>
            <a:schemeClr val="accent5">
              <a:lumMod val="75000"/>
            </a:schemeClr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6210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  <p:sp>
          <p:nvSpPr>
            <p:cNvPr id="4" name="object 4"/>
            <p:cNvSpPr/>
            <p:nvPr/>
          </p:nvSpPr>
          <p:spPr>
            <a:xfrm>
              <a:off x="0" y="0"/>
              <a:ext cx="14630400" cy="6210300"/>
            </a:xfrm>
            <a:custGeom>
              <a:avLst/>
              <a:gdLst/>
              <a:ahLst/>
              <a:cxnLst/>
              <a:rect l="l" t="t" r="r" b="b"/>
              <a:pathLst>
                <a:path w="14630400" h="6210300">
                  <a:moveTo>
                    <a:pt x="0" y="6210300"/>
                  </a:moveTo>
                  <a:lnTo>
                    <a:pt x="14630400" y="6210300"/>
                  </a:lnTo>
                  <a:lnTo>
                    <a:pt x="14630400" y="0"/>
                  </a:lnTo>
                  <a:lnTo>
                    <a:pt x="0" y="0"/>
                  </a:lnTo>
                  <a:lnTo>
                    <a:pt x="0" y="621030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7165" y="589518"/>
            <a:ext cx="11928019" cy="1532022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130175" rIns="0" bIns="0" rtlCol="0">
            <a:spAutoFit/>
          </a:bodyPr>
          <a:lstStyle/>
          <a:p>
            <a:pPr marL="871855" marR="868044" indent="3810" algn="ctr">
              <a:lnSpc>
                <a:spcPct val="100600"/>
              </a:lnSpc>
              <a:spcBef>
                <a:spcPts val="1025"/>
              </a:spcBef>
            </a:pPr>
            <a:r>
              <a:rPr lang="en-GB" sz="4650" spc="15" dirty="0">
                <a:solidFill>
                  <a:srgbClr val="FFFFFF"/>
                </a:solidFill>
              </a:rPr>
              <a:t>A Food systems’ Perspective on PSTA-4</a:t>
            </a:r>
            <a:endParaRPr sz="4650" dirty="0"/>
          </a:p>
        </p:txBody>
      </p:sp>
      <p:sp>
        <p:nvSpPr>
          <p:cNvPr id="6" name="object 6"/>
          <p:cNvSpPr txBox="1"/>
          <p:nvPr/>
        </p:nvSpPr>
        <p:spPr>
          <a:xfrm>
            <a:off x="2727325" y="4086995"/>
            <a:ext cx="9175750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Prof. Alfred R. Bizoza,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University of Rwanda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 27, 2022 </a:t>
            </a:r>
            <a:endParaRPr lang="en-GB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88252" y="359442"/>
            <a:ext cx="1002030" cy="417195"/>
            <a:chOff x="6688252" y="359442"/>
            <a:chExt cx="1002030" cy="417195"/>
          </a:xfrm>
        </p:grpSpPr>
        <p:sp>
          <p:nvSpPr>
            <p:cNvPr id="8" name="object 8"/>
            <p:cNvSpPr/>
            <p:nvPr/>
          </p:nvSpPr>
          <p:spPr>
            <a:xfrm>
              <a:off x="6688252" y="359442"/>
              <a:ext cx="180975" cy="417195"/>
            </a:xfrm>
            <a:custGeom>
              <a:avLst/>
              <a:gdLst/>
              <a:ahLst/>
              <a:cxnLst/>
              <a:rect l="l" t="t" r="r" b="b"/>
              <a:pathLst>
                <a:path w="180975" h="417195">
                  <a:moveTo>
                    <a:pt x="95986" y="0"/>
                  </a:moveTo>
                  <a:lnTo>
                    <a:pt x="54249" y="18312"/>
                  </a:lnTo>
                  <a:lnTo>
                    <a:pt x="31220" y="51896"/>
                  </a:lnTo>
                  <a:lnTo>
                    <a:pt x="16669" y="89890"/>
                  </a:lnTo>
                  <a:lnTo>
                    <a:pt x="2303" y="162297"/>
                  </a:lnTo>
                  <a:lnTo>
                    <a:pt x="0" y="199066"/>
                  </a:lnTo>
                  <a:lnTo>
                    <a:pt x="642" y="236181"/>
                  </a:lnTo>
                  <a:lnTo>
                    <a:pt x="6352" y="288340"/>
                  </a:lnTo>
                  <a:lnTo>
                    <a:pt x="19121" y="339165"/>
                  </a:lnTo>
                  <a:lnTo>
                    <a:pt x="42657" y="387276"/>
                  </a:lnTo>
                  <a:lnTo>
                    <a:pt x="71421" y="412990"/>
                  </a:lnTo>
                  <a:lnTo>
                    <a:pt x="89255" y="416980"/>
                  </a:lnTo>
                  <a:lnTo>
                    <a:pt x="107115" y="413018"/>
                  </a:lnTo>
                  <a:lnTo>
                    <a:pt x="142280" y="378133"/>
                  </a:lnTo>
                  <a:lnTo>
                    <a:pt x="167306" y="316296"/>
                  </a:lnTo>
                  <a:lnTo>
                    <a:pt x="179511" y="242919"/>
                  </a:lnTo>
                  <a:lnTo>
                    <a:pt x="180931" y="205409"/>
                  </a:lnTo>
                  <a:lnTo>
                    <a:pt x="179912" y="172546"/>
                  </a:lnTo>
                  <a:lnTo>
                    <a:pt x="171496" y="112397"/>
                  </a:lnTo>
                  <a:lnTo>
                    <a:pt x="157645" y="65893"/>
                  </a:lnTo>
                  <a:lnTo>
                    <a:pt x="129420" y="18782"/>
                  </a:lnTo>
                  <a:lnTo>
                    <a:pt x="95986" y="0"/>
                  </a:lnTo>
                  <a:close/>
                </a:path>
              </a:pathLst>
            </a:custGeom>
            <a:solidFill>
              <a:srgbClr val="007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3118" y="459422"/>
              <a:ext cx="107091" cy="24685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666536" y="7440024"/>
            <a:ext cx="6286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solidFill>
                  <a:srgbClr val="2556A1"/>
                </a:solidFill>
                <a:latin typeface="Eras Medium ITC"/>
                <a:cs typeface="Eras Medium ITC"/>
              </a:rPr>
              <a:t>I</a:t>
            </a:r>
            <a:endParaRPr sz="1200">
              <a:latin typeface="Eras Medium ITC"/>
              <a:cs typeface="Eras Medium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1298575" cy="2103120"/>
          </a:xfrm>
          <a:custGeom>
            <a:avLst/>
            <a:gdLst/>
            <a:ahLst/>
            <a:cxnLst/>
            <a:rect l="l" t="t" r="r" b="b"/>
            <a:pathLst>
              <a:path w="1298575" h="2103120">
                <a:moveTo>
                  <a:pt x="624078" y="0"/>
                </a:moveTo>
                <a:lnTo>
                  <a:pt x="0" y="0"/>
                </a:lnTo>
                <a:lnTo>
                  <a:pt x="0" y="193370"/>
                </a:lnTo>
                <a:lnTo>
                  <a:pt x="624078" y="193370"/>
                </a:lnTo>
                <a:lnTo>
                  <a:pt x="624078" y="0"/>
                </a:lnTo>
                <a:close/>
              </a:path>
              <a:path w="1298575" h="2103120">
                <a:moveTo>
                  <a:pt x="1298448" y="806450"/>
                </a:moveTo>
                <a:lnTo>
                  <a:pt x="312928" y="806450"/>
                </a:lnTo>
                <a:lnTo>
                  <a:pt x="312928" y="2103120"/>
                </a:lnTo>
                <a:lnTo>
                  <a:pt x="1298448" y="2103120"/>
                </a:lnTo>
                <a:lnTo>
                  <a:pt x="1298448" y="806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038" y="591719"/>
            <a:ext cx="12193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Food systems: Game Changers 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85800" y="2057400"/>
            <a:ext cx="12970042" cy="141513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R="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RW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763B05-D1B7-20FD-476A-139F279D1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474575"/>
              </p:ext>
            </p:extLst>
          </p:nvPr>
        </p:nvGraphicFramePr>
        <p:xfrm>
          <a:off x="1181734" y="1503930"/>
          <a:ext cx="10705466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96B04D-AE7E-8FDB-7068-7108F294B65A}"/>
              </a:ext>
            </a:extLst>
          </p:cNvPr>
          <p:cNvSpPr txBox="1"/>
          <p:nvPr/>
        </p:nvSpPr>
        <p:spPr>
          <a:xfrm rot="19696267">
            <a:off x="8709068" y="2723555"/>
            <a:ext cx="4205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What potential multiplier effects of game changers on food systems  ?</a:t>
            </a:r>
            <a:endParaRPr lang="en-RW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E0FD-9329-4DA3-81A0-5F00F3BA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66800"/>
            <a:ext cx="11431905" cy="553998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</a:rPr>
              <a:t>What is a Game Changer?  </a:t>
            </a:r>
            <a:endParaRPr lang="en-RW" sz="3600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F9EA3-8648-412B-BECD-FB7BA4D7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10134600" cy="4953000"/>
          </a:xfrm>
        </p:spPr>
        <p:txBody>
          <a:bodyPr/>
          <a:lstStyle/>
          <a:p>
            <a:pPr algn="just"/>
            <a:r>
              <a:rPr lang="en-GB" sz="2400" kern="1200" spc="-5" dirty="0">
                <a:latin typeface="Calibri"/>
                <a:cs typeface="Calibri"/>
              </a:rPr>
              <a:t>The choice of the game changers is driven by three main criteria: </a:t>
            </a:r>
          </a:p>
          <a:p>
            <a:pPr marL="457200" indent="-457200" algn="just">
              <a:buAutoNum type="arabicParenBoth"/>
            </a:pPr>
            <a:r>
              <a:rPr lang="en-GB" sz="2400" kern="1200" spc="-5" dirty="0">
                <a:latin typeface="Calibri"/>
                <a:cs typeface="Calibri"/>
              </a:rPr>
              <a:t>the potential of the program to accelerate impacts and achievement of both national and sector level goals,</a:t>
            </a:r>
          </a:p>
          <a:p>
            <a:pPr marL="457200" indent="-457200" algn="just">
              <a:buAutoNum type="arabicParenBoth"/>
            </a:pPr>
            <a:r>
              <a:rPr lang="en-GB" sz="2400" kern="1200" spc="-5" dirty="0">
                <a:latin typeface="Calibri"/>
                <a:cs typeface="Calibri"/>
              </a:rPr>
              <a:t>the ability of the programme to address the gaps observed in relevant food systems sub-sectors,</a:t>
            </a:r>
          </a:p>
          <a:p>
            <a:pPr marL="457200" indent="-457200" algn="just">
              <a:buAutoNum type="arabicParenBoth"/>
            </a:pPr>
            <a:endParaRPr lang="en-GB" sz="2400" kern="1200" spc="-5" dirty="0">
              <a:latin typeface="Calibri"/>
              <a:cs typeface="Calibri"/>
            </a:endParaRPr>
          </a:p>
          <a:p>
            <a:pPr marL="457200" indent="-457200" algn="just">
              <a:buAutoNum type="arabicParenBoth"/>
            </a:pPr>
            <a:r>
              <a:rPr lang="en-GB" sz="2400" kern="1200" spc="-5" dirty="0">
                <a:latin typeface="Calibri"/>
                <a:cs typeface="Calibri"/>
              </a:rPr>
              <a:t> it presents a room to integrate the food systems approach. </a:t>
            </a:r>
          </a:p>
          <a:p>
            <a:pPr algn="just"/>
            <a:endParaRPr lang="en-GB" sz="2400" kern="1200" spc="-5" dirty="0">
              <a:latin typeface="Calibri"/>
              <a:cs typeface="Calibri"/>
            </a:endParaRPr>
          </a:p>
          <a:p>
            <a:pPr algn="just"/>
            <a:endParaRPr lang="en-GB" sz="2400" kern="1200" spc="-5" dirty="0">
              <a:latin typeface="Calibri"/>
              <a:cs typeface="Calibri"/>
            </a:endParaRPr>
          </a:p>
          <a:p>
            <a:pPr algn="just"/>
            <a:r>
              <a:rPr lang="en-GB" sz="2400" kern="1200" spc="-5" dirty="0">
                <a:latin typeface="Calibri"/>
                <a:cs typeface="Calibri"/>
              </a:rPr>
              <a:t>N.B. The logic is not to repeat existing programmes or interventions rather combine those strategies and programmes in a manner that responds to the challenge of inclusive and sustainable food systems in Rwanda. The following chart depicts this reasoning in the prioritization of food systems programmes. </a:t>
            </a:r>
            <a:endParaRPr lang="en-RW" sz="2400" kern="1200" spc="-5" dirty="0">
              <a:latin typeface="Calibri"/>
              <a:cs typeface="Calibri"/>
            </a:endParaRPr>
          </a:p>
          <a:p>
            <a:endParaRPr lang="en-RW" dirty="0"/>
          </a:p>
        </p:txBody>
      </p:sp>
    </p:spTree>
    <p:extLst>
      <p:ext uri="{BB962C8B-B14F-4D97-AF65-F5344CB8AC3E}">
        <p14:creationId xmlns:p14="http://schemas.microsoft.com/office/powerpoint/2010/main" val="248887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BA2D9D-6AD9-4A0B-AD10-AC0692CEE519}"/>
              </a:ext>
            </a:extLst>
          </p:cNvPr>
          <p:cNvGraphicFramePr/>
          <p:nvPr/>
        </p:nvGraphicFramePr>
        <p:xfrm>
          <a:off x="1600200" y="1143000"/>
          <a:ext cx="1203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3B6C22-F923-4198-8B66-67AB83BE855D}"/>
              </a:ext>
            </a:extLst>
          </p:cNvPr>
          <p:cNvSpPr txBox="1"/>
          <p:nvPr/>
        </p:nvSpPr>
        <p:spPr>
          <a:xfrm>
            <a:off x="4495800" y="6900010"/>
            <a:ext cx="7620000" cy="373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Food systems’ integrated approach </a:t>
            </a:r>
            <a:endParaRPr lang="en-RW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A8F850CA-F1B9-4DE3-8C47-1B73F46A487B}"/>
              </a:ext>
            </a:extLst>
          </p:cNvPr>
          <p:cNvSpPr/>
          <p:nvPr/>
        </p:nvSpPr>
        <p:spPr>
          <a:xfrm rot="16200000">
            <a:off x="10363200" y="2362200"/>
            <a:ext cx="1828800" cy="121920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RW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4425C0F5-6FD4-4DE0-8ED8-525E2E40E0DA}"/>
              </a:ext>
            </a:extLst>
          </p:cNvPr>
          <p:cNvSpPr/>
          <p:nvPr/>
        </p:nvSpPr>
        <p:spPr>
          <a:xfrm rot="5115865">
            <a:off x="10348409" y="4210110"/>
            <a:ext cx="1828773" cy="9486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RW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887CEB-5C24-48D3-B3C4-2E2C339E7693}"/>
              </a:ext>
            </a:extLst>
          </p:cNvPr>
          <p:cNvCxnSpPr>
            <a:cxnSpLocks/>
          </p:cNvCxnSpPr>
          <p:nvPr/>
        </p:nvCxnSpPr>
        <p:spPr>
          <a:xfrm>
            <a:off x="11262795" y="1447800"/>
            <a:ext cx="14805" cy="52578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4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69" y="937108"/>
            <a:ext cx="102857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</a:rPr>
              <a:t> Identified game changers </a:t>
            </a:r>
            <a:endParaRPr sz="3600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669" y="3200400"/>
            <a:ext cx="12344400" cy="334553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lvl="1" algn="just">
              <a:lnSpc>
                <a:spcPct val="107000"/>
              </a:lnSpc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Game Changer #1: Nutritious Food Programs. </a:t>
            </a:r>
          </a:p>
          <a:p>
            <a:pPr lvl="1" algn="just">
              <a:lnSpc>
                <a:spcPct val="107000"/>
              </a:lnSpc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Game Changer #2: Food Waste and Loss Management</a:t>
            </a:r>
          </a:p>
          <a:p>
            <a:pPr lvl="1" algn="just">
              <a:lnSpc>
                <a:spcPct val="107000"/>
              </a:lnSpc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Game Changer #2 : Inclusive Markets and Food Value Chains. </a:t>
            </a:r>
          </a:p>
          <a:p>
            <a:pPr lvl="1" algn="just">
              <a:lnSpc>
                <a:spcPct val="107000"/>
              </a:lnSpc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Game changer #4: Sustainable and resilient food innovation systems.</a:t>
            </a:r>
          </a:p>
          <a:p>
            <a:pPr lvl="1" algn="just">
              <a:lnSpc>
                <a:spcPct val="107000"/>
              </a:lnSpc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Game changer #5 Inclusive innovative financing/investment.</a:t>
            </a:r>
          </a:p>
          <a:p>
            <a:pPr lvl="1" algn="just">
              <a:lnSpc>
                <a:spcPct val="107000"/>
              </a:lnSpc>
              <a:tabLst>
                <a:tab pos="241300" algn="l"/>
              </a:tabLst>
            </a:pP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Game changer #6: Effective mainstreaming of youth and women in food systems.</a:t>
            </a:r>
          </a:p>
          <a:p>
            <a:pPr marL="12700" marR="442595">
              <a:lnSpc>
                <a:spcPct val="150000"/>
              </a:lnSpc>
              <a:spcBef>
                <a:spcPts val="800"/>
              </a:spcBef>
              <a:tabLst>
                <a:tab pos="241300" algn="l"/>
              </a:tabLst>
            </a:pPr>
            <a:endParaRPr lang="en-GB" b="1" spc="-5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71DE-3C7F-4672-B85C-EFD1710F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627" y="526439"/>
            <a:ext cx="12573000" cy="553998"/>
          </a:xfrm>
        </p:spPr>
        <p:txBody>
          <a:bodyPr/>
          <a:lstStyle/>
          <a:p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</a:rPr>
              <a:t>Priority game changers/ Indicative Priority programmes  </a:t>
            </a:r>
            <a:endParaRPr lang="en-RW" sz="3600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12E2A-7753-4743-8EF7-B31E3E5A5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5217E-9D4D-43CF-959D-6E9DB36AC063}"/>
              </a:ext>
            </a:extLst>
          </p:cNvPr>
          <p:cNvGraphicFramePr>
            <a:graphicFrameLocks noGrp="1"/>
          </p:cNvGraphicFramePr>
          <p:nvPr/>
        </p:nvGraphicFramePr>
        <p:xfrm>
          <a:off x="754380" y="1985889"/>
          <a:ext cx="13377544" cy="6614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688772">
                  <a:extLst>
                    <a:ext uri="{9D8B030D-6E8A-4147-A177-3AD203B41FA5}">
                      <a16:colId xmlns:a16="http://schemas.microsoft.com/office/drawing/2014/main" val="4215077658"/>
                    </a:ext>
                  </a:extLst>
                </a:gridCol>
                <a:gridCol w="6688772">
                  <a:extLst>
                    <a:ext uri="{9D8B030D-6E8A-4147-A177-3AD203B41FA5}">
                      <a16:colId xmlns:a16="http://schemas.microsoft.com/office/drawing/2014/main" val="1866779573"/>
                    </a:ext>
                  </a:extLst>
                </a:gridCol>
              </a:tblGrid>
              <a:tr h="848750">
                <a:tc>
                  <a:txBody>
                    <a:bodyPr/>
                    <a:lstStyle/>
                    <a:p>
                      <a:r>
                        <a:rPr lang="en-GB" sz="2800" dirty="0"/>
                        <a:t>Game changer </a:t>
                      </a:r>
                      <a:endParaRPr lang="en-R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Priority Programmes </a:t>
                      </a:r>
                      <a:endParaRPr lang="en-RW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2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Game Changer #1: Nutritious Food Programs. </a:t>
                      </a:r>
                      <a:endParaRPr lang="en-RW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School feeding programme</a:t>
                      </a:r>
                      <a:endParaRPr lang="en-GB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Early Childhood Development Programme (ECD)</a:t>
                      </a:r>
                      <a:endParaRPr lang="en-GB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Social food safety nets</a:t>
                      </a:r>
                      <a:endParaRPr lang="en-R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095244"/>
                  </a:ext>
                </a:extLst>
              </a:tr>
              <a:tr h="248529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Game Changer #2: Food Waste and Loss Management. </a:t>
                      </a:r>
                      <a:endParaRPr lang="en-RW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Enabling environment for private sector led food loss and waste management</a:t>
                      </a:r>
                      <a:endParaRPr lang="en-R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805103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Game Changer #3: Inclusive Markets and Food Value Chains. </a:t>
                      </a:r>
                      <a:endParaRPr lang="en-RW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National strategic Diversified food reserves</a:t>
                      </a:r>
                      <a:endParaRPr lang="en-GB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Improved market access </a:t>
                      </a:r>
                      <a:endParaRPr lang="en-GB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Food safety programs</a:t>
                      </a:r>
                      <a:endParaRPr lang="en-R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13864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Game changer #4: Sustainable and resilient food innovation systems. </a:t>
                      </a:r>
                      <a:endParaRPr lang="en-RW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Climate resilient and regenerative agriculture </a:t>
                      </a:r>
                      <a:endParaRPr lang="en-GB" sz="18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Knowledge exchange and customised extension services.</a:t>
                      </a:r>
                      <a:endParaRPr lang="en-R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83751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Game changer #5 Inclusive innovative financing/investment</a:t>
                      </a:r>
                      <a:endParaRPr lang="en-RW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RW" sz="2000" dirty="0">
                          <a:solidFill>
                            <a:schemeClr val="dk1"/>
                          </a:solidFill>
                          <a:effectLst/>
                        </a:rPr>
                        <a:t>Inclusive and innovative financing schemes for small scale farmers</a:t>
                      </a:r>
                      <a:endParaRPr lang="en-GB" sz="20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RW" sz="1800" dirty="0">
                          <a:solidFill>
                            <a:schemeClr val="dk1"/>
                          </a:solidFill>
                          <a:effectLst/>
                        </a:rPr>
                        <a:t>Public Private Partnerships (PPPs) for investment in food systems (Processing, transport, storage/upstream components of value chains).</a:t>
                      </a:r>
                      <a:endParaRPr lang="en-RW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36608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Game Changer #6:  Youth and women Empowerment </a:t>
                      </a:r>
                      <a:endParaRPr lang="en-RW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Entrepreneurship </a:t>
                      </a:r>
                      <a:r>
                        <a:rPr lang="en-GB" sz="2000"/>
                        <a:t>Skills development</a:t>
                      </a:r>
                      <a:endParaRPr lang="en-GB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Access to finance  </a:t>
                      </a:r>
                      <a:endParaRPr lang="en-RW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858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741125-E609-489C-85E8-364E99801893}"/>
              </a:ext>
            </a:extLst>
          </p:cNvPr>
          <p:cNvSpPr txBox="1"/>
          <p:nvPr/>
        </p:nvSpPr>
        <p:spPr>
          <a:xfrm>
            <a:off x="3657600" y="39301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RW" dirty="0"/>
          </a:p>
        </p:txBody>
      </p:sp>
    </p:spTree>
    <p:extLst>
      <p:ext uri="{BB962C8B-B14F-4D97-AF65-F5344CB8AC3E}">
        <p14:creationId xmlns:p14="http://schemas.microsoft.com/office/powerpoint/2010/main" val="380866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69" y="937108"/>
            <a:ext cx="102857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</a:rPr>
              <a:t>Concluding remarks </a:t>
            </a:r>
            <a:endParaRPr sz="3600" spc="-5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0A4C0-4A39-A666-2CA7-ED9C6324A465}"/>
              </a:ext>
            </a:extLst>
          </p:cNvPr>
          <p:cNvSpPr txBox="1"/>
          <p:nvPr/>
        </p:nvSpPr>
        <p:spPr>
          <a:xfrm>
            <a:off x="1524000" y="3200400"/>
            <a:ext cx="1203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Food systems is increasingly considered globally as an integrated approach in the agriculture sector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Agro-ecology and regenerative agriculture need to be integrated in the sector planning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The on-going mid-term review of the PSTA-4 will need to integrate these game changers and accommodate the food systems approach towards sustainable agriculture transformation. </a:t>
            </a:r>
            <a:endParaRPr lang="en-RW" sz="2400" dirty="0"/>
          </a:p>
        </p:txBody>
      </p:sp>
    </p:spTree>
    <p:extLst>
      <p:ext uri="{BB962C8B-B14F-4D97-AF65-F5344CB8AC3E}">
        <p14:creationId xmlns:p14="http://schemas.microsoft.com/office/powerpoint/2010/main" val="33544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493078"/>
            <a:ext cx="9296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>
                <a:solidFill>
                  <a:srgbClr val="FFFFFF"/>
                </a:solidFill>
              </a:rPr>
              <a:t>THANK YOU FOR YOUR ATTENTION 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0360" y="402082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360" y="4569459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360" y="5077459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50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385570" cy="2264410"/>
            <a:chOff x="457200" y="0"/>
            <a:chExt cx="1385570" cy="2264410"/>
          </a:xfrm>
          <a:solidFill>
            <a:schemeClr val="accent2"/>
          </a:solidFill>
        </p:grpSpPr>
        <p:sp>
          <p:nvSpPr>
            <p:cNvPr id="4" name="object 4"/>
            <p:cNvSpPr/>
            <p:nvPr/>
          </p:nvSpPr>
          <p:spPr>
            <a:xfrm>
              <a:off x="501650" y="0"/>
              <a:ext cx="711200" cy="2175510"/>
            </a:xfrm>
            <a:custGeom>
              <a:avLst/>
              <a:gdLst/>
              <a:ahLst/>
              <a:cxnLst/>
              <a:rect l="l" t="t" r="r" b="b"/>
              <a:pathLst>
                <a:path w="711200" h="2175510">
                  <a:moveTo>
                    <a:pt x="0" y="2175510"/>
                  </a:moveTo>
                  <a:lnTo>
                    <a:pt x="711200" y="2175510"/>
                  </a:lnTo>
                  <a:lnTo>
                    <a:pt x="711200" y="0"/>
                  </a:lnTo>
                </a:path>
                <a:path w="711200" h="2175510">
                  <a:moveTo>
                    <a:pt x="0" y="0"/>
                  </a:moveTo>
                  <a:lnTo>
                    <a:pt x="0" y="2175510"/>
                  </a:lnTo>
                </a:path>
              </a:pathLst>
            </a:custGeom>
            <a:grpFill/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250" y="803910"/>
              <a:ext cx="985519" cy="933450"/>
            </a:xfrm>
            <a:custGeom>
              <a:avLst/>
              <a:gdLst/>
              <a:ahLst/>
              <a:cxnLst/>
              <a:rect l="l" t="t" r="r" b="b"/>
              <a:pathLst>
                <a:path w="985519" h="933450">
                  <a:moveTo>
                    <a:pt x="985519" y="0"/>
                  </a:moveTo>
                  <a:lnTo>
                    <a:pt x="0" y="0"/>
                  </a:lnTo>
                  <a:lnTo>
                    <a:pt x="0" y="932878"/>
                  </a:lnTo>
                  <a:lnTo>
                    <a:pt x="985519" y="932878"/>
                  </a:lnTo>
                  <a:lnTo>
                    <a:pt x="9855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769" y="974971"/>
            <a:ext cx="82613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utline</a:t>
            </a:r>
            <a:r>
              <a:rPr lang="en-GB" dirty="0">
                <a:solidFill>
                  <a:srgbClr val="FFFFFF"/>
                </a:solidFill>
              </a:rPr>
              <a:t> of the presentation 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7659" y="2550095"/>
            <a:ext cx="6524625" cy="1835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pc="-5" dirty="0">
                <a:solidFill>
                  <a:srgbClr val="FFFFFF"/>
                </a:solidFill>
                <a:latin typeface="Calibri"/>
                <a:cs typeface="Calibri"/>
              </a:rPr>
              <a:t>Introduction </a:t>
            </a:r>
            <a:endParaRPr sz="2000" dirty="0">
              <a:latin typeface="Calibri"/>
              <a:cs typeface="Calibri"/>
            </a:endParaRPr>
          </a:p>
          <a:p>
            <a:pPr marL="12700" marR="96520">
              <a:lnSpc>
                <a:spcPct val="170800"/>
              </a:lnSpc>
            </a:pPr>
            <a:r>
              <a:rPr lang="en-GB" sz="2000" b="1" spc="-20" dirty="0">
                <a:solidFill>
                  <a:srgbClr val="FFFFFF"/>
                </a:solidFill>
                <a:latin typeface="Calibri"/>
                <a:cs typeface="Calibri"/>
              </a:rPr>
              <a:t>Priority areas of PSTA-4</a:t>
            </a:r>
          </a:p>
          <a:p>
            <a:pPr marL="12700" marR="96520">
              <a:lnSpc>
                <a:spcPct val="170800"/>
              </a:lnSpc>
            </a:pPr>
            <a:r>
              <a:rPr lang="en-GB" sz="2000" b="1" spc="-15" dirty="0">
                <a:solidFill>
                  <a:srgbClr val="FFFFFF"/>
                </a:solidFill>
                <a:latin typeface="Calibri"/>
                <a:cs typeface="Calibri"/>
              </a:rPr>
              <a:t>Food Systems: Game Changers </a:t>
            </a:r>
          </a:p>
          <a:p>
            <a:pPr marL="12700" marR="96520">
              <a:lnSpc>
                <a:spcPct val="170800"/>
              </a:lnSpc>
            </a:pPr>
            <a:r>
              <a:rPr lang="en-GB" sz="2000" b="1" spc="-15" dirty="0">
                <a:solidFill>
                  <a:srgbClr val="FFFFFF"/>
                </a:solidFill>
                <a:latin typeface="Calibri"/>
                <a:cs typeface="Calibri"/>
              </a:rPr>
              <a:t>Concluding Remarks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0360" y="3002279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0360" y="3548379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0360" y="402082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0360" y="4569459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0360" y="5077459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59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1298575" cy="2103120"/>
          </a:xfrm>
          <a:custGeom>
            <a:avLst/>
            <a:gdLst/>
            <a:ahLst/>
            <a:cxnLst/>
            <a:rect l="l" t="t" r="r" b="b"/>
            <a:pathLst>
              <a:path w="1298575" h="2103120">
                <a:moveTo>
                  <a:pt x="624078" y="0"/>
                </a:moveTo>
                <a:lnTo>
                  <a:pt x="0" y="0"/>
                </a:lnTo>
                <a:lnTo>
                  <a:pt x="0" y="193370"/>
                </a:lnTo>
                <a:lnTo>
                  <a:pt x="624078" y="193370"/>
                </a:lnTo>
                <a:lnTo>
                  <a:pt x="624078" y="0"/>
                </a:lnTo>
                <a:close/>
              </a:path>
              <a:path w="1298575" h="2103120">
                <a:moveTo>
                  <a:pt x="1298448" y="806450"/>
                </a:moveTo>
                <a:lnTo>
                  <a:pt x="312928" y="806450"/>
                </a:lnTo>
                <a:lnTo>
                  <a:pt x="312928" y="2103120"/>
                </a:lnTo>
                <a:lnTo>
                  <a:pt x="1298448" y="2103120"/>
                </a:lnTo>
                <a:lnTo>
                  <a:pt x="1298448" y="806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12193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Introduction</a:t>
            </a:r>
            <a:r>
              <a:rPr lang="en-GB" spc="-5" dirty="0">
                <a:latin typeface="+mn-lt"/>
              </a:rPr>
              <a:t> </a:t>
            </a:r>
            <a:endParaRPr spc="-5" dirty="0"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735" y="2286000"/>
            <a:ext cx="9811265" cy="578619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Successive pre-summit phases till September 2021: 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41300" algn="l"/>
              </a:tabLst>
            </a:pPr>
            <a:endParaRPr lang="en-GB" sz="2400" dirty="0">
              <a:cs typeface="Arial" panose="020B0604020202020204" pitchFamily="34" charset="0"/>
            </a:endParaRPr>
          </a:p>
          <a:p>
            <a:pPr marL="812800" lvl="1" indent="-342900">
              <a:spcBef>
                <a:spcPts val="900"/>
              </a:spcBef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 Independent Dialogues organized by interested organizations, individual or Civil Society Organizations but still connected to the Summit; </a:t>
            </a:r>
          </a:p>
          <a:p>
            <a:pPr marL="927100" lvl="1" indent="-457200">
              <a:spcBef>
                <a:spcPts val="900"/>
              </a:spcBef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Member State Dialogues organized by national governments; and </a:t>
            </a:r>
          </a:p>
          <a:p>
            <a:pPr marL="927100" lvl="1" indent="-457200">
              <a:spcBef>
                <a:spcPts val="900"/>
              </a:spcBef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Global Summit Dialogues- aligned with key global events on major issues like climate change, environment, health, economies and jobs, humanitarian aid and water.</a:t>
            </a:r>
          </a:p>
          <a:p>
            <a:pPr marL="469900" lvl="1">
              <a:spcBef>
                <a:spcPts val="900"/>
              </a:spcBef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 </a:t>
            </a:r>
          </a:p>
          <a:p>
            <a:pPr marL="469900" indent="-457200">
              <a:spcBef>
                <a:spcPts val="900"/>
              </a:spcBef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These dialogues have created the space needed to gather diversified viewpoints, reveal the potentials of working together, and identification of national efforts for sustainable food systems by 2030</a:t>
            </a: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RW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41300" algn="l"/>
              </a:tabLst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MINAGRI 2019\FOOD SYSTEMS SUMMIT 20221\MINAGRI technical team\Photos Action Tracks\Logo action track 1.jpg">
            <a:extLst>
              <a:ext uri="{FF2B5EF4-FFF2-40B4-BE49-F238E27FC236}">
                <a16:creationId xmlns:a16="http://schemas.microsoft.com/office/drawing/2014/main" id="{3C98AC09-16E1-D3C5-1E9B-D5855D8198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286000"/>
            <a:ext cx="4195154" cy="511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22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1298575" cy="2103120"/>
          </a:xfrm>
          <a:custGeom>
            <a:avLst/>
            <a:gdLst/>
            <a:ahLst/>
            <a:cxnLst/>
            <a:rect l="l" t="t" r="r" b="b"/>
            <a:pathLst>
              <a:path w="1298575" h="2103120">
                <a:moveTo>
                  <a:pt x="624078" y="0"/>
                </a:moveTo>
                <a:lnTo>
                  <a:pt x="0" y="0"/>
                </a:lnTo>
                <a:lnTo>
                  <a:pt x="0" y="193370"/>
                </a:lnTo>
                <a:lnTo>
                  <a:pt x="624078" y="193370"/>
                </a:lnTo>
                <a:lnTo>
                  <a:pt x="624078" y="0"/>
                </a:lnTo>
                <a:close/>
              </a:path>
              <a:path w="1298575" h="2103120">
                <a:moveTo>
                  <a:pt x="1298448" y="806450"/>
                </a:moveTo>
                <a:lnTo>
                  <a:pt x="312928" y="806450"/>
                </a:lnTo>
                <a:lnTo>
                  <a:pt x="312928" y="2103120"/>
                </a:lnTo>
                <a:lnTo>
                  <a:pt x="1298448" y="2103120"/>
                </a:lnTo>
                <a:lnTo>
                  <a:pt x="1298448" y="806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121932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Introduction (2) </a:t>
            </a:r>
            <a:endParaRPr sz="3600" spc="-5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775" y="2527369"/>
            <a:ext cx="10642600" cy="558640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1300" marR="0" lvl="0" indent="-228600">
              <a:spcBef>
                <a:spcPts val="900"/>
              </a:spcBef>
              <a:spcAft>
                <a:spcPts val="0"/>
              </a:spcAft>
              <a:buChar char="•"/>
              <a:tabLst>
                <a:tab pos="241300" algn="l"/>
              </a:tabLst>
            </a:pPr>
            <a:r>
              <a:rPr lang="en-GB" sz="2400" dirty="0">
                <a:cs typeface="Arial" panose="020B0604020202020204" pitchFamily="34" charset="0"/>
              </a:rPr>
              <a:t>For the case of Rwanda, key results from the entire process of the Food Systems Summit of 2021 include: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RW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Pathways for Rwanda’s Food Systems Transformation in Support of the SDGs 2030 Agenda, particularly SDG 1 (end extreme poverty), SDG 2 (zero hunger, improved nutrition, and sustainable agriculture), SDG 8 (decent work and economic growth), SDG 13 (climate action), and SDG 15 (terrestrial ecosystems, forests, and land). </a:t>
            </a:r>
            <a:r>
              <a:rPr lang="en-GB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These are documented in the National Dialogues Report. </a:t>
            </a:r>
          </a:p>
          <a:p>
            <a:pPr marR="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RW" sz="2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Results from the landscape analysis done under Food Systems Transformative Integrated Policy Initiative (FS-TIP) project. </a:t>
            </a:r>
            <a:endParaRPr lang="en-RW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241300" algn="l"/>
              </a:tabLst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3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1298575" cy="2103120"/>
          </a:xfrm>
          <a:custGeom>
            <a:avLst/>
            <a:gdLst/>
            <a:ahLst/>
            <a:cxnLst/>
            <a:rect l="l" t="t" r="r" b="b"/>
            <a:pathLst>
              <a:path w="1298575" h="2103120">
                <a:moveTo>
                  <a:pt x="624078" y="0"/>
                </a:moveTo>
                <a:lnTo>
                  <a:pt x="0" y="0"/>
                </a:lnTo>
                <a:lnTo>
                  <a:pt x="0" y="193370"/>
                </a:lnTo>
                <a:lnTo>
                  <a:pt x="624078" y="193370"/>
                </a:lnTo>
                <a:lnTo>
                  <a:pt x="624078" y="0"/>
                </a:lnTo>
                <a:close/>
              </a:path>
              <a:path w="1298575" h="2103120">
                <a:moveTo>
                  <a:pt x="1298448" y="806450"/>
                </a:moveTo>
                <a:lnTo>
                  <a:pt x="312928" y="806450"/>
                </a:lnTo>
                <a:lnTo>
                  <a:pt x="312928" y="2103120"/>
                </a:lnTo>
                <a:lnTo>
                  <a:pt x="1298448" y="2103120"/>
                </a:lnTo>
                <a:lnTo>
                  <a:pt x="1298448" y="806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12193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Food systems are beyond agriculture </a:t>
            </a:r>
            <a:r>
              <a:rPr lang="en-GB" spc="-5" dirty="0"/>
              <a:t> 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98358" y="2560320"/>
            <a:ext cx="11369842" cy="488813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b="1" dirty="0"/>
              <a:t>Food systems around the world are expected to deliver on a </a:t>
            </a:r>
            <a:r>
              <a:rPr lang="en-US" sz="2400" b="1" dirty="0">
                <a:solidFill>
                  <a:srgbClr val="FF0000"/>
                </a:solidFill>
              </a:rPr>
              <a:t>“triple challenge”.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</a:rPr>
              <a:t>The first requirement is to ensure </a:t>
            </a:r>
            <a:r>
              <a:rPr lang="en-US" sz="2400" b="1" u="sng" dirty="0">
                <a:solidFill>
                  <a:srgbClr val="C00000"/>
                </a:solidFill>
              </a:rPr>
              <a:t>food security and nutrition for all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second is to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provide livelihoods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to farmers and others in the food chain, and promote rural development.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The third is to do all this while </a:t>
            </a:r>
            <a:r>
              <a:rPr lang="en-US" sz="2400" b="1" u="sng" dirty="0">
                <a:solidFill>
                  <a:srgbClr val="FF0000"/>
                </a:solidFill>
              </a:rPr>
              <a:t>ensuring sustainable environment</a:t>
            </a:r>
            <a:r>
              <a:rPr lang="en-US" sz="2400" b="1" dirty="0"/>
              <a:t>– i.e. using natural resources sustainably (including protecting valuable ecosystems and biodiversity) and reducing greenhouse gas emissions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0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d Systems Thinking">
            <a:extLst>
              <a:ext uri="{FF2B5EF4-FFF2-40B4-BE49-F238E27FC236}">
                <a16:creationId xmlns:a16="http://schemas.microsoft.com/office/drawing/2014/main" id="{4DE4C196-FE96-925B-367C-A9D0992D0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10273486" cy="78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3F4BA6F5-C9DA-1993-FF1F-16C41E09BA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7514" y="50800"/>
            <a:ext cx="12193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Food systems are beyond agriculture </a:t>
            </a:r>
            <a:r>
              <a:rPr lang="en-GB" spc="-5" dirty="0"/>
              <a:t> 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2984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36508"/>
            <a:ext cx="11589605" cy="1590676"/>
          </a:xfrm>
        </p:spPr>
        <p:txBody>
          <a:bodyPr>
            <a:normAutofit/>
          </a:bodyPr>
          <a:lstStyle/>
          <a:p>
            <a:r>
              <a:rPr lang="en-US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Major challenges in Rwanda’s 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10025149" cy="62591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Yield gaps </a:t>
            </a:r>
            <a:r>
              <a:rPr lang="en-GB" sz="2400" dirty="0"/>
              <a:t>of major crop and livestock commodities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Diet quality and Nutrition Security:</a:t>
            </a:r>
            <a:r>
              <a:rPr lang="en-US" sz="2400" dirty="0"/>
              <a:t> Limited production diversity to meet population's nutritional needs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Prices of nutritious foods are still high</a:t>
            </a:r>
            <a:r>
              <a:rPr lang="en-GB" sz="2400" dirty="0"/>
              <a:t>, coupled with the low purchasing power of farmers,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Livelihood’s equity:</a:t>
            </a:r>
            <a:r>
              <a:rPr lang="en-US" sz="2400" dirty="0"/>
              <a:t> Limited income and income growth for farmers are making agriculture unattractive </a:t>
            </a:r>
            <a:r>
              <a:rPr lang="en-US" sz="2400" b="1" dirty="0"/>
              <a:t>with</a:t>
            </a:r>
            <a:r>
              <a:rPr lang="en-US" sz="2400" dirty="0"/>
              <a:t> increasing urban migration.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Environmental resilience:</a:t>
            </a:r>
            <a:r>
              <a:rPr lang="en-US" sz="2400" dirty="0"/>
              <a:t> High vulnerability to climate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D908FD-258E-4F7F-97D3-BE4226BE551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C:\MINAGRI 2019\FOOD SYSTEMS SUMMIT 20221\MINAGRI technical team\Photos Action Tracks\Rurambi floo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176" y="1945906"/>
            <a:ext cx="3658225" cy="5634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8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83509"/>
            <a:ext cx="9197200" cy="6295126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Financing and investment:</a:t>
            </a:r>
            <a:r>
              <a:rPr lang="en-US" sz="2400" dirty="0"/>
              <a:t> Too little financing channeled towards food production and agro-processing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Vulnerable groups:</a:t>
            </a:r>
            <a:r>
              <a:rPr lang="en-GB" sz="2400" dirty="0"/>
              <a:t> A gap in addressing challenges faced by vulnerable groups in rural areas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Infrastructure capacity:</a:t>
            </a:r>
            <a:r>
              <a:rPr lang="en-US" sz="2400" dirty="0"/>
              <a:t> Under-developed supply chains due to weak logistics infrastructure and limited private sector investment: High losses &amp; lower food quality.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D908FD-258E-4F7F-97D3-BE4226BE551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64" y="2362200"/>
            <a:ext cx="5014237" cy="52654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998FA3-73FE-BEF2-F14A-F8FD0999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36508"/>
            <a:ext cx="11589605" cy="1590676"/>
          </a:xfrm>
        </p:spPr>
        <p:txBody>
          <a:bodyPr>
            <a:normAutofit/>
          </a:bodyPr>
          <a:lstStyle/>
          <a:p>
            <a:r>
              <a:rPr lang="en-US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Major challenges in Rwanda’s FS</a:t>
            </a:r>
          </a:p>
        </p:txBody>
      </p:sp>
    </p:spTree>
    <p:extLst>
      <p:ext uri="{BB962C8B-B14F-4D97-AF65-F5344CB8AC3E}">
        <p14:creationId xmlns:p14="http://schemas.microsoft.com/office/powerpoint/2010/main" val="282318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1298575" cy="2103120"/>
          </a:xfrm>
          <a:custGeom>
            <a:avLst/>
            <a:gdLst/>
            <a:ahLst/>
            <a:cxnLst/>
            <a:rect l="l" t="t" r="r" b="b"/>
            <a:pathLst>
              <a:path w="1298575" h="2103120">
                <a:moveTo>
                  <a:pt x="624078" y="0"/>
                </a:moveTo>
                <a:lnTo>
                  <a:pt x="0" y="0"/>
                </a:lnTo>
                <a:lnTo>
                  <a:pt x="0" y="193370"/>
                </a:lnTo>
                <a:lnTo>
                  <a:pt x="624078" y="193370"/>
                </a:lnTo>
                <a:lnTo>
                  <a:pt x="624078" y="0"/>
                </a:lnTo>
                <a:close/>
              </a:path>
              <a:path w="1298575" h="2103120">
                <a:moveTo>
                  <a:pt x="1298448" y="806450"/>
                </a:moveTo>
                <a:lnTo>
                  <a:pt x="312928" y="806450"/>
                </a:lnTo>
                <a:lnTo>
                  <a:pt x="312928" y="2103120"/>
                </a:lnTo>
                <a:lnTo>
                  <a:pt x="1298448" y="2103120"/>
                </a:lnTo>
                <a:lnTo>
                  <a:pt x="1298448" y="806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12193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spc="-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Priority areas of PSTA-4</a:t>
            </a:r>
            <a:r>
              <a:rPr lang="en-GB" spc="-5" dirty="0"/>
              <a:t> 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85800" y="2057400"/>
            <a:ext cx="12970042" cy="339099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R="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and Extension </a:t>
            </a: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 and Resilience </a:t>
            </a: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Markets and Value Addition </a:t>
            </a: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Enabling Environment and Responsive Institutions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RW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962</Words>
  <Application>Microsoft Office PowerPoint</Application>
  <PresentationFormat>Custom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</vt:lpstr>
      <vt:lpstr>Eras Medium ITC</vt:lpstr>
      <vt:lpstr>Times New Roman</vt:lpstr>
      <vt:lpstr>Wingdings</vt:lpstr>
      <vt:lpstr>Office Theme</vt:lpstr>
      <vt:lpstr>A Food systems’ Perspective on PSTA-4</vt:lpstr>
      <vt:lpstr>Outline of the presentation </vt:lpstr>
      <vt:lpstr>Introduction </vt:lpstr>
      <vt:lpstr>Introduction (2) </vt:lpstr>
      <vt:lpstr>Food systems are beyond agriculture  </vt:lpstr>
      <vt:lpstr>Food systems are beyond agriculture  </vt:lpstr>
      <vt:lpstr>Major challenges in Rwanda’s FS</vt:lpstr>
      <vt:lpstr>Major challenges in Rwanda’s FS</vt:lpstr>
      <vt:lpstr>Priority areas of PSTA-4 </vt:lpstr>
      <vt:lpstr>Food systems: Game Changers </vt:lpstr>
      <vt:lpstr>What is a Game Changer?  </vt:lpstr>
      <vt:lpstr>PowerPoint Presentation</vt:lpstr>
      <vt:lpstr> Identified game changers </vt:lpstr>
      <vt:lpstr>Priority game changers/ Indicative Priority programmes  </vt:lpstr>
      <vt:lpstr>Concluding remarks 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Rwanda Vision 2020 final  assessment &amp; NST1 mid-term  review</dc:title>
  <dc:creator>alfre</dc:creator>
  <cp:lastModifiedBy> </cp:lastModifiedBy>
  <cp:revision>19</cp:revision>
  <dcterms:created xsi:type="dcterms:W3CDTF">2021-09-27T08:28:17Z</dcterms:created>
  <dcterms:modified xsi:type="dcterms:W3CDTF">2022-05-27T06:13:36Z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2021-09-27T00:00:00Z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2021-09-27T00:00:00Z</vt:filetime>
  </property>
</Properties>
</file>